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qZy3ZBL+tcI83m3McSewn2xoE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트레이닝은 입문자들이 각 분야별로 쉽게 체험하고 접근할 수 있도록 제공할 기능으로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저희가 생각한 트레이닝 기능의 교육과정은 다음과 같습니다.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먼저 크게 기본 학습과 분야별 학습으로 구분됩니다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기본 학습에서는 리눅스 명령어와 특징, 네트워크 기초 이론 등을 터미널을 통해서 학습할 수 있도록 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 후에 진행되는 분야별 학습은 네트워크, 리버싱, 포렌식 3가지 분야들을 생각하고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현재 생각 중인 분야별 학습의 진행 방식으로는 트레이닝을 따라하다 보면 해당 분야의 기법을 익히거나 프로그램에 대한 응용 능력이 길러질 수 있도록 생각하고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d1e3e7c3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9d1e3e7c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앞서 말씀드린 기본학습 과정에서는 보안 입문자를 위한 리눅스를 만들자는 목표에 맞게 기초적인 학습을 제공할 것입니다.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각 명령어에 대한 설명을 텍스트 파일의 형태로 만들어놓고, C 프로그래밍을 통해 사용자의 입력 값을 받아 진행하게 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그리고 리눅스를 다루는데 필요한 패키지인 git, vim과 같은 기본적인 유틸리티나 프로그램에 대한 사용법을 주로 다룰 예정입니다.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1e3e7c3c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9d1e3e7c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다음으로 분야별 학습은 네트워크, 리버싱, 포렌식으로 분야를 나눠서 진행됩니다.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커리큘럼은 3 Step 커리큘럼으로 해당 분야에 대한 기초적인 지식을 쌓을 수 있는 이론 학습 이후 패키지나 툴의 사용법을 다뤄보는 실습을 거친 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 과정에서 쌓은 지식을 바탕으로 진행할 수 있는 워게임을 제공하여 응용 경험을 할 수 있도록 구성할 것입니다.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물론 문제의 수준이 너무 낮다면 실력에 도움이 안될 것이고, 너무 어렵다면 풀지 못하게 될 것이므로 적절하게 난이도를 조절하는 것이 관건이라고 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이어서 각 분야에 대한 대략적인 학습 내용을 살펴보겠습니다.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d1e3e7c3c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9d1e3e7c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먼저 네트워크 분야입니다.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이론 학습에서 OSI 7 Layer와 각 계층 별 프로토콜을 설명하고, 프로토콜 헤더의 필드 중 주요 필드들을 설명하는 등 네트워크 기초에 대하여 소개한 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실습에서는 wireshark, nmap, iptables 등 주요 도구들을 다루게 할 예정입니다.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 후에는 이렇게 실습해본 도구들을 잘 활용하여 패킷 캡쳐 파일이나, 저희가 제작한 프로그램으로 생성되는 패킷들을 살펴보며 특정한 플래그를 찾는 식으로 교육 </a:t>
            </a:r>
            <a:r>
              <a:rPr lang="ko"/>
              <a:t>커리큘럼에 맞춘 워게임을 구성해 습득한 것들이 지식으로만 머물지 않고 체화될 수 있도록 할 것입니다.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d1e3e7c3c_5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9d1e3e7c3c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다음 분야는 리버싱 분야입니다.</a:t>
            </a:r>
            <a:br>
              <a:rPr lang="ko"/>
            </a:br>
            <a:r>
              <a:rPr lang="ko"/>
              <a:t>이론 학습에서는 리버싱에 대한 간단한 개념을 설명하고, 리버싱과 크게 관련되는 ELF 파일에 대한 설명과 x86 어셈블리어 및 레지스터 등에 대한 간단한 설명이 이루어집니다.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 다음으로는 gdb, objdump 등으로 디버깅과 오브젝트 파일 분석 실습을 할 수 있도록 제공합니다.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리버싱 분야의 워게임에서는 리버싱의 다양한 기법을 체험할 수 있도록 여러 가지 주제로 진행할 것이며 단순 분기문 우회, 바이너리 문자열 탐색, XOR 연산, 아스키 코드 응용 문제 등을 생각하고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lt1"/>
                </a:solidFill>
              </a:rPr>
              <a:t>///////////////////////////////////////////////////////////////////////////////////////////////////////////////////////////////////////////////////////////////////////////////////////////////////////////////////////////////////////////////////////////////////////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d1e3e7c3c_5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9d1e3e7c3c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마지막은 포렌식 분야입니다.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이론 부분에서는 디지털 포렌식에 대한 개념 설명과 여러 진법에 대한 이해를 다루고 파일 구조나 파일 시스템을 기본 학습에서 배운 내용보다 심화적으로 다룰 것입니다.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실습을 수행할 수 있을 만한 이론을 갖춘 후에는 디지털 포렌식 분야에서 많이 사용하는 Hex Editor, FTK Imager, Autopsy 등 여러 툴을 익힐 수 있게 합니다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디지털 포렌식의 워게임은 제공된 파일의 아티팩트를 분석하여 숨겨진 플래그를 찾거나 사진 이미지를 이용한 이미지 트릭 등 이론과 실습 때 학습한 내용을 바탕으로 구성할 것입니다.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3804575b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a380457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이것으로 저희 팀 발표를 마치겠습니다.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경청해주셔서 감사드립니다.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질문과 피드백 부탁드립니다.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목차입니다. 다음과 같은 순서로 발표를 진행하도록 하겠습니다.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이번 1차 발표에서는 BoB Linux의 앞으로의 진행 방향을 중심으로 서술하려고 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챕터 1에서는 BoB Linux의 특징과 프로젝트 진행사항을 환기한 후 챕터 2에서는 매뉴얼 한글화에 대해서 살펴보고 챕터 3에서 트레이닝 기능을 설명하도록 하겠습니다.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인트로 부분에서는 앞으로의 진행 방향을 서술하기에 앞서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BoB Linux의 특징과 프로젝트 진행사항에 대해서 간략하게 설명드리겠습니다.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저희가 만들고 있는 BoB Linux는 BoB 교육생이나 보안 입문자를 위한 교육용 리눅스로,</a:t>
            </a:r>
            <a:r>
              <a:rPr lang="ko"/>
              <a:t> </a:t>
            </a:r>
            <a:r>
              <a:rPr lang="ko"/>
              <a:t>Ubuntu Base라는 루트 파일 시스템에 쌓아 올렸습니다.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Ubuntu Base는 특정 요구에 맞는 사용자 커스텀 이미지를 만드는 데 사용하는 최소 루트 파일 시스템으로 본래의 용량은 26MB입니다.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루트 파일 시스템만 제공되기 때문에 저희가 원하는 설정과 패키지를 선택하여 올릴 수 있다는 장점이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저희가 제공할 배포판은 가상머신에서 돌리는 것을 전제로 하여, ovf 또는 ova로 제공될 예정이며, VirtualBox나 Vmware에 있는 ovf 가져오기 기능을 이용해 곧바로 실행 가능한 형태가 될 것입니다.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이는 iso를 통한 설치보다 좀 더 쉽고 빠르게 리눅스를 구성할 수 있게 해줍니다.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또한 가상 머신을 다뤄보지 않은 입문자를 위한 가상 머신을 구축하는 방법에 대한 매뉴얼을 제공할 예정입니다.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추가로 이미지 파일을 배포하는 것에 있어서 클라우드나 다른 배포 서비스를 이용하는 방향도 고려하고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교육용 리눅스인 BoB Linux의 주요 기능 중 하나는 트레이닝 기능입니다. 이에 대해서는 뒤에서 </a:t>
            </a:r>
            <a:r>
              <a:rPr lang="ko"/>
              <a:t>따로 </a:t>
            </a:r>
            <a:r>
              <a:rPr lang="ko"/>
              <a:t>설명드리겠습니다.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프로젝트 진행 사항은 다음과 같습니다.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현재 최소 루트파일 시스템에서 시작한 BoB Linux에 bash, libc, gcc 등 리눅스가 돌아가는데 필요한 기본적인 패키지를 설치 완료했습니다.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또한 네트워크 환경을 구축하여 외부 통신이 가능하고 기본 유틸리티를 구성해놓아 ssh 접속, 텍스트 편집 등 작업이 가능합니다.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그리고 GUI 환경과 한글 입력기를 갖추어 입문자들이 보다 편하게 리눅스에 적응할 수 있게 했습니다.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옆에 보이는 것이 저희가 만든 리눅스를 윈도우 10이랑 흡사하게 만든 시나몬 GUI입니다. 보안 입문자는 윈도우즈에 익숙한 경우가 많기 때문에 리눅스에 익숙해질 수 있는 다양한 방법을 모색할 것입니다.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또 리눅스 자체의 보안성을 높이기 위해서 리눅스 재단의 문서 등을 참고하여 </a:t>
            </a:r>
            <a:r>
              <a:rPr lang="ko"/>
              <a:t>다양한 </a:t>
            </a:r>
            <a:r>
              <a:rPr lang="ko"/>
              <a:t>보안 정책을 적용할 예정입니다.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a784e9ea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a3a784e9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다음</a:t>
            </a:r>
            <a:r>
              <a:rPr lang="ko"/>
              <a:t>으로 매뉴얼 한글화에 대한 내용을 말씀드리겠습니다.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b3575d2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a3b3575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매뉴얼 페이지는 쉘의 기본 파일 뷰어를 통해 명령어에 대한 내용을 출력해주는 문서들의 모음이라고 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리눅스에서는 man &lt;명령어 이름&gt;을 입력하여 이를 확인할 수 있습니다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출력의 초기 값은 less를 사용하여 스페이스바를 통해 내용을 넘길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매뉴얼 페이지는 터미널에서 간단하게 명령어에 대한 설명을 볼 수 있다는 장점이 있지만, 투박한 내용과 영어로 되어 있어 명령어를 모를 때 매뉴얼 페이지를  찾는 것 보다는 구글 검색을 하는 경우가 많다고 할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저희는 이러한 매뉴얼 페이지를 좀 더 쉽고 입문자가 이해하기 쉽게 구성하려고 합니다.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a784e9ea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a3a784e9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일반적으로 대다수의 배포판은 man 명령어를 통해 다양한 패키지들이나 명령에 대한 매뉴얼을 제공합니다.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하지만 보안 입문자가 읽기에 내용이 딱딱한 부분도 있고, 영어로 되어 있어 언어의 벽을 느끼거나 직관적으로 이해되지 않는 부분이 있을 수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저희는 리눅스 입문자들이 바로 이해할 수 있고 사용할 수 있도록 하기 위해서 주요 리눅스 명령어와 트레이닝 기능에서 다루는 내용들에 대한 한글 매뉴얼을 제공할 것입니다.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그리고 단순히 이미 존재하는 매뉴얼을 번역하여 구성하는 것이 아닌, 보안 입문자도 쉽게 이해할 수 있고 유익하게 사용할 수 있도록 작성하여 실질적인 도움이 되도록 할 것입니다.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마지막으로 BoB Linux의 트레이닝 기능을 설명하겠습니다.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A64D79"/>
            </a:gs>
            <a:gs pos="100000">
              <a:srgbClr val="1E123D"/>
            </a:gs>
          </a:gsLst>
          <a:lin ang="1350003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125" y="417100"/>
            <a:ext cx="7805750" cy="43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4" name="Google Shape;14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4237" y="-616900"/>
            <a:ext cx="5015526" cy="28672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" name="Google Shape;2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3084" y="50721"/>
            <a:ext cx="1657825" cy="17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4237" y="-616900"/>
            <a:ext cx="5015526" cy="286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" name="Google Shape;25;p3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052888" y="62950"/>
            <a:ext cx="1038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gradFill>
          <a:gsLst>
            <a:gs pos="0">
              <a:srgbClr val="4C1130"/>
            </a:gs>
            <a:gs pos="100000">
              <a:srgbClr val="1E123D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" name="Google Shape;1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1549" y="0"/>
            <a:ext cx="6960201" cy="5056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11700" y="1333825"/>
            <a:ext cx="85206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BoB Linux</a:t>
            </a:r>
            <a:endParaRPr sz="900"/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1700" y="2376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ko"/>
              <a:t>Team. Black Moon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11700" y="4434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800">
                <a:solidFill>
                  <a:schemeClr val="accent2"/>
                </a:solidFill>
              </a:rPr>
              <a:t>Member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300">
                <a:solidFill>
                  <a:schemeClr val="dk1"/>
                </a:solidFill>
              </a:rPr>
              <a:t>김청준, 김기서, 노무승, 백송선, 이안나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311700" y="398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트레이닝 과정</a:t>
            </a:r>
            <a:endParaRPr/>
          </a:p>
        </p:txBody>
      </p:sp>
      <p:sp>
        <p:nvSpPr>
          <p:cNvPr id="125" name="Google Shape;125;p10"/>
          <p:cNvSpPr txBox="1"/>
          <p:nvPr>
            <p:ph idx="4294967295" type="body"/>
          </p:nvPr>
        </p:nvSpPr>
        <p:spPr>
          <a:xfrm>
            <a:off x="311700" y="1445575"/>
            <a:ext cx="82704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기본 학습과 분야별 학습으로 구분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기본 학습에서는 리눅스 명령어와 특징, 네트워크 기초 이론 등 학습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분야별 학습은 네트워크, 리버싱, 포렌식 분야</a:t>
            </a:r>
            <a:endParaRPr sz="1700">
              <a:solidFill>
                <a:schemeClr val="dk1"/>
              </a:solidFill>
              <a:highlight>
                <a:srgbClr val="FF9900"/>
              </a:highlight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d1e3e7c3c_0_0"/>
          <p:cNvSpPr txBox="1"/>
          <p:nvPr>
            <p:ph type="title"/>
          </p:nvPr>
        </p:nvSpPr>
        <p:spPr>
          <a:xfrm>
            <a:off x="311700" y="398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학습</a:t>
            </a:r>
            <a:endParaRPr/>
          </a:p>
        </p:txBody>
      </p:sp>
      <p:sp>
        <p:nvSpPr>
          <p:cNvPr id="131" name="Google Shape;131;g9d1e3e7c3c_0_0"/>
          <p:cNvSpPr txBox="1"/>
          <p:nvPr>
            <p:ph idx="4294967295" type="body"/>
          </p:nvPr>
        </p:nvSpPr>
        <p:spPr>
          <a:xfrm>
            <a:off x="311699" y="1674175"/>
            <a:ext cx="8270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리눅스를 처음 사용하는 입문자를 위해 다양한 명령어 기능 학습</a:t>
            </a:r>
            <a:r>
              <a:rPr lang="ko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리눅스의 특징인 권한, 계정, 파일 및 디렉토리 등 기초 지식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git, 텍스트 에디터(vim, nano)와 같은 기본적인 패키지에 대한 사용법</a:t>
            </a:r>
            <a:endParaRPr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1e3e7c3c_0_20"/>
          <p:cNvSpPr txBox="1"/>
          <p:nvPr>
            <p:ph type="title"/>
          </p:nvPr>
        </p:nvSpPr>
        <p:spPr>
          <a:xfrm>
            <a:off x="311700" y="398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분야별 학습</a:t>
            </a:r>
            <a:endParaRPr/>
          </a:p>
        </p:txBody>
      </p:sp>
      <p:sp>
        <p:nvSpPr>
          <p:cNvPr id="137" name="Google Shape;137;g9d1e3e7c3c_0_20"/>
          <p:cNvSpPr txBox="1"/>
          <p:nvPr>
            <p:ph idx="4294967295" type="body"/>
          </p:nvPr>
        </p:nvSpPr>
        <p:spPr>
          <a:xfrm>
            <a:off x="311700" y="1674175"/>
            <a:ext cx="85947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네트워크, 리버싱, 포렌식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3 Step 커리큘럼 : </a:t>
            </a:r>
            <a:r>
              <a:rPr lang="ko" sz="1700">
                <a:solidFill>
                  <a:schemeClr val="dk1"/>
                </a:solidFill>
              </a:rPr>
              <a:t>이론 / 실습 / 워게임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보안 입문자가</a:t>
            </a:r>
            <a:r>
              <a:rPr lang="ko" sz="1700">
                <a:solidFill>
                  <a:schemeClr val="dk1"/>
                </a:solidFill>
              </a:rPr>
              <a:t> 워게임에 대한 배경지식을 무난히 형성할 수 있는 난이도 조절</a:t>
            </a:r>
            <a:endParaRPr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d1e3e7c3c_0_25"/>
          <p:cNvSpPr txBox="1"/>
          <p:nvPr>
            <p:ph type="title"/>
          </p:nvPr>
        </p:nvSpPr>
        <p:spPr>
          <a:xfrm>
            <a:off x="311700" y="398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 분야</a:t>
            </a:r>
            <a:endParaRPr/>
          </a:p>
        </p:txBody>
      </p:sp>
      <p:sp>
        <p:nvSpPr>
          <p:cNvPr id="143" name="Google Shape;143;g9d1e3e7c3c_0_25"/>
          <p:cNvSpPr txBox="1"/>
          <p:nvPr>
            <p:ph idx="4294967295" type="body"/>
          </p:nvPr>
        </p:nvSpPr>
        <p:spPr>
          <a:xfrm>
            <a:off x="311700" y="1674175"/>
            <a:ext cx="8270400" cy="26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이론 : Layered Protocol Architecture, protocol 헤더의 주요 필드의 역할 등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실습 : </a:t>
            </a:r>
            <a:r>
              <a:rPr lang="ko" sz="1700">
                <a:solidFill>
                  <a:schemeClr val="dk1"/>
                </a:solidFill>
              </a:rPr>
              <a:t>wireshark을 활용한 패킷 분석, nmap을 이용한 포트 스캔, 방화벽 구성 등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워게임 : </a:t>
            </a:r>
            <a:r>
              <a:rPr lang="ko" sz="1700">
                <a:solidFill>
                  <a:schemeClr val="dk1"/>
                </a:solidFill>
              </a:rPr>
              <a:t>.</a:t>
            </a:r>
            <a:r>
              <a:rPr lang="ko" sz="1700">
                <a:solidFill>
                  <a:schemeClr val="dk1"/>
                </a:solidFill>
              </a:rPr>
              <a:t>pcap 분석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d1e3e7c3c_5_3"/>
          <p:cNvSpPr txBox="1"/>
          <p:nvPr>
            <p:ph type="title"/>
          </p:nvPr>
        </p:nvSpPr>
        <p:spPr>
          <a:xfrm>
            <a:off x="311700" y="398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리버싱</a:t>
            </a:r>
            <a:r>
              <a:rPr lang="ko"/>
              <a:t> 분야</a:t>
            </a:r>
            <a:endParaRPr/>
          </a:p>
        </p:txBody>
      </p:sp>
      <p:sp>
        <p:nvSpPr>
          <p:cNvPr id="149" name="Google Shape;149;g9d1e3e7c3c_5_3"/>
          <p:cNvSpPr txBox="1"/>
          <p:nvPr>
            <p:ph idx="4294967295" type="body"/>
          </p:nvPr>
        </p:nvSpPr>
        <p:spPr>
          <a:xfrm>
            <a:off x="311700" y="1521775"/>
            <a:ext cx="8702100" cy="26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이론 : </a:t>
            </a:r>
            <a:r>
              <a:rPr lang="ko" sz="1700">
                <a:solidFill>
                  <a:schemeClr val="dk1"/>
                </a:solidFill>
              </a:rPr>
              <a:t>리버싱 개념 설명, elf 파일 형식, x86 어셈블리어 / </a:t>
            </a:r>
            <a:r>
              <a:rPr lang="ko" sz="1700">
                <a:solidFill>
                  <a:schemeClr val="dk1"/>
                </a:solidFill>
              </a:rPr>
              <a:t>레지스터 등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실습 : gdb를 통한 디버깅, objdump 오브젝트 파일 분석 등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워게임 : 단순 분기문 우회, 바이너리 문자열 탐색, XOR 연산, 아스키 코드 응용 문제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d1e3e7c3c_5_8"/>
          <p:cNvSpPr txBox="1"/>
          <p:nvPr>
            <p:ph type="title"/>
          </p:nvPr>
        </p:nvSpPr>
        <p:spPr>
          <a:xfrm>
            <a:off x="311700" y="398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포렌식</a:t>
            </a:r>
            <a:r>
              <a:rPr lang="ko"/>
              <a:t> 분야</a:t>
            </a:r>
            <a:endParaRPr/>
          </a:p>
        </p:txBody>
      </p:sp>
      <p:sp>
        <p:nvSpPr>
          <p:cNvPr id="155" name="Google Shape;155;g9d1e3e7c3c_5_8"/>
          <p:cNvSpPr txBox="1"/>
          <p:nvPr>
            <p:ph idx="4294967295" type="body"/>
          </p:nvPr>
        </p:nvSpPr>
        <p:spPr>
          <a:xfrm>
            <a:off x="311700" y="1674175"/>
            <a:ext cx="8636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이론 : 디지털 </a:t>
            </a:r>
            <a:r>
              <a:rPr lang="ko" sz="1700">
                <a:solidFill>
                  <a:schemeClr val="dk1"/>
                </a:solidFill>
              </a:rPr>
              <a:t>포렌식</a:t>
            </a:r>
            <a:r>
              <a:rPr lang="ko" sz="1700">
                <a:solidFill>
                  <a:schemeClr val="dk1"/>
                </a:solidFill>
              </a:rPr>
              <a:t> 개념 설명, 진법에 대한 이해, 파일 구조, 파일 시스템 등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실습 : Hex editor, </a:t>
            </a:r>
            <a:r>
              <a:rPr lang="ko" sz="1700">
                <a:solidFill>
                  <a:schemeClr val="dk1"/>
                </a:solidFill>
              </a:rPr>
              <a:t>FTK Imager, Autopsy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워게임 : </a:t>
            </a:r>
            <a:r>
              <a:rPr lang="ko" sz="1700">
                <a:solidFill>
                  <a:schemeClr val="dk1"/>
                </a:solidFill>
              </a:rPr>
              <a:t>파일 시스템 포렌식, </a:t>
            </a:r>
            <a:r>
              <a:rPr lang="ko" sz="1700">
                <a:solidFill>
                  <a:schemeClr val="dk1"/>
                </a:solidFill>
              </a:rPr>
              <a:t>이미지 트릭(채도 및 명도 조절, 파일 구조 응용), </a:t>
            </a:r>
            <a:endParaRPr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3804575bc_0_0"/>
          <p:cNvSpPr txBox="1"/>
          <p:nvPr>
            <p:ph idx="4294967295" type="title"/>
          </p:nvPr>
        </p:nvSpPr>
        <p:spPr>
          <a:xfrm>
            <a:off x="719100" y="1169175"/>
            <a:ext cx="77058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5000">
                <a:solidFill>
                  <a:srgbClr val="FFFFFF"/>
                </a:solidFill>
              </a:rPr>
              <a:t>Thank you for Listening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161" name="Google Shape;161;ga3804575bc_0_0"/>
          <p:cNvSpPr txBox="1"/>
          <p:nvPr/>
        </p:nvSpPr>
        <p:spPr>
          <a:xfrm>
            <a:off x="3180375" y="2896775"/>
            <a:ext cx="26157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ko" sz="53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b="0" i="0" sz="53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491313" y="1006449"/>
            <a:ext cx="4161375" cy="38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>
            <p:ph type="title"/>
          </p:nvPr>
        </p:nvSpPr>
        <p:spPr>
          <a:xfrm>
            <a:off x="3594600" y="543300"/>
            <a:ext cx="19548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3800"/>
              <a:t>Index</a:t>
            </a:r>
            <a:endParaRPr sz="3800"/>
          </a:p>
        </p:txBody>
      </p:sp>
      <p:sp>
        <p:nvSpPr>
          <p:cNvPr id="66" name="Google Shape;66;p2"/>
          <p:cNvSpPr txBox="1"/>
          <p:nvPr/>
        </p:nvSpPr>
        <p:spPr>
          <a:xfrm>
            <a:off x="3234400" y="2052075"/>
            <a:ext cx="5309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: </a:t>
            </a:r>
            <a:r>
              <a:rPr lang="ko" sz="2000">
                <a:solidFill>
                  <a:srgbClr val="FFFFFF"/>
                </a:solidFill>
              </a:rPr>
              <a:t>BoB Linux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234400" y="2858200"/>
            <a:ext cx="5309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매뉴얼 한글화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234400" y="3696400"/>
            <a:ext cx="5309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BoB Linux 트레이닝 기능</a:t>
            </a:r>
            <a:endParaRPr b="0" i="0" sz="2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2581700" y="1998975"/>
            <a:ext cx="5298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2581700" y="2837175"/>
            <a:ext cx="5298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581700" y="2837175"/>
            <a:ext cx="5298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581700" y="3675375"/>
            <a:ext cx="5298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100" y="1922775"/>
            <a:ext cx="225800" cy="25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idx="4294967295" type="title"/>
          </p:nvPr>
        </p:nvSpPr>
        <p:spPr>
          <a:xfrm>
            <a:off x="311700" y="2608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 sz="2800"/>
              <a:t>Introduction : BoB Linux Project</a:t>
            </a:r>
            <a:endParaRPr/>
          </a:p>
        </p:txBody>
      </p:sp>
      <p:sp>
        <p:nvSpPr>
          <p:cNvPr id="79" name="Google Shape;79;p3"/>
          <p:cNvSpPr txBox="1"/>
          <p:nvPr>
            <p:ph idx="4294967295" type="title"/>
          </p:nvPr>
        </p:nvSpPr>
        <p:spPr>
          <a:xfrm>
            <a:off x="311700" y="1160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ko" sz="5900"/>
              <a:t>01</a:t>
            </a:r>
            <a:endParaRPr b="1" sz="6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398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Features of BoB Linux</a:t>
            </a:r>
            <a:endParaRPr/>
          </a:p>
        </p:txBody>
      </p:sp>
      <p:sp>
        <p:nvSpPr>
          <p:cNvPr id="85" name="Google Shape;85;p5"/>
          <p:cNvSpPr txBox="1"/>
          <p:nvPr>
            <p:ph idx="4294967295" type="body"/>
          </p:nvPr>
        </p:nvSpPr>
        <p:spPr>
          <a:xfrm>
            <a:off x="345375" y="1396250"/>
            <a:ext cx="8270400" cy="26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BoB 교육생 및 보안 입문자를 위한 교육용 리눅스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Ubuntu Base 사용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다양한 보안 관련 패키지 제공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개방형 가상화 포맷인 OVF 또는 OVA로 제공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초심자를 위한 가상 머신 구축 매뉴얼 제공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트레이닝 기능과 한글화된 학습 매뉴얼 제공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934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프로젝트 진행 사항</a:t>
            </a:r>
            <a:endParaRPr/>
          </a:p>
        </p:txBody>
      </p:sp>
      <p:sp>
        <p:nvSpPr>
          <p:cNvPr id="91" name="Google Shape;91;p6"/>
          <p:cNvSpPr txBox="1"/>
          <p:nvPr>
            <p:ph idx="4294967295" type="body"/>
          </p:nvPr>
        </p:nvSpPr>
        <p:spPr>
          <a:xfrm>
            <a:off x="311700" y="1390350"/>
            <a:ext cx="82704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필수 패키지 설치 완료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네트워크 환경 및 기본 유틸리티 구성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GUI 환경과 한글 입력기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다양한 보안 정책을 적용할 예정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2" name="Google Shape;9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75" y="1087650"/>
            <a:ext cx="4208676" cy="35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a784e9ea_0_9"/>
          <p:cNvSpPr txBox="1"/>
          <p:nvPr>
            <p:ph idx="4294967295" type="title"/>
          </p:nvPr>
        </p:nvSpPr>
        <p:spPr>
          <a:xfrm>
            <a:off x="311701" y="2608050"/>
            <a:ext cx="812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 sz="2800"/>
              <a:t>매뉴얼 한글화</a:t>
            </a:r>
            <a:endParaRPr/>
          </a:p>
        </p:txBody>
      </p:sp>
      <p:sp>
        <p:nvSpPr>
          <p:cNvPr id="98" name="Google Shape;98;ga3a784e9ea_0_9"/>
          <p:cNvSpPr txBox="1"/>
          <p:nvPr>
            <p:ph idx="4294967295" type="title"/>
          </p:nvPr>
        </p:nvSpPr>
        <p:spPr>
          <a:xfrm>
            <a:off x="311700" y="1160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ko" sz="5900"/>
              <a:t>02</a:t>
            </a:r>
            <a:endParaRPr b="1" sz="6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b3575d20_0_0"/>
          <p:cNvSpPr txBox="1"/>
          <p:nvPr>
            <p:ph type="title"/>
          </p:nvPr>
        </p:nvSpPr>
        <p:spPr>
          <a:xfrm>
            <a:off x="311700" y="934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 page</a:t>
            </a:r>
            <a:endParaRPr/>
          </a:p>
        </p:txBody>
      </p:sp>
      <p:sp>
        <p:nvSpPr>
          <p:cNvPr id="104" name="Google Shape;104;ga3b3575d20_0_0"/>
          <p:cNvSpPr txBox="1"/>
          <p:nvPr>
            <p:ph idx="4294967295" type="body"/>
          </p:nvPr>
        </p:nvSpPr>
        <p:spPr>
          <a:xfrm>
            <a:off x="311700" y="4023775"/>
            <a:ext cx="8270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명령어에 대한 기능과 옵션을 보여줌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초창기의 매뉴얼 페이지는 강좌를 위한 목적으로도 사용 됨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분야별 학습은 네트워크, 리버싱, 포렌식 분야</a:t>
            </a:r>
            <a:endParaRPr sz="1700">
              <a:solidFill>
                <a:schemeClr val="dk1"/>
              </a:solidFill>
              <a:highlight>
                <a:srgbClr val="FF9900"/>
              </a:highlight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5" name="Google Shape;105;ga3b3575d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947750"/>
            <a:ext cx="4277802" cy="29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3a784e9ea_0_14"/>
          <p:cNvSpPr txBox="1"/>
          <p:nvPr>
            <p:ph type="title"/>
          </p:nvPr>
        </p:nvSpPr>
        <p:spPr>
          <a:xfrm>
            <a:off x="311700" y="398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매뉴얼 한글화</a:t>
            </a:r>
            <a:endParaRPr/>
          </a:p>
        </p:txBody>
      </p:sp>
      <p:sp>
        <p:nvSpPr>
          <p:cNvPr id="111" name="Google Shape;111;ga3a784e9ea_0_14"/>
          <p:cNvSpPr txBox="1"/>
          <p:nvPr>
            <p:ph idx="4294967295" type="body"/>
          </p:nvPr>
        </p:nvSpPr>
        <p:spPr>
          <a:xfrm>
            <a:off x="311699" y="1674175"/>
            <a:ext cx="8270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man 명령어를 통해 보는 것과 별도의 HTML 등의 파일을 제공하는 방법이 있음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단순 번역이 아닌 팁과 응용 방법을 서술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>
                <a:solidFill>
                  <a:schemeClr val="dk1"/>
                </a:solidFill>
              </a:rPr>
              <a:t>중요 패키지와 트레이닝에서 다루는 것들 위주로 제작</a:t>
            </a:r>
            <a:endParaRPr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2" name="Google Shape;112;ga3a784e9e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402" y="2328513"/>
            <a:ext cx="1409026" cy="164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a3a784e9ea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137" y="2318675"/>
            <a:ext cx="1805550" cy="3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4294967295" type="title"/>
          </p:nvPr>
        </p:nvSpPr>
        <p:spPr>
          <a:xfrm>
            <a:off x="217925" y="2608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 sz="2800"/>
              <a:t>BoB Linux Training</a:t>
            </a:r>
            <a:endParaRPr/>
          </a:p>
        </p:txBody>
      </p:sp>
      <p:sp>
        <p:nvSpPr>
          <p:cNvPr id="119" name="Google Shape;119;p7"/>
          <p:cNvSpPr txBox="1"/>
          <p:nvPr>
            <p:ph idx="4294967295" type="title"/>
          </p:nvPr>
        </p:nvSpPr>
        <p:spPr>
          <a:xfrm>
            <a:off x="311700" y="1160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ko" sz="5900"/>
              <a:t>03</a:t>
            </a:r>
            <a:endParaRPr b="1" sz="6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