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8" r:id="rId4"/>
    <p:sldId id="269" r:id="rId5"/>
    <p:sldId id="271" r:id="rId6"/>
    <p:sldId id="267" r:id="rId7"/>
    <p:sldId id="263" r:id="rId8"/>
    <p:sldId id="264" r:id="rId9"/>
    <p:sldId id="265" r:id="rId10"/>
    <p:sldId id="258" r:id="rId11"/>
    <p:sldId id="259" r:id="rId12"/>
    <p:sldId id="260" r:id="rId13"/>
    <p:sldId id="257" r:id="rId14"/>
    <p:sldId id="266" r:id="rId15"/>
    <p:sldId id="261"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4C215-97EE-44FF-98E3-C11965AC53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8CC361-BC21-4F83-B217-C27A933AB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6659F27-CB40-4DB1-9E16-C3F2A3FE0097}"/>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35465AED-4627-4485-9A7D-09F9A9115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FB451C-1BE5-4169-B3D4-5B6DB072F0A0}"/>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280273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C9D69-7C84-4FE5-BA73-F99D089D5F9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2B1B82-3A6F-45FD-A9B8-850D9D7136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B52FE3-5571-4DF9-9F27-DD281DA2F5CF}"/>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643072CE-59CC-4E7D-B1FF-FAAC2FFEFA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ADA062-2BE6-4690-B714-4131EA869330}"/>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331112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7E1AA83-9609-4468-B870-24C3189C83F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999403-9BC4-48E5-95FF-715761ADAB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E71247-E74C-45AB-9D33-775CF2546A3F}"/>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3517A9F2-8FC2-4991-A2FB-3FE0A97BC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CB303-95D9-47B0-B394-A8C578C7C0E3}"/>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39471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1A87-EF9E-488D-B411-B3D812A90B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0B94B-CEA5-4118-BA13-154C0DB0E0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ADD7EA-114B-45F4-B3C7-F272633E219B}"/>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69BD50DE-F1AA-4F07-9C7B-2C8EB44CC5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6CE27-B2D4-47ED-AFA6-545AD117C537}"/>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28741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BB777-1AE4-4CDC-9110-47070E52608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8C620B-8EC9-441E-AD18-65CB1C4AE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97D4EE-02A3-4CD3-8E56-5992DD6D2695}"/>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B658B949-6DBD-4414-BB83-6207A6C0F6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4C78BA-5C95-46B4-BE70-6CC91CA8ABB5}"/>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12688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49CE5-A18B-4A4F-B957-04B52445A8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63A731-2252-4BDD-80F0-10DAB66172F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5087473-4FEB-4F75-9780-C7104675770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59CECF4-51E7-4C20-B0A6-E960E5D0AC64}"/>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23067407-7F7B-4DEB-880A-9EDFD4AD03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9BA5B1-8695-4100-84DB-D6099D568CBC}"/>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288874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2A4F7-19EB-46EF-A127-D9B5FB207A9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BF1925-3BDB-4D0D-A03D-4C0953252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7546DF-042B-4197-AA02-F7490EEDECE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597BF20-9F2D-4DB3-BD51-E1ABE0E1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8645290-57CE-4B39-9D7B-E393647B3F5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584AE1-A0B0-4E39-8648-CC0C86889B71}"/>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8" name="フッター プレースホルダー 7">
            <a:extLst>
              <a:ext uri="{FF2B5EF4-FFF2-40B4-BE49-F238E27FC236}">
                <a16:creationId xmlns:a16="http://schemas.microsoft.com/office/drawing/2014/main" id="{A8EB4F3A-A740-404A-98E3-DEC5800353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1E68174-CB73-4C10-95C9-C1EFB31F336C}"/>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398308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872D8-1D01-4B01-A34E-A8D76BBACF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536EB12-925B-47AF-9E31-08DEA20072B4}"/>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4" name="フッター プレースホルダー 3">
            <a:extLst>
              <a:ext uri="{FF2B5EF4-FFF2-40B4-BE49-F238E27FC236}">
                <a16:creationId xmlns:a16="http://schemas.microsoft.com/office/drawing/2014/main" id="{7C188D45-45AB-4A7E-BC5C-A4EDBC88FF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F6C35E8-6ED0-4C8F-9C32-901D9788D018}"/>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306324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E75A62-9411-4201-BFF2-5FA179C9DCD3}"/>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3" name="フッター プレースホルダー 2">
            <a:extLst>
              <a:ext uri="{FF2B5EF4-FFF2-40B4-BE49-F238E27FC236}">
                <a16:creationId xmlns:a16="http://schemas.microsoft.com/office/drawing/2014/main" id="{1FA52072-3D70-4D21-A13B-A87B5C16C5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F26842D-84BF-4844-9158-3115CEF3AE05}"/>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56075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65055-7132-432E-A132-403B704E5C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95E488-71A8-4DBE-804B-5EE70341C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28E710-C063-483A-ACFC-B7DE3940D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413F1E-B820-47BD-B824-305FE5C9B146}"/>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E1E05C12-338D-4722-86D5-9834FBF01F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6355F8-7A3D-430C-83FF-1C9BF0A8B0C0}"/>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217335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7AA1E-5A80-4817-A8DB-18380BCAC9A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7D2854-15E8-4815-AB90-EDCAE6E76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775BFC2-4F39-4B2F-A8A0-6DA25525C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051551-A4BF-4F59-9374-50BF81BAC6E7}"/>
              </a:ext>
            </a:extLst>
          </p:cNvPr>
          <p:cNvSpPr>
            <a:spLocks noGrp="1"/>
          </p:cNvSpPr>
          <p:nvPr>
            <p:ph type="dt" sz="half" idx="10"/>
          </p:nvPr>
        </p:nvSpPr>
        <p:spPr/>
        <p:txBody>
          <a:bodyPr/>
          <a:lstStyle/>
          <a:p>
            <a:fld id="{B98EEF2A-129F-45A9-86CC-8D5B36236D10}"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F1FA3DDF-888F-461A-ABD0-08D1325E3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DFFEAA-59D6-423B-8172-23E69D902C03}"/>
              </a:ext>
            </a:extLst>
          </p:cNvPr>
          <p:cNvSpPr>
            <a:spLocks noGrp="1"/>
          </p:cNvSpPr>
          <p:nvPr>
            <p:ph type="sldNum" sz="quarter" idx="12"/>
          </p:nvPr>
        </p:nvSpPr>
        <p:spPr/>
        <p:txBody>
          <a:body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106951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B38989-1DF3-4894-8C7F-076136775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06E04C-E516-4A88-A04B-4DEECD8DB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F67D09-951D-417C-853E-CF056DDC1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EEF2A-129F-45A9-86CC-8D5B36236D10}"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52FDD4EB-1B9B-4230-8867-96D1BA54F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B31C42-609C-40AC-97D9-CFF44B12B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5A694-9EC5-481A-B8E1-DDC69D529699}" type="slidenum">
              <a:rPr kumimoji="1" lang="ja-JP" altLang="en-US" smtClean="0"/>
              <a:t>‹#›</a:t>
            </a:fld>
            <a:endParaRPr kumimoji="1" lang="ja-JP" altLang="en-US"/>
          </a:p>
        </p:txBody>
      </p:sp>
    </p:spTree>
    <p:extLst>
      <p:ext uri="{BB962C8B-B14F-4D97-AF65-F5344CB8AC3E}">
        <p14:creationId xmlns:p14="http://schemas.microsoft.com/office/powerpoint/2010/main" val="367582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WatakoLab/status/1321948700738908161" TargetMode="External"/><Relationship Id="rId2" Type="http://schemas.openxmlformats.org/officeDocument/2006/relationships/hyperlink" Target="https://twitter.com/WatakoLab/status/1321797336050196481"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qoosky.io/techs/24007913d6" TargetMode="External"/><Relationship Id="rId2" Type="http://schemas.openxmlformats.org/officeDocument/2006/relationships/hyperlink" Target="https://python.atelierkobato.com/axes3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qiita.com/sti320a/items/3cdafb737d2c16fbaa51" TargetMode="External"/><Relationship Id="rId2" Type="http://schemas.openxmlformats.org/officeDocument/2006/relationships/hyperlink" Target="https://qiita.com/RYoTA1209/items/53e1006da9e7a9c7b62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gakari.net/2020/09/3dcamera_compare_2/" TargetMode="External"/><Relationship Id="rId2" Type="http://schemas.openxmlformats.org/officeDocument/2006/relationships/hyperlink" Target="https://qiita.com/usashirou/items/8468799a45dcc926407d" TargetMode="External"/><Relationship Id="rId1" Type="http://schemas.openxmlformats.org/officeDocument/2006/relationships/slideLayout" Target="../slideLayouts/slideLayout2.xml"/><Relationship Id="rId5" Type="http://schemas.openxmlformats.org/officeDocument/2006/relationships/hyperlink" Target="https://github.com/IntelRealSense/librealsense/blob/master/examples/hello-realsense/rs-hello-realsense.cpp" TargetMode="External"/><Relationship Id="rId4" Type="http://schemas.openxmlformats.org/officeDocument/2006/relationships/hyperlink" Target="https://www.intelrealsense.com/compare-depth-camera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mura.net/robot/17459.html" TargetMode="External"/><Relationship Id="rId2" Type="http://schemas.openxmlformats.org/officeDocument/2006/relationships/hyperlink" Target="https://qiita.com/kei_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witch-science.com/catalog/list/757/" TargetMode="External"/><Relationship Id="rId2" Type="http://schemas.openxmlformats.org/officeDocument/2006/relationships/hyperlink" Target="https://mag.switch-science.com/2018/04/19/intel-realsense-depth-camera-d435-hand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gara-support.com/knowledge-base/2020/09/120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ntelRealSense/librealsense/blob/master/examples/C/distance/rs-distance.c" TargetMode="External"/><Relationship Id="rId2" Type="http://schemas.openxmlformats.org/officeDocument/2006/relationships/hyperlink" Target="https://blog.lineo.co.jp/archives/137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nipos.net/find/product_item.php?id=31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rducam.com/docs/cameras-for-raspberry-pi/multi-camera-adapter-board/1mp-stereo-camera-global-shutter-mipi-arducam/" TargetMode="External"/><Relationship Id="rId2" Type="http://schemas.openxmlformats.org/officeDocument/2006/relationships/hyperlink" Target="https://github.com/ArduCAM/3d-camera/tree/master/stereo-camera/RaspberryPi/stereo_depth_demo"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switch-science.com/catalog/7053/"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abs.eecs.tottori-u.ac.jp/sd/Member/oyamada/OpenCV/html/py_tutorials/py_imgproc/py_contours/py_contour_features/py_contour_features.html" TargetMode="External"/><Relationship Id="rId2" Type="http://schemas.openxmlformats.org/officeDocument/2006/relationships/hyperlink" Target="https://daizyu.com/posts/2020-05-19-001/" TargetMode="External"/><Relationship Id="rId1" Type="http://schemas.openxmlformats.org/officeDocument/2006/relationships/slideLayout" Target="../slideLayouts/slideLayout2.xml"/><Relationship Id="rId4" Type="http://schemas.openxmlformats.org/officeDocument/2006/relationships/hyperlink" Target="https://note.nkmk.me/python-numpy-opencv-image-binar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5E4DF-02BB-48EC-B381-004E5B422B39}"/>
              </a:ext>
            </a:extLst>
          </p:cNvPr>
          <p:cNvSpPr>
            <a:spLocks noGrp="1"/>
          </p:cNvSpPr>
          <p:nvPr>
            <p:ph type="ctrTitle"/>
          </p:nvPr>
        </p:nvSpPr>
        <p:spPr/>
        <p:txBody>
          <a:bodyPr/>
          <a:lstStyle/>
          <a:p>
            <a:r>
              <a:rPr kumimoji="1" lang="en-US" altLang="ja-JP" dirty="0"/>
              <a:t>3D</a:t>
            </a:r>
            <a:r>
              <a:rPr kumimoji="1" lang="ja-JP" altLang="en-US" dirty="0"/>
              <a:t>カメラ</a:t>
            </a:r>
          </a:p>
        </p:txBody>
      </p:sp>
      <p:sp>
        <p:nvSpPr>
          <p:cNvPr id="3" name="字幕 2">
            <a:extLst>
              <a:ext uri="{FF2B5EF4-FFF2-40B4-BE49-F238E27FC236}">
                <a16:creationId xmlns:a16="http://schemas.microsoft.com/office/drawing/2014/main" id="{951A4A4F-B10A-45E2-92F6-742825CAE962}"/>
              </a:ext>
            </a:extLst>
          </p:cNvPr>
          <p:cNvSpPr>
            <a:spLocks noGrp="1"/>
          </p:cNvSpPr>
          <p:nvPr>
            <p:ph type="subTitle" idx="1"/>
          </p:nvPr>
        </p:nvSpPr>
        <p:spPr/>
        <p:txBody>
          <a:bodyPr/>
          <a:lstStyle/>
          <a:p>
            <a:r>
              <a:rPr kumimoji="1" lang="ja-JP" altLang="en-US" dirty="0"/>
              <a:t>作成者：石橋尚之</a:t>
            </a:r>
            <a:endParaRPr kumimoji="1" lang="en-US" altLang="ja-JP" dirty="0"/>
          </a:p>
          <a:p>
            <a:r>
              <a:rPr kumimoji="1" lang="ja-JP" altLang="en-US" dirty="0"/>
              <a:t>初回作成日：</a:t>
            </a:r>
            <a:r>
              <a:rPr kumimoji="1" lang="en-US" altLang="ja-JP" dirty="0"/>
              <a:t>2021</a:t>
            </a:r>
            <a:r>
              <a:rPr kumimoji="1" lang="ja-JP" altLang="en-US" dirty="0"/>
              <a:t>年</a:t>
            </a:r>
            <a:r>
              <a:rPr kumimoji="1" lang="en-US" altLang="ja-JP" dirty="0"/>
              <a:t>4</a:t>
            </a:r>
            <a:r>
              <a:rPr kumimoji="1" lang="ja-JP" altLang="en-US" dirty="0"/>
              <a:t>月</a:t>
            </a:r>
            <a:r>
              <a:rPr kumimoji="1" lang="en-US" altLang="ja-JP" dirty="0"/>
              <a:t>26</a:t>
            </a:r>
            <a:r>
              <a:rPr kumimoji="1" lang="ja-JP" altLang="en-US" dirty="0"/>
              <a:t>日</a:t>
            </a:r>
          </a:p>
        </p:txBody>
      </p:sp>
    </p:spTree>
    <p:extLst>
      <p:ext uri="{BB962C8B-B14F-4D97-AF65-F5344CB8AC3E}">
        <p14:creationId xmlns:p14="http://schemas.microsoft.com/office/powerpoint/2010/main" val="341769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BCE17-3E4C-40A7-A60D-226907D7CB06}"/>
              </a:ext>
            </a:extLst>
          </p:cNvPr>
          <p:cNvSpPr>
            <a:spLocks noGrp="1"/>
          </p:cNvSpPr>
          <p:nvPr>
            <p:ph type="title"/>
          </p:nvPr>
        </p:nvSpPr>
        <p:spPr/>
        <p:txBody>
          <a:bodyPr/>
          <a:lstStyle/>
          <a:p>
            <a:r>
              <a:rPr kumimoji="1" lang="ja-JP" altLang="en-US" dirty="0"/>
              <a:t>可視化の目標</a:t>
            </a:r>
          </a:p>
        </p:txBody>
      </p:sp>
      <p:sp>
        <p:nvSpPr>
          <p:cNvPr id="3" name="コンテンツ プレースホルダー 2">
            <a:extLst>
              <a:ext uri="{FF2B5EF4-FFF2-40B4-BE49-F238E27FC236}">
                <a16:creationId xmlns:a16="http://schemas.microsoft.com/office/drawing/2014/main" id="{A1551926-47B4-44D2-9BCE-F2685C39E494}"/>
              </a:ext>
            </a:extLst>
          </p:cNvPr>
          <p:cNvSpPr>
            <a:spLocks noGrp="1"/>
          </p:cNvSpPr>
          <p:nvPr>
            <p:ph idx="1"/>
          </p:nvPr>
        </p:nvSpPr>
        <p:spPr/>
        <p:txBody>
          <a:bodyPr/>
          <a:lstStyle/>
          <a:p>
            <a:r>
              <a:rPr lang="ja-JP" altLang="en-US" dirty="0"/>
              <a:t>目標動画</a:t>
            </a:r>
            <a:endParaRPr kumimoji="1" lang="en-US" altLang="ja-JP" dirty="0">
              <a:hlinkClick r:id="rId2"/>
            </a:endParaRPr>
          </a:p>
          <a:p>
            <a:r>
              <a:rPr kumimoji="1" lang="en-US" altLang="ja-JP" dirty="0">
                <a:hlinkClick r:id="rId2"/>
              </a:rPr>
              <a:t>https://twitter.com/WatakoLab/status/1321797336050196481</a:t>
            </a:r>
            <a:endParaRPr kumimoji="1" lang="en-US" altLang="ja-JP" dirty="0"/>
          </a:p>
          <a:p>
            <a:r>
              <a:rPr lang="ja-JP" altLang="en-US" dirty="0"/>
              <a:t>可視化は</a:t>
            </a:r>
            <a:r>
              <a:rPr lang="en-US" altLang="ja-JP" dirty="0"/>
              <a:t>PC</a:t>
            </a:r>
            <a:r>
              <a:rPr lang="ja-JP" altLang="en-US" dirty="0"/>
              <a:t>で行っているようす</a:t>
            </a:r>
            <a:endParaRPr kumimoji="1" lang="en-US" altLang="ja-JP" dirty="0"/>
          </a:p>
          <a:p>
            <a:r>
              <a:rPr kumimoji="1" lang="en-US" altLang="ja-JP" dirty="0">
                <a:hlinkClick r:id="rId3"/>
              </a:rPr>
              <a:t>https://twitter.com/WatakoLab/status/1321948700738908161</a:t>
            </a:r>
            <a:endParaRPr kumimoji="1"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8D4F58A2-6217-4216-85EF-CBA197072E45}"/>
              </a:ext>
            </a:extLst>
          </p:cNvPr>
          <p:cNvPicPr>
            <a:picLocks noChangeAspect="1"/>
          </p:cNvPicPr>
          <p:nvPr/>
        </p:nvPicPr>
        <p:blipFill>
          <a:blip r:embed="rId4"/>
          <a:stretch>
            <a:fillRect/>
          </a:stretch>
        </p:blipFill>
        <p:spPr>
          <a:xfrm>
            <a:off x="7500395" y="4219383"/>
            <a:ext cx="4688430" cy="2638616"/>
          </a:xfrm>
          <a:prstGeom prst="rect">
            <a:avLst/>
          </a:prstGeom>
        </p:spPr>
      </p:pic>
    </p:spTree>
    <p:extLst>
      <p:ext uri="{BB962C8B-B14F-4D97-AF65-F5344CB8AC3E}">
        <p14:creationId xmlns:p14="http://schemas.microsoft.com/office/powerpoint/2010/main" val="307923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F849D-DD83-435E-BD94-6D1163353776}"/>
              </a:ext>
            </a:extLst>
          </p:cNvPr>
          <p:cNvSpPr>
            <a:spLocks noGrp="1"/>
          </p:cNvSpPr>
          <p:nvPr>
            <p:ph type="title"/>
          </p:nvPr>
        </p:nvSpPr>
        <p:spPr/>
        <p:txBody>
          <a:bodyPr/>
          <a:lstStyle/>
          <a:p>
            <a:r>
              <a:rPr kumimoji="1" lang="ja-JP" altLang="en-US" dirty="0"/>
              <a:t>可視化の手法</a:t>
            </a:r>
          </a:p>
        </p:txBody>
      </p:sp>
      <p:sp>
        <p:nvSpPr>
          <p:cNvPr id="3" name="コンテンツ プレースホルダー 2">
            <a:extLst>
              <a:ext uri="{FF2B5EF4-FFF2-40B4-BE49-F238E27FC236}">
                <a16:creationId xmlns:a16="http://schemas.microsoft.com/office/drawing/2014/main" id="{E2CA4B29-0D94-4161-B488-333241B8BB58}"/>
              </a:ext>
            </a:extLst>
          </p:cNvPr>
          <p:cNvSpPr>
            <a:spLocks noGrp="1"/>
          </p:cNvSpPr>
          <p:nvPr>
            <p:ph idx="1"/>
          </p:nvPr>
        </p:nvSpPr>
        <p:spPr/>
        <p:txBody>
          <a:bodyPr>
            <a:normAutofit/>
          </a:bodyPr>
          <a:lstStyle/>
          <a:p>
            <a:r>
              <a:rPr lang="ja-JP" altLang="en-US" dirty="0"/>
              <a:t>定点３</a:t>
            </a:r>
            <a:r>
              <a:rPr lang="en-US" altLang="ja-JP" dirty="0"/>
              <a:t>D</a:t>
            </a:r>
            <a:r>
              <a:rPr lang="ja-JP" altLang="en-US" dirty="0"/>
              <a:t>カメラから得た座標データからの可視化は下記のサイトでいける？</a:t>
            </a:r>
            <a:endParaRPr lang="en-US" altLang="ja-JP" dirty="0"/>
          </a:p>
          <a:p>
            <a:pPr marL="0" indent="0">
              <a:buNone/>
            </a:pPr>
            <a:r>
              <a:rPr kumimoji="1" lang="en-US" altLang="ja-JP" dirty="0">
                <a:hlinkClick r:id="rId2"/>
              </a:rPr>
              <a:t>https://python.atelierkobato.com/axes3d/</a:t>
            </a:r>
            <a:endParaRPr kumimoji="1" lang="en-US" altLang="ja-JP" dirty="0"/>
          </a:p>
          <a:p>
            <a:r>
              <a:rPr kumimoji="1" lang="en-US" altLang="ja-JP" dirty="0"/>
              <a:t>3D</a:t>
            </a:r>
            <a:r>
              <a:rPr kumimoji="1" lang="ja-JP" altLang="en-US" dirty="0"/>
              <a:t>カメラの移動を加速度センサやジャイロセンサ、</a:t>
            </a:r>
            <a:r>
              <a:rPr kumimoji="1" lang="en-US" altLang="ja-JP" dirty="0"/>
              <a:t>GPS</a:t>
            </a:r>
            <a:r>
              <a:rPr kumimoji="1" lang="ja-JP" altLang="en-US" dirty="0"/>
              <a:t>から取得</a:t>
            </a:r>
            <a:r>
              <a:rPr lang="ja-JP" altLang="en-US" dirty="0"/>
              <a:t>できる。</a:t>
            </a:r>
            <a:endParaRPr lang="en-US" altLang="ja-JP" dirty="0"/>
          </a:p>
          <a:p>
            <a:r>
              <a:rPr kumimoji="1" lang="en-US" altLang="ja-JP" dirty="0"/>
              <a:t>3D</a:t>
            </a:r>
            <a:r>
              <a:rPr kumimoji="1" lang="ja-JP" altLang="en-US" dirty="0"/>
              <a:t>カメラの座標の変化量をカメラから得た座標データに加え続けることで、周辺の可視化データが得られる</a:t>
            </a:r>
            <a:r>
              <a:rPr kumimoji="1" lang="en-US" altLang="ja-JP" dirty="0"/>
              <a:t>?</a:t>
            </a:r>
          </a:p>
          <a:p>
            <a:r>
              <a:rPr kumimoji="1" lang="ja-JP" altLang="en-US" b="1" dirty="0"/>
              <a:t>深度マップから座標データはそのまま取れない。</a:t>
            </a:r>
            <a:endParaRPr kumimoji="1" lang="en-US" altLang="ja-JP" b="1" dirty="0"/>
          </a:p>
          <a:p>
            <a:r>
              <a:rPr kumimoji="1" lang="ja-JP" altLang="en-US" dirty="0"/>
              <a:t>右</a:t>
            </a:r>
            <a:r>
              <a:rPr lang="ja-JP" altLang="en-US" dirty="0"/>
              <a:t>上</a:t>
            </a:r>
            <a:r>
              <a:rPr kumimoji="1" lang="ja-JP" altLang="en-US" dirty="0"/>
              <a:t>の図から、頑張れば座標取れる模様だが詳細不明。</a:t>
            </a:r>
            <a:r>
              <a:rPr kumimoji="1" lang="ja-JP" altLang="en-US" dirty="0">
                <a:hlinkClick r:id="rId3"/>
              </a:rPr>
              <a:t>参考</a:t>
            </a:r>
            <a:endParaRPr kumimoji="1" lang="ja-JP" altLang="en-US" dirty="0"/>
          </a:p>
        </p:txBody>
      </p:sp>
      <p:pic>
        <p:nvPicPr>
          <p:cNvPr id="5" name="図 4">
            <a:extLst>
              <a:ext uri="{FF2B5EF4-FFF2-40B4-BE49-F238E27FC236}">
                <a16:creationId xmlns:a16="http://schemas.microsoft.com/office/drawing/2014/main" id="{5F03D7A7-0D09-49E4-AF54-7D3F71CF8EC8}"/>
              </a:ext>
            </a:extLst>
          </p:cNvPr>
          <p:cNvPicPr>
            <a:picLocks noChangeAspect="1"/>
          </p:cNvPicPr>
          <p:nvPr/>
        </p:nvPicPr>
        <p:blipFill>
          <a:blip r:embed="rId4"/>
          <a:stretch>
            <a:fillRect/>
          </a:stretch>
        </p:blipFill>
        <p:spPr>
          <a:xfrm>
            <a:off x="5696873" y="327721"/>
            <a:ext cx="5144218" cy="1400370"/>
          </a:xfrm>
          <a:prstGeom prst="rect">
            <a:avLst/>
          </a:prstGeom>
        </p:spPr>
      </p:pic>
    </p:spTree>
    <p:extLst>
      <p:ext uri="{BB962C8B-B14F-4D97-AF65-F5344CB8AC3E}">
        <p14:creationId xmlns:p14="http://schemas.microsoft.com/office/powerpoint/2010/main" val="132810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74796-22CE-41E9-8767-55B3395A3E6C}"/>
              </a:ext>
            </a:extLst>
          </p:cNvPr>
          <p:cNvSpPr>
            <a:spLocks noGrp="1"/>
          </p:cNvSpPr>
          <p:nvPr>
            <p:ph type="title"/>
          </p:nvPr>
        </p:nvSpPr>
        <p:spPr/>
        <p:txBody>
          <a:bodyPr/>
          <a:lstStyle/>
          <a:p>
            <a:r>
              <a:rPr kumimoji="1" lang="en-US" altLang="ja-JP" dirty="0"/>
              <a:t>Web</a:t>
            </a:r>
            <a:r>
              <a:rPr kumimoji="1" lang="ja-JP" altLang="en-US" dirty="0"/>
              <a:t>カメラによる視点の配信</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81A59A3-A5F4-4F44-B955-02E0006AEF92}"/>
              </a:ext>
            </a:extLst>
          </p:cNvPr>
          <p:cNvSpPr>
            <a:spLocks noGrp="1"/>
          </p:cNvSpPr>
          <p:nvPr>
            <p:ph idx="1"/>
          </p:nvPr>
        </p:nvSpPr>
        <p:spPr/>
        <p:txBody>
          <a:bodyPr/>
          <a:lstStyle/>
          <a:p>
            <a:r>
              <a:rPr kumimoji="1" lang="en-US" altLang="ja-JP" dirty="0" err="1"/>
              <a:t>Mjpg</a:t>
            </a:r>
            <a:r>
              <a:rPr kumimoji="1" lang="en-US" altLang="ja-JP" dirty="0"/>
              <a:t>-streamer</a:t>
            </a:r>
            <a:r>
              <a:rPr kumimoji="1" lang="ja-JP" altLang="en-US" dirty="0"/>
              <a:t>使用</a:t>
            </a:r>
            <a:endParaRPr kumimoji="1" lang="en-US" altLang="ja-JP" dirty="0"/>
          </a:p>
          <a:p>
            <a:r>
              <a:rPr kumimoji="1" lang="ja-JP" altLang="en-US" dirty="0"/>
              <a:t>五山カメラのように</a:t>
            </a:r>
            <a:r>
              <a:rPr lang="en-US" altLang="ja-JP" dirty="0" err="1"/>
              <a:t>youtube</a:t>
            </a:r>
            <a:r>
              <a:rPr lang="ja-JP" altLang="en-US" dirty="0"/>
              <a:t>を利用するのもよい。</a:t>
            </a:r>
            <a:endParaRPr lang="en-US" altLang="ja-JP" dirty="0"/>
          </a:p>
          <a:p>
            <a:r>
              <a:rPr kumimoji="1" lang="en-US" altLang="ja-JP" dirty="0" err="1"/>
              <a:t>Mjpg</a:t>
            </a:r>
            <a:r>
              <a:rPr kumimoji="1" lang="en-US" altLang="ja-JP" dirty="0"/>
              <a:t>-streamer</a:t>
            </a:r>
            <a:r>
              <a:rPr kumimoji="1" lang="ja-JP" altLang="en-US" dirty="0"/>
              <a:t>の画像を</a:t>
            </a:r>
            <a:r>
              <a:rPr kumimoji="1" lang="en-US" altLang="ja-JP" dirty="0"/>
              <a:t>python</a:t>
            </a:r>
            <a:r>
              <a:rPr kumimoji="1" lang="ja-JP" altLang="en-US" dirty="0"/>
              <a:t>で受け取る方法。</a:t>
            </a:r>
            <a:r>
              <a:rPr kumimoji="1" lang="ja-JP" altLang="en-US" dirty="0">
                <a:hlinkClick r:id="rId2"/>
              </a:rPr>
              <a:t>参考</a:t>
            </a:r>
            <a:endParaRPr kumimoji="1" lang="en-US" altLang="ja-JP" dirty="0"/>
          </a:p>
          <a:p>
            <a:r>
              <a:rPr lang="en-US" altLang="ja-JP" dirty="0"/>
              <a:t>Python</a:t>
            </a:r>
            <a:r>
              <a:rPr lang="ja-JP" altLang="en-US" dirty="0"/>
              <a:t>で加工した画像を</a:t>
            </a:r>
            <a:r>
              <a:rPr lang="en-US" altLang="ja-JP" dirty="0" err="1"/>
              <a:t>mjpg</a:t>
            </a:r>
            <a:r>
              <a:rPr lang="en-US" altLang="ja-JP" dirty="0"/>
              <a:t>-streamer</a:t>
            </a:r>
            <a:r>
              <a:rPr lang="ja-JP" altLang="en-US" dirty="0"/>
              <a:t>では配信できない？</a:t>
            </a:r>
            <a:endParaRPr lang="en-US" altLang="ja-JP" dirty="0"/>
          </a:p>
          <a:p>
            <a:r>
              <a:rPr kumimoji="1" lang="en-US" altLang="ja-JP" dirty="0"/>
              <a:t>FLASK</a:t>
            </a:r>
            <a:r>
              <a:rPr kumimoji="1" lang="ja-JP" altLang="en-US" dirty="0"/>
              <a:t>と</a:t>
            </a:r>
            <a:r>
              <a:rPr kumimoji="1" lang="en-US" altLang="ja-JP" dirty="0" err="1"/>
              <a:t>openCV</a:t>
            </a:r>
            <a:r>
              <a:rPr kumimoji="1" lang="ja-JP" altLang="en-US" dirty="0"/>
              <a:t>による配信。</a:t>
            </a:r>
            <a:r>
              <a:rPr kumimoji="1" lang="ja-JP" altLang="en-US" dirty="0">
                <a:hlinkClick r:id="rId3"/>
              </a:rPr>
              <a:t>参考</a:t>
            </a:r>
            <a:endParaRPr kumimoji="1" lang="ja-JP" altLang="en-US" dirty="0"/>
          </a:p>
        </p:txBody>
      </p:sp>
    </p:spTree>
    <p:extLst>
      <p:ext uri="{BB962C8B-B14F-4D97-AF65-F5344CB8AC3E}">
        <p14:creationId xmlns:p14="http://schemas.microsoft.com/office/powerpoint/2010/main" val="408013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E4C2B-C338-4C52-9637-5B2B2798343B}"/>
              </a:ext>
            </a:extLst>
          </p:cNvPr>
          <p:cNvSpPr>
            <a:spLocks noGrp="1"/>
          </p:cNvSpPr>
          <p:nvPr>
            <p:ph type="title"/>
          </p:nvPr>
        </p:nvSpPr>
        <p:spPr/>
        <p:txBody>
          <a:bodyPr/>
          <a:lstStyle/>
          <a:p>
            <a:r>
              <a:rPr kumimoji="1" lang="ja-JP" altLang="en-US" dirty="0"/>
              <a:t>ステップ</a:t>
            </a:r>
          </a:p>
        </p:txBody>
      </p:sp>
      <p:sp>
        <p:nvSpPr>
          <p:cNvPr id="3" name="コンテンツ プレースホルダー 2">
            <a:extLst>
              <a:ext uri="{FF2B5EF4-FFF2-40B4-BE49-F238E27FC236}">
                <a16:creationId xmlns:a16="http://schemas.microsoft.com/office/drawing/2014/main" id="{A4AB4D80-706F-4188-A374-928C10B66B37}"/>
              </a:ext>
            </a:extLst>
          </p:cNvPr>
          <p:cNvSpPr>
            <a:spLocks noGrp="1"/>
          </p:cNvSpPr>
          <p:nvPr>
            <p:ph idx="1"/>
          </p:nvPr>
        </p:nvSpPr>
        <p:spPr/>
        <p:txBody>
          <a:bodyPr/>
          <a:lstStyle/>
          <a:p>
            <a:r>
              <a:rPr kumimoji="1" lang="en-US" altLang="ja-JP" dirty="0"/>
              <a:t>Web</a:t>
            </a:r>
            <a:r>
              <a:rPr kumimoji="1" lang="ja-JP" altLang="en-US" dirty="0"/>
              <a:t>カメラによる</a:t>
            </a:r>
            <a:r>
              <a:rPr lang="ja-JP" altLang="en-US" dirty="0"/>
              <a:t>データ配信</a:t>
            </a:r>
            <a:endParaRPr kumimoji="1" lang="en-US" altLang="ja-JP" dirty="0"/>
          </a:p>
          <a:p>
            <a:r>
              <a:rPr lang="en-US" altLang="ja-JP" dirty="0"/>
              <a:t>3d</a:t>
            </a:r>
            <a:r>
              <a:rPr lang="ja-JP" altLang="en-US" dirty="0"/>
              <a:t>カメラによる障害物検知</a:t>
            </a:r>
            <a:endParaRPr lang="en-US" altLang="ja-JP" dirty="0"/>
          </a:p>
          <a:p>
            <a:r>
              <a:rPr kumimoji="1" lang="en-US" altLang="ja-JP" dirty="0"/>
              <a:t>3d</a:t>
            </a:r>
            <a:r>
              <a:rPr kumimoji="1" lang="ja-JP" altLang="en-US" dirty="0"/>
              <a:t>カメラの画面配信</a:t>
            </a:r>
            <a:endParaRPr kumimoji="1" lang="en-US" altLang="ja-JP" dirty="0"/>
          </a:p>
          <a:p>
            <a:r>
              <a:rPr lang="ja-JP" altLang="en-US" dirty="0"/>
              <a:t>定点</a:t>
            </a:r>
            <a:r>
              <a:rPr lang="en-US" altLang="ja-JP" dirty="0"/>
              <a:t>3d</a:t>
            </a:r>
            <a:r>
              <a:rPr lang="ja-JP" altLang="en-US" dirty="0"/>
              <a:t>カメラによるデータの可視化</a:t>
            </a:r>
            <a:endParaRPr lang="en-US" altLang="ja-JP" dirty="0"/>
          </a:p>
          <a:p>
            <a:r>
              <a:rPr kumimoji="1" lang="en-US" altLang="ja-JP" dirty="0"/>
              <a:t>3d</a:t>
            </a:r>
            <a:r>
              <a:rPr kumimoji="1" lang="ja-JP" altLang="en-US" dirty="0"/>
              <a:t>カメラの移動距離の認識</a:t>
            </a:r>
            <a:r>
              <a:rPr kumimoji="1" lang="en-US" altLang="ja-JP" dirty="0"/>
              <a:t>(GPS</a:t>
            </a:r>
            <a:r>
              <a:rPr kumimoji="1" lang="ja-JP" altLang="en-US" dirty="0"/>
              <a:t>はロボットの移動を計るのでジャイロなどの方がよい</a:t>
            </a:r>
            <a:r>
              <a:rPr kumimoji="1" lang="en-US" altLang="ja-JP" dirty="0"/>
              <a:t>)</a:t>
            </a:r>
            <a:r>
              <a:rPr kumimoji="1" lang="ja-JP" altLang="en-US" dirty="0"/>
              <a:t>。</a:t>
            </a:r>
            <a:endParaRPr kumimoji="1" lang="en-US" altLang="ja-JP" dirty="0"/>
          </a:p>
          <a:p>
            <a:r>
              <a:rPr lang="en-US" altLang="ja-JP" dirty="0"/>
              <a:t>3d</a:t>
            </a:r>
            <a:r>
              <a:rPr lang="ja-JP" altLang="en-US" dirty="0"/>
              <a:t>カメラの全観測データの可視化</a:t>
            </a:r>
            <a:endParaRPr kumimoji="1" lang="ja-JP" altLang="en-US" dirty="0"/>
          </a:p>
        </p:txBody>
      </p:sp>
    </p:spTree>
    <p:extLst>
      <p:ext uri="{BB962C8B-B14F-4D97-AF65-F5344CB8AC3E}">
        <p14:creationId xmlns:p14="http://schemas.microsoft.com/office/powerpoint/2010/main" val="190278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83079-6A7E-4BD6-BB0B-94559DA941F9}"/>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7E559C3-F5F0-46A9-B79E-F8D81565D6AF}"/>
              </a:ext>
            </a:extLst>
          </p:cNvPr>
          <p:cNvSpPr>
            <a:spLocks noGrp="1"/>
          </p:cNvSpPr>
          <p:nvPr>
            <p:ph idx="1"/>
          </p:nvPr>
        </p:nvSpPr>
        <p:spPr/>
        <p:txBody>
          <a:bodyPr/>
          <a:lstStyle/>
          <a:p>
            <a:r>
              <a:rPr kumimoji="1" lang="en-US" altLang="ja-JP" dirty="0"/>
              <a:t>Web</a:t>
            </a:r>
            <a:r>
              <a:rPr kumimoji="1" lang="ja-JP" altLang="en-US" dirty="0"/>
              <a:t>カメラによる視点配信は容易。</a:t>
            </a:r>
            <a:endParaRPr kumimoji="1" lang="en-US" altLang="ja-JP" dirty="0"/>
          </a:p>
          <a:p>
            <a:r>
              <a:rPr kumimoji="1" lang="en-US" altLang="ja-JP" dirty="0"/>
              <a:t>3d</a:t>
            </a:r>
            <a:r>
              <a:rPr kumimoji="1" lang="ja-JP" altLang="en-US" dirty="0"/>
              <a:t>カメラから深度マップを取り出し、障害物の認識までは頑張ればできそう。</a:t>
            </a:r>
            <a:endParaRPr kumimoji="1" lang="en-US" altLang="ja-JP" dirty="0"/>
          </a:p>
          <a:p>
            <a:r>
              <a:rPr lang="en-US" altLang="ja-JP" dirty="0"/>
              <a:t>3d</a:t>
            </a:r>
            <a:r>
              <a:rPr lang="ja-JP" altLang="en-US" dirty="0"/>
              <a:t>カメラの正確な移動量や</a:t>
            </a:r>
            <a:r>
              <a:rPr lang="en-US" altLang="ja-JP" dirty="0"/>
              <a:t>3d</a:t>
            </a:r>
            <a:r>
              <a:rPr lang="ja-JP" altLang="en-US" dirty="0"/>
              <a:t>カメラから障害物の座標認識の方法が、詳細不明で可視化を行えるか疑問。</a:t>
            </a:r>
            <a:endParaRPr lang="en-US" altLang="ja-JP" dirty="0"/>
          </a:p>
          <a:p>
            <a:r>
              <a:rPr kumimoji="1" lang="ja-JP" altLang="en-US" dirty="0"/>
              <a:t>使用するセンサはどこまで絶対に行うか、拡張できる余地を残しておくか、価格</a:t>
            </a:r>
          </a:p>
        </p:txBody>
      </p:sp>
    </p:spTree>
    <p:extLst>
      <p:ext uri="{BB962C8B-B14F-4D97-AF65-F5344CB8AC3E}">
        <p14:creationId xmlns:p14="http://schemas.microsoft.com/office/powerpoint/2010/main" val="12327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09818-2616-40DD-8173-57E1F1B6D6DC}"/>
              </a:ext>
            </a:extLst>
          </p:cNvPr>
          <p:cNvSpPr>
            <a:spLocks noGrp="1"/>
          </p:cNvSpPr>
          <p:nvPr>
            <p:ph type="title"/>
          </p:nvPr>
        </p:nvSpPr>
        <p:spPr/>
        <p:txBody>
          <a:bodyPr/>
          <a:lstStyle/>
          <a:p>
            <a:r>
              <a:rPr lang="en-US" altLang="ja-JP" dirty="0" err="1"/>
              <a:t>realSense</a:t>
            </a:r>
            <a:r>
              <a:rPr lang="ja-JP" altLang="en-US" dirty="0"/>
              <a:t>比較リンク</a:t>
            </a:r>
            <a:endParaRPr kumimoji="1" lang="ja-JP" altLang="en-US" dirty="0"/>
          </a:p>
        </p:txBody>
      </p:sp>
      <p:sp>
        <p:nvSpPr>
          <p:cNvPr id="3" name="コンテンツ プレースホルダー 2">
            <a:extLst>
              <a:ext uri="{FF2B5EF4-FFF2-40B4-BE49-F238E27FC236}">
                <a16:creationId xmlns:a16="http://schemas.microsoft.com/office/drawing/2014/main" id="{256743D5-1E2D-4856-88F7-0F0F22932F83}"/>
              </a:ext>
            </a:extLst>
          </p:cNvPr>
          <p:cNvSpPr>
            <a:spLocks noGrp="1"/>
          </p:cNvSpPr>
          <p:nvPr>
            <p:ph idx="1"/>
          </p:nvPr>
        </p:nvSpPr>
        <p:spPr/>
        <p:txBody>
          <a:bodyPr/>
          <a:lstStyle/>
          <a:p>
            <a:r>
              <a:rPr kumimoji="1" lang="ja-JP" altLang="en-US" dirty="0">
                <a:hlinkClick r:id="rId2"/>
              </a:rPr>
              <a:t>参考</a:t>
            </a:r>
            <a:r>
              <a:rPr lang="ja-JP" altLang="en-US" dirty="0">
                <a:hlinkClick r:id="rId2"/>
              </a:rPr>
              <a:t>比較</a:t>
            </a:r>
            <a:r>
              <a:rPr kumimoji="1" lang="ja-JP" altLang="en-US" dirty="0">
                <a:hlinkClick r:id="rId2"/>
              </a:rPr>
              <a:t>日本語</a:t>
            </a:r>
            <a:r>
              <a:rPr kumimoji="1" lang="en-US" altLang="ja-JP" dirty="0">
                <a:hlinkClick r:id="rId2"/>
              </a:rPr>
              <a:t>1</a:t>
            </a:r>
            <a:endParaRPr kumimoji="1" lang="en-US" altLang="ja-JP" dirty="0"/>
          </a:p>
          <a:p>
            <a:r>
              <a:rPr lang="ja-JP" altLang="en-US" dirty="0">
                <a:hlinkClick r:id="rId3"/>
              </a:rPr>
              <a:t>参考比較日本語</a:t>
            </a:r>
            <a:r>
              <a:rPr lang="en-US" altLang="ja-JP" dirty="0">
                <a:hlinkClick r:id="rId3"/>
              </a:rPr>
              <a:t>2</a:t>
            </a:r>
            <a:endParaRPr kumimoji="1" lang="en-US" altLang="ja-JP" dirty="0"/>
          </a:p>
          <a:p>
            <a:r>
              <a:rPr lang="ja-JP" altLang="en-US" dirty="0">
                <a:hlinkClick r:id="rId4"/>
              </a:rPr>
              <a:t>参考公式スペック英語</a:t>
            </a:r>
            <a:endParaRPr lang="en-US" altLang="ja-JP" dirty="0"/>
          </a:p>
          <a:p>
            <a:r>
              <a:rPr lang="ja-JP" altLang="en-US" dirty="0">
                <a:hlinkClick r:id="rId5"/>
              </a:rPr>
              <a:t>距離測定プログラム</a:t>
            </a:r>
            <a:r>
              <a:rPr lang="en-US" altLang="ja-JP" dirty="0">
                <a:hlinkClick r:id="rId5"/>
              </a:rPr>
              <a:t>git</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07501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71E7-7162-4FFD-AFAB-091145375137}"/>
              </a:ext>
            </a:extLst>
          </p:cNvPr>
          <p:cNvSpPr>
            <a:spLocks noGrp="1"/>
          </p:cNvSpPr>
          <p:nvPr>
            <p:ph type="title"/>
          </p:nvPr>
        </p:nvSpPr>
        <p:spPr/>
        <p:txBody>
          <a:bodyPr/>
          <a:lstStyle/>
          <a:p>
            <a:r>
              <a:rPr kumimoji="1" lang="ja-JP" altLang="en-US" dirty="0"/>
              <a:t>参考リンクのメモ</a:t>
            </a:r>
          </a:p>
        </p:txBody>
      </p:sp>
      <p:sp>
        <p:nvSpPr>
          <p:cNvPr id="3" name="コンテンツ プレースホルダー 2">
            <a:extLst>
              <a:ext uri="{FF2B5EF4-FFF2-40B4-BE49-F238E27FC236}">
                <a16:creationId xmlns:a16="http://schemas.microsoft.com/office/drawing/2014/main" id="{CF73ED1B-2D87-42D8-8B35-D89523A63150}"/>
              </a:ext>
            </a:extLst>
          </p:cNvPr>
          <p:cNvSpPr>
            <a:spLocks noGrp="1"/>
          </p:cNvSpPr>
          <p:nvPr>
            <p:ph idx="1"/>
          </p:nvPr>
        </p:nvSpPr>
        <p:spPr/>
        <p:txBody>
          <a:bodyPr/>
          <a:lstStyle/>
          <a:p>
            <a:r>
              <a:rPr kumimoji="1" lang="en-US" altLang="ja-JP" dirty="0">
                <a:hlinkClick r:id="rId2"/>
              </a:rPr>
              <a:t>https://qiita.com/kei_mo</a:t>
            </a:r>
            <a:endParaRPr kumimoji="1" lang="en-US" altLang="ja-JP" dirty="0"/>
          </a:p>
          <a:p>
            <a:endParaRPr lang="en-US" altLang="ja-JP" dirty="0"/>
          </a:p>
          <a:p>
            <a:r>
              <a:rPr kumimoji="1" lang="en-US" altLang="ja-JP" dirty="0">
                <a:hlinkClick r:id="rId3"/>
              </a:rPr>
              <a:t>https://demura.net/robot/17459.html</a:t>
            </a:r>
            <a:endParaRPr kumimoji="1" lang="en-US" altLang="ja-JP" dirty="0"/>
          </a:p>
          <a:p>
            <a:endParaRPr kumimoji="1" lang="ja-JP" altLang="en-US" dirty="0"/>
          </a:p>
        </p:txBody>
      </p:sp>
    </p:spTree>
    <p:extLst>
      <p:ext uri="{BB962C8B-B14F-4D97-AF65-F5344CB8AC3E}">
        <p14:creationId xmlns:p14="http://schemas.microsoft.com/office/powerpoint/2010/main" val="165397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745B3-E02F-4834-957F-8DB97827D4FA}"/>
              </a:ext>
            </a:extLst>
          </p:cNvPr>
          <p:cNvSpPr>
            <a:spLocks noGrp="1"/>
          </p:cNvSpPr>
          <p:nvPr>
            <p:ph type="title"/>
          </p:nvPr>
        </p:nvSpPr>
        <p:spPr/>
        <p:txBody>
          <a:bodyPr/>
          <a:lstStyle/>
          <a:p>
            <a:r>
              <a:rPr lang="ja-JP" altLang="en-US" dirty="0"/>
              <a:t>用語解説</a:t>
            </a:r>
            <a:endParaRPr kumimoji="1" lang="ja-JP" altLang="en-US" dirty="0"/>
          </a:p>
        </p:txBody>
      </p:sp>
      <p:sp>
        <p:nvSpPr>
          <p:cNvPr id="3" name="コンテンツ プレースホルダー 2">
            <a:extLst>
              <a:ext uri="{FF2B5EF4-FFF2-40B4-BE49-F238E27FC236}">
                <a16:creationId xmlns:a16="http://schemas.microsoft.com/office/drawing/2014/main" id="{840DC04F-30E0-43B4-900B-AA8F8E409D03}"/>
              </a:ext>
            </a:extLst>
          </p:cNvPr>
          <p:cNvSpPr>
            <a:spLocks noGrp="1"/>
          </p:cNvSpPr>
          <p:nvPr>
            <p:ph idx="1"/>
          </p:nvPr>
        </p:nvSpPr>
        <p:spPr/>
        <p:txBody>
          <a:bodyPr/>
          <a:lstStyle/>
          <a:p>
            <a:r>
              <a:rPr kumimoji="1" lang="ja-JP" altLang="en-US" dirty="0"/>
              <a:t>深度マップ</a:t>
            </a:r>
            <a:r>
              <a:rPr kumimoji="1" lang="en-US" altLang="ja-JP" dirty="0"/>
              <a:t>…3</a:t>
            </a:r>
            <a:r>
              <a:rPr kumimoji="1" lang="ja-JP" altLang="en-US" dirty="0"/>
              <a:t>次元空間の奥行きを</a:t>
            </a:r>
            <a:endParaRPr kumimoji="1" lang="en-US" altLang="ja-JP" dirty="0"/>
          </a:p>
          <a:p>
            <a:pPr marL="0" indent="0">
              <a:buNone/>
            </a:pPr>
            <a:r>
              <a:rPr kumimoji="1" lang="ja-JP" altLang="en-US" dirty="0"/>
              <a:t>グレースケール</a:t>
            </a:r>
            <a:r>
              <a:rPr kumimoji="1" lang="en-US" altLang="ja-JP" dirty="0"/>
              <a:t>(0(</a:t>
            </a:r>
            <a:r>
              <a:rPr kumimoji="1" lang="ja-JP" altLang="en-US" dirty="0"/>
              <a:t>黒</a:t>
            </a:r>
            <a:r>
              <a:rPr kumimoji="1" lang="en-US" altLang="ja-JP" dirty="0"/>
              <a:t>)~255(</a:t>
            </a:r>
            <a:r>
              <a:rPr kumimoji="1" lang="ja-JP" altLang="en-US" dirty="0"/>
              <a:t>白</a:t>
            </a:r>
            <a:r>
              <a:rPr kumimoji="1" lang="en-US" altLang="ja-JP" dirty="0"/>
              <a:t>))</a:t>
            </a:r>
            <a:r>
              <a:rPr kumimoji="1" lang="ja-JP" altLang="en-US" dirty="0"/>
              <a:t>で表現したもの。白ほど手前。</a:t>
            </a:r>
            <a:endParaRPr kumimoji="1" lang="en-US" altLang="ja-JP" dirty="0"/>
          </a:p>
          <a:p>
            <a:pPr marL="0" indent="0">
              <a:buNone/>
            </a:pPr>
            <a:endParaRPr kumimoji="1" lang="en-US" altLang="ja-JP" dirty="0"/>
          </a:p>
          <a:p>
            <a:r>
              <a:rPr kumimoji="1" lang="ja-JP" altLang="en-US" dirty="0"/>
              <a:t>カラーマップ</a:t>
            </a:r>
            <a:r>
              <a:rPr kumimoji="1" lang="en-US" altLang="ja-JP" dirty="0"/>
              <a:t>…</a:t>
            </a:r>
            <a:r>
              <a:rPr kumimoji="1" lang="ja-JP" altLang="en-US" dirty="0"/>
              <a:t>モノクロ画像に疑似的に色を付けたもの</a:t>
            </a:r>
          </a:p>
        </p:txBody>
      </p:sp>
    </p:spTree>
    <p:extLst>
      <p:ext uri="{BB962C8B-B14F-4D97-AF65-F5344CB8AC3E}">
        <p14:creationId xmlns:p14="http://schemas.microsoft.com/office/powerpoint/2010/main" val="402280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E1D21-1EC7-4184-B7B4-4079E23FEDD2}"/>
              </a:ext>
            </a:extLst>
          </p:cNvPr>
          <p:cNvSpPr>
            <a:spLocks noGrp="1"/>
          </p:cNvSpPr>
          <p:nvPr>
            <p:ph type="title"/>
          </p:nvPr>
        </p:nvSpPr>
        <p:spPr/>
        <p:txBody>
          <a:bodyPr/>
          <a:lstStyle/>
          <a:p>
            <a:r>
              <a:rPr lang="en-US" altLang="ja-JP" dirty="0" err="1"/>
              <a:t>realSense</a:t>
            </a:r>
            <a:r>
              <a:rPr lang="ja-JP" altLang="en-US" dirty="0"/>
              <a:t>比較</a:t>
            </a:r>
            <a:endParaRPr kumimoji="1" lang="ja-JP" altLang="en-US" dirty="0"/>
          </a:p>
        </p:txBody>
      </p:sp>
      <p:graphicFrame>
        <p:nvGraphicFramePr>
          <p:cNvPr id="4" name="表 4">
            <a:extLst>
              <a:ext uri="{FF2B5EF4-FFF2-40B4-BE49-F238E27FC236}">
                <a16:creationId xmlns:a16="http://schemas.microsoft.com/office/drawing/2014/main" id="{A04D6A7C-03B8-4C24-9FBD-4A41C0AE4796}"/>
              </a:ext>
            </a:extLst>
          </p:cNvPr>
          <p:cNvGraphicFramePr>
            <a:graphicFrameLocks noGrp="1"/>
          </p:cNvGraphicFramePr>
          <p:nvPr>
            <p:ph idx="1"/>
            <p:extLst>
              <p:ext uri="{D42A27DB-BD31-4B8C-83A1-F6EECF244321}">
                <p14:modId xmlns:p14="http://schemas.microsoft.com/office/powerpoint/2010/main" val="2770687027"/>
              </p:ext>
            </p:extLst>
          </p:nvPr>
        </p:nvGraphicFramePr>
        <p:xfrm>
          <a:off x="838200" y="1825625"/>
          <a:ext cx="10501644" cy="3312160"/>
        </p:xfrm>
        <a:graphic>
          <a:graphicData uri="http://schemas.openxmlformats.org/drawingml/2006/table">
            <a:tbl>
              <a:tblPr firstRow="1" bandRow="1">
                <a:tableStyleId>{5C22544A-7EE6-4342-B048-85BDC9FD1C3A}</a:tableStyleId>
              </a:tblPr>
              <a:tblGrid>
                <a:gridCol w="859155">
                  <a:extLst>
                    <a:ext uri="{9D8B030D-6E8A-4147-A177-3AD203B41FA5}">
                      <a16:colId xmlns:a16="http://schemas.microsoft.com/office/drawing/2014/main" val="3112492895"/>
                    </a:ext>
                  </a:extLst>
                </a:gridCol>
                <a:gridCol w="1603381">
                  <a:extLst>
                    <a:ext uri="{9D8B030D-6E8A-4147-A177-3AD203B41FA5}">
                      <a16:colId xmlns:a16="http://schemas.microsoft.com/office/drawing/2014/main" val="356494741"/>
                    </a:ext>
                  </a:extLst>
                </a:gridCol>
                <a:gridCol w="1162368">
                  <a:extLst>
                    <a:ext uri="{9D8B030D-6E8A-4147-A177-3AD203B41FA5}">
                      <a16:colId xmlns:a16="http://schemas.microsoft.com/office/drawing/2014/main" val="3982075783"/>
                    </a:ext>
                  </a:extLst>
                </a:gridCol>
                <a:gridCol w="1162368">
                  <a:extLst>
                    <a:ext uri="{9D8B030D-6E8A-4147-A177-3AD203B41FA5}">
                      <a16:colId xmlns:a16="http://schemas.microsoft.com/office/drawing/2014/main" val="1445144196"/>
                    </a:ext>
                  </a:extLst>
                </a:gridCol>
                <a:gridCol w="1162368">
                  <a:extLst>
                    <a:ext uri="{9D8B030D-6E8A-4147-A177-3AD203B41FA5}">
                      <a16:colId xmlns:a16="http://schemas.microsoft.com/office/drawing/2014/main" val="2432821671"/>
                    </a:ext>
                  </a:extLst>
                </a:gridCol>
                <a:gridCol w="1441768">
                  <a:extLst>
                    <a:ext uri="{9D8B030D-6E8A-4147-A177-3AD203B41FA5}">
                      <a16:colId xmlns:a16="http://schemas.microsoft.com/office/drawing/2014/main" val="4199989557"/>
                    </a:ext>
                  </a:extLst>
                </a:gridCol>
                <a:gridCol w="1506855">
                  <a:extLst>
                    <a:ext uri="{9D8B030D-6E8A-4147-A177-3AD203B41FA5}">
                      <a16:colId xmlns:a16="http://schemas.microsoft.com/office/drawing/2014/main" val="1444239354"/>
                    </a:ext>
                  </a:extLst>
                </a:gridCol>
                <a:gridCol w="1603381">
                  <a:extLst>
                    <a:ext uri="{9D8B030D-6E8A-4147-A177-3AD203B41FA5}">
                      <a16:colId xmlns:a16="http://schemas.microsoft.com/office/drawing/2014/main" val="3351136666"/>
                    </a:ext>
                  </a:extLst>
                </a:gridCol>
              </a:tblGrid>
              <a:tr h="370840">
                <a:tc>
                  <a:txBody>
                    <a:bodyPr/>
                    <a:lstStyle/>
                    <a:p>
                      <a:endParaRPr kumimoji="1" lang="ja-JP" altLang="en-US"/>
                    </a:p>
                  </a:txBody>
                  <a:tcPr/>
                </a:tc>
                <a:tc>
                  <a:txBody>
                    <a:bodyPr/>
                    <a:lstStyle/>
                    <a:p>
                      <a:r>
                        <a:rPr kumimoji="1" lang="ja-JP" altLang="en-US" dirty="0"/>
                        <a:t>特徴</a:t>
                      </a:r>
                    </a:p>
                  </a:txBody>
                  <a:tcPr/>
                </a:tc>
                <a:tc>
                  <a:txBody>
                    <a:bodyPr/>
                    <a:lstStyle/>
                    <a:p>
                      <a:r>
                        <a:rPr kumimoji="1" lang="ja-JP" altLang="en-US" dirty="0"/>
                        <a:t>慣性測定</a:t>
                      </a:r>
                    </a:p>
                  </a:txBody>
                  <a:tcPr/>
                </a:tc>
                <a:tc>
                  <a:txBody>
                    <a:bodyPr/>
                    <a:lstStyle/>
                    <a:p>
                      <a:r>
                        <a:rPr kumimoji="1" lang="ja-JP" altLang="en-US" dirty="0"/>
                        <a:t>深さ精度</a:t>
                      </a:r>
                    </a:p>
                  </a:txBody>
                  <a:tcPr/>
                </a:tc>
                <a:tc>
                  <a:txBody>
                    <a:bodyPr/>
                    <a:lstStyle/>
                    <a:p>
                      <a:r>
                        <a:rPr kumimoji="1" lang="ja-JP" altLang="en-US" dirty="0"/>
                        <a:t>最小距離</a:t>
                      </a:r>
                    </a:p>
                  </a:txBody>
                  <a:tcPr/>
                </a:tc>
                <a:tc>
                  <a:txBody>
                    <a:bodyPr/>
                    <a:lstStyle/>
                    <a:p>
                      <a:r>
                        <a:rPr kumimoji="1" lang="ja-JP" altLang="en-US" dirty="0"/>
                        <a:t>深さ画角</a:t>
                      </a:r>
                    </a:p>
                  </a:txBody>
                  <a:tcPr/>
                </a:tc>
                <a:tc>
                  <a:txBody>
                    <a:bodyPr/>
                    <a:lstStyle/>
                    <a:p>
                      <a:r>
                        <a:rPr kumimoji="1" lang="en-US" altLang="ja-JP" dirty="0"/>
                        <a:t>RGB</a:t>
                      </a:r>
                      <a:r>
                        <a:rPr kumimoji="1" lang="ja-JP" altLang="en-US" dirty="0"/>
                        <a:t>画角</a:t>
                      </a:r>
                    </a:p>
                  </a:txBody>
                  <a:tcPr/>
                </a:tc>
                <a:tc>
                  <a:txBody>
                    <a:bodyPr/>
                    <a:lstStyle/>
                    <a:p>
                      <a:r>
                        <a:rPr kumimoji="1" lang="ja-JP" altLang="en-US" dirty="0"/>
                        <a:t>価格</a:t>
                      </a:r>
                      <a:r>
                        <a:rPr kumimoji="1" lang="en-US" altLang="ja-JP" dirty="0"/>
                        <a:t>(</a:t>
                      </a:r>
                      <a:r>
                        <a:rPr kumimoji="1" lang="ja-JP" altLang="en-US" dirty="0"/>
                        <a:t>円</a:t>
                      </a:r>
                      <a:r>
                        <a:rPr kumimoji="1" lang="en-US" altLang="ja-JP" dirty="0"/>
                        <a:t>)</a:t>
                      </a:r>
                      <a:endParaRPr kumimoji="1" lang="ja-JP" altLang="en-US" dirty="0"/>
                    </a:p>
                  </a:txBody>
                  <a:tcPr/>
                </a:tc>
                <a:extLst>
                  <a:ext uri="{0D108BD9-81ED-4DB2-BD59-A6C34878D82A}">
                    <a16:rowId xmlns:a16="http://schemas.microsoft.com/office/drawing/2014/main" val="3107066395"/>
                  </a:ext>
                </a:extLst>
              </a:tr>
              <a:tr h="370840">
                <a:tc>
                  <a:txBody>
                    <a:bodyPr/>
                    <a:lstStyle/>
                    <a:p>
                      <a:r>
                        <a:rPr kumimoji="1" lang="en-US" altLang="ja-JP" dirty="0"/>
                        <a:t>D415</a:t>
                      </a:r>
                      <a:endParaRPr kumimoji="1" lang="ja-JP" altLang="en-US" dirty="0"/>
                    </a:p>
                  </a:txBody>
                  <a:tcPr/>
                </a:tc>
                <a:tc>
                  <a:txBody>
                    <a:bodyPr/>
                    <a:lstStyle/>
                    <a:p>
                      <a:endParaRPr kumimoji="1" lang="ja-JP" altLang="en-US" dirty="0"/>
                    </a:p>
                  </a:txBody>
                  <a:tcPr/>
                </a:tc>
                <a:tc>
                  <a:txBody>
                    <a:bodyPr/>
                    <a:lstStyle/>
                    <a:p>
                      <a:r>
                        <a:rPr kumimoji="1" lang="ja-JP" altLang="en-US" dirty="0"/>
                        <a:t>なし</a:t>
                      </a:r>
                    </a:p>
                  </a:txBody>
                  <a:tcPr/>
                </a:tc>
                <a:tc>
                  <a:txBody>
                    <a:bodyPr/>
                    <a:lstStyle/>
                    <a:p>
                      <a:r>
                        <a:rPr kumimoji="1" lang="en-US" altLang="ja-JP" dirty="0"/>
                        <a:t>2m</a:t>
                      </a:r>
                      <a:r>
                        <a:rPr kumimoji="1" lang="ja-JP" altLang="en-US" dirty="0"/>
                        <a:t>まで</a:t>
                      </a:r>
                    </a:p>
                  </a:txBody>
                  <a:tcPr/>
                </a:tc>
                <a:tc>
                  <a:txBody>
                    <a:bodyPr/>
                    <a:lstStyle/>
                    <a:p>
                      <a:r>
                        <a:rPr kumimoji="1" lang="en-US" altLang="ja-JP" dirty="0"/>
                        <a:t>45cm</a:t>
                      </a:r>
                      <a:endParaRPr kumimoji="1" lang="ja-JP" altLang="en-US" dirty="0"/>
                    </a:p>
                  </a:txBody>
                  <a:tcPr/>
                </a:tc>
                <a:tc>
                  <a:txBody>
                    <a:bodyPr/>
                    <a:lstStyle/>
                    <a:p>
                      <a:r>
                        <a:rPr kumimoji="1" lang="en-US" altLang="ja-JP" dirty="0"/>
                        <a:t>64°×41°</a:t>
                      </a:r>
                      <a:endParaRPr kumimoji="1" lang="ja-JP" altLang="en-US" dirty="0"/>
                    </a:p>
                  </a:txBody>
                  <a:tcPr/>
                </a:tc>
                <a:tc>
                  <a:txBody>
                    <a:bodyPr/>
                    <a:lstStyle/>
                    <a:p>
                      <a:r>
                        <a:rPr kumimoji="1" lang="en-US" altLang="ja-JP" dirty="0"/>
                        <a:t>64°×41° </a:t>
                      </a:r>
                      <a:endParaRPr kumimoji="1" lang="ja-JP" altLang="en-US" dirty="0"/>
                    </a:p>
                  </a:txBody>
                  <a:tcPr/>
                </a:tc>
                <a:tc>
                  <a:txBody>
                    <a:bodyPr/>
                    <a:lstStyle/>
                    <a:p>
                      <a:r>
                        <a:rPr kumimoji="1" lang="en-US" altLang="ja-JP" dirty="0"/>
                        <a:t>24750</a:t>
                      </a:r>
                      <a:endParaRPr kumimoji="1" lang="ja-JP" altLang="en-US" dirty="0"/>
                    </a:p>
                  </a:txBody>
                  <a:tcPr/>
                </a:tc>
                <a:extLst>
                  <a:ext uri="{0D108BD9-81ED-4DB2-BD59-A6C34878D82A}">
                    <a16:rowId xmlns:a16="http://schemas.microsoft.com/office/drawing/2014/main" val="2112136592"/>
                  </a:ext>
                </a:extLst>
              </a:tr>
              <a:tr h="370840">
                <a:tc>
                  <a:txBody>
                    <a:bodyPr/>
                    <a:lstStyle/>
                    <a:p>
                      <a:r>
                        <a:rPr kumimoji="1" lang="en-US" altLang="ja-JP" dirty="0"/>
                        <a:t>D435</a:t>
                      </a:r>
                      <a:endParaRPr kumimoji="1" lang="ja-JP" altLang="en-US" dirty="0"/>
                    </a:p>
                  </a:txBody>
                  <a:tcPr/>
                </a:tc>
                <a:tc>
                  <a:txBody>
                    <a:bodyPr/>
                    <a:lstStyle/>
                    <a:p>
                      <a:r>
                        <a:rPr kumimoji="1" lang="en-US" altLang="ja-JP" dirty="0"/>
                        <a:t>RGB</a:t>
                      </a:r>
                      <a:r>
                        <a:rPr kumimoji="1" lang="ja-JP" altLang="en-US" dirty="0"/>
                        <a:t>とデプスカメラの画角が異なる</a:t>
                      </a:r>
                    </a:p>
                  </a:txBody>
                  <a:tcPr/>
                </a:tc>
                <a:tc>
                  <a:txBody>
                    <a:bodyPr/>
                    <a:lstStyle/>
                    <a:p>
                      <a:r>
                        <a:rPr kumimoji="1" lang="ja-JP" altLang="en-US" dirty="0"/>
                        <a:t>なし</a:t>
                      </a:r>
                    </a:p>
                  </a:txBody>
                  <a:tcPr/>
                </a:tc>
                <a:tc>
                  <a:txBody>
                    <a:bodyPr/>
                    <a:lstStyle/>
                    <a:p>
                      <a:r>
                        <a:rPr kumimoji="1" lang="en-US" altLang="ja-JP" dirty="0"/>
                        <a:t>2m</a:t>
                      </a:r>
                      <a:r>
                        <a:rPr kumimoji="1" lang="ja-JP" altLang="en-US" dirty="0"/>
                        <a:t>まで</a:t>
                      </a:r>
                    </a:p>
                  </a:txBody>
                  <a:tcPr/>
                </a:tc>
                <a:tc>
                  <a:txBody>
                    <a:bodyPr/>
                    <a:lstStyle/>
                    <a:p>
                      <a:r>
                        <a:rPr kumimoji="1" lang="en-US" altLang="ja-JP" dirty="0"/>
                        <a:t>28cm</a:t>
                      </a:r>
                      <a:endParaRPr kumimoji="1" lang="ja-JP" altLang="en-US" dirty="0"/>
                    </a:p>
                  </a:txBody>
                  <a:tcPr/>
                </a:tc>
                <a:tc>
                  <a:txBody>
                    <a:bodyPr/>
                    <a:lstStyle/>
                    <a:p>
                      <a:r>
                        <a:rPr kumimoji="1" lang="en-US" altLang="ja-JP" dirty="0"/>
                        <a:t>86°×57°</a:t>
                      </a:r>
                      <a:endParaRPr kumimoji="1" lang="ja-JP" altLang="en-US" dirty="0"/>
                    </a:p>
                  </a:txBody>
                  <a:tcPr/>
                </a:tc>
                <a:tc>
                  <a:txBody>
                    <a:bodyPr/>
                    <a:lstStyle/>
                    <a:p>
                      <a:r>
                        <a:rPr kumimoji="1" lang="en-US" altLang="ja-JP" dirty="0"/>
                        <a:t>64°×41° </a:t>
                      </a:r>
                      <a:endParaRPr kumimoji="1" lang="ja-JP" altLang="en-US" dirty="0"/>
                    </a:p>
                  </a:txBody>
                  <a:tcPr/>
                </a:tc>
                <a:tc>
                  <a:txBody>
                    <a:bodyPr/>
                    <a:lstStyle/>
                    <a:p>
                      <a:r>
                        <a:rPr kumimoji="1" lang="en-US" altLang="ja-JP" dirty="0"/>
                        <a:t>28875</a:t>
                      </a:r>
                      <a:endParaRPr kumimoji="1" lang="ja-JP" altLang="en-US" dirty="0"/>
                    </a:p>
                  </a:txBody>
                  <a:tcPr/>
                </a:tc>
                <a:extLst>
                  <a:ext uri="{0D108BD9-81ED-4DB2-BD59-A6C34878D82A}">
                    <a16:rowId xmlns:a16="http://schemas.microsoft.com/office/drawing/2014/main" val="4265278834"/>
                  </a:ext>
                </a:extLst>
              </a:tr>
              <a:tr h="370840">
                <a:tc>
                  <a:txBody>
                    <a:bodyPr/>
                    <a:lstStyle/>
                    <a:p>
                      <a:r>
                        <a:rPr kumimoji="1" lang="en-US" altLang="ja-JP" dirty="0"/>
                        <a:t>D435i</a:t>
                      </a:r>
                      <a:endParaRPr kumimoji="1" lang="ja-JP" altLang="en-US" dirty="0"/>
                    </a:p>
                  </a:txBody>
                  <a:tcPr/>
                </a:tc>
                <a:tc>
                  <a:txBody>
                    <a:bodyPr/>
                    <a:lstStyle/>
                    <a:p>
                      <a:r>
                        <a:rPr kumimoji="1" lang="en-US" altLang="ja-JP" dirty="0"/>
                        <a:t>D435</a:t>
                      </a:r>
                      <a:r>
                        <a:rPr kumimoji="1" lang="ja-JP" altLang="en-US" dirty="0"/>
                        <a:t>に慣性測定ユニットが付いたもの</a:t>
                      </a:r>
                    </a:p>
                  </a:txBody>
                  <a:tcPr/>
                </a:tc>
                <a:tc>
                  <a:txBody>
                    <a:bodyPr/>
                    <a:lstStyle/>
                    <a:p>
                      <a:r>
                        <a:rPr kumimoji="1" lang="ja-JP" altLang="en-US" dirty="0"/>
                        <a:t>あり</a:t>
                      </a:r>
                    </a:p>
                  </a:txBody>
                  <a:tcPr/>
                </a:tc>
                <a:tc>
                  <a:txBody>
                    <a:bodyPr/>
                    <a:lstStyle/>
                    <a:p>
                      <a:r>
                        <a:rPr kumimoji="1" lang="en-US" altLang="ja-JP" dirty="0"/>
                        <a:t>2m</a:t>
                      </a:r>
                      <a:r>
                        <a:rPr kumimoji="1" lang="ja-JP" altLang="en-US" dirty="0"/>
                        <a:t>まで</a:t>
                      </a:r>
                    </a:p>
                  </a:txBody>
                  <a:tcPr/>
                </a:tc>
                <a:tc>
                  <a:txBody>
                    <a:bodyPr/>
                    <a:lstStyle/>
                    <a:p>
                      <a:r>
                        <a:rPr kumimoji="1" lang="en-US" altLang="ja-JP" dirty="0"/>
                        <a:t>28cm</a:t>
                      </a:r>
                      <a:endParaRPr kumimoji="1" lang="ja-JP" altLang="en-US" dirty="0"/>
                    </a:p>
                  </a:txBody>
                  <a:tcPr/>
                </a:tc>
                <a:tc>
                  <a:txBody>
                    <a:bodyPr/>
                    <a:lstStyle/>
                    <a:p>
                      <a:r>
                        <a:rPr kumimoji="1" lang="en-US" altLang="ja-JP" dirty="0"/>
                        <a:t>86°×57°</a:t>
                      </a:r>
                      <a:endParaRPr kumimoji="1" lang="ja-JP" altLang="en-US" dirty="0"/>
                    </a:p>
                  </a:txBody>
                  <a:tcPr/>
                </a:tc>
                <a:tc>
                  <a:txBody>
                    <a:bodyPr/>
                    <a:lstStyle/>
                    <a:p>
                      <a:r>
                        <a:rPr kumimoji="1" lang="en-US" altLang="ja-JP" dirty="0"/>
                        <a:t>64°×41° </a:t>
                      </a:r>
                      <a:endParaRPr kumimoji="1" lang="ja-JP" altLang="en-US" dirty="0"/>
                    </a:p>
                  </a:txBody>
                  <a:tcPr/>
                </a:tc>
                <a:tc>
                  <a:txBody>
                    <a:bodyPr/>
                    <a:lstStyle/>
                    <a:p>
                      <a:r>
                        <a:rPr kumimoji="1" lang="en-US" altLang="ja-JP" dirty="0"/>
                        <a:t>30112</a:t>
                      </a:r>
                      <a:endParaRPr kumimoji="1" lang="ja-JP" altLang="en-US" dirty="0"/>
                    </a:p>
                  </a:txBody>
                  <a:tcPr/>
                </a:tc>
                <a:extLst>
                  <a:ext uri="{0D108BD9-81ED-4DB2-BD59-A6C34878D82A}">
                    <a16:rowId xmlns:a16="http://schemas.microsoft.com/office/drawing/2014/main" val="2195391607"/>
                  </a:ext>
                </a:extLst>
              </a:tr>
              <a:tr h="370840">
                <a:tc>
                  <a:txBody>
                    <a:bodyPr/>
                    <a:lstStyle/>
                    <a:p>
                      <a:r>
                        <a:rPr kumimoji="1" lang="en-US" altLang="ja-JP" dirty="0"/>
                        <a:t>D455</a:t>
                      </a:r>
                    </a:p>
                  </a:txBody>
                  <a:tcPr/>
                </a:tc>
                <a:tc>
                  <a:txBody>
                    <a:bodyPr/>
                    <a:lstStyle/>
                    <a:p>
                      <a:endParaRPr kumimoji="1" lang="ja-JP" altLang="en-US" dirty="0"/>
                    </a:p>
                  </a:txBody>
                  <a:tcPr/>
                </a:tc>
                <a:tc>
                  <a:txBody>
                    <a:bodyPr/>
                    <a:lstStyle/>
                    <a:p>
                      <a:r>
                        <a:rPr kumimoji="1" lang="ja-JP" altLang="en-US" dirty="0"/>
                        <a:t>あり</a:t>
                      </a:r>
                    </a:p>
                  </a:txBody>
                  <a:tcPr/>
                </a:tc>
                <a:tc>
                  <a:txBody>
                    <a:bodyPr/>
                    <a:lstStyle/>
                    <a:p>
                      <a:r>
                        <a:rPr kumimoji="1" lang="en-US" altLang="ja-JP" dirty="0"/>
                        <a:t>4m</a:t>
                      </a:r>
                      <a:r>
                        <a:rPr kumimoji="1" lang="ja-JP" altLang="en-US" dirty="0"/>
                        <a:t>まで</a:t>
                      </a:r>
                    </a:p>
                  </a:txBody>
                  <a:tcPr/>
                </a:tc>
                <a:tc>
                  <a:txBody>
                    <a:bodyPr/>
                    <a:lstStyle/>
                    <a:p>
                      <a:r>
                        <a:rPr kumimoji="1" lang="en-US" altLang="ja-JP" dirty="0"/>
                        <a:t>52cm</a:t>
                      </a:r>
                      <a:endParaRPr kumimoji="1" lang="ja-JP" altLang="en-US" dirty="0"/>
                    </a:p>
                  </a:txBody>
                  <a:tcPr/>
                </a:tc>
                <a:tc>
                  <a:txBody>
                    <a:bodyPr/>
                    <a:lstStyle/>
                    <a:p>
                      <a:r>
                        <a:rPr kumimoji="1" lang="en-US" altLang="ja-JP" dirty="0"/>
                        <a:t>86°×57°</a:t>
                      </a:r>
                      <a:endParaRPr kumimoji="1" lang="ja-JP" altLang="en-US" dirty="0"/>
                    </a:p>
                  </a:txBody>
                  <a:tcPr/>
                </a:tc>
                <a:tc>
                  <a:txBody>
                    <a:bodyPr/>
                    <a:lstStyle/>
                    <a:p>
                      <a:r>
                        <a:rPr kumimoji="1" lang="en-US" altLang="ja-JP" dirty="0"/>
                        <a:t>90°×65° </a:t>
                      </a:r>
                      <a:endParaRPr kumimoji="1" lang="ja-JP" altLang="en-US" dirty="0"/>
                    </a:p>
                  </a:txBody>
                  <a:tcPr/>
                </a:tc>
                <a:tc>
                  <a:txBody>
                    <a:bodyPr/>
                    <a:lstStyle/>
                    <a:p>
                      <a:r>
                        <a:rPr kumimoji="1" lang="en-US" altLang="ja-JP" dirty="0"/>
                        <a:t>39087</a:t>
                      </a:r>
                      <a:endParaRPr kumimoji="1" lang="ja-JP" altLang="en-US" dirty="0"/>
                    </a:p>
                  </a:txBody>
                  <a:tcPr/>
                </a:tc>
                <a:extLst>
                  <a:ext uri="{0D108BD9-81ED-4DB2-BD59-A6C34878D82A}">
                    <a16:rowId xmlns:a16="http://schemas.microsoft.com/office/drawing/2014/main" val="3384439662"/>
                  </a:ext>
                </a:extLst>
              </a:tr>
              <a:tr h="370840">
                <a:tc>
                  <a:txBody>
                    <a:bodyPr/>
                    <a:lstStyle/>
                    <a:p>
                      <a:r>
                        <a:rPr kumimoji="1" lang="en-US" altLang="ja-JP" dirty="0"/>
                        <a:t>L515</a:t>
                      </a:r>
                      <a:endParaRPr kumimoji="1" lang="ja-JP" altLang="en-US" dirty="0"/>
                    </a:p>
                  </a:txBody>
                  <a:tcPr/>
                </a:tc>
                <a:tc>
                  <a:txBody>
                    <a:bodyPr/>
                    <a:lstStyle/>
                    <a:p>
                      <a:r>
                        <a:rPr kumimoji="1" lang="ja-JP" altLang="en-US" dirty="0"/>
                        <a:t>屋内向け</a:t>
                      </a:r>
                    </a:p>
                  </a:txBody>
                  <a:tcPr/>
                </a:tc>
                <a:tc>
                  <a:txBody>
                    <a:bodyPr/>
                    <a:lstStyle/>
                    <a:p>
                      <a:r>
                        <a:rPr kumimoji="1" lang="ja-JP" altLang="en-US" dirty="0"/>
                        <a:t>あり</a:t>
                      </a:r>
                    </a:p>
                  </a:txBody>
                  <a:tcPr/>
                </a:tc>
                <a:tc>
                  <a:txBody>
                    <a:bodyPr/>
                    <a:lstStyle/>
                    <a:p>
                      <a:endParaRPr kumimoji="1" lang="ja-JP" altLang="en-US" dirty="0"/>
                    </a:p>
                  </a:txBody>
                  <a:tcPr/>
                </a:tc>
                <a:tc>
                  <a:txBody>
                    <a:bodyPr/>
                    <a:lstStyle/>
                    <a:p>
                      <a:r>
                        <a:rPr kumimoji="1" lang="en-US" altLang="ja-JP" dirty="0"/>
                        <a:t>25cm</a:t>
                      </a:r>
                      <a:endParaRPr kumimoji="1" lang="ja-JP" altLang="en-US" dirty="0"/>
                    </a:p>
                  </a:txBody>
                  <a:tcPr/>
                </a:tc>
                <a:tc>
                  <a:txBody>
                    <a:bodyPr/>
                    <a:lstStyle/>
                    <a:p>
                      <a:r>
                        <a:rPr kumimoji="1" lang="en-US" altLang="ja-JP" dirty="0"/>
                        <a:t>75°x55°</a:t>
                      </a:r>
                      <a:endParaRPr kumimoji="1" lang="ja-JP" altLang="en-US" dirty="0"/>
                    </a:p>
                  </a:txBody>
                  <a:tcPr/>
                </a:tc>
                <a:tc>
                  <a:txBody>
                    <a:bodyPr/>
                    <a:lstStyle/>
                    <a:p>
                      <a:r>
                        <a:rPr kumimoji="1" lang="en-US" altLang="ja-JP" dirty="0"/>
                        <a:t>70°×43°</a:t>
                      </a:r>
                      <a:endParaRPr kumimoji="1" lang="ja-JP" altLang="en-US" dirty="0"/>
                    </a:p>
                  </a:txBody>
                  <a:tcPr/>
                </a:tc>
                <a:tc>
                  <a:txBody>
                    <a:bodyPr/>
                    <a:lstStyle/>
                    <a:p>
                      <a:r>
                        <a:rPr kumimoji="1" lang="en-US" altLang="ja-JP" dirty="0"/>
                        <a:t>49980</a:t>
                      </a:r>
                      <a:endParaRPr kumimoji="1" lang="ja-JP" altLang="en-US" dirty="0"/>
                    </a:p>
                  </a:txBody>
                  <a:tcPr/>
                </a:tc>
                <a:extLst>
                  <a:ext uri="{0D108BD9-81ED-4DB2-BD59-A6C34878D82A}">
                    <a16:rowId xmlns:a16="http://schemas.microsoft.com/office/drawing/2014/main" val="3791314632"/>
                  </a:ext>
                </a:extLst>
              </a:tr>
            </a:tbl>
          </a:graphicData>
        </a:graphic>
      </p:graphicFrame>
      <p:sp>
        <p:nvSpPr>
          <p:cNvPr id="5" name="テキスト ボックス 4">
            <a:extLst>
              <a:ext uri="{FF2B5EF4-FFF2-40B4-BE49-F238E27FC236}">
                <a16:creationId xmlns:a16="http://schemas.microsoft.com/office/drawing/2014/main" id="{6B4BC054-C6DA-4772-B5AD-BC1832A33A89}"/>
              </a:ext>
            </a:extLst>
          </p:cNvPr>
          <p:cNvSpPr txBox="1"/>
          <p:nvPr/>
        </p:nvSpPr>
        <p:spPr>
          <a:xfrm>
            <a:off x="3037840" y="5648960"/>
            <a:ext cx="6299200" cy="646331"/>
          </a:xfrm>
          <a:prstGeom prst="rect">
            <a:avLst/>
          </a:prstGeom>
          <a:noFill/>
        </p:spPr>
        <p:txBody>
          <a:bodyPr wrap="square" rtlCol="0">
            <a:spAutoFit/>
          </a:bodyPr>
          <a:lstStyle/>
          <a:p>
            <a:r>
              <a:rPr lang="ja-JP" altLang="en-US" b="0" i="0" dirty="0">
                <a:solidFill>
                  <a:srgbClr val="303030"/>
                </a:solidFill>
                <a:effectLst/>
                <a:latin typeface="Open Sans"/>
              </a:rPr>
              <a:t>“信号処理や深度推定をカメラ側で処理“とのこと。</a:t>
            </a:r>
            <a:r>
              <a:rPr lang="ja-JP" altLang="en-US" b="0" i="0" dirty="0">
                <a:solidFill>
                  <a:srgbClr val="303030"/>
                </a:solidFill>
                <a:effectLst/>
                <a:latin typeface="Open Sans"/>
                <a:hlinkClick r:id="rId2"/>
              </a:rPr>
              <a:t>参考</a:t>
            </a:r>
            <a:endParaRPr lang="en-US" altLang="ja-JP" b="0" i="0" dirty="0">
              <a:solidFill>
                <a:srgbClr val="303030"/>
              </a:solidFill>
              <a:effectLst/>
              <a:latin typeface="Open Sans"/>
            </a:endParaRPr>
          </a:p>
          <a:p>
            <a:r>
              <a:rPr kumimoji="1" lang="ja-JP" altLang="en-US" dirty="0">
                <a:solidFill>
                  <a:srgbClr val="303030"/>
                </a:solidFill>
                <a:latin typeface="Open Sans"/>
                <a:hlinkClick r:id="rId3"/>
              </a:rPr>
              <a:t>価格参考</a:t>
            </a:r>
            <a:endParaRPr kumimoji="1" lang="ja-JP" altLang="en-US" dirty="0"/>
          </a:p>
        </p:txBody>
      </p:sp>
    </p:spTree>
    <p:extLst>
      <p:ext uri="{BB962C8B-B14F-4D97-AF65-F5344CB8AC3E}">
        <p14:creationId xmlns:p14="http://schemas.microsoft.com/office/powerpoint/2010/main" val="321853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DA9E6-F168-4C08-A2B6-5FE6AC1444FE}"/>
              </a:ext>
            </a:extLst>
          </p:cNvPr>
          <p:cNvSpPr>
            <a:spLocks noGrp="1"/>
          </p:cNvSpPr>
          <p:nvPr>
            <p:ph type="title"/>
          </p:nvPr>
        </p:nvSpPr>
        <p:spPr/>
        <p:txBody>
          <a:bodyPr/>
          <a:lstStyle/>
          <a:p>
            <a:r>
              <a:rPr lang="en-US" altLang="ja-JP" dirty="0" err="1"/>
              <a:t>realSense</a:t>
            </a:r>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FBE3368-26DF-47A3-AC7F-38D5452F6ADB}"/>
              </a:ext>
            </a:extLst>
          </p:cNvPr>
          <p:cNvSpPr>
            <a:spLocks noGrp="1"/>
          </p:cNvSpPr>
          <p:nvPr>
            <p:ph idx="1"/>
          </p:nvPr>
        </p:nvSpPr>
        <p:spPr/>
        <p:txBody>
          <a:bodyPr>
            <a:normAutofit/>
          </a:bodyPr>
          <a:lstStyle/>
          <a:p>
            <a:r>
              <a:rPr kumimoji="1" lang="ja-JP" altLang="en-US" dirty="0"/>
              <a:t>障害物検知を行うときは約</a:t>
            </a:r>
            <a:r>
              <a:rPr kumimoji="1" lang="en-US" altLang="ja-JP" dirty="0"/>
              <a:t>30cm</a:t>
            </a:r>
            <a:r>
              <a:rPr kumimoji="1" lang="ja-JP" altLang="en-US" dirty="0"/>
              <a:t>ほど見えない部分があるので、その対策用のセンサが必須。</a:t>
            </a:r>
            <a:endParaRPr kumimoji="1" lang="en-US" altLang="ja-JP" dirty="0"/>
          </a:p>
          <a:p>
            <a:r>
              <a:rPr lang="en-US" altLang="ja-JP" dirty="0"/>
              <a:t>L515</a:t>
            </a:r>
            <a:r>
              <a:rPr lang="ja-JP" altLang="en-US" dirty="0"/>
              <a:t>は屋内用であり、外光による影響が大きそうなので不適格。</a:t>
            </a:r>
            <a:r>
              <a:rPr lang="ja-JP" altLang="en-US" dirty="0">
                <a:hlinkClick r:id="rId2"/>
              </a:rPr>
              <a:t>参考</a:t>
            </a:r>
            <a:endParaRPr lang="en-US" altLang="ja-JP" dirty="0"/>
          </a:p>
          <a:p>
            <a:r>
              <a:rPr lang="ja-JP" altLang="en-US" dirty="0"/>
              <a:t>長距離を一度に処理したいなら</a:t>
            </a:r>
            <a:r>
              <a:rPr lang="en-US" altLang="ja-JP" dirty="0"/>
              <a:t>D455</a:t>
            </a:r>
            <a:r>
              <a:rPr lang="ja-JP" altLang="en-US" dirty="0"/>
              <a:t>に決定。</a:t>
            </a:r>
            <a:endParaRPr lang="en-US" altLang="ja-JP" dirty="0"/>
          </a:p>
          <a:p>
            <a:r>
              <a:rPr lang="ja-JP" altLang="en-US" dirty="0"/>
              <a:t>移動経路の可視化を行うならジャイロセンサなどを別でつけるよりも、付属のものがいいと思うため</a:t>
            </a:r>
            <a:r>
              <a:rPr lang="en-US" altLang="ja-JP" dirty="0"/>
              <a:t>D435i</a:t>
            </a:r>
            <a:r>
              <a:rPr lang="ja-JP" altLang="en-US" dirty="0"/>
              <a:t>か</a:t>
            </a:r>
            <a:r>
              <a:rPr lang="en-US" altLang="ja-JP" dirty="0"/>
              <a:t>D455</a:t>
            </a:r>
            <a:r>
              <a:rPr lang="ja-JP" altLang="en-US" dirty="0"/>
              <a:t>がいいと思う。</a:t>
            </a:r>
            <a:endParaRPr lang="en-US" altLang="ja-JP" dirty="0"/>
          </a:p>
        </p:txBody>
      </p:sp>
    </p:spTree>
    <p:extLst>
      <p:ext uri="{BB962C8B-B14F-4D97-AF65-F5344CB8AC3E}">
        <p14:creationId xmlns:p14="http://schemas.microsoft.com/office/powerpoint/2010/main" val="388936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7774C-A0D2-4EF4-B6B4-EB8EBC84C9A3}"/>
              </a:ext>
            </a:extLst>
          </p:cNvPr>
          <p:cNvSpPr>
            <a:spLocks noGrp="1"/>
          </p:cNvSpPr>
          <p:nvPr>
            <p:ph type="title"/>
          </p:nvPr>
        </p:nvSpPr>
        <p:spPr/>
        <p:txBody>
          <a:bodyPr/>
          <a:lstStyle/>
          <a:p>
            <a:r>
              <a:rPr kumimoji="1" lang="en-US" altLang="ja-JP" dirty="0" err="1"/>
              <a:t>realSense</a:t>
            </a:r>
            <a:r>
              <a:rPr kumimoji="1" lang="ja-JP" altLang="en-US" dirty="0"/>
              <a:t>使用法</a:t>
            </a:r>
          </a:p>
        </p:txBody>
      </p:sp>
      <p:sp>
        <p:nvSpPr>
          <p:cNvPr id="3" name="コンテンツ プレースホルダー 2">
            <a:extLst>
              <a:ext uri="{FF2B5EF4-FFF2-40B4-BE49-F238E27FC236}">
                <a16:creationId xmlns:a16="http://schemas.microsoft.com/office/drawing/2014/main" id="{B3B0819D-6A3C-42D3-B415-E539F1152D27}"/>
              </a:ext>
            </a:extLst>
          </p:cNvPr>
          <p:cNvSpPr>
            <a:spLocks noGrp="1"/>
          </p:cNvSpPr>
          <p:nvPr>
            <p:ph idx="1"/>
          </p:nvPr>
        </p:nvSpPr>
        <p:spPr/>
        <p:txBody>
          <a:bodyPr>
            <a:normAutofit lnSpcReduction="10000"/>
          </a:bodyPr>
          <a:lstStyle/>
          <a:p>
            <a:r>
              <a:rPr lang="ja-JP" altLang="en-US" dirty="0"/>
              <a:t>距離がメートル単位でわかる。</a:t>
            </a:r>
            <a:endParaRPr lang="en-US" altLang="ja-JP" dirty="0"/>
          </a:p>
          <a:p>
            <a:pPr marL="0" indent="0">
              <a:buNone/>
            </a:pPr>
            <a:r>
              <a:rPr lang="ja-JP" altLang="en-US" dirty="0"/>
              <a:t>　　　　　（参考プログラムの</a:t>
            </a:r>
            <a:r>
              <a:rPr lang="en-US" altLang="ja-JP" dirty="0"/>
              <a:t>113</a:t>
            </a:r>
            <a:r>
              <a:rPr lang="ja-JP" altLang="en-US" dirty="0"/>
              <a:t>行目より。）</a:t>
            </a:r>
            <a:endParaRPr lang="en-US" altLang="ja-JP" dirty="0"/>
          </a:p>
          <a:p>
            <a:r>
              <a:rPr lang="en-US" altLang="ja-JP" dirty="0"/>
              <a:t>ROS</a:t>
            </a:r>
            <a:r>
              <a:rPr lang="ja-JP" altLang="en-US" dirty="0"/>
              <a:t>は</a:t>
            </a:r>
            <a:r>
              <a:rPr lang="en-US" altLang="ja-JP" dirty="0"/>
              <a:t>Raspbian</a:t>
            </a:r>
            <a:r>
              <a:rPr lang="ja-JP" altLang="en-US" dirty="0"/>
              <a:t>でなく</a:t>
            </a:r>
            <a:r>
              <a:rPr lang="en-US" altLang="ja-JP" dirty="0"/>
              <a:t>Ubuntu</a:t>
            </a:r>
            <a:r>
              <a:rPr lang="ja-JP" altLang="en-US" dirty="0"/>
              <a:t>で動作させる必要がある</a:t>
            </a:r>
            <a:r>
              <a:rPr lang="en-US" altLang="ja-JP" dirty="0"/>
              <a:t>?</a:t>
            </a:r>
            <a:r>
              <a:rPr lang="ja-JP" altLang="en-US" dirty="0">
                <a:hlinkClick r:id="rId2"/>
              </a:rPr>
              <a:t>参考</a:t>
            </a:r>
            <a:endParaRPr lang="en-US" altLang="ja-JP" dirty="0"/>
          </a:p>
          <a:p>
            <a:r>
              <a:rPr lang="ja-JP" altLang="en-US" dirty="0"/>
              <a:t>距離は</a:t>
            </a:r>
            <a:r>
              <a:rPr lang="en-US" altLang="ja-JP" dirty="0"/>
              <a:t>rs2_depth_frame_get_distance(frame,</a:t>
            </a:r>
            <a:r>
              <a:rPr lang="ja-JP" altLang="en-US" dirty="0"/>
              <a:t>横座標</a:t>
            </a:r>
            <a:r>
              <a:rPr lang="en-US" altLang="ja-JP" dirty="0"/>
              <a:t>,</a:t>
            </a:r>
            <a:r>
              <a:rPr lang="ja-JP" altLang="en-US" dirty="0"/>
              <a:t>縦座標</a:t>
            </a:r>
            <a:r>
              <a:rPr lang="en-US" altLang="ja-JP" dirty="0"/>
              <a:t>)</a:t>
            </a:r>
            <a:r>
              <a:rPr lang="ja-JP" altLang="en-US" dirty="0"/>
              <a:t>より得られる。</a:t>
            </a:r>
            <a:r>
              <a:rPr lang="en-US" altLang="ja-JP" dirty="0"/>
              <a:t>(</a:t>
            </a:r>
            <a:r>
              <a:rPr lang="ja-JP" altLang="en-US" dirty="0"/>
              <a:t>参考プログラム</a:t>
            </a:r>
            <a:r>
              <a:rPr lang="en-US" altLang="ja-JP" dirty="0"/>
              <a:t>109</a:t>
            </a:r>
            <a:r>
              <a:rPr lang="ja-JP" altLang="en-US" dirty="0"/>
              <a:t>行目より</a:t>
            </a:r>
            <a:r>
              <a:rPr lang="en-US" altLang="ja-JP" dirty="0"/>
              <a:t>)</a:t>
            </a:r>
          </a:p>
          <a:p>
            <a:r>
              <a:rPr lang="ja-JP" altLang="en-US" dirty="0"/>
              <a:t>個体ごとのパラメータ調整法が不明。</a:t>
            </a:r>
            <a:endParaRPr lang="en-US" altLang="ja-JP" dirty="0"/>
          </a:p>
          <a:p>
            <a:endParaRPr lang="en-US" altLang="ja-JP" dirty="0"/>
          </a:p>
          <a:p>
            <a:endParaRPr lang="en-US" altLang="ja-JP" dirty="0"/>
          </a:p>
          <a:p>
            <a:r>
              <a:rPr kumimoji="1" lang="ja-JP" altLang="en-US" dirty="0">
                <a:hlinkClick r:id="rId3"/>
              </a:rPr>
              <a:t>参考プログラム</a:t>
            </a:r>
            <a:endParaRPr kumimoji="1" lang="ja-JP" altLang="en-US" dirty="0"/>
          </a:p>
        </p:txBody>
      </p:sp>
    </p:spTree>
    <p:extLst>
      <p:ext uri="{BB962C8B-B14F-4D97-AF65-F5344CB8AC3E}">
        <p14:creationId xmlns:p14="http://schemas.microsoft.com/office/powerpoint/2010/main" val="418951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EF04F3-72C3-488A-94AB-4C7B1493F3D0}"/>
              </a:ext>
            </a:extLst>
          </p:cNvPr>
          <p:cNvSpPr>
            <a:spLocks noGrp="1"/>
          </p:cNvSpPr>
          <p:nvPr>
            <p:ph type="title"/>
          </p:nvPr>
        </p:nvSpPr>
        <p:spPr/>
        <p:txBody>
          <a:bodyPr/>
          <a:lstStyle/>
          <a:p>
            <a:r>
              <a:rPr lang="en-US" altLang="ja-JP" b="0" i="0" dirty="0">
                <a:solidFill>
                  <a:srgbClr val="000000"/>
                </a:solidFill>
                <a:effectLst/>
                <a:latin typeface="Noto Sans"/>
              </a:rPr>
              <a:t>ZED </a:t>
            </a:r>
            <a:r>
              <a:rPr lang="ja-JP" altLang="en-US" b="0" i="0" dirty="0">
                <a:solidFill>
                  <a:srgbClr val="000000"/>
                </a:solidFill>
                <a:effectLst/>
                <a:latin typeface="Noto Sans"/>
              </a:rPr>
              <a:t>シリーズ</a:t>
            </a:r>
            <a:endParaRPr kumimoji="1" lang="ja-JP" altLang="en-US" dirty="0"/>
          </a:p>
        </p:txBody>
      </p:sp>
      <p:sp>
        <p:nvSpPr>
          <p:cNvPr id="3" name="コンテンツ プレースホルダー 2">
            <a:extLst>
              <a:ext uri="{FF2B5EF4-FFF2-40B4-BE49-F238E27FC236}">
                <a16:creationId xmlns:a16="http://schemas.microsoft.com/office/drawing/2014/main" id="{335CDBEE-5D52-4893-A4BD-14E5FD98535F}"/>
              </a:ext>
            </a:extLst>
          </p:cNvPr>
          <p:cNvSpPr>
            <a:spLocks noGrp="1"/>
          </p:cNvSpPr>
          <p:nvPr>
            <p:ph idx="1"/>
          </p:nvPr>
        </p:nvSpPr>
        <p:spPr/>
        <p:txBody>
          <a:bodyPr/>
          <a:lstStyle/>
          <a:p>
            <a:r>
              <a:rPr lang="ja-JP" altLang="en-US" b="0" i="0" dirty="0">
                <a:solidFill>
                  <a:srgbClr val="000000"/>
                </a:solidFill>
                <a:effectLst/>
                <a:latin typeface="Noto Sans"/>
              </a:rPr>
              <a:t>パッシブタイプの</a:t>
            </a:r>
            <a:r>
              <a:rPr lang="en-US" altLang="ja-JP" b="0" i="0" dirty="0">
                <a:solidFill>
                  <a:srgbClr val="000000"/>
                </a:solidFill>
                <a:effectLst/>
                <a:latin typeface="Noto Sans"/>
              </a:rPr>
              <a:t>3D</a:t>
            </a:r>
            <a:r>
              <a:rPr lang="ja-JP" altLang="en-US" b="0" i="0" dirty="0">
                <a:solidFill>
                  <a:srgbClr val="000000"/>
                </a:solidFill>
                <a:effectLst/>
                <a:latin typeface="Noto Sans"/>
              </a:rPr>
              <a:t>カメラは、暗闇では用いることが出来ません。</a:t>
            </a:r>
            <a:endParaRPr lang="en-US" altLang="ja-JP" b="0" i="0" dirty="0">
              <a:solidFill>
                <a:srgbClr val="000000"/>
              </a:solidFill>
              <a:effectLst/>
              <a:latin typeface="Noto Sans"/>
            </a:endParaRPr>
          </a:p>
          <a:p>
            <a:r>
              <a:rPr kumimoji="1" lang="ja-JP" altLang="en-US" dirty="0">
                <a:solidFill>
                  <a:srgbClr val="000000"/>
                </a:solidFill>
                <a:latin typeface="Noto Sans"/>
              </a:rPr>
              <a:t>よって不適格？</a:t>
            </a:r>
            <a:endParaRPr kumimoji="1" lang="en-US" altLang="ja-JP" dirty="0">
              <a:solidFill>
                <a:srgbClr val="000000"/>
              </a:solidFill>
              <a:latin typeface="Noto Sans"/>
            </a:endParaRPr>
          </a:p>
          <a:p>
            <a:endParaRPr lang="en-US" altLang="ja-JP" dirty="0">
              <a:solidFill>
                <a:srgbClr val="000000"/>
              </a:solidFill>
              <a:latin typeface="Noto Sans"/>
            </a:endParaRPr>
          </a:p>
          <a:p>
            <a:r>
              <a:rPr lang="ja-JP" altLang="en-US" dirty="0">
                <a:solidFill>
                  <a:srgbClr val="000000"/>
                </a:solidFill>
                <a:latin typeface="Noto Sans"/>
              </a:rPr>
              <a:t>商品ページ</a:t>
            </a:r>
            <a:endParaRPr lang="en-US" altLang="ja-JP" dirty="0">
              <a:solidFill>
                <a:srgbClr val="000000"/>
              </a:solidFill>
              <a:latin typeface="Noto Sans"/>
            </a:endParaRPr>
          </a:p>
          <a:p>
            <a:r>
              <a:rPr kumimoji="1" lang="en-US" altLang="ja-JP" dirty="0">
                <a:hlinkClick r:id="rId2"/>
              </a:rPr>
              <a:t>https://www.unipos.net/find/product_item.php?id=3124</a:t>
            </a:r>
            <a:endParaRPr kumimoji="1" lang="en-US" altLang="ja-JP" dirty="0"/>
          </a:p>
          <a:p>
            <a:endParaRPr kumimoji="1" lang="ja-JP" altLang="en-US" dirty="0"/>
          </a:p>
        </p:txBody>
      </p:sp>
    </p:spTree>
    <p:extLst>
      <p:ext uri="{BB962C8B-B14F-4D97-AF65-F5344CB8AC3E}">
        <p14:creationId xmlns:p14="http://schemas.microsoft.com/office/powerpoint/2010/main" val="289545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A5223-EACF-4A32-8A19-236D48B017FD}"/>
              </a:ext>
            </a:extLst>
          </p:cNvPr>
          <p:cNvSpPr>
            <a:spLocks noGrp="1"/>
          </p:cNvSpPr>
          <p:nvPr>
            <p:ph type="title"/>
          </p:nvPr>
        </p:nvSpPr>
        <p:spPr/>
        <p:txBody>
          <a:bodyPr/>
          <a:lstStyle/>
          <a:p>
            <a:r>
              <a:rPr kumimoji="1" lang="en-US" altLang="ja-JP" dirty="0"/>
              <a:t>3d</a:t>
            </a:r>
            <a:r>
              <a:rPr kumimoji="1" lang="ja-JP" altLang="en-US" dirty="0"/>
              <a:t>カメラ</a:t>
            </a:r>
            <a:r>
              <a:rPr kumimoji="1" lang="en-US" altLang="ja-JP" dirty="0"/>
              <a:t>No2</a:t>
            </a:r>
            <a:endParaRPr kumimoji="1" lang="ja-JP" altLang="en-US" dirty="0"/>
          </a:p>
        </p:txBody>
      </p:sp>
      <p:sp>
        <p:nvSpPr>
          <p:cNvPr id="3" name="コンテンツ プレースホルダー 2">
            <a:extLst>
              <a:ext uri="{FF2B5EF4-FFF2-40B4-BE49-F238E27FC236}">
                <a16:creationId xmlns:a16="http://schemas.microsoft.com/office/drawing/2014/main" id="{26EC1C77-6823-467D-AC88-A8B5BEA19634}"/>
              </a:ext>
            </a:extLst>
          </p:cNvPr>
          <p:cNvSpPr>
            <a:spLocks noGrp="1"/>
          </p:cNvSpPr>
          <p:nvPr>
            <p:ph idx="1"/>
          </p:nvPr>
        </p:nvSpPr>
        <p:spPr/>
        <p:txBody>
          <a:bodyPr/>
          <a:lstStyle/>
          <a:p>
            <a:r>
              <a:rPr lang="ja-JP" altLang="en-US" dirty="0">
                <a:hlinkClick r:id="rId2"/>
              </a:rPr>
              <a:t>サンプルプログラム</a:t>
            </a:r>
            <a:r>
              <a:rPr lang="en-US" altLang="ja-JP" dirty="0">
                <a:hlinkClick r:id="rId2"/>
              </a:rPr>
              <a:t>(git)</a:t>
            </a:r>
            <a:endParaRPr lang="en-US" altLang="ja-JP" dirty="0"/>
          </a:p>
          <a:p>
            <a:r>
              <a:rPr kumimoji="1" lang="ja-JP" altLang="en-US" dirty="0">
                <a:hlinkClick r:id="rId3"/>
              </a:rPr>
              <a:t>解説ページ</a:t>
            </a:r>
            <a:endParaRPr kumimoji="1" lang="en-US" altLang="ja-JP" dirty="0"/>
          </a:p>
          <a:p>
            <a:r>
              <a:rPr lang="ja-JP" altLang="en-US" dirty="0">
                <a:hlinkClick r:id="rId4"/>
              </a:rPr>
              <a:t>販売ページ</a:t>
            </a:r>
            <a:endParaRPr kumimoji="1" lang="en-US" altLang="ja-JP" dirty="0"/>
          </a:p>
          <a:p>
            <a:endParaRPr kumimoji="1"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3842819B-21AB-4EFB-BE88-1CAD3BA3C276}"/>
              </a:ext>
            </a:extLst>
          </p:cNvPr>
          <p:cNvPicPr>
            <a:picLocks noChangeAspect="1"/>
          </p:cNvPicPr>
          <p:nvPr/>
        </p:nvPicPr>
        <p:blipFill>
          <a:blip r:embed="rId5"/>
          <a:stretch>
            <a:fillRect/>
          </a:stretch>
        </p:blipFill>
        <p:spPr>
          <a:xfrm>
            <a:off x="8915857" y="1920536"/>
            <a:ext cx="2124371" cy="1952898"/>
          </a:xfrm>
          <a:prstGeom prst="rect">
            <a:avLst/>
          </a:prstGeom>
        </p:spPr>
      </p:pic>
    </p:spTree>
    <p:extLst>
      <p:ext uri="{BB962C8B-B14F-4D97-AF65-F5344CB8AC3E}">
        <p14:creationId xmlns:p14="http://schemas.microsoft.com/office/powerpoint/2010/main" val="119485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FB5CF-10A4-4366-A6E0-32A2A744DDB7}"/>
              </a:ext>
            </a:extLst>
          </p:cNvPr>
          <p:cNvSpPr>
            <a:spLocks noGrp="1"/>
          </p:cNvSpPr>
          <p:nvPr>
            <p:ph type="title"/>
          </p:nvPr>
        </p:nvSpPr>
        <p:spPr/>
        <p:txBody>
          <a:bodyPr/>
          <a:lstStyle/>
          <a:p>
            <a:r>
              <a:rPr kumimoji="1" lang="en-US" altLang="ja-JP" dirty="0"/>
              <a:t>3d</a:t>
            </a:r>
            <a:r>
              <a:rPr kumimoji="1" lang="ja-JP" altLang="en-US" dirty="0"/>
              <a:t>カメラ</a:t>
            </a:r>
            <a:r>
              <a:rPr kumimoji="1" lang="en-US" altLang="ja-JP" dirty="0"/>
              <a:t>No2</a:t>
            </a:r>
            <a:br>
              <a:rPr kumimoji="1" lang="en-US" altLang="ja-JP" dirty="0"/>
            </a:br>
            <a:r>
              <a:rPr kumimoji="1" lang="ja-JP" altLang="en-US" dirty="0"/>
              <a:t>深度マップの場所</a:t>
            </a:r>
          </a:p>
        </p:txBody>
      </p:sp>
      <p:sp>
        <p:nvSpPr>
          <p:cNvPr id="3" name="コンテンツ プレースホルダー 2">
            <a:extLst>
              <a:ext uri="{FF2B5EF4-FFF2-40B4-BE49-F238E27FC236}">
                <a16:creationId xmlns:a16="http://schemas.microsoft.com/office/drawing/2014/main" id="{1CEB942F-646D-44DB-AB99-29A3C2AC29E2}"/>
              </a:ext>
            </a:extLst>
          </p:cNvPr>
          <p:cNvSpPr>
            <a:spLocks noGrp="1"/>
          </p:cNvSpPr>
          <p:nvPr>
            <p:ph idx="1"/>
          </p:nvPr>
        </p:nvSpPr>
        <p:spPr/>
        <p:txBody>
          <a:bodyPr>
            <a:normAutofit lnSpcReduction="10000"/>
          </a:bodyPr>
          <a:lstStyle/>
          <a:p>
            <a:r>
              <a:rPr kumimoji="1" lang="ja-JP" altLang="en-US" dirty="0"/>
              <a:t>解説ページに</a:t>
            </a:r>
            <a:r>
              <a:rPr kumimoji="1" lang="en-US" altLang="ja-JP" dirty="0"/>
              <a:t>6_dm_video.py</a:t>
            </a:r>
            <a:r>
              <a:rPr kumimoji="1" lang="ja-JP" altLang="en-US" dirty="0"/>
              <a:t>を動作することで、上記の画像が得られることがわかる。</a:t>
            </a:r>
            <a:endParaRPr kumimoji="1" lang="en-US" altLang="ja-JP" dirty="0"/>
          </a:p>
          <a:p>
            <a:r>
              <a:rPr lang="en-US" altLang="ja-JP" dirty="0"/>
              <a:t>python</a:t>
            </a:r>
            <a:r>
              <a:rPr lang="ja-JP" altLang="en-US" dirty="0"/>
              <a:t>においては、</a:t>
            </a:r>
            <a:r>
              <a:rPr lang="en-US" altLang="ja-JP" dirty="0"/>
              <a:t>cv2.imshow(</a:t>
            </a:r>
            <a:r>
              <a:rPr lang="ja-JP" altLang="en-US" dirty="0"/>
              <a:t>ウィンドウ名</a:t>
            </a:r>
            <a:r>
              <a:rPr lang="en-US" altLang="ja-JP" dirty="0"/>
              <a:t>,</a:t>
            </a:r>
            <a:r>
              <a:rPr lang="ja-JP" altLang="en-US" dirty="0"/>
              <a:t>画像</a:t>
            </a:r>
            <a:r>
              <a:rPr lang="en-US" altLang="ja-JP" dirty="0"/>
              <a:t>)</a:t>
            </a:r>
            <a:r>
              <a:rPr lang="ja-JP" altLang="en-US" dirty="0"/>
              <a:t>でウィンドウを出す。</a:t>
            </a:r>
            <a:endParaRPr lang="en-US" altLang="ja-JP" dirty="0"/>
          </a:p>
          <a:p>
            <a:r>
              <a:rPr lang="en-US" altLang="ja-JP" dirty="0"/>
              <a:t>3</a:t>
            </a:r>
            <a:r>
              <a:rPr lang="ja-JP" altLang="en-US" dirty="0"/>
              <a:t>つの</a:t>
            </a:r>
            <a:r>
              <a:rPr lang="en-US" altLang="ja-JP" dirty="0"/>
              <a:t>cv2.imshow()</a:t>
            </a:r>
            <a:r>
              <a:rPr lang="ja-JP" altLang="en-US" dirty="0"/>
              <a:t>のうち、引数のウィンドウ名から</a:t>
            </a:r>
            <a:r>
              <a:rPr lang="en-US" altLang="ja-JP" dirty="0"/>
              <a:t>96</a:t>
            </a:r>
            <a:r>
              <a:rPr lang="ja-JP" altLang="en-US" dirty="0"/>
              <a:t>行目で深度マップをカラーマップに変換した画像を出力していると分かる。</a:t>
            </a:r>
            <a:endParaRPr lang="en-US" altLang="ja-JP" dirty="0"/>
          </a:p>
          <a:p>
            <a:r>
              <a:rPr lang="en-US" altLang="ja-JP" dirty="0"/>
              <a:t>95</a:t>
            </a:r>
            <a:r>
              <a:rPr lang="ja-JP" altLang="en-US" dirty="0"/>
              <a:t>行目の</a:t>
            </a:r>
            <a:r>
              <a:rPr lang="en-US" altLang="ja-JP" dirty="0"/>
              <a:t>cv2.applyColorMap()</a:t>
            </a:r>
            <a:r>
              <a:rPr lang="ja-JP" altLang="en-US" dirty="0"/>
              <a:t>がモノクロをカラーマップにしている。</a:t>
            </a:r>
            <a:endParaRPr lang="en-US" altLang="ja-JP" dirty="0"/>
          </a:p>
          <a:p>
            <a:r>
              <a:rPr lang="ja-JP" altLang="en-US" dirty="0"/>
              <a:t>よって、</a:t>
            </a:r>
            <a:r>
              <a:rPr lang="en-US" altLang="ja-JP" dirty="0"/>
              <a:t>94</a:t>
            </a:r>
            <a:r>
              <a:rPr lang="ja-JP" altLang="en-US" dirty="0"/>
              <a:t>行目の</a:t>
            </a:r>
            <a:r>
              <a:rPr lang="en-US" altLang="ja-JP" dirty="0" err="1"/>
              <a:t>disparity_fixtype</a:t>
            </a:r>
            <a:r>
              <a:rPr lang="en-US" altLang="ja-JP" dirty="0"/>
              <a:t> </a:t>
            </a:r>
            <a:r>
              <a:rPr lang="ja-JP" altLang="en-US" dirty="0"/>
              <a:t>が深度マップである。</a:t>
            </a:r>
            <a:endParaRPr lang="en-US" altLang="ja-JP" dirty="0"/>
          </a:p>
          <a:p>
            <a:endParaRPr kumimoji="1" lang="ja-JP" altLang="en-US" dirty="0"/>
          </a:p>
        </p:txBody>
      </p:sp>
      <p:pic>
        <p:nvPicPr>
          <p:cNvPr id="1026" name="Picture 2" descr="Real-Time-Depth-Map-Using-Video-Result">
            <a:extLst>
              <a:ext uri="{FF2B5EF4-FFF2-40B4-BE49-F238E27FC236}">
                <a16:creationId xmlns:a16="http://schemas.microsoft.com/office/drawing/2014/main" id="{0D828CA8-7D7E-492E-BB4A-35F707593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68" y="27528"/>
            <a:ext cx="4426085" cy="179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8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0F96D-F2EC-4198-84ED-4C7C5EC8BDA7}"/>
              </a:ext>
            </a:extLst>
          </p:cNvPr>
          <p:cNvSpPr>
            <a:spLocks noGrp="1"/>
          </p:cNvSpPr>
          <p:nvPr>
            <p:ph type="title"/>
          </p:nvPr>
        </p:nvSpPr>
        <p:spPr/>
        <p:txBody>
          <a:bodyPr/>
          <a:lstStyle/>
          <a:p>
            <a:r>
              <a:rPr kumimoji="1" lang="ja-JP" altLang="en-US" dirty="0"/>
              <a:t>深度マップ</a:t>
            </a:r>
            <a:r>
              <a:rPr lang="ja-JP" altLang="en-US" dirty="0"/>
              <a:t>から障害物検知</a:t>
            </a:r>
            <a:endParaRPr kumimoji="1" lang="ja-JP" altLang="en-US" dirty="0"/>
          </a:p>
        </p:txBody>
      </p:sp>
      <p:sp>
        <p:nvSpPr>
          <p:cNvPr id="3" name="コンテンツ プレースホルダー 2">
            <a:extLst>
              <a:ext uri="{FF2B5EF4-FFF2-40B4-BE49-F238E27FC236}">
                <a16:creationId xmlns:a16="http://schemas.microsoft.com/office/drawing/2014/main" id="{7C1E8B5E-4AF5-4801-894E-508F0778BBED}"/>
              </a:ext>
            </a:extLst>
          </p:cNvPr>
          <p:cNvSpPr>
            <a:spLocks noGrp="1"/>
          </p:cNvSpPr>
          <p:nvPr>
            <p:ph idx="1"/>
          </p:nvPr>
        </p:nvSpPr>
        <p:spPr/>
        <p:txBody>
          <a:bodyPr/>
          <a:lstStyle/>
          <a:p>
            <a:r>
              <a:rPr kumimoji="1" lang="ja-JP" altLang="en-US" dirty="0"/>
              <a:t>深度マップのうち、進行したときにロボットが通る範囲を切り取ることで、処理を軽減できると予測。</a:t>
            </a:r>
            <a:r>
              <a:rPr kumimoji="1" lang="ja-JP" altLang="en-US" dirty="0">
                <a:hlinkClick r:id="rId2"/>
              </a:rPr>
              <a:t>切り取りの参考</a:t>
            </a:r>
            <a:endParaRPr kumimoji="1" lang="en-US" altLang="ja-JP" dirty="0"/>
          </a:p>
          <a:p>
            <a:r>
              <a:rPr lang="ja-JP" altLang="en-US" dirty="0"/>
              <a:t>切り出した画像に一定以上の白さがあれば、しょうが異物があると認識。</a:t>
            </a:r>
            <a:endParaRPr lang="en-US" altLang="ja-JP" dirty="0"/>
          </a:p>
          <a:p>
            <a:r>
              <a:rPr kumimoji="1" lang="ja-JP" altLang="en-US" dirty="0"/>
              <a:t>白を輪郭抽出し、中心座標を物体のある位置として、その物体を避ける動作を行う。</a:t>
            </a:r>
            <a:r>
              <a:rPr kumimoji="1" lang="ja-JP" altLang="en-US" dirty="0">
                <a:hlinkClick r:id="rId3"/>
              </a:rPr>
              <a:t>参考</a:t>
            </a:r>
            <a:endParaRPr kumimoji="1" lang="en-US" altLang="ja-JP" dirty="0"/>
          </a:p>
          <a:p>
            <a:r>
              <a:rPr lang="ja-JP" altLang="en-US" dirty="0"/>
              <a:t>輪郭抽出を行うモノクロ画像は二極化して遠くの物体は存在しないものとした方が、処理が正確になるのでは？</a:t>
            </a:r>
            <a:r>
              <a:rPr lang="en-US" altLang="ja-JP" dirty="0"/>
              <a:t> (</a:t>
            </a:r>
            <a:r>
              <a:rPr lang="ja-JP" altLang="en-US" dirty="0"/>
              <a:t>例</a:t>
            </a:r>
            <a:r>
              <a:rPr lang="en-US" altLang="ja-JP" dirty="0"/>
              <a:t>:125</a:t>
            </a:r>
            <a:r>
              <a:rPr lang="ja-JP" altLang="en-US" dirty="0"/>
              <a:t>以下の領域を</a:t>
            </a:r>
            <a:r>
              <a:rPr lang="en-US" altLang="ja-JP" dirty="0"/>
              <a:t>0</a:t>
            </a:r>
            <a:r>
              <a:rPr lang="ja-JP" altLang="en-US" dirty="0"/>
              <a:t>に変換、それ以外を</a:t>
            </a:r>
            <a:r>
              <a:rPr lang="en-US" altLang="ja-JP" dirty="0"/>
              <a:t>255</a:t>
            </a:r>
            <a:r>
              <a:rPr lang="ja-JP" altLang="en-US" dirty="0"/>
              <a:t>に</a:t>
            </a:r>
            <a:r>
              <a:rPr lang="en-US" altLang="ja-JP" dirty="0"/>
              <a:t>)</a:t>
            </a:r>
            <a:r>
              <a:rPr lang="ja-JP" altLang="en-US" dirty="0">
                <a:hlinkClick r:id="rId4"/>
              </a:rPr>
              <a:t>参考</a:t>
            </a:r>
            <a:endParaRPr kumimoji="1" lang="ja-JP" altLang="en-US" dirty="0"/>
          </a:p>
        </p:txBody>
      </p:sp>
    </p:spTree>
    <p:extLst>
      <p:ext uri="{BB962C8B-B14F-4D97-AF65-F5344CB8AC3E}">
        <p14:creationId xmlns:p14="http://schemas.microsoft.com/office/powerpoint/2010/main" val="7803084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977</Words>
  <Application>Microsoft Office PowerPoint</Application>
  <PresentationFormat>ワイド画面</PresentationFormat>
  <Paragraphs>130</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Noto Sans</vt:lpstr>
      <vt:lpstr>Open Sans</vt:lpstr>
      <vt:lpstr>游ゴシック</vt:lpstr>
      <vt:lpstr>游ゴシック Light</vt:lpstr>
      <vt:lpstr>Arial</vt:lpstr>
      <vt:lpstr>Office テーマ</vt:lpstr>
      <vt:lpstr>3Dカメラ</vt:lpstr>
      <vt:lpstr>用語解説</vt:lpstr>
      <vt:lpstr>realSense比較</vt:lpstr>
      <vt:lpstr>realSenseまとめ</vt:lpstr>
      <vt:lpstr>realSense使用法</vt:lpstr>
      <vt:lpstr>ZED シリーズ</vt:lpstr>
      <vt:lpstr>3dカメラNo2</vt:lpstr>
      <vt:lpstr>3dカメラNo2 深度マップの場所</vt:lpstr>
      <vt:lpstr>深度マップから障害物検知</vt:lpstr>
      <vt:lpstr>可視化の目標</vt:lpstr>
      <vt:lpstr>可視化の手法</vt:lpstr>
      <vt:lpstr>Webカメラによる視点の配信 </vt:lpstr>
      <vt:lpstr>ステップ</vt:lpstr>
      <vt:lpstr>まとめ</vt:lpstr>
      <vt:lpstr>realSense比較リンク</vt:lpstr>
      <vt:lpstr>参考リンクのメモ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3Dカメラ</dc:title>
  <dc:creator>石橋　尚之</dc:creator>
  <cp:lastModifiedBy>石橋　尚之</cp:lastModifiedBy>
  <cp:revision>26</cp:revision>
  <dcterms:created xsi:type="dcterms:W3CDTF">2021-04-22T09:49:38Z</dcterms:created>
  <dcterms:modified xsi:type="dcterms:W3CDTF">2021-04-26T07:55:37Z</dcterms:modified>
</cp:coreProperties>
</file>