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6132F-AF71-476D-99A9-102E0685C3F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5D0EFA-35BF-4CF5-BB2A-F16D098E3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08618B-46C4-4971-A87F-1570614A7F8C}"/>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B6A6C16-98EF-443C-A086-D965ECAA3C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5DE72-9DE6-41B7-AD71-BD698B007A7A}"/>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40429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C45A2-62E7-46E8-A547-4501982CD7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334B37-EE59-4C4E-A53F-442FB3827F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3C0F6-9653-4FDC-9C13-0CF46C10E960}"/>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0C464CDF-2EF2-4042-958C-9CF743DB62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757241-E65F-418C-8B6C-0DBC57176990}"/>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408681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665CE6-A251-4362-8A87-3B0ABDD830D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8B35EC-C896-47D6-ADC5-A4E0730A16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896C3A-B353-4D91-A35C-55857C02E4F4}"/>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D2E542A4-F852-4A2E-B76A-FC4C16F2B2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41864D-CD78-4539-BE81-A2592B7C8FAC}"/>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313743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84B92-DF60-4C42-9AA2-E60846BC4E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42E4F7-C2D8-4E23-AA6C-B0F4D36C93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C34A7E-98F3-4802-A597-DA050C3D44F8}"/>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1C1866EC-0147-4E2A-8741-8FB8F8CB15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61248B-A632-448F-A1B6-367BC16DDA74}"/>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227152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45913-DB32-440A-8CC1-47978B0124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87B4A4-E235-4280-B08C-4FEF7A2B5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D48E12-2707-47AF-8347-D84E9CDA2640}"/>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18ACAB9-5CFB-42D2-BEDF-B85A9019F1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C33DE4-D2FC-474D-BB07-A855CB0AC668}"/>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139505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4F8A4-8B59-452E-BC92-9B28623178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7E1E34-9F31-4721-9238-FBA80EEF329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B1FC783-63B9-4502-99F6-E8DDA35D9A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B547FB-BCA9-4E69-A110-D1AF854E2B9B}"/>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DD30A84D-E59C-4175-8BE0-8B1589113C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A96C62-152E-4114-8038-EC1C9DA25BAE}"/>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33455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F18DE-95DE-4FC3-B0DE-49D80B5B0A1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400AC2-1D26-436D-85BF-579BDBC87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7E28F43-6B99-4665-8F29-2B507197D03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1914593-AEB7-4084-B7B6-A9EB8EE23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C4F513-27DE-4603-BF40-630811091C5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AAC2C3-9764-474D-BFE2-A028A4173568}"/>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8" name="フッター プレースホルダー 7">
            <a:extLst>
              <a:ext uri="{FF2B5EF4-FFF2-40B4-BE49-F238E27FC236}">
                <a16:creationId xmlns:a16="http://schemas.microsoft.com/office/drawing/2014/main" id="{F00A898C-13AB-40E4-93B4-E42F4CF3B2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DE24BB-B137-4DEB-8B3F-0A13942DBD90}"/>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4169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F6A9-F0AE-4B70-89C6-A84CA0C4D1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E9CC391-463E-4C56-A190-BBFBB4FCEBEF}"/>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4" name="フッター プレースホルダー 3">
            <a:extLst>
              <a:ext uri="{FF2B5EF4-FFF2-40B4-BE49-F238E27FC236}">
                <a16:creationId xmlns:a16="http://schemas.microsoft.com/office/drawing/2014/main" id="{50614F1E-089E-4538-B920-A25C1B9A774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14A693-DF09-40E1-A53A-53FCAAC1141B}"/>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409499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76F9ED-E143-4B29-BAE7-3B9E7D518679}"/>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3" name="フッター プレースホルダー 2">
            <a:extLst>
              <a:ext uri="{FF2B5EF4-FFF2-40B4-BE49-F238E27FC236}">
                <a16:creationId xmlns:a16="http://schemas.microsoft.com/office/drawing/2014/main" id="{905D8941-BE5C-4A0A-9A42-7F4F42F9ED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E8564D-0E81-427A-9C4D-7857644ACF26}"/>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106026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43A1E-4382-4382-8869-D8C90542B5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35E43-3F16-4C0E-B6A6-696C14590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D73B5-145F-4D07-B5CA-1ACE9760D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A820CD-0F43-4F12-A2A2-3D07275C6F94}"/>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86B08ACA-0F50-41CC-BD3C-7BFC61A7B8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519C7E-69F0-4DC4-99DB-B4589325FDDB}"/>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241859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7F61F-5CEC-4E12-B532-D53E9A27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DA597D-3454-4B7F-9A5E-215A1E322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71B48B-5191-4D6F-8A34-C973D880B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679BFC-85C6-4790-894B-E9A641B526E6}"/>
              </a:ext>
            </a:extLst>
          </p:cNvPr>
          <p:cNvSpPr>
            <a:spLocks noGrp="1"/>
          </p:cNvSpPr>
          <p:nvPr>
            <p:ph type="dt" sz="half" idx="10"/>
          </p:nvPr>
        </p:nvSpPr>
        <p:spPr/>
        <p:txBody>
          <a:bodyPr/>
          <a:lstStyle/>
          <a:p>
            <a:fld id="{5FBFF03E-6F36-420E-AFF9-2F202D569223}"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CA3DDBB6-1EB4-40C5-80BE-00EA329C3A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BE6C3C-1EB8-4367-A4A9-78218DA7A26E}"/>
              </a:ext>
            </a:extLst>
          </p:cNvPr>
          <p:cNvSpPr>
            <a:spLocks noGrp="1"/>
          </p:cNvSpPr>
          <p:nvPr>
            <p:ph type="sldNum" sz="quarter" idx="12"/>
          </p:nvPr>
        </p:nvSpPr>
        <p:spPr/>
        <p:txBody>
          <a:body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35916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DD5FF05-D3C4-450B-83B3-82128FD72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D7CCA4-CC2A-4305-859C-F106A6E72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E9E394-4C71-4CDC-8AB1-8D3741298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FF03E-6F36-420E-AFF9-2F202D569223}"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525C3B28-C60F-431B-9401-BEE89ED08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AE02D6-ABCA-4452-AF42-2ED304B93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F8825-83CB-4A82-8BCB-90373F5D9F62}" type="slidenum">
              <a:rPr kumimoji="1" lang="ja-JP" altLang="en-US" smtClean="0"/>
              <a:t>‹#›</a:t>
            </a:fld>
            <a:endParaRPr kumimoji="1" lang="ja-JP" altLang="en-US"/>
          </a:p>
        </p:txBody>
      </p:sp>
    </p:spTree>
    <p:extLst>
      <p:ext uri="{BB962C8B-B14F-4D97-AF65-F5344CB8AC3E}">
        <p14:creationId xmlns:p14="http://schemas.microsoft.com/office/powerpoint/2010/main" val="77791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kizukidenshi.com/catalog/g/gM-05400/" TargetMode="External"/><Relationship Id="rId2" Type="http://schemas.openxmlformats.org/officeDocument/2006/relationships/hyperlink" Target="https://akizukidenshi.com/catalog/g/gM-12590/" TargetMode="External"/><Relationship Id="rId1" Type="http://schemas.openxmlformats.org/officeDocument/2006/relationships/slideLayout" Target="../slideLayouts/slideLayout2.xml"/><Relationship Id="rId4" Type="http://schemas.openxmlformats.org/officeDocument/2006/relationships/hyperlink" Target="https://akizukidenshi.com/catalog/g/gM-1100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aisendenshi.com/download/e-Gadget_assembly_171020.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F705D-5F42-4CCF-A886-6F8F9C530F12}"/>
              </a:ext>
            </a:extLst>
          </p:cNvPr>
          <p:cNvSpPr>
            <a:spLocks noGrp="1"/>
          </p:cNvSpPr>
          <p:nvPr>
            <p:ph type="ctrTitle"/>
          </p:nvPr>
        </p:nvSpPr>
        <p:spPr/>
        <p:txBody>
          <a:bodyPr/>
          <a:lstStyle/>
          <a:p>
            <a:r>
              <a:rPr kumimoji="1" lang="ja-JP" altLang="en-US" dirty="0"/>
              <a:t>障害物検知</a:t>
            </a:r>
          </a:p>
        </p:txBody>
      </p:sp>
      <p:sp>
        <p:nvSpPr>
          <p:cNvPr id="3" name="字幕 2">
            <a:extLst>
              <a:ext uri="{FF2B5EF4-FFF2-40B4-BE49-F238E27FC236}">
                <a16:creationId xmlns:a16="http://schemas.microsoft.com/office/drawing/2014/main" id="{6233FE13-B8D2-43E1-BCED-A6AC7621534E}"/>
              </a:ext>
            </a:extLst>
          </p:cNvPr>
          <p:cNvSpPr>
            <a:spLocks noGrp="1"/>
          </p:cNvSpPr>
          <p:nvPr>
            <p:ph type="subTitle" idx="1"/>
          </p:nvPr>
        </p:nvSpPr>
        <p:spPr/>
        <p:txBody>
          <a:bodyPr/>
          <a:lstStyle/>
          <a:p>
            <a:r>
              <a:rPr kumimoji="1" lang="ja-JP" altLang="en-US" dirty="0"/>
              <a:t>作成者：石橋尚之</a:t>
            </a:r>
            <a:endParaRPr kumimoji="1" lang="en-US" altLang="ja-JP" dirty="0"/>
          </a:p>
          <a:p>
            <a:r>
              <a:rPr kumimoji="1" lang="ja-JP" altLang="en-US" dirty="0"/>
              <a:t>初回作成日：</a:t>
            </a:r>
            <a:r>
              <a:rPr kumimoji="1" lang="en-US" altLang="ja-JP" dirty="0"/>
              <a:t>2021</a:t>
            </a:r>
            <a:r>
              <a:rPr kumimoji="1" lang="ja-JP" altLang="en-US" dirty="0"/>
              <a:t>年</a:t>
            </a:r>
            <a:r>
              <a:rPr kumimoji="1" lang="en-US" altLang="ja-JP" dirty="0"/>
              <a:t>4</a:t>
            </a:r>
            <a:r>
              <a:rPr kumimoji="1" lang="ja-JP" altLang="en-US" dirty="0"/>
              <a:t>月</a:t>
            </a:r>
            <a:r>
              <a:rPr kumimoji="1" lang="en-US" altLang="ja-JP" dirty="0"/>
              <a:t>22</a:t>
            </a:r>
            <a:r>
              <a:rPr kumimoji="1" lang="ja-JP" altLang="en-US" dirty="0"/>
              <a:t>日</a:t>
            </a:r>
            <a:endParaRPr kumimoji="1" lang="en-US" altLang="ja-JP" dirty="0"/>
          </a:p>
        </p:txBody>
      </p:sp>
    </p:spTree>
    <p:extLst>
      <p:ext uri="{BB962C8B-B14F-4D97-AF65-F5344CB8AC3E}">
        <p14:creationId xmlns:p14="http://schemas.microsoft.com/office/powerpoint/2010/main" val="1998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A242-29AA-4311-AEA5-746FD525477B}"/>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8133431-8CE5-43C3-BD7E-80D441BDBBD2}"/>
              </a:ext>
            </a:extLst>
          </p:cNvPr>
          <p:cNvSpPr>
            <a:spLocks noGrp="1"/>
          </p:cNvSpPr>
          <p:nvPr>
            <p:ph idx="1"/>
          </p:nvPr>
        </p:nvSpPr>
        <p:spPr/>
        <p:txBody>
          <a:bodyPr/>
          <a:lstStyle/>
          <a:p>
            <a:r>
              <a:rPr lang="ja-JP" altLang="en-US" dirty="0"/>
              <a:t>バンパーがどのように駆動しても距離センサを阻害しないように穴をあける必要がある。</a:t>
            </a:r>
            <a:endParaRPr lang="en-US" altLang="ja-JP" dirty="0"/>
          </a:p>
          <a:p>
            <a:r>
              <a:rPr lang="ja-JP" altLang="en-US" dirty="0"/>
              <a:t>ジャイロや加速度などで移動していないことを認識してもよい。</a:t>
            </a:r>
            <a:endParaRPr lang="en-US" altLang="ja-JP" dirty="0"/>
          </a:p>
          <a:p>
            <a:r>
              <a:rPr lang="ja-JP" altLang="en-US" dirty="0"/>
              <a:t>前バンパーはロボットのどこが障害物に触れているかを知り、回避の方向を知るために活用できる。</a:t>
            </a:r>
            <a:endParaRPr lang="en-US" altLang="ja-JP" dirty="0"/>
          </a:p>
        </p:txBody>
      </p:sp>
    </p:spTree>
    <p:extLst>
      <p:ext uri="{BB962C8B-B14F-4D97-AF65-F5344CB8AC3E}">
        <p14:creationId xmlns:p14="http://schemas.microsoft.com/office/powerpoint/2010/main" val="357232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CFE55-8DB4-4AA7-B682-89FC5DD80829}"/>
              </a:ext>
            </a:extLst>
          </p:cNvPr>
          <p:cNvSpPr>
            <a:spLocks noGrp="1"/>
          </p:cNvSpPr>
          <p:nvPr>
            <p:ph type="title"/>
          </p:nvPr>
        </p:nvSpPr>
        <p:spPr/>
        <p:txBody>
          <a:bodyPr/>
          <a:lstStyle/>
          <a:p>
            <a:r>
              <a:rPr kumimoji="1" lang="ja-JP" altLang="en-US" dirty="0"/>
              <a:t>手法</a:t>
            </a:r>
          </a:p>
        </p:txBody>
      </p:sp>
      <p:sp>
        <p:nvSpPr>
          <p:cNvPr id="3" name="コンテンツ プレースホルダー 2">
            <a:extLst>
              <a:ext uri="{FF2B5EF4-FFF2-40B4-BE49-F238E27FC236}">
                <a16:creationId xmlns:a16="http://schemas.microsoft.com/office/drawing/2014/main" id="{704D926B-7481-4AD5-BE79-4DE00628E1E7}"/>
              </a:ext>
            </a:extLst>
          </p:cNvPr>
          <p:cNvSpPr>
            <a:spLocks noGrp="1"/>
          </p:cNvSpPr>
          <p:nvPr>
            <p:ph idx="1"/>
          </p:nvPr>
        </p:nvSpPr>
        <p:spPr/>
        <p:txBody>
          <a:bodyPr/>
          <a:lstStyle/>
          <a:p>
            <a:r>
              <a:rPr kumimoji="1" lang="en-US" altLang="ja-JP" dirty="0"/>
              <a:t>3d</a:t>
            </a:r>
            <a:r>
              <a:rPr kumimoji="1" lang="ja-JP" altLang="en-US" dirty="0"/>
              <a:t>カメラ</a:t>
            </a:r>
            <a:r>
              <a:rPr kumimoji="1" lang="en-US" altLang="ja-JP" dirty="0"/>
              <a:t>(3D</a:t>
            </a:r>
            <a:r>
              <a:rPr kumimoji="1" lang="ja-JP" altLang="en-US" dirty="0"/>
              <a:t>カメラは難易度が高いため別で考慮する</a:t>
            </a:r>
            <a:r>
              <a:rPr kumimoji="1" lang="en-US" altLang="ja-JP" dirty="0"/>
              <a:t>)</a:t>
            </a:r>
          </a:p>
          <a:p>
            <a:r>
              <a:rPr kumimoji="1" lang="ja-JP" altLang="en-US" dirty="0"/>
              <a:t>距離センサ</a:t>
            </a:r>
            <a:endParaRPr lang="en-US" altLang="ja-JP" dirty="0"/>
          </a:p>
          <a:p>
            <a:r>
              <a:rPr lang="ja-JP" altLang="en-US" dirty="0"/>
              <a:t>タッチセンサ</a:t>
            </a:r>
            <a:endParaRPr lang="en-US" altLang="ja-JP" dirty="0"/>
          </a:p>
          <a:p>
            <a:endParaRPr kumimoji="1" lang="ja-JP" altLang="en-US" dirty="0"/>
          </a:p>
        </p:txBody>
      </p:sp>
    </p:spTree>
    <p:extLst>
      <p:ext uri="{BB962C8B-B14F-4D97-AF65-F5344CB8AC3E}">
        <p14:creationId xmlns:p14="http://schemas.microsoft.com/office/powerpoint/2010/main" val="56008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C0544-97B7-47C1-98DA-CDCC89858BCE}"/>
              </a:ext>
            </a:extLst>
          </p:cNvPr>
          <p:cNvSpPr>
            <a:spLocks noGrp="1"/>
          </p:cNvSpPr>
          <p:nvPr>
            <p:ph type="title"/>
          </p:nvPr>
        </p:nvSpPr>
        <p:spPr/>
        <p:txBody>
          <a:bodyPr/>
          <a:lstStyle/>
          <a:p>
            <a:r>
              <a:rPr kumimoji="1" lang="ja-JP" altLang="en-US" dirty="0"/>
              <a:t>距離センサ</a:t>
            </a:r>
          </a:p>
        </p:txBody>
      </p:sp>
      <p:graphicFrame>
        <p:nvGraphicFramePr>
          <p:cNvPr id="4" name="表 4">
            <a:extLst>
              <a:ext uri="{FF2B5EF4-FFF2-40B4-BE49-F238E27FC236}">
                <a16:creationId xmlns:a16="http://schemas.microsoft.com/office/drawing/2014/main" id="{F9EDDA6C-0190-4DD6-AAC8-0CEA5BB98393}"/>
              </a:ext>
            </a:extLst>
          </p:cNvPr>
          <p:cNvGraphicFramePr>
            <a:graphicFrameLocks noGrp="1"/>
          </p:cNvGraphicFramePr>
          <p:nvPr>
            <p:ph idx="1"/>
            <p:extLst>
              <p:ext uri="{D42A27DB-BD31-4B8C-83A1-F6EECF244321}">
                <p14:modId xmlns:p14="http://schemas.microsoft.com/office/powerpoint/2010/main" val="259095481"/>
              </p:ext>
            </p:extLst>
          </p:nvPr>
        </p:nvGraphicFramePr>
        <p:xfrm>
          <a:off x="838199" y="1825625"/>
          <a:ext cx="11020744" cy="3937000"/>
        </p:xfrm>
        <a:graphic>
          <a:graphicData uri="http://schemas.openxmlformats.org/drawingml/2006/table">
            <a:tbl>
              <a:tblPr firstRow="1" bandRow="1">
                <a:tableStyleId>{5C22544A-7EE6-4342-B048-85BDC9FD1C3A}</a:tableStyleId>
              </a:tblPr>
              <a:tblGrid>
                <a:gridCol w="2076768">
                  <a:extLst>
                    <a:ext uri="{9D8B030D-6E8A-4147-A177-3AD203B41FA5}">
                      <a16:colId xmlns:a16="http://schemas.microsoft.com/office/drawing/2014/main" val="4104991144"/>
                    </a:ext>
                  </a:extLst>
                </a:gridCol>
                <a:gridCol w="3118168">
                  <a:extLst>
                    <a:ext uri="{9D8B030D-6E8A-4147-A177-3AD203B41FA5}">
                      <a16:colId xmlns:a16="http://schemas.microsoft.com/office/drawing/2014/main" val="1444859112"/>
                    </a:ext>
                  </a:extLst>
                </a:gridCol>
                <a:gridCol w="2103120">
                  <a:extLst>
                    <a:ext uri="{9D8B030D-6E8A-4147-A177-3AD203B41FA5}">
                      <a16:colId xmlns:a16="http://schemas.microsoft.com/office/drawing/2014/main" val="2296438857"/>
                    </a:ext>
                  </a:extLst>
                </a:gridCol>
                <a:gridCol w="1619568">
                  <a:extLst>
                    <a:ext uri="{9D8B030D-6E8A-4147-A177-3AD203B41FA5}">
                      <a16:colId xmlns:a16="http://schemas.microsoft.com/office/drawing/2014/main" val="4292605719"/>
                    </a:ext>
                  </a:extLst>
                </a:gridCol>
                <a:gridCol w="2103120">
                  <a:extLst>
                    <a:ext uri="{9D8B030D-6E8A-4147-A177-3AD203B41FA5}">
                      <a16:colId xmlns:a16="http://schemas.microsoft.com/office/drawing/2014/main" val="2874294765"/>
                    </a:ext>
                  </a:extLst>
                </a:gridCol>
              </a:tblGrid>
              <a:tr h="370840">
                <a:tc>
                  <a:txBody>
                    <a:bodyPr/>
                    <a:lstStyle/>
                    <a:p>
                      <a:r>
                        <a:rPr kumimoji="1" lang="ja-JP" altLang="en-US" dirty="0"/>
                        <a:t>種類</a:t>
                      </a:r>
                    </a:p>
                  </a:txBody>
                  <a:tcPr/>
                </a:tc>
                <a:tc>
                  <a:txBody>
                    <a:bodyPr/>
                    <a:lstStyle/>
                    <a:p>
                      <a:r>
                        <a:rPr kumimoji="1" lang="ja-JP" altLang="en-US" dirty="0"/>
                        <a:t>メリット</a:t>
                      </a:r>
                    </a:p>
                  </a:txBody>
                  <a:tcPr/>
                </a:tc>
                <a:tc>
                  <a:txBody>
                    <a:bodyPr/>
                    <a:lstStyle/>
                    <a:p>
                      <a:r>
                        <a:rPr kumimoji="1" lang="ja-JP" altLang="en-US" dirty="0"/>
                        <a:t>デメリット</a:t>
                      </a:r>
                    </a:p>
                  </a:txBody>
                  <a:tcPr/>
                </a:tc>
                <a:tc>
                  <a:txBody>
                    <a:bodyPr/>
                    <a:lstStyle/>
                    <a:p>
                      <a:r>
                        <a:rPr kumimoji="1" lang="ja-JP" altLang="en-US" dirty="0"/>
                        <a:t>測定可能距離</a:t>
                      </a:r>
                    </a:p>
                  </a:txBody>
                  <a:tcPr/>
                </a:tc>
                <a:tc>
                  <a:txBody>
                    <a:bodyPr/>
                    <a:lstStyle/>
                    <a:p>
                      <a:r>
                        <a:rPr kumimoji="1" lang="ja-JP" altLang="en-US" dirty="0"/>
                        <a:t>通信形式</a:t>
                      </a:r>
                    </a:p>
                  </a:txBody>
                  <a:tcPr/>
                </a:tc>
                <a:extLst>
                  <a:ext uri="{0D108BD9-81ED-4DB2-BD59-A6C34878D82A}">
                    <a16:rowId xmlns:a16="http://schemas.microsoft.com/office/drawing/2014/main" val="3347393295"/>
                  </a:ext>
                </a:extLst>
              </a:tr>
              <a:tr h="370840">
                <a:tc>
                  <a:txBody>
                    <a:bodyPr/>
                    <a:lstStyle/>
                    <a:p>
                      <a:r>
                        <a:rPr kumimoji="1" lang="en-US" altLang="ja-JP" dirty="0">
                          <a:hlinkClick r:id="rId2"/>
                        </a:rPr>
                        <a:t>Tof</a:t>
                      </a:r>
                      <a:endParaRPr kumimoji="1" lang="ja-JP" altLang="en-US" dirty="0"/>
                    </a:p>
                  </a:txBody>
                  <a:tcPr/>
                </a:tc>
                <a:tc>
                  <a:txBody>
                    <a:bodyPr/>
                    <a:lstStyle/>
                    <a:p>
                      <a:r>
                        <a:rPr kumimoji="1" lang="ja-JP" altLang="en-US" dirty="0"/>
                        <a:t>屋外などでも測定可能</a:t>
                      </a:r>
                    </a:p>
                  </a:txBody>
                  <a:tcPr/>
                </a:tc>
                <a:tc>
                  <a:txBody>
                    <a:bodyPr/>
                    <a:lstStyle/>
                    <a:p>
                      <a:r>
                        <a:rPr kumimoji="1" lang="ja-JP" altLang="en-US" dirty="0"/>
                        <a:t>ペットボトルなど透明なものを認識できない。</a:t>
                      </a:r>
                      <a:endParaRPr kumimoji="1" lang="en-US" altLang="ja-JP" dirty="0"/>
                    </a:p>
                    <a:p>
                      <a:r>
                        <a:rPr kumimoji="1" lang="en-US" altLang="ja-JP" dirty="0"/>
                        <a:t>1</a:t>
                      </a:r>
                      <a:r>
                        <a:rPr kumimoji="1" lang="ja-JP" altLang="en-US" dirty="0"/>
                        <a:t>点しか測れない。</a:t>
                      </a:r>
                    </a:p>
                  </a:txBody>
                  <a:tcPr/>
                </a:tc>
                <a:tc>
                  <a:txBody>
                    <a:bodyPr/>
                    <a:lstStyle/>
                    <a:p>
                      <a:r>
                        <a:rPr kumimoji="1" lang="en-US" altLang="ja-JP" dirty="0"/>
                        <a:t>3cm~200cm</a:t>
                      </a:r>
                      <a:endParaRPr kumimoji="1" lang="ja-JP" altLang="en-US" dirty="0"/>
                    </a:p>
                  </a:txBody>
                  <a:tcPr/>
                </a:tc>
                <a:tc>
                  <a:txBody>
                    <a:bodyPr/>
                    <a:lstStyle/>
                    <a:p>
                      <a:r>
                        <a:rPr kumimoji="1" lang="en-US" altLang="ja-JP" dirty="0"/>
                        <a:t>I2C</a:t>
                      </a:r>
                    </a:p>
                    <a:p>
                      <a:r>
                        <a:rPr kumimoji="1" lang="ja-JP" altLang="en-US" dirty="0"/>
                        <a:t>設定時に個体を区別するためのピンが</a:t>
                      </a:r>
                      <a:r>
                        <a:rPr kumimoji="1" lang="en-US" altLang="ja-JP" dirty="0"/>
                        <a:t>1</a:t>
                      </a:r>
                      <a:r>
                        <a:rPr kumimoji="1" lang="ja-JP" altLang="en-US" dirty="0"/>
                        <a:t>つある</a:t>
                      </a:r>
                    </a:p>
                  </a:txBody>
                  <a:tcPr/>
                </a:tc>
                <a:extLst>
                  <a:ext uri="{0D108BD9-81ED-4DB2-BD59-A6C34878D82A}">
                    <a16:rowId xmlns:a16="http://schemas.microsoft.com/office/drawing/2014/main" val="2605191873"/>
                  </a:ext>
                </a:extLst>
              </a:tr>
              <a:tr h="370840">
                <a:tc>
                  <a:txBody>
                    <a:bodyPr/>
                    <a:lstStyle/>
                    <a:p>
                      <a:r>
                        <a:rPr kumimoji="1" lang="ja-JP" altLang="en-US" dirty="0">
                          <a:hlinkClick r:id="rId3"/>
                        </a:rPr>
                        <a:t>・超音波</a:t>
                      </a:r>
                      <a:r>
                        <a:rPr kumimoji="1" lang="en-US" altLang="ja-JP" dirty="0">
                          <a:hlinkClick r:id="rId3"/>
                        </a:rPr>
                        <a:t>1</a:t>
                      </a:r>
                      <a:endParaRPr kumimoji="1" lang="en-US" altLang="ja-JP" dirty="0"/>
                    </a:p>
                    <a:p>
                      <a:r>
                        <a:rPr kumimoji="1" lang="ja-JP" altLang="en-US" dirty="0">
                          <a:hlinkClick r:id="rId4"/>
                        </a:rPr>
                        <a:t>・超音波</a:t>
                      </a:r>
                      <a:r>
                        <a:rPr kumimoji="1" lang="en-US" altLang="ja-JP" dirty="0">
                          <a:hlinkClick r:id="rId4"/>
                        </a:rPr>
                        <a:t>2</a:t>
                      </a:r>
                      <a:endParaRPr kumimoji="1" lang="ja-JP" altLang="en-US" dirty="0"/>
                    </a:p>
                  </a:txBody>
                  <a:tcPr/>
                </a:tc>
                <a:tc>
                  <a:txBody>
                    <a:bodyPr/>
                    <a:lstStyle/>
                    <a:p>
                      <a:r>
                        <a:rPr kumimoji="1" lang="en-US" altLang="ja-JP" dirty="0"/>
                        <a:t>1</a:t>
                      </a:r>
                      <a:r>
                        <a:rPr kumimoji="1" lang="ja-JP" altLang="en-US" dirty="0"/>
                        <a:t>点とその周辺を測定できる</a:t>
                      </a:r>
                      <a:endParaRPr kumimoji="1" lang="en-US" altLang="ja-JP" dirty="0"/>
                    </a:p>
                    <a:p>
                      <a:r>
                        <a:rPr kumimoji="1" lang="ja-JP" altLang="en-US" dirty="0"/>
                        <a:t>材料の影響を受けない</a:t>
                      </a:r>
                    </a:p>
                  </a:txBody>
                  <a:tcPr/>
                </a:tc>
                <a:tc>
                  <a:txBody>
                    <a:bodyPr/>
                    <a:lstStyle/>
                    <a:p>
                      <a:r>
                        <a:rPr kumimoji="1" lang="ja-JP" altLang="en-US" dirty="0"/>
                        <a:t>斜面や曲面などが適切に測れない可能性がある。</a:t>
                      </a:r>
                      <a:endParaRPr kumimoji="1" lang="en-US" altLang="ja-JP" dirty="0"/>
                    </a:p>
                    <a:p>
                      <a:r>
                        <a:rPr kumimoji="1" lang="ja-JP" altLang="en-US" dirty="0"/>
                        <a:t>マイコン側でパルスを計算する必要がある</a:t>
                      </a:r>
                    </a:p>
                  </a:txBody>
                  <a:tcPr/>
                </a:tc>
                <a:tc>
                  <a:txBody>
                    <a:bodyPr/>
                    <a:lstStyle/>
                    <a:p>
                      <a:r>
                        <a:rPr kumimoji="1" lang="ja-JP" altLang="en-US" dirty="0"/>
                        <a:t>・</a:t>
                      </a:r>
                      <a:r>
                        <a:rPr kumimoji="1" lang="en-US" altLang="ja-JP" dirty="0"/>
                        <a:t>2~300cm</a:t>
                      </a:r>
                    </a:p>
                    <a:p>
                      <a:r>
                        <a:rPr kumimoji="1" lang="ja-JP" altLang="en-US" dirty="0"/>
                        <a:t>・</a:t>
                      </a:r>
                      <a:r>
                        <a:rPr kumimoji="1" lang="en-US" altLang="ja-JP" dirty="0"/>
                        <a:t>2~400cm</a:t>
                      </a:r>
                      <a:endParaRPr kumimoji="1" lang="ja-JP" altLang="en-US" dirty="0"/>
                    </a:p>
                  </a:txBody>
                  <a:tcPr/>
                </a:tc>
                <a:tc>
                  <a:txBody>
                    <a:bodyPr/>
                    <a:lstStyle/>
                    <a:p>
                      <a:r>
                        <a:rPr kumimoji="1" lang="ja-JP" altLang="en-US" dirty="0"/>
                        <a:t>・パルス式</a:t>
                      </a:r>
                      <a:endParaRPr kumimoji="1" lang="en-US" altLang="ja-JP" dirty="0"/>
                    </a:p>
                    <a:p>
                      <a:r>
                        <a:rPr kumimoji="1" lang="ja-JP" altLang="en-US" dirty="0"/>
                        <a:t>・トリガパルス入力と超音波パルス出力による複合</a:t>
                      </a:r>
                    </a:p>
                  </a:txBody>
                  <a:tcPr/>
                </a:tc>
                <a:extLst>
                  <a:ext uri="{0D108BD9-81ED-4DB2-BD59-A6C34878D82A}">
                    <a16:rowId xmlns:a16="http://schemas.microsoft.com/office/drawing/2014/main" val="3214312373"/>
                  </a:ext>
                </a:extLst>
              </a:tr>
              <a:tr h="370840">
                <a:tc>
                  <a:txBody>
                    <a:bodyPr/>
                    <a:lstStyle/>
                    <a:p>
                      <a:r>
                        <a:rPr kumimoji="1" lang="ja-JP" altLang="en-US" dirty="0"/>
                        <a:t>光センサ</a:t>
                      </a:r>
                      <a:endParaRPr kumimoji="1" lang="en-US" altLang="ja-JP" dirty="0"/>
                    </a:p>
                    <a:p>
                      <a:r>
                        <a:rPr kumimoji="1" lang="ja-JP" altLang="en-US" dirty="0"/>
                        <a:t>マイクロマウス系</a:t>
                      </a:r>
                    </a:p>
                  </a:txBody>
                  <a:tcPr/>
                </a:tc>
                <a:tc>
                  <a:txBody>
                    <a:bodyPr/>
                    <a:lstStyle/>
                    <a:p>
                      <a:r>
                        <a:rPr kumimoji="1" lang="en-US" altLang="ja-JP" dirty="0"/>
                        <a:t>1</a:t>
                      </a:r>
                      <a:r>
                        <a:rPr kumimoji="1" lang="ja-JP" altLang="en-US" dirty="0"/>
                        <a:t>点とその周辺を測定可能</a:t>
                      </a:r>
                    </a:p>
                  </a:txBody>
                  <a:tcPr/>
                </a:tc>
                <a:tc>
                  <a:txBody>
                    <a:bodyPr/>
                    <a:lstStyle/>
                    <a:p>
                      <a:r>
                        <a:rPr kumimoji="1" lang="ja-JP" altLang="en-US" dirty="0"/>
                        <a:t>外乱に弱い</a:t>
                      </a:r>
                      <a:endParaRPr kumimoji="1" lang="en-US" altLang="ja-JP" dirty="0"/>
                    </a:p>
                    <a:p>
                      <a:r>
                        <a:rPr kumimoji="1" lang="ja-JP" altLang="en-US" dirty="0"/>
                        <a:t>回路が複雑</a:t>
                      </a:r>
                    </a:p>
                  </a:txBody>
                  <a:tcPr/>
                </a:tc>
                <a:tc>
                  <a:txBody>
                    <a:bodyPr/>
                    <a:lstStyle/>
                    <a:p>
                      <a:r>
                        <a:rPr kumimoji="1" lang="ja-JP" altLang="en-US" dirty="0"/>
                        <a:t>短</a:t>
                      </a:r>
                    </a:p>
                  </a:txBody>
                  <a:tcPr/>
                </a:tc>
                <a:tc>
                  <a:txBody>
                    <a:bodyPr/>
                    <a:lstStyle/>
                    <a:p>
                      <a:r>
                        <a:rPr kumimoji="1" lang="ja-JP" altLang="en-US" dirty="0"/>
                        <a:t>アナログ</a:t>
                      </a:r>
                    </a:p>
                  </a:txBody>
                  <a:tcPr/>
                </a:tc>
                <a:extLst>
                  <a:ext uri="{0D108BD9-81ED-4DB2-BD59-A6C34878D82A}">
                    <a16:rowId xmlns:a16="http://schemas.microsoft.com/office/drawing/2014/main" val="486081553"/>
                  </a:ext>
                </a:extLst>
              </a:tr>
            </a:tbl>
          </a:graphicData>
        </a:graphic>
      </p:graphicFrame>
    </p:spTree>
    <p:extLst>
      <p:ext uri="{BB962C8B-B14F-4D97-AF65-F5344CB8AC3E}">
        <p14:creationId xmlns:p14="http://schemas.microsoft.com/office/powerpoint/2010/main" val="11224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AF571-935C-4225-9AC8-51EA38C97D4F}"/>
              </a:ext>
            </a:extLst>
          </p:cNvPr>
          <p:cNvSpPr>
            <a:spLocks noGrp="1"/>
          </p:cNvSpPr>
          <p:nvPr>
            <p:ph type="title"/>
          </p:nvPr>
        </p:nvSpPr>
        <p:spPr/>
        <p:txBody>
          <a:bodyPr/>
          <a:lstStyle/>
          <a:p>
            <a:r>
              <a:rPr kumimoji="1" lang="ja-JP" altLang="en-US" dirty="0"/>
              <a:t>距離センサ位置</a:t>
            </a:r>
          </a:p>
        </p:txBody>
      </p:sp>
      <p:sp>
        <p:nvSpPr>
          <p:cNvPr id="3" name="コンテンツ プレースホルダー 2">
            <a:extLst>
              <a:ext uri="{FF2B5EF4-FFF2-40B4-BE49-F238E27FC236}">
                <a16:creationId xmlns:a16="http://schemas.microsoft.com/office/drawing/2014/main" id="{DDA39121-5F56-47CD-B689-EFB9A642BB50}"/>
              </a:ext>
            </a:extLst>
          </p:cNvPr>
          <p:cNvSpPr>
            <a:spLocks noGrp="1"/>
          </p:cNvSpPr>
          <p:nvPr>
            <p:ph idx="1"/>
          </p:nvPr>
        </p:nvSpPr>
        <p:spPr/>
        <p:txBody>
          <a:bodyPr/>
          <a:lstStyle/>
          <a:p>
            <a:r>
              <a:rPr kumimoji="1" lang="ja-JP" altLang="en-US" dirty="0"/>
              <a:t>下のセンサが下を向いているのは排水溝などの段差の急な変化を認識するため。</a:t>
            </a:r>
            <a:endParaRPr kumimoji="1" lang="en-US" altLang="ja-JP" dirty="0"/>
          </a:p>
          <a:p>
            <a:endParaRPr kumimoji="1" lang="en-US" altLang="ja-JP" dirty="0"/>
          </a:p>
          <a:p>
            <a:r>
              <a:rPr kumimoji="1" lang="ja-JP" altLang="en-US" dirty="0"/>
              <a:t>緑：センサ</a:t>
            </a:r>
            <a:endParaRPr kumimoji="1" lang="en-US" altLang="ja-JP" dirty="0"/>
          </a:p>
          <a:p>
            <a:r>
              <a:rPr lang="ja-JP" altLang="en-US" dirty="0"/>
              <a:t>青：タイヤ</a:t>
            </a:r>
            <a:endParaRPr lang="en-US" altLang="ja-JP" dirty="0"/>
          </a:p>
          <a:p>
            <a:r>
              <a:rPr kumimoji="1" lang="ja-JP" altLang="en-US" dirty="0"/>
              <a:t>水色：機体</a:t>
            </a:r>
            <a:endParaRPr kumimoji="1" lang="en-US" altLang="ja-JP" dirty="0"/>
          </a:p>
          <a:p>
            <a:endParaRPr lang="en-US" altLang="ja-JP" dirty="0"/>
          </a:p>
          <a:p>
            <a:endParaRPr kumimoji="1" lang="ja-JP" altLang="en-US" dirty="0"/>
          </a:p>
        </p:txBody>
      </p:sp>
      <p:pic>
        <p:nvPicPr>
          <p:cNvPr id="11" name="図 10" descr="箱ひげ図&#10;&#10;自動的に生成された説明">
            <a:extLst>
              <a:ext uri="{FF2B5EF4-FFF2-40B4-BE49-F238E27FC236}">
                <a16:creationId xmlns:a16="http://schemas.microsoft.com/office/drawing/2014/main" id="{EFE4D1E2-449D-4133-A943-68BE8EAF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924" y="2532856"/>
            <a:ext cx="4460876" cy="3779044"/>
          </a:xfrm>
          <a:prstGeom prst="rect">
            <a:avLst/>
          </a:prstGeom>
        </p:spPr>
      </p:pic>
    </p:spTree>
    <p:extLst>
      <p:ext uri="{BB962C8B-B14F-4D97-AF65-F5344CB8AC3E}">
        <p14:creationId xmlns:p14="http://schemas.microsoft.com/office/powerpoint/2010/main" val="410913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F7C22-7CC2-4331-8B68-BC77739BF73C}"/>
              </a:ext>
            </a:extLst>
          </p:cNvPr>
          <p:cNvSpPr>
            <a:spLocks noGrp="1"/>
          </p:cNvSpPr>
          <p:nvPr>
            <p:ph type="title"/>
          </p:nvPr>
        </p:nvSpPr>
        <p:spPr/>
        <p:txBody>
          <a:bodyPr/>
          <a:lstStyle/>
          <a:p>
            <a:r>
              <a:rPr kumimoji="1" lang="ja-JP" altLang="en-US" dirty="0"/>
              <a:t>タッチセンサ</a:t>
            </a:r>
          </a:p>
        </p:txBody>
      </p:sp>
      <p:sp>
        <p:nvSpPr>
          <p:cNvPr id="3" name="コンテンツ プレースホルダー 2">
            <a:extLst>
              <a:ext uri="{FF2B5EF4-FFF2-40B4-BE49-F238E27FC236}">
                <a16:creationId xmlns:a16="http://schemas.microsoft.com/office/drawing/2014/main" id="{7AF17B0E-E8AA-4AE6-8BC2-84DA20938EE1}"/>
              </a:ext>
            </a:extLst>
          </p:cNvPr>
          <p:cNvSpPr>
            <a:spLocks noGrp="1"/>
          </p:cNvSpPr>
          <p:nvPr>
            <p:ph idx="1"/>
          </p:nvPr>
        </p:nvSpPr>
        <p:spPr/>
        <p:txBody>
          <a:bodyPr/>
          <a:lstStyle/>
          <a:p>
            <a:r>
              <a:rPr kumimoji="1" lang="ja-JP" altLang="en-US" dirty="0"/>
              <a:t>図のようなバンパーをタッチセンサとする</a:t>
            </a:r>
            <a:endParaRPr kumimoji="1" lang="en-US" altLang="ja-JP" dirty="0"/>
          </a:p>
          <a:p>
            <a:endParaRPr lang="en-US" altLang="ja-JP" dirty="0"/>
          </a:p>
          <a:p>
            <a:endParaRPr kumimoji="1" lang="en-US" altLang="ja-JP" dirty="0"/>
          </a:p>
          <a:p>
            <a:r>
              <a:rPr lang="ja-JP" altLang="en-US" dirty="0"/>
              <a:t>参考</a:t>
            </a:r>
            <a:endParaRPr lang="en-US" altLang="ja-JP" dirty="0"/>
          </a:p>
          <a:p>
            <a:r>
              <a:rPr kumimoji="1" lang="en-US" altLang="ja-JP" dirty="0">
                <a:hlinkClick r:id="rId2"/>
              </a:rPr>
              <a:t>https://www.daisendenshi.com/download/e-Gadget_assembly_171020.pdf</a:t>
            </a:r>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024A5B57-4FD4-4E90-991F-9D0010AAB915}"/>
              </a:ext>
            </a:extLst>
          </p:cNvPr>
          <p:cNvPicPr>
            <a:picLocks noChangeAspect="1"/>
          </p:cNvPicPr>
          <p:nvPr/>
        </p:nvPicPr>
        <p:blipFill>
          <a:blip r:embed="rId3"/>
          <a:stretch>
            <a:fillRect/>
          </a:stretch>
        </p:blipFill>
        <p:spPr>
          <a:xfrm>
            <a:off x="6096000" y="2752218"/>
            <a:ext cx="5020376" cy="2857899"/>
          </a:xfrm>
          <a:prstGeom prst="rect">
            <a:avLst/>
          </a:prstGeom>
        </p:spPr>
      </p:pic>
    </p:spTree>
    <p:extLst>
      <p:ext uri="{BB962C8B-B14F-4D97-AF65-F5344CB8AC3E}">
        <p14:creationId xmlns:p14="http://schemas.microsoft.com/office/powerpoint/2010/main" val="148246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22366-6F07-4006-A436-67F1BF993A32}"/>
              </a:ext>
            </a:extLst>
          </p:cNvPr>
          <p:cNvSpPr>
            <a:spLocks noGrp="1"/>
          </p:cNvSpPr>
          <p:nvPr>
            <p:ph type="title"/>
          </p:nvPr>
        </p:nvSpPr>
        <p:spPr/>
        <p:txBody>
          <a:bodyPr/>
          <a:lstStyle/>
          <a:p>
            <a:r>
              <a:rPr kumimoji="1" lang="ja-JP" altLang="en-US" dirty="0"/>
              <a:t>タッチセンサ：回路図</a:t>
            </a:r>
          </a:p>
        </p:txBody>
      </p:sp>
      <p:sp>
        <p:nvSpPr>
          <p:cNvPr id="3" name="コンテンツ プレースホルダー 2">
            <a:extLst>
              <a:ext uri="{FF2B5EF4-FFF2-40B4-BE49-F238E27FC236}">
                <a16:creationId xmlns:a16="http://schemas.microsoft.com/office/drawing/2014/main" id="{05FEAC73-FF71-4FDE-9553-EED996025CE6}"/>
              </a:ext>
            </a:extLst>
          </p:cNvPr>
          <p:cNvSpPr>
            <a:spLocks noGrp="1"/>
          </p:cNvSpPr>
          <p:nvPr>
            <p:ph idx="1"/>
          </p:nvPr>
        </p:nvSpPr>
        <p:spPr/>
        <p:txBody>
          <a:bodyPr>
            <a:normAutofit lnSpcReduction="10000"/>
          </a:bodyPr>
          <a:lstStyle/>
          <a:p>
            <a:r>
              <a:rPr lang="ja-JP" altLang="en-US" dirty="0"/>
              <a:t>接続順としては下記の通り。</a:t>
            </a:r>
            <a:endParaRPr lang="en-US" altLang="ja-JP" dirty="0"/>
          </a:p>
          <a:p>
            <a:pPr marL="0" indent="0">
              <a:buNone/>
            </a:pPr>
            <a:r>
              <a:rPr lang="en-US" altLang="ja-JP" b="1" dirty="0" err="1"/>
              <a:t>GPIO_a</a:t>
            </a:r>
            <a:r>
              <a:rPr lang="en-US" altLang="ja-JP" dirty="0"/>
              <a:t>-</a:t>
            </a:r>
            <a:r>
              <a:rPr lang="ja-JP" altLang="en-US" b="1" dirty="0"/>
              <a:t>金属ねじ</a:t>
            </a:r>
            <a:r>
              <a:rPr lang="en-US" altLang="ja-JP" b="1" dirty="0"/>
              <a:t>1</a:t>
            </a:r>
            <a:r>
              <a:rPr lang="en-US" altLang="ja-JP" dirty="0"/>
              <a:t>-</a:t>
            </a:r>
            <a:r>
              <a:rPr lang="ja-JP" altLang="en-US" b="1" dirty="0"/>
              <a:t>ワッシャ</a:t>
            </a:r>
            <a:endParaRPr lang="en-US" altLang="ja-JP" b="1" dirty="0"/>
          </a:p>
          <a:p>
            <a:pPr marL="0" indent="0">
              <a:buNone/>
            </a:pPr>
            <a:r>
              <a:rPr lang="en-US" altLang="ja-JP" dirty="0"/>
              <a:t>	-</a:t>
            </a:r>
            <a:r>
              <a:rPr lang="ja-JP" altLang="en-US" b="1" dirty="0"/>
              <a:t>アルミホイル</a:t>
            </a:r>
            <a:r>
              <a:rPr lang="en-US" altLang="ja-JP" dirty="0"/>
              <a:t>-</a:t>
            </a:r>
            <a:r>
              <a:rPr lang="ja-JP" altLang="en-US" b="1" dirty="0"/>
              <a:t>ばね</a:t>
            </a:r>
            <a:r>
              <a:rPr lang="en-US" altLang="ja-JP" dirty="0"/>
              <a:t>-</a:t>
            </a:r>
            <a:r>
              <a:rPr lang="ja-JP" altLang="en-US" b="1" dirty="0"/>
              <a:t>金属ねじ</a:t>
            </a:r>
            <a:r>
              <a:rPr lang="en-US" altLang="ja-JP" b="1" dirty="0"/>
              <a:t>2</a:t>
            </a:r>
            <a:r>
              <a:rPr lang="en-US" altLang="ja-JP" dirty="0"/>
              <a:t>-</a:t>
            </a:r>
            <a:r>
              <a:rPr lang="en-US" altLang="ja-JP" b="1" dirty="0"/>
              <a:t>GND</a:t>
            </a:r>
          </a:p>
          <a:p>
            <a:r>
              <a:rPr lang="en-US" altLang="ja-JP" dirty="0" err="1"/>
              <a:t>GPIO_a</a:t>
            </a:r>
            <a:r>
              <a:rPr lang="ja-JP" altLang="en-US" dirty="0"/>
              <a:t>は</a:t>
            </a:r>
            <a:r>
              <a:rPr lang="en-US" altLang="ja-JP" dirty="0"/>
              <a:t>5V</a:t>
            </a:r>
            <a:r>
              <a:rPr lang="ja-JP" altLang="en-US" dirty="0"/>
              <a:t>に図</a:t>
            </a:r>
            <a:r>
              <a:rPr lang="en-US" altLang="ja-JP" dirty="0"/>
              <a:t>1</a:t>
            </a:r>
            <a:r>
              <a:rPr lang="ja-JP" altLang="en-US" dirty="0"/>
              <a:t>のように接続するとバンパーのワッシャと金属ねじ</a:t>
            </a:r>
            <a:r>
              <a:rPr lang="en-US" altLang="ja-JP" dirty="0"/>
              <a:t>1</a:t>
            </a:r>
            <a:r>
              <a:rPr lang="ja-JP" altLang="en-US" dirty="0"/>
              <a:t>が触れているときに</a:t>
            </a:r>
            <a:r>
              <a:rPr lang="en-US" altLang="ja-JP" dirty="0"/>
              <a:t>GND</a:t>
            </a:r>
            <a:r>
              <a:rPr lang="ja-JP" altLang="en-US" dirty="0"/>
              <a:t>。</a:t>
            </a:r>
            <a:endParaRPr lang="en-US" altLang="ja-JP" dirty="0"/>
          </a:p>
          <a:p>
            <a:pPr marL="0" indent="0">
              <a:buNone/>
            </a:pPr>
            <a:r>
              <a:rPr lang="ja-JP" altLang="en-US" dirty="0"/>
              <a:t>触れていないときに５</a:t>
            </a:r>
            <a:r>
              <a:rPr lang="en-US" altLang="ja-JP" dirty="0"/>
              <a:t>V</a:t>
            </a:r>
            <a:r>
              <a:rPr lang="ja-JP" altLang="en-US" dirty="0"/>
              <a:t>。</a:t>
            </a:r>
            <a:endParaRPr kumimoji="1" lang="en-US" altLang="ja-JP" dirty="0"/>
          </a:p>
          <a:p>
            <a:r>
              <a:rPr kumimoji="1" lang="ja-JP" altLang="en-US" dirty="0"/>
              <a:t>アルミホイルは「ばね」と</a:t>
            </a:r>
            <a:endParaRPr kumimoji="1" lang="en-US" altLang="ja-JP" dirty="0"/>
          </a:p>
          <a:p>
            <a:pPr marL="0" indent="0">
              <a:buNone/>
            </a:pPr>
            <a:r>
              <a:rPr kumimoji="1" lang="ja-JP" altLang="en-US" dirty="0"/>
              <a:t>「ワッシャ」の間に電気を通せば</a:t>
            </a:r>
            <a:endParaRPr kumimoji="1" lang="en-US" altLang="ja-JP" dirty="0"/>
          </a:p>
          <a:p>
            <a:pPr marL="0" indent="0">
              <a:buNone/>
            </a:pPr>
            <a:r>
              <a:rPr kumimoji="1" lang="ja-JP" altLang="en-US" dirty="0"/>
              <a:t>何でもよい</a:t>
            </a:r>
          </a:p>
        </p:txBody>
      </p:sp>
      <p:pic>
        <p:nvPicPr>
          <p:cNvPr id="5" name="図 4">
            <a:extLst>
              <a:ext uri="{FF2B5EF4-FFF2-40B4-BE49-F238E27FC236}">
                <a16:creationId xmlns:a16="http://schemas.microsoft.com/office/drawing/2014/main" id="{228AA7A4-28FA-4CE0-95A3-469240929FD1}"/>
              </a:ext>
            </a:extLst>
          </p:cNvPr>
          <p:cNvPicPr>
            <a:picLocks noChangeAspect="1"/>
          </p:cNvPicPr>
          <p:nvPr/>
        </p:nvPicPr>
        <p:blipFill>
          <a:blip r:embed="rId2"/>
          <a:stretch>
            <a:fillRect/>
          </a:stretch>
        </p:blipFill>
        <p:spPr>
          <a:xfrm>
            <a:off x="8762638" y="4001294"/>
            <a:ext cx="2591162" cy="1752845"/>
          </a:xfrm>
          <a:prstGeom prst="rect">
            <a:avLst/>
          </a:prstGeom>
        </p:spPr>
      </p:pic>
      <p:pic>
        <p:nvPicPr>
          <p:cNvPr id="7" name="図 6">
            <a:extLst>
              <a:ext uri="{FF2B5EF4-FFF2-40B4-BE49-F238E27FC236}">
                <a16:creationId xmlns:a16="http://schemas.microsoft.com/office/drawing/2014/main" id="{14E8363D-E044-45BD-B7B3-D6E4E4F19AD2}"/>
              </a:ext>
            </a:extLst>
          </p:cNvPr>
          <p:cNvPicPr>
            <a:picLocks noChangeAspect="1"/>
          </p:cNvPicPr>
          <p:nvPr/>
        </p:nvPicPr>
        <p:blipFill>
          <a:blip r:embed="rId3"/>
          <a:stretch>
            <a:fillRect/>
          </a:stretch>
        </p:blipFill>
        <p:spPr>
          <a:xfrm>
            <a:off x="7148583" y="4243300"/>
            <a:ext cx="1333686" cy="1400370"/>
          </a:xfrm>
          <a:prstGeom prst="rect">
            <a:avLst/>
          </a:prstGeom>
        </p:spPr>
      </p:pic>
      <p:sp>
        <p:nvSpPr>
          <p:cNvPr id="8" name="テキスト ボックス 7">
            <a:extLst>
              <a:ext uri="{FF2B5EF4-FFF2-40B4-BE49-F238E27FC236}">
                <a16:creationId xmlns:a16="http://schemas.microsoft.com/office/drawing/2014/main" id="{804800CA-D784-45F1-9B1E-527750D038D4}"/>
              </a:ext>
            </a:extLst>
          </p:cNvPr>
          <p:cNvSpPr txBox="1"/>
          <p:nvPr/>
        </p:nvSpPr>
        <p:spPr>
          <a:xfrm>
            <a:off x="7524667" y="5819908"/>
            <a:ext cx="621890" cy="369332"/>
          </a:xfrm>
          <a:prstGeom prst="rect">
            <a:avLst/>
          </a:prstGeom>
          <a:noFill/>
        </p:spPr>
        <p:txBody>
          <a:bodyPr wrap="square" rtlCol="0">
            <a:spAutoFit/>
          </a:bodyPr>
          <a:lstStyle/>
          <a:p>
            <a:r>
              <a:rPr kumimoji="1" lang="ja-JP" altLang="en-US" dirty="0"/>
              <a:t>図</a:t>
            </a:r>
            <a:r>
              <a:rPr kumimoji="1" lang="en-US" altLang="ja-JP" dirty="0"/>
              <a:t>1</a:t>
            </a:r>
            <a:endParaRPr kumimoji="1" lang="ja-JP" altLang="en-US" dirty="0"/>
          </a:p>
        </p:txBody>
      </p:sp>
      <p:sp>
        <p:nvSpPr>
          <p:cNvPr id="9" name="テキスト ボックス 8">
            <a:extLst>
              <a:ext uri="{FF2B5EF4-FFF2-40B4-BE49-F238E27FC236}">
                <a16:creationId xmlns:a16="http://schemas.microsoft.com/office/drawing/2014/main" id="{6DAEED83-C4E3-4E47-B488-1F394E30DDBA}"/>
              </a:ext>
            </a:extLst>
          </p:cNvPr>
          <p:cNvSpPr txBox="1"/>
          <p:nvPr/>
        </p:nvSpPr>
        <p:spPr>
          <a:xfrm>
            <a:off x="9672153" y="5889198"/>
            <a:ext cx="1401278" cy="369332"/>
          </a:xfrm>
          <a:prstGeom prst="rect">
            <a:avLst/>
          </a:prstGeom>
          <a:noFill/>
        </p:spPr>
        <p:txBody>
          <a:bodyPr wrap="square" rtlCol="0">
            <a:spAutoFit/>
          </a:bodyPr>
          <a:lstStyle/>
          <a:p>
            <a:r>
              <a:rPr kumimoji="1" lang="ja-JP" altLang="en-US" dirty="0"/>
              <a:t>図</a:t>
            </a:r>
            <a:r>
              <a:rPr lang="en-US" altLang="ja-JP" dirty="0"/>
              <a:t>2:</a:t>
            </a:r>
            <a:r>
              <a:rPr lang="ja-JP" altLang="en-US" dirty="0"/>
              <a:t>回路図</a:t>
            </a:r>
            <a:endParaRPr kumimoji="1" lang="ja-JP" altLang="en-US" dirty="0"/>
          </a:p>
        </p:txBody>
      </p:sp>
      <p:pic>
        <p:nvPicPr>
          <p:cNvPr id="11" name="図 10">
            <a:extLst>
              <a:ext uri="{FF2B5EF4-FFF2-40B4-BE49-F238E27FC236}">
                <a16:creationId xmlns:a16="http://schemas.microsoft.com/office/drawing/2014/main" id="{0423AEF5-BD64-4FE1-ACCB-1932566DD231}"/>
              </a:ext>
            </a:extLst>
          </p:cNvPr>
          <p:cNvPicPr>
            <a:picLocks noChangeAspect="1"/>
          </p:cNvPicPr>
          <p:nvPr/>
        </p:nvPicPr>
        <p:blipFill>
          <a:blip r:embed="rId4"/>
          <a:stretch>
            <a:fillRect/>
          </a:stretch>
        </p:blipFill>
        <p:spPr>
          <a:xfrm>
            <a:off x="7429686" y="144078"/>
            <a:ext cx="4588035" cy="2611785"/>
          </a:xfrm>
          <a:prstGeom prst="rect">
            <a:avLst/>
          </a:prstGeom>
        </p:spPr>
      </p:pic>
    </p:spTree>
    <p:extLst>
      <p:ext uri="{BB962C8B-B14F-4D97-AF65-F5344CB8AC3E}">
        <p14:creationId xmlns:p14="http://schemas.microsoft.com/office/powerpoint/2010/main" val="1440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2AF77-4FA4-49C1-B2CB-FD1740189136}"/>
              </a:ext>
            </a:extLst>
          </p:cNvPr>
          <p:cNvSpPr>
            <a:spLocks noGrp="1"/>
          </p:cNvSpPr>
          <p:nvPr>
            <p:ph type="title"/>
          </p:nvPr>
        </p:nvSpPr>
        <p:spPr/>
        <p:txBody>
          <a:bodyPr/>
          <a:lstStyle/>
          <a:p>
            <a:r>
              <a:rPr kumimoji="1" lang="ja-JP" altLang="en-US" dirty="0"/>
              <a:t>バンパー位置</a:t>
            </a:r>
            <a:r>
              <a:rPr kumimoji="1" lang="en-US" altLang="ja-JP" dirty="0"/>
              <a:t>(</a:t>
            </a:r>
            <a:r>
              <a:rPr kumimoji="1" lang="ja-JP" altLang="en-US" dirty="0"/>
              <a:t>距離センサ</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1E1F403-4229-4364-9569-264A38ED5D95}"/>
              </a:ext>
            </a:extLst>
          </p:cNvPr>
          <p:cNvSpPr>
            <a:spLocks noGrp="1"/>
          </p:cNvSpPr>
          <p:nvPr>
            <p:ph idx="1"/>
          </p:nvPr>
        </p:nvSpPr>
        <p:spPr/>
        <p:txBody>
          <a:bodyPr>
            <a:normAutofit fontScale="92500" lnSpcReduction="20000"/>
          </a:bodyPr>
          <a:lstStyle/>
          <a:p>
            <a:r>
              <a:rPr lang="ja-JP" altLang="en-US" dirty="0"/>
              <a:t>バンパーは梃子の原理を活用して軽くぶつかっても作動するようにする。</a:t>
            </a:r>
            <a:endParaRPr lang="en-US" altLang="ja-JP" dirty="0"/>
          </a:p>
          <a:p>
            <a:r>
              <a:rPr lang="ja-JP" altLang="en-US" dirty="0"/>
              <a:t>バンパーが</a:t>
            </a:r>
            <a:r>
              <a:rPr lang="en-US" altLang="ja-JP" dirty="0"/>
              <a:t>4</a:t>
            </a:r>
            <a:r>
              <a:rPr lang="ja-JP" altLang="en-US" dirty="0"/>
              <a:t>つ付いている方が前</a:t>
            </a:r>
            <a:endParaRPr lang="en-US" altLang="ja-JP" dirty="0"/>
          </a:p>
          <a:p>
            <a:r>
              <a:rPr lang="ja-JP" altLang="en-US" dirty="0"/>
              <a:t>後が</a:t>
            </a:r>
            <a:r>
              <a:rPr lang="en-US" altLang="ja-JP" dirty="0"/>
              <a:t>1</a:t>
            </a:r>
            <a:r>
              <a:rPr lang="ja-JP" altLang="en-US" dirty="0"/>
              <a:t>つのバンパーでない理由は</a:t>
            </a:r>
            <a:endParaRPr lang="en-US" altLang="ja-JP" dirty="0"/>
          </a:p>
          <a:p>
            <a:pPr marL="0" indent="0">
              <a:buNone/>
            </a:pPr>
            <a:r>
              <a:rPr lang="ja-JP" altLang="en-US" dirty="0"/>
              <a:t>ばねを中央に一つ利用する機構を</a:t>
            </a:r>
            <a:endParaRPr lang="en-US" altLang="ja-JP" dirty="0"/>
          </a:p>
          <a:p>
            <a:pPr marL="0" indent="0">
              <a:buNone/>
            </a:pPr>
            <a:r>
              <a:rPr lang="ja-JP" altLang="en-US" dirty="0"/>
              <a:t>思いつかないため</a:t>
            </a:r>
            <a:endParaRPr lang="en-US" altLang="ja-JP" dirty="0"/>
          </a:p>
          <a:p>
            <a:r>
              <a:rPr lang="ja-JP" altLang="en-US" dirty="0"/>
              <a:t>側面のバンパーは旋回したときに</a:t>
            </a:r>
            <a:endParaRPr lang="en-US" altLang="ja-JP" dirty="0"/>
          </a:p>
          <a:p>
            <a:pPr marL="0" indent="0">
              <a:buNone/>
            </a:pPr>
            <a:r>
              <a:rPr lang="ja-JP" altLang="en-US" dirty="0"/>
              <a:t>障害物に衝突して動けなくなるのを防ぐため</a:t>
            </a:r>
            <a:endParaRPr lang="en-US" altLang="ja-JP" dirty="0"/>
          </a:p>
          <a:p>
            <a:r>
              <a:rPr lang="ja-JP" altLang="en-US" dirty="0"/>
              <a:t>緑：バンパー</a:t>
            </a:r>
            <a:endParaRPr lang="en-US" altLang="ja-JP" dirty="0"/>
          </a:p>
          <a:p>
            <a:r>
              <a:rPr kumimoji="1" lang="ja-JP" altLang="en-US" dirty="0"/>
              <a:t>橙</a:t>
            </a:r>
            <a:r>
              <a:rPr kumimoji="1" lang="en-US" altLang="ja-JP" dirty="0"/>
              <a:t>:</a:t>
            </a:r>
            <a:r>
              <a:rPr kumimoji="1" lang="ja-JP" altLang="en-US" dirty="0"/>
              <a:t>ばね</a:t>
            </a:r>
            <a:endParaRPr kumimoji="1" lang="en-US" altLang="ja-JP" dirty="0"/>
          </a:p>
          <a:p>
            <a:r>
              <a:rPr lang="ja-JP" altLang="en-US" dirty="0"/>
              <a:t>紫：バンパーの駆動範囲</a:t>
            </a:r>
            <a:endParaRPr kumimoji="1" lang="ja-JP" altLang="en-US" dirty="0"/>
          </a:p>
        </p:txBody>
      </p:sp>
      <p:pic>
        <p:nvPicPr>
          <p:cNvPr id="7" name="図 6" descr="グラフィカル ユーザー インターフェイス&#10;&#10;低い精度で自動的に生成された説明">
            <a:extLst>
              <a:ext uri="{FF2B5EF4-FFF2-40B4-BE49-F238E27FC236}">
                <a16:creationId xmlns:a16="http://schemas.microsoft.com/office/drawing/2014/main" id="{5B527435-B48F-4BAB-BD94-4409B9B22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490" y="2937564"/>
            <a:ext cx="4627779" cy="3920436"/>
          </a:xfrm>
          <a:prstGeom prst="rect">
            <a:avLst/>
          </a:prstGeom>
        </p:spPr>
      </p:pic>
    </p:spTree>
    <p:extLst>
      <p:ext uri="{BB962C8B-B14F-4D97-AF65-F5344CB8AC3E}">
        <p14:creationId xmlns:p14="http://schemas.microsoft.com/office/powerpoint/2010/main" val="161628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FAEA5-D60D-4B0C-AA66-C10399F9B2FE}"/>
              </a:ext>
            </a:extLst>
          </p:cNvPr>
          <p:cNvSpPr>
            <a:spLocks noGrp="1"/>
          </p:cNvSpPr>
          <p:nvPr>
            <p:ph type="title"/>
          </p:nvPr>
        </p:nvSpPr>
        <p:spPr/>
        <p:txBody>
          <a:bodyPr/>
          <a:lstStyle/>
          <a:p>
            <a:r>
              <a:rPr kumimoji="1" lang="ja-JP" altLang="en-US" dirty="0"/>
              <a:t>距離センサ手順</a:t>
            </a:r>
          </a:p>
        </p:txBody>
      </p:sp>
      <p:sp>
        <p:nvSpPr>
          <p:cNvPr id="3" name="コンテンツ プレースホルダー 2">
            <a:extLst>
              <a:ext uri="{FF2B5EF4-FFF2-40B4-BE49-F238E27FC236}">
                <a16:creationId xmlns:a16="http://schemas.microsoft.com/office/drawing/2014/main" id="{37028321-13C1-4EEA-9BB8-D4B8149D4B38}"/>
              </a:ext>
            </a:extLst>
          </p:cNvPr>
          <p:cNvSpPr>
            <a:spLocks noGrp="1"/>
          </p:cNvSpPr>
          <p:nvPr>
            <p:ph idx="1"/>
          </p:nvPr>
        </p:nvSpPr>
        <p:spPr/>
        <p:txBody>
          <a:bodyPr/>
          <a:lstStyle/>
          <a:p>
            <a:r>
              <a:rPr lang="ja-JP" altLang="en-US" dirty="0"/>
              <a:t>様々な環境でどのセンサがよいかを決定。</a:t>
            </a:r>
            <a:r>
              <a:rPr lang="en-US" altLang="ja-JP" dirty="0"/>
              <a:t>(</a:t>
            </a:r>
            <a:r>
              <a:rPr lang="ja-JP" altLang="en-US" dirty="0"/>
              <a:t>近くに物体があるということだけわかれば、最低限の役割を果たせる</a:t>
            </a:r>
            <a:r>
              <a:rPr lang="en-US" altLang="ja-JP" dirty="0"/>
              <a:t>)</a:t>
            </a:r>
          </a:p>
          <a:p>
            <a:r>
              <a:rPr kumimoji="1" lang="ja-JP" altLang="en-US" dirty="0"/>
              <a:t>配置と数を最終決定。</a:t>
            </a:r>
            <a:r>
              <a:rPr kumimoji="1" lang="en-US" altLang="ja-JP" dirty="0"/>
              <a:t> (</a:t>
            </a:r>
            <a:r>
              <a:rPr kumimoji="1" lang="ja-JP" altLang="en-US" dirty="0"/>
              <a:t>機体の形状と乗り上げてよい高さが決まるまで、決定できない。</a:t>
            </a:r>
            <a:r>
              <a:rPr kumimoji="1" lang="en-US" altLang="ja-JP" dirty="0"/>
              <a:t>)</a:t>
            </a:r>
          </a:p>
          <a:p>
            <a:r>
              <a:rPr lang="ja-JP" altLang="en-US" dirty="0"/>
              <a:t>センサ単体通信プログラム作成</a:t>
            </a:r>
            <a:endParaRPr kumimoji="1" lang="en-US" altLang="ja-JP" dirty="0"/>
          </a:p>
          <a:p>
            <a:r>
              <a:rPr lang="ja-JP" altLang="en-US" dirty="0"/>
              <a:t>回路設計。</a:t>
            </a:r>
            <a:endParaRPr lang="en-US" altLang="ja-JP" dirty="0"/>
          </a:p>
          <a:p>
            <a:r>
              <a:rPr lang="ja-JP" altLang="en-US" dirty="0"/>
              <a:t>複数センサによる障害物検知関数の作成</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1056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7870E-3DA9-4E1A-8D69-BFE25B9DF067}"/>
              </a:ext>
            </a:extLst>
          </p:cNvPr>
          <p:cNvSpPr>
            <a:spLocks noGrp="1"/>
          </p:cNvSpPr>
          <p:nvPr>
            <p:ph type="title"/>
          </p:nvPr>
        </p:nvSpPr>
        <p:spPr/>
        <p:txBody>
          <a:bodyPr/>
          <a:lstStyle/>
          <a:p>
            <a:r>
              <a:rPr lang="ja-JP" altLang="en-US" dirty="0"/>
              <a:t>タッチセンサ手順</a:t>
            </a:r>
            <a:endParaRPr kumimoji="1" lang="ja-JP" altLang="en-US" dirty="0"/>
          </a:p>
        </p:txBody>
      </p:sp>
      <p:sp>
        <p:nvSpPr>
          <p:cNvPr id="3" name="コンテンツ プレースホルダー 2">
            <a:extLst>
              <a:ext uri="{FF2B5EF4-FFF2-40B4-BE49-F238E27FC236}">
                <a16:creationId xmlns:a16="http://schemas.microsoft.com/office/drawing/2014/main" id="{6C9AB7D1-AB92-4A2E-AD17-6CE9274468B3}"/>
              </a:ext>
            </a:extLst>
          </p:cNvPr>
          <p:cNvSpPr>
            <a:spLocks noGrp="1"/>
          </p:cNvSpPr>
          <p:nvPr>
            <p:ph idx="1"/>
          </p:nvPr>
        </p:nvSpPr>
        <p:spPr/>
        <p:txBody>
          <a:bodyPr/>
          <a:lstStyle/>
          <a:p>
            <a:r>
              <a:rPr kumimoji="1" lang="ja-JP" altLang="en-US" dirty="0"/>
              <a:t>動作原理の確認</a:t>
            </a:r>
            <a:endParaRPr kumimoji="1" lang="en-US" altLang="ja-JP" dirty="0"/>
          </a:p>
          <a:p>
            <a:r>
              <a:rPr kumimoji="1" lang="ja-JP" altLang="en-US" dirty="0"/>
              <a:t>バンパーの形とセンサの数を決める。</a:t>
            </a:r>
            <a:r>
              <a:rPr kumimoji="1" lang="en-US" altLang="ja-JP" dirty="0"/>
              <a:t>(</a:t>
            </a:r>
            <a:r>
              <a:rPr kumimoji="1" lang="ja-JP" altLang="en-US" dirty="0"/>
              <a:t>機体の形状と乗り上げてよい高さが決まるまで、決定できない。</a:t>
            </a:r>
            <a:r>
              <a:rPr kumimoji="1" lang="en-US" altLang="ja-JP" dirty="0"/>
              <a:t>)</a:t>
            </a:r>
          </a:p>
          <a:p>
            <a:r>
              <a:rPr kumimoji="1" lang="ja-JP" altLang="en-US" dirty="0"/>
              <a:t>加工</a:t>
            </a:r>
            <a:endParaRPr kumimoji="1" lang="en-US" altLang="ja-JP" dirty="0"/>
          </a:p>
          <a:p>
            <a:r>
              <a:rPr lang="ja-JP" altLang="en-US" dirty="0"/>
              <a:t>操作用関数の作成</a:t>
            </a:r>
            <a:endParaRPr kumimoji="1" lang="en-US" altLang="ja-JP" dirty="0"/>
          </a:p>
          <a:p>
            <a:endParaRPr kumimoji="1" lang="ja-JP" altLang="en-US" dirty="0"/>
          </a:p>
        </p:txBody>
      </p:sp>
    </p:spTree>
    <p:extLst>
      <p:ext uri="{BB962C8B-B14F-4D97-AF65-F5344CB8AC3E}">
        <p14:creationId xmlns:p14="http://schemas.microsoft.com/office/powerpoint/2010/main" val="2652094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558</Words>
  <Application>Microsoft Office PowerPoint</Application>
  <PresentationFormat>ワイド画面</PresentationFormat>
  <Paragraphs>86</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障害物検知</vt:lpstr>
      <vt:lpstr>手法</vt:lpstr>
      <vt:lpstr>距離センサ</vt:lpstr>
      <vt:lpstr>距離センサ位置</vt:lpstr>
      <vt:lpstr>タッチセンサ</vt:lpstr>
      <vt:lpstr>タッチセンサ：回路図</vt:lpstr>
      <vt:lpstr>バンパー位置(距離センサ)</vt:lpstr>
      <vt:lpstr>距離センサ手順</vt:lpstr>
      <vt:lpstr>タッチセンサ手順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障害物検知</dc:title>
  <dc:creator>石橋　尚之</dc:creator>
  <cp:lastModifiedBy>石橋　尚之</cp:lastModifiedBy>
  <cp:revision>13</cp:revision>
  <dcterms:created xsi:type="dcterms:W3CDTF">2021-04-22T10:17:55Z</dcterms:created>
  <dcterms:modified xsi:type="dcterms:W3CDTF">2021-04-26T07:30:00Z</dcterms:modified>
</cp:coreProperties>
</file>