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4" r:id="rId3"/>
    <p:sldId id="257" r:id="rId4"/>
    <p:sldId id="259" r:id="rId5"/>
    <p:sldId id="267" r:id="rId6"/>
    <p:sldId id="261" r:id="rId7"/>
    <p:sldId id="260" r:id="rId8"/>
    <p:sldId id="262" r:id="rId9"/>
    <p:sldId id="263" r:id="rId10"/>
    <p:sldId id="266" r:id="rId11"/>
    <p:sldId id="258" r:id="rId12"/>
    <p:sldId id="270" r:id="rId13"/>
    <p:sldId id="268" r:id="rId14"/>
    <p:sldId id="269" r:id="rId15"/>
    <p:sldId id="26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67" autoAdjust="0"/>
  </p:normalViewPr>
  <p:slideViewPr>
    <p:cSldViewPr snapToGrid="0">
      <p:cViewPr varScale="1">
        <p:scale>
          <a:sx n="73" d="100"/>
          <a:sy n="73" d="100"/>
        </p:scale>
        <p:origin x="102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BF271-61A5-488B-AAE0-B05131453D11}" type="datetimeFigureOut">
              <a:rPr kumimoji="1" lang="ja-JP" altLang="en-US" smtClean="0"/>
              <a:t>2021/4/26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BD9DF-569B-4914-BC78-6A74585AE598}" type="slidenum">
              <a:rPr kumimoji="1" lang="ja-JP" altLang="en-US" smtClean="0"/>
              <a:t>‹#›</a:t>
            </a:fld>
            <a:endParaRPr kumimoji="1" lang="ja-JP" altLang="en-US"/>
          </a:p>
        </p:txBody>
      </p:sp>
    </p:spTree>
    <p:extLst>
      <p:ext uri="{BB962C8B-B14F-4D97-AF65-F5344CB8AC3E}">
        <p14:creationId xmlns:p14="http://schemas.microsoft.com/office/powerpoint/2010/main" val="32439078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RTKLIB</a:t>
            </a:r>
            <a:r>
              <a:rPr kumimoji="1" lang="ja-JP" altLang="en-US" dirty="0"/>
              <a:t>の入出力フォーマットは</a:t>
            </a:r>
            <a:r>
              <a:rPr kumimoji="1" lang="en-US" altLang="ja-JP" dirty="0"/>
              <a:t>manual_2.4.2.pdf</a:t>
            </a:r>
            <a:r>
              <a:rPr kumimoji="1" lang="ja-JP" altLang="en-US" dirty="0"/>
              <a:t>の</a:t>
            </a:r>
            <a:r>
              <a:rPr kumimoji="1" lang="en-US" altLang="ja-JP" dirty="0"/>
              <a:t>p27</a:t>
            </a:r>
            <a:r>
              <a:rPr kumimoji="1" lang="ja-JP" altLang="en-US" dirty="0"/>
              <a:t>の“</a:t>
            </a:r>
            <a:r>
              <a:rPr lang="en-US" altLang="ja-JP" sz="1800" b="0" i="0" u="none" strike="noStrike" baseline="0" dirty="0">
                <a:latin typeface="PalatinoLinotype-Roman"/>
              </a:rPr>
              <a:t>(4) In version 2.4.2, the stream format conversion function</a:t>
            </a:r>
            <a:r>
              <a:rPr lang="ja-JP" altLang="en-US" sz="1800" b="0" i="0" u="none" strike="noStrike" baseline="0" dirty="0">
                <a:latin typeface="PalatinoLinotype-Roman"/>
              </a:rPr>
              <a:t>～</a:t>
            </a:r>
            <a:r>
              <a:rPr kumimoji="1" lang="ja-JP" altLang="en-US" dirty="0"/>
              <a:t>”を確認</a:t>
            </a:r>
          </a:p>
        </p:txBody>
      </p:sp>
      <p:sp>
        <p:nvSpPr>
          <p:cNvPr id="4" name="スライド番号プレースホルダー 3"/>
          <p:cNvSpPr>
            <a:spLocks noGrp="1"/>
          </p:cNvSpPr>
          <p:nvPr>
            <p:ph type="sldNum" sz="quarter" idx="5"/>
          </p:nvPr>
        </p:nvSpPr>
        <p:spPr/>
        <p:txBody>
          <a:bodyPr/>
          <a:lstStyle/>
          <a:p>
            <a:fld id="{61FBD9DF-569B-4914-BC78-6A74585AE598}" type="slidenum">
              <a:rPr kumimoji="1" lang="ja-JP" altLang="en-US" smtClean="0"/>
              <a:t>3</a:t>
            </a:fld>
            <a:endParaRPr kumimoji="1" lang="ja-JP" altLang="en-US"/>
          </a:p>
        </p:txBody>
      </p:sp>
    </p:spTree>
    <p:extLst>
      <p:ext uri="{BB962C8B-B14F-4D97-AF65-F5344CB8AC3E}">
        <p14:creationId xmlns:p14="http://schemas.microsoft.com/office/powerpoint/2010/main" val="222845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出力先について（</a:t>
            </a:r>
            <a:r>
              <a:rPr kumimoji="1" lang="en-US" altLang="ja-JP" dirty="0"/>
              <a:t>manual_2.4.2.pdf</a:t>
            </a:r>
            <a:r>
              <a:rPr kumimoji="1" lang="ja-JP" altLang="en-US" dirty="0"/>
              <a:t>の</a:t>
            </a:r>
            <a:r>
              <a:rPr kumimoji="1" lang="en-US" altLang="ja-JP" dirty="0"/>
              <a:t>p26”</a:t>
            </a:r>
            <a:r>
              <a:rPr lang="en-US" altLang="ja-JP" sz="1200" b="0" i="0" u="none" strike="noStrike" baseline="0" dirty="0">
                <a:latin typeface="PalatinoLinotype-Roman"/>
              </a:rPr>
              <a:t> (2) To configure the input stream,</a:t>
            </a:r>
            <a:r>
              <a:rPr lang="ja-JP" altLang="en-US" sz="1200" b="0" i="0" u="none" strike="noStrike" baseline="0" dirty="0">
                <a:latin typeface="PalatinoLinotype-Roman"/>
              </a:rPr>
              <a:t>～</a:t>
            </a:r>
            <a:r>
              <a:rPr kumimoji="1" lang="en-US" altLang="ja-JP" dirty="0"/>
              <a:t>”</a:t>
            </a:r>
            <a:r>
              <a:rPr kumimoji="1" lang="ja-JP" altLang="en-US" dirty="0"/>
              <a:t>と</a:t>
            </a:r>
            <a:r>
              <a:rPr kumimoji="1" lang="en-US" altLang="ja-JP" dirty="0"/>
              <a:t>”</a:t>
            </a:r>
            <a:r>
              <a:rPr lang="en-US" altLang="ja-JP" sz="1200" b="0" i="0" u="none" strike="noStrike" baseline="0" dirty="0">
                <a:latin typeface="PalatinoLinotype-Roman"/>
              </a:rPr>
              <a:t> (3) To configure the output streams, select~</a:t>
            </a:r>
            <a:r>
              <a:rPr kumimoji="1" lang="en-US" altLang="ja-JP" dirty="0"/>
              <a:t>”</a:t>
            </a:r>
            <a:r>
              <a:rPr kumimoji="1" lang="ja-JP" altLang="en-US" dirty="0"/>
              <a:t>参考</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61FBD9DF-569B-4914-BC78-6A74585AE598}" type="slidenum">
              <a:rPr kumimoji="1" lang="ja-JP" altLang="en-US" smtClean="0"/>
              <a:t>4</a:t>
            </a:fld>
            <a:endParaRPr kumimoji="1" lang="ja-JP" altLang="en-US"/>
          </a:p>
        </p:txBody>
      </p:sp>
    </p:spTree>
    <p:extLst>
      <p:ext uri="{BB962C8B-B14F-4D97-AF65-F5344CB8AC3E}">
        <p14:creationId xmlns:p14="http://schemas.microsoft.com/office/powerpoint/2010/main" val="71789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基地局の正確な位置データの出し方は</a:t>
            </a:r>
            <a:r>
              <a:rPr kumimoji="1" lang="en-US" altLang="ja-JP" dirty="0"/>
              <a:t>TR201801.pdf</a:t>
            </a:r>
            <a:r>
              <a:rPr kumimoji="1" lang="ja-JP" altLang="en-US" dirty="0"/>
              <a:t>の</a:t>
            </a:r>
            <a:r>
              <a:rPr kumimoji="1" lang="en-US" altLang="ja-JP" dirty="0"/>
              <a:t>P78</a:t>
            </a:r>
            <a:endParaRPr kumimoji="1" lang="ja-JP" altLang="en-US" dirty="0"/>
          </a:p>
        </p:txBody>
      </p:sp>
      <p:sp>
        <p:nvSpPr>
          <p:cNvPr id="4" name="スライド番号プレースホルダー 3"/>
          <p:cNvSpPr>
            <a:spLocks noGrp="1"/>
          </p:cNvSpPr>
          <p:nvPr>
            <p:ph type="sldNum" sz="quarter" idx="5"/>
          </p:nvPr>
        </p:nvSpPr>
        <p:spPr/>
        <p:txBody>
          <a:bodyPr/>
          <a:lstStyle/>
          <a:p>
            <a:fld id="{61FBD9DF-569B-4914-BC78-6A74585AE598}" type="slidenum">
              <a:rPr kumimoji="1" lang="ja-JP" altLang="en-US" smtClean="0"/>
              <a:t>7</a:t>
            </a:fld>
            <a:endParaRPr kumimoji="1" lang="ja-JP" altLang="en-US"/>
          </a:p>
        </p:txBody>
      </p:sp>
    </p:spTree>
    <p:extLst>
      <p:ext uri="{BB962C8B-B14F-4D97-AF65-F5344CB8AC3E}">
        <p14:creationId xmlns:p14="http://schemas.microsoft.com/office/powerpoint/2010/main" val="832778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3A5D51-639B-4709-A4E8-3011D3CB122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7156DEA-1CC3-45E1-AF97-AFEE950511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7761676-A9F4-41A4-A964-91BD6D66B14D}"/>
              </a:ext>
            </a:extLst>
          </p:cNvPr>
          <p:cNvSpPr>
            <a:spLocks noGrp="1"/>
          </p:cNvSpPr>
          <p:nvPr>
            <p:ph type="dt" sz="half" idx="10"/>
          </p:nvPr>
        </p:nvSpPr>
        <p:spPr/>
        <p:txBody>
          <a:bodyPr/>
          <a:lstStyle/>
          <a:p>
            <a:fld id="{95E619EB-4592-4FF8-AB08-5F7D86C312FA}"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30CB4F80-64B2-4C0A-A67C-88234C156F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619BAF-7F79-46A6-B774-5677A134DB20}"/>
              </a:ext>
            </a:extLst>
          </p:cNvPr>
          <p:cNvSpPr>
            <a:spLocks noGrp="1"/>
          </p:cNvSpPr>
          <p:nvPr>
            <p:ph type="sldNum" sz="quarter" idx="12"/>
          </p:nvPr>
        </p:nvSpPr>
        <p:spPr/>
        <p:txBody>
          <a:body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236485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B18E5-8B0C-4A1A-BBE1-835EFA5C6C7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97F687C-500E-4C35-8195-76FCA9594A4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69E080-AE4C-4D76-8B5B-CC429118F641}"/>
              </a:ext>
            </a:extLst>
          </p:cNvPr>
          <p:cNvSpPr>
            <a:spLocks noGrp="1"/>
          </p:cNvSpPr>
          <p:nvPr>
            <p:ph type="dt" sz="half" idx="10"/>
          </p:nvPr>
        </p:nvSpPr>
        <p:spPr/>
        <p:txBody>
          <a:bodyPr/>
          <a:lstStyle/>
          <a:p>
            <a:fld id="{95E619EB-4592-4FF8-AB08-5F7D86C312FA}"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7C5FA2A0-CCDF-4FA0-BCBE-076A778AD7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5B5AF3-41EA-4B93-B7D5-B0F206F29E9B}"/>
              </a:ext>
            </a:extLst>
          </p:cNvPr>
          <p:cNvSpPr>
            <a:spLocks noGrp="1"/>
          </p:cNvSpPr>
          <p:nvPr>
            <p:ph type="sldNum" sz="quarter" idx="12"/>
          </p:nvPr>
        </p:nvSpPr>
        <p:spPr/>
        <p:txBody>
          <a:body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387832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106ECDE-9107-4049-B797-FBA046D4055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574740-4433-47E7-A466-2FE4BE3C8B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C3CEF4-F126-47E2-BDEE-B69B167F5393}"/>
              </a:ext>
            </a:extLst>
          </p:cNvPr>
          <p:cNvSpPr>
            <a:spLocks noGrp="1"/>
          </p:cNvSpPr>
          <p:nvPr>
            <p:ph type="dt" sz="half" idx="10"/>
          </p:nvPr>
        </p:nvSpPr>
        <p:spPr/>
        <p:txBody>
          <a:bodyPr/>
          <a:lstStyle/>
          <a:p>
            <a:fld id="{95E619EB-4592-4FF8-AB08-5F7D86C312FA}"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D4E353A3-1ADF-4986-B061-DA61F295B8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52C6EA-3CEE-4A29-AEF9-C8719A2C47A2}"/>
              </a:ext>
            </a:extLst>
          </p:cNvPr>
          <p:cNvSpPr>
            <a:spLocks noGrp="1"/>
          </p:cNvSpPr>
          <p:nvPr>
            <p:ph type="sldNum" sz="quarter" idx="12"/>
          </p:nvPr>
        </p:nvSpPr>
        <p:spPr/>
        <p:txBody>
          <a:body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399546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64D66-EA70-46C8-9BFB-88A6CDC96D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22A348-F61A-4EC6-B243-402E587C594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2F7510-87F1-42F8-9423-1599F59E6F8E}"/>
              </a:ext>
            </a:extLst>
          </p:cNvPr>
          <p:cNvSpPr>
            <a:spLocks noGrp="1"/>
          </p:cNvSpPr>
          <p:nvPr>
            <p:ph type="dt" sz="half" idx="10"/>
          </p:nvPr>
        </p:nvSpPr>
        <p:spPr/>
        <p:txBody>
          <a:bodyPr/>
          <a:lstStyle/>
          <a:p>
            <a:fld id="{95E619EB-4592-4FF8-AB08-5F7D86C312FA}"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D1C9467D-49B7-4E4D-A227-0227720E92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32FAF0-CBE3-469F-8EFA-B9ECE479BFA2}"/>
              </a:ext>
            </a:extLst>
          </p:cNvPr>
          <p:cNvSpPr>
            <a:spLocks noGrp="1"/>
          </p:cNvSpPr>
          <p:nvPr>
            <p:ph type="sldNum" sz="quarter" idx="12"/>
          </p:nvPr>
        </p:nvSpPr>
        <p:spPr/>
        <p:txBody>
          <a:body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282109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2FC0C-A44D-4B7B-A82C-1E571CE38A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D2BEA0-FFB9-4254-A25A-EDDB86CFC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00B0E5E-5D18-4CF0-900B-72CF47A0D754}"/>
              </a:ext>
            </a:extLst>
          </p:cNvPr>
          <p:cNvSpPr>
            <a:spLocks noGrp="1"/>
          </p:cNvSpPr>
          <p:nvPr>
            <p:ph type="dt" sz="half" idx="10"/>
          </p:nvPr>
        </p:nvSpPr>
        <p:spPr/>
        <p:txBody>
          <a:bodyPr/>
          <a:lstStyle/>
          <a:p>
            <a:fld id="{95E619EB-4592-4FF8-AB08-5F7D86C312FA}"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A0F33CD4-EA22-4D04-8183-E0C248F622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5122BC-ECE5-4114-B203-43687685D300}"/>
              </a:ext>
            </a:extLst>
          </p:cNvPr>
          <p:cNvSpPr>
            <a:spLocks noGrp="1"/>
          </p:cNvSpPr>
          <p:nvPr>
            <p:ph type="sldNum" sz="quarter" idx="12"/>
          </p:nvPr>
        </p:nvSpPr>
        <p:spPr/>
        <p:txBody>
          <a:body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6048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4191A-2E96-43E3-AE7F-722ACF76589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D75091-6DA6-4137-9F0B-5EE6FF6F870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8919F9C-0931-42F7-9337-7C540EA1AF7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3D16377-B094-4E24-917F-FD6F4E735D42}"/>
              </a:ext>
            </a:extLst>
          </p:cNvPr>
          <p:cNvSpPr>
            <a:spLocks noGrp="1"/>
          </p:cNvSpPr>
          <p:nvPr>
            <p:ph type="dt" sz="half" idx="10"/>
          </p:nvPr>
        </p:nvSpPr>
        <p:spPr/>
        <p:txBody>
          <a:bodyPr/>
          <a:lstStyle/>
          <a:p>
            <a:fld id="{95E619EB-4592-4FF8-AB08-5F7D86C312FA}" type="datetimeFigureOut">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9FFFDB4C-FBAF-4BE3-962E-983B13BD95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B4E8F8-05B0-4C13-849D-9B541E5775F9}"/>
              </a:ext>
            </a:extLst>
          </p:cNvPr>
          <p:cNvSpPr>
            <a:spLocks noGrp="1"/>
          </p:cNvSpPr>
          <p:nvPr>
            <p:ph type="sldNum" sz="quarter" idx="12"/>
          </p:nvPr>
        </p:nvSpPr>
        <p:spPr/>
        <p:txBody>
          <a:body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274095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3D4E36-665A-4F6B-99CA-FBF1739637A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AF8A68-21CE-4274-93C9-9009FEEB37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BB927B2-043A-455A-876D-0B087ADA134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E80823E-DDCA-4086-B77D-F69921EBB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D3BF788-4E5E-48DD-8B41-4E5DE1EABFC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EF71EF2-220A-490E-B5DD-A68A36454458}"/>
              </a:ext>
            </a:extLst>
          </p:cNvPr>
          <p:cNvSpPr>
            <a:spLocks noGrp="1"/>
          </p:cNvSpPr>
          <p:nvPr>
            <p:ph type="dt" sz="half" idx="10"/>
          </p:nvPr>
        </p:nvSpPr>
        <p:spPr/>
        <p:txBody>
          <a:bodyPr/>
          <a:lstStyle/>
          <a:p>
            <a:fld id="{95E619EB-4592-4FF8-AB08-5F7D86C312FA}" type="datetimeFigureOut">
              <a:rPr kumimoji="1" lang="ja-JP" altLang="en-US" smtClean="0"/>
              <a:t>2021/4/26</a:t>
            </a:fld>
            <a:endParaRPr kumimoji="1" lang="ja-JP" altLang="en-US"/>
          </a:p>
        </p:txBody>
      </p:sp>
      <p:sp>
        <p:nvSpPr>
          <p:cNvPr id="8" name="フッター プレースホルダー 7">
            <a:extLst>
              <a:ext uri="{FF2B5EF4-FFF2-40B4-BE49-F238E27FC236}">
                <a16:creationId xmlns:a16="http://schemas.microsoft.com/office/drawing/2014/main" id="{2A7981A8-32F8-46AC-9405-7ADC1A1ACE9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DE5104-0784-43BE-AC00-0D1E97454FAA}"/>
              </a:ext>
            </a:extLst>
          </p:cNvPr>
          <p:cNvSpPr>
            <a:spLocks noGrp="1"/>
          </p:cNvSpPr>
          <p:nvPr>
            <p:ph type="sldNum" sz="quarter" idx="12"/>
          </p:nvPr>
        </p:nvSpPr>
        <p:spPr/>
        <p:txBody>
          <a:body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368324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7E9D1-3CB4-4174-B4F3-F926F6569CC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B9B3B1C-6D42-430E-944E-E507D8C66AC7}"/>
              </a:ext>
            </a:extLst>
          </p:cNvPr>
          <p:cNvSpPr>
            <a:spLocks noGrp="1"/>
          </p:cNvSpPr>
          <p:nvPr>
            <p:ph type="dt" sz="half" idx="10"/>
          </p:nvPr>
        </p:nvSpPr>
        <p:spPr/>
        <p:txBody>
          <a:bodyPr/>
          <a:lstStyle/>
          <a:p>
            <a:fld id="{95E619EB-4592-4FF8-AB08-5F7D86C312FA}" type="datetimeFigureOut">
              <a:rPr kumimoji="1" lang="ja-JP" altLang="en-US" smtClean="0"/>
              <a:t>2021/4/26</a:t>
            </a:fld>
            <a:endParaRPr kumimoji="1" lang="ja-JP" altLang="en-US"/>
          </a:p>
        </p:txBody>
      </p:sp>
      <p:sp>
        <p:nvSpPr>
          <p:cNvPr id="4" name="フッター プレースホルダー 3">
            <a:extLst>
              <a:ext uri="{FF2B5EF4-FFF2-40B4-BE49-F238E27FC236}">
                <a16:creationId xmlns:a16="http://schemas.microsoft.com/office/drawing/2014/main" id="{0DE3FF7D-A8EA-4CF8-A1AE-B0A93721346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D019006-4C75-4EB7-B05D-9C96290B1DB7}"/>
              </a:ext>
            </a:extLst>
          </p:cNvPr>
          <p:cNvSpPr>
            <a:spLocks noGrp="1"/>
          </p:cNvSpPr>
          <p:nvPr>
            <p:ph type="sldNum" sz="quarter" idx="12"/>
          </p:nvPr>
        </p:nvSpPr>
        <p:spPr/>
        <p:txBody>
          <a:body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76987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85416E9-0C96-486D-A127-EE1AEF436AFF}"/>
              </a:ext>
            </a:extLst>
          </p:cNvPr>
          <p:cNvSpPr>
            <a:spLocks noGrp="1"/>
          </p:cNvSpPr>
          <p:nvPr>
            <p:ph type="dt" sz="half" idx="10"/>
          </p:nvPr>
        </p:nvSpPr>
        <p:spPr/>
        <p:txBody>
          <a:bodyPr/>
          <a:lstStyle/>
          <a:p>
            <a:fld id="{95E619EB-4592-4FF8-AB08-5F7D86C312FA}" type="datetimeFigureOut">
              <a:rPr kumimoji="1" lang="ja-JP" altLang="en-US" smtClean="0"/>
              <a:t>2021/4/26</a:t>
            </a:fld>
            <a:endParaRPr kumimoji="1" lang="ja-JP" altLang="en-US"/>
          </a:p>
        </p:txBody>
      </p:sp>
      <p:sp>
        <p:nvSpPr>
          <p:cNvPr id="3" name="フッター プレースホルダー 2">
            <a:extLst>
              <a:ext uri="{FF2B5EF4-FFF2-40B4-BE49-F238E27FC236}">
                <a16:creationId xmlns:a16="http://schemas.microsoft.com/office/drawing/2014/main" id="{A22B3C84-2CD2-4A0F-90F7-7E137A40B63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98CF3A8-698F-4ECB-BC71-7B148357B16A}"/>
              </a:ext>
            </a:extLst>
          </p:cNvPr>
          <p:cNvSpPr>
            <a:spLocks noGrp="1"/>
          </p:cNvSpPr>
          <p:nvPr>
            <p:ph type="sldNum" sz="quarter" idx="12"/>
          </p:nvPr>
        </p:nvSpPr>
        <p:spPr/>
        <p:txBody>
          <a:body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189379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F32FC-4DAB-4E9D-B859-F5931FA639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DC17FA-CCAC-44D0-88E4-3F8860ECE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DAF1EF9-EA3A-4419-AE9D-38E967BB7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B84E72-8DCD-45DD-AA28-2DD892F7B89A}"/>
              </a:ext>
            </a:extLst>
          </p:cNvPr>
          <p:cNvSpPr>
            <a:spLocks noGrp="1"/>
          </p:cNvSpPr>
          <p:nvPr>
            <p:ph type="dt" sz="half" idx="10"/>
          </p:nvPr>
        </p:nvSpPr>
        <p:spPr/>
        <p:txBody>
          <a:bodyPr/>
          <a:lstStyle/>
          <a:p>
            <a:fld id="{95E619EB-4592-4FF8-AB08-5F7D86C312FA}" type="datetimeFigureOut">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4DAEE555-4C59-4BB6-9726-0F28A48B0D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0D1F35-6BC4-4AB8-ABA7-633C5B7D2413}"/>
              </a:ext>
            </a:extLst>
          </p:cNvPr>
          <p:cNvSpPr>
            <a:spLocks noGrp="1"/>
          </p:cNvSpPr>
          <p:nvPr>
            <p:ph type="sldNum" sz="quarter" idx="12"/>
          </p:nvPr>
        </p:nvSpPr>
        <p:spPr/>
        <p:txBody>
          <a:body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245248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6A544-91BE-4123-97A9-B35047CB6A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BB387A3-40EA-41EF-AE63-4CC0010AEF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08B3050-568E-43DB-998B-F9A003799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52860E-63B7-45E3-8E59-25D56693B806}"/>
              </a:ext>
            </a:extLst>
          </p:cNvPr>
          <p:cNvSpPr>
            <a:spLocks noGrp="1"/>
          </p:cNvSpPr>
          <p:nvPr>
            <p:ph type="dt" sz="half" idx="10"/>
          </p:nvPr>
        </p:nvSpPr>
        <p:spPr/>
        <p:txBody>
          <a:bodyPr/>
          <a:lstStyle/>
          <a:p>
            <a:fld id="{95E619EB-4592-4FF8-AB08-5F7D86C312FA}" type="datetimeFigureOut">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FD66BAF5-24F9-41E3-B6C8-2722CC20AE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D40B95-32E3-4A5B-9337-D00640776DFA}"/>
              </a:ext>
            </a:extLst>
          </p:cNvPr>
          <p:cNvSpPr>
            <a:spLocks noGrp="1"/>
          </p:cNvSpPr>
          <p:nvPr>
            <p:ph type="sldNum" sz="quarter" idx="12"/>
          </p:nvPr>
        </p:nvSpPr>
        <p:spPr/>
        <p:txBody>
          <a:body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146267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F9DD985-1DE3-47AB-A3B7-B18ACA109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3836F8-C4DD-45D0-BFEB-42B9F7755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0CD370-15D0-46F4-A7C6-4499D3C564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619EB-4592-4FF8-AB08-5F7D86C312FA}" type="datetimeFigureOut">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580A5253-9918-470E-A199-F5556C558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D33CAC-24D8-40A3-BC34-B1BEDC9169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B9969-BE86-4869-9B66-EA0D949E2FFF}" type="slidenum">
              <a:rPr kumimoji="1" lang="ja-JP" altLang="en-US" smtClean="0"/>
              <a:t>‹#›</a:t>
            </a:fld>
            <a:endParaRPr kumimoji="1" lang="ja-JP" altLang="en-US"/>
          </a:p>
        </p:txBody>
      </p:sp>
    </p:spTree>
    <p:extLst>
      <p:ext uri="{BB962C8B-B14F-4D97-AF65-F5344CB8AC3E}">
        <p14:creationId xmlns:p14="http://schemas.microsoft.com/office/powerpoint/2010/main" val="201841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ragi.cqpub.co.jp/tabid/865/Default.aspx" TargetMode="External"/><Relationship Id="rId2" Type="http://schemas.openxmlformats.org/officeDocument/2006/relationships/hyperlink" Target="https://shop.cqpub.co.jp/hanbai/books/I/I000239.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ragi.cqpub.co.jp/tabid/865/Default.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295531-1723-4D5D-A044-D5A911CE392E}"/>
              </a:ext>
            </a:extLst>
          </p:cNvPr>
          <p:cNvSpPr>
            <a:spLocks noGrp="1"/>
          </p:cNvSpPr>
          <p:nvPr>
            <p:ph type="ctrTitle"/>
          </p:nvPr>
        </p:nvSpPr>
        <p:spPr/>
        <p:txBody>
          <a:bodyPr/>
          <a:lstStyle/>
          <a:p>
            <a:r>
              <a:rPr kumimoji="1" lang="en-US" altLang="ja-JP" dirty="0"/>
              <a:t>GPS</a:t>
            </a:r>
            <a:r>
              <a:rPr kumimoji="1" lang="ja-JP" altLang="en-US" dirty="0"/>
              <a:t>と</a:t>
            </a:r>
            <a:r>
              <a:rPr kumimoji="1" lang="en-US" altLang="ja-JP" dirty="0"/>
              <a:t>RTK</a:t>
            </a:r>
            <a:r>
              <a:rPr kumimoji="1" lang="ja-JP" altLang="en-US" dirty="0"/>
              <a:t>法</a:t>
            </a:r>
          </a:p>
        </p:txBody>
      </p:sp>
      <p:sp>
        <p:nvSpPr>
          <p:cNvPr id="3" name="字幕 2">
            <a:extLst>
              <a:ext uri="{FF2B5EF4-FFF2-40B4-BE49-F238E27FC236}">
                <a16:creationId xmlns:a16="http://schemas.microsoft.com/office/drawing/2014/main" id="{F8A917C4-3BB4-4CBF-98DA-91C3DCC566DE}"/>
              </a:ext>
            </a:extLst>
          </p:cNvPr>
          <p:cNvSpPr>
            <a:spLocks noGrp="1"/>
          </p:cNvSpPr>
          <p:nvPr>
            <p:ph type="subTitle" idx="1"/>
          </p:nvPr>
        </p:nvSpPr>
        <p:spPr/>
        <p:txBody>
          <a:bodyPr/>
          <a:lstStyle/>
          <a:p>
            <a:r>
              <a:rPr kumimoji="1" lang="ja-JP" altLang="en-US" dirty="0"/>
              <a:t>作成者：石橋尚之</a:t>
            </a:r>
            <a:endParaRPr kumimoji="1" lang="en-US" altLang="ja-JP" dirty="0"/>
          </a:p>
          <a:p>
            <a:r>
              <a:rPr lang="ja-JP" altLang="en-US" dirty="0"/>
              <a:t>初回作成日：</a:t>
            </a:r>
            <a:r>
              <a:rPr lang="en-US" altLang="ja-JP" dirty="0"/>
              <a:t>2021</a:t>
            </a:r>
            <a:r>
              <a:rPr lang="ja-JP" altLang="en-US" dirty="0"/>
              <a:t>年</a:t>
            </a:r>
            <a:r>
              <a:rPr lang="en-US" altLang="ja-JP" dirty="0"/>
              <a:t>4</a:t>
            </a:r>
            <a:r>
              <a:rPr lang="ja-JP" altLang="en-US" dirty="0"/>
              <a:t>月</a:t>
            </a:r>
            <a:r>
              <a:rPr lang="en-US" altLang="ja-JP" dirty="0"/>
              <a:t>22</a:t>
            </a:r>
            <a:r>
              <a:rPr lang="ja-JP" altLang="en-US" dirty="0"/>
              <a:t>日</a:t>
            </a:r>
            <a:endParaRPr kumimoji="1" lang="ja-JP" altLang="en-US" dirty="0"/>
          </a:p>
        </p:txBody>
      </p:sp>
    </p:spTree>
    <p:extLst>
      <p:ext uri="{BB962C8B-B14F-4D97-AF65-F5344CB8AC3E}">
        <p14:creationId xmlns:p14="http://schemas.microsoft.com/office/powerpoint/2010/main" val="37622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0C264-A358-461F-88BA-52EDEFEDEAD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97908D9-3692-4242-877A-62297ADDE16F}"/>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517D0BE2-9C42-417A-923D-0027A7E674B2}"/>
              </a:ext>
            </a:extLst>
          </p:cNvPr>
          <p:cNvPicPr>
            <a:picLocks noChangeAspect="1"/>
          </p:cNvPicPr>
          <p:nvPr/>
        </p:nvPicPr>
        <p:blipFill>
          <a:blip r:embed="rId2"/>
          <a:stretch>
            <a:fillRect/>
          </a:stretch>
        </p:blipFill>
        <p:spPr>
          <a:xfrm>
            <a:off x="2990416" y="694943"/>
            <a:ext cx="6211167" cy="5468113"/>
          </a:xfrm>
          <a:prstGeom prst="rect">
            <a:avLst/>
          </a:prstGeom>
        </p:spPr>
      </p:pic>
    </p:spTree>
    <p:extLst>
      <p:ext uri="{BB962C8B-B14F-4D97-AF65-F5344CB8AC3E}">
        <p14:creationId xmlns:p14="http://schemas.microsoft.com/office/powerpoint/2010/main" val="218603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92F50-1472-4D77-864A-9549F67F728E}"/>
              </a:ext>
            </a:extLst>
          </p:cNvPr>
          <p:cNvSpPr>
            <a:spLocks noGrp="1"/>
          </p:cNvSpPr>
          <p:nvPr>
            <p:ph type="title"/>
          </p:nvPr>
        </p:nvSpPr>
        <p:spPr/>
        <p:txBody>
          <a:bodyPr/>
          <a:lstStyle/>
          <a:p>
            <a:r>
              <a:rPr kumimoji="1" lang="ja-JP" altLang="en-US" dirty="0"/>
              <a:t>用語解説</a:t>
            </a:r>
          </a:p>
        </p:txBody>
      </p:sp>
      <p:sp>
        <p:nvSpPr>
          <p:cNvPr id="3" name="コンテンツ プレースホルダー 2">
            <a:extLst>
              <a:ext uri="{FF2B5EF4-FFF2-40B4-BE49-F238E27FC236}">
                <a16:creationId xmlns:a16="http://schemas.microsoft.com/office/drawing/2014/main" id="{D93456B2-86DB-4853-A68B-B22EA25E9406}"/>
              </a:ext>
            </a:extLst>
          </p:cNvPr>
          <p:cNvSpPr>
            <a:spLocks noGrp="1"/>
          </p:cNvSpPr>
          <p:nvPr>
            <p:ph idx="1"/>
          </p:nvPr>
        </p:nvSpPr>
        <p:spPr/>
        <p:txBody>
          <a:bodyPr/>
          <a:lstStyle/>
          <a:p>
            <a:r>
              <a:rPr kumimoji="1" lang="en-US" altLang="ja-JP" sz="2800" kern="1200" dirty="0">
                <a:solidFill>
                  <a:schemeClr val="dk1"/>
                </a:solidFill>
                <a:effectLst/>
                <a:latin typeface="+mn-lt"/>
                <a:ea typeface="+mn-ea"/>
                <a:cs typeface="+mn-cs"/>
              </a:rPr>
              <a:t>Raw</a:t>
            </a:r>
            <a:r>
              <a:rPr kumimoji="1" lang="ja-JP" altLang="en-US" sz="2800" kern="1200" dirty="0">
                <a:solidFill>
                  <a:schemeClr val="dk1"/>
                </a:solidFill>
                <a:effectLst/>
                <a:latin typeface="+mn-lt"/>
                <a:ea typeface="+mn-ea"/>
                <a:cs typeface="+mn-cs"/>
              </a:rPr>
              <a:t>データ</a:t>
            </a:r>
            <a:r>
              <a:rPr kumimoji="1" lang="en-US" altLang="ja-JP" sz="2800" kern="1200" dirty="0">
                <a:solidFill>
                  <a:schemeClr val="dk1"/>
                </a:solidFill>
                <a:effectLst/>
                <a:latin typeface="+mn-lt"/>
                <a:ea typeface="+mn-ea"/>
                <a:cs typeface="+mn-cs"/>
              </a:rPr>
              <a:t>…</a:t>
            </a:r>
            <a:r>
              <a:rPr kumimoji="1" lang="ja-JP" altLang="en-US" sz="2800" kern="1200" dirty="0">
                <a:solidFill>
                  <a:schemeClr val="dk1"/>
                </a:solidFill>
                <a:effectLst/>
                <a:latin typeface="+mn-lt"/>
                <a:ea typeface="+mn-ea"/>
                <a:cs typeface="+mn-cs"/>
              </a:rPr>
              <a:t>ｕｂｏｘ社の独自規格</a:t>
            </a:r>
            <a:endParaRPr kumimoji="1" lang="en-US" altLang="ja-JP" sz="2800" kern="1200" dirty="0">
              <a:solidFill>
                <a:schemeClr val="dk1"/>
              </a:solidFill>
              <a:effectLst/>
              <a:latin typeface="+mn-lt"/>
              <a:ea typeface="+mn-ea"/>
              <a:cs typeface="+mn-cs"/>
            </a:endParaRPr>
          </a:p>
          <a:p>
            <a:r>
              <a:rPr lang="en-US" altLang="ja-JP" dirty="0">
                <a:solidFill>
                  <a:schemeClr val="dk1"/>
                </a:solidFill>
              </a:rPr>
              <a:t>RTCM…GNSS</a:t>
            </a:r>
            <a:r>
              <a:rPr lang="ja-JP" altLang="en-US" dirty="0">
                <a:solidFill>
                  <a:schemeClr val="dk1"/>
                </a:solidFill>
              </a:rPr>
              <a:t>データの標準フォーマットを定める団体</a:t>
            </a:r>
            <a:endParaRPr lang="en-US" altLang="ja-JP" dirty="0">
              <a:solidFill>
                <a:schemeClr val="dk1"/>
              </a:solidFill>
            </a:endParaRPr>
          </a:p>
          <a:p>
            <a:r>
              <a:rPr lang="en-US" altLang="ja-JP" dirty="0"/>
              <a:t>NMEA</a:t>
            </a:r>
            <a:r>
              <a:rPr lang="ja-JP" altLang="en-US" dirty="0"/>
              <a:t>フォーマット</a:t>
            </a:r>
            <a:r>
              <a:rPr lang="en-US" altLang="ja-JP" dirty="0"/>
              <a:t>…</a:t>
            </a:r>
            <a:r>
              <a:rPr lang="ja-JP" altLang="en-US" dirty="0"/>
              <a:t>米国海洋電子機器協会により規定</a:t>
            </a:r>
            <a:r>
              <a:rPr lang="ja-JP" altLang="en-US"/>
              <a:t>され管理され、</a:t>
            </a:r>
            <a:r>
              <a:rPr lang="ja-JP" altLang="en-US" dirty="0"/>
              <a:t>方向も出せる。</a:t>
            </a:r>
            <a:endParaRPr lang="en-US" altLang="ja-JP" dirty="0">
              <a:solidFill>
                <a:schemeClr val="dk1"/>
              </a:solidFill>
            </a:endParaRPr>
          </a:p>
        </p:txBody>
      </p:sp>
    </p:spTree>
    <p:extLst>
      <p:ext uri="{BB962C8B-B14F-4D97-AF65-F5344CB8AC3E}">
        <p14:creationId xmlns:p14="http://schemas.microsoft.com/office/powerpoint/2010/main" val="365877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98227D-B205-4221-AD44-A0A1CF0F5B1E}"/>
              </a:ext>
            </a:extLst>
          </p:cNvPr>
          <p:cNvSpPr>
            <a:spLocks noGrp="1"/>
          </p:cNvSpPr>
          <p:nvPr>
            <p:ph type="title"/>
          </p:nvPr>
        </p:nvSpPr>
        <p:spPr/>
        <p:txBody>
          <a:bodyPr/>
          <a:lstStyle/>
          <a:p>
            <a:r>
              <a:rPr kumimoji="1" lang="ja-JP" altLang="en-US" dirty="0"/>
              <a:t>作業ステップ</a:t>
            </a:r>
          </a:p>
        </p:txBody>
      </p:sp>
      <p:sp>
        <p:nvSpPr>
          <p:cNvPr id="3" name="コンテンツ プレースホルダー 2">
            <a:extLst>
              <a:ext uri="{FF2B5EF4-FFF2-40B4-BE49-F238E27FC236}">
                <a16:creationId xmlns:a16="http://schemas.microsoft.com/office/drawing/2014/main" id="{5CAE3FFA-75B9-498C-A424-41E0A54D854F}"/>
              </a:ext>
            </a:extLst>
          </p:cNvPr>
          <p:cNvSpPr>
            <a:spLocks noGrp="1"/>
          </p:cNvSpPr>
          <p:nvPr>
            <p:ph idx="1"/>
          </p:nvPr>
        </p:nvSpPr>
        <p:spPr/>
        <p:txBody>
          <a:bodyPr>
            <a:normAutofit lnSpcReduction="10000"/>
          </a:bodyPr>
          <a:lstStyle/>
          <a:p>
            <a:r>
              <a:rPr kumimoji="1" lang="en-US" altLang="ja-JP" dirty="0"/>
              <a:t>GPS</a:t>
            </a:r>
            <a:r>
              <a:rPr kumimoji="1" lang="ja-JP" altLang="en-US" dirty="0"/>
              <a:t>モジュールの単体測定。</a:t>
            </a:r>
            <a:endParaRPr kumimoji="1" lang="en-US" altLang="ja-JP" dirty="0"/>
          </a:p>
          <a:p>
            <a:r>
              <a:rPr lang="en-US" altLang="ja-JP" dirty="0"/>
              <a:t>RTKLIB</a:t>
            </a:r>
            <a:r>
              <a:rPr lang="ja-JP" altLang="en-US" dirty="0"/>
              <a:t>のセットアップ</a:t>
            </a:r>
            <a:r>
              <a:rPr lang="en-US" altLang="ja-JP" dirty="0"/>
              <a:t>(</a:t>
            </a:r>
            <a:r>
              <a:rPr lang="ja-JP" altLang="en-US" dirty="0"/>
              <a:t>サンプルデータでテスト</a:t>
            </a:r>
            <a:r>
              <a:rPr lang="en-US" altLang="ja-JP" dirty="0"/>
              <a:t>)</a:t>
            </a:r>
          </a:p>
          <a:p>
            <a:r>
              <a:rPr kumimoji="1" lang="en-US" altLang="ja-JP" dirty="0"/>
              <a:t>RTKLIB</a:t>
            </a:r>
            <a:r>
              <a:rPr kumimoji="1" lang="ja-JP" altLang="en-US" dirty="0"/>
              <a:t>による基地局の設定</a:t>
            </a:r>
            <a:endParaRPr kumimoji="1" lang="en-US" altLang="ja-JP" dirty="0"/>
          </a:p>
          <a:p>
            <a:r>
              <a:rPr lang="en-US" altLang="ja-JP" dirty="0"/>
              <a:t>RTKLIB</a:t>
            </a:r>
            <a:r>
              <a:rPr lang="ja-JP" altLang="en-US" dirty="0"/>
              <a:t>による移動局の座標取得</a:t>
            </a:r>
            <a:endParaRPr lang="en-US" altLang="ja-JP" dirty="0"/>
          </a:p>
          <a:p>
            <a:r>
              <a:rPr lang="ja-JP" altLang="en-US" dirty="0"/>
              <a:t>座標データの出力</a:t>
            </a:r>
            <a:r>
              <a:rPr lang="en-US" altLang="ja-JP" dirty="0"/>
              <a:t>(GUI</a:t>
            </a:r>
            <a:r>
              <a:rPr lang="ja-JP" altLang="en-US"/>
              <a:t>→ファイル</a:t>
            </a:r>
            <a:r>
              <a:rPr lang="ja-JP" altLang="en-US" dirty="0"/>
              <a:t>→シリアル</a:t>
            </a:r>
            <a:r>
              <a:rPr lang="en-US" altLang="ja-JP" dirty="0"/>
              <a:t>)</a:t>
            </a:r>
          </a:p>
          <a:p>
            <a:r>
              <a:rPr lang="ja-JP" altLang="en-US" dirty="0"/>
              <a:t>洛北基地局の確認</a:t>
            </a:r>
            <a:endParaRPr lang="en-US" altLang="ja-JP" dirty="0"/>
          </a:p>
          <a:p>
            <a:r>
              <a:rPr kumimoji="1" lang="en-US" altLang="ja-JP" dirty="0"/>
              <a:t>RTKLIB</a:t>
            </a:r>
            <a:r>
              <a:rPr kumimoji="1" lang="ja-JP" altLang="en-US" dirty="0"/>
              <a:t>が</a:t>
            </a:r>
            <a:r>
              <a:rPr kumimoji="1" lang="en-US" altLang="ja-JP" dirty="0"/>
              <a:t>GUI</a:t>
            </a:r>
            <a:r>
              <a:rPr kumimoji="1" lang="ja-JP" altLang="en-US" dirty="0"/>
              <a:t>の部分があるため、</a:t>
            </a:r>
            <a:r>
              <a:rPr kumimoji="1" lang="en-US" altLang="ja-JP" dirty="0" err="1"/>
              <a:t>sh</a:t>
            </a:r>
            <a:r>
              <a:rPr kumimoji="1" lang="ja-JP" altLang="en-US" dirty="0"/>
              <a:t>やマクロなどによって自動化。</a:t>
            </a:r>
            <a:endParaRPr kumimoji="1" lang="en-US" altLang="ja-JP" dirty="0"/>
          </a:p>
          <a:p>
            <a:r>
              <a:rPr lang="ja-JP" altLang="en-US" dirty="0"/>
              <a:t>精度向上</a:t>
            </a:r>
            <a:endParaRPr kumimoji="1" lang="ja-JP" altLang="en-US" dirty="0"/>
          </a:p>
        </p:txBody>
      </p:sp>
    </p:spTree>
    <p:extLst>
      <p:ext uri="{BB962C8B-B14F-4D97-AF65-F5344CB8AC3E}">
        <p14:creationId xmlns:p14="http://schemas.microsoft.com/office/powerpoint/2010/main" val="391719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DB0055-64F1-4C49-AD0B-89654F761410}"/>
              </a:ext>
            </a:extLst>
          </p:cNvPr>
          <p:cNvSpPr>
            <a:spLocks noGrp="1"/>
          </p:cNvSpPr>
          <p:nvPr>
            <p:ph type="title"/>
          </p:nvPr>
        </p:nvSpPr>
        <p:spPr/>
        <p:txBody>
          <a:bodyPr/>
          <a:lstStyle/>
          <a:p>
            <a:r>
              <a:rPr kumimoji="1" lang="ja-JP" altLang="en-US" dirty="0"/>
              <a:t>まとめ</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1B347AED-2493-4CF9-A19C-826C1BB81635}"/>
              </a:ext>
            </a:extLst>
          </p:cNvPr>
          <p:cNvSpPr>
            <a:spLocks noGrp="1"/>
          </p:cNvSpPr>
          <p:nvPr>
            <p:ph idx="1"/>
          </p:nvPr>
        </p:nvSpPr>
        <p:spPr/>
        <p:txBody>
          <a:bodyPr>
            <a:normAutofit/>
          </a:bodyPr>
          <a:lstStyle/>
          <a:p>
            <a:r>
              <a:rPr kumimoji="1" lang="en-US" altLang="ja-JP" dirty="0" err="1"/>
              <a:t>Ubox</a:t>
            </a:r>
            <a:r>
              <a:rPr kumimoji="1" lang="ja-JP" altLang="en-US" dirty="0"/>
              <a:t>社製の内蔵エンジンが付属した</a:t>
            </a:r>
            <a:r>
              <a:rPr kumimoji="1" lang="en-US" altLang="ja-JP" dirty="0"/>
              <a:t>GPS</a:t>
            </a:r>
            <a:r>
              <a:rPr kumimoji="1" lang="ja-JP" altLang="en-US" dirty="0"/>
              <a:t>を利用したい。</a:t>
            </a:r>
            <a:endParaRPr kumimoji="1" lang="en-US" altLang="ja-JP" dirty="0"/>
          </a:p>
          <a:p>
            <a:pPr marL="0" indent="0">
              <a:buNone/>
            </a:pPr>
            <a:r>
              <a:rPr kumimoji="1" lang="ja-JP" altLang="en-US" dirty="0"/>
              <a:t>→</a:t>
            </a:r>
            <a:r>
              <a:rPr kumimoji="1" lang="en-US" altLang="ja-JP" dirty="0"/>
              <a:t>RTKLIB</a:t>
            </a:r>
            <a:r>
              <a:rPr kumimoji="1" lang="ja-JP" altLang="en-US" dirty="0"/>
              <a:t>の計算速度が遅かった時に</a:t>
            </a:r>
            <a:r>
              <a:rPr lang="ja-JP" altLang="en-US" dirty="0"/>
              <a:t>処理速度の</a:t>
            </a:r>
            <a:r>
              <a:rPr kumimoji="1" lang="ja-JP" altLang="en-US" dirty="0"/>
              <a:t>比較を行ってみたいため。</a:t>
            </a:r>
            <a:endParaRPr kumimoji="1" lang="en-US" altLang="ja-JP" dirty="0"/>
          </a:p>
          <a:p>
            <a:r>
              <a:rPr kumimoji="1" lang="ja-JP" altLang="en-US" dirty="0"/>
              <a:t>グローバルネットワークを利用したいときは基地局のデータを公開してよいかを確認すべき。公開を停止する物理ボタンをつけるべき。</a:t>
            </a:r>
            <a:endParaRPr kumimoji="1" lang="en-US" altLang="ja-JP" dirty="0"/>
          </a:p>
        </p:txBody>
      </p:sp>
    </p:spTree>
    <p:extLst>
      <p:ext uri="{BB962C8B-B14F-4D97-AF65-F5344CB8AC3E}">
        <p14:creationId xmlns:p14="http://schemas.microsoft.com/office/powerpoint/2010/main" val="212671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81C142-0EE1-4922-A58F-D51C13CF11D7}"/>
              </a:ext>
            </a:extLst>
          </p:cNvPr>
          <p:cNvSpPr>
            <a:spLocks noGrp="1"/>
          </p:cNvSpPr>
          <p:nvPr>
            <p:ph type="title"/>
          </p:nvPr>
        </p:nvSpPr>
        <p:spPr/>
        <p:txBody>
          <a:bodyPr/>
          <a:lstStyle/>
          <a:p>
            <a:r>
              <a:rPr lang="ja-JP" altLang="en-US" dirty="0"/>
              <a:t>まとめ</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1EDFF9D5-54AC-4866-9BEE-41278A2B1FB4}"/>
              </a:ext>
            </a:extLst>
          </p:cNvPr>
          <p:cNvSpPr>
            <a:spLocks noGrp="1"/>
          </p:cNvSpPr>
          <p:nvPr>
            <p:ph idx="1"/>
          </p:nvPr>
        </p:nvSpPr>
        <p:spPr/>
        <p:txBody>
          <a:bodyPr/>
          <a:lstStyle/>
          <a:p>
            <a:r>
              <a:rPr kumimoji="1" lang="en-US" altLang="ja-JP" dirty="0"/>
              <a:t>RTKLIB</a:t>
            </a:r>
            <a:r>
              <a:rPr kumimoji="1" lang="ja-JP" altLang="en-US" dirty="0"/>
              <a:t>とセンサなどのプロセスは別で動作することになると予測。</a:t>
            </a:r>
            <a:endParaRPr kumimoji="1" lang="en-US" altLang="ja-JP" dirty="0"/>
          </a:p>
          <a:p>
            <a:r>
              <a:rPr kumimoji="1" lang="en-US" altLang="ja-JP" dirty="0"/>
              <a:t>RTKLIB</a:t>
            </a:r>
            <a:r>
              <a:rPr kumimoji="1" lang="ja-JP" altLang="en-US" dirty="0"/>
              <a:t>の測定結果は</a:t>
            </a:r>
            <a:r>
              <a:rPr kumimoji="1" lang="en-US" altLang="ja-JP" dirty="0"/>
              <a:t>2</a:t>
            </a:r>
            <a:r>
              <a:rPr kumimoji="1" lang="ja-JP" altLang="en-US" dirty="0"/>
              <a:t>つ考えている。</a:t>
            </a:r>
            <a:endParaRPr kumimoji="1" lang="en-US" altLang="ja-JP" dirty="0"/>
          </a:p>
          <a:p>
            <a:pPr marL="0" indent="0">
              <a:buNone/>
            </a:pPr>
            <a:r>
              <a:rPr lang="ja-JP" altLang="en-US" dirty="0"/>
              <a:t>・</a:t>
            </a:r>
            <a:r>
              <a:rPr kumimoji="1" lang="ja-JP" altLang="en-US" dirty="0"/>
              <a:t>ラズ</a:t>
            </a:r>
            <a:r>
              <a:rPr lang="ja-JP" altLang="en-US" dirty="0"/>
              <a:t>パイ</a:t>
            </a:r>
            <a:r>
              <a:rPr lang="en-US" altLang="ja-JP" dirty="0"/>
              <a:t>4</a:t>
            </a:r>
            <a:r>
              <a:rPr lang="ja-JP" altLang="en-US" dirty="0"/>
              <a:t>にはシリアルポートが</a:t>
            </a:r>
            <a:r>
              <a:rPr lang="en-US" altLang="ja-JP" dirty="0"/>
              <a:t>6</a:t>
            </a:r>
            <a:r>
              <a:rPr lang="ja-JP" altLang="en-US" dirty="0"/>
              <a:t>つあるので、</a:t>
            </a:r>
            <a:r>
              <a:rPr kumimoji="1" lang="en-US" altLang="ja-JP" dirty="0"/>
              <a:t>RTKLIB</a:t>
            </a:r>
            <a:r>
              <a:rPr kumimoji="1" lang="ja-JP" altLang="en-US" dirty="0"/>
              <a:t>を使用するときはシリアルポートから出力した位置情報を別のシリアルポートで受信する方法。</a:t>
            </a:r>
            <a:r>
              <a:rPr kumimoji="1" lang="en-US" altLang="ja-JP" dirty="0"/>
              <a:t>RTKLIB</a:t>
            </a:r>
            <a:r>
              <a:rPr kumimoji="1" lang="ja-JP" altLang="en-US" dirty="0"/>
              <a:t>からの出力が多すぎ、受信プロセスの動作を阻害する可能性があることが問題。</a:t>
            </a:r>
            <a:endParaRPr kumimoji="1" lang="en-US" altLang="ja-JP" dirty="0"/>
          </a:p>
          <a:p>
            <a:pPr marL="0" indent="0">
              <a:buNone/>
            </a:pPr>
            <a:r>
              <a:rPr kumimoji="1" lang="ja-JP" altLang="en-US" dirty="0"/>
              <a:t>・計算結果をファイルに出力してそれを別のプロセスが読み取る方法。読み書きのタイミングによっては破損したデータしか読み取れない可能性があることが問題。</a:t>
            </a:r>
          </a:p>
          <a:p>
            <a:endParaRPr kumimoji="1" lang="ja-JP" altLang="en-US" dirty="0"/>
          </a:p>
        </p:txBody>
      </p:sp>
    </p:spTree>
    <p:extLst>
      <p:ext uri="{BB962C8B-B14F-4D97-AF65-F5344CB8AC3E}">
        <p14:creationId xmlns:p14="http://schemas.microsoft.com/office/powerpoint/2010/main" val="54973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EDA93-2506-4C71-9993-F71FFA4605D9}"/>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F507E896-FB1F-44FB-9DB9-CF67D084C510}"/>
              </a:ext>
            </a:extLst>
          </p:cNvPr>
          <p:cNvSpPr>
            <a:spLocks noGrp="1"/>
          </p:cNvSpPr>
          <p:nvPr>
            <p:ph idx="1"/>
          </p:nvPr>
        </p:nvSpPr>
        <p:spPr/>
        <p:txBody>
          <a:bodyPr/>
          <a:lstStyle/>
          <a:p>
            <a:r>
              <a:rPr kumimoji="1" lang="ja-JP" altLang="en-US" dirty="0"/>
              <a:t>先輩の</a:t>
            </a:r>
            <a:r>
              <a:rPr kumimoji="1" lang="en-US" altLang="ja-JP" dirty="0"/>
              <a:t>GPS</a:t>
            </a:r>
          </a:p>
          <a:p>
            <a:r>
              <a:rPr kumimoji="1" lang="en-US" altLang="ja-JP" dirty="0">
                <a:hlinkClick r:id="rId2"/>
              </a:rPr>
              <a:t>https://shop.cqpub.co.jp/hanbai/books/I/I000239.html</a:t>
            </a:r>
            <a:endParaRPr kumimoji="1" lang="en-US" altLang="ja-JP" dirty="0"/>
          </a:p>
          <a:p>
            <a:r>
              <a:rPr lang="en-US" altLang="ja-JP" dirty="0"/>
              <a:t>RTKLIB</a:t>
            </a:r>
            <a:r>
              <a:rPr lang="ja-JP" altLang="en-US" dirty="0"/>
              <a:t>マニュアル１</a:t>
            </a:r>
            <a:endParaRPr lang="en-US" altLang="ja-JP" dirty="0"/>
          </a:p>
          <a:p>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TRK-GNSS.zip\TRK-GNSS\TRCD1801\1_RTKLIB\RTKLIB_source.zip\RTKLIB-master\doc\doc\relnote_2.4.1.htm</a:t>
            </a:r>
          </a:p>
          <a:p>
            <a:r>
              <a:rPr lang="en-US" altLang="ja-JP" sz="1800" dirty="0"/>
              <a:t>RTKLIB</a:t>
            </a:r>
            <a:r>
              <a:rPr lang="ja-JP" altLang="en-US" sz="1800" dirty="0"/>
              <a:t>マニュアル</a:t>
            </a:r>
            <a:r>
              <a:rPr lang="en-US" altLang="ja-JP" sz="1800" dirty="0"/>
              <a:t>2</a:t>
            </a:r>
          </a:p>
          <a:p>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TRK-GNSS.zip\TRK-GNSS\TRCD1801\1_RTKLIB\RTKLIB_source.zip\RTKLIB-master\doc\doc\manual_2.4.2.htm</a:t>
            </a:r>
          </a:p>
          <a:p>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トランジスタ技術　全国移動基地局プロジェクト</a:t>
            </a:r>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1800" u="sng" dirty="0">
                <a:solidFill>
                  <a:srgbClr val="0563C1"/>
                </a:solidFill>
                <a:effectLst/>
                <a:latin typeface="游明朝" panose="02020400000000000000" pitchFamily="18" charset="-128"/>
                <a:cs typeface="Times New Roman" panose="02020603050405020304" pitchFamily="18" charset="0"/>
                <a:hlinkClick r:id="rId3"/>
              </a:rPr>
              <a:t>https://toragi.cqpub.co.jp/tabid/865/Default.aspx</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dirty="0"/>
          </a:p>
          <a:p>
            <a:endParaRPr kumimoji="1" lang="ja-JP" altLang="en-US" dirty="0"/>
          </a:p>
        </p:txBody>
      </p:sp>
    </p:spTree>
    <p:extLst>
      <p:ext uri="{BB962C8B-B14F-4D97-AF65-F5344CB8AC3E}">
        <p14:creationId xmlns:p14="http://schemas.microsoft.com/office/powerpoint/2010/main" val="263332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937B3-4E94-47D9-87BC-35F5E7E62C79}"/>
              </a:ext>
            </a:extLst>
          </p:cNvPr>
          <p:cNvSpPr>
            <a:spLocks noGrp="1"/>
          </p:cNvSpPr>
          <p:nvPr>
            <p:ph type="title"/>
          </p:nvPr>
        </p:nvSpPr>
        <p:spPr/>
        <p:txBody>
          <a:bodyPr/>
          <a:lstStyle/>
          <a:p>
            <a:r>
              <a:rPr kumimoji="1" lang="en-US" altLang="ja-JP" dirty="0"/>
              <a:t>RTK</a:t>
            </a:r>
            <a:r>
              <a:rPr kumimoji="1" lang="ja-JP" altLang="en-US" dirty="0"/>
              <a:t>法とは</a:t>
            </a:r>
          </a:p>
        </p:txBody>
      </p:sp>
      <p:sp>
        <p:nvSpPr>
          <p:cNvPr id="3" name="コンテンツ プレースホルダー 2">
            <a:extLst>
              <a:ext uri="{FF2B5EF4-FFF2-40B4-BE49-F238E27FC236}">
                <a16:creationId xmlns:a16="http://schemas.microsoft.com/office/drawing/2014/main" id="{08769683-B46F-4107-BA11-6635526B11A3}"/>
              </a:ext>
            </a:extLst>
          </p:cNvPr>
          <p:cNvSpPr>
            <a:spLocks noGrp="1"/>
          </p:cNvSpPr>
          <p:nvPr>
            <p:ph idx="1"/>
          </p:nvPr>
        </p:nvSpPr>
        <p:spPr/>
        <p:txBody>
          <a:bodyPr/>
          <a:lstStyle/>
          <a:p>
            <a:r>
              <a:rPr kumimoji="1" lang="ja-JP" altLang="en-US" dirty="0"/>
              <a:t>数センチ</a:t>
            </a:r>
            <a:r>
              <a:rPr kumimoji="1" lang="en-US" altLang="ja-JP" dirty="0"/>
              <a:t>~</a:t>
            </a:r>
            <a:r>
              <a:rPr kumimoji="1" lang="ja-JP" altLang="en-US" dirty="0"/>
              <a:t>の精度を把握できる</a:t>
            </a:r>
            <a:r>
              <a:rPr kumimoji="1" lang="en-US" altLang="ja-JP" dirty="0"/>
              <a:t>GPS</a:t>
            </a:r>
            <a:r>
              <a:rPr kumimoji="1" lang="ja-JP" altLang="en-US" dirty="0"/>
              <a:t>測定システム。</a:t>
            </a:r>
            <a:endParaRPr kumimoji="1" lang="en-US" altLang="ja-JP" dirty="0"/>
          </a:p>
          <a:p>
            <a:r>
              <a:rPr lang="ja-JP" altLang="en-US" dirty="0"/>
              <a:t>基地局と移動局の距離が</a:t>
            </a:r>
            <a:r>
              <a:rPr lang="en-US" altLang="ja-JP" dirty="0"/>
              <a:t>10km</a:t>
            </a:r>
            <a:r>
              <a:rPr lang="ja-JP" altLang="en-US" dirty="0"/>
              <a:t>以下である必要がある。</a:t>
            </a:r>
            <a:endParaRPr kumimoji="1" lang="ja-JP" altLang="en-US" dirty="0"/>
          </a:p>
        </p:txBody>
      </p:sp>
    </p:spTree>
    <p:extLst>
      <p:ext uri="{BB962C8B-B14F-4D97-AF65-F5344CB8AC3E}">
        <p14:creationId xmlns:p14="http://schemas.microsoft.com/office/powerpoint/2010/main" val="13481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0FCE-7068-4EDB-9D83-98E4D1C51399}"/>
              </a:ext>
            </a:extLst>
          </p:cNvPr>
          <p:cNvSpPr>
            <a:spLocks noGrp="1"/>
          </p:cNvSpPr>
          <p:nvPr>
            <p:ph type="title"/>
          </p:nvPr>
        </p:nvSpPr>
        <p:spPr/>
        <p:txBody>
          <a:bodyPr/>
          <a:lstStyle/>
          <a:p>
            <a:r>
              <a:rPr lang="en-US" altLang="ja-JP" dirty="0"/>
              <a:t>RTK</a:t>
            </a:r>
            <a:r>
              <a:rPr lang="ja-JP" altLang="en-US" dirty="0"/>
              <a:t>法の種類</a:t>
            </a:r>
            <a:endParaRPr kumimoji="1" lang="ja-JP" altLang="en-US" dirty="0"/>
          </a:p>
        </p:txBody>
      </p:sp>
      <p:graphicFrame>
        <p:nvGraphicFramePr>
          <p:cNvPr id="4" name="表 4">
            <a:extLst>
              <a:ext uri="{FF2B5EF4-FFF2-40B4-BE49-F238E27FC236}">
                <a16:creationId xmlns:a16="http://schemas.microsoft.com/office/drawing/2014/main" id="{DF2E9B8E-7BBA-4AAD-A6DF-38B7DCF98B4E}"/>
              </a:ext>
            </a:extLst>
          </p:cNvPr>
          <p:cNvGraphicFramePr>
            <a:graphicFrameLocks noGrp="1"/>
          </p:cNvGraphicFramePr>
          <p:nvPr>
            <p:ph idx="1"/>
            <p:extLst>
              <p:ext uri="{D42A27DB-BD31-4B8C-83A1-F6EECF244321}">
                <p14:modId xmlns:p14="http://schemas.microsoft.com/office/powerpoint/2010/main" val="1258372577"/>
              </p:ext>
            </p:extLst>
          </p:nvPr>
        </p:nvGraphicFramePr>
        <p:xfrm>
          <a:off x="838200" y="1825625"/>
          <a:ext cx="10885265" cy="4480560"/>
        </p:xfrm>
        <a:graphic>
          <a:graphicData uri="http://schemas.openxmlformats.org/drawingml/2006/table">
            <a:tbl>
              <a:tblPr firstRow="1" bandRow="1">
                <a:tableStyleId>{5C22544A-7EE6-4342-B048-85BDC9FD1C3A}</a:tableStyleId>
              </a:tblPr>
              <a:tblGrid>
                <a:gridCol w="1160780">
                  <a:extLst>
                    <a:ext uri="{9D8B030D-6E8A-4147-A177-3AD203B41FA5}">
                      <a16:colId xmlns:a16="http://schemas.microsoft.com/office/drawing/2014/main" val="3210845527"/>
                    </a:ext>
                  </a:extLst>
                </a:gridCol>
                <a:gridCol w="3241495">
                  <a:extLst>
                    <a:ext uri="{9D8B030D-6E8A-4147-A177-3AD203B41FA5}">
                      <a16:colId xmlns:a16="http://schemas.microsoft.com/office/drawing/2014/main" val="3745333119"/>
                    </a:ext>
                  </a:extLst>
                </a:gridCol>
                <a:gridCol w="3241495">
                  <a:extLst>
                    <a:ext uri="{9D8B030D-6E8A-4147-A177-3AD203B41FA5}">
                      <a16:colId xmlns:a16="http://schemas.microsoft.com/office/drawing/2014/main" val="2128815610"/>
                    </a:ext>
                  </a:extLst>
                </a:gridCol>
                <a:gridCol w="3241495">
                  <a:extLst>
                    <a:ext uri="{9D8B030D-6E8A-4147-A177-3AD203B41FA5}">
                      <a16:colId xmlns:a16="http://schemas.microsoft.com/office/drawing/2014/main" val="1393391016"/>
                    </a:ext>
                  </a:extLst>
                </a:gridCol>
              </a:tblGrid>
              <a:tr h="370840">
                <a:tc>
                  <a:txBody>
                    <a:bodyPr/>
                    <a:lstStyle/>
                    <a:p>
                      <a:r>
                        <a:rPr kumimoji="1" lang="ja-JP" altLang="en-US" dirty="0"/>
                        <a:t>演算ライブラリ</a:t>
                      </a:r>
                    </a:p>
                  </a:txBody>
                  <a:tcPr/>
                </a:tc>
                <a:tc>
                  <a:txBody>
                    <a:bodyPr/>
                    <a:lstStyle/>
                    <a:p>
                      <a:r>
                        <a:rPr kumimoji="1" lang="ja-JP" altLang="en-US" dirty="0"/>
                        <a:t>特徴</a:t>
                      </a:r>
                    </a:p>
                  </a:txBody>
                  <a:tcPr/>
                </a:tc>
                <a:tc>
                  <a:txBody>
                    <a:bodyPr/>
                    <a:lstStyle/>
                    <a:p>
                      <a:r>
                        <a:rPr kumimoji="1" lang="ja-JP" altLang="en-US" dirty="0"/>
                        <a:t>入力フォーマット</a:t>
                      </a:r>
                    </a:p>
                  </a:txBody>
                  <a:tcPr/>
                </a:tc>
                <a:tc>
                  <a:txBody>
                    <a:bodyPr/>
                    <a:lstStyle/>
                    <a:p>
                      <a:r>
                        <a:rPr kumimoji="1" lang="ja-JP" altLang="en-US" dirty="0"/>
                        <a:t>出力フォーマット</a:t>
                      </a:r>
                    </a:p>
                  </a:txBody>
                  <a:tcPr/>
                </a:tc>
                <a:extLst>
                  <a:ext uri="{0D108BD9-81ED-4DB2-BD59-A6C34878D82A}">
                    <a16:rowId xmlns:a16="http://schemas.microsoft.com/office/drawing/2014/main" val="2422889074"/>
                  </a:ext>
                </a:extLst>
              </a:tr>
              <a:tr h="370840">
                <a:tc>
                  <a:txBody>
                    <a:bodyPr/>
                    <a:lstStyle/>
                    <a:p>
                      <a:r>
                        <a:rPr kumimoji="1" lang="en-US" altLang="ja-JP" dirty="0"/>
                        <a:t>RTKLIB</a:t>
                      </a:r>
                      <a:endParaRPr kumimoji="1" lang="ja-JP" altLang="en-US" dirty="0"/>
                    </a:p>
                  </a:txBody>
                  <a:tcPr/>
                </a:tc>
                <a:tc>
                  <a:txBody>
                    <a:bodyPr/>
                    <a:lstStyle/>
                    <a:p>
                      <a:r>
                        <a:rPr kumimoji="1" lang="ja-JP" altLang="en-US" dirty="0"/>
                        <a:t>大学の先生が製作した世界的に有名。</a:t>
                      </a:r>
                      <a:endParaRPr kumimoji="1" lang="en-US" altLang="ja-JP" dirty="0"/>
                    </a:p>
                    <a:p>
                      <a:r>
                        <a:rPr kumimoji="1" lang="en-US" altLang="ja-JP" dirty="0"/>
                        <a:t>TCP</a:t>
                      </a:r>
                      <a:r>
                        <a:rPr kumimoji="1" lang="ja-JP" altLang="en-US" dirty="0"/>
                        <a:t>通信用のアプリなども付属。</a:t>
                      </a:r>
                    </a:p>
                  </a:txBody>
                  <a:tcPr/>
                </a:tc>
                <a:tc>
                  <a:txBody>
                    <a:bodyPr/>
                    <a:lstStyle/>
                    <a:p>
                      <a:r>
                        <a:rPr kumimoji="1" lang="en-US" altLang="ja-JP" sz="1400" b="0" i="0" u="none" strike="noStrike" kern="1200" baseline="0" dirty="0">
                          <a:solidFill>
                            <a:schemeClr val="dk1"/>
                          </a:solidFill>
                          <a:latin typeface="+mn-lt"/>
                          <a:ea typeface="+mn-ea"/>
                          <a:cs typeface="+mn-cs"/>
                        </a:rPr>
                        <a:t>RTCM3, RTCM2, </a:t>
                      </a:r>
                      <a:r>
                        <a:rPr kumimoji="1" lang="en-US" altLang="ja-JP" sz="1400" b="0" i="0" u="none" strike="noStrike" kern="1200" baseline="0" dirty="0" err="1">
                          <a:solidFill>
                            <a:schemeClr val="dk1"/>
                          </a:solidFill>
                          <a:latin typeface="+mn-lt"/>
                          <a:ea typeface="+mn-ea"/>
                          <a:cs typeface="+mn-cs"/>
                        </a:rPr>
                        <a:t>NovAtel</a:t>
                      </a:r>
                      <a:r>
                        <a:rPr kumimoji="1" lang="en-US" altLang="ja-JP" sz="1400" b="0" i="0" u="none" strike="noStrike" kern="1200" baseline="0" dirty="0">
                          <a:solidFill>
                            <a:schemeClr val="dk1"/>
                          </a:solidFill>
                          <a:latin typeface="+mn-lt"/>
                          <a:ea typeface="+mn-ea"/>
                          <a:cs typeface="+mn-cs"/>
                        </a:rPr>
                        <a:t> OEM6, </a:t>
                      </a:r>
                      <a:r>
                        <a:rPr kumimoji="1" lang="en-US" altLang="ja-JP" sz="1400" b="0" i="0" u="none" strike="noStrike" kern="1200" baseline="0" dirty="0" err="1">
                          <a:solidFill>
                            <a:schemeClr val="dk1"/>
                          </a:solidFill>
                          <a:latin typeface="+mn-lt"/>
                          <a:ea typeface="+mn-ea"/>
                          <a:cs typeface="+mn-cs"/>
                        </a:rPr>
                        <a:t>NovAtel</a:t>
                      </a:r>
                      <a:r>
                        <a:rPr kumimoji="1" lang="en-US" altLang="ja-JP" sz="1400" b="0" i="0" u="none" strike="noStrike" kern="1200" baseline="0" dirty="0">
                          <a:solidFill>
                            <a:schemeClr val="dk1"/>
                          </a:solidFill>
                          <a:latin typeface="+mn-lt"/>
                          <a:ea typeface="+mn-ea"/>
                          <a:cs typeface="+mn-cs"/>
                        </a:rPr>
                        <a:t> OEM3, u‐</a:t>
                      </a:r>
                      <a:r>
                        <a:rPr kumimoji="1" lang="en-US" altLang="ja-JP" sz="1400" b="0" i="0" u="none" strike="noStrike" kern="1200" baseline="0" dirty="0" err="1">
                          <a:solidFill>
                            <a:schemeClr val="dk1"/>
                          </a:solidFill>
                          <a:latin typeface="+mn-lt"/>
                          <a:ea typeface="+mn-ea"/>
                          <a:cs typeface="+mn-cs"/>
                        </a:rPr>
                        <a:t>blox</a:t>
                      </a:r>
                      <a:r>
                        <a:rPr kumimoji="1" lang="en-US" altLang="ja-JP" sz="1400" b="0" i="0" u="none" strike="noStrike" kern="1200" baseline="0" dirty="0">
                          <a:solidFill>
                            <a:schemeClr val="dk1"/>
                          </a:solidFill>
                          <a:latin typeface="+mn-lt"/>
                          <a:ea typeface="+mn-ea"/>
                          <a:cs typeface="+mn-cs"/>
                        </a:rPr>
                        <a:t>, Superstar II, Hemisphere,</a:t>
                      </a:r>
                    </a:p>
                    <a:p>
                      <a:r>
                        <a:rPr kumimoji="1" lang="en-US" altLang="ja-JP" sz="1400" b="0" i="0" u="none" strike="noStrike" kern="1200" baseline="0" dirty="0" err="1">
                          <a:solidFill>
                            <a:schemeClr val="dk1"/>
                          </a:solidFill>
                          <a:latin typeface="+mn-lt"/>
                          <a:ea typeface="+mn-ea"/>
                          <a:cs typeface="+mn-cs"/>
                        </a:rPr>
                        <a:t>SkyTraq</a:t>
                      </a:r>
                      <a:r>
                        <a:rPr kumimoji="1" lang="en-US" altLang="ja-JP" sz="1400" b="0" i="0" u="none" strike="noStrike" kern="1200" baseline="0" dirty="0">
                          <a:solidFill>
                            <a:schemeClr val="dk1"/>
                          </a:solidFill>
                          <a:latin typeface="+mn-lt"/>
                          <a:ea typeface="+mn-ea"/>
                          <a:cs typeface="+mn-cs"/>
                        </a:rPr>
                        <a:t>, GW10, </a:t>
                      </a:r>
                      <a:r>
                        <a:rPr kumimoji="1" lang="en-US" altLang="ja-JP" sz="1400" b="0" i="0" u="none" strike="noStrike" kern="1200" baseline="0" dirty="0" err="1">
                          <a:solidFill>
                            <a:schemeClr val="dk1"/>
                          </a:solidFill>
                          <a:latin typeface="+mn-lt"/>
                          <a:ea typeface="+mn-ea"/>
                          <a:cs typeface="+mn-cs"/>
                        </a:rPr>
                        <a:t>Javad</a:t>
                      </a:r>
                      <a:r>
                        <a:rPr kumimoji="1" lang="en-US" altLang="ja-JP" sz="1400" b="0" i="0" u="none" strike="noStrike" kern="1200" baseline="0" dirty="0">
                          <a:solidFill>
                            <a:schemeClr val="dk1"/>
                          </a:solidFill>
                          <a:latin typeface="+mn-lt"/>
                          <a:ea typeface="+mn-ea"/>
                          <a:cs typeface="+mn-cs"/>
                        </a:rPr>
                        <a:t>, NVS BINR and BINEX</a:t>
                      </a:r>
                      <a:endParaRPr kumimoji="1" lang="ja-JP" altLang="en-US" sz="1400" dirty="0"/>
                    </a:p>
                  </a:txBody>
                  <a:tcPr/>
                </a:tc>
                <a:tc>
                  <a:txBody>
                    <a:bodyPr/>
                    <a:lstStyle/>
                    <a:p>
                      <a:r>
                        <a:rPr kumimoji="1" lang="en-US" altLang="ja-JP" sz="1600" b="0" i="0" kern="1200" dirty="0">
                          <a:solidFill>
                            <a:schemeClr val="dk1"/>
                          </a:solidFill>
                          <a:effectLst/>
                          <a:latin typeface="+mn-lt"/>
                          <a:ea typeface="+mn-ea"/>
                          <a:cs typeface="+mn-cs"/>
                        </a:rPr>
                        <a:t>RTCM3</a:t>
                      </a:r>
                      <a:endParaRPr kumimoji="1" lang="ja-JP" altLang="en-US" sz="1600" dirty="0"/>
                    </a:p>
                  </a:txBody>
                  <a:tcPr/>
                </a:tc>
                <a:extLst>
                  <a:ext uri="{0D108BD9-81ED-4DB2-BD59-A6C34878D82A}">
                    <a16:rowId xmlns:a16="http://schemas.microsoft.com/office/drawing/2014/main" val="89042698"/>
                  </a:ext>
                </a:extLst>
              </a:tr>
              <a:tr h="370840">
                <a:tc>
                  <a:txBody>
                    <a:bodyPr/>
                    <a:lstStyle/>
                    <a:p>
                      <a:r>
                        <a:rPr kumimoji="1" lang="en-US" altLang="ja-JP" dirty="0"/>
                        <a:t>RTK</a:t>
                      </a:r>
                      <a:r>
                        <a:rPr kumimoji="1" lang="ja-JP" altLang="en-US" dirty="0"/>
                        <a:t>コア</a:t>
                      </a:r>
                    </a:p>
                  </a:txBody>
                  <a:tcPr/>
                </a:tc>
                <a:tc>
                  <a:txBody>
                    <a:bodyPr/>
                    <a:lstStyle/>
                    <a:p>
                      <a:r>
                        <a:rPr kumimoji="1" lang="ja-JP" altLang="en-US" dirty="0"/>
                        <a:t>トランジスタ技能で紹介されていた</a:t>
                      </a:r>
                      <a:r>
                        <a:rPr kumimoji="1" lang="en-US" altLang="ja-JP" dirty="0"/>
                        <a:t>RTKLIB</a:t>
                      </a:r>
                      <a:r>
                        <a:rPr kumimoji="1" lang="ja-JP" altLang="en-US" dirty="0"/>
                        <a:t>を流用したもの。</a:t>
                      </a:r>
                      <a:endParaRPr kumimoji="1" lang="en-US" altLang="ja-JP" dirty="0"/>
                    </a:p>
                    <a:p>
                      <a:r>
                        <a:rPr kumimoji="1" lang="en-US" altLang="ja-JP" dirty="0"/>
                        <a:t>RTKLIB</a:t>
                      </a:r>
                      <a:r>
                        <a:rPr kumimoji="1" lang="ja-JP" altLang="en-US" dirty="0"/>
                        <a:t>と同じデータを使っても同じ結果が出るわけではない</a:t>
                      </a:r>
                    </a:p>
                  </a:txBody>
                  <a:tcPr/>
                </a:tc>
                <a:tc>
                  <a:txBody>
                    <a:bodyPr/>
                    <a:lstStyle/>
                    <a:p>
                      <a:r>
                        <a:rPr kumimoji="1" lang="ja-JP" altLang="en-US" dirty="0"/>
                        <a:t>同じデータを使ったという記述があったため、</a:t>
                      </a:r>
                      <a:r>
                        <a:rPr kumimoji="1" lang="en-US" altLang="ja-JP" dirty="0"/>
                        <a:t>RTKLIB</a:t>
                      </a:r>
                      <a:r>
                        <a:rPr kumimoji="1" lang="ja-JP" altLang="en-US" dirty="0"/>
                        <a:t>と同じと予想</a:t>
                      </a:r>
                    </a:p>
                  </a:txBody>
                  <a:tcPr/>
                </a:tc>
                <a:tc>
                  <a:txBody>
                    <a:bodyPr/>
                    <a:lstStyle/>
                    <a:p>
                      <a:r>
                        <a:rPr kumimoji="1" lang="ja-JP" altLang="en-US" dirty="0"/>
                        <a:t>　　　　　</a:t>
                      </a:r>
                      <a:r>
                        <a:rPr kumimoji="1" lang="en-US" altLang="ja-JP" sz="1800" kern="1200" dirty="0">
                          <a:solidFill>
                            <a:schemeClr val="dk1"/>
                          </a:solidFill>
                          <a:effectLst/>
                          <a:latin typeface="+mn-lt"/>
                          <a:ea typeface="+mn-ea"/>
                          <a:cs typeface="+mn-cs"/>
                        </a:rPr>
                        <a:t>TR201801.pdf</a:t>
                      </a:r>
                      <a:r>
                        <a:rPr kumimoji="1" lang="ja-JP" altLang="ja-JP" sz="1800" kern="1200" dirty="0">
                          <a:solidFill>
                            <a:schemeClr val="dk1"/>
                          </a:solidFill>
                          <a:effectLst/>
                          <a:latin typeface="+mn-lt"/>
                          <a:ea typeface="+mn-ea"/>
                          <a:cs typeface="+mn-cs"/>
                        </a:rPr>
                        <a:t>の</a:t>
                      </a:r>
                      <a:endParaRPr kumimoji="1" lang="en-US" altLang="ja-JP" sz="1800" kern="1200" dirty="0">
                        <a:solidFill>
                          <a:schemeClr val="dk1"/>
                        </a:solidFill>
                        <a:effectLst/>
                        <a:latin typeface="+mn-lt"/>
                        <a:ea typeface="+mn-ea"/>
                        <a:cs typeface="+mn-cs"/>
                      </a:endParaRPr>
                    </a:p>
                    <a:p>
                      <a:r>
                        <a:rPr kumimoji="1" lang="ja-JP" altLang="en-US" sz="1800" kern="1200" dirty="0">
                          <a:solidFill>
                            <a:schemeClr val="dk1"/>
                          </a:solidFill>
                          <a:effectLst/>
                          <a:latin typeface="+mn-lt"/>
                          <a:ea typeface="+mn-ea"/>
                          <a:cs typeface="+mn-cs"/>
                        </a:rPr>
                        <a:t>　　　　　</a:t>
                      </a:r>
                      <a:r>
                        <a:rPr kumimoji="1" lang="en-US" altLang="ja-JP" sz="1800" kern="1200" dirty="0">
                          <a:solidFill>
                            <a:schemeClr val="dk1"/>
                          </a:solidFill>
                          <a:effectLst/>
                          <a:latin typeface="+mn-lt"/>
                          <a:ea typeface="+mn-ea"/>
                          <a:cs typeface="+mn-cs"/>
                        </a:rPr>
                        <a:t>P94</a:t>
                      </a:r>
                      <a:r>
                        <a:rPr kumimoji="1" lang="ja-JP" altLang="en-US" sz="1800" kern="1200" dirty="0">
                          <a:solidFill>
                            <a:schemeClr val="dk1"/>
                          </a:solidFill>
                          <a:effectLst/>
                          <a:latin typeface="+mn-lt"/>
                          <a:ea typeface="+mn-ea"/>
                          <a:cs typeface="+mn-cs"/>
                        </a:rPr>
                        <a:t>参考</a:t>
                      </a:r>
                      <a:endParaRPr kumimoji="1" lang="ja-JP" altLang="en-US" dirty="0"/>
                    </a:p>
                  </a:txBody>
                  <a:tcPr/>
                </a:tc>
                <a:extLst>
                  <a:ext uri="{0D108BD9-81ED-4DB2-BD59-A6C34878D82A}">
                    <a16:rowId xmlns:a16="http://schemas.microsoft.com/office/drawing/2014/main" val="4224796612"/>
                  </a:ext>
                </a:extLst>
              </a:tr>
              <a:tr h="370840">
                <a:tc>
                  <a:txBody>
                    <a:bodyPr/>
                    <a:lstStyle/>
                    <a:p>
                      <a:r>
                        <a:rPr kumimoji="1" lang="en-US" altLang="ja-JP" dirty="0"/>
                        <a:t>UBOX</a:t>
                      </a:r>
                      <a:r>
                        <a:rPr kumimoji="1" lang="ja-JP" altLang="en-US" dirty="0"/>
                        <a:t>内蔵エンジン</a:t>
                      </a:r>
                    </a:p>
                  </a:txBody>
                  <a:tcPr/>
                </a:tc>
                <a:tc>
                  <a:txBody>
                    <a:bodyPr/>
                    <a:lstStyle/>
                    <a:p>
                      <a:r>
                        <a:rPr kumimoji="1" lang="en-US" altLang="ja-JP" dirty="0" err="1"/>
                        <a:t>Ubox</a:t>
                      </a:r>
                      <a:r>
                        <a:rPr kumimoji="1" lang="ja-JP" altLang="en-US" dirty="0"/>
                        <a:t>社の</a:t>
                      </a:r>
                      <a:r>
                        <a:rPr kumimoji="1" lang="en-US" altLang="ja-JP" sz="1800" b="0" i="0" kern="1200" dirty="0">
                          <a:solidFill>
                            <a:schemeClr val="dk1"/>
                          </a:solidFill>
                          <a:effectLst/>
                          <a:latin typeface="+mn-lt"/>
                          <a:ea typeface="+mn-ea"/>
                          <a:cs typeface="+mn-cs"/>
                        </a:rPr>
                        <a:t>NEO-M8P</a:t>
                      </a:r>
                      <a:r>
                        <a:rPr kumimoji="1" lang="ja-JP" altLang="en-US" sz="1800" b="0" i="0" kern="1200" dirty="0">
                          <a:solidFill>
                            <a:schemeClr val="dk1"/>
                          </a:solidFill>
                          <a:effectLst/>
                          <a:latin typeface="+mn-lt"/>
                          <a:ea typeface="+mn-ea"/>
                          <a:cs typeface="+mn-cs"/>
                        </a:rPr>
                        <a:t>など</a:t>
                      </a:r>
                      <a:r>
                        <a:rPr kumimoji="1" lang="ja-JP" altLang="en-US" dirty="0"/>
                        <a:t>はラズパイや</a:t>
                      </a:r>
                      <a:r>
                        <a:rPr kumimoji="1" lang="en-US" altLang="ja-JP" dirty="0"/>
                        <a:t>PC</a:t>
                      </a:r>
                      <a:r>
                        <a:rPr kumimoji="1" lang="ja-JP" altLang="en-US" dirty="0"/>
                        <a:t>を使わずにデバイス内で</a:t>
                      </a:r>
                      <a:r>
                        <a:rPr kumimoji="1" lang="en-US" altLang="ja-JP" dirty="0"/>
                        <a:t>RTK</a:t>
                      </a:r>
                      <a:r>
                        <a:rPr kumimoji="1" lang="ja-JP" altLang="en-US" dirty="0"/>
                        <a:t>法が計算できる。</a:t>
                      </a:r>
                    </a:p>
                  </a:txBody>
                  <a:tcPr/>
                </a:tc>
                <a:tc>
                  <a:txBody>
                    <a:bodyPr/>
                    <a:lstStyle/>
                    <a:p>
                      <a:r>
                        <a:rPr kumimoji="1" lang="en-US" altLang="ja-JP" sz="1800" kern="1200" dirty="0">
                          <a:solidFill>
                            <a:schemeClr val="dk1"/>
                          </a:solidFill>
                          <a:effectLst/>
                          <a:latin typeface="+mn-lt"/>
                          <a:ea typeface="+mn-ea"/>
                          <a:cs typeface="+mn-cs"/>
                        </a:rPr>
                        <a:t>RTCM3</a:t>
                      </a:r>
                      <a:endParaRPr kumimoji="1" lang="ja-JP" altLang="en-US" dirty="0"/>
                    </a:p>
                  </a:txBody>
                  <a:tcPr/>
                </a:tc>
                <a:tc>
                  <a:txBody>
                    <a:bodyPr/>
                    <a:lstStyle/>
                    <a:p>
                      <a:r>
                        <a:rPr kumimoji="1" lang="ja-JP" altLang="en-US" dirty="0"/>
                        <a:t>緯度、経度、高度がシリアルで出力</a:t>
                      </a:r>
                    </a:p>
                  </a:txBody>
                  <a:tcPr/>
                </a:tc>
                <a:extLst>
                  <a:ext uri="{0D108BD9-81ED-4DB2-BD59-A6C34878D82A}">
                    <a16:rowId xmlns:a16="http://schemas.microsoft.com/office/drawing/2014/main" val="3979031927"/>
                  </a:ext>
                </a:extLst>
              </a:tr>
            </a:tbl>
          </a:graphicData>
        </a:graphic>
      </p:graphicFrame>
      <p:pic>
        <p:nvPicPr>
          <p:cNvPr id="6" name="図 5">
            <a:extLst>
              <a:ext uri="{FF2B5EF4-FFF2-40B4-BE49-F238E27FC236}">
                <a16:creationId xmlns:a16="http://schemas.microsoft.com/office/drawing/2014/main" id="{0FDB7646-FF04-478B-BD3A-F059B5F2D458}"/>
              </a:ext>
            </a:extLst>
          </p:cNvPr>
          <p:cNvPicPr/>
          <p:nvPr/>
        </p:nvPicPr>
        <p:blipFill rotWithShape="1">
          <a:blip r:embed="rId3"/>
          <a:srcRect l="51818" t="61834"/>
          <a:stretch/>
        </p:blipFill>
        <p:spPr>
          <a:xfrm>
            <a:off x="8562108" y="3711632"/>
            <a:ext cx="997529" cy="1591887"/>
          </a:xfrm>
          <a:prstGeom prst="rect">
            <a:avLst/>
          </a:prstGeom>
        </p:spPr>
      </p:pic>
    </p:spTree>
    <p:extLst>
      <p:ext uri="{BB962C8B-B14F-4D97-AF65-F5344CB8AC3E}">
        <p14:creationId xmlns:p14="http://schemas.microsoft.com/office/powerpoint/2010/main" val="417234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5A881-9CB8-45D3-8D64-625AA09FA3D5}"/>
              </a:ext>
            </a:extLst>
          </p:cNvPr>
          <p:cNvSpPr>
            <a:spLocks noGrp="1"/>
          </p:cNvSpPr>
          <p:nvPr>
            <p:ph type="title"/>
          </p:nvPr>
        </p:nvSpPr>
        <p:spPr/>
        <p:txBody>
          <a:bodyPr/>
          <a:lstStyle/>
          <a:p>
            <a:r>
              <a:rPr kumimoji="1" lang="en-US" altLang="ja-JP" dirty="0"/>
              <a:t>RTKLIB</a:t>
            </a:r>
            <a:r>
              <a:rPr kumimoji="1" lang="ja-JP" altLang="en-US" dirty="0"/>
              <a:t>について</a:t>
            </a:r>
          </a:p>
        </p:txBody>
      </p:sp>
      <p:sp>
        <p:nvSpPr>
          <p:cNvPr id="3" name="コンテンツ プレースホルダー 2">
            <a:extLst>
              <a:ext uri="{FF2B5EF4-FFF2-40B4-BE49-F238E27FC236}">
                <a16:creationId xmlns:a16="http://schemas.microsoft.com/office/drawing/2014/main" id="{16B41BB2-60A0-4E76-BC76-88A530F860D0}"/>
              </a:ext>
            </a:extLst>
          </p:cNvPr>
          <p:cNvSpPr>
            <a:spLocks noGrp="1"/>
          </p:cNvSpPr>
          <p:nvPr>
            <p:ph idx="1"/>
          </p:nvPr>
        </p:nvSpPr>
        <p:spPr/>
        <p:txBody>
          <a:bodyPr>
            <a:normAutofit fontScale="92500" lnSpcReduction="10000"/>
          </a:bodyPr>
          <a:lstStyle/>
          <a:p>
            <a:r>
              <a:rPr lang="ja-JP" altLang="en-US" dirty="0"/>
              <a:t>データの出力先は</a:t>
            </a:r>
            <a:r>
              <a:rPr kumimoji="1" lang="ja-JP" altLang="en-US" dirty="0"/>
              <a:t>シリアル、</a:t>
            </a:r>
            <a:r>
              <a:rPr kumimoji="1" lang="en-US" altLang="ja-JP" dirty="0"/>
              <a:t>TCP</a:t>
            </a:r>
            <a:r>
              <a:rPr kumimoji="1" lang="ja-JP" altLang="en-US" dirty="0"/>
              <a:t>クライアント、</a:t>
            </a:r>
            <a:r>
              <a:rPr kumimoji="1" lang="en-US" altLang="ja-JP" dirty="0"/>
              <a:t>TCP</a:t>
            </a:r>
            <a:r>
              <a:rPr kumimoji="1" lang="ja-JP" altLang="en-US" dirty="0"/>
              <a:t>サーバー、</a:t>
            </a:r>
            <a:r>
              <a:rPr kumimoji="1" lang="en-US" altLang="ja-JP" dirty="0"/>
              <a:t>NTRIP</a:t>
            </a:r>
            <a:r>
              <a:rPr kumimoji="1" lang="ja-JP" altLang="en-US" dirty="0"/>
              <a:t>クライアント、ファイル、</a:t>
            </a:r>
            <a:r>
              <a:rPr kumimoji="1" lang="en-US" altLang="ja-JP" dirty="0"/>
              <a:t>FTP</a:t>
            </a:r>
            <a:r>
              <a:rPr kumimoji="1" lang="ja-JP" altLang="en-US" dirty="0"/>
              <a:t>、または</a:t>
            </a:r>
            <a:r>
              <a:rPr kumimoji="1" lang="en-US" altLang="ja-JP" dirty="0"/>
              <a:t>HTTP</a:t>
            </a:r>
            <a:r>
              <a:rPr kumimoji="1" lang="ja-JP" altLang="en-US" dirty="0"/>
              <a:t>です。</a:t>
            </a:r>
            <a:endParaRPr kumimoji="1" lang="en-US" altLang="ja-JP" dirty="0"/>
          </a:p>
          <a:p>
            <a:r>
              <a:rPr kumimoji="1" lang="en-US" altLang="ja-JP" dirty="0"/>
              <a:t>I2C</a:t>
            </a:r>
            <a:r>
              <a:rPr kumimoji="1" lang="ja-JP" altLang="en-US" dirty="0"/>
              <a:t>や</a:t>
            </a:r>
            <a:r>
              <a:rPr kumimoji="1" lang="en-US" altLang="ja-JP" dirty="0"/>
              <a:t>SPI</a:t>
            </a:r>
            <a:r>
              <a:rPr kumimoji="1" lang="ja-JP" altLang="en-US" dirty="0"/>
              <a:t>への出力可能？</a:t>
            </a:r>
            <a:endParaRPr kumimoji="1" lang="en-US" altLang="ja-JP" dirty="0"/>
          </a:p>
          <a:p>
            <a:r>
              <a:rPr lang="ja-JP" altLang="en-US" dirty="0"/>
              <a:t>基地局のデータ配信用アプリも付属。</a:t>
            </a:r>
            <a:endParaRPr lang="en-US" altLang="ja-JP" dirty="0"/>
          </a:p>
          <a:p>
            <a:r>
              <a:rPr lang="ja-JP" altLang="en-US" dirty="0"/>
              <a:t>座標の信頼性が高いと</a:t>
            </a:r>
            <a:r>
              <a:rPr lang="en-US" altLang="ja-JP" dirty="0"/>
              <a:t>Fix</a:t>
            </a:r>
            <a:r>
              <a:rPr lang="ja-JP" altLang="en-US" dirty="0"/>
              <a:t>フラグが立つ。</a:t>
            </a:r>
            <a:endParaRPr lang="en-US" altLang="ja-JP" dirty="0"/>
          </a:p>
          <a:p>
            <a:r>
              <a:rPr lang="en-US" altLang="ja-JP" dirty="0"/>
              <a:t>NMEA</a:t>
            </a:r>
            <a:r>
              <a:rPr lang="ja-JP" altLang="en-US" dirty="0"/>
              <a:t>フォーマットを入力として扱えない疑惑がある。</a:t>
            </a:r>
            <a:r>
              <a:rPr lang="en-US" altLang="ja-JP" dirty="0"/>
              <a:t>NMEA</a:t>
            </a:r>
            <a:r>
              <a:rPr lang="ja-JP" altLang="en-US" dirty="0"/>
              <a:t>といった単語は</a:t>
            </a:r>
            <a:r>
              <a:rPr lang="en-US" altLang="ja-JP" dirty="0"/>
              <a:t>RTKLIB</a:t>
            </a:r>
            <a:r>
              <a:rPr lang="ja-JP" altLang="en-US" dirty="0"/>
              <a:t>を調べても出てくる。</a:t>
            </a:r>
            <a:endParaRPr lang="en-US" altLang="ja-JP" dirty="0"/>
          </a:p>
          <a:p>
            <a:endParaRPr kumimoji="1" lang="en-US" altLang="ja-JP" dirty="0"/>
          </a:p>
          <a:p>
            <a:r>
              <a:rPr lang="en-US" altLang="ja-JP" dirty="0"/>
              <a:t>RTKLIB</a:t>
            </a:r>
            <a:r>
              <a:rPr lang="ja-JP" altLang="en-US" dirty="0"/>
              <a:t>ソースファイルの内容が複雑なので改変を避けたいため、モータやセンサー管理プロセスとは別のプロセスとして管理したい。</a:t>
            </a:r>
            <a:endParaRPr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00268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FFC3A-13E8-4618-8E25-81EF3AD7A8A3}"/>
              </a:ext>
            </a:extLst>
          </p:cNvPr>
          <p:cNvSpPr>
            <a:spLocks noGrp="1"/>
          </p:cNvSpPr>
          <p:nvPr>
            <p:ph type="title"/>
          </p:nvPr>
        </p:nvSpPr>
        <p:spPr/>
        <p:txBody>
          <a:bodyPr/>
          <a:lstStyle/>
          <a:p>
            <a:r>
              <a:rPr kumimoji="1" lang="en-US" altLang="ja-JP" dirty="0"/>
              <a:t>UBOX</a:t>
            </a:r>
            <a:r>
              <a:rPr kumimoji="1" lang="ja-JP" altLang="en-US" dirty="0"/>
              <a:t>内蔵エンジン</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D8497CFF-6FB7-4E3A-8202-EDAEF4EE52AF}"/>
              </a:ext>
            </a:extLst>
          </p:cNvPr>
          <p:cNvSpPr>
            <a:spLocks noGrp="1"/>
          </p:cNvSpPr>
          <p:nvPr>
            <p:ph idx="1"/>
          </p:nvPr>
        </p:nvSpPr>
        <p:spPr>
          <a:xfrm>
            <a:off x="838200" y="1690689"/>
            <a:ext cx="10515600" cy="4486274"/>
          </a:xfrm>
        </p:spPr>
        <p:txBody>
          <a:bodyPr/>
          <a:lstStyle/>
          <a:p>
            <a:r>
              <a:rPr kumimoji="1" lang="ja-JP" altLang="en-US" dirty="0"/>
              <a:t>モジュール間の通信が問題</a:t>
            </a:r>
            <a:endParaRPr lang="en-US" altLang="ja-JP" dirty="0"/>
          </a:p>
          <a:p>
            <a:r>
              <a:rPr lang="ja-JP" altLang="en-US" dirty="0"/>
              <a:t>モジュール間の通信にデータを乗せる</a:t>
            </a:r>
            <a:endParaRPr lang="en-US" altLang="ja-JP" dirty="0"/>
          </a:p>
          <a:p>
            <a:pPr marL="0" indent="0">
              <a:buNone/>
            </a:pPr>
            <a:r>
              <a:rPr kumimoji="1" lang="ja-JP" altLang="en-US" dirty="0"/>
              <a:t>時に、</a:t>
            </a:r>
            <a:r>
              <a:rPr lang="en-US" altLang="ja-JP" dirty="0"/>
              <a:t> </a:t>
            </a:r>
            <a:r>
              <a:rPr lang="en-US" altLang="ja-JP" dirty="0" err="1"/>
              <a:t>Ubox</a:t>
            </a:r>
            <a:r>
              <a:rPr lang="ja-JP" altLang="en-US" dirty="0"/>
              <a:t>社の独自形式のデータの</a:t>
            </a:r>
            <a:endParaRPr lang="en-US" altLang="ja-JP" dirty="0"/>
          </a:p>
          <a:p>
            <a:pPr marL="0" indent="0">
              <a:buNone/>
            </a:pPr>
            <a:r>
              <a:rPr lang="ja-JP" altLang="en-US" dirty="0"/>
              <a:t>ため、データをどこで区切るべきかが</a:t>
            </a:r>
            <a:endParaRPr lang="en-US" altLang="ja-JP" dirty="0"/>
          </a:p>
          <a:p>
            <a:pPr marL="0" indent="0">
              <a:buNone/>
            </a:pPr>
            <a:r>
              <a:rPr lang="ja-JP" altLang="en-US" dirty="0"/>
              <a:t>わかっていない。</a:t>
            </a:r>
            <a:endParaRPr kumimoji="1" lang="ja-JP" altLang="en-US" dirty="0"/>
          </a:p>
        </p:txBody>
      </p:sp>
      <p:pic>
        <p:nvPicPr>
          <p:cNvPr id="5" name="図 4">
            <a:extLst>
              <a:ext uri="{FF2B5EF4-FFF2-40B4-BE49-F238E27FC236}">
                <a16:creationId xmlns:a16="http://schemas.microsoft.com/office/drawing/2014/main" id="{A4953B27-86DC-445D-8633-2DE8F6117DB3}"/>
              </a:ext>
            </a:extLst>
          </p:cNvPr>
          <p:cNvPicPr/>
          <p:nvPr/>
        </p:nvPicPr>
        <p:blipFill>
          <a:blip r:embed="rId2"/>
          <a:stretch>
            <a:fillRect/>
          </a:stretch>
        </p:blipFill>
        <p:spPr>
          <a:xfrm>
            <a:off x="7128865" y="2640874"/>
            <a:ext cx="3915507" cy="3279897"/>
          </a:xfrm>
          <a:prstGeom prst="rect">
            <a:avLst/>
          </a:prstGeom>
        </p:spPr>
      </p:pic>
    </p:spTree>
    <p:extLst>
      <p:ext uri="{BB962C8B-B14F-4D97-AF65-F5344CB8AC3E}">
        <p14:creationId xmlns:p14="http://schemas.microsoft.com/office/powerpoint/2010/main" val="91418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420C0-3CA6-4AD9-95E2-B83CA3D1B9A0}"/>
              </a:ext>
            </a:extLst>
          </p:cNvPr>
          <p:cNvSpPr>
            <a:spLocks noGrp="1"/>
          </p:cNvSpPr>
          <p:nvPr>
            <p:ph type="title"/>
          </p:nvPr>
        </p:nvSpPr>
        <p:spPr/>
        <p:txBody>
          <a:bodyPr/>
          <a:lstStyle/>
          <a:p>
            <a:r>
              <a:rPr kumimoji="1" lang="en-US" altLang="ja-JP" dirty="0"/>
              <a:t>RTK</a:t>
            </a:r>
            <a:r>
              <a:rPr kumimoji="1" lang="ja-JP" altLang="en-US" dirty="0"/>
              <a:t>法におけるタイミング</a:t>
            </a:r>
          </a:p>
        </p:txBody>
      </p:sp>
      <p:pic>
        <p:nvPicPr>
          <p:cNvPr id="5" name="コンテンツ プレースホルダー 4">
            <a:extLst>
              <a:ext uri="{FF2B5EF4-FFF2-40B4-BE49-F238E27FC236}">
                <a16:creationId xmlns:a16="http://schemas.microsoft.com/office/drawing/2014/main" id="{6B1D9598-5B47-461B-9158-5E23E8E16514}"/>
              </a:ext>
            </a:extLst>
          </p:cNvPr>
          <p:cNvPicPr>
            <a:picLocks noGrp="1" noChangeAspect="1"/>
          </p:cNvPicPr>
          <p:nvPr>
            <p:ph idx="1"/>
          </p:nvPr>
        </p:nvPicPr>
        <p:blipFill>
          <a:blip r:embed="rId2"/>
          <a:stretch>
            <a:fillRect/>
          </a:stretch>
        </p:blipFill>
        <p:spPr>
          <a:xfrm>
            <a:off x="3633592" y="1825625"/>
            <a:ext cx="4924816" cy="4351338"/>
          </a:xfrm>
        </p:spPr>
      </p:pic>
    </p:spTree>
    <p:extLst>
      <p:ext uri="{BB962C8B-B14F-4D97-AF65-F5344CB8AC3E}">
        <p14:creationId xmlns:p14="http://schemas.microsoft.com/office/powerpoint/2010/main" val="386690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E96AD-8952-4E79-BD07-5A04474499C4}"/>
              </a:ext>
            </a:extLst>
          </p:cNvPr>
          <p:cNvSpPr>
            <a:spLocks noGrp="1"/>
          </p:cNvSpPr>
          <p:nvPr>
            <p:ph type="title"/>
          </p:nvPr>
        </p:nvSpPr>
        <p:spPr/>
        <p:txBody>
          <a:bodyPr/>
          <a:lstStyle/>
          <a:p>
            <a:r>
              <a:rPr kumimoji="1" lang="ja-JP" altLang="en-US" dirty="0"/>
              <a:t>基地局データについて</a:t>
            </a:r>
          </a:p>
        </p:txBody>
      </p:sp>
      <p:sp>
        <p:nvSpPr>
          <p:cNvPr id="3" name="コンテンツ プレースホルダー 2">
            <a:extLst>
              <a:ext uri="{FF2B5EF4-FFF2-40B4-BE49-F238E27FC236}">
                <a16:creationId xmlns:a16="http://schemas.microsoft.com/office/drawing/2014/main" id="{C91CBCD3-B37D-44F2-9150-16B2DB7B7FB3}"/>
              </a:ext>
            </a:extLst>
          </p:cNvPr>
          <p:cNvSpPr>
            <a:spLocks noGrp="1"/>
          </p:cNvSpPr>
          <p:nvPr>
            <p:ph idx="1"/>
          </p:nvPr>
        </p:nvSpPr>
        <p:spPr/>
        <p:txBody>
          <a:bodyPr/>
          <a:lstStyle/>
          <a:p>
            <a:r>
              <a:rPr kumimoji="1" lang="ja-JP" altLang="en-US" dirty="0"/>
              <a:t>移動局と基地局は</a:t>
            </a:r>
            <a:r>
              <a:rPr kumimoji="1" lang="en-US" altLang="ja-JP" dirty="0"/>
              <a:t>10km</a:t>
            </a:r>
            <a:r>
              <a:rPr kumimoji="1" lang="ja-JP" altLang="en-US" dirty="0"/>
              <a:t>以下の必要がある</a:t>
            </a:r>
            <a:endParaRPr kumimoji="1" lang="en-US" altLang="ja-JP" dirty="0"/>
          </a:p>
          <a:p>
            <a:r>
              <a:rPr kumimoji="1" lang="ja-JP" altLang="en-US" dirty="0"/>
              <a:t>世の中には無料で公開されているデータがある。</a:t>
            </a:r>
            <a:endParaRPr kumimoji="1" lang="en-US" altLang="ja-JP" dirty="0"/>
          </a:p>
          <a:p>
            <a:r>
              <a:rPr lang="en-US" altLang="ja-JP" sz="1800" u="sng" dirty="0">
                <a:solidFill>
                  <a:srgbClr val="0563C1"/>
                </a:solidFill>
                <a:effectLst/>
                <a:latin typeface="游明朝" panose="02020400000000000000" pitchFamily="18" charset="-128"/>
                <a:cs typeface="Times New Roman" panose="02020603050405020304" pitchFamily="18" charset="0"/>
                <a:hlinkClick r:id="rId3"/>
              </a:rPr>
              <a:t>https://toragi.cqpub.co.jp/tabid/865/Default.aspx</a:t>
            </a:r>
            <a:endParaRPr kumimoji="1" lang="en-US" altLang="ja-JP" dirty="0"/>
          </a:p>
          <a:p>
            <a:r>
              <a:rPr kumimoji="1" lang="en-US" altLang="ja-JP" dirty="0"/>
              <a:t>TCP</a:t>
            </a:r>
            <a:r>
              <a:rPr kumimoji="1" lang="ja-JP" altLang="en-US" dirty="0"/>
              <a:t>通信で受信したデータを利用できる。</a:t>
            </a:r>
            <a:endParaRPr kumimoji="1" lang="en-US" altLang="ja-JP" dirty="0"/>
          </a:p>
          <a:p>
            <a:r>
              <a:rPr lang="ja-JP" altLang="en-US" dirty="0"/>
              <a:t>公開サーバにデータを送り、それを受信する方法がある。</a:t>
            </a:r>
            <a:endParaRPr lang="en-US" altLang="ja-JP" dirty="0"/>
          </a:p>
          <a:p>
            <a:pPr marL="0" indent="0">
              <a:buNone/>
            </a:pPr>
            <a:r>
              <a:rPr lang="ja-JP" altLang="en-US" dirty="0"/>
              <a:t>→世界中の人が利用できるので問題がないか先生に確認が必要</a:t>
            </a:r>
            <a:endParaRPr lang="en-US" altLang="ja-JP" dirty="0"/>
          </a:p>
          <a:p>
            <a:r>
              <a:rPr kumimoji="1" lang="ja-JP" altLang="en-US" dirty="0"/>
              <a:t>サーバまで自身で用意する方法もある。</a:t>
            </a:r>
            <a:endParaRPr kumimoji="1" lang="en-US" altLang="ja-JP" dirty="0"/>
          </a:p>
          <a:p>
            <a:r>
              <a:rPr lang="ja-JP" altLang="en-US" dirty="0"/>
              <a:t>基地局の座標は長時間</a:t>
            </a:r>
            <a:r>
              <a:rPr lang="en-US" altLang="ja-JP" dirty="0"/>
              <a:t>GPS</a:t>
            </a:r>
            <a:r>
              <a:rPr lang="ja-JP" altLang="en-US" dirty="0"/>
              <a:t>での単独測位を行って制度を高める</a:t>
            </a:r>
            <a:endParaRPr kumimoji="1" lang="en-US" altLang="ja-JP" dirty="0"/>
          </a:p>
          <a:p>
            <a:endParaRPr kumimoji="1" lang="ja-JP" altLang="en-US" dirty="0"/>
          </a:p>
        </p:txBody>
      </p:sp>
    </p:spTree>
    <p:extLst>
      <p:ext uri="{BB962C8B-B14F-4D97-AF65-F5344CB8AC3E}">
        <p14:creationId xmlns:p14="http://schemas.microsoft.com/office/powerpoint/2010/main" val="37439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ACCA04-6BEA-4A67-81CF-56B79C12B337}"/>
              </a:ext>
            </a:extLst>
          </p:cNvPr>
          <p:cNvSpPr>
            <a:spLocks noGrp="1"/>
          </p:cNvSpPr>
          <p:nvPr>
            <p:ph type="title"/>
          </p:nvPr>
        </p:nvSpPr>
        <p:spPr/>
        <p:txBody>
          <a:bodyPr/>
          <a:lstStyle/>
          <a:p>
            <a:r>
              <a:rPr kumimoji="1" lang="ja-JP" altLang="en-US" dirty="0"/>
              <a:t>先輩の</a:t>
            </a:r>
            <a:r>
              <a:rPr lang="ja-JP" altLang="en-US" dirty="0"/>
              <a:t>プログラム</a:t>
            </a:r>
            <a:r>
              <a:rPr kumimoji="1" lang="ja-JP" altLang="en-US" dirty="0"/>
              <a:t>解析１</a:t>
            </a:r>
          </a:p>
        </p:txBody>
      </p:sp>
      <p:sp>
        <p:nvSpPr>
          <p:cNvPr id="3" name="コンテンツ プレースホルダー 2">
            <a:extLst>
              <a:ext uri="{FF2B5EF4-FFF2-40B4-BE49-F238E27FC236}">
                <a16:creationId xmlns:a16="http://schemas.microsoft.com/office/drawing/2014/main" id="{AF38E54F-AFCA-4500-9548-E8FC9A8FF079}"/>
              </a:ext>
            </a:extLst>
          </p:cNvPr>
          <p:cNvSpPr>
            <a:spLocks noGrp="1"/>
          </p:cNvSpPr>
          <p:nvPr>
            <p:ph idx="1"/>
          </p:nvPr>
        </p:nvSpPr>
        <p:spPr/>
        <p:txBody>
          <a:bodyPr/>
          <a:lstStyle/>
          <a:p>
            <a:r>
              <a:rPr kumimoji="1" lang="ja-JP" altLang="en-US" dirty="0"/>
              <a:t>移動局</a:t>
            </a:r>
            <a:endParaRPr kumimoji="1" lang="en-US" altLang="ja-JP" dirty="0"/>
          </a:p>
          <a:p>
            <a:pPr marL="0" indent="0">
              <a:buNone/>
            </a:pPr>
            <a:r>
              <a:rPr kumimoji="1" lang="ja-JP" altLang="en-US" dirty="0"/>
              <a:t>緯度、経度、方位を方位センサーや</a:t>
            </a:r>
            <a:r>
              <a:rPr kumimoji="1" lang="en-US" altLang="ja-JP" dirty="0"/>
              <a:t>GPS</a:t>
            </a:r>
            <a:r>
              <a:rPr kumimoji="1" lang="ja-JP" altLang="en-US" dirty="0"/>
              <a:t>から読み取っている</a:t>
            </a:r>
            <a:endParaRPr kumimoji="1" lang="en-US" altLang="ja-JP" dirty="0"/>
          </a:p>
          <a:p>
            <a:pPr marL="0" indent="0">
              <a:buNone/>
            </a:pPr>
            <a:r>
              <a:rPr kumimoji="1" lang="ja-JP" altLang="en-US" dirty="0"/>
              <a:t>座標の認識やモータの管理を</a:t>
            </a:r>
            <a:r>
              <a:rPr kumimoji="1" lang="en-US" altLang="ja-JP" dirty="0"/>
              <a:t>gps.py</a:t>
            </a:r>
            <a:r>
              <a:rPr kumimoji="1" lang="ja-JP" altLang="en-US" dirty="0"/>
              <a:t>で行っている。</a:t>
            </a:r>
            <a:endParaRPr lang="en-US" altLang="ja-JP" dirty="0"/>
          </a:p>
          <a:p>
            <a:r>
              <a:rPr kumimoji="1" lang="ja-JP" altLang="en-US" dirty="0"/>
              <a:t>基地局</a:t>
            </a:r>
            <a:endParaRPr kumimoji="1" lang="en-US" altLang="ja-JP" dirty="0"/>
          </a:p>
          <a:p>
            <a:pPr marL="0" indent="0">
              <a:buNone/>
            </a:pPr>
            <a:r>
              <a:rPr kumimoji="1" lang="ja-JP" altLang="en-US" dirty="0"/>
              <a:t>緯度、経度をローカルネットワークに</a:t>
            </a:r>
            <a:r>
              <a:rPr kumimoji="1" lang="en-US" altLang="ja-JP" dirty="0"/>
              <a:t>TCP</a:t>
            </a:r>
            <a:r>
              <a:rPr kumimoji="1" lang="ja-JP" altLang="en-US" dirty="0"/>
              <a:t>通信サーバとして配信。</a:t>
            </a:r>
            <a:endParaRPr kumimoji="1" lang="en-US" altLang="ja-JP" dirty="0"/>
          </a:p>
          <a:p>
            <a:pPr marL="0" indent="0">
              <a:buNone/>
            </a:pPr>
            <a:r>
              <a:rPr lang="en-US" altLang="ja-JP" dirty="0"/>
              <a:t>GPS</a:t>
            </a:r>
            <a:r>
              <a:rPr lang="ja-JP" altLang="en-US" dirty="0"/>
              <a:t>からはシリアル通信で読み取っている。</a:t>
            </a:r>
            <a:endParaRPr kumimoji="1" lang="en-US" altLang="ja-JP" dirty="0"/>
          </a:p>
        </p:txBody>
      </p:sp>
    </p:spTree>
    <p:extLst>
      <p:ext uri="{BB962C8B-B14F-4D97-AF65-F5344CB8AC3E}">
        <p14:creationId xmlns:p14="http://schemas.microsoft.com/office/powerpoint/2010/main" val="401292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21E9F-8F96-4657-B635-D735B31DF303}"/>
              </a:ext>
            </a:extLst>
          </p:cNvPr>
          <p:cNvSpPr>
            <a:spLocks noGrp="1"/>
          </p:cNvSpPr>
          <p:nvPr>
            <p:ph type="title"/>
          </p:nvPr>
        </p:nvSpPr>
        <p:spPr/>
        <p:txBody>
          <a:bodyPr/>
          <a:lstStyle/>
          <a:p>
            <a:r>
              <a:rPr kumimoji="1" lang="ja-JP" altLang="en-US" dirty="0"/>
              <a:t>先輩プログラム解析</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2076DA3D-8BEC-46AD-9303-2D7A5350A19A}"/>
              </a:ext>
            </a:extLst>
          </p:cNvPr>
          <p:cNvSpPr>
            <a:spLocks noGrp="1"/>
          </p:cNvSpPr>
          <p:nvPr>
            <p:ph idx="1"/>
          </p:nvPr>
        </p:nvSpPr>
        <p:spPr/>
        <p:txBody>
          <a:bodyPr>
            <a:normAutofit fontScale="92500" lnSpcReduction="10000"/>
          </a:bodyPr>
          <a:lstStyle/>
          <a:p>
            <a:r>
              <a:rPr lang="en-US" altLang="ja-JP" dirty="0"/>
              <a:t>RTK</a:t>
            </a:r>
            <a:r>
              <a:rPr lang="ja-JP" altLang="en-US" dirty="0"/>
              <a:t>法を行っていない疑惑がある。</a:t>
            </a:r>
            <a:endParaRPr kumimoji="1" lang="en-US" altLang="ja-JP" dirty="0"/>
          </a:p>
          <a:p>
            <a:r>
              <a:rPr lang="ja-JP" altLang="en-US" dirty="0"/>
              <a:t>プログラムに</a:t>
            </a:r>
            <a:r>
              <a:rPr lang="en-US" altLang="ja-JP" dirty="0"/>
              <a:t>RTK</a:t>
            </a:r>
            <a:r>
              <a:rPr lang="ja-JP" altLang="en-US" dirty="0"/>
              <a:t>という言葉がない。</a:t>
            </a:r>
            <a:endParaRPr lang="en-US" altLang="ja-JP" dirty="0"/>
          </a:p>
          <a:p>
            <a:r>
              <a:rPr lang="en-US" altLang="ja-JP" dirty="0"/>
              <a:t>gp</a:t>
            </a:r>
            <a:r>
              <a:rPr kumimoji="1" lang="en-US" altLang="ja-JP" dirty="0"/>
              <a:t>s.py</a:t>
            </a:r>
            <a:r>
              <a:rPr kumimoji="1" lang="ja-JP" altLang="en-US" dirty="0"/>
              <a:t>の</a:t>
            </a:r>
            <a:r>
              <a:rPr kumimoji="1" lang="en-US" altLang="ja-JP" dirty="0"/>
              <a:t>274</a:t>
            </a:r>
            <a:r>
              <a:rPr kumimoji="1" lang="ja-JP" altLang="en-US" dirty="0"/>
              <a:t>行目で</a:t>
            </a:r>
            <a:r>
              <a:rPr kumimoji="1" lang="en-US" altLang="ja-JP" dirty="0"/>
              <a:t>latitude</a:t>
            </a:r>
            <a:r>
              <a:rPr kumimoji="1" lang="ja-JP" altLang="en-US" dirty="0"/>
              <a:t>が移動局の現在緯度だと判断。</a:t>
            </a:r>
            <a:endParaRPr kumimoji="1" lang="en-US" altLang="ja-JP" dirty="0"/>
          </a:p>
          <a:p>
            <a:r>
              <a:rPr lang="en-US" altLang="ja-JP" dirty="0"/>
              <a:t>gp</a:t>
            </a:r>
            <a:r>
              <a:rPr kumimoji="1" lang="en-US" altLang="ja-JP" dirty="0"/>
              <a:t>s.py</a:t>
            </a:r>
            <a:r>
              <a:rPr kumimoji="1" lang="ja-JP" altLang="en-US" dirty="0"/>
              <a:t>の</a:t>
            </a:r>
            <a:r>
              <a:rPr kumimoji="1" lang="en-US" altLang="ja-JP" dirty="0"/>
              <a:t>264</a:t>
            </a:r>
            <a:r>
              <a:rPr kumimoji="1" lang="ja-JP" altLang="en-US" dirty="0"/>
              <a:t>行目で</a:t>
            </a:r>
            <a:r>
              <a:rPr kumimoji="1" lang="en-US" altLang="ja-JP" dirty="0"/>
              <a:t>latitude</a:t>
            </a:r>
            <a:r>
              <a:rPr kumimoji="1" lang="ja-JP" altLang="en-US" dirty="0"/>
              <a:t>に</a:t>
            </a:r>
            <a:r>
              <a:rPr kumimoji="1" lang="en-US" altLang="ja-JP" dirty="0"/>
              <a:t>ENU_CONV()</a:t>
            </a:r>
            <a:r>
              <a:rPr kumimoji="1" lang="ja-JP" altLang="en-US" dirty="0"/>
              <a:t>が移動局の</a:t>
            </a:r>
            <a:r>
              <a:rPr kumimoji="1" lang="en-US" altLang="ja-JP" dirty="0"/>
              <a:t>GPS</a:t>
            </a:r>
            <a:r>
              <a:rPr kumimoji="1" lang="ja-JP" altLang="en-US" dirty="0"/>
              <a:t>データを引数にしている。</a:t>
            </a:r>
            <a:endParaRPr kumimoji="1" lang="en-US" altLang="ja-JP" dirty="0"/>
          </a:p>
          <a:p>
            <a:r>
              <a:rPr lang="en-US" altLang="ja-JP" dirty="0"/>
              <a:t>gps.py</a:t>
            </a:r>
            <a:r>
              <a:rPr lang="ja-JP" altLang="en-US" dirty="0"/>
              <a:t>の</a:t>
            </a:r>
            <a:r>
              <a:rPr lang="en-US" altLang="ja-JP" dirty="0"/>
              <a:t>255</a:t>
            </a:r>
            <a:r>
              <a:rPr lang="ja-JP" altLang="en-US" dirty="0"/>
              <a:t>行目の</a:t>
            </a:r>
            <a:r>
              <a:rPr lang="en-US" altLang="ja-JP" dirty="0" err="1"/>
              <a:t>printf</a:t>
            </a:r>
            <a:r>
              <a:rPr lang="ja-JP" altLang="en-US" dirty="0"/>
              <a:t>から</a:t>
            </a:r>
            <a:r>
              <a:rPr lang="en-US" altLang="ja-JP" dirty="0" err="1"/>
              <a:t>gps.latitude</a:t>
            </a:r>
            <a:r>
              <a:rPr lang="ja-JP" altLang="en-US" dirty="0"/>
              <a:t>は現在の座標を示すと考えられる。</a:t>
            </a:r>
            <a:endParaRPr kumimoji="1" lang="en-US" altLang="ja-JP" dirty="0"/>
          </a:p>
          <a:p>
            <a:r>
              <a:rPr lang="en-US" altLang="ja-JP" dirty="0"/>
              <a:t>gps.py</a:t>
            </a:r>
            <a:r>
              <a:rPr lang="ja-JP" altLang="en-US" dirty="0"/>
              <a:t>の</a:t>
            </a:r>
            <a:r>
              <a:rPr lang="en-US" altLang="ja-JP" dirty="0"/>
              <a:t>88</a:t>
            </a:r>
            <a:r>
              <a:rPr lang="ja-JP" altLang="en-US" dirty="0"/>
              <a:t>行目に</a:t>
            </a:r>
            <a:r>
              <a:rPr kumimoji="1" lang="en-US" altLang="ja-JP" dirty="0"/>
              <a:t>ENU_CONV()</a:t>
            </a:r>
            <a:r>
              <a:rPr lang="ja-JP" altLang="en-US" dirty="0"/>
              <a:t>の内容がある</a:t>
            </a:r>
            <a:endParaRPr lang="en-US" altLang="ja-JP" dirty="0"/>
          </a:p>
          <a:p>
            <a:r>
              <a:rPr lang="en-US" altLang="ja-JP" dirty="0"/>
              <a:t>gps.py</a:t>
            </a:r>
            <a:r>
              <a:rPr lang="ja-JP" altLang="en-US" dirty="0"/>
              <a:t>の</a:t>
            </a:r>
            <a:r>
              <a:rPr lang="en-US" altLang="ja-JP" dirty="0"/>
              <a:t>108,109</a:t>
            </a:r>
            <a:r>
              <a:rPr lang="ja-JP" altLang="en-US" dirty="0"/>
              <a:t>行目で引数から得た現在座標と</a:t>
            </a:r>
            <a:r>
              <a:rPr lang="en-US" altLang="ja-JP" dirty="0"/>
              <a:t>TCP</a:t>
            </a:r>
            <a:r>
              <a:rPr lang="ja-JP" altLang="en-US" dirty="0"/>
              <a:t>通信で移動局から受信した座標データ</a:t>
            </a:r>
            <a:r>
              <a:rPr lang="en-US" altLang="ja-JP" dirty="0"/>
              <a:t> (ENU)</a:t>
            </a:r>
            <a:r>
              <a:rPr lang="ja-JP" altLang="en-US" dirty="0"/>
              <a:t>を足し算しているだけのように見える。</a:t>
            </a:r>
            <a:endParaRPr kumimoji="1" lang="en-US" altLang="ja-JP" dirty="0"/>
          </a:p>
        </p:txBody>
      </p:sp>
    </p:spTree>
    <p:extLst>
      <p:ext uri="{BB962C8B-B14F-4D97-AF65-F5344CB8AC3E}">
        <p14:creationId xmlns:p14="http://schemas.microsoft.com/office/powerpoint/2010/main" val="40637893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1121</Words>
  <Application>Microsoft Office PowerPoint</Application>
  <PresentationFormat>ワイド画面</PresentationFormat>
  <Paragraphs>105</Paragraphs>
  <Slides>15</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PalatinoLinotype-Roman</vt:lpstr>
      <vt:lpstr>游ゴシック</vt:lpstr>
      <vt:lpstr>游ゴシック Light</vt:lpstr>
      <vt:lpstr>游明朝</vt:lpstr>
      <vt:lpstr>Arial</vt:lpstr>
      <vt:lpstr>Office テーマ</vt:lpstr>
      <vt:lpstr>GPSとRTK法</vt:lpstr>
      <vt:lpstr>RTK法とは</vt:lpstr>
      <vt:lpstr>RTK法の種類</vt:lpstr>
      <vt:lpstr>RTKLIBについて</vt:lpstr>
      <vt:lpstr>UBOX内蔵エンジンについて</vt:lpstr>
      <vt:lpstr>RTK法におけるタイミング</vt:lpstr>
      <vt:lpstr>基地局データについて</vt:lpstr>
      <vt:lpstr>先輩のプログラム解析１</vt:lpstr>
      <vt:lpstr>先輩プログラム解析2</vt:lpstr>
      <vt:lpstr>PowerPoint プレゼンテーション</vt:lpstr>
      <vt:lpstr>用語解説</vt:lpstr>
      <vt:lpstr>作業ステップ</vt:lpstr>
      <vt:lpstr>まとめ1</vt:lpstr>
      <vt:lpstr>まとめ2</vt:lpstr>
      <vt:lpstr>参考資料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GPSとRTK法</dc:title>
  <dc:creator>石橋　尚之</dc:creator>
  <cp:lastModifiedBy>石橋　尚之</cp:lastModifiedBy>
  <cp:revision>22</cp:revision>
  <dcterms:created xsi:type="dcterms:W3CDTF">2021-04-22T05:30:21Z</dcterms:created>
  <dcterms:modified xsi:type="dcterms:W3CDTF">2021-04-26T07:27:06Z</dcterms:modified>
</cp:coreProperties>
</file>