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71" r:id="rId2"/>
    <p:sldId id="272" r:id="rId3"/>
    <p:sldId id="273" r:id="rId4"/>
    <p:sldId id="275" r:id="rId5"/>
    <p:sldId id="276" r:id="rId6"/>
    <p:sldId id="282" r:id="rId7"/>
    <p:sldId id="281" r:id="rId8"/>
    <p:sldId id="290" r:id="rId9"/>
    <p:sldId id="285" r:id="rId10"/>
    <p:sldId id="289" r:id="rId11"/>
    <p:sldId id="278" r:id="rId12"/>
    <p:sldId id="279" r:id="rId13"/>
    <p:sldId id="283" r:id="rId14"/>
    <p:sldId id="284" r:id="rId15"/>
    <p:sldId id="291" r:id="rId16"/>
    <p:sldId id="286" r:id="rId17"/>
    <p:sldId id="287" r:id="rId18"/>
    <p:sldId id="288" r:id="rId19"/>
  </p:sldIdLst>
  <p:sldSz cx="21599525" cy="14400213"/>
  <p:notesSz cx="6858000" cy="9144000"/>
  <p:defaultTextStyle>
    <a:defPPr>
      <a:defRPr lang="es-MX"/>
    </a:defPPr>
    <a:lvl1pPr marL="0" algn="l" defTabSz="1727804" rtl="0" eaLnBrk="1" latinLnBrk="0" hangingPunct="1">
      <a:defRPr sz="3401" kern="1200">
        <a:solidFill>
          <a:schemeClr val="tx1"/>
        </a:solidFill>
        <a:latin typeface="+mn-lt"/>
        <a:ea typeface="+mn-ea"/>
        <a:cs typeface="+mn-cs"/>
      </a:defRPr>
    </a:lvl1pPr>
    <a:lvl2pPr marL="863901" algn="l" defTabSz="1727804" rtl="0" eaLnBrk="1" latinLnBrk="0" hangingPunct="1">
      <a:defRPr sz="3401" kern="1200">
        <a:solidFill>
          <a:schemeClr val="tx1"/>
        </a:solidFill>
        <a:latin typeface="+mn-lt"/>
        <a:ea typeface="+mn-ea"/>
        <a:cs typeface="+mn-cs"/>
      </a:defRPr>
    </a:lvl2pPr>
    <a:lvl3pPr marL="1727804" algn="l" defTabSz="1727804" rtl="0" eaLnBrk="1" latinLnBrk="0" hangingPunct="1">
      <a:defRPr sz="3401" kern="1200">
        <a:solidFill>
          <a:schemeClr val="tx1"/>
        </a:solidFill>
        <a:latin typeface="+mn-lt"/>
        <a:ea typeface="+mn-ea"/>
        <a:cs typeface="+mn-cs"/>
      </a:defRPr>
    </a:lvl3pPr>
    <a:lvl4pPr marL="2591705" algn="l" defTabSz="1727804" rtl="0" eaLnBrk="1" latinLnBrk="0" hangingPunct="1">
      <a:defRPr sz="3401" kern="1200">
        <a:solidFill>
          <a:schemeClr val="tx1"/>
        </a:solidFill>
        <a:latin typeface="+mn-lt"/>
        <a:ea typeface="+mn-ea"/>
        <a:cs typeface="+mn-cs"/>
      </a:defRPr>
    </a:lvl4pPr>
    <a:lvl5pPr marL="3455609" algn="l" defTabSz="1727804" rtl="0" eaLnBrk="1" latinLnBrk="0" hangingPunct="1">
      <a:defRPr sz="3401" kern="1200">
        <a:solidFill>
          <a:schemeClr val="tx1"/>
        </a:solidFill>
        <a:latin typeface="+mn-lt"/>
        <a:ea typeface="+mn-ea"/>
        <a:cs typeface="+mn-cs"/>
      </a:defRPr>
    </a:lvl5pPr>
    <a:lvl6pPr marL="4319510" algn="l" defTabSz="1727804" rtl="0" eaLnBrk="1" latinLnBrk="0" hangingPunct="1">
      <a:defRPr sz="3401" kern="1200">
        <a:solidFill>
          <a:schemeClr val="tx1"/>
        </a:solidFill>
        <a:latin typeface="+mn-lt"/>
        <a:ea typeface="+mn-ea"/>
        <a:cs typeface="+mn-cs"/>
      </a:defRPr>
    </a:lvl6pPr>
    <a:lvl7pPr marL="5183411" algn="l" defTabSz="1727804" rtl="0" eaLnBrk="1" latinLnBrk="0" hangingPunct="1">
      <a:defRPr sz="3401" kern="1200">
        <a:solidFill>
          <a:schemeClr val="tx1"/>
        </a:solidFill>
        <a:latin typeface="+mn-lt"/>
        <a:ea typeface="+mn-ea"/>
        <a:cs typeface="+mn-cs"/>
      </a:defRPr>
    </a:lvl7pPr>
    <a:lvl8pPr marL="6047314" algn="l" defTabSz="1727804" rtl="0" eaLnBrk="1" latinLnBrk="0" hangingPunct="1">
      <a:defRPr sz="3401" kern="1200">
        <a:solidFill>
          <a:schemeClr val="tx1"/>
        </a:solidFill>
        <a:latin typeface="+mn-lt"/>
        <a:ea typeface="+mn-ea"/>
        <a:cs typeface="+mn-cs"/>
      </a:defRPr>
    </a:lvl8pPr>
    <a:lvl9pPr marL="6911215" algn="l" defTabSz="1727804" rtl="0" eaLnBrk="1" latinLnBrk="0" hangingPunct="1">
      <a:defRPr sz="3401"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C8"/>
    <a:srgbClr val="19693F"/>
    <a:srgbClr val="171CF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649" autoAdjust="0"/>
    <p:restoredTop sz="92318" autoAdjust="0"/>
  </p:normalViewPr>
  <p:slideViewPr>
    <p:cSldViewPr snapToGrid="0" snapToObjects="1">
      <p:cViewPr>
        <p:scale>
          <a:sx n="41" d="100"/>
          <a:sy n="41" d="100"/>
        </p:scale>
        <p:origin x="-1164" y="-102"/>
      </p:cViewPr>
      <p:guideLst>
        <p:guide orient="horz" pos="7188"/>
        <p:guide pos="6803"/>
      </p:guideLst>
    </p:cSldViewPr>
  </p:slideViewPr>
  <p:notesTextViewPr>
    <p:cViewPr>
      <p:scale>
        <a:sx n="1" d="1"/>
        <a:sy n="1" d="1"/>
      </p:scale>
      <p:origin x="0" y="0"/>
    </p:cViewPr>
  </p:notesTextViewPr>
  <p:sorterViewPr>
    <p:cViewPr>
      <p:scale>
        <a:sx n="66" d="100"/>
        <a:sy n="66" d="100"/>
      </p:scale>
      <p:origin x="0" y="27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9423C-8F41-034E-BE4C-D06B31F6B8EF}" type="datetimeFigureOut">
              <a:rPr lang="es-MX" smtClean="0"/>
              <a:pPr/>
              <a:t>24/09/2018</a:t>
            </a:fld>
            <a:endParaRPr lang="es-MX"/>
          </a:p>
        </p:txBody>
      </p:sp>
      <p:sp>
        <p:nvSpPr>
          <p:cNvPr id="4" name="Marcador de imagen de diapositiva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1531AB-B94B-BD45-AE18-3DA063DF960D}" type="slidenum">
              <a:rPr lang="es-MX" smtClean="0"/>
              <a:pPr/>
              <a:t>‹Nº›</a:t>
            </a:fld>
            <a:endParaRPr lang="es-MX"/>
          </a:p>
        </p:txBody>
      </p:sp>
    </p:spTree>
    <p:extLst>
      <p:ext uri="{BB962C8B-B14F-4D97-AF65-F5344CB8AC3E}">
        <p14:creationId xmlns="" xmlns:p14="http://schemas.microsoft.com/office/powerpoint/2010/main" val="1469398266"/>
      </p:ext>
    </p:extLst>
  </p:cSld>
  <p:clrMap bg1="lt1" tx1="dk1" bg2="lt2" tx2="dk2" accent1="accent1" accent2="accent2" accent3="accent3" accent4="accent4" accent5="accent5" accent6="accent6" hlink="hlink" folHlink="folHlink"/>
  <p:notesStyle>
    <a:lvl1pPr marL="0" algn="l" defTabSz="1727804" rtl="0" eaLnBrk="1" latinLnBrk="0" hangingPunct="1">
      <a:defRPr sz="2268" kern="1200">
        <a:solidFill>
          <a:schemeClr val="tx1"/>
        </a:solidFill>
        <a:latin typeface="+mn-lt"/>
        <a:ea typeface="+mn-ea"/>
        <a:cs typeface="+mn-cs"/>
      </a:defRPr>
    </a:lvl1pPr>
    <a:lvl2pPr marL="863901" algn="l" defTabSz="1727804" rtl="0" eaLnBrk="1" latinLnBrk="0" hangingPunct="1">
      <a:defRPr sz="2268" kern="1200">
        <a:solidFill>
          <a:schemeClr val="tx1"/>
        </a:solidFill>
        <a:latin typeface="+mn-lt"/>
        <a:ea typeface="+mn-ea"/>
        <a:cs typeface="+mn-cs"/>
      </a:defRPr>
    </a:lvl2pPr>
    <a:lvl3pPr marL="1727804" algn="l" defTabSz="1727804" rtl="0" eaLnBrk="1" latinLnBrk="0" hangingPunct="1">
      <a:defRPr sz="2268" kern="1200">
        <a:solidFill>
          <a:schemeClr val="tx1"/>
        </a:solidFill>
        <a:latin typeface="+mn-lt"/>
        <a:ea typeface="+mn-ea"/>
        <a:cs typeface="+mn-cs"/>
      </a:defRPr>
    </a:lvl3pPr>
    <a:lvl4pPr marL="2591705" algn="l" defTabSz="1727804" rtl="0" eaLnBrk="1" latinLnBrk="0" hangingPunct="1">
      <a:defRPr sz="2268" kern="1200">
        <a:solidFill>
          <a:schemeClr val="tx1"/>
        </a:solidFill>
        <a:latin typeface="+mn-lt"/>
        <a:ea typeface="+mn-ea"/>
        <a:cs typeface="+mn-cs"/>
      </a:defRPr>
    </a:lvl4pPr>
    <a:lvl5pPr marL="3455609" algn="l" defTabSz="1727804" rtl="0" eaLnBrk="1" latinLnBrk="0" hangingPunct="1">
      <a:defRPr sz="2268" kern="1200">
        <a:solidFill>
          <a:schemeClr val="tx1"/>
        </a:solidFill>
        <a:latin typeface="+mn-lt"/>
        <a:ea typeface="+mn-ea"/>
        <a:cs typeface="+mn-cs"/>
      </a:defRPr>
    </a:lvl5pPr>
    <a:lvl6pPr marL="4319510" algn="l" defTabSz="1727804" rtl="0" eaLnBrk="1" latinLnBrk="0" hangingPunct="1">
      <a:defRPr sz="2268" kern="1200">
        <a:solidFill>
          <a:schemeClr val="tx1"/>
        </a:solidFill>
        <a:latin typeface="+mn-lt"/>
        <a:ea typeface="+mn-ea"/>
        <a:cs typeface="+mn-cs"/>
      </a:defRPr>
    </a:lvl6pPr>
    <a:lvl7pPr marL="5183411" algn="l" defTabSz="1727804" rtl="0" eaLnBrk="1" latinLnBrk="0" hangingPunct="1">
      <a:defRPr sz="2268" kern="1200">
        <a:solidFill>
          <a:schemeClr val="tx1"/>
        </a:solidFill>
        <a:latin typeface="+mn-lt"/>
        <a:ea typeface="+mn-ea"/>
        <a:cs typeface="+mn-cs"/>
      </a:defRPr>
    </a:lvl7pPr>
    <a:lvl8pPr marL="6047314" algn="l" defTabSz="1727804" rtl="0" eaLnBrk="1" latinLnBrk="0" hangingPunct="1">
      <a:defRPr sz="2268" kern="1200">
        <a:solidFill>
          <a:schemeClr val="tx1"/>
        </a:solidFill>
        <a:latin typeface="+mn-lt"/>
        <a:ea typeface="+mn-ea"/>
        <a:cs typeface="+mn-cs"/>
      </a:defRPr>
    </a:lvl8pPr>
    <a:lvl9pPr marL="6911215" algn="l" defTabSz="1727804" rtl="0" eaLnBrk="1" latinLnBrk="0" hangingPunct="1">
      <a:defRPr sz="22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2D1531AB-B94B-BD45-AE18-3DA063DF960D}" type="slidenum">
              <a:rPr lang="es-MX" smtClean="0"/>
              <a:pPr/>
              <a:t>4</a:t>
            </a:fld>
            <a:endParaRPr 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2D1531AB-B94B-BD45-AE18-3DA063DF960D}" type="slidenum">
              <a:rPr lang="es-MX" smtClean="0"/>
              <a:pPr/>
              <a:t>5</a:t>
            </a:fld>
            <a:endParaRPr lang="es-MX"/>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2D1531AB-B94B-BD45-AE18-3DA063DF960D}" type="slidenum">
              <a:rPr lang="es-MX" smtClean="0"/>
              <a:pPr/>
              <a:t>8</a:t>
            </a:fld>
            <a:endParaRPr lang="es-MX"/>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MX" dirty="0" smtClean="0"/>
              <a:t>El</a:t>
            </a:r>
            <a:r>
              <a:rPr lang="es-MX" baseline="0" dirty="0" smtClean="0"/>
              <a:t> inventario se lleva en un proceso administrado desde caja. Se realiza un arqueo central de tarjetas. En la parte de administración solo se controlan las entradas y salidas de inventario.</a:t>
            </a:r>
            <a:endParaRPr lang="es-MX" dirty="0"/>
          </a:p>
        </p:txBody>
      </p:sp>
      <p:sp>
        <p:nvSpPr>
          <p:cNvPr id="4" name="3 Marcador de número de diapositiva"/>
          <p:cNvSpPr>
            <a:spLocks noGrp="1"/>
          </p:cNvSpPr>
          <p:nvPr>
            <p:ph type="sldNum" sz="quarter" idx="10"/>
          </p:nvPr>
        </p:nvSpPr>
        <p:spPr/>
        <p:txBody>
          <a:bodyPr/>
          <a:lstStyle/>
          <a:p>
            <a:fld id="{2D1531AB-B94B-BD45-AE18-3DA063DF960D}" type="slidenum">
              <a:rPr lang="es-MX" smtClean="0"/>
              <a:pPr/>
              <a:t>12</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2356703"/>
            <a:ext cx="18359596" cy="5013407"/>
          </a:xfrm>
        </p:spPr>
        <p:txBody>
          <a:bodyPr anchor="b"/>
          <a:lstStyle>
            <a:lvl1pPr algn="ctr">
              <a:defRPr sz="12599"/>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9941" y="7563446"/>
            <a:ext cx="16199644" cy="3476717"/>
          </a:xfrm>
        </p:spPr>
        <p:txBody>
          <a:bodyPr/>
          <a:lstStyle>
            <a:lvl1pPr marL="0" indent="0" algn="ctr">
              <a:buNone/>
              <a:defRPr sz="5040"/>
            </a:lvl1pPr>
            <a:lvl2pPr marL="960029" indent="0" algn="ctr">
              <a:buNone/>
              <a:defRPr sz="4200"/>
            </a:lvl2pPr>
            <a:lvl3pPr marL="1920057" indent="0" algn="ctr">
              <a:buNone/>
              <a:defRPr sz="3780"/>
            </a:lvl3pPr>
            <a:lvl4pPr marL="2880086" indent="0" algn="ctr">
              <a:buNone/>
              <a:defRPr sz="3360"/>
            </a:lvl4pPr>
            <a:lvl5pPr marL="3840114" indent="0" algn="ctr">
              <a:buNone/>
              <a:defRPr sz="3360"/>
            </a:lvl5pPr>
            <a:lvl6pPr marL="4800143" indent="0" algn="ctr">
              <a:buNone/>
              <a:defRPr sz="3360"/>
            </a:lvl6pPr>
            <a:lvl7pPr marL="5760171" indent="0" algn="ctr">
              <a:buNone/>
              <a:defRPr sz="3360"/>
            </a:lvl7pPr>
            <a:lvl8pPr marL="6720200" indent="0" algn="ctr">
              <a:buNone/>
              <a:defRPr sz="3360"/>
            </a:lvl8pPr>
            <a:lvl9pPr marL="7680228" indent="0" algn="ctr">
              <a:buNone/>
              <a:defRPr sz="336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172567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347605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766678"/>
            <a:ext cx="4657398" cy="1220351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84968" y="766678"/>
            <a:ext cx="13702199" cy="12203515"/>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39146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225414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73719" y="3590057"/>
            <a:ext cx="18629590" cy="5990088"/>
          </a:xfrm>
        </p:spPr>
        <p:txBody>
          <a:bodyPr anchor="b"/>
          <a:lstStyle>
            <a:lvl1pPr>
              <a:defRPr sz="12599"/>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3719" y="9636813"/>
            <a:ext cx="18629590" cy="3150046"/>
          </a:xfrm>
        </p:spPr>
        <p:txBody>
          <a:bodyPr/>
          <a:lstStyle>
            <a:lvl1pPr marL="0" indent="0">
              <a:buNone/>
              <a:defRPr sz="5040">
                <a:solidFill>
                  <a:schemeClr val="tx1"/>
                </a:solidFill>
              </a:defRPr>
            </a:lvl1pPr>
            <a:lvl2pPr marL="960029" indent="0">
              <a:buNone/>
              <a:defRPr sz="4200">
                <a:solidFill>
                  <a:schemeClr val="tx1">
                    <a:tint val="75000"/>
                  </a:schemeClr>
                </a:solidFill>
              </a:defRPr>
            </a:lvl2pPr>
            <a:lvl3pPr marL="1920057" indent="0">
              <a:buNone/>
              <a:defRPr sz="3780">
                <a:solidFill>
                  <a:schemeClr val="tx1">
                    <a:tint val="75000"/>
                  </a:schemeClr>
                </a:solidFill>
              </a:defRPr>
            </a:lvl3pPr>
            <a:lvl4pPr marL="2880086" indent="0">
              <a:buNone/>
              <a:defRPr sz="3360">
                <a:solidFill>
                  <a:schemeClr val="tx1">
                    <a:tint val="75000"/>
                  </a:schemeClr>
                </a:solidFill>
              </a:defRPr>
            </a:lvl4pPr>
            <a:lvl5pPr marL="3840114" indent="0">
              <a:buNone/>
              <a:defRPr sz="3360">
                <a:solidFill>
                  <a:schemeClr val="tx1">
                    <a:tint val="75000"/>
                  </a:schemeClr>
                </a:solidFill>
              </a:defRPr>
            </a:lvl5pPr>
            <a:lvl6pPr marL="4800143" indent="0">
              <a:buNone/>
              <a:defRPr sz="3360">
                <a:solidFill>
                  <a:schemeClr val="tx1">
                    <a:tint val="75000"/>
                  </a:schemeClr>
                </a:solidFill>
              </a:defRPr>
            </a:lvl6pPr>
            <a:lvl7pPr marL="5760171" indent="0">
              <a:buNone/>
              <a:defRPr sz="3360">
                <a:solidFill>
                  <a:schemeClr val="tx1">
                    <a:tint val="75000"/>
                  </a:schemeClr>
                </a:solidFill>
              </a:defRPr>
            </a:lvl7pPr>
            <a:lvl8pPr marL="6720200" indent="0">
              <a:buNone/>
              <a:defRPr sz="3360">
                <a:solidFill>
                  <a:schemeClr val="tx1">
                    <a:tint val="75000"/>
                  </a:schemeClr>
                </a:solidFill>
              </a:defRPr>
            </a:lvl8pPr>
            <a:lvl9pPr marL="7680228" indent="0">
              <a:buNone/>
              <a:defRPr sz="336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3246832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84967" y="3833390"/>
            <a:ext cx="9179798" cy="91368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934760" y="3833390"/>
            <a:ext cx="9179798" cy="913680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213972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87781" y="766681"/>
            <a:ext cx="18629590" cy="2783376"/>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7783" y="3530053"/>
            <a:ext cx="9137610"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es-ES"/>
              <a:t>Editar el estilo de texto del patrón</a:t>
            </a:r>
          </a:p>
        </p:txBody>
      </p:sp>
      <p:sp>
        <p:nvSpPr>
          <p:cNvPr id="4" name="Content Placeholder 3"/>
          <p:cNvSpPr>
            <a:spLocks noGrp="1"/>
          </p:cNvSpPr>
          <p:nvPr>
            <p:ph sz="half" idx="2"/>
          </p:nvPr>
        </p:nvSpPr>
        <p:spPr>
          <a:xfrm>
            <a:off x="1487783" y="5260078"/>
            <a:ext cx="9137610" cy="77367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934761" y="3530053"/>
            <a:ext cx="9182611"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es-ES"/>
              <a:t>Editar el estilo de texto del patrón</a:t>
            </a:r>
          </a:p>
        </p:txBody>
      </p:sp>
      <p:sp>
        <p:nvSpPr>
          <p:cNvPr id="6" name="Content Placeholder 5"/>
          <p:cNvSpPr>
            <a:spLocks noGrp="1"/>
          </p:cNvSpPr>
          <p:nvPr>
            <p:ph sz="quarter" idx="4"/>
          </p:nvPr>
        </p:nvSpPr>
        <p:spPr>
          <a:xfrm>
            <a:off x="10934761" y="5260078"/>
            <a:ext cx="9182611" cy="773678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7326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223386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15830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7781" y="960014"/>
            <a:ext cx="6966409" cy="3360050"/>
          </a:xfrm>
        </p:spPr>
        <p:txBody>
          <a:bodyPr anchor="b"/>
          <a:lstStyle>
            <a:lvl1pPr>
              <a:defRPr sz="6719"/>
            </a:lvl1pPr>
          </a:lstStyle>
          <a:p>
            <a:r>
              <a:rPr lang="es-ES"/>
              <a:t>Haga clic para modificar el estilo de título del patrón</a:t>
            </a:r>
            <a:endParaRPr lang="en-US" dirty="0"/>
          </a:p>
        </p:txBody>
      </p:sp>
      <p:sp>
        <p:nvSpPr>
          <p:cNvPr id="3" name="Content Placeholder 2"/>
          <p:cNvSpPr>
            <a:spLocks noGrp="1"/>
          </p:cNvSpPr>
          <p:nvPr>
            <p:ph idx="1"/>
          </p:nvPr>
        </p:nvSpPr>
        <p:spPr>
          <a:xfrm>
            <a:off x="9182611" y="2073367"/>
            <a:ext cx="10934760" cy="10233485"/>
          </a:xfrm>
        </p:spPr>
        <p:txBody>
          <a:bodyPr/>
          <a:lstStyle>
            <a:lvl1pPr>
              <a:defRPr sz="6719"/>
            </a:lvl1pPr>
            <a:lvl2pPr>
              <a:defRPr sz="5879"/>
            </a:lvl2pPr>
            <a:lvl3pPr>
              <a:defRPr sz="5040"/>
            </a:lvl3pPr>
            <a:lvl4pPr>
              <a:defRPr sz="4200"/>
            </a:lvl4pPr>
            <a:lvl5pPr>
              <a:defRPr sz="4200"/>
            </a:lvl5pPr>
            <a:lvl6pPr>
              <a:defRPr sz="4200"/>
            </a:lvl6pPr>
            <a:lvl7pPr>
              <a:defRPr sz="4200"/>
            </a:lvl7pPr>
            <a:lvl8pPr>
              <a:defRPr sz="4200"/>
            </a:lvl8pPr>
            <a:lvl9pPr>
              <a:defRPr sz="4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87781" y="4320064"/>
            <a:ext cx="6966409"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2835414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87781" y="960014"/>
            <a:ext cx="6966409" cy="3360050"/>
          </a:xfrm>
        </p:spPr>
        <p:txBody>
          <a:bodyPr anchor="b"/>
          <a:lstStyle>
            <a:lvl1pPr>
              <a:defRPr sz="671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182611" y="2073367"/>
            <a:ext cx="10934760" cy="10233485"/>
          </a:xfrm>
        </p:spPr>
        <p:txBody>
          <a:bodyPr anchor="t"/>
          <a:lstStyle>
            <a:lvl1pPr marL="0" indent="0">
              <a:buNone/>
              <a:defRPr sz="6719"/>
            </a:lvl1pPr>
            <a:lvl2pPr marL="960029" indent="0">
              <a:buNone/>
              <a:defRPr sz="5879"/>
            </a:lvl2pPr>
            <a:lvl3pPr marL="1920057" indent="0">
              <a:buNone/>
              <a:defRPr sz="5040"/>
            </a:lvl3pPr>
            <a:lvl4pPr marL="2880086" indent="0">
              <a:buNone/>
              <a:defRPr sz="4200"/>
            </a:lvl4pPr>
            <a:lvl5pPr marL="3840114" indent="0">
              <a:buNone/>
              <a:defRPr sz="4200"/>
            </a:lvl5pPr>
            <a:lvl6pPr marL="4800143" indent="0">
              <a:buNone/>
              <a:defRPr sz="4200"/>
            </a:lvl6pPr>
            <a:lvl7pPr marL="5760171" indent="0">
              <a:buNone/>
              <a:defRPr sz="4200"/>
            </a:lvl7pPr>
            <a:lvl8pPr marL="6720200" indent="0">
              <a:buNone/>
              <a:defRPr sz="4200"/>
            </a:lvl8pPr>
            <a:lvl9pPr marL="7680228" indent="0">
              <a:buNone/>
              <a:defRPr sz="42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87781" y="4320064"/>
            <a:ext cx="6966409"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es-ES"/>
              <a:t>Editar el estilo de texto del patrón</a:t>
            </a:r>
          </a:p>
        </p:txBody>
      </p:sp>
      <p:sp>
        <p:nvSpPr>
          <p:cNvPr id="5" name="Date Placeholder 4"/>
          <p:cNvSpPr>
            <a:spLocks noGrp="1"/>
          </p:cNvSpPr>
          <p:nvPr>
            <p:ph type="dt" sz="half" idx="10"/>
          </p:nvPr>
        </p:nvSpPr>
        <p:spPr/>
        <p:txBody>
          <a:bodyPr/>
          <a:lstStyle/>
          <a:p>
            <a:fld id="{04D1D264-E8E0-FA40-B1DF-E05837394D47}" type="datetimeFigureOut">
              <a:rPr lang="es-MX" smtClean="0"/>
              <a:pPr/>
              <a:t>24/09/2018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335581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766681"/>
            <a:ext cx="18629590" cy="278337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84968" y="3833390"/>
            <a:ext cx="18629590" cy="913680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84967" y="13346867"/>
            <a:ext cx="4859893" cy="766678"/>
          </a:xfrm>
          <a:prstGeom prst="rect">
            <a:avLst/>
          </a:prstGeom>
        </p:spPr>
        <p:txBody>
          <a:bodyPr vert="horz" lIns="91440" tIns="45720" rIns="91440" bIns="45720" rtlCol="0" anchor="ctr"/>
          <a:lstStyle>
            <a:lvl1pPr algn="l">
              <a:defRPr sz="2520">
                <a:solidFill>
                  <a:schemeClr val="tx1">
                    <a:tint val="75000"/>
                  </a:schemeClr>
                </a:solidFill>
              </a:defRPr>
            </a:lvl1pPr>
          </a:lstStyle>
          <a:p>
            <a:fld id="{04D1D264-E8E0-FA40-B1DF-E05837394D47}" type="datetimeFigureOut">
              <a:rPr lang="es-MX" smtClean="0"/>
              <a:pPr/>
              <a:t>24/09/2018</a:t>
            </a:fld>
            <a:endParaRPr lang="es-MX"/>
          </a:p>
        </p:txBody>
      </p:sp>
      <p:sp>
        <p:nvSpPr>
          <p:cNvPr id="5" name="Footer Placeholder 4"/>
          <p:cNvSpPr>
            <a:spLocks noGrp="1"/>
          </p:cNvSpPr>
          <p:nvPr>
            <p:ph type="ftr" sz="quarter" idx="3"/>
          </p:nvPr>
        </p:nvSpPr>
        <p:spPr>
          <a:xfrm>
            <a:off x="7154843" y="13346867"/>
            <a:ext cx="7289840" cy="766678"/>
          </a:xfrm>
          <a:prstGeom prst="rect">
            <a:avLst/>
          </a:prstGeom>
        </p:spPr>
        <p:txBody>
          <a:bodyPr vert="horz" lIns="91440" tIns="45720" rIns="91440" bIns="45720" rtlCol="0" anchor="ctr"/>
          <a:lstStyle>
            <a:lvl1pPr algn="ctr">
              <a:defRPr sz="252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15254665" y="13346867"/>
            <a:ext cx="4859893" cy="766678"/>
          </a:xfrm>
          <a:prstGeom prst="rect">
            <a:avLst/>
          </a:prstGeom>
        </p:spPr>
        <p:txBody>
          <a:bodyPr vert="horz" lIns="91440" tIns="45720" rIns="91440" bIns="45720" rtlCol="0" anchor="ctr"/>
          <a:lstStyle>
            <a:lvl1pPr algn="r">
              <a:defRPr sz="2520">
                <a:solidFill>
                  <a:schemeClr val="tx1">
                    <a:tint val="75000"/>
                  </a:schemeClr>
                </a:solidFill>
              </a:defRPr>
            </a:lvl1pPr>
          </a:lstStyle>
          <a:p>
            <a:fld id="{D0D43FBB-081D-1346-B1B1-BABFA5C27821}" type="slidenum">
              <a:rPr lang="es-MX" smtClean="0"/>
              <a:pPr/>
              <a:t>‹Nº›</a:t>
            </a:fld>
            <a:endParaRPr lang="es-MX"/>
          </a:p>
        </p:txBody>
      </p:sp>
    </p:spTree>
    <p:extLst>
      <p:ext uri="{BB962C8B-B14F-4D97-AF65-F5344CB8AC3E}">
        <p14:creationId xmlns="" xmlns:p14="http://schemas.microsoft.com/office/powerpoint/2010/main" val="16899360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920057" rtl="0" eaLnBrk="1" latinLnBrk="0" hangingPunct="1">
        <a:lnSpc>
          <a:spcPct val="90000"/>
        </a:lnSpc>
        <a:spcBef>
          <a:spcPct val="0"/>
        </a:spcBef>
        <a:buNone/>
        <a:defRPr sz="9239" kern="1200">
          <a:solidFill>
            <a:schemeClr val="tx1"/>
          </a:solidFill>
          <a:latin typeface="+mj-lt"/>
          <a:ea typeface="+mj-ea"/>
          <a:cs typeface="+mj-cs"/>
        </a:defRPr>
      </a:lvl1pPr>
    </p:titleStyle>
    <p:bodyStyle>
      <a:lvl1pPr marL="480014" indent="-480014" algn="l" defTabSz="1920057" rtl="0" eaLnBrk="1" latinLnBrk="0" hangingPunct="1">
        <a:lnSpc>
          <a:spcPct val="90000"/>
        </a:lnSpc>
        <a:spcBef>
          <a:spcPts val="2100"/>
        </a:spcBef>
        <a:buFont typeface="Arial" panose="020B0604020202020204" pitchFamily="34" charset="0"/>
        <a:buChar char="•"/>
        <a:defRPr sz="5879" kern="1200">
          <a:solidFill>
            <a:schemeClr val="tx1"/>
          </a:solidFill>
          <a:latin typeface="+mn-lt"/>
          <a:ea typeface="+mn-ea"/>
          <a:cs typeface="+mn-cs"/>
        </a:defRPr>
      </a:lvl1pPr>
      <a:lvl2pPr marL="1440043" indent="-480014" algn="l" defTabSz="1920057" rtl="0" eaLnBrk="1" latinLnBrk="0" hangingPunct="1">
        <a:lnSpc>
          <a:spcPct val="90000"/>
        </a:lnSpc>
        <a:spcBef>
          <a:spcPts val="1050"/>
        </a:spcBef>
        <a:buFont typeface="Arial" panose="020B0604020202020204" pitchFamily="34" charset="0"/>
        <a:buChar char="•"/>
        <a:defRPr sz="5040" kern="1200">
          <a:solidFill>
            <a:schemeClr val="tx1"/>
          </a:solidFill>
          <a:latin typeface="+mn-lt"/>
          <a:ea typeface="+mn-ea"/>
          <a:cs typeface="+mn-cs"/>
        </a:defRPr>
      </a:lvl2pPr>
      <a:lvl3pPr marL="2400071" indent="-480014" algn="l" defTabSz="1920057" rtl="0" eaLnBrk="1" latinLnBrk="0" hangingPunct="1">
        <a:lnSpc>
          <a:spcPct val="90000"/>
        </a:lnSpc>
        <a:spcBef>
          <a:spcPts val="1050"/>
        </a:spcBef>
        <a:buFont typeface="Arial" panose="020B0604020202020204" pitchFamily="34" charset="0"/>
        <a:buChar char="•"/>
        <a:defRPr sz="4200" kern="1200">
          <a:solidFill>
            <a:schemeClr val="tx1"/>
          </a:solidFill>
          <a:latin typeface="+mn-lt"/>
          <a:ea typeface="+mn-ea"/>
          <a:cs typeface="+mn-cs"/>
        </a:defRPr>
      </a:lvl3pPr>
      <a:lvl4pPr marL="3360100"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4pPr>
      <a:lvl5pPr marL="4320129"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5pPr>
      <a:lvl6pPr marL="5280157"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6pPr>
      <a:lvl7pPr marL="6240186"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7pPr>
      <a:lvl8pPr marL="7200214"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8pPr>
      <a:lvl9pPr marL="8160243"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9pPr>
    </p:bodyStyle>
    <p:otherStyle>
      <a:defPPr>
        <a:defRPr lang="en-US"/>
      </a:defPPr>
      <a:lvl1pPr marL="0" algn="l" defTabSz="1920057" rtl="0" eaLnBrk="1" latinLnBrk="0" hangingPunct="1">
        <a:defRPr sz="3780" kern="1200">
          <a:solidFill>
            <a:schemeClr val="tx1"/>
          </a:solidFill>
          <a:latin typeface="+mn-lt"/>
          <a:ea typeface="+mn-ea"/>
          <a:cs typeface="+mn-cs"/>
        </a:defRPr>
      </a:lvl1pPr>
      <a:lvl2pPr marL="960029" algn="l" defTabSz="1920057" rtl="0" eaLnBrk="1" latinLnBrk="0" hangingPunct="1">
        <a:defRPr sz="3780" kern="1200">
          <a:solidFill>
            <a:schemeClr val="tx1"/>
          </a:solidFill>
          <a:latin typeface="+mn-lt"/>
          <a:ea typeface="+mn-ea"/>
          <a:cs typeface="+mn-cs"/>
        </a:defRPr>
      </a:lvl2pPr>
      <a:lvl3pPr marL="1920057" algn="l" defTabSz="1920057" rtl="0" eaLnBrk="1" latinLnBrk="0" hangingPunct="1">
        <a:defRPr sz="3780" kern="1200">
          <a:solidFill>
            <a:schemeClr val="tx1"/>
          </a:solidFill>
          <a:latin typeface="+mn-lt"/>
          <a:ea typeface="+mn-ea"/>
          <a:cs typeface="+mn-cs"/>
        </a:defRPr>
      </a:lvl3pPr>
      <a:lvl4pPr marL="2880086" algn="l" defTabSz="1920057" rtl="0" eaLnBrk="1" latinLnBrk="0" hangingPunct="1">
        <a:defRPr sz="3780" kern="1200">
          <a:solidFill>
            <a:schemeClr val="tx1"/>
          </a:solidFill>
          <a:latin typeface="+mn-lt"/>
          <a:ea typeface="+mn-ea"/>
          <a:cs typeface="+mn-cs"/>
        </a:defRPr>
      </a:lvl4pPr>
      <a:lvl5pPr marL="3840114" algn="l" defTabSz="1920057" rtl="0" eaLnBrk="1" latinLnBrk="0" hangingPunct="1">
        <a:defRPr sz="3780" kern="1200">
          <a:solidFill>
            <a:schemeClr val="tx1"/>
          </a:solidFill>
          <a:latin typeface="+mn-lt"/>
          <a:ea typeface="+mn-ea"/>
          <a:cs typeface="+mn-cs"/>
        </a:defRPr>
      </a:lvl5pPr>
      <a:lvl6pPr marL="4800143" algn="l" defTabSz="1920057" rtl="0" eaLnBrk="1" latinLnBrk="0" hangingPunct="1">
        <a:defRPr sz="3780" kern="1200">
          <a:solidFill>
            <a:schemeClr val="tx1"/>
          </a:solidFill>
          <a:latin typeface="+mn-lt"/>
          <a:ea typeface="+mn-ea"/>
          <a:cs typeface="+mn-cs"/>
        </a:defRPr>
      </a:lvl6pPr>
      <a:lvl7pPr marL="5760171" algn="l" defTabSz="1920057" rtl="0" eaLnBrk="1" latinLnBrk="0" hangingPunct="1">
        <a:defRPr sz="3780" kern="1200">
          <a:solidFill>
            <a:schemeClr val="tx1"/>
          </a:solidFill>
          <a:latin typeface="+mn-lt"/>
          <a:ea typeface="+mn-ea"/>
          <a:cs typeface="+mn-cs"/>
        </a:defRPr>
      </a:lvl7pPr>
      <a:lvl8pPr marL="6720200" algn="l" defTabSz="1920057" rtl="0" eaLnBrk="1" latinLnBrk="0" hangingPunct="1">
        <a:defRPr sz="3780" kern="1200">
          <a:solidFill>
            <a:schemeClr val="tx1"/>
          </a:solidFill>
          <a:latin typeface="+mn-lt"/>
          <a:ea typeface="+mn-ea"/>
          <a:cs typeface="+mn-cs"/>
        </a:defRPr>
      </a:lvl8pPr>
      <a:lvl9pPr marL="7680228" algn="l" defTabSz="1920057"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gif"/><Relationship Id="rId5" Type="http://schemas.openxmlformats.org/officeDocument/2006/relationships/image" Target="../media/image16.jpe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9" name="1 Título"/>
          <p:cNvSpPr txBox="1">
            <a:spLocks/>
          </p:cNvSpPr>
          <p:nvPr/>
        </p:nvSpPr>
        <p:spPr>
          <a:xfrm>
            <a:off x="4166101" y="3420104"/>
            <a:ext cx="13267324" cy="3024001"/>
          </a:xfrm>
          <a:prstGeom prst="rect">
            <a:avLst/>
          </a:prstGeom>
        </p:spPr>
        <p:txBody>
          <a:bodyPr lIns="205713" tIns="102856" rIns="205713" bIns="102856">
            <a:noAutofit/>
          </a:bodyPr>
          <a:lstStyle/>
          <a:p>
            <a:pPr algn="ctr" defTabSz="2057126">
              <a:spcBef>
                <a:spcPct val="0"/>
              </a:spcBef>
            </a:pPr>
            <a:r>
              <a:rPr lang="es-MX" sz="12100" b="1" dirty="0" smtClean="0">
                <a:latin typeface="+mj-lt"/>
                <a:ea typeface="+mj-ea"/>
                <a:cs typeface="+mj-cs"/>
              </a:rPr>
              <a:t>Medios de Pago MC</a:t>
            </a:r>
          </a:p>
        </p:txBody>
      </p:sp>
      <p:pic>
        <p:nvPicPr>
          <p:cNvPr id="12" name="irc_mi" descr="Resultado de imagen para tarjeta bancaria icono"/>
          <p:cNvPicPr/>
          <p:nvPr/>
        </p:nvPicPr>
        <p:blipFill>
          <a:blip r:embed="rId3" cstate="print"/>
          <a:srcRect/>
          <a:stretch>
            <a:fillRect/>
          </a:stretch>
        </p:blipFill>
        <p:spPr bwMode="auto">
          <a:xfrm>
            <a:off x="8078262" y="7804907"/>
            <a:ext cx="4540447" cy="3722503"/>
          </a:xfrm>
          <a:prstGeom prst="rect">
            <a:avLst/>
          </a:prstGeom>
          <a:noFill/>
          <a:ln w="9525">
            <a:noFill/>
            <a:miter lim="800000"/>
            <a:headEnd/>
            <a:tailEnd/>
          </a:ln>
        </p:spPr>
      </p:pic>
      <p:sp>
        <p:nvSpPr>
          <p:cNvPr id="5"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6"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5"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6"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
        <p:nvSpPr>
          <p:cNvPr id="7" name="6 Rectángulo"/>
          <p:cNvSpPr/>
          <p:nvPr/>
        </p:nvSpPr>
        <p:spPr>
          <a:xfrm>
            <a:off x="9426708" y="2936136"/>
            <a:ext cx="2489784" cy="2215991"/>
          </a:xfrm>
          <a:prstGeom prst="rect">
            <a:avLst/>
          </a:prstGeom>
        </p:spPr>
        <p:txBody>
          <a:bodyPr wrap="none">
            <a:spAutoFit/>
          </a:bodyPr>
          <a:lstStyle/>
          <a:p>
            <a:r>
              <a:rPr lang="es-MX" sz="13800" b="1" dirty="0" smtClean="0"/>
              <a:t>I2C</a:t>
            </a:r>
            <a:endParaRPr lang="es-MX" sz="13800" b="1" dirty="0"/>
          </a:p>
        </p:txBody>
      </p:sp>
      <p:sp>
        <p:nvSpPr>
          <p:cNvPr id="8" name="7 Rectángulo"/>
          <p:cNvSpPr/>
          <p:nvPr/>
        </p:nvSpPr>
        <p:spPr>
          <a:xfrm>
            <a:off x="2713696" y="5152127"/>
            <a:ext cx="15887066" cy="946385"/>
          </a:xfrm>
          <a:prstGeom prst="rect">
            <a:avLst/>
          </a:prstGeom>
        </p:spPr>
        <p:txBody>
          <a:bodyPr wrap="square" lIns="205713" tIns="102856" rIns="205713" bIns="102856">
            <a:spAutoFit/>
          </a:bodyPr>
          <a:lstStyle/>
          <a:p>
            <a:pPr algn="ctr"/>
            <a:r>
              <a:rPr lang="es-MX" sz="4800" b="1" dirty="0" smtClean="0">
                <a:solidFill>
                  <a:srgbClr val="FF0000"/>
                </a:solidFill>
              </a:rPr>
              <a:t>Nuevo Sistema de Autorización y </a:t>
            </a:r>
            <a:r>
              <a:rPr lang="es-MX" sz="4800" b="1" dirty="0" smtClean="0">
                <a:solidFill>
                  <a:srgbClr val="FF0000"/>
                </a:solidFill>
              </a:rPr>
              <a:t>Control </a:t>
            </a:r>
            <a:r>
              <a:rPr lang="es-MX" sz="4800" b="1" dirty="0" smtClean="0">
                <a:solidFill>
                  <a:srgbClr val="FF0000"/>
                </a:solidFill>
              </a:rPr>
              <a:t>de Tarjetas</a:t>
            </a:r>
            <a:endParaRPr lang="es-MX" sz="4400" b="1" dirty="0">
              <a:solidFill>
                <a:srgbClr val="FF0000"/>
              </a:solidFill>
            </a:endParaRPr>
          </a:p>
        </p:txBody>
      </p:sp>
      <p:sp>
        <p:nvSpPr>
          <p:cNvPr id="9" name="CuadroTexto 23">
            <a:extLst>
              <a:ext uri="{FF2B5EF4-FFF2-40B4-BE49-F238E27FC236}">
                <a16:creationId xmlns="" xmlns:a16="http://schemas.microsoft.com/office/drawing/2014/main" id="{522AB7EF-BDB6-194D-B559-91A77FE81782}"/>
              </a:ext>
            </a:extLst>
          </p:cNvPr>
          <p:cNvSpPr txBox="1"/>
          <p:nvPr/>
        </p:nvSpPr>
        <p:spPr>
          <a:xfrm>
            <a:off x="822256" y="2736175"/>
            <a:ext cx="3016856" cy="646331"/>
          </a:xfrm>
          <a:prstGeom prst="rect">
            <a:avLst/>
          </a:prstGeom>
          <a:noFill/>
        </p:spPr>
        <p:txBody>
          <a:bodyPr wrap="square" rtlCol="0">
            <a:spAutoFit/>
          </a:bodyPr>
          <a:lstStyle/>
          <a:p>
            <a:pPr algn="just"/>
            <a:r>
              <a:rPr lang="es-MX" sz="3600" b="1" dirty="0" smtClean="0"/>
              <a:t>Desarrollos:</a:t>
            </a:r>
            <a:endParaRPr lang="es-MX" sz="3600" b="1" dirty="0"/>
          </a:p>
        </p:txBody>
      </p:sp>
      <p:sp>
        <p:nvSpPr>
          <p:cNvPr id="10" name="9 Rectángulo"/>
          <p:cNvSpPr/>
          <p:nvPr/>
        </p:nvSpPr>
        <p:spPr>
          <a:xfrm>
            <a:off x="6368375" y="8159262"/>
            <a:ext cx="8288306" cy="2709075"/>
          </a:xfrm>
          <a:prstGeom prst="rect">
            <a:avLst/>
          </a:prstGeom>
        </p:spPr>
        <p:txBody>
          <a:bodyPr wrap="square">
            <a:spAutoFit/>
          </a:bodyPr>
          <a:lstStyle/>
          <a:p>
            <a:pPr>
              <a:buFont typeface="Arial" pitchFamily="34" charset="0"/>
              <a:buChar char="•"/>
            </a:pPr>
            <a:r>
              <a:rPr lang="es-MX" dirty="0" smtClean="0"/>
              <a:t> </a:t>
            </a:r>
            <a:r>
              <a:rPr lang="es-MX" dirty="0" smtClean="0">
                <a:solidFill>
                  <a:srgbClr val="FF0000"/>
                </a:solidFill>
              </a:rPr>
              <a:t>Pin </a:t>
            </a:r>
            <a:r>
              <a:rPr lang="es-MX" dirty="0" smtClean="0">
                <a:solidFill>
                  <a:srgbClr val="FF0000"/>
                </a:solidFill>
              </a:rPr>
              <a:t>OFFline</a:t>
            </a:r>
          </a:p>
          <a:p>
            <a:pPr>
              <a:buFont typeface="Arial" pitchFamily="34" charset="0"/>
              <a:buChar char="•"/>
            </a:pPr>
            <a:r>
              <a:rPr lang="es-MX" dirty="0" smtClean="0">
                <a:solidFill>
                  <a:srgbClr val="FF0000"/>
                </a:solidFill>
              </a:rPr>
              <a:t> Visa </a:t>
            </a:r>
            <a:r>
              <a:rPr lang="es-MX" dirty="0" smtClean="0">
                <a:solidFill>
                  <a:srgbClr val="FF0000"/>
                </a:solidFill>
              </a:rPr>
              <a:t>direc</a:t>
            </a:r>
          </a:p>
          <a:p>
            <a:pPr>
              <a:buFont typeface="Arial" pitchFamily="34" charset="0"/>
              <a:buChar char="•"/>
            </a:pPr>
            <a:r>
              <a:rPr lang="es-MX" dirty="0" smtClean="0">
                <a:solidFill>
                  <a:srgbClr val="FF0000"/>
                </a:solidFill>
              </a:rPr>
              <a:t> Validación </a:t>
            </a:r>
            <a:r>
              <a:rPr lang="es-MX" dirty="0" smtClean="0">
                <a:solidFill>
                  <a:srgbClr val="FF0000"/>
                </a:solidFill>
              </a:rPr>
              <a:t>de tarjetas con CVV dinámico</a:t>
            </a:r>
          </a:p>
          <a:p>
            <a:pPr>
              <a:buFont typeface="Arial" pitchFamily="34" charset="0"/>
              <a:buChar char="•"/>
            </a:pPr>
            <a:r>
              <a:rPr lang="es-MX" dirty="0" smtClean="0">
                <a:solidFill>
                  <a:srgbClr val="FF0000"/>
                </a:solidFill>
              </a:rPr>
              <a:t> Reingeniería </a:t>
            </a:r>
            <a:r>
              <a:rPr lang="es-MX" dirty="0" smtClean="0">
                <a:solidFill>
                  <a:srgbClr val="FF0000"/>
                </a:solidFill>
              </a:rPr>
              <a:t>de autorizador medios de pago</a:t>
            </a:r>
          </a:p>
          <a:p>
            <a:pPr>
              <a:buFont typeface="Arial" pitchFamily="34" charset="0"/>
              <a:buChar char="•"/>
            </a:pPr>
            <a:r>
              <a:rPr lang="es-MX" dirty="0" smtClean="0">
                <a:solidFill>
                  <a:srgbClr val="FF0000"/>
                </a:solidFill>
              </a:rPr>
              <a:t> Parcial </a:t>
            </a:r>
            <a:r>
              <a:rPr lang="es-MX" dirty="0" smtClean="0">
                <a:solidFill>
                  <a:srgbClr val="FF0000"/>
                </a:solidFill>
              </a:rPr>
              <a:t>Autorization</a:t>
            </a:r>
            <a:endParaRPr lang="es-MX"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6382" y="547300"/>
            <a:ext cx="12757042" cy="1908102"/>
          </a:xfrm>
        </p:spPr>
        <p:txBody>
          <a:bodyPr>
            <a:normAutofit/>
          </a:bodyPr>
          <a:lstStyle/>
          <a:p>
            <a:pPr algn="ctr"/>
            <a:r>
              <a:rPr lang="es-MX" sz="5400" b="1" dirty="0" smtClean="0">
                <a:solidFill>
                  <a:srgbClr val="002060"/>
                </a:solidFill>
              </a:rPr>
              <a:t>Administrador de Tarjetas</a:t>
            </a:r>
            <a:endParaRPr lang="es-MX" sz="5400" b="1" dirty="0">
              <a:solidFill>
                <a:srgbClr val="002060"/>
              </a:solidFill>
            </a:endParaRPr>
          </a:p>
        </p:txBody>
      </p:sp>
      <p:pic>
        <p:nvPicPr>
          <p:cNvPr id="12"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14" name="13 Rectángulo"/>
          <p:cNvSpPr/>
          <p:nvPr/>
        </p:nvSpPr>
        <p:spPr>
          <a:xfrm>
            <a:off x="1104410" y="2664104"/>
            <a:ext cx="19730892" cy="1685048"/>
          </a:xfrm>
          <a:prstGeom prst="rect">
            <a:avLst/>
          </a:prstGeom>
        </p:spPr>
        <p:txBody>
          <a:bodyPr wrap="square" lIns="205713" tIns="102856" rIns="205713" bIns="102856">
            <a:spAutoFit/>
          </a:bodyPr>
          <a:lstStyle/>
          <a:p>
            <a:pPr algn="just"/>
            <a:r>
              <a:rPr lang="es-MX" sz="3200" b="1" dirty="0" smtClean="0">
                <a:solidFill>
                  <a:srgbClr val="C00000"/>
                </a:solidFill>
              </a:rPr>
              <a:t>El Administrador de Tarjetas es un módulo del core bancario y es parte fundamental en la administración de los plásticos utilizados en la operación de Banco Azteca. Interviene en los procesos de solicitud, activación, reposición, bloqueos, desbloqueos, cancelación de tarjetas, registrando las operaciones en la BD de Alnova.</a:t>
            </a:r>
            <a:endParaRPr lang="es-MX" sz="3100" b="1" dirty="0">
              <a:solidFill>
                <a:srgbClr val="C00000"/>
              </a:solidFill>
            </a:endParaRPr>
          </a:p>
        </p:txBody>
      </p:sp>
      <p:grpSp>
        <p:nvGrpSpPr>
          <p:cNvPr id="13" name="140 Grupo"/>
          <p:cNvGrpSpPr/>
          <p:nvPr/>
        </p:nvGrpSpPr>
        <p:grpSpPr>
          <a:xfrm>
            <a:off x="7569200" y="5130799"/>
            <a:ext cx="5271689" cy="3490135"/>
            <a:chOff x="10889068" y="3952834"/>
            <a:chExt cx="2294176" cy="1789507"/>
          </a:xfrm>
        </p:grpSpPr>
        <p:sp>
          <p:nvSpPr>
            <p:cNvPr id="15" name="Rectángulo 109">
              <a:extLst>
                <a:ext uri="{FF2B5EF4-FFF2-40B4-BE49-F238E27FC236}">
                  <a16:creationId xmlns="" xmlns:a16="http://schemas.microsoft.com/office/drawing/2014/main" id="{A32684F0-A794-C84A-AC0B-24DB359CCA8F}"/>
                </a:ext>
              </a:extLst>
            </p:cNvPr>
            <p:cNvSpPr/>
            <p:nvPr/>
          </p:nvSpPr>
          <p:spPr>
            <a:xfrm>
              <a:off x="10889068" y="3952834"/>
              <a:ext cx="2294176" cy="1789507"/>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2800" b="1" dirty="0" smtClean="0">
                  <a:solidFill>
                    <a:schemeClr val="accent5">
                      <a:lumMod val="50000"/>
                    </a:schemeClr>
                  </a:solidFill>
                </a:rPr>
                <a:t>Administrador de Tarjetas</a:t>
              </a:r>
              <a:endParaRPr lang="es-MX" sz="2800" b="1" dirty="0">
                <a:solidFill>
                  <a:schemeClr val="accent5">
                    <a:lumMod val="50000"/>
                  </a:schemeClr>
                </a:solidFill>
              </a:endParaRPr>
            </a:p>
          </p:txBody>
        </p:sp>
        <p:pic>
          <p:nvPicPr>
            <p:cNvPr id="16" name="Imagen 110">
              <a:extLst>
                <a:ext uri="{FF2B5EF4-FFF2-40B4-BE49-F238E27FC236}">
                  <a16:creationId xmlns="" xmlns:a16="http://schemas.microsoft.com/office/drawing/2014/main" id="{1E3B0CEF-14BC-5B43-97BA-CC7A1B6B7717}"/>
                </a:ext>
              </a:extLst>
            </p:cNvPr>
            <p:cNvPicPr>
              <a:picLocks noChangeAspect="1"/>
            </p:cNvPicPr>
            <p:nvPr/>
          </p:nvPicPr>
          <p:blipFill>
            <a:blip r:embed="rId3"/>
            <a:stretch>
              <a:fillRect/>
            </a:stretch>
          </p:blipFill>
          <p:spPr>
            <a:xfrm>
              <a:off x="11632366" y="4518493"/>
              <a:ext cx="781199" cy="781199"/>
            </a:xfrm>
            <a:prstGeom prst="rect">
              <a:avLst/>
            </a:prstGeom>
          </p:spPr>
        </p:pic>
      </p:grpSp>
      <p:pic>
        <p:nvPicPr>
          <p:cNvPr id="1037" name="Picture 13"/>
          <p:cNvPicPr>
            <a:picLocks noChangeAspect="1" noChangeArrowheads="1"/>
          </p:cNvPicPr>
          <p:nvPr/>
        </p:nvPicPr>
        <p:blipFill>
          <a:blip r:embed="rId4"/>
          <a:srcRect/>
          <a:stretch>
            <a:fillRect/>
          </a:stretch>
        </p:blipFill>
        <p:spPr bwMode="auto">
          <a:xfrm>
            <a:off x="5254089" y="10043226"/>
            <a:ext cx="5648325" cy="3600450"/>
          </a:xfrm>
          <a:prstGeom prst="rect">
            <a:avLst/>
          </a:prstGeom>
          <a:noFill/>
          <a:ln w="9525">
            <a:noFill/>
            <a:miter lim="800000"/>
            <a:headEnd/>
            <a:tailEnd/>
          </a:ln>
        </p:spPr>
      </p:pic>
      <p:pic>
        <p:nvPicPr>
          <p:cNvPr id="27" name="irc_mi" descr="Resultado de imagen para fabricacion de tarjetas de credito"/>
          <p:cNvPicPr/>
          <p:nvPr/>
        </p:nvPicPr>
        <p:blipFill>
          <a:blip r:embed="rId5"/>
          <a:srcRect/>
          <a:stretch>
            <a:fillRect/>
          </a:stretch>
        </p:blipFill>
        <p:spPr bwMode="auto">
          <a:xfrm>
            <a:off x="764224" y="6118012"/>
            <a:ext cx="5664200" cy="3468777"/>
          </a:xfrm>
          <a:prstGeom prst="rect">
            <a:avLst/>
          </a:prstGeom>
          <a:noFill/>
          <a:ln w="9525">
            <a:noFill/>
            <a:miter lim="800000"/>
            <a:headEnd/>
            <a:tailEnd/>
          </a:ln>
        </p:spPr>
      </p:pic>
      <p:pic>
        <p:nvPicPr>
          <p:cNvPr id="29" name="irc_mi" descr="Resultado de imagen para engranes + empresa"/>
          <p:cNvPicPr/>
          <p:nvPr/>
        </p:nvPicPr>
        <p:blipFill>
          <a:blip r:embed="rId6"/>
          <a:srcRect/>
          <a:stretch>
            <a:fillRect/>
          </a:stretch>
        </p:blipFill>
        <p:spPr bwMode="auto">
          <a:xfrm>
            <a:off x="1444089" y="9677559"/>
            <a:ext cx="3810000" cy="3124200"/>
          </a:xfrm>
          <a:prstGeom prst="rect">
            <a:avLst/>
          </a:prstGeom>
          <a:noFill/>
          <a:ln w="9525">
            <a:noFill/>
            <a:miter lim="800000"/>
            <a:headEnd/>
            <a:tailEnd/>
          </a:ln>
        </p:spPr>
      </p:pic>
      <p:pic>
        <p:nvPicPr>
          <p:cNvPr id="1040" name="Picture 16"/>
          <p:cNvPicPr>
            <a:picLocks noChangeAspect="1" noChangeArrowheads="1"/>
          </p:cNvPicPr>
          <p:nvPr/>
        </p:nvPicPr>
        <p:blipFill>
          <a:blip r:embed="rId7"/>
          <a:srcRect/>
          <a:stretch>
            <a:fillRect/>
          </a:stretch>
        </p:blipFill>
        <p:spPr bwMode="auto">
          <a:xfrm>
            <a:off x="13896340" y="4901432"/>
            <a:ext cx="6245860" cy="4776127"/>
          </a:xfrm>
          <a:prstGeom prst="rect">
            <a:avLst/>
          </a:prstGeom>
          <a:noFill/>
          <a:ln w="9525">
            <a:noFill/>
            <a:miter lim="800000"/>
            <a:headEnd/>
            <a:tailEnd/>
          </a:ln>
        </p:spPr>
      </p:pic>
      <p:pic>
        <p:nvPicPr>
          <p:cNvPr id="36" name="irc_mi" descr="Resultado de imagen para ejecutivo bancario tarjeta"/>
          <p:cNvPicPr/>
          <p:nvPr/>
        </p:nvPicPr>
        <p:blipFill>
          <a:blip r:embed="rId8"/>
          <a:srcRect/>
          <a:stretch>
            <a:fillRect/>
          </a:stretch>
        </p:blipFill>
        <p:spPr bwMode="auto">
          <a:xfrm>
            <a:off x="11722258" y="10043226"/>
            <a:ext cx="4348163" cy="3875482"/>
          </a:xfrm>
          <a:prstGeom prst="rect">
            <a:avLst/>
          </a:prstGeom>
          <a:noFill/>
          <a:ln w="9525">
            <a:noFill/>
            <a:miter lim="800000"/>
            <a:headEnd/>
            <a:tailEnd/>
          </a:ln>
        </p:spPr>
      </p:pic>
      <p:sp>
        <p:nvSpPr>
          <p:cNvPr id="17"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18"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 xmlns:a16="http://schemas.microsoft.com/office/drawing/2014/main" id="{522AB7EF-BDB6-194D-B559-91A77FE81782}"/>
              </a:ext>
            </a:extLst>
          </p:cNvPr>
          <p:cNvSpPr txBox="1"/>
          <p:nvPr/>
        </p:nvSpPr>
        <p:spPr>
          <a:xfrm>
            <a:off x="9992938" y="1235596"/>
            <a:ext cx="9647998" cy="707886"/>
          </a:xfrm>
          <a:prstGeom prst="rect">
            <a:avLst/>
          </a:prstGeom>
          <a:noFill/>
        </p:spPr>
        <p:txBody>
          <a:bodyPr wrap="square" rtlCol="0">
            <a:spAutoFit/>
          </a:bodyPr>
          <a:lstStyle/>
          <a:p>
            <a:pPr algn="ctr"/>
            <a:r>
              <a:rPr lang="es-MX" sz="4000" b="1" dirty="0" smtClean="0"/>
              <a:t>Administración </a:t>
            </a:r>
            <a:r>
              <a:rPr lang="es-MX" sz="4000" b="1" dirty="0" smtClean="0"/>
              <a:t>de Tarjetas</a:t>
            </a:r>
            <a:endParaRPr lang="es-MX" sz="4000" b="1" dirty="0"/>
          </a:p>
        </p:txBody>
      </p:sp>
      <p:grpSp>
        <p:nvGrpSpPr>
          <p:cNvPr id="2" name="70 Grupo"/>
          <p:cNvGrpSpPr/>
          <p:nvPr/>
        </p:nvGrpSpPr>
        <p:grpSpPr>
          <a:xfrm>
            <a:off x="7773070" y="5924070"/>
            <a:ext cx="2294176" cy="1789507"/>
            <a:chOff x="10889068" y="3952834"/>
            <a:chExt cx="2294176" cy="1789507"/>
          </a:xfrm>
        </p:grpSpPr>
        <p:sp>
          <p:nvSpPr>
            <p:cNvPr id="72" name="Rectángulo 109">
              <a:extLst>
                <a:ext uri="{FF2B5EF4-FFF2-40B4-BE49-F238E27FC236}">
                  <a16:creationId xmlns="" xmlns:a16="http://schemas.microsoft.com/office/drawing/2014/main" id="{A32684F0-A794-C84A-AC0B-24DB359CCA8F}"/>
                </a:ext>
              </a:extLst>
            </p:cNvPr>
            <p:cNvSpPr/>
            <p:nvPr/>
          </p:nvSpPr>
          <p:spPr>
            <a:xfrm>
              <a:off x="10889068" y="3952834"/>
              <a:ext cx="2294176" cy="1789507"/>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700" b="1" dirty="0" smtClean="0">
                  <a:solidFill>
                    <a:schemeClr val="accent5">
                      <a:lumMod val="50000"/>
                    </a:schemeClr>
                  </a:solidFill>
                </a:rPr>
                <a:t>Alnova  Medios de Pago</a:t>
              </a:r>
              <a:endParaRPr lang="es-MX" sz="1700" b="1" dirty="0">
                <a:solidFill>
                  <a:schemeClr val="accent5">
                    <a:lumMod val="50000"/>
                  </a:schemeClr>
                </a:solidFill>
              </a:endParaRPr>
            </a:p>
          </p:txBody>
        </p:sp>
        <p:pic>
          <p:nvPicPr>
            <p:cNvPr id="73" name="Imagen 110">
              <a:extLst>
                <a:ext uri="{FF2B5EF4-FFF2-40B4-BE49-F238E27FC236}">
                  <a16:creationId xmlns="" xmlns:a16="http://schemas.microsoft.com/office/drawing/2014/main" id="{1E3B0CEF-14BC-5B43-97BA-CC7A1B6B7717}"/>
                </a:ext>
              </a:extLst>
            </p:cNvPr>
            <p:cNvPicPr>
              <a:picLocks noChangeAspect="1"/>
            </p:cNvPicPr>
            <p:nvPr/>
          </p:nvPicPr>
          <p:blipFill>
            <a:blip r:embed="rId3"/>
            <a:stretch>
              <a:fillRect/>
            </a:stretch>
          </p:blipFill>
          <p:spPr>
            <a:xfrm>
              <a:off x="11632366" y="4518493"/>
              <a:ext cx="781199" cy="781199"/>
            </a:xfrm>
            <a:prstGeom prst="rect">
              <a:avLst/>
            </a:prstGeom>
          </p:spPr>
        </p:pic>
        <p:sp>
          <p:nvSpPr>
            <p:cNvPr id="74" name="CuadroTexto 111">
              <a:extLst>
                <a:ext uri="{FF2B5EF4-FFF2-40B4-BE49-F238E27FC236}">
                  <a16:creationId xmlns="" xmlns:a16="http://schemas.microsoft.com/office/drawing/2014/main" id="{E93210A1-2165-7140-A3DB-B93070E3D34C}"/>
                </a:ext>
              </a:extLst>
            </p:cNvPr>
            <p:cNvSpPr txBox="1"/>
            <p:nvPr/>
          </p:nvSpPr>
          <p:spPr>
            <a:xfrm>
              <a:off x="11696626" y="5256455"/>
              <a:ext cx="652679" cy="307777"/>
            </a:xfrm>
            <a:prstGeom prst="rect">
              <a:avLst/>
            </a:prstGeom>
            <a:noFill/>
          </p:spPr>
          <p:txBody>
            <a:bodyPr wrap="none" rtlCol="0">
              <a:spAutoFit/>
            </a:bodyPr>
            <a:lstStyle/>
            <a:p>
              <a:r>
                <a:rPr lang="es-MX" sz="1400" dirty="0"/>
                <a:t>Server</a:t>
              </a:r>
            </a:p>
          </p:txBody>
        </p:sp>
      </p:grpSp>
      <p:grpSp>
        <p:nvGrpSpPr>
          <p:cNvPr id="3" name="78 Grupo"/>
          <p:cNvGrpSpPr/>
          <p:nvPr/>
        </p:nvGrpSpPr>
        <p:grpSpPr>
          <a:xfrm>
            <a:off x="6085092" y="11048096"/>
            <a:ext cx="2431276" cy="2326146"/>
            <a:chOff x="8648628" y="1234426"/>
            <a:chExt cx="2022222" cy="1789507"/>
          </a:xfrm>
        </p:grpSpPr>
        <p:sp>
          <p:nvSpPr>
            <p:cNvPr id="80" name="Rectángulo 21">
              <a:extLst>
                <a:ext uri="{FF2B5EF4-FFF2-40B4-BE49-F238E27FC236}">
                  <a16:creationId xmlns="" xmlns:a16="http://schemas.microsoft.com/office/drawing/2014/main" id="{08F0F367-587B-FF48-ADA4-C54D4B4251ED}"/>
                </a:ext>
              </a:extLst>
            </p:cNvPr>
            <p:cNvSpPr/>
            <p:nvPr/>
          </p:nvSpPr>
          <p:spPr>
            <a:xfrm>
              <a:off x="8648628" y="1234426"/>
              <a:ext cx="2022222"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a:solidFill>
                    <a:schemeClr val="tx1"/>
                  </a:solidFill>
                </a:rPr>
                <a:t>Canales</a:t>
              </a:r>
              <a:endParaRPr lang="es-MX" sz="1868" b="1" dirty="0">
                <a:solidFill>
                  <a:schemeClr val="tx1"/>
                </a:solidFill>
              </a:endParaRPr>
            </a:p>
          </p:txBody>
        </p:sp>
        <p:sp>
          <p:nvSpPr>
            <p:cNvPr id="81" name="CuadroTexto 22">
              <a:extLst>
                <a:ext uri="{FF2B5EF4-FFF2-40B4-BE49-F238E27FC236}">
                  <a16:creationId xmlns="" xmlns:a16="http://schemas.microsoft.com/office/drawing/2014/main" id="{3D972495-04D9-604D-8425-0706FAEE7BA1}"/>
                </a:ext>
              </a:extLst>
            </p:cNvPr>
            <p:cNvSpPr txBox="1"/>
            <p:nvPr/>
          </p:nvSpPr>
          <p:spPr>
            <a:xfrm>
              <a:off x="8782162" y="1627459"/>
              <a:ext cx="1761530" cy="1207783"/>
            </a:xfrm>
            <a:prstGeom prst="rect">
              <a:avLst/>
            </a:prstGeom>
            <a:noFill/>
            <a:ln>
              <a:solidFill>
                <a:schemeClr val="tx1"/>
              </a:solidFill>
            </a:ln>
          </p:spPr>
          <p:txBody>
            <a:bodyPr wrap="square" rtlCol="0">
              <a:noAutofit/>
            </a:bodyPr>
            <a:lstStyle/>
            <a:p>
              <a:pPr marL="285764" indent="-285764">
                <a:buFont typeface="Arial" panose="020B0604020202020204" pitchFamily="34" charset="0"/>
                <a:buChar char="•"/>
              </a:pPr>
              <a:r>
                <a:rPr lang="es-MX" sz="1400" dirty="0" smtClean="0"/>
                <a:t>Sales Force</a:t>
              </a:r>
              <a:endParaRPr lang="es-MX" sz="1400" dirty="0"/>
            </a:p>
            <a:p>
              <a:pPr marL="285764" indent="-285764">
                <a:buFont typeface="Arial" panose="020B0604020202020204" pitchFamily="34" charset="0"/>
                <a:buChar char="•"/>
              </a:pPr>
              <a:r>
                <a:rPr lang="es-MX" sz="1400" dirty="0" smtClean="0"/>
                <a:t>Ipad</a:t>
              </a:r>
              <a:endParaRPr lang="es-MX" sz="1400" dirty="0"/>
            </a:p>
            <a:p>
              <a:pPr marL="285764" indent="-285764">
                <a:buFont typeface="Arial" panose="020B0604020202020204" pitchFamily="34" charset="0"/>
                <a:buChar char="•"/>
              </a:pPr>
              <a:r>
                <a:rPr lang="es-MX" sz="1400" dirty="0" smtClean="0"/>
                <a:t>CDIS</a:t>
              </a:r>
            </a:p>
            <a:p>
              <a:pPr marL="285764" indent="-285764">
                <a:buFont typeface="Arial" panose="020B0604020202020204" pitchFamily="34" charset="0"/>
                <a:buChar char="•"/>
              </a:pPr>
              <a:r>
                <a:rPr lang="es-MX" sz="1400" dirty="0" smtClean="0"/>
                <a:t>Call Center</a:t>
              </a:r>
            </a:p>
            <a:p>
              <a:pPr marL="285764" indent="-285764">
                <a:buFont typeface="Arial" panose="020B0604020202020204" pitchFamily="34" charset="0"/>
                <a:buChar char="•"/>
              </a:pPr>
              <a:r>
                <a:rPr lang="es-MX" sz="1400" dirty="0" smtClean="0"/>
                <a:t>Terminal Financiero</a:t>
              </a:r>
            </a:p>
            <a:p>
              <a:pPr marL="285764" indent="-285764">
                <a:buFont typeface="Arial" panose="020B0604020202020204" pitchFamily="34" charset="0"/>
                <a:buChar char="•"/>
              </a:pPr>
              <a:r>
                <a:rPr lang="es-MX" sz="1400" dirty="0" smtClean="0"/>
                <a:t>Portal Personas Físicas</a:t>
              </a:r>
            </a:p>
          </p:txBody>
        </p:sp>
      </p:grpSp>
      <p:grpSp>
        <p:nvGrpSpPr>
          <p:cNvPr id="4" name="86 Grupo"/>
          <p:cNvGrpSpPr/>
          <p:nvPr/>
        </p:nvGrpSpPr>
        <p:grpSpPr>
          <a:xfrm>
            <a:off x="1490958" y="3132113"/>
            <a:ext cx="2023783" cy="1789507"/>
            <a:chOff x="3983374" y="1234426"/>
            <a:chExt cx="2023783" cy="1789507"/>
          </a:xfrm>
        </p:grpSpPr>
        <p:sp>
          <p:nvSpPr>
            <p:cNvPr id="88" name="Rectángulo 18">
              <a:extLst>
                <a:ext uri="{FF2B5EF4-FFF2-40B4-BE49-F238E27FC236}">
                  <a16:creationId xmlns="" xmlns:a16="http://schemas.microsoft.com/office/drawing/2014/main" id="{9A7541EF-2324-CE4D-92A3-65B69329F92F}"/>
                </a:ext>
              </a:extLst>
            </p:cNvPr>
            <p:cNvSpPr/>
            <p:nvPr/>
          </p:nvSpPr>
          <p:spPr>
            <a:xfrm>
              <a:off x="3983374" y="1234426"/>
              <a:ext cx="2023783"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a:solidFill>
                    <a:schemeClr val="tx1"/>
                  </a:solidFill>
                </a:rPr>
                <a:t>ADN </a:t>
              </a:r>
              <a:r>
                <a:rPr lang="es-MX" sz="1800" b="1" dirty="0" smtClean="0">
                  <a:solidFill>
                    <a:schemeClr val="tx1"/>
                  </a:solidFill>
                </a:rPr>
                <a:t>Sucursal</a:t>
              </a:r>
              <a:endParaRPr lang="es-MX" sz="1800" b="1" dirty="0">
                <a:solidFill>
                  <a:schemeClr val="tx1"/>
                </a:solidFill>
              </a:endParaRPr>
            </a:p>
          </p:txBody>
        </p:sp>
        <p:pic>
          <p:nvPicPr>
            <p:cNvPr id="89" name="Imagen 20">
              <a:extLst>
                <a:ext uri="{FF2B5EF4-FFF2-40B4-BE49-F238E27FC236}">
                  <a16:creationId xmlns="" xmlns:a16="http://schemas.microsoft.com/office/drawing/2014/main" id="{07A2BA6A-A0FD-5349-A2BC-C0F3BDA6B643}"/>
                </a:ext>
              </a:extLst>
            </p:cNvPr>
            <p:cNvPicPr>
              <a:picLocks noChangeAspect="1"/>
            </p:cNvPicPr>
            <p:nvPr/>
          </p:nvPicPr>
          <p:blipFill>
            <a:blip r:embed="rId4"/>
            <a:stretch>
              <a:fillRect/>
            </a:stretch>
          </p:blipFill>
          <p:spPr>
            <a:xfrm>
              <a:off x="4475197" y="1912944"/>
              <a:ext cx="843713" cy="843713"/>
            </a:xfrm>
            <a:prstGeom prst="rect">
              <a:avLst/>
            </a:prstGeom>
            <a:ln>
              <a:solidFill>
                <a:schemeClr val="tx1"/>
              </a:solidFill>
            </a:ln>
          </p:spPr>
        </p:pic>
      </p:grpSp>
      <p:grpSp>
        <p:nvGrpSpPr>
          <p:cNvPr id="5" name="90 Grupo"/>
          <p:cNvGrpSpPr/>
          <p:nvPr/>
        </p:nvGrpSpPr>
        <p:grpSpPr>
          <a:xfrm>
            <a:off x="14565202" y="5806198"/>
            <a:ext cx="2360140" cy="1789507"/>
            <a:chOff x="5661971" y="9202673"/>
            <a:chExt cx="2360140" cy="1789507"/>
          </a:xfrm>
        </p:grpSpPr>
        <p:sp>
          <p:nvSpPr>
            <p:cNvPr id="93" name="Rectángulo 118">
              <a:extLst>
                <a:ext uri="{FF2B5EF4-FFF2-40B4-BE49-F238E27FC236}">
                  <a16:creationId xmlns="" xmlns:a16="http://schemas.microsoft.com/office/drawing/2014/main" id="{A624CDDD-CB2C-5A4A-9C86-ABC5558456FD}"/>
                </a:ext>
              </a:extLst>
            </p:cNvPr>
            <p:cNvSpPr/>
            <p:nvPr/>
          </p:nvSpPr>
          <p:spPr>
            <a:xfrm>
              <a:off x="5661971" y="9202673"/>
              <a:ext cx="2360140"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600" b="1" dirty="0" smtClean="0"/>
                <a:t>Empresas Estampadoras</a:t>
              </a:r>
              <a:endParaRPr lang="es-MX" sz="1600" b="1" dirty="0"/>
            </a:p>
          </p:txBody>
        </p:sp>
        <p:sp>
          <p:nvSpPr>
            <p:cNvPr id="94" name="CuadroTexto 119">
              <a:extLst>
                <a:ext uri="{FF2B5EF4-FFF2-40B4-BE49-F238E27FC236}">
                  <a16:creationId xmlns="" xmlns:a16="http://schemas.microsoft.com/office/drawing/2014/main" id="{7B70B92C-D221-5C4D-B026-63CD8E879B27}"/>
                </a:ext>
              </a:extLst>
            </p:cNvPr>
            <p:cNvSpPr txBox="1"/>
            <p:nvPr/>
          </p:nvSpPr>
          <p:spPr>
            <a:xfrm>
              <a:off x="5768529" y="9744530"/>
              <a:ext cx="2147023" cy="923330"/>
            </a:xfrm>
            <a:prstGeom prst="rect">
              <a:avLst/>
            </a:prstGeom>
            <a:noFill/>
            <a:ln>
              <a:solidFill>
                <a:schemeClr val="tx1"/>
              </a:solidFill>
            </a:ln>
          </p:spPr>
          <p:txBody>
            <a:bodyPr wrap="square" rtlCol="0">
              <a:spAutoFit/>
            </a:bodyPr>
            <a:lstStyle/>
            <a:p>
              <a:pPr marL="285764" indent="-285764">
                <a:buFont typeface="Arial" panose="020B0604020202020204" pitchFamily="34" charset="0"/>
                <a:buChar char="•"/>
              </a:pPr>
              <a:r>
                <a:rPr lang="es-MX" sz="1800" dirty="0" smtClean="0"/>
                <a:t>GyD</a:t>
              </a:r>
            </a:p>
            <a:p>
              <a:pPr marL="285764" indent="-285764">
                <a:buFont typeface="Arial" panose="020B0604020202020204" pitchFamily="34" charset="0"/>
                <a:buChar char="•"/>
              </a:pPr>
              <a:r>
                <a:rPr lang="es-MX" sz="1800" dirty="0" smtClean="0"/>
                <a:t>Forza</a:t>
              </a:r>
            </a:p>
            <a:p>
              <a:pPr marL="285764" indent="-285764">
                <a:buFont typeface="Arial" panose="020B0604020202020204" pitchFamily="34" charset="0"/>
                <a:buChar char="•"/>
              </a:pPr>
              <a:r>
                <a:rPr lang="es-MX" sz="1800" dirty="0" smtClean="0"/>
                <a:t>Gemalto</a:t>
              </a:r>
              <a:endParaRPr lang="es-MX" sz="1800" dirty="0"/>
            </a:p>
          </p:txBody>
        </p:sp>
      </p:grpSp>
      <p:cxnSp>
        <p:nvCxnSpPr>
          <p:cNvPr id="113" name="112 Conector angular"/>
          <p:cNvCxnSpPr>
            <a:stCxn id="88" idx="3"/>
          </p:cNvCxnSpPr>
          <p:nvPr/>
        </p:nvCxnSpPr>
        <p:spPr>
          <a:xfrm>
            <a:off x="3514741" y="4026867"/>
            <a:ext cx="4258329" cy="2228616"/>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20" name="119 Conector recto de flecha"/>
          <p:cNvCxnSpPr>
            <a:endCxn id="70" idx="1"/>
          </p:cNvCxnSpPr>
          <p:nvPr/>
        </p:nvCxnSpPr>
        <p:spPr>
          <a:xfrm>
            <a:off x="10067246" y="6699380"/>
            <a:ext cx="995513" cy="57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34 CuadroTexto"/>
          <p:cNvSpPr txBox="1"/>
          <p:nvPr/>
        </p:nvSpPr>
        <p:spPr>
          <a:xfrm>
            <a:off x="1982781" y="5104734"/>
            <a:ext cx="2017719" cy="2031325"/>
          </a:xfrm>
          <a:prstGeom prst="rect">
            <a:avLst/>
          </a:prstGeom>
          <a:noFill/>
        </p:spPr>
        <p:txBody>
          <a:bodyPr wrap="square" rtlCol="0">
            <a:spAutoFit/>
          </a:bodyPr>
          <a:lstStyle/>
          <a:p>
            <a:pPr>
              <a:buFont typeface="Arial" pitchFamily="34" charset="0"/>
              <a:buChar char="•"/>
            </a:pPr>
            <a:r>
              <a:rPr lang="es-MX" sz="1400" dirty="0" smtClean="0"/>
              <a:t>Solicitud</a:t>
            </a:r>
          </a:p>
          <a:p>
            <a:pPr>
              <a:buFont typeface="Arial" pitchFamily="34" charset="0"/>
              <a:buChar char="•"/>
            </a:pPr>
            <a:r>
              <a:rPr lang="es-MX" sz="1400" dirty="0" smtClean="0"/>
              <a:t>Recepción</a:t>
            </a:r>
          </a:p>
          <a:p>
            <a:pPr>
              <a:buFont typeface="Arial" pitchFamily="34" charset="0"/>
              <a:buChar char="•"/>
            </a:pPr>
            <a:r>
              <a:rPr lang="es-MX" sz="1400" dirty="0" smtClean="0"/>
              <a:t>Activación</a:t>
            </a:r>
          </a:p>
          <a:p>
            <a:pPr>
              <a:buFont typeface="Arial" pitchFamily="34" charset="0"/>
              <a:buChar char="•"/>
            </a:pPr>
            <a:r>
              <a:rPr lang="es-MX" sz="1400" dirty="0" smtClean="0"/>
              <a:t>Bloqueos</a:t>
            </a:r>
          </a:p>
          <a:p>
            <a:pPr>
              <a:buFont typeface="Arial" pitchFamily="34" charset="0"/>
              <a:buChar char="•"/>
            </a:pPr>
            <a:r>
              <a:rPr lang="es-MX" sz="1400" dirty="0" smtClean="0"/>
              <a:t>Renovación</a:t>
            </a:r>
          </a:p>
          <a:p>
            <a:pPr>
              <a:buFont typeface="Arial" pitchFamily="34" charset="0"/>
              <a:buChar char="•"/>
            </a:pPr>
            <a:r>
              <a:rPr lang="es-MX" sz="1400" dirty="0" smtClean="0"/>
              <a:t>Cancelación</a:t>
            </a:r>
          </a:p>
          <a:p>
            <a:pPr>
              <a:buFont typeface="Arial" pitchFamily="34" charset="0"/>
              <a:buChar char="•"/>
            </a:pPr>
            <a:r>
              <a:rPr lang="es-MX" sz="1400" dirty="0" smtClean="0"/>
              <a:t>Reposición</a:t>
            </a:r>
          </a:p>
          <a:p>
            <a:pPr>
              <a:buFont typeface="Arial" pitchFamily="34" charset="0"/>
              <a:buChar char="•"/>
            </a:pPr>
            <a:r>
              <a:rPr lang="es-MX" sz="1400" dirty="0" smtClean="0"/>
              <a:t>Inventario*</a:t>
            </a:r>
          </a:p>
          <a:p>
            <a:pPr>
              <a:buFont typeface="Arial" pitchFamily="34" charset="0"/>
              <a:buChar char="•"/>
            </a:pPr>
            <a:r>
              <a:rPr lang="es-MX" sz="1400" dirty="0" smtClean="0"/>
              <a:t>Destrucción</a:t>
            </a:r>
            <a:endParaRPr lang="es-MX" sz="1400" dirty="0"/>
          </a:p>
        </p:txBody>
      </p:sp>
      <p:sp>
        <p:nvSpPr>
          <p:cNvPr id="2050" name="AutoShape 2" descr="Resultado de imagen para cashier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2052" name="AutoShape 4" descr="Resultado de imagen para cashier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grpSp>
        <p:nvGrpSpPr>
          <p:cNvPr id="6" name="98 Grupo"/>
          <p:cNvGrpSpPr/>
          <p:nvPr/>
        </p:nvGrpSpPr>
        <p:grpSpPr>
          <a:xfrm>
            <a:off x="11798260" y="2731487"/>
            <a:ext cx="2127500" cy="2373247"/>
            <a:chOff x="11798260" y="2731487"/>
            <a:chExt cx="2127500" cy="2373247"/>
          </a:xfrm>
        </p:grpSpPr>
        <p:sp>
          <p:nvSpPr>
            <p:cNvPr id="60" name="Rectángulo 3">
              <a:extLst>
                <a:ext uri="{FF2B5EF4-FFF2-40B4-BE49-F238E27FC236}">
                  <a16:creationId xmlns:a16="http://schemas.microsoft.com/office/drawing/2014/main" xmlns="" id="{EC0B2364-FAEE-414B-800C-359E322EEA81}"/>
                </a:ext>
              </a:extLst>
            </p:cNvPr>
            <p:cNvSpPr/>
            <p:nvPr/>
          </p:nvSpPr>
          <p:spPr>
            <a:xfrm>
              <a:off x="11798260" y="2731487"/>
              <a:ext cx="2127500" cy="23732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600" b="1" dirty="0" smtClean="0">
                  <a:solidFill>
                    <a:schemeClr val="tx1"/>
                  </a:solidFill>
                </a:rPr>
                <a:t>Terminal Financiero</a:t>
              </a:r>
              <a:endParaRPr lang="es-MX" sz="1600" b="1" dirty="0">
                <a:solidFill>
                  <a:schemeClr val="tx1"/>
                </a:solidFill>
              </a:endParaRPr>
            </a:p>
          </p:txBody>
        </p:sp>
        <p:pic>
          <p:nvPicPr>
            <p:cNvPr id="61" name="Imagen 8">
              <a:extLst>
                <a:ext uri="{FF2B5EF4-FFF2-40B4-BE49-F238E27FC236}">
                  <a16:creationId xmlns:a16="http://schemas.microsoft.com/office/drawing/2014/main" xmlns="" id="{008842D5-651D-B749-9FA8-CA32AB2DD2B9}"/>
                </a:ext>
              </a:extLst>
            </p:cNvPr>
            <p:cNvPicPr>
              <a:picLocks noChangeAspect="1"/>
            </p:cNvPicPr>
            <p:nvPr/>
          </p:nvPicPr>
          <p:blipFill>
            <a:blip r:embed="rId5"/>
            <a:stretch>
              <a:fillRect/>
            </a:stretch>
          </p:blipFill>
          <p:spPr>
            <a:xfrm>
              <a:off x="12396259" y="3391113"/>
              <a:ext cx="867719" cy="1050328"/>
            </a:xfrm>
            <a:prstGeom prst="rect">
              <a:avLst/>
            </a:prstGeom>
            <a:ln>
              <a:solidFill>
                <a:schemeClr val="tx1"/>
              </a:solidFill>
            </a:ln>
          </p:spPr>
        </p:pic>
        <p:sp>
          <p:nvSpPr>
            <p:cNvPr id="62" name="CuadroTexto 9">
              <a:extLst>
                <a:ext uri="{FF2B5EF4-FFF2-40B4-BE49-F238E27FC236}">
                  <a16:creationId xmlns:a16="http://schemas.microsoft.com/office/drawing/2014/main" xmlns="" id="{FB4F65B6-E0D8-E142-89C7-05743537B2AC}"/>
                </a:ext>
              </a:extLst>
            </p:cNvPr>
            <p:cNvSpPr txBox="1"/>
            <p:nvPr/>
          </p:nvSpPr>
          <p:spPr>
            <a:xfrm>
              <a:off x="11798260" y="4471404"/>
              <a:ext cx="2127500" cy="523220"/>
            </a:xfrm>
            <a:prstGeom prst="rect">
              <a:avLst/>
            </a:prstGeom>
            <a:noFill/>
            <a:ln>
              <a:noFill/>
            </a:ln>
          </p:spPr>
          <p:txBody>
            <a:bodyPr wrap="square" rtlCol="0">
              <a:spAutoFit/>
            </a:bodyPr>
            <a:lstStyle/>
            <a:p>
              <a:pPr algn="ctr"/>
              <a:r>
                <a:rPr lang="es-MX" sz="1400" dirty="0" smtClean="0"/>
                <a:t>Taller de Tarjetas Medios de Pago</a:t>
              </a:r>
              <a:endParaRPr lang="es-MX" sz="1400" dirty="0"/>
            </a:p>
          </p:txBody>
        </p:sp>
      </p:grpSp>
      <p:cxnSp>
        <p:nvCxnSpPr>
          <p:cNvPr id="64" name="63 Forma"/>
          <p:cNvCxnSpPr>
            <a:stCxn id="60" idx="1"/>
          </p:cNvCxnSpPr>
          <p:nvPr/>
        </p:nvCxnSpPr>
        <p:spPr>
          <a:xfrm rot="10800000" flipV="1">
            <a:off x="9900822" y="3918110"/>
            <a:ext cx="1897438" cy="2005959"/>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66" name="Rectángulo 18">
            <a:extLst>
              <a:ext uri="{FF2B5EF4-FFF2-40B4-BE49-F238E27FC236}">
                <a16:creationId xmlns="" xmlns:a16="http://schemas.microsoft.com/office/drawing/2014/main" id="{9A7541EF-2324-CE4D-92A3-65B69329F92F}"/>
              </a:ext>
            </a:extLst>
          </p:cNvPr>
          <p:cNvSpPr/>
          <p:nvPr/>
        </p:nvSpPr>
        <p:spPr>
          <a:xfrm>
            <a:off x="13263978" y="8793223"/>
            <a:ext cx="2023783"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Soporte Operativo</a:t>
            </a:r>
          </a:p>
          <a:p>
            <a:pPr>
              <a:buFont typeface="Arial" pitchFamily="34" charset="0"/>
              <a:buChar char="•"/>
            </a:pPr>
            <a:endParaRPr lang="es-MX" sz="1800" b="1" dirty="0" smtClean="0">
              <a:solidFill>
                <a:schemeClr val="tx1"/>
              </a:solidFill>
            </a:endParaRPr>
          </a:p>
          <a:p>
            <a:pPr>
              <a:buFont typeface="Arial" pitchFamily="34" charset="0"/>
              <a:buChar char="•"/>
            </a:pPr>
            <a:r>
              <a:rPr lang="es-MX" sz="1800" b="1" dirty="0" smtClean="0">
                <a:solidFill>
                  <a:schemeClr val="tx1"/>
                </a:solidFill>
              </a:rPr>
              <a:t>IVR (Interactive Voice Response)</a:t>
            </a:r>
          </a:p>
          <a:p>
            <a:pPr>
              <a:buFont typeface="Arial" pitchFamily="34" charset="0"/>
              <a:buChar char="•"/>
            </a:pPr>
            <a:r>
              <a:rPr lang="es-MX" sz="1800" b="1" dirty="0" smtClean="0">
                <a:solidFill>
                  <a:schemeClr val="tx1"/>
                </a:solidFill>
              </a:rPr>
              <a:t>Call center</a:t>
            </a:r>
          </a:p>
          <a:p>
            <a:pPr>
              <a:buFont typeface="Arial" pitchFamily="34" charset="0"/>
              <a:buChar char="•"/>
            </a:pPr>
            <a:r>
              <a:rPr lang="es-MX" sz="1800" b="1" dirty="0" smtClean="0">
                <a:solidFill>
                  <a:schemeClr val="tx1"/>
                </a:solidFill>
              </a:rPr>
              <a:t>Aclaraciones</a:t>
            </a:r>
            <a:endParaRPr lang="es-MX" sz="1800" b="1" dirty="0">
              <a:solidFill>
                <a:schemeClr val="tx1"/>
              </a:solidFill>
            </a:endParaRPr>
          </a:p>
        </p:txBody>
      </p:sp>
      <p:sp>
        <p:nvSpPr>
          <p:cNvPr id="70" name="Rectángulo 118">
            <a:extLst>
              <a:ext uri="{FF2B5EF4-FFF2-40B4-BE49-F238E27FC236}">
                <a16:creationId xmlns="" xmlns:a16="http://schemas.microsoft.com/office/drawing/2014/main" id="{A624CDDD-CB2C-5A4A-9C86-ABC5558456FD}"/>
              </a:ext>
            </a:extLst>
          </p:cNvPr>
          <p:cNvSpPr/>
          <p:nvPr/>
        </p:nvSpPr>
        <p:spPr>
          <a:xfrm>
            <a:off x="11062759" y="5810418"/>
            <a:ext cx="2360140"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600" b="1" dirty="0" smtClean="0"/>
              <a:t>Proceso de Estampación</a:t>
            </a:r>
          </a:p>
          <a:p>
            <a:pPr algn="ctr"/>
            <a:endParaRPr lang="es-MX" sz="1600" b="1" dirty="0" smtClean="0"/>
          </a:p>
          <a:p>
            <a:endParaRPr lang="es-MX" sz="1600" b="1" dirty="0" smtClean="0"/>
          </a:p>
          <a:p>
            <a:pPr>
              <a:buFont typeface="Arial" pitchFamily="34" charset="0"/>
              <a:buChar char="•"/>
            </a:pPr>
            <a:endParaRPr lang="es-MX" sz="1600" b="1" dirty="0" smtClean="0"/>
          </a:p>
          <a:p>
            <a:pPr>
              <a:buFont typeface="Arial" pitchFamily="34" charset="0"/>
              <a:buChar char="•"/>
            </a:pPr>
            <a:endParaRPr lang="es-MX" sz="1600" b="1" dirty="0" smtClean="0"/>
          </a:p>
          <a:p>
            <a:pPr>
              <a:buFont typeface="Arial" pitchFamily="34" charset="0"/>
              <a:buChar char="•"/>
            </a:pPr>
            <a:r>
              <a:rPr lang="es-MX" sz="1600" dirty="0" smtClean="0"/>
              <a:t>Tarjetas Anónimas</a:t>
            </a:r>
          </a:p>
          <a:p>
            <a:pPr>
              <a:buFont typeface="Arial" pitchFamily="34" charset="0"/>
              <a:buChar char="•"/>
            </a:pPr>
            <a:r>
              <a:rPr lang="es-MX" sz="1600" dirty="0" smtClean="0"/>
              <a:t>Tarjetas personalizadas</a:t>
            </a:r>
          </a:p>
          <a:p>
            <a:pPr>
              <a:buFont typeface="Arial" pitchFamily="34" charset="0"/>
              <a:buChar char="•"/>
            </a:pPr>
            <a:endParaRPr lang="es-MX" sz="1600" b="1" dirty="0" smtClean="0"/>
          </a:p>
        </p:txBody>
      </p:sp>
      <p:cxnSp>
        <p:nvCxnSpPr>
          <p:cNvPr id="77" name="76 Conector recto de flecha"/>
          <p:cNvCxnSpPr>
            <a:stCxn id="70" idx="3"/>
            <a:endCxn id="93" idx="1"/>
          </p:cNvCxnSpPr>
          <p:nvPr/>
        </p:nvCxnSpPr>
        <p:spPr>
          <a:xfrm flipV="1">
            <a:off x="13422899" y="6700952"/>
            <a:ext cx="1142303" cy="42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2" name="Rectángulo 118">
            <a:extLst>
              <a:ext uri="{FF2B5EF4-FFF2-40B4-BE49-F238E27FC236}">
                <a16:creationId xmlns="" xmlns:a16="http://schemas.microsoft.com/office/drawing/2014/main" id="{A624CDDD-CB2C-5A4A-9C86-ABC5558456FD}"/>
              </a:ext>
            </a:extLst>
          </p:cNvPr>
          <p:cNvSpPr/>
          <p:nvPr/>
        </p:nvSpPr>
        <p:spPr>
          <a:xfrm>
            <a:off x="17915582" y="5804626"/>
            <a:ext cx="2360140"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600" b="1" dirty="0" smtClean="0"/>
              <a:t>Distribución a sucursales, CDIS o a domicilio de clientes.</a:t>
            </a:r>
          </a:p>
          <a:p>
            <a:pPr algn="ctr"/>
            <a:endParaRPr lang="es-MX" sz="1600" b="1" dirty="0" smtClean="0"/>
          </a:p>
        </p:txBody>
      </p:sp>
      <p:cxnSp>
        <p:nvCxnSpPr>
          <p:cNvPr id="84" name="83 Conector recto de flecha"/>
          <p:cNvCxnSpPr>
            <a:stCxn id="93" idx="3"/>
            <a:endCxn id="82" idx="1"/>
          </p:cNvCxnSpPr>
          <p:nvPr/>
        </p:nvCxnSpPr>
        <p:spPr>
          <a:xfrm flipV="1">
            <a:off x="16925342" y="6699380"/>
            <a:ext cx="990240" cy="15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7" name="95 Grupo"/>
          <p:cNvGrpSpPr/>
          <p:nvPr/>
        </p:nvGrpSpPr>
        <p:grpSpPr>
          <a:xfrm>
            <a:off x="6388868" y="1150085"/>
            <a:ext cx="2127500" cy="2190133"/>
            <a:chOff x="6388868" y="1150085"/>
            <a:chExt cx="2127500" cy="2190133"/>
          </a:xfrm>
        </p:grpSpPr>
        <p:sp>
          <p:nvSpPr>
            <p:cNvPr id="90" name="Rectángulo 3">
              <a:extLst>
                <a:ext uri="{FF2B5EF4-FFF2-40B4-BE49-F238E27FC236}">
                  <a16:creationId xmlns:a16="http://schemas.microsoft.com/office/drawing/2014/main" xmlns="" id="{EC0B2364-FAEE-414B-800C-359E322EEA81}"/>
                </a:ext>
              </a:extLst>
            </p:cNvPr>
            <p:cNvSpPr/>
            <p:nvPr/>
          </p:nvSpPr>
          <p:spPr>
            <a:xfrm>
              <a:off x="6388868" y="1150085"/>
              <a:ext cx="2127500" cy="219013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600" b="1" dirty="0" smtClean="0">
                  <a:solidFill>
                    <a:schemeClr val="tx1"/>
                  </a:solidFill>
                </a:rPr>
                <a:t>Portal de Materiales</a:t>
              </a:r>
              <a:endParaRPr lang="es-MX" sz="1600" b="1" dirty="0">
                <a:solidFill>
                  <a:schemeClr val="tx1"/>
                </a:solidFill>
              </a:endParaRPr>
            </a:p>
          </p:txBody>
        </p:sp>
        <p:pic>
          <p:nvPicPr>
            <p:cNvPr id="92" name="Imagen 8">
              <a:extLst>
                <a:ext uri="{FF2B5EF4-FFF2-40B4-BE49-F238E27FC236}">
                  <a16:creationId xmlns:a16="http://schemas.microsoft.com/office/drawing/2014/main" xmlns="" id="{008842D5-651D-B749-9FA8-CA32AB2DD2B9}"/>
                </a:ext>
              </a:extLst>
            </p:cNvPr>
            <p:cNvPicPr>
              <a:picLocks noChangeAspect="1"/>
            </p:cNvPicPr>
            <p:nvPr/>
          </p:nvPicPr>
          <p:blipFill>
            <a:blip r:embed="rId5"/>
            <a:stretch>
              <a:fillRect/>
            </a:stretch>
          </p:blipFill>
          <p:spPr>
            <a:xfrm>
              <a:off x="6986867" y="1758816"/>
              <a:ext cx="867719" cy="969287"/>
            </a:xfrm>
            <a:prstGeom prst="rect">
              <a:avLst/>
            </a:prstGeom>
            <a:ln>
              <a:solidFill>
                <a:schemeClr val="tx1"/>
              </a:solidFill>
            </a:ln>
          </p:spPr>
        </p:pic>
        <p:sp>
          <p:nvSpPr>
            <p:cNvPr id="95" name="CuadroTexto 9">
              <a:extLst>
                <a:ext uri="{FF2B5EF4-FFF2-40B4-BE49-F238E27FC236}">
                  <a16:creationId xmlns:a16="http://schemas.microsoft.com/office/drawing/2014/main" xmlns="" id="{FB4F65B6-E0D8-E142-89C7-05743537B2AC}"/>
                </a:ext>
              </a:extLst>
            </p:cNvPr>
            <p:cNvSpPr txBox="1"/>
            <p:nvPr/>
          </p:nvSpPr>
          <p:spPr>
            <a:xfrm>
              <a:off x="6388868" y="2965304"/>
              <a:ext cx="2127500" cy="307777"/>
            </a:xfrm>
            <a:prstGeom prst="rect">
              <a:avLst/>
            </a:prstGeom>
            <a:noFill/>
            <a:ln>
              <a:noFill/>
            </a:ln>
          </p:spPr>
          <p:txBody>
            <a:bodyPr wrap="square" rtlCol="0">
              <a:spAutoFit/>
            </a:bodyPr>
            <a:lstStyle/>
            <a:p>
              <a:pPr algn="ctr"/>
              <a:r>
                <a:rPr lang="es-MX" sz="1400" dirty="0" smtClean="0"/>
                <a:t>Portal</a:t>
              </a:r>
              <a:endParaRPr lang="es-MX" sz="1400" dirty="0"/>
            </a:p>
          </p:txBody>
        </p:sp>
      </p:grpSp>
      <p:cxnSp>
        <p:nvCxnSpPr>
          <p:cNvPr id="101" name="100 Conector angular"/>
          <p:cNvCxnSpPr/>
          <p:nvPr/>
        </p:nvCxnSpPr>
        <p:spPr>
          <a:xfrm rot="16200000" flipH="1">
            <a:off x="6884923" y="4228365"/>
            <a:ext cx="2583852" cy="80755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sp>
        <p:nvSpPr>
          <p:cNvPr id="102" name="101 CuadroTexto"/>
          <p:cNvSpPr txBox="1"/>
          <p:nvPr/>
        </p:nvSpPr>
        <p:spPr>
          <a:xfrm>
            <a:off x="4877727" y="11574098"/>
            <a:ext cx="1335536" cy="1384995"/>
          </a:xfrm>
          <a:prstGeom prst="rect">
            <a:avLst/>
          </a:prstGeom>
          <a:noFill/>
        </p:spPr>
        <p:txBody>
          <a:bodyPr wrap="square" rtlCol="0">
            <a:spAutoFit/>
          </a:bodyPr>
          <a:lstStyle/>
          <a:p>
            <a:pPr>
              <a:buFont typeface="Arial" pitchFamily="34" charset="0"/>
              <a:buChar char="•"/>
            </a:pPr>
            <a:r>
              <a:rPr lang="es-MX" sz="1400" dirty="0" smtClean="0"/>
              <a:t>Solicitud</a:t>
            </a:r>
          </a:p>
          <a:p>
            <a:pPr>
              <a:buFont typeface="Arial" pitchFamily="34" charset="0"/>
              <a:buChar char="•"/>
            </a:pPr>
            <a:r>
              <a:rPr lang="es-MX" sz="1400" dirty="0" smtClean="0"/>
              <a:t>Activación</a:t>
            </a:r>
          </a:p>
          <a:p>
            <a:pPr>
              <a:buFont typeface="Arial" pitchFamily="34" charset="0"/>
              <a:buChar char="•"/>
            </a:pPr>
            <a:r>
              <a:rPr lang="es-MX" sz="1400" dirty="0" smtClean="0"/>
              <a:t>Reposición</a:t>
            </a:r>
          </a:p>
          <a:p>
            <a:pPr>
              <a:buFont typeface="Arial" pitchFamily="34" charset="0"/>
              <a:buChar char="•"/>
            </a:pPr>
            <a:r>
              <a:rPr lang="es-MX" sz="1400" dirty="0" smtClean="0"/>
              <a:t>Bloqueos</a:t>
            </a:r>
          </a:p>
          <a:p>
            <a:pPr>
              <a:buFont typeface="Arial" pitchFamily="34" charset="0"/>
              <a:buChar char="•"/>
            </a:pPr>
            <a:r>
              <a:rPr lang="es-MX" sz="1400" dirty="0" smtClean="0"/>
              <a:t>Cancelación</a:t>
            </a:r>
          </a:p>
          <a:p>
            <a:pPr>
              <a:buFont typeface="Arial" pitchFamily="34" charset="0"/>
              <a:buChar char="•"/>
            </a:pPr>
            <a:r>
              <a:rPr lang="es-MX" sz="1400" dirty="0" smtClean="0"/>
              <a:t>Renovación</a:t>
            </a:r>
            <a:endParaRPr lang="es-MX" sz="1400" dirty="0"/>
          </a:p>
        </p:txBody>
      </p:sp>
      <p:sp>
        <p:nvSpPr>
          <p:cNvPr id="103" name="102 CuadroTexto"/>
          <p:cNvSpPr txBox="1"/>
          <p:nvPr/>
        </p:nvSpPr>
        <p:spPr>
          <a:xfrm>
            <a:off x="15589806" y="9197735"/>
            <a:ext cx="1335536" cy="1384995"/>
          </a:xfrm>
          <a:prstGeom prst="rect">
            <a:avLst/>
          </a:prstGeom>
          <a:noFill/>
        </p:spPr>
        <p:txBody>
          <a:bodyPr wrap="square" rtlCol="0">
            <a:spAutoFit/>
          </a:bodyPr>
          <a:lstStyle/>
          <a:p>
            <a:pPr>
              <a:buFont typeface="Arial" pitchFamily="34" charset="0"/>
              <a:buChar char="•"/>
            </a:pPr>
            <a:r>
              <a:rPr lang="es-MX" sz="1400" dirty="0" smtClean="0"/>
              <a:t>Solicitud</a:t>
            </a:r>
          </a:p>
          <a:p>
            <a:pPr>
              <a:buFont typeface="Arial" pitchFamily="34" charset="0"/>
              <a:buChar char="•"/>
            </a:pPr>
            <a:r>
              <a:rPr lang="es-MX" sz="1400" dirty="0" smtClean="0"/>
              <a:t>Activación</a:t>
            </a:r>
          </a:p>
          <a:p>
            <a:pPr>
              <a:buFont typeface="Arial" pitchFamily="34" charset="0"/>
              <a:buChar char="•"/>
            </a:pPr>
            <a:r>
              <a:rPr lang="es-MX" sz="1400" dirty="0" smtClean="0"/>
              <a:t>Reposición</a:t>
            </a:r>
          </a:p>
          <a:p>
            <a:pPr>
              <a:buFont typeface="Arial" pitchFamily="34" charset="0"/>
              <a:buChar char="•"/>
            </a:pPr>
            <a:r>
              <a:rPr lang="es-MX" sz="1400" dirty="0" smtClean="0"/>
              <a:t>Bloqueos</a:t>
            </a:r>
          </a:p>
          <a:p>
            <a:pPr>
              <a:buFont typeface="Arial" pitchFamily="34" charset="0"/>
              <a:buChar char="•"/>
            </a:pPr>
            <a:r>
              <a:rPr lang="es-MX" sz="1400" dirty="0" smtClean="0"/>
              <a:t>Cancelación</a:t>
            </a:r>
          </a:p>
          <a:p>
            <a:pPr>
              <a:buFont typeface="Arial" pitchFamily="34" charset="0"/>
              <a:buChar char="•"/>
            </a:pPr>
            <a:r>
              <a:rPr lang="es-MX" sz="1400" dirty="0" smtClean="0"/>
              <a:t>Renovación</a:t>
            </a:r>
            <a:endParaRPr lang="es-MX" sz="1400" dirty="0"/>
          </a:p>
        </p:txBody>
      </p:sp>
      <p:sp>
        <p:nvSpPr>
          <p:cNvPr id="2056" name="AutoShape 8" descr="Resultado de imagen para transport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2058" name="AutoShape 10" descr="Resultado de imagen para transport ic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2060" name="Picture 12" descr="Imagen relacionada"/>
          <p:cNvPicPr>
            <a:picLocks noChangeAspect="1" noChangeArrowheads="1"/>
          </p:cNvPicPr>
          <p:nvPr/>
        </p:nvPicPr>
        <p:blipFill>
          <a:blip r:embed="rId6"/>
          <a:srcRect/>
          <a:stretch>
            <a:fillRect/>
          </a:stretch>
        </p:blipFill>
        <p:spPr bwMode="auto">
          <a:xfrm>
            <a:off x="18695915" y="6585160"/>
            <a:ext cx="945021" cy="945022"/>
          </a:xfrm>
          <a:prstGeom prst="rect">
            <a:avLst/>
          </a:prstGeom>
          <a:noFill/>
        </p:spPr>
      </p:pic>
      <p:pic>
        <p:nvPicPr>
          <p:cNvPr id="2062" name="Picture 14" descr="Imagen relacionada"/>
          <p:cNvPicPr>
            <a:picLocks noChangeAspect="1" noChangeArrowheads="1"/>
          </p:cNvPicPr>
          <p:nvPr/>
        </p:nvPicPr>
        <p:blipFill>
          <a:blip r:embed="rId7"/>
          <a:srcRect/>
          <a:stretch>
            <a:fillRect/>
          </a:stretch>
        </p:blipFill>
        <p:spPr bwMode="auto">
          <a:xfrm>
            <a:off x="11816898" y="6173450"/>
            <a:ext cx="826403" cy="826403"/>
          </a:xfrm>
          <a:prstGeom prst="rect">
            <a:avLst/>
          </a:prstGeom>
          <a:noFill/>
        </p:spPr>
      </p:pic>
      <p:cxnSp>
        <p:nvCxnSpPr>
          <p:cNvPr id="49" name="48 Conector angular"/>
          <p:cNvCxnSpPr>
            <a:stCxn id="50" idx="0"/>
          </p:cNvCxnSpPr>
          <p:nvPr/>
        </p:nvCxnSpPr>
        <p:spPr>
          <a:xfrm rot="5400000" flipH="1" flipV="1">
            <a:off x="4203574" y="6395568"/>
            <a:ext cx="2693678" cy="4445315"/>
          </a:xfrm>
          <a:prstGeom prst="bentConnector2">
            <a:avLst/>
          </a:prstGeom>
          <a:ln>
            <a:tailEnd type="arrow"/>
          </a:ln>
        </p:spPr>
        <p:style>
          <a:lnRef idx="1">
            <a:schemeClr val="dk1"/>
          </a:lnRef>
          <a:fillRef idx="0">
            <a:schemeClr val="dk1"/>
          </a:fillRef>
          <a:effectRef idx="0">
            <a:schemeClr val="dk1"/>
          </a:effectRef>
          <a:fontRef idx="minor">
            <a:schemeClr val="tx1"/>
          </a:fontRef>
        </p:style>
      </p:cxnSp>
      <p:grpSp>
        <p:nvGrpSpPr>
          <p:cNvPr id="8" name="58 Grupo"/>
          <p:cNvGrpSpPr/>
          <p:nvPr/>
        </p:nvGrpSpPr>
        <p:grpSpPr>
          <a:xfrm>
            <a:off x="2315864" y="9965064"/>
            <a:ext cx="2023783" cy="1789507"/>
            <a:chOff x="2315864" y="11535038"/>
            <a:chExt cx="2023783" cy="1789507"/>
          </a:xfrm>
        </p:grpSpPr>
        <p:sp>
          <p:nvSpPr>
            <p:cNvPr id="50" name="Rectángulo 18">
              <a:extLst>
                <a:ext uri="{FF2B5EF4-FFF2-40B4-BE49-F238E27FC236}">
                  <a16:creationId xmlns="" xmlns:a16="http://schemas.microsoft.com/office/drawing/2014/main" id="{9A7541EF-2324-CE4D-92A3-65B69329F92F}"/>
                </a:ext>
              </a:extLst>
            </p:cNvPr>
            <p:cNvSpPr/>
            <p:nvPr/>
          </p:nvSpPr>
          <p:spPr>
            <a:xfrm>
              <a:off x="2315864" y="11535038"/>
              <a:ext cx="2023783"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BAZ Digital</a:t>
              </a:r>
              <a:endParaRPr lang="es-MX" sz="1800" b="1" dirty="0">
                <a:solidFill>
                  <a:schemeClr val="tx1"/>
                </a:solidFill>
              </a:endParaRPr>
            </a:p>
          </p:txBody>
        </p:sp>
        <p:pic>
          <p:nvPicPr>
            <p:cNvPr id="57" name="Imagen 5">
              <a:extLst>
                <a:ext uri="{FF2B5EF4-FFF2-40B4-BE49-F238E27FC236}">
                  <a16:creationId xmlns="" xmlns:a16="http://schemas.microsoft.com/office/drawing/2014/main" id="{B03DFFBD-42CD-3743-AC9F-E530A7A6F605}"/>
                </a:ext>
              </a:extLst>
            </p:cNvPr>
            <p:cNvPicPr>
              <a:picLocks noChangeAspect="1"/>
            </p:cNvPicPr>
            <p:nvPr/>
          </p:nvPicPr>
          <p:blipFill>
            <a:blip r:embed="rId8"/>
            <a:stretch>
              <a:fillRect/>
            </a:stretch>
          </p:blipFill>
          <p:spPr>
            <a:xfrm>
              <a:off x="2967164" y="12088608"/>
              <a:ext cx="682368" cy="682368"/>
            </a:xfrm>
            <a:prstGeom prst="rect">
              <a:avLst/>
            </a:prstGeom>
            <a:ln>
              <a:solidFill>
                <a:schemeClr val="tx1"/>
              </a:solidFill>
            </a:ln>
          </p:spPr>
        </p:pic>
      </p:grpSp>
      <p:cxnSp>
        <p:nvCxnSpPr>
          <p:cNvPr id="52" name="51 Conector angular"/>
          <p:cNvCxnSpPr>
            <a:stCxn id="66" idx="1"/>
          </p:cNvCxnSpPr>
          <p:nvPr/>
        </p:nvCxnSpPr>
        <p:spPr>
          <a:xfrm rot="10800000">
            <a:off x="10067246" y="7594133"/>
            <a:ext cx="3196732" cy="2093844"/>
          </a:xfrm>
          <a:prstGeom prst="bentConnector3">
            <a:avLst>
              <a:gd name="adj1" fmla="val 80988"/>
            </a:avLst>
          </a:prstGeom>
          <a:ln>
            <a:tailEnd type="arrow"/>
          </a:ln>
        </p:spPr>
        <p:style>
          <a:lnRef idx="1">
            <a:schemeClr val="dk1"/>
          </a:lnRef>
          <a:fillRef idx="0">
            <a:schemeClr val="dk1"/>
          </a:fillRef>
          <a:effectRef idx="0">
            <a:schemeClr val="dk1"/>
          </a:effectRef>
          <a:fontRef idx="minor">
            <a:schemeClr val="tx1"/>
          </a:fontRef>
        </p:style>
      </p:cxnSp>
      <p:grpSp>
        <p:nvGrpSpPr>
          <p:cNvPr id="9" name="54 Grupo"/>
          <p:cNvGrpSpPr/>
          <p:nvPr/>
        </p:nvGrpSpPr>
        <p:grpSpPr>
          <a:xfrm>
            <a:off x="8896514" y="11316415"/>
            <a:ext cx="2341464" cy="1789507"/>
            <a:chOff x="16751683" y="11772212"/>
            <a:chExt cx="2341464" cy="1789507"/>
          </a:xfrm>
        </p:grpSpPr>
        <p:sp>
          <p:nvSpPr>
            <p:cNvPr id="56" name="Rectángulo 14">
              <a:extLst>
                <a:ext uri="{FF2B5EF4-FFF2-40B4-BE49-F238E27FC236}">
                  <a16:creationId xmlns="" xmlns:a16="http://schemas.microsoft.com/office/drawing/2014/main" id="{3A858DCF-04F3-D349-9726-02AE503FD6F8}"/>
                </a:ext>
              </a:extLst>
            </p:cNvPr>
            <p:cNvSpPr/>
            <p:nvPr/>
          </p:nvSpPr>
          <p:spPr>
            <a:xfrm>
              <a:off x="16751683" y="11772212"/>
              <a:ext cx="2341464"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Tablero de Control</a:t>
              </a:r>
              <a:endParaRPr lang="es-MX" sz="1800" b="1" dirty="0">
                <a:solidFill>
                  <a:schemeClr val="tx1"/>
                </a:solidFill>
              </a:endParaRPr>
            </a:p>
          </p:txBody>
        </p:sp>
        <p:grpSp>
          <p:nvGrpSpPr>
            <p:cNvPr id="10" name="140 Grupo"/>
            <p:cNvGrpSpPr/>
            <p:nvPr/>
          </p:nvGrpSpPr>
          <p:grpSpPr>
            <a:xfrm>
              <a:off x="17232423" y="12276366"/>
              <a:ext cx="1379983" cy="1088976"/>
              <a:chOff x="2754261" y="11826580"/>
              <a:chExt cx="1379983" cy="1088976"/>
            </a:xfrm>
          </p:grpSpPr>
          <p:pic>
            <p:nvPicPr>
              <p:cNvPr id="63"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3053652" y="11826580"/>
                <a:ext cx="781199" cy="781199"/>
              </a:xfrm>
              <a:prstGeom prst="rect">
                <a:avLst/>
              </a:prstGeom>
            </p:spPr>
          </p:pic>
          <p:sp>
            <p:nvSpPr>
              <p:cNvPr id="65" name="CuadroTexto 16">
                <a:extLst>
                  <a:ext uri="{FF2B5EF4-FFF2-40B4-BE49-F238E27FC236}">
                    <a16:creationId xmlns="" xmlns:a16="http://schemas.microsoft.com/office/drawing/2014/main" id="{C0B5EAD4-C458-C54E-983C-376A91234D74}"/>
                  </a:ext>
                </a:extLst>
              </p:cNvPr>
              <p:cNvSpPr txBox="1"/>
              <p:nvPr/>
            </p:nvSpPr>
            <p:spPr>
              <a:xfrm>
                <a:off x="2754261" y="12607779"/>
                <a:ext cx="1379983" cy="307777"/>
              </a:xfrm>
              <a:prstGeom prst="rect">
                <a:avLst/>
              </a:prstGeom>
              <a:noFill/>
            </p:spPr>
            <p:txBody>
              <a:bodyPr wrap="square" rtlCol="0">
                <a:spAutoFit/>
              </a:bodyPr>
              <a:lstStyle/>
              <a:p>
                <a:pPr algn="ctr"/>
                <a:endParaRPr lang="es-MX" sz="1400" dirty="0"/>
              </a:p>
            </p:txBody>
          </p:sp>
        </p:grpSp>
      </p:grpSp>
      <p:cxnSp>
        <p:nvCxnSpPr>
          <p:cNvPr id="69" name="68 Conector angular"/>
          <p:cNvCxnSpPr/>
          <p:nvPr/>
        </p:nvCxnSpPr>
        <p:spPr>
          <a:xfrm rot="5400000" flipH="1" flipV="1">
            <a:off x="5922227" y="8778218"/>
            <a:ext cx="3334519" cy="120523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78" name="77 Conector angular"/>
          <p:cNvCxnSpPr>
            <a:stCxn id="56" idx="0"/>
          </p:cNvCxnSpPr>
          <p:nvPr/>
        </p:nvCxnSpPr>
        <p:spPr>
          <a:xfrm rot="16200000" flipV="1">
            <a:off x="7648331" y="8897500"/>
            <a:ext cx="3602838" cy="1234992"/>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pic>
        <p:nvPicPr>
          <p:cNvPr id="54" name="Picture 2"/>
          <p:cNvPicPr>
            <a:picLocks noChangeAspect="1" noChangeArrowheads="1"/>
          </p:cNvPicPr>
          <p:nvPr/>
        </p:nvPicPr>
        <p:blipFill>
          <a:blip r:embed="rId9" cstate="print"/>
          <a:srcRect/>
          <a:stretch>
            <a:fillRect/>
          </a:stretch>
        </p:blipFill>
        <p:spPr bwMode="auto">
          <a:xfrm>
            <a:off x="764224" y="698501"/>
            <a:ext cx="3074887" cy="1360801"/>
          </a:xfrm>
          <a:prstGeom prst="rect">
            <a:avLst/>
          </a:prstGeom>
          <a:noFill/>
          <a:ln w="9525">
            <a:noFill/>
            <a:miter lim="800000"/>
            <a:headEnd/>
            <a:tailEnd/>
          </a:ln>
        </p:spPr>
      </p:pic>
      <p:sp>
        <p:nvSpPr>
          <p:cNvPr id="58"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59"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extLst>
      <p:ext uri="{BB962C8B-B14F-4D97-AF65-F5344CB8AC3E}">
        <p14:creationId xmlns="" xmlns:p14="http://schemas.microsoft.com/office/powerpoint/2010/main" val="3091336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5" name="4 CuadroTexto"/>
          <p:cNvSpPr txBox="1"/>
          <p:nvPr/>
        </p:nvSpPr>
        <p:spPr>
          <a:xfrm>
            <a:off x="1523999" y="5298831"/>
            <a:ext cx="8693470" cy="1139030"/>
          </a:xfrm>
          <a:prstGeom prst="rect">
            <a:avLst/>
          </a:prstGeom>
          <a:noFill/>
        </p:spPr>
        <p:txBody>
          <a:bodyPr wrap="none" rtlCol="0">
            <a:spAutoFit/>
          </a:bodyPr>
          <a:lstStyle/>
          <a:p>
            <a:r>
              <a:rPr lang="es-MX" b="1" dirty="0" smtClean="0">
                <a:solidFill>
                  <a:srgbClr val="C00000"/>
                </a:solidFill>
              </a:rPr>
              <a:t>Portal de Materiales</a:t>
            </a:r>
            <a:r>
              <a:rPr lang="es-MX" dirty="0" smtClean="0"/>
              <a:t>: </a:t>
            </a:r>
          </a:p>
          <a:p>
            <a:r>
              <a:rPr lang="es-MX" dirty="0" smtClean="0"/>
              <a:t>Encargado de envío de Archivo de </a:t>
            </a:r>
            <a:r>
              <a:rPr lang="es-MX" dirty="0" smtClean="0"/>
              <a:t>estampadora.</a:t>
            </a:r>
            <a:endParaRPr lang="es-MX" dirty="0"/>
          </a:p>
        </p:txBody>
      </p:sp>
      <p:sp>
        <p:nvSpPr>
          <p:cNvPr id="6" name="5 CuadroTexto"/>
          <p:cNvSpPr txBox="1"/>
          <p:nvPr/>
        </p:nvSpPr>
        <p:spPr>
          <a:xfrm>
            <a:off x="1524000" y="7060332"/>
            <a:ext cx="18897600" cy="2185727"/>
          </a:xfrm>
          <a:prstGeom prst="rect">
            <a:avLst/>
          </a:prstGeom>
          <a:noFill/>
        </p:spPr>
        <p:txBody>
          <a:bodyPr wrap="square" rtlCol="0">
            <a:spAutoFit/>
          </a:bodyPr>
          <a:lstStyle/>
          <a:p>
            <a:pPr algn="just"/>
            <a:r>
              <a:rPr lang="es-MX" b="1" dirty="0" smtClean="0">
                <a:solidFill>
                  <a:srgbClr val="C00000"/>
                </a:solidFill>
              </a:rPr>
              <a:t>Terminal Financiero</a:t>
            </a:r>
            <a:r>
              <a:rPr lang="es-MX" dirty="0" smtClean="0"/>
              <a:t>: </a:t>
            </a:r>
          </a:p>
          <a:p>
            <a:pPr algn="just"/>
            <a:r>
              <a:rPr lang="es-MX" dirty="0" smtClean="0"/>
              <a:t>Herramienta de conexión e interacción con Alnova. Permite realizar configuraciones y dar mantenimiento a diferentes módulos del core Bancario, así como realizar operaciones o transacciones sin necesidad de ser llamados por alguna aplicación. </a:t>
            </a:r>
            <a:endParaRPr lang="es-MX" dirty="0"/>
          </a:p>
        </p:txBody>
      </p:sp>
      <p:sp>
        <p:nvSpPr>
          <p:cNvPr id="7" name="6 CuadroTexto"/>
          <p:cNvSpPr txBox="1"/>
          <p:nvPr/>
        </p:nvSpPr>
        <p:spPr>
          <a:xfrm>
            <a:off x="1523999" y="9869363"/>
            <a:ext cx="18381786" cy="1139030"/>
          </a:xfrm>
          <a:prstGeom prst="rect">
            <a:avLst/>
          </a:prstGeom>
          <a:noFill/>
        </p:spPr>
        <p:txBody>
          <a:bodyPr wrap="square" rtlCol="0">
            <a:spAutoFit/>
          </a:bodyPr>
          <a:lstStyle/>
          <a:p>
            <a:r>
              <a:rPr lang="es-MX" b="1" dirty="0" smtClean="0">
                <a:solidFill>
                  <a:srgbClr val="C00000"/>
                </a:solidFill>
              </a:rPr>
              <a:t>Empresas Estampadoras</a:t>
            </a:r>
            <a:r>
              <a:rPr lang="es-MX" dirty="0" smtClean="0"/>
              <a:t>:  (GYD, Forza, Gemalto). Empresas que generan las tarjetas plásticas de acuerdo al Archivo que recibe del portal de Materiales. Envía las tarjetas por paquetería</a:t>
            </a:r>
            <a:endParaRPr lang="es-MX" dirty="0"/>
          </a:p>
        </p:txBody>
      </p:sp>
      <p:sp>
        <p:nvSpPr>
          <p:cNvPr id="8" name="7 CuadroTexto"/>
          <p:cNvSpPr txBox="1"/>
          <p:nvPr/>
        </p:nvSpPr>
        <p:spPr>
          <a:xfrm>
            <a:off x="1523999" y="11347938"/>
            <a:ext cx="18381786" cy="1662378"/>
          </a:xfrm>
          <a:prstGeom prst="rect">
            <a:avLst/>
          </a:prstGeom>
          <a:noFill/>
        </p:spPr>
        <p:txBody>
          <a:bodyPr wrap="square" rtlCol="0">
            <a:spAutoFit/>
          </a:bodyPr>
          <a:lstStyle/>
          <a:p>
            <a:r>
              <a:rPr lang="es-MX" b="1" dirty="0" smtClean="0">
                <a:solidFill>
                  <a:srgbClr val="C00000"/>
                </a:solidFill>
              </a:rPr>
              <a:t>Soporte Operativo</a:t>
            </a:r>
            <a:r>
              <a:rPr lang="es-MX" dirty="0" smtClean="0"/>
              <a:t>: Módulos como el Call center/ portal de aclaraciones / IVR  que dan soporte a la operación y al flujo correcto de las transacciones de tarjetas. Se pueden realizar operaciones como activaciones/ bloqueos / Cancelaciones / Reposiciones</a:t>
            </a:r>
          </a:p>
        </p:txBody>
      </p:sp>
      <p:sp>
        <p:nvSpPr>
          <p:cNvPr id="9" name="8 CuadroTexto"/>
          <p:cNvSpPr txBox="1"/>
          <p:nvPr/>
        </p:nvSpPr>
        <p:spPr>
          <a:xfrm>
            <a:off x="1524000" y="3235569"/>
            <a:ext cx="17021908" cy="2185727"/>
          </a:xfrm>
          <a:prstGeom prst="rect">
            <a:avLst/>
          </a:prstGeom>
          <a:noFill/>
        </p:spPr>
        <p:txBody>
          <a:bodyPr wrap="square" rtlCol="0">
            <a:spAutoFit/>
          </a:bodyPr>
          <a:lstStyle/>
          <a:p>
            <a:pPr algn="just"/>
            <a:r>
              <a:rPr lang="es-MX" b="1" dirty="0" smtClean="0">
                <a:solidFill>
                  <a:srgbClr val="C00000"/>
                </a:solidFill>
              </a:rPr>
              <a:t>Adn Sucursal</a:t>
            </a:r>
            <a:r>
              <a:rPr lang="es-MX" dirty="0" smtClean="0"/>
              <a:t>: </a:t>
            </a:r>
            <a:r>
              <a:rPr lang="es-MX" dirty="0" smtClean="0"/>
              <a:t> (Portal de Tarjetas)</a:t>
            </a:r>
            <a:endParaRPr lang="es-MX" dirty="0" smtClean="0"/>
          </a:p>
          <a:p>
            <a:pPr algn="just"/>
            <a:r>
              <a:rPr lang="es-MX" dirty="0" smtClean="0"/>
              <a:t>Operaciones con tarjetas. Solicitud / Reposición /  Activación / Bloqueos / Renovación / Reposición / Manejo de Inventario / Destrucción o depuración de tarjetas </a:t>
            </a:r>
            <a:r>
              <a:rPr lang="es-MX" dirty="0" smtClean="0"/>
              <a:t> </a:t>
            </a:r>
          </a:p>
          <a:p>
            <a:pPr algn="just"/>
            <a:endParaRPr lang="es-MX" dirty="0"/>
          </a:p>
        </p:txBody>
      </p:sp>
      <p:sp>
        <p:nvSpPr>
          <p:cNvPr id="10"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11"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9" name="8 CuadroTexto"/>
          <p:cNvSpPr txBox="1"/>
          <p:nvPr/>
        </p:nvSpPr>
        <p:spPr>
          <a:xfrm>
            <a:off x="1524000" y="3235569"/>
            <a:ext cx="17021908" cy="1139030"/>
          </a:xfrm>
          <a:prstGeom prst="rect">
            <a:avLst/>
          </a:prstGeom>
          <a:noFill/>
        </p:spPr>
        <p:txBody>
          <a:bodyPr wrap="square" rtlCol="0">
            <a:spAutoFit/>
          </a:bodyPr>
          <a:lstStyle/>
          <a:p>
            <a:pPr algn="just"/>
            <a:r>
              <a:rPr lang="es-MX" b="1" dirty="0" smtClean="0">
                <a:solidFill>
                  <a:srgbClr val="C00000"/>
                </a:solidFill>
              </a:rPr>
              <a:t>Tablero de Control:</a:t>
            </a:r>
            <a:endParaRPr lang="es-MX" dirty="0" smtClean="0"/>
          </a:p>
          <a:p>
            <a:pPr algn="just"/>
            <a:r>
              <a:rPr lang="es-MX" dirty="0" smtClean="0"/>
              <a:t>Sistema para el manejo de </a:t>
            </a:r>
            <a:r>
              <a:rPr lang="es-MX" dirty="0" smtClean="0"/>
              <a:t>inventarios. Altas </a:t>
            </a:r>
            <a:r>
              <a:rPr lang="es-MX" dirty="0" smtClean="0"/>
              <a:t>y </a:t>
            </a:r>
            <a:r>
              <a:rPr lang="es-MX" dirty="0" smtClean="0"/>
              <a:t>Bajas, consultas.</a:t>
            </a:r>
            <a:endParaRPr lang="es-MX" dirty="0"/>
          </a:p>
        </p:txBody>
      </p:sp>
      <p:sp>
        <p:nvSpPr>
          <p:cNvPr id="12" name="11 CuadroTexto"/>
          <p:cNvSpPr txBox="1"/>
          <p:nvPr/>
        </p:nvSpPr>
        <p:spPr>
          <a:xfrm>
            <a:off x="1524000" y="5228492"/>
            <a:ext cx="17021908" cy="4124591"/>
          </a:xfrm>
          <a:prstGeom prst="rect">
            <a:avLst/>
          </a:prstGeom>
          <a:noFill/>
        </p:spPr>
        <p:txBody>
          <a:bodyPr wrap="square" rtlCol="0">
            <a:spAutoFit/>
          </a:bodyPr>
          <a:lstStyle/>
          <a:p>
            <a:pPr algn="just"/>
            <a:r>
              <a:rPr lang="es-MX" b="1" dirty="0" smtClean="0">
                <a:solidFill>
                  <a:srgbClr val="C00000"/>
                </a:solidFill>
              </a:rPr>
              <a:t>Canales:  </a:t>
            </a:r>
            <a:r>
              <a:rPr lang="es-MX" dirty="0" smtClean="0"/>
              <a:t>Se pueden realizar operaciones diversas</a:t>
            </a:r>
          </a:p>
          <a:p>
            <a:pPr marL="285764" indent="-285764">
              <a:buFont typeface="Arial" panose="020B0604020202020204" pitchFamily="34" charset="0"/>
              <a:buChar char="•"/>
            </a:pPr>
            <a:r>
              <a:rPr lang="es-MX" dirty="0" smtClean="0"/>
              <a:t> </a:t>
            </a:r>
            <a:r>
              <a:rPr lang="es-MX" sz="3200" dirty="0" smtClean="0"/>
              <a:t>Sales Force (Captación de Nóminas)</a:t>
            </a:r>
          </a:p>
          <a:p>
            <a:pPr marL="285764" indent="-285764">
              <a:buFont typeface="Arial" panose="020B0604020202020204" pitchFamily="34" charset="0"/>
              <a:buChar char="•"/>
            </a:pPr>
            <a:r>
              <a:rPr lang="es-MX" sz="3200" dirty="0" smtClean="0"/>
              <a:t>Ipad </a:t>
            </a:r>
          </a:p>
          <a:p>
            <a:pPr marL="285764" indent="-285764">
              <a:buFont typeface="Arial" panose="020B0604020202020204" pitchFamily="34" charset="0"/>
              <a:buChar char="•"/>
            </a:pPr>
            <a:r>
              <a:rPr lang="es-MX" sz="3200" dirty="0" smtClean="0"/>
              <a:t>CDIS (Solicitudes de Remesas de tarjetas)</a:t>
            </a:r>
          </a:p>
          <a:p>
            <a:pPr marL="285764" indent="-285764">
              <a:buFont typeface="Arial" panose="020B0604020202020204" pitchFamily="34" charset="0"/>
              <a:buChar char="•"/>
            </a:pPr>
            <a:r>
              <a:rPr lang="es-MX" sz="3200" dirty="0" smtClean="0"/>
              <a:t>Call Center </a:t>
            </a:r>
          </a:p>
          <a:p>
            <a:pPr marL="285764" indent="-285764">
              <a:buFont typeface="Arial" panose="020B0604020202020204" pitchFamily="34" charset="0"/>
              <a:buChar char="•"/>
            </a:pPr>
            <a:r>
              <a:rPr lang="es-MX" sz="3200" dirty="0" smtClean="0"/>
              <a:t>Terminal Financiero</a:t>
            </a:r>
          </a:p>
          <a:p>
            <a:pPr marL="285764" indent="-285764">
              <a:buFont typeface="Arial" panose="020B0604020202020204" pitchFamily="34" charset="0"/>
              <a:buChar char="•"/>
            </a:pPr>
            <a:r>
              <a:rPr lang="es-MX" sz="3200" dirty="0" smtClean="0"/>
              <a:t>Portal Personas Físicas (Portal de Banco Azteca)</a:t>
            </a:r>
          </a:p>
          <a:p>
            <a:pPr algn="just"/>
            <a:endParaRPr lang="es-MX" dirty="0"/>
          </a:p>
        </p:txBody>
      </p:sp>
      <p:sp>
        <p:nvSpPr>
          <p:cNvPr id="13" name="12 CuadroTexto"/>
          <p:cNvSpPr txBox="1"/>
          <p:nvPr/>
        </p:nvSpPr>
        <p:spPr>
          <a:xfrm>
            <a:off x="1524000" y="9800492"/>
            <a:ext cx="17021908" cy="1662378"/>
          </a:xfrm>
          <a:prstGeom prst="rect">
            <a:avLst/>
          </a:prstGeom>
          <a:noFill/>
        </p:spPr>
        <p:txBody>
          <a:bodyPr wrap="square" rtlCol="0">
            <a:spAutoFit/>
          </a:bodyPr>
          <a:lstStyle/>
          <a:p>
            <a:pPr algn="just"/>
            <a:r>
              <a:rPr lang="es-MX" b="1" dirty="0" smtClean="0">
                <a:solidFill>
                  <a:srgbClr val="C00000"/>
                </a:solidFill>
              </a:rPr>
              <a:t>BAZ Digital:</a:t>
            </a:r>
            <a:endParaRPr lang="es-MX" dirty="0" smtClean="0"/>
          </a:p>
          <a:p>
            <a:pPr algn="just"/>
            <a:r>
              <a:rPr lang="es-MX" dirty="0" smtClean="0"/>
              <a:t>Aplicación Móvil de Banco </a:t>
            </a:r>
            <a:r>
              <a:rPr lang="es-MX" dirty="0" smtClean="0"/>
              <a:t>Azteca. También se pueden realizar algunas operaciones como </a:t>
            </a:r>
            <a:r>
              <a:rPr lang="es-MX" dirty="0" smtClean="0"/>
              <a:t>s</a:t>
            </a:r>
            <a:r>
              <a:rPr lang="es-MX" dirty="0" smtClean="0"/>
              <a:t>olicitud, cambio de NIP, bloqueo, cancelación, reposición.</a:t>
            </a:r>
            <a:endParaRPr lang="es-MX" dirty="0"/>
          </a:p>
        </p:txBody>
      </p:sp>
      <p:sp>
        <p:nvSpPr>
          <p:cNvPr id="7"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8"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5"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6"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
        <p:nvSpPr>
          <p:cNvPr id="8" name="7 Rectángulo"/>
          <p:cNvSpPr/>
          <p:nvPr/>
        </p:nvSpPr>
        <p:spPr>
          <a:xfrm>
            <a:off x="2713696" y="4360985"/>
            <a:ext cx="15887066" cy="2423712"/>
          </a:xfrm>
          <a:prstGeom prst="rect">
            <a:avLst/>
          </a:prstGeom>
        </p:spPr>
        <p:txBody>
          <a:bodyPr wrap="square" lIns="205713" tIns="102856" rIns="205713" bIns="102856">
            <a:spAutoFit/>
          </a:bodyPr>
          <a:lstStyle/>
          <a:p>
            <a:pPr algn="just">
              <a:buFont typeface="Arial" pitchFamily="34" charset="0"/>
              <a:buChar char="•"/>
            </a:pPr>
            <a:r>
              <a:rPr lang="es-MX" sz="4800" b="1" dirty="0" smtClean="0">
                <a:solidFill>
                  <a:srgbClr val="FF0000"/>
                </a:solidFill>
              </a:rPr>
              <a:t> Tablero de Control</a:t>
            </a:r>
          </a:p>
          <a:p>
            <a:pPr algn="just"/>
            <a:r>
              <a:rPr lang="es-MX" sz="3200" b="1" dirty="0" smtClean="0">
                <a:solidFill>
                  <a:srgbClr val="FF0000"/>
                </a:solidFill>
              </a:rPr>
              <a:t> Administra el inventario físico de las tarjetas. Se pretende manejar las tarjetas como un artefacto de caja donde los cajeros serán encargados de administrar las tarjetas como si fuera dinero. </a:t>
            </a:r>
            <a:endParaRPr lang="es-MX" sz="4400" b="1" dirty="0">
              <a:solidFill>
                <a:srgbClr val="FF0000"/>
              </a:solidFill>
            </a:endParaRPr>
          </a:p>
        </p:txBody>
      </p:sp>
      <p:sp>
        <p:nvSpPr>
          <p:cNvPr id="9" name="CuadroTexto 23">
            <a:extLst>
              <a:ext uri="{FF2B5EF4-FFF2-40B4-BE49-F238E27FC236}">
                <a16:creationId xmlns="" xmlns:a16="http://schemas.microsoft.com/office/drawing/2014/main" id="{522AB7EF-BDB6-194D-B559-91A77FE81782}"/>
              </a:ext>
            </a:extLst>
          </p:cNvPr>
          <p:cNvSpPr txBox="1"/>
          <p:nvPr/>
        </p:nvSpPr>
        <p:spPr>
          <a:xfrm>
            <a:off x="822256" y="2736175"/>
            <a:ext cx="3016856" cy="646331"/>
          </a:xfrm>
          <a:prstGeom prst="rect">
            <a:avLst/>
          </a:prstGeom>
          <a:noFill/>
        </p:spPr>
        <p:txBody>
          <a:bodyPr wrap="square" rtlCol="0">
            <a:spAutoFit/>
          </a:bodyPr>
          <a:lstStyle/>
          <a:p>
            <a:pPr algn="just"/>
            <a:r>
              <a:rPr lang="es-MX" sz="3600" b="1" dirty="0" smtClean="0"/>
              <a:t>Desarrollos:</a:t>
            </a:r>
            <a:endParaRPr lang="es-MX" sz="3600" b="1" dirty="0"/>
          </a:p>
        </p:txBody>
      </p:sp>
      <p:sp>
        <p:nvSpPr>
          <p:cNvPr id="11" name="10 Rectángulo"/>
          <p:cNvSpPr/>
          <p:nvPr/>
        </p:nvSpPr>
        <p:spPr>
          <a:xfrm>
            <a:off x="2713696" y="7995138"/>
            <a:ext cx="15887066" cy="1438827"/>
          </a:xfrm>
          <a:prstGeom prst="rect">
            <a:avLst/>
          </a:prstGeom>
        </p:spPr>
        <p:txBody>
          <a:bodyPr wrap="square" lIns="205713" tIns="102856" rIns="205713" bIns="102856">
            <a:spAutoFit/>
          </a:bodyPr>
          <a:lstStyle/>
          <a:p>
            <a:pPr algn="just">
              <a:buFont typeface="Arial" pitchFamily="34" charset="0"/>
              <a:buChar char="•"/>
            </a:pPr>
            <a:r>
              <a:rPr lang="es-MX" sz="4800" b="1" dirty="0" smtClean="0">
                <a:solidFill>
                  <a:srgbClr val="FF0000"/>
                </a:solidFill>
              </a:rPr>
              <a:t> I2C</a:t>
            </a:r>
          </a:p>
          <a:p>
            <a:pPr algn="just"/>
            <a:r>
              <a:rPr lang="es-MX" sz="3200" b="1" dirty="0" smtClean="0">
                <a:solidFill>
                  <a:srgbClr val="FF0000"/>
                </a:solidFill>
              </a:rPr>
              <a:t> También cuenta con un módulo de Administración de tarjetas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8" name="Straight Connector 177"/>
          <p:cNvCxnSpPr>
            <a:stCxn id="7" idx="2"/>
          </p:cNvCxnSpPr>
          <p:nvPr/>
        </p:nvCxnSpPr>
        <p:spPr>
          <a:xfrm>
            <a:off x="11138181" y="4326805"/>
            <a:ext cx="0" cy="2612885"/>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 name="122 Grupo"/>
          <p:cNvGrpSpPr/>
          <p:nvPr/>
        </p:nvGrpSpPr>
        <p:grpSpPr>
          <a:xfrm>
            <a:off x="8782252" y="2791111"/>
            <a:ext cx="3950551" cy="1582719"/>
            <a:chOff x="4098095" y="557918"/>
            <a:chExt cx="1672437" cy="753759"/>
          </a:xfrm>
        </p:grpSpPr>
        <p:grpSp>
          <p:nvGrpSpPr>
            <p:cNvPr id="3" name="Group 3"/>
            <p:cNvGrpSpPr/>
            <p:nvPr/>
          </p:nvGrpSpPr>
          <p:grpSpPr>
            <a:xfrm>
              <a:off x="4098095" y="557918"/>
              <a:ext cx="1672437" cy="753759"/>
              <a:chOff x="2693912" y="1708877"/>
              <a:chExt cx="2770329" cy="956930"/>
            </a:xfrm>
          </p:grpSpPr>
          <p:grpSp>
            <p:nvGrpSpPr>
              <p:cNvPr id="4" name="Group 4"/>
              <p:cNvGrpSpPr/>
              <p:nvPr/>
            </p:nvGrpSpPr>
            <p:grpSpPr>
              <a:xfrm>
                <a:off x="2693912" y="1708877"/>
                <a:ext cx="2770329" cy="956930"/>
                <a:chOff x="3190516" y="1431943"/>
                <a:chExt cx="2770329" cy="956930"/>
              </a:xfrm>
            </p:grpSpPr>
            <p:sp>
              <p:nvSpPr>
                <p:cNvPr id="7" name="Rectangle 6"/>
                <p:cNvSpPr/>
                <p:nvPr/>
              </p:nvSpPr>
              <p:spPr>
                <a:xfrm>
                  <a:off x="3724383" y="1565642"/>
                  <a:ext cx="2236462"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Picture 7" descr="mujer gerente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90516" y="1431943"/>
                  <a:ext cx="800986" cy="956930"/>
                </a:xfrm>
                <a:prstGeom prst="rect">
                  <a:avLst/>
                </a:prstGeom>
              </p:spPr>
            </p:pic>
          </p:grpSp>
          <p:sp>
            <p:nvSpPr>
              <p:cNvPr id="6" name="TextBox 5"/>
              <p:cNvSpPr txBox="1"/>
              <p:nvPr/>
            </p:nvSpPr>
            <p:spPr>
              <a:xfrm>
                <a:off x="3425382" y="1890041"/>
                <a:ext cx="1978655" cy="260519"/>
              </a:xfrm>
              <a:prstGeom prst="rect">
                <a:avLst/>
              </a:prstGeom>
              <a:noFill/>
            </p:spPr>
            <p:txBody>
              <a:bodyPr wrap="none" rtlCol="0">
                <a:spAutoFit/>
              </a:bodyPr>
              <a:lstStyle/>
              <a:p>
                <a:pPr algn="ctr"/>
                <a:r>
                  <a:rPr lang="en-US" sz="2200" dirty="0" smtClean="0">
                    <a:latin typeface="Big Caslon"/>
                    <a:cs typeface="Big Caslon"/>
                  </a:rPr>
                  <a:t>Elizabeth Morales M.</a:t>
                </a:r>
                <a:endParaRPr lang="en-US" sz="2200" dirty="0">
                  <a:latin typeface="Big Caslon"/>
                  <a:cs typeface="Big Caslon"/>
                </a:endParaRPr>
              </a:p>
            </p:txBody>
          </p:sp>
        </p:grpSp>
        <p:sp>
          <p:nvSpPr>
            <p:cNvPr id="239" name="TextBox 238"/>
            <p:cNvSpPr txBox="1"/>
            <p:nvPr/>
          </p:nvSpPr>
          <p:spPr>
            <a:xfrm>
              <a:off x="4533975" y="913978"/>
              <a:ext cx="1209384" cy="307811"/>
            </a:xfrm>
            <a:prstGeom prst="rect">
              <a:avLst/>
            </a:prstGeom>
            <a:noFill/>
          </p:spPr>
          <p:txBody>
            <a:bodyPr wrap="square" rtlCol="0">
              <a:spAutoFit/>
            </a:bodyPr>
            <a:lstStyle/>
            <a:p>
              <a:pPr algn="ctr"/>
              <a:r>
                <a:rPr lang="en-US" sz="1800" dirty="0" smtClean="0">
                  <a:latin typeface="Big Caslon"/>
                  <a:cs typeface="Big Caslon"/>
                </a:rPr>
                <a:t>Jefe de Area Sistemas  Captación</a:t>
              </a:r>
              <a:endParaRPr lang="en-US" sz="1800" dirty="0">
                <a:latin typeface="Big Caslon"/>
                <a:cs typeface="Big Caslon"/>
              </a:endParaRPr>
            </a:p>
          </p:txBody>
        </p:sp>
      </p:grpSp>
      <p:sp>
        <p:nvSpPr>
          <p:cNvPr id="253" name="TextBox 252"/>
          <p:cNvSpPr txBox="1"/>
          <p:nvPr/>
        </p:nvSpPr>
        <p:spPr>
          <a:xfrm>
            <a:off x="-2647000" y="3796134"/>
            <a:ext cx="415508" cy="731069"/>
          </a:xfrm>
          <a:prstGeom prst="rect">
            <a:avLst/>
          </a:prstGeom>
          <a:noFill/>
        </p:spPr>
        <p:txBody>
          <a:bodyPr wrap="none" lIns="205713" tIns="102856" rIns="205713" bIns="102856" rtlCol="0">
            <a:spAutoFit/>
          </a:bodyPr>
          <a:lstStyle/>
          <a:p>
            <a:endParaRPr lang="en-US" dirty="0"/>
          </a:p>
        </p:txBody>
      </p:sp>
      <p:cxnSp>
        <p:nvCxnSpPr>
          <p:cNvPr id="300" name="Straight Connector 184"/>
          <p:cNvCxnSpPr/>
          <p:nvPr/>
        </p:nvCxnSpPr>
        <p:spPr>
          <a:xfrm flipH="1" flipV="1">
            <a:off x="4027414" y="6939690"/>
            <a:ext cx="13946065" cy="1287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9" name="Straight Connector 207"/>
          <p:cNvCxnSpPr/>
          <p:nvPr/>
        </p:nvCxnSpPr>
        <p:spPr>
          <a:xfrm flipV="1">
            <a:off x="17943437" y="6952561"/>
            <a:ext cx="0" cy="67286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05" name="Straight Connector 202"/>
          <p:cNvCxnSpPr/>
          <p:nvPr/>
        </p:nvCxnSpPr>
        <p:spPr>
          <a:xfrm flipV="1">
            <a:off x="4027411" y="6939690"/>
            <a:ext cx="0" cy="670779"/>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5" name="127 Grupo"/>
          <p:cNvGrpSpPr/>
          <p:nvPr/>
        </p:nvGrpSpPr>
        <p:grpSpPr>
          <a:xfrm>
            <a:off x="15302922" y="7253495"/>
            <a:ext cx="4546098" cy="1618790"/>
            <a:chOff x="6163473" y="3178032"/>
            <a:chExt cx="1924557" cy="770937"/>
          </a:xfrm>
        </p:grpSpPr>
        <p:grpSp>
          <p:nvGrpSpPr>
            <p:cNvPr id="10" name="Group 121"/>
            <p:cNvGrpSpPr/>
            <p:nvPr/>
          </p:nvGrpSpPr>
          <p:grpSpPr>
            <a:xfrm>
              <a:off x="6163473" y="3178032"/>
              <a:ext cx="1924557" cy="767153"/>
              <a:chOff x="392240" y="1252653"/>
              <a:chExt cx="2597953" cy="1021021"/>
            </a:xfrm>
          </p:grpSpPr>
          <p:grpSp>
            <p:nvGrpSpPr>
              <p:cNvPr id="11" name="Group 122"/>
              <p:cNvGrpSpPr/>
              <p:nvPr/>
            </p:nvGrpSpPr>
            <p:grpSpPr>
              <a:xfrm>
                <a:off x="392240" y="1252653"/>
                <a:ext cx="2597953" cy="1021021"/>
                <a:chOff x="3313299" y="2648252"/>
                <a:chExt cx="2597953" cy="1021021"/>
              </a:xfrm>
            </p:grpSpPr>
            <p:sp>
              <p:nvSpPr>
                <p:cNvPr id="228" name="Rectangle 124"/>
                <p:cNvSpPr/>
                <p:nvPr/>
              </p:nvSpPr>
              <p:spPr>
                <a:xfrm>
                  <a:off x="3755162" y="2874474"/>
                  <a:ext cx="2156090"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30" name="Picture 125" descr="gerente copy.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13299" y="2648252"/>
                  <a:ext cx="786809" cy="1013637"/>
                </a:xfrm>
                <a:prstGeom prst="rect">
                  <a:avLst/>
                </a:prstGeom>
              </p:spPr>
            </p:pic>
          </p:grpSp>
          <p:sp>
            <p:nvSpPr>
              <p:cNvPr id="227" name="TextBox 123"/>
              <p:cNvSpPr txBox="1"/>
              <p:nvPr/>
            </p:nvSpPr>
            <p:spPr>
              <a:xfrm>
                <a:off x="1930344" y="1488400"/>
                <a:ext cx="105568" cy="497458"/>
              </a:xfrm>
              <a:prstGeom prst="rect">
                <a:avLst/>
              </a:prstGeom>
              <a:noFill/>
            </p:spPr>
            <p:txBody>
              <a:bodyPr wrap="none" rtlCol="0">
                <a:spAutoFit/>
              </a:bodyPr>
              <a:lstStyle/>
              <a:p>
                <a:pPr algn="ctr"/>
                <a:endParaRPr lang="en-US" sz="4500" dirty="0">
                  <a:latin typeface="Big Caslon"/>
                  <a:cs typeface="Big Caslon"/>
                </a:endParaRPr>
              </a:p>
            </p:txBody>
          </p:sp>
        </p:grpSp>
        <p:sp>
          <p:nvSpPr>
            <p:cNvPr id="317" name="Rectangle 249"/>
            <p:cNvSpPr/>
            <p:nvPr/>
          </p:nvSpPr>
          <p:spPr>
            <a:xfrm>
              <a:off x="6746339" y="3348006"/>
              <a:ext cx="1291167" cy="600963"/>
            </a:xfrm>
            <a:prstGeom prst="rect">
              <a:avLst/>
            </a:prstGeom>
          </p:spPr>
          <p:txBody>
            <a:bodyPr wrap="square">
              <a:spAutoFit/>
            </a:bodyPr>
            <a:lstStyle/>
            <a:p>
              <a:pPr algn="ctr"/>
              <a:r>
                <a:rPr lang="en-US" sz="2000" dirty="0" smtClean="0">
                  <a:solidFill>
                    <a:srgbClr val="0000FF"/>
                  </a:solidFill>
                  <a:latin typeface="Big Caslon"/>
                  <a:cs typeface="Big Caslon"/>
                </a:rPr>
                <a:t>Arturo Hernández A</a:t>
              </a:r>
              <a:r>
                <a:rPr lang="en-US" sz="2000" dirty="0" smtClean="0">
                  <a:latin typeface="Big Caslon"/>
                  <a:cs typeface="Big Caslon"/>
                </a:rPr>
                <a:t>.</a:t>
              </a:r>
            </a:p>
            <a:p>
              <a:pPr algn="ctr"/>
              <a:r>
                <a:rPr lang="en-US" sz="1800" dirty="0" smtClean="0">
                  <a:latin typeface="Big Caslon"/>
                  <a:cs typeface="Big Caslon"/>
                </a:rPr>
                <a:t>Gerente de Sistemas / Captación Medios de Pago</a:t>
              </a:r>
            </a:p>
            <a:p>
              <a:pPr algn="ctr"/>
              <a:endParaRPr lang="en-US" sz="2000" dirty="0">
                <a:latin typeface="Big Caslon"/>
                <a:cs typeface="Big Caslon"/>
              </a:endParaRPr>
            </a:p>
          </p:txBody>
        </p:sp>
      </p:grpSp>
      <p:grpSp>
        <p:nvGrpSpPr>
          <p:cNvPr id="12" name="126 Grupo"/>
          <p:cNvGrpSpPr/>
          <p:nvPr/>
        </p:nvGrpSpPr>
        <p:grpSpPr>
          <a:xfrm>
            <a:off x="1987921" y="7253494"/>
            <a:ext cx="4770034" cy="1941595"/>
            <a:chOff x="1905897" y="3501980"/>
            <a:chExt cx="2019359" cy="924671"/>
          </a:xfrm>
        </p:grpSpPr>
        <p:grpSp>
          <p:nvGrpSpPr>
            <p:cNvPr id="13" name="Group 126"/>
            <p:cNvGrpSpPr/>
            <p:nvPr/>
          </p:nvGrpSpPr>
          <p:grpSpPr>
            <a:xfrm>
              <a:off x="1905897" y="3501980"/>
              <a:ext cx="2019359" cy="767153"/>
              <a:chOff x="392240" y="1252653"/>
              <a:chExt cx="2597953" cy="1021021"/>
            </a:xfrm>
          </p:grpSpPr>
          <p:grpSp>
            <p:nvGrpSpPr>
              <p:cNvPr id="14" name="Group 127"/>
              <p:cNvGrpSpPr/>
              <p:nvPr/>
            </p:nvGrpSpPr>
            <p:grpSpPr>
              <a:xfrm>
                <a:off x="392240" y="1252653"/>
                <a:ext cx="2597953" cy="1021021"/>
                <a:chOff x="3313299" y="2648252"/>
                <a:chExt cx="2597953" cy="1021021"/>
              </a:xfrm>
            </p:grpSpPr>
            <p:sp>
              <p:nvSpPr>
                <p:cNvPr id="238" name="Rectangle 129"/>
                <p:cNvSpPr/>
                <p:nvPr/>
              </p:nvSpPr>
              <p:spPr>
                <a:xfrm>
                  <a:off x="3755162" y="2874474"/>
                  <a:ext cx="2156090"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2" name="Picture 130" descr="gerente copy.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313299" y="2648252"/>
                  <a:ext cx="786809" cy="1013637"/>
                </a:xfrm>
                <a:prstGeom prst="rect">
                  <a:avLst/>
                </a:prstGeom>
              </p:spPr>
            </p:pic>
          </p:grpSp>
          <p:sp>
            <p:nvSpPr>
              <p:cNvPr id="236" name="TextBox 128"/>
              <p:cNvSpPr txBox="1"/>
              <p:nvPr/>
            </p:nvSpPr>
            <p:spPr>
              <a:xfrm>
                <a:off x="1932822" y="1488400"/>
                <a:ext cx="100611" cy="497458"/>
              </a:xfrm>
              <a:prstGeom prst="rect">
                <a:avLst/>
              </a:prstGeom>
              <a:noFill/>
            </p:spPr>
            <p:txBody>
              <a:bodyPr wrap="none" rtlCol="0">
                <a:spAutoFit/>
              </a:bodyPr>
              <a:lstStyle/>
              <a:p>
                <a:pPr algn="ctr"/>
                <a:endParaRPr lang="en-US" sz="4500" dirty="0">
                  <a:latin typeface="Big Caslon"/>
                  <a:cs typeface="Big Caslon"/>
                </a:endParaRPr>
              </a:p>
            </p:txBody>
          </p:sp>
        </p:grpSp>
        <p:sp>
          <p:nvSpPr>
            <p:cNvPr id="318" name="TextBox 250"/>
            <p:cNvSpPr txBox="1"/>
            <p:nvPr/>
          </p:nvSpPr>
          <p:spPr>
            <a:xfrm>
              <a:off x="2460548" y="3679111"/>
              <a:ext cx="1464511" cy="747540"/>
            </a:xfrm>
            <a:prstGeom prst="rect">
              <a:avLst/>
            </a:prstGeom>
            <a:noFill/>
          </p:spPr>
          <p:txBody>
            <a:bodyPr wrap="square" rtlCol="0">
              <a:spAutoFit/>
            </a:bodyPr>
            <a:lstStyle/>
            <a:p>
              <a:pPr algn="ctr"/>
              <a:r>
                <a:rPr lang="en-US" sz="2000" dirty="0" smtClean="0">
                  <a:solidFill>
                    <a:srgbClr val="0000FF"/>
                  </a:solidFill>
                  <a:latin typeface="Big Caslon"/>
                  <a:cs typeface="Big Caslon"/>
                </a:rPr>
                <a:t>Roberto Carlos </a:t>
              </a:r>
            </a:p>
            <a:p>
              <a:pPr algn="ctr"/>
              <a:r>
                <a:rPr lang="en-US" sz="2000" dirty="0" smtClean="0">
                  <a:solidFill>
                    <a:srgbClr val="0000FF"/>
                  </a:solidFill>
                  <a:latin typeface="Big Caslon"/>
                  <a:cs typeface="Big Caslon"/>
                </a:rPr>
                <a:t>Hernández López</a:t>
              </a:r>
            </a:p>
            <a:p>
              <a:pPr algn="ctr"/>
              <a:r>
                <a:rPr lang="en-US" sz="1800" dirty="0" smtClean="0">
                  <a:latin typeface="Big Caslon"/>
                  <a:cs typeface="Big Caslon"/>
                </a:rPr>
                <a:t>Gerente de Sistemas/</a:t>
              </a:r>
            </a:p>
            <a:p>
              <a:pPr algn="ctr"/>
              <a:r>
                <a:rPr lang="en-US" sz="1800" dirty="0" smtClean="0">
                  <a:latin typeface="Big Caslon"/>
                  <a:cs typeface="Big Caslon"/>
                </a:rPr>
                <a:t>Captación Medios de Pago</a:t>
              </a:r>
            </a:p>
            <a:p>
              <a:pPr algn="ctr"/>
              <a:endParaRPr lang="en-US" sz="2000" dirty="0">
                <a:latin typeface="Big Caslon"/>
                <a:cs typeface="Big Caslon"/>
              </a:endParaRPr>
            </a:p>
          </p:txBody>
        </p:sp>
      </p:grpSp>
      <p:sp>
        <p:nvSpPr>
          <p:cNvPr id="130"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131"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pic>
        <p:nvPicPr>
          <p:cNvPr id="31" name="Picture 2"/>
          <p:cNvPicPr>
            <a:picLocks noChangeAspect="1" noChangeArrowheads="1"/>
          </p:cNvPicPr>
          <p:nvPr/>
        </p:nvPicPr>
        <p:blipFill>
          <a:blip r:embed="rId4" cstate="print"/>
          <a:srcRect/>
          <a:stretch>
            <a:fillRect/>
          </a:stretch>
        </p:blipFill>
        <p:spPr bwMode="auto">
          <a:xfrm>
            <a:off x="764224" y="698501"/>
            <a:ext cx="3074887" cy="1360801"/>
          </a:xfrm>
          <a:prstGeom prst="rect">
            <a:avLst/>
          </a:prstGeom>
          <a:noFill/>
          <a:ln w="9525">
            <a:noFill/>
            <a:miter lim="800000"/>
            <a:headEnd/>
            <a:tailEnd/>
          </a:ln>
        </p:spPr>
      </p:pic>
    </p:spTree>
    <p:extLst>
      <p:ext uri="{BB962C8B-B14F-4D97-AF65-F5344CB8AC3E}">
        <p14:creationId xmlns:p14="http://schemas.microsoft.com/office/powerpoint/2010/main" xmlns="" val="988411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464544" y="6942813"/>
            <a:ext cx="415508" cy="900218"/>
          </a:xfrm>
          <a:prstGeom prst="rect">
            <a:avLst/>
          </a:prstGeom>
          <a:noFill/>
        </p:spPr>
        <p:txBody>
          <a:bodyPr wrap="none" lIns="205713" tIns="102856" rIns="205713" bIns="102856" rtlCol="0">
            <a:spAutoFit/>
          </a:bodyPr>
          <a:lstStyle/>
          <a:p>
            <a:pPr algn="ctr"/>
            <a:endParaRPr lang="en-US" sz="4500" dirty="0" smtClean="0">
              <a:latin typeface="Big Caslon"/>
              <a:cs typeface="Big Caslon"/>
            </a:endParaRPr>
          </a:p>
        </p:txBody>
      </p:sp>
      <p:cxnSp>
        <p:nvCxnSpPr>
          <p:cNvPr id="65" name="Straight Connector 64"/>
          <p:cNvCxnSpPr/>
          <p:nvPr/>
        </p:nvCxnSpPr>
        <p:spPr>
          <a:xfrm flipH="1" flipV="1">
            <a:off x="3816615" y="6075332"/>
            <a:ext cx="14815588" cy="1558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816613" y="6090917"/>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10850931" y="5126912"/>
            <a:ext cx="0" cy="9484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10894726" y="2569168"/>
            <a:ext cx="0" cy="130380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86" name="TextBox 85"/>
          <p:cNvSpPr txBox="1"/>
          <p:nvPr/>
        </p:nvSpPr>
        <p:spPr>
          <a:xfrm>
            <a:off x="2266051" y="8187199"/>
            <a:ext cx="2849233" cy="1223384"/>
          </a:xfrm>
          <a:prstGeom prst="rect">
            <a:avLst/>
          </a:prstGeom>
          <a:noFill/>
        </p:spPr>
        <p:txBody>
          <a:bodyPr wrap="square" lIns="205713" tIns="102856" rIns="205713" bIns="102856" rtlCol="0">
            <a:spAutoFit/>
          </a:bodyPr>
          <a:lstStyle/>
          <a:p>
            <a:pPr algn="ctr"/>
            <a:r>
              <a:rPr lang="en-US" sz="2000" dirty="0" smtClean="0"/>
              <a:t>Jorge Leonardo Contreras García</a:t>
            </a:r>
          </a:p>
          <a:p>
            <a:pPr marL="385711" indent="-385711" algn="ctr"/>
            <a:r>
              <a:rPr lang="en-US" sz="1300" dirty="0" smtClean="0"/>
              <a:t>Desarrollador (Sistemas) / </a:t>
            </a:r>
          </a:p>
          <a:p>
            <a:pPr marL="385711" indent="-385711" algn="ctr"/>
            <a:r>
              <a:rPr lang="en-US" sz="1300" dirty="0" smtClean="0"/>
              <a:t>Sistemas Captación</a:t>
            </a:r>
            <a:endParaRPr lang="en-US" sz="2000" dirty="0"/>
          </a:p>
        </p:txBody>
      </p:sp>
      <p:sp>
        <p:nvSpPr>
          <p:cNvPr id="38" name="Rectangle 37"/>
          <p:cNvSpPr/>
          <p:nvPr/>
        </p:nvSpPr>
        <p:spPr>
          <a:xfrm>
            <a:off x="2533533" y="7944202"/>
            <a:ext cx="2451648" cy="1561014"/>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205713" tIns="102856" rIns="205713" bIns="102856" rtlCol="0" anchor="ctr"/>
          <a:lstStyle/>
          <a:p>
            <a:pPr algn="ctr"/>
            <a:endParaRPr lang="en-US" dirty="0"/>
          </a:p>
        </p:txBody>
      </p:sp>
      <p:cxnSp>
        <p:nvCxnSpPr>
          <p:cNvPr id="71" name="Straight Connector 70"/>
          <p:cNvCxnSpPr/>
          <p:nvPr/>
        </p:nvCxnSpPr>
        <p:spPr>
          <a:xfrm flipV="1">
            <a:off x="6814629" y="6090917"/>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flipV="1">
            <a:off x="9408660" y="6075332"/>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12488114" y="6090917"/>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8632203" y="6075332"/>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flipV="1">
            <a:off x="15710780" y="6124863"/>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8" name="Rectangle 127"/>
          <p:cNvSpPr/>
          <p:nvPr/>
        </p:nvSpPr>
        <p:spPr>
          <a:xfrm>
            <a:off x="11262290" y="7944202"/>
            <a:ext cx="2451648" cy="1657952"/>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205713" tIns="102856" rIns="205713" bIns="102856" rtlCol="0" anchor="ctr"/>
          <a:lstStyle/>
          <a:p>
            <a:pPr algn="ctr"/>
            <a:endParaRPr lang="en-US" dirty="0"/>
          </a:p>
        </p:txBody>
      </p:sp>
      <p:sp>
        <p:nvSpPr>
          <p:cNvPr id="130" name="Rectangle 129"/>
          <p:cNvSpPr/>
          <p:nvPr/>
        </p:nvSpPr>
        <p:spPr>
          <a:xfrm>
            <a:off x="17406379" y="7944202"/>
            <a:ext cx="2451648" cy="1657952"/>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205713" tIns="102856" rIns="205713" bIns="102856" rtlCol="0" anchor="ctr"/>
          <a:lstStyle/>
          <a:p>
            <a:pPr algn="ctr"/>
            <a:endParaRPr lang="en-US" dirty="0"/>
          </a:p>
        </p:txBody>
      </p:sp>
      <p:pic>
        <p:nvPicPr>
          <p:cNvPr id="119" name="Picture 118"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1858777" y="6634298"/>
            <a:ext cx="1357510" cy="1718721"/>
          </a:xfrm>
          <a:prstGeom prst="rect">
            <a:avLst/>
          </a:prstGeom>
        </p:spPr>
      </p:pic>
      <p:pic>
        <p:nvPicPr>
          <p:cNvPr id="125" name="Picture 124" descr="desarrolladora copy.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8050649" y="6707678"/>
            <a:ext cx="1163107" cy="1626046"/>
          </a:xfrm>
          <a:prstGeom prst="rect">
            <a:avLst/>
          </a:prstGeom>
        </p:spPr>
      </p:pic>
      <p:sp>
        <p:nvSpPr>
          <p:cNvPr id="133" name="TextBox 132"/>
          <p:cNvSpPr txBox="1"/>
          <p:nvPr/>
        </p:nvSpPr>
        <p:spPr>
          <a:xfrm>
            <a:off x="11412024" y="8336375"/>
            <a:ext cx="2217284" cy="1223384"/>
          </a:xfrm>
          <a:prstGeom prst="rect">
            <a:avLst/>
          </a:prstGeom>
          <a:noFill/>
        </p:spPr>
        <p:txBody>
          <a:bodyPr wrap="none" lIns="205713" tIns="102856" rIns="205713" bIns="102856" rtlCol="0">
            <a:spAutoFit/>
          </a:bodyPr>
          <a:lstStyle/>
          <a:p>
            <a:pPr algn="ctr"/>
            <a:r>
              <a:rPr lang="en-US" sz="2000" dirty="0" smtClean="0"/>
              <a:t>Julio Cesar </a:t>
            </a:r>
          </a:p>
          <a:p>
            <a:pPr algn="ctr"/>
            <a:r>
              <a:rPr lang="en-US" sz="2000" dirty="0" smtClean="0"/>
              <a:t>Espinoza Reyes</a:t>
            </a:r>
          </a:p>
          <a:p>
            <a:pPr marL="385711" indent="-385711" algn="ctr"/>
            <a:r>
              <a:rPr lang="en-US" sz="1300" dirty="0" smtClean="0"/>
              <a:t>Desarrollador (Sistemas) / </a:t>
            </a:r>
          </a:p>
          <a:p>
            <a:pPr marL="385711" indent="-385711" algn="ctr"/>
            <a:r>
              <a:rPr lang="en-US" sz="1300" dirty="0" smtClean="0"/>
              <a:t>Sistemas Captación</a:t>
            </a:r>
          </a:p>
        </p:txBody>
      </p:sp>
      <p:sp>
        <p:nvSpPr>
          <p:cNvPr id="135" name="TextBox 134"/>
          <p:cNvSpPr txBox="1"/>
          <p:nvPr/>
        </p:nvSpPr>
        <p:spPr>
          <a:xfrm>
            <a:off x="17549444" y="8341946"/>
            <a:ext cx="2279672" cy="1223384"/>
          </a:xfrm>
          <a:prstGeom prst="rect">
            <a:avLst/>
          </a:prstGeom>
          <a:noFill/>
        </p:spPr>
        <p:txBody>
          <a:bodyPr wrap="none" lIns="205713" tIns="102856" rIns="205713" bIns="102856" rtlCol="0">
            <a:spAutoFit/>
          </a:bodyPr>
          <a:lstStyle/>
          <a:p>
            <a:pPr algn="ctr"/>
            <a:r>
              <a:rPr lang="en-US" sz="2000" dirty="0" smtClean="0"/>
              <a:t>Adriana Paula </a:t>
            </a:r>
          </a:p>
          <a:p>
            <a:pPr algn="ctr"/>
            <a:r>
              <a:rPr lang="en-US" sz="2000" dirty="0" smtClean="0"/>
              <a:t>Monzoy Gutiérrez</a:t>
            </a:r>
          </a:p>
          <a:p>
            <a:pPr marL="385711" indent="-385711" algn="ctr"/>
            <a:r>
              <a:rPr lang="en-US" sz="1300" dirty="0" smtClean="0"/>
              <a:t>Desarrollador (Sistemas) / </a:t>
            </a:r>
          </a:p>
          <a:p>
            <a:pPr marL="385711" indent="-385711" algn="ctr"/>
            <a:r>
              <a:rPr lang="en-US" sz="1300" dirty="0" smtClean="0"/>
              <a:t>Sistemas Captación</a:t>
            </a:r>
          </a:p>
        </p:txBody>
      </p:sp>
      <p:sp>
        <p:nvSpPr>
          <p:cNvPr id="46" name="TextBox 13"/>
          <p:cNvSpPr txBox="1"/>
          <p:nvPr/>
        </p:nvSpPr>
        <p:spPr>
          <a:xfrm>
            <a:off x="3765699" y="10205635"/>
            <a:ext cx="415508" cy="900218"/>
          </a:xfrm>
          <a:prstGeom prst="rect">
            <a:avLst/>
          </a:prstGeom>
          <a:noFill/>
        </p:spPr>
        <p:txBody>
          <a:bodyPr wrap="none" lIns="205713" tIns="102856" rIns="205713" bIns="102856" rtlCol="0">
            <a:spAutoFit/>
          </a:bodyPr>
          <a:lstStyle/>
          <a:p>
            <a:pPr algn="ctr"/>
            <a:endParaRPr lang="en-US" sz="4500" dirty="0" smtClean="0">
              <a:latin typeface="Big Caslon"/>
              <a:cs typeface="Big Caslon"/>
            </a:endParaRPr>
          </a:p>
        </p:txBody>
      </p:sp>
      <p:grpSp>
        <p:nvGrpSpPr>
          <p:cNvPr id="2" name="63 Grupo"/>
          <p:cNvGrpSpPr/>
          <p:nvPr/>
        </p:nvGrpSpPr>
        <p:grpSpPr>
          <a:xfrm>
            <a:off x="14482353" y="6705582"/>
            <a:ext cx="2451648" cy="2896572"/>
            <a:chOff x="5482493" y="4713433"/>
            <a:chExt cx="1037887" cy="1379472"/>
          </a:xfrm>
        </p:grpSpPr>
        <p:sp>
          <p:nvSpPr>
            <p:cNvPr id="58" name="Rectangle 127"/>
            <p:cNvSpPr/>
            <p:nvPr/>
          </p:nvSpPr>
          <p:spPr>
            <a:xfrm>
              <a:off x="5482493" y="5337266"/>
              <a:ext cx="1037887" cy="75563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1" name="Picture 118"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735012" y="4713433"/>
              <a:ext cx="574692" cy="818529"/>
            </a:xfrm>
            <a:prstGeom prst="rect">
              <a:avLst/>
            </a:prstGeom>
          </p:spPr>
        </p:pic>
        <p:sp>
          <p:nvSpPr>
            <p:cNvPr id="66" name="TextBox 132"/>
            <p:cNvSpPr txBox="1"/>
            <p:nvPr/>
          </p:nvSpPr>
          <p:spPr>
            <a:xfrm>
              <a:off x="5529446" y="5477574"/>
              <a:ext cx="946185" cy="527675"/>
            </a:xfrm>
            <a:prstGeom prst="rect">
              <a:avLst/>
            </a:prstGeom>
            <a:noFill/>
          </p:spPr>
          <p:txBody>
            <a:bodyPr wrap="none" rtlCol="0">
              <a:spAutoFit/>
            </a:bodyPr>
            <a:lstStyle/>
            <a:p>
              <a:pPr algn="ctr"/>
              <a:r>
                <a:rPr lang="en-US" sz="2000" dirty="0" smtClean="0"/>
                <a:t>Fernando Martínez </a:t>
              </a:r>
            </a:p>
            <a:p>
              <a:pPr algn="ctr"/>
              <a:r>
                <a:rPr lang="en-US" sz="2000" dirty="0" smtClean="0"/>
                <a:t>Ruiz</a:t>
              </a:r>
            </a:p>
            <a:p>
              <a:pPr marL="385711" indent="-385711" algn="ctr"/>
              <a:r>
                <a:rPr lang="en-US" sz="1300" dirty="0" smtClean="0"/>
                <a:t>Desarrollador (Sistemas) / </a:t>
              </a:r>
            </a:p>
            <a:p>
              <a:pPr marL="385711" indent="-385711" algn="ctr"/>
              <a:r>
                <a:rPr lang="en-US" sz="1300" dirty="0" smtClean="0"/>
                <a:t>Sistemas Captación</a:t>
              </a:r>
              <a:endParaRPr lang="en-US" sz="1300" dirty="0"/>
            </a:p>
          </p:txBody>
        </p:sp>
      </p:grpSp>
      <p:sp>
        <p:nvSpPr>
          <p:cNvPr id="50" name="TextBox 85"/>
          <p:cNvSpPr txBox="1"/>
          <p:nvPr/>
        </p:nvSpPr>
        <p:spPr>
          <a:xfrm>
            <a:off x="5439878" y="8339029"/>
            <a:ext cx="2749501" cy="1223384"/>
          </a:xfrm>
          <a:prstGeom prst="rect">
            <a:avLst/>
          </a:prstGeom>
          <a:noFill/>
        </p:spPr>
        <p:txBody>
          <a:bodyPr wrap="square" lIns="205713" tIns="102856" rIns="205713" bIns="102856" rtlCol="0">
            <a:spAutoFit/>
          </a:bodyPr>
          <a:lstStyle/>
          <a:p>
            <a:pPr algn="ctr"/>
            <a:r>
              <a:rPr lang="en-US" sz="2000" dirty="0" smtClean="0"/>
              <a:t>Mario Enrique Angeles Hernández</a:t>
            </a:r>
          </a:p>
          <a:p>
            <a:pPr marL="385711" indent="-385711" algn="ctr"/>
            <a:r>
              <a:rPr lang="en-US" sz="1300" dirty="0" smtClean="0"/>
              <a:t>Desarrollador (Sistemas) / </a:t>
            </a:r>
          </a:p>
          <a:p>
            <a:pPr marL="385711" indent="-385711" algn="ctr"/>
            <a:r>
              <a:rPr lang="en-US" sz="1300" dirty="0" smtClean="0"/>
              <a:t>Sistemas Captación</a:t>
            </a:r>
            <a:endParaRPr lang="en-US" sz="1300" dirty="0"/>
          </a:p>
        </p:txBody>
      </p:sp>
      <p:grpSp>
        <p:nvGrpSpPr>
          <p:cNvPr id="3" name="59 Grupo"/>
          <p:cNvGrpSpPr/>
          <p:nvPr/>
        </p:nvGrpSpPr>
        <p:grpSpPr>
          <a:xfrm>
            <a:off x="5606958" y="6506106"/>
            <a:ext cx="2451648" cy="2928467"/>
            <a:chOff x="2901858" y="4659045"/>
            <a:chExt cx="1037887" cy="1394662"/>
          </a:xfrm>
        </p:grpSpPr>
        <p:sp>
          <p:nvSpPr>
            <p:cNvPr id="51" name="Rectangle 37"/>
            <p:cNvSpPr/>
            <p:nvPr/>
          </p:nvSpPr>
          <p:spPr>
            <a:xfrm>
              <a:off x="2901858" y="5337267"/>
              <a:ext cx="1037887" cy="71644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0" name="Picture 46"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39465" y="4659045"/>
              <a:ext cx="574692" cy="818529"/>
            </a:xfrm>
            <a:prstGeom prst="rect">
              <a:avLst/>
            </a:prstGeom>
          </p:spPr>
        </p:pic>
      </p:grpSp>
      <p:grpSp>
        <p:nvGrpSpPr>
          <p:cNvPr id="4" name="74 Grupo"/>
          <p:cNvGrpSpPr/>
          <p:nvPr/>
        </p:nvGrpSpPr>
        <p:grpSpPr>
          <a:xfrm>
            <a:off x="8143624" y="3516067"/>
            <a:ext cx="4546098" cy="1618790"/>
            <a:chOff x="6163473" y="3178032"/>
            <a:chExt cx="1924557" cy="770937"/>
          </a:xfrm>
        </p:grpSpPr>
        <p:grpSp>
          <p:nvGrpSpPr>
            <p:cNvPr id="5" name="Group 121"/>
            <p:cNvGrpSpPr/>
            <p:nvPr/>
          </p:nvGrpSpPr>
          <p:grpSpPr>
            <a:xfrm>
              <a:off x="6163473" y="3178032"/>
              <a:ext cx="1924557" cy="767153"/>
              <a:chOff x="392240" y="1252653"/>
              <a:chExt cx="2597953" cy="1021021"/>
            </a:xfrm>
          </p:grpSpPr>
          <p:grpSp>
            <p:nvGrpSpPr>
              <p:cNvPr id="6" name="Group 122"/>
              <p:cNvGrpSpPr/>
              <p:nvPr/>
            </p:nvGrpSpPr>
            <p:grpSpPr>
              <a:xfrm>
                <a:off x="392240" y="1252653"/>
                <a:ext cx="2597953" cy="1021021"/>
                <a:chOff x="3313299" y="2648252"/>
                <a:chExt cx="2597953" cy="1021021"/>
              </a:xfrm>
            </p:grpSpPr>
            <p:sp>
              <p:nvSpPr>
                <p:cNvPr id="87" name="Rectangle 124"/>
                <p:cNvSpPr/>
                <p:nvPr/>
              </p:nvSpPr>
              <p:spPr>
                <a:xfrm>
                  <a:off x="3755162" y="2874474"/>
                  <a:ext cx="2156090"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8" name="Picture 125" descr="gerente cop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13299" y="2648252"/>
                  <a:ext cx="786809" cy="1013637"/>
                </a:xfrm>
                <a:prstGeom prst="rect">
                  <a:avLst/>
                </a:prstGeom>
              </p:spPr>
            </p:pic>
          </p:grpSp>
          <p:sp>
            <p:nvSpPr>
              <p:cNvPr id="82" name="TextBox 123"/>
              <p:cNvSpPr txBox="1"/>
              <p:nvPr/>
            </p:nvSpPr>
            <p:spPr>
              <a:xfrm>
                <a:off x="1930344" y="1488400"/>
                <a:ext cx="105568" cy="497458"/>
              </a:xfrm>
              <a:prstGeom prst="rect">
                <a:avLst/>
              </a:prstGeom>
              <a:noFill/>
            </p:spPr>
            <p:txBody>
              <a:bodyPr wrap="none" rtlCol="0">
                <a:spAutoFit/>
              </a:bodyPr>
              <a:lstStyle/>
              <a:p>
                <a:pPr algn="ctr"/>
                <a:endParaRPr lang="en-US" sz="4500" dirty="0">
                  <a:latin typeface="Big Caslon"/>
                  <a:cs typeface="Big Caslon"/>
                </a:endParaRPr>
              </a:p>
            </p:txBody>
          </p:sp>
        </p:grpSp>
        <p:sp>
          <p:nvSpPr>
            <p:cNvPr id="77" name="Rectangle 249"/>
            <p:cNvSpPr/>
            <p:nvPr/>
          </p:nvSpPr>
          <p:spPr>
            <a:xfrm>
              <a:off x="6746339" y="3348006"/>
              <a:ext cx="1291167" cy="600963"/>
            </a:xfrm>
            <a:prstGeom prst="rect">
              <a:avLst/>
            </a:prstGeom>
          </p:spPr>
          <p:txBody>
            <a:bodyPr wrap="square">
              <a:spAutoFit/>
            </a:bodyPr>
            <a:lstStyle/>
            <a:p>
              <a:pPr algn="ctr"/>
              <a:r>
                <a:rPr lang="en-US" sz="2000" dirty="0" smtClean="0">
                  <a:solidFill>
                    <a:srgbClr val="0000FF"/>
                  </a:solidFill>
                  <a:latin typeface="Big Caslon"/>
                  <a:cs typeface="Big Caslon"/>
                </a:rPr>
                <a:t>Arturo Hernández A</a:t>
              </a:r>
              <a:r>
                <a:rPr lang="en-US" sz="2000" dirty="0" smtClean="0">
                  <a:latin typeface="Big Caslon"/>
                  <a:cs typeface="Big Caslon"/>
                </a:rPr>
                <a:t>.</a:t>
              </a:r>
            </a:p>
            <a:p>
              <a:pPr algn="ctr"/>
              <a:r>
                <a:rPr lang="en-US" sz="1800" dirty="0" smtClean="0">
                  <a:latin typeface="Big Caslon"/>
                  <a:cs typeface="Big Caslon"/>
                </a:rPr>
                <a:t>Gerente de Sistemas / Captación Medios de Pago</a:t>
              </a:r>
            </a:p>
            <a:p>
              <a:pPr algn="ctr"/>
              <a:endParaRPr lang="en-US" sz="2000" dirty="0">
                <a:latin typeface="Big Caslon"/>
                <a:cs typeface="Big Caslon"/>
              </a:endParaRPr>
            </a:p>
          </p:txBody>
        </p:sp>
      </p:grpSp>
      <p:grpSp>
        <p:nvGrpSpPr>
          <p:cNvPr id="7" name="88 Grupo"/>
          <p:cNvGrpSpPr/>
          <p:nvPr/>
        </p:nvGrpSpPr>
        <p:grpSpPr>
          <a:xfrm>
            <a:off x="8407517" y="1072592"/>
            <a:ext cx="3950551" cy="1582719"/>
            <a:chOff x="4098095" y="557918"/>
            <a:chExt cx="1672437" cy="753759"/>
          </a:xfrm>
        </p:grpSpPr>
        <p:grpSp>
          <p:nvGrpSpPr>
            <p:cNvPr id="8" name="Group 3"/>
            <p:cNvGrpSpPr/>
            <p:nvPr/>
          </p:nvGrpSpPr>
          <p:grpSpPr>
            <a:xfrm>
              <a:off x="4098095" y="557918"/>
              <a:ext cx="1672437" cy="753759"/>
              <a:chOff x="2693912" y="1708877"/>
              <a:chExt cx="2770329" cy="956930"/>
            </a:xfrm>
          </p:grpSpPr>
          <p:grpSp>
            <p:nvGrpSpPr>
              <p:cNvPr id="9" name="Group 4"/>
              <p:cNvGrpSpPr/>
              <p:nvPr/>
            </p:nvGrpSpPr>
            <p:grpSpPr>
              <a:xfrm>
                <a:off x="2693912" y="1708877"/>
                <a:ext cx="2770329" cy="956930"/>
                <a:chOff x="3190516" y="1431943"/>
                <a:chExt cx="2770329" cy="956930"/>
              </a:xfrm>
            </p:grpSpPr>
            <p:sp>
              <p:nvSpPr>
                <p:cNvPr id="95" name="Rectangle 6"/>
                <p:cNvSpPr/>
                <p:nvPr/>
              </p:nvSpPr>
              <p:spPr>
                <a:xfrm>
                  <a:off x="3724383" y="1565642"/>
                  <a:ext cx="2236462"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6" name="Picture 7" descr="mujer gerente copy.png"/>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3190516" y="1431943"/>
                  <a:ext cx="800986" cy="956930"/>
                </a:xfrm>
                <a:prstGeom prst="rect">
                  <a:avLst/>
                </a:prstGeom>
              </p:spPr>
            </p:pic>
          </p:grpSp>
          <p:sp>
            <p:nvSpPr>
              <p:cNvPr id="93" name="TextBox 5"/>
              <p:cNvSpPr txBox="1"/>
              <p:nvPr/>
            </p:nvSpPr>
            <p:spPr>
              <a:xfrm>
                <a:off x="3425382" y="1890041"/>
                <a:ext cx="1978655" cy="260519"/>
              </a:xfrm>
              <a:prstGeom prst="rect">
                <a:avLst/>
              </a:prstGeom>
              <a:noFill/>
            </p:spPr>
            <p:txBody>
              <a:bodyPr wrap="none" rtlCol="0">
                <a:spAutoFit/>
              </a:bodyPr>
              <a:lstStyle/>
              <a:p>
                <a:pPr algn="ctr"/>
                <a:r>
                  <a:rPr lang="en-US" sz="2200" dirty="0" smtClean="0">
                    <a:latin typeface="Big Caslon"/>
                    <a:cs typeface="Big Caslon"/>
                  </a:rPr>
                  <a:t>Elizabeth Morales M.</a:t>
                </a:r>
                <a:endParaRPr lang="en-US" sz="2200" dirty="0">
                  <a:latin typeface="Big Caslon"/>
                  <a:cs typeface="Big Caslon"/>
                </a:endParaRPr>
              </a:p>
            </p:txBody>
          </p:sp>
        </p:grpSp>
        <p:sp>
          <p:nvSpPr>
            <p:cNvPr id="91" name="TextBox 238"/>
            <p:cNvSpPr txBox="1"/>
            <p:nvPr/>
          </p:nvSpPr>
          <p:spPr>
            <a:xfrm>
              <a:off x="4533975" y="913978"/>
              <a:ext cx="1209384" cy="307811"/>
            </a:xfrm>
            <a:prstGeom prst="rect">
              <a:avLst/>
            </a:prstGeom>
            <a:noFill/>
          </p:spPr>
          <p:txBody>
            <a:bodyPr wrap="square" rtlCol="0">
              <a:spAutoFit/>
            </a:bodyPr>
            <a:lstStyle/>
            <a:p>
              <a:pPr algn="ctr"/>
              <a:r>
                <a:rPr lang="en-US" sz="1800" dirty="0" smtClean="0">
                  <a:latin typeface="Big Caslon"/>
                  <a:cs typeface="Big Caslon"/>
                </a:rPr>
                <a:t>Jefe de Area Sistemas  Captación</a:t>
              </a:r>
              <a:endParaRPr lang="en-US" sz="1800" dirty="0">
                <a:latin typeface="Big Caslon"/>
                <a:cs typeface="Big Caslon"/>
              </a:endParaRPr>
            </a:p>
          </p:txBody>
        </p:sp>
      </p:grpSp>
      <p:pic>
        <p:nvPicPr>
          <p:cNvPr id="99" name="Picture 93"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137858" y="6509101"/>
            <a:ext cx="1357510" cy="1718721"/>
          </a:xfrm>
          <a:prstGeom prst="rect">
            <a:avLst/>
          </a:prstGeom>
        </p:spPr>
      </p:pic>
      <p:grpSp>
        <p:nvGrpSpPr>
          <p:cNvPr id="10" name="62 Grupo"/>
          <p:cNvGrpSpPr/>
          <p:nvPr/>
        </p:nvGrpSpPr>
        <p:grpSpPr>
          <a:xfrm>
            <a:off x="8204227" y="6569021"/>
            <a:ext cx="2451647" cy="2930622"/>
            <a:chOff x="4162179" y="4659045"/>
            <a:chExt cx="1037887" cy="1395688"/>
          </a:xfrm>
        </p:grpSpPr>
        <p:sp>
          <p:nvSpPr>
            <p:cNvPr id="102" name="Rectangle 127"/>
            <p:cNvSpPr/>
            <p:nvPr/>
          </p:nvSpPr>
          <p:spPr>
            <a:xfrm>
              <a:off x="4162179" y="5348988"/>
              <a:ext cx="1037887" cy="705745"/>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3" name="Picture 118"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10427" y="4659045"/>
              <a:ext cx="574692" cy="818529"/>
            </a:xfrm>
            <a:prstGeom prst="rect">
              <a:avLst/>
            </a:prstGeom>
          </p:spPr>
        </p:pic>
        <p:sp>
          <p:nvSpPr>
            <p:cNvPr id="104" name="TextBox 132"/>
            <p:cNvSpPr txBox="1"/>
            <p:nvPr/>
          </p:nvSpPr>
          <p:spPr>
            <a:xfrm>
              <a:off x="4275659" y="5461672"/>
              <a:ext cx="840973" cy="527675"/>
            </a:xfrm>
            <a:prstGeom prst="rect">
              <a:avLst/>
            </a:prstGeom>
            <a:noFill/>
          </p:spPr>
          <p:txBody>
            <a:bodyPr wrap="none" rtlCol="0">
              <a:spAutoFit/>
            </a:bodyPr>
            <a:lstStyle/>
            <a:p>
              <a:pPr algn="ctr"/>
              <a:r>
                <a:rPr lang="en-US" sz="2000" dirty="0" smtClean="0"/>
                <a:t>Fernando Ayala </a:t>
              </a:r>
            </a:p>
            <a:p>
              <a:pPr algn="ctr"/>
              <a:r>
                <a:rPr lang="en-US" sz="2000" dirty="0" smtClean="0"/>
                <a:t>Fuentes</a:t>
              </a:r>
            </a:p>
            <a:p>
              <a:pPr marL="385711" indent="-385711" algn="ctr"/>
              <a:r>
                <a:rPr lang="en-US" sz="1300" dirty="0" smtClean="0"/>
                <a:t>Desarrollador (Sistemas) / </a:t>
              </a:r>
            </a:p>
            <a:p>
              <a:pPr marL="385711" indent="-385711" algn="ctr"/>
              <a:r>
                <a:rPr lang="en-US" sz="1300" dirty="0" smtClean="0"/>
                <a:t>Sistemas Captación</a:t>
              </a:r>
              <a:endParaRPr lang="en-US" sz="1300" dirty="0"/>
            </a:p>
          </p:txBody>
        </p:sp>
      </p:grpSp>
      <p:sp>
        <p:nvSpPr>
          <p:cNvPr id="53"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54"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pic>
        <p:nvPicPr>
          <p:cNvPr id="55" name="Picture 2"/>
          <p:cNvPicPr>
            <a:picLocks noChangeAspect="1" noChangeArrowheads="1"/>
          </p:cNvPicPr>
          <p:nvPr/>
        </p:nvPicPr>
        <p:blipFill>
          <a:blip r:embed="rId6" cstate="print"/>
          <a:srcRect/>
          <a:stretch>
            <a:fillRect/>
          </a:stretch>
        </p:blipFill>
        <p:spPr bwMode="auto">
          <a:xfrm>
            <a:off x="764224" y="698501"/>
            <a:ext cx="3074887" cy="1360801"/>
          </a:xfrm>
          <a:prstGeom prst="rect">
            <a:avLst/>
          </a:prstGeom>
          <a:noFill/>
          <a:ln w="9525">
            <a:noFill/>
            <a:miter lim="800000"/>
            <a:headEnd/>
            <a:tailEnd/>
          </a:ln>
        </p:spPr>
      </p:pic>
    </p:spTree>
    <p:extLst>
      <p:ext uri="{BB962C8B-B14F-4D97-AF65-F5344CB8AC3E}">
        <p14:creationId xmlns:p14="http://schemas.microsoft.com/office/powerpoint/2010/main" xmlns="" val="4092138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464544" y="6942813"/>
            <a:ext cx="415508" cy="900218"/>
          </a:xfrm>
          <a:prstGeom prst="rect">
            <a:avLst/>
          </a:prstGeom>
          <a:noFill/>
        </p:spPr>
        <p:txBody>
          <a:bodyPr wrap="none" lIns="205713" tIns="102856" rIns="205713" bIns="102856" rtlCol="0">
            <a:spAutoFit/>
          </a:bodyPr>
          <a:lstStyle/>
          <a:p>
            <a:pPr algn="ctr"/>
            <a:endParaRPr lang="en-US" sz="4500" dirty="0" smtClean="0">
              <a:latin typeface="Big Caslon"/>
              <a:cs typeface="Big Caslon"/>
            </a:endParaRPr>
          </a:p>
        </p:txBody>
      </p:sp>
      <p:cxnSp>
        <p:nvCxnSpPr>
          <p:cNvPr id="65" name="Straight Connector 64"/>
          <p:cNvCxnSpPr/>
          <p:nvPr/>
        </p:nvCxnSpPr>
        <p:spPr>
          <a:xfrm flipH="1">
            <a:off x="3794116" y="6075332"/>
            <a:ext cx="14542981"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V="1">
            <a:off x="3816613" y="6090917"/>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flipV="1">
            <a:off x="10850931" y="5126912"/>
            <a:ext cx="0" cy="9484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10894726" y="2569168"/>
            <a:ext cx="0" cy="130380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flipV="1">
            <a:off x="8100252" y="6043382"/>
            <a:ext cx="0" cy="89943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13657200" y="6053014"/>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flipV="1">
            <a:off x="18337097" y="6061077"/>
            <a:ext cx="0" cy="664295"/>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2" name="77 Grupo"/>
          <p:cNvGrpSpPr/>
          <p:nvPr/>
        </p:nvGrpSpPr>
        <p:grpSpPr>
          <a:xfrm>
            <a:off x="17001652" y="6602796"/>
            <a:ext cx="2451647" cy="2987152"/>
            <a:chOff x="6064053" y="3150348"/>
            <a:chExt cx="1037887" cy="1422610"/>
          </a:xfrm>
        </p:grpSpPr>
        <p:sp>
          <p:nvSpPr>
            <p:cNvPr id="129" name="Rectangle 128"/>
            <p:cNvSpPr/>
            <p:nvPr/>
          </p:nvSpPr>
          <p:spPr>
            <a:xfrm>
              <a:off x="6064053" y="3783369"/>
              <a:ext cx="1037887" cy="7895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0" name="Picture 99"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47727" y="3150348"/>
              <a:ext cx="574692" cy="818529"/>
            </a:xfrm>
            <a:prstGeom prst="rect">
              <a:avLst/>
            </a:prstGeom>
          </p:spPr>
        </p:pic>
        <p:sp>
          <p:nvSpPr>
            <p:cNvPr id="134" name="TextBox 133"/>
            <p:cNvSpPr txBox="1"/>
            <p:nvPr/>
          </p:nvSpPr>
          <p:spPr>
            <a:xfrm>
              <a:off x="6173123" y="3970140"/>
              <a:ext cx="902347" cy="381099"/>
            </a:xfrm>
            <a:prstGeom prst="rect">
              <a:avLst/>
            </a:prstGeom>
            <a:noFill/>
          </p:spPr>
          <p:txBody>
            <a:bodyPr wrap="none" rtlCol="0">
              <a:spAutoFit/>
            </a:bodyPr>
            <a:lstStyle/>
            <a:p>
              <a:pPr algn="ctr"/>
              <a:r>
                <a:rPr lang="en-US" sz="2000" dirty="0" smtClean="0"/>
                <a:t>Jesús Lujan Orozco</a:t>
              </a:r>
            </a:p>
            <a:p>
              <a:pPr marL="385711" indent="-385711" algn="ctr"/>
              <a:r>
                <a:rPr lang="en-US" sz="1300" dirty="0" smtClean="0"/>
                <a:t>Desarrollador (Sistemas) / </a:t>
              </a:r>
            </a:p>
            <a:p>
              <a:pPr marL="385711" indent="-385711" algn="ctr"/>
              <a:r>
                <a:rPr lang="en-US" sz="1300" dirty="0" smtClean="0"/>
                <a:t>Sistemas Captación</a:t>
              </a:r>
            </a:p>
          </p:txBody>
        </p:sp>
      </p:grpSp>
      <p:sp>
        <p:nvSpPr>
          <p:cNvPr id="46" name="TextBox 13"/>
          <p:cNvSpPr txBox="1"/>
          <p:nvPr/>
        </p:nvSpPr>
        <p:spPr>
          <a:xfrm>
            <a:off x="3765699" y="10205635"/>
            <a:ext cx="415508" cy="900218"/>
          </a:xfrm>
          <a:prstGeom prst="rect">
            <a:avLst/>
          </a:prstGeom>
          <a:noFill/>
        </p:spPr>
        <p:txBody>
          <a:bodyPr wrap="none" lIns="205713" tIns="102856" rIns="205713" bIns="102856" rtlCol="0">
            <a:spAutoFit/>
          </a:bodyPr>
          <a:lstStyle/>
          <a:p>
            <a:pPr algn="ctr"/>
            <a:endParaRPr lang="en-US" sz="4500" dirty="0" smtClean="0">
              <a:latin typeface="Big Caslon"/>
              <a:cs typeface="Big Caslon"/>
            </a:endParaRPr>
          </a:p>
        </p:txBody>
      </p:sp>
      <p:grpSp>
        <p:nvGrpSpPr>
          <p:cNvPr id="3" name="88 Grupo"/>
          <p:cNvGrpSpPr/>
          <p:nvPr/>
        </p:nvGrpSpPr>
        <p:grpSpPr>
          <a:xfrm>
            <a:off x="8407517" y="1072592"/>
            <a:ext cx="3950551" cy="1582719"/>
            <a:chOff x="4098095" y="557918"/>
            <a:chExt cx="1672437" cy="753759"/>
          </a:xfrm>
        </p:grpSpPr>
        <p:grpSp>
          <p:nvGrpSpPr>
            <p:cNvPr id="4" name="Group 3"/>
            <p:cNvGrpSpPr/>
            <p:nvPr/>
          </p:nvGrpSpPr>
          <p:grpSpPr>
            <a:xfrm>
              <a:off x="4098095" y="557918"/>
              <a:ext cx="1672437" cy="753759"/>
              <a:chOff x="2693912" y="1708877"/>
              <a:chExt cx="2770329" cy="956930"/>
            </a:xfrm>
          </p:grpSpPr>
          <p:grpSp>
            <p:nvGrpSpPr>
              <p:cNvPr id="5" name="Group 4"/>
              <p:cNvGrpSpPr/>
              <p:nvPr/>
            </p:nvGrpSpPr>
            <p:grpSpPr>
              <a:xfrm>
                <a:off x="2693912" y="1708877"/>
                <a:ext cx="2770329" cy="956930"/>
                <a:chOff x="3190516" y="1431943"/>
                <a:chExt cx="2770329" cy="956930"/>
              </a:xfrm>
            </p:grpSpPr>
            <p:sp>
              <p:nvSpPr>
                <p:cNvPr id="95" name="Rectangle 6"/>
                <p:cNvSpPr/>
                <p:nvPr/>
              </p:nvSpPr>
              <p:spPr>
                <a:xfrm>
                  <a:off x="3724383" y="1565642"/>
                  <a:ext cx="2236462"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6" name="Picture 7" descr="mujer gerente copy.png"/>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190516" y="1431943"/>
                  <a:ext cx="800986" cy="956930"/>
                </a:xfrm>
                <a:prstGeom prst="rect">
                  <a:avLst/>
                </a:prstGeom>
              </p:spPr>
            </p:pic>
          </p:grpSp>
          <p:sp>
            <p:nvSpPr>
              <p:cNvPr id="93" name="TextBox 5"/>
              <p:cNvSpPr txBox="1"/>
              <p:nvPr/>
            </p:nvSpPr>
            <p:spPr>
              <a:xfrm>
                <a:off x="3425382" y="1890041"/>
                <a:ext cx="1978655" cy="260519"/>
              </a:xfrm>
              <a:prstGeom prst="rect">
                <a:avLst/>
              </a:prstGeom>
              <a:noFill/>
            </p:spPr>
            <p:txBody>
              <a:bodyPr wrap="none" rtlCol="0">
                <a:spAutoFit/>
              </a:bodyPr>
              <a:lstStyle/>
              <a:p>
                <a:pPr algn="ctr"/>
                <a:r>
                  <a:rPr lang="en-US" sz="2200" dirty="0" smtClean="0">
                    <a:latin typeface="Big Caslon"/>
                    <a:cs typeface="Big Caslon"/>
                  </a:rPr>
                  <a:t>Elizabeth Morales M.</a:t>
                </a:r>
                <a:endParaRPr lang="en-US" sz="2200" dirty="0">
                  <a:latin typeface="Big Caslon"/>
                  <a:cs typeface="Big Caslon"/>
                </a:endParaRPr>
              </a:p>
            </p:txBody>
          </p:sp>
        </p:grpSp>
        <p:sp>
          <p:nvSpPr>
            <p:cNvPr id="91" name="TextBox 238"/>
            <p:cNvSpPr txBox="1"/>
            <p:nvPr/>
          </p:nvSpPr>
          <p:spPr>
            <a:xfrm>
              <a:off x="4533975" y="913978"/>
              <a:ext cx="1209384" cy="307811"/>
            </a:xfrm>
            <a:prstGeom prst="rect">
              <a:avLst/>
            </a:prstGeom>
            <a:noFill/>
          </p:spPr>
          <p:txBody>
            <a:bodyPr wrap="square" rtlCol="0">
              <a:spAutoFit/>
            </a:bodyPr>
            <a:lstStyle/>
            <a:p>
              <a:pPr algn="ctr"/>
              <a:r>
                <a:rPr lang="en-US" sz="1800" dirty="0" smtClean="0">
                  <a:latin typeface="Big Caslon"/>
                  <a:cs typeface="Big Caslon"/>
                </a:rPr>
                <a:t>Jefe de Area Sistemas  Captación</a:t>
              </a:r>
              <a:endParaRPr lang="en-US" sz="1800" dirty="0">
                <a:latin typeface="Big Caslon"/>
                <a:cs typeface="Big Caslon"/>
              </a:endParaRPr>
            </a:p>
          </p:txBody>
        </p:sp>
      </p:grpSp>
      <p:grpSp>
        <p:nvGrpSpPr>
          <p:cNvPr id="6" name="75 Grupo"/>
          <p:cNvGrpSpPr/>
          <p:nvPr/>
        </p:nvGrpSpPr>
        <p:grpSpPr>
          <a:xfrm>
            <a:off x="2511033" y="6605371"/>
            <a:ext cx="2451648" cy="3093054"/>
            <a:chOff x="2310354" y="3099913"/>
            <a:chExt cx="1037887" cy="1473045"/>
          </a:xfrm>
        </p:grpSpPr>
        <p:sp>
          <p:nvSpPr>
            <p:cNvPr id="126" name="Rectangle 125"/>
            <p:cNvSpPr/>
            <p:nvPr/>
          </p:nvSpPr>
          <p:spPr>
            <a:xfrm>
              <a:off x="2310354" y="3783369"/>
              <a:ext cx="1037887" cy="7895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1" name="TextBox 130"/>
            <p:cNvSpPr txBox="1"/>
            <p:nvPr/>
          </p:nvSpPr>
          <p:spPr>
            <a:xfrm>
              <a:off x="2310354" y="3901334"/>
              <a:ext cx="1037887" cy="527675"/>
            </a:xfrm>
            <a:prstGeom prst="rect">
              <a:avLst/>
            </a:prstGeom>
            <a:noFill/>
          </p:spPr>
          <p:txBody>
            <a:bodyPr wrap="square" rtlCol="0">
              <a:spAutoFit/>
            </a:bodyPr>
            <a:lstStyle/>
            <a:p>
              <a:pPr algn="ctr"/>
              <a:r>
                <a:rPr lang="en-US" sz="2000" dirty="0" smtClean="0"/>
                <a:t>Eduardo Alberto Fuentes Rosas</a:t>
              </a:r>
            </a:p>
            <a:p>
              <a:pPr marL="385711" indent="-385711" algn="ctr"/>
              <a:r>
                <a:rPr lang="en-US" sz="1300" dirty="0" smtClean="0"/>
                <a:t>Desarrollador (Sistemas) / </a:t>
              </a:r>
            </a:p>
            <a:p>
              <a:pPr marL="385711" indent="-385711" algn="ctr"/>
              <a:r>
                <a:rPr lang="en-US" sz="1300" dirty="0" smtClean="0"/>
                <a:t>Sistemas Captación</a:t>
              </a:r>
              <a:endParaRPr lang="en-US" sz="2000" dirty="0"/>
            </a:p>
          </p:txBody>
        </p:sp>
        <p:pic>
          <p:nvPicPr>
            <p:cNvPr id="98" name="Picture 93"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95623" y="3099913"/>
              <a:ext cx="574692" cy="818529"/>
            </a:xfrm>
            <a:prstGeom prst="rect">
              <a:avLst/>
            </a:prstGeom>
          </p:spPr>
        </p:pic>
      </p:grpSp>
      <p:grpSp>
        <p:nvGrpSpPr>
          <p:cNvPr id="7" name="59 Grupo"/>
          <p:cNvGrpSpPr/>
          <p:nvPr/>
        </p:nvGrpSpPr>
        <p:grpSpPr>
          <a:xfrm>
            <a:off x="8100253" y="3469651"/>
            <a:ext cx="4770034" cy="1941595"/>
            <a:chOff x="1905897" y="3501980"/>
            <a:chExt cx="2019359" cy="924671"/>
          </a:xfrm>
        </p:grpSpPr>
        <p:grpSp>
          <p:nvGrpSpPr>
            <p:cNvPr id="8" name="Group 126"/>
            <p:cNvGrpSpPr/>
            <p:nvPr/>
          </p:nvGrpSpPr>
          <p:grpSpPr>
            <a:xfrm>
              <a:off x="1905897" y="3501980"/>
              <a:ext cx="2019359" cy="767153"/>
              <a:chOff x="392240" y="1252653"/>
              <a:chExt cx="2597953" cy="1021021"/>
            </a:xfrm>
          </p:grpSpPr>
          <p:grpSp>
            <p:nvGrpSpPr>
              <p:cNvPr id="9" name="Group 127"/>
              <p:cNvGrpSpPr/>
              <p:nvPr/>
            </p:nvGrpSpPr>
            <p:grpSpPr>
              <a:xfrm>
                <a:off x="392240" y="1252653"/>
                <a:ext cx="2597953" cy="1021021"/>
                <a:chOff x="3313299" y="2648252"/>
                <a:chExt cx="2597953" cy="1021021"/>
              </a:xfrm>
            </p:grpSpPr>
            <p:sp>
              <p:nvSpPr>
                <p:cNvPr id="69" name="Rectangle 129"/>
                <p:cNvSpPr/>
                <p:nvPr/>
              </p:nvSpPr>
              <p:spPr>
                <a:xfrm>
                  <a:off x="3755162" y="2874474"/>
                  <a:ext cx="2156090" cy="7947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5" name="Picture 130" descr="gerente copy.png"/>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3313299" y="2648252"/>
                  <a:ext cx="786809" cy="1013637"/>
                </a:xfrm>
                <a:prstGeom prst="rect">
                  <a:avLst/>
                </a:prstGeom>
              </p:spPr>
            </p:pic>
          </p:grpSp>
          <p:sp>
            <p:nvSpPr>
              <p:cNvPr id="68" name="TextBox 128"/>
              <p:cNvSpPr txBox="1"/>
              <p:nvPr/>
            </p:nvSpPr>
            <p:spPr>
              <a:xfrm>
                <a:off x="1932822" y="1488400"/>
                <a:ext cx="100611" cy="497458"/>
              </a:xfrm>
              <a:prstGeom prst="rect">
                <a:avLst/>
              </a:prstGeom>
              <a:noFill/>
            </p:spPr>
            <p:txBody>
              <a:bodyPr wrap="none" rtlCol="0">
                <a:spAutoFit/>
              </a:bodyPr>
              <a:lstStyle/>
              <a:p>
                <a:pPr algn="ctr"/>
                <a:endParaRPr lang="en-US" sz="4500" dirty="0">
                  <a:latin typeface="Big Caslon"/>
                  <a:cs typeface="Big Caslon"/>
                </a:endParaRPr>
              </a:p>
            </p:txBody>
          </p:sp>
        </p:grpSp>
        <p:sp>
          <p:nvSpPr>
            <p:cNvPr id="63" name="TextBox 250"/>
            <p:cNvSpPr txBox="1"/>
            <p:nvPr/>
          </p:nvSpPr>
          <p:spPr>
            <a:xfrm>
              <a:off x="2460548" y="3679111"/>
              <a:ext cx="1464511" cy="747540"/>
            </a:xfrm>
            <a:prstGeom prst="rect">
              <a:avLst/>
            </a:prstGeom>
            <a:noFill/>
          </p:spPr>
          <p:txBody>
            <a:bodyPr wrap="square" rtlCol="0">
              <a:spAutoFit/>
            </a:bodyPr>
            <a:lstStyle/>
            <a:p>
              <a:pPr algn="ctr"/>
              <a:r>
                <a:rPr lang="en-US" sz="2000" dirty="0" smtClean="0">
                  <a:solidFill>
                    <a:srgbClr val="0000FF"/>
                  </a:solidFill>
                  <a:latin typeface="Big Caslon"/>
                  <a:cs typeface="Big Caslon"/>
                </a:rPr>
                <a:t>Roberto Carlos </a:t>
              </a:r>
            </a:p>
            <a:p>
              <a:pPr algn="ctr"/>
              <a:r>
                <a:rPr lang="en-US" sz="2000" dirty="0" smtClean="0">
                  <a:solidFill>
                    <a:srgbClr val="0000FF"/>
                  </a:solidFill>
                  <a:latin typeface="Big Caslon"/>
                  <a:cs typeface="Big Caslon"/>
                </a:rPr>
                <a:t>Hernández López</a:t>
              </a:r>
            </a:p>
            <a:p>
              <a:pPr algn="ctr"/>
              <a:r>
                <a:rPr lang="en-US" sz="1800" dirty="0" smtClean="0">
                  <a:latin typeface="Big Caslon"/>
                  <a:cs typeface="Big Caslon"/>
                </a:rPr>
                <a:t>Gerente de Sistemas/</a:t>
              </a:r>
            </a:p>
            <a:p>
              <a:pPr algn="ctr"/>
              <a:r>
                <a:rPr lang="en-US" sz="1800" dirty="0" smtClean="0">
                  <a:latin typeface="Big Caslon"/>
                  <a:cs typeface="Big Caslon"/>
                </a:rPr>
                <a:t>Captación Medios de Pago</a:t>
              </a:r>
            </a:p>
            <a:p>
              <a:pPr algn="ctr"/>
              <a:endParaRPr lang="en-US" sz="2000" dirty="0">
                <a:latin typeface="Big Caslon"/>
                <a:cs typeface="Big Caslon"/>
              </a:endParaRPr>
            </a:p>
          </p:txBody>
        </p:sp>
      </p:grpSp>
      <p:grpSp>
        <p:nvGrpSpPr>
          <p:cNvPr id="10" name="83 Grupo"/>
          <p:cNvGrpSpPr/>
          <p:nvPr/>
        </p:nvGrpSpPr>
        <p:grpSpPr>
          <a:xfrm>
            <a:off x="6836314" y="6655002"/>
            <a:ext cx="2451648" cy="2987152"/>
            <a:chOff x="6064053" y="3150348"/>
            <a:chExt cx="1037887" cy="1422610"/>
          </a:xfrm>
        </p:grpSpPr>
        <p:sp>
          <p:nvSpPr>
            <p:cNvPr id="89" name="Rectangle 128"/>
            <p:cNvSpPr/>
            <p:nvPr/>
          </p:nvSpPr>
          <p:spPr>
            <a:xfrm>
              <a:off x="6064053" y="3783369"/>
              <a:ext cx="1037887" cy="7895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0" name="Picture 99"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47727" y="3150348"/>
              <a:ext cx="574692" cy="818529"/>
            </a:xfrm>
            <a:prstGeom prst="rect">
              <a:avLst/>
            </a:prstGeom>
          </p:spPr>
        </p:pic>
        <p:sp>
          <p:nvSpPr>
            <p:cNvPr id="92" name="TextBox 133"/>
            <p:cNvSpPr txBox="1"/>
            <p:nvPr/>
          </p:nvSpPr>
          <p:spPr>
            <a:xfrm>
              <a:off x="6203809" y="3970140"/>
              <a:ext cx="840972" cy="527675"/>
            </a:xfrm>
            <a:prstGeom prst="rect">
              <a:avLst/>
            </a:prstGeom>
            <a:noFill/>
          </p:spPr>
          <p:txBody>
            <a:bodyPr wrap="none" rtlCol="0">
              <a:spAutoFit/>
            </a:bodyPr>
            <a:lstStyle/>
            <a:p>
              <a:pPr algn="ctr"/>
              <a:r>
                <a:rPr lang="en-US" sz="2000" dirty="0" smtClean="0"/>
                <a:t>Jasiel Misael </a:t>
              </a:r>
            </a:p>
            <a:p>
              <a:pPr algn="ctr"/>
              <a:r>
                <a:rPr lang="en-US" sz="2000" dirty="0" smtClean="0"/>
                <a:t>Oropeza García</a:t>
              </a:r>
            </a:p>
            <a:p>
              <a:pPr marL="385711" indent="-385711" algn="ctr"/>
              <a:r>
                <a:rPr lang="en-US" sz="1300" dirty="0" smtClean="0"/>
                <a:t>Desarrollador (Sistemas) / </a:t>
              </a:r>
            </a:p>
            <a:p>
              <a:pPr marL="385711" indent="-385711" algn="ctr"/>
              <a:r>
                <a:rPr lang="en-US" sz="1300" dirty="0" smtClean="0"/>
                <a:t>Sistemas Captación</a:t>
              </a:r>
            </a:p>
          </p:txBody>
        </p:sp>
      </p:grpSp>
      <p:grpSp>
        <p:nvGrpSpPr>
          <p:cNvPr id="11" name="100 Grupo"/>
          <p:cNvGrpSpPr/>
          <p:nvPr/>
        </p:nvGrpSpPr>
        <p:grpSpPr>
          <a:xfrm>
            <a:off x="12358073" y="6552492"/>
            <a:ext cx="2451648" cy="2987152"/>
            <a:chOff x="6064053" y="3150348"/>
            <a:chExt cx="1037887" cy="1422610"/>
          </a:xfrm>
        </p:grpSpPr>
        <p:sp>
          <p:nvSpPr>
            <p:cNvPr id="105" name="Rectangle 128"/>
            <p:cNvSpPr/>
            <p:nvPr/>
          </p:nvSpPr>
          <p:spPr>
            <a:xfrm>
              <a:off x="6064053" y="3783369"/>
              <a:ext cx="1037887" cy="78958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6" name="Picture 99" descr="desarrollador copy.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347727" y="3150348"/>
              <a:ext cx="574692" cy="818529"/>
            </a:xfrm>
            <a:prstGeom prst="rect">
              <a:avLst/>
            </a:prstGeom>
          </p:spPr>
        </p:pic>
        <p:sp>
          <p:nvSpPr>
            <p:cNvPr id="107" name="TextBox 133"/>
            <p:cNvSpPr txBox="1"/>
            <p:nvPr/>
          </p:nvSpPr>
          <p:spPr>
            <a:xfrm>
              <a:off x="6203809" y="3970140"/>
              <a:ext cx="840972" cy="527675"/>
            </a:xfrm>
            <a:prstGeom prst="rect">
              <a:avLst/>
            </a:prstGeom>
            <a:noFill/>
          </p:spPr>
          <p:txBody>
            <a:bodyPr wrap="none" rtlCol="0">
              <a:spAutoFit/>
            </a:bodyPr>
            <a:lstStyle/>
            <a:p>
              <a:pPr algn="ctr"/>
              <a:r>
                <a:rPr lang="en-US" sz="2000" dirty="0" smtClean="0"/>
                <a:t>Jesus Salvador</a:t>
              </a:r>
            </a:p>
            <a:p>
              <a:pPr algn="ctr"/>
              <a:r>
                <a:rPr lang="en-US" sz="2000" dirty="0" smtClean="0"/>
                <a:t>González  Muñoz</a:t>
              </a:r>
            </a:p>
            <a:p>
              <a:pPr marL="385711" indent="-385711" algn="ctr"/>
              <a:r>
                <a:rPr lang="en-US" sz="1300" dirty="0" smtClean="0"/>
                <a:t>Desarrollador (Sistemas) / </a:t>
              </a:r>
            </a:p>
            <a:p>
              <a:pPr marL="385711" indent="-385711" algn="ctr"/>
              <a:r>
                <a:rPr lang="en-US" sz="1300" dirty="0" smtClean="0"/>
                <a:t>Sistemas Captación</a:t>
              </a:r>
            </a:p>
          </p:txBody>
        </p:sp>
      </p:grpSp>
      <p:sp>
        <p:nvSpPr>
          <p:cNvPr id="43"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44"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pic>
        <p:nvPicPr>
          <p:cNvPr id="45" name="Picture 2"/>
          <p:cNvPicPr>
            <a:picLocks noChangeAspect="1" noChangeArrowheads="1"/>
          </p:cNvPicPr>
          <p:nvPr/>
        </p:nvPicPr>
        <p:blipFill>
          <a:blip r:embed="rId5" cstate="print"/>
          <a:srcRect/>
          <a:stretch>
            <a:fillRect/>
          </a:stretch>
        </p:blipFill>
        <p:spPr bwMode="auto">
          <a:xfrm>
            <a:off x="764224" y="698501"/>
            <a:ext cx="3074887" cy="1360801"/>
          </a:xfrm>
          <a:prstGeom prst="rect">
            <a:avLst/>
          </a:prstGeom>
          <a:noFill/>
          <a:ln w="9525">
            <a:noFill/>
            <a:miter lim="800000"/>
            <a:headEnd/>
            <a:tailEnd/>
          </a:ln>
        </p:spPr>
      </p:pic>
    </p:spTree>
    <p:extLst>
      <p:ext uri="{BB962C8B-B14F-4D97-AF65-F5344CB8AC3E}">
        <p14:creationId xmlns:p14="http://schemas.microsoft.com/office/powerpoint/2010/main" xmlns="" val="40921381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4846476" y="547304"/>
            <a:ext cx="11056103" cy="1360799"/>
          </a:xfrm>
        </p:spPr>
        <p:txBody>
          <a:bodyPr>
            <a:normAutofit/>
          </a:bodyPr>
          <a:lstStyle/>
          <a:p>
            <a:r>
              <a:rPr lang="es-MX" sz="6300" b="1" dirty="0" smtClean="0"/>
              <a:t>Medios de Pago</a:t>
            </a:r>
            <a:endParaRPr lang="es-MX" sz="6300" b="1" dirty="0"/>
          </a:p>
        </p:txBody>
      </p:sp>
      <p:sp>
        <p:nvSpPr>
          <p:cNvPr id="5" name="4 Rectángulo"/>
          <p:cNvSpPr/>
          <p:nvPr/>
        </p:nvSpPr>
        <p:spPr>
          <a:xfrm>
            <a:off x="934317" y="5713036"/>
            <a:ext cx="4621788" cy="731069"/>
          </a:xfrm>
          <a:prstGeom prst="rect">
            <a:avLst/>
          </a:prstGeom>
        </p:spPr>
        <p:txBody>
          <a:bodyPr wrap="none" lIns="205713" tIns="102856" rIns="205713" bIns="102856">
            <a:spAutoFit/>
          </a:bodyPr>
          <a:lstStyle/>
          <a:p>
            <a:r>
              <a:rPr lang="es-MX" b="1" dirty="0" smtClean="0">
                <a:solidFill>
                  <a:srgbClr val="C00000"/>
                </a:solidFill>
              </a:rPr>
              <a:t>¿Que sistemas existen?</a:t>
            </a:r>
            <a:endParaRPr lang="es-MX" b="1" dirty="0">
              <a:solidFill>
                <a:srgbClr val="C00000"/>
              </a:solidFill>
            </a:endParaRPr>
          </a:p>
        </p:txBody>
      </p:sp>
      <p:sp>
        <p:nvSpPr>
          <p:cNvPr id="6" name="5 Rectángulo"/>
          <p:cNvSpPr/>
          <p:nvPr/>
        </p:nvSpPr>
        <p:spPr>
          <a:xfrm>
            <a:off x="934317" y="2815303"/>
            <a:ext cx="17859859" cy="1161828"/>
          </a:xfrm>
          <a:prstGeom prst="rect">
            <a:avLst/>
          </a:prstGeom>
        </p:spPr>
        <p:txBody>
          <a:bodyPr wrap="square" lIns="205713" tIns="102856" rIns="205713" bIns="102856">
            <a:spAutoFit/>
          </a:bodyPr>
          <a:lstStyle/>
          <a:p>
            <a:pPr algn="just"/>
            <a:r>
              <a:rPr lang="es-MX" sz="3100" b="1" dirty="0">
                <a:solidFill>
                  <a:srgbClr val="002060"/>
                </a:solidFill>
              </a:rPr>
              <a:t>El área de Medios de Pago </a:t>
            </a:r>
            <a:r>
              <a:rPr lang="es-MX" sz="3100" b="1" dirty="0" smtClean="0">
                <a:solidFill>
                  <a:srgbClr val="002060"/>
                </a:solidFill>
              </a:rPr>
              <a:t>es la </a:t>
            </a:r>
            <a:r>
              <a:rPr lang="es-MX" sz="3100" b="1" dirty="0">
                <a:solidFill>
                  <a:srgbClr val="002060"/>
                </a:solidFill>
              </a:rPr>
              <a:t>encargada de ofrecer soporte y servicio </a:t>
            </a:r>
            <a:r>
              <a:rPr lang="es-MX" sz="3100" b="1" dirty="0" smtClean="0">
                <a:solidFill>
                  <a:srgbClr val="002060"/>
                </a:solidFill>
              </a:rPr>
              <a:t>a los procesos que involucran transacciones </a:t>
            </a:r>
            <a:r>
              <a:rPr lang="es-MX" sz="3100" b="1" dirty="0">
                <a:solidFill>
                  <a:srgbClr val="002060"/>
                </a:solidFill>
              </a:rPr>
              <a:t>con tarjetas (débito/crédito</a:t>
            </a:r>
            <a:r>
              <a:rPr lang="es-MX" sz="3100" b="1" dirty="0" smtClean="0">
                <a:solidFill>
                  <a:srgbClr val="002060"/>
                </a:solidFill>
              </a:rPr>
              <a:t>)</a:t>
            </a:r>
            <a:endParaRPr lang="es-MX" sz="3100" b="1" dirty="0">
              <a:solidFill>
                <a:srgbClr val="002060"/>
              </a:solidFill>
            </a:endParaRPr>
          </a:p>
        </p:txBody>
      </p:sp>
      <p:sp>
        <p:nvSpPr>
          <p:cNvPr id="17" name="16 CuadroTexto"/>
          <p:cNvSpPr txBox="1"/>
          <p:nvPr/>
        </p:nvSpPr>
        <p:spPr>
          <a:xfrm>
            <a:off x="934317" y="7479323"/>
            <a:ext cx="9185070" cy="3531708"/>
          </a:xfrm>
          <a:prstGeom prst="rect">
            <a:avLst/>
          </a:prstGeom>
          <a:noFill/>
        </p:spPr>
        <p:txBody>
          <a:bodyPr wrap="square" lIns="205713" tIns="102856" rIns="205713" bIns="102856" rtlCol="0">
            <a:spAutoFit/>
          </a:bodyPr>
          <a:lstStyle/>
          <a:p>
            <a:pPr>
              <a:buFont typeface="Arial" pitchFamily="34" charset="0"/>
              <a:buChar char="•"/>
            </a:pPr>
            <a:r>
              <a:rPr lang="es-MX" sz="5400" b="1" dirty="0" smtClean="0">
                <a:solidFill>
                  <a:srgbClr val="2B6B40"/>
                </a:solidFill>
              </a:rPr>
              <a:t>Autorizador</a:t>
            </a:r>
          </a:p>
          <a:p>
            <a:endParaRPr lang="es-MX" sz="5400" b="1" dirty="0">
              <a:solidFill>
                <a:srgbClr val="2B6B40"/>
              </a:solidFill>
            </a:endParaRPr>
          </a:p>
          <a:p>
            <a:pPr>
              <a:buFont typeface="Arial" pitchFamily="34" charset="0"/>
              <a:buChar char="•"/>
            </a:pPr>
            <a:r>
              <a:rPr lang="es-MX" sz="5400" b="1" dirty="0" smtClean="0">
                <a:solidFill>
                  <a:srgbClr val="2B6B40"/>
                </a:solidFill>
              </a:rPr>
              <a:t>Administrador de tarjetas</a:t>
            </a:r>
          </a:p>
          <a:p>
            <a:endParaRPr lang="es-MX" sz="5400" b="1" dirty="0" smtClean="0">
              <a:solidFill>
                <a:srgbClr val="2B6B40"/>
              </a:solidFill>
            </a:endParaRPr>
          </a:p>
        </p:txBody>
      </p:sp>
      <p:pic>
        <p:nvPicPr>
          <p:cNvPr id="19"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7"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8"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6382" y="547300"/>
            <a:ext cx="12757042" cy="1908102"/>
          </a:xfrm>
        </p:spPr>
        <p:txBody>
          <a:bodyPr>
            <a:normAutofit/>
          </a:bodyPr>
          <a:lstStyle/>
          <a:p>
            <a:pPr algn="ctr"/>
            <a:r>
              <a:rPr lang="es-MX" sz="5400" b="1" dirty="0" smtClean="0">
                <a:solidFill>
                  <a:srgbClr val="002060"/>
                </a:solidFill>
              </a:rPr>
              <a:t>Autorizador Alnova</a:t>
            </a:r>
            <a:endParaRPr lang="es-MX" sz="5400" b="1" dirty="0">
              <a:solidFill>
                <a:srgbClr val="002060"/>
              </a:solidFill>
            </a:endParaRPr>
          </a:p>
        </p:txBody>
      </p:sp>
      <p:pic>
        <p:nvPicPr>
          <p:cNvPr id="5" name="Picture 9"/>
          <p:cNvPicPr>
            <a:picLocks noChangeAspect="1" noChangeArrowheads="1"/>
          </p:cNvPicPr>
          <p:nvPr/>
        </p:nvPicPr>
        <p:blipFill>
          <a:blip r:embed="rId2" cstate="print"/>
          <a:srcRect/>
          <a:stretch>
            <a:fillRect/>
          </a:stretch>
        </p:blipFill>
        <p:spPr bwMode="auto">
          <a:xfrm>
            <a:off x="2124974" y="9921710"/>
            <a:ext cx="2381315" cy="3753796"/>
          </a:xfrm>
          <a:prstGeom prst="rect">
            <a:avLst/>
          </a:prstGeom>
          <a:noFill/>
          <a:ln w="9525">
            <a:noFill/>
            <a:miter lim="800000"/>
            <a:headEnd/>
            <a:tailEnd/>
          </a:ln>
        </p:spPr>
      </p:pic>
      <p:pic>
        <p:nvPicPr>
          <p:cNvPr id="6" name="irc_mi" descr="Resultado de imagen para punto de venta"/>
          <p:cNvPicPr/>
          <p:nvPr/>
        </p:nvPicPr>
        <p:blipFill>
          <a:blip r:embed="rId3" cstate="print"/>
          <a:srcRect/>
          <a:stretch>
            <a:fillRect/>
          </a:stretch>
        </p:blipFill>
        <p:spPr bwMode="auto">
          <a:xfrm>
            <a:off x="6547415" y="11282510"/>
            <a:ext cx="4592535" cy="2627902"/>
          </a:xfrm>
          <a:prstGeom prst="rect">
            <a:avLst/>
          </a:prstGeom>
          <a:noFill/>
          <a:ln w="9525">
            <a:noFill/>
            <a:miter lim="800000"/>
            <a:headEnd/>
            <a:tailEnd/>
          </a:ln>
        </p:spPr>
      </p:pic>
      <p:pic>
        <p:nvPicPr>
          <p:cNvPr id="7" name="irc_mi" descr="Resultado de imagen para comercio electronico icono"/>
          <p:cNvPicPr/>
          <p:nvPr/>
        </p:nvPicPr>
        <p:blipFill>
          <a:blip r:embed="rId4" cstate="print"/>
          <a:srcRect/>
          <a:stretch>
            <a:fillRect/>
          </a:stretch>
        </p:blipFill>
        <p:spPr bwMode="auto">
          <a:xfrm>
            <a:off x="12330608" y="10980110"/>
            <a:ext cx="3231784" cy="2872803"/>
          </a:xfrm>
          <a:prstGeom prst="rect">
            <a:avLst/>
          </a:prstGeom>
          <a:noFill/>
          <a:ln w="9525">
            <a:noFill/>
            <a:miter lim="800000"/>
            <a:headEnd/>
            <a:tailEnd/>
          </a:ln>
        </p:spPr>
      </p:pic>
      <p:pic>
        <p:nvPicPr>
          <p:cNvPr id="8" name="7 Imagen" descr="Imagen relacionada"/>
          <p:cNvPicPr/>
          <p:nvPr/>
        </p:nvPicPr>
        <p:blipFill>
          <a:blip r:embed="rId5" cstate="print"/>
          <a:srcRect/>
          <a:stretch>
            <a:fillRect/>
          </a:stretch>
        </p:blipFill>
        <p:spPr bwMode="auto">
          <a:xfrm>
            <a:off x="3839111" y="7319163"/>
            <a:ext cx="3064831" cy="2248692"/>
          </a:xfrm>
          <a:prstGeom prst="rect">
            <a:avLst/>
          </a:prstGeom>
          <a:noFill/>
          <a:ln w="9525">
            <a:noFill/>
            <a:miter lim="800000"/>
            <a:headEnd/>
            <a:tailEnd/>
          </a:ln>
        </p:spPr>
      </p:pic>
      <p:pic>
        <p:nvPicPr>
          <p:cNvPr id="10" name="9 Imagen" descr="Resultado de imagen para banco icono"/>
          <p:cNvPicPr/>
          <p:nvPr/>
        </p:nvPicPr>
        <p:blipFill>
          <a:blip r:embed="rId6" cstate="print"/>
          <a:srcRect/>
          <a:stretch>
            <a:fillRect/>
          </a:stretch>
        </p:blipFill>
        <p:spPr bwMode="auto">
          <a:xfrm>
            <a:off x="16582955" y="10677710"/>
            <a:ext cx="3859895" cy="2721602"/>
          </a:xfrm>
          <a:prstGeom prst="rect">
            <a:avLst/>
          </a:prstGeom>
          <a:noFill/>
          <a:ln w="9525">
            <a:noFill/>
            <a:miter lim="800000"/>
            <a:headEnd/>
            <a:tailEnd/>
          </a:ln>
        </p:spPr>
      </p:pic>
      <p:pic>
        <p:nvPicPr>
          <p:cNvPr id="12" name="Picture 2"/>
          <p:cNvPicPr>
            <a:picLocks noChangeAspect="1" noChangeArrowheads="1"/>
          </p:cNvPicPr>
          <p:nvPr/>
        </p:nvPicPr>
        <p:blipFill>
          <a:blip r:embed="rId7" cstate="print"/>
          <a:srcRect/>
          <a:stretch>
            <a:fillRect/>
          </a:stretch>
        </p:blipFill>
        <p:spPr bwMode="auto">
          <a:xfrm>
            <a:off x="764224" y="698501"/>
            <a:ext cx="3074887" cy="1360801"/>
          </a:xfrm>
          <a:prstGeom prst="rect">
            <a:avLst/>
          </a:prstGeom>
          <a:noFill/>
          <a:ln w="9525">
            <a:noFill/>
            <a:miter lim="800000"/>
            <a:headEnd/>
            <a:tailEnd/>
          </a:ln>
        </p:spPr>
      </p:pic>
      <p:sp>
        <p:nvSpPr>
          <p:cNvPr id="14" name="13 Rectángulo"/>
          <p:cNvSpPr/>
          <p:nvPr/>
        </p:nvSpPr>
        <p:spPr>
          <a:xfrm>
            <a:off x="764224" y="2153086"/>
            <a:ext cx="19730892" cy="3547097"/>
          </a:xfrm>
          <a:prstGeom prst="rect">
            <a:avLst/>
          </a:prstGeom>
        </p:spPr>
        <p:txBody>
          <a:bodyPr wrap="square" lIns="205713" tIns="102856" rIns="205713" bIns="102856">
            <a:spAutoFit/>
          </a:bodyPr>
          <a:lstStyle/>
          <a:p>
            <a:pPr algn="just">
              <a:buFont typeface="Arial" pitchFamily="34" charset="0"/>
              <a:buChar char="•"/>
            </a:pPr>
            <a:r>
              <a:rPr lang="es-MX" sz="3100" b="1" dirty="0" smtClean="0">
                <a:solidFill>
                  <a:srgbClr val="C00000"/>
                </a:solidFill>
              </a:rPr>
              <a:t> El </a:t>
            </a:r>
            <a:r>
              <a:rPr lang="es-MX" sz="3100" b="1" dirty="0" smtClean="0">
                <a:solidFill>
                  <a:srgbClr val="C00000"/>
                </a:solidFill>
              </a:rPr>
              <a:t>autorizador de Alnova, recibe </a:t>
            </a:r>
            <a:r>
              <a:rPr lang="es-MX" sz="3100" b="1" dirty="0" smtClean="0">
                <a:solidFill>
                  <a:srgbClr val="C00000"/>
                </a:solidFill>
              </a:rPr>
              <a:t>transacciones de operaciones con tarjeta:</a:t>
            </a:r>
            <a:endParaRPr lang="es-MX" sz="3100" b="1" dirty="0" smtClean="0">
              <a:solidFill>
                <a:srgbClr val="C00000"/>
              </a:solidFill>
            </a:endParaRPr>
          </a:p>
          <a:p>
            <a:pPr algn="just"/>
            <a:r>
              <a:rPr lang="es-MX" sz="3100" b="1" dirty="0" smtClean="0">
                <a:solidFill>
                  <a:srgbClr val="C00000"/>
                </a:solidFill>
              </a:rPr>
              <a:t>	</a:t>
            </a:r>
            <a:r>
              <a:rPr lang="es-MX" sz="3100" b="1" dirty="0" smtClean="0">
                <a:solidFill>
                  <a:srgbClr val="C00000"/>
                </a:solidFill>
              </a:rPr>
              <a:t>- Switch </a:t>
            </a:r>
            <a:r>
              <a:rPr lang="es-MX" sz="3100" b="1" dirty="0" smtClean="0">
                <a:solidFill>
                  <a:srgbClr val="C00000"/>
                </a:solidFill>
              </a:rPr>
              <a:t>Adquirente </a:t>
            </a:r>
            <a:r>
              <a:rPr lang="es-MX" sz="3100" b="1" dirty="0" smtClean="0">
                <a:solidFill>
                  <a:srgbClr val="C00000"/>
                </a:solidFill>
              </a:rPr>
              <a:t>(Tarjetas </a:t>
            </a:r>
            <a:r>
              <a:rPr lang="es-MX" sz="3100" b="1" dirty="0" smtClean="0">
                <a:solidFill>
                  <a:srgbClr val="C00000"/>
                </a:solidFill>
              </a:rPr>
              <a:t>propias en Banco Azteca)</a:t>
            </a:r>
          </a:p>
          <a:p>
            <a:pPr algn="just"/>
            <a:r>
              <a:rPr lang="es-MX" sz="3100" b="1" dirty="0" smtClean="0">
                <a:solidFill>
                  <a:srgbClr val="C00000"/>
                </a:solidFill>
              </a:rPr>
              <a:t>	- Prosa </a:t>
            </a:r>
            <a:r>
              <a:rPr lang="es-MX" sz="3100" b="1" dirty="0" smtClean="0">
                <a:solidFill>
                  <a:srgbClr val="C00000"/>
                </a:solidFill>
              </a:rPr>
              <a:t>(Tarjetas </a:t>
            </a:r>
            <a:r>
              <a:rPr lang="es-MX" sz="3100" b="1" dirty="0" smtClean="0">
                <a:solidFill>
                  <a:srgbClr val="C00000"/>
                </a:solidFill>
              </a:rPr>
              <a:t>propias en </a:t>
            </a:r>
            <a:r>
              <a:rPr lang="es-MX" sz="3100" b="1" dirty="0" smtClean="0">
                <a:solidFill>
                  <a:srgbClr val="C00000"/>
                </a:solidFill>
              </a:rPr>
              <a:t>otros </a:t>
            </a:r>
            <a:r>
              <a:rPr lang="es-MX" sz="3100" b="1" dirty="0" smtClean="0">
                <a:solidFill>
                  <a:srgbClr val="C00000"/>
                </a:solidFill>
              </a:rPr>
              <a:t>bancos</a:t>
            </a:r>
            <a:r>
              <a:rPr lang="es-MX" sz="3100" b="1" dirty="0" smtClean="0">
                <a:solidFill>
                  <a:srgbClr val="C00000"/>
                </a:solidFill>
              </a:rPr>
              <a:t>)</a:t>
            </a:r>
          </a:p>
          <a:p>
            <a:pPr algn="just">
              <a:buFont typeface="Arial" pitchFamily="34" charset="0"/>
              <a:buChar char="•"/>
            </a:pPr>
            <a:r>
              <a:rPr lang="es-MX" sz="3100" b="1" dirty="0" smtClean="0">
                <a:solidFill>
                  <a:srgbClr val="C00000"/>
                </a:solidFill>
              </a:rPr>
              <a:t> Autoriza o rechaza la operación</a:t>
            </a:r>
          </a:p>
          <a:p>
            <a:pPr algn="just">
              <a:buFont typeface="Arial" pitchFamily="34" charset="0"/>
              <a:buChar char="•"/>
            </a:pPr>
            <a:r>
              <a:rPr lang="es-MX" sz="3100" b="1" dirty="0" smtClean="0">
                <a:solidFill>
                  <a:srgbClr val="C00000"/>
                </a:solidFill>
              </a:rPr>
              <a:t> Operaciones de Compras/ Cajeros</a:t>
            </a:r>
            <a:endParaRPr lang="es-MX" sz="3100" b="1" dirty="0" smtClean="0">
              <a:solidFill>
                <a:srgbClr val="C00000"/>
              </a:solidFill>
            </a:endParaRPr>
          </a:p>
          <a:p>
            <a:pPr algn="just">
              <a:buFont typeface="Arial" pitchFamily="34" charset="0"/>
              <a:buChar char="•"/>
            </a:pPr>
            <a:r>
              <a:rPr lang="es-MX" sz="3100" b="1" dirty="0" smtClean="0">
                <a:solidFill>
                  <a:srgbClr val="C00000"/>
                </a:solidFill>
              </a:rPr>
              <a:t> Las Operaciones las recibe mediante mensajes ISO8583</a:t>
            </a:r>
          </a:p>
          <a:p>
            <a:pPr algn="just">
              <a:buFont typeface="Arial" pitchFamily="34" charset="0"/>
              <a:buChar char="•"/>
            </a:pPr>
            <a:r>
              <a:rPr lang="es-MX" sz="3100" b="1" dirty="0" smtClean="0">
                <a:solidFill>
                  <a:srgbClr val="C00000"/>
                </a:solidFill>
              </a:rPr>
              <a:t> Para la respuesta envía un mensaje ISO8583 con un código de respuesta.</a:t>
            </a:r>
          </a:p>
        </p:txBody>
      </p:sp>
      <p:grpSp>
        <p:nvGrpSpPr>
          <p:cNvPr id="19" name="18 Grupo"/>
          <p:cNvGrpSpPr/>
          <p:nvPr/>
        </p:nvGrpSpPr>
        <p:grpSpPr>
          <a:xfrm>
            <a:off x="7982260" y="6752319"/>
            <a:ext cx="4768540" cy="3569279"/>
            <a:chOff x="6903942" y="6352431"/>
            <a:chExt cx="4768540" cy="3569279"/>
          </a:xfrm>
        </p:grpSpPr>
        <p:sp>
          <p:nvSpPr>
            <p:cNvPr id="15" name="Rectángulo 14">
              <a:extLst>
                <a:ext uri="{FF2B5EF4-FFF2-40B4-BE49-F238E27FC236}">
                  <a16:creationId xmlns="" xmlns:a16="http://schemas.microsoft.com/office/drawing/2014/main" id="{3A858DCF-04F3-D349-9726-02AE503FD6F8}"/>
                </a:ext>
              </a:extLst>
            </p:cNvPr>
            <p:cNvSpPr/>
            <p:nvPr/>
          </p:nvSpPr>
          <p:spPr>
            <a:xfrm>
              <a:off x="6903942" y="6352431"/>
              <a:ext cx="4768540" cy="3569279"/>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3600" b="1" dirty="0" smtClean="0">
                  <a:solidFill>
                    <a:schemeClr val="accent5">
                      <a:lumMod val="50000"/>
                    </a:schemeClr>
                  </a:solidFill>
                </a:rPr>
                <a:t>Autorizador</a:t>
              </a:r>
              <a:endParaRPr lang="es-MX" sz="3600" b="1" dirty="0">
                <a:solidFill>
                  <a:schemeClr val="accent5">
                    <a:lumMod val="50000"/>
                  </a:schemeClr>
                </a:solidFill>
              </a:endParaRPr>
            </a:p>
          </p:txBody>
        </p:sp>
        <p:pic>
          <p:nvPicPr>
            <p:cNvPr id="16" name="Imagen 15">
              <a:extLst>
                <a:ext uri="{FF2B5EF4-FFF2-40B4-BE49-F238E27FC236}">
                  <a16:creationId xmlns="" xmlns:a16="http://schemas.microsoft.com/office/drawing/2014/main" id="{CF99C5FE-DCA1-AF47-955E-128B7A40472F}"/>
                </a:ext>
              </a:extLst>
            </p:cNvPr>
            <p:cNvPicPr>
              <a:picLocks noChangeAspect="1"/>
            </p:cNvPicPr>
            <p:nvPr/>
          </p:nvPicPr>
          <p:blipFill>
            <a:blip r:embed="rId8"/>
            <a:stretch>
              <a:fillRect/>
            </a:stretch>
          </p:blipFill>
          <p:spPr>
            <a:xfrm>
              <a:off x="8623706" y="7380099"/>
              <a:ext cx="1329010" cy="1156860"/>
            </a:xfrm>
            <a:prstGeom prst="rect">
              <a:avLst/>
            </a:prstGeom>
          </p:spPr>
        </p:pic>
      </p:grpSp>
      <p:pic>
        <p:nvPicPr>
          <p:cNvPr id="11" name="irc_mi" descr="Imagen relacionada"/>
          <p:cNvPicPr/>
          <p:nvPr/>
        </p:nvPicPr>
        <p:blipFill>
          <a:blip r:embed="rId9" cstate="print"/>
          <a:srcRect/>
          <a:stretch>
            <a:fillRect/>
          </a:stretch>
        </p:blipFill>
        <p:spPr bwMode="auto">
          <a:xfrm rot="20816657">
            <a:off x="13388160" y="6200402"/>
            <a:ext cx="6389589" cy="3444009"/>
          </a:xfrm>
          <a:prstGeom prst="rect">
            <a:avLst/>
          </a:prstGeom>
          <a:noFill/>
          <a:ln w="9525">
            <a:noFill/>
            <a:miter lim="800000"/>
            <a:headEnd/>
            <a:tailEnd/>
          </a:ln>
        </p:spPr>
      </p:pic>
      <p:sp>
        <p:nvSpPr>
          <p:cNvPr id="17"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18"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 xmlns:a16="http://schemas.microsoft.com/office/drawing/2014/main" id="{522AB7EF-BDB6-194D-B559-91A77FE81782}"/>
              </a:ext>
            </a:extLst>
          </p:cNvPr>
          <p:cNvSpPr txBox="1"/>
          <p:nvPr/>
        </p:nvSpPr>
        <p:spPr>
          <a:xfrm>
            <a:off x="1478822" y="2953950"/>
            <a:ext cx="5785935" cy="954107"/>
          </a:xfrm>
          <a:prstGeom prst="rect">
            <a:avLst/>
          </a:prstGeom>
          <a:noFill/>
        </p:spPr>
        <p:txBody>
          <a:bodyPr wrap="square" rtlCol="0">
            <a:spAutoFit/>
          </a:bodyPr>
          <a:lstStyle/>
          <a:p>
            <a:pPr algn="just"/>
            <a:r>
              <a:rPr lang="es-MX" sz="2800" b="1" dirty="0" smtClean="0"/>
              <a:t>Autorizador</a:t>
            </a:r>
          </a:p>
          <a:p>
            <a:pPr algn="just"/>
            <a:r>
              <a:rPr lang="es-MX" sz="2800" b="1" dirty="0" smtClean="0"/>
              <a:t>Operaciones en dispositivos propios</a:t>
            </a:r>
            <a:endParaRPr lang="es-MX" sz="2800" b="1" dirty="0"/>
          </a:p>
        </p:txBody>
      </p:sp>
      <p:grpSp>
        <p:nvGrpSpPr>
          <p:cNvPr id="2" name="114 Grupo"/>
          <p:cNvGrpSpPr/>
          <p:nvPr/>
        </p:nvGrpSpPr>
        <p:grpSpPr>
          <a:xfrm>
            <a:off x="8289396" y="8367964"/>
            <a:ext cx="2063585" cy="1789507"/>
            <a:chOff x="8738298" y="1922755"/>
            <a:chExt cx="2063585" cy="1789507"/>
          </a:xfrm>
        </p:grpSpPr>
        <p:sp>
          <p:nvSpPr>
            <p:cNvPr id="116" name="Rectángulo 14">
              <a:extLst>
                <a:ext uri="{FF2B5EF4-FFF2-40B4-BE49-F238E27FC236}">
                  <a16:creationId xmlns="" xmlns:a16="http://schemas.microsoft.com/office/drawing/2014/main" id="{3A858DCF-04F3-D349-9726-02AE503FD6F8}"/>
                </a:ext>
              </a:extLst>
            </p:cNvPr>
            <p:cNvSpPr/>
            <p:nvPr/>
          </p:nvSpPr>
          <p:spPr>
            <a:xfrm>
              <a:off x="8738298" y="1922755"/>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Switch Adquirente</a:t>
              </a:r>
              <a:endParaRPr lang="es-MX" sz="1800" b="1" dirty="0">
                <a:solidFill>
                  <a:schemeClr val="tx1"/>
                </a:solidFill>
              </a:endParaRPr>
            </a:p>
          </p:txBody>
        </p:sp>
        <p:grpSp>
          <p:nvGrpSpPr>
            <p:cNvPr id="3" name="168 Grupo"/>
            <p:cNvGrpSpPr/>
            <p:nvPr/>
          </p:nvGrpSpPr>
          <p:grpSpPr>
            <a:xfrm>
              <a:off x="9362906" y="2323321"/>
              <a:ext cx="785868" cy="1144507"/>
              <a:chOff x="2174581" y="2247906"/>
              <a:chExt cx="785868" cy="1144507"/>
            </a:xfrm>
          </p:grpSpPr>
          <p:pic>
            <p:nvPicPr>
              <p:cNvPr id="118"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2174581" y="2247906"/>
                <a:ext cx="781199" cy="781199"/>
              </a:xfrm>
              <a:prstGeom prst="rect">
                <a:avLst/>
              </a:prstGeom>
            </p:spPr>
          </p:pic>
          <p:sp>
            <p:nvSpPr>
              <p:cNvPr id="120" name="CuadroTexto 16">
                <a:extLst>
                  <a:ext uri="{FF2B5EF4-FFF2-40B4-BE49-F238E27FC236}">
                    <a16:creationId xmlns="" xmlns:a16="http://schemas.microsoft.com/office/drawing/2014/main" id="{C0B5EAD4-C458-C54E-983C-376A91234D74}"/>
                  </a:ext>
                </a:extLst>
              </p:cNvPr>
              <p:cNvSpPr txBox="1"/>
              <p:nvPr/>
            </p:nvSpPr>
            <p:spPr>
              <a:xfrm>
                <a:off x="2238841" y="3053859"/>
                <a:ext cx="721608" cy="338554"/>
              </a:xfrm>
              <a:prstGeom prst="rect">
                <a:avLst/>
              </a:prstGeom>
              <a:noFill/>
            </p:spPr>
            <p:txBody>
              <a:bodyPr wrap="none" rtlCol="0">
                <a:spAutoFit/>
              </a:bodyPr>
              <a:lstStyle/>
              <a:p>
                <a:r>
                  <a:rPr lang="es-MX" sz="1600" dirty="0"/>
                  <a:t>Server</a:t>
                </a:r>
              </a:p>
            </p:txBody>
          </p:sp>
        </p:grpSp>
      </p:grpSp>
      <p:cxnSp>
        <p:nvCxnSpPr>
          <p:cNvPr id="122" name="121 Conector angular"/>
          <p:cNvCxnSpPr/>
          <p:nvPr/>
        </p:nvCxnSpPr>
        <p:spPr>
          <a:xfrm>
            <a:off x="7264757" y="9807738"/>
            <a:ext cx="1024639" cy="7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4" name="133 Grupo"/>
          <p:cNvGrpSpPr/>
          <p:nvPr/>
        </p:nvGrpSpPr>
        <p:grpSpPr>
          <a:xfrm>
            <a:off x="11680056" y="4843949"/>
            <a:ext cx="2063585" cy="1789507"/>
            <a:chOff x="4980934" y="-1602752"/>
            <a:chExt cx="2063585" cy="1789507"/>
          </a:xfrm>
        </p:grpSpPr>
        <p:sp>
          <p:nvSpPr>
            <p:cNvPr id="135" name="Rectángulo 14">
              <a:extLst>
                <a:ext uri="{FF2B5EF4-FFF2-40B4-BE49-F238E27FC236}">
                  <a16:creationId xmlns="" xmlns:a16="http://schemas.microsoft.com/office/drawing/2014/main" id="{3A858DCF-04F3-D349-9726-02AE503FD6F8}"/>
                </a:ext>
              </a:extLst>
            </p:cNvPr>
            <p:cNvSpPr/>
            <p:nvPr/>
          </p:nvSpPr>
          <p:spPr>
            <a:xfrm>
              <a:off x="4980934" y="-1602752"/>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HSM (Hardware Security Module)</a:t>
              </a:r>
            </a:p>
            <a:p>
              <a:pPr algn="ctr"/>
              <a:endParaRPr lang="es-MX" sz="1800" b="1" dirty="0">
                <a:solidFill>
                  <a:schemeClr val="tx1"/>
                </a:solidFill>
              </a:endParaRPr>
            </a:p>
          </p:txBody>
        </p:sp>
        <p:grpSp>
          <p:nvGrpSpPr>
            <p:cNvPr id="5" name="168 Grupo"/>
            <p:cNvGrpSpPr/>
            <p:nvPr/>
          </p:nvGrpSpPr>
          <p:grpSpPr>
            <a:xfrm>
              <a:off x="5622127" y="-1028419"/>
              <a:ext cx="785868" cy="1144507"/>
              <a:chOff x="-1566198" y="-1103834"/>
              <a:chExt cx="785868" cy="1144507"/>
            </a:xfrm>
          </p:grpSpPr>
          <p:pic>
            <p:nvPicPr>
              <p:cNvPr id="137"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1566198" y="-1103834"/>
                <a:ext cx="781199" cy="781199"/>
              </a:xfrm>
              <a:prstGeom prst="rect">
                <a:avLst/>
              </a:prstGeom>
            </p:spPr>
          </p:pic>
          <p:sp>
            <p:nvSpPr>
              <p:cNvPr id="139" name="CuadroTexto 16">
                <a:extLst>
                  <a:ext uri="{FF2B5EF4-FFF2-40B4-BE49-F238E27FC236}">
                    <a16:creationId xmlns="" xmlns:a16="http://schemas.microsoft.com/office/drawing/2014/main" id="{C0B5EAD4-C458-C54E-983C-376A91234D74}"/>
                  </a:ext>
                </a:extLst>
              </p:cNvPr>
              <p:cNvSpPr txBox="1"/>
              <p:nvPr/>
            </p:nvSpPr>
            <p:spPr>
              <a:xfrm>
                <a:off x="-1501938" y="-297881"/>
                <a:ext cx="721608" cy="338554"/>
              </a:xfrm>
              <a:prstGeom prst="rect">
                <a:avLst/>
              </a:prstGeom>
              <a:noFill/>
            </p:spPr>
            <p:txBody>
              <a:bodyPr wrap="none" rtlCol="0">
                <a:spAutoFit/>
              </a:bodyPr>
              <a:lstStyle/>
              <a:p>
                <a:r>
                  <a:rPr lang="es-MX" sz="1600" dirty="0"/>
                  <a:t>Server</a:t>
                </a:r>
              </a:p>
            </p:txBody>
          </p:sp>
        </p:grpSp>
      </p:grpSp>
      <p:cxnSp>
        <p:nvCxnSpPr>
          <p:cNvPr id="121" name="120 Conector recto de flecha"/>
          <p:cNvCxnSpPr/>
          <p:nvPr/>
        </p:nvCxnSpPr>
        <p:spPr>
          <a:xfrm>
            <a:off x="10352981" y="9731904"/>
            <a:ext cx="1048467" cy="1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6" name="129 Grupo"/>
          <p:cNvGrpSpPr/>
          <p:nvPr/>
        </p:nvGrpSpPr>
        <p:grpSpPr>
          <a:xfrm>
            <a:off x="16576935" y="10837490"/>
            <a:ext cx="2063585" cy="1789507"/>
            <a:chOff x="2945418" y="11371616"/>
            <a:chExt cx="1678970" cy="1789507"/>
          </a:xfrm>
        </p:grpSpPr>
        <p:sp>
          <p:nvSpPr>
            <p:cNvPr id="133" name="Rectángulo 14">
              <a:extLst>
                <a:ext uri="{FF2B5EF4-FFF2-40B4-BE49-F238E27FC236}">
                  <a16:creationId xmlns="" xmlns:a16="http://schemas.microsoft.com/office/drawing/2014/main" id="{3A858DCF-04F3-D349-9726-02AE503FD6F8}"/>
                </a:ext>
              </a:extLst>
            </p:cNvPr>
            <p:cNvSpPr/>
            <p:nvPr/>
          </p:nvSpPr>
          <p:spPr>
            <a:xfrm>
              <a:off x="2945418" y="11371616"/>
              <a:ext cx="1678970"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Credimax</a:t>
              </a:r>
              <a:endParaRPr lang="es-MX" sz="1800" b="1" dirty="0">
                <a:solidFill>
                  <a:schemeClr val="tx1"/>
                </a:solidFill>
              </a:endParaRPr>
            </a:p>
          </p:txBody>
        </p:sp>
        <p:grpSp>
          <p:nvGrpSpPr>
            <p:cNvPr id="7" name="140 Grupo"/>
            <p:cNvGrpSpPr/>
            <p:nvPr/>
          </p:nvGrpSpPr>
          <p:grpSpPr>
            <a:xfrm>
              <a:off x="3225008" y="11788513"/>
              <a:ext cx="1190625" cy="1165232"/>
              <a:chOff x="3277401" y="11778987"/>
              <a:chExt cx="1190625" cy="1165232"/>
            </a:xfrm>
          </p:grpSpPr>
          <p:pic>
            <p:nvPicPr>
              <p:cNvPr id="141"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3444253" y="11778987"/>
                <a:ext cx="781199" cy="781199"/>
              </a:xfrm>
              <a:prstGeom prst="rect">
                <a:avLst/>
              </a:prstGeom>
            </p:spPr>
          </p:pic>
          <p:sp>
            <p:nvSpPr>
              <p:cNvPr id="143" name="CuadroTexto 16">
                <a:extLst>
                  <a:ext uri="{FF2B5EF4-FFF2-40B4-BE49-F238E27FC236}">
                    <a16:creationId xmlns="" xmlns:a16="http://schemas.microsoft.com/office/drawing/2014/main" id="{C0B5EAD4-C458-C54E-983C-376A91234D74}"/>
                  </a:ext>
                </a:extLst>
              </p:cNvPr>
              <p:cNvSpPr txBox="1"/>
              <p:nvPr/>
            </p:nvSpPr>
            <p:spPr>
              <a:xfrm>
                <a:off x="3277401" y="12605665"/>
                <a:ext cx="1190625" cy="338554"/>
              </a:xfrm>
              <a:prstGeom prst="rect">
                <a:avLst/>
              </a:prstGeom>
              <a:noFill/>
            </p:spPr>
            <p:txBody>
              <a:bodyPr wrap="square" rtlCol="0">
                <a:spAutoFit/>
              </a:bodyPr>
              <a:lstStyle/>
              <a:p>
                <a:pPr algn="ctr"/>
                <a:r>
                  <a:rPr lang="es-MX" sz="1600" dirty="0" smtClean="0"/>
                  <a:t>Autorizador</a:t>
                </a:r>
                <a:endParaRPr lang="es-MX" sz="1600" dirty="0"/>
              </a:p>
            </p:txBody>
          </p:sp>
        </p:grpSp>
      </p:grpSp>
      <p:grpSp>
        <p:nvGrpSpPr>
          <p:cNvPr id="8" name="152 Grupo"/>
          <p:cNvGrpSpPr/>
          <p:nvPr/>
        </p:nvGrpSpPr>
        <p:grpSpPr>
          <a:xfrm>
            <a:off x="8479896" y="5082104"/>
            <a:ext cx="1678970" cy="1789507"/>
            <a:chOff x="2945418" y="11371616"/>
            <a:chExt cx="1678970" cy="1789507"/>
          </a:xfrm>
        </p:grpSpPr>
        <p:sp>
          <p:nvSpPr>
            <p:cNvPr id="154" name="Rectángulo 14">
              <a:extLst>
                <a:ext uri="{FF2B5EF4-FFF2-40B4-BE49-F238E27FC236}">
                  <a16:creationId xmlns="" xmlns:a16="http://schemas.microsoft.com/office/drawing/2014/main" id="{3A858DCF-04F3-D349-9726-02AE503FD6F8}"/>
                </a:ext>
              </a:extLst>
            </p:cNvPr>
            <p:cNvSpPr/>
            <p:nvPr/>
          </p:nvSpPr>
          <p:spPr>
            <a:xfrm>
              <a:off x="2945418" y="11371616"/>
              <a:ext cx="1678970"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PROSA</a:t>
              </a:r>
              <a:endParaRPr lang="es-MX" sz="1800" b="1" dirty="0">
                <a:solidFill>
                  <a:schemeClr val="tx1"/>
                </a:solidFill>
              </a:endParaRPr>
            </a:p>
          </p:txBody>
        </p:sp>
        <p:grpSp>
          <p:nvGrpSpPr>
            <p:cNvPr id="9" name="140 Grupo"/>
            <p:cNvGrpSpPr/>
            <p:nvPr/>
          </p:nvGrpSpPr>
          <p:grpSpPr>
            <a:xfrm>
              <a:off x="3391860" y="11788513"/>
              <a:ext cx="781199" cy="1165232"/>
              <a:chOff x="3444253" y="11778987"/>
              <a:chExt cx="781199" cy="1165232"/>
            </a:xfrm>
          </p:grpSpPr>
          <p:pic>
            <p:nvPicPr>
              <p:cNvPr id="156"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3444253" y="11778987"/>
                <a:ext cx="781199" cy="781199"/>
              </a:xfrm>
              <a:prstGeom prst="rect">
                <a:avLst/>
              </a:prstGeom>
            </p:spPr>
          </p:pic>
          <p:sp>
            <p:nvSpPr>
              <p:cNvPr id="158" name="CuadroTexto 16">
                <a:extLst>
                  <a:ext uri="{FF2B5EF4-FFF2-40B4-BE49-F238E27FC236}">
                    <a16:creationId xmlns="" xmlns:a16="http://schemas.microsoft.com/office/drawing/2014/main" id="{C0B5EAD4-C458-C54E-983C-376A91234D74}"/>
                  </a:ext>
                </a:extLst>
              </p:cNvPr>
              <p:cNvSpPr txBox="1"/>
              <p:nvPr/>
            </p:nvSpPr>
            <p:spPr>
              <a:xfrm>
                <a:off x="3506091" y="12605665"/>
                <a:ext cx="719361" cy="338554"/>
              </a:xfrm>
              <a:prstGeom prst="rect">
                <a:avLst/>
              </a:prstGeom>
              <a:noFill/>
            </p:spPr>
            <p:txBody>
              <a:bodyPr wrap="square" rtlCol="0">
                <a:spAutoFit/>
              </a:bodyPr>
              <a:lstStyle/>
              <a:p>
                <a:pPr algn="ctr"/>
                <a:r>
                  <a:rPr lang="es-MX" sz="1600" dirty="0"/>
                  <a:t>Server</a:t>
                </a:r>
              </a:p>
            </p:txBody>
          </p:sp>
        </p:grpSp>
      </p:grpSp>
      <p:cxnSp>
        <p:nvCxnSpPr>
          <p:cNvPr id="162" name="161 Conector recto de flecha"/>
          <p:cNvCxnSpPr/>
          <p:nvPr/>
        </p:nvCxnSpPr>
        <p:spPr>
          <a:xfrm flipH="1" flipV="1">
            <a:off x="9366579" y="6892718"/>
            <a:ext cx="1808" cy="149635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0" name="163 Grupo"/>
          <p:cNvGrpSpPr/>
          <p:nvPr/>
        </p:nvGrpSpPr>
        <p:grpSpPr>
          <a:xfrm>
            <a:off x="16576936" y="6633456"/>
            <a:ext cx="2063585" cy="1789507"/>
            <a:chOff x="8738298" y="1922755"/>
            <a:chExt cx="2063585" cy="1789507"/>
          </a:xfrm>
        </p:grpSpPr>
        <p:sp>
          <p:nvSpPr>
            <p:cNvPr id="165" name="Rectángulo 14">
              <a:extLst>
                <a:ext uri="{FF2B5EF4-FFF2-40B4-BE49-F238E27FC236}">
                  <a16:creationId xmlns="" xmlns:a16="http://schemas.microsoft.com/office/drawing/2014/main" id="{3A858DCF-04F3-D349-9726-02AE503FD6F8}"/>
                </a:ext>
              </a:extLst>
            </p:cNvPr>
            <p:cNvSpPr/>
            <p:nvPr/>
          </p:nvSpPr>
          <p:spPr>
            <a:xfrm>
              <a:off x="8738298" y="1922755"/>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Sentinel</a:t>
              </a:r>
            </a:p>
            <a:p>
              <a:pPr algn="ctr"/>
              <a:endParaRPr lang="es-MX" sz="1800" b="1" dirty="0">
                <a:solidFill>
                  <a:schemeClr val="tx1"/>
                </a:solidFill>
              </a:endParaRPr>
            </a:p>
          </p:txBody>
        </p:sp>
        <p:grpSp>
          <p:nvGrpSpPr>
            <p:cNvPr id="11" name="168 Grupo"/>
            <p:cNvGrpSpPr/>
            <p:nvPr/>
          </p:nvGrpSpPr>
          <p:grpSpPr>
            <a:xfrm>
              <a:off x="9362906" y="2501737"/>
              <a:ext cx="785868" cy="1144507"/>
              <a:chOff x="2174581" y="2426322"/>
              <a:chExt cx="785868" cy="1144507"/>
            </a:xfrm>
          </p:grpSpPr>
          <p:pic>
            <p:nvPicPr>
              <p:cNvPr id="167"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2174581" y="2426322"/>
                <a:ext cx="781199" cy="781199"/>
              </a:xfrm>
              <a:prstGeom prst="rect">
                <a:avLst/>
              </a:prstGeom>
            </p:spPr>
          </p:pic>
          <p:sp>
            <p:nvSpPr>
              <p:cNvPr id="168" name="CuadroTexto 16">
                <a:extLst>
                  <a:ext uri="{FF2B5EF4-FFF2-40B4-BE49-F238E27FC236}">
                    <a16:creationId xmlns="" xmlns:a16="http://schemas.microsoft.com/office/drawing/2014/main" id="{C0B5EAD4-C458-C54E-983C-376A91234D74}"/>
                  </a:ext>
                </a:extLst>
              </p:cNvPr>
              <p:cNvSpPr txBox="1"/>
              <p:nvPr/>
            </p:nvSpPr>
            <p:spPr>
              <a:xfrm>
                <a:off x="2238841" y="3232275"/>
                <a:ext cx="721608" cy="338554"/>
              </a:xfrm>
              <a:prstGeom prst="rect">
                <a:avLst/>
              </a:prstGeom>
              <a:noFill/>
            </p:spPr>
            <p:txBody>
              <a:bodyPr wrap="none" rtlCol="0">
                <a:spAutoFit/>
              </a:bodyPr>
              <a:lstStyle/>
              <a:p>
                <a:r>
                  <a:rPr lang="es-MX" sz="1600" dirty="0"/>
                  <a:t>Server</a:t>
                </a:r>
              </a:p>
            </p:txBody>
          </p:sp>
        </p:grpSp>
      </p:grpSp>
      <p:grpSp>
        <p:nvGrpSpPr>
          <p:cNvPr id="12" name="226 Grupo"/>
          <p:cNvGrpSpPr/>
          <p:nvPr/>
        </p:nvGrpSpPr>
        <p:grpSpPr>
          <a:xfrm>
            <a:off x="11401448" y="8057715"/>
            <a:ext cx="2802973" cy="2410246"/>
            <a:chOff x="12773910" y="3046365"/>
            <a:chExt cx="2802973" cy="2410246"/>
          </a:xfrm>
        </p:grpSpPr>
        <p:sp>
          <p:nvSpPr>
            <p:cNvPr id="228" name="Rectángulo 14">
              <a:extLst>
                <a:ext uri="{FF2B5EF4-FFF2-40B4-BE49-F238E27FC236}">
                  <a16:creationId xmlns="" xmlns:a16="http://schemas.microsoft.com/office/drawing/2014/main" id="{3A858DCF-04F3-D349-9726-02AE503FD6F8}"/>
                </a:ext>
              </a:extLst>
            </p:cNvPr>
            <p:cNvSpPr/>
            <p:nvPr/>
          </p:nvSpPr>
          <p:spPr>
            <a:xfrm>
              <a:off x="12773910" y="3046365"/>
              <a:ext cx="2802973" cy="2410246"/>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accent5">
                      <a:lumMod val="50000"/>
                    </a:schemeClr>
                  </a:solidFill>
                </a:rPr>
                <a:t>Autorizador</a:t>
              </a:r>
              <a:endParaRPr lang="es-MX" sz="1800" b="1" dirty="0">
                <a:solidFill>
                  <a:schemeClr val="accent5">
                    <a:lumMod val="50000"/>
                  </a:schemeClr>
                </a:solidFill>
              </a:endParaRPr>
            </a:p>
          </p:txBody>
        </p:sp>
        <p:pic>
          <p:nvPicPr>
            <p:cNvPr id="229" name="Imagen 15">
              <a:extLst>
                <a:ext uri="{FF2B5EF4-FFF2-40B4-BE49-F238E27FC236}">
                  <a16:creationId xmlns="" xmlns:a16="http://schemas.microsoft.com/office/drawing/2014/main" id="{CF99C5FE-DCA1-AF47-955E-128B7A40472F}"/>
                </a:ext>
              </a:extLst>
            </p:cNvPr>
            <p:cNvPicPr>
              <a:picLocks noChangeAspect="1"/>
            </p:cNvPicPr>
            <p:nvPr/>
          </p:nvPicPr>
          <p:blipFill>
            <a:blip r:embed="rId3"/>
            <a:stretch>
              <a:fillRect/>
            </a:stretch>
          </p:blipFill>
          <p:spPr>
            <a:xfrm>
              <a:off x="13731859" y="3740324"/>
              <a:ext cx="781199" cy="781199"/>
            </a:xfrm>
            <a:prstGeom prst="rect">
              <a:avLst/>
            </a:prstGeom>
          </p:spPr>
        </p:pic>
        <p:sp>
          <p:nvSpPr>
            <p:cNvPr id="231" name="CuadroTexto 16">
              <a:extLst>
                <a:ext uri="{FF2B5EF4-FFF2-40B4-BE49-F238E27FC236}">
                  <a16:creationId xmlns="" xmlns:a16="http://schemas.microsoft.com/office/drawing/2014/main" id="{C0B5EAD4-C458-C54E-983C-376A91234D74}"/>
                </a:ext>
              </a:extLst>
            </p:cNvPr>
            <p:cNvSpPr txBox="1"/>
            <p:nvPr/>
          </p:nvSpPr>
          <p:spPr>
            <a:xfrm>
              <a:off x="13765129" y="4521523"/>
              <a:ext cx="721608" cy="338554"/>
            </a:xfrm>
            <a:prstGeom prst="rect">
              <a:avLst/>
            </a:prstGeom>
            <a:noFill/>
          </p:spPr>
          <p:txBody>
            <a:bodyPr wrap="none" rtlCol="0">
              <a:spAutoFit/>
            </a:bodyPr>
            <a:lstStyle/>
            <a:p>
              <a:r>
                <a:rPr lang="es-MX" sz="1600" dirty="0"/>
                <a:t>Server</a:t>
              </a:r>
            </a:p>
          </p:txBody>
        </p:sp>
      </p:grpSp>
      <p:cxnSp>
        <p:nvCxnSpPr>
          <p:cNvPr id="235" name="234 Conector recto de flecha"/>
          <p:cNvCxnSpPr/>
          <p:nvPr/>
        </p:nvCxnSpPr>
        <p:spPr>
          <a:xfrm flipV="1">
            <a:off x="12321249" y="6617317"/>
            <a:ext cx="0" cy="14242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7" name="236 Forma"/>
          <p:cNvCxnSpPr/>
          <p:nvPr/>
        </p:nvCxnSpPr>
        <p:spPr>
          <a:xfrm flipV="1">
            <a:off x="14204421" y="7576150"/>
            <a:ext cx="2372515" cy="1371037"/>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239" name="238 Forma"/>
          <p:cNvCxnSpPr>
            <a:endCxn id="133" idx="1"/>
          </p:cNvCxnSpPr>
          <p:nvPr/>
        </p:nvCxnSpPr>
        <p:spPr>
          <a:xfrm>
            <a:off x="14204421" y="10115749"/>
            <a:ext cx="2372514" cy="1616495"/>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75" name="74 Conector recto de flecha"/>
          <p:cNvCxnSpPr/>
          <p:nvPr/>
        </p:nvCxnSpPr>
        <p:spPr>
          <a:xfrm>
            <a:off x="13140596" y="6633456"/>
            <a:ext cx="0" cy="14242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102 Rectángulo"/>
          <p:cNvSpPr/>
          <p:nvPr/>
        </p:nvSpPr>
        <p:spPr>
          <a:xfrm>
            <a:off x="1713628" y="4035057"/>
            <a:ext cx="5551129" cy="84035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5" name="Rectángulo 18">
            <a:extLst>
              <a:ext uri="{FF2B5EF4-FFF2-40B4-BE49-F238E27FC236}">
                <a16:creationId xmlns:a16="http://schemas.microsoft.com/office/drawing/2014/main" xmlns="" id="{9A7541EF-2324-CE4D-92A3-65B69329F92F}"/>
              </a:ext>
            </a:extLst>
          </p:cNvPr>
          <p:cNvSpPr/>
          <p:nvPr/>
        </p:nvSpPr>
        <p:spPr>
          <a:xfrm>
            <a:off x="2075380" y="4450451"/>
            <a:ext cx="2160000" cy="180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a:solidFill>
                  <a:schemeClr val="tx1"/>
                </a:solidFill>
              </a:rPr>
              <a:t>ADN Sucursal</a:t>
            </a:r>
          </a:p>
        </p:txBody>
      </p:sp>
      <p:pic>
        <p:nvPicPr>
          <p:cNvPr id="106" name="Imagen 20">
            <a:extLst>
              <a:ext uri="{FF2B5EF4-FFF2-40B4-BE49-F238E27FC236}">
                <a16:creationId xmlns:a16="http://schemas.microsoft.com/office/drawing/2014/main" xmlns="" id="{07A2BA6A-A0FD-5349-A2BC-C0F3BDA6B643}"/>
              </a:ext>
            </a:extLst>
          </p:cNvPr>
          <p:cNvPicPr>
            <a:picLocks noChangeAspect="1"/>
          </p:cNvPicPr>
          <p:nvPr/>
        </p:nvPicPr>
        <p:blipFill>
          <a:blip r:embed="rId4"/>
          <a:stretch>
            <a:fillRect/>
          </a:stretch>
        </p:blipFill>
        <p:spPr>
          <a:xfrm>
            <a:off x="2724649" y="4843949"/>
            <a:ext cx="900502" cy="848660"/>
          </a:xfrm>
          <a:prstGeom prst="rect">
            <a:avLst/>
          </a:prstGeom>
          <a:ln>
            <a:solidFill>
              <a:schemeClr val="tx1"/>
            </a:solidFill>
          </a:ln>
        </p:spPr>
      </p:pic>
      <p:grpSp>
        <p:nvGrpSpPr>
          <p:cNvPr id="13" name="106 Grupo"/>
          <p:cNvGrpSpPr/>
          <p:nvPr/>
        </p:nvGrpSpPr>
        <p:grpSpPr>
          <a:xfrm>
            <a:off x="2075380" y="6437224"/>
            <a:ext cx="2160000" cy="1800000"/>
            <a:chOff x="1047378" y="6619973"/>
            <a:chExt cx="2160000" cy="1800000"/>
          </a:xfrm>
        </p:grpSpPr>
        <p:sp>
          <p:nvSpPr>
            <p:cNvPr id="108" name="Rectángulo 3">
              <a:extLst>
                <a:ext uri="{FF2B5EF4-FFF2-40B4-BE49-F238E27FC236}">
                  <a16:creationId xmlns="" xmlns:a16="http://schemas.microsoft.com/office/drawing/2014/main" id="{EC0B2364-FAEE-414B-800C-359E322EEA81}"/>
                </a:ext>
              </a:extLst>
            </p:cNvPr>
            <p:cNvSpPr/>
            <p:nvPr/>
          </p:nvSpPr>
          <p:spPr>
            <a:xfrm>
              <a:off x="1047378" y="6619973"/>
              <a:ext cx="2160000" cy="180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Elektra</a:t>
              </a:r>
              <a:endParaRPr lang="es-MX" sz="1800" b="1" dirty="0">
                <a:solidFill>
                  <a:schemeClr val="tx1"/>
                </a:solidFill>
              </a:endParaRPr>
            </a:p>
          </p:txBody>
        </p:sp>
        <p:pic>
          <p:nvPicPr>
            <p:cNvPr id="109" name="Imagen 8">
              <a:extLst>
                <a:ext uri="{FF2B5EF4-FFF2-40B4-BE49-F238E27FC236}">
                  <a16:creationId xmlns="" xmlns:a16="http://schemas.microsoft.com/office/drawing/2014/main" id="{008842D5-651D-B749-9FA8-CA32AB2DD2B9}"/>
                </a:ext>
              </a:extLst>
            </p:cNvPr>
            <p:cNvPicPr>
              <a:picLocks noChangeAspect="1"/>
            </p:cNvPicPr>
            <p:nvPr/>
          </p:nvPicPr>
          <p:blipFill>
            <a:blip r:embed="rId5"/>
            <a:stretch>
              <a:fillRect/>
            </a:stretch>
          </p:blipFill>
          <p:spPr>
            <a:xfrm>
              <a:off x="1696647" y="7022888"/>
              <a:ext cx="880974" cy="872807"/>
            </a:xfrm>
            <a:prstGeom prst="rect">
              <a:avLst/>
            </a:prstGeom>
            <a:ln>
              <a:solidFill>
                <a:schemeClr val="tx1"/>
              </a:solidFill>
            </a:ln>
          </p:spPr>
        </p:pic>
        <p:sp>
          <p:nvSpPr>
            <p:cNvPr id="110" name="CuadroTexto 9">
              <a:extLst>
                <a:ext uri="{FF2B5EF4-FFF2-40B4-BE49-F238E27FC236}">
                  <a16:creationId xmlns="" xmlns:a16="http://schemas.microsoft.com/office/drawing/2014/main" id="{FB4F65B6-E0D8-E142-89C7-05743537B2AC}"/>
                </a:ext>
              </a:extLst>
            </p:cNvPr>
            <p:cNvSpPr txBox="1"/>
            <p:nvPr/>
          </p:nvSpPr>
          <p:spPr>
            <a:xfrm>
              <a:off x="1677885" y="7920594"/>
              <a:ext cx="899737" cy="309582"/>
            </a:xfrm>
            <a:prstGeom prst="rect">
              <a:avLst/>
            </a:prstGeom>
            <a:noFill/>
            <a:ln>
              <a:solidFill>
                <a:schemeClr val="tx1"/>
              </a:solidFill>
            </a:ln>
          </p:spPr>
          <p:txBody>
            <a:bodyPr wrap="square" rtlCol="0">
              <a:spAutoFit/>
            </a:bodyPr>
            <a:lstStyle/>
            <a:p>
              <a:pPr algn="ctr"/>
              <a:r>
                <a:rPr lang="es-MX" sz="1400" dirty="0"/>
                <a:t>Sitio Web</a:t>
              </a:r>
            </a:p>
          </p:txBody>
        </p:sp>
      </p:grpSp>
      <p:grpSp>
        <p:nvGrpSpPr>
          <p:cNvPr id="14" name="95 Grupo"/>
          <p:cNvGrpSpPr/>
          <p:nvPr/>
        </p:nvGrpSpPr>
        <p:grpSpPr>
          <a:xfrm>
            <a:off x="4663495" y="4450451"/>
            <a:ext cx="2160000" cy="1800000"/>
            <a:chOff x="4125559" y="1328928"/>
            <a:chExt cx="2360140" cy="1789507"/>
          </a:xfrm>
        </p:grpSpPr>
        <p:sp>
          <p:nvSpPr>
            <p:cNvPr id="113" name="Rectángulo 3">
              <a:extLst>
                <a:ext uri="{FF2B5EF4-FFF2-40B4-BE49-F238E27FC236}">
                  <a16:creationId xmlns="" xmlns:a16="http://schemas.microsoft.com/office/drawing/2014/main" id="{EC0B2364-FAEE-414B-800C-359E322EEA81}"/>
                </a:ext>
              </a:extLst>
            </p:cNvPr>
            <p:cNvSpPr/>
            <p:nvPr/>
          </p:nvSpPr>
          <p:spPr>
            <a:xfrm>
              <a:off x="4125559" y="1328928"/>
              <a:ext cx="2360140"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ATM</a:t>
              </a:r>
              <a:endParaRPr lang="es-MX" sz="1800" b="1" dirty="0">
                <a:solidFill>
                  <a:schemeClr val="tx1"/>
                </a:solidFill>
              </a:endParaRPr>
            </a:p>
          </p:txBody>
        </p:sp>
        <p:pic>
          <p:nvPicPr>
            <p:cNvPr id="114" name="113 Imagen" descr="atm.jpg"/>
            <p:cNvPicPr>
              <a:picLocks noChangeAspect="1"/>
            </p:cNvPicPr>
            <p:nvPr/>
          </p:nvPicPr>
          <p:blipFill>
            <a:blip r:embed="rId6"/>
            <a:srcRect l="31947" t="24012" r="31947" b="27759"/>
            <a:stretch>
              <a:fillRect/>
            </a:stretch>
          </p:blipFill>
          <p:spPr>
            <a:xfrm>
              <a:off x="4906758" y="1737027"/>
              <a:ext cx="824881" cy="1015795"/>
            </a:xfrm>
            <a:prstGeom prst="rect">
              <a:avLst/>
            </a:prstGeom>
          </p:spPr>
        </p:pic>
      </p:grpSp>
      <p:grpSp>
        <p:nvGrpSpPr>
          <p:cNvPr id="15" name="118 Grupo"/>
          <p:cNvGrpSpPr/>
          <p:nvPr/>
        </p:nvGrpSpPr>
        <p:grpSpPr>
          <a:xfrm>
            <a:off x="4663495" y="6437224"/>
            <a:ext cx="2160000" cy="1800000"/>
            <a:chOff x="3592407" y="6619973"/>
            <a:chExt cx="2160000" cy="1800000"/>
          </a:xfrm>
        </p:grpSpPr>
        <p:sp>
          <p:nvSpPr>
            <p:cNvPr id="123" name="Rectángulo 3">
              <a:extLst>
                <a:ext uri="{FF2B5EF4-FFF2-40B4-BE49-F238E27FC236}">
                  <a16:creationId xmlns="" xmlns:a16="http://schemas.microsoft.com/office/drawing/2014/main" id="{EC0B2364-FAEE-414B-800C-359E322EEA81}"/>
                </a:ext>
              </a:extLst>
            </p:cNvPr>
            <p:cNvSpPr/>
            <p:nvPr/>
          </p:nvSpPr>
          <p:spPr>
            <a:xfrm>
              <a:off x="3592407" y="6619973"/>
              <a:ext cx="2160000" cy="180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TPV</a:t>
              </a:r>
              <a:endParaRPr lang="es-MX" sz="1800" b="1" dirty="0">
                <a:solidFill>
                  <a:schemeClr val="tx1"/>
                </a:solidFill>
              </a:endParaRPr>
            </a:p>
          </p:txBody>
        </p:sp>
        <p:pic>
          <p:nvPicPr>
            <p:cNvPr id="124" name="Imagen 5">
              <a:extLst>
                <a:ext uri="{FF2B5EF4-FFF2-40B4-BE49-F238E27FC236}">
                  <a16:creationId xmlns="" xmlns:a16="http://schemas.microsoft.com/office/drawing/2014/main" id="{B03DFFBD-42CD-3743-AC9F-E530A7A6F605}"/>
                </a:ext>
              </a:extLst>
            </p:cNvPr>
            <p:cNvPicPr>
              <a:picLocks noChangeAspect="1"/>
            </p:cNvPicPr>
            <p:nvPr/>
          </p:nvPicPr>
          <p:blipFill>
            <a:blip r:embed="rId7"/>
            <a:stretch>
              <a:fillRect/>
            </a:stretch>
          </p:blipFill>
          <p:spPr>
            <a:xfrm>
              <a:off x="3799725" y="7129716"/>
              <a:ext cx="682368" cy="682368"/>
            </a:xfrm>
            <a:prstGeom prst="rect">
              <a:avLst/>
            </a:prstGeom>
            <a:ln>
              <a:solidFill>
                <a:schemeClr val="tx1"/>
              </a:solidFill>
            </a:ln>
          </p:spPr>
        </p:pic>
        <p:sp>
          <p:nvSpPr>
            <p:cNvPr id="125" name="CuadroTexto 6">
              <a:extLst>
                <a:ext uri="{FF2B5EF4-FFF2-40B4-BE49-F238E27FC236}">
                  <a16:creationId xmlns="" xmlns:a16="http://schemas.microsoft.com/office/drawing/2014/main" id="{2340A36B-7BFA-494F-A112-33A79D0C01BF}"/>
                </a:ext>
              </a:extLst>
            </p:cNvPr>
            <p:cNvSpPr txBox="1"/>
            <p:nvPr/>
          </p:nvSpPr>
          <p:spPr>
            <a:xfrm>
              <a:off x="3901900" y="8015215"/>
              <a:ext cx="478016" cy="307777"/>
            </a:xfrm>
            <a:prstGeom prst="rect">
              <a:avLst/>
            </a:prstGeom>
            <a:noFill/>
            <a:ln>
              <a:solidFill>
                <a:schemeClr val="tx1"/>
              </a:solidFill>
            </a:ln>
          </p:spPr>
          <p:txBody>
            <a:bodyPr wrap="none" rtlCol="0">
              <a:spAutoFit/>
            </a:bodyPr>
            <a:lstStyle/>
            <a:p>
              <a:r>
                <a:rPr lang="es-MX" sz="1400" dirty="0"/>
                <a:t>App</a:t>
              </a:r>
            </a:p>
          </p:txBody>
        </p:sp>
        <p:pic>
          <p:nvPicPr>
            <p:cNvPr id="126" name="Imagen 8">
              <a:extLst>
                <a:ext uri="{FF2B5EF4-FFF2-40B4-BE49-F238E27FC236}">
                  <a16:creationId xmlns="" xmlns:a16="http://schemas.microsoft.com/office/drawing/2014/main" id="{008842D5-651D-B749-9FA8-CA32AB2DD2B9}"/>
                </a:ext>
              </a:extLst>
            </p:cNvPr>
            <p:cNvPicPr>
              <a:picLocks noChangeAspect="1"/>
            </p:cNvPicPr>
            <p:nvPr/>
          </p:nvPicPr>
          <p:blipFill>
            <a:blip r:embed="rId5"/>
            <a:stretch>
              <a:fillRect/>
            </a:stretch>
          </p:blipFill>
          <p:spPr>
            <a:xfrm>
              <a:off x="4691214" y="7075467"/>
              <a:ext cx="867719" cy="867719"/>
            </a:xfrm>
            <a:prstGeom prst="rect">
              <a:avLst/>
            </a:prstGeom>
            <a:ln>
              <a:solidFill>
                <a:schemeClr val="tx1"/>
              </a:solidFill>
            </a:ln>
          </p:spPr>
        </p:pic>
        <p:sp>
          <p:nvSpPr>
            <p:cNvPr id="127" name="CuadroTexto 9">
              <a:extLst>
                <a:ext uri="{FF2B5EF4-FFF2-40B4-BE49-F238E27FC236}">
                  <a16:creationId xmlns="" xmlns:a16="http://schemas.microsoft.com/office/drawing/2014/main" id="{FB4F65B6-E0D8-E142-89C7-05743537B2AC}"/>
                </a:ext>
              </a:extLst>
            </p:cNvPr>
            <p:cNvSpPr txBox="1"/>
            <p:nvPr/>
          </p:nvSpPr>
          <p:spPr>
            <a:xfrm>
              <a:off x="4691784" y="8039928"/>
              <a:ext cx="883383" cy="307777"/>
            </a:xfrm>
            <a:prstGeom prst="rect">
              <a:avLst/>
            </a:prstGeom>
            <a:noFill/>
            <a:ln>
              <a:solidFill>
                <a:schemeClr val="tx1"/>
              </a:solidFill>
            </a:ln>
          </p:spPr>
          <p:txBody>
            <a:bodyPr wrap="none" rtlCol="0">
              <a:spAutoFit/>
            </a:bodyPr>
            <a:lstStyle/>
            <a:p>
              <a:r>
                <a:rPr lang="es-MX" sz="1400" dirty="0"/>
                <a:t>Sitio Web</a:t>
              </a:r>
            </a:p>
          </p:txBody>
        </p:sp>
      </p:grpSp>
      <p:grpSp>
        <p:nvGrpSpPr>
          <p:cNvPr id="16" name="127 Grupo"/>
          <p:cNvGrpSpPr/>
          <p:nvPr/>
        </p:nvGrpSpPr>
        <p:grpSpPr>
          <a:xfrm>
            <a:off x="2075380" y="8429640"/>
            <a:ext cx="2160000" cy="1800000"/>
            <a:chOff x="963123" y="8612389"/>
            <a:chExt cx="2160000" cy="1800000"/>
          </a:xfrm>
        </p:grpSpPr>
        <p:sp>
          <p:nvSpPr>
            <p:cNvPr id="129" name="Rectángulo 3">
              <a:extLst>
                <a:ext uri="{FF2B5EF4-FFF2-40B4-BE49-F238E27FC236}">
                  <a16:creationId xmlns="" xmlns:a16="http://schemas.microsoft.com/office/drawing/2014/main" id="{EC0B2364-FAEE-414B-800C-359E322EEA81}"/>
                </a:ext>
              </a:extLst>
            </p:cNvPr>
            <p:cNvSpPr/>
            <p:nvPr/>
          </p:nvSpPr>
          <p:spPr>
            <a:xfrm>
              <a:off x="963123" y="8612389"/>
              <a:ext cx="2160000" cy="18000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Corresponsales</a:t>
              </a:r>
              <a:endParaRPr lang="es-MX" sz="1800" b="1" dirty="0">
                <a:solidFill>
                  <a:schemeClr val="tx1"/>
                </a:solidFill>
              </a:endParaRPr>
            </a:p>
          </p:txBody>
        </p:sp>
        <p:pic>
          <p:nvPicPr>
            <p:cNvPr id="131" name="Imagen 5">
              <a:extLst>
                <a:ext uri="{FF2B5EF4-FFF2-40B4-BE49-F238E27FC236}">
                  <a16:creationId xmlns="" xmlns:a16="http://schemas.microsoft.com/office/drawing/2014/main" id="{B03DFFBD-42CD-3743-AC9F-E530A7A6F605}"/>
                </a:ext>
              </a:extLst>
            </p:cNvPr>
            <p:cNvPicPr>
              <a:picLocks noChangeAspect="1"/>
            </p:cNvPicPr>
            <p:nvPr/>
          </p:nvPicPr>
          <p:blipFill>
            <a:blip r:embed="rId7"/>
            <a:stretch>
              <a:fillRect/>
            </a:stretch>
          </p:blipFill>
          <p:spPr>
            <a:xfrm>
              <a:off x="1128750" y="9232405"/>
              <a:ext cx="682368" cy="682368"/>
            </a:xfrm>
            <a:prstGeom prst="rect">
              <a:avLst/>
            </a:prstGeom>
            <a:ln>
              <a:solidFill>
                <a:schemeClr val="tx1"/>
              </a:solidFill>
            </a:ln>
          </p:spPr>
        </p:pic>
        <p:pic>
          <p:nvPicPr>
            <p:cNvPr id="132" name="Imagen 8">
              <a:extLst>
                <a:ext uri="{FF2B5EF4-FFF2-40B4-BE49-F238E27FC236}">
                  <a16:creationId xmlns="" xmlns:a16="http://schemas.microsoft.com/office/drawing/2014/main" id="{008842D5-651D-B749-9FA8-CA32AB2DD2B9}"/>
                </a:ext>
              </a:extLst>
            </p:cNvPr>
            <p:cNvPicPr>
              <a:picLocks noChangeAspect="1"/>
            </p:cNvPicPr>
            <p:nvPr/>
          </p:nvPicPr>
          <p:blipFill>
            <a:blip r:embed="rId5"/>
            <a:stretch>
              <a:fillRect/>
            </a:stretch>
          </p:blipFill>
          <p:spPr>
            <a:xfrm>
              <a:off x="2020239" y="9133552"/>
              <a:ext cx="867719" cy="867719"/>
            </a:xfrm>
            <a:prstGeom prst="rect">
              <a:avLst/>
            </a:prstGeom>
            <a:ln>
              <a:solidFill>
                <a:schemeClr val="tx1"/>
              </a:solidFill>
            </a:ln>
          </p:spPr>
        </p:pic>
      </p:grpSp>
      <p:grpSp>
        <p:nvGrpSpPr>
          <p:cNvPr id="17" name="137 Grupo"/>
          <p:cNvGrpSpPr/>
          <p:nvPr/>
        </p:nvGrpSpPr>
        <p:grpSpPr>
          <a:xfrm>
            <a:off x="4663780" y="8429640"/>
            <a:ext cx="2160000" cy="1800000"/>
            <a:chOff x="17723325" y="1234426"/>
            <a:chExt cx="1665688" cy="1789507"/>
          </a:xfrm>
        </p:grpSpPr>
        <p:sp>
          <p:nvSpPr>
            <p:cNvPr id="142" name="Rectángulo 14">
              <a:extLst>
                <a:ext uri="{FF2B5EF4-FFF2-40B4-BE49-F238E27FC236}">
                  <a16:creationId xmlns:a16="http://schemas.microsoft.com/office/drawing/2014/main" xmlns="" id="{3A858DCF-04F3-D349-9726-02AE503FD6F8}"/>
                </a:ext>
              </a:extLst>
            </p:cNvPr>
            <p:cNvSpPr/>
            <p:nvPr/>
          </p:nvSpPr>
          <p:spPr>
            <a:xfrm>
              <a:off x="17723325" y="1234426"/>
              <a:ext cx="1665688"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Prevención de Fraudes</a:t>
              </a:r>
              <a:endParaRPr lang="es-MX" sz="1800" b="1" dirty="0">
                <a:solidFill>
                  <a:schemeClr val="tx1"/>
                </a:solidFill>
              </a:endParaRPr>
            </a:p>
          </p:txBody>
        </p:sp>
        <p:sp>
          <p:nvSpPr>
            <p:cNvPr id="144" name="CuadroTexto 119">
              <a:extLst>
                <a:ext uri="{FF2B5EF4-FFF2-40B4-BE49-F238E27FC236}">
                  <a16:creationId xmlns:a16="http://schemas.microsoft.com/office/drawing/2014/main" xmlns="" id="{7B70B92C-D221-5C4D-B026-63CD8E879B27}"/>
                </a:ext>
              </a:extLst>
            </p:cNvPr>
            <p:cNvSpPr txBox="1"/>
            <p:nvPr/>
          </p:nvSpPr>
          <p:spPr>
            <a:xfrm>
              <a:off x="17835291" y="1866577"/>
              <a:ext cx="1423091" cy="738664"/>
            </a:xfrm>
            <a:prstGeom prst="rect">
              <a:avLst/>
            </a:prstGeom>
            <a:noFill/>
            <a:ln>
              <a:solidFill>
                <a:schemeClr val="tx1"/>
              </a:solidFill>
            </a:ln>
          </p:spPr>
          <p:txBody>
            <a:bodyPr wrap="square" rtlCol="0">
              <a:spAutoFit/>
            </a:bodyPr>
            <a:lstStyle/>
            <a:p>
              <a:pPr marL="285764" indent="-285764">
                <a:buFont typeface="Arial" panose="020B0604020202020204" pitchFamily="34" charset="0"/>
                <a:buChar char="•"/>
              </a:pPr>
              <a:r>
                <a:rPr lang="es-MX" sz="1400" dirty="0" smtClean="0"/>
                <a:t>VICAS</a:t>
              </a:r>
            </a:p>
            <a:p>
              <a:pPr marL="285764" indent="-285764">
                <a:buFont typeface="Arial" panose="020B0604020202020204" pitchFamily="34" charset="0"/>
                <a:buChar char="•"/>
              </a:pPr>
              <a:r>
                <a:rPr lang="es-MX" sz="1400" dirty="0" smtClean="0"/>
                <a:t>VRM</a:t>
              </a:r>
            </a:p>
            <a:p>
              <a:pPr marL="285764" indent="-285764">
                <a:buFont typeface="Arial" panose="020B0604020202020204" pitchFamily="34" charset="0"/>
                <a:buChar char="•"/>
              </a:pPr>
              <a:r>
                <a:rPr lang="es-MX" sz="1400" dirty="0" smtClean="0"/>
                <a:t>Falcon</a:t>
              </a:r>
              <a:endParaRPr lang="es-MX" sz="1400" dirty="0"/>
            </a:p>
          </p:txBody>
        </p:sp>
      </p:grpSp>
      <p:grpSp>
        <p:nvGrpSpPr>
          <p:cNvPr id="18" name="78 Grupo"/>
          <p:cNvGrpSpPr/>
          <p:nvPr/>
        </p:nvGrpSpPr>
        <p:grpSpPr>
          <a:xfrm>
            <a:off x="2075380" y="10467961"/>
            <a:ext cx="2160000" cy="1789507"/>
            <a:chOff x="2315864" y="11535038"/>
            <a:chExt cx="2023783" cy="1789507"/>
          </a:xfrm>
        </p:grpSpPr>
        <p:sp>
          <p:nvSpPr>
            <p:cNvPr id="80" name="Rectángulo 18">
              <a:extLst>
                <a:ext uri="{FF2B5EF4-FFF2-40B4-BE49-F238E27FC236}">
                  <a16:creationId xmlns="" xmlns:a16="http://schemas.microsoft.com/office/drawing/2014/main" id="{9A7541EF-2324-CE4D-92A3-65B69329F92F}"/>
                </a:ext>
              </a:extLst>
            </p:cNvPr>
            <p:cNvSpPr/>
            <p:nvPr/>
          </p:nvSpPr>
          <p:spPr>
            <a:xfrm>
              <a:off x="2315864" y="11535038"/>
              <a:ext cx="2023783" cy="17895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BAZ Digital</a:t>
              </a:r>
              <a:endParaRPr lang="es-MX" sz="1800" b="1" dirty="0">
                <a:solidFill>
                  <a:schemeClr val="tx1"/>
                </a:solidFill>
              </a:endParaRPr>
            </a:p>
          </p:txBody>
        </p:sp>
        <p:pic>
          <p:nvPicPr>
            <p:cNvPr id="81" name="Imagen 5">
              <a:extLst>
                <a:ext uri="{FF2B5EF4-FFF2-40B4-BE49-F238E27FC236}">
                  <a16:creationId xmlns="" xmlns:a16="http://schemas.microsoft.com/office/drawing/2014/main" id="{B03DFFBD-42CD-3743-AC9F-E530A7A6F605}"/>
                </a:ext>
              </a:extLst>
            </p:cNvPr>
            <p:cNvPicPr>
              <a:picLocks noChangeAspect="1"/>
            </p:cNvPicPr>
            <p:nvPr/>
          </p:nvPicPr>
          <p:blipFill>
            <a:blip r:embed="rId7"/>
            <a:stretch>
              <a:fillRect/>
            </a:stretch>
          </p:blipFill>
          <p:spPr>
            <a:xfrm>
              <a:off x="2973786" y="11980280"/>
              <a:ext cx="682368" cy="682368"/>
            </a:xfrm>
            <a:prstGeom prst="rect">
              <a:avLst/>
            </a:prstGeom>
            <a:ln>
              <a:solidFill>
                <a:schemeClr val="tx1"/>
              </a:solidFill>
            </a:ln>
          </p:spPr>
        </p:pic>
      </p:grpSp>
      <p:cxnSp>
        <p:nvCxnSpPr>
          <p:cNvPr id="90" name="89 Conector recto de flecha"/>
          <p:cNvCxnSpPr/>
          <p:nvPr/>
        </p:nvCxnSpPr>
        <p:spPr>
          <a:xfrm flipH="1">
            <a:off x="10352981" y="8768530"/>
            <a:ext cx="104846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3" name="92 Conector recto de flecha"/>
          <p:cNvCxnSpPr/>
          <p:nvPr/>
        </p:nvCxnSpPr>
        <p:spPr>
          <a:xfrm flipH="1">
            <a:off x="7264757" y="8768530"/>
            <a:ext cx="102464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4" name="73 CuadroTexto"/>
          <p:cNvSpPr txBox="1"/>
          <p:nvPr/>
        </p:nvSpPr>
        <p:spPr>
          <a:xfrm>
            <a:off x="2442443" y="5744504"/>
            <a:ext cx="1523266" cy="307777"/>
          </a:xfrm>
          <a:prstGeom prst="rect">
            <a:avLst/>
          </a:prstGeom>
          <a:noFill/>
        </p:spPr>
        <p:txBody>
          <a:bodyPr wrap="square" rtlCol="0">
            <a:spAutoFit/>
          </a:bodyPr>
          <a:lstStyle/>
          <a:p>
            <a:pPr algn="ctr"/>
            <a:r>
              <a:rPr lang="es-MX" sz="1400" b="1" dirty="0" smtClean="0"/>
              <a:t>Por medio de TPV</a:t>
            </a:r>
            <a:endParaRPr lang="es-MX" sz="1400" b="1" dirty="0"/>
          </a:p>
        </p:txBody>
      </p:sp>
      <p:sp>
        <p:nvSpPr>
          <p:cNvPr id="76" name="75 CuadroTexto"/>
          <p:cNvSpPr txBox="1"/>
          <p:nvPr/>
        </p:nvSpPr>
        <p:spPr>
          <a:xfrm>
            <a:off x="2370863" y="11566252"/>
            <a:ext cx="1523266" cy="738664"/>
          </a:xfrm>
          <a:prstGeom prst="rect">
            <a:avLst/>
          </a:prstGeom>
          <a:noFill/>
        </p:spPr>
        <p:txBody>
          <a:bodyPr wrap="square" rtlCol="0">
            <a:spAutoFit/>
          </a:bodyPr>
          <a:lstStyle/>
          <a:p>
            <a:pPr algn="ctr"/>
            <a:r>
              <a:rPr lang="es-MX" sz="1400" b="1" dirty="0" smtClean="0"/>
              <a:t>Fondeo de BAZ Digital con cargo a tarjeta</a:t>
            </a:r>
            <a:endParaRPr lang="es-MX" sz="1400" b="1" dirty="0"/>
          </a:p>
        </p:txBody>
      </p:sp>
      <p:pic>
        <p:nvPicPr>
          <p:cNvPr id="69" name="Picture 2"/>
          <p:cNvPicPr>
            <a:picLocks noChangeAspect="1" noChangeArrowheads="1"/>
          </p:cNvPicPr>
          <p:nvPr/>
        </p:nvPicPr>
        <p:blipFill>
          <a:blip r:embed="rId8" cstate="print"/>
          <a:srcRect/>
          <a:stretch>
            <a:fillRect/>
          </a:stretch>
        </p:blipFill>
        <p:spPr bwMode="auto">
          <a:xfrm>
            <a:off x="764224" y="698501"/>
            <a:ext cx="3074887" cy="1360801"/>
          </a:xfrm>
          <a:prstGeom prst="rect">
            <a:avLst/>
          </a:prstGeom>
          <a:noFill/>
          <a:ln w="9525">
            <a:noFill/>
            <a:miter lim="800000"/>
            <a:headEnd/>
            <a:tailEnd/>
          </a:ln>
        </p:spPr>
      </p:pic>
      <p:sp>
        <p:nvSpPr>
          <p:cNvPr id="71" name="70 Rectángulo"/>
          <p:cNvSpPr/>
          <p:nvPr/>
        </p:nvSpPr>
        <p:spPr>
          <a:xfrm>
            <a:off x="5664386" y="1328233"/>
            <a:ext cx="9656500" cy="823274"/>
          </a:xfrm>
          <a:prstGeom prst="rect">
            <a:avLst/>
          </a:prstGeom>
        </p:spPr>
        <p:txBody>
          <a:bodyPr wrap="none" lIns="205713" tIns="102856" rIns="205713" bIns="102856">
            <a:spAutoFit/>
          </a:bodyPr>
          <a:lstStyle/>
          <a:p>
            <a:r>
              <a:rPr lang="es-MX" sz="4000" b="1" dirty="0" smtClean="0">
                <a:solidFill>
                  <a:srgbClr val="C00000"/>
                </a:solidFill>
              </a:rPr>
              <a:t>Aplicaciones Relacionadas con este Sistema</a:t>
            </a:r>
            <a:endParaRPr lang="es-MX" sz="4000" b="1" dirty="0">
              <a:solidFill>
                <a:srgbClr val="C00000"/>
              </a:solidFill>
            </a:endParaRPr>
          </a:p>
        </p:txBody>
      </p:sp>
      <p:sp>
        <p:nvSpPr>
          <p:cNvPr id="72"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73"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extLst>
      <p:ext uri="{BB962C8B-B14F-4D97-AF65-F5344CB8AC3E}">
        <p14:creationId xmlns="" xmlns:p14="http://schemas.microsoft.com/office/powerpoint/2010/main" val="3091336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 xmlns:a16="http://schemas.microsoft.com/office/drawing/2014/main" id="{522AB7EF-BDB6-194D-B559-91A77FE81782}"/>
              </a:ext>
            </a:extLst>
          </p:cNvPr>
          <p:cNvSpPr txBox="1"/>
          <p:nvPr/>
        </p:nvSpPr>
        <p:spPr>
          <a:xfrm>
            <a:off x="822255" y="3059341"/>
            <a:ext cx="7558409" cy="954107"/>
          </a:xfrm>
          <a:prstGeom prst="rect">
            <a:avLst/>
          </a:prstGeom>
          <a:noFill/>
        </p:spPr>
        <p:txBody>
          <a:bodyPr wrap="square" rtlCol="0">
            <a:spAutoFit/>
          </a:bodyPr>
          <a:lstStyle/>
          <a:p>
            <a:pPr algn="just"/>
            <a:r>
              <a:rPr lang="es-MX" sz="2800" b="1" dirty="0" smtClean="0"/>
              <a:t>Autorizador</a:t>
            </a:r>
          </a:p>
          <a:p>
            <a:pPr algn="just"/>
            <a:r>
              <a:rPr lang="es-MX" sz="2800" b="1" dirty="0" smtClean="0"/>
              <a:t>Operaciones nuestras tarjetas en  otros bancos</a:t>
            </a:r>
            <a:endParaRPr lang="es-MX" sz="2800" b="1" dirty="0"/>
          </a:p>
        </p:txBody>
      </p:sp>
      <p:pic>
        <p:nvPicPr>
          <p:cNvPr id="69" name="Picture 2"/>
          <p:cNvPicPr>
            <a:picLocks noChangeAspect="1" noChangeArrowheads="1"/>
          </p:cNvPicPr>
          <p:nvPr/>
        </p:nvPicPr>
        <p:blipFill>
          <a:blip r:embed="rId3" cstate="print"/>
          <a:srcRect/>
          <a:stretch>
            <a:fillRect/>
          </a:stretch>
        </p:blipFill>
        <p:spPr bwMode="auto">
          <a:xfrm>
            <a:off x="764224" y="698501"/>
            <a:ext cx="3074887" cy="1360801"/>
          </a:xfrm>
          <a:prstGeom prst="rect">
            <a:avLst/>
          </a:prstGeom>
          <a:noFill/>
          <a:ln w="9525">
            <a:noFill/>
            <a:miter lim="800000"/>
            <a:headEnd/>
            <a:tailEnd/>
          </a:ln>
        </p:spPr>
      </p:pic>
      <p:sp>
        <p:nvSpPr>
          <p:cNvPr id="128" name="127 Rectángulo"/>
          <p:cNvSpPr/>
          <p:nvPr/>
        </p:nvSpPr>
        <p:spPr>
          <a:xfrm>
            <a:off x="3412812" y="7695785"/>
            <a:ext cx="1879628" cy="15128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buFont typeface="Arial" pitchFamily="34" charset="0"/>
              <a:buChar char="•"/>
            </a:pPr>
            <a:r>
              <a:rPr lang="es-MX" sz="2000" dirty="0" smtClean="0">
                <a:solidFill>
                  <a:schemeClr val="tx1"/>
                </a:solidFill>
              </a:rPr>
              <a:t>E-Commerce</a:t>
            </a:r>
          </a:p>
          <a:p>
            <a:pPr>
              <a:buFont typeface="Arial" pitchFamily="34" charset="0"/>
              <a:buChar char="•"/>
            </a:pPr>
            <a:r>
              <a:rPr lang="es-MX" sz="2000" dirty="0" smtClean="0">
                <a:solidFill>
                  <a:schemeClr val="tx1"/>
                </a:solidFill>
              </a:rPr>
              <a:t>TPVs</a:t>
            </a:r>
          </a:p>
          <a:p>
            <a:pPr>
              <a:buFont typeface="Arial" pitchFamily="34" charset="0"/>
              <a:buChar char="•"/>
            </a:pPr>
            <a:r>
              <a:rPr lang="es-MX" sz="2000" dirty="0" smtClean="0">
                <a:solidFill>
                  <a:schemeClr val="tx1"/>
                </a:solidFill>
              </a:rPr>
              <a:t>Portales</a:t>
            </a:r>
          </a:p>
          <a:p>
            <a:pPr>
              <a:buFont typeface="Arial" pitchFamily="34" charset="0"/>
              <a:buChar char="•"/>
            </a:pPr>
            <a:r>
              <a:rPr lang="es-MX" sz="2000" dirty="0" smtClean="0">
                <a:solidFill>
                  <a:schemeClr val="tx1"/>
                </a:solidFill>
              </a:rPr>
              <a:t>ATM’s</a:t>
            </a:r>
          </a:p>
        </p:txBody>
      </p:sp>
      <p:grpSp>
        <p:nvGrpSpPr>
          <p:cNvPr id="130" name="114 Grupo"/>
          <p:cNvGrpSpPr/>
          <p:nvPr/>
        </p:nvGrpSpPr>
        <p:grpSpPr>
          <a:xfrm>
            <a:off x="6317079" y="7600987"/>
            <a:ext cx="2063585" cy="1789507"/>
            <a:chOff x="8738298" y="1922755"/>
            <a:chExt cx="2063585" cy="1789507"/>
          </a:xfrm>
        </p:grpSpPr>
        <p:sp>
          <p:nvSpPr>
            <p:cNvPr id="134" name="Rectángulo 14">
              <a:extLst>
                <a:ext uri="{FF2B5EF4-FFF2-40B4-BE49-F238E27FC236}">
                  <a16:creationId xmlns="" xmlns:a16="http://schemas.microsoft.com/office/drawing/2014/main" id="{3A858DCF-04F3-D349-9726-02AE503FD6F8}"/>
                </a:ext>
              </a:extLst>
            </p:cNvPr>
            <p:cNvSpPr/>
            <p:nvPr/>
          </p:nvSpPr>
          <p:spPr>
            <a:xfrm>
              <a:off x="8738298" y="1922755"/>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PROSA</a:t>
              </a:r>
              <a:endParaRPr lang="es-MX" sz="1800" b="1" dirty="0">
                <a:solidFill>
                  <a:schemeClr val="tx1"/>
                </a:solidFill>
              </a:endParaRPr>
            </a:p>
          </p:txBody>
        </p:sp>
        <p:grpSp>
          <p:nvGrpSpPr>
            <p:cNvPr id="136" name="168 Grupo"/>
            <p:cNvGrpSpPr/>
            <p:nvPr/>
          </p:nvGrpSpPr>
          <p:grpSpPr>
            <a:xfrm>
              <a:off x="9362906" y="2323321"/>
              <a:ext cx="781199" cy="1113730"/>
              <a:chOff x="2174581" y="2247906"/>
              <a:chExt cx="781199" cy="1113730"/>
            </a:xfrm>
          </p:grpSpPr>
          <p:pic>
            <p:nvPicPr>
              <p:cNvPr id="138" name="Imagen 15">
                <a:extLst>
                  <a:ext uri="{FF2B5EF4-FFF2-40B4-BE49-F238E27FC236}">
                    <a16:creationId xmlns="" xmlns:a16="http://schemas.microsoft.com/office/drawing/2014/main" id="{CF99C5FE-DCA1-AF47-955E-128B7A40472F}"/>
                  </a:ext>
                </a:extLst>
              </p:cNvPr>
              <p:cNvPicPr>
                <a:picLocks noChangeAspect="1"/>
              </p:cNvPicPr>
              <p:nvPr/>
            </p:nvPicPr>
            <p:blipFill>
              <a:blip r:embed="rId4"/>
              <a:stretch>
                <a:fillRect/>
              </a:stretch>
            </p:blipFill>
            <p:spPr>
              <a:xfrm>
                <a:off x="2174581" y="2247906"/>
                <a:ext cx="781199" cy="781199"/>
              </a:xfrm>
              <a:prstGeom prst="rect">
                <a:avLst/>
              </a:prstGeom>
            </p:spPr>
          </p:pic>
          <p:sp>
            <p:nvSpPr>
              <p:cNvPr id="140" name="CuadroTexto 16">
                <a:extLst>
                  <a:ext uri="{FF2B5EF4-FFF2-40B4-BE49-F238E27FC236}">
                    <a16:creationId xmlns="" xmlns:a16="http://schemas.microsoft.com/office/drawing/2014/main" id="{C0B5EAD4-C458-C54E-983C-376A91234D74}"/>
                  </a:ext>
                </a:extLst>
              </p:cNvPr>
              <p:cNvSpPr txBox="1"/>
              <p:nvPr/>
            </p:nvSpPr>
            <p:spPr>
              <a:xfrm>
                <a:off x="2238841" y="3053859"/>
                <a:ext cx="652679" cy="307777"/>
              </a:xfrm>
              <a:prstGeom prst="rect">
                <a:avLst/>
              </a:prstGeom>
              <a:noFill/>
            </p:spPr>
            <p:txBody>
              <a:bodyPr wrap="none" rtlCol="0">
                <a:spAutoFit/>
              </a:bodyPr>
              <a:lstStyle/>
              <a:p>
                <a:r>
                  <a:rPr lang="es-MX" sz="1400" dirty="0"/>
                  <a:t>Server</a:t>
                </a:r>
              </a:p>
            </p:txBody>
          </p:sp>
        </p:grpSp>
      </p:grpSp>
      <p:cxnSp>
        <p:nvCxnSpPr>
          <p:cNvPr id="145" name="121 Conector angular"/>
          <p:cNvCxnSpPr/>
          <p:nvPr/>
        </p:nvCxnSpPr>
        <p:spPr>
          <a:xfrm flipV="1">
            <a:off x="5292440" y="8764404"/>
            <a:ext cx="1024639" cy="1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46" name="145 Grupo"/>
          <p:cNvGrpSpPr/>
          <p:nvPr/>
        </p:nvGrpSpPr>
        <p:grpSpPr>
          <a:xfrm>
            <a:off x="9793561" y="4013449"/>
            <a:ext cx="2063585" cy="1789507"/>
            <a:chOff x="12419159" y="5675139"/>
            <a:chExt cx="2063585" cy="1789507"/>
          </a:xfrm>
        </p:grpSpPr>
        <p:sp>
          <p:nvSpPr>
            <p:cNvPr id="147" name="Rectángulo 14">
              <a:extLst>
                <a:ext uri="{FF2B5EF4-FFF2-40B4-BE49-F238E27FC236}">
                  <a16:creationId xmlns="" xmlns:a16="http://schemas.microsoft.com/office/drawing/2014/main" id="{3A858DCF-04F3-D349-9726-02AE503FD6F8}"/>
                </a:ext>
              </a:extLst>
            </p:cNvPr>
            <p:cNvSpPr/>
            <p:nvPr/>
          </p:nvSpPr>
          <p:spPr>
            <a:xfrm>
              <a:off x="12419159" y="5675139"/>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HSM (Hardware Security Module)</a:t>
              </a:r>
            </a:p>
            <a:p>
              <a:pPr algn="ctr"/>
              <a:endParaRPr lang="es-MX" sz="1800" b="1" dirty="0">
                <a:solidFill>
                  <a:schemeClr val="tx1"/>
                </a:solidFill>
              </a:endParaRPr>
            </a:p>
          </p:txBody>
        </p:sp>
        <p:grpSp>
          <p:nvGrpSpPr>
            <p:cNvPr id="148" name="168 Grupo"/>
            <p:cNvGrpSpPr/>
            <p:nvPr/>
          </p:nvGrpSpPr>
          <p:grpSpPr>
            <a:xfrm>
              <a:off x="13043767" y="6254121"/>
              <a:ext cx="781199" cy="1113730"/>
              <a:chOff x="2174581" y="2426322"/>
              <a:chExt cx="781199" cy="1113730"/>
            </a:xfrm>
          </p:grpSpPr>
          <p:pic>
            <p:nvPicPr>
              <p:cNvPr id="149" name="Imagen 15">
                <a:extLst>
                  <a:ext uri="{FF2B5EF4-FFF2-40B4-BE49-F238E27FC236}">
                    <a16:creationId xmlns="" xmlns:a16="http://schemas.microsoft.com/office/drawing/2014/main" id="{CF99C5FE-DCA1-AF47-955E-128B7A40472F}"/>
                  </a:ext>
                </a:extLst>
              </p:cNvPr>
              <p:cNvPicPr>
                <a:picLocks noChangeAspect="1"/>
              </p:cNvPicPr>
              <p:nvPr/>
            </p:nvPicPr>
            <p:blipFill>
              <a:blip r:embed="rId4"/>
              <a:stretch>
                <a:fillRect/>
              </a:stretch>
            </p:blipFill>
            <p:spPr>
              <a:xfrm>
                <a:off x="2174581" y="2426322"/>
                <a:ext cx="781199" cy="781199"/>
              </a:xfrm>
              <a:prstGeom prst="rect">
                <a:avLst/>
              </a:prstGeom>
            </p:spPr>
          </p:pic>
          <p:sp>
            <p:nvSpPr>
              <p:cNvPr id="150" name="CuadroTexto 16">
                <a:extLst>
                  <a:ext uri="{FF2B5EF4-FFF2-40B4-BE49-F238E27FC236}">
                    <a16:creationId xmlns="" xmlns:a16="http://schemas.microsoft.com/office/drawing/2014/main" id="{C0B5EAD4-C458-C54E-983C-376A91234D74}"/>
                  </a:ext>
                </a:extLst>
              </p:cNvPr>
              <p:cNvSpPr txBox="1"/>
              <p:nvPr/>
            </p:nvSpPr>
            <p:spPr>
              <a:xfrm>
                <a:off x="2238841" y="3232275"/>
                <a:ext cx="652679" cy="307777"/>
              </a:xfrm>
              <a:prstGeom prst="rect">
                <a:avLst/>
              </a:prstGeom>
              <a:noFill/>
            </p:spPr>
            <p:txBody>
              <a:bodyPr wrap="none" rtlCol="0">
                <a:spAutoFit/>
              </a:bodyPr>
              <a:lstStyle/>
              <a:p>
                <a:r>
                  <a:rPr lang="es-MX" sz="1400" dirty="0"/>
                  <a:t>Server</a:t>
                </a:r>
              </a:p>
            </p:txBody>
          </p:sp>
        </p:grpSp>
      </p:grpSp>
      <p:cxnSp>
        <p:nvCxnSpPr>
          <p:cNvPr id="151" name="150 Conector recto de flecha"/>
          <p:cNvCxnSpPr/>
          <p:nvPr/>
        </p:nvCxnSpPr>
        <p:spPr>
          <a:xfrm>
            <a:off x="8380664" y="9073553"/>
            <a:ext cx="1048467" cy="12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52" name="129 Grupo"/>
          <p:cNvGrpSpPr/>
          <p:nvPr/>
        </p:nvGrpSpPr>
        <p:grpSpPr>
          <a:xfrm>
            <a:off x="14861197" y="9921129"/>
            <a:ext cx="2063585" cy="1789507"/>
            <a:chOff x="2945418" y="11371616"/>
            <a:chExt cx="1678970" cy="1789507"/>
          </a:xfrm>
        </p:grpSpPr>
        <p:sp>
          <p:nvSpPr>
            <p:cNvPr id="153" name="Rectángulo 14">
              <a:extLst>
                <a:ext uri="{FF2B5EF4-FFF2-40B4-BE49-F238E27FC236}">
                  <a16:creationId xmlns="" xmlns:a16="http://schemas.microsoft.com/office/drawing/2014/main" id="{3A858DCF-04F3-D349-9726-02AE503FD6F8}"/>
                </a:ext>
              </a:extLst>
            </p:cNvPr>
            <p:cNvSpPr/>
            <p:nvPr/>
          </p:nvSpPr>
          <p:spPr>
            <a:xfrm>
              <a:off x="2945418" y="11371616"/>
              <a:ext cx="1678970"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Credimax</a:t>
              </a:r>
              <a:endParaRPr lang="es-MX" sz="1800" b="1" dirty="0">
                <a:solidFill>
                  <a:schemeClr val="tx1"/>
                </a:solidFill>
              </a:endParaRPr>
            </a:p>
          </p:txBody>
        </p:sp>
        <p:grpSp>
          <p:nvGrpSpPr>
            <p:cNvPr id="155" name="140 Grupo"/>
            <p:cNvGrpSpPr/>
            <p:nvPr/>
          </p:nvGrpSpPr>
          <p:grpSpPr>
            <a:xfrm>
              <a:off x="3225008" y="11788513"/>
              <a:ext cx="1190625" cy="1134455"/>
              <a:chOff x="3277401" y="11778987"/>
              <a:chExt cx="1190625" cy="1134455"/>
            </a:xfrm>
          </p:grpSpPr>
          <p:pic>
            <p:nvPicPr>
              <p:cNvPr id="157" name="Imagen 15">
                <a:extLst>
                  <a:ext uri="{FF2B5EF4-FFF2-40B4-BE49-F238E27FC236}">
                    <a16:creationId xmlns="" xmlns:a16="http://schemas.microsoft.com/office/drawing/2014/main" id="{CF99C5FE-DCA1-AF47-955E-128B7A40472F}"/>
                  </a:ext>
                </a:extLst>
              </p:cNvPr>
              <p:cNvPicPr>
                <a:picLocks noChangeAspect="1"/>
              </p:cNvPicPr>
              <p:nvPr/>
            </p:nvPicPr>
            <p:blipFill>
              <a:blip r:embed="rId4"/>
              <a:stretch>
                <a:fillRect/>
              </a:stretch>
            </p:blipFill>
            <p:spPr>
              <a:xfrm>
                <a:off x="3444253" y="11778987"/>
                <a:ext cx="781199" cy="781199"/>
              </a:xfrm>
              <a:prstGeom prst="rect">
                <a:avLst/>
              </a:prstGeom>
            </p:spPr>
          </p:pic>
          <p:sp>
            <p:nvSpPr>
              <p:cNvPr id="159" name="CuadroTexto 16">
                <a:extLst>
                  <a:ext uri="{FF2B5EF4-FFF2-40B4-BE49-F238E27FC236}">
                    <a16:creationId xmlns="" xmlns:a16="http://schemas.microsoft.com/office/drawing/2014/main" id="{C0B5EAD4-C458-C54E-983C-376A91234D74}"/>
                  </a:ext>
                </a:extLst>
              </p:cNvPr>
              <p:cNvSpPr txBox="1"/>
              <p:nvPr/>
            </p:nvSpPr>
            <p:spPr>
              <a:xfrm>
                <a:off x="3277401" y="12605665"/>
                <a:ext cx="1190625" cy="307777"/>
              </a:xfrm>
              <a:prstGeom prst="rect">
                <a:avLst/>
              </a:prstGeom>
              <a:noFill/>
            </p:spPr>
            <p:txBody>
              <a:bodyPr wrap="square" rtlCol="0">
                <a:spAutoFit/>
              </a:bodyPr>
              <a:lstStyle/>
              <a:p>
                <a:pPr algn="ctr"/>
                <a:r>
                  <a:rPr lang="es-MX" sz="1400" dirty="0" smtClean="0"/>
                  <a:t>Autorizador</a:t>
                </a:r>
                <a:endParaRPr lang="es-MX" sz="1400" dirty="0"/>
              </a:p>
            </p:txBody>
          </p:sp>
        </p:grpSp>
      </p:grpSp>
      <p:grpSp>
        <p:nvGrpSpPr>
          <p:cNvPr id="160" name="163 Grupo"/>
          <p:cNvGrpSpPr/>
          <p:nvPr/>
        </p:nvGrpSpPr>
        <p:grpSpPr>
          <a:xfrm>
            <a:off x="14861198" y="5706161"/>
            <a:ext cx="2063585" cy="1789507"/>
            <a:chOff x="8738298" y="1922755"/>
            <a:chExt cx="2063585" cy="1789507"/>
          </a:xfrm>
        </p:grpSpPr>
        <p:sp>
          <p:nvSpPr>
            <p:cNvPr id="161" name="Rectángulo 14">
              <a:extLst>
                <a:ext uri="{FF2B5EF4-FFF2-40B4-BE49-F238E27FC236}">
                  <a16:creationId xmlns="" xmlns:a16="http://schemas.microsoft.com/office/drawing/2014/main" id="{3A858DCF-04F3-D349-9726-02AE503FD6F8}"/>
                </a:ext>
              </a:extLst>
            </p:cNvPr>
            <p:cNvSpPr/>
            <p:nvPr/>
          </p:nvSpPr>
          <p:spPr>
            <a:xfrm>
              <a:off x="8738298" y="1922755"/>
              <a:ext cx="2063585" cy="1789507"/>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Sentinel</a:t>
              </a:r>
            </a:p>
            <a:p>
              <a:pPr algn="ctr"/>
              <a:endParaRPr lang="es-MX" sz="1800" b="1" dirty="0">
                <a:solidFill>
                  <a:schemeClr val="tx1"/>
                </a:solidFill>
              </a:endParaRPr>
            </a:p>
          </p:txBody>
        </p:sp>
        <p:grpSp>
          <p:nvGrpSpPr>
            <p:cNvPr id="163" name="168 Grupo"/>
            <p:cNvGrpSpPr/>
            <p:nvPr/>
          </p:nvGrpSpPr>
          <p:grpSpPr>
            <a:xfrm>
              <a:off x="9362906" y="2501737"/>
              <a:ext cx="781199" cy="1113730"/>
              <a:chOff x="2174581" y="2426322"/>
              <a:chExt cx="781199" cy="1113730"/>
            </a:xfrm>
          </p:grpSpPr>
          <p:pic>
            <p:nvPicPr>
              <p:cNvPr id="164" name="Imagen 15">
                <a:extLst>
                  <a:ext uri="{FF2B5EF4-FFF2-40B4-BE49-F238E27FC236}">
                    <a16:creationId xmlns="" xmlns:a16="http://schemas.microsoft.com/office/drawing/2014/main" id="{CF99C5FE-DCA1-AF47-955E-128B7A40472F}"/>
                  </a:ext>
                </a:extLst>
              </p:cNvPr>
              <p:cNvPicPr>
                <a:picLocks noChangeAspect="1"/>
              </p:cNvPicPr>
              <p:nvPr/>
            </p:nvPicPr>
            <p:blipFill>
              <a:blip r:embed="rId4"/>
              <a:stretch>
                <a:fillRect/>
              </a:stretch>
            </p:blipFill>
            <p:spPr>
              <a:xfrm>
                <a:off x="2174581" y="2426322"/>
                <a:ext cx="781199" cy="781199"/>
              </a:xfrm>
              <a:prstGeom prst="rect">
                <a:avLst/>
              </a:prstGeom>
            </p:spPr>
          </p:pic>
          <p:sp>
            <p:nvSpPr>
              <p:cNvPr id="166" name="CuadroTexto 16">
                <a:extLst>
                  <a:ext uri="{FF2B5EF4-FFF2-40B4-BE49-F238E27FC236}">
                    <a16:creationId xmlns="" xmlns:a16="http://schemas.microsoft.com/office/drawing/2014/main" id="{C0B5EAD4-C458-C54E-983C-376A91234D74}"/>
                  </a:ext>
                </a:extLst>
              </p:cNvPr>
              <p:cNvSpPr txBox="1"/>
              <p:nvPr/>
            </p:nvSpPr>
            <p:spPr>
              <a:xfrm>
                <a:off x="2238841" y="3232275"/>
                <a:ext cx="652679" cy="307777"/>
              </a:xfrm>
              <a:prstGeom prst="rect">
                <a:avLst/>
              </a:prstGeom>
              <a:noFill/>
            </p:spPr>
            <p:txBody>
              <a:bodyPr wrap="none" rtlCol="0">
                <a:spAutoFit/>
              </a:bodyPr>
              <a:lstStyle/>
              <a:p>
                <a:r>
                  <a:rPr lang="es-MX" sz="1400" dirty="0"/>
                  <a:t>Server</a:t>
                </a:r>
              </a:p>
            </p:txBody>
          </p:sp>
        </p:grpSp>
      </p:grpSp>
      <p:grpSp>
        <p:nvGrpSpPr>
          <p:cNvPr id="169" name="226 Grupo"/>
          <p:cNvGrpSpPr/>
          <p:nvPr/>
        </p:nvGrpSpPr>
        <p:grpSpPr>
          <a:xfrm>
            <a:off x="9429131" y="7290738"/>
            <a:ext cx="2802973" cy="2410246"/>
            <a:chOff x="12773910" y="3046365"/>
            <a:chExt cx="2802973" cy="2410246"/>
          </a:xfrm>
        </p:grpSpPr>
        <p:sp>
          <p:nvSpPr>
            <p:cNvPr id="170" name="Rectángulo 14">
              <a:extLst>
                <a:ext uri="{FF2B5EF4-FFF2-40B4-BE49-F238E27FC236}">
                  <a16:creationId xmlns="" xmlns:a16="http://schemas.microsoft.com/office/drawing/2014/main" id="{3A858DCF-04F3-D349-9726-02AE503FD6F8}"/>
                </a:ext>
              </a:extLst>
            </p:cNvPr>
            <p:cNvSpPr/>
            <p:nvPr/>
          </p:nvSpPr>
          <p:spPr>
            <a:xfrm>
              <a:off x="12773910" y="3046365"/>
              <a:ext cx="2802973" cy="2410246"/>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accent5">
                      <a:lumMod val="50000"/>
                    </a:schemeClr>
                  </a:solidFill>
                </a:rPr>
                <a:t>Autorizador</a:t>
              </a:r>
              <a:endParaRPr lang="es-MX" sz="1800" b="1" dirty="0">
                <a:solidFill>
                  <a:schemeClr val="accent5">
                    <a:lumMod val="50000"/>
                  </a:schemeClr>
                </a:solidFill>
              </a:endParaRPr>
            </a:p>
          </p:txBody>
        </p:sp>
        <p:pic>
          <p:nvPicPr>
            <p:cNvPr id="171" name="Imagen 15">
              <a:extLst>
                <a:ext uri="{FF2B5EF4-FFF2-40B4-BE49-F238E27FC236}">
                  <a16:creationId xmlns="" xmlns:a16="http://schemas.microsoft.com/office/drawing/2014/main" id="{CF99C5FE-DCA1-AF47-955E-128B7A40472F}"/>
                </a:ext>
              </a:extLst>
            </p:cNvPr>
            <p:cNvPicPr>
              <a:picLocks noChangeAspect="1"/>
            </p:cNvPicPr>
            <p:nvPr/>
          </p:nvPicPr>
          <p:blipFill>
            <a:blip r:embed="rId4"/>
            <a:stretch>
              <a:fillRect/>
            </a:stretch>
          </p:blipFill>
          <p:spPr>
            <a:xfrm>
              <a:off x="13731859" y="3740324"/>
              <a:ext cx="781199" cy="781199"/>
            </a:xfrm>
            <a:prstGeom prst="rect">
              <a:avLst/>
            </a:prstGeom>
          </p:spPr>
        </p:pic>
        <p:sp>
          <p:nvSpPr>
            <p:cNvPr id="172" name="CuadroTexto 16">
              <a:extLst>
                <a:ext uri="{FF2B5EF4-FFF2-40B4-BE49-F238E27FC236}">
                  <a16:creationId xmlns="" xmlns:a16="http://schemas.microsoft.com/office/drawing/2014/main" id="{C0B5EAD4-C458-C54E-983C-376A91234D74}"/>
                </a:ext>
              </a:extLst>
            </p:cNvPr>
            <p:cNvSpPr txBox="1"/>
            <p:nvPr/>
          </p:nvSpPr>
          <p:spPr>
            <a:xfrm>
              <a:off x="13860379" y="4521523"/>
              <a:ext cx="652679" cy="307777"/>
            </a:xfrm>
            <a:prstGeom prst="rect">
              <a:avLst/>
            </a:prstGeom>
            <a:noFill/>
          </p:spPr>
          <p:txBody>
            <a:bodyPr wrap="none" rtlCol="0">
              <a:spAutoFit/>
            </a:bodyPr>
            <a:lstStyle/>
            <a:p>
              <a:r>
                <a:rPr lang="es-MX" sz="1400" dirty="0"/>
                <a:t>Server</a:t>
              </a:r>
            </a:p>
          </p:txBody>
        </p:sp>
      </p:grpSp>
      <p:cxnSp>
        <p:nvCxnSpPr>
          <p:cNvPr id="173" name="172 Conector recto de flecha"/>
          <p:cNvCxnSpPr/>
          <p:nvPr/>
        </p:nvCxnSpPr>
        <p:spPr>
          <a:xfrm flipV="1">
            <a:off x="10387080" y="5765035"/>
            <a:ext cx="0" cy="1487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4" name="236 Forma"/>
          <p:cNvCxnSpPr/>
          <p:nvPr/>
        </p:nvCxnSpPr>
        <p:spPr>
          <a:xfrm flipV="1">
            <a:off x="12232104" y="6659789"/>
            <a:ext cx="2629094" cy="1324908"/>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75" name="238 Forma"/>
          <p:cNvCxnSpPr>
            <a:endCxn id="153" idx="1"/>
          </p:cNvCxnSpPr>
          <p:nvPr/>
        </p:nvCxnSpPr>
        <p:spPr>
          <a:xfrm>
            <a:off x="12232104" y="9073673"/>
            <a:ext cx="2629093" cy="1742210"/>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176" name="175 Conector recto de flecha"/>
          <p:cNvCxnSpPr/>
          <p:nvPr/>
        </p:nvCxnSpPr>
        <p:spPr>
          <a:xfrm flipV="1">
            <a:off x="11199368" y="5802956"/>
            <a:ext cx="0" cy="1487783"/>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cxnSp>
        <p:nvCxnSpPr>
          <p:cNvPr id="177" name="176 Conector recto de flecha"/>
          <p:cNvCxnSpPr/>
          <p:nvPr/>
        </p:nvCxnSpPr>
        <p:spPr>
          <a:xfrm flipH="1">
            <a:off x="8380664" y="7984697"/>
            <a:ext cx="104846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8" name="177 Conector recto de flecha"/>
          <p:cNvCxnSpPr/>
          <p:nvPr/>
        </p:nvCxnSpPr>
        <p:spPr>
          <a:xfrm flipH="1">
            <a:off x="5292440" y="7984697"/>
            <a:ext cx="102463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9" name="178 Rectángulo"/>
          <p:cNvSpPr/>
          <p:nvPr/>
        </p:nvSpPr>
        <p:spPr>
          <a:xfrm>
            <a:off x="5664386" y="1328233"/>
            <a:ext cx="9656500" cy="823274"/>
          </a:xfrm>
          <a:prstGeom prst="rect">
            <a:avLst/>
          </a:prstGeom>
        </p:spPr>
        <p:txBody>
          <a:bodyPr wrap="none" lIns="205713" tIns="102856" rIns="205713" bIns="102856">
            <a:spAutoFit/>
          </a:bodyPr>
          <a:lstStyle/>
          <a:p>
            <a:r>
              <a:rPr lang="es-MX" sz="4000" b="1" dirty="0" smtClean="0">
                <a:solidFill>
                  <a:srgbClr val="C00000"/>
                </a:solidFill>
              </a:rPr>
              <a:t>Aplicaciones Relacionadas con este Sistema</a:t>
            </a:r>
            <a:endParaRPr lang="es-MX" sz="4000" b="1" dirty="0">
              <a:solidFill>
                <a:srgbClr val="C00000"/>
              </a:solidFill>
            </a:endParaRPr>
          </a:p>
        </p:txBody>
      </p:sp>
      <p:sp>
        <p:nvSpPr>
          <p:cNvPr id="38"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39"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extLst>
      <p:ext uri="{BB962C8B-B14F-4D97-AF65-F5344CB8AC3E}">
        <p14:creationId xmlns="" xmlns:p14="http://schemas.microsoft.com/office/powerpoint/2010/main" val="3091336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5" name="4 CuadroTexto"/>
          <p:cNvSpPr txBox="1"/>
          <p:nvPr/>
        </p:nvSpPr>
        <p:spPr>
          <a:xfrm>
            <a:off x="1523999" y="5298831"/>
            <a:ext cx="14507818" cy="615681"/>
          </a:xfrm>
          <a:prstGeom prst="rect">
            <a:avLst/>
          </a:prstGeom>
          <a:noFill/>
        </p:spPr>
        <p:txBody>
          <a:bodyPr wrap="none" rtlCol="0">
            <a:spAutoFit/>
          </a:bodyPr>
          <a:lstStyle/>
          <a:p>
            <a:r>
              <a:rPr lang="es-MX" b="1" dirty="0" smtClean="0">
                <a:solidFill>
                  <a:srgbClr val="C00000"/>
                </a:solidFill>
              </a:rPr>
              <a:t>HSM</a:t>
            </a:r>
            <a:r>
              <a:rPr lang="es-MX" dirty="0" smtClean="0"/>
              <a:t>: Validación de NIP / Generación de Offset o número semilla/ Validación CVV</a:t>
            </a:r>
            <a:endParaRPr lang="es-MX" dirty="0"/>
          </a:p>
        </p:txBody>
      </p:sp>
      <p:sp>
        <p:nvSpPr>
          <p:cNvPr id="6" name="5 CuadroTexto"/>
          <p:cNvSpPr txBox="1"/>
          <p:nvPr/>
        </p:nvSpPr>
        <p:spPr>
          <a:xfrm>
            <a:off x="1524000" y="6752492"/>
            <a:ext cx="11955389" cy="615681"/>
          </a:xfrm>
          <a:prstGeom prst="rect">
            <a:avLst/>
          </a:prstGeom>
          <a:noFill/>
        </p:spPr>
        <p:txBody>
          <a:bodyPr wrap="none" rtlCol="0">
            <a:spAutoFit/>
          </a:bodyPr>
          <a:lstStyle/>
          <a:p>
            <a:r>
              <a:rPr lang="es-MX" b="1" dirty="0" smtClean="0">
                <a:solidFill>
                  <a:srgbClr val="C00000"/>
                </a:solidFill>
              </a:rPr>
              <a:t>Sentinel</a:t>
            </a:r>
            <a:r>
              <a:rPr lang="es-MX" dirty="0" smtClean="0"/>
              <a:t>: Sistema de prevención de Fraudes. (1 minuto de Desfase)</a:t>
            </a:r>
            <a:endParaRPr lang="es-MX" dirty="0"/>
          </a:p>
        </p:txBody>
      </p:sp>
      <p:sp>
        <p:nvSpPr>
          <p:cNvPr id="7" name="6 CuadroTexto"/>
          <p:cNvSpPr txBox="1"/>
          <p:nvPr/>
        </p:nvSpPr>
        <p:spPr>
          <a:xfrm>
            <a:off x="1523999" y="8370277"/>
            <a:ext cx="18381786" cy="1662378"/>
          </a:xfrm>
          <a:prstGeom prst="rect">
            <a:avLst/>
          </a:prstGeom>
          <a:noFill/>
        </p:spPr>
        <p:txBody>
          <a:bodyPr wrap="square" rtlCol="0">
            <a:spAutoFit/>
          </a:bodyPr>
          <a:lstStyle/>
          <a:p>
            <a:r>
              <a:rPr lang="es-MX" b="1" dirty="0" smtClean="0">
                <a:solidFill>
                  <a:srgbClr val="C00000"/>
                </a:solidFill>
              </a:rPr>
              <a:t>Prosa</a:t>
            </a:r>
            <a:r>
              <a:rPr lang="es-MX" dirty="0" smtClean="0"/>
              <a:t>: Canaliza las operaciones de Tarjetas de Banco Azteca en otros dispositivos hacia el autorizador de Alnova. Envía y Recibe Archivos con información de las operaciones de las tarjetas para que los bancos puedan “cuadrar” sus números.</a:t>
            </a:r>
            <a:endParaRPr lang="es-MX" dirty="0"/>
          </a:p>
        </p:txBody>
      </p:sp>
      <p:sp>
        <p:nvSpPr>
          <p:cNvPr id="8" name="7 CuadroTexto"/>
          <p:cNvSpPr txBox="1"/>
          <p:nvPr/>
        </p:nvSpPr>
        <p:spPr>
          <a:xfrm>
            <a:off x="1523999" y="10962226"/>
            <a:ext cx="18381786" cy="1662378"/>
          </a:xfrm>
          <a:prstGeom prst="rect">
            <a:avLst/>
          </a:prstGeom>
          <a:noFill/>
        </p:spPr>
        <p:txBody>
          <a:bodyPr wrap="square" rtlCol="0">
            <a:spAutoFit/>
          </a:bodyPr>
          <a:lstStyle/>
          <a:p>
            <a:r>
              <a:rPr lang="es-MX" b="1" dirty="0" smtClean="0">
                <a:solidFill>
                  <a:srgbClr val="C00000"/>
                </a:solidFill>
              </a:rPr>
              <a:t>Credimax</a:t>
            </a:r>
            <a:r>
              <a:rPr lang="es-MX" dirty="0" smtClean="0"/>
              <a:t>: Recibe las operaciones de tarjeta Azteca del Autorizador. Cuando el autorizador detecta que una operación pertenece es de Tarjeta Azteca, lo canaliza con Credimax para que su autorizador lo valide</a:t>
            </a:r>
            <a:endParaRPr lang="es-MX" dirty="0"/>
          </a:p>
        </p:txBody>
      </p:sp>
      <p:sp>
        <p:nvSpPr>
          <p:cNvPr id="9" name="8 CuadroTexto"/>
          <p:cNvSpPr txBox="1"/>
          <p:nvPr/>
        </p:nvSpPr>
        <p:spPr>
          <a:xfrm>
            <a:off x="1524000" y="3235569"/>
            <a:ext cx="17021908" cy="1139030"/>
          </a:xfrm>
          <a:prstGeom prst="rect">
            <a:avLst/>
          </a:prstGeom>
          <a:noFill/>
        </p:spPr>
        <p:txBody>
          <a:bodyPr wrap="square" rtlCol="0">
            <a:spAutoFit/>
          </a:bodyPr>
          <a:lstStyle/>
          <a:p>
            <a:r>
              <a:rPr lang="es-MX" b="1" dirty="0" smtClean="0">
                <a:solidFill>
                  <a:srgbClr val="C00000"/>
                </a:solidFill>
              </a:rPr>
              <a:t>Switch Adquirente</a:t>
            </a:r>
            <a:r>
              <a:rPr lang="es-MX" dirty="0" smtClean="0"/>
              <a:t>: Por medio de él pasan todas las operaciones de las tarjetas de Banco Azteca en dispositivos propios para ser canalizadas al autorizador</a:t>
            </a:r>
            <a:endParaRPr lang="es-MX" dirty="0"/>
          </a:p>
        </p:txBody>
      </p:sp>
      <p:sp>
        <p:nvSpPr>
          <p:cNvPr id="10"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11"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03 Grupo"/>
          <p:cNvGrpSpPr/>
          <p:nvPr/>
        </p:nvGrpSpPr>
        <p:grpSpPr>
          <a:xfrm>
            <a:off x="997502" y="2574940"/>
            <a:ext cx="2610000" cy="2160000"/>
            <a:chOff x="997502" y="2574940"/>
            <a:chExt cx="2610000" cy="2160000"/>
          </a:xfrm>
        </p:grpSpPr>
        <p:sp>
          <p:nvSpPr>
            <p:cNvPr id="15" name="Rectángulo 14">
              <a:extLst>
                <a:ext uri="{FF2B5EF4-FFF2-40B4-BE49-F238E27FC236}">
                  <a16:creationId xmlns="" xmlns:a16="http://schemas.microsoft.com/office/drawing/2014/main" id="{3A858DCF-04F3-D349-9726-02AE503FD6F8}"/>
                </a:ext>
              </a:extLst>
            </p:cNvPr>
            <p:cNvSpPr/>
            <p:nvPr/>
          </p:nvSpPr>
          <p:spPr>
            <a:xfrm>
              <a:off x="997502" y="2574940"/>
              <a:ext cx="2610000" cy="2160000"/>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Prosa</a:t>
              </a:r>
              <a:endParaRPr lang="es-MX" sz="1800" b="1" dirty="0">
                <a:solidFill>
                  <a:schemeClr val="tx1"/>
                </a:solidFill>
              </a:endParaRPr>
            </a:p>
          </p:txBody>
        </p:sp>
        <p:grpSp>
          <p:nvGrpSpPr>
            <p:cNvPr id="3" name="168 Grupo"/>
            <p:cNvGrpSpPr/>
            <p:nvPr/>
          </p:nvGrpSpPr>
          <p:grpSpPr>
            <a:xfrm>
              <a:off x="1781225" y="3058438"/>
              <a:ext cx="988052" cy="1311369"/>
              <a:chOff x="1963716" y="2247906"/>
              <a:chExt cx="781199" cy="1086437"/>
            </a:xfrm>
          </p:grpSpPr>
          <p:pic>
            <p:nvPicPr>
              <p:cNvPr id="17" name="Imagen 15">
                <a:extLst>
                  <a:ext uri="{FF2B5EF4-FFF2-40B4-BE49-F238E27FC236}">
                    <a16:creationId xmlns="" xmlns:a16="http://schemas.microsoft.com/office/drawing/2014/main" id="{CF99C5FE-DCA1-AF47-955E-128B7A40472F}"/>
                  </a:ext>
                </a:extLst>
              </p:cNvPr>
              <p:cNvPicPr>
                <a:picLocks noChangeAspect="1"/>
              </p:cNvPicPr>
              <p:nvPr/>
            </p:nvPicPr>
            <p:blipFill>
              <a:blip r:embed="rId2"/>
              <a:stretch>
                <a:fillRect/>
              </a:stretch>
            </p:blipFill>
            <p:spPr>
              <a:xfrm>
                <a:off x="1963716" y="2247906"/>
                <a:ext cx="781199" cy="781199"/>
              </a:xfrm>
              <a:prstGeom prst="rect">
                <a:avLst/>
              </a:prstGeom>
            </p:spPr>
          </p:pic>
          <p:sp>
            <p:nvSpPr>
              <p:cNvPr id="18" name="CuadroTexto 16">
                <a:extLst>
                  <a:ext uri="{FF2B5EF4-FFF2-40B4-BE49-F238E27FC236}">
                    <a16:creationId xmlns="" xmlns:a16="http://schemas.microsoft.com/office/drawing/2014/main" id="{C0B5EAD4-C458-C54E-983C-376A91234D74}"/>
                  </a:ext>
                </a:extLst>
              </p:cNvPr>
              <p:cNvSpPr txBox="1"/>
              <p:nvPr/>
            </p:nvSpPr>
            <p:spPr>
              <a:xfrm>
                <a:off x="2107298" y="3053859"/>
                <a:ext cx="570536" cy="280484"/>
              </a:xfrm>
              <a:prstGeom prst="rect">
                <a:avLst/>
              </a:prstGeom>
              <a:noFill/>
            </p:spPr>
            <p:txBody>
              <a:bodyPr wrap="none" rtlCol="0">
                <a:spAutoFit/>
              </a:bodyPr>
              <a:lstStyle/>
              <a:p>
                <a:r>
                  <a:rPr lang="es-MX" sz="1600" dirty="0"/>
                  <a:t>Server</a:t>
                </a:r>
                <a:endParaRPr lang="es-MX" sz="1400" dirty="0"/>
              </a:p>
            </p:txBody>
          </p:sp>
        </p:grpSp>
      </p:grpSp>
      <p:sp>
        <p:nvSpPr>
          <p:cNvPr id="20" name="19 Nube"/>
          <p:cNvSpPr/>
          <p:nvPr/>
        </p:nvSpPr>
        <p:spPr>
          <a:xfrm>
            <a:off x="9403905" y="2495833"/>
            <a:ext cx="2419350" cy="112521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800" b="1" dirty="0" smtClean="0"/>
              <a:t>ListenerProsa.</a:t>
            </a:r>
          </a:p>
          <a:p>
            <a:pPr algn="ctr"/>
            <a:r>
              <a:rPr lang="es-MX" sz="1800" b="1" dirty="0" smtClean="0"/>
              <a:t>Peticiones de ATM</a:t>
            </a:r>
            <a:endParaRPr lang="es-MX" sz="1800" b="1" dirty="0"/>
          </a:p>
        </p:txBody>
      </p:sp>
      <p:sp>
        <p:nvSpPr>
          <p:cNvPr id="21" name="20 Nube"/>
          <p:cNvSpPr/>
          <p:nvPr/>
        </p:nvSpPr>
        <p:spPr>
          <a:xfrm>
            <a:off x="9403905" y="3961138"/>
            <a:ext cx="2419350" cy="112521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800" b="1" dirty="0" smtClean="0"/>
              <a:t>ProsaPos. Peticiones de Compras</a:t>
            </a:r>
            <a:endParaRPr lang="es-MX" sz="1800" b="1" dirty="0"/>
          </a:p>
        </p:txBody>
      </p:sp>
      <p:cxnSp>
        <p:nvCxnSpPr>
          <p:cNvPr id="23" name="22 Conector recto de flecha"/>
          <p:cNvCxnSpPr/>
          <p:nvPr/>
        </p:nvCxnSpPr>
        <p:spPr>
          <a:xfrm>
            <a:off x="7670355" y="2861457"/>
            <a:ext cx="189274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6" name="25 Conector recto de flecha"/>
          <p:cNvCxnSpPr/>
          <p:nvPr/>
        </p:nvCxnSpPr>
        <p:spPr>
          <a:xfrm>
            <a:off x="7663560" y="4417184"/>
            <a:ext cx="1740345"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7" name="26 Conector recto de flecha"/>
          <p:cNvCxnSpPr/>
          <p:nvPr/>
        </p:nvCxnSpPr>
        <p:spPr>
          <a:xfrm flipV="1">
            <a:off x="7670355" y="3105816"/>
            <a:ext cx="1740345" cy="1125215"/>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31" name="30 Conector recto de flecha"/>
          <p:cNvCxnSpPr/>
          <p:nvPr/>
        </p:nvCxnSpPr>
        <p:spPr>
          <a:xfrm>
            <a:off x="7670355" y="3030083"/>
            <a:ext cx="1892745" cy="1200948"/>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grpSp>
        <p:nvGrpSpPr>
          <p:cNvPr id="4" name="102 Grupo"/>
          <p:cNvGrpSpPr/>
          <p:nvPr/>
        </p:nvGrpSpPr>
        <p:grpSpPr>
          <a:xfrm>
            <a:off x="1149902" y="6253619"/>
            <a:ext cx="2610000" cy="2160000"/>
            <a:chOff x="1149902" y="6253619"/>
            <a:chExt cx="2610000" cy="2160000"/>
          </a:xfrm>
        </p:grpSpPr>
        <p:sp>
          <p:nvSpPr>
            <p:cNvPr id="39" name="Rectángulo 14">
              <a:extLst>
                <a:ext uri="{FF2B5EF4-FFF2-40B4-BE49-F238E27FC236}">
                  <a16:creationId xmlns="" xmlns:a16="http://schemas.microsoft.com/office/drawing/2014/main" id="{3A858DCF-04F3-D349-9726-02AE503FD6F8}"/>
                </a:ext>
              </a:extLst>
            </p:cNvPr>
            <p:cNvSpPr/>
            <p:nvPr/>
          </p:nvSpPr>
          <p:spPr>
            <a:xfrm>
              <a:off x="1149902" y="6253619"/>
              <a:ext cx="2610000" cy="2160000"/>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Switch Adquirente</a:t>
              </a:r>
              <a:endParaRPr lang="es-MX" sz="1800" b="1" dirty="0">
                <a:solidFill>
                  <a:schemeClr val="tx1"/>
                </a:solidFill>
              </a:endParaRPr>
            </a:p>
          </p:txBody>
        </p:sp>
        <p:grpSp>
          <p:nvGrpSpPr>
            <p:cNvPr id="5" name="168 Grupo"/>
            <p:cNvGrpSpPr/>
            <p:nvPr/>
          </p:nvGrpSpPr>
          <p:grpSpPr>
            <a:xfrm>
              <a:off x="1933625" y="6737117"/>
              <a:ext cx="988052" cy="1311369"/>
              <a:chOff x="1963716" y="2247906"/>
              <a:chExt cx="781199" cy="1086437"/>
            </a:xfrm>
          </p:grpSpPr>
          <p:pic>
            <p:nvPicPr>
              <p:cNvPr id="41" name="Imagen 15">
                <a:extLst>
                  <a:ext uri="{FF2B5EF4-FFF2-40B4-BE49-F238E27FC236}">
                    <a16:creationId xmlns="" xmlns:a16="http://schemas.microsoft.com/office/drawing/2014/main" id="{CF99C5FE-DCA1-AF47-955E-128B7A40472F}"/>
                  </a:ext>
                </a:extLst>
              </p:cNvPr>
              <p:cNvPicPr>
                <a:picLocks noChangeAspect="1"/>
              </p:cNvPicPr>
              <p:nvPr/>
            </p:nvPicPr>
            <p:blipFill>
              <a:blip r:embed="rId2"/>
              <a:stretch>
                <a:fillRect/>
              </a:stretch>
            </p:blipFill>
            <p:spPr>
              <a:xfrm>
                <a:off x="1963716" y="2247906"/>
                <a:ext cx="781199" cy="781199"/>
              </a:xfrm>
              <a:prstGeom prst="rect">
                <a:avLst/>
              </a:prstGeom>
            </p:spPr>
          </p:pic>
          <p:sp>
            <p:nvSpPr>
              <p:cNvPr id="42" name="CuadroTexto 16">
                <a:extLst>
                  <a:ext uri="{FF2B5EF4-FFF2-40B4-BE49-F238E27FC236}">
                    <a16:creationId xmlns="" xmlns:a16="http://schemas.microsoft.com/office/drawing/2014/main" id="{C0B5EAD4-C458-C54E-983C-376A91234D74}"/>
                  </a:ext>
                </a:extLst>
              </p:cNvPr>
              <p:cNvSpPr txBox="1"/>
              <p:nvPr/>
            </p:nvSpPr>
            <p:spPr>
              <a:xfrm>
                <a:off x="2107298" y="3053859"/>
                <a:ext cx="570536" cy="280484"/>
              </a:xfrm>
              <a:prstGeom prst="rect">
                <a:avLst/>
              </a:prstGeom>
              <a:noFill/>
            </p:spPr>
            <p:txBody>
              <a:bodyPr wrap="none" rtlCol="0">
                <a:spAutoFit/>
              </a:bodyPr>
              <a:lstStyle/>
              <a:p>
                <a:r>
                  <a:rPr lang="es-MX" sz="1600" dirty="0"/>
                  <a:t>Server</a:t>
                </a:r>
                <a:endParaRPr lang="es-MX" sz="1400" dirty="0"/>
              </a:p>
            </p:txBody>
          </p:sp>
        </p:grpSp>
      </p:grpSp>
      <p:sp>
        <p:nvSpPr>
          <p:cNvPr id="70" name="69 Nube"/>
          <p:cNvSpPr/>
          <p:nvPr/>
        </p:nvSpPr>
        <p:spPr>
          <a:xfrm>
            <a:off x="16849725" y="2664001"/>
            <a:ext cx="2190750" cy="821179"/>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800" b="1" dirty="0" smtClean="0"/>
              <a:t>ListenerMC</a:t>
            </a:r>
            <a:endParaRPr lang="es-MX" sz="1800" b="1" dirty="0"/>
          </a:p>
        </p:txBody>
      </p:sp>
      <p:grpSp>
        <p:nvGrpSpPr>
          <p:cNvPr id="6" name="87 Grupo"/>
          <p:cNvGrpSpPr/>
          <p:nvPr/>
        </p:nvGrpSpPr>
        <p:grpSpPr>
          <a:xfrm>
            <a:off x="14020800" y="2325447"/>
            <a:ext cx="1828800" cy="1072019"/>
            <a:chOff x="13716000" y="1106929"/>
            <a:chExt cx="1828800" cy="1072019"/>
          </a:xfrm>
        </p:grpSpPr>
        <p:sp>
          <p:nvSpPr>
            <p:cNvPr id="56" name="55 Cheurón"/>
            <p:cNvSpPr/>
            <p:nvPr/>
          </p:nvSpPr>
          <p:spPr>
            <a:xfrm>
              <a:off x="137160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57" name="56 Cheurón"/>
            <p:cNvSpPr/>
            <p:nvPr/>
          </p:nvSpPr>
          <p:spPr>
            <a:xfrm>
              <a:off x="1392555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58" name="57 Cheurón"/>
            <p:cNvSpPr/>
            <p:nvPr/>
          </p:nvSpPr>
          <p:spPr>
            <a:xfrm>
              <a:off x="141351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59" name="58 Cheurón"/>
            <p:cNvSpPr/>
            <p:nvPr/>
          </p:nvSpPr>
          <p:spPr>
            <a:xfrm>
              <a:off x="143637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66" name="65 Cheurón"/>
            <p:cNvSpPr/>
            <p:nvPr/>
          </p:nvSpPr>
          <p:spPr>
            <a:xfrm>
              <a:off x="145923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67" name="66 Cheurón"/>
            <p:cNvSpPr/>
            <p:nvPr/>
          </p:nvSpPr>
          <p:spPr>
            <a:xfrm>
              <a:off x="1480185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68" name="67 Cheurón"/>
            <p:cNvSpPr/>
            <p:nvPr/>
          </p:nvSpPr>
          <p:spPr>
            <a:xfrm>
              <a:off x="150114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69" name="68 Cheurón"/>
            <p:cNvSpPr/>
            <p:nvPr/>
          </p:nvSpPr>
          <p:spPr>
            <a:xfrm>
              <a:off x="15240000" y="1550298"/>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87" name="86 CuadroTexto"/>
            <p:cNvSpPr txBox="1"/>
            <p:nvPr/>
          </p:nvSpPr>
          <p:spPr>
            <a:xfrm>
              <a:off x="13754100" y="1106929"/>
              <a:ext cx="1659621" cy="338554"/>
            </a:xfrm>
            <a:prstGeom prst="rect">
              <a:avLst/>
            </a:prstGeom>
            <a:noFill/>
          </p:spPr>
          <p:txBody>
            <a:bodyPr wrap="none" rtlCol="0">
              <a:spAutoFit/>
            </a:bodyPr>
            <a:lstStyle/>
            <a:p>
              <a:r>
                <a:rPr lang="es-MX" sz="1600" b="1" dirty="0" smtClean="0"/>
                <a:t>Fila de peticiones</a:t>
              </a:r>
              <a:endParaRPr lang="es-MX" sz="1600" b="1" dirty="0"/>
            </a:p>
          </p:txBody>
        </p:sp>
      </p:grpSp>
      <p:cxnSp>
        <p:nvCxnSpPr>
          <p:cNvPr id="90" name="89 Conector recto de flecha"/>
          <p:cNvCxnSpPr/>
          <p:nvPr/>
        </p:nvCxnSpPr>
        <p:spPr>
          <a:xfrm flipV="1">
            <a:off x="11823255" y="3105816"/>
            <a:ext cx="2197545" cy="11252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2" name="91 Conector recto de flecha"/>
          <p:cNvCxnSpPr>
            <a:stCxn id="20" idx="0"/>
          </p:cNvCxnSpPr>
          <p:nvPr/>
        </p:nvCxnSpPr>
        <p:spPr>
          <a:xfrm flipV="1">
            <a:off x="11821239" y="3032907"/>
            <a:ext cx="2199561" cy="255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4" name="93 Conector recto de flecha"/>
          <p:cNvCxnSpPr/>
          <p:nvPr/>
        </p:nvCxnSpPr>
        <p:spPr>
          <a:xfrm>
            <a:off x="15849600" y="3105817"/>
            <a:ext cx="100012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5" name="Rectángulo 14">
            <a:extLst>
              <a:ext uri="{FF2B5EF4-FFF2-40B4-BE49-F238E27FC236}">
                <a16:creationId xmlns="" xmlns:a16="http://schemas.microsoft.com/office/drawing/2014/main" id="{3A858DCF-04F3-D349-9726-02AE503FD6F8}"/>
              </a:ext>
            </a:extLst>
          </p:cNvPr>
          <p:cNvSpPr/>
          <p:nvPr/>
        </p:nvSpPr>
        <p:spPr>
          <a:xfrm>
            <a:off x="17212087" y="6253619"/>
            <a:ext cx="1386525" cy="1052969"/>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Wrapper</a:t>
            </a:r>
          </a:p>
          <a:p>
            <a:pPr algn="ctr"/>
            <a:r>
              <a:rPr lang="es-MX" sz="1800" b="1" dirty="0" smtClean="0">
                <a:solidFill>
                  <a:schemeClr val="tx1"/>
                </a:solidFill>
              </a:rPr>
              <a:t>Transacción M710</a:t>
            </a:r>
            <a:endParaRPr lang="es-MX" sz="1800" b="1" dirty="0">
              <a:solidFill>
                <a:schemeClr val="tx1"/>
              </a:solidFill>
            </a:endParaRPr>
          </a:p>
        </p:txBody>
      </p:sp>
      <p:grpSp>
        <p:nvGrpSpPr>
          <p:cNvPr id="7" name="104 Grupo"/>
          <p:cNvGrpSpPr/>
          <p:nvPr/>
        </p:nvGrpSpPr>
        <p:grpSpPr>
          <a:xfrm>
            <a:off x="16634599" y="9325080"/>
            <a:ext cx="2541502" cy="1938689"/>
            <a:chOff x="16498974" y="5402911"/>
            <a:chExt cx="2541502" cy="1938689"/>
          </a:xfrm>
        </p:grpSpPr>
        <p:sp>
          <p:nvSpPr>
            <p:cNvPr id="97" name="Rectángulo 14">
              <a:extLst>
                <a:ext uri="{FF2B5EF4-FFF2-40B4-BE49-F238E27FC236}">
                  <a16:creationId xmlns="" xmlns:a16="http://schemas.microsoft.com/office/drawing/2014/main" id="{3A858DCF-04F3-D349-9726-02AE503FD6F8}"/>
                </a:ext>
              </a:extLst>
            </p:cNvPr>
            <p:cNvSpPr/>
            <p:nvPr/>
          </p:nvSpPr>
          <p:spPr>
            <a:xfrm>
              <a:off x="16498974" y="5402911"/>
              <a:ext cx="2541502" cy="1938689"/>
            </a:xfrm>
            <a:prstGeom prst="rect">
              <a:avLst/>
            </a:prstGeom>
            <a:solidFill>
              <a:schemeClr val="accent5">
                <a:lumMod val="20000"/>
                <a:lumOff val="80000"/>
              </a:schemeClr>
            </a:solid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accent5">
                      <a:lumMod val="50000"/>
                    </a:schemeClr>
                  </a:solidFill>
                </a:rPr>
                <a:t>Autorizador MC</a:t>
              </a:r>
              <a:endParaRPr lang="es-MX" sz="1800" b="1" dirty="0">
                <a:solidFill>
                  <a:schemeClr val="accent5">
                    <a:lumMod val="50000"/>
                  </a:schemeClr>
                </a:solidFill>
              </a:endParaRPr>
            </a:p>
          </p:txBody>
        </p:sp>
        <p:pic>
          <p:nvPicPr>
            <p:cNvPr id="98" name="Imagen 15">
              <a:extLst>
                <a:ext uri="{FF2B5EF4-FFF2-40B4-BE49-F238E27FC236}">
                  <a16:creationId xmlns="" xmlns:a16="http://schemas.microsoft.com/office/drawing/2014/main" id="{CF99C5FE-DCA1-AF47-955E-128B7A40472F}"/>
                </a:ext>
              </a:extLst>
            </p:cNvPr>
            <p:cNvPicPr>
              <a:picLocks noChangeAspect="1"/>
            </p:cNvPicPr>
            <p:nvPr/>
          </p:nvPicPr>
          <p:blipFill>
            <a:blip r:embed="rId2"/>
            <a:stretch>
              <a:fillRect/>
            </a:stretch>
          </p:blipFill>
          <p:spPr>
            <a:xfrm>
              <a:off x="17399772" y="5963520"/>
              <a:ext cx="781199" cy="781199"/>
            </a:xfrm>
            <a:prstGeom prst="rect">
              <a:avLst/>
            </a:prstGeom>
          </p:spPr>
        </p:pic>
        <p:sp>
          <p:nvSpPr>
            <p:cNvPr id="99" name="CuadroTexto 16">
              <a:extLst>
                <a:ext uri="{FF2B5EF4-FFF2-40B4-BE49-F238E27FC236}">
                  <a16:creationId xmlns="" xmlns:a16="http://schemas.microsoft.com/office/drawing/2014/main" id="{C0B5EAD4-C458-C54E-983C-376A91234D74}"/>
                </a:ext>
              </a:extLst>
            </p:cNvPr>
            <p:cNvSpPr txBox="1"/>
            <p:nvPr/>
          </p:nvSpPr>
          <p:spPr>
            <a:xfrm>
              <a:off x="17433042" y="6744719"/>
              <a:ext cx="721608" cy="338554"/>
            </a:xfrm>
            <a:prstGeom prst="rect">
              <a:avLst/>
            </a:prstGeom>
            <a:noFill/>
          </p:spPr>
          <p:txBody>
            <a:bodyPr wrap="none" rtlCol="0">
              <a:spAutoFit/>
            </a:bodyPr>
            <a:lstStyle/>
            <a:p>
              <a:r>
                <a:rPr lang="es-MX" sz="1600" dirty="0"/>
                <a:t>Server</a:t>
              </a:r>
            </a:p>
          </p:txBody>
        </p:sp>
      </p:grpSp>
      <p:cxnSp>
        <p:nvCxnSpPr>
          <p:cNvPr id="101" name="100 Conector recto de flecha"/>
          <p:cNvCxnSpPr>
            <a:endCxn id="95" idx="0"/>
          </p:cNvCxnSpPr>
          <p:nvPr/>
        </p:nvCxnSpPr>
        <p:spPr>
          <a:xfrm>
            <a:off x="17905350" y="3485180"/>
            <a:ext cx="0" cy="27684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106 Conector recto de flecha"/>
          <p:cNvCxnSpPr/>
          <p:nvPr/>
        </p:nvCxnSpPr>
        <p:spPr>
          <a:xfrm flipH="1">
            <a:off x="15372288" y="10054966"/>
            <a:ext cx="123786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0" name="109 Cilindro"/>
          <p:cNvSpPr/>
          <p:nvPr/>
        </p:nvSpPr>
        <p:spPr>
          <a:xfrm>
            <a:off x="17419575" y="12059877"/>
            <a:ext cx="971550" cy="8953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800" b="1" dirty="0" smtClean="0"/>
              <a:t>BD</a:t>
            </a:r>
            <a:endParaRPr lang="es-MX" sz="1800" b="1" dirty="0"/>
          </a:p>
        </p:txBody>
      </p:sp>
      <p:cxnSp>
        <p:nvCxnSpPr>
          <p:cNvPr id="120" name="119 Conector recto de flecha"/>
          <p:cNvCxnSpPr>
            <a:stCxn id="97" idx="2"/>
            <a:endCxn id="110" idx="1"/>
          </p:cNvCxnSpPr>
          <p:nvPr/>
        </p:nvCxnSpPr>
        <p:spPr>
          <a:xfrm>
            <a:off x="17905350" y="11263769"/>
            <a:ext cx="0" cy="7961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3" name="122 CuadroTexto"/>
          <p:cNvSpPr txBox="1"/>
          <p:nvPr/>
        </p:nvSpPr>
        <p:spPr>
          <a:xfrm>
            <a:off x="14716908" y="9470024"/>
            <a:ext cx="1844159" cy="338554"/>
          </a:xfrm>
          <a:prstGeom prst="rect">
            <a:avLst/>
          </a:prstGeom>
          <a:noFill/>
        </p:spPr>
        <p:txBody>
          <a:bodyPr wrap="none" rtlCol="0">
            <a:spAutoFit/>
          </a:bodyPr>
          <a:lstStyle/>
          <a:p>
            <a:r>
              <a:rPr lang="es-MX" sz="1600" b="1" dirty="0" smtClean="0"/>
              <a:t>TAZ (Tarjeta Azteca)</a:t>
            </a:r>
            <a:endParaRPr lang="es-MX" sz="1600" b="1" dirty="0"/>
          </a:p>
        </p:txBody>
      </p:sp>
      <p:sp>
        <p:nvSpPr>
          <p:cNvPr id="124" name="123 CuadroTexto"/>
          <p:cNvSpPr txBox="1"/>
          <p:nvPr/>
        </p:nvSpPr>
        <p:spPr>
          <a:xfrm>
            <a:off x="18419547" y="11764602"/>
            <a:ext cx="2461571" cy="338554"/>
          </a:xfrm>
          <a:prstGeom prst="rect">
            <a:avLst/>
          </a:prstGeom>
          <a:noFill/>
        </p:spPr>
        <p:txBody>
          <a:bodyPr wrap="none" rtlCol="0">
            <a:spAutoFit/>
          </a:bodyPr>
          <a:lstStyle/>
          <a:p>
            <a:r>
              <a:rPr lang="es-MX" sz="1600" b="1" dirty="0" smtClean="0"/>
              <a:t>Débito/Crédito Revolvente</a:t>
            </a:r>
            <a:endParaRPr lang="es-MX" sz="1600" b="1" dirty="0"/>
          </a:p>
        </p:txBody>
      </p:sp>
      <p:grpSp>
        <p:nvGrpSpPr>
          <p:cNvPr id="8" name="138 Grupo"/>
          <p:cNvGrpSpPr/>
          <p:nvPr/>
        </p:nvGrpSpPr>
        <p:grpSpPr>
          <a:xfrm>
            <a:off x="9631802" y="9325080"/>
            <a:ext cx="2610000" cy="2160000"/>
            <a:chOff x="8221542" y="6029817"/>
            <a:chExt cx="2610000" cy="2160000"/>
          </a:xfrm>
        </p:grpSpPr>
        <p:sp>
          <p:nvSpPr>
            <p:cNvPr id="129" name="Rectángulo 14">
              <a:extLst>
                <a:ext uri="{FF2B5EF4-FFF2-40B4-BE49-F238E27FC236}">
                  <a16:creationId xmlns="" xmlns:a16="http://schemas.microsoft.com/office/drawing/2014/main" id="{3A858DCF-04F3-D349-9726-02AE503FD6F8}"/>
                </a:ext>
              </a:extLst>
            </p:cNvPr>
            <p:cNvSpPr/>
            <p:nvPr/>
          </p:nvSpPr>
          <p:spPr>
            <a:xfrm>
              <a:off x="8221542" y="6029817"/>
              <a:ext cx="2610000" cy="2160000"/>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Credimax</a:t>
              </a:r>
              <a:endParaRPr lang="es-MX" sz="1800" b="1" dirty="0">
                <a:solidFill>
                  <a:schemeClr val="tx1"/>
                </a:solidFill>
              </a:endParaRPr>
            </a:p>
          </p:txBody>
        </p:sp>
        <p:grpSp>
          <p:nvGrpSpPr>
            <p:cNvPr id="9" name="168 Grupo"/>
            <p:cNvGrpSpPr/>
            <p:nvPr/>
          </p:nvGrpSpPr>
          <p:grpSpPr>
            <a:xfrm>
              <a:off x="8742266" y="6513315"/>
              <a:ext cx="1641669" cy="1527197"/>
              <a:chOff x="1961681" y="2247906"/>
              <a:chExt cx="1297978" cy="1265245"/>
            </a:xfrm>
          </p:grpSpPr>
          <p:pic>
            <p:nvPicPr>
              <p:cNvPr id="131" name="Imagen 15">
                <a:extLst>
                  <a:ext uri="{FF2B5EF4-FFF2-40B4-BE49-F238E27FC236}">
                    <a16:creationId xmlns="" xmlns:a16="http://schemas.microsoft.com/office/drawing/2014/main" id="{CF99C5FE-DCA1-AF47-955E-128B7A40472F}"/>
                  </a:ext>
                </a:extLst>
              </p:cNvPr>
              <p:cNvPicPr>
                <a:picLocks noChangeAspect="1"/>
              </p:cNvPicPr>
              <p:nvPr/>
            </p:nvPicPr>
            <p:blipFill>
              <a:blip r:embed="rId2"/>
              <a:stretch>
                <a:fillRect/>
              </a:stretch>
            </p:blipFill>
            <p:spPr>
              <a:xfrm>
                <a:off x="2174581" y="2247906"/>
                <a:ext cx="781199" cy="781199"/>
              </a:xfrm>
              <a:prstGeom prst="rect">
                <a:avLst/>
              </a:prstGeom>
            </p:spPr>
          </p:pic>
          <p:sp>
            <p:nvSpPr>
              <p:cNvPr id="132" name="CuadroTexto 16">
                <a:extLst>
                  <a:ext uri="{FF2B5EF4-FFF2-40B4-BE49-F238E27FC236}">
                    <a16:creationId xmlns="" xmlns:a16="http://schemas.microsoft.com/office/drawing/2014/main" id="{C0B5EAD4-C458-C54E-983C-376A91234D74}"/>
                  </a:ext>
                </a:extLst>
              </p:cNvPr>
              <p:cNvSpPr txBox="1"/>
              <p:nvPr/>
            </p:nvSpPr>
            <p:spPr>
              <a:xfrm>
                <a:off x="1961681" y="3028679"/>
                <a:ext cx="1297978" cy="484472"/>
              </a:xfrm>
              <a:prstGeom prst="rect">
                <a:avLst/>
              </a:prstGeom>
              <a:noFill/>
            </p:spPr>
            <p:txBody>
              <a:bodyPr wrap="none" rtlCol="0">
                <a:spAutoFit/>
              </a:bodyPr>
              <a:lstStyle/>
              <a:p>
                <a:pPr algn="ctr"/>
                <a:r>
                  <a:rPr lang="es-MX" sz="1600" dirty="0" smtClean="0"/>
                  <a:t>Autorizador</a:t>
                </a:r>
              </a:p>
              <a:p>
                <a:pPr algn="ctr"/>
                <a:r>
                  <a:rPr lang="es-MX" sz="1600" dirty="0" smtClean="0"/>
                  <a:t>(</a:t>
                </a:r>
                <a:r>
                  <a:rPr lang="es-MX" sz="1600" b="1" dirty="0" smtClean="0"/>
                  <a:t>LtbCredimax.dll</a:t>
                </a:r>
                <a:r>
                  <a:rPr lang="es-MX" sz="1600" dirty="0" smtClean="0"/>
                  <a:t>)</a:t>
                </a:r>
                <a:endParaRPr lang="es-MX" sz="1400" dirty="0"/>
              </a:p>
            </p:txBody>
          </p:sp>
        </p:grpSp>
      </p:grpSp>
      <p:sp>
        <p:nvSpPr>
          <p:cNvPr id="133" name="132 Cilindro"/>
          <p:cNvSpPr/>
          <p:nvPr/>
        </p:nvSpPr>
        <p:spPr>
          <a:xfrm>
            <a:off x="6919907" y="9856164"/>
            <a:ext cx="971550" cy="895350"/>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s-MX" sz="1800" b="1" dirty="0" smtClean="0"/>
              <a:t>BD</a:t>
            </a:r>
            <a:endParaRPr lang="es-MX" sz="1800" b="1" dirty="0"/>
          </a:p>
        </p:txBody>
      </p:sp>
      <p:cxnSp>
        <p:nvCxnSpPr>
          <p:cNvPr id="141" name="140 Conector recto de flecha"/>
          <p:cNvCxnSpPr/>
          <p:nvPr/>
        </p:nvCxnSpPr>
        <p:spPr>
          <a:xfrm flipH="1">
            <a:off x="12221384" y="10054966"/>
            <a:ext cx="172078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3" name="142 Conector recto de flecha"/>
          <p:cNvCxnSpPr/>
          <p:nvPr/>
        </p:nvCxnSpPr>
        <p:spPr>
          <a:xfrm flipH="1">
            <a:off x="7891457" y="10320969"/>
            <a:ext cx="174034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6" name="145 Conector recto de flecha"/>
          <p:cNvCxnSpPr/>
          <p:nvPr/>
        </p:nvCxnSpPr>
        <p:spPr>
          <a:xfrm>
            <a:off x="12221384" y="10666888"/>
            <a:ext cx="1741205"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48" name="147 Conector recto de flecha"/>
          <p:cNvCxnSpPr/>
          <p:nvPr/>
        </p:nvCxnSpPr>
        <p:spPr>
          <a:xfrm>
            <a:off x="15349113" y="10659367"/>
            <a:ext cx="1285486"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5" name="154 Conector recto de flecha"/>
          <p:cNvCxnSpPr/>
          <p:nvPr/>
        </p:nvCxnSpPr>
        <p:spPr>
          <a:xfrm>
            <a:off x="17568667" y="7306588"/>
            <a:ext cx="0" cy="2018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7" name="156 Conector recto de flecha"/>
          <p:cNvCxnSpPr/>
          <p:nvPr/>
        </p:nvCxnSpPr>
        <p:spPr>
          <a:xfrm flipV="1">
            <a:off x="18316596" y="7306588"/>
            <a:ext cx="0" cy="2018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0" name="206 Grupo"/>
          <p:cNvGrpSpPr/>
          <p:nvPr/>
        </p:nvGrpSpPr>
        <p:grpSpPr>
          <a:xfrm>
            <a:off x="13962588" y="6103288"/>
            <a:ext cx="1879251" cy="1005304"/>
            <a:chOff x="13962588" y="5031269"/>
            <a:chExt cx="1879251" cy="1005304"/>
          </a:xfrm>
        </p:grpSpPr>
        <p:grpSp>
          <p:nvGrpSpPr>
            <p:cNvPr id="11" name="169 Grupo"/>
            <p:cNvGrpSpPr/>
            <p:nvPr/>
          </p:nvGrpSpPr>
          <p:grpSpPr>
            <a:xfrm rot="10800000">
              <a:off x="13962588" y="5407923"/>
              <a:ext cx="1828800" cy="628650"/>
              <a:chOff x="14058900" y="5572457"/>
              <a:chExt cx="1828800" cy="628650"/>
            </a:xfrm>
          </p:grpSpPr>
          <p:sp>
            <p:nvSpPr>
              <p:cNvPr id="159" name="158 Cheurón"/>
              <p:cNvSpPr/>
              <p:nvPr/>
            </p:nvSpPr>
            <p:spPr>
              <a:xfrm>
                <a:off x="140589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0" name="159 Cheurón"/>
              <p:cNvSpPr/>
              <p:nvPr/>
            </p:nvSpPr>
            <p:spPr>
              <a:xfrm>
                <a:off x="1426845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1" name="160 Cheurón"/>
              <p:cNvSpPr/>
              <p:nvPr/>
            </p:nvSpPr>
            <p:spPr>
              <a:xfrm>
                <a:off x="144780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2" name="161 Cheurón"/>
              <p:cNvSpPr/>
              <p:nvPr/>
            </p:nvSpPr>
            <p:spPr>
              <a:xfrm>
                <a:off x="147066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3" name="162 Cheurón"/>
              <p:cNvSpPr/>
              <p:nvPr/>
            </p:nvSpPr>
            <p:spPr>
              <a:xfrm>
                <a:off x="149352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4" name="163 Cheurón"/>
              <p:cNvSpPr/>
              <p:nvPr/>
            </p:nvSpPr>
            <p:spPr>
              <a:xfrm>
                <a:off x="1514475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5" name="164 Cheurón"/>
              <p:cNvSpPr/>
              <p:nvPr/>
            </p:nvSpPr>
            <p:spPr>
              <a:xfrm>
                <a:off x="153543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sp>
            <p:nvSpPr>
              <p:cNvPr id="166" name="165 Cheurón"/>
              <p:cNvSpPr/>
              <p:nvPr/>
            </p:nvSpPr>
            <p:spPr>
              <a:xfrm>
                <a:off x="15582900" y="5572457"/>
                <a:ext cx="304800" cy="628650"/>
              </a:xfrm>
              <a:prstGeom prst="chevr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solidFill>
                    <a:schemeClr val="tx1"/>
                  </a:solidFill>
                </a:endParaRPr>
              </a:p>
            </p:txBody>
          </p:sp>
        </p:grpSp>
        <p:sp>
          <p:nvSpPr>
            <p:cNvPr id="167" name="166 CuadroTexto"/>
            <p:cNvSpPr txBox="1"/>
            <p:nvPr/>
          </p:nvSpPr>
          <p:spPr>
            <a:xfrm>
              <a:off x="14104760" y="5031269"/>
              <a:ext cx="1737079" cy="338554"/>
            </a:xfrm>
            <a:prstGeom prst="rect">
              <a:avLst/>
            </a:prstGeom>
            <a:noFill/>
          </p:spPr>
          <p:txBody>
            <a:bodyPr wrap="none" rtlCol="0">
              <a:spAutoFit/>
            </a:bodyPr>
            <a:lstStyle/>
            <a:p>
              <a:r>
                <a:rPr lang="es-MX" sz="1600" b="1" dirty="0" smtClean="0"/>
                <a:t>Fila de Respuestas</a:t>
              </a:r>
              <a:endParaRPr lang="es-MX" sz="1600" b="1" dirty="0"/>
            </a:p>
          </p:txBody>
        </p:sp>
      </p:grpSp>
      <p:cxnSp>
        <p:nvCxnSpPr>
          <p:cNvPr id="176" name="175 Conector recto de flecha"/>
          <p:cNvCxnSpPr>
            <a:stCxn id="95" idx="1"/>
            <a:endCxn id="159" idx="1"/>
          </p:cNvCxnSpPr>
          <p:nvPr/>
        </p:nvCxnSpPr>
        <p:spPr>
          <a:xfrm flipH="1">
            <a:off x="15638988" y="6780104"/>
            <a:ext cx="1573099" cy="141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78" name="177 Conector recto de flecha"/>
          <p:cNvCxnSpPr/>
          <p:nvPr/>
        </p:nvCxnSpPr>
        <p:spPr>
          <a:xfrm flipH="1" flipV="1">
            <a:off x="11707034" y="3105816"/>
            <a:ext cx="2255555" cy="36313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0" name="179 Conector recto de flecha"/>
          <p:cNvCxnSpPr/>
          <p:nvPr/>
        </p:nvCxnSpPr>
        <p:spPr>
          <a:xfrm flipH="1" flipV="1">
            <a:off x="11707034" y="4734940"/>
            <a:ext cx="2255554" cy="20593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0" name="189 Conector recto de flecha"/>
          <p:cNvCxnSpPr/>
          <p:nvPr/>
        </p:nvCxnSpPr>
        <p:spPr>
          <a:xfrm>
            <a:off x="3607502" y="2912913"/>
            <a:ext cx="2676328"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92" name="191 Conector recto de flecha"/>
          <p:cNvCxnSpPr/>
          <p:nvPr/>
        </p:nvCxnSpPr>
        <p:spPr>
          <a:xfrm>
            <a:off x="3607502" y="4231031"/>
            <a:ext cx="2676328" cy="0"/>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38" name="237 Conector recto de flecha"/>
          <p:cNvCxnSpPr/>
          <p:nvPr/>
        </p:nvCxnSpPr>
        <p:spPr>
          <a:xfrm flipV="1">
            <a:off x="3759902" y="3105816"/>
            <a:ext cx="2523928" cy="3688452"/>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40" name="239 Conector recto de flecha"/>
          <p:cNvCxnSpPr/>
          <p:nvPr/>
        </p:nvCxnSpPr>
        <p:spPr>
          <a:xfrm flipV="1">
            <a:off x="3759902" y="4417184"/>
            <a:ext cx="2523928" cy="3631302"/>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76" name="CuadroTexto 23">
            <a:extLst>
              <a:ext uri="{FF2B5EF4-FFF2-40B4-BE49-F238E27FC236}">
                <a16:creationId xmlns:a16="http://schemas.microsoft.com/office/drawing/2014/main" xmlns="" id="{522AB7EF-BDB6-194D-B559-91A77FE81782}"/>
              </a:ext>
            </a:extLst>
          </p:cNvPr>
          <p:cNvSpPr txBox="1"/>
          <p:nvPr/>
        </p:nvSpPr>
        <p:spPr>
          <a:xfrm>
            <a:off x="6519664" y="883773"/>
            <a:ext cx="7671524" cy="523220"/>
          </a:xfrm>
          <a:prstGeom prst="rect">
            <a:avLst/>
          </a:prstGeom>
          <a:noFill/>
        </p:spPr>
        <p:txBody>
          <a:bodyPr wrap="none" rtlCol="0">
            <a:spAutoFit/>
          </a:bodyPr>
          <a:lstStyle/>
          <a:p>
            <a:r>
              <a:rPr lang="es-MX" sz="2800" b="1" u="sng" dirty="0" smtClean="0"/>
              <a:t>Comunicación Autorizador con Prosa y Adquirente</a:t>
            </a:r>
            <a:endParaRPr lang="es-MX" sz="2800" b="1" u="sng" dirty="0"/>
          </a:p>
        </p:txBody>
      </p:sp>
      <p:grpSp>
        <p:nvGrpSpPr>
          <p:cNvPr id="12" name="99 Grupo"/>
          <p:cNvGrpSpPr/>
          <p:nvPr/>
        </p:nvGrpSpPr>
        <p:grpSpPr>
          <a:xfrm>
            <a:off x="6283830" y="3961138"/>
            <a:ext cx="1386525" cy="1125212"/>
            <a:chOff x="6283830" y="3961138"/>
            <a:chExt cx="1386525" cy="1125212"/>
          </a:xfrm>
        </p:grpSpPr>
        <p:sp>
          <p:nvSpPr>
            <p:cNvPr id="19" name="Rectángulo 14">
              <a:extLst>
                <a:ext uri="{FF2B5EF4-FFF2-40B4-BE49-F238E27FC236}">
                  <a16:creationId xmlns="" xmlns:a16="http://schemas.microsoft.com/office/drawing/2014/main" id="{3A858DCF-04F3-D349-9726-02AE503FD6F8}"/>
                </a:ext>
              </a:extLst>
            </p:cNvPr>
            <p:cNvSpPr/>
            <p:nvPr/>
          </p:nvSpPr>
          <p:spPr>
            <a:xfrm>
              <a:off x="6283830" y="3961138"/>
              <a:ext cx="1386525" cy="1125212"/>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Canalizador</a:t>
              </a:r>
              <a:endParaRPr lang="es-MX" sz="1800" b="1"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6676226" y="4369807"/>
              <a:ext cx="601662" cy="572313"/>
            </a:xfrm>
            <a:prstGeom prst="rect">
              <a:avLst/>
            </a:prstGeom>
            <a:noFill/>
            <a:ln w="9525">
              <a:noFill/>
              <a:miter lim="800000"/>
              <a:headEnd/>
              <a:tailEnd/>
            </a:ln>
          </p:spPr>
        </p:pic>
      </p:grpSp>
      <p:grpSp>
        <p:nvGrpSpPr>
          <p:cNvPr id="13" name="95 Grupo"/>
          <p:cNvGrpSpPr/>
          <p:nvPr/>
        </p:nvGrpSpPr>
        <p:grpSpPr>
          <a:xfrm>
            <a:off x="6283794" y="2495832"/>
            <a:ext cx="1386525" cy="1125212"/>
            <a:chOff x="6283794" y="2495832"/>
            <a:chExt cx="1386525" cy="1125212"/>
          </a:xfrm>
        </p:grpSpPr>
        <p:sp>
          <p:nvSpPr>
            <p:cNvPr id="86" name="Rectángulo 14">
              <a:extLst>
                <a:ext uri="{FF2B5EF4-FFF2-40B4-BE49-F238E27FC236}">
                  <a16:creationId xmlns="" xmlns:a16="http://schemas.microsoft.com/office/drawing/2014/main" id="{3A858DCF-04F3-D349-9726-02AE503FD6F8}"/>
                </a:ext>
              </a:extLst>
            </p:cNvPr>
            <p:cNvSpPr/>
            <p:nvPr/>
          </p:nvSpPr>
          <p:spPr>
            <a:xfrm>
              <a:off x="6283794" y="2495832"/>
              <a:ext cx="1386525" cy="1125212"/>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Canalizador</a:t>
              </a:r>
              <a:endParaRPr lang="es-MX" sz="1800" b="1" dirty="0">
                <a:solidFill>
                  <a:schemeClr val="tx1"/>
                </a:solidFill>
              </a:endParaRPr>
            </a:p>
          </p:txBody>
        </p:sp>
        <p:pic>
          <p:nvPicPr>
            <p:cNvPr id="89" name="Picture 2"/>
            <p:cNvPicPr>
              <a:picLocks noChangeAspect="1" noChangeArrowheads="1"/>
            </p:cNvPicPr>
            <p:nvPr/>
          </p:nvPicPr>
          <p:blipFill>
            <a:blip r:embed="rId3"/>
            <a:srcRect/>
            <a:stretch>
              <a:fillRect/>
            </a:stretch>
          </p:blipFill>
          <p:spPr bwMode="auto">
            <a:xfrm>
              <a:off x="6676226" y="2912867"/>
              <a:ext cx="601662" cy="572313"/>
            </a:xfrm>
            <a:prstGeom prst="rect">
              <a:avLst/>
            </a:prstGeom>
            <a:noFill/>
            <a:ln w="9525">
              <a:noFill/>
              <a:miter lim="800000"/>
              <a:headEnd/>
              <a:tailEnd/>
            </a:ln>
          </p:spPr>
        </p:pic>
      </p:grpSp>
      <p:grpSp>
        <p:nvGrpSpPr>
          <p:cNvPr id="14" name="92 Grupo"/>
          <p:cNvGrpSpPr/>
          <p:nvPr/>
        </p:nvGrpSpPr>
        <p:grpSpPr>
          <a:xfrm>
            <a:off x="13962588" y="9914436"/>
            <a:ext cx="1386525" cy="1091005"/>
            <a:chOff x="13962588" y="9914436"/>
            <a:chExt cx="1386525" cy="1091005"/>
          </a:xfrm>
        </p:grpSpPr>
        <p:sp>
          <p:nvSpPr>
            <p:cNvPr id="125" name="Rectángulo 14">
              <a:extLst>
                <a:ext uri="{FF2B5EF4-FFF2-40B4-BE49-F238E27FC236}">
                  <a16:creationId xmlns="" xmlns:a16="http://schemas.microsoft.com/office/drawing/2014/main" id="{3A858DCF-04F3-D349-9726-02AE503FD6F8}"/>
                </a:ext>
              </a:extLst>
            </p:cNvPr>
            <p:cNvSpPr/>
            <p:nvPr/>
          </p:nvSpPr>
          <p:spPr>
            <a:xfrm>
              <a:off x="13962588" y="9914436"/>
              <a:ext cx="1386525" cy="1091005"/>
            </a:xfrm>
            <a:prstGeom prst="rect">
              <a:avLst/>
            </a:prstGeom>
            <a:noFill/>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s-MX" sz="1800" b="1" dirty="0" smtClean="0">
                  <a:solidFill>
                    <a:schemeClr val="tx1"/>
                  </a:solidFill>
                </a:rPr>
                <a:t>Mc7cCred</a:t>
              </a:r>
              <a:endParaRPr lang="es-MX" sz="1800" b="1" dirty="0">
                <a:solidFill>
                  <a:schemeClr val="tx1"/>
                </a:solidFill>
              </a:endParaRPr>
            </a:p>
          </p:txBody>
        </p:sp>
        <p:pic>
          <p:nvPicPr>
            <p:cNvPr id="91" name="Picture 2"/>
            <p:cNvPicPr>
              <a:picLocks noChangeAspect="1" noChangeArrowheads="1"/>
            </p:cNvPicPr>
            <p:nvPr/>
          </p:nvPicPr>
          <p:blipFill>
            <a:blip r:embed="rId3"/>
            <a:srcRect/>
            <a:stretch>
              <a:fillRect/>
            </a:stretch>
          </p:blipFill>
          <p:spPr bwMode="auto">
            <a:xfrm>
              <a:off x="14367669" y="10254496"/>
              <a:ext cx="601662" cy="572313"/>
            </a:xfrm>
            <a:prstGeom prst="rect">
              <a:avLst/>
            </a:prstGeom>
            <a:noFill/>
            <a:ln w="9525">
              <a:noFill/>
              <a:miter lim="800000"/>
              <a:headEnd/>
              <a:tailEnd/>
            </a:ln>
          </p:spPr>
        </p:pic>
      </p:grpSp>
      <p:sp>
        <p:nvSpPr>
          <p:cNvPr id="83"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84"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pic>
        <p:nvPicPr>
          <p:cNvPr id="85" name="Picture 2"/>
          <p:cNvPicPr>
            <a:picLocks noChangeAspect="1" noChangeArrowheads="1"/>
          </p:cNvPicPr>
          <p:nvPr/>
        </p:nvPicPr>
        <p:blipFill>
          <a:blip r:embed="rId4" cstate="print"/>
          <a:srcRect/>
          <a:stretch>
            <a:fillRect/>
          </a:stretch>
        </p:blipFill>
        <p:spPr bwMode="auto">
          <a:xfrm>
            <a:off x="764224" y="698501"/>
            <a:ext cx="3074887" cy="13608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6"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graphicFrame>
        <p:nvGraphicFramePr>
          <p:cNvPr id="15" name="14 Tabla"/>
          <p:cNvGraphicFramePr>
            <a:graphicFrameLocks noGrp="1"/>
          </p:cNvGraphicFramePr>
          <p:nvPr/>
        </p:nvGraphicFramePr>
        <p:xfrm>
          <a:off x="1125413" y="1195754"/>
          <a:ext cx="19460310" cy="12526290"/>
        </p:xfrm>
        <a:graphic>
          <a:graphicData uri="http://schemas.openxmlformats.org/drawingml/2006/table">
            <a:tbl>
              <a:tblPr/>
              <a:tblGrid>
                <a:gridCol w="3305910"/>
                <a:gridCol w="6775939"/>
                <a:gridCol w="4126523"/>
                <a:gridCol w="5251938"/>
              </a:tblGrid>
              <a:tr h="529311">
                <a:tc>
                  <a:txBody>
                    <a:bodyPr/>
                    <a:lstStyle/>
                    <a:p>
                      <a:pPr algn="l" fontAlgn="t"/>
                      <a:r>
                        <a:rPr lang="es-MX" sz="1800" b="1" i="0" u="none" strike="noStrike" dirty="0">
                          <a:solidFill>
                            <a:srgbClr val="FFFFFF"/>
                          </a:solidFill>
                          <a:latin typeface="Arial"/>
                        </a:rPr>
                        <a:t>Sistema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BB59"/>
                    </a:solidFill>
                  </a:tcPr>
                </a:tc>
                <a:tc>
                  <a:txBody>
                    <a:bodyPr/>
                    <a:lstStyle/>
                    <a:p>
                      <a:pPr algn="l" fontAlgn="t"/>
                      <a:r>
                        <a:rPr lang="es-MX" sz="1800" b="1" i="0" u="none" strike="noStrike" dirty="0">
                          <a:solidFill>
                            <a:srgbClr val="FFFFFF"/>
                          </a:solidFill>
                          <a:latin typeface="Arial"/>
                        </a:rPr>
                        <a:t>Tipo de Comunicación</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BB59"/>
                    </a:solidFill>
                  </a:tcPr>
                </a:tc>
                <a:tc>
                  <a:txBody>
                    <a:bodyPr/>
                    <a:lstStyle/>
                    <a:p>
                      <a:pPr algn="l" fontAlgn="t"/>
                      <a:r>
                        <a:rPr lang="es-MX" sz="1800" b="1" i="0" u="none" strike="noStrike" dirty="0">
                          <a:solidFill>
                            <a:srgbClr val="FFFFFF"/>
                          </a:solidFill>
                          <a:latin typeface="Arial"/>
                        </a:rPr>
                        <a:t>Periodicidad</a:t>
                      </a:r>
                    </a:p>
                  </a:txBody>
                  <a:tcPr marL="342900" marR="9525" marT="9525"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BB59"/>
                    </a:solidFill>
                  </a:tcPr>
                </a:tc>
                <a:tc>
                  <a:txBody>
                    <a:bodyPr/>
                    <a:lstStyle/>
                    <a:p>
                      <a:pPr algn="l" fontAlgn="t"/>
                      <a:r>
                        <a:rPr lang="es-MX" sz="1800" b="1" i="0" u="none" strike="noStrike" dirty="0">
                          <a:solidFill>
                            <a:srgbClr val="FFFFFF"/>
                          </a:solidFill>
                          <a:latin typeface="Arial"/>
                        </a:rPr>
                        <a:t>Dirección de la Comunicación</a:t>
                      </a:r>
                    </a:p>
                  </a:txBody>
                  <a:tcPr marL="342900" marR="9525" marT="9525"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BBB59"/>
                    </a:solidFill>
                  </a:tcPr>
                </a:tc>
              </a:tr>
              <a:tr h="292437">
                <a:tc rowSpan="3">
                  <a:txBody>
                    <a:bodyPr/>
                    <a:lstStyle/>
                    <a:p>
                      <a:pPr algn="l" fontAlgn="t"/>
                      <a:r>
                        <a:rPr lang="es-MX" sz="1800" b="1" i="0" u="none" strike="noStrike" dirty="0">
                          <a:solidFill>
                            <a:srgbClr val="000000"/>
                          </a:solidFill>
                          <a:latin typeface="Arial"/>
                        </a:rPr>
                        <a:t>PROSA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806D1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Stat07</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rowSpan="3">
                  <a:txBody>
                    <a:bodyPr/>
                    <a:lstStyle/>
                    <a:p>
                      <a:pPr algn="l" fontAlgn="t"/>
                      <a:r>
                        <a:rPr lang="es-MX" sz="1800" b="1" i="0" u="none" strike="noStrike" dirty="0">
                          <a:solidFill>
                            <a:srgbClr val="000000"/>
                          </a:solidFill>
                          <a:latin typeface="Arial"/>
                        </a:rPr>
                        <a:t>Diario (1 a 2 am)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s-MX" sz="1800" b="1" i="0" u="none" strike="noStrike" dirty="0" smtClean="0">
                          <a:solidFill>
                            <a:srgbClr val="000000"/>
                          </a:solidFill>
                          <a:latin typeface="Arial"/>
                        </a:rPr>
                        <a:t>Entrada</a:t>
                      </a:r>
                    </a:p>
                    <a:p>
                      <a:pPr marL="0" marR="0" indent="0" algn="l" defTabSz="1920057" rtl="0" eaLnBrk="1" fontAlgn="t" latinLnBrk="0" hangingPunct="1">
                        <a:lnSpc>
                          <a:spcPct val="100000"/>
                        </a:lnSpc>
                        <a:spcBef>
                          <a:spcPts val="0"/>
                        </a:spcBef>
                        <a:spcAft>
                          <a:spcPts val="0"/>
                        </a:spcAft>
                        <a:buClrTx/>
                        <a:buSzTx/>
                        <a:buFontTx/>
                        <a:buNone/>
                        <a:tabLst/>
                        <a:defRPr/>
                      </a:pPr>
                      <a:r>
                        <a:rPr lang="es-MX" sz="1600" b="1" kern="1200" dirty="0" smtClean="0">
                          <a:solidFill>
                            <a:schemeClr val="accent2">
                              <a:lumMod val="75000"/>
                            </a:schemeClr>
                          </a:solidFill>
                          <a:latin typeface="+mn-lt"/>
                          <a:ea typeface="+mn-ea"/>
                          <a:cs typeface="+mn-cs"/>
                        </a:rPr>
                        <a:t>\\10.63.32.139\Reporteria_Alnova\MEXICO\REPOSITORIO\PuntoAzteca\PROSA</a:t>
                      </a:r>
                      <a:endParaRPr lang="es-MX" sz="900" b="0" i="0" u="sng" strike="noStrike" dirty="0" smtClean="0">
                        <a:solidFill>
                          <a:schemeClr val="accent2">
                            <a:lumMod val="75000"/>
                          </a:schemeClr>
                        </a:solidFill>
                        <a:latin typeface="Arial"/>
                      </a:endParaRPr>
                    </a:p>
                    <a:p>
                      <a:pPr algn="l" fontAlgn="t"/>
                      <a:endParaRPr lang="es-MX" sz="1600" b="0" i="0"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sng" strike="noStrike" dirty="0" err="1">
                          <a:solidFill>
                            <a:srgbClr val="000000"/>
                          </a:solidFill>
                          <a:latin typeface="Arial"/>
                        </a:rPr>
                        <a:t>Batch</a:t>
                      </a:r>
                      <a:r>
                        <a:rPr lang="es-MX" sz="1800" b="0" i="0" u="sng" strike="noStrike" dirty="0">
                          <a:solidFill>
                            <a:srgbClr val="000000"/>
                          </a:solidFill>
                          <a:latin typeface="Arial"/>
                        </a:rPr>
                        <a:t>: </a:t>
                      </a:r>
                      <a:r>
                        <a:rPr lang="es-MX" sz="1800" b="0" i="0" u="sng" strike="noStrike" dirty="0" smtClean="0">
                          <a:solidFill>
                            <a:srgbClr val="000000"/>
                          </a:solidFill>
                          <a:latin typeface="Arial"/>
                        </a:rPr>
                        <a:t>MPJD0040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292437">
                <a:tc rowSpan="6">
                  <a:txBody>
                    <a:bodyPr/>
                    <a:lstStyle/>
                    <a:p>
                      <a:pPr algn="l" fontAlgn="t"/>
                      <a:r>
                        <a:rPr lang="es-MX" sz="1800" b="1" i="0" u="none" strike="noStrike" dirty="0">
                          <a:solidFill>
                            <a:srgbClr val="000000"/>
                          </a:solidFill>
                          <a:latin typeface="Arial"/>
                        </a:rPr>
                        <a:t>PROSA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6D1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Archivo 510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6">
                  <a:txBody>
                    <a:bodyPr/>
                    <a:lstStyle/>
                    <a:p>
                      <a:pPr algn="l" fontAlgn="t"/>
                      <a:r>
                        <a:rPr lang="es-MX" sz="1800" b="1" i="0" u="none" strike="noStrike" dirty="0">
                          <a:solidFill>
                            <a:srgbClr val="000000"/>
                          </a:solidFill>
                          <a:latin typeface="Arial"/>
                        </a:rPr>
                        <a:t>Diario (3 a 4 am)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6">
                  <a:txBody>
                    <a:bodyPr/>
                    <a:lstStyle/>
                    <a:p>
                      <a:pPr algn="l" fontAlgn="t"/>
                      <a:r>
                        <a:rPr lang="es-MX" sz="1800" b="1" i="0" u="none" strike="noStrike" dirty="0" smtClean="0">
                          <a:solidFill>
                            <a:srgbClr val="000000"/>
                          </a:solidFill>
                          <a:latin typeface="Arial"/>
                        </a:rPr>
                        <a:t>Entrada</a:t>
                      </a:r>
                    </a:p>
                    <a:p>
                      <a:pPr algn="l" fontAlgn="t"/>
                      <a:r>
                        <a:rPr lang="es-MX" sz="1600" b="1" kern="1200" dirty="0" smtClean="0">
                          <a:solidFill>
                            <a:schemeClr val="accent2">
                              <a:lumMod val="75000"/>
                            </a:schemeClr>
                          </a:solidFill>
                          <a:latin typeface="+mn-lt"/>
                          <a:ea typeface="+mn-ea"/>
                          <a:cs typeface="+mn-cs"/>
                        </a:rPr>
                        <a:t>\\10.63.32.139\Reporteria_Alnova\MEXICO\REPOSITORIO\PuntoAzteca\PROSA</a:t>
                      </a:r>
                    </a:p>
                    <a:p>
                      <a:pPr algn="l" fontAlgn="t"/>
                      <a:endParaRPr lang="es-MX" sz="1600" b="0" i="0" u="none" strike="noStrike" dirty="0" smtClean="0">
                        <a:solidFill>
                          <a:schemeClr val="accent2">
                            <a:lumMod val="75000"/>
                          </a:schemeClr>
                        </a:solidFill>
                        <a:latin typeface="Arial"/>
                      </a:endParaRPr>
                    </a:p>
                    <a:p>
                      <a:pPr algn="l" fontAlgn="t"/>
                      <a:r>
                        <a:rPr lang="es-MX" sz="1600" b="1" kern="1200" dirty="0" smtClean="0">
                          <a:solidFill>
                            <a:schemeClr val="accent2">
                              <a:lumMod val="75000"/>
                            </a:schemeClr>
                          </a:solidFill>
                          <a:latin typeface="+mn-lt"/>
                          <a:ea typeface="+mn-ea"/>
                          <a:cs typeface="+mn-cs"/>
                        </a:rPr>
                        <a:t>\\10.63.32.139\Reporteria_Alnova\MEXICO\reportería\Alnova_Credimax </a:t>
                      </a:r>
                      <a:r>
                        <a:rPr lang="es-MX" sz="1600" b="1" dirty="0" smtClean="0"/>
                        <a:t>(Para </a:t>
                      </a:r>
                      <a:r>
                        <a:rPr lang="es-MX" sz="1600" b="1" dirty="0" err="1" smtClean="0"/>
                        <a:t>Credimax</a:t>
                      </a:r>
                      <a:r>
                        <a:rPr lang="es-MX" sz="1600" b="1" dirty="0" smtClean="0"/>
                        <a:t>)</a:t>
                      </a:r>
                      <a:endParaRPr lang="es-MX" sz="1600" b="0" i="0" u="none" strike="noStrike" dirty="0">
                        <a:solidFill>
                          <a:schemeClr val="accent2">
                            <a:lumMod val="75000"/>
                          </a:schemeClr>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none" strike="noStrike" dirty="0" err="1">
                          <a:solidFill>
                            <a:srgbClr val="000000"/>
                          </a:solidFill>
                          <a:latin typeface="Arial"/>
                        </a:rPr>
                        <a:t>Batch</a:t>
                      </a:r>
                      <a:r>
                        <a:rPr lang="es-MX" sz="1800" b="0" i="0" u="none" strike="noStrike" dirty="0">
                          <a:solidFill>
                            <a:srgbClr val="000000"/>
                          </a:solidFill>
                          <a:latin typeface="Arial"/>
                        </a:rPr>
                        <a:t>: MPJD0325 (cambio de </a:t>
                      </a:r>
                      <a:r>
                        <a:rPr lang="es-MX" sz="1800" b="0" i="0" u="none" strike="noStrike" dirty="0" err="1">
                          <a:solidFill>
                            <a:srgbClr val="000000"/>
                          </a:solidFill>
                          <a:latin typeface="Arial"/>
                        </a:rPr>
                        <a:t>Layout</a:t>
                      </a:r>
                      <a:r>
                        <a:rPr lang="es-MX" sz="1800" b="0" i="0" u="none" strike="noStrike" dirty="0">
                          <a:solidFill>
                            <a:srgbClr val="000000"/>
                          </a:solidFill>
                          <a:latin typeface="Arial"/>
                        </a:rPr>
                        <a:t> a 325)</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r>
                        <a:rPr lang="es-MX" sz="1800" b="0" i="0" u="none" strike="noStrike" dirty="0" err="1">
                          <a:solidFill>
                            <a:srgbClr val="000000"/>
                          </a:solidFill>
                          <a:latin typeface="Arial"/>
                        </a:rPr>
                        <a:t>Batch</a:t>
                      </a:r>
                      <a:r>
                        <a:rPr lang="es-MX" sz="1800" b="0" i="0" u="none" strike="noStrike" dirty="0">
                          <a:solidFill>
                            <a:srgbClr val="000000"/>
                          </a:solidFill>
                          <a:latin typeface="Arial"/>
                        </a:rPr>
                        <a:t>: MPJD5900 (Separa compras de </a:t>
                      </a:r>
                      <a:r>
                        <a:rPr lang="es-MX" sz="1800" b="0" i="0" u="none" strike="noStrike" dirty="0" err="1">
                          <a:solidFill>
                            <a:srgbClr val="000000"/>
                          </a:solidFill>
                          <a:latin typeface="Arial"/>
                        </a:rPr>
                        <a:t>credimax</a:t>
                      </a:r>
                      <a:r>
                        <a:rPr lang="es-MX" sz="1800" b="0" i="0" u="none" strike="noStrike" dirty="0">
                          <a:solidFill>
                            <a:srgbClr val="000000"/>
                          </a:solidFill>
                          <a:latin typeface="Arial"/>
                        </a:rPr>
                        <a:t>)</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endParaRPr lang="es-MX" sz="1800" b="0" i="0"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r>
                        <a:rPr lang="es-MX" sz="1800" b="0" i="0" u="sng" strike="noStrike" dirty="0">
                          <a:solidFill>
                            <a:srgbClr val="000000"/>
                          </a:solidFill>
                          <a:latin typeface="Arial"/>
                        </a:rPr>
                        <a:t>MRJD0100, MPJD0900, MPJD1200, MPJD1400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292437">
                <a:tc rowSpan="3">
                  <a:txBody>
                    <a:bodyPr/>
                    <a:lstStyle/>
                    <a:p>
                      <a:pPr algn="l" fontAlgn="t"/>
                      <a:r>
                        <a:rPr lang="es-MX" sz="1800" b="1" i="0" u="none" strike="noStrike" dirty="0">
                          <a:solidFill>
                            <a:srgbClr val="000000"/>
                          </a:solidFill>
                          <a:latin typeface="Arial"/>
                        </a:rPr>
                        <a:t>PROSA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201D0E"/>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Fuente163</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l" fontAlgn="t"/>
                      <a:r>
                        <a:rPr lang="fr-FR" sz="1800" b="1" i="0" u="none" strike="noStrike" dirty="0">
                          <a:solidFill>
                            <a:srgbClr val="000000"/>
                          </a:solidFill>
                          <a:latin typeface="Arial"/>
                        </a:rPr>
                        <a:t>Lun a Vie (10 </a:t>
                      </a:r>
                      <a:r>
                        <a:rPr lang="fr-FR" sz="1800" b="1" i="0" u="none" strike="noStrike" dirty="0" err="1">
                          <a:solidFill>
                            <a:srgbClr val="000000"/>
                          </a:solidFill>
                          <a:latin typeface="Arial"/>
                        </a:rPr>
                        <a:t>am</a:t>
                      </a:r>
                      <a:r>
                        <a:rPr lang="fr-FR" sz="1800" b="1" i="0" u="none" strike="noStrike" dirty="0">
                          <a:solidFill>
                            <a:srgbClr val="000000"/>
                          </a:solidFill>
                          <a:latin typeface="Arial"/>
                        </a:rPr>
                        <a:t>, 2pm,3 pm, 5 pm)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s-MX" sz="1800" b="1" i="0" u="none" strike="noStrike" dirty="0" smtClean="0">
                          <a:solidFill>
                            <a:srgbClr val="000000"/>
                          </a:solidFill>
                          <a:latin typeface="Arial"/>
                        </a:rPr>
                        <a:t>Salida</a:t>
                      </a:r>
                    </a:p>
                    <a:p>
                      <a:pPr marL="0" marR="0" indent="0" algn="l" defTabSz="1920057" rtl="0" eaLnBrk="1" fontAlgn="t" latinLnBrk="0" hangingPunct="1">
                        <a:lnSpc>
                          <a:spcPct val="100000"/>
                        </a:lnSpc>
                        <a:spcBef>
                          <a:spcPts val="0"/>
                        </a:spcBef>
                        <a:spcAft>
                          <a:spcPts val="0"/>
                        </a:spcAft>
                        <a:buClrTx/>
                        <a:buSzTx/>
                        <a:buFontTx/>
                        <a:buNone/>
                        <a:tabLst/>
                        <a:defRPr/>
                      </a:pPr>
                      <a:r>
                        <a:rPr lang="es-MX" sz="1600" b="1" kern="1200" dirty="0" smtClean="0">
                          <a:solidFill>
                            <a:schemeClr val="accent2">
                              <a:lumMod val="75000"/>
                            </a:schemeClr>
                          </a:solidFill>
                          <a:latin typeface="+mn-lt"/>
                          <a:ea typeface="+mn-ea"/>
                          <a:cs typeface="+mn-cs"/>
                        </a:rPr>
                        <a:t>\\10.63.32.139\Reporteria_Alnova\MEXICO\REPORTERIA\MEDIOS_DE_PAGO</a:t>
                      </a:r>
                      <a:endParaRPr lang="es-MX" sz="900" b="0" i="0" u="sng" strike="noStrike" dirty="0" smtClean="0">
                        <a:solidFill>
                          <a:schemeClr val="accent2">
                            <a:lumMod val="75000"/>
                          </a:schemeClr>
                        </a:solidFill>
                        <a:latin typeface="Arial"/>
                      </a:endParaRPr>
                    </a:p>
                    <a:p>
                      <a:pPr algn="l" fontAlgn="t"/>
                      <a:endParaRPr lang="es-MX" sz="1600" b="0" i="0"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sng" strike="noStrike" dirty="0" err="1">
                          <a:solidFill>
                            <a:srgbClr val="000000"/>
                          </a:solidFill>
                          <a:latin typeface="Arial"/>
                        </a:rPr>
                        <a:t>Batch</a:t>
                      </a:r>
                      <a:r>
                        <a:rPr lang="es-MX" sz="1800" b="0" i="0" u="sng" strike="noStrike" dirty="0">
                          <a:solidFill>
                            <a:srgbClr val="000000"/>
                          </a:solidFill>
                          <a:latin typeface="Arial"/>
                        </a:rPr>
                        <a:t>: </a:t>
                      </a:r>
                      <a:r>
                        <a:rPr lang="es-MX" sz="1800" b="0" i="0" u="sng" strike="noStrike" dirty="0" smtClean="0">
                          <a:solidFill>
                            <a:srgbClr val="000000"/>
                          </a:solidFill>
                          <a:latin typeface="Arial"/>
                        </a:rPr>
                        <a:t>MPJD0098</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529311">
                <a:tc rowSpan="3">
                  <a:txBody>
                    <a:bodyPr/>
                    <a:lstStyle/>
                    <a:p>
                      <a:pPr algn="l" fontAlgn="t"/>
                      <a:r>
                        <a:rPr lang="es-MX" sz="1800" b="1" i="0" u="none" strike="noStrike" dirty="0">
                          <a:solidFill>
                            <a:srgbClr val="000000"/>
                          </a:solidFill>
                          <a:latin typeface="Arial"/>
                        </a:rPr>
                        <a:t>PROSA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201D0E"/>
                      </a:solidFill>
                      <a:prstDash val="solid"/>
                      <a:round/>
                      <a:headEnd type="none" w="med" len="med"/>
                      <a:tailEnd type="none" w="med" len="med"/>
                    </a:lnT>
                    <a:lnB w="12700" cap="flat" cmpd="sng" algn="ctr">
                      <a:solidFill>
                        <a:srgbClr val="80617B"/>
                      </a:solidFill>
                      <a:prstDash val="solid"/>
                      <a:round/>
                      <a:headEnd type="none" w="med" len="med"/>
                      <a:tailEnd type="none" w="med" len="med"/>
                    </a:lnB>
                    <a:solidFill>
                      <a:srgbClr val="CCCCCC"/>
                    </a:solidFill>
                  </a:tcPr>
                </a:tc>
                <a:tc>
                  <a:txBody>
                    <a:bodyPr/>
                    <a:lstStyle/>
                    <a:p>
                      <a:pPr algn="l" fontAlgn="t"/>
                      <a:r>
                        <a:rPr lang="es-MX" sz="1800" b="1" i="0" u="none" strike="noStrike" dirty="0">
                          <a:solidFill>
                            <a:srgbClr val="000000"/>
                          </a:solidFill>
                          <a:latin typeface="Arial"/>
                        </a:rPr>
                        <a:t>TC50 (</a:t>
                      </a:r>
                      <a:r>
                        <a:rPr lang="es-MX" sz="1800" b="0" i="0" u="none" strike="noStrike" dirty="0">
                          <a:solidFill>
                            <a:srgbClr val="0000FF"/>
                          </a:solidFill>
                          <a:latin typeface="Arial"/>
                        </a:rPr>
                        <a:t>Calendarizado para dejar de Operar 18/</a:t>
                      </a:r>
                      <a:r>
                        <a:rPr lang="es-MX" sz="1800" b="0" i="0" u="none" strike="noStrike" dirty="0" err="1">
                          <a:solidFill>
                            <a:srgbClr val="0000FF"/>
                          </a:solidFill>
                          <a:latin typeface="Arial"/>
                        </a:rPr>
                        <a:t>Jul</a:t>
                      </a:r>
                      <a:r>
                        <a:rPr lang="es-MX" sz="1800" b="0" i="0" u="none" strike="noStrike" dirty="0">
                          <a:solidFill>
                            <a:srgbClr val="0000FF"/>
                          </a:solidFill>
                          <a:latin typeface="Arial"/>
                        </a:rPr>
                        <a:t>/2018</a:t>
                      </a:r>
                      <a:r>
                        <a:rPr lang="es-MX" sz="1800" b="1" i="0" u="none" strike="noStrike" dirty="0">
                          <a:solidFill>
                            <a:srgbClr val="000000"/>
                          </a:solidFill>
                          <a:latin typeface="Arial"/>
                        </a:rPr>
                        <a:t>)</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CCCCCC"/>
                    </a:solidFill>
                  </a:tcPr>
                </a:tc>
                <a:tc rowSpan="3">
                  <a:txBody>
                    <a:bodyPr/>
                    <a:lstStyle/>
                    <a:p>
                      <a:pPr algn="l" fontAlgn="t"/>
                      <a:r>
                        <a:rPr lang="es-MX" sz="1800" b="1" i="0" u="none" strike="noStrike" dirty="0">
                          <a:solidFill>
                            <a:srgbClr val="000000"/>
                          </a:solidFill>
                          <a:latin typeface="Arial"/>
                        </a:rPr>
                        <a:t>Diario (7 a 11 am)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rowSpan="3">
                  <a:txBody>
                    <a:bodyPr/>
                    <a:lstStyle/>
                    <a:p>
                      <a:pPr algn="l" fontAlgn="t"/>
                      <a:r>
                        <a:rPr lang="es-MX" sz="1800" b="1" i="0" u="none" strike="noStrike" dirty="0" smtClean="0">
                          <a:solidFill>
                            <a:srgbClr val="000000"/>
                          </a:solidFill>
                          <a:latin typeface="Arial"/>
                        </a:rPr>
                        <a:t>Salida</a:t>
                      </a:r>
                    </a:p>
                    <a:p>
                      <a:pPr marL="0" marR="0" indent="0" algn="l" defTabSz="1920057" rtl="0" eaLnBrk="1" fontAlgn="t" latinLnBrk="0" hangingPunct="1">
                        <a:lnSpc>
                          <a:spcPct val="100000"/>
                        </a:lnSpc>
                        <a:spcBef>
                          <a:spcPts val="0"/>
                        </a:spcBef>
                        <a:spcAft>
                          <a:spcPts val="0"/>
                        </a:spcAft>
                        <a:buClrTx/>
                        <a:buSzTx/>
                        <a:buFontTx/>
                        <a:buNone/>
                        <a:tabLst/>
                        <a:defRPr/>
                      </a:pPr>
                      <a:r>
                        <a:rPr lang="es-MX" sz="1600" b="1" i="1" dirty="0" smtClean="0">
                          <a:solidFill>
                            <a:schemeClr val="accent2">
                              <a:lumMod val="75000"/>
                            </a:schemeClr>
                          </a:solidFill>
                        </a:rPr>
                        <a:t>\\10.63.32.139\Reporteria_Alnova\MEXICO\REPOSITORIO\PuntoAzteca\PROSA</a:t>
                      </a:r>
                      <a:endParaRPr lang="es-MX" sz="1600" b="0" i="0" u="sng" strike="noStrike" dirty="0" smtClean="0">
                        <a:solidFill>
                          <a:schemeClr val="accent2">
                            <a:lumMod val="75000"/>
                          </a:schemeClr>
                        </a:solidFill>
                        <a:latin typeface="Arial"/>
                      </a:endParaRPr>
                    </a:p>
                    <a:p>
                      <a:pPr algn="l" fontAlgn="t"/>
                      <a:endParaRPr lang="es-MX" sz="1600" b="0" i="0"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r>
              <a:tr h="595788">
                <a:tc vMerge="1">
                  <a:txBody>
                    <a:bodyPr/>
                    <a:lstStyle/>
                    <a:p>
                      <a:endParaRPr lang="es-MX"/>
                    </a:p>
                  </a:txBody>
                  <a:tcPr/>
                </a:tc>
                <a:tc>
                  <a:txBody>
                    <a:bodyPr/>
                    <a:lstStyle/>
                    <a:p>
                      <a:pPr algn="l" fontAlgn="t"/>
                      <a:r>
                        <a:rPr lang="es-MX" sz="1800" b="0" i="0" u="sng" strike="noStrike" dirty="0" err="1">
                          <a:solidFill>
                            <a:srgbClr val="000000"/>
                          </a:solidFill>
                          <a:latin typeface="Arial"/>
                        </a:rPr>
                        <a:t>Batch</a:t>
                      </a:r>
                      <a:r>
                        <a:rPr lang="es-MX" sz="1800" b="0" i="0" u="sng" strike="noStrike" dirty="0">
                          <a:solidFill>
                            <a:srgbClr val="000000"/>
                          </a:solidFill>
                          <a:latin typeface="Arial"/>
                        </a:rPr>
                        <a:t>: </a:t>
                      </a:r>
                      <a:r>
                        <a:rPr lang="es-MX" sz="1800" b="0" i="0" u="sng" strike="noStrike" dirty="0" smtClean="0">
                          <a:solidFill>
                            <a:srgbClr val="000000"/>
                          </a:solidFill>
                          <a:latin typeface="Arial"/>
                        </a:rPr>
                        <a:t>MPJD7700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solidFill>
                      <a:srgbClr val="CCCCCC"/>
                    </a:solidFill>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CCCCC"/>
                    </a:solidFill>
                  </a:tcPr>
                </a:tc>
                <a:tc vMerge="1">
                  <a:txBody>
                    <a:bodyPr/>
                    <a:lstStyle/>
                    <a:p>
                      <a:endParaRPr lang="es-MX"/>
                    </a:p>
                  </a:txBody>
                  <a:tcPr/>
                </a:tc>
                <a:tc vMerge="1">
                  <a:txBody>
                    <a:bodyPr/>
                    <a:lstStyle/>
                    <a:p>
                      <a:endParaRPr lang="es-MX"/>
                    </a:p>
                  </a:txBody>
                  <a:tcPr/>
                </a:tc>
              </a:tr>
              <a:tr h="292437">
                <a:tc rowSpan="8">
                  <a:txBody>
                    <a:bodyPr/>
                    <a:lstStyle/>
                    <a:p>
                      <a:pPr algn="l" fontAlgn="t"/>
                      <a:r>
                        <a:rPr lang="es-MX" sz="1800" b="1" i="0" u="none" strike="noStrike" dirty="0">
                          <a:solidFill>
                            <a:srgbClr val="000000"/>
                          </a:solidFill>
                          <a:latin typeface="Arial"/>
                        </a:rPr>
                        <a:t>PROSA/Adquirente</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80617B"/>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Proceso de Incidencias</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8">
                  <a:txBody>
                    <a:bodyPr/>
                    <a:lstStyle/>
                    <a:p>
                      <a:pPr algn="l" fontAlgn="t"/>
                      <a:r>
                        <a:rPr lang="es-MX" sz="1800" b="1" i="0" u="none" strike="noStrike" dirty="0">
                          <a:solidFill>
                            <a:srgbClr val="000000"/>
                          </a:solidFill>
                          <a:latin typeface="Arial"/>
                        </a:rPr>
                        <a:t>Diario</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8">
                  <a:txBody>
                    <a:bodyPr/>
                    <a:lstStyle/>
                    <a:p>
                      <a:pPr algn="l" fontAlgn="t"/>
                      <a:r>
                        <a:rPr lang="es-MX" sz="1800" b="1" i="0" u="none" strike="noStrike" dirty="0" smtClean="0">
                          <a:solidFill>
                            <a:srgbClr val="000000"/>
                          </a:solidFill>
                          <a:latin typeface="Arial"/>
                        </a:rPr>
                        <a:t>Entrada</a:t>
                      </a:r>
                    </a:p>
                    <a:p>
                      <a:pPr algn="l" fontAlgn="t"/>
                      <a:r>
                        <a:rPr lang="es-MX" sz="1600" b="1" i="1" dirty="0" smtClean="0">
                          <a:solidFill>
                            <a:schemeClr val="accent2">
                              <a:lumMod val="75000"/>
                            </a:schemeClr>
                          </a:solidFill>
                        </a:rPr>
                        <a:t>\\10.63.32.139\Reporteria_Alnova\MEXICO\REPORTERIA\MEDIOS_DE_PAGO\reportes_del_dia_DAAmmdd</a:t>
                      </a:r>
                      <a:endParaRPr lang="es-MX" sz="1600" b="0" i="0" u="none" strike="noStrike" dirty="0">
                        <a:solidFill>
                          <a:schemeClr val="accent2">
                            <a:lumMod val="75000"/>
                          </a:schemeClr>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sng" strike="noStrike" dirty="0" err="1">
                          <a:solidFill>
                            <a:srgbClr val="000000"/>
                          </a:solidFill>
                          <a:latin typeface="Arial"/>
                        </a:rPr>
                        <a:t>Batch</a:t>
                      </a:r>
                      <a:r>
                        <a:rPr lang="es-MX" sz="1800" b="0" i="0" u="sng" strike="noStrike" dirty="0">
                          <a:solidFill>
                            <a:srgbClr val="000000"/>
                          </a:solidFill>
                          <a:latin typeface="Arial"/>
                        </a:rPr>
                        <a:t>:  MPJD6300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endParaRPr lang="es-MX" sz="1800" b="0" i="0"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529311">
                <a:tc vMerge="1">
                  <a:txBody>
                    <a:bodyPr/>
                    <a:lstStyle/>
                    <a:p>
                      <a:endParaRPr lang="es-MX"/>
                    </a:p>
                  </a:txBody>
                  <a:tcPr/>
                </a:tc>
                <a:tc>
                  <a:txBody>
                    <a:bodyPr/>
                    <a:lstStyle/>
                    <a:p>
                      <a:pPr algn="l" fontAlgn="t"/>
                      <a:r>
                        <a:rPr lang="es-MX" sz="1800" b="1" i="1" u="none" strike="noStrike" dirty="0">
                          <a:solidFill>
                            <a:srgbClr val="000000"/>
                          </a:solidFill>
                          <a:latin typeface="Arial"/>
                        </a:rPr>
                        <a:t>reportes de incidencias: </a:t>
                      </a:r>
                      <a:r>
                        <a:rPr lang="es-MX" sz="1800" b="0" i="1" u="none" strike="noStrike" dirty="0">
                          <a:solidFill>
                            <a:srgbClr val="000000"/>
                          </a:solidFill>
                          <a:latin typeface="Arial"/>
                        </a:rPr>
                        <a:t>BAT1SBAS.INCIDEMP.Daammdd</a:t>
                      </a:r>
                      <a:endParaRPr lang="es-MX" sz="1800" b="1" i="1"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r>
                        <a:rPr lang="es-MX" sz="1800" b="0" i="1" u="none" strike="noStrike" dirty="0" err="1">
                          <a:solidFill>
                            <a:srgbClr val="000000"/>
                          </a:solidFill>
                          <a:latin typeface="Arial"/>
                        </a:rPr>
                        <a:t>aa:año</a:t>
                      </a:r>
                      <a:endParaRPr lang="es-MX" sz="1800" b="0" i="1" u="none" strike="noStrike" dirty="0">
                        <a:solidFill>
                          <a:srgbClr val="000000"/>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r>
                        <a:rPr lang="es-MX" sz="1800" b="0" i="1" u="none" strike="noStrike" dirty="0">
                          <a:solidFill>
                            <a:srgbClr val="000000"/>
                          </a:solidFill>
                          <a:latin typeface="Arial"/>
                        </a:rPr>
                        <a:t>mm: mm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292437">
                <a:tc vMerge="1">
                  <a:txBody>
                    <a:bodyPr/>
                    <a:lstStyle/>
                    <a:p>
                      <a:endParaRPr lang="es-MX"/>
                    </a:p>
                  </a:txBody>
                  <a:tcPr/>
                </a:tc>
                <a:tc>
                  <a:txBody>
                    <a:bodyPr/>
                    <a:lstStyle/>
                    <a:p>
                      <a:pPr algn="l" fontAlgn="t"/>
                      <a:r>
                        <a:rPr lang="es-MX" sz="1800" b="0" i="1" u="none" strike="noStrike" dirty="0" err="1">
                          <a:solidFill>
                            <a:srgbClr val="000000"/>
                          </a:solidFill>
                          <a:latin typeface="Arial"/>
                        </a:rPr>
                        <a:t>dd</a:t>
                      </a:r>
                      <a:r>
                        <a:rPr lang="es-MX" sz="1800" b="0" i="1" u="none" strike="noStrike" dirty="0">
                          <a:solidFill>
                            <a:srgbClr val="000000"/>
                          </a:solidFill>
                          <a:latin typeface="Arial"/>
                        </a:rPr>
                        <a:t>: día</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292437">
                <a:tc rowSpan="3">
                  <a:txBody>
                    <a:bodyPr/>
                    <a:lstStyle/>
                    <a:p>
                      <a:pPr algn="l" fontAlgn="t"/>
                      <a:r>
                        <a:rPr lang="es-MX" sz="1800" b="1" i="0" u="none" strike="noStrike" dirty="0">
                          <a:solidFill>
                            <a:srgbClr val="000000"/>
                          </a:solidFill>
                          <a:latin typeface="Arial"/>
                        </a:rPr>
                        <a:t>Switch Adquirente</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Archivo de Adquirente (compras confirmadas)</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l" fontAlgn="t"/>
                      <a:r>
                        <a:rPr lang="es-MX" sz="1800" b="1" i="0" u="none" strike="noStrike" dirty="0">
                          <a:solidFill>
                            <a:srgbClr val="000000"/>
                          </a:solidFill>
                          <a:latin typeface="Arial"/>
                        </a:rPr>
                        <a:t>Diario (9 pm)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s-MX" sz="1800" b="1" i="0" u="none" strike="noStrike" dirty="0" smtClean="0">
                          <a:solidFill>
                            <a:srgbClr val="000000"/>
                          </a:solidFill>
                          <a:latin typeface="Arial"/>
                        </a:rPr>
                        <a:t>Entrada</a:t>
                      </a:r>
                    </a:p>
                    <a:p>
                      <a:pPr algn="l" fontAlgn="t"/>
                      <a:r>
                        <a:rPr lang="es-MX" sz="1600" b="1" kern="1200" dirty="0" smtClean="0">
                          <a:solidFill>
                            <a:schemeClr val="accent2">
                              <a:lumMod val="75000"/>
                            </a:schemeClr>
                          </a:solidFill>
                          <a:latin typeface="+mn-lt"/>
                          <a:ea typeface="+mn-ea"/>
                          <a:cs typeface="+mn-cs"/>
                        </a:rPr>
                        <a:t> \\10.63.32.139\Reporteria_Alnova\MEXICO\REPOSITORIO\PuntoAzteca\Reportes_325 </a:t>
                      </a:r>
                    </a:p>
                    <a:p>
                      <a:pPr algn="l" fontAlgn="t"/>
                      <a:endParaRPr lang="es-MX" sz="1600" b="1" i="0" u="none" strike="noStrike" kern="1200" dirty="0" smtClean="0">
                        <a:solidFill>
                          <a:schemeClr val="accent2">
                            <a:lumMod val="75000"/>
                          </a:schemeClr>
                        </a:solidFill>
                        <a:latin typeface="+mn-lt"/>
                        <a:ea typeface="+mn-ea"/>
                        <a:cs typeface="+mn-cs"/>
                      </a:endParaRPr>
                    </a:p>
                    <a:p>
                      <a:pPr algn="l" fontAlgn="t"/>
                      <a:r>
                        <a:rPr lang="es-MX" sz="1600" b="1" kern="1200" dirty="0" smtClean="0">
                          <a:solidFill>
                            <a:schemeClr val="accent2">
                              <a:lumMod val="75000"/>
                            </a:schemeClr>
                          </a:solidFill>
                          <a:latin typeface="+mn-lt"/>
                          <a:ea typeface="+mn-ea"/>
                          <a:cs typeface="+mn-cs"/>
                        </a:rPr>
                        <a:t>\\10.63.32.139\Reporteria_Alnova\MEXICO\reportería\Alnova_Credimax </a:t>
                      </a:r>
                      <a:r>
                        <a:rPr lang="es-MX" sz="1600" b="1" dirty="0" smtClean="0"/>
                        <a:t>(Para </a:t>
                      </a:r>
                      <a:r>
                        <a:rPr lang="es-MX" sz="1600" b="1" dirty="0" err="1" smtClean="0"/>
                        <a:t>Credimax</a:t>
                      </a:r>
                      <a:r>
                        <a:rPr lang="es-MX" sz="1600" b="1" dirty="0" smtClean="0"/>
                        <a:t>)</a:t>
                      </a:r>
                      <a:endParaRPr lang="es-MX" sz="1600" b="0" i="0" u="none" strike="noStrike" dirty="0">
                        <a:solidFill>
                          <a:schemeClr val="accent2">
                            <a:lumMod val="75000"/>
                          </a:schemeClr>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9311">
                <a:tc vMerge="1">
                  <a:txBody>
                    <a:bodyPr/>
                    <a:lstStyle/>
                    <a:p>
                      <a:endParaRPr lang="es-MX"/>
                    </a:p>
                  </a:txBody>
                  <a:tcPr/>
                </a:tc>
                <a:tc>
                  <a:txBody>
                    <a:bodyPr/>
                    <a:lstStyle/>
                    <a:p>
                      <a:pPr algn="l" fontAlgn="t"/>
                      <a:r>
                        <a:rPr lang="es-MX" sz="1800" b="0" i="0" u="sng" strike="noStrike" dirty="0">
                          <a:solidFill>
                            <a:srgbClr val="000000"/>
                          </a:solidFill>
                          <a:latin typeface="Arial"/>
                        </a:rPr>
                        <a:t>Batch:MRJD0100, MPJD0900, MPJD1200, MPJD1400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292437">
                <a:tc rowSpan="3">
                  <a:txBody>
                    <a:bodyPr/>
                    <a:lstStyle/>
                    <a:p>
                      <a:pPr algn="l" fontAlgn="t"/>
                      <a:r>
                        <a:rPr lang="es-MX" sz="1800" b="1" i="0" u="none" strike="noStrike" dirty="0">
                          <a:solidFill>
                            <a:srgbClr val="000000"/>
                          </a:solidFill>
                          <a:latin typeface="Arial"/>
                        </a:rPr>
                        <a:t>Contabilidad</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Formato45</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l" fontAlgn="t"/>
                      <a:r>
                        <a:rPr lang="es-MX" sz="1800" b="1" i="0" u="none" strike="noStrike" dirty="0">
                          <a:solidFill>
                            <a:srgbClr val="000000"/>
                          </a:solidFill>
                          <a:latin typeface="Arial"/>
                        </a:rPr>
                        <a:t>Diario(3 pm)</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algn="l" fontAlgn="t"/>
                      <a:r>
                        <a:rPr lang="es-MX" sz="1800" b="1" i="0" u="none" strike="noStrike" dirty="0" smtClean="0">
                          <a:solidFill>
                            <a:srgbClr val="000000"/>
                          </a:solidFill>
                          <a:latin typeface="Arial"/>
                        </a:rPr>
                        <a:t>Salida</a:t>
                      </a:r>
                    </a:p>
                    <a:p>
                      <a:pPr algn="l" fontAlgn="t"/>
                      <a:r>
                        <a:rPr lang="es-MX" sz="1600" b="1" i="1" dirty="0" smtClean="0">
                          <a:solidFill>
                            <a:schemeClr val="accent2">
                              <a:lumMod val="75000"/>
                            </a:schemeClr>
                          </a:solidFill>
                        </a:rPr>
                        <a:t>D:\ALTAM\MAZD\batch\DG (</a:t>
                      </a:r>
                      <a:r>
                        <a:rPr lang="es-MX" sz="1600" b="1" i="1" dirty="0" smtClean="0">
                          <a:solidFill>
                            <a:srgbClr val="0030C8"/>
                          </a:solidFill>
                        </a:rPr>
                        <a:t>Servidor de operaciones que esta en producción). Operaciones lo copia a </a:t>
                      </a:r>
                      <a:r>
                        <a:rPr lang="es-MX" sz="1600" b="1" i="1" dirty="0" err="1" smtClean="0">
                          <a:solidFill>
                            <a:srgbClr val="0030C8"/>
                          </a:solidFill>
                        </a:rPr>
                        <a:t>reportería</a:t>
                      </a:r>
                      <a:r>
                        <a:rPr lang="es-MX" sz="1600" b="1" i="1" dirty="0" smtClean="0">
                          <a:solidFill>
                            <a:srgbClr val="0030C8"/>
                          </a:solidFill>
                        </a:rPr>
                        <a:t> de Alnova</a:t>
                      </a:r>
                      <a:endParaRPr lang="es-MX" sz="1600" b="0" i="0" u="none" strike="noStrike" dirty="0">
                        <a:solidFill>
                          <a:srgbClr val="0030C8"/>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sng" strike="noStrike" dirty="0" err="1">
                          <a:solidFill>
                            <a:srgbClr val="000000"/>
                          </a:solidFill>
                          <a:latin typeface="Arial"/>
                        </a:rPr>
                        <a:t>Batch</a:t>
                      </a:r>
                      <a:r>
                        <a:rPr lang="es-MX" sz="1800" b="0" i="0" u="sng" strike="noStrike" dirty="0">
                          <a:solidFill>
                            <a:srgbClr val="000000"/>
                          </a:solidFill>
                          <a:latin typeface="Arial"/>
                        </a:rPr>
                        <a:t>: MPJD7910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1800" b="0" i="0" u="none" strike="noStrike" dirty="0">
                          <a:solidFill>
                            <a:srgbClr val="000000"/>
                          </a:solidFill>
                          <a:latin typeface="Arial"/>
                        </a:rPr>
                        <a:t> </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r h="292437">
                <a:tc rowSpan="3">
                  <a:txBody>
                    <a:bodyPr/>
                    <a:lstStyle/>
                    <a:p>
                      <a:pPr algn="l" fontAlgn="t"/>
                      <a:r>
                        <a:rPr lang="es-MX" sz="1800" b="1" i="0" u="none" strike="noStrike" dirty="0">
                          <a:solidFill>
                            <a:srgbClr val="000000"/>
                          </a:solidFill>
                          <a:latin typeface="Arial"/>
                        </a:rPr>
                        <a:t>Regulatorios</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s-MX" sz="1800" b="1" i="0" u="none" strike="noStrike" dirty="0">
                          <a:solidFill>
                            <a:srgbClr val="000000"/>
                          </a:solidFill>
                          <a:latin typeface="Arial"/>
                        </a:rPr>
                        <a:t>Reporte </a:t>
                      </a:r>
                      <a:r>
                        <a:rPr lang="es-MX" sz="1800" b="1" i="0" u="none" strike="noStrike" dirty="0" err="1">
                          <a:solidFill>
                            <a:srgbClr val="000000"/>
                          </a:solidFill>
                          <a:latin typeface="Arial"/>
                        </a:rPr>
                        <a:t>Sispagos</a:t>
                      </a:r>
                      <a:r>
                        <a:rPr lang="es-MX" sz="1800" b="1" i="0" u="none" strike="noStrike" dirty="0">
                          <a:solidFill>
                            <a:srgbClr val="000000"/>
                          </a:solidFill>
                          <a:latin typeface="Arial"/>
                        </a:rPr>
                        <a:t> (R24)</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rowSpan="3">
                  <a:txBody>
                    <a:bodyPr/>
                    <a:lstStyle/>
                    <a:p>
                      <a:pPr algn="l" fontAlgn="t"/>
                      <a:r>
                        <a:rPr lang="es-MX" sz="1800" b="1" i="0" u="none" strike="noStrike" dirty="0">
                          <a:solidFill>
                            <a:srgbClr val="000000"/>
                          </a:solidFill>
                          <a:latin typeface="Arial"/>
                        </a:rPr>
                        <a:t>Fines de Mes</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l" fontAlgn="t"/>
                      <a:r>
                        <a:rPr lang="es-MX" sz="1800" b="1" i="0" u="none" strike="noStrike" dirty="0">
                          <a:solidFill>
                            <a:srgbClr val="000000"/>
                          </a:solidFill>
                          <a:latin typeface="Arial"/>
                        </a:rPr>
                        <a:t>Salida </a:t>
                      </a:r>
                      <a:endParaRPr lang="es-MX" sz="1800" b="1" i="0" u="none" strike="noStrike" dirty="0" smtClean="0">
                        <a:solidFill>
                          <a:srgbClr val="000000"/>
                        </a:solidFill>
                        <a:latin typeface="Arial"/>
                      </a:endParaRPr>
                    </a:p>
                    <a:p>
                      <a:pPr algn="l" fontAlgn="t"/>
                      <a:r>
                        <a:rPr lang="es-MX" sz="1800" b="1" kern="1200" dirty="0" smtClean="0">
                          <a:solidFill>
                            <a:schemeClr val="accent2">
                              <a:lumMod val="75000"/>
                            </a:schemeClr>
                          </a:solidFill>
                          <a:latin typeface="+mn-lt"/>
                          <a:ea typeface="+mn-ea"/>
                          <a:cs typeface="+mn-cs"/>
                        </a:rPr>
                        <a:t>\\10.63.30.92\Reporteria_Alnova\MEXICO\REPORTERIA\MEDIOS_DE_PAGO\</a:t>
                      </a:r>
                      <a:br>
                        <a:rPr lang="es-MX" sz="1800" b="1" kern="1200" dirty="0" smtClean="0">
                          <a:solidFill>
                            <a:schemeClr val="accent2">
                              <a:lumMod val="75000"/>
                            </a:schemeClr>
                          </a:solidFill>
                          <a:latin typeface="+mn-lt"/>
                          <a:ea typeface="+mn-ea"/>
                          <a:cs typeface="+mn-cs"/>
                        </a:rPr>
                      </a:br>
                      <a:endParaRPr lang="es-MX" sz="1800" b="1" kern="1200" dirty="0" smtClean="0">
                        <a:solidFill>
                          <a:schemeClr val="accent2">
                            <a:lumMod val="75000"/>
                          </a:schemeClr>
                        </a:solidFill>
                        <a:latin typeface="+mn-lt"/>
                        <a:ea typeface="+mn-ea"/>
                        <a:cs typeface="+mn-cs"/>
                      </a:endParaRPr>
                    </a:p>
                    <a:p>
                      <a:pPr algn="l" fontAlgn="t"/>
                      <a:r>
                        <a:rPr lang="es-MX" sz="1800" b="1" kern="1200" dirty="0" smtClean="0">
                          <a:solidFill>
                            <a:schemeClr val="accent2">
                              <a:lumMod val="75000"/>
                            </a:schemeClr>
                          </a:solidFill>
                          <a:latin typeface="+mn-lt"/>
                          <a:ea typeface="+mn-ea"/>
                          <a:cs typeface="+mn-cs"/>
                        </a:rPr>
                        <a:t>\\10.63.30.92\Reporteria_Alnova\MEXICO\REPORTERIA\REGULATORIOS\MEXICO\R24\</a:t>
                      </a:r>
                      <a:endParaRPr lang="es-MX" sz="1800" b="0" i="0" u="none" strike="noStrike" dirty="0">
                        <a:solidFill>
                          <a:schemeClr val="accent2">
                            <a:lumMod val="75000"/>
                          </a:schemeClr>
                        </a:solidFill>
                        <a:latin typeface="Arial"/>
                      </a:endParaRP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92437">
                <a:tc vMerge="1">
                  <a:txBody>
                    <a:bodyPr/>
                    <a:lstStyle/>
                    <a:p>
                      <a:endParaRPr lang="es-MX"/>
                    </a:p>
                  </a:txBody>
                  <a:tcPr/>
                </a:tc>
                <a:tc>
                  <a:txBody>
                    <a:bodyPr/>
                    <a:lstStyle/>
                    <a:p>
                      <a:pPr algn="l" fontAlgn="t"/>
                      <a:r>
                        <a:rPr lang="es-MX" sz="1800" b="0" i="0" u="none" strike="noStrike" dirty="0" err="1">
                          <a:solidFill>
                            <a:srgbClr val="000000"/>
                          </a:solidFill>
                          <a:latin typeface="Arial"/>
                        </a:rPr>
                        <a:t>Batch</a:t>
                      </a:r>
                      <a:r>
                        <a:rPr lang="es-MX" sz="1800" b="0" i="0" u="none" strike="noStrike" dirty="0">
                          <a:solidFill>
                            <a:srgbClr val="000000"/>
                          </a:solidFill>
                          <a:latin typeface="Arial"/>
                        </a:rPr>
                        <a:t>: MPJDSISP, MPJDSISP1</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vMerge="1">
                  <a:txBody>
                    <a:bodyPr/>
                    <a:lstStyle/>
                    <a:p>
                      <a:endParaRPr lang="es-MX"/>
                    </a:p>
                  </a:txBody>
                  <a:tcPr/>
                </a:tc>
                <a:tc vMerge="1">
                  <a:txBody>
                    <a:bodyPr/>
                    <a:lstStyle/>
                    <a:p>
                      <a:endParaRPr lang="es-MX"/>
                    </a:p>
                  </a:txBody>
                  <a:tcPr/>
                </a:tc>
              </a:tr>
              <a:tr h="307059">
                <a:tc vMerge="1">
                  <a:txBody>
                    <a:bodyPr/>
                    <a:lstStyle/>
                    <a:p>
                      <a:endParaRPr lang="es-MX"/>
                    </a:p>
                  </a:txBody>
                  <a:tcPr/>
                </a:tc>
                <a:tc>
                  <a:txBody>
                    <a:bodyPr/>
                    <a:lstStyle/>
                    <a:p>
                      <a:pPr algn="l" fontAlgn="t"/>
                      <a:r>
                        <a:rPr lang="es-MX" sz="2000" b="0" i="0" u="none" strike="noStrike" dirty="0">
                          <a:solidFill>
                            <a:srgbClr val="000000"/>
                          </a:solidFill>
                          <a:latin typeface="Arial"/>
                        </a:rPr>
                        <a:t>MPJD0110, MPJC0110</a:t>
                      </a:r>
                    </a:p>
                  </a:txBody>
                  <a:tcPr marL="342900"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vMerge="1">
                  <a:txBody>
                    <a:bodyPr/>
                    <a:lstStyle/>
                    <a:p>
                      <a:endParaRPr lang="es-MX"/>
                    </a:p>
                  </a:txBody>
                  <a:tcPr/>
                </a:tc>
                <a:tc vMerge="1">
                  <a:txBody>
                    <a:bodyPr/>
                    <a:lstStyle/>
                    <a:p>
                      <a:endParaRPr lang="es-MX"/>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907090" y="11063022"/>
            <a:ext cx="3278829" cy="202457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MX" sz="2200" dirty="0" smtClean="0"/>
              <a:t>TC50 (Para Prosa)</a:t>
            </a:r>
          </a:p>
          <a:p>
            <a:pPr algn="ctr"/>
            <a:r>
              <a:rPr lang="es-MX" sz="2200" dirty="0" smtClean="0"/>
              <a:t>Puntos programa de recompensas</a:t>
            </a:r>
          </a:p>
          <a:p>
            <a:pPr algn="ctr"/>
            <a:r>
              <a:rPr lang="es-MX" sz="2200" dirty="0" smtClean="0"/>
              <a:t>(</a:t>
            </a:r>
            <a:r>
              <a:rPr lang="es-MX" sz="2200" b="1" dirty="0" smtClean="0"/>
              <a:t>MPJD7700</a:t>
            </a:r>
            <a:r>
              <a:rPr lang="es-MX" sz="2200" dirty="0" smtClean="0"/>
              <a:t>)</a:t>
            </a:r>
          </a:p>
          <a:p>
            <a:pPr algn="ctr"/>
            <a:r>
              <a:rPr lang="es-MX" sz="2200" dirty="0" smtClean="0"/>
              <a:t>Diario 7am</a:t>
            </a:r>
            <a:br>
              <a:rPr lang="es-MX" sz="2200" dirty="0" smtClean="0"/>
            </a:br>
            <a:r>
              <a:rPr lang="es-MX" sz="2200" dirty="0" smtClean="0"/>
              <a:t>(Descalendarizado)</a:t>
            </a:r>
            <a:endParaRPr lang="es-MX" sz="2200" dirty="0"/>
          </a:p>
        </p:txBody>
      </p:sp>
      <p:sp>
        <p:nvSpPr>
          <p:cNvPr id="6" name="5 Cilindro"/>
          <p:cNvSpPr/>
          <p:nvPr/>
        </p:nvSpPr>
        <p:spPr>
          <a:xfrm>
            <a:off x="9842777" y="7380860"/>
            <a:ext cx="1482738" cy="1673158"/>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800" dirty="0" smtClean="0"/>
              <a:t>BD Alnova</a:t>
            </a:r>
            <a:endParaRPr lang="es-MX" sz="2800" dirty="0"/>
          </a:p>
        </p:txBody>
      </p:sp>
      <p:sp>
        <p:nvSpPr>
          <p:cNvPr id="7" name="6 Rectángulo"/>
          <p:cNvSpPr/>
          <p:nvPr/>
        </p:nvSpPr>
        <p:spPr>
          <a:xfrm>
            <a:off x="810524" y="7646911"/>
            <a:ext cx="2537460" cy="112014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800" dirty="0" smtClean="0"/>
              <a:t>PROSA</a:t>
            </a:r>
            <a:endParaRPr lang="es-MX" sz="2800" dirty="0"/>
          </a:p>
        </p:txBody>
      </p:sp>
      <p:sp>
        <p:nvSpPr>
          <p:cNvPr id="15" name="14 Rectángulo"/>
          <p:cNvSpPr/>
          <p:nvPr/>
        </p:nvSpPr>
        <p:spPr>
          <a:xfrm>
            <a:off x="10584147" y="11050133"/>
            <a:ext cx="3040015" cy="201168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Fuente163 (Para Prosa)</a:t>
            </a:r>
          </a:p>
          <a:p>
            <a:pPr algn="ctr"/>
            <a:r>
              <a:rPr lang="es-MX" sz="2200" dirty="0" smtClean="0"/>
              <a:t>Pagos Interbancarios</a:t>
            </a:r>
          </a:p>
          <a:p>
            <a:pPr algn="ctr"/>
            <a:r>
              <a:rPr lang="es-MX" sz="2200" dirty="0" smtClean="0"/>
              <a:t>(</a:t>
            </a:r>
            <a:r>
              <a:rPr lang="es-MX" sz="2200" b="1" dirty="0" smtClean="0"/>
              <a:t>MPJD0098</a:t>
            </a:r>
            <a:r>
              <a:rPr lang="es-MX" sz="2200" dirty="0" smtClean="0"/>
              <a:t>)</a:t>
            </a:r>
          </a:p>
          <a:p>
            <a:pPr algn="ctr"/>
            <a:r>
              <a:rPr lang="fr-FR" sz="2200" dirty="0" smtClean="0"/>
              <a:t>Lun a Vie (10am, 2pm,3 pm, 5 pm)</a:t>
            </a:r>
            <a:endParaRPr lang="es-MX" sz="2200" dirty="0"/>
          </a:p>
        </p:txBody>
      </p:sp>
      <p:cxnSp>
        <p:nvCxnSpPr>
          <p:cNvPr id="34" name="33 Conector angular"/>
          <p:cNvCxnSpPr>
            <a:stCxn id="7" idx="0"/>
          </p:cNvCxnSpPr>
          <p:nvPr/>
        </p:nvCxnSpPr>
        <p:spPr>
          <a:xfrm rot="5400000" flipH="1" flipV="1">
            <a:off x="2748031" y="6025312"/>
            <a:ext cx="952822" cy="2290376"/>
          </a:xfrm>
          <a:prstGeom prst="bentConnector2">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36 Conector angular"/>
          <p:cNvCxnSpPr>
            <a:stCxn id="7" idx="2"/>
          </p:cNvCxnSpPr>
          <p:nvPr/>
        </p:nvCxnSpPr>
        <p:spPr>
          <a:xfrm rot="16200000" flipH="1">
            <a:off x="2721036" y="8125268"/>
            <a:ext cx="1006813" cy="2290377"/>
          </a:xfrm>
          <a:prstGeom prst="bentConnector2">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p:nvPr/>
        </p:nvCxnSpPr>
        <p:spPr>
          <a:xfrm>
            <a:off x="8335852" y="10218663"/>
            <a:ext cx="0" cy="8572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8335852" y="10218660"/>
            <a:ext cx="10194744" cy="128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42 Conector recto de flecha"/>
          <p:cNvCxnSpPr/>
          <p:nvPr/>
        </p:nvCxnSpPr>
        <p:spPr>
          <a:xfrm>
            <a:off x="11852876" y="10231551"/>
            <a:ext cx="0" cy="8443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48 Conector recto de flecha"/>
          <p:cNvCxnSpPr/>
          <p:nvPr/>
        </p:nvCxnSpPr>
        <p:spPr>
          <a:xfrm>
            <a:off x="10584146" y="9054018"/>
            <a:ext cx="0" cy="11646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55 Rectángulo"/>
          <p:cNvSpPr/>
          <p:nvPr/>
        </p:nvSpPr>
        <p:spPr>
          <a:xfrm>
            <a:off x="4369630" y="5755370"/>
            <a:ext cx="2537460" cy="471475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Repositorio de Alnova</a:t>
            </a:r>
            <a:endParaRPr lang="es-MX" sz="2200" dirty="0"/>
          </a:p>
        </p:txBody>
      </p:sp>
      <p:sp>
        <p:nvSpPr>
          <p:cNvPr id="86" name="85 Rectángulo"/>
          <p:cNvSpPr/>
          <p:nvPr/>
        </p:nvSpPr>
        <p:spPr>
          <a:xfrm>
            <a:off x="9315416" y="3256332"/>
            <a:ext cx="2537460" cy="188564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STAT7 </a:t>
            </a:r>
          </a:p>
          <a:p>
            <a:pPr algn="ctr"/>
            <a:r>
              <a:rPr lang="es-MX" sz="2200" dirty="0" smtClean="0"/>
              <a:t>(de Prosa)</a:t>
            </a:r>
          </a:p>
          <a:p>
            <a:pPr algn="ctr"/>
            <a:r>
              <a:rPr lang="es-MX" sz="2200" dirty="0" smtClean="0"/>
              <a:t>Cajeros Ajenos y TA</a:t>
            </a:r>
          </a:p>
          <a:p>
            <a:pPr algn="ctr"/>
            <a:r>
              <a:rPr lang="es-MX" sz="2200" dirty="0" smtClean="0"/>
              <a:t>(</a:t>
            </a:r>
            <a:r>
              <a:rPr lang="es-MX" sz="2200" b="1" dirty="0" smtClean="0"/>
              <a:t>MPJD0040</a:t>
            </a:r>
            <a:r>
              <a:rPr lang="es-MX" sz="2200" dirty="0" smtClean="0"/>
              <a:t>)</a:t>
            </a:r>
          </a:p>
          <a:p>
            <a:pPr algn="ctr"/>
            <a:r>
              <a:rPr lang="es-MX" sz="2200" dirty="0" smtClean="0"/>
              <a:t>Diario, 1-2 am</a:t>
            </a:r>
            <a:endParaRPr lang="es-MX" sz="2200" dirty="0"/>
          </a:p>
        </p:txBody>
      </p:sp>
      <p:cxnSp>
        <p:nvCxnSpPr>
          <p:cNvPr id="95" name="94 Conector recto de flecha"/>
          <p:cNvCxnSpPr/>
          <p:nvPr/>
        </p:nvCxnSpPr>
        <p:spPr>
          <a:xfrm>
            <a:off x="8335853" y="13087593"/>
            <a:ext cx="0" cy="67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97 Conector recto de flecha"/>
          <p:cNvCxnSpPr/>
          <p:nvPr/>
        </p:nvCxnSpPr>
        <p:spPr>
          <a:xfrm>
            <a:off x="11852876" y="13061813"/>
            <a:ext cx="2493" cy="675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100 Forma"/>
          <p:cNvCxnSpPr>
            <a:endCxn id="56" idx="2"/>
          </p:cNvCxnSpPr>
          <p:nvPr/>
        </p:nvCxnSpPr>
        <p:spPr>
          <a:xfrm rot="10800000">
            <a:off x="5638361" y="10470122"/>
            <a:ext cx="6217009" cy="326715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102 Forma"/>
          <p:cNvCxnSpPr>
            <a:stCxn id="56" idx="0"/>
          </p:cNvCxnSpPr>
          <p:nvPr/>
        </p:nvCxnSpPr>
        <p:spPr>
          <a:xfrm rot="5400000" flipH="1" flipV="1">
            <a:off x="9370450" y="-1526346"/>
            <a:ext cx="3549626" cy="1101380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5" name="104 Conector recto de flecha"/>
          <p:cNvCxnSpPr/>
          <p:nvPr/>
        </p:nvCxnSpPr>
        <p:spPr>
          <a:xfrm>
            <a:off x="10584146" y="2205745"/>
            <a:ext cx="0" cy="1050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9" name="108 Conector recto de flecha"/>
          <p:cNvCxnSpPr>
            <a:endCxn id="6" idx="1"/>
          </p:cNvCxnSpPr>
          <p:nvPr/>
        </p:nvCxnSpPr>
        <p:spPr>
          <a:xfrm>
            <a:off x="10584146" y="5141980"/>
            <a:ext cx="0" cy="2238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3" name="112 Rectángulo"/>
          <p:cNvSpPr/>
          <p:nvPr/>
        </p:nvSpPr>
        <p:spPr>
          <a:xfrm>
            <a:off x="13016061" y="2711583"/>
            <a:ext cx="2707574" cy="187907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510 </a:t>
            </a:r>
          </a:p>
          <a:p>
            <a:pPr algn="ctr"/>
            <a:r>
              <a:rPr lang="es-MX" sz="2200" dirty="0" smtClean="0"/>
              <a:t>(de Prosa)</a:t>
            </a:r>
          </a:p>
          <a:p>
            <a:pPr algn="ctr"/>
            <a:r>
              <a:rPr lang="es-MX" sz="2200" dirty="0" smtClean="0"/>
              <a:t>Compras </a:t>
            </a:r>
            <a:r>
              <a:rPr lang="es-MX" sz="2200" dirty="0" smtClean="0"/>
              <a:t>Confirmadas</a:t>
            </a:r>
            <a:endParaRPr lang="es-MX" sz="2200" dirty="0" smtClean="0"/>
          </a:p>
          <a:p>
            <a:pPr algn="ctr"/>
            <a:r>
              <a:rPr lang="es-MX" sz="2200" dirty="0" smtClean="0"/>
              <a:t>(</a:t>
            </a:r>
            <a:r>
              <a:rPr lang="es-MX" sz="2200" b="1" dirty="0" smtClean="0"/>
              <a:t>MPJD0325</a:t>
            </a:r>
            <a:r>
              <a:rPr lang="es-MX" sz="2200" dirty="0" smtClean="0"/>
              <a:t>)</a:t>
            </a:r>
          </a:p>
          <a:p>
            <a:pPr algn="ctr"/>
            <a:r>
              <a:rPr lang="es-MX" sz="2200" dirty="0" smtClean="0"/>
              <a:t>Diario, 3-4 am</a:t>
            </a:r>
            <a:endParaRPr lang="es-MX" sz="2200" dirty="0"/>
          </a:p>
        </p:txBody>
      </p:sp>
      <p:sp>
        <p:nvSpPr>
          <p:cNvPr id="115" name="114 Rectángulo"/>
          <p:cNvSpPr/>
          <p:nvPr/>
        </p:nvSpPr>
        <p:spPr>
          <a:xfrm>
            <a:off x="13016061" y="5141980"/>
            <a:ext cx="2707574" cy="16342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510-325</a:t>
            </a:r>
          </a:p>
          <a:p>
            <a:pPr algn="ctr"/>
            <a:r>
              <a:rPr lang="es-MX" sz="2200" dirty="0" smtClean="0"/>
              <a:t>Compras Confirmadas</a:t>
            </a:r>
          </a:p>
          <a:p>
            <a:pPr algn="ctr"/>
            <a:r>
              <a:rPr lang="es-MX" sz="2200" dirty="0" smtClean="0"/>
              <a:t>(</a:t>
            </a:r>
            <a:r>
              <a:rPr lang="es-MX" sz="2000" b="1" dirty="0" smtClean="0"/>
              <a:t>MRJD0100, MPJD0900, MPJD1200, MPJD1400</a:t>
            </a:r>
            <a:r>
              <a:rPr lang="es-MX" sz="2200" dirty="0" smtClean="0"/>
              <a:t>)</a:t>
            </a:r>
          </a:p>
        </p:txBody>
      </p:sp>
      <p:cxnSp>
        <p:nvCxnSpPr>
          <p:cNvPr id="127" name="126 Conector recto de flecha"/>
          <p:cNvCxnSpPr/>
          <p:nvPr/>
        </p:nvCxnSpPr>
        <p:spPr>
          <a:xfrm>
            <a:off x="14300112" y="4569762"/>
            <a:ext cx="0" cy="5447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8" name="127 Rectángulo"/>
          <p:cNvSpPr/>
          <p:nvPr/>
        </p:nvSpPr>
        <p:spPr>
          <a:xfrm>
            <a:off x="16770938" y="4890579"/>
            <a:ext cx="2707574" cy="163424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Proceso Incidencias</a:t>
            </a:r>
          </a:p>
          <a:p>
            <a:pPr algn="ctr"/>
            <a:r>
              <a:rPr lang="es-MX" sz="2000" b="1" dirty="0" smtClean="0"/>
              <a:t>(MPJD6300)</a:t>
            </a:r>
            <a:endParaRPr lang="es-MX" sz="2400" b="1" i="1" dirty="0" smtClean="0"/>
          </a:p>
          <a:p>
            <a:pPr algn="ctr"/>
            <a:r>
              <a:rPr lang="es-MX" sz="1800" b="1" i="1" dirty="0" smtClean="0">
                <a:solidFill>
                  <a:srgbClr val="171CF1"/>
                </a:solidFill>
              </a:rPr>
              <a:t>BAT1SBAS.INCIDEMP.DAAMMdd</a:t>
            </a:r>
            <a:endParaRPr lang="es-MX" sz="1800" dirty="0" smtClean="0">
              <a:solidFill>
                <a:srgbClr val="171CF1"/>
              </a:solidFill>
            </a:endParaRPr>
          </a:p>
        </p:txBody>
      </p:sp>
      <p:cxnSp>
        <p:nvCxnSpPr>
          <p:cNvPr id="130" name="129 Conector recto de flecha"/>
          <p:cNvCxnSpPr/>
          <p:nvPr/>
        </p:nvCxnSpPr>
        <p:spPr>
          <a:xfrm flipV="1">
            <a:off x="15723635" y="5904658"/>
            <a:ext cx="1047303"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131 Rectángulo"/>
          <p:cNvSpPr/>
          <p:nvPr/>
        </p:nvSpPr>
        <p:spPr>
          <a:xfrm>
            <a:off x="17732918" y="7813739"/>
            <a:ext cx="2143327" cy="953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Reportería</a:t>
            </a:r>
          </a:p>
        </p:txBody>
      </p:sp>
      <p:cxnSp>
        <p:nvCxnSpPr>
          <p:cNvPr id="134" name="133 Conector recto de flecha"/>
          <p:cNvCxnSpPr>
            <a:stCxn id="128" idx="2"/>
          </p:cNvCxnSpPr>
          <p:nvPr/>
        </p:nvCxnSpPr>
        <p:spPr>
          <a:xfrm>
            <a:off x="18124725" y="6524826"/>
            <a:ext cx="8085" cy="12889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6" name="135 Conector angular"/>
          <p:cNvCxnSpPr/>
          <p:nvPr/>
        </p:nvCxnSpPr>
        <p:spPr>
          <a:xfrm rot="10800000" flipV="1">
            <a:off x="11325515" y="6972297"/>
            <a:ext cx="6799210" cy="110895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8" name="137 Conector recto de flecha"/>
          <p:cNvCxnSpPr/>
          <p:nvPr/>
        </p:nvCxnSpPr>
        <p:spPr>
          <a:xfrm>
            <a:off x="14300112" y="2205745"/>
            <a:ext cx="0" cy="5058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3" name="142 Rectángulo"/>
          <p:cNvSpPr/>
          <p:nvPr/>
        </p:nvSpPr>
        <p:spPr>
          <a:xfrm>
            <a:off x="14021131" y="10926625"/>
            <a:ext cx="3040015" cy="232284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Formato45 (para Contabilidad)</a:t>
            </a:r>
          </a:p>
          <a:p>
            <a:pPr algn="ctr"/>
            <a:r>
              <a:rPr lang="es-MX" sz="2200" dirty="0" smtClean="0"/>
              <a:t>Conciliación de operaciones de tarjetas</a:t>
            </a:r>
          </a:p>
          <a:p>
            <a:pPr algn="ctr"/>
            <a:r>
              <a:rPr lang="es-MX" sz="2200" dirty="0" smtClean="0"/>
              <a:t>(</a:t>
            </a:r>
            <a:r>
              <a:rPr lang="es-MX" sz="2200" b="1" dirty="0" smtClean="0"/>
              <a:t>MPJD7910</a:t>
            </a:r>
            <a:r>
              <a:rPr lang="es-MX" sz="2200" dirty="0" smtClean="0"/>
              <a:t>)</a:t>
            </a:r>
          </a:p>
          <a:p>
            <a:pPr algn="ctr"/>
            <a:r>
              <a:rPr lang="fr-FR" sz="2200" dirty="0" smtClean="0"/>
              <a:t>Diario, antes de 3pm</a:t>
            </a:r>
            <a:endParaRPr lang="es-MX" sz="2200" dirty="0"/>
          </a:p>
        </p:txBody>
      </p:sp>
      <p:cxnSp>
        <p:nvCxnSpPr>
          <p:cNvPr id="146" name="145 Conector angular"/>
          <p:cNvCxnSpPr/>
          <p:nvPr/>
        </p:nvCxnSpPr>
        <p:spPr>
          <a:xfrm rot="16200000" flipH="1">
            <a:off x="14979097" y="10584856"/>
            <a:ext cx="683534" cy="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53" name="152 Rectángulo"/>
          <p:cNvSpPr/>
          <p:nvPr/>
        </p:nvSpPr>
        <p:spPr>
          <a:xfrm>
            <a:off x="810524" y="4021840"/>
            <a:ext cx="2537460" cy="11201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2800" dirty="0" smtClean="0">
                <a:solidFill>
                  <a:srgbClr val="FFFF00"/>
                </a:solidFill>
              </a:rPr>
              <a:t>Switch Adquirente</a:t>
            </a:r>
            <a:endParaRPr lang="es-MX" sz="2800" dirty="0">
              <a:solidFill>
                <a:srgbClr val="FFFF00"/>
              </a:solidFill>
            </a:endParaRPr>
          </a:p>
        </p:txBody>
      </p:sp>
      <p:cxnSp>
        <p:nvCxnSpPr>
          <p:cNvPr id="155" name="154 Conector angular"/>
          <p:cNvCxnSpPr/>
          <p:nvPr/>
        </p:nvCxnSpPr>
        <p:spPr>
          <a:xfrm>
            <a:off x="2079254" y="5141980"/>
            <a:ext cx="2290378" cy="1007239"/>
          </a:xfrm>
          <a:prstGeom prst="bentConnector3">
            <a:avLst>
              <a:gd name="adj1" fmla="val 299"/>
            </a:avLst>
          </a:prstGeom>
          <a:ln>
            <a:tailEnd type="arrow"/>
          </a:ln>
        </p:spPr>
        <p:style>
          <a:lnRef idx="1">
            <a:schemeClr val="accent1"/>
          </a:lnRef>
          <a:fillRef idx="0">
            <a:schemeClr val="accent1"/>
          </a:fillRef>
          <a:effectRef idx="0">
            <a:schemeClr val="accent1"/>
          </a:effectRef>
          <a:fontRef idx="minor">
            <a:schemeClr val="tx1"/>
          </a:fontRef>
        </p:style>
      </p:cxnSp>
      <p:sp>
        <p:nvSpPr>
          <p:cNvPr id="159" name="158 Rectángulo"/>
          <p:cNvSpPr/>
          <p:nvPr/>
        </p:nvSpPr>
        <p:spPr>
          <a:xfrm>
            <a:off x="16652166" y="1353281"/>
            <a:ext cx="3224079" cy="2668559"/>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s-MX" sz="2000" dirty="0" smtClean="0">
                <a:solidFill>
                  <a:srgbClr val="FFFF00"/>
                </a:solidFill>
              </a:rPr>
              <a:t>Archivo de Adquirente</a:t>
            </a:r>
          </a:p>
          <a:p>
            <a:pPr algn="ctr"/>
            <a:r>
              <a:rPr lang="es-MX" sz="2000" dirty="0" smtClean="0">
                <a:solidFill>
                  <a:srgbClr val="FFFF00"/>
                </a:solidFill>
              </a:rPr>
              <a:t>Compras Confirmadas/Devoluciones. (Tarjetas Propias)</a:t>
            </a:r>
          </a:p>
          <a:p>
            <a:pPr algn="ctr"/>
            <a:r>
              <a:rPr lang="es-MX" sz="2000" dirty="0" smtClean="0">
                <a:solidFill>
                  <a:srgbClr val="FFFF00"/>
                </a:solidFill>
              </a:rPr>
              <a:t>Diario, 9pm</a:t>
            </a:r>
          </a:p>
          <a:p>
            <a:pPr algn="ctr"/>
            <a:r>
              <a:rPr lang="es-MX" sz="1800" b="1" dirty="0" smtClean="0">
                <a:solidFill>
                  <a:srgbClr val="FFFF00"/>
                </a:solidFill>
              </a:rPr>
              <a:t>(MRJD0100, MPJD0900, MPJD1200, MPJD1400)</a:t>
            </a:r>
          </a:p>
          <a:p>
            <a:pPr algn="ctr"/>
            <a:endParaRPr lang="es-MX" sz="2000" dirty="0"/>
          </a:p>
        </p:txBody>
      </p:sp>
      <p:cxnSp>
        <p:nvCxnSpPr>
          <p:cNvPr id="162" name="161 Conector recto de flecha"/>
          <p:cNvCxnSpPr>
            <a:endCxn id="128" idx="0"/>
          </p:cNvCxnSpPr>
          <p:nvPr/>
        </p:nvCxnSpPr>
        <p:spPr>
          <a:xfrm>
            <a:off x="18124725" y="4021840"/>
            <a:ext cx="0" cy="868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5" name="164 CuadroTexto"/>
          <p:cNvSpPr txBox="1"/>
          <p:nvPr/>
        </p:nvSpPr>
        <p:spPr>
          <a:xfrm>
            <a:off x="4616635" y="698500"/>
            <a:ext cx="12444511" cy="615681"/>
          </a:xfrm>
          <a:prstGeom prst="rect">
            <a:avLst/>
          </a:prstGeom>
          <a:noFill/>
        </p:spPr>
        <p:txBody>
          <a:bodyPr wrap="square" rtlCol="0">
            <a:spAutoFit/>
          </a:bodyPr>
          <a:lstStyle/>
          <a:p>
            <a:pPr algn="ctr"/>
            <a:r>
              <a:rPr lang="es-MX" b="1" dirty="0" smtClean="0"/>
              <a:t>Archivos de Entrada y Salida y Procesos Batch.</a:t>
            </a:r>
            <a:endParaRPr lang="es-MX" b="1" dirty="0"/>
          </a:p>
        </p:txBody>
      </p:sp>
      <p:cxnSp>
        <p:nvCxnSpPr>
          <p:cNvPr id="172" name="171 Conector recto de flecha"/>
          <p:cNvCxnSpPr/>
          <p:nvPr/>
        </p:nvCxnSpPr>
        <p:spPr>
          <a:xfrm flipH="1" flipV="1">
            <a:off x="10564769" y="6018590"/>
            <a:ext cx="2431914" cy="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17482220" y="11075913"/>
            <a:ext cx="3040015" cy="217355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s-MX" sz="2200" dirty="0" smtClean="0"/>
              <a:t>Sispagos R24. (para Regulatorios)</a:t>
            </a:r>
          </a:p>
          <a:p>
            <a:pPr algn="ctr"/>
            <a:r>
              <a:rPr lang="es-MX" sz="2000" b="1" dirty="0" smtClean="0"/>
              <a:t>MPJDSISP, MPJDSISP1,</a:t>
            </a:r>
          </a:p>
          <a:p>
            <a:pPr algn="ctr"/>
            <a:r>
              <a:rPr lang="es-MX" sz="2000" b="1" dirty="0" smtClean="0"/>
              <a:t>MPJD0110, MPJC0110 </a:t>
            </a:r>
            <a:endParaRPr lang="es-MX" sz="2000" dirty="0" smtClean="0"/>
          </a:p>
          <a:p>
            <a:pPr algn="ctr"/>
            <a:r>
              <a:rPr lang="es-MX" sz="2200" dirty="0" smtClean="0"/>
              <a:t>Fin de Mes</a:t>
            </a:r>
            <a:endParaRPr lang="es-MX" sz="2200" dirty="0"/>
          </a:p>
        </p:txBody>
      </p:sp>
      <p:cxnSp>
        <p:nvCxnSpPr>
          <p:cNvPr id="54" name="53 Conector angular"/>
          <p:cNvCxnSpPr/>
          <p:nvPr/>
        </p:nvCxnSpPr>
        <p:spPr>
          <a:xfrm rot="16200000" flipH="1">
            <a:off x="18121307" y="10659501"/>
            <a:ext cx="818581" cy="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56 Conector angular"/>
          <p:cNvCxnSpPr>
            <a:stCxn id="143" idx="3"/>
            <a:endCxn id="132" idx="1"/>
          </p:cNvCxnSpPr>
          <p:nvPr/>
        </p:nvCxnSpPr>
        <p:spPr>
          <a:xfrm flipV="1">
            <a:off x="17061146" y="8290395"/>
            <a:ext cx="671772" cy="3797653"/>
          </a:xfrm>
          <a:prstGeom prst="bentConnector3">
            <a:avLst>
              <a:gd name="adj1" fmla="val 36110"/>
            </a:avLst>
          </a:prstGeom>
          <a:ln>
            <a:tailEnd type="arrow"/>
          </a:ln>
        </p:spPr>
        <p:style>
          <a:lnRef idx="3">
            <a:schemeClr val="accent6"/>
          </a:lnRef>
          <a:fillRef idx="0">
            <a:schemeClr val="accent6"/>
          </a:fillRef>
          <a:effectRef idx="2">
            <a:schemeClr val="accent6"/>
          </a:effectRef>
          <a:fontRef idx="minor">
            <a:schemeClr val="tx1"/>
          </a:fontRef>
        </p:style>
      </p:cxnSp>
      <p:cxnSp>
        <p:nvCxnSpPr>
          <p:cNvPr id="69" name="68 Conector angular"/>
          <p:cNvCxnSpPr/>
          <p:nvPr/>
        </p:nvCxnSpPr>
        <p:spPr>
          <a:xfrm rot="16200000" flipV="1">
            <a:off x="18291252" y="9478027"/>
            <a:ext cx="2295972" cy="874019"/>
          </a:xfrm>
          <a:prstGeom prst="bentConnector3">
            <a:avLst>
              <a:gd name="adj1" fmla="val 50000"/>
            </a:avLst>
          </a:prstGeom>
          <a:ln>
            <a:tailEnd type="arrow"/>
          </a:ln>
        </p:spPr>
        <p:style>
          <a:lnRef idx="2">
            <a:schemeClr val="accent6"/>
          </a:lnRef>
          <a:fillRef idx="0">
            <a:schemeClr val="accent6"/>
          </a:fillRef>
          <a:effectRef idx="1">
            <a:schemeClr val="accent6"/>
          </a:effectRef>
          <a:fontRef idx="minor">
            <a:schemeClr val="tx1"/>
          </a:fontRef>
        </p:style>
      </p:cxnSp>
      <p:pic>
        <p:nvPicPr>
          <p:cNvPr id="41" name="Picture 2"/>
          <p:cNvPicPr>
            <a:picLocks noChangeAspect="1" noChangeArrowheads="1"/>
          </p:cNvPicPr>
          <p:nvPr/>
        </p:nvPicPr>
        <p:blipFill>
          <a:blip r:embed="rId2" cstate="print"/>
          <a:srcRect/>
          <a:stretch>
            <a:fillRect/>
          </a:stretch>
        </p:blipFill>
        <p:spPr bwMode="auto">
          <a:xfrm>
            <a:off x="764224" y="698501"/>
            <a:ext cx="3074887" cy="1360801"/>
          </a:xfrm>
          <a:prstGeom prst="rect">
            <a:avLst/>
          </a:prstGeom>
          <a:noFill/>
          <a:ln w="9525">
            <a:noFill/>
            <a:miter lim="800000"/>
            <a:headEnd/>
            <a:tailEnd/>
          </a:ln>
        </p:spPr>
      </p:pic>
      <p:sp>
        <p:nvSpPr>
          <p:cNvPr id="42" name="163 Rectángulo"/>
          <p:cNvSpPr/>
          <p:nvPr/>
        </p:nvSpPr>
        <p:spPr>
          <a:xfrm>
            <a:off x="0" y="-57500"/>
            <a:ext cx="21599525" cy="633509"/>
          </a:xfrm>
          <a:prstGeom prst="rect">
            <a:avLst/>
          </a:prstGeom>
          <a:solidFill>
            <a:srgbClr val="19693F"/>
          </a:solidFill>
          <a:ln>
            <a:noFill/>
          </a:ln>
        </p:spPr>
        <p:style>
          <a:lnRef idx="2">
            <a:schemeClr val="accent1">
              <a:shade val="50000"/>
            </a:schemeClr>
          </a:lnRef>
          <a:fillRef idx="1">
            <a:schemeClr val="accent1"/>
          </a:fillRef>
          <a:effectRef idx="0">
            <a:schemeClr val="accent1"/>
          </a:effectRef>
          <a:fontRef idx="minor">
            <a:schemeClr val="lt1"/>
          </a:fontRef>
        </p:style>
        <p:txBody>
          <a:bodyPr lIns="205713" tIns="102856" rIns="205713" bIns="102856" rtlCol="0" anchor="ctr"/>
          <a:lstStyle/>
          <a:p>
            <a:endParaRPr lang="es-MX" dirty="0"/>
          </a:p>
        </p:txBody>
      </p:sp>
      <p:sp>
        <p:nvSpPr>
          <p:cNvPr id="44" name="165 CuadroTexto"/>
          <p:cNvSpPr txBox="1"/>
          <p:nvPr/>
        </p:nvSpPr>
        <p:spPr>
          <a:xfrm>
            <a:off x="14000189" y="0"/>
            <a:ext cx="7599336" cy="761719"/>
          </a:xfrm>
          <a:prstGeom prst="rect">
            <a:avLst/>
          </a:prstGeom>
          <a:noFill/>
        </p:spPr>
        <p:txBody>
          <a:bodyPr wrap="square" lIns="205713" tIns="102856" rIns="205713" bIns="102856" rtlCol="0">
            <a:spAutoFit/>
          </a:bodyPr>
          <a:lstStyle/>
          <a:p>
            <a:pPr algn="r"/>
            <a:r>
              <a:rPr lang="es-MX" sz="3600" dirty="0" smtClean="0">
                <a:solidFill>
                  <a:srgbClr val="FFC000"/>
                </a:solidFill>
                <a:effectLst>
                  <a:outerShdw blurRad="50800" dist="38100" algn="l" rotWithShape="0">
                    <a:prstClr val="black">
                      <a:alpha val="40000"/>
                    </a:prstClr>
                  </a:outerShdw>
                </a:effectLst>
                <a:latin typeface="Arial" pitchFamily="34" charset="0"/>
                <a:cs typeface="Arial" pitchFamily="34" charset="0"/>
              </a:rPr>
              <a:t>Medios de Pago</a:t>
            </a:r>
            <a:endParaRPr lang="es-MX" sz="3600" dirty="0">
              <a:solidFill>
                <a:srgbClr val="FFC000"/>
              </a:solidFill>
              <a:effectLst>
                <a:outerShdw blurRad="50800" dist="38100" algn="l" rotWithShape="0">
                  <a:prstClr val="black">
                    <a:alpha val="40000"/>
                  </a:prstClr>
                </a:outerShdw>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31601</TotalTime>
  <Words>1447</Words>
  <Application>Microsoft Office PowerPoint</Application>
  <PresentationFormat>Personalizado</PresentationFormat>
  <Paragraphs>373</Paragraphs>
  <Slides>18</Slides>
  <Notes>4</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Tema de Office</vt:lpstr>
      <vt:lpstr>Diapositiva 1</vt:lpstr>
      <vt:lpstr>Medios de Pago</vt:lpstr>
      <vt:lpstr>Autorizador Alnova</vt:lpstr>
      <vt:lpstr>Diapositiva 4</vt:lpstr>
      <vt:lpstr>Diapositiva 5</vt:lpstr>
      <vt:lpstr>Diapositiva 6</vt:lpstr>
      <vt:lpstr>Diapositiva 7</vt:lpstr>
      <vt:lpstr>Diapositiva 8</vt:lpstr>
      <vt:lpstr>Diapositiva 9</vt:lpstr>
      <vt:lpstr>Diapositiva 10</vt:lpstr>
      <vt:lpstr>Administrador de Tarjetas</vt:lpstr>
      <vt:lpstr>Diapositiva 12</vt:lpstr>
      <vt:lpstr>Diapositiva 13</vt:lpstr>
      <vt:lpstr>Diapositiva 14</vt:lpstr>
      <vt:lpstr>Diapositiva 15</vt:lpstr>
      <vt:lpstr>Diapositiva 16</vt:lpstr>
      <vt:lpstr>Diapositiva 17</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Emmanuel Salazar Dominguez</dc:creator>
  <cp:lastModifiedBy>B927539</cp:lastModifiedBy>
  <cp:revision>563</cp:revision>
  <dcterms:created xsi:type="dcterms:W3CDTF">2018-04-19T20:10:55Z</dcterms:created>
  <dcterms:modified xsi:type="dcterms:W3CDTF">2018-09-26T00:41:14Z</dcterms:modified>
</cp:coreProperties>
</file>