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9" r:id="rId3"/>
    <p:sldId id="258" r:id="rId4"/>
    <p:sldId id="260" r:id="rId5"/>
    <p:sldId id="28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81" r:id="rId15"/>
    <p:sldId id="282" r:id="rId16"/>
    <p:sldId id="269" r:id="rId17"/>
    <p:sldId id="270" r:id="rId18"/>
    <p:sldId id="271" r:id="rId19"/>
    <p:sldId id="283" r:id="rId20"/>
    <p:sldId id="272" r:id="rId21"/>
    <p:sldId id="284" r:id="rId22"/>
    <p:sldId id="273" r:id="rId23"/>
    <p:sldId id="285" r:id="rId24"/>
    <p:sldId id="274" r:id="rId25"/>
    <p:sldId id="275" r:id="rId26"/>
    <p:sldId id="286" r:id="rId27"/>
    <p:sldId id="276" r:id="rId28"/>
    <p:sldId id="287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70258-1979-4DF3-B1A1-3A803B39A877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19E4ABE8-3BA9-4830-A91E-C1F0BBAD3995}">
      <dgm:prSet phldrT="[Texto]"/>
      <dgm:spPr/>
      <dgm:t>
        <a:bodyPr/>
        <a:lstStyle/>
        <a:p>
          <a:r>
            <a:rPr lang="es-MX" dirty="0" smtClean="0"/>
            <a:t>Cesar Germán Acosta Serrano</a:t>
          </a:r>
          <a:endParaRPr lang="es-MX" dirty="0"/>
        </a:p>
      </dgm:t>
    </dgm:pt>
    <dgm:pt modelId="{64F3DAD4-DD94-42AB-B52B-18EFB423D668}" type="parTrans" cxnId="{1E64DE64-6974-451D-9A27-7D7A608D8BD9}">
      <dgm:prSet/>
      <dgm:spPr/>
      <dgm:t>
        <a:bodyPr/>
        <a:lstStyle/>
        <a:p>
          <a:endParaRPr lang="es-MX"/>
        </a:p>
      </dgm:t>
    </dgm:pt>
    <dgm:pt modelId="{B0A342A1-4B64-468D-A76E-A2ED09775DEC}" type="sibTrans" cxnId="{1E64DE64-6974-451D-9A27-7D7A608D8BD9}">
      <dgm:prSet/>
      <dgm:spPr/>
      <dgm:t>
        <a:bodyPr/>
        <a:lstStyle/>
        <a:p>
          <a:endParaRPr lang="es-MX"/>
        </a:p>
      </dgm:t>
    </dgm:pt>
    <dgm:pt modelId="{DBEB6606-C654-4A6F-A6FE-9F986830411B}">
      <dgm:prSet phldrT="[Texto]"/>
      <dgm:spPr/>
      <dgm:t>
        <a:bodyPr/>
        <a:lstStyle/>
        <a:p>
          <a:r>
            <a:rPr lang="es-MX" dirty="0" smtClean="0"/>
            <a:t>Horacio Díaz Infante Maldonado</a:t>
          </a:r>
          <a:endParaRPr lang="es-MX" dirty="0"/>
        </a:p>
      </dgm:t>
    </dgm:pt>
    <dgm:pt modelId="{4A6D182A-FA30-4797-AE4D-643F6F7B10F7}" type="parTrans" cxnId="{673FA684-0611-452B-977A-DA7CB9B6D31E}">
      <dgm:prSet/>
      <dgm:spPr/>
      <dgm:t>
        <a:bodyPr/>
        <a:lstStyle/>
        <a:p>
          <a:endParaRPr lang="es-MX"/>
        </a:p>
      </dgm:t>
    </dgm:pt>
    <dgm:pt modelId="{7F822B89-20E2-444C-A047-26D0CBAB90AE}" type="sibTrans" cxnId="{673FA684-0611-452B-977A-DA7CB9B6D31E}">
      <dgm:prSet/>
      <dgm:spPr/>
      <dgm:t>
        <a:bodyPr/>
        <a:lstStyle/>
        <a:p>
          <a:endParaRPr lang="es-MX"/>
        </a:p>
      </dgm:t>
    </dgm:pt>
    <dgm:pt modelId="{A455E7EA-56BB-4E62-A75B-D889183835ED}">
      <dgm:prSet phldrT="[Texto]"/>
      <dgm:spPr/>
      <dgm:t>
        <a:bodyPr/>
        <a:lstStyle/>
        <a:p>
          <a:r>
            <a:rPr lang="es-MX" dirty="0" smtClean="0"/>
            <a:t>Rocío Esperanza  Bazaldua Sánchez</a:t>
          </a:r>
          <a:endParaRPr lang="es-MX" dirty="0"/>
        </a:p>
      </dgm:t>
    </dgm:pt>
    <dgm:pt modelId="{959C89F6-0C3B-49C5-8CEE-C8BAD5392356}" type="parTrans" cxnId="{0AECDD6D-7043-4625-97CB-E0AFD200CF25}">
      <dgm:prSet/>
      <dgm:spPr/>
      <dgm:t>
        <a:bodyPr/>
        <a:lstStyle/>
        <a:p>
          <a:endParaRPr lang="es-MX"/>
        </a:p>
      </dgm:t>
    </dgm:pt>
    <dgm:pt modelId="{D7D9D057-FE60-4E00-9B1E-D68D6B90ECD2}" type="sibTrans" cxnId="{0AECDD6D-7043-4625-97CB-E0AFD200CF25}">
      <dgm:prSet/>
      <dgm:spPr/>
      <dgm:t>
        <a:bodyPr/>
        <a:lstStyle/>
        <a:p>
          <a:endParaRPr lang="es-MX"/>
        </a:p>
      </dgm:t>
    </dgm:pt>
    <dgm:pt modelId="{9D1D5CC1-4457-436D-B6B0-7A8363583DD2}">
      <dgm:prSet phldrT="[Texto]"/>
      <dgm:spPr/>
      <dgm:t>
        <a:bodyPr/>
        <a:lstStyle/>
        <a:p>
          <a:r>
            <a:rPr lang="es-MX" dirty="0" smtClean="0"/>
            <a:t>Eduardo Frías Mendoza</a:t>
          </a:r>
          <a:endParaRPr lang="es-MX" dirty="0"/>
        </a:p>
      </dgm:t>
    </dgm:pt>
    <dgm:pt modelId="{83D0E071-A5F6-4975-A80D-F437AA374A73}" type="parTrans" cxnId="{68AC6431-153A-4993-B589-8710BB17AD56}">
      <dgm:prSet/>
      <dgm:spPr/>
      <dgm:t>
        <a:bodyPr/>
        <a:lstStyle/>
        <a:p>
          <a:endParaRPr lang="es-MX"/>
        </a:p>
      </dgm:t>
    </dgm:pt>
    <dgm:pt modelId="{3E0B808A-4719-411D-9C27-F7A724EA1473}" type="sibTrans" cxnId="{68AC6431-153A-4993-B589-8710BB17AD56}">
      <dgm:prSet/>
      <dgm:spPr/>
      <dgm:t>
        <a:bodyPr/>
        <a:lstStyle/>
        <a:p>
          <a:endParaRPr lang="es-MX"/>
        </a:p>
      </dgm:t>
    </dgm:pt>
    <dgm:pt modelId="{8EE8CC66-01E0-44CE-907C-96E2015FA070}">
      <dgm:prSet phldrT="[Texto]"/>
      <dgm:spPr/>
      <dgm:t>
        <a:bodyPr/>
        <a:lstStyle/>
        <a:p>
          <a:r>
            <a:rPr lang="es-MX" dirty="0" smtClean="0"/>
            <a:t>Elizabeth Morales Martínez</a:t>
          </a:r>
          <a:endParaRPr lang="es-MX" dirty="0"/>
        </a:p>
      </dgm:t>
    </dgm:pt>
    <dgm:pt modelId="{B9324235-935D-4CB4-892C-931DDA6B0F23}" type="parTrans" cxnId="{61EE47F3-F5EA-4CC6-875A-8E83E6008698}">
      <dgm:prSet/>
      <dgm:spPr/>
      <dgm:t>
        <a:bodyPr/>
        <a:lstStyle/>
        <a:p>
          <a:endParaRPr lang="es-MX"/>
        </a:p>
      </dgm:t>
    </dgm:pt>
    <dgm:pt modelId="{D2E40BF2-B7CC-4366-9AFC-0E602512B3E5}" type="sibTrans" cxnId="{61EE47F3-F5EA-4CC6-875A-8E83E6008698}">
      <dgm:prSet/>
      <dgm:spPr/>
      <dgm:t>
        <a:bodyPr/>
        <a:lstStyle/>
        <a:p>
          <a:endParaRPr lang="es-MX"/>
        </a:p>
      </dgm:t>
    </dgm:pt>
    <dgm:pt modelId="{BB311938-EAC1-417A-AC6A-4F53556F1D2D}" type="pres">
      <dgm:prSet presAssocID="{7F870258-1979-4DF3-B1A1-3A803B39A8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C68A6019-BBA4-4A16-813A-D4AC334004EB}" type="pres">
      <dgm:prSet presAssocID="{8EE8CC66-01E0-44CE-907C-96E2015FA070}" presName="hierRoot1" presStyleCnt="0"/>
      <dgm:spPr/>
    </dgm:pt>
    <dgm:pt modelId="{3AB414DB-7390-4226-BD0C-A8EF8285967F}" type="pres">
      <dgm:prSet presAssocID="{8EE8CC66-01E0-44CE-907C-96E2015FA070}" presName="composite" presStyleCnt="0"/>
      <dgm:spPr/>
    </dgm:pt>
    <dgm:pt modelId="{38B43832-10DB-4990-AAA4-D5C10992647A}" type="pres">
      <dgm:prSet presAssocID="{8EE8CC66-01E0-44CE-907C-96E2015FA070}" presName="image" presStyleLbl="node0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6CFD79C8-C140-4002-8729-D970167AF79E}" type="pres">
      <dgm:prSet presAssocID="{8EE8CC66-01E0-44CE-907C-96E2015FA070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39E946F-73E8-4353-AF0F-A4D85786C162}" type="pres">
      <dgm:prSet presAssocID="{8EE8CC66-01E0-44CE-907C-96E2015FA070}" presName="hierChild2" presStyleCnt="0"/>
      <dgm:spPr/>
    </dgm:pt>
    <dgm:pt modelId="{8A341538-320F-44CD-B246-D5AF280BDC70}" type="pres">
      <dgm:prSet presAssocID="{64F3DAD4-DD94-42AB-B52B-18EFB423D668}" presName="Name10" presStyleLbl="parChTrans1D2" presStyleIdx="0" presStyleCnt="1"/>
      <dgm:spPr/>
      <dgm:t>
        <a:bodyPr/>
        <a:lstStyle/>
        <a:p>
          <a:endParaRPr lang="es-MX"/>
        </a:p>
      </dgm:t>
    </dgm:pt>
    <dgm:pt modelId="{DF67A7C5-2449-439D-B54A-C12706C30CF6}" type="pres">
      <dgm:prSet presAssocID="{19E4ABE8-3BA9-4830-A91E-C1F0BBAD3995}" presName="hierRoot2" presStyleCnt="0"/>
      <dgm:spPr/>
    </dgm:pt>
    <dgm:pt modelId="{0B33BF32-46E1-4141-BDE6-665136D734D5}" type="pres">
      <dgm:prSet presAssocID="{19E4ABE8-3BA9-4830-A91E-C1F0BBAD3995}" presName="composite2" presStyleCnt="0"/>
      <dgm:spPr/>
    </dgm:pt>
    <dgm:pt modelId="{99792935-1EA7-417C-9A1B-832CF43B1B43}" type="pres">
      <dgm:prSet presAssocID="{19E4ABE8-3BA9-4830-A91E-C1F0BBAD3995}" presName="image2" presStyleLbl="node2" presStyleIdx="0" presStyleCn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D10BCC03-6A2E-4386-AF50-2245AC76CE03}" type="pres">
      <dgm:prSet presAssocID="{19E4ABE8-3BA9-4830-A91E-C1F0BBAD3995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2A6697C-DF03-47ED-8E42-433F848236D7}" type="pres">
      <dgm:prSet presAssocID="{19E4ABE8-3BA9-4830-A91E-C1F0BBAD3995}" presName="hierChild3" presStyleCnt="0"/>
      <dgm:spPr/>
    </dgm:pt>
    <dgm:pt modelId="{C5256FEF-4284-4552-ACD5-96B5722546B5}" type="pres">
      <dgm:prSet presAssocID="{4A6D182A-FA30-4797-AE4D-643F6F7B10F7}" presName="Name17" presStyleLbl="parChTrans1D3" presStyleIdx="0" presStyleCnt="3"/>
      <dgm:spPr/>
      <dgm:t>
        <a:bodyPr/>
        <a:lstStyle/>
        <a:p>
          <a:endParaRPr lang="es-MX"/>
        </a:p>
      </dgm:t>
    </dgm:pt>
    <dgm:pt modelId="{2B43C20F-2524-4A37-A408-BF23CAD0839D}" type="pres">
      <dgm:prSet presAssocID="{DBEB6606-C654-4A6F-A6FE-9F986830411B}" presName="hierRoot3" presStyleCnt="0"/>
      <dgm:spPr/>
    </dgm:pt>
    <dgm:pt modelId="{DA466330-5500-4201-B2A8-EC6EC2DC3E5D}" type="pres">
      <dgm:prSet presAssocID="{DBEB6606-C654-4A6F-A6FE-9F986830411B}" presName="composite3" presStyleCnt="0"/>
      <dgm:spPr/>
    </dgm:pt>
    <dgm:pt modelId="{6C7FD9CC-D861-4D6D-94EF-696D167CFEBF}" type="pres">
      <dgm:prSet presAssocID="{DBEB6606-C654-4A6F-A6FE-9F986830411B}" presName="image3" presStyleLbl="node3" presStyleIdx="0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3CFA0BCD-A4E8-4E09-8DCE-359077849312}" type="pres">
      <dgm:prSet presAssocID="{DBEB6606-C654-4A6F-A6FE-9F986830411B}" presName="text3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26DC4BD-BF93-4A7F-8495-D1BCB74D715A}" type="pres">
      <dgm:prSet presAssocID="{DBEB6606-C654-4A6F-A6FE-9F986830411B}" presName="hierChild4" presStyleCnt="0"/>
      <dgm:spPr/>
    </dgm:pt>
    <dgm:pt modelId="{AF8F84C7-B155-4B80-A8D3-1C7935D05A26}" type="pres">
      <dgm:prSet presAssocID="{959C89F6-0C3B-49C5-8CEE-C8BAD5392356}" presName="Name17" presStyleLbl="parChTrans1D3" presStyleIdx="1" presStyleCnt="3"/>
      <dgm:spPr/>
      <dgm:t>
        <a:bodyPr/>
        <a:lstStyle/>
        <a:p>
          <a:endParaRPr lang="es-MX"/>
        </a:p>
      </dgm:t>
    </dgm:pt>
    <dgm:pt modelId="{82193E94-3CE8-4136-A482-B0D7785AF19B}" type="pres">
      <dgm:prSet presAssocID="{A455E7EA-56BB-4E62-A75B-D889183835ED}" presName="hierRoot3" presStyleCnt="0"/>
      <dgm:spPr/>
    </dgm:pt>
    <dgm:pt modelId="{ACA27228-CFA8-4405-A4BC-141EAF0309E7}" type="pres">
      <dgm:prSet presAssocID="{A455E7EA-56BB-4E62-A75B-D889183835ED}" presName="composite3" presStyleCnt="0"/>
      <dgm:spPr/>
    </dgm:pt>
    <dgm:pt modelId="{6F878A1B-43C7-4FEF-87A2-A52EC36A9A60}" type="pres">
      <dgm:prSet presAssocID="{A455E7EA-56BB-4E62-A75B-D889183835ED}" presName="image3" presStyleLbl="node3" presStyleIdx="1" presStyleCnt="3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FCFE76A3-22EC-4F3D-B976-A03621EC237E}" type="pres">
      <dgm:prSet presAssocID="{A455E7EA-56BB-4E62-A75B-D889183835ED}" presName="text3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176101E-613C-4CD0-A077-375307DBBBD2}" type="pres">
      <dgm:prSet presAssocID="{A455E7EA-56BB-4E62-A75B-D889183835ED}" presName="hierChild4" presStyleCnt="0"/>
      <dgm:spPr/>
    </dgm:pt>
    <dgm:pt modelId="{D334B43C-D0D2-4B74-8664-37C9A9661A2D}" type="pres">
      <dgm:prSet presAssocID="{83D0E071-A5F6-4975-A80D-F437AA374A73}" presName="Name17" presStyleLbl="parChTrans1D3" presStyleIdx="2" presStyleCnt="3"/>
      <dgm:spPr/>
      <dgm:t>
        <a:bodyPr/>
        <a:lstStyle/>
        <a:p>
          <a:endParaRPr lang="es-MX"/>
        </a:p>
      </dgm:t>
    </dgm:pt>
    <dgm:pt modelId="{5C5705EC-53BC-413C-8313-20D674FADC98}" type="pres">
      <dgm:prSet presAssocID="{9D1D5CC1-4457-436D-B6B0-7A8363583DD2}" presName="hierRoot3" presStyleCnt="0"/>
      <dgm:spPr/>
    </dgm:pt>
    <dgm:pt modelId="{28F09B55-6565-4249-84AC-AC717FCF7CAB}" type="pres">
      <dgm:prSet presAssocID="{9D1D5CC1-4457-436D-B6B0-7A8363583DD2}" presName="composite3" presStyleCnt="0"/>
      <dgm:spPr/>
    </dgm:pt>
    <dgm:pt modelId="{3959EA43-6A0D-4B12-95AB-003EC7AFA96D}" type="pres">
      <dgm:prSet presAssocID="{9D1D5CC1-4457-436D-B6B0-7A8363583DD2}" presName="image3" presStyleLbl="node3" presStyleIdx="2" presStyleCnt="3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F5DA2CDF-66F7-4829-B1FF-03E1BBC3AEB1}" type="pres">
      <dgm:prSet presAssocID="{9D1D5CC1-4457-436D-B6B0-7A8363583DD2}" presName="text3" presStyleLbl="revTx" presStyleIdx="4" presStyleCnt="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8ADBA83-1E03-41D3-9C7E-84DCCBA3E356}" type="pres">
      <dgm:prSet presAssocID="{9D1D5CC1-4457-436D-B6B0-7A8363583DD2}" presName="hierChild4" presStyleCnt="0"/>
      <dgm:spPr/>
    </dgm:pt>
  </dgm:ptLst>
  <dgm:cxnLst>
    <dgm:cxn modelId="{588616E7-3968-42DB-B5FB-E721C4B8E1E9}" type="presOf" srcId="{83D0E071-A5F6-4975-A80D-F437AA374A73}" destId="{D334B43C-D0D2-4B74-8664-37C9A9661A2D}" srcOrd="0" destOrd="0" presId="urn:microsoft.com/office/officeart/2009/layout/CirclePictureHierarchy"/>
    <dgm:cxn modelId="{B92A4F32-5CD5-4541-AD8E-F37DD7DDC119}" type="presOf" srcId="{64F3DAD4-DD94-42AB-B52B-18EFB423D668}" destId="{8A341538-320F-44CD-B246-D5AF280BDC70}" srcOrd="0" destOrd="0" presId="urn:microsoft.com/office/officeart/2009/layout/CirclePictureHierarchy"/>
    <dgm:cxn modelId="{829E9E50-D115-4D4D-8539-6D45ED2A775E}" type="presOf" srcId="{19E4ABE8-3BA9-4830-A91E-C1F0BBAD3995}" destId="{D10BCC03-6A2E-4386-AF50-2245AC76CE03}" srcOrd="0" destOrd="0" presId="urn:microsoft.com/office/officeart/2009/layout/CirclePictureHierarchy"/>
    <dgm:cxn modelId="{61EE47F3-F5EA-4CC6-875A-8E83E6008698}" srcId="{7F870258-1979-4DF3-B1A1-3A803B39A877}" destId="{8EE8CC66-01E0-44CE-907C-96E2015FA070}" srcOrd="0" destOrd="0" parTransId="{B9324235-935D-4CB4-892C-931DDA6B0F23}" sibTransId="{D2E40BF2-B7CC-4366-9AFC-0E602512B3E5}"/>
    <dgm:cxn modelId="{668C9BF3-870A-4ADA-88BA-B53080302B47}" type="presOf" srcId="{A455E7EA-56BB-4E62-A75B-D889183835ED}" destId="{FCFE76A3-22EC-4F3D-B976-A03621EC237E}" srcOrd="0" destOrd="0" presId="urn:microsoft.com/office/officeart/2009/layout/CirclePictureHierarchy"/>
    <dgm:cxn modelId="{5449B0B2-0F48-40BA-AE7A-310FDDE431B1}" type="presOf" srcId="{DBEB6606-C654-4A6F-A6FE-9F986830411B}" destId="{3CFA0BCD-A4E8-4E09-8DCE-359077849312}" srcOrd="0" destOrd="0" presId="urn:microsoft.com/office/officeart/2009/layout/CirclePictureHierarchy"/>
    <dgm:cxn modelId="{68AC6431-153A-4993-B589-8710BB17AD56}" srcId="{19E4ABE8-3BA9-4830-A91E-C1F0BBAD3995}" destId="{9D1D5CC1-4457-436D-B6B0-7A8363583DD2}" srcOrd="2" destOrd="0" parTransId="{83D0E071-A5F6-4975-A80D-F437AA374A73}" sibTransId="{3E0B808A-4719-411D-9C27-F7A724EA1473}"/>
    <dgm:cxn modelId="{899EE4A4-E4CA-4902-8EE4-A48DC8F1D35B}" type="presOf" srcId="{4A6D182A-FA30-4797-AE4D-643F6F7B10F7}" destId="{C5256FEF-4284-4552-ACD5-96B5722546B5}" srcOrd="0" destOrd="0" presId="urn:microsoft.com/office/officeart/2009/layout/CirclePictureHierarchy"/>
    <dgm:cxn modelId="{1864C5D2-5BBF-405B-B455-F6024402D97F}" type="presOf" srcId="{7F870258-1979-4DF3-B1A1-3A803B39A877}" destId="{BB311938-EAC1-417A-AC6A-4F53556F1D2D}" srcOrd="0" destOrd="0" presId="urn:microsoft.com/office/officeart/2009/layout/CirclePictureHierarchy"/>
    <dgm:cxn modelId="{FEBBF808-5F92-4A4E-9CCD-ABA8DABF4CD9}" type="presOf" srcId="{8EE8CC66-01E0-44CE-907C-96E2015FA070}" destId="{6CFD79C8-C140-4002-8729-D970167AF79E}" srcOrd="0" destOrd="0" presId="urn:microsoft.com/office/officeart/2009/layout/CirclePictureHierarchy"/>
    <dgm:cxn modelId="{E8BD8139-2892-4523-A84B-0AFE7A8A1D9A}" type="presOf" srcId="{959C89F6-0C3B-49C5-8CEE-C8BAD5392356}" destId="{AF8F84C7-B155-4B80-A8D3-1C7935D05A26}" srcOrd="0" destOrd="0" presId="urn:microsoft.com/office/officeart/2009/layout/CirclePictureHierarchy"/>
    <dgm:cxn modelId="{0AECDD6D-7043-4625-97CB-E0AFD200CF25}" srcId="{19E4ABE8-3BA9-4830-A91E-C1F0BBAD3995}" destId="{A455E7EA-56BB-4E62-A75B-D889183835ED}" srcOrd="1" destOrd="0" parTransId="{959C89F6-0C3B-49C5-8CEE-C8BAD5392356}" sibTransId="{D7D9D057-FE60-4E00-9B1E-D68D6B90ECD2}"/>
    <dgm:cxn modelId="{1E64DE64-6974-451D-9A27-7D7A608D8BD9}" srcId="{8EE8CC66-01E0-44CE-907C-96E2015FA070}" destId="{19E4ABE8-3BA9-4830-A91E-C1F0BBAD3995}" srcOrd="0" destOrd="0" parTransId="{64F3DAD4-DD94-42AB-B52B-18EFB423D668}" sibTransId="{B0A342A1-4B64-468D-A76E-A2ED09775DEC}"/>
    <dgm:cxn modelId="{673FA684-0611-452B-977A-DA7CB9B6D31E}" srcId="{19E4ABE8-3BA9-4830-A91E-C1F0BBAD3995}" destId="{DBEB6606-C654-4A6F-A6FE-9F986830411B}" srcOrd="0" destOrd="0" parTransId="{4A6D182A-FA30-4797-AE4D-643F6F7B10F7}" sibTransId="{7F822B89-20E2-444C-A047-26D0CBAB90AE}"/>
    <dgm:cxn modelId="{430A1D19-7FB8-42E5-A7A0-7C4AC8AEDAE1}" type="presOf" srcId="{9D1D5CC1-4457-436D-B6B0-7A8363583DD2}" destId="{F5DA2CDF-66F7-4829-B1FF-03E1BBC3AEB1}" srcOrd="0" destOrd="0" presId="urn:microsoft.com/office/officeart/2009/layout/CirclePictureHierarchy"/>
    <dgm:cxn modelId="{BA3D3C9A-E66F-4572-AF0B-86B491B0638B}" type="presParOf" srcId="{BB311938-EAC1-417A-AC6A-4F53556F1D2D}" destId="{C68A6019-BBA4-4A16-813A-D4AC334004EB}" srcOrd="0" destOrd="0" presId="urn:microsoft.com/office/officeart/2009/layout/CirclePictureHierarchy"/>
    <dgm:cxn modelId="{22B33462-59A4-42E7-BBE4-97609981725C}" type="presParOf" srcId="{C68A6019-BBA4-4A16-813A-D4AC334004EB}" destId="{3AB414DB-7390-4226-BD0C-A8EF8285967F}" srcOrd="0" destOrd="0" presId="urn:microsoft.com/office/officeart/2009/layout/CirclePictureHierarchy"/>
    <dgm:cxn modelId="{9BC7C729-B804-465C-926B-F669760C335C}" type="presParOf" srcId="{3AB414DB-7390-4226-BD0C-A8EF8285967F}" destId="{38B43832-10DB-4990-AAA4-D5C10992647A}" srcOrd="0" destOrd="0" presId="urn:microsoft.com/office/officeart/2009/layout/CirclePictureHierarchy"/>
    <dgm:cxn modelId="{E69E8D47-F49E-449D-BF80-AECE3F07DD85}" type="presParOf" srcId="{3AB414DB-7390-4226-BD0C-A8EF8285967F}" destId="{6CFD79C8-C140-4002-8729-D970167AF79E}" srcOrd="1" destOrd="0" presId="urn:microsoft.com/office/officeart/2009/layout/CirclePictureHierarchy"/>
    <dgm:cxn modelId="{BDE63CD9-D63B-4D5E-BE72-B9E964DB108D}" type="presParOf" srcId="{C68A6019-BBA4-4A16-813A-D4AC334004EB}" destId="{339E946F-73E8-4353-AF0F-A4D85786C162}" srcOrd="1" destOrd="0" presId="urn:microsoft.com/office/officeart/2009/layout/CirclePictureHierarchy"/>
    <dgm:cxn modelId="{86F8F3B3-EFFC-464D-9E64-8262FFDD2F69}" type="presParOf" srcId="{339E946F-73E8-4353-AF0F-A4D85786C162}" destId="{8A341538-320F-44CD-B246-D5AF280BDC70}" srcOrd="0" destOrd="0" presId="urn:microsoft.com/office/officeart/2009/layout/CirclePictureHierarchy"/>
    <dgm:cxn modelId="{C5C00086-E6AE-4887-8F10-FBD5A090A1FC}" type="presParOf" srcId="{339E946F-73E8-4353-AF0F-A4D85786C162}" destId="{DF67A7C5-2449-439D-B54A-C12706C30CF6}" srcOrd="1" destOrd="0" presId="urn:microsoft.com/office/officeart/2009/layout/CirclePictureHierarchy"/>
    <dgm:cxn modelId="{7CE2388F-4311-4BE9-907F-3302310A4661}" type="presParOf" srcId="{DF67A7C5-2449-439D-B54A-C12706C30CF6}" destId="{0B33BF32-46E1-4141-BDE6-665136D734D5}" srcOrd="0" destOrd="0" presId="urn:microsoft.com/office/officeart/2009/layout/CirclePictureHierarchy"/>
    <dgm:cxn modelId="{268CE6B1-E34E-4F09-A544-7FCD403DFD02}" type="presParOf" srcId="{0B33BF32-46E1-4141-BDE6-665136D734D5}" destId="{99792935-1EA7-417C-9A1B-832CF43B1B43}" srcOrd="0" destOrd="0" presId="urn:microsoft.com/office/officeart/2009/layout/CirclePictureHierarchy"/>
    <dgm:cxn modelId="{F82E69DA-7C52-4629-99A6-2BFF01BA531B}" type="presParOf" srcId="{0B33BF32-46E1-4141-BDE6-665136D734D5}" destId="{D10BCC03-6A2E-4386-AF50-2245AC76CE03}" srcOrd="1" destOrd="0" presId="urn:microsoft.com/office/officeart/2009/layout/CirclePictureHierarchy"/>
    <dgm:cxn modelId="{6AD24625-7AC1-4C93-B5CE-FEDBFF309142}" type="presParOf" srcId="{DF67A7C5-2449-439D-B54A-C12706C30CF6}" destId="{F2A6697C-DF03-47ED-8E42-433F848236D7}" srcOrd="1" destOrd="0" presId="urn:microsoft.com/office/officeart/2009/layout/CirclePictureHierarchy"/>
    <dgm:cxn modelId="{81529063-91FA-4027-B81F-E76EB2A8D83F}" type="presParOf" srcId="{F2A6697C-DF03-47ED-8E42-433F848236D7}" destId="{C5256FEF-4284-4552-ACD5-96B5722546B5}" srcOrd="0" destOrd="0" presId="urn:microsoft.com/office/officeart/2009/layout/CirclePictureHierarchy"/>
    <dgm:cxn modelId="{37FF30B4-672D-4510-8476-56CBD6AA9075}" type="presParOf" srcId="{F2A6697C-DF03-47ED-8E42-433F848236D7}" destId="{2B43C20F-2524-4A37-A408-BF23CAD0839D}" srcOrd="1" destOrd="0" presId="urn:microsoft.com/office/officeart/2009/layout/CirclePictureHierarchy"/>
    <dgm:cxn modelId="{9E3AFB62-2817-46E2-9D16-B72E55031871}" type="presParOf" srcId="{2B43C20F-2524-4A37-A408-BF23CAD0839D}" destId="{DA466330-5500-4201-B2A8-EC6EC2DC3E5D}" srcOrd="0" destOrd="0" presId="urn:microsoft.com/office/officeart/2009/layout/CirclePictureHierarchy"/>
    <dgm:cxn modelId="{16CC2172-B6D3-4892-A986-B205DEA2079D}" type="presParOf" srcId="{DA466330-5500-4201-B2A8-EC6EC2DC3E5D}" destId="{6C7FD9CC-D861-4D6D-94EF-696D167CFEBF}" srcOrd="0" destOrd="0" presId="urn:microsoft.com/office/officeart/2009/layout/CirclePictureHierarchy"/>
    <dgm:cxn modelId="{E40923BF-39A8-43C8-8396-C1C5FA427815}" type="presParOf" srcId="{DA466330-5500-4201-B2A8-EC6EC2DC3E5D}" destId="{3CFA0BCD-A4E8-4E09-8DCE-359077849312}" srcOrd="1" destOrd="0" presId="urn:microsoft.com/office/officeart/2009/layout/CirclePictureHierarchy"/>
    <dgm:cxn modelId="{E2CF9541-5BF1-44B3-A9E6-3AB4FFB59F26}" type="presParOf" srcId="{2B43C20F-2524-4A37-A408-BF23CAD0839D}" destId="{026DC4BD-BF93-4A7F-8495-D1BCB74D715A}" srcOrd="1" destOrd="0" presId="urn:microsoft.com/office/officeart/2009/layout/CirclePictureHierarchy"/>
    <dgm:cxn modelId="{A2DC0DDA-D700-457D-A79E-EB222BC2D5FA}" type="presParOf" srcId="{F2A6697C-DF03-47ED-8E42-433F848236D7}" destId="{AF8F84C7-B155-4B80-A8D3-1C7935D05A26}" srcOrd="2" destOrd="0" presId="urn:microsoft.com/office/officeart/2009/layout/CirclePictureHierarchy"/>
    <dgm:cxn modelId="{C7322E6E-E096-4D4F-B82E-1013D934F042}" type="presParOf" srcId="{F2A6697C-DF03-47ED-8E42-433F848236D7}" destId="{82193E94-3CE8-4136-A482-B0D7785AF19B}" srcOrd="3" destOrd="0" presId="urn:microsoft.com/office/officeart/2009/layout/CirclePictureHierarchy"/>
    <dgm:cxn modelId="{4CB1A418-E67A-4BB0-BAB7-A4F7C60DEDDE}" type="presParOf" srcId="{82193E94-3CE8-4136-A482-B0D7785AF19B}" destId="{ACA27228-CFA8-4405-A4BC-141EAF0309E7}" srcOrd="0" destOrd="0" presId="urn:microsoft.com/office/officeart/2009/layout/CirclePictureHierarchy"/>
    <dgm:cxn modelId="{CA119B5C-3C3C-4217-B73A-124FDC07DF17}" type="presParOf" srcId="{ACA27228-CFA8-4405-A4BC-141EAF0309E7}" destId="{6F878A1B-43C7-4FEF-87A2-A52EC36A9A60}" srcOrd="0" destOrd="0" presId="urn:microsoft.com/office/officeart/2009/layout/CirclePictureHierarchy"/>
    <dgm:cxn modelId="{C39AA051-258B-4F83-A195-3A8A8CC76A53}" type="presParOf" srcId="{ACA27228-CFA8-4405-A4BC-141EAF0309E7}" destId="{FCFE76A3-22EC-4F3D-B976-A03621EC237E}" srcOrd="1" destOrd="0" presId="urn:microsoft.com/office/officeart/2009/layout/CirclePictureHierarchy"/>
    <dgm:cxn modelId="{391686C4-5D24-49B1-8E90-DD0E469B156A}" type="presParOf" srcId="{82193E94-3CE8-4136-A482-B0D7785AF19B}" destId="{6176101E-613C-4CD0-A077-375307DBBBD2}" srcOrd="1" destOrd="0" presId="urn:microsoft.com/office/officeart/2009/layout/CirclePictureHierarchy"/>
    <dgm:cxn modelId="{9933EB29-E6AC-4BC0-824F-629D47498EDD}" type="presParOf" srcId="{F2A6697C-DF03-47ED-8E42-433F848236D7}" destId="{D334B43C-D0D2-4B74-8664-37C9A9661A2D}" srcOrd="4" destOrd="0" presId="urn:microsoft.com/office/officeart/2009/layout/CirclePictureHierarchy"/>
    <dgm:cxn modelId="{825115ED-9360-4BE6-964E-9C07383DFF8F}" type="presParOf" srcId="{F2A6697C-DF03-47ED-8E42-433F848236D7}" destId="{5C5705EC-53BC-413C-8313-20D674FADC98}" srcOrd="5" destOrd="0" presId="urn:microsoft.com/office/officeart/2009/layout/CirclePictureHierarchy"/>
    <dgm:cxn modelId="{E915811E-B3C3-4090-B2A8-99A71B23732E}" type="presParOf" srcId="{5C5705EC-53BC-413C-8313-20D674FADC98}" destId="{28F09B55-6565-4249-84AC-AC717FCF7CAB}" srcOrd="0" destOrd="0" presId="urn:microsoft.com/office/officeart/2009/layout/CirclePictureHierarchy"/>
    <dgm:cxn modelId="{2B79F338-B3ED-4C97-800F-B93358D7D7B3}" type="presParOf" srcId="{28F09B55-6565-4249-84AC-AC717FCF7CAB}" destId="{3959EA43-6A0D-4B12-95AB-003EC7AFA96D}" srcOrd="0" destOrd="0" presId="urn:microsoft.com/office/officeart/2009/layout/CirclePictureHierarchy"/>
    <dgm:cxn modelId="{90C45492-E039-44AF-966C-732D865512E0}" type="presParOf" srcId="{28F09B55-6565-4249-84AC-AC717FCF7CAB}" destId="{F5DA2CDF-66F7-4829-B1FF-03E1BBC3AEB1}" srcOrd="1" destOrd="0" presId="urn:microsoft.com/office/officeart/2009/layout/CirclePictureHierarchy"/>
    <dgm:cxn modelId="{6B7CFD99-EABA-42FC-8789-1E2583EEBD33}" type="presParOf" srcId="{5C5705EC-53BC-413C-8313-20D674FADC98}" destId="{48ADBA83-1E03-41D3-9C7E-84DCCBA3E35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34B43C-D0D2-4B74-8664-37C9A9661A2D}">
      <dsp:nvSpPr>
        <dsp:cNvPr id="0" name=""/>
        <dsp:cNvSpPr/>
      </dsp:nvSpPr>
      <dsp:spPr>
        <a:xfrm>
          <a:off x="3203971" y="2669820"/>
          <a:ext cx="2711053" cy="310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01"/>
              </a:lnTo>
              <a:lnTo>
                <a:pt x="2711053" y="156501"/>
              </a:lnTo>
              <a:lnTo>
                <a:pt x="2711053" y="3105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F84C7-B155-4B80-A8D3-1C7935D05A26}">
      <dsp:nvSpPr>
        <dsp:cNvPr id="0" name=""/>
        <dsp:cNvSpPr/>
      </dsp:nvSpPr>
      <dsp:spPr>
        <a:xfrm>
          <a:off x="3158251" y="2669820"/>
          <a:ext cx="91440" cy="310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5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56FEF-4284-4552-ACD5-96B5722546B5}">
      <dsp:nvSpPr>
        <dsp:cNvPr id="0" name=""/>
        <dsp:cNvSpPr/>
      </dsp:nvSpPr>
      <dsp:spPr>
        <a:xfrm>
          <a:off x="492918" y="2669820"/>
          <a:ext cx="2711053" cy="310538"/>
        </a:xfrm>
        <a:custGeom>
          <a:avLst/>
          <a:gdLst/>
          <a:ahLst/>
          <a:cxnLst/>
          <a:rect l="0" t="0" r="0" b="0"/>
          <a:pathLst>
            <a:path>
              <a:moveTo>
                <a:pt x="2711053" y="0"/>
              </a:moveTo>
              <a:lnTo>
                <a:pt x="2711053" y="156501"/>
              </a:lnTo>
              <a:lnTo>
                <a:pt x="0" y="156501"/>
              </a:lnTo>
              <a:lnTo>
                <a:pt x="0" y="3105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41538-320F-44CD-B246-D5AF280BDC70}">
      <dsp:nvSpPr>
        <dsp:cNvPr id="0" name=""/>
        <dsp:cNvSpPr/>
      </dsp:nvSpPr>
      <dsp:spPr>
        <a:xfrm>
          <a:off x="3158251" y="1373443"/>
          <a:ext cx="91440" cy="310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5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43832-10DB-4990-AAA4-D5C10992647A}">
      <dsp:nvSpPr>
        <dsp:cNvPr id="0" name=""/>
        <dsp:cNvSpPr/>
      </dsp:nvSpPr>
      <dsp:spPr>
        <a:xfrm>
          <a:off x="2711053" y="387606"/>
          <a:ext cx="985837" cy="98583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D79C8-C140-4002-8729-D970167AF79E}">
      <dsp:nvSpPr>
        <dsp:cNvPr id="0" name=""/>
        <dsp:cNvSpPr/>
      </dsp:nvSpPr>
      <dsp:spPr>
        <a:xfrm>
          <a:off x="3696890" y="385141"/>
          <a:ext cx="1478756" cy="98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Elizabeth Morales Martínez</a:t>
          </a:r>
          <a:endParaRPr lang="es-MX" sz="1600" kern="1200" dirty="0"/>
        </a:p>
      </dsp:txBody>
      <dsp:txXfrm>
        <a:off x="3696890" y="385141"/>
        <a:ext cx="1478756" cy="985837"/>
      </dsp:txXfrm>
    </dsp:sp>
    <dsp:sp modelId="{99792935-1EA7-417C-9A1B-832CF43B1B43}">
      <dsp:nvSpPr>
        <dsp:cNvPr id="0" name=""/>
        <dsp:cNvSpPr/>
      </dsp:nvSpPr>
      <dsp:spPr>
        <a:xfrm>
          <a:off x="2711053" y="1683982"/>
          <a:ext cx="985837" cy="98583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BCC03-6A2E-4386-AF50-2245AC76CE03}">
      <dsp:nvSpPr>
        <dsp:cNvPr id="0" name=""/>
        <dsp:cNvSpPr/>
      </dsp:nvSpPr>
      <dsp:spPr>
        <a:xfrm>
          <a:off x="3696890" y="1681517"/>
          <a:ext cx="1478756" cy="98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Cesar Germán Acosta Serrano</a:t>
          </a:r>
          <a:endParaRPr lang="es-MX" sz="1600" kern="1200" dirty="0"/>
        </a:p>
      </dsp:txBody>
      <dsp:txXfrm>
        <a:off x="3696890" y="1681517"/>
        <a:ext cx="1478756" cy="985837"/>
      </dsp:txXfrm>
    </dsp:sp>
    <dsp:sp modelId="{6C7FD9CC-D861-4D6D-94EF-696D167CFEBF}">
      <dsp:nvSpPr>
        <dsp:cNvPr id="0" name=""/>
        <dsp:cNvSpPr/>
      </dsp:nvSpPr>
      <dsp:spPr>
        <a:xfrm>
          <a:off x="0" y="2980358"/>
          <a:ext cx="985837" cy="98583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A0BCD-A4E8-4E09-8DCE-359077849312}">
      <dsp:nvSpPr>
        <dsp:cNvPr id="0" name=""/>
        <dsp:cNvSpPr/>
      </dsp:nvSpPr>
      <dsp:spPr>
        <a:xfrm>
          <a:off x="985837" y="2977894"/>
          <a:ext cx="1478756" cy="98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Horacio Díaz Infante Maldonado</a:t>
          </a:r>
          <a:endParaRPr lang="es-MX" sz="1600" kern="1200" dirty="0"/>
        </a:p>
      </dsp:txBody>
      <dsp:txXfrm>
        <a:off x="985837" y="2977894"/>
        <a:ext cx="1478756" cy="985837"/>
      </dsp:txXfrm>
    </dsp:sp>
    <dsp:sp modelId="{6F878A1B-43C7-4FEF-87A2-A52EC36A9A60}">
      <dsp:nvSpPr>
        <dsp:cNvPr id="0" name=""/>
        <dsp:cNvSpPr/>
      </dsp:nvSpPr>
      <dsp:spPr>
        <a:xfrm>
          <a:off x="2711053" y="2980358"/>
          <a:ext cx="985837" cy="985837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E76A3-22EC-4F3D-B976-A03621EC237E}">
      <dsp:nvSpPr>
        <dsp:cNvPr id="0" name=""/>
        <dsp:cNvSpPr/>
      </dsp:nvSpPr>
      <dsp:spPr>
        <a:xfrm>
          <a:off x="3696890" y="2977894"/>
          <a:ext cx="1478756" cy="98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Rocío Esperanza  Bazaldua Sánchez</a:t>
          </a:r>
          <a:endParaRPr lang="es-MX" sz="1600" kern="1200" dirty="0"/>
        </a:p>
      </dsp:txBody>
      <dsp:txXfrm>
        <a:off x="3696890" y="2977894"/>
        <a:ext cx="1478756" cy="985837"/>
      </dsp:txXfrm>
    </dsp:sp>
    <dsp:sp modelId="{3959EA43-6A0D-4B12-95AB-003EC7AFA96D}">
      <dsp:nvSpPr>
        <dsp:cNvPr id="0" name=""/>
        <dsp:cNvSpPr/>
      </dsp:nvSpPr>
      <dsp:spPr>
        <a:xfrm>
          <a:off x="5422106" y="2980358"/>
          <a:ext cx="985837" cy="985837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A2CDF-66F7-4829-B1FF-03E1BBC3AEB1}">
      <dsp:nvSpPr>
        <dsp:cNvPr id="0" name=""/>
        <dsp:cNvSpPr/>
      </dsp:nvSpPr>
      <dsp:spPr>
        <a:xfrm>
          <a:off x="6407943" y="2977894"/>
          <a:ext cx="1478756" cy="985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Eduardo Frías Mendoza</a:t>
          </a:r>
          <a:endParaRPr lang="es-MX" sz="1600" kern="1200" dirty="0"/>
        </a:p>
      </dsp:txBody>
      <dsp:txXfrm>
        <a:off x="6407943" y="2977894"/>
        <a:ext cx="1478756" cy="985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CAF15-BB43-463A-B456-43826780A610}" type="datetimeFigureOut">
              <a:rPr lang="es-MX" smtClean="0"/>
              <a:pPr/>
              <a:t>24/09/2018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F1D88-2920-41B9-BC9D-64BE4201566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C08EF-56F7-4709-8415-FE3E9DCA3FE6}" type="datetimeFigureOut">
              <a:rPr lang="es-MX" smtClean="0"/>
              <a:pPr/>
              <a:t>24/09/2018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CD30-5149-4C3C-8997-235CF9F7125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1CD30-5149-4C3C-8997-235CF9F7125A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64D543-053C-4704-A414-F41F7A2DF5D7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6018-C3E5-4D76-A8D8-3293AEAE5AEE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CFAF-B1D7-4F3D-A7B0-39085DDCB5B1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C2C128-A5AB-4F99-880A-BAA51A36B14D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389B79A-FFC5-45E9-9021-7CC2ED00195D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793B-31AF-4AF1-9B3B-B81D56AC48D5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47C2-BCF5-4916-8AAF-05057861D02D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A6C1E1-FE73-40BF-B917-19E0BDC2E8A5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CF49-01B3-4710-9473-EE9B4D1133F7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FBCEC2-8E38-4630-9E7F-6BCB168D7B58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F68A47-AA29-4D82-91A8-EB0637A419D4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5AA0F5-E8B7-416E-AA9A-EF8C7B990668}" type="datetime1">
              <a:rPr lang="es-MX" smtClean="0"/>
              <a:pPr/>
              <a:t>24/09/2018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8DA4AD-6D63-4C2A-958B-1EB603A0DC7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Captación</a:t>
            </a:r>
            <a:r>
              <a:rPr kumimoji="0" lang="es-MX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Batch</a:t>
            </a:r>
            <a: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MX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s-MX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Pagares y personas morales a tasas variables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Pagares</a:t>
            </a:r>
          </a:p>
          <a:p>
            <a:pPr lvl="1"/>
            <a:r>
              <a:rPr lang="es-MX" dirty="0" smtClean="0"/>
              <a:t>Plazo 1, 7, 13, 28, 91, 182 y 360</a:t>
            </a:r>
          </a:p>
          <a:p>
            <a:pPr lvl="1"/>
            <a:r>
              <a:rPr lang="es-MX" dirty="0" smtClean="0"/>
              <a:t>La inversión: se renueva con capital, capital / intereses o capital vencimiento</a:t>
            </a:r>
          </a:p>
          <a:p>
            <a:r>
              <a:rPr lang="es-MX" dirty="0" smtClean="0"/>
              <a:t>Personas morales a tasas variables</a:t>
            </a:r>
          </a:p>
          <a:p>
            <a:pPr lvl="1"/>
            <a:r>
              <a:rPr lang="es-MX" dirty="0" smtClean="0"/>
              <a:t>Plazo 28, 91, 175, 182 y 364</a:t>
            </a:r>
          </a:p>
          <a:p>
            <a:pPr lvl="1"/>
            <a:r>
              <a:rPr lang="es-MX" dirty="0" smtClean="0"/>
              <a:t>Depende de CETES y </a:t>
            </a:r>
            <a:r>
              <a:rPr lang="es-MX" dirty="0" smtClean="0"/>
              <a:t>TIES</a:t>
            </a:r>
          </a:p>
          <a:p>
            <a:pPr lvl="1"/>
            <a:r>
              <a:rPr lang="es-MX" dirty="0" smtClean="0"/>
              <a:t>Se calcula el último día hábil del mes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pic>
        <p:nvPicPr>
          <p:cNvPr id="4" name="3 Marcador de contenido" descr="ALNBG_IMG_20_EjemploInvAztecaPlazo36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8352928" cy="3810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Provisiones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Proceso para informar al área de contabilidad cuanto dinero es necesario tener para pagarle a todos los clientes si hoy sus cuentas tuvieran que ser liquidadas</a:t>
            </a:r>
          </a:p>
          <a:p>
            <a:endParaRPr lang="es-MX" dirty="0" smtClean="0"/>
          </a:p>
          <a:p>
            <a:r>
              <a:rPr lang="es-MX" dirty="0" smtClean="0"/>
              <a:t>Las cuentas se entregan diariamente al área de contabilidad.</a:t>
            </a:r>
          </a:p>
          <a:p>
            <a:endParaRPr lang="es-MX" dirty="0" smtClean="0"/>
          </a:p>
          <a:p>
            <a:r>
              <a:rPr lang="es-MX" dirty="0" smtClean="0"/>
              <a:t>Se ejecuta después de que corra el proceso de liquidación. Entre 2am y 3am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Estado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de cuenta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Crear estados de cuenta de personas físicas y de personas morales</a:t>
            </a:r>
          </a:p>
          <a:p>
            <a:endParaRPr lang="es-MX" dirty="0" smtClean="0"/>
          </a:p>
          <a:p>
            <a:r>
              <a:rPr lang="es-MX" dirty="0" smtClean="0"/>
              <a:t>Personas físicas: Se ejecuta al siguiente día hábil después de la liquidación</a:t>
            </a:r>
          </a:p>
          <a:p>
            <a:endParaRPr lang="es-MX" dirty="0" smtClean="0"/>
          </a:p>
          <a:p>
            <a:r>
              <a:rPr lang="es-MX" dirty="0" smtClean="0"/>
              <a:t>Personas morales: Primer día hábil del mes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cuenta personas físicas</a:t>
            </a:r>
            <a:endParaRPr lang="es-MX" dirty="0"/>
          </a:p>
        </p:txBody>
      </p:sp>
      <p:pic>
        <p:nvPicPr>
          <p:cNvPr id="4" name="3 Marcador de contenido" descr="Estado_De_Cuenta_Fisica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01202" y="1600200"/>
            <a:ext cx="7379596" cy="48736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cuenta personas morales</a:t>
            </a:r>
            <a:endParaRPr lang="es-MX" dirty="0"/>
          </a:p>
        </p:txBody>
      </p:sp>
      <p:pic>
        <p:nvPicPr>
          <p:cNvPr id="4" name="3 Marcador de contenido" descr="Estado_De_Cuenta_Moral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96336" y="1600200"/>
            <a:ext cx="7389327" cy="48736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Pagos fijos OPS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4873752"/>
          </a:xfrm>
        </p:spPr>
        <p:txBody>
          <a:bodyPr/>
          <a:lstStyle/>
          <a:p>
            <a:r>
              <a:rPr lang="es-MX" dirty="0" smtClean="0"/>
              <a:t>Proceso masivo para realizar cargos, abonos y/o retenciones en cuantas bancarias.</a:t>
            </a:r>
            <a:endParaRPr lang="es-MX" dirty="0"/>
          </a:p>
        </p:txBody>
      </p:sp>
      <p:pic>
        <p:nvPicPr>
          <p:cNvPr id="5" name="4 Imagen" descr="ClientesOP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035" y="2403852"/>
            <a:ext cx="7971429" cy="440952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Comisiones o planes de comisión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Su función es definir los planes y precios de las comisiones. </a:t>
            </a:r>
          </a:p>
          <a:p>
            <a:endParaRPr lang="es-MX" dirty="0" smtClean="0"/>
          </a:p>
          <a:p>
            <a:r>
              <a:rPr lang="es-MX" dirty="0" smtClean="0"/>
              <a:t>¿Cómo se pueden dar de alta estos paquetes de comisiones o también conocidos como planes de comisión ?R.- Por medio del terminal financiero </a:t>
            </a:r>
          </a:p>
          <a:p>
            <a:endParaRPr lang="es-MX" dirty="0" smtClean="0"/>
          </a:p>
          <a:p>
            <a:r>
              <a:rPr lang="es-MX" dirty="0" smtClean="0"/>
              <a:t>Se tiene contemplado un cambio de reglas para el cobro de comisión por inactividad en la cuenta.</a:t>
            </a:r>
          </a:p>
          <a:p>
            <a:pPr lvl="1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Nómina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Recibe y procesa archivos para la dispersión de </a:t>
            </a:r>
            <a:r>
              <a:rPr lang="es-MX" dirty="0" smtClean="0"/>
              <a:t>nómina</a:t>
            </a:r>
          </a:p>
          <a:p>
            <a:endParaRPr lang="es-MX" dirty="0" smtClean="0"/>
          </a:p>
          <a:p>
            <a:r>
              <a:rPr lang="es-MX" dirty="0" smtClean="0"/>
              <a:t>Se debe contar con una </a:t>
            </a:r>
            <a:r>
              <a:rPr lang="es-MX" dirty="0" smtClean="0"/>
              <a:t>cuenta</a:t>
            </a:r>
          </a:p>
          <a:p>
            <a:endParaRPr lang="es-MX" dirty="0" smtClean="0"/>
          </a:p>
          <a:p>
            <a:r>
              <a:rPr lang="es-MX" dirty="0" smtClean="0"/>
              <a:t>El servicio se puede ofrecer a cualquier empresa con la que el área de BIG tenga un acuerdo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es-MX" dirty="0" smtClean="0"/>
              <a:t>Proceso de Nómina</a:t>
            </a:r>
            <a:endParaRPr lang="es-MX" dirty="0"/>
          </a:p>
        </p:txBody>
      </p:sp>
      <p:pic>
        <p:nvPicPr>
          <p:cNvPr id="4" name="3 Marcador de contenido" descr="ProcesoNomin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69638" y="1052736"/>
            <a:ext cx="7530754" cy="550567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41700DC-2DFF-411B-BD8D-4B14B0C5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7467600" cy="1143000"/>
          </a:xfrm>
        </p:spPr>
        <p:txBody>
          <a:bodyPr/>
          <a:lstStyle/>
          <a:p>
            <a:r>
              <a:rPr lang="es-MX" dirty="0" smtClean="0"/>
              <a:t>Organigrama</a:t>
            </a: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="" xmlns:a16="http://schemas.microsoft.com/office/drawing/2014/main" id="{E484ECF4-5F22-4E96-B72D-2172EE15E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73694128"/>
              </p:ext>
            </p:extLst>
          </p:nvPr>
        </p:nvGraphicFramePr>
        <p:xfrm>
          <a:off x="611560" y="126876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8575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Portabilidad de nómina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También conocido como cambio de nómina es un servicio que se ofrece para que un empleado pueda cambiar su nómina a cualquier banco que el quiera</a:t>
            </a:r>
          </a:p>
          <a:p>
            <a:r>
              <a:rPr lang="es-MX" dirty="0" smtClean="0"/>
              <a:t>El servicio no tiene costo</a:t>
            </a:r>
          </a:p>
          <a:p>
            <a:r>
              <a:rPr lang="es-MX" dirty="0" smtClean="0"/>
              <a:t>El cambio de nómina incluye: Sueldo, prestaciones de carácter laboral como pensión, aguinaldo y prima </a:t>
            </a:r>
            <a:r>
              <a:rPr lang="es-MX" dirty="0" smtClean="0"/>
              <a:t>vacacional</a:t>
            </a:r>
            <a:endParaRPr lang="es-MX" dirty="0" smtClean="0"/>
          </a:p>
          <a:p>
            <a:r>
              <a:rPr lang="es-MX" dirty="0" smtClean="0"/>
              <a:t>El sistema manda o recibe solicitudes </a:t>
            </a:r>
          </a:p>
          <a:p>
            <a:r>
              <a:rPr lang="es-MX" dirty="0" smtClean="0"/>
              <a:t>Transferencias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ortabilidadDeNomin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51519"/>
            <a:ext cx="5358190" cy="647382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Pagos</a:t>
            </a:r>
            <a:r>
              <a:rPr lang="es-MX" dirty="0" smtClean="0"/>
              <a:t>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masivos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Realiza traspasos a ciertas cuentas </a:t>
            </a:r>
            <a:r>
              <a:rPr lang="es-MX" dirty="0" err="1" smtClean="0"/>
              <a:t>via</a:t>
            </a:r>
            <a:r>
              <a:rPr lang="es-MX" dirty="0" smtClean="0"/>
              <a:t> SPEI, TEF, mismo banco, </a:t>
            </a:r>
            <a:r>
              <a:rPr lang="es-MX" dirty="0" err="1" smtClean="0"/>
              <a:t>coorporativo</a:t>
            </a:r>
            <a:r>
              <a:rPr lang="es-MX" dirty="0" smtClean="0"/>
              <a:t>, USD – SWIFT, liberación de cheques y tarjeta de débito </a:t>
            </a:r>
            <a:r>
              <a:rPr lang="es-MX" dirty="0" err="1" smtClean="0"/>
              <a:t>coorporativa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Su horario es de 8:00am a 11:00pm los 365 días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ocesoPagosMasivo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3696" y="-27384"/>
            <a:ext cx="6234608" cy="7264696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Conciliación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La aplicación genera interfaces en formato F45 que son utilizadas por el área de CO, porque contiene saldos al cierre del día.</a:t>
            </a:r>
          </a:p>
          <a:p>
            <a:r>
              <a:rPr lang="es-MX" dirty="0" smtClean="0"/>
              <a:t>Son comparados contra la balanza contable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Contabilidad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Distintas interfaces contables para el área de contabilidad principalmente:</a:t>
            </a:r>
          </a:p>
          <a:p>
            <a:pPr lvl="1"/>
            <a:r>
              <a:rPr lang="es-MX" dirty="0" smtClean="0"/>
              <a:t>Cuentas de ahorro </a:t>
            </a:r>
          </a:p>
          <a:p>
            <a:pPr lvl="1"/>
            <a:r>
              <a:rPr lang="es-MX" dirty="0" smtClean="0"/>
              <a:t>Provisiones, que son el calculo de intereses</a:t>
            </a:r>
          </a:p>
          <a:p>
            <a:pPr lvl="1"/>
            <a:r>
              <a:rPr lang="es-MX" dirty="0" smtClean="0"/>
              <a:t>Comisiones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ntabilidad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54789" y="1600200"/>
            <a:ext cx="6472421" cy="487362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Cuadrante contable BK01 y BK08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Interfaz de comunicación entre Alnova y contabilidad para el ajuste de balances entre cuentas de socios comerciales, de operaciones realizadas en sucursal ya sean de crédito o efectivo.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FlujoBK01BK0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052736"/>
            <a:ext cx="7467600" cy="413465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Liquidaciones 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Una liquidación es el pago de intereses que otorga el banco por una inversión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Grupos:</a:t>
            </a:r>
          </a:p>
          <a:p>
            <a:pPr lvl="1"/>
            <a:r>
              <a:rPr lang="es-MX" dirty="0" smtClean="0"/>
              <a:t>Guardadito</a:t>
            </a:r>
          </a:p>
          <a:p>
            <a:pPr lvl="1"/>
            <a:r>
              <a:rPr lang="es-MX" dirty="0" smtClean="0"/>
              <a:t>Inversión Azteca Tradicional</a:t>
            </a:r>
          </a:p>
          <a:p>
            <a:pPr lvl="1"/>
            <a:r>
              <a:rPr lang="es-MX" dirty="0" smtClean="0"/>
              <a:t>Inversión Creciente</a:t>
            </a:r>
          </a:p>
          <a:p>
            <a:pPr lvl="1"/>
            <a:r>
              <a:rPr lang="es-MX" dirty="0" smtClean="0"/>
              <a:t>Inversión intereses pagados por adelantado</a:t>
            </a:r>
          </a:p>
          <a:p>
            <a:pPr lvl="1"/>
            <a:r>
              <a:rPr lang="es-MX" dirty="0" smtClean="0"/>
              <a:t>Pagares</a:t>
            </a:r>
          </a:p>
          <a:p>
            <a:pPr lvl="1"/>
            <a:r>
              <a:rPr lang="es-MX" dirty="0" smtClean="0"/>
              <a:t>Personas morales a tasas Variables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836712"/>
            <a:ext cx="7467600" cy="4873752"/>
          </a:xfrm>
        </p:spPr>
        <p:txBody>
          <a:bodyPr/>
          <a:lstStyle/>
          <a:p>
            <a:r>
              <a:rPr lang="es-MX" dirty="0" smtClean="0"/>
              <a:t>Se debe conocer el salario mínimo para el calculo de </a:t>
            </a:r>
            <a:r>
              <a:rPr lang="es-MX" dirty="0" smtClean="0"/>
              <a:t>ISR</a:t>
            </a:r>
          </a:p>
          <a:p>
            <a:endParaRPr lang="es-MX" dirty="0" smtClean="0"/>
          </a:p>
          <a:p>
            <a:r>
              <a:rPr lang="es-MX" dirty="0" smtClean="0"/>
              <a:t>Horario </a:t>
            </a:r>
            <a:r>
              <a:rPr lang="es-MX" dirty="0" smtClean="0"/>
              <a:t>de las liquidaciones: de 1am a </a:t>
            </a:r>
            <a:r>
              <a:rPr lang="es-MX" dirty="0" smtClean="0"/>
              <a:t>3am</a:t>
            </a:r>
          </a:p>
          <a:p>
            <a:endParaRPr lang="es-MX" dirty="0" smtClean="0"/>
          </a:p>
          <a:p>
            <a:r>
              <a:rPr lang="es-MX" dirty="0" smtClean="0"/>
              <a:t>El documento HAMLIQ contiene el resultado de todas las cuentas liquidadas, éste documento es usado por Lalo para crear los estados de cuenta.</a:t>
            </a:r>
          </a:p>
          <a:p>
            <a:endParaRPr lang="es-MX" dirty="0" smtClean="0"/>
          </a:p>
          <a:p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 requisitos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Archivo maestro de cuentas</a:t>
            </a:r>
          </a:p>
          <a:p>
            <a:r>
              <a:rPr lang="es-MX" dirty="0" smtClean="0"/>
              <a:t>Archivo de movimientos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292494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¿A que área es entregado el documento hamliq?</a:t>
            </a:r>
            <a:endParaRPr kumimoji="0" lang="es-MX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611560" y="414908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Contabilidad y Estados de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Cuenta</a:t>
            </a: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725144"/>
            <a:ext cx="61817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Guardadito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No tiene plazo </a:t>
            </a:r>
          </a:p>
          <a:p>
            <a:r>
              <a:rPr lang="es-MX" dirty="0" smtClean="0"/>
              <a:t>Liquida a mes aniversario y realiza un nuevo cálculo cada vez que: </a:t>
            </a:r>
          </a:p>
          <a:p>
            <a:pPr lvl="1"/>
            <a:r>
              <a:rPr lang="es-MX" dirty="0" smtClean="0"/>
              <a:t>Hay un movimiento </a:t>
            </a:r>
          </a:p>
          <a:p>
            <a:pPr lvl="1"/>
            <a:r>
              <a:rPr lang="es-MX" dirty="0" smtClean="0"/>
              <a:t>Hay un cambio en la tasa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Inversión azteca tradicional	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Plazo de 30, 60, 90, 180, 270 y 360</a:t>
            </a:r>
          </a:p>
          <a:p>
            <a:r>
              <a:rPr lang="es-MX" dirty="0" smtClean="0"/>
              <a:t>Por depósito la </a:t>
            </a:r>
            <a:r>
              <a:rPr lang="es-MX" dirty="0" smtClean="0"/>
              <a:t>tasa de </a:t>
            </a:r>
            <a:r>
              <a:rPr lang="es-MX" dirty="0" smtClean="0"/>
              <a:t>inicio es la </a:t>
            </a:r>
            <a:r>
              <a:rPr lang="es-MX" dirty="0" smtClean="0"/>
              <a:t>misma tasa </a:t>
            </a:r>
            <a:r>
              <a:rPr lang="es-MX" dirty="0" smtClean="0"/>
              <a:t>fin</a:t>
            </a:r>
            <a:endParaRPr lang="es-MX" dirty="0" smtClean="0"/>
          </a:p>
          <a:p>
            <a:r>
              <a:rPr lang="es-MX" dirty="0" smtClean="0"/>
              <a:t>Penalización con tasa de castigo por cada retiro antes de que se cumpla el plazo</a:t>
            </a:r>
          </a:p>
          <a:p>
            <a:r>
              <a:rPr lang="es-MX" dirty="0" smtClean="0"/>
              <a:t>Se consulta una tabla de tasas, la tasa corresponde a los días restantes al </a:t>
            </a:r>
            <a:r>
              <a:rPr lang="es-MX" dirty="0" smtClean="0"/>
              <a:t>vencimiento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Inversión creciente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Plazo de 360 días</a:t>
            </a:r>
          </a:p>
          <a:p>
            <a:r>
              <a:rPr lang="es-MX" dirty="0" smtClean="0"/>
              <a:t>12 tasas que incrementan conforme pasa el tiempo</a:t>
            </a:r>
          </a:p>
          <a:p>
            <a:r>
              <a:rPr lang="es-MX" dirty="0" smtClean="0"/>
              <a:t>Se lleva el control por depósito</a:t>
            </a: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Intereses pagados por adelantado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Plazo de 30, 60, 90, 180, 270 y 360</a:t>
            </a:r>
          </a:p>
          <a:p>
            <a:r>
              <a:rPr lang="es-MX" dirty="0" smtClean="0"/>
              <a:t>El capital se queda almacenado hasta que se cumpla el plazo acordado.</a:t>
            </a:r>
          </a:p>
          <a:p>
            <a:r>
              <a:rPr lang="es-MX" dirty="0" smtClean="0"/>
              <a:t>Se </a:t>
            </a:r>
            <a:r>
              <a:rPr lang="es-MX" dirty="0" smtClean="0"/>
              <a:t>puede cancelar la cuenta </a:t>
            </a:r>
            <a:r>
              <a:rPr lang="es-MX" dirty="0" smtClean="0"/>
              <a:t>el día de la apertura, siempre y cuando no se haya retirado el pago de intereses.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undición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747</Words>
  <Application>Microsoft Office PowerPoint</Application>
  <PresentationFormat>Presentación en pantalla (4:3)</PresentationFormat>
  <Paragraphs>104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Mirador</vt:lpstr>
      <vt:lpstr>Diapositiva 1</vt:lpstr>
      <vt:lpstr>Organigrama</vt:lpstr>
      <vt:lpstr>Liquidaciones </vt:lpstr>
      <vt:lpstr>Diapositiva 4</vt:lpstr>
      <vt:lpstr>Pre requisitos</vt:lpstr>
      <vt:lpstr>Guardadito</vt:lpstr>
      <vt:lpstr>Inversión azteca tradicional </vt:lpstr>
      <vt:lpstr>Inversión creciente</vt:lpstr>
      <vt:lpstr>Intereses pagados por adelantado</vt:lpstr>
      <vt:lpstr>Pagares y personas morales a tasas variables</vt:lpstr>
      <vt:lpstr>Ejercicio</vt:lpstr>
      <vt:lpstr>Provisiones</vt:lpstr>
      <vt:lpstr>Estado de cuenta</vt:lpstr>
      <vt:lpstr>Estado de cuenta personas físicas</vt:lpstr>
      <vt:lpstr>Estado de cuenta personas morales</vt:lpstr>
      <vt:lpstr>Pagos fijos OPS</vt:lpstr>
      <vt:lpstr>Comisiones o planes de comisión</vt:lpstr>
      <vt:lpstr>Nómina</vt:lpstr>
      <vt:lpstr>Proceso de Nómina</vt:lpstr>
      <vt:lpstr>Portabilidad de nómina</vt:lpstr>
      <vt:lpstr>Diapositiva 21</vt:lpstr>
      <vt:lpstr>Pagos masivos</vt:lpstr>
      <vt:lpstr>Diapositiva 23</vt:lpstr>
      <vt:lpstr>Conciliación</vt:lpstr>
      <vt:lpstr>Contabilidad</vt:lpstr>
      <vt:lpstr>Diapositiva 26</vt:lpstr>
      <vt:lpstr>Cuadrante contable BK01 y BK08</vt:lpstr>
      <vt:lpstr>Diapositiva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B898166</dc:creator>
  <cp:lastModifiedBy>B898166</cp:lastModifiedBy>
  <cp:revision>51</cp:revision>
  <dcterms:created xsi:type="dcterms:W3CDTF">2018-09-20T16:46:40Z</dcterms:created>
  <dcterms:modified xsi:type="dcterms:W3CDTF">2018-09-24T20:49:08Z</dcterms:modified>
</cp:coreProperties>
</file>