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8DC3"/>
    <a:srgbClr val="7FBF7B"/>
    <a:srgbClr val="D8B365"/>
    <a:srgbClr val="29B7AD"/>
    <a:srgbClr val="FF9300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C44B-9FFE-D44C-914B-2DBB0CEC4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E0840-095C-D040-9C8E-2BB7BDDFB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D2081-59D3-C84E-8C86-1623CF59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126F-011D-9E41-8800-7D42ED2996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F2A47-D02C-D246-B20B-3E41694A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BDD2-467A-ED42-A8C1-7223CA5C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FEF-0CB4-D745-90ED-D6D716D4D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15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1E89-A9F1-794C-9288-0844DCBC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D14D7-3116-A249-B566-696B188AB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DA75-C1E0-8B43-8971-5A4D4483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126F-011D-9E41-8800-7D42ED2996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81DD4-725B-AC45-9B5E-CC9EDCC7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F7C2-03BA-304D-A1FF-52BD7872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FEF-0CB4-D745-90ED-D6D716D4D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7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80509-50AD-FE46-A45B-031276031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3A44F-10FE-0F49-908E-F4D4E38CE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2063-2A08-1C41-83FA-689D16CA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126F-011D-9E41-8800-7D42ED2996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3BE5F-A170-9149-ABAB-6884D9B5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B94A-DDC5-584A-AFFF-A84C4EC6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FEF-0CB4-D745-90ED-D6D716D4D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7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2A4A-2316-ED43-99F5-7145C31C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2DF4-D28F-FA49-9F6F-CE2FBD5B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FECD-BDA0-5244-B5AF-7E9A913C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126F-011D-9E41-8800-7D42ED2996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99E6-EE3E-B54A-B25C-D9669471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B2714-F65B-3D41-9E24-C92AAC9C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FEF-0CB4-D745-90ED-D6D716D4D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0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E38E-5738-F240-9359-14D0C9C7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3327A-C65E-244F-8084-676D5F75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CB71-94B6-BD4E-8688-AEBF378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126F-011D-9E41-8800-7D42ED2996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6113-904C-0C4A-A3C4-8DB7F423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54A75-855D-684A-92F5-27A222FE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FEF-0CB4-D745-90ED-D6D716D4D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6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3322-7CD5-704F-9B59-54B9BB01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4B27-8E14-3F40-B430-3DBB1FBC4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B1099-3F04-0A4F-ACFD-100DBD565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73C9F-117C-3B43-B415-550D07AF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126F-011D-9E41-8800-7D42ED2996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A079E-3BB5-9E41-A814-2E2005B2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4C4B0-E93B-5741-A849-C8CCFBFE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FEF-0CB4-D745-90ED-D6D716D4D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CC33-34D4-364A-9CC0-9DB48D0E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21F56-2042-3F45-9B08-11F8EE36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21DBD-B601-8445-AFCF-846EEB093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C0836-BAAE-2C47-AF3C-E854B8074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26C4A-3708-C84F-96D5-4C8D7FDEA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4A665-D648-AC4C-9578-2F0AD0DF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126F-011D-9E41-8800-7D42ED2996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CBD82-D408-6144-933C-5AA0366B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E1A3F-BBD3-8545-9D90-00F30D8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FEF-0CB4-D745-90ED-D6D716D4D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1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D8B5-D1BA-4C4E-B3DE-C9907ABC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456A0-B49C-D541-AC3B-D8D66A8F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126F-011D-9E41-8800-7D42ED2996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E4E96-0FA6-804A-A8F6-58DA5CAC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03829-D986-0348-8811-74AB58A4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FEF-0CB4-D745-90ED-D6D716D4D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C7D6F-54DB-BC4C-B3BC-941D1C96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126F-011D-9E41-8800-7D42ED2996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FDBDD-4DBC-0041-B404-4B7D076D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DBC00-3A4C-5047-B086-66B631B2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FEF-0CB4-D745-90ED-D6D716D4D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19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EF2D-F4CB-6444-882D-6E33360C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CA9A-2617-054C-873B-E3CB7855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72B76-C2E4-9640-AFF9-FB66ABF77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B2364-97F0-8549-9115-E6A5BCB5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126F-011D-9E41-8800-7D42ED2996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8CD14-500A-0A41-9349-B3AE53ED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F2216-43BF-854B-B006-287BAFC3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FEF-0CB4-D745-90ED-D6D716D4D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8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581E-E5C5-094D-8FD7-B312E434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025F3-0BDF-9143-8C46-350BDC6A7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D92D1-4E58-D54E-B6D6-8D96ABA0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8AEAA-CC98-A643-A911-A4A8E144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126F-011D-9E41-8800-7D42ED2996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DC76B-0452-F547-B4B4-A8D914A9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64A1A-D58B-684B-9D7D-D1E75C28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FFEF-0CB4-D745-90ED-D6D716D4D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5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1CE8C-D863-F347-8A40-89C11AFF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2657-2E06-8245-B732-B6461C26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97F2-1B5B-E148-9BDD-9C5EAC032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8126F-011D-9E41-8800-7D42ED2996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42A7-A50C-094F-AF34-3FE4BC503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3E64-1C78-E243-B0CB-B66BF55A1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8FFEF-0CB4-D745-90ED-D6D716D4D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58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958463-9102-BE13-9E60-969829E0F449}"/>
              </a:ext>
            </a:extLst>
          </p:cNvPr>
          <p:cNvSpPr/>
          <p:nvPr/>
        </p:nvSpPr>
        <p:spPr>
          <a:xfrm>
            <a:off x="2719138" y="1793131"/>
            <a:ext cx="2086738" cy="788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Index of Women’s  Empowerment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F1E257-B2E3-D22C-24E7-370E97FFF974}"/>
              </a:ext>
            </a:extLst>
          </p:cNvPr>
          <p:cNvCxnSpPr>
            <a:cxnSpLocks/>
          </p:cNvCxnSpPr>
          <p:nvPr/>
        </p:nvCxnSpPr>
        <p:spPr>
          <a:xfrm flipV="1">
            <a:off x="4897436" y="2187270"/>
            <a:ext cx="4042027" cy="16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3C359FF-264A-3746-0377-B41FB1214A79}"/>
              </a:ext>
            </a:extLst>
          </p:cNvPr>
          <p:cNvSpPr/>
          <p:nvPr/>
        </p:nvSpPr>
        <p:spPr>
          <a:xfrm>
            <a:off x="5540703" y="487617"/>
            <a:ext cx="2346418" cy="5885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Collective social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BEE75-E072-0960-D54E-CB0BAFBA29D0}"/>
              </a:ext>
            </a:extLst>
          </p:cNvPr>
          <p:cNvSpPr/>
          <p:nvPr/>
        </p:nvSpPr>
        <p:spPr>
          <a:xfrm>
            <a:off x="9049545" y="1836703"/>
            <a:ext cx="2608892" cy="788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Top-ranked traits by primary decision maker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B623A-8D08-3B2C-E4FC-6DABF18EEADF}"/>
              </a:ext>
            </a:extLst>
          </p:cNvPr>
          <p:cNvSpPr/>
          <p:nvPr/>
        </p:nvSpPr>
        <p:spPr>
          <a:xfrm>
            <a:off x="5542422" y="1811812"/>
            <a:ext cx="2344687" cy="69768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Space of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meaningful choices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8074DE-D076-6DCE-A40A-B77232D6F088}"/>
              </a:ext>
            </a:extLst>
          </p:cNvPr>
          <p:cNvCxnSpPr>
            <a:cxnSpLocks/>
          </p:cNvCxnSpPr>
          <p:nvPr/>
        </p:nvCxnSpPr>
        <p:spPr>
          <a:xfrm>
            <a:off x="6870032" y="1159321"/>
            <a:ext cx="0" cy="56787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EA22CDB-9130-5C54-46B9-525D39B4F6D9}"/>
              </a:ext>
            </a:extLst>
          </p:cNvPr>
          <p:cNvSpPr/>
          <p:nvPr/>
        </p:nvSpPr>
        <p:spPr>
          <a:xfrm>
            <a:off x="533563" y="612102"/>
            <a:ext cx="1353762" cy="547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Production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A56A33-A2D2-BBB8-9BD4-D3B3A5D5D171}"/>
              </a:ext>
            </a:extLst>
          </p:cNvPr>
          <p:cNvSpPr/>
          <p:nvPr/>
        </p:nvSpPr>
        <p:spPr>
          <a:xfrm>
            <a:off x="533563" y="1289503"/>
            <a:ext cx="1353762" cy="54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Resources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6D6096-5380-95C0-37AC-98261E139A10}"/>
              </a:ext>
            </a:extLst>
          </p:cNvPr>
          <p:cNvSpPr/>
          <p:nvPr/>
        </p:nvSpPr>
        <p:spPr>
          <a:xfrm>
            <a:off x="533563" y="1975032"/>
            <a:ext cx="1353762" cy="54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Income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15947-57CF-467E-F8B4-D6B7EFD32F14}"/>
              </a:ext>
            </a:extLst>
          </p:cNvPr>
          <p:cNvSpPr/>
          <p:nvPr/>
        </p:nvSpPr>
        <p:spPr>
          <a:xfrm>
            <a:off x="533563" y="2725565"/>
            <a:ext cx="1353762" cy="54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Leadership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E57C34-1003-FF7F-FC65-BA1D292EA223}"/>
              </a:ext>
            </a:extLst>
          </p:cNvPr>
          <p:cNvSpPr/>
          <p:nvPr/>
        </p:nvSpPr>
        <p:spPr>
          <a:xfrm>
            <a:off x="533563" y="3476098"/>
            <a:ext cx="1353762" cy="54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Time allocation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301D7A-99E4-246D-3700-2C65638D10ED}"/>
              </a:ext>
            </a:extLst>
          </p:cNvPr>
          <p:cNvSpPr/>
          <p:nvPr/>
        </p:nvSpPr>
        <p:spPr>
          <a:xfrm>
            <a:off x="364415" y="499649"/>
            <a:ext cx="1700664" cy="3713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19C251-276B-22E3-213F-DE416CAAED85}"/>
              </a:ext>
            </a:extLst>
          </p:cNvPr>
          <p:cNvCxnSpPr>
            <a:cxnSpLocks/>
          </p:cNvCxnSpPr>
          <p:nvPr/>
        </p:nvCxnSpPr>
        <p:spPr>
          <a:xfrm>
            <a:off x="1467853" y="228600"/>
            <a:ext cx="540217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1E8185-F181-F62D-2BF3-A15C6129E3B0}"/>
              </a:ext>
            </a:extLst>
          </p:cNvPr>
          <p:cNvCxnSpPr/>
          <p:nvPr/>
        </p:nvCxnSpPr>
        <p:spPr>
          <a:xfrm>
            <a:off x="6870032" y="228600"/>
            <a:ext cx="0" cy="156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2A163F-8D4E-6368-2B20-547ABA6C8631}"/>
              </a:ext>
            </a:extLst>
          </p:cNvPr>
          <p:cNvCxnSpPr/>
          <p:nvPr/>
        </p:nvCxnSpPr>
        <p:spPr>
          <a:xfrm>
            <a:off x="1467853" y="228600"/>
            <a:ext cx="0" cy="24517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ACDCCF-BA6E-FE87-4333-D0064A27F653}"/>
              </a:ext>
            </a:extLst>
          </p:cNvPr>
          <p:cNvCxnSpPr/>
          <p:nvPr/>
        </p:nvCxnSpPr>
        <p:spPr>
          <a:xfrm>
            <a:off x="2201779" y="2203687"/>
            <a:ext cx="409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45374B5-849E-946B-F745-C543206F30D4}"/>
              </a:ext>
            </a:extLst>
          </p:cNvPr>
          <p:cNvSpPr/>
          <p:nvPr/>
        </p:nvSpPr>
        <p:spPr>
          <a:xfrm>
            <a:off x="5670543" y="4016017"/>
            <a:ext cx="2216566" cy="788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Number of hours women work on the plot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25B7BE-6180-07D2-A2B8-7190742163BB}"/>
              </a:ext>
            </a:extLst>
          </p:cNvPr>
          <p:cNvCxnSpPr>
            <a:cxnSpLocks/>
          </p:cNvCxnSpPr>
          <p:nvPr/>
        </p:nvCxnSpPr>
        <p:spPr>
          <a:xfrm>
            <a:off x="3592882" y="2686780"/>
            <a:ext cx="2026731" cy="1649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7626A1-74E8-301E-0F4C-D105529DFF81}"/>
              </a:ext>
            </a:extLst>
          </p:cNvPr>
          <p:cNvCxnSpPr>
            <a:cxnSpLocks/>
          </p:cNvCxnSpPr>
          <p:nvPr/>
        </p:nvCxnSpPr>
        <p:spPr>
          <a:xfrm flipV="1">
            <a:off x="7938039" y="2717440"/>
            <a:ext cx="1708485" cy="1684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200DD88-A6F9-8B8E-803D-C5B41BB1F0B3}"/>
              </a:ext>
            </a:extLst>
          </p:cNvPr>
          <p:cNvSpPr/>
          <p:nvPr/>
        </p:nvSpPr>
        <p:spPr>
          <a:xfrm>
            <a:off x="5670543" y="2972482"/>
            <a:ext cx="2216566" cy="788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Gender of the primary decision maker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06E88A-BBC0-969A-3918-9636574CB54D}"/>
              </a:ext>
            </a:extLst>
          </p:cNvPr>
          <p:cNvCxnSpPr>
            <a:cxnSpLocks/>
          </p:cNvCxnSpPr>
          <p:nvPr/>
        </p:nvCxnSpPr>
        <p:spPr>
          <a:xfrm>
            <a:off x="4112430" y="2623951"/>
            <a:ext cx="1456254" cy="805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266BA9-B049-B2E9-0560-2A4294A3E594}"/>
              </a:ext>
            </a:extLst>
          </p:cNvPr>
          <p:cNvCxnSpPr>
            <a:cxnSpLocks/>
          </p:cNvCxnSpPr>
          <p:nvPr/>
        </p:nvCxnSpPr>
        <p:spPr>
          <a:xfrm flipV="1">
            <a:off x="7988968" y="2725565"/>
            <a:ext cx="1060577" cy="750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Martina Occelli</dc:creator>
  <cp:lastModifiedBy>Martina Occelli</cp:lastModifiedBy>
  <cp:revision>11</cp:revision>
  <dcterms:created xsi:type="dcterms:W3CDTF">2021-11-10T18:19:36Z</dcterms:created>
  <dcterms:modified xsi:type="dcterms:W3CDTF">2022-11-08T15:23:37Z</dcterms:modified>
</cp:coreProperties>
</file>