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bookmarkIdSeed="6">
  <p:sldMasterIdLst>
    <p:sldMasterId id="2147483674" r:id="rId1"/>
    <p:sldMasterId id="2147483695" r:id="rId2"/>
  </p:sldMasterIdLst>
  <p:notesMasterIdLst>
    <p:notesMasterId r:id="rId47"/>
  </p:notesMasterIdLst>
  <p:handoutMasterIdLst>
    <p:handoutMasterId r:id="rId48"/>
  </p:handoutMasterIdLst>
  <p:sldIdLst>
    <p:sldId id="348" r:id="rId3"/>
    <p:sldId id="400" r:id="rId4"/>
    <p:sldId id="404" r:id="rId5"/>
    <p:sldId id="538" r:id="rId6"/>
    <p:sldId id="555" r:id="rId7"/>
    <p:sldId id="459" r:id="rId8"/>
    <p:sldId id="572" r:id="rId9"/>
    <p:sldId id="513" r:id="rId10"/>
    <p:sldId id="514" r:id="rId11"/>
    <p:sldId id="580" r:id="rId12"/>
    <p:sldId id="533" r:id="rId13"/>
    <p:sldId id="535" r:id="rId14"/>
    <p:sldId id="536" r:id="rId15"/>
    <p:sldId id="576" r:id="rId16"/>
    <p:sldId id="537" r:id="rId17"/>
    <p:sldId id="540" r:id="rId18"/>
    <p:sldId id="573" r:id="rId19"/>
    <p:sldId id="520" r:id="rId20"/>
    <p:sldId id="521" r:id="rId21"/>
    <p:sldId id="579" r:id="rId22"/>
    <p:sldId id="522" r:id="rId23"/>
    <p:sldId id="523" r:id="rId24"/>
    <p:sldId id="524" r:id="rId25"/>
    <p:sldId id="557" r:id="rId26"/>
    <p:sldId id="574" r:id="rId27"/>
    <p:sldId id="544" r:id="rId28"/>
    <p:sldId id="558" r:id="rId29"/>
    <p:sldId id="578" r:id="rId30"/>
    <p:sldId id="559" r:id="rId31"/>
    <p:sldId id="560" r:id="rId32"/>
    <p:sldId id="563" r:id="rId33"/>
    <p:sldId id="581" r:id="rId34"/>
    <p:sldId id="561" r:id="rId35"/>
    <p:sldId id="562" r:id="rId36"/>
    <p:sldId id="575" r:id="rId37"/>
    <p:sldId id="525" r:id="rId38"/>
    <p:sldId id="526" r:id="rId39"/>
    <p:sldId id="577" r:id="rId40"/>
    <p:sldId id="541" r:id="rId41"/>
    <p:sldId id="564" r:id="rId42"/>
    <p:sldId id="567" r:id="rId43"/>
    <p:sldId id="568" r:id="rId44"/>
    <p:sldId id="566" r:id="rId45"/>
    <p:sldId id="411" r:id="rId46"/>
  </p:sldIdLst>
  <p:sldSz cx="9144000" cy="6858000" type="screen4x3"/>
  <p:notesSz cx="6797675" cy="9928225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ar-On" initials="DB" lastIdx="6" clrIdx="0">
    <p:extLst>
      <p:ext uri="{19B8F6BF-5375-455C-9EA6-DF929625EA0E}">
        <p15:presenceInfo xmlns:p15="http://schemas.microsoft.com/office/powerpoint/2012/main" userId="S-1-5-21-875234899-1626871297-367356602-11803" providerId="AD"/>
      </p:ext>
    </p:extLst>
  </p:cmAuthor>
  <p:cmAuthor id="2" name="Avraham Kaplan" initials="AK" lastIdx="14" clrIdx="1">
    <p:extLst>
      <p:ext uri="{19B8F6BF-5375-455C-9EA6-DF929625EA0E}">
        <p15:presenceInfo xmlns:p15="http://schemas.microsoft.com/office/powerpoint/2012/main" userId="S-1-5-21-875234899-1626871297-367356602-10813" providerId="AD"/>
      </p:ext>
    </p:extLst>
  </p:cmAuthor>
  <p:cmAuthor id="3" name="David Bar-On" initials="DB [2]" lastIdx="2" clrIdx="2">
    <p:extLst>
      <p:ext uri="{19B8F6BF-5375-455C-9EA6-DF929625EA0E}">
        <p15:presenceInfo xmlns:p15="http://schemas.microsoft.com/office/powerpoint/2012/main" userId="David Bar-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52F61"/>
    <a:srgbClr val="FF0000"/>
    <a:srgbClr val="0066FF"/>
    <a:srgbClr val="33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47" autoAdjust="0"/>
    <p:restoredTop sz="94591" autoAdjust="0"/>
  </p:normalViewPr>
  <p:slideViewPr>
    <p:cSldViewPr>
      <p:cViewPr varScale="1">
        <p:scale>
          <a:sx n="109" d="100"/>
          <a:sy n="109" d="100"/>
        </p:scale>
        <p:origin x="18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335" y="0"/>
            <a:ext cx="2945340" cy="496967"/>
          </a:xfrm>
          <a:prstGeom prst="rect">
            <a:avLst/>
          </a:prstGeom>
        </p:spPr>
        <p:txBody>
          <a:bodyPr vert="horz" lIns="91531" tIns="45766" rIns="91531" bIns="45766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92" y="0"/>
            <a:ext cx="2945340" cy="496967"/>
          </a:xfrm>
          <a:prstGeom prst="rect">
            <a:avLst/>
          </a:prstGeom>
        </p:spPr>
        <p:txBody>
          <a:bodyPr vert="horz" lIns="91531" tIns="45766" rIns="91531" bIns="45766" rtlCol="1"/>
          <a:lstStyle>
            <a:lvl1pPr algn="l">
              <a:defRPr sz="1200"/>
            </a:lvl1pPr>
          </a:lstStyle>
          <a:p>
            <a:fld id="{E9D2CE53-F455-4756-AE73-B4032F69F7EB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52335" y="9431258"/>
            <a:ext cx="2945340" cy="496967"/>
          </a:xfrm>
          <a:prstGeom prst="rect">
            <a:avLst/>
          </a:prstGeom>
        </p:spPr>
        <p:txBody>
          <a:bodyPr vert="horz" lIns="91531" tIns="45766" rIns="91531" bIns="45766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92" y="9431258"/>
            <a:ext cx="2945340" cy="496967"/>
          </a:xfrm>
          <a:prstGeom prst="rect">
            <a:avLst/>
          </a:prstGeom>
        </p:spPr>
        <p:txBody>
          <a:bodyPr vert="horz" lIns="91531" tIns="45766" rIns="91531" bIns="45766" rtlCol="1" anchor="b"/>
          <a:lstStyle>
            <a:lvl1pPr algn="l">
              <a:defRPr sz="1200"/>
            </a:lvl1pPr>
          </a:lstStyle>
          <a:p>
            <a:fld id="{BAB39A2C-75B5-4C56-B253-BDB8A27850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029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335" y="0"/>
            <a:ext cx="294534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92" y="0"/>
            <a:ext cx="294534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29"/>
            <a:ext cx="5438776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52335" y="9429671"/>
            <a:ext cx="294534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92" y="9429671"/>
            <a:ext cx="294534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B0EA2CB-9693-432C-B07B-7C2E2F27AE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4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6EC113-5EF6-48E9-9CE4-D869B359D9CF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F391A-EBEF-4E17-8774-1E7237B35061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A2C57-01E3-4023-854C-DB81EF5E7664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B9E23-74F4-4D50-984E-1E5F08A89036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11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A2C57-01E3-4023-854C-DB81EF5E7664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B9E23-74F4-4D50-984E-1E5F08A89036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754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A2C57-01E3-4023-854C-DB81EF5E7664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B9E23-74F4-4D50-984E-1E5F08A89036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8535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A2C57-01E3-4023-854C-DB81EF5E7664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B9E23-74F4-4D50-984E-1E5F08A89036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8594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A2C57-01E3-4023-854C-DB81EF5E7664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B9E23-74F4-4D50-984E-1E5F08A89036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5037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A2C57-01E3-4023-854C-DB81EF5E7664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B9E23-74F4-4D50-984E-1E5F08A89036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4062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CE4AC-2C71-4594-BD9A-B49FB726B1B4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FAC80-1EB7-4463-8FF1-984DC6CD2F31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4F35FD-C650-4FEB-A68C-CA3BC700C471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98B99-E041-49CA-9DE2-42DD07B3FB2A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0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A2C57-01E3-4023-854C-DB81EF5E7664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B9E23-74F4-4D50-984E-1E5F08A89036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0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B5C-68E1-45F9-A721-E2913B6DA463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C495-32CF-42B2-8214-D2B005CF76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81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554867" cy="1524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>
            <a:lvl1pPr marL="342900" indent="-342900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  <a:defRPr>
                <a:solidFill>
                  <a:schemeClr val="bg1"/>
                </a:solidFill>
              </a:defRPr>
            </a:lvl1pPr>
            <a:lvl2pPr marL="742950" indent="-285750"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ysClr val="windowText" lastClr="000000"/>
                </a:solidFill>
              </a:defRPr>
            </a:lvl2pPr>
            <a:lvl3pPr marL="1200150" indent="-285750"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ysClr val="windowText" lastClr="000000"/>
                </a:solidFill>
              </a:defRPr>
            </a:lvl3pPr>
            <a:lvl4pPr marL="1657350" indent="-285750"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ysClr val="windowText" lastClr="000000"/>
                </a:solidFill>
              </a:defRPr>
            </a:lvl4pPr>
            <a:lvl5pPr marL="2114550" indent="-285750"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33C76-4298-43FB-B1BD-0F0829E2ADDB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164"/>
          <p:cNvGrpSpPr>
            <a:grpSpLocks/>
          </p:cNvGrpSpPr>
          <p:nvPr userDrawn="1"/>
        </p:nvGrpSpPr>
        <p:grpSpPr bwMode="auto">
          <a:xfrm>
            <a:off x="7071932" y="137319"/>
            <a:ext cx="1895475" cy="792162"/>
            <a:chOff x="3467" y="348"/>
            <a:chExt cx="831" cy="380"/>
          </a:xfrm>
        </p:grpSpPr>
        <p:sp>
          <p:nvSpPr>
            <p:cNvPr id="8" name="Freeform 110"/>
            <p:cNvSpPr>
              <a:spLocks/>
            </p:cNvSpPr>
            <p:nvPr/>
          </p:nvSpPr>
          <p:spPr bwMode="auto">
            <a:xfrm flipV="1">
              <a:off x="3467" y="348"/>
              <a:ext cx="36" cy="67"/>
            </a:xfrm>
            <a:custGeom>
              <a:avLst/>
              <a:gdLst>
                <a:gd name="T0" fmla="*/ 35639 w 27"/>
                <a:gd name="T1" fmla="*/ 42277 h 50"/>
                <a:gd name="T2" fmla="*/ 22857 w 27"/>
                <a:gd name="T3" fmla="*/ 56651 h 50"/>
                <a:gd name="T4" fmla="*/ 11276 w 27"/>
                <a:gd name="T5" fmla="*/ 56651 h 50"/>
                <a:gd name="T6" fmla="*/ 11276 w 27"/>
                <a:gd name="T7" fmla="*/ 75707 h 50"/>
                <a:gd name="T8" fmla="*/ 0 w 27"/>
                <a:gd name="T9" fmla="*/ 62185 h 50"/>
                <a:gd name="T10" fmla="*/ 0 w 27"/>
                <a:gd name="T11" fmla="*/ 49560 h 50"/>
                <a:gd name="T12" fmla="*/ 15035 w 27"/>
                <a:gd name="T13" fmla="*/ 49560 h 50"/>
                <a:gd name="T14" fmla="*/ 23967 w 27"/>
                <a:gd name="T15" fmla="*/ 39135 h 50"/>
                <a:gd name="T16" fmla="*/ 11276 w 27"/>
                <a:gd name="T17" fmla="*/ 9786 h 50"/>
                <a:gd name="T18" fmla="*/ 4905 w 27"/>
                <a:gd name="T19" fmla="*/ 0 h 50"/>
                <a:gd name="T20" fmla="*/ 35639 w 27"/>
                <a:gd name="T21" fmla="*/ 42277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50"/>
                <a:gd name="T35" fmla="*/ 27 w 27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50">
                  <a:moveTo>
                    <a:pt x="27" y="28"/>
                  </a:moveTo>
                  <a:cubicBezTo>
                    <a:pt x="27" y="35"/>
                    <a:pt x="23" y="38"/>
                    <a:pt x="17" y="38"/>
                  </a:cubicBezTo>
                  <a:lnTo>
                    <a:pt x="8" y="38"/>
                  </a:lnTo>
                  <a:lnTo>
                    <a:pt x="8" y="50"/>
                  </a:lnTo>
                  <a:cubicBezTo>
                    <a:pt x="4" y="50"/>
                    <a:pt x="0" y="46"/>
                    <a:pt x="0" y="41"/>
                  </a:cubicBezTo>
                  <a:lnTo>
                    <a:pt x="0" y="33"/>
                  </a:lnTo>
                  <a:lnTo>
                    <a:pt x="11" y="33"/>
                  </a:lnTo>
                  <a:cubicBezTo>
                    <a:pt x="13" y="33"/>
                    <a:pt x="18" y="33"/>
                    <a:pt x="18" y="26"/>
                  </a:cubicBezTo>
                  <a:cubicBezTo>
                    <a:pt x="18" y="17"/>
                    <a:pt x="13" y="10"/>
                    <a:pt x="8" y="7"/>
                  </a:cubicBezTo>
                  <a:cubicBezTo>
                    <a:pt x="6" y="6"/>
                    <a:pt x="4" y="4"/>
                    <a:pt x="4" y="0"/>
                  </a:cubicBezTo>
                  <a:cubicBezTo>
                    <a:pt x="13" y="1"/>
                    <a:pt x="27" y="11"/>
                    <a:pt x="27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Freeform 111"/>
            <p:cNvSpPr>
              <a:spLocks/>
            </p:cNvSpPr>
            <p:nvPr/>
          </p:nvSpPr>
          <p:spPr bwMode="auto">
            <a:xfrm flipV="1">
              <a:off x="3511" y="363"/>
              <a:ext cx="45" cy="51"/>
            </a:xfrm>
            <a:custGeom>
              <a:avLst/>
              <a:gdLst>
                <a:gd name="T0" fmla="*/ 37852 w 34"/>
                <a:gd name="T1" fmla="*/ 30812 h 38"/>
                <a:gd name="T2" fmla="*/ 21608 w 34"/>
                <a:gd name="T3" fmla="*/ 58838 h 38"/>
                <a:gd name="T4" fmla="*/ 10140 w 34"/>
                <a:gd name="T5" fmla="*/ 50732 h 38"/>
                <a:gd name="T6" fmla="*/ 1 w 34"/>
                <a:gd name="T7" fmla="*/ 58838 h 38"/>
                <a:gd name="T8" fmla="*/ 0 w 34"/>
                <a:gd name="T9" fmla="*/ 54814 h 38"/>
                <a:gd name="T10" fmla="*/ 1 w 34"/>
                <a:gd name="T11" fmla="*/ 50732 h 38"/>
                <a:gd name="T12" fmla="*/ 3304 w 34"/>
                <a:gd name="T13" fmla="*/ 46622 h 38"/>
                <a:gd name="T14" fmla="*/ 4373 w 34"/>
                <a:gd name="T15" fmla="*/ 40842 h 38"/>
                <a:gd name="T16" fmla="*/ 4373 w 34"/>
                <a:gd name="T17" fmla="*/ 37800 h 38"/>
                <a:gd name="T18" fmla="*/ 1 w 34"/>
                <a:gd name="T19" fmla="*/ 0 h 38"/>
                <a:gd name="T20" fmla="*/ 2496 w 34"/>
                <a:gd name="T21" fmla="*/ 0 h 38"/>
                <a:gd name="T22" fmla="*/ 10948 w 34"/>
                <a:gd name="T23" fmla="*/ 10068 h 38"/>
                <a:gd name="T24" fmla="*/ 13421 w 34"/>
                <a:gd name="T25" fmla="*/ 39899 h 38"/>
                <a:gd name="T26" fmla="*/ 20224 w 34"/>
                <a:gd name="T27" fmla="*/ 51197 h 38"/>
                <a:gd name="T28" fmla="*/ 27883 w 34"/>
                <a:gd name="T29" fmla="*/ 30812 h 38"/>
                <a:gd name="T30" fmla="*/ 17763 w 34"/>
                <a:gd name="T31" fmla="*/ 7502 h 38"/>
                <a:gd name="T32" fmla="*/ 12335 w 34"/>
                <a:gd name="T33" fmla="*/ 1 h 38"/>
                <a:gd name="T34" fmla="*/ 17763 w 34"/>
                <a:gd name="T35" fmla="*/ 0 h 38"/>
                <a:gd name="T36" fmla="*/ 37852 w 34"/>
                <a:gd name="T37" fmla="*/ 30812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"/>
                <a:gd name="T58" fmla="*/ 0 h 38"/>
                <a:gd name="T59" fmla="*/ 34 w 34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" h="38">
                  <a:moveTo>
                    <a:pt x="34" y="20"/>
                  </a:moveTo>
                  <a:cubicBezTo>
                    <a:pt x="34" y="31"/>
                    <a:pt x="28" y="38"/>
                    <a:pt x="20" y="38"/>
                  </a:cubicBezTo>
                  <a:cubicBezTo>
                    <a:pt x="14" y="38"/>
                    <a:pt x="12" y="36"/>
                    <a:pt x="9" y="32"/>
                  </a:cubicBezTo>
                  <a:cubicBezTo>
                    <a:pt x="7" y="34"/>
                    <a:pt x="3" y="37"/>
                    <a:pt x="1" y="38"/>
                  </a:cubicBezTo>
                  <a:cubicBezTo>
                    <a:pt x="1" y="37"/>
                    <a:pt x="0" y="36"/>
                    <a:pt x="0" y="35"/>
                  </a:cubicBezTo>
                  <a:cubicBezTo>
                    <a:pt x="0" y="34"/>
                    <a:pt x="1" y="33"/>
                    <a:pt x="1" y="32"/>
                  </a:cubicBezTo>
                  <a:lnTo>
                    <a:pt x="3" y="30"/>
                  </a:lnTo>
                  <a:cubicBezTo>
                    <a:pt x="4" y="28"/>
                    <a:pt x="4" y="28"/>
                    <a:pt x="4" y="26"/>
                  </a:cubicBezTo>
                  <a:cubicBezTo>
                    <a:pt x="4" y="25"/>
                    <a:pt x="4" y="25"/>
                    <a:pt x="4" y="24"/>
                  </a:cubicBezTo>
                  <a:lnTo>
                    <a:pt x="1" y="0"/>
                  </a:lnTo>
                  <a:cubicBezTo>
                    <a:pt x="1" y="0"/>
                    <a:pt x="1" y="0"/>
                    <a:pt x="2" y="0"/>
                  </a:cubicBezTo>
                  <a:cubicBezTo>
                    <a:pt x="5" y="0"/>
                    <a:pt x="9" y="3"/>
                    <a:pt x="10" y="7"/>
                  </a:cubicBezTo>
                  <a:lnTo>
                    <a:pt x="12" y="25"/>
                  </a:lnTo>
                  <a:cubicBezTo>
                    <a:pt x="13" y="30"/>
                    <a:pt x="15" y="33"/>
                    <a:pt x="18" y="33"/>
                  </a:cubicBezTo>
                  <a:cubicBezTo>
                    <a:pt x="22" y="33"/>
                    <a:pt x="25" y="29"/>
                    <a:pt x="25" y="20"/>
                  </a:cubicBezTo>
                  <a:cubicBezTo>
                    <a:pt x="25" y="10"/>
                    <a:pt x="20" y="5"/>
                    <a:pt x="16" y="5"/>
                  </a:cubicBezTo>
                  <a:cubicBezTo>
                    <a:pt x="13" y="5"/>
                    <a:pt x="12" y="4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26" y="0"/>
                    <a:pt x="34" y="7"/>
                    <a:pt x="34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Freeform 112"/>
            <p:cNvSpPr>
              <a:spLocks noEditPoints="1"/>
            </p:cNvSpPr>
            <p:nvPr/>
          </p:nvSpPr>
          <p:spPr bwMode="auto">
            <a:xfrm flipV="1">
              <a:off x="3566" y="362"/>
              <a:ext cx="46" cy="52"/>
            </a:xfrm>
            <a:custGeom>
              <a:avLst/>
              <a:gdLst>
                <a:gd name="T0" fmla="*/ 20471 w 35"/>
                <a:gd name="T1" fmla="*/ 33173 h 39"/>
                <a:gd name="T2" fmla="*/ 20471 w 35"/>
                <a:gd name="T3" fmla="*/ 50975 h 39"/>
                <a:gd name="T4" fmla="*/ 11851 w 35"/>
                <a:gd name="T5" fmla="*/ 39909 h 39"/>
                <a:gd name="T6" fmla="*/ 11851 w 35"/>
                <a:gd name="T7" fmla="*/ 18660 h 39"/>
                <a:gd name="T8" fmla="*/ 20471 w 35"/>
                <a:gd name="T9" fmla="*/ 33173 h 39"/>
                <a:gd name="T10" fmla="*/ 32433 w 35"/>
                <a:gd name="T11" fmla="*/ 31956 h 39"/>
                <a:gd name="T12" fmla="*/ 32433 w 35"/>
                <a:gd name="T13" fmla="*/ 50975 h 39"/>
                <a:gd name="T14" fmla="*/ 24228 w 35"/>
                <a:gd name="T15" fmla="*/ 39909 h 39"/>
                <a:gd name="T16" fmla="*/ 24228 w 35"/>
                <a:gd name="T17" fmla="*/ 30476 h 39"/>
                <a:gd name="T18" fmla="*/ 11508 w 35"/>
                <a:gd name="T19" fmla="*/ 6540 h 39"/>
                <a:gd name="T20" fmla="*/ 9894 w 35"/>
                <a:gd name="T21" fmla="*/ 6540 h 39"/>
                <a:gd name="T22" fmla="*/ 7528 w 35"/>
                <a:gd name="T23" fmla="*/ 51785 h 39"/>
                <a:gd name="T24" fmla="*/ 0 w 35"/>
                <a:gd name="T25" fmla="*/ 39909 h 39"/>
                <a:gd name="T26" fmla="*/ 0 w 35"/>
                <a:gd name="T27" fmla="*/ 38839 h 39"/>
                <a:gd name="T28" fmla="*/ 3857 w 35"/>
                <a:gd name="T29" fmla="*/ 0 h 39"/>
                <a:gd name="T30" fmla="*/ 8756 w 35"/>
                <a:gd name="T31" fmla="*/ 0 h 39"/>
                <a:gd name="T32" fmla="*/ 32433 w 35"/>
                <a:gd name="T33" fmla="*/ 31956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9"/>
                <a:gd name="T53" fmla="*/ 35 w 35"/>
                <a:gd name="T54" fmla="*/ 39 h 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9">
                  <a:moveTo>
                    <a:pt x="22" y="25"/>
                  </a:moveTo>
                  <a:lnTo>
                    <a:pt x="22" y="38"/>
                  </a:lnTo>
                  <a:cubicBezTo>
                    <a:pt x="17" y="38"/>
                    <a:pt x="13" y="36"/>
                    <a:pt x="13" y="30"/>
                  </a:cubicBezTo>
                  <a:lnTo>
                    <a:pt x="13" y="14"/>
                  </a:lnTo>
                  <a:cubicBezTo>
                    <a:pt x="18" y="15"/>
                    <a:pt x="22" y="18"/>
                    <a:pt x="22" y="25"/>
                  </a:cubicBezTo>
                  <a:close/>
                  <a:moveTo>
                    <a:pt x="35" y="24"/>
                  </a:moveTo>
                  <a:lnTo>
                    <a:pt x="35" y="38"/>
                  </a:lnTo>
                  <a:cubicBezTo>
                    <a:pt x="30" y="38"/>
                    <a:pt x="26" y="36"/>
                    <a:pt x="26" y="30"/>
                  </a:cubicBezTo>
                  <a:lnTo>
                    <a:pt x="26" y="23"/>
                  </a:lnTo>
                  <a:cubicBezTo>
                    <a:pt x="26" y="12"/>
                    <a:pt x="18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lnTo>
                    <a:pt x="8" y="39"/>
                  </a:lnTo>
                  <a:cubicBezTo>
                    <a:pt x="2" y="38"/>
                    <a:pt x="0" y="34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lnTo>
                    <a:pt x="4" y="0"/>
                  </a:lnTo>
                  <a:cubicBezTo>
                    <a:pt x="6" y="0"/>
                    <a:pt x="8" y="0"/>
                    <a:pt x="9" y="0"/>
                  </a:cubicBezTo>
                  <a:cubicBezTo>
                    <a:pt x="24" y="0"/>
                    <a:pt x="35" y="10"/>
                    <a:pt x="35" y="24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" name="Freeform 113"/>
            <p:cNvSpPr>
              <a:spLocks/>
            </p:cNvSpPr>
            <p:nvPr/>
          </p:nvSpPr>
          <p:spPr bwMode="auto">
            <a:xfrm flipV="1">
              <a:off x="3623" y="363"/>
              <a:ext cx="38" cy="52"/>
            </a:xfrm>
            <a:custGeom>
              <a:avLst/>
              <a:gdLst>
                <a:gd name="T0" fmla="*/ 25097 w 29"/>
                <a:gd name="T1" fmla="*/ 11276 h 39"/>
                <a:gd name="T2" fmla="*/ 25097 w 29"/>
                <a:gd name="T3" fmla="*/ 29129 h 39"/>
                <a:gd name="T4" fmla="*/ 9216 w 29"/>
                <a:gd name="T5" fmla="*/ 51785 h 39"/>
                <a:gd name="T6" fmla="*/ 0 w 29"/>
                <a:gd name="T7" fmla="*/ 48997 h 39"/>
                <a:gd name="T8" fmla="*/ 0 w 29"/>
                <a:gd name="T9" fmla="*/ 1 h 39"/>
                <a:gd name="T10" fmla="*/ 6497 w 29"/>
                <a:gd name="T11" fmla="*/ 11276 h 39"/>
                <a:gd name="T12" fmla="*/ 6497 w 29"/>
                <a:gd name="T13" fmla="*/ 45179 h 39"/>
                <a:gd name="T14" fmla="*/ 8513 w 29"/>
                <a:gd name="T15" fmla="*/ 45179 h 39"/>
                <a:gd name="T16" fmla="*/ 18514 w 29"/>
                <a:gd name="T17" fmla="*/ 29129 h 39"/>
                <a:gd name="T18" fmla="*/ 18514 w 29"/>
                <a:gd name="T19" fmla="*/ 0 h 39"/>
                <a:gd name="T20" fmla="*/ 25097 w 29"/>
                <a:gd name="T21" fmla="*/ 11276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39"/>
                <a:gd name="T35" fmla="*/ 29 w 29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39">
                  <a:moveTo>
                    <a:pt x="29" y="8"/>
                  </a:moveTo>
                  <a:lnTo>
                    <a:pt x="29" y="22"/>
                  </a:lnTo>
                  <a:cubicBezTo>
                    <a:pt x="29" y="33"/>
                    <a:pt x="21" y="39"/>
                    <a:pt x="11" y="39"/>
                  </a:cubicBezTo>
                  <a:cubicBezTo>
                    <a:pt x="6" y="39"/>
                    <a:pt x="2" y="38"/>
                    <a:pt x="0" y="37"/>
                  </a:cubicBezTo>
                  <a:lnTo>
                    <a:pt x="0" y="1"/>
                  </a:lnTo>
                  <a:cubicBezTo>
                    <a:pt x="5" y="1"/>
                    <a:pt x="8" y="2"/>
                    <a:pt x="8" y="8"/>
                  </a:cubicBezTo>
                  <a:lnTo>
                    <a:pt x="8" y="34"/>
                  </a:lnTo>
                  <a:cubicBezTo>
                    <a:pt x="9" y="34"/>
                    <a:pt x="9" y="34"/>
                    <a:pt x="10" y="34"/>
                  </a:cubicBezTo>
                  <a:cubicBezTo>
                    <a:pt x="14" y="34"/>
                    <a:pt x="21" y="31"/>
                    <a:pt x="21" y="22"/>
                  </a:cubicBezTo>
                  <a:lnTo>
                    <a:pt x="21" y="0"/>
                  </a:lnTo>
                  <a:cubicBezTo>
                    <a:pt x="24" y="0"/>
                    <a:pt x="29" y="3"/>
                    <a:pt x="29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Freeform 114"/>
            <p:cNvSpPr>
              <a:spLocks/>
            </p:cNvSpPr>
            <p:nvPr/>
          </p:nvSpPr>
          <p:spPr bwMode="auto">
            <a:xfrm flipV="1">
              <a:off x="3689" y="363"/>
              <a:ext cx="47" cy="52"/>
            </a:xfrm>
            <a:custGeom>
              <a:avLst/>
              <a:gdLst>
                <a:gd name="T0" fmla="*/ 55463 w 35"/>
                <a:gd name="T1" fmla="*/ 11627 h 39"/>
                <a:gd name="T2" fmla="*/ 55463 w 35"/>
                <a:gd name="T3" fmla="*/ 29129 h 39"/>
                <a:gd name="T4" fmla="*/ 27469 w 35"/>
                <a:gd name="T5" fmla="*/ 51785 h 39"/>
                <a:gd name="T6" fmla="*/ 4188 w 35"/>
                <a:gd name="T7" fmla="*/ 47519 h 39"/>
                <a:gd name="T8" fmla="*/ 9561 w 35"/>
                <a:gd name="T9" fmla="*/ 44231 h 39"/>
                <a:gd name="T10" fmla="*/ 9561 w 35"/>
                <a:gd name="T11" fmla="*/ 44231 h 39"/>
                <a:gd name="T12" fmla="*/ 9561 w 35"/>
                <a:gd name="T13" fmla="*/ 11276 h 39"/>
                <a:gd name="T14" fmla="*/ 5624 w 35"/>
                <a:gd name="T15" fmla="*/ 6540 h 39"/>
                <a:gd name="T16" fmla="*/ 4188 w 35"/>
                <a:gd name="T17" fmla="*/ 6540 h 39"/>
                <a:gd name="T18" fmla="*/ 4188 w 35"/>
                <a:gd name="T19" fmla="*/ 6540 h 39"/>
                <a:gd name="T20" fmla="*/ 0 w 35"/>
                <a:gd name="T21" fmla="*/ 2759 h 39"/>
                <a:gd name="T22" fmla="*/ 7552 w 35"/>
                <a:gd name="T23" fmla="*/ 0 h 39"/>
                <a:gd name="T24" fmla="*/ 23152 w 35"/>
                <a:gd name="T25" fmla="*/ 12857 h 39"/>
                <a:gd name="T26" fmla="*/ 23152 w 35"/>
                <a:gd name="T27" fmla="*/ 45179 h 39"/>
                <a:gd name="T28" fmla="*/ 24557 w 35"/>
                <a:gd name="T29" fmla="*/ 45179 h 39"/>
                <a:gd name="T30" fmla="*/ 41749 w 35"/>
                <a:gd name="T31" fmla="*/ 29129 h 39"/>
                <a:gd name="T32" fmla="*/ 41749 w 35"/>
                <a:gd name="T33" fmla="*/ 0 h 39"/>
                <a:gd name="T34" fmla="*/ 55463 w 35"/>
                <a:gd name="T35" fmla="*/ 1162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"/>
                <a:gd name="T55" fmla="*/ 0 h 39"/>
                <a:gd name="T56" fmla="*/ 35 w 35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" h="39">
                  <a:moveTo>
                    <a:pt x="35" y="9"/>
                  </a:moveTo>
                  <a:lnTo>
                    <a:pt x="35" y="22"/>
                  </a:lnTo>
                  <a:cubicBezTo>
                    <a:pt x="35" y="33"/>
                    <a:pt x="27" y="39"/>
                    <a:pt x="17" y="39"/>
                  </a:cubicBezTo>
                  <a:cubicBezTo>
                    <a:pt x="12" y="39"/>
                    <a:pt x="6" y="38"/>
                    <a:pt x="3" y="36"/>
                  </a:cubicBezTo>
                  <a:cubicBezTo>
                    <a:pt x="3" y="34"/>
                    <a:pt x="5" y="33"/>
                    <a:pt x="6" y="33"/>
                  </a:cubicBezTo>
                  <a:lnTo>
                    <a:pt x="6" y="8"/>
                  </a:lnTo>
                  <a:cubicBezTo>
                    <a:pt x="6" y="6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1" y="0"/>
                    <a:pt x="15" y="3"/>
                    <a:pt x="15" y="10"/>
                  </a:cubicBezTo>
                  <a:lnTo>
                    <a:pt x="15" y="34"/>
                  </a:lnTo>
                  <a:cubicBezTo>
                    <a:pt x="15" y="34"/>
                    <a:pt x="15" y="34"/>
                    <a:pt x="16" y="34"/>
                  </a:cubicBezTo>
                  <a:cubicBezTo>
                    <a:pt x="20" y="34"/>
                    <a:pt x="27" y="31"/>
                    <a:pt x="27" y="22"/>
                  </a:cubicBezTo>
                  <a:lnTo>
                    <a:pt x="27" y="0"/>
                  </a:lnTo>
                  <a:cubicBezTo>
                    <a:pt x="32" y="0"/>
                    <a:pt x="35" y="3"/>
                    <a:pt x="35" y="9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" name="Freeform 115"/>
            <p:cNvSpPr>
              <a:spLocks noEditPoints="1"/>
            </p:cNvSpPr>
            <p:nvPr/>
          </p:nvSpPr>
          <p:spPr bwMode="auto">
            <a:xfrm flipV="1">
              <a:off x="3745" y="364"/>
              <a:ext cx="45" cy="51"/>
            </a:xfrm>
            <a:custGeom>
              <a:avLst/>
              <a:gdLst>
                <a:gd name="T0" fmla="*/ 37852 w 34"/>
                <a:gd name="T1" fmla="*/ 30812 h 38"/>
                <a:gd name="T2" fmla="*/ 21067 w 34"/>
                <a:gd name="T3" fmla="*/ 58838 h 38"/>
                <a:gd name="T4" fmla="*/ 0 w 34"/>
                <a:gd name="T5" fmla="*/ 58838 h 38"/>
                <a:gd name="T6" fmla="*/ 5788 w 34"/>
                <a:gd name="T7" fmla="*/ 51197 h 38"/>
                <a:gd name="T8" fmla="*/ 9320 w 34"/>
                <a:gd name="T9" fmla="*/ 51197 h 38"/>
                <a:gd name="T10" fmla="*/ 1 w 34"/>
                <a:gd name="T11" fmla="*/ 30812 h 38"/>
                <a:gd name="T12" fmla="*/ 19178 w 34"/>
                <a:gd name="T13" fmla="*/ 0 h 38"/>
                <a:gd name="T14" fmla="*/ 37852 w 34"/>
                <a:gd name="T15" fmla="*/ 30812 h 38"/>
                <a:gd name="T16" fmla="*/ 27883 w 34"/>
                <a:gd name="T17" fmla="*/ 30812 h 38"/>
                <a:gd name="T18" fmla="*/ 19178 w 34"/>
                <a:gd name="T19" fmla="*/ 7502 h 38"/>
                <a:gd name="T20" fmla="*/ 10948 w 34"/>
                <a:gd name="T21" fmla="*/ 30812 h 38"/>
                <a:gd name="T22" fmla="*/ 19178 w 34"/>
                <a:gd name="T23" fmla="*/ 53549 h 38"/>
                <a:gd name="T24" fmla="*/ 27883 w 34"/>
                <a:gd name="T25" fmla="*/ 30812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"/>
                <a:gd name="T40" fmla="*/ 0 h 38"/>
                <a:gd name="T41" fmla="*/ 34 w 34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" h="38">
                  <a:moveTo>
                    <a:pt x="34" y="20"/>
                  </a:moveTo>
                  <a:cubicBezTo>
                    <a:pt x="34" y="30"/>
                    <a:pt x="28" y="38"/>
                    <a:pt x="19" y="38"/>
                  </a:cubicBezTo>
                  <a:lnTo>
                    <a:pt x="0" y="38"/>
                  </a:lnTo>
                  <a:cubicBezTo>
                    <a:pt x="0" y="36"/>
                    <a:pt x="2" y="33"/>
                    <a:pt x="5" y="33"/>
                  </a:cubicBezTo>
                  <a:lnTo>
                    <a:pt x="8" y="33"/>
                  </a:lnTo>
                  <a:cubicBezTo>
                    <a:pt x="4" y="32"/>
                    <a:pt x="1" y="27"/>
                    <a:pt x="1" y="20"/>
                  </a:cubicBezTo>
                  <a:cubicBezTo>
                    <a:pt x="1" y="9"/>
                    <a:pt x="8" y="0"/>
                    <a:pt x="17" y="0"/>
                  </a:cubicBezTo>
                  <a:cubicBezTo>
                    <a:pt x="26" y="0"/>
                    <a:pt x="34" y="8"/>
                    <a:pt x="34" y="20"/>
                  </a:cubicBezTo>
                  <a:close/>
                  <a:moveTo>
                    <a:pt x="25" y="20"/>
                  </a:moveTo>
                  <a:cubicBezTo>
                    <a:pt x="25" y="11"/>
                    <a:pt x="21" y="5"/>
                    <a:pt x="17" y="5"/>
                  </a:cubicBezTo>
                  <a:cubicBezTo>
                    <a:pt x="13" y="5"/>
                    <a:pt x="10" y="11"/>
                    <a:pt x="10" y="20"/>
                  </a:cubicBezTo>
                  <a:cubicBezTo>
                    <a:pt x="10" y="28"/>
                    <a:pt x="13" y="34"/>
                    <a:pt x="17" y="34"/>
                  </a:cubicBezTo>
                  <a:cubicBezTo>
                    <a:pt x="21" y="34"/>
                    <a:pt x="25" y="28"/>
                    <a:pt x="25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" name="Freeform 116"/>
            <p:cNvSpPr>
              <a:spLocks/>
            </p:cNvSpPr>
            <p:nvPr/>
          </p:nvSpPr>
          <p:spPr bwMode="auto">
            <a:xfrm flipV="1">
              <a:off x="3797" y="364"/>
              <a:ext cx="40" cy="51"/>
            </a:xfrm>
            <a:custGeom>
              <a:avLst/>
              <a:gdLst>
                <a:gd name="T0" fmla="*/ 39909 w 30"/>
                <a:gd name="T1" fmla="*/ 58838 h 38"/>
                <a:gd name="T2" fmla="*/ 0 w 30"/>
                <a:gd name="T3" fmla="*/ 58838 h 38"/>
                <a:gd name="T4" fmla="*/ 4905 w 30"/>
                <a:gd name="T5" fmla="*/ 51197 h 38"/>
                <a:gd name="T6" fmla="*/ 23967 w 30"/>
                <a:gd name="T7" fmla="*/ 51197 h 38"/>
                <a:gd name="T8" fmla="*/ 17143 w 30"/>
                <a:gd name="T9" fmla="*/ 41353 h 38"/>
                <a:gd name="T10" fmla="*/ 17143 w 30"/>
                <a:gd name="T11" fmla="*/ 0 h 38"/>
                <a:gd name="T12" fmla="*/ 27561 w 30"/>
                <a:gd name="T13" fmla="*/ 12746 h 38"/>
                <a:gd name="T14" fmla="*/ 27561 w 30"/>
                <a:gd name="T15" fmla="*/ 43840 h 38"/>
                <a:gd name="T16" fmla="*/ 35233 w 30"/>
                <a:gd name="T17" fmla="*/ 51197 h 38"/>
                <a:gd name="T18" fmla="*/ 35233 w 30"/>
                <a:gd name="T19" fmla="*/ 51197 h 38"/>
                <a:gd name="T20" fmla="*/ 39909 w 30"/>
                <a:gd name="T21" fmla="*/ 58838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38"/>
                <a:gd name="T35" fmla="*/ 30 w 30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38">
                  <a:moveTo>
                    <a:pt x="30" y="38"/>
                  </a:moveTo>
                  <a:lnTo>
                    <a:pt x="0" y="38"/>
                  </a:lnTo>
                  <a:cubicBezTo>
                    <a:pt x="0" y="37"/>
                    <a:pt x="1" y="33"/>
                    <a:pt x="4" y="33"/>
                  </a:cubicBezTo>
                  <a:lnTo>
                    <a:pt x="18" y="33"/>
                  </a:lnTo>
                  <a:cubicBezTo>
                    <a:pt x="16" y="32"/>
                    <a:pt x="13" y="30"/>
                    <a:pt x="13" y="27"/>
                  </a:cubicBezTo>
                  <a:lnTo>
                    <a:pt x="13" y="0"/>
                  </a:lnTo>
                  <a:cubicBezTo>
                    <a:pt x="17" y="0"/>
                    <a:pt x="21" y="3"/>
                    <a:pt x="21" y="8"/>
                  </a:cubicBezTo>
                  <a:lnTo>
                    <a:pt x="21" y="28"/>
                  </a:lnTo>
                  <a:cubicBezTo>
                    <a:pt x="21" y="31"/>
                    <a:pt x="24" y="33"/>
                    <a:pt x="26" y="33"/>
                  </a:cubicBezTo>
                  <a:cubicBezTo>
                    <a:pt x="29" y="33"/>
                    <a:pt x="30" y="36"/>
                    <a:pt x="30" y="3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Freeform 117"/>
            <p:cNvSpPr>
              <a:spLocks/>
            </p:cNvSpPr>
            <p:nvPr/>
          </p:nvSpPr>
          <p:spPr bwMode="auto">
            <a:xfrm flipV="1">
              <a:off x="3843" y="363"/>
              <a:ext cx="23" cy="49"/>
            </a:xfrm>
            <a:custGeom>
              <a:avLst/>
              <a:gdLst>
                <a:gd name="T0" fmla="*/ 32534 w 17"/>
                <a:gd name="T1" fmla="*/ 7110 h 37"/>
                <a:gd name="T2" fmla="*/ 32534 w 17"/>
                <a:gd name="T3" fmla="*/ 28963 h 37"/>
                <a:gd name="T4" fmla="*/ 9352 w 17"/>
                <a:gd name="T5" fmla="*/ 41657 h 37"/>
                <a:gd name="T6" fmla="*/ 0 w 17"/>
                <a:gd name="T7" fmla="*/ 41486 h 37"/>
                <a:gd name="T8" fmla="*/ 6912 w 17"/>
                <a:gd name="T9" fmla="*/ 35859 h 37"/>
                <a:gd name="T10" fmla="*/ 15590 w 17"/>
                <a:gd name="T11" fmla="*/ 28963 h 37"/>
                <a:gd name="T12" fmla="*/ 15590 w 17"/>
                <a:gd name="T13" fmla="*/ 5831 h 37"/>
                <a:gd name="T14" fmla="*/ 6912 w 17"/>
                <a:gd name="T15" fmla="*/ 5831 h 37"/>
                <a:gd name="T16" fmla="*/ 0 w 17"/>
                <a:gd name="T17" fmla="*/ 0 h 37"/>
                <a:gd name="T18" fmla="*/ 21092 w 17"/>
                <a:gd name="T19" fmla="*/ 0 h 37"/>
                <a:gd name="T20" fmla="*/ 32534 w 17"/>
                <a:gd name="T21" fmla="*/ 7110 h 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7"/>
                <a:gd name="T35" fmla="*/ 17 w 17"/>
                <a:gd name="T36" fmla="*/ 37 h 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7">
                  <a:moveTo>
                    <a:pt x="17" y="6"/>
                  </a:moveTo>
                  <a:lnTo>
                    <a:pt x="17" y="26"/>
                  </a:lnTo>
                  <a:cubicBezTo>
                    <a:pt x="17" y="33"/>
                    <a:pt x="11" y="37"/>
                    <a:pt x="5" y="37"/>
                  </a:cubicBezTo>
                  <a:cubicBezTo>
                    <a:pt x="4" y="37"/>
                    <a:pt x="1" y="37"/>
                    <a:pt x="0" y="36"/>
                  </a:cubicBezTo>
                  <a:cubicBezTo>
                    <a:pt x="1" y="34"/>
                    <a:pt x="3" y="32"/>
                    <a:pt x="4" y="32"/>
                  </a:cubicBezTo>
                  <a:cubicBezTo>
                    <a:pt x="6" y="32"/>
                    <a:pt x="8" y="29"/>
                    <a:pt x="8" y="26"/>
                  </a:cubicBezTo>
                  <a:lnTo>
                    <a:pt x="8" y="5"/>
                  </a:lnTo>
                  <a:lnTo>
                    <a:pt x="4" y="5"/>
                  </a:lnTo>
                  <a:cubicBezTo>
                    <a:pt x="2" y="5"/>
                    <a:pt x="0" y="2"/>
                    <a:pt x="0" y="0"/>
                  </a:cubicBezTo>
                  <a:lnTo>
                    <a:pt x="11" y="0"/>
                  </a:lnTo>
                  <a:cubicBezTo>
                    <a:pt x="15" y="0"/>
                    <a:pt x="17" y="3"/>
                    <a:pt x="17" y="6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Freeform 118"/>
            <p:cNvSpPr>
              <a:spLocks noEditPoints="1"/>
            </p:cNvSpPr>
            <p:nvPr/>
          </p:nvSpPr>
          <p:spPr bwMode="auto">
            <a:xfrm flipV="1">
              <a:off x="3875" y="363"/>
              <a:ext cx="39" cy="52"/>
            </a:xfrm>
            <a:custGeom>
              <a:avLst/>
              <a:gdLst>
                <a:gd name="T0" fmla="*/ 46906 w 29"/>
                <a:gd name="T1" fmla="*/ 11276 h 39"/>
                <a:gd name="T2" fmla="*/ 46906 w 29"/>
                <a:gd name="T3" fmla="*/ 29129 h 39"/>
                <a:gd name="T4" fmla="*/ 15554 w 29"/>
                <a:gd name="T5" fmla="*/ 51785 h 39"/>
                <a:gd name="T6" fmla="*/ 0 w 29"/>
                <a:gd name="T7" fmla="*/ 48997 h 39"/>
                <a:gd name="T8" fmla="*/ 6212 w 29"/>
                <a:gd name="T9" fmla="*/ 44231 h 39"/>
                <a:gd name="T10" fmla="*/ 6212 w 29"/>
                <a:gd name="T11" fmla="*/ 44231 h 39"/>
                <a:gd name="T12" fmla="*/ 15109 w 29"/>
                <a:gd name="T13" fmla="*/ 45179 h 39"/>
                <a:gd name="T14" fmla="*/ 34810 w 29"/>
                <a:gd name="T15" fmla="*/ 27561 h 39"/>
                <a:gd name="T16" fmla="*/ 34810 w 29"/>
                <a:gd name="T17" fmla="*/ 0 h 39"/>
                <a:gd name="T18" fmla="*/ 46906 w 29"/>
                <a:gd name="T19" fmla="*/ 11276 h 39"/>
                <a:gd name="T20" fmla="*/ 15109 w 29"/>
                <a:gd name="T21" fmla="*/ 11276 h 39"/>
                <a:gd name="T22" fmla="*/ 15109 w 29"/>
                <a:gd name="T23" fmla="*/ 23967 h 39"/>
                <a:gd name="T24" fmla="*/ 8354 w 29"/>
                <a:gd name="T25" fmla="*/ 30476 h 39"/>
                <a:gd name="T26" fmla="*/ 1 w 29"/>
                <a:gd name="T27" fmla="*/ 23967 h 39"/>
                <a:gd name="T28" fmla="*/ 1 w 29"/>
                <a:gd name="T29" fmla="*/ 0 h 39"/>
                <a:gd name="T30" fmla="*/ 15109 w 29"/>
                <a:gd name="T31" fmla="*/ 11276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39"/>
                <a:gd name="T50" fmla="*/ 29 w 29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39">
                  <a:moveTo>
                    <a:pt x="29" y="8"/>
                  </a:moveTo>
                  <a:lnTo>
                    <a:pt x="29" y="22"/>
                  </a:lnTo>
                  <a:cubicBezTo>
                    <a:pt x="29" y="32"/>
                    <a:pt x="21" y="39"/>
                    <a:pt x="10" y="39"/>
                  </a:cubicBezTo>
                  <a:cubicBezTo>
                    <a:pt x="6" y="39"/>
                    <a:pt x="2" y="38"/>
                    <a:pt x="0" y="37"/>
                  </a:cubicBezTo>
                  <a:cubicBezTo>
                    <a:pt x="0" y="35"/>
                    <a:pt x="2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4"/>
                    <a:pt x="7" y="34"/>
                    <a:pt x="9" y="34"/>
                  </a:cubicBezTo>
                  <a:cubicBezTo>
                    <a:pt x="17" y="34"/>
                    <a:pt x="21" y="30"/>
                    <a:pt x="21" y="21"/>
                  </a:cubicBezTo>
                  <a:lnTo>
                    <a:pt x="21" y="0"/>
                  </a:lnTo>
                  <a:cubicBezTo>
                    <a:pt x="25" y="0"/>
                    <a:pt x="29" y="3"/>
                    <a:pt x="29" y="8"/>
                  </a:cubicBezTo>
                  <a:close/>
                  <a:moveTo>
                    <a:pt x="9" y="8"/>
                  </a:moveTo>
                  <a:lnTo>
                    <a:pt x="9" y="18"/>
                  </a:lnTo>
                  <a:cubicBezTo>
                    <a:pt x="9" y="21"/>
                    <a:pt x="7" y="23"/>
                    <a:pt x="5" y="23"/>
                  </a:cubicBezTo>
                  <a:cubicBezTo>
                    <a:pt x="3" y="23"/>
                    <a:pt x="1" y="21"/>
                    <a:pt x="1" y="18"/>
                  </a:cubicBezTo>
                  <a:lnTo>
                    <a:pt x="1" y="0"/>
                  </a:lnTo>
                  <a:cubicBezTo>
                    <a:pt x="5" y="0"/>
                    <a:pt x="9" y="3"/>
                    <a:pt x="9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" name="Freeform 119"/>
            <p:cNvSpPr>
              <a:spLocks/>
            </p:cNvSpPr>
            <p:nvPr/>
          </p:nvSpPr>
          <p:spPr bwMode="auto">
            <a:xfrm flipV="1">
              <a:off x="3923" y="348"/>
              <a:ext cx="35" cy="67"/>
            </a:xfrm>
            <a:custGeom>
              <a:avLst/>
              <a:gdLst>
                <a:gd name="T0" fmla="*/ 43370 w 26"/>
                <a:gd name="T1" fmla="*/ 42277 h 50"/>
                <a:gd name="T2" fmla="*/ 29465 w 26"/>
                <a:gd name="T3" fmla="*/ 56651 h 50"/>
                <a:gd name="T4" fmla="*/ 13728 w 26"/>
                <a:gd name="T5" fmla="*/ 56651 h 50"/>
                <a:gd name="T6" fmla="*/ 13728 w 26"/>
                <a:gd name="T7" fmla="*/ 75707 h 50"/>
                <a:gd name="T8" fmla="*/ 0 w 26"/>
                <a:gd name="T9" fmla="*/ 62185 h 50"/>
                <a:gd name="T10" fmla="*/ 0 w 26"/>
                <a:gd name="T11" fmla="*/ 49560 h 50"/>
                <a:gd name="T12" fmla="*/ 18480 w 26"/>
                <a:gd name="T13" fmla="*/ 49560 h 50"/>
                <a:gd name="T14" fmla="*/ 29786 w 26"/>
                <a:gd name="T15" fmla="*/ 39135 h 50"/>
                <a:gd name="T16" fmla="*/ 13728 w 26"/>
                <a:gd name="T17" fmla="*/ 9786 h 50"/>
                <a:gd name="T18" fmla="*/ 6320 w 26"/>
                <a:gd name="T19" fmla="*/ 0 h 50"/>
                <a:gd name="T20" fmla="*/ 43370 w 26"/>
                <a:gd name="T21" fmla="*/ 42277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50"/>
                <a:gd name="T35" fmla="*/ 26 w 26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50">
                  <a:moveTo>
                    <a:pt x="26" y="28"/>
                  </a:moveTo>
                  <a:cubicBezTo>
                    <a:pt x="26" y="35"/>
                    <a:pt x="23" y="38"/>
                    <a:pt x="17" y="38"/>
                  </a:cubicBezTo>
                  <a:lnTo>
                    <a:pt x="8" y="38"/>
                  </a:lnTo>
                  <a:lnTo>
                    <a:pt x="8" y="50"/>
                  </a:lnTo>
                  <a:cubicBezTo>
                    <a:pt x="4" y="50"/>
                    <a:pt x="0" y="46"/>
                    <a:pt x="0" y="41"/>
                  </a:cubicBezTo>
                  <a:lnTo>
                    <a:pt x="0" y="33"/>
                  </a:lnTo>
                  <a:lnTo>
                    <a:pt x="11" y="33"/>
                  </a:lnTo>
                  <a:cubicBezTo>
                    <a:pt x="13" y="33"/>
                    <a:pt x="18" y="33"/>
                    <a:pt x="18" y="26"/>
                  </a:cubicBezTo>
                  <a:cubicBezTo>
                    <a:pt x="18" y="17"/>
                    <a:pt x="13" y="10"/>
                    <a:pt x="8" y="7"/>
                  </a:cubicBezTo>
                  <a:cubicBezTo>
                    <a:pt x="5" y="6"/>
                    <a:pt x="4" y="4"/>
                    <a:pt x="4" y="0"/>
                  </a:cubicBezTo>
                  <a:cubicBezTo>
                    <a:pt x="12" y="1"/>
                    <a:pt x="26" y="11"/>
                    <a:pt x="26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Freeform 120"/>
            <p:cNvSpPr>
              <a:spLocks noEditPoints="1"/>
            </p:cNvSpPr>
            <p:nvPr/>
          </p:nvSpPr>
          <p:spPr bwMode="auto">
            <a:xfrm flipV="1">
              <a:off x="3990" y="363"/>
              <a:ext cx="40" cy="52"/>
            </a:xfrm>
            <a:custGeom>
              <a:avLst/>
              <a:gdLst>
                <a:gd name="T0" fmla="*/ 39909 w 30"/>
                <a:gd name="T1" fmla="*/ 11276 h 39"/>
                <a:gd name="T2" fmla="*/ 39909 w 30"/>
                <a:gd name="T3" fmla="*/ 29129 h 39"/>
                <a:gd name="T4" fmla="*/ 15035 w 30"/>
                <a:gd name="T5" fmla="*/ 51785 h 39"/>
                <a:gd name="T6" fmla="*/ 0 w 30"/>
                <a:gd name="T7" fmla="*/ 48997 h 39"/>
                <a:gd name="T8" fmla="*/ 4905 w 30"/>
                <a:gd name="T9" fmla="*/ 44231 h 39"/>
                <a:gd name="T10" fmla="*/ 6540 w 30"/>
                <a:gd name="T11" fmla="*/ 44231 h 39"/>
                <a:gd name="T12" fmla="*/ 12857 w 30"/>
                <a:gd name="T13" fmla="*/ 45179 h 39"/>
                <a:gd name="T14" fmla="*/ 27561 w 30"/>
                <a:gd name="T15" fmla="*/ 27561 h 39"/>
                <a:gd name="T16" fmla="*/ 27561 w 30"/>
                <a:gd name="T17" fmla="*/ 0 h 39"/>
                <a:gd name="T18" fmla="*/ 39909 w 30"/>
                <a:gd name="T19" fmla="*/ 11276 h 39"/>
                <a:gd name="T20" fmla="*/ 12857 w 30"/>
                <a:gd name="T21" fmla="*/ 11276 h 39"/>
                <a:gd name="T22" fmla="*/ 12857 w 30"/>
                <a:gd name="T23" fmla="*/ 23967 h 39"/>
                <a:gd name="T24" fmla="*/ 8457 w 30"/>
                <a:gd name="T25" fmla="*/ 30476 h 39"/>
                <a:gd name="T26" fmla="*/ 2759 w 30"/>
                <a:gd name="T27" fmla="*/ 23967 h 39"/>
                <a:gd name="T28" fmla="*/ 2759 w 30"/>
                <a:gd name="T29" fmla="*/ 0 h 39"/>
                <a:gd name="T30" fmla="*/ 12857 w 30"/>
                <a:gd name="T31" fmla="*/ 11276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"/>
                <a:gd name="T49" fmla="*/ 0 h 39"/>
                <a:gd name="T50" fmla="*/ 30 w 30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" h="39">
                  <a:moveTo>
                    <a:pt x="30" y="8"/>
                  </a:moveTo>
                  <a:lnTo>
                    <a:pt x="30" y="22"/>
                  </a:lnTo>
                  <a:cubicBezTo>
                    <a:pt x="30" y="32"/>
                    <a:pt x="22" y="39"/>
                    <a:pt x="11" y="39"/>
                  </a:cubicBezTo>
                  <a:cubicBezTo>
                    <a:pt x="7" y="39"/>
                    <a:pt x="3" y="38"/>
                    <a:pt x="0" y="37"/>
                  </a:cubicBezTo>
                  <a:cubicBezTo>
                    <a:pt x="1" y="35"/>
                    <a:pt x="3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7" y="34"/>
                    <a:pt x="8" y="34"/>
                    <a:pt x="10" y="34"/>
                  </a:cubicBezTo>
                  <a:cubicBezTo>
                    <a:pt x="18" y="34"/>
                    <a:pt x="21" y="30"/>
                    <a:pt x="21" y="21"/>
                  </a:cubicBezTo>
                  <a:lnTo>
                    <a:pt x="21" y="0"/>
                  </a:lnTo>
                  <a:cubicBezTo>
                    <a:pt x="26" y="0"/>
                    <a:pt x="30" y="3"/>
                    <a:pt x="30" y="8"/>
                  </a:cubicBezTo>
                  <a:close/>
                  <a:moveTo>
                    <a:pt x="10" y="8"/>
                  </a:moveTo>
                  <a:lnTo>
                    <a:pt x="10" y="18"/>
                  </a:lnTo>
                  <a:cubicBezTo>
                    <a:pt x="10" y="21"/>
                    <a:pt x="8" y="23"/>
                    <a:pt x="6" y="23"/>
                  </a:cubicBezTo>
                  <a:cubicBezTo>
                    <a:pt x="4" y="23"/>
                    <a:pt x="2" y="21"/>
                    <a:pt x="2" y="18"/>
                  </a:cubicBezTo>
                  <a:lnTo>
                    <a:pt x="2" y="0"/>
                  </a:lnTo>
                  <a:cubicBezTo>
                    <a:pt x="6" y="0"/>
                    <a:pt x="10" y="3"/>
                    <a:pt x="10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9" name="Freeform 121"/>
            <p:cNvSpPr>
              <a:spLocks/>
            </p:cNvSpPr>
            <p:nvPr/>
          </p:nvSpPr>
          <p:spPr bwMode="auto">
            <a:xfrm flipV="1">
              <a:off x="4039" y="363"/>
              <a:ext cx="42" cy="51"/>
            </a:xfrm>
            <a:custGeom>
              <a:avLst/>
              <a:gdLst>
                <a:gd name="T0" fmla="*/ 28215 w 32"/>
                <a:gd name="T1" fmla="*/ 36619 h 38"/>
                <a:gd name="T2" fmla="*/ 16295 w 32"/>
                <a:gd name="T3" fmla="*/ 58838 h 38"/>
                <a:gd name="T4" fmla="*/ 9459 w 32"/>
                <a:gd name="T5" fmla="*/ 55500 h 38"/>
                <a:gd name="T6" fmla="*/ 13578 w 32"/>
                <a:gd name="T7" fmla="*/ 51197 h 38"/>
                <a:gd name="T8" fmla="*/ 14645 w 32"/>
                <a:gd name="T9" fmla="*/ 51197 h 38"/>
                <a:gd name="T10" fmla="*/ 15281 w 32"/>
                <a:gd name="T11" fmla="*/ 51197 h 38"/>
                <a:gd name="T12" fmla="*/ 20181 w 32"/>
                <a:gd name="T13" fmla="*/ 34738 h 38"/>
                <a:gd name="T14" fmla="*/ 11158 w 32"/>
                <a:gd name="T15" fmla="*/ 7502 h 38"/>
                <a:gd name="T16" fmla="*/ 9459 w 32"/>
                <a:gd name="T17" fmla="*/ 7502 h 38"/>
                <a:gd name="T18" fmla="*/ 7207 w 32"/>
                <a:gd name="T19" fmla="*/ 58838 h 38"/>
                <a:gd name="T20" fmla="*/ 0 w 32"/>
                <a:gd name="T21" fmla="*/ 49147 h 38"/>
                <a:gd name="T22" fmla="*/ 0 w 32"/>
                <a:gd name="T23" fmla="*/ 46622 h 38"/>
                <a:gd name="T24" fmla="*/ 3760 w 32"/>
                <a:gd name="T25" fmla="*/ 0 h 38"/>
                <a:gd name="T26" fmla="*/ 8501 w 32"/>
                <a:gd name="T27" fmla="*/ 0 h 38"/>
                <a:gd name="T28" fmla="*/ 28215 w 32"/>
                <a:gd name="T29" fmla="*/ 36619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38"/>
                <a:gd name="T47" fmla="*/ 32 w 32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38">
                  <a:moveTo>
                    <a:pt x="32" y="23"/>
                  </a:moveTo>
                  <a:cubicBezTo>
                    <a:pt x="32" y="32"/>
                    <a:pt x="26" y="38"/>
                    <a:pt x="18" y="38"/>
                  </a:cubicBezTo>
                  <a:cubicBezTo>
                    <a:pt x="17" y="38"/>
                    <a:pt x="13" y="38"/>
                    <a:pt x="11" y="36"/>
                  </a:cubicBezTo>
                  <a:cubicBezTo>
                    <a:pt x="12" y="34"/>
                    <a:pt x="13" y="33"/>
                    <a:pt x="15" y="33"/>
                  </a:cubicBezTo>
                  <a:cubicBezTo>
                    <a:pt x="15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20" y="33"/>
                    <a:pt x="23" y="29"/>
                    <a:pt x="23" y="22"/>
                  </a:cubicBezTo>
                  <a:cubicBezTo>
                    <a:pt x="23" y="13"/>
                    <a:pt x="18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lnTo>
                    <a:pt x="8" y="38"/>
                  </a:lnTo>
                  <a:cubicBezTo>
                    <a:pt x="3" y="38"/>
                    <a:pt x="0" y="34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4" y="0"/>
                  </a:lnTo>
                  <a:cubicBezTo>
                    <a:pt x="6" y="0"/>
                    <a:pt x="8" y="0"/>
                    <a:pt x="9" y="0"/>
                  </a:cubicBezTo>
                  <a:cubicBezTo>
                    <a:pt x="25" y="0"/>
                    <a:pt x="32" y="11"/>
                    <a:pt x="32" y="23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" name="Freeform 122"/>
            <p:cNvSpPr>
              <a:spLocks/>
            </p:cNvSpPr>
            <p:nvPr/>
          </p:nvSpPr>
          <p:spPr bwMode="auto">
            <a:xfrm flipV="1">
              <a:off x="4089" y="348"/>
              <a:ext cx="36" cy="67"/>
            </a:xfrm>
            <a:custGeom>
              <a:avLst/>
              <a:gdLst>
                <a:gd name="T0" fmla="*/ 35639 w 27"/>
                <a:gd name="T1" fmla="*/ 42277 h 50"/>
                <a:gd name="T2" fmla="*/ 23967 w 27"/>
                <a:gd name="T3" fmla="*/ 56651 h 50"/>
                <a:gd name="T4" fmla="*/ 11627 w 27"/>
                <a:gd name="T5" fmla="*/ 56651 h 50"/>
                <a:gd name="T6" fmla="*/ 11627 w 27"/>
                <a:gd name="T7" fmla="*/ 75707 h 50"/>
                <a:gd name="T8" fmla="*/ 0 w 27"/>
                <a:gd name="T9" fmla="*/ 62185 h 50"/>
                <a:gd name="T10" fmla="*/ 0 w 27"/>
                <a:gd name="T11" fmla="*/ 49560 h 50"/>
                <a:gd name="T12" fmla="*/ 15035 w 27"/>
                <a:gd name="T13" fmla="*/ 49560 h 50"/>
                <a:gd name="T14" fmla="*/ 23967 w 27"/>
                <a:gd name="T15" fmla="*/ 39135 h 50"/>
                <a:gd name="T16" fmla="*/ 11627 w 27"/>
                <a:gd name="T17" fmla="*/ 9786 h 50"/>
                <a:gd name="T18" fmla="*/ 4905 w 27"/>
                <a:gd name="T19" fmla="*/ 0 h 50"/>
                <a:gd name="T20" fmla="*/ 35639 w 27"/>
                <a:gd name="T21" fmla="*/ 42277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50"/>
                <a:gd name="T35" fmla="*/ 27 w 27"/>
                <a:gd name="T36" fmla="*/ 50 h 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50">
                  <a:moveTo>
                    <a:pt x="27" y="28"/>
                  </a:moveTo>
                  <a:cubicBezTo>
                    <a:pt x="27" y="35"/>
                    <a:pt x="23" y="38"/>
                    <a:pt x="18" y="38"/>
                  </a:cubicBezTo>
                  <a:lnTo>
                    <a:pt x="9" y="38"/>
                  </a:lnTo>
                  <a:lnTo>
                    <a:pt x="9" y="50"/>
                  </a:lnTo>
                  <a:cubicBezTo>
                    <a:pt x="5" y="50"/>
                    <a:pt x="0" y="46"/>
                    <a:pt x="0" y="41"/>
                  </a:cubicBezTo>
                  <a:lnTo>
                    <a:pt x="0" y="33"/>
                  </a:lnTo>
                  <a:lnTo>
                    <a:pt x="11" y="33"/>
                  </a:lnTo>
                  <a:cubicBezTo>
                    <a:pt x="14" y="33"/>
                    <a:pt x="18" y="33"/>
                    <a:pt x="18" y="26"/>
                  </a:cubicBezTo>
                  <a:cubicBezTo>
                    <a:pt x="18" y="17"/>
                    <a:pt x="13" y="10"/>
                    <a:pt x="9" y="7"/>
                  </a:cubicBezTo>
                  <a:cubicBezTo>
                    <a:pt x="6" y="6"/>
                    <a:pt x="4" y="4"/>
                    <a:pt x="4" y="0"/>
                  </a:cubicBezTo>
                  <a:cubicBezTo>
                    <a:pt x="13" y="1"/>
                    <a:pt x="27" y="11"/>
                    <a:pt x="27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1" name="Freeform 123"/>
            <p:cNvSpPr>
              <a:spLocks/>
            </p:cNvSpPr>
            <p:nvPr/>
          </p:nvSpPr>
          <p:spPr bwMode="auto">
            <a:xfrm flipV="1">
              <a:off x="4134" y="363"/>
              <a:ext cx="12" cy="52"/>
            </a:xfrm>
            <a:custGeom>
              <a:avLst/>
              <a:gdLst>
                <a:gd name="T0" fmla="*/ 11627 w 9"/>
                <a:gd name="T1" fmla="*/ 11276 h 39"/>
                <a:gd name="T2" fmla="*/ 11627 w 9"/>
                <a:gd name="T3" fmla="*/ 45179 h 39"/>
                <a:gd name="T4" fmla="*/ 6540 w 9"/>
                <a:gd name="T5" fmla="*/ 51785 h 39"/>
                <a:gd name="T6" fmla="*/ 0 w 9"/>
                <a:gd name="T7" fmla="*/ 45179 h 39"/>
                <a:gd name="T8" fmla="*/ 0 w 9"/>
                <a:gd name="T9" fmla="*/ 0 h 39"/>
                <a:gd name="T10" fmla="*/ 11627 w 9"/>
                <a:gd name="T11" fmla="*/ 11276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39"/>
                <a:gd name="T20" fmla="*/ 9 w 9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39">
                  <a:moveTo>
                    <a:pt x="9" y="8"/>
                  </a:moveTo>
                  <a:lnTo>
                    <a:pt x="9" y="34"/>
                  </a:lnTo>
                  <a:cubicBezTo>
                    <a:pt x="9" y="37"/>
                    <a:pt x="7" y="39"/>
                    <a:pt x="5" y="39"/>
                  </a:cubicBezTo>
                  <a:cubicBezTo>
                    <a:pt x="2" y="39"/>
                    <a:pt x="0" y="37"/>
                    <a:pt x="0" y="34"/>
                  </a:cubicBezTo>
                  <a:lnTo>
                    <a:pt x="0" y="0"/>
                  </a:lnTo>
                  <a:cubicBezTo>
                    <a:pt x="6" y="0"/>
                    <a:pt x="9" y="5"/>
                    <a:pt x="9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" name="Freeform 124"/>
            <p:cNvSpPr>
              <a:spLocks/>
            </p:cNvSpPr>
            <p:nvPr/>
          </p:nvSpPr>
          <p:spPr bwMode="auto">
            <a:xfrm flipV="1">
              <a:off x="4154" y="364"/>
              <a:ext cx="46" cy="66"/>
            </a:xfrm>
            <a:custGeom>
              <a:avLst/>
              <a:gdLst>
                <a:gd name="T0" fmla="*/ 64729 w 34"/>
                <a:gd name="T1" fmla="*/ 59488 h 49"/>
                <a:gd name="T2" fmla="*/ 36761 w 34"/>
                <a:gd name="T3" fmla="*/ 84254 h 49"/>
                <a:gd name="T4" fmla="*/ 0 w 34"/>
                <a:gd name="T5" fmla="*/ 84254 h 49"/>
                <a:gd name="T6" fmla="*/ 9352 w 34"/>
                <a:gd name="T7" fmla="*/ 74395 h 49"/>
                <a:gd name="T8" fmla="*/ 15590 w 34"/>
                <a:gd name="T9" fmla="*/ 74395 h 49"/>
                <a:gd name="T10" fmla="*/ 5109 w 34"/>
                <a:gd name="T11" fmla="*/ 55233 h 49"/>
                <a:gd name="T12" fmla="*/ 5109 w 34"/>
                <a:gd name="T13" fmla="*/ 0 h 49"/>
                <a:gd name="T14" fmla="*/ 21092 w 34"/>
                <a:gd name="T15" fmla="*/ 13977 h 49"/>
                <a:gd name="T16" fmla="*/ 21092 w 34"/>
                <a:gd name="T17" fmla="*/ 58799 h 49"/>
                <a:gd name="T18" fmla="*/ 32534 w 34"/>
                <a:gd name="T19" fmla="*/ 74395 h 49"/>
                <a:gd name="T20" fmla="*/ 47843 w 34"/>
                <a:gd name="T21" fmla="*/ 58799 h 49"/>
                <a:gd name="T22" fmla="*/ 32916 w 34"/>
                <a:gd name="T23" fmla="*/ 32789 h 49"/>
                <a:gd name="T24" fmla="*/ 27171 w 34"/>
                <a:gd name="T25" fmla="*/ 22304 h 49"/>
                <a:gd name="T26" fmla="*/ 27171 w 34"/>
                <a:gd name="T27" fmla="*/ 22304 h 49"/>
                <a:gd name="T28" fmla="*/ 64729 w 34"/>
                <a:gd name="T29" fmla="*/ 59488 h 4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49"/>
                <a:gd name="T47" fmla="*/ 34 w 34"/>
                <a:gd name="T48" fmla="*/ 49 h 4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49">
                  <a:moveTo>
                    <a:pt x="34" y="35"/>
                  </a:moveTo>
                  <a:cubicBezTo>
                    <a:pt x="34" y="43"/>
                    <a:pt x="28" y="49"/>
                    <a:pt x="19" y="49"/>
                  </a:cubicBezTo>
                  <a:lnTo>
                    <a:pt x="0" y="49"/>
                  </a:lnTo>
                  <a:cubicBezTo>
                    <a:pt x="0" y="47"/>
                    <a:pt x="2" y="44"/>
                    <a:pt x="5" y="44"/>
                  </a:cubicBezTo>
                  <a:lnTo>
                    <a:pt x="8" y="44"/>
                  </a:lnTo>
                  <a:cubicBezTo>
                    <a:pt x="5" y="43"/>
                    <a:pt x="3" y="39"/>
                    <a:pt x="3" y="33"/>
                  </a:cubicBezTo>
                  <a:lnTo>
                    <a:pt x="3" y="0"/>
                  </a:lnTo>
                  <a:cubicBezTo>
                    <a:pt x="8" y="0"/>
                    <a:pt x="11" y="4"/>
                    <a:pt x="11" y="8"/>
                  </a:cubicBezTo>
                  <a:lnTo>
                    <a:pt x="11" y="34"/>
                  </a:lnTo>
                  <a:cubicBezTo>
                    <a:pt x="11" y="42"/>
                    <a:pt x="14" y="44"/>
                    <a:pt x="17" y="44"/>
                  </a:cubicBezTo>
                  <a:cubicBezTo>
                    <a:pt x="21" y="44"/>
                    <a:pt x="25" y="41"/>
                    <a:pt x="25" y="34"/>
                  </a:cubicBezTo>
                  <a:cubicBezTo>
                    <a:pt x="25" y="25"/>
                    <a:pt x="21" y="21"/>
                    <a:pt x="18" y="19"/>
                  </a:cubicBezTo>
                  <a:cubicBezTo>
                    <a:pt x="15" y="18"/>
                    <a:pt x="14" y="16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3" y="14"/>
                    <a:pt x="34" y="22"/>
                    <a:pt x="34" y="3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" name="Freeform 125"/>
            <p:cNvSpPr>
              <a:spLocks/>
            </p:cNvSpPr>
            <p:nvPr/>
          </p:nvSpPr>
          <p:spPr bwMode="auto">
            <a:xfrm flipV="1">
              <a:off x="4209" y="363"/>
              <a:ext cx="41" cy="51"/>
            </a:xfrm>
            <a:custGeom>
              <a:avLst/>
              <a:gdLst>
                <a:gd name="T0" fmla="*/ 33320 w 31"/>
                <a:gd name="T1" fmla="*/ 30812 h 38"/>
                <a:gd name="T2" fmla="*/ 15995 w 31"/>
                <a:gd name="T3" fmla="*/ 58838 h 38"/>
                <a:gd name="T4" fmla="*/ 0 w 31"/>
                <a:gd name="T5" fmla="*/ 36619 h 38"/>
                <a:gd name="T6" fmla="*/ 9144 w 31"/>
                <a:gd name="T7" fmla="*/ 18135 h 38"/>
                <a:gd name="T8" fmla="*/ 10015 w 31"/>
                <a:gd name="T9" fmla="*/ 18135 h 38"/>
                <a:gd name="T10" fmla="*/ 13349 w 31"/>
                <a:gd name="T11" fmla="*/ 22958 h 38"/>
                <a:gd name="T12" fmla="*/ 9144 w 31"/>
                <a:gd name="T13" fmla="*/ 37800 h 38"/>
                <a:gd name="T14" fmla="*/ 15995 w 31"/>
                <a:gd name="T15" fmla="*/ 51197 h 38"/>
                <a:gd name="T16" fmla="*/ 23350 w 31"/>
                <a:gd name="T17" fmla="*/ 30812 h 38"/>
                <a:gd name="T18" fmla="*/ 13246 w 31"/>
                <a:gd name="T19" fmla="*/ 7502 h 38"/>
                <a:gd name="T20" fmla="*/ 7572 w 31"/>
                <a:gd name="T21" fmla="*/ 9497 h 38"/>
                <a:gd name="T22" fmla="*/ 6914 w 31"/>
                <a:gd name="T23" fmla="*/ 9497 h 38"/>
                <a:gd name="T24" fmla="*/ 2475 w 31"/>
                <a:gd name="T25" fmla="*/ 4165 h 38"/>
                <a:gd name="T26" fmla="*/ 13349 w 31"/>
                <a:gd name="T27" fmla="*/ 0 h 38"/>
                <a:gd name="T28" fmla="*/ 33320 w 31"/>
                <a:gd name="T29" fmla="*/ 30812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38"/>
                <a:gd name="T47" fmla="*/ 31 w 31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38">
                  <a:moveTo>
                    <a:pt x="31" y="20"/>
                  </a:moveTo>
                  <a:cubicBezTo>
                    <a:pt x="31" y="31"/>
                    <a:pt x="26" y="38"/>
                    <a:pt x="15" y="38"/>
                  </a:cubicBezTo>
                  <a:cubicBezTo>
                    <a:pt x="5" y="38"/>
                    <a:pt x="0" y="32"/>
                    <a:pt x="0" y="23"/>
                  </a:cubicBezTo>
                  <a:cubicBezTo>
                    <a:pt x="0" y="18"/>
                    <a:pt x="4" y="13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10" y="12"/>
                    <a:pt x="12" y="13"/>
                    <a:pt x="13" y="15"/>
                  </a:cubicBezTo>
                  <a:cubicBezTo>
                    <a:pt x="10" y="16"/>
                    <a:pt x="8" y="19"/>
                    <a:pt x="8" y="24"/>
                  </a:cubicBezTo>
                  <a:cubicBezTo>
                    <a:pt x="8" y="31"/>
                    <a:pt x="11" y="33"/>
                    <a:pt x="15" y="33"/>
                  </a:cubicBezTo>
                  <a:cubicBezTo>
                    <a:pt x="18" y="33"/>
                    <a:pt x="22" y="29"/>
                    <a:pt x="22" y="20"/>
                  </a:cubicBezTo>
                  <a:cubicBezTo>
                    <a:pt x="22" y="11"/>
                    <a:pt x="18" y="5"/>
                    <a:pt x="12" y="5"/>
                  </a:cubicBezTo>
                  <a:cubicBezTo>
                    <a:pt x="10" y="5"/>
                    <a:pt x="9" y="5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5" y="6"/>
                    <a:pt x="3" y="5"/>
                    <a:pt x="2" y="3"/>
                  </a:cubicBezTo>
                  <a:cubicBezTo>
                    <a:pt x="4" y="1"/>
                    <a:pt x="8" y="0"/>
                    <a:pt x="13" y="0"/>
                  </a:cubicBezTo>
                  <a:cubicBezTo>
                    <a:pt x="23" y="0"/>
                    <a:pt x="31" y="7"/>
                    <a:pt x="31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4" name="Freeform 126"/>
            <p:cNvSpPr>
              <a:spLocks noEditPoints="1"/>
            </p:cNvSpPr>
            <p:nvPr/>
          </p:nvSpPr>
          <p:spPr bwMode="auto">
            <a:xfrm flipV="1">
              <a:off x="4259" y="363"/>
              <a:ext cx="39" cy="52"/>
            </a:xfrm>
            <a:custGeom>
              <a:avLst/>
              <a:gdLst>
                <a:gd name="T0" fmla="*/ 46906 w 29"/>
                <a:gd name="T1" fmla="*/ 11276 h 39"/>
                <a:gd name="T2" fmla="*/ 46906 w 29"/>
                <a:gd name="T3" fmla="*/ 29129 h 39"/>
                <a:gd name="T4" fmla="*/ 17974 w 29"/>
                <a:gd name="T5" fmla="*/ 51785 h 39"/>
                <a:gd name="T6" fmla="*/ 0 w 29"/>
                <a:gd name="T7" fmla="*/ 48997 h 39"/>
                <a:gd name="T8" fmla="*/ 6212 w 29"/>
                <a:gd name="T9" fmla="*/ 44231 h 39"/>
                <a:gd name="T10" fmla="*/ 6212 w 29"/>
                <a:gd name="T11" fmla="*/ 44231 h 39"/>
                <a:gd name="T12" fmla="*/ 15109 w 29"/>
                <a:gd name="T13" fmla="*/ 45179 h 39"/>
                <a:gd name="T14" fmla="*/ 34810 w 29"/>
                <a:gd name="T15" fmla="*/ 27561 h 39"/>
                <a:gd name="T16" fmla="*/ 34810 w 29"/>
                <a:gd name="T17" fmla="*/ 0 h 39"/>
                <a:gd name="T18" fmla="*/ 46906 w 29"/>
                <a:gd name="T19" fmla="*/ 11276 h 39"/>
                <a:gd name="T20" fmla="*/ 15109 w 29"/>
                <a:gd name="T21" fmla="*/ 11276 h 39"/>
                <a:gd name="T22" fmla="*/ 15109 w 29"/>
                <a:gd name="T23" fmla="*/ 23967 h 39"/>
                <a:gd name="T24" fmla="*/ 8354 w 29"/>
                <a:gd name="T25" fmla="*/ 30476 h 39"/>
                <a:gd name="T26" fmla="*/ 1 w 29"/>
                <a:gd name="T27" fmla="*/ 23967 h 39"/>
                <a:gd name="T28" fmla="*/ 1 w 29"/>
                <a:gd name="T29" fmla="*/ 0 h 39"/>
                <a:gd name="T30" fmla="*/ 15109 w 29"/>
                <a:gd name="T31" fmla="*/ 11276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39"/>
                <a:gd name="T50" fmla="*/ 29 w 29"/>
                <a:gd name="T51" fmla="*/ 39 h 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39">
                  <a:moveTo>
                    <a:pt x="29" y="8"/>
                  </a:moveTo>
                  <a:lnTo>
                    <a:pt x="29" y="22"/>
                  </a:lnTo>
                  <a:cubicBezTo>
                    <a:pt x="29" y="32"/>
                    <a:pt x="21" y="39"/>
                    <a:pt x="11" y="39"/>
                  </a:cubicBezTo>
                  <a:cubicBezTo>
                    <a:pt x="6" y="39"/>
                    <a:pt x="2" y="38"/>
                    <a:pt x="0" y="37"/>
                  </a:cubicBezTo>
                  <a:cubicBezTo>
                    <a:pt x="0" y="35"/>
                    <a:pt x="2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4"/>
                    <a:pt x="7" y="34"/>
                    <a:pt x="9" y="34"/>
                  </a:cubicBezTo>
                  <a:cubicBezTo>
                    <a:pt x="17" y="34"/>
                    <a:pt x="21" y="30"/>
                    <a:pt x="21" y="21"/>
                  </a:cubicBezTo>
                  <a:lnTo>
                    <a:pt x="21" y="0"/>
                  </a:lnTo>
                  <a:cubicBezTo>
                    <a:pt x="25" y="0"/>
                    <a:pt x="29" y="3"/>
                    <a:pt x="29" y="8"/>
                  </a:cubicBezTo>
                  <a:close/>
                  <a:moveTo>
                    <a:pt x="9" y="8"/>
                  </a:moveTo>
                  <a:lnTo>
                    <a:pt x="9" y="18"/>
                  </a:lnTo>
                  <a:cubicBezTo>
                    <a:pt x="9" y="21"/>
                    <a:pt x="7" y="23"/>
                    <a:pt x="5" y="23"/>
                  </a:cubicBezTo>
                  <a:cubicBezTo>
                    <a:pt x="3" y="23"/>
                    <a:pt x="1" y="21"/>
                    <a:pt x="1" y="18"/>
                  </a:cubicBezTo>
                  <a:lnTo>
                    <a:pt x="1" y="0"/>
                  </a:lnTo>
                  <a:cubicBezTo>
                    <a:pt x="5" y="0"/>
                    <a:pt x="9" y="3"/>
                    <a:pt x="9" y="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5" name="Freeform 127"/>
            <p:cNvSpPr>
              <a:spLocks/>
            </p:cNvSpPr>
            <p:nvPr/>
          </p:nvSpPr>
          <p:spPr bwMode="auto">
            <a:xfrm flipV="1">
              <a:off x="3764" y="675"/>
              <a:ext cx="38" cy="41"/>
            </a:xfrm>
            <a:custGeom>
              <a:avLst/>
              <a:gdLst>
                <a:gd name="T0" fmla="*/ 25097 w 29"/>
                <a:gd name="T1" fmla="*/ 6914 h 31"/>
                <a:gd name="T2" fmla="*/ 25097 w 29"/>
                <a:gd name="T3" fmla="*/ 19881 h 31"/>
                <a:gd name="T4" fmla="*/ 12076 w 29"/>
                <a:gd name="T5" fmla="*/ 33320 h 31"/>
                <a:gd name="T6" fmla="*/ 2792 w 29"/>
                <a:gd name="T7" fmla="*/ 30882 h 31"/>
                <a:gd name="T8" fmla="*/ 4793 w 29"/>
                <a:gd name="T9" fmla="*/ 29402 h 31"/>
                <a:gd name="T10" fmla="*/ 4793 w 29"/>
                <a:gd name="T11" fmla="*/ 29402 h 31"/>
                <a:gd name="T12" fmla="*/ 4793 w 29"/>
                <a:gd name="T13" fmla="*/ 5725 h 31"/>
                <a:gd name="T14" fmla="*/ 2792 w 29"/>
                <a:gd name="T15" fmla="*/ 2475 h 31"/>
                <a:gd name="T16" fmla="*/ 2131 w 29"/>
                <a:gd name="T17" fmla="*/ 2475 h 31"/>
                <a:gd name="T18" fmla="*/ 2131 w 29"/>
                <a:gd name="T19" fmla="*/ 3273 h 31"/>
                <a:gd name="T20" fmla="*/ 0 w 29"/>
                <a:gd name="T21" fmla="*/ 1 h 31"/>
                <a:gd name="T22" fmla="*/ 2792 w 29"/>
                <a:gd name="T23" fmla="*/ 0 h 31"/>
                <a:gd name="T24" fmla="*/ 8229 w 29"/>
                <a:gd name="T25" fmla="*/ 6914 h 31"/>
                <a:gd name="T26" fmla="*/ 8229 w 29"/>
                <a:gd name="T27" fmla="*/ 30644 h 31"/>
                <a:gd name="T28" fmla="*/ 11155 w 29"/>
                <a:gd name="T29" fmla="*/ 30882 h 31"/>
                <a:gd name="T30" fmla="*/ 20735 w 29"/>
                <a:gd name="T31" fmla="*/ 19881 h 31"/>
                <a:gd name="T32" fmla="*/ 20735 w 29"/>
                <a:gd name="T33" fmla="*/ 0 h 31"/>
                <a:gd name="T34" fmla="*/ 25097 w 29"/>
                <a:gd name="T35" fmla="*/ 6914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6"/>
                  </a:moveTo>
                  <a:lnTo>
                    <a:pt x="29" y="18"/>
                  </a:lnTo>
                  <a:cubicBezTo>
                    <a:pt x="29" y="26"/>
                    <a:pt x="22" y="31"/>
                    <a:pt x="14" y="31"/>
                  </a:cubicBezTo>
                  <a:cubicBezTo>
                    <a:pt x="10" y="31"/>
                    <a:pt x="6" y="30"/>
                    <a:pt x="3" y="29"/>
                  </a:cubicBezTo>
                  <a:cubicBezTo>
                    <a:pt x="3" y="28"/>
                    <a:pt x="4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lnTo>
                    <a:pt x="5" y="5"/>
                  </a:ln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8" y="0"/>
                    <a:pt x="9" y="2"/>
                    <a:pt x="9" y="6"/>
                  </a:cubicBezTo>
                  <a:lnTo>
                    <a:pt x="9" y="28"/>
                  </a:lnTo>
                  <a:cubicBezTo>
                    <a:pt x="10" y="29"/>
                    <a:pt x="12" y="29"/>
                    <a:pt x="13" y="29"/>
                  </a:cubicBezTo>
                  <a:cubicBezTo>
                    <a:pt x="19" y="29"/>
                    <a:pt x="24" y="25"/>
                    <a:pt x="24" y="18"/>
                  </a:cubicBezTo>
                  <a:lnTo>
                    <a:pt x="24" y="0"/>
                  </a:lnTo>
                  <a:cubicBezTo>
                    <a:pt x="28" y="0"/>
                    <a:pt x="29" y="2"/>
                    <a:pt x="29" y="6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6" name="Freeform 128"/>
            <p:cNvSpPr>
              <a:spLocks/>
            </p:cNvSpPr>
            <p:nvPr/>
          </p:nvSpPr>
          <p:spPr bwMode="auto">
            <a:xfrm flipV="1">
              <a:off x="3810" y="675"/>
              <a:ext cx="29" cy="41"/>
            </a:xfrm>
            <a:custGeom>
              <a:avLst/>
              <a:gdLst>
                <a:gd name="T0" fmla="*/ 21975 w 22"/>
                <a:gd name="T1" fmla="*/ 5725 h 31"/>
                <a:gd name="T2" fmla="*/ 21975 w 22"/>
                <a:gd name="T3" fmla="*/ 19881 h 31"/>
                <a:gd name="T4" fmla="*/ 8559 w 22"/>
                <a:gd name="T5" fmla="*/ 33320 h 31"/>
                <a:gd name="T6" fmla="*/ 0 w 22"/>
                <a:gd name="T7" fmla="*/ 30882 h 31"/>
                <a:gd name="T8" fmla="*/ 2353 w 22"/>
                <a:gd name="T9" fmla="*/ 30644 h 31"/>
                <a:gd name="T10" fmla="*/ 3102 w 22"/>
                <a:gd name="T11" fmla="*/ 30644 h 31"/>
                <a:gd name="T12" fmla="*/ 7105 w 22"/>
                <a:gd name="T13" fmla="*/ 30882 h 31"/>
                <a:gd name="T14" fmla="*/ 16671 w 22"/>
                <a:gd name="T15" fmla="*/ 17655 h 31"/>
                <a:gd name="T16" fmla="*/ 16671 w 22"/>
                <a:gd name="T17" fmla="*/ 0 h 31"/>
                <a:gd name="T18" fmla="*/ 21975 w 22"/>
                <a:gd name="T19" fmla="*/ 5725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31"/>
                <a:gd name="T32" fmla="*/ 22 w 22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31">
                  <a:moveTo>
                    <a:pt x="22" y="5"/>
                  </a:moveTo>
                  <a:lnTo>
                    <a:pt x="22" y="18"/>
                  </a:lnTo>
                  <a:cubicBezTo>
                    <a:pt x="22" y="27"/>
                    <a:pt x="16" y="31"/>
                    <a:pt x="8" y="31"/>
                  </a:cubicBezTo>
                  <a:cubicBezTo>
                    <a:pt x="5" y="31"/>
                    <a:pt x="1" y="30"/>
                    <a:pt x="0" y="29"/>
                  </a:cubicBezTo>
                  <a:cubicBezTo>
                    <a:pt x="0" y="28"/>
                    <a:pt x="1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4" y="28"/>
                    <a:pt x="5" y="29"/>
                    <a:pt x="7" y="29"/>
                  </a:cubicBezTo>
                  <a:cubicBezTo>
                    <a:pt x="14" y="29"/>
                    <a:pt x="17" y="24"/>
                    <a:pt x="17" y="17"/>
                  </a:cubicBezTo>
                  <a:lnTo>
                    <a:pt x="17" y="0"/>
                  </a:lnTo>
                  <a:cubicBezTo>
                    <a:pt x="19" y="0"/>
                    <a:pt x="22" y="1"/>
                    <a:pt x="22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7" name="Freeform 129"/>
            <p:cNvSpPr>
              <a:spLocks/>
            </p:cNvSpPr>
            <p:nvPr/>
          </p:nvSpPr>
          <p:spPr bwMode="auto">
            <a:xfrm flipV="1">
              <a:off x="3850" y="675"/>
              <a:ext cx="5" cy="41"/>
            </a:xfrm>
            <a:custGeom>
              <a:avLst/>
              <a:gdLst>
                <a:gd name="T0" fmla="*/ 890 w 4"/>
                <a:gd name="T1" fmla="*/ 5725 h 31"/>
                <a:gd name="T2" fmla="*/ 890 w 4"/>
                <a:gd name="T3" fmla="*/ 30644 h 31"/>
                <a:gd name="T4" fmla="*/ 570 w 4"/>
                <a:gd name="T5" fmla="*/ 33320 h 31"/>
                <a:gd name="T6" fmla="*/ 0 w 4"/>
                <a:gd name="T7" fmla="*/ 30644 h 31"/>
                <a:gd name="T8" fmla="*/ 0 w 4"/>
                <a:gd name="T9" fmla="*/ 0 h 31"/>
                <a:gd name="T10" fmla="*/ 890 w 4"/>
                <a:gd name="T11" fmla="*/ 5725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31"/>
                <a:gd name="T20" fmla="*/ 4 w 4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31">
                  <a:moveTo>
                    <a:pt x="4" y="5"/>
                  </a:moveTo>
                  <a:lnTo>
                    <a:pt x="4" y="28"/>
                  </a:lnTo>
                  <a:cubicBezTo>
                    <a:pt x="4" y="30"/>
                    <a:pt x="3" y="31"/>
                    <a:pt x="2" y="31"/>
                  </a:cubicBezTo>
                  <a:cubicBezTo>
                    <a:pt x="1" y="31"/>
                    <a:pt x="0" y="30"/>
                    <a:pt x="0" y="28"/>
                  </a:cubicBezTo>
                  <a:lnTo>
                    <a:pt x="0" y="0"/>
                  </a:lnTo>
                  <a:cubicBezTo>
                    <a:pt x="4" y="0"/>
                    <a:pt x="4" y="3"/>
                    <a:pt x="4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8" name="Freeform 130"/>
            <p:cNvSpPr>
              <a:spLocks noEditPoints="1"/>
            </p:cNvSpPr>
            <p:nvPr/>
          </p:nvSpPr>
          <p:spPr bwMode="auto">
            <a:xfrm flipV="1">
              <a:off x="3866" y="675"/>
              <a:ext cx="37" cy="41"/>
            </a:xfrm>
            <a:custGeom>
              <a:avLst/>
              <a:gdLst>
                <a:gd name="T0" fmla="*/ 17274 w 28"/>
                <a:gd name="T1" fmla="*/ 19881 h 31"/>
                <a:gd name="T2" fmla="*/ 17274 w 28"/>
                <a:gd name="T3" fmla="*/ 33320 h 31"/>
                <a:gd name="T4" fmla="*/ 13072 w 28"/>
                <a:gd name="T5" fmla="*/ 27979 h 31"/>
                <a:gd name="T6" fmla="*/ 13072 w 28"/>
                <a:gd name="T7" fmla="*/ 13246 h 31"/>
                <a:gd name="T8" fmla="*/ 17274 w 28"/>
                <a:gd name="T9" fmla="*/ 19881 h 31"/>
                <a:gd name="T10" fmla="*/ 30163 w 28"/>
                <a:gd name="T11" fmla="*/ 21155 h 31"/>
                <a:gd name="T12" fmla="*/ 30163 w 28"/>
                <a:gd name="T13" fmla="*/ 33320 h 31"/>
                <a:gd name="T14" fmla="*/ 25876 w 28"/>
                <a:gd name="T15" fmla="*/ 27979 h 31"/>
                <a:gd name="T16" fmla="*/ 25876 w 28"/>
                <a:gd name="T17" fmla="*/ 20762 h 31"/>
                <a:gd name="T18" fmla="*/ 8900 w 28"/>
                <a:gd name="T19" fmla="*/ 3273 h 31"/>
                <a:gd name="T20" fmla="*/ 7486 w 28"/>
                <a:gd name="T21" fmla="*/ 3273 h 31"/>
                <a:gd name="T22" fmla="*/ 4287 w 28"/>
                <a:gd name="T23" fmla="*/ 33320 h 31"/>
                <a:gd name="T24" fmla="*/ 0 w 28"/>
                <a:gd name="T25" fmla="*/ 27459 h 31"/>
                <a:gd name="T26" fmla="*/ 0 w 28"/>
                <a:gd name="T27" fmla="*/ 26294 h 31"/>
                <a:gd name="T28" fmla="*/ 3244 w 28"/>
                <a:gd name="T29" fmla="*/ 1 h 31"/>
                <a:gd name="T30" fmla="*/ 7486 w 28"/>
                <a:gd name="T31" fmla="*/ 0 h 31"/>
                <a:gd name="T32" fmla="*/ 30163 w 28"/>
                <a:gd name="T33" fmla="*/ 21155 h 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1"/>
                <a:gd name="T53" fmla="*/ 28 w 28"/>
                <a:gd name="T54" fmla="*/ 31 h 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1">
                  <a:moveTo>
                    <a:pt x="16" y="18"/>
                  </a:moveTo>
                  <a:lnTo>
                    <a:pt x="16" y="31"/>
                  </a:lnTo>
                  <a:cubicBezTo>
                    <a:pt x="13" y="31"/>
                    <a:pt x="12" y="29"/>
                    <a:pt x="12" y="26"/>
                  </a:cubicBezTo>
                  <a:lnTo>
                    <a:pt x="12" y="12"/>
                  </a:lnTo>
                  <a:cubicBezTo>
                    <a:pt x="15" y="13"/>
                    <a:pt x="16" y="16"/>
                    <a:pt x="16" y="18"/>
                  </a:cubicBezTo>
                  <a:close/>
                  <a:moveTo>
                    <a:pt x="28" y="20"/>
                  </a:moveTo>
                  <a:lnTo>
                    <a:pt x="28" y="31"/>
                  </a:lnTo>
                  <a:cubicBezTo>
                    <a:pt x="25" y="31"/>
                    <a:pt x="24" y="29"/>
                    <a:pt x="24" y="26"/>
                  </a:cubicBezTo>
                  <a:lnTo>
                    <a:pt x="24" y="19"/>
                  </a:lnTo>
                  <a:cubicBezTo>
                    <a:pt x="24" y="10"/>
                    <a:pt x="16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lnTo>
                    <a:pt x="4" y="31"/>
                  </a:lnTo>
                  <a:cubicBezTo>
                    <a:pt x="1" y="31"/>
                    <a:pt x="0" y="28"/>
                    <a:pt x="0" y="25"/>
                  </a:cubicBezTo>
                  <a:cubicBezTo>
                    <a:pt x="0" y="25"/>
                    <a:pt x="0" y="24"/>
                    <a:pt x="0" y="24"/>
                  </a:cubicBezTo>
                  <a:lnTo>
                    <a:pt x="3" y="1"/>
                  </a:lnTo>
                  <a:cubicBezTo>
                    <a:pt x="5" y="1"/>
                    <a:pt x="6" y="0"/>
                    <a:pt x="7" y="0"/>
                  </a:cubicBezTo>
                  <a:cubicBezTo>
                    <a:pt x="19" y="0"/>
                    <a:pt x="28" y="9"/>
                    <a:pt x="28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9" name="Freeform 131"/>
            <p:cNvSpPr>
              <a:spLocks/>
            </p:cNvSpPr>
            <p:nvPr/>
          </p:nvSpPr>
          <p:spPr bwMode="auto">
            <a:xfrm flipV="1">
              <a:off x="3912" y="675"/>
              <a:ext cx="35" cy="53"/>
            </a:xfrm>
            <a:custGeom>
              <a:avLst/>
              <a:gdLst>
                <a:gd name="T0" fmla="*/ 43370 w 26"/>
                <a:gd name="T1" fmla="*/ 31650 h 40"/>
                <a:gd name="T2" fmla="*/ 23933 w 26"/>
                <a:gd name="T3" fmla="*/ 45273 h 40"/>
                <a:gd name="T4" fmla="*/ 0 w 26"/>
                <a:gd name="T5" fmla="*/ 45273 h 40"/>
                <a:gd name="T6" fmla="*/ 4695 w 26"/>
                <a:gd name="T7" fmla="*/ 41936 h 40"/>
                <a:gd name="T8" fmla="*/ 11453 w 26"/>
                <a:gd name="T9" fmla="*/ 41936 h 40"/>
                <a:gd name="T10" fmla="*/ 1 w 26"/>
                <a:gd name="T11" fmla="*/ 29117 h 40"/>
                <a:gd name="T12" fmla="*/ 1 w 26"/>
                <a:gd name="T13" fmla="*/ 0 h 40"/>
                <a:gd name="T14" fmla="*/ 10198 w 26"/>
                <a:gd name="T15" fmla="*/ 5849 h 40"/>
                <a:gd name="T16" fmla="*/ 10198 w 26"/>
                <a:gd name="T17" fmla="*/ 31617 h 40"/>
                <a:gd name="T18" fmla="*/ 22127 w 26"/>
                <a:gd name="T19" fmla="*/ 41936 h 40"/>
                <a:gd name="T20" fmla="*/ 37610 w 26"/>
                <a:gd name="T21" fmla="*/ 31617 h 40"/>
                <a:gd name="T22" fmla="*/ 23933 w 26"/>
                <a:gd name="T23" fmla="*/ 16124 h 40"/>
                <a:gd name="T24" fmla="*/ 18480 w 26"/>
                <a:gd name="T25" fmla="*/ 11085 h 40"/>
                <a:gd name="T26" fmla="*/ 43370 w 26"/>
                <a:gd name="T27" fmla="*/ 31650 h 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40"/>
                <a:gd name="T44" fmla="*/ 26 w 26"/>
                <a:gd name="T45" fmla="*/ 40 h 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40">
                  <a:moveTo>
                    <a:pt x="26" y="28"/>
                  </a:moveTo>
                  <a:cubicBezTo>
                    <a:pt x="26" y="34"/>
                    <a:pt x="22" y="40"/>
                    <a:pt x="14" y="40"/>
                  </a:cubicBezTo>
                  <a:lnTo>
                    <a:pt x="0" y="40"/>
                  </a:lnTo>
                  <a:cubicBezTo>
                    <a:pt x="0" y="38"/>
                    <a:pt x="1" y="37"/>
                    <a:pt x="3" y="37"/>
                  </a:cubicBezTo>
                  <a:lnTo>
                    <a:pt x="7" y="37"/>
                  </a:lnTo>
                  <a:cubicBezTo>
                    <a:pt x="5" y="36"/>
                    <a:pt x="1" y="32"/>
                    <a:pt x="1" y="26"/>
                  </a:cubicBezTo>
                  <a:lnTo>
                    <a:pt x="1" y="0"/>
                  </a:lnTo>
                  <a:cubicBezTo>
                    <a:pt x="5" y="0"/>
                    <a:pt x="6" y="3"/>
                    <a:pt x="6" y="5"/>
                  </a:cubicBezTo>
                  <a:lnTo>
                    <a:pt x="6" y="27"/>
                  </a:lnTo>
                  <a:cubicBezTo>
                    <a:pt x="6" y="33"/>
                    <a:pt x="9" y="37"/>
                    <a:pt x="13" y="37"/>
                  </a:cubicBezTo>
                  <a:cubicBezTo>
                    <a:pt x="19" y="37"/>
                    <a:pt x="22" y="32"/>
                    <a:pt x="22" y="27"/>
                  </a:cubicBezTo>
                  <a:cubicBezTo>
                    <a:pt x="22" y="20"/>
                    <a:pt x="18" y="16"/>
                    <a:pt x="14" y="14"/>
                  </a:cubicBezTo>
                  <a:cubicBezTo>
                    <a:pt x="12" y="13"/>
                    <a:pt x="11" y="12"/>
                    <a:pt x="11" y="10"/>
                  </a:cubicBezTo>
                  <a:cubicBezTo>
                    <a:pt x="17" y="11"/>
                    <a:pt x="26" y="17"/>
                    <a:pt x="26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0" name="Freeform 132"/>
            <p:cNvSpPr>
              <a:spLocks/>
            </p:cNvSpPr>
            <p:nvPr/>
          </p:nvSpPr>
          <p:spPr bwMode="auto">
            <a:xfrm flipV="1">
              <a:off x="3954" y="675"/>
              <a:ext cx="38" cy="41"/>
            </a:xfrm>
            <a:custGeom>
              <a:avLst/>
              <a:gdLst>
                <a:gd name="T0" fmla="*/ 25097 w 29"/>
                <a:gd name="T1" fmla="*/ 6914 h 31"/>
                <a:gd name="T2" fmla="*/ 25097 w 29"/>
                <a:gd name="T3" fmla="*/ 19881 h 31"/>
                <a:gd name="T4" fmla="*/ 12076 w 29"/>
                <a:gd name="T5" fmla="*/ 33320 h 31"/>
                <a:gd name="T6" fmla="*/ 2792 w 29"/>
                <a:gd name="T7" fmla="*/ 30882 h 31"/>
                <a:gd name="T8" fmla="*/ 4793 w 29"/>
                <a:gd name="T9" fmla="*/ 29402 h 31"/>
                <a:gd name="T10" fmla="*/ 4793 w 29"/>
                <a:gd name="T11" fmla="*/ 29402 h 31"/>
                <a:gd name="T12" fmla="*/ 4793 w 29"/>
                <a:gd name="T13" fmla="*/ 5725 h 31"/>
                <a:gd name="T14" fmla="*/ 2792 w 29"/>
                <a:gd name="T15" fmla="*/ 2475 h 31"/>
                <a:gd name="T16" fmla="*/ 2131 w 29"/>
                <a:gd name="T17" fmla="*/ 2475 h 31"/>
                <a:gd name="T18" fmla="*/ 2131 w 29"/>
                <a:gd name="T19" fmla="*/ 3273 h 31"/>
                <a:gd name="T20" fmla="*/ 0 w 29"/>
                <a:gd name="T21" fmla="*/ 1 h 31"/>
                <a:gd name="T22" fmla="*/ 2792 w 29"/>
                <a:gd name="T23" fmla="*/ 0 h 31"/>
                <a:gd name="T24" fmla="*/ 8229 w 29"/>
                <a:gd name="T25" fmla="*/ 6914 h 31"/>
                <a:gd name="T26" fmla="*/ 8229 w 29"/>
                <a:gd name="T27" fmla="*/ 30644 h 31"/>
                <a:gd name="T28" fmla="*/ 11155 w 29"/>
                <a:gd name="T29" fmla="*/ 30882 h 31"/>
                <a:gd name="T30" fmla="*/ 20735 w 29"/>
                <a:gd name="T31" fmla="*/ 19881 h 31"/>
                <a:gd name="T32" fmla="*/ 20735 w 29"/>
                <a:gd name="T33" fmla="*/ 0 h 31"/>
                <a:gd name="T34" fmla="*/ 25097 w 29"/>
                <a:gd name="T35" fmla="*/ 6914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6"/>
                  </a:moveTo>
                  <a:lnTo>
                    <a:pt x="29" y="18"/>
                  </a:lnTo>
                  <a:cubicBezTo>
                    <a:pt x="29" y="26"/>
                    <a:pt x="22" y="31"/>
                    <a:pt x="14" y="31"/>
                  </a:cubicBezTo>
                  <a:cubicBezTo>
                    <a:pt x="10" y="31"/>
                    <a:pt x="6" y="30"/>
                    <a:pt x="3" y="29"/>
                  </a:cubicBezTo>
                  <a:cubicBezTo>
                    <a:pt x="3" y="28"/>
                    <a:pt x="4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lnTo>
                    <a:pt x="5" y="5"/>
                  </a:ln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1" y="0"/>
                    <a:pt x="3" y="0"/>
                  </a:cubicBezTo>
                  <a:cubicBezTo>
                    <a:pt x="7" y="0"/>
                    <a:pt x="9" y="2"/>
                    <a:pt x="9" y="6"/>
                  </a:cubicBezTo>
                  <a:lnTo>
                    <a:pt x="9" y="28"/>
                  </a:lnTo>
                  <a:cubicBezTo>
                    <a:pt x="10" y="29"/>
                    <a:pt x="12" y="29"/>
                    <a:pt x="13" y="29"/>
                  </a:cubicBezTo>
                  <a:cubicBezTo>
                    <a:pt x="19" y="29"/>
                    <a:pt x="24" y="25"/>
                    <a:pt x="24" y="18"/>
                  </a:cubicBezTo>
                  <a:lnTo>
                    <a:pt x="24" y="0"/>
                  </a:lnTo>
                  <a:cubicBezTo>
                    <a:pt x="27" y="0"/>
                    <a:pt x="29" y="2"/>
                    <a:pt x="29" y="6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1" name="Freeform 133"/>
            <p:cNvSpPr>
              <a:spLocks noEditPoints="1"/>
            </p:cNvSpPr>
            <p:nvPr/>
          </p:nvSpPr>
          <p:spPr bwMode="auto">
            <a:xfrm flipV="1">
              <a:off x="3768" y="581"/>
              <a:ext cx="33" cy="40"/>
            </a:xfrm>
            <a:custGeom>
              <a:avLst/>
              <a:gdLst>
                <a:gd name="T0" fmla="*/ 26316 w 25"/>
                <a:gd name="T1" fmla="*/ 3679 h 30"/>
                <a:gd name="T2" fmla="*/ 26316 w 25"/>
                <a:gd name="T3" fmla="*/ 20671 h 30"/>
                <a:gd name="T4" fmla="*/ 9651 w 25"/>
                <a:gd name="T5" fmla="*/ 39909 h 30"/>
                <a:gd name="T6" fmla="*/ 0 w 25"/>
                <a:gd name="T7" fmla="*/ 36748 h 30"/>
                <a:gd name="T8" fmla="*/ 0 w 25"/>
                <a:gd name="T9" fmla="*/ 0 h 30"/>
                <a:gd name="T10" fmla="*/ 22196 w 25"/>
                <a:gd name="T11" fmla="*/ 0 h 30"/>
                <a:gd name="T12" fmla="*/ 26316 w 25"/>
                <a:gd name="T13" fmla="*/ 3679 h 30"/>
                <a:gd name="T14" fmla="*/ 20188 w 25"/>
                <a:gd name="T15" fmla="*/ 3679 h 30"/>
                <a:gd name="T16" fmla="*/ 4196 w 25"/>
                <a:gd name="T17" fmla="*/ 3679 h 30"/>
                <a:gd name="T18" fmla="*/ 4196 w 25"/>
                <a:gd name="T19" fmla="*/ 35639 h 30"/>
                <a:gd name="T20" fmla="*/ 8777 w 25"/>
                <a:gd name="T21" fmla="*/ 36748 h 30"/>
                <a:gd name="T22" fmla="*/ 20188 w 25"/>
                <a:gd name="T23" fmla="*/ 20671 h 30"/>
                <a:gd name="T24" fmla="*/ 20188 w 25"/>
                <a:gd name="T25" fmla="*/ 3679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30"/>
                <a:gd name="T41" fmla="*/ 25 w 25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30">
                  <a:moveTo>
                    <a:pt x="25" y="3"/>
                  </a:moveTo>
                  <a:lnTo>
                    <a:pt x="25" y="16"/>
                  </a:lnTo>
                  <a:cubicBezTo>
                    <a:pt x="25" y="25"/>
                    <a:pt x="18" y="30"/>
                    <a:pt x="9" y="30"/>
                  </a:cubicBezTo>
                  <a:cubicBezTo>
                    <a:pt x="5" y="30"/>
                    <a:pt x="1" y="29"/>
                    <a:pt x="0" y="28"/>
                  </a:cubicBezTo>
                  <a:lnTo>
                    <a:pt x="0" y="0"/>
                  </a:lnTo>
                  <a:lnTo>
                    <a:pt x="21" y="0"/>
                  </a:lnTo>
                  <a:cubicBezTo>
                    <a:pt x="22" y="0"/>
                    <a:pt x="24" y="1"/>
                    <a:pt x="25" y="3"/>
                  </a:cubicBezTo>
                  <a:close/>
                  <a:moveTo>
                    <a:pt x="20" y="3"/>
                  </a:moveTo>
                  <a:lnTo>
                    <a:pt x="4" y="3"/>
                  </a:lnTo>
                  <a:lnTo>
                    <a:pt x="4" y="27"/>
                  </a:lnTo>
                  <a:cubicBezTo>
                    <a:pt x="5" y="28"/>
                    <a:pt x="7" y="28"/>
                    <a:pt x="8" y="28"/>
                  </a:cubicBezTo>
                  <a:cubicBezTo>
                    <a:pt x="14" y="28"/>
                    <a:pt x="20" y="24"/>
                    <a:pt x="20" y="16"/>
                  </a:cubicBez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2" name="Freeform 134"/>
            <p:cNvSpPr>
              <a:spLocks/>
            </p:cNvSpPr>
            <p:nvPr/>
          </p:nvSpPr>
          <p:spPr bwMode="auto">
            <a:xfrm flipV="1">
              <a:off x="3812" y="581"/>
              <a:ext cx="5" cy="24"/>
            </a:xfrm>
            <a:custGeom>
              <a:avLst/>
              <a:gdLst>
                <a:gd name="T0" fmla="*/ 890 w 4"/>
                <a:gd name="T1" fmla="*/ 6540 h 18"/>
                <a:gd name="T2" fmla="*/ 890 w 4"/>
                <a:gd name="T3" fmla="*/ 20047 h 18"/>
                <a:gd name="T4" fmla="*/ 570 w 4"/>
                <a:gd name="T5" fmla="*/ 23967 h 18"/>
                <a:gd name="T6" fmla="*/ 0 w 4"/>
                <a:gd name="T7" fmla="*/ 20047 h 18"/>
                <a:gd name="T8" fmla="*/ 0 w 4"/>
                <a:gd name="T9" fmla="*/ 0 h 18"/>
                <a:gd name="T10" fmla="*/ 890 w 4"/>
                <a:gd name="T11" fmla="*/ 654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18"/>
                <a:gd name="T20" fmla="*/ 4 w 4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18">
                  <a:moveTo>
                    <a:pt x="4" y="5"/>
                  </a:moveTo>
                  <a:lnTo>
                    <a:pt x="4" y="15"/>
                  </a:lnTo>
                  <a:cubicBezTo>
                    <a:pt x="4" y="17"/>
                    <a:pt x="3" y="18"/>
                    <a:pt x="2" y="18"/>
                  </a:cubicBezTo>
                  <a:cubicBezTo>
                    <a:pt x="1" y="18"/>
                    <a:pt x="0" y="17"/>
                    <a:pt x="0" y="15"/>
                  </a:cubicBezTo>
                  <a:lnTo>
                    <a:pt x="0" y="0"/>
                  </a:lnTo>
                  <a:cubicBezTo>
                    <a:pt x="4" y="0"/>
                    <a:pt x="4" y="3"/>
                    <a:pt x="4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3" name="Freeform 135"/>
            <p:cNvSpPr>
              <a:spLocks/>
            </p:cNvSpPr>
            <p:nvPr/>
          </p:nvSpPr>
          <p:spPr bwMode="auto">
            <a:xfrm flipV="1">
              <a:off x="3825" y="581"/>
              <a:ext cx="34" cy="40"/>
            </a:xfrm>
            <a:custGeom>
              <a:avLst/>
              <a:gdLst>
                <a:gd name="T0" fmla="*/ 21143 w 26"/>
                <a:gd name="T1" fmla="*/ 2759 h 30"/>
                <a:gd name="T2" fmla="*/ 19995 w 26"/>
                <a:gd name="T3" fmla="*/ 2759 h 30"/>
                <a:gd name="T4" fmla="*/ 18722 w 26"/>
                <a:gd name="T5" fmla="*/ 3679 h 30"/>
                <a:gd name="T6" fmla="*/ 18722 w 26"/>
                <a:gd name="T7" fmla="*/ 22857 h 30"/>
                <a:gd name="T8" fmla="*/ 7458 w 26"/>
                <a:gd name="T9" fmla="*/ 39909 h 30"/>
                <a:gd name="T10" fmla="*/ 1 w 26"/>
                <a:gd name="T11" fmla="*/ 36748 h 30"/>
                <a:gd name="T12" fmla="*/ 2550 w 26"/>
                <a:gd name="T13" fmla="*/ 35639 h 30"/>
                <a:gd name="T14" fmla="*/ 3335 w 26"/>
                <a:gd name="T15" fmla="*/ 35639 h 30"/>
                <a:gd name="T16" fmla="*/ 6191 w 26"/>
                <a:gd name="T17" fmla="*/ 36748 h 30"/>
                <a:gd name="T18" fmla="*/ 15290 w 26"/>
                <a:gd name="T19" fmla="*/ 20671 h 30"/>
                <a:gd name="T20" fmla="*/ 15290 w 26"/>
                <a:gd name="T21" fmla="*/ 2759 h 30"/>
                <a:gd name="T22" fmla="*/ 2550 w 26"/>
                <a:gd name="T23" fmla="*/ 2759 h 30"/>
                <a:gd name="T24" fmla="*/ 0 w 26"/>
                <a:gd name="T25" fmla="*/ 0 h 30"/>
                <a:gd name="T26" fmla="*/ 19995 w 26"/>
                <a:gd name="T27" fmla="*/ 0 h 30"/>
                <a:gd name="T28" fmla="*/ 21143 w 26"/>
                <a:gd name="T29" fmla="*/ 2759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30"/>
                <a:gd name="T47" fmla="*/ 26 w 26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30">
                  <a:moveTo>
                    <a:pt x="26" y="2"/>
                  </a:moveTo>
                  <a:lnTo>
                    <a:pt x="24" y="2"/>
                  </a:lnTo>
                  <a:cubicBezTo>
                    <a:pt x="23" y="2"/>
                    <a:pt x="23" y="3"/>
                    <a:pt x="23" y="3"/>
                  </a:cubicBezTo>
                  <a:lnTo>
                    <a:pt x="23" y="17"/>
                  </a:lnTo>
                  <a:cubicBezTo>
                    <a:pt x="23" y="26"/>
                    <a:pt x="17" y="30"/>
                    <a:pt x="9" y="30"/>
                  </a:cubicBezTo>
                  <a:cubicBezTo>
                    <a:pt x="6" y="30"/>
                    <a:pt x="3" y="29"/>
                    <a:pt x="1" y="28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3" y="27"/>
                    <a:pt x="4" y="27"/>
                    <a:pt x="4" y="27"/>
                  </a:cubicBezTo>
                  <a:cubicBezTo>
                    <a:pt x="5" y="27"/>
                    <a:pt x="7" y="28"/>
                    <a:pt x="8" y="28"/>
                  </a:cubicBezTo>
                  <a:cubicBezTo>
                    <a:pt x="15" y="28"/>
                    <a:pt x="18" y="23"/>
                    <a:pt x="18" y="16"/>
                  </a:cubicBezTo>
                  <a:lnTo>
                    <a:pt x="18" y="2"/>
                  </a:lnTo>
                  <a:lnTo>
                    <a:pt x="3" y="2"/>
                  </a:lnTo>
                  <a:cubicBezTo>
                    <a:pt x="2" y="2"/>
                    <a:pt x="0" y="2"/>
                    <a:pt x="0" y="0"/>
                  </a:cubicBezTo>
                  <a:lnTo>
                    <a:pt x="24" y="0"/>
                  </a:lnTo>
                  <a:cubicBezTo>
                    <a:pt x="25" y="0"/>
                    <a:pt x="26" y="1"/>
                    <a:pt x="26" y="2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4" name="Freeform 136"/>
            <p:cNvSpPr>
              <a:spLocks noEditPoints="1"/>
            </p:cNvSpPr>
            <p:nvPr/>
          </p:nvSpPr>
          <p:spPr bwMode="auto">
            <a:xfrm flipV="1">
              <a:off x="3867" y="581"/>
              <a:ext cx="37" cy="42"/>
            </a:xfrm>
            <a:custGeom>
              <a:avLst/>
              <a:gdLst>
                <a:gd name="T0" fmla="*/ 17274 w 28"/>
                <a:gd name="T1" fmla="*/ 35961 h 31"/>
                <a:gd name="T2" fmla="*/ 17274 w 28"/>
                <a:gd name="T3" fmla="*/ 61353 h 31"/>
                <a:gd name="T4" fmla="*/ 13072 w 28"/>
                <a:gd name="T5" fmla="*/ 51245 h 31"/>
                <a:gd name="T6" fmla="*/ 13072 w 28"/>
                <a:gd name="T7" fmla="*/ 24413 h 31"/>
                <a:gd name="T8" fmla="*/ 17274 w 28"/>
                <a:gd name="T9" fmla="*/ 35961 h 31"/>
                <a:gd name="T10" fmla="*/ 30163 w 28"/>
                <a:gd name="T11" fmla="*/ 39970 h 31"/>
                <a:gd name="T12" fmla="*/ 30163 w 28"/>
                <a:gd name="T13" fmla="*/ 61353 h 31"/>
                <a:gd name="T14" fmla="*/ 24544 w 28"/>
                <a:gd name="T15" fmla="*/ 51245 h 31"/>
                <a:gd name="T16" fmla="*/ 24544 w 28"/>
                <a:gd name="T17" fmla="*/ 37824 h 31"/>
                <a:gd name="T18" fmla="*/ 8900 w 28"/>
                <a:gd name="T19" fmla="*/ 5348 h 31"/>
                <a:gd name="T20" fmla="*/ 7486 w 28"/>
                <a:gd name="T21" fmla="*/ 5348 h 31"/>
                <a:gd name="T22" fmla="*/ 4287 w 28"/>
                <a:gd name="T23" fmla="*/ 61353 h 31"/>
                <a:gd name="T24" fmla="*/ 0 w 28"/>
                <a:gd name="T25" fmla="*/ 51245 h 31"/>
                <a:gd name="T26" fmla="*/ 0 w 28"/>
                <a:gd name="T27" fmla="*/ 48721 h 31"/>
                <a:gd name="T28" fmla="*/ 3244 w 28"/>
                <a:gd name="T29" fmla="*/ 1 h 31"/>
                <a:gd name="T30" fmla="*/ 7486 w 28"/>
                <a:gd name="T31" fmla="*/ 0 h 31"/>
                <a:gd name="T32" fmla="*/ 30163 w 28"/>
                <a:gd name="T33" fmla="*/ 39970 h 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31"/>
                <a:gd name="T53" fmla="*/ 28 w 28"/>
                <a:gd name="T54" fmla="*/ 31 h 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31">
                  <a:moveTo>
                    <a:pt x="16" y="18"/>
                  </a:moveTo>
                  <a:lnTo>
                    <a:pt x="16" y="31"/>
                  </a:lnTo>
                  <a:cubicBezTo>
                    <a:pt x="13" y="31"/>
                    <a:pt x="12" y="29"/>
                    <a:pt x="12" y="26"/>
                  </a:cubicBezTo>
                  <a:lnTo>
                    <a:pt x="12" y="12"/>
                  </a:lnTo>
                  <a:cubicBezTo>
                    <a:pt x="15" y="13"/>
                    <a:pt x="16" y="16"/>
                    <a:pt x="16" y="18"/>
                  </a:cubicBezTo>
                  <a:close/>
                  <a:moveTo>
                    <a:pt x="28" y="20"/>
                  </a:moveTo>
                  <a:lnTo>
                    <a:pt x="28" y="31"/>
                  </a:lnTo>
                  <a:cubicBezTo>
                    <a:pt x="25" y="31"/>
                    <a:pt x="23" y="29"/>
                    <a:pt x="23" y="26"/>
                  </a:cubicBezTo>
                  <a:lnTo>
                    <a:pt x="23" y="19"/>
                  </a:lnTo>
                  <a:cubicBezTo>
                    <a:pt x="23" y="10"/>
                    <a:pt x="16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lnTo>
                    <a:pt x="4" y="31"/>
                  </a:lnTo>
                  <a:cubicBezTo>
                    <a:pt x="1" y="31"/>
                    <a:pt x="0" y="28"/>
                    <a:pt x="0" y="26"/>
                  </a:cubicBezTo>
                  <a:cubicBezTo>
                    <a:pt x="0" y="25"/>
                    <a:pt x="0" y="24"/>
                    <a:pt x="0" y="24"/>
                  </a:cubicBezTo>
                  <a:lnTo>
                    <a:pt x="3" y="1"/>
                  </a:lnTo>
                  <a:cubicBezTo>
                    <a:pt x="5" y="1"/>
                    <a:pt x="6" y="0"/>
                    <a:pt x="7" y="0"/>
                  </a:cubicBezTo>
                  <a:cubicBezTo>
                    <a:pt x="19" y="0"/>
                    <a:pt x="28" y="9"/>
                    <a:pt x="28" y="2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5" name="Freeform 137"/>
            <p:cNvSpPr>
              <a:spLocks/>
            </p:cNvSpPr>
            <p:nvPr/>
          </p:nvSpPr>
          <p:spPr bwMode="auto">
            <a:xfrm flipV="1">
              <a:off x="3915" y="581"/>
              <a:ext cx="32" cy="42"/>
            </a:xfrm>
            <a:custGeom>
              <a:avLst/>
              <a:gdLst>
                <a:gd name="T0" fmla="*/ 31956 w 24"/>
                <a:gd name="T1" fmla="*/ 9817 h 31"/>
                <a:gd name="T2" fmla="*/ 31956 w 24"/>
                <a:gd name="T3" fmla="*/ 35961 h 31"/>
                <a:gd name="T4" fmla="*/ 11627 w 24"/>
                <a:gd name="T5" fmla="*/ 61353 h 31"/>
                <a:gd name="T6" fmla="*/ 0 w 24"/>
                <a:gd name="T7" fmla="*/ 57711 h 31"/>
                <a:gd name="T8" fmla="*/ 0 w 24"/>
                <a:gd name="T9" fmla="*/ 0 h 31"/>
                <a:gd name="T10" fmla="*/ 4905 w 24"/>
                <a:gd name="T11" fmla="*/ 9817 h 31"/>
                <a:gd name="T12" fmla="*/ 4905 w 24"/>
                <a:gd name="T13" fmla="*/ 54779 h 31"/>
                <a:gd name="T14" fmla="*/ 11276 w 24"/>
                <a:gd name="T15" fmla="*/ 57711 h 31"/>
                <a:gd name="T16" fmla="*/ 24880 w 24"/>
                <a:gd name="T17" fmla="*/ 33424 h 31"/>
                <a:gd name="T18" fmla="*/ 24880 w 24"/>
                <a:gd name="T19" fmla="*/ 0 h 31"/>
                <a:gd name="T20" fmla="*/ 31956 w 24"/>
                <a:gd name="T21" fmla="*/ 9817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31"/>
                <a:gd name="T35" fmla="*/ 24 w 24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31">
                  <a:moveTo>
                    <a:pt x="24" y="5"/>
                  </a:moveTo>
                  <a:lnTo>
                    <a:pt x="24" y="18"/>
                  </a:lnTo>
                  <a:cubicBezTo>
                    <a:pt x="24" y="26"/>
                    <a:pt x="17" y="31"/>
                    <a:pt x="9" y="31"/>
                  </a:cubicBezTo>
                  <a:cubicBezTo>
                    <a:pt x="5" y="31"/>
                    <a:pt x="2" y="30"/>
                    <a:pt x="0" y="29"/>
                  </a:cubicBezTo>
                  <a:lnTo>
                    <a:pt x="0" y="0"/>
                  </a:lnTo>
                  <a:cubicBezTo>
                    <a:pt x="2" y="0"/>
                    <a:pt x="4" y="1"/>
                    <a:pt x="4" y="5"/>
                  </a:cubicBezTo>
                  <a:lnTo>
                    <a:pt x="4" y="28"/>
                  </a:lnTo>
                  <a:cubicBezTo>
                    <a:pt x="5" y="28"/>
                    <a:pt x="6" y="29"/>
                    <a:pt x="8" y="29"/>
                  </a:cubicBezTo>
                  <a:cubicBezTo>
                    <a:pt x="14" y="29"/>
                    <a:pt x="19" y="24"/>
                    <a:pt x="19" y="17"/>
                  </a:cubicBezTo>
                  <a:lnTo>
                    <a:pt x="19" y="0"/>
                  </a:lnTo>
                  <a:cubicBezTo>
                    <a:pt x="22" y="0"/>
                    <a:pt x="24" y="2"/>
                    <a:pt x="24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" name="Freeform 138"/>
            <p:cNvSpPr>
              <a:spLocks/>
            </p:cNvSpPr>
            <p:nvPr/>
          </p:nvSpPr>
          <p:spPr bwMode="auto">
            <a:xfrm flipV="1">
              <a:off x="3956" y="581"/>
              <a:ext cx="36" cy="42"/>
            </a:xfrm>
            <a:custGeom>
              <a:avLst/>
              <a:gdLst>
                <a:gd name="T0" fmla="*/ 35639 w 27"/>
                <a:gd name="T1" fmla="*/ 33076 h 31"/>
                <a:gd name="T2" fmla="*/ 20047 w 27"/>
                <a:gd name="T3" fmla="*/ 61353 h 31"/>
                <a:gd name="T4" fmla="*/ 8457 w 27"/>
                <a:gd name="T5" fmla="*/ 51245 h 31"/>
                <a:gd name="T6" fmla="*/ 0 w 27"/>
                <a:gd name="T7" fmla="*/ 61353 h 31"/>
                <a:gd name="T8" fmla="*/ 0 w 27"/>
                <a:gd name="T9" fmla="*/ 60714 h 31"/>
                <a:gd name="T10" fmla="*/ 1 w 27"/>
                <a:gd name="T11" fmla="*/ 54153 h 31"/>
                <a:gd name="T12" fmla="*/ 2759 w 27"/>
                <a:gd name="T13" fmla="*/ 51245 h 31"/>
                <a:gd name="T14" fmla="*/ 3679 w 27"/>
                <a:gd name="T15" fmla="*/ 44813 h 31"/>
                <a:gd name="T16" fmla="*/ 2759 w 27"/>
                <a:gd name="T17" fmla="*/ 39970 h 31"/>
                <a:gd name="T18" fmla="*/ 0 w 27"/>
                <a:gd name="T19" fmla="*/ 0 h 31"/>
                <a:gd name="T20" fmla="*/ 1 w 27"/>
                <a:gd name="T21" fmla="*/ 0 h 31"/>
                <a:gd name="T22" fmla="*/ 6540 w 27"/>
                <a:gd name="T23" fmla="*/ 9817 h 31"/>
                <a:gd name="T24" fmla="*/ 8720 w 27"/>
                <a:gd name="T25" fmla="*/ 40432 h 31"/>
                <a:gd name="T26" fmla="*/ 18660 w 27"/>
                <a:gd name="T27" fmla="*/ 54779 h 31"/>
                <a:gd name="T28" fmla="*/ 29129 w 27"/>
                <a:gd name="T29" fmla="*/ 33076 h 31"/>
                <a:gd name="T30" fmla="*/ 15503 w 27"/>
                <a:gd name="T31" fmla="*/ 5348 h 31"/>
                <a:gd name="T32" fmla="*/ 11627 w 27"/>
                <a:gd name="T33" fmla="*/ 5348 h 31"/>
                <a:gd name="T34" fmla="*/ 8720 w 27"/>
                <a:gd name="T35" fmla="*/ 1 h 31"/>
                <a:gd name="T36" fmla="*/ 17143 w 27"/>
                <a:gd name="T37" fmla="*/ 0 h 31"/>
                <a:gd name="T38" fmla="*/ 17143 w 27"/>
                <a:gd name="T39" fmla="*/ 0 h 31"/>
                <a:gd name="T40" fmla="*/ 35639 w 27"/>
                <a:gd name="T41" fmla="*/ 33076 h 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"/>
                <a:gd name="T64" fmla="*/ 0 h 31"/>
                <a:gd name="T65" fmla="*/ 27 w 27"/>
                <a:gd name="T66" fmla="*/ 31 h 3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" h="31">
                  <a:moveTo>
                    <a:pt x="27" y="16"/>
                  </a:moveTo>
                  <a:cubicBezTo>
                    <a:pt x="27" y="25"/>
                    <a:pt x="22" y="31"/>
                    <a:pt x="15" y="31"/>
                  </a:cubicBezTo>
                  <a:cubicBezTo>
                    <a:pt x="11" y="31"/>
                    <a:pt x="8" y="29"/>
                    <a:pt x="6" y="26"/>
                  </a:cubicBezTo>
                  <a:cubicBezTo>
                    <a:pt x="4" y="28"/>
                    <a:pt x="2" y="30"/>
                    <a:pt x="0" y="31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0" y="29"/>
                    <a:pt x="0" y="28"/>
                    <a:pt x="1" y="27"/>
                  </a:cubicBezTo>
                  <a:lnTo>
                    <a:pt x="2" y="26"/>
                  </a:lnTo>
                  <a:cubicBezTo>
                    <a:pt x="3" y="25"/>
                    <a:pt x="3" y="24"/>
                    <a:pt x="3" y="22"/>
                  </a:cubicBezTo>
                  <a:cubicBezTo>
                    <a:pt x="3" y="22"/>
                    <a:pt x="3" y="21"/>
                    <a:pt x="2" y="20"/>
                  </a:cubicBezTo>
                  <a:lnTo>
                    <a:pt x="0" y="0"/>
                  </a:ln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4" y="2"/>
                    <a:pt x="5" y="5"/>
                  </a:cubicBezTo>
                  <a:lnTo>
                    <a:pt x="7" y="21"/>
                  </a:lnTo>
                  <a:cubicBezTo>
                    <a:pt x="8" y="26"/>
                    <a:pt x="11" y="28"/>
                    <a:pt x="14" y="28"/>
                  </a:cubicBezTo>
                  <a:cubicBezTo>
                    <a:pt x="19" y="28"/>
                    <a:pt x="22" y="24"/>
                    <a:pt x="22" y="16"/>
                  </a:cubicBezTo>
                  <a:cubicBezTo>
                    <a:pt x="22" y="9"/>
                    <a:pt x="18" y="3"/>
                    <a:pt x="12" y="3"/>
                  </a:cubicBezTo>
                  <a:cubicBezTo>
                    <a:pt x="11" y="3"/>
                    <a:pt x="10" y="3"/>
                    <a:pt x="9" y="3"/>
                  </a:cubicBezTo>
                  <a:cubicBezTo>
                    <a:pt x="9" y="3"/>
                    <a:pt x="8" y="3"/>
                    <a:pt x="7" y="1"/>
                  </a:cubicBezTo>
                  <a:cubicBezTo>
                    <a:pt x="8" y="1"/>
                    <a:pt x="1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7" y="6"/>
                    <a:pt x="27" y="16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7" name="Freeform 139"/>
            <p:cNvSpPr>
              <a:spLocks noEditPoints="1"/>
            </p:cNvSpPr>
            <p:nvPr/>
          </p:nvSpPr>
          <p:spPr bwMode="auto">
            <a:xfrm flipV="1">
              <a:off x="3653" y="488"/>
              <a:ext cx="32" cy="41"/>
            </a:xfrm>
            <a:custGeom>
              <a:avLst/>
              <a:gdLst>
                <a:gd name="T0" fmla="*/ 31956 w 24"/>
                <a:gd name="T1" fmla="*/ 5725 h 31"/>
                <a:gd name="T2" fmla="*/ 31956 w 24"/>
                <a:gd name="T3" fmla="*/ 19881 h 31"/>
                <a:gd name="T4" fmla="*/ 11627 w 24"/>
                <a:gd name="T5" fmla="*/ 33320 h 31"/>
                <a:gd name="T6" fmla="*/ 0 w 24"/>
                <a:gd name="T7" fmla="*/ 30882 h 31"/>
                <a:gd name="T8" fmla="*/ 3679 w 24"/>
                <a:gd name="T9" fmla="*/ 30644 h 31"/>
                <a:gd name="T10" fmla="*/ 4905 w 24"/>
                <a:gd name="T11" fmla="*/ 30644 h 31"/>
                <a:gd name="T12" fmla="*/ 11276 w 24"/>
                <a:gd name="T13" fmla="*/ 30882 h 31"/>
                <a:gd name="T14" fmla="*/ 26729 w 24"/>
                <a:gd name="T15" fmla="*/ 17655 h 31"/>
                <a:gd name="T16" fmla="*/ 26729 w 24"/>
                <a:gd name="T17" fmla="*/ 0 h 31"/>
                <a:gd name="T18" fmla="*/ 31956 w 24"/>
                <a:gd name="T19" fmla="*/ 5725 h 31"/>
                <a:gd name="T20" fmla="*/ 6540 w 24"/>
                <a:gd name="T21" fmla="*/ 5725 h 31"/>
                <a:gd name="T22" fmla="*/ 6540 w 24"/>
                <a:gd name="T23" fmla="*/ 15995 h 31"/>
                <a:gd name="T24" fmla="*/ 3679 w 24"/>
                <a:gd name="T25" fmla="*/ 19881 h 31"/>
                <a:gd name="T26" fmla="*/ 1 w 24"/>
                <a:gd name="T27" fmla="*/ 15995 h 31"/>
                <a:gd name="T28" fmla="*/ 1 w 24"/>
                <a:gd name="T29" fmla="*/ 0 h 31"/>
                <a:gd name="T30" fmla="*/ 6540 w 24"/>
                <a:gd name="T31" fmla="*/ 5725 h 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31"/>
                <a:gd name="T50" fmla="*/ 24 w 24"/>
                <a:gd name="T51" fmla="*/ 31 h 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31">
                  <a:moveTo>
                    <a:pt x="24" y="5"/>
                  </a:moveTo>
                  <a:lnTo>
                    <a:pt x="24" y="18"/>
                  </a:lnTo>
                  <a:cubicBezTo>
                    <a:pt x="24" y="26"/>
                    <a:pt x="18" y="31"/>
                    <a:pt x="9" y="31"/>
                  </a:cubicBezTo>
                  <a:cubicBezTo>
                    <a:pt x="6" y="31"/>
                    <a:pt x="2" y="30"/>
                    <a:pt x="0" y="29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5" y="29"/>
                    <a:pt x="7" y="29"/>
                    <a:pt x="8" y="29"/>
                  </a:cubicBezTo>
                  <a:cubicBezTo>
                    <a:pt x="15" y="29"/>
                    <a:pt x="20" y="24"/>
                    <a:pt x="20" y="17"/>
                  </a:cubicBezTo>
                  <a:lnTo>
                    <a:pt x="20" y="0"/>
                  </a:lnTo>
                  <a:cubicBezTo>
                    <a:pt x="22" y="0"/>
                    <a:pt x="24" y="2"/>
                    <a:pt x="24" y="5"/>
                  </a:cubicBezTo>
                  <a:close/>
                  <a:moveTo>
                    <a:pt x="5" y="5"/>
                  </a:moveTo>
                  <a:lnTo>
                    <a:pt x="5" y="15"/>
                  </a:lnTo>
                  <a:cubicBezTo>
                    <a:pt x="5" y="17"/>
                    <a:pt x="4" y="18"/>
                    <a:pt x="3" y="18"/>
                  </a:cubicBezTo>
                  <a:cubicBezTo>
                    <a:pt x="2" y="18"/>
                    <a:pt x="1" y="17"/>
                    <a:pt x="1" y="15"/>
                  </a:cubicBezTo>
                  <a:lnTo>
                    <a:pt x="1" y="0"/>
                  </a:lnTo>
                  <a:cubicBezTo>
                    <a:pt x="3" y="0"/>
                    <a:pt x="5" y="1"/>
                    <a:pt x="5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8" name="Freeform 140"/>
            <p:cNvSpPr>
              <a:spLocks/>
            </p:cNvSpPr>
            <p:nvPr/>
          </p:nvSpPr>
          <p:spPr bwMode="auto">
            <a:xfrm flipV="1">
              <a:off x="3694" y="488"/>
              <a:ext cx="35" cy="53"/>
            </a:xfrm>
            <a:custGeom>
              <a:avLst/>
              <a:gdLst>
                <a:gd name="T0" fmla="*/ 43370 w 26"/>
                <a:gd name="T1" fmla="*/ 31650 h 40"/>
                <a:gd name="T2" fmla="*/ 23933 w 26"/>
                <a:gd name="T3" fmla="*/ 45273 h 40"/>
                <a:gd name="T4" fmla="*/ 0 w 26"/>
                <a:gd name="T5" fmla="*/ 45273 h 40"/>
                <a:gd name="T6" fmla="*/ 4695 w 26"/>
                <a:gd name="T7" fmla="*/ 41936 h 40"/>
                <a:gd name="T8" fmla="*/ 13728 w 26"/>
                <a:gd name="T9" fmla="*/ 41936 h 40"/>
                <a:gd name="T10" fmla="*/ 1 w 26"/>
                <a:gd name="T11" fmla="*/ 29117 h 40"/>
                <a:gd name="T12" fmla="*/ 1 w 26"/>
                <a:gd name="T13" fmla="*/ 0 h 40"/>
                <a:gd name="T14" fmla="*/ 10198 w 26"/>
                <a:gd name="T15" fmla="*/ 5849 h 40"/>
                <a:gd name="T16" fmla="*/ 10198 w 26"/>
                <a:gd name="T17" fmla="*/ 31617 h 40"/>
                <a:gd name="T18" fmla="*/ 22127 w 26"/>
                <a:gd name="T19" fmla="*/ 41936 h 40"/>
                <a:gd name="T20" fmla="*/ 37610 w 26"/>
                <a:gd name="T21" fmla="*/ 31617 h 40"/>
                <a:gd name="T22" fmla="*/ 23933 w 26"/>
                <a:gd name="T23" fmla="*/ 16124 h 40"/>
                <a:gd name="T24" fmla="*/ 18480 w 26"/>
                <a:gd name="T25" fmla="*/ 11085 h 40"/>
                <a:gd name="T26" fmla="*/ 43370 w 26"/>
                <a:gd name="T27" fmla="*/ 31650 h 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40"/>
                <a:gd name="T44" fmla="*/ 26 w 26"/>
                <a:gd name="T45" fmla="*/ 40 h 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40">
                  <a:moveTo>
                    <a:pt x="26" y="28"/>
                  </a:moveTo>
                  <a:cubicBezTo>
                    <a:pt x="26" y="34"/>
                    <a:pt x="22" y="40"/>
                    <a:pt x="14" y="40"/>
                  </a:cubicBezTo>
                  <a:lnTo>
                    <a:pt x="0" y="40"/>
                  </a:lnTo>
                  <a:cubicBezTo>
                    <a:pt x="0" y="38"/>
                    <a:pt x="1" y="37"/>
                    <a:pt x="3" y="37"/>
                  </a:cubicBezTo>
                  <a:lnTo>
                    <a:pt x="8" y="37"/>
                  </a:lnTo>
                  <a:cubicBezTo>
                    <a:pt x="5" y="37"/>
                    <a:pt x="1" y="32"/>
                    <a:pt x="1" y="26"/>
                  </a:cubicBezTo>
                  <a:lnTo>
                    <a:pt x="1" y="0"/>
                  </a:lnTo>
                  <a:cubicBezTo>
                    <a:pt x="5" y="0"/>
                    <a:pt x="6" y="3"/>
                    <a:pt x="6" y="5"/>
                  </a:cubicBezTo>
                  <a:lnTo>
                    <a:pt x="6" y="27"/>
                  </a:lnTo>
                  <a:cubicBezTo>
                    <a:pt x="6" y="33"/>
                    <a:pt x="9" y="37"/>
                    <a:pt x="13" y="37"/>
                  </a:cubicBezTo>
                  <a:cubicBezTo>
                    <a:pt x="19" y="37"/>
                    <a:pt x="22" y="32"/>
                    <a:pt x="22" y="27"/>
                  </a:cubicBezTo>
                  <a:cubicBezTo>
                    <a:pt x="22" y="20"/>
                    <a:pt x="18" y="16"/>
                    <a:pt x="14" y="14"/>
                  </a:cubicBezTo>
                  <a:cubicBezTo>
                    <a:pt x="12" y="13"/>
                    <a:pt x="11" y="12"/>
                    <a:pt x="11" y="10"/>
                  </a:cubicBezTo>
                  <a:cubicBezTo>
                    <a:pt x="17" y="11"/>
                    <a:pt x="26" y="17"/>
                    <a:pt x="26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9" name="Freeform 141"/>
            <p:cNvSpPr>
              <a:spLocks/>
            </p:cNvSpPr>
            <p:nvPr/>
          </p:nvSpPr>
          <p:spPr bwMode="auto">
            <a:xfrm flipV="1">
              <a:off x="3740" y="488"/>
              <a:ext cx="6" cy="24"/>
            </a:xfrm>
            <a:custGeom>
              <a:avLst/>
              <a:gdLst>
                <a:gd name="T0" fmla="*/ 446 w 5"/>
                <a:gd name="T1" fmla="*/ 6540 h 18"/>
                <a:gd name="T2" fmla="*/ 446 w 5"/>
                <a:gd name="T3" fmla="*/ 20047 h 18"/>
                <a:gd name="T4" fmla="*/ 2 w 5"/>
                <a:gd name="T5" fmla="*/ 23967 h 18"/>
                <a:gd name="T6" fmla="*/ 0 w 5"/>
                <a:gd name="T7" fmla="*/ 20047 h 18"/>
                <a:gd name="T8" fmla="*/ 0 w 5"/>
                <a:gd name="T9" fmla="*/ 0 h 18"/>
                <a:gd name="T10" fmla="*/ 446 w 5"/>
                <a:gd name="T11" fmla="*/ 654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18"/>
                <a:gd name="T20" fmla="*/ 5 w 5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18">
                  <a:moveTo>
                    <a:pt x="5" y="5"/>
                  </a:moveTo>
                  <a:lnTo>
                    <a:pt x="5" y="15"/>
                  </a:lnTo>
                  <a:cubicBezTo>
                    <a:pt x="5" y="17"/>
                    <a:pt x="3" y="18"/>
                    <a:pt x="2" y="18"/>
                  </a:cubicBezTo>
                  <a:cubicBezTo>
                    <a:pt x="1" y="18"/>
                    <a:pt x="0" y="17"/>
                    <a:pt x="0" y="15"/>
                  </a:cubicBezTo>
                  <a:lnTo>
                    <a:pt x="0" y="0"/>
                  </a:lnTo>
                  <a:cubicBezTo>
                    <a:pt x="4" y="0"/>
                    <a:pt x="5" y="3"/>
                    <a:pt x="5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0" name="Freeform 142"/>
            <p:cNvSpPr>
              <a:spLocks/>
            </p:cNvSpPr>
            <p:nvPr/>
          </p:nvSpPr>
          <p:spPr bwMode="auto">
            <a:xfrm flipV="1">
              <a:off x="3754" y="488"/>
              <a:ext cx="16" cy="40"/>
            </a:xfrm>
            <a:custGeom>
              <a:avLst/>
              <a:gdLst>
                <a:gd name="T0" fmla="*/ 15503 w 12"/>
                <a:gd name="T1" fmla="*/ 3679 h 30"/>
                <a:gd name="T2" fmla="*/ 15503 w 12"/>
                <a:gd name="T3" fmla="*/ 27561 h 30"/>
                <a:gd name="T4" fmla="*/ 4905 w 12"/>
                <a:gd name="T5" fmla="*/ 39909 h 30"/>
                <a:gd name="T6" fmla="*/ 1 w 12"/>
                <a:gd name="T7" fmla="*/ 38839 h 30"/>
                <a:gd name="T8" fmla="*/ 3679 w 12"/>
                <a:gd name="T9" fmla="*/ 36748 h 30"/>
                <a:gd name="T10" fmla="*/ 4905 w 12"/>
                <a:gd name="T11" fmla="*/ 36748 h 30"/>
                <a:gd name="T12" fmla="*/ 11276 w 12"/>
                <a:gd name="T13" fmla="*/ 30476 h 30"/>
                <a:gd name="T14" fmla="*/ 11276 w 12"/>
                <a:gd name="T15" fmla="*/ 3679 h 30"/>
                <a:gd name="T16" fmla="*/ 3679 w 12"/>
                <a:gd name="T17" fmla="*/ 3679 h 30"/>
                <a:gd name="T18" fmla="*/ 0 w 12"/>
                <a:gd name="T19" fmla="*/ 0 h 30"/>
                <a:gd name="T20" fmla="*/ 11627 w 12"/>
                <a:gd name="T21" fmla="*/ 0 h 30"/>
                <a:gd name="T22" fmla="*/ 15503 w 12"/>
                <a:gd name="T23" fmla="*/ 3679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30"/>
                <a:gd name="T38" fmla="*/ 12 w 12"/>
                <a:gd name="T39" fmla="*/ 30 h 3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30">
                  <a:moveTo>
                    <a:pt x="12" y="3"/>
                  </a:moveTo>
                  <a:lnTo>
                    <a:pt x="12" y="21"/>
                  </a:lnTo>
                  <a:cubicBezTo>
                    <a:pt x="12" y="26"/>
                    <a:pt x="9" y="30"/>
                    <a:pt x="4" y="30"/>
                  </a:cubicBezTo>
                  <a:cubicBezTo>
                    <a:pt x="4" y="30"/>
                    <a:pt x="2" y="30"/>
                    <a:pt x="1" y="29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6" y="28"/>
                    <a:pt x="8" y="26"/>
                    <a:pt x="8" y="23"/>
                  </a:cubicBezTo>
                  <a:lnTo>
                    <a:pt x="8" y="3"/>
                  </a:lnTo>
                  <a:lnTo>
                    <a:pt x="3" y="3"/>
                  </a:ln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1"/>
                    <a:pt x="12" y="1"/>
                    <a:pt x="12" y="3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" name="Freeform 143"/>
            <p:cNvSpPr>
              <a:spLocks/>
            </p:cNvSpPr>
            <p:nvPr/>
          </p:nvSpPr>
          <p:spPr bwMode="auto">
            <a:xfrm flipV="1">
              <a:off x="3782" y="488"/>
              <a:ext cx="6" cy="41"/>
            </a:xfrm>
            <a:custGeom>
              <a:avLst/>
              <a:gdLst>
                <a:gd name="T0" fmla="*/ 92170 w 4"/>
                <a:gd name="T1" fmla="*/ 5725 h 31"/>
                <a:gd name="T2" fmla="*/ 92170 w 4"/>
                <a:gd name="T3" fmla="*/ 30644 h 31"/>
                <a:gd name="T4" fmla="*/ 40965 w 4"/>
                <a:gd name="T5" fmla="*/ 33320 h 31"/>
                <a:gd name="T6" fmla="*/ 0 w 4"/>
                <a:gd name="T7" fmla="*/ 30644 h 31"/>
                <a:gd name="T8" fmla="*/ 0 w 4"/>
                <a:gd name="T9" fmla="*/ 0 h 31"/>
                <a:gd name="T10" fmla="*/ 92170 w 4"/>
                <a:gd name="T11" fmla="*/ 5725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31"/>
                <a:gd name="T20" fmla="*/ 4 w 4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31">
                  <a:moveTo>
                    <a:pt x="4" y="5"/>
                  </a:moveTo>
                  <a:lnTo>
                    <a:pt x="4" y="28"/>
                  </a:lnTo>
                  <a:cubicBezTo>
                    <a:pt x="4" y="30"/>
                    <a:pt x="3" y="31"/>
                    <a:pt x="2" y="31"/>
                  </a:cubicBezTo>
                  <a:cubicBezTo>
                    <a:pt x="1" y="31"/>
                    <a:pt x="0" y="30"/>
                    <a:pt x="0" y="28"/>
                  </a:cubicBezTo>
                  <a:lnTo>
                    <a:pt x="0" y="0"/>
                  </a:lnTo>
                  <a:cubicBezTo>
                    <a:pt x="4" y="0"/>
                    <a:pt x="4" y="3"/>
                    <a:pt x="4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2" name="Freeform 144"/>
            <p:cNvSpPr>
              <a:spLocks/>
            </p:cNvSpPr>
            <p:nvPr/>
          </p:nvSpPr>
          <p:spPr bwMode="auto">
            <a:xfrm flipV="1">
              <a:off x="3796" y="488"/>
              <a:ext cx="29" cy="41"/>
            </a:xfrm>
            <a:custGeom>
              <a:avLst/>
              <a:gdLst>
                <a:gd name="T0" fmla="*/ 21975 w 22"/>
                <a:gd name="T1" fmla="*/ 5725 h 31"/>
                <a:gd name="T2" fmla="*/ 21975 w 22"/>
                <a:gd name="T3" fmla="*/ 19881 h 31"/>
                <a:gd name="T4" fmla="*/ 9366 w 22"/>
                <a:gd name="T5" fmla="*/ 33320 h 31"/>
                <a:gd name="T6" fmla="*/ 0 w 22"/>
                <a:gd name="T7" fmla="*/ 30882 h 31"/>
                <a:gd name="T8" fmla="*/ 3102 w 22"/>
                <a:gd name="T9" fmla="*/ 30644 h 31"/>
                <a:gd name="T10" fmla="*/ 4089 w 22"/>
                <a:gd name="T11" fmla="*/ 30644 h 31"/>
                <a:gd name="T12" fmla="*/ 8559 w 22"/>
                <a:gd name="T13" fmla="*/ 30882 h 31"/>
                <a:gd name="T14" fmla="*/ 18059 w 22"/>
                <a:gd name="T15" fmla="*/ 17655 h 31"/>
                <a:gd name="T16" fmla="*/ 18059 w 22"/>
                <a:gd name="T17" fmla="*/ 0 h 31"/>
                <a:gd name="T18" fmla="*/ 21975 w 22"/>
                <a:gd name="T19" fmla="*/ 5725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31"/>
                <a:gd name="T32" fmla="*/ 22 w 22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31">
                  <a:moveTo>
                    <a:pt x="22" y="5"/>
                  </a:moveTo>
                  <a:lnTo>
                    <a:pt x="22" y="18"/>
                  </a:lnTo>
                  <a:cubicBezTo>
                    <a:pt x="22" y="27"/>
                    <a:pt x="17" y="31"/>
                    <a:pt x="9" y="31"/>
                  </a:cubicBezTo>
                  <a:cubicBezTo>
                    <a:pt x="6" y="31"/>
                    <a:pt x="2" y="30"/>
                    <a:pt x="0" y="29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5" y="28"/>
                    <a:pt x="6" y="29"/>
                    <a:pt x="8" y="29"/>
                  </a:cubicBezTo>
                  <a:cubicBezTo>
                    <a:pt x="14" y="29"/>
                    <a:pt x="18" y="24"/>
                    <a:pt x="18" y="17"/>
                  </a:cubicBezTo>
                  <a:lnTo>
                    <a:pt x="18" y="0"/>
                  </a:lnTo>
                  <a:cubicBezTo>
                    <a:pt x="20" y="0"/>
                    <a:pt x="22" y="1"/>
                    <a:pt x="22" y="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3" name="Freeform 145"/>
            <p:cNvSpPr>
              <a:spLocks/>
            </p:cNvSpPr>
            <p:nvPr/>
          </p:nvSpPr>
          <p:spPr bwMode="auto">
            <a:xfrm flipV="1">
              <a:off x="3835" y="488"/>
              <a:ext cx="35" cy="41"/>
            </a:xfrm>
            <a:custGeom>
              <a:avLst/>
              <a:gdLst>
                <a:gd name="T0" fmla="*/ 43370 w 26"/>
                <a:gd name="T1" fmla="*/ 20762 h 31"/>
                <a:gd name="T2" fmla="*/ 23933 w 26"/>
                <a:gd name="T3" fmla="*/ 33320 h 31"/>
                <a:gd name="T4" fmla="*/ 13728 w 26"/>
                <a:gd name="T5" fmla="*/ 30882 h 31"/>
                <a:gd name="T6" fmla="*/ 16437 w 26"/>
                <a:gd name="T7" fmla="*/ 30644 h 31"/>
                <a:gd name="T8" fmla="*/ 20755 w 26"/>
                <a:gd name="T9" fmla="*/ 30644 h 31"/>
                <a:gd name="T10" fmla="*/ 22127 w 26"/>
                <a:gd name="T11" fmla="*/ 30882 h 31"/>
                <a:gd name="T12" fmla="*/ 35390 w 26"/>
                <a:gd name="T13" fmla="*/ 20762 h 31"/>
                <a:gd name="T14" fmla="*/ 13728 w 26"/>
                <a:gd name="T15" fmla="*/ 3273 h 31"/>
                <a:gd name="T16" fmla="*/ 11453 w 26"/>
                <a:gd name="T17" fmla="*/ 3273 h 31"/>
                <a:gd name="T18" fmla="*/ 6320 w 26"/>
                <a:gd name="T19" fmla="*/ 33320 h 31"/>
                <a:gd name="T20" fmla="*/ 0 w 26"/>
                <a:gd name="T21" fmla="*/ 27979 h 31"/>
                <a:gd name="T22" fmla="*/ 0 w 26"/>
                <a:gd name="T23" fmla="*/ 26294 h 31"/>
                <a:gd name="T24" fmla="*/ 4695 w 26"/>
                <a:gd name="T25" fmla="*/ 1 h 31"/>
                <a:gd name="T26" fmla="*/ 11453 w 26"/>
                <a:gd name="T27" fmla="*/ 0 h 31"/>
                <a:gd name="T28" fmla="*/ 43370 w 26"/>
                <a:gd name="T29" fmla="*/ 20762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31"/>
                <a:gd name="T47" fmla="*/ 26 w 26"/>
                <a:gd name="T48" fmla="*/ 31 h 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31">
                  <a:moveTo>
                    <a:pt x="26" y="19"/>
                  </a:moveTo>
                  <a:cubicBezTo>
                    <a:pt x="26" y="27"/>
                    <a:pt x="21" y="31"/>
                    <a:pt x="14" y="31"/>
                  </a:cubicBezTo>
                  <a:cubicBezTo>
                    <a:pt x="12" y="31"/>
                    <a:pt x="10" y="30"/>
                    <a:pt x="8" y="29"/>
                  </a:cubicBezTo>
                  <a:cubicBezTo>
                    <a:pt x="9" y="28"/>
                    <a:pt x="9" y="28"/>
                    <a:pt x="10" y="28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2" y="29"/>
                    <a:pt x="13" y="29"/>
                    <a:pt x="13" y="29"/>
                  </a:cubicBezTo>
                  <a:cubicBezTo>
                    <a:pt x="17" y="29"/>
                    <a:pt x="21" y="25"/>
                    <a:pt x="21" y="19"/>
                  </a:cubicBezTo>
                  <a:cubicBezTo>
                    <a:pt x="21" y="11"/>
                    <a:pt x="15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lnTo>
                    <a:pt x="4" y="31"/>
                  </a:lnTo>
                  <a:cubicBezTo>
                    <a:pt x="1" y="31"/>
                    <a:pt x="0" y="28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lnTo>
                    <a:pt x="3" y="1"/>
                  </a:lnTo>
                  <a:cubicBezTo>
                    <a:pt x="5" y="1"/>
                    <a:pt x="6" y="0"/>
                    <a:pt x="7" y="0"/>
                  </a:cubicBezTo>
                  <a:cubicBezTo>
                    <a:pt x="19" y="0"/>
                    <a:pt x="26" y="10"/>
                    <a:pt x="26" y="19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4" name="Freeform 146"/>
            <p:cNvSpPr>
              <a:spLocks/>
            </p:cNvSpPr>
            <p:nvPr/>
          </p:nvSpPr>
          <p:spPr bwMode="auto">
            <a:xfrm flipV="1">
              <a:off x="3876" y="488"/>
              <a:ext cx="36" cy="53"/>
            </a:xfrm>
            <a:custGeom>
              <a:avLst/>
              <a:gdLst>
                <a:gd name="T0" fmla="*/ 35639 w 27"/>
                <a:gd name="T1" fmla="*/ 31650 h 40"/>
                <a:gd name="T2" fmla="*/ 20047 w 27"/>
                <a:gd name="T3" fmla="*/ 45273 h 40"/>
                <a:gd name="T4" fmla="*/ 0 w 27"/>
                <a:gd name="T5" fmla="*/ 45273 h 40"/>
                <a:gd name="T6" fmla="*/ 4905 w 27"/>
                <a:gd name="T7" fmla="*/ 41936 h 40"/>
                <a:gd name="T8" fmla="*/ 11276 w 27"/>
                <a:gd name="T9" fmla="*/ 41936 h 40"/>
                <a:gd name="T10" fmla="*/ 2759 w 27"/>
                <a:gd name="T11" fmla="*/ 29117 h 40"/>
                <a:gd name="T12" fmla="*/ 2759 w 27"/>
                <a:gd name="T13" fmla="*/ 0 h 40"/>
                <a:gd name="T14" fmla="*/ 8720 w 27"/>
                <a:gd name="T15" fmla="*/ 5849 h 40"/>
                <a:gd name="T16" fmla="*/ 8720 w 27"/>
                <a:gd name="T17" fmla="*/ 31617 h 40"/>
                <a:gd name="T18" fmla="*/ 18660 w 27"/>
                <a:gd name="T19" fmla="*/ 41936 h 40"/>
                <a:gd name="T20" fmla="*/ 30476 w 27"/>
                <a:gd name="T21" fmla="*/ 31617 h 40"/>
                <a:gd name="T22" fmla="*/ 20047 w 27"/>
                <a:gd name="T23" fmla="*/ 16124 h 40"/>
                <a:gd name="T24" fmla="*/ 15035 w 27"/>
                <a:gd name="T25" fmla="*/ 11085 h 40"/>
                <a:gd name="T26" fmla="*/ 35639 w 27"/>
                <a:gd name="T27" fmla="*/ 31650 h 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"/>
                <a:gd name="T43" fmla="*/ 0 h 40"/>
                <a:gd name="T44" fmla="*/ 27 w 27"/>
                <a:gd name="T45" fmla="*/ 40 h 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" h="40">
                  <a:moveTo>
                    <a:pt x="27" y="28"/>
                  </a:moveTo>
                  <a:cubicBezTo>
                    <a:pt x="27" y="34"/>
                    <a:pt x="23" y="40"/>
                    <a:pt x="15" y="40"/>
                  </a:cubicBezTo>
                  <a:lnTo>
                    <a:pt x="0" y="40"/>
                  </a:lnTo>
                  <a:cubicBezTo>
                    <a:pt x="1" y="38"/>
                    <a:pt x="2" y="37"/>
                    <a:pt x="4" y="37"/>
                  </a:cubicBezTo>
                  <a:lnTo>
                    <a:pt x="8" y="37"/>
                  </a:lnTo>
                  <a:cubicBezTo>
                    <a:pt x="6" y="37"/>
                    <a:pt x="2" y="32"/>
                    <a:pt x="2" y="26"/>
                  </a:cubicBezTo>
                  <a:lnTo>
                    <a:pt x="2" y="0"/>
                  </a:lnTo>
                  <a:cubicBezTo>
                    <a:pt x="6" y="0"/>
                    <a:pt x="7" y="3"/>
                    <a:pt x="7" y="5"/>
                  </a:cubicBezTo>
                  <a:lnTo>
                    <a:pt x="7" y="27"/>
                  </a:lnTo>
                  <a:cubicBezTo>
                    <a:pt x="7" y="33"/>
                    <a:pt x="9" y="37"/>
                    <a:pt x="14" y="37"/>
                  </a:cubicBezTo>
                  <a:cubicBezTo>
                    <a:pt x="20" y="37"/>
                    <a:pt x="23" y="32"/>
                    <a:pt x="23" y="27"/>
                  </a:cubicBezTo>
                  <a:cubicBezTo>
                    <a:pt x="23" y="20"/>
                    <a:pt x="19" y="16"/>
                    <a:pt x="15" y="14"/>
                  </a:cubicBezTo>
                  <a:cubicBezTo>
                    <a:pt x="12" y="13"/>
                    <a:pt x="12" y="12"/>
                    <a:pt x="11" y="10"/>
                  </a:cubicBezTo>
                  <a:cubicBezTo>
                    <a:pt x="18" y="11"/>
                    <a:pt x="27" y="17"/>
                    <a:pt x="27" y="2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" name="Freeform 147"/>
            <p:cNvSpPr>
              <a:spLocks/>
            </p:cNvSpPr>
            <p:nvPr/>
          </p:nvSpPr>
          <p:spPr bwMode="auto">
            <a:xfrm flipV="1">
              <a:off x="3922" y="478"/>
              <a:ext cx="28" cy="51"/>
            </a:xfrm>
            <a:custGeom>
              <a:avLst/>
              <a:gdLst>
                <a:gd name="T0" fmla="*/ 27561 w 21"/>
                <a:gd name="T1" fmla="*/ 18105 h 39"/>
                <a:gd name="T2" fmla="*/ 17143 w 21"/>
                <a:gd name="T3" fmla="*/ 26147 h 39"/>
                <a:gd name="T4" fmla="*/ 4905 w 21"/>
                <a:gd name="T5" fmla="*/ 26147 h 39"/>
                <a:gd name="T6" fmla="*/ 4905 w 21"/>
                <a:gd name="T7" fmla="*/ 32016 h 39"/>
                <a:gd name="T8" fmla="*/ 0 w 21"/>
                <a:gd name="T9" fmla="*/ 27649 h 39"/>
                <a:gd name="T10" fmla="*/ 0 w 21"/>
                <a:gd name="T11" fmla="*/ 22894 h 39"/>
                <a:gd name="T12" fmla="*/ 15035 w 21"/>
                <a:gd name="T13" fmla="*/ 22894 h 39"/>
                <a:gd name="T14" fmla="*/ 22857 w 21"/>
                <a:gd name="T15" fmla="*/ 16678 h 39"/>
                <a:gd name="T16" fmla="*/ 8720 w 21"/>
                <a:gd name="T17" fmla="*/ 3335 h 39"/>
                <a:gd name="T18" fmla="*/ 3679 w 21"/>
                <a:gd name="T19" fmla="*/ 0 h 39"/>
                <a:gd name="T20" fmla="*/ 27561 w 21"/>
                <a:gd name="T21" fmla="*/ 18105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"/>
                <a:gd name="T34" fmla="*/ 0 h 39"/>
                <a:gd name="T35" fmla="*/ 21 w 21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" h="39">
                  <a:moveTo>
                    <a:pt x="21" y="22"/>
                  </a:moveTo>
                  <a:cubicBezTo>
                    <a:pt x="21" y="27"/>
                    <a:pt x="18" y="31"/>
                    <a:pt x="13" y="31"/>
                  </a:cubicBezTo>
                  <a:lnTo>
                    <a:pt x="4" y="31"/>
                  </a:lnTo>
                  <a:lnTo>
                    <a:pt x="4" y="39"/>
                  </a:lnTo>
                  <a:cubicBezTo>
                    <a:pt x="2" y="39"/>
                    <a:pt x="0" y="38"/>
                    <a:pt x="0" y="34"/>
                  </a:cubicBezTo>
                  <a:lnTo>
                    <a:pt x="0" y="28"/>
                  </a:lnTo>
                  <a:lnTo>
                    <a:pt x="11" y="28"/>
                  </a:lnTo>
                  <a:cubicBezTo>
                    <a:pt x="13" y="28"/>
                    <a:pt x="17" y="27"/>
                    <a:pt x="17" y="21"/>
                  </a:cubicBezTo>
                  <a:cubicBezTo>
                    <a:pt x="17" y="12"/>
                    <a:pt x="11" y="6"/>
                    <a:pt x="7" y="4"/>
                  </a:cubicBezTo>
                  <a:cubicBezTo>
                    <a:pt x="5" y="3"/>
                    <a:pt x="3" y="2"/>
                    <a:pt x="3" y="0"/>
                  </a:cubicBezTo>
                  <a:cubicBezTo>
                    <a:pt x="10" y="1"/>
                    <a:pt x="21" y="9"/>
                    <a:pt x="21" y="22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6" name="Freeform 148"/>
            <p:cNvSpPr>
              <a:spLocks/>
            </p:cNvSpPr>
            <p:nvPr/>
          </p:nvSpPr>
          <p:spPr bwMode="auto">
            <a:xfrm flipV="1">
              <a:off x="3960" y="488"/>
              <a:ext cx="32" cy="41"/>
            </a:xfrm>
            <a:custGeom>
              <a:avLst/>
              <a:gdLst>
                <a:gd name="T0" fmla="*/ 31956 w 24"/>
                <a:gd name="T1" fmla="*/ 2475 h 31"/>
                <a:gd name="T2" fmla="*/ 30476 w 24"/>
                <a:gd name="T3" fmla="*/ 6914 h 31"/>
                <a:gd name="T4" fmla="*/ 22857 w 24"/>
                <a:gd name="T5" fmla="*/ 13246 h 31"/>
                <a:gd name="T6" fmla="*/ 30476 w 24"/>
                <a:gd name="T7" fmla="*/ 23350 h 31"/>
                <a:gd name="T8" fmla="*/ 30476 w 24"/>
                <a:gd name="T9" fmla="*/ 33320 h 31"/>
                <a:gd name="T10" fmla="*/ 24880 w 24"/>
                <a:gd name="T11" fmla="*/ 27979 h 31"/>
                <a:gd name="T12" fmla="*/ 24880 w 24"/>
                <a:gd name="T13" fmla="*/ 21155 h 31"/>
                <a:gd name="T14" fmla="*/ 20671 w 24"/>
                <a:gd name="T15" fmla="*/ 15698 h 31"/>
                <a:gd name="T16" fmla="*/ 1 w 24"/>
                <a:gd name="T17" fmla="*/ 33320 h 31"/>
                <a:gd name="T18" fmla="*/ 0 w 24"/>
                <a:gd name="T19" fmla="*/ 30882 h 31"/>
                <a:gd name="T20" fmla="*/ 1 w 24"/>
                <a:gd name="T21" fmla="*/ 27979 h 31"/>
                <a:gd name="T22" fmla="*/ 8457 w 24"/>
                <a:gd name="T23" fmla="*/ 21155 h 31"/>
                <a:gd name="T24" fmla="*/ 0 w 24"/>
                <a:gd name="T25" fmla="*/ 10093 h 31"/>
                <a:gd name="T26" fmla="*/ 0 w 24"/>
                <a:gd name="T27" fmla="*/ 0 h 31"/>
                <a:gd name="T28" fmla="*/ 4905 w 24"/>
                <a:gd name="T29" fmla="*/ 5725 h 31"/>
                <a:gd name="T30" fmla="*/ 4905 w 24"/>
                <a:gd name="T31" fmla="*/ 12094 h 31"/>
                <a:gd name="T32" fmla="*/ 11276 w 24"/>
                <a:gd name="T33" fmla="*/ 19881 h 31"/>
                <a:gd name="T34" fmla="*/ 30476 w 24"/>
                <a:gd name="T35" fmla="*/ 0 h 31"/>
                <a:gd name="T36" fmla="*/ 31956 w 24"/>
                <a:gd name="T37" fmla="*/ 2475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31"/>
                <a:gd name="T59" fmla="*/ 24 w 24"/>
                <a:gd name="T60" fmla="*/ 31 h 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31">
                  <a:moveTo>
                    <a:pt x="24" y="2"/>
                  </a:moveTo>
                  <a:cubicBezTo>
                    <a:pt x="24" y="4"/>
                    <a:pt x="23" y="5"/>
                    <a:pt x="23" y="6"/>
                  </a:cubicBezTo>
                  <a:lnTo>
                    <a:pt x="17" y="12"/>
                  </a:lnTo>
                  <a:cubicBezTo>
                    <a:pt x="20" y="14"/>
                    <a:pt x="23" y="18"/>
                    <a:pt x="23" y="22"/>
                  </a:cubicBezTo>
                  <a:lnTo>
                    <a:pt x="23" y="31"/>
                  </a:lnTo>
                  <a:cubicBezTo>
                    <a:pt x="21" y="31"/>
                    <a:pt x="19" y="30"/>
                    <a:pt x="19" y="26"/>
                  </a:cubicBezTo>
                  <a:lnTo>
                    <a:pt x="19" y="20"/>
                  </a:lnTo>
                  <a:cubicBezTo>
                    <a:pt x="19" y="16"/>
                    <a:pt x="17" y="15"/>
                    <a:pt x="16" y="14"/>
                  </a:cubicBezTo>
                  <a:lnTo>
                    <a:pt x="1" y="31"/>
                  </a:lnTo>
                  <a:cubicBezTo>
                    <a:pt x="0" y="31"/>
                    <a:pt x="0" y="30"/>
                    <a:pt x="0" y="29"/>
                  </a:cubicBezTo>
                  <a:cubicBezTo>
                    <a:pt x="0" y="28"/>
                    <a:pt x="0" y="27"/>
                    <a:pt x="1" y="26"/>
                  </a:cubicBezTo>
                  <a:lnTo>
                    <a:pt x="6" y="20"/>
                  </a:lnTo>
                  <a:cubicBezTo>
                    <a:pt x="3" y="19"/>
                    <a:pt x="0" y="14"/>
                    <a:pt x="0" y="10"/>
                  </a:cubicBezTo>
                  <a:lnTo>
                    <a:pt x="0" y="0"/>
                  </a:lnTo>
                  <a:cubicBezTo>
                    <a:pt x="2" y="0"/>
                    <a:pt x="4" y="2"/>
                    <a:pt x="4" y="5"/>
                  </a:cubicBezTo>
                  <a:lnTo>
                    <a:pt x="4" y="11"/>
                  </a:lnTo>
                  <a:cubicBezTo>
                    <a:pt x="4" y="15"/>
                    <a:pt x="5" y="18"/>
                    <a:pt x="8" y="18"/>
                  </a:cubicBezTo>
                  <a:lnTo>
                    <a:pt x="23" y="0"/>
                  </a:lnTo>
                  <a:cubicBezTo>
                    <a:pt x="23" y="1"/>
                    <a:pt x="24" y="2"/>
                    <a:pt x="24" y="2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7" name="Rectangle 149"/>
            <p:cNvSpPr>
              <a:spLocks noChangeArrowheads="1"/>
            </p:cNvSpPr>
            <p:nvPr/>
          </p:nvSpPr>
          <p:spPr bwMode="auto">
            <a:xfrm>
              <a:off x="4259" y="483"/>
              <a:ext cx="39" cy="38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8" name="Rectangle 150"/>
            <p:cNvSpPr>
              <a:spLocks noChangeArrowheads="1"/>
            </p:cNvSpPr>
            <p:nvPr/>
          </p:nvSpPr>
          <p:spPr bwMode="auto">
            <a:xfrm>
              <a:off x="4201" y="484"/>
              <a:ext cx="37" cy="36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9" name="Rectangle 151"/>
            <p:cNvSpPr>
              <a:spLocks noChangeArrowheads="1"/>
            </p:cNvSpPr>
            <p:nvPr/>
          </p:nvSpPr>
          <p:spPr bwMode="auto">
            <a:xfrm>
              <a:off x="4144" y="486"/>
              <a:ext cx="33" cy="34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0" name="Rectangle 152"/>
            <p:cNvSpPr>
              <a:spLocks noChangeArrowheads="1"/>
            </p:cNvSpPr>
            <p:nvPr/>
          </p:nvSpPr>
          <p:spPr bwMode="auto">
            <a:xfrm>
              <a:off x="4085" y="487"/>
              <a:ext cx="32" cy="32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1" name="Rectangle 153"/>
            <p:cNvSpPr>
              <a:spLocks noChangeArrowheads="1"/>
            </p:cNvSpPr>
            <p:nvPr/>
          </p:nvSpPr>
          <p:spPr bwMode="auto">
            <a:xfrm>
              <a:off x="4028" y="488"/>
              <a:ext cx="28" cy="29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" name="Rectangle 154"/>
            <p:cNvSpPr>
              <a:spLocks noChangeArrowheads="1"/>
            </p:cNvSpPr>
            <p:nvPr/>
          </p:nvSpPr>
          <p:spPr bwMode="auto">
            <a:xfrm>
              <a:off x="4259" y="580"/>
              <a:ext cx="39" cy="39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3" name="Rectangle 155"/>
            <p:cNvSpPr>
              <a:spLocks noChangeArrowheads="1"/>
            </p:cNvSpPr>
            <p:nvPr/>
          </p:nvSpPr>
          <p:spPr bwMode="auto">
            <a:xfrm>
              <a:off x="4201" y="581"/>
              <a:ext cx="37" cy="36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4" name="Rectangle 156"/>
            <p:cNvSpPr>
              <a:spLocks noChangeArrowheads="1"/>
            </p:cNvSpPr>
            <p:nvPr/>
          </p:nvSpPr>
          <p:spPr bwMode="auto">
            <a:xfrm>
              <a:off x="4144" y="583"/>
              <a:ext cx="33" cy="33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5" name="Rectangle 157"/>
            <p:cNvSpPr>
              <a:spLocks noChangeArrowheads="1"/>
            </p:cNvSpPr>
            <p:nvPr/>
          </p:nvSpPr>
          <p:spPr bwMode="auto">
            <a:xfrm>
              <a:off x="4085" y="584"/>
              <a:ext cx="32" cy="31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6" name="Rectangle 158"/>
            <p:cNvSpPr>
              <a:spLocks noChangeArrowheads="1"/>
            </p:cNvSpPr>
            <p:nvPr/>
          </p:nvSpPr>
          <p:spPr bwMode="auto">
            <a:xfrm>
              <a:off x="4028" y="585"/>
              <a:ext cx="28" cy="28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" name="Rectangle 159"/>
            <p:cNvSpPr>
              <a:spLocks noChangeArrowheads="1"/>
            </p:cNvSpPr>
            <p:nvPr/>
          </p:nvSpPr>
          <p:spPr bwMode="auto">
            <a:xfrm>
              <a:off x="4259" y="677"/>
              <a:ext cx="39" cy="39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8" name="Rectangle 160"/>
            <p:cNvSpPr>
              <a:spLocks noChangeArrowheads="1"/>
            </p:cNvSpPr>
            <p:nvPr/>
          </p:nvSpPr>
          <p:spPr bwMode="auto">
            <a:xfrm>
              <a:off x="4201" y="679"/>
              <a:ext cx="37" cy="36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9" name="Rectangle 161"/>
            <p:cNvSpPr>
              <a:spLocks noChangeArrowheads="1"/>
            </p:cNvSpPr>
            <p:nvPr/>
          </p:nvSpPr>
          <p:spPr bwMode="auto">
            <a:xfrm>
              <a:off x="4144" y="680"/>
              <a:ext cx="33" cy="33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0" name="Rectangle 162"/>
            <p:cNvSpPr>
              <a:spLocks noChangeArrowheads="1"/>
            </p:cNvSpPr>
            <p:nvPr/>
          </p:nvSpPr>
          <p:spPr bwMode="auto">
            <a:xfrm>
              <a:off x="4085" y="681"/>
              <a:ext cx="32" cy="31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" name="Rectangle 163"/>
            <p:cNvSpPr>
              <a:spLocks noChangeArrowheads="1"/>
            </p:cNvSpPr>
            <p:nvPr/>
          </p:nvSpPr>
          <p:spPr bwMode="auto">
            <a:xfrm>
              <a:off x="4028" y="683"/>
              <a:ext cx="28" cy="28"/>
            </a:xfrm>
            <a:prstGeom prst="rect">
              <a:avLst/>
            </a:prstGeom>
            <a:solidFill>
              <a:srgbClr val="0038F0"/>
            </a:solidFill>
            <a:ln w="0" cap="rnd">
              <a:solidFill>
                <a:srgbClr val="0038F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pic>
        <p:nvPicPr>
          <p:cNvPr id="62" name="Picture 5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976" y="112198"/>
            <a:ext cx="571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789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B5C-68E1-45F9-A721-E2913B6DA463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C495-32CF-42B2-8214-D2B005CF76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64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B5C-68E1-45F9-A721-E2913B6DA463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C495-32CF-42B2-8214-D2B005CF76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9459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B5C-68E1-45F9-A721-E2913B6DA463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C495-32CF-42B2-8214-D2B005CF76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1660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B5C-68E1-45F9-A721-E2913B6DA463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C495-32CF-42B2-8214-D2B005CF76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34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B5C-68E1-45F9-A721-E2913B6DA463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C495-32CF-42B2-8214-D2B005CF76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75056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B5C-68E1-45F9-A721-E2913B6DA463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C495-32CF-42B2-8214-D2B005CF76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046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B5C-68E1-45F9-A721-E2913B6DA463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C495-32CF-42B2-8214-D2B005CF76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845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B5C-68E1-45F9-A721-E2913B6DA463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C495-32CF-42B2-8214-D2B005CF76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2069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B5C-68E1-45F9-A721-E2913B6DA463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C495-32CF-42B2-8214-D2B005CF76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9670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0B5C-68E1-45F9-A721-E2913B6DA463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C495-32CF-42B2-8214-D2B005CF76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953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40465C-8A53-4911-9A00-2C946368ECA6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52938-1B01-4537-A25E-FAEE73EDB538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27EFFE-027F-4D77-9407-5C6CEFFE4258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B1ADD0-A997-41D7-9664-6AC9018CBCD5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134BD6-B894-4FB8-86FC-1A951B8385A0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BA823-ABCA-407C-B228-501524F0E55B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5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D78BF0-5E00-46C6-A6C6-19ED10E2FF4F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2AF5F-50CD-45ED-AD4F-AF7A4E8579BD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5A330-699D-40BA-8A68-E3DD98EB0970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06AC3E-00B4-4463-BC65-A60E1D24C7AA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2E14B6-5471-4254-99F9-E0D38C4C60B0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C94C3-7C82-485D-8E8B-5AC63A00891C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6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DB0A9-33D3-4C81-9BE9-D7EF95D9346E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EB3CF-63D4-4437-9550-501DC0BD9EE9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3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1EA2C57-01E3-4023-854C-DB81EF5E7664}" type="datetime8">
              <a:rPr lang="he-IL" smtClean="0"/>
              <a:pPr>
                <a:defRPr/>
              </a:pPr>
              <a:t>28 אפריל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9BB9E23-74F4-4D50-984E-1E5F08A89036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41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4" r:id="rId18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0B5C-68E1-45F9-A721-E2913B6DA463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C495-32CF-42B2-8214-D2B005CF76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398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cid:image004.jpg@01D4CF46.A7868BA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cid:image004.jpg@01D4CF46.A7868BA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png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cid:image004.jpg@01D4CF46.A7868BA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5917546" cy="932752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u="sng" dirty="0">
                <a:solidFill>
                  <a:srgbClr val="3333CC"/>
                </a:solidFill>
              </a:rPr>
              <a:t>פרויקט סיום </a:t>
            </a:r>
            <a:r>
              <a:rPr lang="he-IL" b="1" u="sng" dirty="0" smtClean="0">
                <a:solidFill>
                  <a:srgbClr val="3333CC"/>
                </a:solidFill>
              </a:rPr>
              <a:t>אביב תשע"ט </a:t>
            </a:r>
            <a:r>
              <a:rPr lang="he-IL" b="1" u="sng" dirty="0">
                <a:solidFill>
                  <a:srgbClr val="3333CC"/>
                </a:solidFill>
              </a:rPr>
              <a:t>הדרכה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45204"/>
              </p:ext>
            </p:extLst>
          </p:nvPr>
        </p:nvGraphicFramePr>
        <p:xfrm>
          <a:off x="1074225" y="1121392"/>
          <a:ext cx="6792416" cy="459740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3396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אביב 2019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מעבדה 1א 044157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u="none" dirty="0" smtClean="0"/>
                        <a:t>הדרכה כללית מנהלות (מצגת נפרדת)</a:t>
                      </a:r>
                      <a:endParaRPr lang="he-IL" sz="24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457200" rtl="1" eaLnBrk="1" latinLnBrk="0" hangingPunct="1"/>
                      <a:r>
                        <a:rPr lang="he-IL" sz="2400" u="none" kern="1200" dirty="0" smtClean="0"/>
                        <a:t>הנחיות כללית</a:t>
                      </a:r>
                      <a:endParaRPr 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342900" marR="0" indent="-3429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u="none" kern="1200" baseline="0" dirty="0" smtClean="0"/>
                        <a:t>VGA</a:t>
                      </a:r>
                      <a:endParaRPr lang="he-IL" sz="2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221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342900" indent="-342900" algn="r" defTabSz="457200" rtl="1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e-IL" sz="2400" u="none" strike="noStrike" kern="1200" baseline="0" dirty="0" smtClean="0"/>
                        <a:t>זיהוי התנגשות</a:t>
                      </a:r>
                      <a:endParaRPr lang="he-IL" sz="240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342900" indent="-342900" algn="r" defTabSz="457200" rtl="1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e-IL" sz="2400" dirty="0" smtClean="0"/>
                        <a:t> </a:t>
                      </a:r>
                      <a:r>
                        <a:rPr lang="he-IL" sz="2400" dirty="0" err="1" smtClean="0"/>
                        <a:t>סיפתח</a:t>
                      </a:r>
                      <a:r>
                        <a:rPr lang="he-IL" sz="2400" dirty="0" smtClean="0"/>
                        <a:t> </a:t>
                      </a:r>
                      <a:r>
                        <a:rPr lang="ar-AE" sz="2400" dirty="0" err="1" smtClean="0"/>
                        <a:t>إستفتاح</a:t>
                      </a:r>
                      <a:r>
                        <a:rPr lang="he-IL" sz="2400" dirty="0" smtClean="0"/>
                        <a:t> (מעבדת </a:t>
                      </a:r>
                      <a:r>
                        <a:rPr lang="en-US" sz="2400" dirty="0" smtClean="0"/>
                        <a:t>VGA</a:t>
                      </a:r>
                      <a:r>
                        <a:rPr lang="he-IL" sz="2400" dirty="0" smtClean="0"/>
                        <a:t>)</a:t>
                      </a:r>
                      <a:endParaRPr 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2400" u="none" kern="1200" dirty="0" smtClean="0"/>
                        <a:t>פרויקטים</a:t>
                      </a:r>
                      <a:endParaRPr lang="he-IL" sz="2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57200" rtl="1" eaLnBrk="1" latinLnBrk="0" hangingPunct="1"/>
                      <a:endParaRPr lang="en-US" alt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he-IL" sz="1800" kern="1200" dirty="0" smtClean="0">
                          <a:effectLst/>
                        </a:rPr>
                        <a:t>ביליארד	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57200" rtl="1" eaLnBrk="1" latinLnBrk="0" hangingPunct="1"/>
                      <a:endParaRPr lang="en-US" alt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800" kern="1200" dirty="0" smtClean="0">
                          <a:effectLst/>
                        </a:rPr>
                        <a:t>Bubble trouble</a:t>
                      </a:r>
                      <a:endParaRPr lang="he-IL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800" kern="1200" dirty="0" smtClean="0">
                          <a:effectLst/>
                        </a:rPr>
                        <a:t>Space invaders</a:t>
                      </a:r>
                      <a:endParaRPr lang="he-IL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he-IL" sz="1800" kern="1200" dirty="0" smtClean="0">
                          <a:effectLst/>
                        </a:rPr>
                        <a:t>טרזן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86055" y="1916832"/>
            <a:ext cx="7416824" cy="432048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6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 smtClean="0">
                <a:solidFill>
                  <a:srgbClr val="3333CC"/>
                </a:solidFill>
              </a:rPr>
              <a:t>כך </a:t>
            </a:r>
            <a:r>
              <a:rPr lang="he-IL" b="1" u="sng" dirty="0">
                <a:solidFill>
                  <a:srgbClr val="3333CC"/>
                </a:solidFill>
              </a:rPr>
              <a:t>נראה המסך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pic>
        <p:nvPicPr>
          <p:cNvPr id="12" name="Picture 1" descr="cid:image004.jpg@01D4CF46.A7868BA0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73" y="5373216"/>
            <a:ext cx="2285124" cy="12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419872" y="2780928"/>
            <a:ext cx="753153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11609" y="2540998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6" name="Chord 5"/>
          <p:cNvSpPr/>
          <p:nvPr/>
        </p:nvSpPr>
        <p:spPr>
          <a:xfrm rot="16200000">
            <a:off x="6806005" y="1050979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5" name="Chord 14"/>
          <p:cNvSpPr/>
          <p:nvPr/>
        </p:nvSpPr>
        <p:spPr>
          <a:xfrm rot="16200000">
            <a:off x="4357733" y="1050979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6" name="Chord 15"/>
          <p:cNvSpPr/>
          <p:nvPr/>
        </p:nvSpPr>
        <p:spPr>
          <a:xfrm rot="16200000">
            <a:off x="1909461" y="1050979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Chord 16"/>
          <p:cNvSpPr/>
          <p:nvPr/>
        </p:nvSpPr>
        <p:spPr>
          <a:xfrm rot="5400000">
            <a:off x="1916597" y="4435355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8" name="Chord 17"/>
          <p:cNvSpPr/>
          <p:nvPr/>
        </p:nvSpPr>
        <p:spPr>
          <a:xfrm rot="5400000">
            <a:off x="4465294" y="4398390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0" name="Chord 19"/>
          <p:cNvSpPr/>
          <p:nvPr/>
        </p:nvSpPr>
        <p:spPr>
          <a:xfrm rot="5400000">
            <a:off x="6878013" y="4388264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" name="Round Single Corner Rectangle 6"/>
          <p:cNvSpPr/>
          <p:nvPr/>
        </p:nvSpPr>
        <p:spPr>
          <a:xfrm rot="1434160">
            <a:off x="863587" y="2202301"/>
            <a:ext cx="2232248" cy="168573"/>
          </a:xfrm>
          <a:prstGeom prst="round1Rect">
            <a:avLst/>
          </a:prstGeom>
          <a:solidFill>
            <a:srgbClr val="99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73025" y="3251370"/>
            <a:ext cx="2847247" cy="1260140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8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Elbow Connector 43"/>
          <p:cNvCxnSpPr/>
          <p:nvPr/>
        </p:nvCxnSpPr>
        <p:spPr>
          <a:xfrm rot="16200000" flipH="1">
            <a:off x="5622441" y="2002601"/>
            <a:ext cx="1642938" cy="407450"/>
          </a:xfrm>
          <a:prstGeom prst="bentConnector3">
            <a:avLst>
              <a:gd name="adj1" fmla="val 5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7">
            <a:extLst>
              <a:ext uri="{FF2B5EF4-FFF2-40B4-BE49-F238E27FC236}">
                <a16:creationId xmlns:a16="http://schemas.microsoft.com/office/drawing/2014/main" id="{B3D5ED19-02F2-4FD1-A371-CA74D62F0879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2432535" y="2072606"/>
            <a:ext cx="4661332" cy="373280"/>
          </a:xfrm>
          <a:prstGeom prst="bentConnector2">
            <a:avLst/>
          </a:prstGeom>
          <a:ln w="762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r"/>
            <a:r>
              <a:rPr lang="he-IL" b="1" u="sng" dirty="0">
                <a:solidFill>
                  <a:srgbClr val="3333CC"/>
                </a:solidFill>
              </a:rPr>
              <a:t>מימוש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 rot="5400000" flipV="1">
            <a:off x="8063500" y="2894930"/>
            <a:ext cx="413792" cy="10430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7461715" y="3085563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VGA</a:t>
            </a:r>
            <a:endParaRPr lang="he-IL" sz="1600" dirty="0"/>
          </a:p>
        </p:txBody>
      </p:sp>
      <p:sp>
        <p:nvSpPr>
          <p:cNvPr id="10" name="Rectangle 9"/>
          <p:cNvSpPr/>
          <p:nvPr/>
        </p:nvSpPr>
        <p:spPr>
          <a:xfrm>
            <a:off x="6287213" y="3083982"/>
            <a:ext cx="720080" cy="9309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MUX</a:t>
            </a:r>
            <a:endParaRPr lang="he-IL" dirty="0"/>
          </a:p>
        </p:txBody>
      </p:sp>
      <p:sp>
        <p:nvSpPr>
          <p:cNvPr id="11" name="Down Arrow 10"/>
          <p:cNvSpPr/>
          <p:nvPr/>
        </p:nvSpPr>
        <p:spPr>
          <a:xfrm rot="5400000" flipV="1">
            <a:off x="7028664" y="3161435"/>
            <a:ext cx="413792" cy="5100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Elbow Connector 17"/>
          <p:cNvCxnSpPr/>
          <p:nvPr/>
        </p:nvCxnSpPr>
        <p:spPr>
          <a:xfrm>
            <a:off x="2886207" y="2924944"/>
            <a:ext cx="3413985" cy="451712"/>
          </a:xfrm>
          <a:prstGeom prst="bentConnector3">
            <a:avLst>
              <a:gd name="adj1" fmla="val 8327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93866" y="1200038"/>
            <a:ext cx="1080120" cy="1653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hit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2456148" y="4653137"/>
            <a:ext cx="1593575" cy="925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Background</a:t>
            </a:r>
          </a:p>
          <a:p>
            <a:pPr algn="ctr"/>
            <a:r>
              <a:rPr lang="en-US" dirty="0" smtClean="0"/>
              <a:t>“Holes”</a:t>
            </a:r>
            <a:endParaRPr lang="he-IL" dirty="0"/>
          </a:p>
        </p:txBody>
      </p:sp>
      <p:sp>
        <p:nvSpPr>
          <p:cNvPr id="28" name="Rectangle 27"/>
          <p:cNvSpPr/>
          <p:nvPr/>
        </p:nvSpPr>
        <p:spPr>
          <a:xfrm>
            <a:off x="6980541" y="4035596"/>
            <a:ext cx="1394832" cy="1232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Game controller</a:t>
            </a:r>
          </a:p>
        </p:txBody>
      </p:sp>
      <p:sp>
        <p:nvSpPr>
          <p:cNvPr id="29" name="Down Arrow 28"/>
          <p:cNvSpPr/>
          <p:nvPr/>
        </p:nvSpPr>
        <p:spPr>
          <a:xfrm rot="5400000" flipV="1">
            <a:off x="7517678" y="6031638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6490541" y="6102178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0066FF"/>
                </a:solidFill>
              </a:rPr>
              <a:t>צלילים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892475" y="2445886"/>
            <a:ext cx="1080120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RAND</a:t>
            </a:r>
            <a:endParaRPr lang="he-IL" sz="1600" dirty="0"/>
          </a:p>
        </p:txBody>
      </p:sp>
      <p:sp>
        <p:nvSpPr>
          <p:cNvPr id="54" name="Rectangle 53"/>
          <p:cNvSpPr/>
          <p:nvPr/>
        </p:nvSpPr>
        <p:spPr>
          <a:xfrm>
            <a:off x="2103365" y="2621843"/>
            <a:ext cx="1350403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BALL </a:t>
            </a:r>
            <a:r>
              <a:rPr lang="en-US" sz="1600" dirty="0"/>
              <a:t>move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4049723" y="2666857"/>
            <a:ext cx="1172228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BALL draw</a:t>
            </a:r>
            <a:endParaRPr lang="he-IL" sz="1600" dirty="0"/>
          </a:p>
        </p:txBody>
      </p:sp>
      <p:sp>
        <p:nvSpPr>
          <p:cNvPr id="31" name="Rectangle 30"/>
          <p:cNvSpPr/>
          <p:nvPr/>
        </p:nvSpPr>
        <p:spPr>
          <a:xfrm>
            <a:off x="3025857" y="1108231"/>
            <a:ext cx="1218379" cy="6530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stick </a:t>
            </a:r>
            <a:r>
              <a:rPr lang="en-US" sz="1600" dirty="0"/>
              <a:t>logic</a:t>
            </a:r>
            <a:endParaRPr lang="he-IL" sz="1600" dirty="0"/>
          </a:p>
        </p:txBody>
      </p:sp>
      <p:sp>
        <p:nvSpPr>
          <p:cNvPr id="32" name="Rectangle 31"/>
          <p:cNvSpPr/>
          <p:nvPr/>
        </p:nvSpPr>
        <p:spPr>
          <a:xfrm>
            <a:off x="4881939" y="1075438"/>
            <a:ext cx="1460436" cy="6530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stick </a:t>
            </a:r>
            <a:r>
              <a:rPr lang="en-US" dirty="0"/>
              <a:t>draw</a:t>
            </a:r>
            <a:endParaRPr lang="he-IL" dirty="0"/>
          </a:p>
        </p:txBody>
      </p:sp>
      <p:sp>
        <p:nvSpPr>
          <p:cNvPr id="33" name="Rectangle 32"/>
          <p:cNvSpPr/>
          <p:nvPr/>
        </p:nvSpPr>
        <p:spPr>
          <a:xfrm>
            <a:off x="1023245" y="1108232"/>
            <a:ext cx="1080120" cy="6530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KBD</a:t>
            </a:r>
            <a:endParaRPr lang="he-IL" sz="1600" dirty="0"/>
          </a:p>
        </p:txBody>
      </p:sp>
      <p:cxnSp>
        <p:nvCxnSpPr>
          <p:cNvPr id="34" name="Elbow Connector 33"/>
          <p:cNvCxnSpPr>
            <a:stCxn id="33" idx="3"/>
            <a:endCxn id="31" idx="1"/>
          </p:cNvCxnSpPr>
          <p:nvPr/>
        </p:nvCxnSpPr>
        <p:spPr>
          <a:xfrm flipV="1">
            <a:off x="2103365" y="1434762"/>
            <a:ext cx="922492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1" idx="3"/>
            <a:endCxn id="32" idx="1"/>
          </p:cNvCxnSpPr>
          <p:nvPr/>
        </p:nvCxnSpPr>
        <p:spPr>
          <a:xfrm flipV="1">
            <a:off x="4244236" y="1401969"/>
            <a:ext cx="637703" cy="327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20" idx="3"/>
          </p:cNvCxnSpPr>
          <p:nvPr/>
        </p:nvCxnSpPr>
        <p:spPr>
          <a:xfrm flipV="1">
            <a:off x="4049723" y="3789042"/>
            <a:ext cx="2285252" cy="132676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47648" y="2083794"/>
            <a:ext cx="540407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566420" algn="l"/>
              </a:tabLst>
              <a:defRPr/>
            </a:pPr>
            <a:r>
              <a:rPr lang="he-IL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בפגיעה – מחושבת מהירות כדור חדשה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6479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Elbow Connector 17"/>
          <p:cNvCxnSpPr/>
          <p:nvPr/>
        </p:nvCxnSpPr>
        <p:spPr>
          <a:xfrm>
            <a:off x="3194602" y="2147925"/>
            <a:ext cx="3413985" cy="451712"/>
          </a:xfrm>
          <a:prstGeom prst="bentConnector3">
            <a:avLst>
              <a:gd name="adj1" fmla="val 8327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r"/>
            <a:r>
              <a:rPr lang="he-IL" b="1" u="sng" dirty="0" smtClean="0">
                <a:solidFill>
                  <a:srgbClr val="3333CC"/>
                </a:solidFill>
              </a:rPr>
              <a:t>כדורים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26897" y="3129730"/>
            <a:ext cx="695376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לכל כדור יש מהירות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Y </a:t>
            </a: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X</a:t>
            </a: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התחלתית = 0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לכל כדור </a:t>
            </a: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מיקום 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X Y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קבוע.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מיקום  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Y X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מקודם  בזמן </a:t>
            </a: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(ימינה, 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שמאלה) </a:t>
            </a: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בפונקציית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move</a:t>
            </a:r>
            <a:endParaRPr lang="he-IL" sz="1600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בכל התנגשות בין 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כדור ומוט :  </a:t>
            </a:r>
            <a:endParaRPr lang="he-IL" sz="1600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לוקחים את </a:t>
            </a:r>
            <a:r>
              <a:rPr lang="he-IL" sz="16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כח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המוט – ונתונים מהירות לכדור (תנע קווי)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endParaRPr lang="he-IL" sz="1600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בכל </a:t>
            </a: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התנגשות בין 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כדור לחור:  </a:t>
            </a:r>
            <a:endParaRPr lang="he-IL" sz="1600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משנים ניקוד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בכל </a:t>
            </a: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התנגשות בין כדורים  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- </a:t>
            </a:r>
            <a:r>
              <a:rPr lang="he-IL" sz="16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לממש אחרון </a:t>
            </a:r>
            <a:endParaRPr lang="he-IL" sz="16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לוקחים את שתי המהירויות של שני הכדורים -  ומחברים 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מחזירים 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חצי (שימור תנע ואנרגיה)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לכל כדור (בכיוון הנכון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) פיסיקה -1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e-IL" sz="1600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cxnSp>
        <p:nvCxnSpPr>
          <p:cNvPr id="14" name="Elbow Connector 17">
            <a:extLst>
              <a:ext uri="{FF2B5EF4-FFF2-40B4-BE49-F238E27FC236}">
                <a16:creationId xmlns:a16="http://schemas.microsoft.com/office/drawing/2014/main" id="{B3D5ED19-02F2-4FD1-A371-CA74D62F0879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2740930" y="1295587"/>
            <a:ext cx="4661332" cy="37328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00870" y="1668867"/>
            <a:ext cx="1080120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RAND</a:t>
            </a:r>
            <a:endParaRPr lang="he-IL" sz="1600" dirty="0"/>
          </a:p>
        </p:txBody>
      </p:sp>
      <p:sp>
        <p:nvSpPr>
          <p:cNvPr id="16" name="Rectangle 15"/>
          <p:cNvSpPr/>
          <p:nvPr/>
        </p:nvSpPr>
        <p:spPr>
          <a:xfrm>
            <a:off x="2411760" y="1844824"/>
            <a:ext cx="1350403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BALL </a:t>
            </a:r>
            <a:r>
              <a:rPr lang="en-US" sz="1600" dirty="0"/>
              <a:t>move</a:t>
            </a:r>
            <a:endParaRPr lang="he-IL" sz="1600" dirty="0"/>
          </a:p>
        </p:txBody>
      </p:sp>
      <p:sp>
        <p:nvSpPr>
          <p:cNvPr id="17" name="Rectangle 16"/>
          <p:cNvSpPr/>
          <p:nvPr/>
        </p:nvSpPr>
        <p:spPr>
          <a:xfrm>
            <a:off x="4358118" y="1889838"/>
            <a:ext cx="1172228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BALL draw</a:t>
            </a:r>
            <a:endParaRPr lang="he-IL" sz="1600" dirty="0"/>
          </a:p>
        </p:txBody>
      </p:sp>
      <p:sp>
        <p:nvSpPr>
          <p:cNvPr id="19" name="Rectangle 18"/>
          <p:cNvSpPr/>
          <p:nvPr/>
        </p:nvSpPr>
        <p:spPr>
          <a:xfrm>
            <a:off x="6848628" y="996713"/>
            <a:ext cx="1080120" cy="613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893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r"/>
            <a:r>
              <a:rPr lang="he-IL" b="1" u="sng" dirty="0" err="1" smtClean="0">
                <a:solidFill>
                  <a:srgbClr val="3333CC"/>
                </a:solidFill>
              </a:rPr>
              <a:t>סיפתח</a:t>
            </a:r>
            <a:r>
              <a:rPr lang="en-US" b="1" u="sng" dirty="0" smtClean="0">
                <a:solidFill>
                  <a:srgbClr val="3333CC"/>
                </a:solidFill>
              </a:rPr>
              <a:t>  </a:t>
            </a:r>
            <a:r>
              <a:rPr lang="he-IL" b="1" u="sng" dirty="0" err="1" smtClean="0">
                <a:solidFill>
                  <a:srgbClr val="3333CC"/>
                </a:solidFill>
              </a:rPr>
              <a:t>לבילארד</a:t>
            </a:r>
            <a:r>
              <a:rPr lang="he-IL" b="1" u="sng" dirty="0" smtClean="0">
                <a:solidFill>
                  <a:srgbClr val="3333CC"/>
                </a:solidFill>
              </a:rPr>
              <a:t> 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1640" y="1141359"/>
            <a:ext cx="63184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תצוגה המכילה : </a:t>
            </a:r>
          </a:p>
          <a:p>
            <a:pPr>
              <a:spcAft>
                <a:spcPts val="0"/>
              </a:spcAft>
            </a:pPr>
            <a:r>
              <a:rPr lang="he-IL" sz="16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חור </a:t>
            </a:r>
          </a:p>
          <a:p>
            <a:pPr>
              <a:spcAft>
                <a:spcPts val="0"/>
              </a:spcAft>
            </a:pPr>
            <a:r>
              <a:rPr lang="he-IL" sz="16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כדור [ ריבוע ] שנע בלחיצת מקש </a:t>
            </a:r>
          </a:p>
          <a:p>
            <a:pPr>
              <a:spcAft>
                <a:spcPts val="0"/>
              </a:spcAft>
            </a:pPr>
            <a:r>
              <a:rPr lang="he-IL" sz="16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עליו לנוע </a:t>
            </a:r>
            <a:r>
              <a:rPr lang="he-IL" sz="1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בקו ישר בכיוון החור</a:t>
            </a:r>
          </a:p>
          <a:p>
            <a:pPr>
              <a:spcAft>
                <a:spcPts val="0"/>
              </a:spcAft>
            </a:pPr>
            <a:r>
              <a:rPr lang="he-IL" sz="16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זיהוי התנגשות בחור</a:t>
            </a:r>
          </a:p>
          <a:p>
            <a:pPr>
              <a:spcAft>
                <a:spcPts val="0"/>
              </a:spcAft>
            </a:pPr>
            <a:r>
              <a:rPr lang="he-IL" sz="16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צליל בסיסי</a:t>
            </a:r>
          </a:p>
          <a:p>
            <a:pPr>
              <a:spcAft>
                <a:spcPts val="0"/>
              </a:spcAft>
            </a:pPr>
            <a:endParaRPr lang="he-IL" sz="16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>
              <a:spcAft>
                <a:spcPts val="0"/>
              </a:spcAft>
            </a:pPr>
            <a:r>
              <a:rPr lang="he-IL" sz="16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הוספת </a:t>
            </a:r>
          </a:p>
          <a:p>
            <a:pPr>
              <a:spcAft>
                <a:spcPts val="0"/>
              </a:spcAft>
            </a:pPr>
            <a:r>
              <a:rPr lang="he-IL" sz="1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מקל שנע </a:t>
            </a:r>
            <a:r>
              <a:rPr lang="he-IL" sz="1600" strike="sngStrike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ומסתובב</a:t>
            </a:r>
            <a:r>
              <a:rPr lang="he-IL" sz="16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בלחיצת </a:t>
            </a:r>
            <a:r>
              <a:rPr lang="he-IL" sz="1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מקש</a:t>
            </a:r>
            <a:endParaRPr lang="he-IL" sz="1600" dirty="0" smtClean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>
              <a:spcAft>
                <a:spcPts val="0"/>
              </a:spcAft>
            </a:pPr>
            <a:r>
              <a:rPr lang="he-IL" sz="16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פגיעה ותנועה של הכדור </a:t>
            </a: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>
              <a:spcAft>
                <a:spcPts val="0"/>
              </a:spcAft>
            </a:pPr>
            <a:endParaRPr lang="he-IL" sz="1600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sp>
        <p:nvSpPr>
          <p:cNvPr id="6" name="Down Arrow 5"/>
          <p:cNvSpPr/>
          <p:nvPr/>
        </p:nvSpPr>
        <p:spPr>
          <a:xfrm rot="5400000" flipV="1">
            <a:off x="7573605" y="4405216"/>
            <a:ext cx="413792" cy="10430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971820" y="4595849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VGA</a:t>
            </a:r>
            <a:endParaRPr lang="he-IL" sz="1600" dirty="0"/>
          </a:p>
        </p:txBody>
      </p:sp>
      <p:sp>
        <p:nvSpPr>
          <p:cNvPr id="8" name="Rectangle 7"/>
          <p:cNvSpPr/>
          <p:nvPr/>
        </p:nvSpPr>
        <p:spPr>
          <a:xfrm>
            <a:off x="5770566" y="4614968"/>
            <a:ext cx="720080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MUX</a:t>
            </a:r>
            <a:endParaRPr lang="he-IL" dirty="0"/>
          </a:p>
        </p:txBody>
      </p:sp>
      <p:sp>
        <p:nvSpPr>
          <p:cNvPr id="9" name="Down Arrow 8"/>
          <p:cNvSpPr/>
          <p:nvPr/>
        </p:nvSpPr>
        <p:spPr>
          <a:xfrm rot="5400000" flipV="1">
            <a:off x="6538769" y="4671721"/>
            <a:ext cx="413792" cy="5100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Elbow Connector 11"/>
          <p:cNvCxnSpPr>
            <a:endCxn id="8" idx="1"/>
          </p:cNvCxnSpPr>
          <p:nvPr/>
        </p:nvCxnSpPr>
        <p:spPr>
          <a:xfrm>
            <a:off x="2397704" y="4941498"/>
            <a:ext cx="3372862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 rot="5400000" flipV="1">
            <a:off x="6607886" y="5683827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580749" y="5754367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0066FF"/>
                </a:solidFill>
              </a:rPr>
              <a:t>צלילים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31640" y="4632216"/>
            <a:ext cx="1080120" cy="65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KBD</a:t>
            </a:r>
            <a:endParaRPr lang="he-IL" dirty="0"/>
          </a:p>
        </p:txBody>
      </p:sp>
      <p:cxnSp>
        <p:nvCxnSpPr>
          <p:cNvPr id="18" name="Elbow Connector 17"/>
          <p:cNvCxnSpPr>
            <a:endCxn id="8" idx="0"/>
          </p:cNvCxnSpPr>
          <p:nvPr/>
        </p:nvCxnSpPr>
        <p:spPr>
          <a:xfrm>
            <a:off x="3754342" y="4109511"/>
            <a:ext cx="2376264" cy="50545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610135" y="4575603"/>
            <a:ext cx="1080120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Square move</a:t>
            </a:r>
            <a:endParaRPr lang="he-IL" sz="1600" dirty="0"/>
          </a:p>
          <a:p>
            <a:pPr algn="ctr"/>
            <a:endParaRPr lang="he-IL" sz="1600" dirty="0"/>
          </a:p>
        </p:txBody>
      </p:sp>
      <p:sp>
        <p:nvSpPr>
          <p:cNvPr id="17" name="Rectangle 16"/>
          <p:cNvSpPr/>
          <p:nvPr/>
        </p:nvSpPr>
        <p:spPr>
          <a:xfrm>
            <a:off x="1878487" y="3666362"/>
            <a:ext cx="1855527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stick</a:t>
            </a:r>
            <a:endParaRPr lang="he-IL" sz="1600" dirty="0"/>
          </a:p>
        </p:txBody>
      </p:sp>
      <p:sp>
        <p:nvSpPr>
          <p:cNvPr id="3" name="Rectangle 2"/>
          <p:cNvSpPr/>
          <p:nvPr/>
        </p:nvSpPr>
        <p:spPr>
          <a:xfrm>
            <a:off x="683568" y="2780928"/>
            <a:ext cx="7272808" cy="1728192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969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665" y="5443"/>
            <a:ext cx="2574401" cy="1524000"/>
          </a:xfrm>
        </p:spPr>
        <p:txBody>
          <a:bodyPr/>
          <a:lstStyle/>
          <a:p>
            <a:r>
              <a:rPr lang="he-IL" dirty="0" smtClean="0">
                <a:solidFill>
                  <a:srgbClr val="3333CC"/>
                </a:solidFill>
              </a:rPr>
              <a:t>משוואת ישר</a:t>
            </a:r>
            <a:endParaRPr lang="he-IL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pic>
        <p:nvPicPr>
          <p:cNvPr id="21" name="Picture 2" descr="http://www.digital-circuitry.com/IMAGES/webpage/MyLAB/VGA/thumbs/VGA_640x480_Layou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8555" y="2174414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02144" y="2159155"/>
            <a:ext cx="3570208" cy="41755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לציור הקו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עבור  כל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Yi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חישוב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Xi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הוספת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עובי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XiL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XiR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בדיקה אם בתוך התחום 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XiL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&lt; X) &amp;&amp; (X &lt;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XiR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|| 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(top&lt;Y)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&amp;&amp;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(Y &lt;bottom)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שימו לב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ש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       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      כפולה של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sz="1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-n</a:t>
            </a:r>
            <a:endParaRPr kumimoji="0" lang="he-IL" sz="1800" b="0" i="0" u="none" strike="noStrike" kern="1200" cap="none" spc="0" normalizeH="0" baseline="30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30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למשל 1/8</a:t>
            </a:r>
            <a:r>
              <a:rPr kumimoji="0" lang="he-IL" sz="1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Parallelogram 5"/>
          <p:cNvSpPr/>
          <p:nvPr/>
        </p:nvSpPr>
        <p:spPr>
          <a:xfrm flipH="1">
            <a:off x="6176162" y="1526197"/>
            <a:ext cx="589480" cy="3315217"/>
          </a:xfrm>
          <a:prstGeom prst="parallelogram">
            <a:avLst>
              <a:gd name="adj" fmla="val 839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6515" y="4959786"/>
            <a:ext cx="144366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משוואת הישר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81525" y="5503863"/>
          <a:ext cx="30273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1525" y="5503863"/>
                        <a:ext cx="3027363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634066" y="1155767"/>
            <a:ext cx="9669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X1,Y1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00997" y="3007531"/>
            <a:ext cx="8044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Xi,Yi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483" y="1422624"/>
            <a:ext cx="240616" cy="3102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00997" y="4701243"/>
            <a:ext cx="240616" cy="3102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60381" y="3019336"/>
            <a:ext cx="240616" cy="3102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9065" y="4944333"/>
            <a:ext cx="9669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X2,Y2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37586" y="4847455"/>
                <a:ext cx="1068261" cy="681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he-IL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he-IL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he-IL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he-IL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he-IL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he-IL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he-IL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he-IL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he-IL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he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586" y="4847455"/>
                <a:ext cx="1068261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2037586" y="4701243"/>
            <a:ext cx="1068261" cy="8772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16216" y="5379249"/>
            <a:ext cx="1303525" cy="104138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6730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r"/>
            <a:r>
              <a:rPr lang="he-IL" b="1" u="sng" dirty="0">
                <a:solidFill>
                  <a:srgbClr val="3333CC"/>
                </a:solidFill>
              </a:rPr>
              <a:t>פתיחת </a:t>
            </a:r>
            <a:r>
              <a:rPr lang="en-US" b="1" u="sng" dirty="0">
                <a:solidFill>
                  <a:srgbClr val="3333CC"/>
                </a:solidFill>
              </a:rPr>
              <a:t>pipe</a:t>
            </a:r>
            <a:r>
              <a:rPr lang="he-IL" b="1" u="sng" dirty="0">
                <a:solidFill>
                  <a:srgbClr val="3333CC"/>
                </a:solidFill>
              </a:rPr>
              <a:t> </a:t>
            </a:r>
            <a:endParaRPr lang="en-US" b="1" u="sng" dirty="0">
              <a:solidFill>
                <a:srgbClr val="3333CC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59140" y="5130001"/>
            <a:ext cx="2972700" cy="1625238"/>
            <a:chOff x="2267744" y="2204864"/>
            <a:chExt cx="3240360" cy="2016223"/>
          </a:xfrm>
        </p:grpSpPr>
        <p:sp>
          <p:nvSpPr>
            <p:cNvPr id="59" name="Rectangle 58"/>
            <p:cNvSpPr/>
            <p:nvPr/>
          </p:nvSpPr>
          <p:spPr>
            <a:xfrm>
              <a:off x="2267744" y="2204864"/>
              <a:ext cx="3240360" cy="20162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endParaRPr lang="he-IL" sz="500" dirty="0"/>
            </a:p>
          </p:txBody>
        </p:sp>
        <p:sp>
          <p:nvSpPr>
            <p:cNvPr id="60" name="Down Arrow 59"/>
            <p:cNvSpPr/>
            <p:nvPr/>
          </p:nvSpPr>
          <p:spPr>
            <a:xfrm rot="5400000" flipV="1">
              <a:off x="4422300" y="2488976"/>
              <a:ext cx="131844" cy="324318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52627" y="2549814"/>
              <a:ext cx="480680" cy="208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400" dirty="0" smtClean="0"/>
                <a:t>צלילים</a:t>
              </a:r>
              <a:endParaRPr lang="he-IL" sz="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3768" y="2420888"/>
              <a:ext cx="845587" cy="31583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r>
                <a:rPr lang="he-IL" sz="500" dirty="0" smtClean="0"/>
                <a:t>מנהל </a:t>
              </a:r>
            </a:p>
            <a:p>
              <a:r>
                <a:rPr lang="he-IL" sz="500" dirty="0" smtClean="0"/>
                <a:t>משחק</a:t>
              </a:r>
              <a:endParaRPr lang="he-IL" sz="5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411760" y="3179564"/>
              <a:ext cx="470638" cy="1984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500" dirty="0" smtClean="0"/>
                <a:t>KBD</a:t>
              </a:r>
              <a:endParaRPr lang="he-IL" sz="5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1961" y="3222657"/>
              <a:ext cx="458884" cy="7777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500" dirty="0" smtClean="0"/>
                <a:t>MUX</a:t>
              </a:r>
              <a:endParaRPr lang="he-IL" sz="500" dirty="0" smtClean="0"/>
            </a:p>
            <a:p>
              <a:pPr algn="ctr"/>
              <a:endParaRPr lang="he-IL" sz="500" dirty="0"/>
            </a:p>
          </p:txBody>
        </p:sp>
        <p:sp>
          <p:nvSpPr>
            <p:cNvPr id="65" name="Down Arrow 64"/>
            <p:cNvSpPr/>
            <p:nvPr/>
          </p:nvSpPr>
          <p:spPr>
            <a:xfrm rot="5400000" flipV="1">
              <a:off x="4781872" y="3459299"/>
              <a:ext cx="125712" cy="319181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18612" y="3565422"/>
              <a:ext cx="345476" cy="1163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" dirty="0" smtClean="0"/>
                <a:t>VGA</a:t>
              </a:r>
              <a:endParaRPr lang="he-IL" sz="5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37746" y="2507451"/>
              <a:ext cx="419601" cy="284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400" dirty="0" smtClean="0"/>
                <a:t>רמקול</a:t>
              </a:r>
              <a:endParaRPr lang="he-IL" sz="500" dirty="0"/>
            </a:p>
          </p:txBody>
        </p:sp>
        <p:sp>
          <p:nvSpPr>
            <p:cNvPr id="68" name="Right Arrow 67"/>
            <p:cNvSpPr/>
            <p:nvPr/>
          </p:nvSpPr>
          <p:spPr>
            <a:xfrm>
              <a:off x="2882398" y="3224065"/>
              <a:ext cx="331824" cy="115914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14222" y="3815390"/>
              <a:ext cx="475720" cy="208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500" dirty="0" smtClean="0"/>
                <a:t>רקע</a:t>
              </a:r>
              <a:endParaRPr lang="he-IL" sz="500" dirty="0"/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4201463" y="3073423"/>
              <a:ext cx="506098" cy="2050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00" dirty="0" smtClean="0"/>
            </a:p>
            <a:p>
              <a:pPr algn="ctr"/>
              <a:r>
                <a:rPr lang="he-IL" sz="400" dirty="0" smtClean="0"/>
                <a:t>התנגשות</a:t>
              </a:r>
              <a:endParaRPr lang="he-IL" sz="500" dirty="0" smtClean="0"/>
            </a:p>
            <a:p>
              <a:pPr algn="ctr"/>
              <a:endParaRPr lang="he-IL" sz="500" dirty="0"/>
            </a:p>
          </p:txBody>
        </p:sp>
        <p:cxnSp>
          <p:nvCxnSpPr>
            <p:cNvPr id="71" name="Straight Arrow Connector 70"/>
            <p:cNvCxnSpPr>
              <a:stCxn id="70" idx="0"/>
            </p:cNvCxnSpPr>
            <p:nvPr/>
          </p:nvCxnSpPr>
          <p:spPr>
            <a:xfrm flipH="1" flipV="1">
              <a:off x="3326906" y="2682848"/>
              <a:ext cx="1025080" cy="493102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14223" y="2747327"/>
              <a:ext cx="326721" cy="415609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62" idx="3"/>
              <a:endCxn id="61" idx="1"/>
            </p:cNvCxnSpPr>
            <p:nvPr/>
          </p:nvCxnSpPr>
          <p:spPr>
            <a:xfrm>
              <a:off x="3329355" y="2578807"/>
              <a:ext cx="523272" cy="75047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3206716" y="2758179"/>
              <a:ext cx="168144" cy="740100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3214222" y="2758179"/>
              <a:ext cx="89932" cy="1057211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3214222" y="3169888"/>
              <a:ext cx="475720" cy="208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400" dirty="0" smtClean="0"/>
                <a:t>שחקנים</a:t>
              </a:r>
              <a:endParaRPr lang="he-IL" sz="4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14222" y="3492639"/>
              <a:ext cx="475720" cy="208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500" dirty="0" smtClean="0"/>
                <a:t>עצמים</a:t>
              </a:r>
              <a:endParaRPr lang="he-IL" sz="500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640939" y="2494729"/>
              <a:ext cx="282615" cy="180968"/>
              <a:chOff x="401097" y="1196752"/>
              <a:chExt cx="1057087" cy="805167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00390" y="1196752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50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98942" y="1642767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50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62810" y="1628958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500"/>
              </a:p>
            </p:txBody>
          </p:sp>
          <p:sp>
            <p:nvSpPr>
              <p:cNvPr id="109" name="Arc 108"/>
              <p:cNvSpPr/>
              <p:nvPr/>
            </p:nvSpPr>
            <p:spPr>
              <a:xfrm>
                <a:off x="1187127" y="1346713"/>
                <a:ext cx="175558" cy="655205"/>
              </a:xfrm>
              <a:prstGeom prst="arc">
                <a:avLst/>
              </a:prstGeom>
              <a:ln w="1905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500"/>
              </a:p>
            </p:txBody>
          </p:sp>
          <p:sp>
            <p:nvSpPr>
              <p:cNvPr id="110" name="Arc 109"/>
              <p:cNvSpPr/>
              <p:nvPr/>
            </p:nvSpPr>
            <p:spPr>
              <a:xfrm rot="6690130">
                <a:off x="526672" y="1363759"/>
                <a:ext cx="497543" cy="748693"/>
              </a:xfrm>
              <a:prstGeom prst="arc">
                <a:avLst/>
              </a:prstGeom>
              <a:ln w="1905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500"/>
              </a:p>
            </p:txBody>
          </p:sp>
          <p:sp>
            <p:nvSpPr>
              <p:cNvPr id="111" name="Arc 110"/>
              <p:cNvSpPr/>
              <p:nvPr/>
            </p:nvSpPr>
            <p:spPr>
              <a:xfrm rot="15236873">
                <a:off x="727336" y="1120394"/>
                <a:ext cx="497543" cy="748693"/>
              </a:xfrm>
              <a:prstGeom prst="arc">
                <a:avLst/>
              </a:prstGeom>
              <a:ln w="1905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500"/>
              </a:p>
            </p:txBody>
          </p:sp>
        </p:grpSp>
      </p:grpSp>
      <p:cxnSp>
        <p:nvCxnSpPr>
          <p:cNvPr id="73" name="Elbow Connector 72"/>
          <p:cNvCxnSpPr/>
          <p:nvPr/>
        </p:nvCxnSpPr>
        <p:spPr>
          <a:xfrm rot="16200000" flipH="1">
            <a:off x="5622441" y="2002601"/>
            <a:ext cx="1642938" cy="407450"/>
          </a:xfrm>
          <a:prstGeom prst="bentConnector3">
            <a:avLst>
              <a:gd name="adj1" fmla="val 5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17">
            <a:extLst>
              <a:ext uri="{FF2B5EF4-FFF2-40B4-BE49-F238E27FC236}">
                <a16:creationId xmlns:a16="http://schemas.microsoft.com/office/drawing/2014/main" id="{B3D5ED19-02F2-4FD1-A371-CA74D62F0879}"/>
              </a:ext>
            </a:extLst>
          </p:cNvPr>
          <p:cNvCxnSpPr>
            <a:cxnSpLocks/>
            <a:endCxn id="88" idx="0"/>
          </p:cNvCxnSpPr>
          <p:nvPr/>
        </p:nvCxnSpPr>
        <p:spPr>
          <a:xfrm rot="10800000" flipV="1">
            <a:off x="2778567" y="2072605"/>
            <a:ext cx="4315300" cy="549237"/>
          </a:xfrm>
          <a:prstGeom prst="bentConnector2">
            <a:avLst/>
          </a:prstGeom>
          <a:ln w="762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</p:spPr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7" name="Down Arrow 76"/>
          <p:cNvSpPr/>
          <p:nvPr/>
        </p:nvSpPr>
        <p:spPr>
          <a:xfrm rot="5400000" flipV="1">
            <a:off x="8063500" y="2894930"/>
            <a:ext cx="413792" cy="10430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Rectangle 77"/>
          <p:cNvSpPr/>
          <p:nvPr/>
        </p:nvSpPr>
        <p:spPr>
          <a:xfrm>
            <a:off x="7461715" y="3085563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VGA</a:t>
            </a:r>
            <a:endParaRPr lang="he-IL" sz="1600" dirty="0"/>
          </a:p>
        </p:txBody>
      </p:sp>
      <p:sp>
        <p:nvSpPr>
          <p:cNvPr id="79" name="Rectangle 78"/>
          <p:cNvSpPr/>
          <p:nvPr/>
        </p:nvSpPr>
        <p:spPr>
          <a:xfrm>
            <a:off x="6260461" y="3104682"/>
            <a:ext cx="720080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MUX</a:t>
            </a:r>
            <a:endParaRPr lang="he-IL" dirty="0"/>
          </a:p>
        </p:txBody>
      </p:sp>
      <p:sp>
        <p:nvSpPr>
          <p:cNvPr id="80" name="Down Arrow 79"/>
          <p:cNvSpPr/>
          <p:nvPr/>
        </p:nvSpPr>
        <p:spPr>
          <a:xfrm rot="5400000" flipV="1">
            <a:off x="7028664" y="3161435"/>
            <a:ext cx="413792" cy="5100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1" name="Elbow Connector 80"/>
          <p:cNvCxnSpPr/>
          <p:nvPr/>
        </p:nvCxnSpPr>
        <p:spPr>
          <a:xfrm>
            <a:off x="2886207" y="2924944"/>
            <a:ext cx="3413985" cy="451712"/>
          </a:xfrm>
          <a:prstGeom prst="bentConnector3">
            <a:avLst>
              <a:gd name="adj1" fmla="val 8327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093866" y="1200038"/>
            <a:ext cx="1080120" cy="1653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hit</a:t>
            </a:r>
            <a:endParaRPr lang="he-IL" dirty="0"/>
          </a:p>
        </p:txBody>
      </p:sp>
      <p:sp>
        <p:nvSpPr>
          <p:cNvPr id="83" name="Rectangle 82"/>
          <p:cNvSpPr/>
          <p:nvPr/>
        </p:nvSpPr>
        <p:spPr>
          <a:xfrm>
            <a:off x="1901587" y="3956730"/>
            <a:ext cx="1593575" cy="925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background</a:t>
            </a:r>
            <a:endParaRPr lang="he-IL" dirty="0"/>
          </a:p>
        </p:txBody>
      </p:sp>
      <p:sp>
        <p:nvSpPr>
          <p:cNvPr id="84" name="Rectangle 83"/>
          <p:cNvSpPr/>
          <p:nvPr/>
        </p:nvSpPr>
        <p:spPr>
          <a:xfrm>
            <a:off x="6980541" y="4035596"/>
            <a:ext cx="1394832" cy="1232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Game controller</a:t>
            </a:r>
          </a:p>
        </p:txBody>
      </p:sp>
      <p:sp>
        <p:nvSpPr>
          <p:cNvPr id="85" name="Down Arrow 84"/>
          <p:cNvSpPr/>
          <p:nvPr/>
        </p:nvSpPr>
        <p:spPr>
          <a:xfrm rot="5400000" flipV="1">
            <a:off x="7517678" y="6031638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Rectangle 85"/>
          <p:cNvSpPr/>
          <p:nvPr/>
        </p:nvSpPr>
        <p:spPr>
          <a:xfrm>
            <a:off x="6490541" y="6102178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0066FF"/>
                </a:solidFill>
              </a:rPr>
              <a:t>צלילים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103365" y="2621843"/>
            <a:ext cx="1350403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BALL </a:t>
            </a:r>
            <a:r>
              <a:rPr lang="en-US" sz="1600" dirty="0"/>
              <a:t>move</a:t>
            </a:r>
            <a:endParaRPr lang="he-IL" sz="1600" dirty="0"/>
          </a:p>
        </p:txBody>
      </p:sp>
      <p:sp>
        <p:nvSpPr>
          <p:cNvPr id="89" name="Rectangle 88"/>
          <p:cNvSpPr/>
          <p:nvPr/>
        </p:nvSpPr>
        <p:spPr>
          <a:xfrm>
            <a:off x="4049723" y="2666857"/>
            <a:ext cx="1172228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BALL draw</a:t>
            </a:r>
            <a:endParaRPr lang="he-IL" sz="1600" dirty="0"/>
          </a:p>
        </p:txBody>
      </p:sp>
      <p:sp>
        <p:nvSpPr>
          <p:cNvPr id="90" name="Rectangle 89"/>
          <p:cNvSpPr/>
          <p:nvPr/>
        </p:nvSpPr>
        <p:spPr>
          <a:xfrm>
            <a:off x="3025857" y="1108231"/>
            <a:ext cx="1218379" cy="6530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stick </a:t>
            </a:r>
            <a:r>
              <a:rPr lang="en-US" sz="1600" dirty="0"/>
              <a:t>logic</a:t>
            </a:r>
            <a:endParaRPr lang="he-IL" sz="1600" dirty="0"/>
          </a:p>
        </p:txBody>
      </p:sp>
      <p:sp>
        <p:nvSpPr>
          <p:cNvPr id="91" name="Rectangle 90"/>
          <p:cNvSpPr/>
          <p:nvPr/>
        </p:nvSpPr>
        <p:spPr>
          <a:xfrm>
            <a:off x="4881939" y="1075438"/>
            <a:ext cx="1460436" cy="6530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stick </a:t>
            </a:r>
            <a:r>
              <a:rPr lang="en-US" dirty="0"/>
              <a:t>draw</a:t>
            </a:r>
            <a:endParaRPr lang="he-IL" dirty="0"/>
          </a:p>
        </p:txBody>
      </p:sp>
      <p:sp>
        <p:nvSpPr>
          <p:cNvPr id="92" name="Rectangle 91"/>
          <p:cNvSpPr/>
          <p:nvPr/>
        </p:nvSpPr>
        <p:spPr>
          <a:xfrm>
            <a:off x="1023245" y="1108232"/>
            <a:ext cx="1080120" cy="6530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KBD</a:t>
            </a:r>
            <a:endParaRPr lang="he-IL" sz="1600" dirty="0"/>
          </a:p>
        </p:txBody>
      </p:sp>
      <p:cxnSp>
        <p:nvCxnSpPr>
          <p:cNvPr id="93" name="Elbow Connector 92"/>
          <p:cNvCxnSpPr>
            <a:stCxn id="92" idx="3"/>
            <a:endCxn id="90" idx="1"/>
          </p:cNvCxnSpPr>
          <p:nvPr/>
        </p:nvCxnSpPr>
        <p:spPr>
          <a:xfrm flipV="1">
            <a:off x="2103365" y="1434762"/>
            <a:ext cx="922492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90" idx="3"/>
            <a:endCxn id="91" idx="1"/>
          </p:cNvCxnSpPr>
          <p:nvPr/>
        </p:nvCxnSpPr>
        <p:spPr>
          <a:xfrm flipV="1">
            <a:off x="4244236" y="1401969"/>
            <a:ext cx="637703" cy="327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cxnSpLocks/>
          </p:cNvCxnSpPr>
          <p:nvPr/>
        </p:nvCxnSpPr>
        <p:spPr>
          <a:xfrm flipV="1">
            <a:off x="3563888" y="3603194"/>
            <a:ext cx="2698036" cy="81334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76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solidFill>
                  <a:srgbClr val="3333CC"/>
                </a:solidFill>
              </a:rPr>
              <a:t>סיכום כך נראה המסך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2" name="Picture 1" descr="cid:image004.jpg@01D4CF46.A7868BA0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73" y="5373216"/>
            <a:ext cx="2285124" cy="12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419872" y="2780928"/>
            <a:ext cx="753153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5111609" y="2540998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Chord 5"/>
          <p:cNvSpPr/>
          <p:nvPr/>
        </p:nvSpPr>
        <p:spPr>
          <a:xfrm rot="16200000">
            <a:off x="6806005" y="1050979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Chord 14"/>
          <p:cNvSpPr/>
          <p:nvPr/>
        </p:nvSpPr>
        <p:spPr>
          <a:xfrm rot="16200000">
            <a:off x="4357733" y="1050979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Chord 15"/>
          <p:cNvSpPr/>
          <p:nvPr/>
        </p:nvSpPr>
        <p:spPr>
          <a:xfrm rot="16200000">
            <a:off x="1909461" y="1050979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Chord 16"/>
          <p:cNvSpPr/>
          <p:nvPr/>
        </p:nvSpPr>
        <p:spPr>
          <a:xfrm rot="5400000">
            <a:off x="1916597" y="4435355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Chord 17"/>
          <p:cNvSpPr/>
          <p:nvPr/>
        </p:nvSpPr>
        <p:spPr>
          <a:xfrm rot="5400000">
            <a:off x="4465294" y="4398390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Chord 19"/>
          <p:cNvSpPr/>
          <p:nvPr/>
        </p:nvSpPr>
        <p:spPr>
          <a:xfrm rot="5400000">
            <a:off x="6878013" y="4388264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 Single Corner Rectangle 6"/>
          <p:cNvSpPr/>
          <p:nvPr/>
        </p:nvSpPr>
        <p:spPr>
          <a:xfrm rot="1434160">
            <a:off x="863587" y="2202301"/>
            <a:ext cx="2232248" cy="168573"/>
          </a:xfrm>
          <a:prstGeom prst="round1Rect">
            <a:avLst/>
          </a:prstGeom>
          <a:solidFill>
            <a:srgbClr val="99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73025" y="3251370"/>
            <a:ext cx="2847247" cy="1260140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8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5917546" cy="932752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u="sng" dirty="0">
                <a:solidFill>
                  <a:srgbClr val="3333CC"/>
                </a:solidFill>
              </a:rPr>
              <a:t>פרויקט סיום </a:t>
            </a:r>
            <a:r>
              <a:rPr lang="he-IL" b="1" u="sng" dirty="0" smtClean="0">
                <a:solidFill>
                  <a:srgbClr val="3333CC"/>
                </a:solidFill>
              </a:rPr>
              <a:t>אביב תשע"ט </a:t>
            </a:r>
            <a:r>
              <a:rPr lang="he-IL" b="1" u="sng" dirty="0">
                <a:solidFill>
                  <a:srgbClr val="3333CC"/>
                </a:solidFill>
              </a:rPr>
              <a:t>הדרכה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74225" y="1121392"/>
          <a:ext cx="6792416" cy="368300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3396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אביב 2019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מעבדה 1א 044157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u="none" dirty="0" smtClean="0"/>
                        <a:t>הדרכה כללית מנהלות (מצגת נפרדת)</a:t>
                      </a:r>
                      <a:endParaRPr lang="he-IL" sz="24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457200" rtl="1" eaLnBrk="1" latinLnBrk="0" hangingPunct="1"/>
                      <a:r>
                        <a:rPr lang="he-IL" sz="2400" u="none" kern="1200" dirty="0" smtClean="0"/>
                        <a:t>הנחיות כללית</a:t>
                      </a:r>
                      <a:endParaRPr 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342900" marR="0" indent="-3429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u="none" kern="1200" baseline="0" dirty="0" smtClean="0"/>
                        <a:t>VGA</a:t>
                      </a:r>
                      <a:endParaRPr lang="he-IL" sz="2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221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2400" u="none" kern="1200" dirty="0" smtClean="0"/>
                        <a:t>פרויקטים</a:t>
                      </a:r>
                      <a:endParaRPr lang="he-IL" sz="2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57200" rtl="1" eaLnBrk="1" latinLnBrk="0" hangingPunct="1"/>
                      <a:endParaRPr lang="en-US" alt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he-IL" sz="1800" kern="1200" dirty="0" smtClean="0">
                          <a:effectLst/>
                        </a:rPr>
                        <a:t>ביליארד	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57200" rtl="1" eaLnBrk="1" latinLnBrk="0" hangingPunct="1"/>
                      <a:endParaRPr lang="en-US" alt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800" kern="1200" dirty="0" smtClean="0">
                          <a:effectLst/>
                        </a:rPr>
                        <a:t>Bubble trouble</a:t>
                      </a:r>
                      <a:endParaRPr lang="he-IL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800" kern="1200" dirty="0" smtClean="0">
                          <a:effectLst/>
                        </a:rPr>
                        <a:t>Space invaders</a:t>
                      </a:r>
                      <a:endParaRPr lang="he-IL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he-IL" sz="1800" kern="1200" dirty="0" smtClean="0">
                          <a:effectLst/>
                        </a:rPr>
                        <a:t>טרזן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27584" y="3717032"/>
            <a:ext cx="7416824" cy="432048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11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3333CC"/>
                </a:solidFill>
              </a:rPr>
              <a:t>Bubble </a:t>
            </a:r>
            <a:r>
              <a:rPr lang="en-US" b="1" u="sng" dirty="0" smtClean="0">
                <a:solidFill>
                  <a:srgbClr val="3333CC"/>
                </a:solidFill>
              </a:rPr>
              <a:t> trouble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04638" y="3532169"/>
            <a:ext cx="4087495" cy="236791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5400000">
            <a:off x="4272161" y="4088879"/>
            <a:ext cx="0" cy="5524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95737" y="1324241"/>
            <a:ext cx="61514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e-I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משחק שבו יש כדור שקופץ משמאל לימין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e-I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השחקן יכול לנוע ימינה ושמאלה, על השחקן לירות בו </a:t>
            </a:r>
            <a:r>
              <a:rPr lang="he-I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חץ</a:t>
            </a:r>
          </a:p>
          <a:p>
            <a:pPr>
              <a:spcAft>
                <a:spcPts val="0"/>
              </a:spcAft>
            </a:pPr>
            <a:r>
              <a:rPr lang="he-I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לחלקו </a:t>
            </a:r>
            <a:r>
              <a:rPr lang="he-I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לשני כדורים </a:t>
            </a:r>
            <a:r>
              <a:rPr lang="he-I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שממשיכים </a:t>
            </a:r>
            <a:r>
              <a:rPr lang="he-I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לקפוץ כל אחד </a:t>
            </a:r>
            <a:r>
              <a:rPr lang="he-I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בנפרד, </a:t>
            </a:r>
          </a:p>
          <a:p>
            <a:pPr>
              <a:spcAft>
                <a:spcPts val="0"/>
              </a:spcAft>
            </a:pPr>
            <a:r>
              <a:rPr lang="he-I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אחרי </a:t>
            </a:r>
            <a:r>
              <a:rPr lang="he-I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כמה שניות אחד הכדורים מתפוגג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e-I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אם השחקן מפצל את הכדור השני לפני שהקודם התפוגג הוא ניצח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e-I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אם הכדור פוגע בשחקן הוא מפסיד חיים </a:t>
            </a:r>
            <a:r>
              <a:rPr lang="he-I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או </a:t>
            </a:r>
            <a:r>
              <a:rPr lang="he-I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נקודה 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77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76056" y="143221"/>
            <a:ext cx="2745680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solidFill>
                  <a:srgbClr val="3333CC"/>
                </a:solidFill>
              </a:rPr>
              <a:t>דרישות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1556792"/>
            <a:ext cx="730350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14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הערות כלליות 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31085"/>
            <a:ext cx="8568952" cy="4835627"/>
          </a:xfrm>
        </p:spPr>
        <p:txBody>
          <a:bodyPr>
            <a:normAutofit fontScale="77500" lnSpcReduction="20000"/>
          </a:bodyPr>
          <a:lstStyle/>
          <a:p>
            <a:r>
              <a:rPr 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שקט </a:t>
            </a:r>
            <a:r>
              <a:rPr lang="he-IL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במעבדה - </a:t>
            </a:r>
            <a:r>
              <a:rPr lang="he-IL" dirty="0" smtClean="0"/>
              <a:t>יש לדבג </a:t>
            </a:r>
            <a:r>
              <a:rPr lang="he-IL" b="1" dirty="0"/>
              <a:t> </a:t>
            </a:r>
            <a:r>
              <a:rPr lang="he-IL" b="1" dirty="0" smtClean="0"/>
              <a:t>רוב הזמן </a:t>
            </a:r>
            <a:r>
              <a:rPr lang="he-IL" dirty="0"/>
              <a:t> </a:t>
            </a:r>
            <a:r>
              <a:rPr lang="he-IL" dirty="0" smtClean="0"/>
              <a:t>בלי רמקול – השתמשו באוזניות</a:t>
            </a:r>
          </a:p>
          <a:p>
            <a:r>
              <a:rPr lang="he-IL" dirty="0" smtClean="0"/>
              <a:t>עבדו ביעילות –</a:t>
            </a:r>
          </a:p>
          <a:p>
            <a:pPr lvl="1"/>
            <a:r>
              <a:rPr lang="he-IL" dirty="0" smtClean="0"/>
              <a:t>יש לבחור </a:t>
            </a:r>
            <a:r>
              <a:rPr lang="he-IL" dirty="0"/>
              <a:t>את סוג הקומפילציה (אנליזה, סינתזה, מלאה) בהתאם לשלב בו מבצעים קומפילציה, על מנת לחסוך בזמן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תכננו את עבודתכם, השתמשו בנייר ועפרון, אל תתחילו לכתוב קוד</a:t>
            </a:r>
          </a:p>
          <a:p>
            <a:pPr lvl="1"/>
            <a:r>
              <a:rPr lang="he-IL" dirty="0" smtClean="0"/>
              <a:t>התקדמו בשלבים, כל שלב לדבג </a:t>
            </a:r>
            <a:r>
              <a:rPr lang="he-IL" dirty="0" err="1" smtClean="0"/>
              <a:t>ולסמלט</a:t>
            </a:r>
            <a:r>
              <a:rPr lang="he-IL" dirty="0" smtClean="0"/>
              <a:t>,  לא לקפוץ מהר לסוף </a:t>
            </a:r>
          </a:p>
          <a:p>
            <a:r>
              <a:rPr lang="he-IL" dirty="0" smtClean="0"/>
              <a:t>יש </a:t>
            </a:r>
            <a:r>
              <a:rPr lang="he-IL" dirty="0" err="1" smtClean="0"/>
              <a:t>לסמלט</a:t>
            </a:r>
            <a:r>
              <a:rPr lang="he-IL" dirty="0" smtClean="0"/>
              <a:t>  במידת האפשר בבית ולבוא למעבדה רק כדי להריץ ולדבג</a:t>
            </a:r>
          </a:p>
          <a:p>
            <a:r>
              <a:rPr lang="he-IL" dirty="0" smtClean="0"/>
              <a:t>לראשונה, כל זוג יקבל כרטיס </a:t>
            </a:r>
            <a:r>
              <a:rPr lang="en-US" dirty="0" smtClean="0"/>
              <a:t>FPGA</a:t>
            </a:r>
            <a:r>
              <a:rPr lang="he-IL" dirty="0" smtClean="0"/>
              <a:t>, אנא השתמשו בהם בבית ומנעו עומס במעבדה</a:t>
            </a:r>
          </a:p>
          <a:p>
            <a:pPr lvl="1"/>
            <a:r>
              <a:rPr lang="he-IL" dirty="0" smtClean="0"/>
              <a:t>(וכמובן שמרו עליהם למען הדורות הבאים)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</a:p>
          <a:p>
            <a:r>
              <a:rPr lang="he-IL" dirty="0" smtClean="0"/>
              <a:t>הדוחות אינם לצאת ידי חובה !!!!</a:t>
            </a:r>
          </a:p>
          <a:p>
            <a:pPr lvl="1"/>
            <a:r>
              <a:rPr lang="he-IL" dirty="0" smtClean="0"/>
              <a:t>השתמשו ב</a:t>
            </a:r>
            <a:r>
              <a:rPr lang="en-US" dirty="0" smtClean="0"/>
              <a:t> SIGNAL TAP </a:t>
            </a:r>
            <a:r>
              <a:rPr lang="he-IL" dirty="0" err="1" smtClean="0"/>
              <a:t>ובסימולוציה</a:t>
            </a:r>
            <a:r>
              <a:rPr lang="he-IL" dirty="0" smtClean="0"/>
              <a:t>, - ולא רק כדי למלא בדו"ח</a:t>
            </a:r>
          </a:p>
          <a:p>
            <a:pPr lvl="1"/>
            <a:r>
              <a:rPr lang="he-IL" dirty="0" smtClean="0"/>
              <a:t>התחילו למלא את הדוח </a:t>
            </a:r>
            <a:r>
              <a:rPr lang="he-IL" sz="2400" b="1" dirty="0" smtClean="0">
                <a:solidFill>
                  <a:srgbClr val="FF0000"/>
                </a:solidFill>
              </a:rPr>
              <a:t>מיד</a:t>
            </a:r>
            <a:r>
              <a:rPr lang="he-IL" sz="2400" dirty="0" smtClean="0">
                <a:solidFill>
                  <a:srgbClr val="FF0000"/>
                </a:solidFill>
              </a:rPr>
              <a:t> </a:t>
            </a:r>
            <a:r>
              <a:rPr lang="he-IL" dirty="0" smtClean="0"/>
              <a:t>עם תחילת העבודה על </a:t>
            </a:r>
            <a:r>
              <a:rPr lang="he-IL" dirty="0" err="1" smtClean="0"/>
              <a:t>הפרוייקט</a:t>
            </a:r>
            <a:endParaRPr lang="he-IL" dirty="0" smtClean="0"/>
          </a:p>
          <a:p>
            <a:r>
              <a:rPr lang="he-IL" dirty="0" smtClean="0"/>
              <a:t>שמות קבצים וספריות – רק באנגלית וללא רווחים או - </a:t>
            </a:r>
          </a:p>
          <a:p>
            <a:r>
              <a:rPr lang="he-IL" dirty="0" smtClean="0"/>
              <a:t>עבודה ב</a:t>
            </a:r>
            <a:r>
              <a:rPr lang="en-US" dirty="0" smtClean="0"/>
              <a:t>DESKTOP </a:t>
            </a:r>
            <a:r>
              <a:rPr lang="he-IL" dirty="0" smtClean="0"/>
              <a:t> למהירות </a:t>
            </a:r>
          </a:p>
          <a:p>
            <a:r>
              <a:rPr lang="he-IL" dirty="0" smtClean="0"/>
              <a:t>לא לשכוח גיבוי</a:t>
            </a:r>
            <a:r>
              <a:rPr lang="en-US" dirty="0" smtClean="0"/>
              <a:t> </a:t>
            </a:r>
            <a:r>
              <a:rPr lang="he-IL" dirty="0" smtClean="0"/>
              <a:t> - בכל סמסטר למישהו נמחקים הקבצים </a:t>
            </a:r>
          </a:p>
          <a:p>
            <a:r>
              <a:rPr lang="he-IL" dirty="0" smtClean="0"/>
              <a:t>לא לשכוח לישון,  עבודה של 24 שעות רצופות אינה יעילה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 smtClean="0">
                <a:solidFill>
                  <a:srgbClr val="3333CC"/>
                </a:solidFill>
              </a:rPr>
              <a:t>כך </a:t>
            </a:r>
            <a:r>
              <a:rPr lang="he-IL" b="1" u="sng" dirty="0">
                <a:solidFill>
                  <a:srgbClr val="3333CC"/>
                </a:solidFill>
              </a:rPr>
              <a:t>נראה המסך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19871" y="1748946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8" name="Chord 17"/>
          <p:cNvSpPr/>
          <p:nvPr/>
        </p:nvSpPr>
        <p:spPr>
          <a:xfrm rot="5400000">
            <a:off x="4465294" y="4398390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788024" y="2540999"/>
            <a:ext cx="35553" cy="1787140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3716732"/>
            <a:ext cx="2442723" cy="13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25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Elbow Connector 12">
            <a:extLst>
              <a:ext uri="{FF2B5EF4-FFF2-40B4-BE49-F238E27FC236}">
                <a16:creationId xmlns:a16="http://schemas.microsoft.com/office/drawing/2014/main" id="{6A1EE06E-54D5-43FF-B3BA-49B42BD5C4C9}"/>
              </a:ext>
            </a:extLst>
          </p:cNvPr>
          <p:cNvCxnSpPr>
            <a:cxnSpLocks/>
          </p:cNvCxnSpPr>
          <p:nvPr/>
        </p:nvCxnSpPr>
        <p:spPr>
          <a:xfrm flipV="1">
            <a:off x="3913624" y="2102330"/>
            <a:ext cx="1954520" cy="792686"/>
          </a:xfrm>
          <a:prstGeom prst="bentConnector3">
            <a:avLst>
              <a:gd name="adj1" fmla="val 7250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5B25F37A-5857-4943-820D-98D44CE9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450" y="476672"/>
            <a:ext cx="5269474" cy="932752"/>
          </a:xfrm>
        </p:spPr>
        <p:txBody>
          <a:bodyPr>
            <a:normAutofit fontScale="90000"/>
          </a:bodyPr>
          <a:lstStyle/>
          <a:p>
            <a:pPr algn="r"/>
            <a:r>
              <a:rPr lang="he-IL" b="1" u="sng" dirty="0">
                <a:solidFill>
                  <a:srgbClr val="3333CC"/>
                </a:solidFill>
              </a:rPr>
              <a:t>מימוש</a:t>
            </a:r>
            <a:br>
              <a:rPr lang="he-IL" b="1" u="sng" dirty="0">
                <a:solidFill>
                  <a:srgbClr val="3333CC"/>
                </a:solidFill>
              </a:rPr>
            </a:b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8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9483" y="1919091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VGA</a:t>
            </a:r>
            <a:endParaRPr lang="he-IL" sz="1600" dirty="0"/>
          </a:p>
        </p:txBody>
      </p:sp>
      <p:sp>
        <p:nvSpPr>
          <p:cNvPr id="7" name="Rectangle 6"/>
          <p:cNvSpPr/>
          <p:nvPr/>
        </p:nvSpPr>
        <p:spPr>
          <a:xfrm>
            <a:off x="5868144" y="1919091"/>
            <a:ext cx="720080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MUX</a:t>
            </a:r>
            <a:endParaRPr lang="he-IL" dirty="0"/>
          </a:p>
        </p:txBody>
      </p:sp>
      <p:sp>
        <p:nvSpPr>
          <p:cNvPr id="8" name="Down Arrow 7"/>
          <p:cNvSpPr/>
          <p:nvPr/>
        </p:nvSpPr>
        <p:spPr>
          <a:xfrm rot="5400000" flipV="1">
            <a:off x="6747590" y="1883720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Elbow Connector 12"/>
          <p:cNvCxnSpPr>
            <a:endCxn id="7" idx="1"/>
          </p:cNvCxnSpPr>
          <p:nvPr/>
        </p:nvCxnSpPr>
        <p:spPr>
          <a:xfrm flipV="1">
            <a:off x="3837424" y="2245622"/>
            <a:ext cx="2030720" cy="1837899"/>
          </a:xfrm>
          <a:prstGeom prst="bentConnector3">
            <a:avLst>
              <a:gd name="adj1" fmla="val 8304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60234" y="3142260"/>
            <a:ext cx="1080120" cy="1653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hit</a:t>
            </a:r>
            <a:endParaRPr lang="he-IL" dirty="0"/>
          </a:p>
        </p:txBody>
      </p:sp>
      <p:sp>
        <p:nvSpPr>
          <p:cNvPr id="21" name="Rectangle 20"/>
          <p:cNvSpPr/>
          <p:nvPr/>
        </p:nvSpPr>
        <p:spPr>
          <a:xfrm>
            <a:off x="7421600" y="3663001"/>
            <a:ext cx="966823" cy="756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Game controller</a:t>
            </a:r>
            <a:endParaRPr lang="he-IL" sz="1200" dirty="0"/>
          </a:p>
        </p:txBody>
      </p:sp>
      <p:sp>
        <p:nvSpPr>
          <p:cNvPr id="22" name="Down Arrow 21"/>
          <p:cNvSpPr/>
          <p:nvPr/>
        </p:nvSpPr>
        <p:spPr>
          <a:xfrm rot="5400000" flipV="1">
            <a:off x="7305013" y="5147702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6277876" y="5218242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0066FF"/>
                </a:solidFill>
              </a:rPr>
              <a:t>צלילים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9512" y="2245621"/>
            <a:ext cx="1080120" cy="653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KBD</a:t>
            </a:r>
            <a:endParaRPr lang="he-IL" dirty="0"/>
          </a:p>
        </p:txBody>
      </p:sp>
      <p:sp>
        <p:nvSpPr>
          <p:cNvPr id="30" name="Rectangle 29"/>
          <p:cNvSpPr/>
          <p:nvPr/>
        </p:nvSpPr>
        <p:spPr>
          <a:xfrm>
            <a:off x="2123728" y="5905085"/>
            <a:ext cx="2030720" cy="65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Background draw</a:t>
            </a:r>
            <a:r>
              <a:rPr lang="he-IL" dirty="0"/>
              <a:t> </a:t>
            </a:r>
          </a:p>
        </p:txBody>
      </p:sp>
      <p:cxnSp>
        <p:nvCxnSpPr>
          <p:cNvPr id="29" name="Elbow Connector 12">
            <a:extLst>
              <a:ext uri="{FF2B5EF4-FFF2-40B4-BE49-F238E27FC236}">
                <a16:creationId xmlns:a16="http://schemas.microsoft.com/office/drawing/2014/main" id="{C7418590-FE59-4B31-ACA0-DE2F6F12B856}"/>
              </a:ext>
            </a:extLst>
          </p:cNvPr>
          <p:cNvCxnSpPr>
            <a:cxnSpLocks/>
          </p:cNvCxnSpPr>
          <p:nvPr/>
        </p:nvCxnSpPr>
        <p:spPr>
          <a:xfrm>
            <a:off x="3913624" y="1523078"/>
            <a:ext cx="1954520" cy="450191"/>
          </a:xfrm>
          <a:prstGeom prst="bentConnector3">
            <a:avLst>
              <a:gd name="adj1" fmla="val 826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2">
            <a:extLst>
              <a:ext uri="{FF2B5EF4-FFF2-40B4-BE49-F238E27FC236}">
                <a16:creationId xmlns:a16="http://schemas.microsoft.com/office/drawing/2014/main" id="{82032438-44E8-45EF-96B0-2724C3B28AD2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154448" y="2531160"/>
            <a:ext cx="1862200" cy="370045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26">
            <a:extLst>
              <a:ext uri="{FF2B5EF4-FFF2-40B4-BE49-F238E27FC236}">
                <a16:creationId xmlns:a16="http://schemas.microsoft.com/office/drawing/2014/main" id="{781BF998-0477-4EEC-A83E-241D5583073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259632" y="2572152"/>
            <a:ext cx="1568155" cy="3136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6">
            <a:extLst>
              <a:ext uri="{FF2B5EF4-FFF2-40B4-BE49-F238E27FC236}">
                <a16:creationId xmlns:a16="http://schemas.microsoft.com/office/drawing/2014/main" id="{6E2CA7B3-31CF-41C9-B53C-4F6D118DB2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6559" y="3424404"/>
            <a:ext cx="544658" cy="120514"/>
          </a:xfrm>
          <a:prstGeom prst="bentConnector3">
            <a:avLst>
              <a:gd name="adj1" fmla="val 3099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6">
            <a:extLst>
              <a:ext uri="{FF2B5EF4-FFF2-40B4-BE49-F238E27FC236}">
                <a16:creationId xmlns:a16="http://schemas.microsoft.com/office/drawing/2014/main" id="{10D8F7BF-BDAF-4FA1-A18B-524F09C0B884}"/>
              </a:ext>
            </a:extLst>
          </p:cNvPr>
          <p:cNvCxnSpPr>
            <a:cxnSpLocks/>
          </p:cNvCxnSpPr>
          <p:nvPr/>
        </p:nvCxnSpPr>
        <p:spPr>
          <a:xfrm rot="5400000">
            <a:off x="3043976" y="2208106"/>
            <a:ext cx="758426" cy="6518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766261" y="3766431"/>
            <a:ext cx="1182716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Ball-1 </a:t>
            </a:r>
            <a:endParaRPr lang="en-US" dirty="0"/>
          </a:p>
          <a:p>
            <a:pPr algn="ctr"/>
            <a:r>
              <a:rPr lang="en-US" dirty="0"/>
              <a:t>move</a:t>
            </a:r>
            <a:endParaRPr lang="he-IL" dirty="0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DB48110F-AF88-448F-891E-27F1DAC9C0CF}"/>
              </a:ext>
            </a:extLst>
          </p:cNvPr>
          <p:cNvSpPr/>
          <p:nvPr/>
        </p:nvSpPr>
        <p:spPr>
          <a:xfrm>
            <a:off x="4054747" y="3775645"/>
            <a:ext cx="1182716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Ball-1 </a:t>
            </a:r>
            <a:endParaRPr lang="en-US" dirty="0"/>
          </a:p>
          <a:p>
            <a:pPr algn="ctr"/>
            <a:r>
              <a:rPr lang="en-US" dirty="0" smtClean="0"/>
              <a:t>draw</a:t>
            </a:r>
            <a:endParaRPr lang="he-IL" dirty="0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FB837FAC-E43A-4C9D-B3EB-425037944D97}"/>
              </a:ext>
            </a:extLst>
          </p:cNvPr>
          <p:cNvSpPr/>
          <p:nvPr/>
        </p:nvSpPr>
        <p:spPr>
          <a:xfrm>
            <a:off x="2794537" y="2559271"/>
            <a:ext cx="1080120" cy="653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Player logic</a:t>
            </a:r>
            <a:endParaRPr lang="he-IL" sz="1600" dirty="0"/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B20C085D-1379-45DC-A43E-68FB3F62ACB2}"/>
              </a:ext>
            </a:extLst>
          </p:cNvPr>
          <p:cNvSpPr/>
          <p:nvPr/>
        </p:nvSpPr>
        <p:spPr>
          <a:xfrm>
            <a:off x="4080152" y="2568712"/>
            <a:ext cx="1080120" cy="653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player</a:t>
            </a:r>
          </a:p>
          <a:p>
            <a:pPr algn="ctr"/>
            <a:r>
              <a:rPr lang="en-US" sz="1600" dirty="0"/>
              <a:t>draw</a:t>
            </a:r>
            <a:endParaRPr lang="he-IL" sz="1600" dirty="0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663162" y="1224821"/>
            <a:ext cx="1182716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missile </a:t>
            </a:r>
            <a:endParaRPr lang="en-US" dirty="0"/>
          </a:p>
          <a:p>
            <a:pPr algn="ctr"/>
            <a:r>
              <a:rPr lang="en-US" dirty="0"/>
              <a:t>move</a:t>
            </a:r>
            <a:endParaRPr lang="he-IL" dirty="0"/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DB48110F-AF88-448F-891E-27F1DAC9C0CF}"/>
              </a:ext>
            </a:extLst>
          </p:cNvPr>
          <p:cNvSpPr/>
          <p:nvPr/>
        </p:nvSpPr>
        <p:spPr>
          <a:xfrm>
            <a:off x="3969974" y="1230915"/>
            <a:ext cx="1182716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missile</a:t>
            </a:r>
            <a:endParaRPr lang="en-US" dirty="0"/>
          </a:p>
          <a:p>
            <a:pPr algn="ctr"/>
            <a:r>
              <a:rPr lang="en-US" dirty="0" smtClean="0"/>
              <a:t>draw</a:t>
            </a:r>
            <a:endParaRPr lang="he-IL" dirty="0"/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918661" y="4044334"/>
            <a:ext cx="1182716" cy="6530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move</a:t>
            </a:r>
            <a:endParaRPr lang="he-IL" dirty="0"/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DB48110F-AF88-448F-891E-27F1DAC9C0CF}"/>
              </a:ext>
            </a:extLst>
          </p:cNvPr>
          <p:cNvSpPr/>
          <p:nvPr/>
        </p:nvSpPr>
        <p:spPr>
          <a:xfrm>
            <a:off x="4213455" y="4073624"/>
            <a:ext cx="1182716" cy="6530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draw</a:t>
            </a:r>
            <a:endParaRPr lang="he-IL" dirty="0"/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3186991" y="4318093"/>
            <a:ext cx="1182716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Ball-8 </a:t>
            </a:r>
            <a:endParaRPr lang="en-US" dirty="0"/>
          </a:p>
          <a:p>
            <a:pPr algn="ctr"/>
            <a:r>
              <a:rPr lang="en-US" dirty="0"/>
              <a:t>move</a:t>
            </a:r>
            <a:endParaRPr lang="he-IL" dirty="0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DB48110F-AF88-448F-891E-27F1DAC9C0CF}"/>
              </a:ext>
            </a:extLst>
          </p:cNvPr>
          <p:cNvSpPr/>
          <p:nvPr/>
        </p:nvSpPr>
        <p:spPr>
          <a:xfrm>
            <a:off x="4475477" y="4327307"/>
            <a:ext cx="1182716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Ball-8 </a:t>
            </a:r>
            <a:endParaRPr lang="en-US" dirty="0"/>
          </a:p>
          <a:p>
            <a:pPr algn="ctr"/>
            <a:r>
              <a:rPr lang="en-US" dirty="0" smtClean="0"/>
              <a:t>draw</a:t>
            </a:r>
            <a:endParaRPr lang="he-IL" dirty="0"/>
          </a:p>
        </p:txBody>
      </p:sp>
      <p:cxnSp>
        <p:nvCxnSpPr>
          <p:cNvPr id="49" name="Elbow Connector 12">
            <a:extLst>
              <a:ext uri="{FF2B5EF4-FFF2-40B4-BE49-F238E27FC236}">
                <a16:creationId xmlns:a16="http://schemas.microsoft.com/office/drawing/2014/main" id="{82032438-44E8-45EF-96B0-2724C3B28A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36225" y="3942047"/>
            <a:ext cx="2381885" cy="1002330"/>
          </a:xfrm>
          <a:prstGeom prst="bentConnector4">
            <a:avLst>
              <a:gd name="adj1" fmla="val 18022"/>
              <a:gd name="adj2" fmla="val 141228"/>
            </a:avLst>
          </a:prstGeom>
          <a:ln w="762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773439" y="5422342"/>
            <a:ext cx="540407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566420" algn="l"/>
              </a:tabLst>
              <a:defRPr/>
            </a:pPr>
            <a:r>
              <a:rPr lang="he-IL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בפגיעה – נוצר כדור חדש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4607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11">
            <a:extLst>
              <a:ext uri="{FF2B5EF4-FFF2-40B4-BE49-F238E27FC236}">
                <a16:creationId xmlns:a16="http://schemas.microsoft.com/office/drawing/2014/main" id="{1D5DEA98-D423-4075-B040-1A10BCA6D88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86654" y="4013095"/>
            <a:ext cx="2343952" cy="60187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r"/>
            <a:r>
              <a:rPr lang="he-IL" b="1" u="sng" dirty="0" smtClean="0">
                <a:solidFill>
                  <a:srgbClr val="3333CC"/>
                </a:solidFill>
              </a:rPr>
              <a:t>ספתח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1640" y="1141359"/>
            <a:ext cx="631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מימוש שחקן יחיד (ריבוע) המסוגל לנוע 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ימינה ושאלה על </a:t>
            </a: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גבי המסך לפי פקודות מקלדת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צליל יחיד בלחיצת מקש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מימוש </a:t>
            </a: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אובייקט 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נע (</a:t>
            </a:r>
            <a:r>
              <a:rPr lang="he-IL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עיגול) 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במסלול </a:t>
            </a:r>
            <a:r>
              <a:rPr lang="he-IL" sz="1600" dirty="0" err="1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פראבולי</a:t>
            </a: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, הפיכת כיוון בתחתית ובפגיעה בשחקן </a:t>
            </a:r>
            <a:endParaRPr lang="he-IL" sz="1600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sp>
        <p:nvSpPr>
          <p:cNvPr id="6" name="Down Arrow 5"/>
          <p:cNvSpPr/>
          <p:nvPr/>
        </p:nvSpPr>
        <p:spPr>
          <a:xfrm rot="5400000" flipV="1">
            <a:off x="7573605" y="4405216"/>
            <a:ext cx="413792" cy="10430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971820" y="4595849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VGA</a:t>
            </a:r>
            <a:endParaRPr lang="he-IL" sz="1600" dirty="0"/>
          </a:p>
        </p:txBody>
      </p:sp>
      <p:sp>
        <p:nvSpPr>
          <p:cNvPr id="8" name="Rectangle 7"/>
          <p:cNvSpPr/>
          <p:nvPr/>
        </p:nvSpPr>
        <p:spPr>
          <a:xfrm>
            <a:off x="5770566" y="4614968"/>
            <a:ext cx="720080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MUX</a:t>
            </a:r>
            <a:endParaRPr lang="he-IL" dirty="0"/>
          </a:p>
        </p:txBody>
      </p:sp>
      <p:sp>
        <p:nvSpPr>
          <p:cNvPr id="9" name="Down Arrow 8"/>
          <p:cNvSpPr/>
          <p:nvPr/>
        </p:nvSpPr>
        <p:spPr>
          <a:xfrm rot="5400000" flipV="1">
            <a:off x="6538769" y="4671721"/>
            <a:ext cx="413792" cy="5100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Elbow Connector 11"/>
          <p:cNvCxnSpPr>
            <a:cxnSpLocks/>
          </p:cNvCxnSpPr>
          <p:nvPr/>
        </p:nvCxnSpPr>
        <p:spPr>
          <a:xfrm>
            <a:off x="2397423" y="4915058"/>
            <a:ext cx="3372862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 rot="5400000" flipV="1">
            <a:off x="6607886" y="5683827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580749" y="5754367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0066FF"/>
                </a:solidFill>
              </a:rPr>
              <a:t>צלילים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31359" y="4605776"/>
            <a:ext cx="1080120" cy="65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KBD</a:t>
            </a:r>
            <a:endParaRPr lang="he-IL" dirty="0"/>
          </a:p>
        </p:txBody>
      </p:sp>
      <p:sp>
        <p:nvSpPr>
          <p:cNvPr id="21" name="Rectangle 20"/>
          <p:cNvSpPr/>
          <p:nvPr/>
        </p:nvSpPr>
        <p:spPr>
          <a:xfrm>
            <a:off x="2668179" y="4555006"/>
            <a:ext cx="1080120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square </a:t>
            </a:r>
            <a:r>
              <a:rPr lang="en-US" sz="1600" dirty="0" smtClean="0"/>
              <a:t>logic</a:t>
            </a:r>
            <a:endParaRPr lang="he-IL" sz="1600" dirty="0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3562E696-5089-419F-989E-2C117BDAB895}"/>
              </a:ext>
            </a:extLst>
          </p:cNvPr>
          <p:cNvSpPr/>
          <p:nvPr/>
        </p:nvSpPr>
        <p:spPr>
          <a:xfrm>
            <a:off x="4021240" y="4555006"/>
            <a:ext cx="1080120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square </a:t>
            </a:r>
            <a:r>
              <a:rPr lang="en-US" sz="1600" dirty="0" smtClean="0"/>
              <a:t>draw</a:t>
            </a:r>
            <a:endParaRPr lang="he-IL" sz="1600" dirty="0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0E35E4CF-ABB4-404A-8370-2CB7ED45E38F}"/>
              </a:ext>
            </a:extLst>
          </p:cNvPr>
          <p:cNvSpPr/>
          <p:nvPr/>
        </p:nvSpPr>
        <p:spPr>
          <a:xfrm>
            <a:off x="2668179" y="3691775"/>
            <a:ext cx="1080120" cy="754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ball </a:t>
            </a:r>
            <a:r>
              <a:rPr lang="en-US" dirty="0" smtClean="0"/>
              <a:t>logic</a:t>
            </a:r>
            <a:endParaRPr lang="he-IL" dirty="0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614D514-9972-4891-92DB-DE4DF8180AB4}"/>
              </a:ext>
            </a:extLst>
          </p:cNvPr>
          <p:cNvSpPr/>
          <p:nvPr/>
        </p:nvSpPr>
        <p:spPr>
          <a:xfrm>
            <a:off x="4021240" y="3659349"/>
            <a:ext cx="1080120" cy="754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ball </a:t>
            </a:r>
            <a:r>
              <a:rPr lang="en-US" dirty="0" smtClean="0"/>
              <a:t>draw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841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B25F37A-5857-4943-820D-98D44CE9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450" y="476672"/>
            <a:ext cx="5269474" cy="932752"/>
          </a:xfrm>
        </p:spPr>
        <p:txBody>
          <a:bodyPr>
            <a:normAutofit fontScale="90000"/>
          </a:bodyPr>
          <a:lstStyle/>
          <a:p>
            <a:pPr algn="r"/>
            <a:r>
              <a:rPr lang="he-IL" b="1" u="sng" dirty="0">
                <a:solidFill>
                  <a:srgbClr val="3333CC"/>
                </a:solidFill>
              </a:rPr>
              <a:t>פתיחת </a:t>
            </a:r>
            <a:r>
              <a:rPr lang="en-US" b="1" u="sng" dirty="0">
                <a:solidFill>
                  <a:srgbClr val="3333CC"/>
                </a:solidFill>
              </a:rPr>
              <a:t>PIPE</a:t>
            </a:r>
            <a:r>
              <a:rPr lang="he-IL" b="1" u="sng" dirty="0">
                <a:solidFill>
                  <a:srgbClr val="3333CC"/>
                </a:solidFill>
              </a:rPr>
              <a:t/>
            </a:r>
            <a:br>
              <a:rPr lang="he-IL" b="1" u="sng" dirty="0">
                <a:solidFill>
                  <a:srgbClr val="3333CC"/>
                </a:solidFill>
              </a:rPr>
            </a:br>
            <a:endParaRPr lang="en-US" b="1" u="sng" dirty="0">
              <a:solidFill>
                <a:srgbClr val="3333CC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64315" y="4298956"/>
            <a:ext cx="3240360" cy="2016223"/>
            <a:chOff x="2267744" y="2204864"/>
            <a:chExt cx="3240360" cy="2016223"/>
          </a:xfrm>
        </p:grpSpPr>
        <p:sp>
          <p:nvSpPr>
            <p:cNvPr id="60" name="Rectangle 59"/>
            <p:cNvSpPr/>
            <p:nvPr/>
          </p:nvSpPr>
          <p:spPr>
            <a:xfrm>
              <a:off x="2267744" y="2204864"/>
              <a:ext cx="3240360" cy="20162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endParaRPr lang="he-IL" sz="700" dirty="0"/>
            </a:p>
          </p:txBody>
        </p:sp>
        <p:sp>
          <p:nvSpPr>
            <p:cNvPr id="61" name="Down Arrow 60"/>
            <p:cNvSpPr/>
            <p:nvPr/>
          </p:nvSpPr>
          <p:spPr>
            <a:xfrm rot="5400000" flipV="1">
              <a:off x="4422300" y="2488976"/>
              <a:ext cx="131844" cy="324318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7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52627" y="2549814"/>
              <a:ext cx="480680" cy="208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700" dirty="0" smtClean="0"/>
                <a:t>צלילים</a:t>
              </a:r>
              <a:endParaRPr lang="he-IL" sz="7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83768" y="2420888"/>
              <a:ext cx="845587" cy="31583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r>
                <a:rPr lang="he-IL" sz="700" dirty="0" smtClean="0"/>
                <a:t>מנהל </a:t>
              </a:r>
            </a:p>
            <a:p>
              <a:r>
                <a:rPr lang="he-IL" sz="700" dirty="0" smtClean="0"/>
                <a:t>משחק</a:t>
              </a:r>
              <a:endParaRPr lang="he-IL" sz="7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11760" y="3179564"/>
              <a:ext cx="470638" cy="1984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700" dirty="0" smtClean="0"/>
                <a:t>KBD</a:t>
              </a:r>
              <a:endParaRPr lang="he-IL" sz="7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11961" y="3222657"/>
              <a:ext cx="458884" cy="7777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700" dirty="0" smtClean="0"/>
                <a:t>MUX</a:t>
              </a:r>
              <a:endParaRPr lang="he-IL" sz="700" dirty="0" smtClean="0"/>
            </a:p>
            <a:p>
              <a:pPr algn="ctr"/>
              <a:endParaRPr lang="he-IL" sz="700" dirty="0"/>
            </a:p>
          </p:txBody>
        </p:sp>
        <p:sp>
          <p:nvSpPr>
            <p:cNvPr id="67" name="Down Arrow 66"/>
            <p:cNvSpPr/>
            <p:nvPr/>
          </p:nvSpPr>
          <p:spPr>
            <a:xfrm rot="5400000" flipV="1">
              <a:off x="4781872" y="3459299"/>
              <a:ext cx="125712" cy="319181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7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18612" y="3565422"/>
              <a:ext cx="345476" cy="1163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500" dirty="0" smtClean="0"/>
                <a:t>VGA</a:t>
              </a:r>
              <a:endParaRPr lang="he-IL" sz="7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637746" y="2507451"/>
              <a:ext cx="419601" cy="284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700" dirty="0" smtClean="0"/>
                <a:t>רמקול</a:t>
              </a:r>
              <a:endParaRPr lang="he-IL" sz="700" dirty="0"/>
            </a:p>
          </p:txBody>
        </p:sp>
        <p:sp>
          <p:nvSpPr>
            <p:cNvPr id="70" name="Right Arrow 69"/>
            <p:cNvSpPr/>
            <p:nvPr/>
          </p:nvSpPr>
          <p:spPr>
            <a:xfrm>
              <a:off x="2882398" y="3224065"/>
              <a:ext cx="331824" cy="115914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7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214222" y="3815390"/>
              <a:ext cx="475720" cy="208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700" dirty="0" smtClean="0"/>
                <a:t>רקע</a:t>
              </a:r>
              <a:endParaRPr lang="he-IL" sz="700" dirty="0"/>
            </a:p>
          </p:txBody>
        </p:sp>
        <p:sp>
          <p:nvSpPr>
            <p:cNvPr id="72" name="Rectangle 71"/>
            <p:cNvSpPr/>
            <p:nvPr/>
          </p:nvSpPr>
          <p:spPr>
            <a:xfrm rot="16200000">
              <a:off x="4201463" y="3073423"/>
              <a:ext cx="506098" cy="2050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700" dirty="0" smtClean="0"/>
            </a:p>
            <a:p>
              <a:pPr algn="ctr"/>
              <a:r>
                <a:rPr lang="he-IL" sz="700" dirty="0" smtClean="0"/>
                <a:t>התנגשות</a:t>
              </a:r>
            </a:p>
            <a:p>
              <a:pPr algn="ctr"/>
              <a:endParaRPr lang="he-IL" sz="700" dirty="0"/>
            </a:p>
          </p:txBody>
        </p:sp>
        <p:cxnSp>
          <p:nvCxnSpPr>
            <p:cNvPr id="73" name="Straight Arrow Connector 72"/>
            <p:cNvCxnSpPr>
              <a:stCxn id="72" idx="0"/>
            </p:cNvCxnSpPr>
            <p:nvPr/>
          </p:nvCxnSpPr>
          <p:spPr>
            <a:xfrm flipH="1" flipV="1">
              <a:off x="3326906" y="2682848"/>
              <a:ext cx="1025080" cy="493102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214223" y="2747327"/>
              <a:ext cx="326721" cy="415609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4" idx="3"/>
              <a:endCxn id="62" idx="1"/>
            </p:cNvCxnSpPr>
            <p:nvPr/>
          </p:nvCxnSpPr>
          <p:spPr>
            <a:xfrm>
              <a:off x="3329355" y="2578807"/>
              <a:ext cx="523272" cy="75047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3206716" y="2758179"/>
              <a:ext cx="168144" cy="740100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214222" y="2758179"/>
              <a:ext cx="89932" cy="1057211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214222" y="3169888"/>
              <a:ext cx="475720" cy="208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700" dirty="0" smtClean="0"/>
                <a:t>שחקנים</a:t>
              </a:r>
              <a:endParaRPr lang="he-IL" sz="7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214222" y="3492639"/>
              <a:ext cx="475720" cy="208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700" dirty="0" smtClean="0"/>
                <a:t>עצמים</a:t>
              </a:r>
              <a:endParaRPr lang="he-IL" sz="700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640939" y="2494729"/>
              <a:ext cx="282615" cy="180968"/>
              <a:chOff x="401097" y="1196752"/>
              <a:chExt cx="1057087" cy="80516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900390" y="1196752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70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098942" y="1642767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70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62810" y="1628958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700"/>
              </a:p>
            </p:txBody>
          </p:sp>
          <p:sp>
            <p:nvSpPr>
              <p:cNvPr id="84" name="Arc 83"/>
              <p:cNvSpPr/>
              <p:nvPr/>
            </p:nvSpPr>
            <p:spPr>
              <a:xfrm>
                <a:off x="1187127" y="1346713"/>
                <a:ext cx="175558" cy="655205"/>
              </a:xfrm>
              <a:prstGeom prst="arc">
                <a:avLst/>
              </a:prstGeom>
              <a:ln w="1905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700"/>
              </a:p>
            </p:txBody>
          </p:sp>
          <p:sp>
            <p:nvSpPr>
              <p:cNvPr id="85" name="Arc 84"/>
              <p:cNvSpPr/>
              <p:nvPr/>
            </p:nvSpPr>
            <p:spPr>
              <a:xfrm rot="6690130">
                <a:off x="526672" y="1363759"/>
                <a:ext cx="497543" cy="748693"/>
              </a:xfrm>
              <a:prstGeom prst="arc">
                <a:avLst/>
              </a:prstGeom>
              <a:ln w="1905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700"/>
              </a:p>
            </p:txBody>
          </p:sp>
          <p:sp>
            <p:nvSpPr>
              <p:cNvPr id="86" name="Arc 85"/>
              <p:cNvSpPr/>
              <p:nvPr/>
            </p:nvSpPr>
            <p:spPr>
              <a:xfrm rot="15236873">
                <a:off x="727336" y="1120394"/>
                <a:ext cx="497543" cy="748693"/>
              </a:xfrm>
              <a:prstGeom prst="arc">
                <a:avLst/>
              </a:prstGeom>
              <a:ln w="1905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700"/>
              </a:p>
            </p:txBody>
          </p:sp>
        </p:grpSp>
      </p:grpSp>
      <p:cxnSp>
        <p:nvCxnSpPr>
          <p:cNvPr id="51" name="Elbow Connector 12">
            <a:extLst>
              <a:ext uri="{FF2B5EF4-FFF2-40B4-BE49-F238E27FC236}">
                <a16:creationId xmlns:a16="http://schemas.microsoft.com/office/drawing/2014/main" id="{6A1EE06E-54D5-43FF-B3BA-49B42BD5C4C9}"/>
              </a:ext>
            </a:extLst>
          </p:cNvPr>
          <p:cNvCxnSpPr>
            <a:cxnSpLocks/>
          </p:cNvCxnSpPr>
          <p:nvPr/>
        </p:nvCxnSpPr>
        <p:spPr>
          <a:xfrm flipV="1">
            <a:off x="4098428" y="1720336"/>
            <a:ext cx="1954520" cy="792686"/>
          </a:xfrm>
          <a:prstGeom prst="bentConnector3">
            <a:avLst>
              <a:gd name="adj1" fmla="val 7250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59230" y="5196484"/>
            <a:ext cx="856907" cy="669925"/>
          </a:xfrm>
        </p:spPr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3" name="Slide Number Placeholder 3"/>
          <p:cNvSpPr txBox="1">
            <a:spLocks/>
          </p:cNvSpPr>
          <p:nvPr/>
        </p:nvSpPr>
        <p:spPr>
          <a:xfrm>
            <a:off x="7959230" y="5196484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8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504287" y="1537097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VGA</a:t>
            </a:r>
            <a:endParaRPr lang="he-IL" sz="1600" dirty="0"/>
          </a:p>
        </p:txBody>
      </p:sp>
      <p:sp>
        <p:nvSpPr>
          <p:cNvPr id="55" name="Rectangle 54"/>
          <p:cNvSpPr/>
          <p:nvPr/>
        </p:nvSpPr>
        <p:spPr>
          <a:xfrm>
            <a:off x="6052948" y="1537097"/>
            <a:ext cx="720080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MUX</a:t>
            </a:r>
            <a:endParaRPr lang="he-IL" dirty="0"/>
          </a:p>
        </p:txBody>
      </p:sp>
      <p:sp>
        <p:nvSpPr>
          <p:cNvPr id="56" name="Down Arrow 55"/>
          <p:cNvSpPr/>
          <p:nvPr/>
        </p:nvSpPr>
        <p:spPr>
          <a:xfrm rot="5400000" flipV="1">
            <a:off x="6932394" y="1501726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 flipV="1">
            <a:off x="4022228" y="1863628"/>
            <a:ext cx="2030720" cy="1837899"/>
          </a:xfrm>
          <a:prstGeom prst="bentConnector3">
            <a:avLst>
              <a:gd name="adj1" fmla="val 8304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15682" y="2760266"/>
            <a:ext cx="809475" cy="16531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06404" y="3281007"/>
            <a:ext cx="966823" cy="756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Game controller</a:t>
            </a:r>
            <a:endParaRPr lang="he-IL" sz="1200" dirty="0"/>
          </a:p>
        </p:txBody>
      </p:sp>
      <p:sp>
        <p:nvSpPr>
          <p:cNvPr id="88" name="Down Arrow 87"/>
          <p:cNvSpPr/>
          <p:nvPr/>
        </p:nvSpPr>
        <p:spPr>
          <a:xfrm rot="5400000" flipV="1">
            <a:off x="7489817" y="4765708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Rectangle 88"/>
          <p:cNvSpPr/>
          <p:nvPr/>
        </p:nvSpPr>
        <p:spPr>
          <a:xfrm>
            <a:off x="6462680" y="4836248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0066FF"/>
                </a:solidFill>
              </a:rPr>
              <a:t>צלילים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64316" y="1863627"/>
            <a:ext cx="1080120" cy="653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KBD</a:t>
            </a:r>
            <a:endParaRPr lang="he-IL" dirty="0"/>
          </a:p>
        </p:txBody>
      </p:sp>
      <p:cxnSp>
        <p:nvCxnSpPr>
          <p:cNvPr id="92" name="Elbow Connector 12">
            <a:extLst>
              <a:ext uri="{FF2B5EF4-FFF2-40B4-BE49-F238E27FC236}">
                <a16:creationId xmlns:a16="http://schemas.microsoft.com/office/drawing/2014/main" id="{C7418590-FE59-4B31-ACA0-DE2F6F12B856}"/>
              </a:ext>
            </a:extLst>
          </p:cNvPr>
          <p:cNvCxnSpPr>
            <a:cxnSpLocks/>
          </p:cNvCxnSpPr>
          <p:nvPr/>
        </p:nvCxnSpPr>
        <p:spPr>
          <a:xfrm>
            <a:off x="4098428" y="1141084"/>
            <a:ext cx="1954520" cy="450191"/>
          </a:xfrm>
          <a:prstGeom prst="bentConnector3">
            <a:avLst>
              <a:gd name="adj1" fmla="val 826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12">
            <a:extLst>
              <a:ext uri="{FF2B5EF4-FFF2-40B4-BE49-F238E27FC236}">
                <a16:creationId xmlns:a16="http://schemas.microsoft.com/office/drawing/2014/main" id="{82032438-44E8-45EF-96B0-2724C3B28AD2}"/>
              </a:ext>
            </a:extLst>
          </p:cNvPr>
          <p:cNvCxnSpPr>
            <a:cxnSpLocks/>
            <a:endCxn id="55" idx="2"/>
          </p:cNvCxnSpPr>
          <p:nvPr/>
        </p:nvCxnSpPr>
        <p:spPr>
          <a:xfrm rot="5400000" flipH="1" flipV="1">
            <a:off x="3938083" y="2787597"/>
            <a:ext cx="3072344" cy="1877466"/>
          </a:xfrm>
          <a:prstGeom prst="bentConnector3">
            <a:avLst>
              <a:gd name="adj1" fmla="val 306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26">
            <a:extLst>
              <a:ext uri="{FF2B5EF4-FFF2-40B4-BE49-F238E27FC236}">
                <a16:creationId xmlns:a16="http://schemas.microsoft.com/office/drawing/2014/main" id="{781BF998-0477-4EEC-A83E-241D55830738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1444436" y="2190158"/>
            <a:ext cx="1568155" cy="3136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26">
            <a:extLst>
              <a:ext uri="{FF2B5EF4-FFF2-40B4-BE49-F238E27FC236}">
                <a16:creationId xmlns:a16="http://schemas.microsoft.com/office/drawing/2014/main" id="{6E2CA7B3-31CF-41C9-B53C-4F6D118DB2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71363" y="3042410"/>
            <a:ext cx="544658" cy="120514"/>
          </a:xfrm>
          <a:prstGeom prst="bentConnector3">
            <a:avLst>
              <a:gd name="adj1" fmla="val 3099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26">
            <a:extLst>
              <a:ext uri="{FF2B5EF4-FFF2-40B4-BE49-F238E27FC236}">
                <a16:creationId xmlns:a16="http://schemas.microsoft.com/office/drawing/2014/main" id="{10D8F7BF-BDAF-4FA1-A18B-524F09C0B884}"/>
              </a:ext>
            </a:extLst>
          </p:cNvPr>
          <p:cNvCxnSpPr>
            <a:cxnSpLocks/>
          </p:cNvCxnSpPr>
          <p:nvPr/>
        </p:nvCxnSpPr>
        <p:spPr>
          <a:xfrm rot="5400000">
            <a:off x="3228780" y="1826112"/>
            <a:ext cx="758426" cy="6518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951065" y="3384437"/>
            <a:ext cx="1182716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Ball-1 </a:t>
            </a:r>
            <a:endParaRPr lang="en-US" dirty="0"/>
          </a:p>
          <a:p>
            <a:pPr algn="ctr"/>
            <a:r>
              <a:rPr lang="en-US" dirty="0"/>
              <a:t>move</a:t>
            </a:r>
            <a:endParaRPr lang="he-IL" dirty="0"/>
          </a:p>
        </p:txBody>
      </p:sp>
      <p:sp>
        <p:nvSpPr>
          <p:cNvPr id="98" name="Rectangle 10">
            <a:extLst>
              <a:ext uri="{FF2B5EF4-FFF2-40B4-BE49-F238E27FC236}">
                <a16:creationId xmlns:a16="http://schemas.microsoft.com/office/drawing/2014/main" id="{DB48110F-AF88-448F-891E-27F1DAC9C0CF}"/>
              </a:ext>
            </a:extLst>
          </p:cNvPr>
          <p:cNvSpPr/>
          <p:nvPr/>
        </p:nvSpPr>
        <p:spPr>
          <a:xfrm>
            <a:off x="4239551" y="3393651"/>
            <a:ext cx="1182716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Ball-1 </a:t>
            </a:r>
            <a:endParaRPr lang="en-US" dirty="0"/>
          </a:p>
          <a:p>
            <a:pPr algn="ctr"/>
            <a:r>
              <a:rPr lang="en-US" dirty="0" smtClean="0"/>
              <a:t>draw</a:t>
            </a:r>
            <a:endParaRPr lang="he-IL" dirty="0"/>
          </a:p>
        </p:txBody>
      </p:sp>
      <p:sp>
        <p:nvSpPr>
          <p:cNvPr id="99" name="Rectangle 10">
            <a:extLst>
              <a:ext uri="{FF2B5EF4-FFF2-40B4-BE49-F238E27FC236}">
                <a16:creationId xmlns:a16="http://schemas.microsoft.com/office/drawing/2014/main" id="{FB837FAC-E43A-4C9D-B3EB-425037944D97}"/>
              </a:ext>
            </a:extLst>
          </p:cNvPr>
          <p:cNvSpPr/>
          <p:nvPr/>
        </p:nvSpPr>
        <p:spPr>
          <a:xfrm>
            <a:off x="2979341" y="2177277"/>
            <a:ext cx="1080120" cy="653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Player logic</a:t>
            </a:r>
            <a:endParaRPr lang="he-IL" sz="1600" dirty="0"/>
          </a:p>
        </p:txBody>
      </p:sp>
      <p:sp>
        <p:nvSpPr>
          <p:cNvPr id="100" name="Rectangle 19">
            <a:extLst>
              <a:ext uri="{FF2B5EF4-FFF2-40B4-BE49-F238E27FC236}">
                <a16:creationId xmlns:a16="http://schemas.microsoft.com/office/drawing/2014/main" id="{B20C085D-1379-45DC-A43E-68FB3F62ACB2}"/>
              </a:ext>
            </a:extLst>
          </p:cNvPr>
          <p:cNvSpPr/>
          <p:nvPr/>
        </p:nvSpPr>
        <p:spPr>
          <a:xfrm>
            <a:off x="4264956" y="2186718"/>
            <a:ext cx="1080120" cy="653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player</a:t>
            </a:r>
          </a:p>
          <a:p>
            <a:pPr algn="ctr"/>
            <a:r>
              <a:rPr lang="en-US" sz="1600" dirty="0"/>
              <a:t>draw</a:t>
            </a:r>
            <a:endParaRPr lang="he-IL" sz="1600" dirty="0"/>
          </a:p>
        </p:txBody>
      </p:sp>
      <p:sp>
        <p:nvSpPr>
          <p:cNvPr id="101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847966" y="842827"/>
            <a:ext cx="1182716" cy="653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missile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move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2" name="Rectangle 10">
            <a:extLst>
              <a:ext uri="{FF2B5EF4-FFF2-40B4-BE49-F238E27FC236}">
                <a16:creationId xmlns:a16="http://schemas.microsoft.com/office/drawing/2014/main" id="{DB48110F-AF88-448F-891E-27F1DAC9C0CF}"/>
              </a:ext>
            </a:extLst>
          </p:cNvPr>
          <p:cNvSpPr/>
          <p:nvPr/>
        </p:nvSpPr>
        <p:spPr>
          <a:xfrm>
            <a:off x="4154778" y="848921"/>
            <a:ext cx="1182716" cy="653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missile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draw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733457" y="4891567"/>
            <a:ext cx="2030720" cy="65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Background draw</a:t>
            </a:r>
            <a:r>
              <a:rPr lang="he-IL" dirty="0"/>
              <a:t> 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560341" y="5816374"/>
            <a:ext cx="38364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הוספת טילים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הוספת מנגנון פגיעה</a:t>
            </a:r>
            <a:endParaRPr lang="he-IL" sz="1600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cxnSp>
        <p:nvCxnSpPr>
          <p:cNvPr id="128" name="Elbow Connector 12">
            <a:extLst>
              <a:ext uri="{FF2B5EF4-FFF2-40B4-BE49-F238E27FC236}">
                <a16:creationId xmlns:a16="http://schemas.microsoft.com/office/drawing/2014/main" id="{82032438-44E8-45EF-96B0-2724C3B28AD2}"/>
              </a:ext>
            </a:extLst>
          </p:cNvPr>
          <p:cNvCxnSpPr>
            <a:cxnSpLocks/>
            <a:stCxn id="58" idx="1"/>
            <a:endCxn id="97" idx="2"/>
          </p:cNvCxnSpPr>
          <p:nvPr/>
        </p:nvCxnSpPr>
        <p:spPr>
          <a:xfrm rot="10800000" flipV="1">
            <a:off x="3542424" y="3586830"/>
            <a:ext cx="3073259" cy="450668"/>
          </a:xfrm>
          <a:prstGeom prst="bentConnector4">
            <a:avLst>
              <a:gd name="adj1" fmla="val 20639"/>
              <a:gd name="adj2" fmla="val 179506"/>
            </a:avLst>
          </a:prstGeom>
          <a:ln w="762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8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solidFill>
                  <a:srgbClr val="3333CC"/>
                </a:solidFill>
              </a:rPr>
              <a:t>סיכום כך נראה המסך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19871" y="1748946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8" name="Chord 17"/>
          <p:cNvSpPr/>
          <p:nvPr/>
        </p:nvSpPr>
        <p:spPr>
          <a:xfrm rot="5400000">
            <a:off x="4465294" y="4398390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788024" y="2540999"/>
            <a:ext cx="35553" cy="1787140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3716732"/>
            <a:ext cx="2442723" cy="13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63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5917546" cy="932752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u="sng" dirty="0">
                <a:solidFill>
                  <a:srgbClr val="3333CC"/>
                </a:solidFill>
              </a:rPr>
              <a:t>פרויקט סיום </a:t>
            </a:r>
            <a:r>
              <a:rPr lang="he-IL" b="1" u="sng" dirty="0" smtClean="0">
                <a:solidFill>
                  <a:srgbClr val="3333CC"/>
                </a:solidFill>
              </a:rPr>
              <a:t>אביב תשע"ט </a:t>
            </a:r>
            <a:r>
              <a:rPr lang="he-IL" b="1" u="sng" dirty="0">
                <a:solidFill>
                  <a:srgbClr val="3333CC"/>
                </a:solidFill>
              </a:rPr>
              <a:t>הדרכה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74225" y="1121392"/>
          <a:ext cx="6792416" cy="368300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3396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אביב 2019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מעבדה 1א 044157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u="none" dirty="0" smtClean="0"/>
                        <a:t>הדרכה כללית מנהלות (מצגת נפרדת)</a:t>
                      </a:r>
                      <a:endParaRPr lang="he-IL" sz="24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457200" rtl="1" eaLnBrk="1" latinLnBrk="0" hangingPunct="1"/>
                      <a:r>
                        <a:rPr lang="he-IL" sz="2400" u="none" kern="1200" dirty="0" smtClean="0"/>
                        <a:t>הנחיות כללית</a:t>
                      </a:r>
                      <a:endParaRPr 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342900" marR="0" indent="-3429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u="none" kern="1200" baseline="0" dirty="0" smtClean="0"/>
                        <a:t>VGA</a:t>
                      </a:r>
                      <a:endParaRPr lang="he-IL" sz="2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221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2400" u="none" kern="1200" dirty="0" smtClean="0"/>
                        <a:t>פרויקטים</a:t>
                      </a:r>
                      <a:endParaRPr lang="he-IL" sz="2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57200" rtl="1" eaLnBrk="1" latinLnBrk="0" hangingPunct="1"/>
                      <a:endParaRPr lang="en-US" alt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he-IL" sz="1800" kern="1200" dirty="0" smtClean="0">
                          <a:effectLst/>
                        </a:rPr>
                        <a:t>ביליארד	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57200" rtl="1" eaLnBrk="1" latinLnBrk="0" hangingPunct="1"/>
                      <a:endParaRPr lang="en-US" alt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800" kern="1200" dirty="0" smtClean="0">
                          <a:effectLst/>
                        </a:rPr>
                        <a:t>Bubble trouble</a:t>
                      </a:r>
                      <a:endParaRPr lang="he-IL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800" kern="1200" dirty="0" smtClean="0">
                          <a:effectLst/>
                        </a:rPr>
                        <a:t>Space invaders</a:t>
                      </a:r>
                      <a:endParaRPr lang="he-IL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he-IL" sz="1800" kern="1200" dirty="0" smtClean="0">
                          <a:effectLst/>
                        </a:rPr>
                        <a:t>טרזן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71600" y="4005064"/>
            <a:ext cx="7416824" cy="432048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29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</a:rPr>
              <a:t>space invaders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520" y="3783654"/>
            <a:ext cx="7596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SzPts val="1100"/>
            </a:pP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משחק </a:t>
            </a: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שבו יש הרבה מפלצות היורות על השחקן באופן אקראי </a:t>
            </a:r>
          </a:p>
          <a:p>
            <a:pPr lvl="0">
              <a:spcAft>
                <a:spcPts val="0"/>
              </a:spcAft>
              <a:buSzPts val="1100"/>
            </a:pP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השחקן יכול לנוע ימינה ושמאלה, על השחקן לירות בו חץ  ולפגוע במפלצות </a:t>
            </a:r>
          </a:p>
          <a:p>
            <a:pPr marL="285750" lvl="0" indent="-285750"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lang="he-IL" dirty="0" smtClean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85750" lvl="0" indent="-285750"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שחקן וטילים כמו קודם </a:t>
            </a:r>
          </a:p>
          <a:p>
            <a:pPr marL="285750" indent="-285750"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מערך של מפלצות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85750" indent="-285750"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מפלצות זזות </a:t>
            </a: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בצורה רנדומלית ימינה שמאלה </a:t>
            </a:r>
          </a:p>
          <a:p>
            <a:pPr marL="285750" indent="-285750"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מפלצות יורות בצורה </a:t>
            </a: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רנדומלית ימינה שמאלה </a:t>
            </a:r>
          </a:p>
          <a:p>
            <a:pPr lvl="0">
              <a:spcAft>
                <a:spcPts val="0"/>
              </a:spcAft>
              <a:buSzPts val="1100"/>
            </a:pPr>
            <a:endParaRPr lang="he-IL" dirty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483768" y="1147639"/>
            <a:ext cx="3557496" cy="244827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5400000">
            <a:off x="4272161" y="3008759"/>
            <a:ext cx="0" cy="552450"/>
          </a:xfrm>
          <a:prstGeom prst="straightConnector1">
            <a:avLst/>
          </a:prstGeom>
          <a:ln w="38100"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84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76056" y="143221"/>
            <a:ext cx="2745680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solidFill>
                  <a:srgbClr val="3333CC"/>
                </a:solidFill>
              </a:rPr>
              <a:t>דרישות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84784"/>
            <a:ext cx="7708249" cy="32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4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 smtClean="0">
                <a:solidFill>
                  <a:srgbClr val="3333CC"/>
                </a:solidFill>
              </a:rPr>
              <a:t>כך </a:t>
            </a:r>
            <a:r>
              <a:rPr lang="he-IL" b="1" u="sng" dirty="0">
                <a:solidFill>
                  <a:srgbClr val="3333CC"/>
                </a:solidFill>
              </a:rPr>
              <a:t>נראה המסך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97228" y="1738138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8" name="Chord 17"/>
          <p:cNvSpPr/>
          <p:nvPr/>
        </p:nvSpPr>
        <p:spPr>
          <a:xfrm rot="5400000">
            <a:off x="4465294" y="4398390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788024" y="2540999"/>
            <a:ext cx="35553" cy="1787140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7886" y="3717032"/>
            <a:ext cx="2656677" cy="177571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815967" y="2397018"/>
            <a:ext cx="9391" cy="1545760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76724" y="1738138"/>
            <a:ext cx="753153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17733" y="1738138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37951" y="978392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17447" y="978392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58456" y="978392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1531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483768" y="4089295"/>
            <a:ext cx="1725602" cy="6530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4339097" y="4092414"/>
            <a:ext cx="1182716" cy="6530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809411" y="1500761"/>
            <a:ext cx="1182716" cy="653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4121854" y="1503880"/>
            <a:ext cx="1182716" cy="653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50" name="Elbow Connector 12">
            <a:extLst>
              <a:ext uri="{FF2B5EF4-FFF2-40B4-BE49-F238E27FC236}">
                <a16:creationId xmlns:a16="http://schemas.microsoft.com/office/drawing/2014/main" id="{6A1EE06E-54D5-43FF-B3BA-49B42BD5C4C9}"/>
              </a:ext>
            </a:extLst>
          </p:cNvPr>
          <p:cNvCxnSpPr>
            <a:cxnSpLocks/>
          </p:cNvCxnSpPr>
          <p:nvPr/>
        </p:nvCxnSpPr>
        <p:spPr>
          <a:xfrm flipV="1">
            <a:off x="3913624" y="2102330"/>
            <a:ext cx="1954520" cy="792686"/>
          </a:xfrm>
          <a:prstGeom prst="bentConnector3">
            <a:avLst>
              <a:gd name="adj1" fmla="val 7250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5B25F37A-5857-4943-820D-98D44CE9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450" y="476672"/>
            <a:ext cx="5269474" cy="932752"/>
          </a:xfrm>
        </p:spPr>
        <p:txBody>
          <a:bodyPr>
            <a:normAutofit fontScale="90000"/>
          </a:bodyPr>
          <a:lstStyle/>
          <a:p>
            <a:pPr algn="r"/>
            <a:r>
              <a:rPr lang="he-IL" b="1" u="sng" dirty="0">
                <a:solidFill>
                  <a:srgbClr val="3333CC"/>
                </a:solidFill>
              </a:rPr>
              <a:t>מימוש</a:t>
            </a:r>
            <a:br>
              <a:rPr lang="he-IL" b="1" u="sng" dirty="0">
                <a:solidFill>
                  <a:srgbClr val="3333CC"/>
                </a:solidFill>
              </a:rPr>
            </a:b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8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9483" y="1919091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VGA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8144" y="1919091"/>
            <a:ext cx="720080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MUX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8" name="Down Arrow 7"/>
          <p:cNvSpPr/>
          <p:nvPr/>
        </p:nvSpPr>
        <p:spPr>
          <a:xfrm rot="5400000" flipV="1">
            <a:off x="6747590" y="1883720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13" name="Elbow Connector 12"/>
          <p:cNvCxnSpPr>
            <a:endCxn id="7" idx="1"/>
          </p:cNvCxnSpPr>
          <p:nvPr/>
        </p:nvCxnSpPr>
        <p:spPr>
          <a:xfrm flipV="1">
            <a:off x="3837424" y="2245622"/>
            <a:ext cx="2030720" cy="1837899"/>
          </a:xfrm>
          <a:prstGeom prst="bentConnector3">
            <a:avLst>
              <a:gd name="adj1" fmla="val 8304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60234" y="3142260"/>
            <a:ext cx="1080120" cy="1653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hit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1600" y="3663001"/>
            <a:ext cx="966823" cy="756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Game controller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2" name="Down Arrow 21"/>
          <p:cNvSpPr/>
          <p:nvPr/>
        </p:nvSpPr>
        <p:spPr>
          <a:xfrm rot="5400000" flipV="1">
            <a:off x="7305013" y="5147702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77876" y="5218242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rPr>
              <a:t>צלילים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9512" y="2245621"/>
            <a:ext cx="1080120" cy="653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KBD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23728" y="5905085"/>
            <a:ext cx="2030720" cy="65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Background draw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rPr>
              <a:t> </a:t>
            </a:r>
          </a:p>
        </p:txBody>
      </p:sp>
      <p:cxnSp>
        <p:nvCxnSpPr>
          <p:cNvPr id="29" name="Elbow Connector 12">
            <a:extLst>
              <a:ext uri="{FF2B5EF4-FFF2-40B4-BE49-F238E27FC236}">
                <a16:creationId xmlns:a16="http://schemas.microsoft.com/office/drawing/2014/main" id="{C7418590-FE59-4B31-ACA0-DE2F6F12B856}"/>
              </a:ext>
            </a:extLst>
          </p:cNvPr>
          <p:cNvCxnSpPr>
            <a:cxnSpLocks/>
          </p:cNvCxnSpPr>
          <p:nvPr/>
        </p:nvCxnSpPr>
        <p:spPr>
          <a:xfrm>
            <a:off x="3913624" y="1523078"/>
            <a:ext cx="1954520" cy="450191"/>
          </a:xfrm>
          <a:prstGeom prst="bentConnector3">
            <a:avLst>
              <a:gd name="adj1" fmla="val 826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2">
            <a:extLst>
              <a:ext uri="{FF2B5EF4-FFF2-40B4-BE49-F238E27FC236}">
                <a16:creationId xmlns:a16="http://schemas.microsoft.com/office/drawing/2014/main" id="{82032438-44E8-45EF-96B0-2724C3B28AD2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154448" y="2531160"/>
            <a:ext cx="1862200" cy="370045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26">
            <a:extLst>
              <a:ext uri="{FF2B5EF4-FFF2-40B4-BE49-F238E27FC236}">
                <a16:creationId xmlns:a16="http://schemas.microsoft.com/office/drawing/2014/main" id="{781BF998-0477-4EEC-A83E-241D5583073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259632" y="2572152"/>
            <a:ext cx="1568155" cy="3136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6">
            <a:extLst>
              <a:ext uri="{FF2B5EF4-FFF2-40B4-BE49-F238E27FC236}">
                <a16:creationId xmlns:a16="http://schemas.microsoft.com/office/drawing/2014/main" id="{6E2CA7B3-31CF-41C9-B53C-4F6D118DB2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6559" y="3424404"/>
            <a:ext cx="544658" cy="120514"/>
          </a:xfrm>
          <a:prstGeom prst="bentConnector3">
            <a:avLst>
              <a:gd name="adj1" fmla="val 3099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6">
            <a:extLst>
              <a:ext uri="{FF2B5EF4-FFF2-40B4-BE49-F238E27FC236}">
                <a16:creationId xmlns:a16="http://schemas.microsoft.com/office/drawing/2014/main" id="{10D8F7BF-BDAF-4FA1-A18B-524F09C0B884}"/>
              </a:ext>
            </a:extLst>
          </p:cNvPr>
          <p:cNvCxnSpPr>
            <a:cxnSpLocks/>
          </p:cNvCxnSpPr>
          <p:nvPr/>
        </p:nvCxnSpPr>
        <p:spPr>
          <a:xfrm rot="5400000">
            <a:off x="3043976" y="2208106"/>
            <a:ext cx="758426" cy="6518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0">
            <a:extLst>
              <a:ext uri="{FF2B5EF4-FFF2-40B4-BE49-F238E27FC236}">
                <a16:creationId xmlns:a16="http://schemas.microsoft.com/office/drawing/2014/main" id="{FB837FAC-E43A-4C9D-B3EB-425037944D97}"/>
              </a:ext>
            </a:extLst>
          </p:cNvPr>
          <p:cNvSpPr/>
          <p:nvPr/>
        </p:nvSpPr>
        <p:spPr>
          <a:xfrm>
            <a:off x="2794537" y="2559271"/>
            <a:ext cx="1080120" cy="653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Player logic</a:t>
            </a:r>
            <a:endParaRPr lang="he-IL" sz="1600" dirty="0"/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B20C085D-1379-45DC-A43E-68FB3F62ACB2}"/>
              </a:ext>
            </a:extLst>
          </p:cNvPr>
          <p:cNvSpPr/>
          <p:nvPr/>
        </p:nvSpPr>
        <p:spPr>
          <a:xfrm>
            <a:off x="4080152" y="2568712"/>
            <a:ext cx="1080120" cy="653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player</a:t>
            </a:r>
          </a:p>
          <a:p>
            <a:pPr algn="ctr"/>
            <a:r>
              <a:rPr lang="en-US" sz="1600" dirty="0"/>
              <a:t>draw</a:t>
            </a:r>
            <a:endParaRPr lang="he-IL" sz="1600" dirty="0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663162" y="1224821"/>
            <a:ext cx="1182716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missile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move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DB48110F-AF88-448F-891E-27F1DAC9C0CF}"/>
              </a:ext>
            </a:extLst>
          </p:cNvPr>
          <p:cNvSpPr/>
          <p:nvPr/>
        </p:nvSpPr>
        <p:spPr>
          <a:xfrm>
            <a:off x="3969974" y="1230915"/>
            <a:ext cx="1182716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missile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draw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240338" y="3775646"/>
            <a:ext cx="1652008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/>
            <a:r>
              <a:rPr lang="en-US" dirty="0" smtClean="0">
                <a:solidFill>
                  <a:prstClr val="white"/>
                </a:solidFill>
              </a:rPr>
              <a:t>Monster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move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DB48110F-AF88-448F-891E-27F1DAC9C0CF}"/>
              </a:ext>
            </a:extLst>
          </p:cNvPr>
          <p:cNvSpPr/>
          <p:nvPr/>
        </p:nvSpPr>
        <p:spPr>
          <a:xfrm>
            <a:off x="3982557" y="3794833"/>
            <a:ext cx="1392667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Monster</a:t>
            </a:r>
          </a:p>
          <a:p>
            <a:pPr algn="ctr"/>
            <a:r>
              <a:rPr lang="en-US" dirty="0"/>
              <a:t>draw</a:t>
            </a:r>
            <a:endParaRPr lang="he-IL" dirty="0"/>
          </a:p>
        </p:txBody>
      </p:sp>
      <p:sp>
        <p:nvSpPr>
          <p:cNvPr id="41" name="Rectangle 40"/>
          <p:cNvSpPr/>
          <p:nvPr/>
        </p:nvSpPr>
        <p:spPr>
          <a:xfrm>
            <a:off x="1737896" y="5061865"/>
            <a:ext cx="356667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566420" algn="l"/>
              </a:tabLst>
              <a:defRPr/>
            </a:pPr>
            <a:r>
              <a:rPr lang="he-IL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בפגיעה – נפגעת מפלצת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cxnSp>
        <p:nvCxnSpPr>
          <p:cNvPr id="44" name="Elbow Connector 12">
            <a:extLst>
              <a:ext uri="{FF2B5EF4-FFF2-40B4-BE49-F238E27FC236}">
                <a16:creationId xmlns:a16="http://schemas.microsoft.com/office/drawing/2014/main" id="{82032438-44E8-45EF-96B0-2724C3B28AD2}"/>
              </a:ext>
            </a:extLst>
          </p:cNvPr>
          <p:cNvCxnSpPr>
            <a:cxnSpLocks/>
            <a:stCxn id="15" idx="1"/>
            <a:endCxn id="37" idx="2"/>
          </p:cNvCxnSpPr>
          <p:nvPr/>
        </p:nvCxnSpPr>
        <p:spPr>
          <a:xfrm rot="10800000" flipV="1">
            <a:off x="3346570" y="3968824"/>
            <a:ext cx="2813665" cy="773532"/>
          </a:xfrm>
          <a:prstGeom prst="bentConnector4">
            <a:avLst>
              <a:gd name="adj1" fmla="val 16856"/>
              <a:gd name="adj2" fmla="val 136408"/>
            </a:avLst>
          </a:prstGeom>
          <a:ln w="762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09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0450" y="476672"/>
            <a:ext cx="5269474" cy="932752"/>
          </a:xfrm>
        </p:spPr>
        <p:txBody>
          <a:bodyPr>
            <a:normAutofit/>
          </a:bodyPr>
          <a:lstStyle/>
          <a:p>
            <a:pPr algn="r"/>
            <a:r>
              <a:rPr lang="he-IL" dirty="0" smtClean="0">
                <a:solidFill>
                  <a:srgbClr val="3333CC"/>
                </a:solidFill>
              </a:rPr>
              <a:t>מה מכיל פרויקט 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400000" flipV="1">
            <a:off x="6932062" y="2177649"/>
            <a:ext cx="433973" cy="1247632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062713" y="2436797"/>
            <a:ext cx="861317" cy="68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D2A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4460757" y="2460484"/>
            <a:ext cx="861317" cy="6849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Sin</a:t>
            </a:r>
            <a:endParaRPr lang="he-IL" dirty="0"/>
          </a:p>
        </p:txBody>
      </p:sp>
      <p:sp>
        <p:nvSpPr>
          <p:cNvPr id="10" name="Down Arrow 9"/>
          <p:cNvSpPr/>
          <p:nvPr/>
        </p:nvSpPr>
        <p:spPr>
          <a:xfrm rot="5400000" flipV="1">
            <a:off x="5401952" y="2363364"/>
            <a:ext cx="433973" cy="876202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2742050" y="2269389"/>
            <a:ext cx="1397902" cy="28191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 smtClean="0"/>
              <a:t>קןד</a:t>
            </a:r>
            <a:r>
              <a:rPr lang="he-IL" dirty="0" smtClean="0"/>
              <a:t> שלכם</a:t>
            </a:r>
            <a:endParaRPr lang="he-IL" dirty="0"/>
          </a:p>
        </p:txBody>
      </p:sp>
      <p:sp>
        <p:nvSpPr>
          <p:cNvPr id="13" name="Rectangle 12"/>
          <p:cNvSpPr/>
          <p:nvPr/>
        </p:nvSpPr>
        <p:spPr>
          <a:xfrm>
            <a:off x="900390" y="3462727"/>
            <a:ext cx="1080120" cy="653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KBD</a:t>
            </a:r>
            <a:endParaRPr lang="he-IL" dirty="0"/>
          </a:p>
        </p:txBody>
      </p:sp>
      <p:sp>
        <p:nvSpPr>
          <p:cNvPr id="15" name="Rectangle 14"/>
          <p:cNvSpPr/>
          <p:nvPr/>
        </p:nvSpPr>
        <p:spPr>
          <a:xfrm>
            <a:off x="4457082" y="2495653"/>
            <a:ext cx="861317" cy="6849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Sin</a:t>
            </a:r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5809349" y="3993918"/>
            <a:ext cx="864096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ציורים</a:t>
            </a:r>
          </a:p>
          <a:p>
            <a:pPr algn="ctr"/>
            <a:endParaRPr lang="he-IL" dirty="0"/>
          </a:p>
        </p:txBody>
      </p:sp>
      <p:sp>
        <p:nvSpPr>
          <p:cNvPr id="21" name="Down Arrow 20"/>
          <p:cNvSpPr/>
          <p:nvPr/>
        </p:nvSpPr>
        <p:spPr>
          <a:xfrm rot="5400000" flipV="1">
            <a:off x="6865615" y="3956422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7471577" y="4146689"/>
            <a:ext cx="696538" cy="347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VGA</a:t>
            </a:r>
            <a:endParaRPr lang="he-IL" dirty="0"/>
          </a:p>
        </p:txBody>
      </p:sp>
      <p:sp>
        <p:nvSpPr>
          <p:cNvPr id="26" name="Rectangle 25"/>
          <p:cNvSpPr/>
          <p:nvPr/>
        </p:nvSpPr>
        <p:spPr>
          <a:xfrm>
            <a:off x="7668344" y="2348880"/>
            <a:ext cx="962989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רמקול</a:t>
            </a:r>
            <a:endParaRPr lang="he-IL" dirty="0"/>
          </a:p>
        </p:txBody>
      </p:sp>
      <p:sp>
        <p:nvSpPr>
          <p:cNvPr id="27" name="Right Arrow 26"/>
          <p:cNvSpPr/>
          <p:nvPr/>
        </p:nvSpPr>
        <p:spPr>
          <a:xfrm>
            <a:off x="4139952" y="2636912"/>
            <a:ext cx="317130" cy="3815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ight Arrow 27"/>
          <p:cNvSpPr/>
          <p:nvPr/>
        </p:nvSpPr>
        <p:spPr>
          <a:xfrm>
            <a:off x="4139952" y="4148040"/>
            <a:ext cx="1669397" cy="3815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ight Arrow 28"/>
          <p:cNvSpPr/>
          <p:nvPr/>
        </p:nvSpPr>
        <p:spPr>
          <a:xfrm>
            <a:off x="1980510" y="3609207"/>
            <a:ext cx="761540" cy="3815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876152" y="4338153"/>
            <a:ext cx="1080120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לחצנים</a:t>
            </a:r>
            <a:endParaRPr lang="he-IL" dirty="0"/>
          </a:p>
        </p:txBody>
      </p:sp>
      <p:sp>
        <p:nvSpPr>
          <p:cNvPr id="19" name="Right Arrow 18"/>
          <p:cNvSpPr/>
          <p:nvPr/>
        </p:nvSpPr>
        <p:spPr>
          <a:xfrm>
            <a:off x="1956272" y="4484633"/>
            <a:ext cx="761540" cy="38154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Oval Callout 1"/>
          <p:cNvSpPr/>
          <p:nvPr/>
        </p:nvSpPr>
        <p:spPr>
          <a:xfrm>
            <a:off x="755576" y="5659168"/>
            <a:ext cx="2592288" cy="526707"/>
          </a:xfrm>
          <a:prstGeom prst="wedgeEllipseCallout">
            <a:avLst>
              <a:gd name="adj1" fmla="val -16133"/>
              <a:gd name="adj2" fmla="val -19290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כדי לעבוד ללא מקלדת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1425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11">
            <a:extLst>
              <a:ext uri="{FF2B5EF4-FFF2-40B4-BE49-F238E27FC236}">
                <a16:creationId xmlns:a16="http://schemas.microsoft.com/office/drawing/2014/main" id="{1D5DEA98-D423-4075-B040-1A10BCA6D881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>
            <a:off x="2395238" y="4069075"/>
            <a:ext cx="3735368" cy="54589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r"/>
            <a:r>
              <a:rPr lang="he-IL" b="1" u="sng" dirty="0" smtClean="0">
                <a:solidFill>
                  <a:srgbClr val="3333CC"/>
                </a:solidFill>
              </a:rPr>
              <a:t>ספתח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1141359"/>
            <a:ext cx="63184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he-IL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מימוש שחקן יחיד (ריבוע) המסוגל לנוע </a:t>
            </a:r>
            <a:r>
              <a:rPr kumimoji="0" lang="he-I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ימינה ושאלה על </a:t>
            </a:r>
            <a:r>
              <a:rPr kumimoji="0" lang="he-IL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גבי המסך לפי פקודות מקלדת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he-IL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צליל יחיד בלחיצת </a:t>
            </a:r>
            <a:r>
              <a:rPr kumimoji="0" lang="he-I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מקש-  (בהמשך יהפוך לטיל)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he-I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מימוש מפלצת/</a:t>
            </a:r>
            <a:r>
              <a:rPr kumimoji="0" lang="he-I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ות</a:t>
            </a:r>
            <a:r>
              <a:rPr kumimoji="0" lang="he-I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נעות רנדומלית ימינה ושמאלה – שכפול כמטריצה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sp>
        <p:nvSpPr>
          <p:cNvPr id="6" name="Down Arrow 5"/>
          <p:cNvSpPr/>
          <p:nvPr/>
        </p:nvSpPr>
        <p:spPr>
          <a:xfrm rot="5400000" flipV="1">
            <a:off x="7573605" y="4405216"/>
            <a:ext cx="413792" cy="10430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1820" y="4595849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VGA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0566" y="4614968"/>
            <a:ext cx="720080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MUX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9" name="Down Arrow 8"/>
          <p:cNvSpPr/>
          <p:nvPr/>
        </p:nvSpPr>
        <p:spPr>
          <a:xfrm rot="5400000" flipV="1">
            <a:off x="6538769" y="4671721"/>
            <a:ext cx="413792" cy="5100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12" name="Elbow Connector 11"/>
          <p:cNvCxnSpPr>
            <a:cxnSpLocks/>
          </p:cNvCxnSpPr>
          <p:nvPr/>
        </p:nvCxnSpPr>
        <p:spPr>
          <a:xfrm>
            <a:off x="2397423" y="4915058"/>
            <a:ext cx="3372862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 rot="5400000" flipV="1">
            <a:off x="6607886" y="5683827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0749" y="5754367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rPr>
              <a:t>צלילים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31359" y="4605776"/>
            <a:ext cx="1080120" cy="65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KBD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8179" y="4555006"/>
            <a:ext cx="1080120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square logic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3562E696-5089-419F-989E-2C117BDAB895}"/>
              </a:ext>
            </a:extLst>
          </p:cNvPr>
          <p:cNvSpPr/>
          <p:nvPr/>
        </p:nvSpPr>
        <p:spPr>
          <a:xfrm>
            <a:off x="4021240" y="4555006"/>
            <a:ext cx="1080120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square draw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0E35E4CF-ABB4-404A-8370-2CB7ED45E38F}"/>
              </a:ext>
            </a:extLst>
          </p:cNvPr>
          <p:cNvSpPr/>
          <p:nvPr/>
        </p:nvSpPr>
        <p:spPr>
          <a:xfrm>
            <a:off x="2668179" y="3691775"/>
            <a:ext cx="1080120" cy="754600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monster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logic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614D514-9972-4891-92DB-DE4DF8180AB4}"/>
              </a:ext>
            </a:extLst>
          </p:cNvPr>
          <p:cNvSpPr/>
          <p:nvPr/>
        </p:nvSpPr>
        <p:spPr>
          <a:xfrm>
            <a:off x="4021240" y="3659349"/>
            <a:ext cx="1080120" cy="754600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monster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draw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15118" y="3742544"/>
            <a:ext cx="1080120" cy="653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rand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5265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r"/>
            <a:r>
              <a:rPr lang="he-IL" b="1" u="sng" dirty="0" smtClean="0">
                <a:solidFill>
                  <a:srgbClr val="3333CC"/>
                </a:solidFill>
              </a:rPr>
              <a:t>מפענח לשכפול אובייקטים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9663" y="1011143"/>
            <a:ext cx="7894268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r" defTabSz="914400" rtl="1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566420" algn="l"/>
              </a:tabLst>
              <a:defRPr/>
            </a:pPr>
            <a:endParaRPr kumimoji="0" lang="he-IL" sz="2000" b="1" i="1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מטרה: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לייצר הרבה אובייקטים  בגודל זהה, שמסודרים כמטריצה,  תוך שימוש  ב-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BITMAP </a:t>
            </a: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 יחיד -  למשל מספר מקשים 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לשם כך</a:t>
            </a:r>
            <a:r>
              <a:rPr kumimoji="0" lang="he-IL" sz="1800" b="0" i="0" u="none" strike="noStrike" kern="1200" cap="none" spc="0" normalizeH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עלינו לדעת :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endParaRPr kumimoji="0" lang="he-IL" sz="1800" b="0" i="0" u="none" strike="noStrike" kern="1200" cap="none" spc="0" normalizeH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85750" lvl="0" indent="-285750">
              <a:spcAft>
                <a:spcPts val="0"/>
              </a:spcAft>
              <a:buSzPts val="1100"/>
              <a:buFont typeface="Arial" panose="020B0604020202020204" pitchFamily="34" charset="0"/>
              <a:buChar char="•"/>
              <a:defRPr/>
            </a:pP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האם </a:t>
            </a: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אנו </a:t>
            </a: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בתוך המלבן שתוחם את כל המשבצות 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drawing request </a:t>
            </a:r>
            <a:endParaRPr lang="he-IL" dirty="0" smtClean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85750" marR="0" lvl="0" indent="-28575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באיזו משבצת אנחנו (אינדקס ב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X </a:t>
            </a: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וב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Y </a:t>
            </a: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)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endParaRPr lang="he-IL" dirty="0" smtClean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742950" lvl="1" indent="-285750">
              <a:spcAft>
                <a:spcPts val="0"/>
              </a:spcAft>
              <a:buSzPts val="1100"/>
              <a:buFont typeface="Arial" panose="020B0604020202020204" pitchFamily="34" charset="0"/>
              <a:buChar char="•"/>
              <a:defRPr/>
            </a:pP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באינדקס זה ניתן להשתמש כדי לגשת למערך קטן שיציין אם הרכיב קיים או לא, צבעו וכו' </a:t>
            </a:r>
          </a:p>
          <a:p>
            <a:pPr marL="285750" lvl="0" indent="-285750">
              <a:spcAft>
                <a:spcPts val="0"/>
              </a:spcAft>
              <a:buSzPts val="1100"/>
              <a:buFont typeface="Arial" panose="020B0604020202020204" pitchFamily="34" charset="0"/>
              <a:buChar char="•"/>
              <a:defRPr/>
            </a:pP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מהו </a:t>
            </a:r>
            <a:r>
              <a:rPr lang="he-IL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האופסט</a:t>
            </a: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מהפינה השמאלית עליונה של משבצת בודדת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XY _Offset </a:t>
            </a:r>
            <a:r>
              <a:rPr lang="he-IL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עבור ה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Bitmap</a:t>
            </a:r>
            <a:endParaRPr lang="he-IL" dirty="0" smtClean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23" name="Picture 22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77" t="4983" r="3944" b="30669"/>
          <a:stretch/>
        </p:blipFill>
        <p:spPr>
          <a:xfrm>
            <a:off x="4139952" y="3865896"/>
            <a:ext cx="1872208" cy="136815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161764" y="4559519"/>
            <a:ext cx="591144" cy="498009"/>
          </a:xfrm>
          <a:prstGeom prst="straightConnector1">
            <a:avLst/>
          </a:prstGeom>
          <a:ln w="57150">
            <a:solidFill>
              <a:srgbClr val="FF0000">
                <a:alpha val="6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4195" y="4693248"/>
            <a:ext cx="5052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6,6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34806" y="4679686"/>
            <a:ext cx="5052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6,7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4805" y="4026526"/>
            <a:ext cx="5052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5,7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4132" y="4033518"/>
            <a:ext cx="50533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5,6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34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6387" y="3125745"/>
            <a:ext cx="2590247" cy="212620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r"/>
            <a:r>
              <a:rPr lang="he-IL" b="1" u="sng" dirty="0" smtClean="0">
                <a:solidFill>
                  <a:srgbClr val="3333CC"/>
                </a:solidFill>
              </a:rPr>
              <a:t>מפענח לשכפול אובייקטים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69136" y="4611580"/>
            <a:ext cx="1080120" cy="65306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INDEX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1699040" y="5108245"/>
            <a:ext cx="1066569" cy="47023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11506" y="5251947"/>
            <a:ext cx="864096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rPr>
              <a:t>מפענח לפי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XY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6464" y="701272"/>
            <a:ext cx="6503839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r" defTabSz="914400" rtl="1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566420" algn="l"/>
              </a:tabLst>
              <a:defRPr/>
            </a:pPr>
            <a:endParaRPr kumimoji="0" lang="he-IL" sz="2000" b="1" i="1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ניקח את הכתובת</a:t>
            </a:r>
            <a:r>
              <a:rPr kumimoji="0" lang="he-IL" sz="1800" b="0" i="0" u="none" strike="noStrike" kern="1200" cap="none" spc="0" normalizeH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של הפיקסל ונחלק אותה לרכיבים בדוגמה הבאה: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endParaRPr kumimoji="0" lang="he-IL" sz="1800" b="0" i="0" u="none" strike="noStrike" kern="1200" cap="none" spc="0" normalizeH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he-IL" noProof="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   </a:t>
            </a:r>
            <a:r>
              <a:rPr lang="en-US" noProof="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BITMAP </a:t>
            </a:r>
            <a:r>
              <a:rPr lang="he-IL" noProof="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4*4 לפי ספרת </a:t>
            </a:r>
            <a:r>
              <a:rPr lang="he-IL" noProof="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יחידות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     16 מלבנים  4*4 נבחרים לפי ספרת </a:t>
            </a:r>
            <a:r>
              <a:rPr kumimoji="0" lang="he-IL" sz="1800" b="0" i="0" u="none" strike="noStrike" kern="1200" cap="none" spc="0" normalizeH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עשרות</a:t>
            </a:r>
            <a:r>
              <a:rPr kumimoji="0" lang="he-IL" sz="1800" b="0" i="0" u="none" strike="noStrike" kern="1200" cap="none" spc="0" normalizeH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lang="he-IL" sz="1800" b="0" i="0" u="none" strike="noStrike" kern="1200" cap="none" spc="0" normalizeH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3441" y="3240852"/>
            <a:ext cx="1080120" cy="68468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 Y OFFSET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16" name="Elbow Connector 15"/>
          <p:cNvCxnSpPr>
            <a:stCxn id="19" idx="3"/>
            <a:endCxn id="13" idx="1"/>
          </p:cNvCxnSpPr>
          <p:nvPr/>
        </p:nvCxnSpPr>
        <p:spPr>
          <a:xfrm flipH="1" flipV="1">
            <a:off x="1253441" y="3583194"/>
            <a:ext cx="622161" cy="1995284"/>
          </a:xfrm>
          <a:prstGeom prst="bentConnector5">
            <a:avLst>
              <a:gd name="adj1" fmla="val -36743"/>
              <a:gd name="adj2" fmla="val 49604"/>
              <a:gd name="adj3" fmla="val 13674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7325" y="1945762"/>
            <a:ext cx="2590247" cy="212620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3736499" y="2759858"/>
            <a:ext cx="591144" cy="498009"/>
          </a:xfrm>
          <a:prstGeom prst="straightConnector1">
            <a:avLst/>
          </a:prstGeom>
          <a:ln w="57150">
            <a:solidFill>
              <a:srgbClr val="FF0000">
                <a:alpha val="6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22021" y="2776563"/>
            <a:ext cx="1427990" cy="90128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72108" y="4011287"/>
            <a:ext cx="5052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6,6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2719" y="3997725"/>
            <a:ext cx="5052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6,7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52718" y="3344565"/>
            <a:ext cx="5052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5,7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2045" y="3351557"/>
            <a:ext cx="50533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5,6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2" name="Straight Arrow Connector 21"/>
          <p:cNvCxnSpPr>
            <a:stCxn id="15" idx="3"/>
          </p:cNvCxnSpPr>
          <p:nvPr/>
        </p:nvCxnSpPr>
        <p:spPr>
          <a:xfrm flipV="1">
            <a:off x="3849256" y="3520266"/>
            <a:ext cx="2622789" cy="1417845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821394" y="1118882"/>
            <a:ext cx="1944215" cy="939262"/>
          </a:xfrm>
          <a:prstGeom prst="wedgeEllipseCallout">
            <a:avLst>
              <a:gd name="adj1" fmla="val 93213"/>
              <a:gd name="adj2" fmla="val 81903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XY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rPr>
              <a:t>- פינה שמאלית עליונה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49669" y="4858219"/>
            <a:ext cx="240223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566420" algn="l"/>
              </a:tabLst>
              <a:defRPr/>
            </a:pPr>
            <a:r>
              <a:rPr lang="en-US" sz="2000" b="1" i="1" kern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(</a:t>
            </a:r>
            <a:r>
              <a:rPr lang="en-US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0x</a:t>
            </a:r>
            <a:r>
              <a:rPr lang="he-IL" sz="2000" b="1" i="1" kern="0" noProof="0" dirty="0" smtClean="0">
                <a:solidFill>
                  <a:srgbClr val="00B05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5</a:t>
            </a:r>
            <a:r>
              <a:rPr lang="en-US" sz="2000" b="1" i="1" kern="0" noProof="0" dirty="0" smtClean="0">
                <a:solidFill>
                  <a:srgbClr val="FF000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2</a:t>
            </a:r>
            <a:r>
              <a:rPr lang="en-US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, </a:t>
            </a:r>
            <a:r>
              <a:rPr lang="en-US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0x</a:t>
            </a:r>
            <a:r>
              <a:rPr lang="he-IL" sz="2000" b="1" i="1" kern="0" noProof="0" dirty="0" smtClean="0">
                <a:solidFill>
                  <a:srgbClr val="00B05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6</a:t>
            </a:r>
            <a:r>
              <a:rPr lang="en-US" sz="2000" b="1" i="1" kern="0" noProof="0" dirty="0" smtClean="0">
                <a:solidFill>
                  <a:srgbClr val="FF000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5</a:t>
            </a:r>
            <a:r>
              <a:rPr lang="en-US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)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4455" y="4071964"/>
            <a:ext cx="240223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566420" algn="l"/>
              </a:tabLst>
              <a:defRPr/>
            </a:pPr>
            <a:r>
              <a:rPr lang="en-US" sz="2000" b="1" i="1" kern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(</a:t>
            </a:r>
            <a:r>
              <a:rPr lang="en-US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0x</a:t>
            </a:r>
            <a:r>
              <a:rPr lang="en-US" sz="2000" b="1" i="1" kern="0" noProof="0" dirty="0" smtClean="0">
                <a:solidFill>
                  <a:srgbClr val="FF000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2</a:t>
            </a:r>
            <a:r>
              <a:rPr lang="en-US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, 0x</a:t>
            </a:r>
            <a:r>
              <a:rPr lang="en-US" sz="2000" b="1" i="1" kern="0" noProof="0" dirty="0" smtClean="0">
                <a:solidFill>
                  <a:srgbClr val="FF000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5</a:t>
            </a:r>
            <a:r>
              <a:rPr lang="en-US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)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84927" y="5422093"/>
            <a:ext cx="240223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566420" algn="l"/>
              </a:tabLst>
              <a:defRPr/>
            </a:pPr>
            <a:r>
              <a:rPr lang="en-US" sz="2000" b="1" i="1" kern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(</a:t>
            </a:r>
            <a:r>
              <a:rPr lang="en-US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0x</a:t>
            </a:r>
            <a:r>
              <a:rPr lang="he-IL" sz="2000" b="1" i="1" kern="0" noProof="0" dirty="0" smtClean="0">
                <a:solidFill>
                  <a:srgbClr val="00B05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5</a:t>
            </a:r>
            <a:r>
              <a:rPr lang="en-US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, 0x</a:t>
            </a:r>
            <a:r>
              <a:rPr lang="he-IL" sz="2000" b="1" i="1" kern="0" dirty="0">
                <a:solidFill>
                  <a:srgbClr val="00B05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6</a:t>
            </a:r>
            <a:r>
              <a:rPr lang="en-US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)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05841" y="5584370"/>
            <a:ext cx="6503839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r" defTabSz="914400" rtl="1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566420" algn="l"/>
              </a:tabLst>
              <a:defRPr/>
            </a:pPr>
            <a:endParaRPr kumimoji="0" lang="he-IL" sz="2000" b="1" i="1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אזהרה: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MOD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ו-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DIV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הן בזבזניות במימוש 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אלא אם כן עובדים בחזקות של 2 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265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B25F37A-5857-4943-820D-98D44CE9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450" y="476672"/>
            <a:ext cx="5269474" cy="932752"/>
          </a:xfrm>
        </p:spPr>
        <p:txBody>
          <a:bodyPr>
            <a:normAutofit fontScale="90000"/>
          </a:bodyPr>
          <a:lstStyle/>
          <a:p>
            <a:pPr algn="r"/>
            <a:r>
              <a:rPr lang="he-IL" b="1" u="sng" dirty="0">
                <a:solidFill>
                  <a:srgbClr val="3333CC"/>
                </a:solidFill>
              </a:rPr>
              <a:t>פתיחת </a:t>
            </a:r>
            <a:r>
              <a:rPr lang="en-US" b="1" u="sng" dirty="0">
                <a:solidFill>
                  <a:srgbClr val="3333CC"/>
                </a:solidFill>
              </a:rPr>
              <a:t>PIPE</a:t>
            </a:r>
            <a:r>
              <a:rPr lang="he-IL" b="1" u="sng" dirty="0">
                <a:solidFill>
                  <a:srgbClr val="3333CC"/>
                </a:solidFill>
              </a:rPr>
              <a:t/>
            </a:r>
            <a:br>
              <a:rPr lang="he-IL" b="1" u="sng" dirty="0">
                <a:solidFill>
                  <a:srgbClr val="3333CC"/>
                </a:solidFill>
              </a:rPr>
            </a:br>
            <a:endParaRPr lang="en-US" b="1" u="sng" dirty="0">
              <a:solidFill>
                <a:srgbClr val="3333CC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64315" y="4298956"/>
            <a:ext cx="3240360" cy="2016223"/>
            <a:chOff x="2267744" y="2204864"/>
            <a:chExt cx="3240360" cy="2016223"/>
          </a:xfrm>
        </p:grpSpPr>
        <p:sp>
          <p:nvSpPr>
            <p:cNvPr id="60" name="Rectangle 59"/>
            <p:cNvSpPr/>
            <p:nvPr/>
          </p:nvSpPr>
          <p:spPr>
            <a:xfrm>
              <a:off x="2267744" y="2204864"/>
              <a:ext cx="3240360" cy="20162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61" name="Down Arrow 60"/>
            <p:cNvSpPr/>
            <p:nvPr/>
          </p:nvSpPr>
          <p:spPr>
            <a:xfrm rot="5400000" flipV="1">
              <a:off x="4422300" y="2488976"/>
              <a:ext cx="131844" cy="324318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52627" y="2549814"/>
              <a:ext cx="480680" cy="208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צלילים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83768" y="2420888"/>
              <a:ext cx="845587" cy="31583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מנהל </a:t>
              </a:r>
            </a:p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משחק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11760" y="3179564"/>
              <a:ext cx="470638" cy="1984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KBD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11961" y="3222657"/>
              <a:ext cx="458884" cy="7777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MUX</a:t>
              </a:r>
              <a:endParaRPr kumimoji="0" lang="he-IL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67" name="Down Arrow 66"/>
            <p:cNvSpPr/>
            <p:nvPr/>
          </p:nvSpPr>
          <p:spPr>
            <a:xfrm rot="5400000" flipV="1">
              <a:off x="4781872" y="3459299"/>
              <a:ext cx="125712" cy="319181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18612" y="3565422"/>
              <a:ext cx="345476" cy="1163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VGA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637746" y="2507451"/>
              <a:ext cx="419601" cy="284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רמקול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70" name="Right Arrow 69"/>
            <p:cNvSpPr/>
            <p:nvPr/>
          </p:nvSpPr>
          <p:spPr>
            <a:xfrm>
              <a:off x="2882398" y="3224065"/>
              <a:ext cx="331824" cy="115914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214222" y="3815390"/>
              <a:ext cx="475720" cy="208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רקע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rot="16200000">
              <a:off x="4201463" y="3073423"/>
              <a:ext cx="506098" cy="2050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התנגשות</a:t>
              </a:r>
            </a:p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cxnSp>
          <p:nvCxnSpPr>
            <p:cNvPr id="73" name="Straight Arrow Connector 72"/>
            <p:cNvCxnSpPr>
              <a:stCxn id="72" idx="0"/>
            </p:cNvCxnSpPr>
            <p:nvPr/>
          </p:nvCxnSpPr>
          <p:spPr>
            <a:xfrm flipH="1" flipV="1">
              <a:off x="3326906" y="2682848"/>
              <a:ext cx="1025080" cy="493102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214223" y="2747327"/>
              <a:ext cx="326721" cy="415609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4" idx="3"/>
              <a:endCxn id="62" idx="1"/>
            </p:cNvCxnSpPr>
            <p:nvPr/>
          </p:nvCxnSpPr>
          <p:spPr>
            <a:xfrm>
              <a:off x="3329355" y="2578807"/>
              <a:ext cx="523272" cy="75047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3206716" y="2758179"/>
              <a:ext cx="168144" cy="740100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214222" y="2758179"/>
              <a:ext cx="89932" cy="1057211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214222" y="3169888"/>
              <a:ext cx="475720" cy="208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שחקנים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214222" y="3492639"/>
              <a:ext cx="475720" cy="208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עצמים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640939" y="2494729"/>
              <a:ext cx="282615" cy="180968"/>
              <a:chOff x="401097" y="1196752"/>
              <a:chExt cx="1057087" cy="80516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900390" y="1196752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098942" y="1642767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62810" y="1628958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endParaRPr>
              </a:p>
            </p:txBody>
          </p:sp>
          <p:sp>
            <p:nvSpPr>
              <p:cNvPr id="84" name="Arc 83"/>
              <p:cNvSpPr/>
              <p:nvPr/>
            </p:nvSpPr>
            <p:spPr>
              <a:xfrm>
                <a:off x="1187127" y="1346713"/>
                <a:ext cx="175558" cy="655205"/>
              </a:xfrm>
              <a:prstGeom prst="arc">
                <a:avLst/>
              </a:prstGeom>
              <a:ln w="1905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endParaRPr>
              </a:p>
            </p:txBody>
          </p:sp>
          <p:sp>
            <p:nvSpPr>
              <p:cNvPr id="85" name="Arc 84"/>
              <p:cNvSpPr/>
              <p:nvPr/>
            </p:nvSpPr>
            <p:spPr>
              <a:xfrm rot="6690130">
                <a:off x="526672" y="1363759"/>
                <a:ext cx="497543" cy="748693"/>
              </a:xfrm>
              <a:prstGeom prst="arc">
                <a:avLst/>
              </a:prstGeom>
              <a:ln w="1905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endParaRPr>
              </a:p>
            </p:txBody>
          </p:sp>
          <p:sp>
            <p:nvSpPr>
              <p:cNvPr id="86" name="Arc 85"/>
              <p:cNvSpPr/>
              <p:nvPr/>
            </p:nvSpPr>
            <p:spPr>
              <a:xfrm rot="15236873">
                <a:off x="727336" y="1120394"/>
                <a:ext cx="497543" cy="748693"/>
              </a:xfrm>
              <a:prstGeom prst="arc">
                <a:avLst/>
              </a:prstGeom>
              <a:ln w="1905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endParaRPr>
              </a:p>
            </p:txBody>
          </p:sp>
        </p:grpSp>
      </p:grpSp>
      <p:sp>
        <p:nvSpPr>
          <p:cNvPr id="127" name="Rectangle 126"/>
          <p:cNvSpPr/>
          <p:nvPr/>
        </p:nvSpPr>
        <p:spPr>
          <a:xfrm>
            <a:off x="3560341" y="5816374"/>
            <a:ext cx="38364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he-I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הוספת טילים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he-I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הוספת מנגנון פגיעה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cxnSp>
        <p:nvCxnSpPr>
          <p:cNvPr id="106" name="Elbow Connector 12">
            <a:extLst>
              <a:ext uri="{FF2B5EF4-FFF2-40B4-BE49-F238E27FC236}">
                <a16:creationId xmlns:a16="http://schemas.microsoft.com/office/drawing/2014/main" id="{6A1EE06E-54D5-43FF-B3BA-49B42BD5C4C9}"/>
              </a:ext>
            </a:extLst>
          </p:cNvPr>
          <p:cNvCxnSpPr>
            <a:cxnSpLocks/>
          </p:cNvCxnSpPr>
          <p:nvPr/>
        </p:nvCxnSpPr>
        <p:spPr>
          <a:xfrm flipV="1">
            <a:off x="3931722" y="1846448"/>
            <a:ext cx="1954520" cy="792686"/>
          </a:xfrm>
          <a:prstGeom prst="bentConnector3">
            <a:avLst>
              <a:gd name="adj1" fmla="val 7250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92524" y="5322596"/>
            <a:ext cx="856907" cy="669925"/>
          </a:xfr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108" name="Slide Number Placeholder 3"/>
          <p:cNvSpPr txBox="1">
            <a:spLocks/>
          </p:cNvSpPr>
          <p:nvPr/>
        </p:nvSpPr>
        <p:spPr>
          <a:xfrm>
            <a:off x="7792524" y="5322596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8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37581" y="1663209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VGA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886242" y="1663209"/>
            <a:ext cx="720080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MUX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11" name="Down Arrow 110"/>
          <p:cNvSpPr/>
          <p:nvPr/>
        </p:nvSpPr>
        <p:spPr>
          <a:xfrm rot="5400000" flipV="1">
            <a:off x="6765688" y="1627838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112" name="Elbow Connector 111"/>
          <p:cNvCxnSpPr>
            <a:endCxn id="110" idx="1"/>
          </p:cNvCxnSpPr>
          <p:nvPr/>
        </p:nvCxnSpPr>
        <p:spPr>
          <a:xfrm flipV="1">
            <a:off x="3855522" y="1989740"/>
            <a:ext cx="2030720" cy="1837899"/>
          </a:xfrm>
          <a:prstGeom prst="bentConnector3">
            <a:avLst>
              <a:gd name="adj1" fmla="val 8304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178332" y="2886378"/>
            <a:ext cx="1080120" cy="1653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hit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439698" y="3407119"/>
            <a:ext cx="966823" cy="756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Game controller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15" name="Down Arrow 114"/>
          <p:cNvSpPr/>
          <p:nvPr/>
        </p:nvSpPr>
        <p:spPr>
          <a:xfrm rot="5400000" flipV="1">
            <a:off x="7323111" y="4891820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95974" y="4962360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rPr>
              <a:t>צלילים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7610" y="1989739"/>
            <a:ext cx="1080120" cy="653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KBD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119" name="Elbow Connector 12">
            <a:extLst>
              <a:ext uri="{FF2B5EF4-FFF2-40B4-BE49-F238E27FC236}">
                <a16:creationId xmlns:a16="http://schemas.microsoft.com/office/drawing/2014/main" id="{C7418590-FE59-4B31-ACA0-DE2F6F12B856}"/>
              </a:ext>
            </a:extLst>
          </p:cNvPr>
          <p:cNvCxnSpPr>
            <a:cxnSpLocks/>
          </p:cNvCxnSpPr>
          <p:nvPr/>
        </p:nvCxnSpPr>
        <p:spPr>
          <a:xfrm>
            <a:off x="3931722" y="1267196"/>
            <a:ext cx="1954520" cy="450191"/>
          </a:xfrm>
          <a:prstGeom prst="bentConnector3">
            <a:avLst>
              <a:gd name="adj1" fmla="val 826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2">
            <a:extLst>
              <a:ext uri="{FF2B5EF4-FFF2-40B4-BE49-F238E27FC236}">
                <a16:creationId xmlns:a16="http://schemas.microsoft.com/office/drawing/2014/main" id="{82032438-44E8-45EF-96B0-2724C3B28AD2}"/>
              </a:ext>
            </a:extLst>
          </p:cNvPr>
          <p:cNvCxnSpPr>
            <a:cxnSpLocks/>
            <a:endCxn id="110" idx="2"/>
          </p:cNvCxnSpPr>
          <p:nvPr/>
        </p:nvCxnSpPr>
        <p:spPr>
          <a:xfrm rot="5400000" flipH="1" flipV="1">
            <a:off x="3877807" y="2847716"/>
            <a:ext cx="2899920" cy="1837029"/>
          </a:xfrm>
          <a:prstGeom prst="bentConnector3">
            <a:avLst>
              <a:gd name="adj1" fmla="val 270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26">
            <a:extLst>
              <a:ext uri="{FF2B5EF4-FFF2-40B4-BE49-F238E27FC236}">
                <a16:creationId xmlns:a16="http://schemas.microsoft.com/office/drawing/2014/main" id="{781BF998-0477-4EEC-A83E-241D55830738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277730" y="2316270"/>
            <a:ext cx="1568155" cy="3136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26">
            <a:extLst>
              <a:ext uri="{FF2B5EF4-FFF2-40B4-BE49-F238E27FC236}">
                <a16:creationId xmlns:a16="http://schemas.microsoft.com/office/drawing/2014/main" id="{6E2CA7B3-31CF-41C9-B53C-4F6D118DB2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4657" y="3168522"/>
            <a:ext cx="544658" cy="120514"/>
          </a:xfrm>
          <a:prstGeom prst="bentConnector3">
            <a:avLst>
              <a:gd name="adj1" fmla="val 3099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26">
            <a:extLst>
              <a:ext uri="{FF2B5EF4-FFF2-40B4-BE49-F238E27FC236}">
                <a16:creationId xmlns:a16="http://schemas.microsoft.com/office/drawing/2014/main" id="{10D8F7BF-BDAF-4FA1-A18B-524F09C0B884}"/>
              </a:ext>
            </a:extLst>
          </p:cNvPr>
          <p:cNvCxnSpPr>
            <a:cxnSpLocks/>
          </p:cNvCxnSpPr>
          <p:nvPr/>
        </p:nvCxnSpPr>
        <p:spPr>
          <a:xfrm rot="5400000">
            <a:off x="3062074" y="1952224"/>
            <a:ext cx="758426" cy="6518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0">
            <a:extLst>
              <a:ext uri="{FF2B5EF4-FFF2-40B4-BE49-F238E27FC236}">
                <a16:creationId xmlns:a16="http://schemas.microsoft.com/office/drawing/2014/main" id="{FB837FAC-E43A-4C9D-B3EB-425037944D97}"/>
              </a:ext>
            </a:extLst>
          </p:cNvPr>
          <p:cNvSpPr/>
          <p:nvPr/>
        </p:nvSpPr>
        <p:spPr>
          <a:xfrm>
            <a:off x="2812635" y="2303389"/>
            <a:ext cx="1080120" cy="653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Player logic</a:t>
            </a:r>
            <a:endParaRPr lang="he-IL" sz="1600" dirty="0"/>
          </a:p>
        </p:txBody>
      </p:sp>
      <p:sp>
        <p:nvSpPr>
          <p:cNvPr id="125" name="Rectangle 19">
            <a:extLst>
              <a:ext uri="{FF2B5EF4-FFF2-40B4-BE49-F238E27FC236}">
                <a16:creationId xmlns:a16="http://schemas.microsoft.com/office/drawing/2014/main" id="{B20C085D-1379-45DC-A43E-68FB3F62ACB2}"/>
              </a:ext>
            </a:extLst>
          </p:cNvPr>
          <p:cNvSpPr/>
          <p:nvPr/>
        </p:nvSpPr>
        <p:spPr>
          <a:xfrm>
            <a:off x="4098250" y="2312830"/>
            <a:ext cx="1080120" cy="653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player</a:t>
            </a:r>
          </a:p>
          <a:p>
            <a:pPr algn="ctr"/>
            <a:r>
              <a:rPr lang="en-US" sz="1600" dirty="0"/>
              <a:t>draw</a:t>
            </a:r>
            <a:endParaRPr lang="he-IL" sz="1600" dirty="0"/>
          </a:p>
        </p:txBody>
      </p:sp>
      <p:sp>
        <p:nvSpPr>
          <p:cNvPr id="126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681260" y="968939"/>
            <a:ext cx="1182716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missile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move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28" name="Rectangle 10">
            <a:extLst>
              <a:ext uri="{FF2B5EF4-FFF2-40B4-BE49-F238E27FC236}">
                <a16:creationId xmlns:a16="http://schemas.microsoft.com/office/drawing/2014/main" id="{DB48110F-AF88-448F-891E-27F1DAC9C0CF}"/>
              </a:ext>
            </a:extLst>
          </p:cNvPr>
          <p:cNvSpPr/>
          <p:nvPr/>
        </p:nvSpPr>
        <p:spPr>
          <a:xfrm>
            <a:off x="3988072" y="975033"/>
            <a:ext cx="1182716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missile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draw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29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258436" y="3519764"/>
            <a:ext cx="1652008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/>
            <a:r>
              <a:rPr lang="en-US" dirty="0" smtClean="0">
                <a:solidFill>
                  <a:prstClr val="white"/>
                </a:solidFill>
              </a:rPr>
              <a:t>Monster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move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30" name="Rectangle 10">
            <a:extLst>
              <a:ext uri="{FF2B5EF4-FFF2-40B4-BE49-F238E27FC236}">
                <a16:creationId xmlns:a16="http://schemas.microsoft.com/office/drawing/2014/main" id="{DB48110F-AF88-448F-891E-27F1DAC9C0CF}"/>
              </a:ext>
            </a:extLst>
          </p:cNvPr>
          <p:cNvSpPr/>
          <p:nvPr/>
        </p:nvSpPr>
        <p:spPr>
          <a:xfrm>
            <a:off x="4000655" y="3538951"/>
            <a:ext cx="1392667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Monster</a:t>
            </a:r>
          </a:p>
          <a:p>
            <a:pPr algn="ctr"/>
            <a:r>
              <a:rPr lang="en-US" dirty="0"/>
              <a:t>draw</a:t>
            </a:r>
            <a:endParaRPr lang="he-IL" dirty="0"/>
          </a:p>
        </p:txBody>
      </p:sp>
      <p:sp>
        <p:nvSpPr>
          <p:cNvPr id="118" name="Rectangle 117"/>
          <p:cNvSpPr/>
          <p:nvPr/>
        </p:nvSpPr>
        <p:spPr>
          <a:xfrm>
            <a:off x="3813507" y="4830818"/>
            <a:ext cx="2030720" cy="65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Background draw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rPr>
              <a:t> 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15699" y="3514508"/>
            <a:ext cx="1080120" cy="653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rand</a:t>
            </a:r>
            <a:endParaRPr lang="he-IL" dirty="0"/>
          </a:p>
        </p:txBody>
      </p:sp>
      <p:cxnSp>
        <p:nvCxnSpPr>
          <p:cNvPr id="132" name="Elbow Connector 26">
            <a:extLst>
              <a:ext uri="{FF2B5EF4-FFF2-40B4-BE49-F238E27FC236}">
                <a16:creationId xmlns:a16="http://schemas.microsoft.com/office/drawing/2014/main" id="{781BF998-0477-4EEC-A83E-241D55830738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936017" y="3840215"/>
            <a:ext cx="322419" cy="608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3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solidFill>
                  <a:srgbClr val="3333CC"/>
                </a:solidFill>
              </a:rPr>
              <a:t>סיכום כך נראה המסך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97228" y="1738138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8" name="Chord 17"/>
          <p:cNvSpPr/>
          <p:nvPr/>
        </p:nvSpPr>
        <p:spPr>
          <a:xfrm rot="5400000">
            <a:off x="4465294" y="4398390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788024" y="2540999"/>
            <a:ext cx="35553" cy="1787140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7886" y="3717032"/>
            <a:ext cx="2656677" cy="177571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815967" y="2397018"/>
            <a:ext cx="9391" cy="1545760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76724" y="1738138"/>
            <a:ext cx="753153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  <a:latin typeface="Century Gothic" panose="020B0502020202020204"/>
              <a:cs typeface="Gisha" panose="020B0502040204020203" pitchFamily="34" charset="-79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17733" y="1738138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37951" y="978392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17447" y="978392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  <a:latin typeface="Century Gothic" panose="020B0502020202020204"/>
              <a:cs typeface="Gisha" panose="020B0502040204020203" pitchFamily="34" charset="-79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58456" y="978392"/>
            <a:ext cx="753153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501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5917546" cy="932752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u="sng" dirty="0">
                <a:solidFill>
                  <a:srgbClr val="3333CC"/>
                </a:solidFill>
              </a:rPr>
              <a:t>פרויקט סיום </a:t>
            </a:r>
            <a:r>
              <a:rPr lang="he-IL" b="1" u="sng" dirty="0" smtClean="0">
                <a:solidFill>
                  <a:srgbClr val="3333CC"/>
                </a:solidFill>
              </a:rPr>
              <a:t>אביב תשע"ט </a:t>
            </a:r>
            <a:r>
              <a:rPr lang="he-IL" b="1" u="sng" dirty="0">
                <a:solidFill>
                  <a:srgbClr val="3333CC"/>
                </a:solidFill>
              </a:rPr>
              <a:t>הדרכה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74225" y="1121392"/>
          <a:ext cx="6792416" cy="368300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3396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אביב 2019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מעבדה 1א 044157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u="none" dirty="0" smtClean="0"/>
                        <a:t>הדרכה כללית מנהלות (מצגת נפרדת)</a:t>
                      </a:r>
                      <a:endParaRPr lang="he-IL" sz="24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457200" rtl="1" eaLnBrk="1" latinLnBrk="0" hangingPunct="1"/>
                      <a:r>
                        <a:rPr lang="he-IL" sz="2400" u="none" kern="1200" dirty="0" smtClean="0"/>
                        <a:t>הנחיות כללית</a:t>
                      </a:r>
                      <a:endParaRPr 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342900" marR="0" indent="-3429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u="none" kern="1200" baseline="0" dirty="0" smtClean="0"/>
                        <a:t>VGA</a:t>
                      </a:r>
                      <a:endParaRPr lang="he-IL" sz="2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221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2400" u="none" kern="1200" dirty="0" smtClean="0"/>
                        <a:t>פרויקטים</a:t>
                      </a:r>
                      <a:endParaRPr lang="he-IL" sz="2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57200" rtl="1" eaLnBrk="1" latinLnBrk="0" hangingPunct="1"/>
                      <a:endParaRPr lang="en-US" alt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he-IL" sz="1800" kern="1200" dirty="0" smtClean="0">
                          <a:effectLst/>
                        </a:rPr>
                        <a:t>ביליארד	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57200" rtl="1" eaLnBrk="1" latinLnBrk="0" hangingPunct="1"/>
                      <a:endParaRPr lang="en-US" alt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800" kern="1200" dirty="0" smtClean="0">
                          <a:effectLst/>
                        </a:rPr>
                        <a:t>Bubble trouble</a:t>
                      </a:r>
                      <a:endParaRPr lang="he-IL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800" kern="1200" dirty="0" smtClean="0">
                          <a:effectLst/>
                        </a:rPr>
                        <a:t>Space invaders</a:t>
                      </a:r>
                      <a:endParaRPr lang="he-IL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he-IL" sz="1800" kern="1200" dirty="0" smtClean="0">
                          <a:effectLst/>
                        </a:rPr>
                        <a:t>טרזן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9142" y="4411415"/>
            <a:ext cx="7416824" cy="432048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89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 smtClean="0">
                <a:solidFill>
                  <a:srgbClr val="3333CC"/>
                </a:solidFill>
              </a:rPr>
              <a:t>טרזן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07331" y="1628800"/>
            <a:ext cx="5967095" cy="3092450"/>
          </a:xfrm>
          <a:prstGeom prst="rect">
            <a:avLst/>
          </a:prstGeom>
        </p:spPr>
      </p:pic>
      <p:sp>
        <p:nvSpPr>
          <p:cNvPr id="7" name="Curved Down Arrow 6"/>
          <p:cNvSpPr/>
          <p:nvPr/>
        </p:nvSpPr>
        <p:spPr>
          <a:xfrm flipH="1" flipV="1">
            <a:off x="3059832" y="2564904"/>
            <a:ext cx="1249045" cy="4311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1187624" y="4869160"/>
            <a:ext cx="6177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e-I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על השחקן לעבור מצד אחד לשני, על ידי קפיצה למטולטלת כשהיא קרובה, תנועה ביחד </a:t>
            </a:r>
            <a:r>
              <a:rPr lang="he-I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איתה</a:t>
            </a:r>
            <a:r>
              <a:rPr lang="he-I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ושוב קפיצה למטלטלת השנייה </a:t>
            </a:r>
            <a:endParaRPr lang="he-IL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e-I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בקצה המטולטלת יש משטח קטן - עליו טרזן נח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e-I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e-I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המשחק נגמר כשטרזן מגיע לצד שני, הפסד קורה אם הוא נופל 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03848" y="3168686"/>
            <a:ext cx="720080" cy="3362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825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solidFill>
                  <a:srgbClr val="3333CC"/>
                </a:solidFill>
              </a:rPr>
              <a:t>דרישות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84784"/>
            <a:ext cx="7707401" cy="3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95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 smtClean="0">
                <a:solidFill>
                  <a:srgbClr val="3333CC"/>
                </a:solidFill>
              </a:rPr>
              <a:t>כך </a:t>
            </a:r>
            <a:r>
              <a:rPr lang="he-IL" b="1" u="sng" dirty="0">
                <a:solidFill>
                  <a:srgbClr val="3333CC"/>
                </a:solidFill>
              </a:rPr>
              <a:t>נראה המסך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18" name="Chord 17"/>
          <p:cNvSpPr/>
          <p:nvPr/>
        </p:nvSpPr>
        <p:spPr>
          <a:xfrm rot="5400000">
            <a:off x="3277613" y="3681824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83423" y="2276872"/>
            <a:ext cx="1208858" cy="182213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4581128"/>
            <a:ext cx="3706482" cy="150827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523383" y="4118265"/>
            <a:ext cx="720080" cy="3362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349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400683" y="3758036"/>
            <a:ext cx="1652008" cy="6530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/>
            <a:r>
              <a:rPr lang="en-US" dirty="0" smtClean="0">
                <a:solidFill>
                  <a:prstClr val="white"/>
                </a:solidFill>
              </a:rPr>
              <a:t>rope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move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94" name="Rectangle 10">
            <a:extLst>
              <a:ext uri="{FF2B5EF4-FFF2-40B4-BE49-F238E27FC236}">
                <a16:creationId xmlns:a16="http://schemas.microsoft.com/office/drawing/2014/main" id="{DB48110F-AF88-448F-891E-27F1DAC9C0CF}"/>
              </a:ext>
            </a:extLst>
          </p:cNvPr>
          <p:cNvSpPr/>
          <p:nvPr/>
        </p:nvSpPr>
        <p:spPr>
          <a:xfrm>
            <a:off x="4142902" y="3777223"/>
            <a:ext cx="1392667" cy="6530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rope</a:t>
            </a:r>
            <a:endParaRPr lang="en-US" dirty="0"/>
          </a:p>
          <a:p>
            <a:pPr algn="ctr"/>
            <a:r>
              <a:rPr lang="en-US" dirty="0"/>
              <a:t>draw</a:t>
            </a:r>
            <a:endParaRPr lang="he-IL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B25F37A-5857-4943-820D-98D44CE9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450" y="476672"/>
            <a:ext cx="5269474" cy="932752"/>
          </a:xfrm>
        </p:spPr>
        <p:txBody>
          <a:bodyPr>
            <a:normAutofit fontScale="90000"/>
          </a:bodyPr>
          <a:lstStyle/>
          <a:p>
            <a:pPr algn="r"/>
            <a:r>
              <a:rPr lang="he-IL" b="1" u="sng" dirty="0">
                <a:solidFill>
                  <a:srgbClr val="3333CC"/>
                </a:solidFill>
              </a:rPr>
              <a:t>מימוש</a:t>
            </a:r>
            <a:br>
              <a:rPr lang="he-IL" b="1" u="sng" dirty="0">
                <a:solidFill>
                  <a:srgbClr val="3333CC"/>
                </a:solidFill>
              </a:rPr>
            </a:br>
            <a:endParaRPr lang="en-US" b="1" u="sng" dirty="0">
              <a:solidFill>
                <a:srgbClr val="3333CC"/>
              </a:solidFill>
            </a:endParaRPr>
          </a:p>
        </p:txBody>
      </p:sp>
      <p:cxnSp>
        <p:nvCxnSpPr>
          <p:cNvPr id="67" name="Elbow Connector 12">
            <a:extLst>
              <a:ext uri="{FF2B5EF4-FFF2-40B4-BE49-F238E27FC236}">
                <a16:creationId xmlns:a16="http://schemas.microsoft.com/office/drawing/2014/main" id="{6A1EE06E-54D5-43FF-B3BA-49B42BD5C4C9}"/>
              </a:ext>
            </a:extLst>
          </p:cNvPr>
          <p:cNvCxnSpPr>
            <a:cxnSpLocks/>
          </p:cNvCxnSpPr>
          <p:nvPr/>
        </p:nvCxnSpPr>
        <p:spPr>
          <a:xfrm flipV="1">
            <a:off x="4046857" y="1846674"/>
            <a:ext cx="1954520" cy="792686"/>
          </a:xfrm>
          <a:prstGeom prst="bentConnector3">
            <a:avLst>
              <a:gd name="adj1" fmla="val 7250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92524" y="5322596"/>
            <a:ext cx="856907" cy="669925"/>
          </a:xfr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69" name="Slide Number Placeholder 3"/>
          <p:cNvSpPr txBox="1">
            <a:spLocks/>
          </p:cNvSpPr>
          <p:nvPr/>
        </p:nvSpPr>
        <p:spPr>
          <a:xfrm>
            <a:off x="7792524" y="5322596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8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37581" y="1663209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VGA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86242" y="1663209"/>
            <a:ext cx="720080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MUX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2" name="Down Arrow 71"/>
          <p:cNvSpPr/>
          <p:nvPr/>
        </p:nvSpPr>
        <p:spPr>
          <a:xfrm rot="5400000" flipV="1">
            <a:off x="6765688" y="1627838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73" name="Elbow Connector 72"/>
          <p:cNvCxnSpPr/>
          <p:nvPr/>
        </p:nvCxnSpPr>
        <p:spPr>
          <a:xfrm flipV="1">
            <a:off x="3966366" y="1989739"/>
            <a:ext cx="2030720" cy="1837899"/>
          </a:xfrm>
          <a:prstGeom prst="bentConnector3">
            <a:avLst>
              <a:gd name="adj1" fmla="val 8304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178332" y="2886378"/>
            <a:ext cx="1080120" cy="1653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hit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39698" y="3407119"/>
            <a:ext cx="966823" cy="756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Game controller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6" name="Down Arrow 75"/>
          <p:cNvSpPr/>
          <p:nvPr/>
        </p:nvSpPr>
        <p:spPr>
          <a:xfrm rot="5400000" flipV="1">
            <a:off x="7323111" y="4891820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95974" y="4962360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rPr>
              <a:t>צלילים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97610" y="1989739"/>
            <a:ext cx="1080120" cy="653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KBD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80" name="Elbow Connector 12">
            <a:extLst>
              <a:ext uri="{FF2B5EF4-FFF2-40B4-BE49-F238E27FC236}">
                <a16:creationId xmlns:a16="http://schemas.microsoft.com/office/drawing/2014/main" id="{82032438-44E8-45EF-96B0-2724C3B28AD2}"/>
              </a:ext>
            </a:extLst>
          </p:cNvPr>
          <p:cNvCxnSpPr>
            <a:cxnSpLocks/>
            <a:endCxn id="71" idx="2"/>
          </p:cNvCxnSpPr>
          <p:nvPr/>
        </p:nvCxnSpPr>
        <p:spPr>
          <a:xfrm rot="5400000" flipH="1" flipV="1">
            <a:off x="3877807" y="2847716"/>
            <a:ext cx="2899920" cy="1837029"/>
          </a:xfrm>
          <a:prstGeom prst="bentConnector3">
            <a:avLst>
              <a:gd name="adj1" fmla="val 270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26">
            <a:extLst>
              <a:ext uri="{FF2B5EF4-FFF2-40B4-BE49-F238E27FC236}">
                <a16:creationId xmlns:a16="http://schemas.microsoft.com/office/drawing/2014/main" id="{781BF998-0477-4EEC-A83E-241D5583073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277730" y="2316270"/>
            <a:ext cx="1568155" cy="3136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26">
            <a:extLst>
              <a:ext uri="{FF2B5EF4-FFF2-40B4-BE49-F238E27FC236}">
                <a16:creationId xmlns:a16="http://schemas.microsoft.com/office/drawing/2014/main" id="{6E2CA7B3-31CF-41C9-B53C-4F6D118DB2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4657" y="3168522"/>
            <a:ext cx="544658" cy="120514"/>
          </a:xfrm>
          <a:prstGeom prst="bentConnector3">
            <a:avLst>
              <a:gd name="adj1" fmla="val 3099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26">
            <a:extLst>
              <a:ext uri="{FF2B5EF4-FFF2-40B4-BE49-F238E27FC236}">
                <a16:creationId xmlns:a16="http://schemas.microsoft.com/office/drawing/2014/main" id="{10D8F7BF-BDAF-4FA1-A18B-524F09C0B884}"/>
              </a:ext>
            </a:extLst>
          </p:cNvPr>
          <p:cNvCxnSpPr>
            <a:cxnSpLocks/>
          </p:cNvCxnSpPr>
          <p:nvPr/>
        </p:nvCxnSpPr>
        <p:spPr>
          <a:xfrm rot="10800000">
            <a:off x="3376986" y="2303389"/>
            <a:ext cx="2832530" cy="1057049"/>
          </a:xfrm>
          <a:prstGeom prst="bentConnector4">
            <a:avLst>
              <a:gd name="adj1" fmla="val 33017"/>
              <a:gd name="adj2" fmla="val 132439"/>
            </a:avLst>
          </a:prstGeom>
          <a:ln w="762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10">
            <a:extLst>
              <a:ext uri="{FF2B5EF4-FFF2-40B4-BE49-F238E27FC236}">
                <a16:creationId xmlns:a16="http://schemas.microsoft.com/office/drawing/2014/main" id="{FB837FAC-E43A-4C9D-B3EB-425037944D97}"/>
              </a:ext>
            </a:extLst>
          </p:cNvPr>
          <p:cNvSpPr/>
          <p:nvPr/>
        </p:nvSpPr>
        <p:spPr>
          <a:xfrm>
            <a:off x="2812635" y="2303389"/>
            <a:ext cx="1080120" cy="653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Tarzan </a:t>
            </a:r>
            <a:r>
              <a:rPr lang="en-US" sz="1600" dirty="0"/>
              <a:t>logic</a:t>
            </a:r>
            <a:endParaRPr lang="he-IL" sz="1600" dirty="0"/>
          </a:p>
        </p:txBody>
      </p:sp>
      <p:sp>
        <p:nvSpPr>
          <p:cNvPr id="85" name="Rectangle 19">
            <a:extLst>
              <a:ext uri="{FF2B5EF4-FFF2-40B4-BE49-F238E27FC236}">
                <a16:creationId xmlns:a16="http://schemas.microsoft.com/office/drawing/2014/main" id="{B20C085D-1379-45DC-A43E-68FB3F62ACB2}"/>
              </a:ext>
            </a:extLst>
          </p:cNvPr>
          <p:cNvSpPr/>
          <p:nvPr/>
        </p:nvSpPr>
        <p:spPr>
          <a:xfrm>
            <a:off x="4098250" y="2312830"/>
            <a:ext cx="1080120" cy="653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Tarzan</a:t>
            </a:r>
          </a:p>
          <a:p>
            <a:pPr algn="ctr"/>
            <a:r>
              <a:rPr lang="en-US" sz="1600" dirty="0"/>
              <a:t>draw</a:t>
            </a:r>
            <a:endParaRPr lang="he-IL" sz="1600" dirty="0"/>
          </a:p>
        </p:txBody>
      </p:sp>
      <p:sp>
        <p:nvSpPr>
          <p:cNvPr id="88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258436" y="3519764"/>
            <a:ext cx="1652008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/>
            <a:r>
              <a:rPr lang="en-US" dirty="0" smtClean="0">
                <a:solidFill>
                  <a:prstClr val="white"/>
                </a:solidFill>
              </a:rPr>
              <a:t>rope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move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89" name="Rectangle 10">
            <a:extLst>
              <a:ext uri="{FF2B5EF4-FFF2-40B4-BE49-F238E27FC236}">
                <a16:creationId xmlns:a16="http://schemas.microsoft.com/office/drawing/2014/main" id="{DB48110F-AF88-448F-891E-27F1DAC9C0CF}"/>
              </a:ext>
            </a:extLst>
          </p:cNvPr>
          <p:cNvSpPr/>
          <p:nvPr/>
        </p:nvSpPr>
        <p:spPr>
          <a:xfrm>
            <a:off x="4000655" y="3538951"/>
            <a:ext cx="1392667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rope</a:t>
            </a:r>
            <a:endParaRPr lang="en-US" dirty="0"/>
          </a:p>
          <a:p>
            <a:pPr algn="ctr"/>
            <a:r>
              <a:rPr lang="en-US" dirty="0"/>
              <a:t>draw</a:t>
            </a:r>
            <a:endParaRPr lang="he-IL" dirty="0"/>
          </a:p>
        </p:txBody>
      </p:sp>
      <p:sp>
        <p:nvSpPr>
          <p:cNvPr id="90" name="Rectangle 89"/>
          <p:cNvSpPr/>
          <p:nvPr/>
        </p:nvSpPr>
        <p:spPr>
          <a:xfrm>
            <a:off x="3813507" y="4830818"/>
            <a:ext cx="2030720" cy="65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Background draw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rPr>
              <a:t>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15699" y="3514508"/>
            <a:ext cx="1080120" cy="653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rand</a:t>
            </a:r>
            <a:endParaRPr lang="he-IL" dirty="0"/>
          </a:p>
        </p:txBody>
      </p:sp>
      <p:cxnSp>
        <p:nvCxnSpPr>
          <p:cNvPr id="92" name="Elbow Connector 26">
            <a:extLst>
              <a:ext uri="{FF2B5EF4-FFF2-40B4-BE49-F238E27FC236}">
                <a16:creationId xmlns:a16="http://schemas.microsoft.com/office/drawing/2014/main" id="{781BF998-0477-4EEC-A83E-241D55830738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1936017" y="3840215"/>
            <a:ext cx="322419" cy="608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99774" y="1468417"/>
            <a:ext cx="540407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566420" algn="l"/>
              </a:tabLst>
              <a:defRPr/>
            </a:pPr>
            <a:r>
              <a:rPr lang="he-IL" sz="2000" b="1" i="1" kern="0" noProof="0" dirty="0" smtClean="0">
                <a:solidFill>
                  <a:srgbClr val="22222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" panose="020B0604020202020204" pitchFamily="34" charset="0"/>
              </a:rPr>
              <a:t>בפגיעה – מחושבת מהירות חדשה לטרזן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2841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31640" y="72201"/>
            <a:ext cx="5269474" cy="932752"/>
          </a:xfrm>
        </p:spPr>
        <p:txBody>
          <a:bodyPr>
            <a:normAutofit/>
          </a:bodyPr>
          <a:lstStyle/>
          <a:p>
            <a:pPr algn="r"/>
            <a:r>
              <a:rPr lang="he-IL" dirty="0" smtClean="0">
                <a:solidFill>
                  <a:srgbClr val="3333CC"/>
                </a:solidFill>
              </a:rPr>
              <a:t>מה מכיל פרויקט </a:t>
            </a:r>
            <a:endParaRPr lang="en-US" dirty="0">
              <a:solidFill>
                <a:srgbClr val="3333CC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00390" y="965488"/>
            <a:ext cx="6679292" cy="5275020"/>
            <a:chOff x="900390" y="965488"/>
            <a:chExt cx="6679292" cy="5275020"/>
          </a:xfrm>
        </p:grpSpPr>
        <p:sp>
          <p:nvSpPr>
            <p:cNvPr id="6" name="Down Arrow 5"/>
            <p:cNvSpPr/>
            <p:nvPr/>
          </p:nvSpPr>
          <p:spPr>
            <a:xfrm rot="5400000" flipV="1">
              <a:off x="5448906" y="1351207"/>
              <a:ext cx="433973" cy="744314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49043" y="1389857"/>
              <a:ext cx="861317" cy="684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צלילים</a:t>
              </a:r>
              <a:endParaRPr lang="he-IL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08378" y="965488"/>
              <a:ext cx="1397902" cy="103960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/>
              <a:r>
                <a:rPr lang="he-IL" dirty="0" smtClean="0"/>
                <a:t>מנהל משחק</a:t>
              </a:r>
              <a:endParaRPr lang="he-IL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0390" y="3462727"/>
              <a:ext cx="1080120" cy="6530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KBD</a:t>
              </a:r>
              <a:endParaRPr lang="he-IL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20916" y="3604570"/>
              <a:ext cx="864096" cy="25600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MUX</a:t>
              </a:r>
              <a:endParaRPr lang="he-IL" dirty="0" smtClean="0"/>
            </a:p>
            <a:p>
              <a:pPr algn="ctr"/>
              <a:endParaRPr lang="he-IL" dirty="0"/>
            </a:p>
          </p:txBody>
        </p:sp>
        <p:sp>
          <p:nvSpPr>
            <p:cNvPr id="21" name="Down Arrow 20"/>
            <p:cNvSpPr/>
            <p:nvPr/>
          </p:nvSpPr>
          <p:spPr>
            <a:xfrm rot="5400000" flipV="1">
              <a:off x="6277182" y="4542540"/>
              <a:ext cx="413792" cy="732524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83144" y="4732807"/>
              <a:ext cx="696538" cy="3475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VGA</a:t>
              </a:r>
              <a:endParaRPr lang="he-IL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09053" y="1250416"/>
              <a:ext cx="962989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רמקול</a:t>
              </a:r>
              <a:endParaRPr lang="he-IL" dirty="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1980510" y="3609207"/>
              <a:ext cx="761540" cy="38154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42050" y="5555597"/>
              <a:ext cx="1091782" cy="684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רקע</a:t>
              </a:r>
              <a:endParaRPr lang="he-IL" dirty="0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4924555" y="3046578"/>
              <a:ext cx="1327942" cy="47059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 smtClean="0"/>
            </a:p>
            <a:p>
              <a:pPr algn="ctr"/>
              <a:r>
                <a:rPr lang="he-IL" dirty="0" smtClean="0"/>
                <a:t>התנגשות</a:t>
              </a:r>
            </a:p>
            <a:p>
              <a:pPr algn="ctr"/>
              <a:endParaRPr lang="he-IL" dirty="0"/>
            </a:p>
          </p:txBody>
        </p:sp>
        <p:cxnSp>
          <p:nvCxnSpPr>
            <p:cNvPr id="3" name="Straight Arrow Connector 2"/>
            <p:cNvCxnSpPr>
              <a:stCxn id="22" idx="0"/>
            </p:cNvCxnSpPr>
            <p:nvPr/>
          </p:nvCxnSpPr>
          <p:spPr>
            <a:xfrm flipH="1" flipV="1">
              <a:off x="3000655" y="1827747"/>
              <a:ext cx="2352572" cy="1454130"/>
            </a:xfrm>
            <a:prstGeom prst="straightConnector1">
              <a:avLst/>
            </a:prstGeom>
            <a:ln w="571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742051" y="2039987"/>
              <a:ext cx="749829" cy="1368009"/>
            </a:xfrm>
            <a:prstGeom prst="straightConnector1">
              <a:avLst/>
            </a:prstGeom>
            <a:ln w="571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3"/>
              <a:endCxn id="8" idx="1"/>
            </p:cNvCxnSpPr>
            <p:nvPr/>
          </p:nvCxnSpPr>
          <p:spPr>
            <a:xfrm>
              <a:off x="3006280" y="1485291"/>
              <a:ext cx="1442763" cy="247022"/>
            </a:xfrm>
            <a:prstGeom prst="straightConnector1">
              <a:avLst/>
            </a:prstGeom>
            <a:ln w="571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724823" y="2075707"/>
              <a:ext cx="385893" cy="2436096"/>
            </a:xfrm>
            <a:prstGeom prst="straightConnector1">
              <a:avLst/>
            </a:prstGeom>
            <a:ln w="571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742049" y="2075707"/>
              <a:ext cx="206394" cy="3479890"/>
            </a:xfrm>
            <a:prstGeom prst="straightConnector1">
              <a:avLst/>
            </a:prstGeom>
            <a:ln w="571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742050" y="3430877"/>
              <a:ext cx="1091782" cy="684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שחקנים</a:t>
              </a:r>
              <a:endParaRPr lang="he-IL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42050" y="4493237"/>
              <a:ext cx="1091782" cy="684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עצמים</a:t>
              </a:r>
              <a:endParaRPr lang="he-IL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931664" y="1353382"/>
              <a:ext cx="648605" cy="595670"/>
              <a:chOff x="401097" y="1196752"/>
              <a:chExt cx="1057087" cy="805167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900390" y="1196752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098942" y="1642767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2810" y="1628958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1187127" y="1346713"/>
                <a:ext cx="175558" cy="655205"/>
              </a:xfrm>
              <a:prstGeom prst="arc">
                <a:avLst/>
              </a:prstGeom>
              <a:ln w="3810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Arc 41"/>
              <p:cNvSpPr/>
              <p:nvPr/>
            </p:nvSpPr>
            <p:spPr>
              <a:xfrm rot="6690130">
                <a:off x="526672" y="1363759"/>
                <a:ext cx="497543" cy="748693"/>
              </a:xfrm>
              <a:prstGeom prst="arc">
                <a:avLst/>
              </a:prstGeom>
              <a:ln w="3810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Arc 43"/>
              <p:cNvSpPr/>
              <p:nvPr/>
            </p:nvSpPr>
            <p:spPr>
              <a:xfrm rot="15236873">
                <a:off x="727336" y="1120394"/>
                <a:ext cx="497543" cy="748693"/>
              </a:xfrm>
              <a:prstGeom prst="arc">
                <a:avLst/>
              </a:prstGeom>
              <a:ln w="3810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5257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11">
            <a:extLst>
              <a:ext uri="{FF2B5EF4-FFF2-40B4-BE49-F238E27FC236}">
                <a16:creationId xmlns:a16="http://schemas.microsoft.com/office/drawing/2014/main" id="{1D5DEA98-D423-4075-B040-1A10BCA6D881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>
            <a:off x="2395238" y="4069075"/>
            <a:ext cx="3735368" cy="54589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r"/>
            <a:r>
              <a:rPr lang="he-IL" b="1" u="sng" dirty="0" smtClean="0">
                <a:solidFill>
                  <a:srgbClr val="3333CC"/>
                </a:solidFill>
              </a:rPr>
              <a:t>ספתח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1141359"/>
            <a:ext cx="631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he-IL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מימוש שחקן יחיד (ריבוע) המסוגל </a:t>
            </a:r>
            <a:r>
              <a:rPr kumimoji="0" lang="he-I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לקפוץ ימינה על </a:t>
            </a:r>
            <a:r>
              <a:rPr kumimoji="0" lang="he-IL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גבי המסך לפי פקודות מקלדת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he-IL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צליל יחיד בלחיצת </a:t>
            </a:r>
            <a:r>
              <a:rPr kumimoji="0" lang="he-I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מקש-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he-I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מימוש מטוטלת נעה ימינה ושמאלה, שרטוט </a:t>
            </a:r>
            <a:r>
              <a:rPr kumimoji="0" lang="he-I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ווקטורי</a:t>
            </a:r>
            <a:r>
              <a:rPr kumimoji="0" lang="he-I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he-IL" sz="16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לא צריך לצייר את החבל בשלב זה,  רק את המשטח שאליו טרזן קופץ 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sp>
        <p:nvSpPr>
          <p:cNvPr id="6" name="Down Arrow 5"/>
          <p:cNvSpPr/>
          <p:nvPr/>
        </p:nvSpPr>
        <p:spPr>
          <a:xfrm rot="5400000" flipV="1">
            <a:off x="7573605" y="4405216"/>
            <a:ext cx="413792" cy="10430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1820" y="4595849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VGA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0566" y="4614968"/>
            <a:ext cx="720080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MUX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9" name="Down Arrow 8"/>
          <p:cNvSpPr/>
          <p:nvPr/>
        </p:nvSpPr>
        <p:spPr>
          <a:xfrm rot="5400000" flipV="1">
            <a:off x="6538769" y="4671721"/>
            <a:ext cx="413792" cy="5100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12" name="Elbow Connector 11"/>
          <p:cNvCxnSpPr>
            <a:cxnSpLocks/>
          </p:cNvCxnSpPr>
          <p:nvPr/>
        </p:nvCxnSpPr>
        <p:spPr>
          <a:xfrm>
            <a:off x="2397423" y="4915058"/>
            <a:ext cx="3372862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 rot="5400000" flipV="1">
            <a:off x="6607886" y="5683827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0749" y="5754367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rPr>
              <a:t>צלילים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31359" y="4605776"/>
            <a:ext cx="1080120" cy="65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KBD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8179" y="4555006"/>
            <a:ext cx="1080120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square logic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3562E696-5089-419F-989E-2C117BDAB895}"/>
              </a:ext>
            </a:extLst>
          </p:cNvPr>
          <p:cNvSpPr/>
          <p:nvPr/>
        </p:nvSpPr>
        <p:spPr>
          <a:xfrm>
            <a:off x="4021240" y="4555006"/>
            <a:ext cx="1080120" cy="75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square draw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0E35E4CF-ABB4-404A-8370-2CB7ED45E38F}"/>
              </a:ext>
            </a:extLst>
          </p:cNvPr>
          <p:cNvSpPr/>
          <p:nvPr/>
        </p:nvSpPr>
        <p:spPr>
          <a:xfrm>
            <a:off x="2668179" y="3691775"/>
            <a:ext cx="1080120" cy="754600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rope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logic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614D514-9972-4891-92DB-DE4DF8180AB4}"/>
              </a:ext>
            </a:extLst>
          </p:cNvPr>
          <p:cNvSpPr/>
          <p:nvPr/>
        </p:nvSpPr>
        <p:spPr>
          <a:xfrm>
            <a:off x="4021240" y="3659349"/>
            <a:ext cx="1080120" cy="754600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rope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draw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15118" y="3742544"/>
            <a:ext cx="1080120" cy="653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rand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9026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B25F37A-5857-4943-820D-98D44CE9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450" y="476672"/>
            <a:ext cx="5269474" cy="93275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u="sng" dirty="0" smtClean="0">
                <a:solidFill>
                  <a:srgbClr val="3333CC"/>
                </a:solidFill>
              </a:rPr>
              <a:t>PIPE</a:t>
            </a:r>
            <a:r>
              <a:rPr lang="he-IL" b="1" u="sng" dirty="0">
                <a:solidFill>
                  <a:srgbClr val="3333CC"/>
                </a:solidFill>
              </a:rPr>
              <a:t/>
            </a:r>
            <a:br>
              <a:rPr lang="he-IL" b="1" u="sng" dirty="0">
                <a:solidFill>
                  <a:srgbClr val="3333CC"/>
                </a:solidFill>
              </a:rPr>
            </a:br>
            <a:endParaRPr lang="en-US" b="1" u="sng" dirty="0">
              <a:solidFill>
                <a:srgbClr val="3333CC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64315" y="4298956"/>
            <a:ext cx="3240360" cy="2016223"/>
            <a:chOff x="2267744" y="2204864"/>
            <a:chExt cx="3240360" cy="2016223"/>
          </a:xfrm>
        </p:grpSpPr>
        <p:sp>
          <p:nvSpPr>
            <p:cNvPr id="33" name="Rectangle 32"/>
            <p:cNvSpPr/>
            <p:nvPr/>
          </p:nvSpPr>
          <p:spPr>
            <a:xfrm>
              <a:off x="2267744" y="2204864"/>
              <a:ext cx="3240360" cy="20162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37" name="Down Arrow 36"/>
            <p:cNvSpPr/>
            <p:nvPr/>
          </p:nvSpPr>
          <p:spPr>
            <a:xfrm rot="5400000" flipV="1">
              <a:off x="4422300" y="2488976"/>
              <a:ext cx="131844" cy="324318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52627" y="2549814"/>
              <a:ext cx="480680" cy="208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צלילים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83768" y="2420888"/>
              <a:ext cx="845587" cy="31583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מנהל </a:t>
              </a:r>
            </a:p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משחק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11760" y="3179564"/>
              <a:ext cx="470638" cy="1984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KBD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11961" y="3222657"/>
              <a:ext cx="458884" cy="7777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MUX</a:t>
              </a:r>
              <a:endParaRPr kumimoji="0" lang="he-IL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43" name="Down Arrow 42"/>
            <p:cNvSpPr/>
            <p:nvPr/>
          </p:nvSpPr>
          <p:spPr>
            <a:xfrm rot="5400000" flipV="1">
              <a:off x="4781872" y="3459299"/>
              <a:ext cx="125712" cy="319181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18612" y="3565422"/>
              <a:ext cx="345476" cy="1163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VGA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37746" y="2507451"/>
              <a:ext cx="419601" cy="284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רמקול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2882398" y="3224065"/>
              <a:ext cx="331824" cy="115914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14222" y="3815390"/>
              <a:ext cx="475720" cy="208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רקע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4201463" y="3073423"/>
              <a:ext cx="506098" cy="2050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התנגשות</a:t>
              </a:r>
            </a:p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cxnSp>
          <p:nvCxnSpPr>
            <p:cNvPr id="51" name="Straight Arrow Connector 50"/>
            <p:cNvCxnSpPr>
              <a:stCxn id="49" idx="0"/>
            </p:cNvCxnSpPr>
            <p:nvPr/>
          </p:nvCxnSpPr>
          <p:spPr>
            <a:xfrm flipH="1" flipV="1">
              <a:off x="3326906" y="2682848"/>
              <a:ext cx="1025080" cy="493102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214223" y="2747327"/>
              <a:ext cx="326721" cy="415609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9" idx="3"/>
              <a:endCxn id="38" idx="1"/>
            </p:cNvCxnSpPr>
            <p:nvPr/>
          </p:nvCxnSpPr>
          <p:spPr>
            <a:xfrm>
              <a:off x="3329355" y="2578807"/>
              <a:ext cx="523272" cy="75047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3206716" y="2758179"/>
              <a:ext cx="168144" cy="740100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214222" y="2758179"/>
              <a:ext cx="89932" cy="1057211"/>
            </a:xfrm>
            <a:prstGeom prst="straightConnector1">
              <a:avLst/>
            </a:prstGeom>
            <a:ln w="1905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214222" y="3169888"/>
              <a:ext cx="475720" cy="208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שחקנים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14222" y="3492639"/>
              <a:ext cx="475720" cy="208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rPr>
                <a:t>עצמים</a:t>
              </a:r>
              <a:endParaRPr kumimoji="0" lang="he-I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640939" y="2494729"/>
              <a:ext cx="282615" cy="180968"/>
              <a:chOff x="401097" y="1196752"/>
              <a:chExt cx="1057087" cy="805167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00390" y="1196752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098942" y="1642767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62810" y="1628958"/>
                <a:ext cx="359242" cy="359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endParaRPr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1187127" y="1346713"/>
                <a:ext cx="175558" cy="655205"/>
              </a:xfrm>
              <a:prstGeom prst="arc">
                <a:avLst/>
              </a:prstGeom>
              <a:ln w="1905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endParaRPr>
              </a:p>
            </p:txBody>
          </p:sp>
          <p:sp>
            <p:nvSpPr>
              <p:cNvPr id="65" name="Arc 64"/>
              <p:cNvSpPr/>
              <p:nvPr/>
            </p:nvSpPr>
            <p:spPr>
              <a:xfrm rot="6690130">
                <a:off x="526672" y="1363759"/>
                <a:ext cx="497543" cy="748693"/>
              </a:xfrm>
              <a:prstGeom prst="arc">
                <a:avLst/>
              </a:prstGeom>
              <a:ln w="1905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endParaRPr>
              </a:p>
            </p:txBody>
          </p:sp>
          <p:sp>
            <p:nvSpPr>
              <p:cNvPr id="66" name="Arc 65"/>
              <p:cNvSpPr/>
              <p:nvPr/>
            </p:nvSpPr>
            <p:spPr>
              <a:xfrm rot="15236873">
                <a:off x="727336" y="1120394"/>
                <a:ext cx="497543" cy="748693"/>
              </a:xfrm>
              <a:prstGeom prst="arc">
                <a:avLst/>
              </a:prstGeom>
              <a:ln w="19050">
                <a:solidFill>
                  <a:schemeClr val="accent1">
                    <a:alpha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Gisha" panose="020B0502040204020203" pitchFamily="34" charset="-79"/>
                </a:endParaRPr>
              </a:p>
            </p:txBody>
          </p:sp>
        </p:grpSp>
      </p:grpSp>
      <p:cxnSp>
        <p:nvCxnSpPr>
          <p:cNvPr id="67" name="Elbow Connector 12">
            <a:extLst>
              <a:ext uri="{FF2B5EF4-FFF2-40B4-BE49-F238E27FC236}">
                <a16:creationId xmlns:a16="http://schemas.microsoft.com/office/drawing/2014/main" id="{6A1EE06E-54D5-43FF-B3BA-49B42BD5C4C9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892755" y="1846674"/>
            <a:ext cx="2108622" cy="783246"/>
          </a:xfrm>
          <a:prstGeom prst="bentConnector3">
            <a:avLst>
              <a:gd name="adj1" fmla="val 7460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92524" y="5322596"/>
            <a:ext cx="856907" cy="669925"/>
          </a:xfr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69" name="Slide Number Placeholder 3"/>
          <p:cNvSpPr txBox="1">
            <a:spLocks/>
          </p:cNvSpPr>
          <p:nvPr/>
        </p:nvSpPr>
        <p:spPr>
          <a:xfrm>
            <a:off x="7792524" y="5322596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8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37581" y="1663209"/>
            <a:ext cx="705650" cy="6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VGA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86242" y="1663209"/>
            <a:ext cx="720080" cy="653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MUX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2" name="Down Arrow 71"/>
          <p:cNvSpPr/>
          <p:nvPr/>
        </p:nvSpPr>
        <p:spPr>
          <a:xfrm rot="5400000" flipV="1">
            <a:off x="6765688" y="1627838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73" name="Elbow Connector 72"/>
          <p:cNvCxnSpPr/>
          <p:nvPr/>
        </p:nvCxnSpPr>
        <p:spPr>
          <a:xfrm flipV="1">
            <a:off x="3966366" y="1989739"/>
            <a:ext cx="2030720" cy="1837899"/>
          </a:xfrm>
          <a:prstGeom prst="bentConnector3">
            <a:avLst>
              <a:gd name="adj1" fmla="val 8304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178332" y="2886378"/>
            <a:ext cx="1080120" cy="1653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hit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39698" y="3407119"/>
            <a:ext cx="966823" cy="756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Game controller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6" name="Down Arrow 75"/>
          <p:cNvSpPr/>
          <p:nvPr/>
        </p:nvSpPr>
        <p:spPr>
          <a:xfrm rot="5400000" flipV="1">
            <a:off x="7323111" y="4891820"/>
            <a:ext cx="413792" cy="73252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95974" y="4962360"/>
            <a:ext cx="864096" cy="6530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rPr>
              <a:t>צלילים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97610" y="1989739"/>
            <a:ext cx="1080120" cy="653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KBD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80" name="Elbow Connector 12">
            <a:extLst>
              <a:ext uri="{FF2B5EF4-FFF2-40B4-BE49-F238E27FC236}">
                <a16:creationId xmlns:a16="http://schemas.microsoft.com/office/drawing/2014/main" id="{82032438-44E8-45EF-96B0-2724C3B28AD2}"/>
              </a:ext>
            </a:extLst>
          </p:cNvPr>
          <p:cNvCxnSpPr>
            <a:cxnSpLocks/>
            <a:endCxn id="71" idx="2"/>
          </p:cNvCxnSpPr>
          <p:nvPr/>
        </p:nvCxnSpPr>
        <p:spPr>
          <a:xfrm rot="5400000" flipH="1" flipV="1">
            <a:off x="3877807" y="2847716"/>
            <a:ext cx="2899920" cy="1837029"/>
          </a:xfrm>
          <a:prstGeom prst="bentConnector3">
            <a:avLst>
              <a:gd name="adj1" fmla="val 270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26">
            <a:extLst>
              <a:ext uri="{FF2B5EF4-FFF2-40B4-BE49-F238E27FC236}">
                <a16:creationId xmlns:a16="http://schemas.microsoft.com/office/drawing/2014/main" id="{781BF998-0477-4EEC-A83E-241D5583073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277730" y="2316270"/>
            <a:ext cx="1568155" cy="3136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26">
            <a:extLst>
              <a:ext uri="{FF2B5EF4-FFF2-40B4-BE49-F238E27FC236}">
                <a16:creationId xmlns:a16="http://schemas.microsoft.com/office/drawing/2014/main" id="{6E2CA7B3-31CF-41C9-B53C-4F6D118DB2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4657" y="3168522"/>
            <a:ext cx="544658" cy="120514"/>
          </a:xfrm>
          <a:prstGeom prst="bentConnector3">
            <a:avLst>
              <a:gd name="adj1" fmla="val 3099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26">
            <a:extLst>
              <a:ext uri="{FF2B5EF4-FFF2-40B4-BE49-F238E27FC236}">
                <a16:creationId xmlns:a16="http://schemas.microsoft.com/office/drawing/2014/main" id="{10D8F7BF-BDAF-4FA1-A18B-524F09C0B884}"/>
              </a:ext>
            </a:extLst>
          </p:cNvPr>
          <p:cNvCxnSpPr>
            <a:cxnSpLocks/>
          </p:cNvCxnSpPr>
          <p:nvPr/>
        </p:nvCxnSpPr>
        <p:spPr>
          <a:xfrm rot="10800000">
            <a:off x="3376986" y="2303389"/>
            <a:ext cx="2832530" cy="1057049"/>
          </a:xfrm>
          <a:prstGeom prst="bentConnector4">
            <a:avLst>
              <a:gd name="adj1" fmla="val 33017"/>
              <a:gd name="adj2" fmla="val 132439"/>
            </a:avLst>
          </a:prstGeom>
          <a:ln w="762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10">
            <a:extLst>
              <a:ext uri="{FF2B5EF4-FFF2-40B4-BE49-F238E27FC236}">
                <a16:creationId xmlns:a16="http://schemas.microsoft.com/office/drawing/2014/main" id="{FB837FAC-E43A-4C9D-B3EB-425037944D97}"/>
              </a:ext>
            </a:extLst>
          </p:cNvPr>
          <p:cNvSpPr/>
          <p:nvPr/>
        </p:nvSpPr>
        <p:spPr>
          <a:xfrm>
            <a:off x="2812635" y="2303389"/>
            <a:ext cx="1080120" cy="653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Tarzan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logic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85" name="Rectangle 19">
            <a:extLst>
              <a:ext uri="{FF2B5EF4-FFF2-40B4-BE49-F238E27FC236}">
                <a16:creationId xmlns:a16="http://schemas.microsoft.com/office/drawing/2014/main" id="{B20C085D-1379-45DC-A43E-68FB3F62ACB2}"/>
              </a:ext>
            </a:extLst>
          </p:cNvPr>
          <p:cNvSpPr/>
          <p:nvPr/>
        </p:nvSpPr>
        <p:spPr>
          <a:xfrm>
            <a:off x="4098250" y="2312830"/>
            <a:ext cx="1080120" cy="653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Tarzan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draw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88" name="Rectangle 10">
            <a:extLst>
              <a:ext uri="{FF2B5EF4-FFF2-40B4-BE49-F238E27FC236}">
                <a16:creationId xmlns:a16="http://schemas.microsoft.com/office/drawing/2014/main" id="{8F3FF465-8176-43DD-96F8-7027737FF76E}"/>
              </a:ext>
            </a:extLst>
          </p:cNvPr>
          <p:cNvSpPr/>
          <p:nvPr/>
        </p:nvSpPr>
        <p:spPr>
          <a:xfrm>
            <a:off x="2258436" y="3519764"/>
            <a:ext cx="1652008" cy="65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move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89" name="Rectangle 10">
            <a:extLst>
              <a:ext uri="{FF2B5EF4-FFF2-40B4-BE49-F238E27FC236}">
                <a16:creationId xmlns:a16="http://schemas.microsoft.com/office/drawing/2014/main" id="{DB48110F-AF88-448F-891E-27F1DAC9C0CF}"/>
              </a:ext>
            </a:extLst>
          </p:cNvPr>
          <p:cNvSpPr/>
          <p:nvPr/>
        </p:nvSpPr>
        <p:spPr>
          <a:xfrm>
            <a:off x="4000655" y="3538951"/>
            <a:ext cx="1392667" cy="10625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ofrope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draw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3507" y="4830818"/>
            <a:ext cx="2030720" cy="65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Background draw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Gisha" panose="020B0502040204020203" pitchFamily="34" charset="-79"/>
              </a:rPr>
              <a:t>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15699" y="3514508"/>
            <a:ext cx="1080120" cy="653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rand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92" name="Elbow Connector 26">
            <a:extLst>
              <a:ext uri="{FF2B5EF4-FFF2-40B4-BE49-F238E27FC236}">
                <a16:creationId xmlns:a16="http://schemas.microsoft.com/office/drawing/2014/main" id="{781BF998-0477-4EEC-A83E-241D55830738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1936017" y="3840215"/>
            <a:ext cx="322419" cy="608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8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665" y="5443"/>
            <a:ext cx="2574401" cy="1524000"/>
          </a:xfrm>
        </p:spPr>
        <p:txBody>
          <a:bodyPr/>
          <a:lstStyle/>
          <a:p>
            <a:r>
              <a:rPr lang="he-IL" dirty="0" smtClean="0">
                <a:solidFill>
                  <a:srgbClr val="3333CC"/>
                </a:solidFill>
              </a:rPr>
              <a:t>משוואת ישר</a:t>
            </a:r>
            <a:endParaRPr lang="he-IL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pic>
        <p:nvPicPr>
          <p:cNvPr id="21" name="Picture 2" descr="http://www.digital-circuitry.com/IMAGES/webpage/MyLAB/VGA/thumbs/VGA_640x480_Layou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8555" y="2174414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02144" y="2159155"/>
            <a:ext cx="3570208" cy="41755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לציור הקו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עבור  כל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Yi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חישוב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Xi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הוספת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עובי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XiL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XiR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בדיקה אם בתוך התחום 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XiL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&lt; X) &amp;&amp; (X &lt;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XiR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|| 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(top&lt;Y)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&amp;&amp;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(Y &lt;bottom)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שימו לב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ש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       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      כפולה של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sz="1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-n</a:t>
            </a:r>
            <a:endParaRPr kumimoji="0" lang="he-IL" sz="1800" b="0" i="0" u="none" strike="noStrike" kern="1200" cap="none" spc="0" normalizeH="0" baseline="30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30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למשל 1/8</a:t>
            </a:r>
            <a:r>
              <a:rPr kumimoji="0" lang="he-IL" sz="1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Parallelogram 5"/>
          <p:cNvSpPr/>
          <p:nvPr/>
        </p:nvSpPr>
        <p:spPr>
          <a:xfrm flipH="1">
            <a:off x="6176162" y="1526197"/>
            <a:ext cx="589480" cy="3315217"/>
          </a:xfrm>
          <a:prstGeom prst="parallelogram">
            <a:avLst>
              <a:gd name="adj" fmla="val 839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6515" y="4959786"/>
            <a:ext cx="144366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משוואת הישר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81525" y="5503863"/>
          <a:ext cx="30273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1525" y="5503863"/>
                        <a:ext cx="3027363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634066" y="1155767"/>
            <a:ext cx="9669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X1,Y1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00997" y="3007531"/>
            <a:ext cx="8044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Xi,Yi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483" y="1422624"/>
            <a:ext cx="240616" cy="3102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00997" y="4701243"/>
            <a:ext cx="240616" cy="3102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60381" y="3019336"/>
            <a:ext cx="240616" cy="3102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9065" y="4944333"/>
            <a:ext cx="9669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X2,Y2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37586" y="4847455"/>
                <a:ext cx="1068261" cy="681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he-IL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he-IL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he-IL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he-IL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he-IL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he-IL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he-IL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he-IL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he-IL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he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586" y="4847455"/>
                <a:ext cx="1068261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2037586" y="4701243"/>
            <a:ext cx="1068261" cy="8772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16216" y="5379249"/>
            <a:ext cx="1303525" cy="104138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039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solidFill>
                  <a:srgbClr val="3333CC"/>
                </a:solidFill>
              </a:rPr>
              <a:t>סיכום כך נראה המסך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E0D89-97D4-42DA-9634-9921BB587AD0}" type="slidenum">
              <a:rPr kumimoji="0" lang="he-IL" sz="28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Arial" charset="0"/>
            </a:endParaRPr>
          </a:p>
        </p:txBody>
      </p:sp>
      <p:sp>
        <p:nvSpPr>
          <p:cNvPr id="18" name="Chord 17"/>
          <p:cNvSpPr/>
          <p:nvPr/>
        </p:nvSpPr>
        <p:spPr>
          <a:xfrm rot="5400000">
            <a:off x="3277613" y="3681824"/>
            <a:ext cx="716566" cy="576064"/>
          </a:xfrm>
          <a:prstGeom prst="chord">
            <a:avLst>
              <a:gd name="adj1" fmla="val 5441413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83423" y="2276872"/>
            <a:ext cx="1208858" cy="182213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4581128"/>
            <a:ext cx="3706482" cy="150827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523383" y="4118265"/>
            <a:ext cx="720080" cy="3362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2265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9632" y="1916832"/>
            <a:ext cx="62520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13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בהצלחה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885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5132" y="188640"/>
            <a:ext cx="5269474" cy="932752"/>
          </a:xfrm>
        </p:spPr>
        <p:txBody>
          <a:bodyPr>
            <a:normAutofit/>
          </a:bodyPr>
          <a:lstStyle/>
          <a:p>
            <a:pPr algn="r"/>
            <a:r>
              <a:rPr lang="he-IL" dirty="0" smtClean="0">
                <a:solidFill>
                  <a:srgbClr val="3333CC"/>
                </a:solidFill>
              </a:rPr>
              <a:t>צלילים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400000" flipV="1">
            <a:off x="6309424" y="2142462"/>
            <a:ext cx="433973" cy="74431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5309561" y="2181112"/>
            <a:ext cx="861317" cy="68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מונה </a:t>
            </a:r>
            <a:endParaRPr lang="he-IL" dirty="0"/>
          </a:p>
        </p:txBody>
      </p:sp>
      <p:sp>
        <p:nvSpPr>
          <p:cNvPr id="26" name="Rectangle 25"/>
          <p:cNvSpPr/>
          <p:nvPr/>
        </p:nvSpPr>
        <p:spPr>
          <a:xfrm>
            <a:off x="6869571" y="2041671"/>
            <a:ext cx="962989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טבלת סינוס</a:t>
            </a:r>
            <a:endParaRPr lang="he-IL" dirty="0"/>
          </a:p>
        </p:txBody>
      </p:sp>
      <p:pic>
        <p:nvPicPr>
          <p:cNvPr id="33" name="Picture 32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2" y="3356992"/>
            <a:ext cx="8529637" cy="2362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6874" y="5138419"/>
            <a:ext cx="1450254" cy="9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6008369"/>
            <a:ext cx="12192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9"/>
          <p:cNvSpPr txBox="1"/>
          <p:nvPr/>
        </p:nvSpPr>
        <p:spPr>
          <a:xfrm>
            <a:off x="3130674" y="5577998"/>
            <a:ext cx="121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he-IL" sz="1200" b="1" dirty="0">
                <a:solidFill>
                  <a:srgbClr val="CC0000"/>
                </a:solidFill>
              </a:rPr>
              <a:t>מונה 8 ביט לכתובות הזכרון</a:t>
            </a:r>
          </a:p>
        </p:txBody>
      </p:sp>
      <p:sp>
        <p:nvSpPr>
          <p:cNvPr id="39" name="Down Arrow 38"/>
          <p:cNvSpPr/>
          <p:nvPr/>
        </p:nvSpPr>
        <p:spPr>
          <a:xfrm rot="5400000" flipV="1">
            <a:off x="4707767" y="2179258"/>
            <a:ext cx="433973" cy="74431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Rectangle 42"/>
          <p:cNvSpPr/>
          <p:nvPr/>
        </p:nvSpPr>
        <p:spPr>
          <a:xfrm>
            <a:off x="3707904" y="2217908"/>
            <a:ext cx="861317" cy="68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מחלק תדר 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43" y="957950"/>
            <a:ext cx="2597075" cy="225445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2976085">
            <a:off x="1364408" y="1029452"/>
            <a:ext cx="288032" cy="59736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514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רמות ציון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68952" cy="1872208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ציון </a:t>
            </a:r>
            <a:r>
              <a:rPr lang="he-IL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60 </a:t>
            </a:r>
            <a:r>
              <a:rPr 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– שלב בפיתוח בו יש משחק אבל הוא מוגבל מאוד </a:t>
            </a:r>
          </a:p>
          <a:p>
            <a:r>
              <a:rPr 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ציון </a:t>
            </a:r>
            <a:r>
              <a:rPr lang="he-IL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80 – פיתוח מלא של כל מפרט המשחק, ללא תוספות </a:t>
            </a:r>
          </a:p>
          <a:p>
            <a:r>
              <a:rPr lang="he-IL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ציון 100 – הרחבות ותוספות למשחק איכותי 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53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5917546" cy="932752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u="sng" dirty="0">
                <a:solidFill>
                  <a:srgbClr val="3333CC"/>
                </a:solidFill>
              </a:rPr>
              <a:t>פרויקט סיום </a:t>
            </a:r>
            <a:r>
              <a:rPr lang="he-IL" b="1" u="sng" dirty="0" smtClean="0">
                <a:solidFill>
                  <a:srgbClr val="3333CC"/>
                </a:solidFill>
              </a:rPr>
              <a:t>אביב תשע"ט </a:t>
            </a:r>
            <a:r>
              <a:rPr lang="he-IL" b="1" u="sng" dirty="0">
                <a:solidFill>
                  <a:srgbClr val="3333CC"/>
                </a:solidFill>
              </a:rPr>
              <a:t>הדרכה 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74225" y="1121392"/>
          <a:ext cx="6792416" cy="368300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3396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אביב 2019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מעבדה 1א 044157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u="none" dirty="0" smtClean="0"/>
                        <a:t>הדרכה כללית מנהלות (מצגת נפרדת)</a:t>
                      </a:r>
                      <a:endParaRPr lang="he-IL" sz="24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457200" rtl="1" eaLnBrk="1" latinLnBrk="0" hangingPunct="1"/>
                      <a:r>
                        <a:rPr lang="he-IL" sz="2400" u="none" kern="1200" dirty="0" smtClean="0"/>
                        <a:t>הנחיות כללית</a:t>
                      </a:r>
                      <a:endParaRPr 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342900" marR="0" indent="-3429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u="none" kern="1200" baseline="0" dirty="0" smtClean="0"/>
                        <a:t>VGA</a:t>
                      </a:r>
                      <a:endParaRPr lang="he-IL" sz="2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221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2400" u="none" kern="1200" dirty="0" smtClean="0"/>
                        <a:t>פרויקטים</a:t>
                      </a:r>
                      <a:endParaRPr lang="he-IL" sz="2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57200" rtl="1" eaLnBrk="1" latinLnBrk="0" hangingPunct="1"/>
                      <a:endParaRPr lang="en-US" alt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he-IL" sz="1800" kern="1200" dirty="0" smtClean="0">
                          <a:effectLst/>
                        </a:rPr>
                        <a:t>ביליארד	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457200" rtl="1" eaLnBrk="1" latinLnBrk="0" hangingPunct="1"/>
                      <a:endParaRPr lang="en-US" altLang="he-IL" sz="2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800" kern="1200" dirty="0" smtClean="0">
                          <a:effectLst/>
                        </a:rPr>
                        <a:t>Bubble trouble</a:t>
                      </a:r>
                      <a:endParaRPr lang="he-IL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800" kern="1200" dirty="0" smtClean="0">
                          <a:effectLst/>
                        </a:rPr>
                        <a:t>Space invaders</a:t>
                      </a:r>
                      <a:endParaRPr lang="he-IL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marR="0" lvl="0" indent="-45720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he-IL" sz="1800" kern="1200" dirty="0" smtClean="0">
                          <a:effectLst/>
                        </a:rPr>
                        <a:t>טרזן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9592" y="3284984"/>
            <a:ext cx="7416824" cy="432048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3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288" y="214887"/>
            <a:ext cx="5269474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 smtClean="0">
                <a:solidFill>
                  <a:srgbClr val="3333CC"/>
                </a:solidFill>
              </a:rPr>
              <a:t>ביליארד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49" name="Picture 1" descr="cid:image004.jpg@01D4CF46.A7868BA0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49553"/>
            <a:ext cx="50292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11439327">
            <a:off x="4637708" y="5685158"/>
            <a:ext cx="1888490" cy="64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27243" y="5301618"/>
            <a:ext cx="0" cy="5524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732323" y="5283203"/>
            <a:ext cx="0" cy="5524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rved Down Arrow 8"/>
          <p:cNvSpPr/>
          <p:nvPr/>
        </p:nvSpPr>
        <p:spPr>
          <a:xfrm>
            <a:off x="4569128" y="5416553"/>
            <a:ext cx="359410" cy="2190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885265" y="1071434"/>
            <a:ext cx="74066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he-IL" altLang="he-IL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משחק שבו יש שני כדורים על השולחן לבן ואדום, ומוט ביליארד 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he-IL" altLang="he-IL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על השחקן להזיז ולסובב את המוט </a:t>
            </a:r>
            <a:r>
              <a:rPr lang="he-IL" altLang="he-IL" sz="20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altLang="he-IL" sz="20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GB" altLang="he-IL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altLang="he-IL" sz="20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he-IL" altLang="he-IL" sz="20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וזווית</a:t>
            </a:r>
            <a:r>
              <a:rPr lang="he-IL" altLang="he-IL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 ולחבוט בכדור הלבן, </a:t>
            </a:r>
            <a:endParaRPr lang="he-IL" altLang="he-IL" sz="2000" dirty="0" smtClean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he-IL" altLang="he-IL" sz="20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הכדור </a:t>
            </a:r>
            <a:r>
              <a:rPr lang="he-IL" altLang="he-IL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הלבן יבצע התנגשות אלסטית בכדור האדום , </a:t>
            </a:r>
            <a:endParaRPr lang="he-IL" altLang="he-IL" sz="2000" dirty="0" smtClean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he-IL" altLang="he-IL" sz="20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הכדור </a:t>
            </a:r>
            <a:r>
              <a:rPr lang="he-IL" altLang="he-IL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האדום אמור להתגלגל (ללא חיכוך) ולהיכנס לאחד </a:t>
            </a:r>
            <a:r>
              <a:rPr lang="he-IL" altLang="he-IL" sz="2000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החורים</a:t>
            </a:r>
            <a:endParaRPr kumimoji="0" lang="en-US" altLang="he-IL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43608" y="27495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043608" y="55784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721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60000"/>
                <a:lumOff val="4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76056" y="143221"/>
            <a:ext cx="2745680" cy="932752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solidFill>
                  <a:srgbClr val="3333CC"/>
                </a:solidFill>
              </a:rPr>
              <a:t>דרישות</a:t>
            </a:r>
            <a:endParaRPr lang="en-US" b="1" u="sng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E0D89-97D4-42DA-9634-9921BB587AD0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54" y="1076862"/>
            <a:ext cx="6543812" cy="45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21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0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7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8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9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0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7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8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9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0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7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8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9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9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11595</TotalTime>
  <Words>1459</Words>
  <Application>Microsoft Office PowerPoint</Application>
  <PresentationFormat>On-screen Show (4:3)</PresentationFormat>
  <Paragraphs>539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Century Gothic</vt:lpstr>
      <vt:lpstr>David</vt:lpstr>
      <vt:lpstr>Gisha</vt:lpstr>
      <vt:lpstr>Times New Roman</vt:lpstr>
      <vt:lpstr>Wingdings</vt:lpstr>
      <vt:lpstr>Wingdings 3</vt:lpstr>
      <vt:lpstr>Slice</vt:lpstr>
      <vt:lpstr>Custom Design</vt:lpstr>
      <vt:lpstr>Equation</vt:lpstr>
      <vt:lpstr>פרויקט סיום אביב תשע"ט הדרכה </vt:lpstr>
      <vt:lpstr>הערות כלליות </vt:lpstr>
      <vt:lpstr>מה מכיל פרויקט </vt:lpstr>
      <vt:lpstr>מה מכיל פרויקט </vt:lpstr>
      <vt:lpstr>צלילים</vt:lpstr>
      <vt:lpstr>רמות ציון</vt:lpstr>
      <vt:lpstr>פרויקט סיום אביב תשע"ט הדרכה </vt:lpstr>
      <vt:lpstr>ביליארד</vt:lpstr>
      <vt:lpstr>דרישות</vt:lpstr>
      <vt:lpstr>כך נראה המסך </vt:lpstr>
      <vt:lpstr>מימוש </vt:lpstr>
      <vt:lpstr>כדורים</vt:lpstr>
      <vt:lpstr>סיפתח  לבילארד  </vt:lpstr>
      <vt:lpstr>משוואת ישר</vt:lpstr>
      <vt:lpstr>פתיחת pipe </vt:lpstr>
      <vt:lpstr>סיכום כך נראה המסך </vt:lpstr>
      <vt:lpstr>פרויקט סיום אביב תשע"ט הדרכה </vt:lpstr>
      <vt:lpstr>Bubble  trouble</vt:lpstr>
      <vt:lpstr>דרישות</vt:lpstr>
      <vt:lpstr>כך נראה המסך </vt:lpstr>
      <vt:lpstr>מימוש </vt:lpstr>
      <vt:lpstr>ספתח</vt:lpstr>
      <vt:lpstr>פתיחת PIPE </vt:lpstr>
      <vt:lpstr>סיכום כך נראה המסך </vt:lpstr>
      <vt:lpstr>פרויקט סיום אביב תשע"ט הדרכה </vt:lpstr>
      <vt:lpstr>space invaders </vt:lpstr>
      <vt:lpstr>דרישות</vt:lpstr>
      <vt:lpstr>כך נראה המסך </vt:lpstr>
      <vt:lpstr>מימוש </vt:lpstr>
      <vt:lpstr>ספתח</vt:lpstr>
      <vt:lpstr>מפענח לשכפול אובייקטים</vt:lpstr>
      <vt:lpstr>מפענח לשכפול אובייקטים</vt:lpstr>
      <vt:lpstr>פתיחת PIPE </vt:lpstr>
      <vt:lpstr>סיכום כך נראה המסך </vt:lpstr>
      <vt:lpstr>פרויקט סיום אביב תשע"ט הדרכה </vt:lpstr>
      <vt:lpstr>טרזן </vt:lpstr>
      <vt:lpstr>דרישות</vt:lpstr>
      <vt:lpstr>כך נראה המסך </vt:lpstr>
      <vt:lpstr>מימוש </vt:lpstr>
      <vt:lpstr>ספתח</vt:lpstr>
      <vt:lpstr>PIPE </vt:lpstr>
      <vt:lpstr>משוואת ישר</vt:lpstr>
      <vt:lpstr>סיכום כך נראה המסך </vt:lpstr>
      <vt:lpstr>PowerPoint Presentation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David Bar-On</cp:lastModifiedBy>
  <cp:revision>682</cp:revision>
  <cp:lastPrinted>2016-12-19T07:49:45Z</cp:lastPrinted>
  <dcterms:created xsi:type="dcterms:W3CDTF">2003-02-13T09:55:52Z</dcterms:created>
  <dcterms:modified xsi:type="dcterms:W3CDTF">2019-04-28T09:32:03Z</dcterms:modified>
</cp:coreProperties>
</file>