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89"/>
  </p:notesMasterIdLst>
  <p:handoutMasterIdLst>
    <p:handoutMasterId r:id="rId90"/>
  </p:handoutMasterIdLst>
  <p:sldIdLst>
    <p:sldId id="362" r:id="rId5"/>
    <p:sldId id="358" r:id="rId6"/>
    <p:sldId id="359" r:id="rId7"/>
    <p:sldId id="360" r:id="rId8"/>
    <p:sldId id="361" r:id="rId9"/>
    <p:sldId id="265" r:id="rId10"/>
    <p:sldId id="270" r:id="rId11"/>
    <p:sldId id="364" r:id="rId12"/>
    <p:sldId id="365" r:id="rId13"/>
    <p:sldId id="366" r:id="rId14"/>
    <p:sldId id="370" r:id="rId15"/>
    <p:sldId id="367" r:id="rId16"/>
    <p:sldId id="371" r:id="rId17"/>
    <p:sldId id="383" r:id="rId18"/>
    <p:sldId id="368" r:id="rId19"/>
    <p:sldId id="369" r:id="rId20"/>
    <p:sldId id="372" r:id="rId21"/>
    <p:sldId id="378" r:id="rId22"/>
    <p:sldId id="374" r:id="rId23"/>
    <p:sldId id="379" r:id="rId24"/>
    <p:sldId id="380" r:id="rId25"/>
    <p:sldId id="381" r:id="rId26"/>
    <p:sldId id="382" r:id="rId27"/>
    <p:sldId id="384" r:id="rId28"/>
    <p:sldId id="385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313" r:id="rId46"/>
    <p:sldId id="314" r:id="rId47"/>
    <p:sldId id="316" r:id="rId48"/>
    <p:sldId id="317" r:id="rId49"/>
    <p:sldId id="318" r:id="rId50"/>
    <p:sldId id="320" r:id="rId51"/>
    <p:sldId id="386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334" r:id="rId62"/>
    <p:sldId id="335" r:id="rId63"/>
    <p:sldId id="336" r:id="rId64"/>
    <p:sldId id="337" r:id="rId65"/>
    <p:sldId id="338" r:id="rId66"/>
    <p:sldId id="339" r:id="rId67"/>
    <p:sldId id="340" r:id="rId68"/>
    <p:sldId id="341" r:id="rId69"/>
    <p:sldId id="342" r:id="rId70"/>
    <p:sldId id="343" r:id="rId71"/>
    <p:sldId id="387" r:id="rId72"/>
    <p:sldId id="345" r:id="rId73"/>
    <p:sldId id="389" r:id="rId74"/>
    <p:sldId id="390" r:id="rId75"/>
    <p:sldId id="392" r:id="rId76"/>
    <p:sldId id="393" r:id="rId77"/>
    <p:sldId id="394" r:id="rId78"/>
    <p:sldId id="395" r:id="rId79"/>
    <p:sldId id="396" r:id="rId80"/>
    <p:sldId id="388" r:id="rId81"/>
    <p:sldId id="347" r:id="rId82"/>
    <p:sldId id="348" r:id="rId83"/>
    <p:sldId id="349" r:id="rId84"/>
    <p:sldId id="350" r:id="rId85"/>
    <p:sldId id="397" r:id="rId86"/>
    <p:sldId id="355" r:id="rId87"/>
    <p:sldId id="357" r:id="rId88"/>
  </p:sldIdLst>
  <p:sldSz cx="12192000" cy="6858000"/>
  <p:notesSz cx="7099300" cy="10234613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892" autoAdjust="0"/>
  </p:normalViewPr>
  <p:slideViewPr>
    <p:cSldViewPr snapToGrid="0" showGuides="1">
      <p:cViewPr varScale="1">
        <p:scale>
          <a:sx n="91" d="100"/>
          <a:sy n="91" d="100"/>
        </p:scale>
        <p:origin x="121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0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handoutMaster" Target="handoutMasters/handoutMaster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viewProps" Target="viewProps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 rtl="0"/>
            <a:fld id="{B92A6522-3294-4881-9BB3-66FAD3B535D5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2017/9/12</a:t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rtl="0"/>
            <a:fld id="{B78FE58C-C1A6-4C4C-90C2-B7F5B0504B2D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 rtl="0"/>
            <a:fld id="{13947666-27B0-4F0D-BA3A-14969DEE0567}" type="datetime1">
              <a:rPr lang="zh-CN" altLang="en-US" noProof="0" smtClean="0"/>
              <a:t>2017/9/12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8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rtl="0"/>
            <a:fld id="{810E1E9A-E921-4174-A0FC-51868D7AC56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1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37491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10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619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804763" indent="-309524"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238098" indent="-247620"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733337" indent="-247620"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228576" indent="-247620"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723815" indent="-247620" eaLnBrk="0" fontAlgn="base" hangingPunct="0">
              <a:spcBef>
                <a:spcPct val="2000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3219054" indent="-247620" eaLnBrk="0" fontAlgn="base" hangingPunct="0">
              <a:spcBef>
                <a:spcPct val="2000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714293" indent="-247620" eaLnBrk="0" fontAlgn="base" hangingPunct="0">
              <a:spcBef>
                <a:spcPct val="2000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4209532" indent="-247620" eaLnBrk="0" fontAlgn="base" hangingPunct="0">
              <a:spcBef>
                <a:spcPct val="2000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A4F1A5C5-6BA8-4DED-B458-776C51DB0844}" type="slidenum">
              <a:rPr lang="en-US" altLang="zh-CN" sz="1300"/>
              <a:pPr/>
              <a:t>11</a:t>
            </a:fld>
            <a:endParaRPr lang="en-US" altLang="zh-CN" sz="13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37266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12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45363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13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211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14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30554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15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68191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16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40559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17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81631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18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8163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19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42069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80361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数据的逻辑结构属于用户视图，是面向问题的，反映了数据 内部的构成方式；数据的存储结构属于具体实现的视图，是 面向计算机的。</a:t>
            </a:r>
          </a:p>
          <a:p>
            <a:r>
              <a:rPr lang="zh-CN" altLang="en-US" dirty="0" smtClean="0"/>
              <a:t>一种数据的逻辑结构可以用多种存储结构来存储，而采用不 同的存储结构，其数据处理的效率往往是不同的。</a:t>
            </a:r>
          </a:p>
          <a:p>
            <a:r>
              <a:rPr lang="zh-CN" altLang="en-US" dirty="0" smtClean="0"/>
              <a:t>数据结构与算法的学习内容 数据对象的结构形式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各种数据结构的性质</a:t>
            </a:r>
            <a:r>
              <a:rPr lang="en-US" altLang="zh-CN" dirty="0" smtClean="0"/>
              <a:t>(</a:t>
            </a:r>
            <a:r>
              <a:rPr lang="zh-CN" altLang="en-US" dirty="0" smtClean="0"/>
              <a:t>逻辑结构</a:t>
            </a:r>
            <a:r>
              <a:rPr lang="en-US" altLang="zh-CN" dirty="0" smtClean="0"/>
              <a:t>); </a:t>
            </a:r>
            <a:r>
              <a:rPr lang="zh-CN" altLang="en-US" dirty="0" smtClean="0"/>
              <a:t>数据对象和“关系”在计算机中的表示</a:t>
            </a:r>
            <a:r>
              <a:rPr lang="en-US" altLang="zh-CN" dirty="0" smtClean="0"/>
              <a:t>(</a:t>
            </a:r>
            <a:r>
              <a:rPr lang="zh-CN" altLang="en-US" dirty="0" smtClean="0"/>
              <a:t>物理结构</a:t>
            </a:r>
            <a:r>
              <a:rPr lang="en-US" altLang="zh-CN" dirty="0" smtClean="0"/>
              <a:t>/</a:t>
            </a:r>
            <a:r>
              <a:rPr lang="zh-CN" altLang="en-US" dirty="0" smtClean="0"/>
              <a:t>存储结构</a:t>
            </a:r>
            <a:r>
              <a:rPr lang="en-US" altLang="zh-CN" dirty="0" smtClean="0"/>
              <a:t>); </a:t>
            </a:r>
            <a:r>
              <a:rPr lang="zh-CN" altLang="en-US" dirty="0" smtClean="0"/>
              <a:t>数据结构上定义的基本操作</a:t>
            </a:r>
            <a:r>
              <a:rPr lang="en-US" altLang="zh-CN" dirty="0" smtClean="0"/>
              <a:t>(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)</a:t>
            </a:r>
            <a:r>
              <a:rPr lang="zh-CN" altLang="en-US" dirty="0" smtClean="0"/>
              <a:t>及其实现</a:t>
            </a:r>
            <a:r>
              <a:rPr lang="en-US" altLang="zh-CN" dirty="0" smtClean="0"/>
              <a:t>; </a:t>
            </a:r>
            <a:r>
              <a:rPr lang="zh-CN" altLang="en-US" dirty="0" smtClean="0"/>
              <a:t>算法的效率（时间和空间）</a:t>
            </a:r>
            <a:r>
              <a:rPr lang="en-US" altLang="zh-CN" dirty="0" smtClean="0"/>
              <a:t>; </a:t>
            </a:r>
            <a:r>
              <a:rPr lang="zh-CN" altLang="en-US" dirty="0" smtClean="0"/>
              <a:t>数据结构的应用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如数据分类</a:t>
            </a:r>
            <a:r>
              <a:rPr lang="en-US" altLang="zh-CN" dirty="0" smtClean="0"/>
              <a:t>,</a:t>
            </a:r>
            <a:r>
              <a:rPr lang="zh-CN" altLang="en-US" dirty="0" smtClean="0"/>
              <a:t>检索等</a:t>
            </a:r>
            <a:r>
              <a:rPr lang="en-US" altLang="zh-CN" dirty="0" smtClean="0"/>
              <a:t>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20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730613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21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6721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22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339911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23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78922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24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175541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25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31231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26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402324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27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358816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28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74129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29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17828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3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610809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30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389368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31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538175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32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447107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33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364105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34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277315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35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765606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36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892243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37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481839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38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229893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39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93348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4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2965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40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395741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41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51621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42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2652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43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407093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44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150455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45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197705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300" cap="all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虽然</a:t>
            </a:r>
            <a:r>
              <a:rPr lang="en-US" altLang="zh-CN" sz="1300" cap="all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2n+2&lt;2n+3</a:t>
            </a:r>
            <a:r>
              <a:rPr lang="zh-CN" altLang="en-US" sz="1300" cap="all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，但是</a:t>
            </a:r>
            <a:r>
              <a:rPr lang="en-US" altLang="zh-CN" sz="1300" cap="all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Rsum</a:t>
            </a:r>
            <a:r>
              <a:rPr lang="zh-CN" altLang="en-US" sz="1300" cap="all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不一定比</a:t>
            </a:r>
            <a:r>
              <a:rPr lang="en-US" altLang="zh-CN" sz="1300" cap="all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Sum</a:t>
            </a:r>
            <a:r>
              <a:rPr lang="zh-CN" altLang="en-US" sz="1300" cap="all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快</a:t>
            </a:r>
            <a:endParaRPr lang="en-US" altLang="zh-CN" sz="1300" cap="all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pPr>
              <a:defRPr/>
            </a:pPr>
            <a:r>
              <a:rPr lang="zh-CN" altLang="en-US" sz="1300" cap="all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因为：执行步数并不代表确切的执行时间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46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04203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47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68129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48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03068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49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8726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5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011733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50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913765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51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8463479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52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448019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53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54333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54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8337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55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803352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56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591521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57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2214302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58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20525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59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00719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1188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60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774694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61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292601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62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8934464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63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9423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64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0359558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65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6756866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66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2127961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67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3580173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68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065553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69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19218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7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1585387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70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761832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71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8931005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72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5536016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73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950997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如果一个算法用常数时间将问题的大小消减为其一部分（通常为</a:t>
            </a:r>
            <a:r>
              <a:rPr lang="en-US" altLang="zh-CN" dirty="0" smtClean="0"/>
              <a:t>1/2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那么该算法就是</a:t>
            </a:r>
            <a:r>
              <a:rPr lang="en-US" altLang="zh-CN" dirty="0" smtClean="0"/>
              <a:t>O(log(n))</a:t>
            </a:r>
            <a:r>
              <a:rPr lang="zh-CN" altLang="en-US" dirty="0" smtClean="0"/>
              <a:t>，如果使用常数时间只是把问题消减为一个常数，那么算法为</a:t>
            </a:r>
            <a:r>
              <a:rPr lang="en-US" altLang="zh-CN" dirty="0" smtClean="0"/>
              <a:t>O(n)</a:t>
            </a:r>
          </a:p>
          <a:p>
            <a:r>
              <a:rPr lang="zh-CN" altLang="en-US" dirty="0" smtClean="0"/>
              <a:t>对数算法例子：排序数列的对分查找。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74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4363105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75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015671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76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7690086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77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0769450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78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6101365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79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146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8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352314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80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2064599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81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0567748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82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6386090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83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2051393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84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36853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743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smtClean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B7981C-5BEF-450D-AD46-8267B48533D5}" type="datetime1">
              <a:rPr lang="zh-CN" altLang="en-US" noProof="0" smtClean="0"/>
              <a:t>2017/9/12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 rtlCol="0"/>
          <a:lstStyle/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DBB277-6CFF-4BC5-A5FF-17D5DB26C061}" type="datetime1">
              <a:rPr lang="zh-CN" altLang="en-US" smtClean="0"/>
              <a:t>2017/9/12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 rtlCol="0"/>
          <a:lstStyle/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0D9423-3F09-49E8-B72A-E82966884F2C}" type="datetime1">
              <a:rPr lang="zh-CN" altLang="en-US" smtClean="0"/>
              <a:t>2017/9/12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描述文字的图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B0678E-768F-4049-B525-60AED2BEE2FB}" type="datetime1">
              <a:rPr lang="zh-CN" altLang="en-US" noProof="0" smtClean="0"/>
              <a:t>2017/9/12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FB17A3-08E1-42A7-86D6-F5E21B18016B}" type="datetime1">
              <a:rPr lang="zh-CN" altLang="en-US" noProof="0" smtClean="0"/>
              <a:t>2017/9/12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 rtlCol="0"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EE50A-D840-42E3-B347-290125BF3DF7}" type="datetime1">
              <a:rPr lang="zh-CN" altLang="en-US" noProof="0" smtClean="0"/>
              <a:t>2017/9/12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AEC978-EF4F-4972-A248-D038D87F63B4}" type="datetime1">
              <a:rPr lang="zh-CN" altLang="en-US" smtClean="0"/>
              <a:t>2017/9/12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rtlCol="0"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rtlCol="0"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E841ED-1197-4AD6-AD1E-754AB6D21227}" type="datetime1">
              <a:rPr lang="zh-CN" altLang="en-US" smtClean="0"/>
              <a:t>2017/9/12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97054C-A2AC-406E-86B2-9B679D82938A}" type="datetime1">
              <a:rPr lang="zh-CN" altLang="en-US" smtClean="0"/>
              <a:t>2017/9/12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ED1982-1BD9-4088-8F4F-3034691C0CE1}" type="datetime1">
              <a:rPr lang="zh-CN" altLang="en-US" smtClean="0"/>
              <a:t>2017/9/12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B99718-9B8E-4153-8C6D-AABF0AD8D27B}" type="datetime1">
              <a:rPr lang="zh-CN" altLang="en-US" smtClean="0"/>
              <a:t>2017/9/12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753148-9248-4D9B-AE13-FA907E771B8A}" type="datetime1">
              <a:rPr lang="zh-CN" altLang="en-US" smtClean="0"/>
              <a:t>2017/9/12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defRPr>
            </a:lvl1pPr>
          </a:lstStyle>
          <a:p>
            <a:fld id="{8F9FAB75-8494-48F7-8943-EED87D71A0CE}" type="datetime1">
              <a:rPr lang="zh-CN" altLang="en-US" noProof="0" smtClean="0"/>
              <a:t>2017/9/12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defRPr>
            </a:lvl1pPr>
          </a:lstStyle>
          <a:p>
            <a:fld id="{71B7BAC7-FE87-40F6-AA24-4F4685D1B022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ea"/>
          <a:ea typeface="+mj-ea"/>
          <a:cs typeface="Microsoft Himalaya" panose="01010100010101010101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Himalaya" panose="01010100010101010101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Himalaya" panose="01010100010101010101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Himalaya" panose="01010100010101010101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Himalaya" panose="01010100010101010101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Himalaya" panose="01010100010101010101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jpe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spc="-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 据 结 构</a:t>
            </a:r>
            <a:endParaRPr lang="zh-CN" altLang="en-US" sz="6600" spc="-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030133"/>
            <a:ext cx="9144000" cy="609600"/>
          </a:xfrm>
        </p:spPr>
        <p:txBody>
          <a:bodyPr/>
          <a:lstStyle/>
          <a:p>
            <a:r>
              <a:rPr lang="zh-CN" altLang="en-US" dirty="0" smtClean="0"/>
              <a:t>软件学院     刘明铭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255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计算机程序的发展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程序设计的实质是什么</a:t>
            </a:r>
            <a:r>
              <a:rPr lang="en-US" altLang="zh-CN" b="1" dirty="0"/>
              <a:t>?</a:t>
            </a:r>
          </a:p>
          <a:p>
            <a:pPr lvl="1"/>
            <a:r>
              <a:rPr lang="zh-CN" altLang="en-US" dirty="0"/>
              <a:t>数据表示：将数据存储在计算机中</a:t>
            </a:r>
          </a:p>
          <a:p>
            <a:pPr lvl="1"/>
            <a:r>
              <a:rPr lang="zh-CN" altLang="en-US" dirty="0"/>
              <a:t>数据处理：处理数据，求解问题</a:t>
            </a:r>
          </a:p>
          <a:p>
            <a:pPr lvl="1"/>
            <a:r>
              <a:rPr lang="zh-CN" altLang="en-US" dirty="0"/>
              <a:t>数据结构问题起源于程序设计</a:t>
            </a:r>
          </a:p>
          <a:p>
            <a:r>
              <a:rPr lang="zh-CN" altLang="en-US" dirty="0"/>
              <a:t>数据结构随着程序设计的发展而发展</a:t>
            </a:r>
          </a:p>
          <a:p>
            <a:pPr lvl="1"/>
            <a:r>
              <a:rPr lang="en-US" altLang="zh-CN" b="1" dirty="0"/>
              <a:t>1. </a:t>
            </a:r>
            <a:r>
              <a:rPr lang="zh-CN" altLang="en-US" dirty="0"/>
              <a:t>无结构阶段：在简单数据上作复杂运算</a:t>
            </a:r>
          </a:p>
          <a:p>
            <a:pPr lvl="1"/>
            <a:r>
              <a:rPr lang="en-US" altLang="zh-CN" b="1" dirty="0"/>
              <a:t>2. </a:t>
            </a:r>
            <a:r>
              <a:rPr lang="zh-CN" altLang="en-US" dirty="0"/>
              <a:t>结构化阶段：数据结构＋算法＝程序</a:t>
            </a:r>
          </a:p>
          <a:p>
            <a:pPr lvl="1"/>
            <a:r>
              <a:rPr lang="en-US" altLang="zh-CN" b="1" dirty="0"/>
              <a:t>3. </a:t>
            </a:r>
            <a:r>
              <a:rPr lang="zh-CN" altLang="en-US" dirty="0"/>
              <a:t>面向对象阶段： （对象＋行为）＝程序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10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9797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 研究</a:t>
            </a:r>
            <a:r>
              <a:rPr lang="zh-CN" altLang="en-US" dirty="0" smtClean="0"/>
              <a:t>内容</a:t>
            </a:r>
            <a:r>
              <a:rPr lang="zh-CN" altLang="en-US" dirty="0"/>
              <a:t>（</a:t>
            </a:r>
            <a:r>
              <a:rPr lang="en-US" altLang="zh-CN" dirty="0"/>
              <a:t>Cont.</a:t>
            </a:r>
            <a:r>
              <a:rPr lang="zh-CN" altLang="en-US" dirty="0"/>
              <a:t>）</a:t>
            </a:r>
          </a:p>
        </p:txBody>
      </p:sp>
      <p:sp>
        <p:nvSpPr>
          <p:cNvPr id="368642" name="Rectangle 102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求解非数值计算的问题：</a:t>
            </a:r>
          </a:p>
          <a:p>
            <a:pPr lvl="1"/>
            <a:r>
              <a:rPr lang="zh-CN" altLang="en-US" dirty="0" smtClean="0"/>
              <a:t>设计</a:t>
            </a:r>
            <a:r>
              <a:rPr lang="zh-CN" altLang="en-US" dirty="0"/>
              <a:t>出合适的数据结构及相应的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zh-CN" altLang="en-US" dirty="0" smtClean="0"/>
              <a:t>首先</a:t>
            </a:r>
            <a:r>
              <a:rPr lang="zh-CN" altLang="en-US" dirty="0"/>
              <a:t>要考虑对相关的各种信息如何表示、组织和存储？</a:t>
            </a:r>
          </a:p>
          <a:p>
            <a:pPr>
              <a:buFontTx/>
              <a:buChar char=" "/>
            </a:pPr>
            <a:endParaRPr lang="zh-CN" altLang="en-US" b="1" u="sng" dirty="0">
              <a:solidFill>
                <a:srgbClr val="00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Tx/>
              <a:buChar char=" "/>
            </a:pPr>
            <a:r>
              <a:rPr lang="zh-CN" altLang="en-US" dirty="0" smtClean="0">
                <a:solidFill>
                  <a:srgbClr val="FF0000"/>
                </a:solidFill>
              </a:rPr>
              <a:t>数据结构的研究内容为：</a:t>
            </a:r>
          </a:p>
          <a:p>
            <a:pPr lvl="1">
              <a:buFontTx/>
              <a:buChar char=" "/>
            </a:pPr>
            <a:r>
              <a:rPr lang="zh-CN" altLang="en-US" dirty="0" smtClean="0"/>
              <a:t>研究非数值计算的程序设计问题中计算机的</a:t>
            </a:r>
            <a:r>
              <a:rPr lang="zh-CN" altLang="en-US" dirty="0">
                <a:solidFill>
                  <a:srgbClr val="CC00CC"/>
                </a:solidFill>
              </a:rPr>
              <a:t>操作对象</a:t>
            </a:r>
            <a:r>
              <a:rPr lang="zh-CN" altLang="en-US" dirty="0" smtClean="0"/>
              <a:t>以及它们之间的</a:t>
            </a:r>
            <a:r>
              <a:rPr lang="zh-CN" altLang="en-US" dirty="0" smtClean="0">
                <a:solidFill>
                  <a:srgbClr val="CC00CC"/>
                </a:solidFill>
              </a:rPr>
              <a:t>关系和操作</a:t>
            </a:r>
            <a:r>
              <a:rPr lang="zh-CN" altLang="en-US" dirty="0" smtClean="0">
                <a:solidFill>
                  <a:srgbClr val="000066"/>
                </a:solidFill>
              </a:rPr>
              <a:t>。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&amp;"/>
            </a:pPr>
            <a:endParaRPr lang="zh-CN" altLang="en-US" b="1" u="sng" dirty="0">
              <a:solidFill>
                <a:srgbClr val="00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&amp;"/>
            </a:pPr>
            <a:endParaRPr lang="zh-CN" altLang="en-US" sz="4200" b="1" u="sng" dirty="0">
              <a:solidFill>
                <a:srgbClr val="00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Tx/>
              <a:buChar char=" "/>
            </a:pPr>
            <a:endParaRPr lang="en-US" altLang="zh-CN" sz="4200" b="1" u="sng" dirty="0">
              <a:solidFill>
                <a:srgbClr val="00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11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035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8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8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 研究内容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69699" y="1825625"/>
            <a:ext cx="5601567" cy="4351338"/>
          </a:xfrm>
        </p:spPr>
        <p:txBody>
          <a:bodyPr/>
          <a:lstStyle/>
          <a:p>
            <a:r>
              <a:rPr lang="zh-CN" altLang="en-US" dirty="0" smtClean="0"/>
              <a:t>信息管理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数据检索、信息统计等</a:t>
            </a:r>
            <a:endParaRPr lang="en-US" altLang="zh-CN" dirty="0" smtClean="0"/>
          </a:p>
          <a:p>
            <a:r>
              <a:rPr lang="zh-CN" altLang="en-US" dirty="0" smtClean="0"/>
              <a:t>人机对弈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从不同选项中，选择前景最好的</a:t>
            </a:r>
            <a:endParaRPr lang="en-US" altLang="zh-CN" dirty="0" smtClean="0"/>
          </a:p>
          <a:p>
            <a:r>
              <a:rPr lang="zh-CN" altLang="en-US" dirty="0" smtClean="0"/>
              <a:t>最短路径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最低的路径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	……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8045395" y="1588558"/>
            <a:ext cx="3308405" cy="4351338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链表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7086597" y="2219458"/>
            <a:ext cx="914399" cy="313266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7086597" y="3153702"/>
            <a:ext cx="914399" cy="313266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7108796" y="4141524"/>
            <a:ext cx="914399" cy="313266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254468"/>
              </p:ext>
            </p:extLst>
          </p:nvPr>
        </p:nvGraphicFramePr>
        <p:xfrm>
          <a:off x="2057400" y="1777999"/>
          <a:ext cx="8077200" cy="3939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Visio" r:id="rId4" imgW="5422950" imgH="2579029" progId="Visio.Drawing.11">
                  <p:embed/>
                </p:oleObj>
              </mc:Choice>
              <mc:Fallback>
                <p:oleObj name="Visio" r:id="rId4" imgW="5422950" imgH="257902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77999"/>
                        <a:ext cx="8077200" cy="3939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数据结构与计算学科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13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7857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数据结构定义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基本概念及术语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14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746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基本概念和术语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562099" y="1825625"/>
            <a:ext cx="10104967" cy="4351338"/>
          </a:xfrm>
        </p:spPr>
        <p:txBody>
          <a:bodyPr>
            <a:normAutofit fontScale="70000" lnSpcReduction="20000"/>
          </a:bodyPr>
          <a:lstStyle/>
          <a:p>
            <a:pPr marL="412115" marR="5080">
              <a:lnSpc>
                <a:spcPct val="145000"/>
              </a:lnSpc>
              <a:spcBef>
                <a:spcPts val="1045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数据（</a:t>
            </a:r>
            <a:r>
              <a:rPr lang="en-US" altLang="zh-CN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Data</a:t>
            </a:r>
            <a:r>
              <a:rPr lang="zh-CN" altLang="en-US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）</a:t>
            </a:r>
            <a:r>
              <a:rPr lang="zh-CN" altLang="en-US" dirty="0" smtClean="0">
                <a:latin typeface="Microsoft JhengHei"/>
                <a:cs typeface="Microsoft JhengHei"/>
              </a:rPr>
              <a:t>：</a:t>
            </a:r>
            <a:r>
              <a:rPr lang="en-US" altLang="zh-CN" dirty="0" smtClean="0">
                <a:latin typeface="Microsoft JhengHei"/>
                <a:cs typeface="Microsoft JhengHei"/>
              </a:rPr>
              <a:t/>
            </a:r>
            <a:br>
              <a:rPr lang="en-US" altLang="zh-CN" dirty="0" smtClean="0">
                <a:latin typeface="Microsoft JhengHei"/>
                <a:cs typeface="Microsoft JhengHei"/>
              </a:rPr>
            </a:br>
            <a:r>
              <a:rPr lang="zh-CN" altLang="en-US" dirty="0" smtClean="0">
                <a:latin typeface="Microsoft JhengHei"/>
                <a:cs typeface="Microsoft JhengHei"/>
              </a:rPr>
              <a:t>一切</a:t>
            </a:r>
            <a:r>
              <a:rPr lang="zh-CN" altLang="en-US" spc="-25" dirty="0">
                <a:latin typeface="宋体"/>
                <a:cs typeface="宋体"/>
              </a:rPr>
              <a:t>能</a:t>
            </a:r>
            <a:r>
              <a:rPr lang="zh-CN" altLang="en-US" spc="-25" dirty="0">
                <a:solidFill>
                  <a:srgbClr val="FF3300"/>
                </a:solidFill>
                <a:latin typeface="宋体"/>
                <a:cs typeface="宋体"/>
              </a:rPr>
              <a:t>输入</a:t>
            </a:r>
            <a:r>
              <a:rPr lang="zh-CN" altLang="en-US" spc="-25" dirty="0">
                <a:latin typeface="宋体"/>
                <a:cs typeface="宋体"/>
              </a:rPr>
              <a:t>到计算机中并能被计算机程序</a:t>
            </a:r>
            <a:r>
              <a:rPr lang="zh-CN" altLang="en-US" spc="-25" dirty="0">
                <a:solidFill>
                  <a:srgbClr val="FF3300"/>
                </a:solidFill>
                <a:latin typeface="宋体"/>
                <a:cs typeface="宋体"/>
              </a:rPr>
              <a:t>识别</a:t>
            </a:r>
            <a:r>
              <a:rPr lang="zh-CN" altLang="en-US" spc="-25" dirty="0" smtClean="0">
                <a:solidFill>
                  <a:srgbClr val="FF3300"/>
                </a:solidFill>
                <a:latin typeface="宋体"/>
                <a:cs typeface="宋体"/>
              </a:rPr>
              <a:t>和</a:t>
            </a:r>
            <a:r>
              <a:rPr lang="zh-CN" altLang="en-US" spc="-20" dirty="0" smtClean="0">
                <a:solidFill>
                  <a:srgbClr val="FF3300"/>
                </a:solidFill>
                <a:latin typeface="宋体"/>
                <a:cs typeface="宋体"/>
              </a:rPr>
              <a:t>处理</a:t>
            </a:r>
            <a:r>
              <a:rPr lang="zh-CN" altLang="en-US" spc="-25" dirty="0">
                <a:latin typeface="宋体"/>
                <a:cs typeface="宋体"/>
              </a:rPr>
              <a:t>的符号集合。</a:t>
            </a:r>
            <a:endParaRPr lang="zh-CN" altLang="en-US" dirty="0">
              <a:latin typeface="宋体"/>
              <a:cs typeface="宋体"/>
            </a:endParaRPr>
          </a:p>
          <a:p>
            <a:pPr marL="755015" marR="1491615">
              <a:lnSpc>
                <a:spcPct val="145000"/>
              </a:lnSpc>
              <a:spcBef>
                <a:spcPts val="0"/>
              </a:spcBef>
            </a:pPr>
            <a:r>
              <a:rPr lang="zh-CN" altLang="en-US" spc="-25" dirty="0">
                <a:latin typeface="宋体"/>
                <a:cs typeface="宋体"/>
              </a:rPr>
              <a:t>数值数据：整数、实数</a:t>
            </a:r>
            <a:r>
              <a:rPr lang="zh-CN" altLang="en-US" spc="-25" dirty="0" smtClean="0">
                <a:latin typeface="宋体"/>
                <a:cs typeface="宋体"/>
              </a:rPr>
              <a:t>等</a:t>
            </a:r>
            <a:endParaRPr lang="en-US" altLang="zh-CN" spc="-25" dirty="0" smtClean="0">
              <a:latin typeface="宋体"/>
              <a:cs typeface="宋体"/>
            </a:endParaRPr>
          </a:p>
          <a:p>
            <a:pPr marL="755015" marR="1491615">
              <a:lnSpc>
                <a:spcPct val="145000"/>
              </a:lnSpc>
              <a:spcBef>
                <a:spcPts val="0"/>
              </a:spcBef>
            </a:pPr>
            <a:r>
              <a:rPr lang="zh-CN" altLang="en-US" spc="-25" dirty="0" smtClean="0">
                <a:latin typeface="宋体"/>
                <a:cs typeface="宋体"/>
              </a:rPr>
              <a:t>非</a:t>
            </a:r>
            <a:r>
              <a:rPr lang="zh-CN" altLang="en-US" spc="-25" dirty="0">
                <a:latin typeface="宋体"/>
                <a:cs typeface="宋体"/>
              </a:rPr>
              <a:t>数值数据：图形、图象、声音、文字等</a:t>
            </a:r>
            <a:endParaRPr lang="zh-CN" altLang="en-US" dirty="0">
              <a:latin typeface="宋体"/>
              <a:cs typeface="宋体"/>
            </a:endParaRPr>
          </a:p>
          <a:p>
            <a:pPr marL="412115" marR="5080">
              <a:lnSpc>
                <a:spcPct val="135000"/>
              </a:lnSpc>
              <a:spcBef>
                <a:spcPts val="805"/>
              </a:spcBef>
            </a:pPr>
            <a:r>
              <a:rPr lang="zh-CN" altLang="en-US" dirty="0">
                <a:solidFill>
                  <a:srgbClr val="FF0000"/>
                </a:solidFill>
                <a:latin typeface="Microsoft JhengHei"/>
                <a:cs typeface="Microsoft JhengHei"/>
              </a:rPr>
              <a:t>数据</a:t>
            </a:r>
            <a:r>
              <a:rPr lang="zh-CN" altLang="en-US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元素</a:t>
            </a:r>
            <a:r>
              <a:rPr lang="en-US" altLang="zh-CN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(Data Element)</a:t>
            </a:r>
            <a:r>
              <a:rPr lang="zh-CN" altLang="en-US" dirty="0" smtClean="0">
                <a:latin typeface="Microsoft JhengHei"/>
                <a:cs typeface="Microsoft JhengHei"/>
              </a:rPr>
              <a:t>：</a:t>
            </a:r>
            <a:r>
              <a:rPr lang="en-US" altLang="zh-CN" dirty="0" smtClean="0">
                <a:latin typeface="Microsoft JhengHei"/>
                <a:cs typeface="Microsoft JhengHei"/>
              </a:rPr>
              <a:t/>
            </a:r>
            <a:br>
              <a:rPr lang="en-US" altLang="zh-CN" dirty="0" smtClean="0">
                <a:latin typeface="Microsoft JhengHei"/>
                <a:cs typeface="Microsoft JhengHei"/>
              </a:rPr>
            </a:br>
            <a:r>
              <a:rPr lang="zh-CN" altLang="en-US" spc="-25" dirty="0" smtClean="0">
                <a:latin typeface="宋体"/>
                <a:cs typeface="宋体"/>
              </a:rPr>
              <a:t>数据</a:t>
            </a:r>
            <a:r>
              <a:rPr lang="zh-CN" altLang="en-US" spc="-25" dirty="0">
                <a:latin typeface="宋体"/>
                <a:cs typeface="宋体"/>
              </a:rPr>
              <a:t>的</a:t>
            </a:r>
            <a:r>
              <a:rPr lang="zh-CN" altLang="en-US" spc="-25" dirty="0">
                <a:solidFill>
                  <a:srgbClr val="FF3300"/>
                </a:solidFill>
                <a:latin typeface="宋体"/>
                <a:cs typeface="宋体"/>
              </a:rPr>
              <a:t>基本</a:t>
            </a:r>
            <a:r>
              <a:rPr lang="zh-CN" altLang="en-US" spc="-25" dirty="0">
                <a:latin typeface="宋体"/>
                <a:cs typeface="宋体"/>
              </a:rPr>
              <a:t>单位，</a:t>
            </a:r>
            <a:r>
              <a:rPr lang="zh-CN" altLang="en-US" spc="-25" dirty="0" smtClean="0">
                <a:latin typeface="宋体"/>
                <a:cs typeface="宋体"/>
              </a:rPr>
              <a:t>在程序</a:t>
            </a:r>
            <a:r>
              <a:rPr lang="zh-CN" altLang="en-US" spc="-25" dirty="0">
                <a:latin typeface="宋体"/>
                <a:cs typeface="宋体"/>
              </a:rPr>
              <a:t>中通常</a:t>
            </a:r>
            <a:r>
              <a:rPr lang="zh-CN" altLang="en-US" spc="-25" dirty="0" smtClean="0">
                <a:latin typeface="宋体"/>
                <a:cs typeface="宋体"/>
              </a:rPr>
              <a:t>作为</a:t>
            </a:r>
            <a:r>
              <a:rPr lang="zh-CN" altLang="en-US" spc="-20" dirty="0" smtClean="0">
                <a:latin typeface="宋体"/>
                <a:cs typeface="宋体"/>
              </a:rPr>
              <a:t>一</a:t>
            </a:r>
            <a:r>
              <a:rPr lang="zh-CN" altLang="en-US" spc="-20" dirty="0">
                <a:latin typeface="宋体"/>
                <a:cs typeface="宋体"/>
              </a:rPr>
              <a:t>个</a:t>
            </a:r>
            <a:r>
              <a:rPr lang="zh-CN" altLang="en-US" spc="-25" dirty="0">
                <a:solidFill>
                  <a:srgbClr val="FF3300"/>
                </a:solidFill>
                <a:latin typeface="宋体"/>
                <a:cs typeface="宋体"/>
              </a:rPr>
              <a:t>整体</a:t>
            </a:r>
            <a:r>
              <a:rPr lang="zh-CN" altLang="en-US" spc="-25" dirty="0">
                <a:latin typeface="宋体"/>
                <a:cs typeface="宋体"/>
              </a:rPr>
              <a:t>进行考虑和</a:t>
            </a:r>
            <a:r>
              <a:rPr lang="zh-CN" altLang="en-US" spc="-25" dirty="0" smtClean="0">
                <a:latin typeface="宋体"/>
                <a:cs typeface="宋体"/>
              </a:rPr>
              <a:t>处理</a:t>
            </a:r>
            <a:r>
              <a:rPr lang="zh-CN" altLang="en-US" sz="2900" dirty="0">
                <a:latin typeface="Microsoft JhengHei"/>
                <a:cs typeface="Microsoft JhengHei"/>
              </a:rPr>
              <a:t>（</a:t>
            </a:r>
            <a:r>
              <a:rPr lang="en-US" altLang="zh-CN" sz="2900" dirty="0">
                <a:latin typeface="Microsoft JhengHei"/>
                <a:cs typeface="Microsoft JhengHei"/>
              </a:rPr>
              <a:t>Node, Record</a:t>
            </a:r>
            <a:r>
              <a:rPr lang="zh-CN" altLang="en-US" sz="2900" dirty="0">
                <a:latin typeface="Microsoft JhengHei"/>
                <a:cs typeface="Microsoft JhengHei"/>
              </a:rPr>
              <a:t>）</a:t>
            </a:r>
            <a:r>
              <a:rPr lang="zh-CN" altLang="en-US" spc="-25" dirty="0" smtClean="0">
                <a:latin typeface="宋体"/>
                <a:cs typeface="宋体"/>
              </a:rPr>
              <a:t>。</a:t>
            </a:r>
            <a:endParaRPr lang="zh-CN" altLang="en-US" dirty="0">
              <a:latin typeface="宋体"/>
              <a:cs typeface="宋体"/>
            </a:endParaRPr>
          </a:p>
          <a:p>
            <a:pPr marL="412115" marR="920115">
              <a:lnSpc>
                <a:spcPct val="145000"/>
              </a:lnSpc>
              <a:spcBef>
                <a:spcPts val="3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数据项</a:t>
            </a:r>
            <a:r>
              <a:rPr lang="en-US" altLang="zh-CN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(Data Item)</a:t>
            </a:r>
            <a:r>
              <a:rPr lang="zh-CN" altLang="en-US" dirty="0" smtClean="0">
                <a:latin typeface="Microsoft JhengHei"/>
                <a:cs typeface="Microsoft JhengHei"/>
              </a:rPr>
              <a:t>：</a:t>
            </a:r>
            <a:r>
              <a:rPr lang="en-US" altLang="zh-CN" dirty="0" smtClean="0">
                <a:latin typeface="Microsoft JhengHei"/>
                <a:cs typeface="Microsoft JhengHei"/>
              </a:rPr>
              <a:t/>
            </a:r>
            <a:br>
              <a:rPr lang="en-US" altLang="zh-CN" dirty="0" smtClean="0">
                <a:latin typeface="Microsoft JhengHei"/>
                <a:cs typeface="Microsoft JhengHei"/>
              </a:rPr>
            </a:br>
            <a:r>
              <a:rPr lang="zh-CN" altLang="en-US" spc="-25" dirty="0" smtClean="0">
                <a:latin typeface="宋体"/>
                <a:cs typeface="宋体"/>
              </a:rPr>
              <a:t>构成</a:t>
            </a:r>
            <a:r>
              <a:rPr lang="zh-CN" altLang="en-US" spc="-25" dirty="0">
                <a:latin typeface="宋体"/>
                <a:cs typeface="宋体"/>
              </a:rPr>
              <a:t>数据元素的不可分割的最小</a:t>
            </a:r>
            <a:r>
              <a:rPr lang="zh-CN" altLang="en-US" spc="-25" dirty="0" smtClean="0">
                <a:latin typeface="宋体"/>
                <a:cs typeface="宋体"/>
              </a:rPr>
              <a:t>单位</a:t>
            </a:r>
            <a:r>
              <a:rPr lang="en-US" altLang="zh-CN" sz="2900" dirty="0" smtClean="0">
                <a:latin typeface="Microsoft JhengHei"/>
                <a:cs typeface="Microsoft JhengHei"/>
              </a:rPr>
              <a:t>(Field)</a:t>
            </a:r>
            <a:r>
              <a:rPr lang="zh-CN" altLang="en-US" spc="-25" dirty="0" smtClean="0">
                <a:latin typeface="宋体"/>
                <a:cs typeface="宋体"/>
              </a:rPr>
              <a:t>。</a:t>
            </a:r>
            <a:endParaRPr lang="en-US" altLang="zh-CN" spc="-25" dirty="0" smtClean="0">
              <a:latin typeface="宋体"/>
              <a:cs typeface="宋体"/>
            </a:endParaRPr>
          </a:p>
          <a:p>
            <a:pPr marL="412115" marR="920115">
              <a:lnSpc>
                <a:spcPct val="145000"/>
              </a:lnSpc>
              <a:spcBef>
                <a:spcPts val="30"/>
              </a:spcBef>
            </a:pPr>
            <a:r>
              <a:rPr lang="zh-CN" altLang="en-US" spc="-2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数据对象</a:t>
            </a:r>
            <a:r>
              <a:rPr lang="en-US" altLang="zh-CN" spc="-2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(Data Object)</a:t>
            </a:r>
            <a:r>
              <a:rPr lang="zh-CN" altLang="en-US" dirty="0" smtClean="0">
                <a:latin typeface="Microsoft JhengHei"/>
                <a:cs typeface="Microsoft JhengHei"/>
              </a:rPr>
              <a:t>：</a:t>
            </a:r>
            <a:r>
              <a:rPr lang="en-US" altLang="zh-CN" dirty="0" smtClean="0">
                <a:latin typeface="Microsoft JhengHei"/>
                <a:cs typeface="Microsoft JhengHei"/>
              </a:rPr>
              <a:t/>
            </a:r>
            <a:br>
              <a:rPr lang="en-US" altLang="zh-CN" dirty="0" smtClean="0">
                <a:latin typeface="Microsoft JhengHei"/>
                <a:cs typeface="Microsoft JhengHei"/>
              </a:rPr>
            </a:br>
            <a:r>
              <a:rPr lang="zh-CN" altLang="en-US" spc="-25" dirty="0" smtClean="0">
                <a:latin typeface="宋体"/>
                <a:cs typeface="宋体"/>
              </a:rPr>
              <a:t>具有</a:t>
            </a:r>
            <a:r>
              <a:rPr lang="zh-CN" altLang="en-US" spc="-25" dirty="0">
                <a:latin typeface="宋体"/>
                <a:cs typeface="宋体"/>
              </a:rPr>
              <a:t>相同</a:t>
            </a:r>
            <a:r>
              <a:rPr lang="zh-CN" altLang="en-US" spc="-25" dirty="0">
                <a:solidFill>
                  <a:srgbClr val="FF0000"/>
                </a:solidFill>
                <a:latin typeface="宋体"/>
                <a:cs typeface="宋体"/>
              </a:rPr>
              <a:t>性质</a:t>
            </a:r>
            <a:r>
              <a:rPr lang="zh-CN" altLang="en-US" spc="-25" dirty="0">
                <a:latin typeface="宋体"/>
                <a:cs typeface="宋体"/>
              </a:rPr>
              <a:t>的数据元素的</a:t>
            </a:r>
            <a:r>
              <a:rPr lang="zh-CN" altLang="en-US" spc="-25" dirty="0" smtClean="0">
                <a:latin typeface="宋体"/>
                <a:cs typeface="宋体"/>
              </a:rPr>
              <a:t>集合，是数据的子集。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15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8116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数据结构：</a:t>
            </a:r>
            <a:r>
              <a:rPr lang="zh-CN" altLang="en-US" spc="-25" dirty="0" smtClean="0">
                <a:latin typeface="宋体"/>
                <a:cs typeface="宋体"/>
              </a:rPr>
              <a:t>数据</a:t>
            </a:r>
            <a:r>
              <a:rPr lang="zh-CN" altLang="en-US" spc="-25" dirty="0">
                <a:latin typeface="宋体"/>
                <a:cs typeface="宋体"/>
              </a:rPr>
              <a:t>元素及其相互间的关系</a:t>
            </a:r>
            <a:r>
              <a:rPr lang="zh-CN" altLang="en-US" spc="-25" dirty="0" smtClean="0">
                <a:latin typeface="宋体"/>
                <a:cs typeface="宋体"/>
              </a:rPr>
              <a:t>的</a:t>
            </a:r>
            <a:r>
              <a:rPr lang="zh-CN" altLang="en-US" spc="-25" dirty="0" smtClean="0">
                <a:solidFill>
                  <a:srgbClr val="FF0000"/>
                </a:solidFill>
                <a:latin typeface="宋体"/>
                <a:cs typeface="宋体"/>
              </a:rPr>
              <a:t>数学</a:t>
            </a:r>
            <a:r>
              <a:rPr lang="zh-CN" altLang="en-US" spc="-25" dirty="0">
                <a:solidFill>
                  <a:srgbClr val="FF0000"/>
                </a:solidFill>
                <a:latin typeface="宋体"/>
                <a:cs typeface="宋体"/>
              </a:rPr>
              <a:t>描述</a:t>
            </a:r>
            <a:r>
              <a:rPr lang="zh-CN" altLang="en-US" spc="-25" dirty="0" smtClean="0">
                <a:latin typeface="宋体"/>
                <a:cs typeface="宋体"/>
              </a:rPr>
              <a:t>。</a:t>
            </a:r>
            <a:r>
              <a:rPr lang="zh-CN" altLang="en-US" spc="-25" dirty="0">
                <a:latin typeface="宋体"/>
                <a:cs typeface="宋体"/>
              </a:rPr>
              <a:t>数据结构是带“结构”的数据元素的集合，“结构”就是指数据元素之间存在的关系</a:t>
            </a:r>
            <a:r>
              <a:rPr lang="zh-CN" altLang="en-US" spc="-25" dirty="0" smtClean="0">
                <a:latin typeface="宋体"/>
                <a:cs typeface="宋体"/>
              </a:rPr>
              <a:t>。</a:t>
            </a:r>
            <a:endParaRPr lang="en-US" altLang="zh-CN" spc="-25" dirty="0" smtClean="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Microsoft JhengHei"/>
                <a:cs typeface="Microsoft JhengHei"/>
              </a:rPr>
              <a:t>数据结构的两个层次：</a:t>
            </a:r>
          </a:p>
          <a:p>
            <a:pPr marL="685800" lvl="2"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  <a:latin typeface="Microsoft JhengHei"/>
                <a:cs typeface="Microsoft JhengHei"/>
                <a:hlinkClick r:id="rId3" action="ppaction://hlinksldjump"/>
              </a:rPr>
              <a:t>逻辑结构</a:t>
            </a:r>
            <a:r>
              <a:rPr lang="en-US" altLang="zh-CN" dirty="0" smtClean="0">
                <a:solidFill>
                  <a:srgbClr val="FF0000"/>
                </a:solidFill>
                <a:latin typeface="Microsoft JhengHei"/>
                <a:cs typeface="Microsoft JhengHei"/>
                <a:hlinkClick r:id="rId3" action="ppaction://hlinksldjump"/>
              </a:rPr>
              <a:t>---</a:t>
            </a:r>
            <a:r>
              <a:rPr lang="en-US" altLang="zh-CN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/>
            </a:r>
            <a:br>
              <a:rPr lang="en-US" altLang="zh-CN" dirty="0" smtClean="0">
                <a:solidFill>
                  <a:srgbClr val="FF0000"/>
                </a:solidFill>
                <a:latin typeface="Microsoft JhengHei"/>
                <a:cs typeface="Microsoft JhengHei"/>
              </a:rPr>
            </a:br>
            <a:r>
              <a:rPr lang="zh-CN" altLang="en-US" sz="2000" spc="-25" dirty="0" smtClean="0">
                <a:latin typeface="宋体"/>
                <a:cs typeface="宋体"/>
              </a:rPr>
              <a:t>数据</a:t>
            </a:r>
            <a:r>
              <a:rPr lang="zh-CN" altLang="en-US" sz="2000" spc="-25" dirty="0">
                <a:latin typeface="宋体"/>
                <a:cs typeface="宋体"/>
              </a:rPr>
              <a:t>元素间抽象化的相互关系，与数据的存储无关，独立于计算机，它是从具体问题抽象出来的数学模型。</a:t>
            </a:r>
          </a:p>
          <a:p>
            <a:pPr marL="685800" lvl="2"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  <a:latin typeface="Microsoft JhengHei"/>
                <a:cs typeface="Microsoft JhengHei"/>
                <a:hlinkClick r:id="rId4" action="ppaction://hlinksldjump"/>
              </a:rPr>
              <a:t>存储结构（物理结构）</a:t>
            </a:r>
            <a:r>
              <a:rPr lang="en-US" altLang="zh-CN" dirty="0" smtClean="0">
                <a:solidFill>
                  <a:srgbClr val="FF0000"/>
                </a:solidFill>
                <a:latin typeface="Microsoft JhengHei"/>
                <a:cs typeface="Microsoft JhengHei"/>
                <a:hlinkClick r:id="rId4" action="ppaction://hlinksldjump"/>
              </a:rPr>
              <a:t>----</a:t>
            </a:r>
            <a:r>
              <a:rPr lang="en-US" altLang="zh-CN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/>
            </a:r>
            <a:br>
              <a:rPr lang="en-US" altLang="zh-CN" dirty="0" smtClean="0">
                <a:solidFill>
                  <a:srgbClr val="FF0000"/>
                </a:solidFill>
                <a:latin typeface="Microsoft JhengHei"/>
                <a:cs typeface="Microsoft JhengHei"/>
              </a:rPr>
            </a:br>
            <a:r>
              <a:rPr lang="zh-CN" altLang="en-US" sz="2000" spc="-25" dirty="0" smtClean="0">
                <a:latin typeface="宋体"/>
                <a:cs typeface="宋体"/>
              </a:rPr>
              <a:t>数据</a:t>
            </a:r>
            <a:r>
              <a:rPr lang="zh-CN" altLang="en-US" sz="2000" spc="-25" dirty="0">
                <a:latin typeface="宋体"/>
                <a:cs typeface="宋体"/>
              </a:rPr>
              <a:t>元素及其关系在计算机存储器中的存储方式。</a:t>
            </a:r>
          </a:p>
          <a:p>
            <a:endParaRPr lang="zh-CN" altLang="en-US" spc="-25" dirty="0">
              <a:latin typeface="宋体"/>
              <a:cs typeface="宋体"/>
            </a:endParaRPr>
          </a:p>
          <a:p>
            <a:endParaRPr lang="zh-CN" altLang="en-US" dirty="0">
              <a:latin typeface="Microsoft JhengHei"/>
              <a:cs typeface="Microsoft JhengHei"/>
            </a:endParaRP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16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649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ChangeArrowheads="1"/>
          </p:cNvSpPr>
          <p:nvPr/>
        </p:nvSpPr>
        <p:spPr bwMode="auto">
          <a:xfrm>
            <a:off x="1808164" y="776288"/>
            <a:ext cx="794702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Char char=" "/>
            </a:pPr>
            <a:endParaRPr lang="en-US" altLang="zh-CN" b="1" dirty="0">
              <a:solidFill>
                <a:srgbClr val="00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逻辑结构（</a:t>
            </a:r>
            <a:r>
              <a:rPr lang="en-US" altLang="zh-CN" dirty="0" smtClean="0"/>
              <a:t>Cont.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划分方法一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）线性结构</a:t>
            </a:r>
            <a:r>
              <a:rPr lang="en-US" altLang="zh-CN" dirty="0"/>
              <a:t>----</a:t>
            </a:r>
          </a:p>
          <a:p>
            <a:pPr lvl="2"/>
            <a:r>
              <a:rPr lang="zh-CN" altLang="en-US" dirty="0"/>
              <a:t>有且仅有一个开始和一个终端结点，并且所有结点都最多只有一个直接前趋和一个后继。</a:t>
            </a:r>
          </a:p>
          <a:p>
            <a:pPr lvl="2"/>
            <a:r>
              <a:rPr lang="zh-CN" altLang="en-US" dirty="0"/>
              <a:t>例如：线性表、栈、队列、串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）非线性结构</a:t>
            </a:r>
            <a:r>
              <a:rPr lang="en-US" altLang="zh-CN" dirty="0"/>
              <a:t>----</a:t>
            </a:r>
          </a:p>
          <a:p>
            <a:pPr lvl="2"/>
            <a:r>
              <a:rPr lang="zh-CN" altLang="en-US" dirty="0"/>
              <a:t>一个结点可能有多个直接前趋和直接后继。</a:t>
            </a:r>
          </a:p>
          <a:p>
            <a:pPr lvl="2"/>
            <a:r>
              <a:rPr lang="zh-CN" altLang="en-US" dirty="0"/>
              <a:t>例如：树、图</a:t>
            </a:r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17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8518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7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8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ChangeArrowheads="1"/>
          </p:cNvSpPr>
          <p:nvPr/>
        </p:nvSpPr>
        <p:spPr bwMode="auto">
          <a:xfrm>
            <a:off x="1808164" y="776288"/>
            <a:ext cx="794702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Char char=" "/>
            </a:pPr>
            <a:endParaRPr lang="en-US" altLang="zh-CN" b="1" dirty="0">
              <a:solidFill>
                <a:srgbClr val="00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逻辑结构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划分</a:t>
            </a:r>
            <a:r>
              <a:rPr lang="zh-CN" altLang="en-US" dirty="0" smtClean="0"/>
              <a:t>方法二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zh-CN" altLang="en-US" dirty="0">
                <a:solidFill>
                  <a:srgbClr val="FF0000"/>
                </a:solidFill>
              </a:rPr>
              <a:t>集合</a:t>
            </a:r>
            <a:r>
              <a:rPr lang="zh-CN" altLang="en-US" dirty="0"/>
              <a:t>：数据元素之间就是 “属 于同一个集合” ；</a:t>
            </a:r>
          </a:p>
          <a:p>
            <a:pPr lvl="1">
              <a:spcBef>
                <a:spcPts val="1200"/>
              </a:spcBef>
            </a:pPr>
            <a:r>
              <a:rPr lang="zh-CN" altLang="en-US" dirty="0">
                <a:solidFill>
                  <a:srgbClr val="FF0000"/>
                </a:solidFill>
              </a:rPr>
              <a:t>数据线性结构</a:t>
            </a:r>
            <a:r>
              <a:rPr lang="zh-CN" altLang="en-US" dirty="0"/>
              <a:t>：数据元素之间 存在着一对一的线性关系；</a:t>
            </a:r>
          </a:p>
          <a:p>
            <a:pPr lvl="1">
              <a:spcBef>
                <a:spcPts val="1200"/>
              </a:spcBef>
            </a:pPr>
            <a:r>
              <a:rPr lang="zh-CN" altLang="en-US" dirty="0">
                <a:solidFill>
                  <a:srgbClr val="FF0000"/>
                </a:solidFill>
              </a:rPr>
              <a:t>树型结构</a:t>
            </a:r>
            <a:r>
              <a:rPr lang="zh-CN" altLang="en-US" dirty="0"/>
              <a:t>：数据元素之间存在 着一对多的层次关系；</a:t>
            </a:r>
          </a:p>
          <a:p>
            <a:pPr lvl="1">
              <a:spcBef>
                <a:spcPts val="12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图结构</a:t>
            </a:r>
            <a:r>
              <a:rPr lang="zh-CN" altLang="en-US" dirty="0"/>
              <a:t>：数据元素之间存在着 多对多的任意关系。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7052460" y="2344213"/>
            <a:ext cx="1592007" cy="1262588"/>
            <a:chOff x="6291707" y="2103120"/>
            <a:chExt cx="3360438" cy="3333750"/>
          </a:xfrm>
        </p:grpSpPr>
        <p:sp>
          <p:nvSpPr>
            <p:cNvPr id="17" name="object 12"/>
            <p:cNvSpPr/>
            <p:nvPr/>
          </p:nvSpPr>
          <p:spPr>
            <a:xfrm>
              <a:off x="6291707" y="2103120"/>
              <a:ext cx="3105150" cy="2089785"/>
            </a:xfrm>
            <a:custGeom>
              <a:avLst/>
              <a:gdLst/>
              <a:ahLst/>
              <a:cxnLst/>
              <a:rect l="l" t="t" r="r" b="b"/>
              <a:pathLst>
                <a:path w="3105150" h="2089785">
                  <a:moveTo>
                    <a:pt x="1552194" y="0"/>
                  </a:moveTo>
                  <a:lnTo>
                    <a:pt x="1424890" y="3464"/>
                  </a:lnTo>
                  <a:lnTo>
                    <a:pt x="1300420" y="13677"/>
                  </a:lnTo>
                  <a:lnTo>
                    <a:pt x="1179184" y="30369"/>
                  </a:lnTo>
                  <a:lnTo>
                    <a:pt x="1061581" y="53272"/>
                  </a:lnTo>
                  <a:lnTo>
                    <a:pt x="948011" y="82117"/>
                  </a:lnTo>
                  <a:lnTo>
                    <a:pt x="838872" y="116634"/>
                  </a:lnTo>
                  <a:lnTo>
                    <a:pt x="734565" y="156553"/>
                  </a:lnTo>
                  <a:lnTo>
                    <a:pt x="635489" y="201606"/>
                  </a:lnTo>
                  <a:lnTo>
                    <a:pt x="542044" y="251524"/>
                  </a:lnTo>
                  <a:lnTo>
                    <a:pt x="454628" y="306038"/>
                  </a:lnTo>
                  <a:lnTo>
                    <a:pt x="373641" y="364877"/>
                  </a:lnTo>
                  <a:lnTo>
                    <a:pt x="299484" y="427774"/>
                  </a:lnTo>
                  <a:lnTo>
                    <a:pt x="232555" y="494459"/>
                  </a:lnTo>
                  <a:lnTo>
                    <a:pt x="173253" y="564662"/>
                  </a:lnTo>
                  <a:lnTo>
                    <a:pt x="121979" y="638115"/>
                  </a:lnTo>
                  <a:lnTo>
                    <a:pt x="79132" y="714548"/>
                  </a:lnTo>
                  <a:lnTo>
                    <a:pt x="45111" y="793693"/>
                  </a:lnTo>
                  <a:lnTo>
                    <a:pt x="20315" y="875279"/>
                  </a:lnTo>
                  <a:lnTo>
                    <a:pt x="5145" y="959039"/>
                  </a:lnTo>
                  <a:lnTo>
                    <a:pt x="0" y="1044702"/>
                  </a:lnTo>
                  <a:lnTo>
                    <a:pt x="5145" y="1130364"/>
                  </a:lnTo>
                  <a:lnTo>
                    <a:pt x="20315" y="1214124"/>
                  </a:lnTo>
                  <a:lnTo>
                    <a:pt x="45111" y="1295710"/>
                  </a:lnTo>
                  <a:lnTo>
                    <a:pt x="79132" y="1374855"/>
                  </a:lnTo>
                  <a:lnTo>
                    <a:pt x="121979" y="1451288"/>
                  </a:lnTo>
                  <a:lnTo>
                    <a:pt x="173253" y="1524741"/>
                  </a:lnTo>
                  <a:lnTo>
                    <a:pt x="232555" y="1594944"/>
                  </a:lnTo>
                  <a:lnTo>
                    <a:pt x="299484" y="1661629"/>
                  </a:lnTo>
                  <a:lnTo>
                    <a:pt x="373641" y="1724526"/>
                  </a:lnTo>
                  <a:lnTo>
                    <a:pt x="454628" y="1783365"/>
                  </a:lnTo>
                  <a:lnTo>
                    <a:pt x="542044" y="1837879"/>
                  </a:lnTo>
                  <a:lnTo>
                    <a:pt x="635489" y="1887797"/>
                  </a:lnTo>
                  <a:lnTo>
                    <a:pt x="734565" y="1932850"/>
                  </a:lnTo>
                  <a:lnTo>
                    <a:pt x="838872" y="1972769"/>
                  </a:lnTo>
                  <a:lnTo>
                    <a:pt x="948011" y="2007286"/>
                  </a:lnTo>
                  <a:lnTo>
                    <a:pt x="1061581" y="2036131"/>
                  </a:lnTo>
                  <a:lnTo>
                    <a:pt x="1179184" y="2059034"/>
                  </a:lnTo>
                  <a:lnTo>
                    <a:pt x="1300420" y="2075726"/>
                  </a:lnTo>
                  <a:lnTo>
                    <a:pt x="1424890" y="2085939"/>
                  </a:lnTo>
                  <a:lnTo>
                    <a:pt x="1552194" y="2089404"/>
                  </a:lnTo>
                  <a:lnTo>
                    <a:pt x="1679503" y="2085939"/>
                  </a:lnTo>
                  <a:lnTo>
                    <a:pt x="1803988" y="2075726"/>
                  </a:lnTo>
                  <a:lnTo>
                    <a:pt x="1925249" y="2059034"/>
                  </a:lnTo>
                  <a:lnTo>
                    <a:pt x="2042885" y="2036131"/>
                  </a:lnTo>
                  <a:lnTo>
                    <a:pt x="2156495" y="2007286"/>
                  </a:lnTo>
                  <a:lnTo>
                    <a:pt x="2265679" y="1972769"/>
                  </a:lnTo>
                  <a:lnTo>
                    <a:pt x="2370036" y="1932850"/>
                  </a:lnTo>
                  <a:lnTo>
                    <a:pt x="2469166" y="1887797"/>
                  </a:lnTo>
                  <a:lnTo>
                    <a:pt x="2562668" y="1837879"/>
                  </a:lnTo>
                  <a:lnTo>
                    <a:pt x="2650140" y="1783365"/>
                  </a:lnTo>
                  <a:lnTo>
                    <a:pt x="2731184" y="1724526"/>
                  </a:lnTo>
                  <a:lnTo>
                    <a:pt x="2805397" y="1661629"/>
                  </a:lnTo>
                  <a:lnTo>
                    <a:pt x="2872380" y="1594944"/>
                  </a:lnTo>
                  <a:lnTo>
                    <a:pt x="2931731" y="1524741"/>
                  </a:lnTo>
                  <a:lnTo>
                    <a:pt x="2983051" y="1451288"/>
                  </a:lnTo>
                  <a:lnTo>
                    <a:pt x="3025938" y="1374855"/>
                  </a:lnTo>
                  <a:lnTo>
                    <a:pt x="3059992" y="1295710"/>
                  </a:lnTo>
                  <a:lnTo>
                    <a:pt x="3084812" y="1214124"/>
                  </a:lnTo>
                  <a:lnTo>
                    <a:pt x="3099998" y="1130364"/>
                  </a:lnTo>
                  <a:lnTo>
                    <a:pt x="3105150" y="1044701"/>
                  </a:lnTo>
                  <a:lnTo>
                    <a:pt x="3099998" y="959039"/>
                  </a:lnTo>
                  <a:lnTo>
                    <a:pt x="3084812" y="875279"/>
                  </a:lnTo>
                  <a:lnTo>
                    <a:pt x="3059992" y="793693"/>
                  </a:lnTo>
                  <a:lnTo>
                    <a:pt x="3025938" y="714548"/>
                  </a:lnTo>
                  <a:lnTo>
                    <a:pt x="2983051" y="638115"/>
                  </a:lnTo>
                  <a:lnTo>
                    <a:pt x="2931731" y="564662"/>
                  </a:lnTo>
                  <a:lnTo>
                    <a:pt x="2872380" y="494459"/>
                  </a:lnTo>
                  <a:lnTo>
                    <a:pt x="2805397" y="427774"/>
                  </a:lnTo>
                  <a:lnTo>
                    <a:pt x="2731184" y="364877"/>
                  </a:lnTo>
                  <a:lnTo>
                    <a:pt x="2650140" y="306038"/>
                  </a:lnTo>
                  <a:lnTo>
                    <a:pt x="2562668" y="251524"/>
                  </a:lnTo>
                  <a:lnTo>
                    <a:pt x="2469166" y="201606"/>
                  </a:lnTo>
                  <a:lnTo>
                    <a:pt x="2370036" y="156553"/>
                  </a:lnTo>
                  <a:lnTo>
                    <a:pt x="2265679" y="116634"/>
                  </a:lnTo>
                  <a:lnTo>
                    <a:pt x="2156495" y="82117"/>
                  </a:lnTo>
                  <a:lnTo>
                    <a:pt x="2042885" y="53272"/>
                  </a:lnTo>
                  <a:lnTo>
                    <a:pt x="1925249" y="30369"/>
                  </a:lnTo>
                  <a:lnTo>
                    <a:pt x="1803988" y="13677"/>
                  </a:lnTo>
                  <a:lnTo>
                    <a:pt x="1679503" y="3464"/>
                  </a:lnTo>
                  <a:lnTo>
                    <a:pt x="1552194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3"/>
            <p:cNvSpPr/>
            <p:nvPr/>
          </p:nvSpPr>
          <p:spPr>
            <a:xfrm>
              <a:off x="7222889" y="2699766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80">
                  <a:moveTo>
                    <a:pt x="144740" y="74658"/>
                  </a:moveTo>
                  <a:lnTo>
                    <a:pt x="133044" y="33459"/>
                  </a:lnTo>
                  <a:lnTo>
                    <a:pt x="102533" y="6577"/>
                  </a:lnTo>
                  <a:lnTo>
                    <a:pt x="72384" y="0"/>
                  </a:lnTo>
                  <a:lnTo>
                    <a:pt x="58003" y="1463"/>
                  </a:lnTo>
                  <a:lnTo>
                    <a:pt x="21629" y="21038"/>
                  </a:lnTo>
                  <a:lnTo>
                    <a:pt x="1638" y="57159"/>
                  </a:lnTo>
                  <a:lnTo>
                    <a:pt x="0" y="71491"/>
                  </a:lnTo>
                  <a:lnTo>
                    <a:pt x="1443" y="86294"/>
                  </a:lnTo>
                  <a:lnTo>
                    <a:pt x="20791" y="123071"/>
                  </a:lnTo>
                  <a:lnTo>
                    <a:pt x="56548" y="143035"/>
                  </a:lnTo>
                  <a:lnTo>
                    <a:pt x="70754" y="144761"/>
                  </a:lnTo>
                  <a:lnTo>
                    <a:pt x="85721" y="143367"/>
                  </a:lnTo>
                  <a:lnTo>
                    <a:pt x="122767" y="124457"/>
                  </a:lnTo>
                  <a:lnTo>
                    <a:pt x="142915" y="88957"/>
                  </a:lnTo>
                  <a:lnTo>
                    <a:pt x="144740" y="74658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/>
            <p:cNvSpPr/>
            <p:nvPr/>
          </p:nvSpPr>
          <p:spPr>
            <a:xfrm>
              <a:off x="8102994" y="2585466"/>
              <a:ext cx="144145" cy="144780"/>
            </a:xfrm>
            <a:custGeom>
              <a:avLst/>
              <a:gdLst/>
              <a:ahLst/>
              <a:cxnLst/>
              <a:rect l="l" t="t" r="r" b="b"/>
              <a:pathLst>
                <a:path w="144145" h="144780">
                  <a:moveTo>
                    <a:pt x="71627" y="0"/>
                  </a:moveTo>
                  <a:lnTo>
                    <a:pt x="31631" y="12402"/>
                  </a:lnTo>
                  <a:lnTo>
                    <a:pt x="5695" y="44181"/>
                  </a:lnTo>
                  <a:lnTo>
                    <a:pt x="0" y="72112"/>
                  </a:lnTo>
                  <a:lnTo>
                    <a:pt x="1440" y="86849"/>
                  </a:lnTo>
                  <a:lnTo>
                    <a:pt x="20789" y="123527"/>
                  </a:lnTo>
                  <a:lnTo>
                    <a:pt x="56755" y="143238"/>
                  </a:lnTo>
                  <a:lnTo>
                    <a:pt x="71121" y="144778"/>
                  </a:lnTo>
                  <a:lnTo>
                    <a:pt x="85835" y="143356"/>
                  </a:lnTo>
                  <a:lnTo>
                    <a:pt x="122467" y="124160"/>
                  </a:lnTo>
                  <a:lnTo>
                    <a:pt x="142332" y="88192"/>
                  </a:lnTo>
                  <a:lnTo>
                    <a:pt x="144005" y="73725"/>
                  </a:lnTo>
                  <a:lnTo>
                    <a:pt x="142603" y="59039"/>
                  </a:lnTo>
                  <a:lnTo>
                    <a:pt x="123617" y="22176"/>
                  </a:lnTo>
                  <a:lnTo>
                    <a:pt x="87993" y="1850"/>
                  </a:lnTo>
                  <a:lnTo>
                    <a:pt x="71627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7"/>
            <p:cNvSpPr/>
            <p:nvPr/>
          </p:nvSpPr>
          <p:spPr>
            <a:xfrm>
              <a:off x="7015619" y="3595143"/>
              <a:ext cx="144145" cy="144780"/>
            </a:xfrm>
            <a:custGeom>
              <a:avLst/>
              <a:gdLst/>
              <a:ahLst/>
              <a:cxnLst/>
              <a:rect l="l" t="t" r="r" b="b"/>
              <a:pathLst>
                <a:path w="144145" h="144779">
                  <a:moveTo>
                    <a:pt x="144005" y="73697"/>
                  </a:moveTo>
                  <a:lnTo>
                    <a:pt x="132145" y="32964"/>
                  </a:lnTo>
                  <a:lnTo>
                    <a:pt x="101278" y="6304"/>
                  </a:lnTo>
                  <a:lnTo>
                    <a:pt x="73650" y="0"/>
                  </a:lnTo>
                  <a:lnTo>
                    <a:pt x="71121" y="24"/>
                  </a:lnTo>
                  <a:lnTo>
                    <a:pt x="31631" y="12374"/>
                  </a:lnTo>
                  <a:lnTo>
                    <a:pt x="5695" y="44153"/>
                  </a:lnTo>
                  <a:lnTo>
                    <a:pt x="0" y="72085"/>
                  </a:lnTo>
                  <a:lnTo>
                    <a:pt x="1440" y="86821"/>
                  </a:lnTo>
                  <a:lnTo>
                    <a:pt x="20789" y="123499"/>
                  </a:lnTo>
                  <a:lnTo>
                    <a:pt x="56755" y="143211"/>
                  </a:lnTo>
                  <a:lnTo>
                    <a:pt x="71121" y="144750"/>
                  </a:lnTo>
                  <a:lnTo>
                    <a:pt x="85835" y="143328"/>
                  </a:lnTo>
                  <a:lnTo>
                    <a:pt x="122467" y="124132"/>
                  </a:lnTo>
                  <a:lnTo>
                    <a:pt x="142332" y="88164"/>
                  </a:lnTo>
                  <a:lnTo>
                    <a:pt x="144005" y="73697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/>
            <p:cNvSpPr/>
            <p:nvPr/>
          </p:nvSpPr>
          <p:spPr>
            <a:xfrm>
              <a:off x="8102994" y="3595143"/>
              <a:ext cx="144145" cy="144780"/>
            </a:xfrm>
            <a:custGeom>
              <a:avLst/>
              <a:gdLst/>
              <a:ahLst/>
              <a:cxnLst/>
              <a:rect l="l" t="t" r="r" b="b"/>
              <a:pathLst>
                <a:path w="144145" h="144779">
                  <a:moveTo>
                    <a:pt x="144005" y="73697"/>
                  </a:moveTo>
                  <a:lnTo>
                    <a:pt x="132145" y="32964"/>
                  </a:lnTo>
                  <a:lnTo>
                    <a:pt x="101278" y="6304"/>
                  </a:lnTo>
                  <a:lnTo>
                    <a:pt x="73650" y="0"/>
                  </a:lnTo>
                  <a:lnTo>
                    <a:pt x="71121" y="24"/>
                  </a:lnTo>
                  <a:lnTo>
                    <a:pt x="31631" y="12374"/>
                  </a:lnTo>
                  <a:lnTo>
                    <a:pt x="5695" y="44153"/>
                  </a:lnTo>
                  <a:lnTo>
                    <a:pt x="0" y="72085"/>
                  </a:lnTo>
                  <a:lnTo>
                    <a:pt x="1440" y="86821"/>
                  </a:lnTo>
                  <a:lnTo>
                    <a:pt x="20789" y="123499"/>
                  </a:lnTo>
                  <a:lnTo>
                    <a:pt x="56755" y="143211"/>
                  </a:lnTo>
                  <a:lnTo>
                    <a:pt x="71121" y="144750"/>
                  </a:lnTo>
                  <a:lnTo>
                    <a:pt x="85835" y="143328"/>
                  </a:lnTo>
                  <a:lnTo>
                    <a:pt x="122467" y="124132"/>
                  </a:lnTo>
                  <a:lnTo>
                    <a:pt x="142332" y="88164"/>
                  </a:lnTo>
                  <a:lnTo>
                    <a:pt x="144005" y="73697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/>
            <p:cNvSpPr/>
            <p:nvPr/>
          </p:nvSpPr>
          <p:spPr>
            <a:xfrm>
              <a:off x="7653418" y="3240046"/>
              <a:ext cx="144780" cy="144145"/>
            </a:xfrm>
            <a:custGeom>
              <a:avLst/>
              <a:gdLst/>
              <a:ahLst/>
              <a:cxnLst/>
              <a:rect l="l" t="t" r="r" b="b"/>
              <a:pathLst>
                <a:path w="144779" h="144145">
                  <a:moveTo>
                    <a:pt x="144765" y="73511"/>
                  </a:moveTo>
                  <a:lnTo>
                    <a:pt x="132676" y="32538"/>
                  </a:lnTo>
                  <a:lnTo>
                    <a:pt x="101607" y="6144"/>
                  </a:lnTo>
                  <a:lnTo>
                    <a:pt x="74215" y="0"/>
                  </a:lnTo>
                  <a:lnTo>
                    <a:pt x="71337" y="79"/>
                  </a:lnTo>
                  <a:lnTo>
                    <a:pt x="31994" y="12057"/>
                  </a:lnTo>
                  <a:lnTo>
                    <a:pt x="5876" y="43428"/>
                  </a:lnTo>
                  <a:lnTo>
                    <a:pt x="0" y="71451"/>
                  </a:lnTo>
                  <a:lnTo>
                    <a:pt x="1427" y="86084"/>
                  </a:lnTo>
                  <a:lnTo>
                    <a:pt x="20707" y="122585"/>
                  </a:lnTo>
                  <a:lnTo>
                    <a:pt x="56818" y="142362"/>
                  </a:lnTo>
                  <a:lnTo>
                    <a:pt x="71337" y="143987"/>
                  </a:lnTo>
                  <a:lnTo>
                    <a:pt x="86031" y="142565"/>
                  </a:lnTo>
                  <a:lnTo>
                    <a:pt x="122921" y="123412"/>
                  </a:lnTo>
                  <a:lnTo>
                    <a:pt x="143083" y="87764"/>
                  </a:lnTo>
                  <a:lnTo>
                    <a:pt x="144765" y="73511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4"/>
            <p:cNvSpPr/>
            <p:nvPr/>
          </p:nvSpPr>
          <p:spPr>
            <a:xfrm>
              <a:off x="8672969" y="3297173"/>
              <a:ext cx="143510" cy="142875"/>
            </a:xfrm>
            <a:custGeom>
              <a:avLst/>
              <a:gdLst/>
              <a:ahLst/>
              <a:cxnLst/>
              <a:rect l="l" t="t" r="r" b="b"/>
              <a:pathLst>
                <a:path w="143509" h="142875">
                  <a:moveTo>
                    <a:pt x="71627" y="0"/>
                  </a:moveTo>
                  <a:lnTo>
                    <a:pt x="31631" y="12201"/>
                  </a:lnTo>
                  <a:lnTo>
                    <a:pt x="5695" y="43859"/>
                  </a:lnTo>
                  <a:lnTo>
                    <a:pt x="0" y="72107"/>
                  </a:lnTo>
                  <a:lnTo>
                    <a:pt x="1455" y="86669"/>
                  </a:lnTo>
                  <a:lnTo>
                    <a:pt x="20993" y="123066"/>
                  </a:lnTo>
                  <a:lnTo>
                    <a:pt x="57272" y="142585"/>
                  </a:lnTo>
                  <a:lnTo>
                    <a:pt x="74793" y="141844"/>
                  </a:lnTo>
                  <a:lnTo>
                    <a:pt x="116312" y="126705"/>
                  </a:lnTo>
                  <a:lnTo>
                    <a:pt x="142986" y="84494"/>
                  </a:lnTo>
                  <a:lnTo>
                    <a:pt x="142097" y="67436"/>
                  </a:lnTo>
                  <a:lnTo>
                    <a:pt x="126283" y="26764"/>
                  </a:lnTo>
                  <a:lnTo>
                    <a:pt x="95282" y="3966"/>
                  </a:lnTo>
                  <a:lnTo>
                    <a:pt x="71627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5"/>
            <p:cNvSpPr/>
            <p:nvPr/>
          </p:nvSpPr>
          <p:spPr>
            <a:xfrm>
              <a:off x="6337445" y="5292090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144739" y="74683"/>
                  </a:moveTo>
                  <a:lnTo>
                    <a:pt x="132854" y="33471"/>
                  </a:lnTo>
                  <a:lnTo>
                    <a:pt x="102218" y="6584"/>
                  </a:lnTo>
                  <a:lnTo>
                    <a:pt x="72384" y="0"/>
                  </a:lnTo>
                  <a:lnTo>
                    <a:pt x="57786" y="1463"/>
                  </a:lnTo>
                  <a:lnTo>
                    <a:pt x="21341" y="21038"/>
                  </a:lnTo>
                  <a:lnTo>
                    <a:pt x="1604" y="57159"/>
                  </a:lnTo>
                  <a:lnTo>
                    <a:pt x="0" y="71491"/>
                  </a:lnTo>
                  <a:lnTo>
                    <a:pt x="1413" y="86294"/>
                  </a:lnTo>
                  <a:lnTo>
                    <a:pt x="20510" y="123071"/>
                  </a:lnTo>
                  <a:lnTo>
                    <a:pt x="56315" y="143035"/>
                  </a:lnTo>
                  <a:lnTo>
                    <a:pt x="70723" y="144761"/>
                  </a:lnTo>
                  <a:lnTo>
                    <a:pt x="85482" y="143367"/>
                  </a:lnTo>
                  <a:lnTo>
                    <a:pt x="122463" y="124465"/>
                  </a:lnTo>
                  <a:lnTo>
                    <a:pt x="142871" y="88978"/>
                  </a:lnTo>
                  <a:lnTo>
                    <a:pt x="144739" y="74683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6"/>
            <p:cNvSpPr/>
            <p:nvPr/>
          </p:nvSpPr>
          <p:spPr>
            <a:xfrm>
              <a:off x="7990223" y="5292090"/>
              <a:ext cx="144145" cy="144780"/>
            </a:xfrm>
            <a:custGeom>
              <a:avLst/>
              <a:gdLst/>
              <a:ahLst/>
              <a:cxnLst/>
              <a:rect l="l" t="t" r="r" b="b"/>
              <a:pathLst>
                <a:path w="144145" h="144779">
                  <a:moveTo>
                    <a:pt x="143994" y="74061"/>
                  </a:moveTo>
                  <a:lnTo>
                    <a:pt x="132114" y="32978"/>
                  </a:lnTo>
                  <a:lnTo>
                    <a:pt x="101369" y="6242"/>
                  </a:lnTo>
                  <a:lnTo>
                    <a:pt x="72384" y="0"/>
                  </a:lnTo>
                  <a:lnTo>
                    <a:pt x="57786" y="1463"/>
                  </a:lnTo>
                  <a:lnTo>
                    <a:pt x="21341" y="21038"/>
                  </a:lnTo>
                  <a:lnTo>
                    <a:pt x="1604" y="57159"/>
                  </a:lnTo>
                  <a:lnTo>
                    <a:pt x="0" y="71491"/>
                  </a:lnTo>
                  <a:lnTo>
                    <a:pt x="1413" y="86294"/>
                  </a:lnTo>
                  <a:lnTo>
                    <a:pt x="20510" y="123071"/>
                  </a:lnTo>
                  <a:lnTo>
                    <a:pt x="56315" y="143035"/>
                  </a:lnTo>
                  <a:lnTo>
                    <a:pt x="70723" y="144761"/>
                  </a:lnTo>
                  <a:lnTo>
                    <a:pt x="85525" y="143353"/>
                  </a:lnTo>
                  <a:lnTo>
                    <a:pt x="122300" y="124265"/>
                  </a:lnTo>
                  <a:lnTo>
                    <a:pt x="142266" y="88467"/>
                  </a:lnTo>
                  <a:lnTo>
                    <a:pt x="143994" y="74061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7"/>
            <p:cNvSpPr/>
            <p:nvPr/>
          </p:nvSpPr>
          <p:spPr>
            <a:xfrm>
              <a:off x="8764415" y="5292090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144740" y="74658"/>
                  </a:moveTo>
                  <a:lnTo>
                    <a:pt x="133044" y="33459"/>
                  </a:lnTo>
                  <a:lnTo>
                    <a:pt x="102533" y="6577"/>
                  </a:lnTo>
                  <a:lnTo>
                    <a:pt x="72384" y="0"/>
                  </a:lnTo>
                  <a:lnTo>
                    <a:pt x="58003" y="1463"/>
                  </a:lnTo>
                  <a:lnTo>
                    <a:pt x="21629" y="21038"/>
                  </a:lnTo>
                  <a:lnTo>
                    <a:pt x="1638" y="57159"/>
                  </a:lnTo>
                  <a:lnTo>
                    <a:pt x="0" y="71491"/>
                  </a:lnTo>
                  <a:lnTo>
                    <a:pt x="1443" y="86294"/>
                  </a:lnTo>
                  <a:lnTo>
                    <a:pt x="20791" y="123071"/>
                  </a:lnTo>
                  <a:lnTo>
                    <a:pt x="56548" y="143035"/>
                  </a:lnTo>
                  <a:lnTo>
                    <a:pt x="70754" y="144761"/>
                  </a:lnTo>
                  <a:lnTo>
                    <a:pt x="85721" y="143367"/>
                  </a:lnTo>
                  <a:lnTo>
                    <a:pt x="122767" y="124457"/>
                  </a:lnTo>
                  <a:lnTo>
                    <a:pt x="142915" y="88957"/>
                  </a:lnTo>
                  <a:lnTo>
                    <a:pt x="144740" y="74658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8"/>
            <p:cNvSpPr/>
            <p:nvPr/>
          </p:nvSpPr>
          <p:spPr>
            <a:xfrm>
              <a:off x="7158118" y="5292090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144739" y="74683"/>
                  </a:moveTo>
                  <a:lnTo>
                    <a:pt x="132854" y="33471"/>
                  </a:lnTo>
                  <a:lnTo>
                    <a:pt x="102218" y="6584"/>
                  </a:lnTo>
                  <a:lnTo>
                    <a:pt x="72384" y="0"/>
                  </a:lnTo>
                  <a:lnTo>
                    <a:pt x="57786" y="1463"/>
                  </a:lnTo>
                  <a:lnTo>
                    <a:pt x="21341" y="21038"/>
                  </a:lnTo>
                  <a:lnTo>
                    <a:pt x="1604" y="57159"/>
                  </a:lnTo>
                  <a:lnTo>
                    <a:pt x="0" y="71491"/>
                  </a:lnTo>
                  <a:lnTo>
                    <a:pt x="1413" y="86294"/>
                  </a:lnTo>
                  <a:lnTo>
                    <a:pt x="20510" y="123071"/>
                  </a:lnTo>
                  <a:lnTo>
                    <a:pt x="56315" y="143035"/>
                  </a:lnTo>
                  <a:lnTo>
                    <a:pt x="70723" y="144761"/>
                  </a:lnTo>
                  <a:lnTo>
                    <a:pt x="85482" y="143367"/>
                  </a:lnTo>
                  <a:lnTo>
                    <a:pt x="122463" y="124465"/>
                  </a:lnTo>
                  <a:lnTo>
                    <a:pt x="142871" y="88978"/>
                  </a:lnTo>
                  <a:lnTo>
                    <a:pt x="144739" y="74683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9"/>
            <p:cNvSpPr/>
            <p:nvPr/>
          </p:nvSpPr>
          <p:spPr>
            <a:xfrm>
              <a:off x="9507365" y="5292090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144740" y="74658"/>
                  </a:moveTo>
                  <a:lnTo>
                    <a:pt x="133044" y="33459"/>
                  </a:lnTo>
                  <a:lnTo>
                    <a:pt x="102533" y="6577"/>
                  </a:lnTo>
                  <a:lnTo>
                    <a:pt x="72384" y="0"/>
                  </a:lnTo>
                  <a:lnTo>
                    <a:pt x="58003" y="1463"/>
                  </a:lnTo>
                  <a:lnTo>
                    <a:pt x="21629" y="21038"/>
                  </a:lnTo>
                  <a:lnTo>
                    <a:pt x="1638" y="57159"/>
                  </a:lnTo>
                  <a:lnTo>
                    <a:pt x="0" y="71491"/>
                  </a:lnTo>
                  <a:lnTo>
                    <a:pt x="1443" y="86294"/>
                  </a:lnTo>
                  <a:lnTo>
                    <a:pt x="20791" y="123071"/>
                  </a:lnTo>
                  <a:lnTo>
                    <a:pt x="56548" y="143035"/>
                  </a:lnTo>
                  <a:lnTo>
                    <a:pt x="70754" y="144761"/>
                  </a:lnTo>
                  <a:lnTo>
                    <a:pt x="85721" y="143367"/>
                  </a:lnTo>
                  <a:lnTo>
                    <a:pt x="122767" y="124457"/>
                  </a:lnTo>
                  <a:lnTo>
                    <a:pt x="142915" y="88957"/>
                  </a:lnTo>
                  <a:lnTo>
                    <a:pt x="144740" y="74658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0"/>
            <p:cNvSpPr/>
            <p:nvPr/>
          </p:nvSpPr>
          <p:spPr>
            <a:xfrm>
              <a:off x="6479921" y="5376671"/>
              <a:ext cx="678180" cy="0"/>
            </a:xfrm>
            <a:custGeom>
              <a:avLst/>
              <a:gdLst/>
              <a:ahLst/>
              <a:cxnLst/>
              <a:rect l="l" t="t" r="r" b="b"/>
              <a:pathLst>
                <a:path w="678179">
                  <a:moveTo>
                    <a:pt x="0" y="0"/>
                  </a:moveTo>
                  <a:lnTo>
                    <a:pt x="678180" y="0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1"/>
            <p:cNvSpPr/>
            <p:nvPr/>
          </p:nvSpPr>
          <p:spPr>
            <a:xfrm>
              <a:off x="7312025" y="5376671"/>
              <a:ext cx="678180" cy="0"/>
            </a:xfrm>
            <a:custGeom>
              <a:avLst/>
              <a:gdLst/>
              <a:ahLst/>
              <a:cxnLst/>
              <a:rect l="l" t="t" r="r" b="b"/>
              <a:pathLst>
                <a:path w="678179">
                  <a:moveTo>
                    <a:pt x="0" y="0"/>
                  </a:moveTo>
                  <a:lnTo>
                    <a:pt x="678180" y="0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2"/>
            <p:cNvSpPr/>
            <p:nvPr/>
          </p:nvSpPr>
          <p:spPr>
            <a:xfrm>
              <a:off x="8145653" y="5376671"/>
              <a:ext cx="614680" cy="0"/>
            </a:xfrm>
            <a:custGeom>
              <a:avLst/>
              <a:gdLst/>
              <a:ahLst/>
              <a:cxnLst/>
              <a:rect l="l" t="t" r="r" b="b"/>
              <a:pathLst>
                <a:path w="614679">
                  <a:moveTo>
                    <a:pt x="0" y="0"/>
                  </a:moveTo>
                  <a:lnTo>
                    <a:pt x="614172" y="0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3"/>
            <p:cNvSpPr/>
            <p:nvPr/>
          </p:nvSpPr>
          <p:spPr>
            <a:xfrm>
              <a:off x="8899270" y="5376671"/>
              <a:ext cx="615315" cy="0"/>
            </a:xfrm>
            <a:custGeom>
              <a:avLst/>
              <a:gdLst/>
              <a:ahLst/>
              <a:cxnLst/>
              <a:rect l="l" t="t" r="r" b="b"/>
              <a:pathLst>
                <a:path w="615315">
                  <a:moveTo>
                    <a:pt x="0" y="0"/>
                  </a:moveTo>
                  <a:lnTo>
                    <a:pt x="614934" y="0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268513" y="3907990"/>
            <a:ext cx="1038957" cy="1707740"/>
            <a:chOff x="7268513" y="3907990"/>
            <a:chExt cx="1038957" cy="1707740"/>
          </a:xfrm>
        </p:grpSpPr>
        <p:sp>
          <p:nvSpPr>
            <p:cNvPr id="34" name="object 14"/>
            <p:cNvSpPr/>
            <p:nvPr/>
          </p:nvSpPr>
          <p:spPr>
            <a:xfrm>
              <a:off x="7815026" y="3907990"/>
              <a:ext cx="60566" cy="59154"/>
            </a:xfrm>
            <a:custGeom>
              <a:avLst/>
              <a:gdLst/>
              <a:ahLst/>
              <a:cxnLst/>
              <a:rect l="l" t="t" r="r" b="b"/>
              <a:pathLst>
                <a:path w="144145" h="144780">
                  <a:moveTo>
                    <a:pt x="143993" y="74042"/>
                  </a:moveTo>
                  <a:lnTo>
                    <a:pt x="132111" y="32633"/>
                  </a:lnTo>
                  <a:lnTo>
                    <a:pt x="101359" y="6123"/>
                  </a:lnTo>
                  <a:lnTo>
                    <a:pt x="72384" y="0"/>
                  </a:lnTo>
                  <a:lnTo>
                    <a:pt x="57786" y="1432"/>
                  </a:lnTo>
                  <a:lnTo>
                    <a:pt x="21341" y="20754"/>
                  </a:lnTo>
                  <a:lnTo>
                    <a:pt x="1604" y="56932"/>
                  </a:lnTo>
                  <a:lnTo>
                    <a:pt x="0" y="71474"/>
                  </a:lnTo>
                  <a:lnTo>
                    <a:pt x="1412" y="86064"/>
                  </a:lnTo>
                  <a:lnTo>
                    <a:pt x="20505" y="122775"/>
                  </a:lnTo>
                  <a:lnTo>
                    <a:pt x="56303" y="142995"/>
                  </a:lnTo>
                  <a:lnTo>
                    <a:pt x="70709" y="144761"/>
                  </a:lnTo>
                  <a:lnTo>
                    <a:pt x="85514" y="143322"/>
                  </a:lnTo>
                  <a:lnTo>
                    <a:pt x="122294" y="123988"/>
                  </a:lnTo>
                  <a:lnTo>
                    <a:pt x="142264" y="88243"/>
                  </a:lnTo>
                  <a:lnTo>
                    <a:pt x="143993" y="74042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5"/>
            <p:cNvSpPr/>
            <p:nvPr/>
          </p:nvSpPr>
          <p:spPr>
            <a:xfrm>
              <a:off x="7815026" y="3907990"/>
              <a:ext cx="60566" cy="59154"/>
            </a:xfrm>
            <a:custGeom>
              <a:avLst/>
              <a:gdLst/>
              <a:ahLst/>
              <a:cxnLst/>
              <a:rect l="l" t="t" r="r" b="b"/>
              <a:pathLst>
                <a:path w="144145" h="144780">
                  <a:moveTo>
                    <a:pt x="72384" y="0"/>
                  </a:moveTo>
                  <a:lnTo>
                    <a:pt x="31994" y="12080"/>
                  </a:lnTo>
                  <a:lnTo>
                    <a:pt x="5876" y="43451"/>
                  </a:lnTo>
                  <a:lnTo>
                    <a:pt x="0" y="71474"/>
                  </a:lnTo>
                  <a:lnTo>
                    <a:pt x="1412" y="86064"/>
                  </a:lnTo>
                  <a:lnTo>
                    <a:pt x="20505" y="122775"/>
                  </a:lnTo>
                  <a:lnTo>
                    <a:pt x="56303" y="142995"/>
                  </a:lnTo>
                  <a:lnTo>
                    <a:pt x="70709" y="144761"/>
                  </a:lnTo>
                  <a:lnTo>
                    <a:pt x="85514" y="143322"/>
                  </a:lnTo>
                  <a:lnTo>
                    <a:pt x="122294" y="123988"/>
                  </a:lnTo>
                  <a:lnTo>
                    <a:pt x="142264" y="88243"/>
                  </a:lnTo>
                  <a:lnTo>
                    <a:pt x="143993" y="74042"/>
                  </a:lnTo>
                  <a:lnTo>
                    <a:pt x="142586" y="58995"/>
                  </a:lnTo>
                  <a:lnTo>
                    <a:pt x="123592" y="21812"/>
                  </a:lnTo>
                  <a:lnTo>
                    <a:pt x="88195" y="1749"/>
                  </a:lnTo>
                  <a:lnTo>
                    <a:pt x="7238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6"/>
            <p:cNvSpPr/>
            <p:nvPr/>
          </p:nvSpPr>
          <p:spPr>
            <a:xfrm>
              <a:off x="7383474" y="4180409"/>
              <a:ext cx="60834" cy="59154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144739" y="74628"/>
                  </a:moveTo>
                  <a:lnTo>
                    <a:pt x="132845" y="33108"/>
                  </a:lnTo>
                  <a:lnTo>
                    <a:pt x="102190" y="6450"/>
                  </a:lnTo>
                  <a:lnTo>
                    <a:pt x="72384" y="0"/>
                  </a:lnTo>
                  <a:lnTo>
                    <a:pt x="58003" y="1432"/>
                  </a:lnTo>
                  <a:lnTo>
                    <a:pt x="21629" y="20754"/>
                  </a:lnTo>
                  <a:lnTo>
                    <a:pt x="1638" y="56932"/>
                  </a:lnTo>
                  <a:lnTo>
                    <a:pt x="0" y="71474"/>
                  </a:lnTo>
                  <a:lnTo>
                    <a:pt x="1443" y="86064"/>
                  </a:lnTo>
                  <a:lnTo>
                    <a:pt x="20787" y="122775"/>
                  </a:lnTo>
                  <a:lnTo>
                    <a:pt x="56537" y="142995"/>
                  </a:lnTo>
                  <a:lnTo>
                    <a:pt x="70740" y="144761"/>
                  </a:lnTo>
                  <a:lnTo>
                    <a:pt x="85495" y="143336"/>
                  </a:lnTo>
                  <a:lnTo>
                    <a:pt x="122470" y="124181"/>
                  </a:lnTo>
                  <a:lnTo>
                    <a:pt x="142874" y="88729"/>
                  </a:lnTo>
                  <a:lnTo>
                    <a:pt x="144739" y="74628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7"/>
            <p:cNvSpPr/>
            <p:nvPr/>
          </p:nvSpPr>
          <p:spPr>
            <a:xfrm>
              <a:off x="7383474" y="4180409"/>
              <a:ext cx="60834" cy="59154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72384" y="0"/>
                  </a:moveTo>
                  <a:lnTo>
                    <a:pt x="32329" y="12080"/>
                  </a:lnTo>
                  <a:lnTo>
                    <a:pt x="5987" y="43451"/>
                  </a:lnTo>
                  <a:lnTo>
                    <a:pt x="0" y="71474"/>
                  </a:lnTo>
                  <a:lnTo>
                    <a:pt x="1443" y="86064"/>
                  </a:lnTo>
                  <a:lnTo>
                    <a:pt x="20787" y="122775"/>
                  </a:lnTo>
                  <a:lnTo>
                    <a:pt x="56537" y="142995"/>
                  </a:lnTo>
                  <a:lnTo>
                    <a:pt x="70740" y="144761"/>
                  </a:lnTo>
                  <a:lnTo>
                    <a:pt x="85495" y="143336"/>
                  </a:lnTo>
                  <a:lnTo>
                    <a:pt x="122470" y="124181"/>
                  </a:lnTo>
                  <a:lnTo>
                    <a:pt x="142874" y="88729"/>
                  </a:lnTo>
                  <a:lnTo>
                    <a:pt x="144739" y="74628"/>
                  </a:lnTo>
                  <a:lnTo>
                    <a:pt x="143331" y="59526"/>
                  </a:lnTo>
                  <a:lnTo>
                    <a:pt x="124333" y="22259"/>
                  </a:lnTo>
                  <a:lnTo>
                    <a:pt x="89125" y="1957"/>
                  </a:lnTo>
                  <a:lnTo>
                    <a:pt x="7238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8"/>
            <p:cNvSpPr/>
            <p:nvPr/>
          </p:nvSpPr>
          <p:spPr>
            <a:xfrm>
              <a:off x="7949082" y="4180409"/>
              <a:ext cx="60834" cy="59154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144739" y="74628"/>
                  </a:moveTo>
                  <a:lnTo>
                    <a:pt x="132845" y="33108"/>
                  </a:lnTo>
                  <a:lnTo>
                    <a:pt x="102190" y="6450"/>
                  </a:lnTo>
                  <a:lnTo>
                    <a:pt x="72384" y="0"/>
                  </a:lnTo>
                  <a:lnTo>
                    <a:pt x="58003" y="1432"/>
                  </a:lnTo>
                  <a:lnTo>
                    <a:pt x="21629" y="20754"/>
                  </a:lnTo>
                  <a:lnTo>
                    <a:pt x="1638" y="56932"/>
                  </a:lnTo>
                  <a:lnTo>
                    <a:pt x="0" y="71474"/>
                  </a:lnTo>
                  <a:lnTo>
                    <a:pt x="1443" y="86064"/>
                  </a:lnTo>
                  <a:lnTo>
                    <a:pt x="20787" y="122775"/>
                  </a:lnTo>
                  <a:lnTo>
                    <a:pt x="56537" y="142995"/>
                  </a:lnTo>
                  <a:lnTo>
                    <a:pt x="70740" y="144761"/>
                  </a:lnTo>
                  <a:lnTo>
                    <a:pt x="85495" y="143336"/>
                  </a:lnTo>
                  <a:lnTo>
                    <a:pt x="122470" y="124181"/>
                  </a:lnTo>
                  <a:lnTo>
                    <a:pt x="142874" y="88729"/>
                  </a:lnTo>
                  <a:lnTo>
                    <a:pt x="144739" y="74628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9"/>
            <p:cNvSpPr/>
            <p:nvPr/>
          </p:nvSpPr>
          <p:spPr>
            <a:xfrm>
              <a:off x="7949082" y="4180409"/>
              <a:ext cx="60834" cy="59154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72384" y="0"/>
                  </a:moveTo>
                  <a:lnTo>
                    <a:pt x="32329" y="12080"/>
                  </a:lnTo>
                  <a:lnTo>
                    <a:pt x="5987" y="43451"/>
                  </a:lnTo>
                  <a:lnTo>
                    <a:pt x="0" y="71474"/>
                  </a:lnTo>
                  <a:lnTo>
                    <a:pt x="1443" y="86064"/>
                  </a:lnTo>
                  <a:lnTo>
                    <a:pt x="20787" y="122775"/>
                  </a:lnTo>
                  <a:lnTo>
                    <a:pt x="56537" y="142995"/>
                  </a:lnTo>
                  <a:lnTo>
                    <a:pt x="70740" y="144761"/>
                  </a:lnTo>
                  <a:lnTo>
                    <a:pt x="85495" y="143336"/>
                  </a:lnTo>
                  <a:lnTo>
                    <a:pt x="122470" y="124181"/>
                  </a:lnTo>
                  <a:lnTo>
                    <a:pt x="142874" y="88729"/>
                  </a:lnTo>
                  <a:lnTo>
                    <a:pt x="144739" y="74628"/>
                  </a:lnTo>
                  <a:lnTo>
                    <a:pt x="143331" y="59526"/>
                  </a:lnTo>
                  <a:lnTo>
                    <a:pt x="124333" y="22259"/>
                  </a:lnTo>
                  <a:lnTo>
                    <a:pt x="89125" y="1957"/>
                  </a:lnTo>
                  <a:lnTo>
                    <a:pt x="7238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20"/>
            <p:cNvSpPr/>
            <p:nvPr/>
          </p:nvSpPr>
          <p:spPr>
            <a:xfrm>
              <a:off x="7680651" y="4180409"/>
              <a:ext cx="60834" cy="59154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144739" y="74628"/>
                  </a:moveTo>
                  <a:lnTo>
                    <a:pt x="132845" y="33108"/>
                  </a:lnTo>
                  <a:lnTo>
                    <a:pt x="102190" y="6450"/>
                  </a:lnTo>
                  <a:lnTo>
                    <a:pt x="72384" y="0"/>
                  </a:lnTo>
                  <a:lnTo>
                    <a:pt x="58003" y="1432"/>
                  </a:lnTo>
                  <a:lnTo>
                    <a:pt x="21629" y="20754"/>
                  </a:lnTo>
                  <a:lnTo>
                    <a:pt x="1638" y="56932"/>
                  </a:lnTo>
                  <a:lnTo>
                    <a:pt x="0" y="71474"/>
                  </a:lnTo>
                  <a:lnTo>
                    <a:pt x="1443" y="86064"/>
                  </a:lnTo>
                  <a:lnTo>
                    <a:pt x="20787" y="122775"/>
                  </a:lnTo>
                  <a:lnTo>
                    <a:pt x="56537" y="142995"/>
                  </a:lnTo>
                  <a:lnTo>
                    <a:pt x="70740" y="144761"/>
                  </a:lnTo>
                  <a:lnTo>
                    <a:pt x="85495" y="143336"/>
                  </a:lnTo>
                  <a:lnTo>
                    <a:pt x="122470" y="124181"/>
                  </a:lnTo>
                  <a:lnTo>
                    <a:pt x="142874" y="88729"/>
                  </a:lnTo>
                  <a:lnTo>
                    <a:pt x="144739" y="74628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21"/>
            <p:cNvSpPr/>
            <p:nvPr/>
          </p:nvSpPr>
          <p:spPr>
            <a:xfrm>
              <a:off x="7680651" y="4180409"/>
              <a:ext cx="60834" cy="59154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72384" y="0"/>
                  </a:moveTo>
                  <a:lnTo>
                    <a:pt x="32329" y="12080"/>
                  </a:lnTo>
                  <a:lnTo>
                    <a:pt x="5987" y="43451"/>
                  </a:lnTo>
                  <a:lnTo>
                    <a:pt x="0" y="71474"/>
                  </a:lnTo>
                  <a:lnTo>
                    <a:pt x="1443" y="86064"/>
                  </a:lnTo>
                  <a:lnTo>
                    <a:pt x="20787" y="122775"/>
                  </a:lnTo>
                  <a:lnTo>
                    <a:pt x="56537" y="142995"/>
                  </a:lnTo>
                  <a:lnTo>
                    <a:pt x="70740" y="144761"/>
                  </a:lnTo>
                  <a:lnTo>
                    <a:pt x="85495" y="143336"/>
                  </a:lnTo>
                  <a:lnTo>
                    <a:pt x="122470" y="124181"/>
                  </a:lnTo>
                  <a:lnTo>
                    <a:pt x="142874" y="88729"/>
                  </a:lnTo>
                  <a:lnTo>
                    <a:pt x="144739" y="74628"/>
                  </a:lnTo>
                  <a:lnTo>
                    <a:pt x="143331" y="59526"/>
                  </a:lnTo>
                  <a:lnTo>
                    <a:pt x="124333" y="22259"/>
                  </a:lnTo>
                  <a:lnTo>
                    <a:pt x="89125" y="1957"/>
                  </a:lnTo>
                  <a:lnTo>
                    <a:pt x="7238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22"/>
            <p:cNvSpPr/>
            <p:nvPr/>
          </p:nvSpPr>
          <p:spPr>
            <a:xfrm>
              <a:off x="7268513" y="4583901"/>
              <a:ext cx="60299" cy="58376"/>
            </a:xfrm>
            <a:custGeom>
              <a:avLst/>
              <a:gdLst/>
              <a:ahLst/>
              <a:cxnLst/>
              <a:rect l="l" t="t" r="r" b="b"/>
              <a:pathLst>
                <a:path w="143509" h="142875">
                  <a:moveTo>
                    <a:pt x="142986" y="84494"/>
                  </a:moveTo>
                  <a:lnTo>
                    <a:pt x="133529" y="38470"/>
                  </a:lnTo>
                  <a:lnTo>
                    <a:pt x="106943" y="9411"/>
                  </a:lnTo>
                  <a:lnTo>
                    <a:pt x="71627" y="0"/>
                  </a:lnTo>
                  <a:lnTo>
                    <a:pt x="57205" y="1447"/>
                  </a:lnTo>
                  <a:lnTo>
                    <a:pt x="21045" y="20959"/>
                  </a:lnTo>
                  <a:lnTo>
                    <a:pt x="1499" y="57452"/>
                  </a:lnTo>
                  <a:lnTo>
                    <a:pt x="0" y="72107"/>
                  </a:lnTo>
                  <a:lnTo>
                    <a:pt x="1455" y="86669"/>
                  </a:lnTo>
                  <a:lnTo>
                    <a:pt x="21045" y="123109"/>
                  </a:lnTo>
                  <a:lnTo>
                    <a:pt x="57272" y="142585"/>
                  </a:lnTo>
                  <a:lnTo>
                    <a:pt x="74793" y="141844"/>
                  </a:lnTo>
                  <a:lnTo>
                    <a:pt x="116312" y="126705"/>
                  </a:lnTo>
                  <a:lnTo>
                    <a:pt x="142986" y="84494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23"/>
            <p:cNvSpPr/>
            <p:nvPr/>
          </p:nvSpPr>
          <p:spPr>
            <a:xfrm>
              <a:off x="7268513" y="4583901"/>
              <a:ext cx="60299" cy="58376"/>
            </a:xfrm>
            <a:custGeom>
              <a:avLst/>
              <a:gdLst/>
              <a:ahLst/>
              <a:cxnLst/>
              <a:rect l="l" t="t" r="r" b="b"/>
              <a:pathLst>
                <a:path w="143509" h="142875">
                  <a:moveTo>
                    <a:pt x="71627" y="0"/>
                  </a:moveTo>
                  <a:lnTo>
                    <a:pt x="31631" y="12201"/>
                  </a:lnTo>
                  <a:lnTo>
                    <a:pt x="5695" y="43859"/>
                  </a:lnTo>
                  <a:lnTo>
                    <a:pt x="0" y="72107"/>
                  </a:lnTo>
                  <a:lnTo>
                    <a:pt x="1455" y="86669"/>
                  </a:lnTo>
                  <a:lnTo>
                    <a:pt x="20993" y="123066"/>
                  </a:lnTo>
                  <a:lnTo>
                    <a:pt x="57272" y="142585"/>
                  </a:lnTo>
                  <a:lnTo>
                    <a:pt x="74793" y="141844"/>
                  </a:lnTo>
                  <a:lnTo>
                    <a:pt x="116312" y="126705"/>
                  </a:lnTo>
                  <a:lnTo>
                    <a:pt x="142986" y="84494"/>
                  </a:lnTo>
                  <a:lnTo>
                    <a:pt x="142097" y="67436"/>
                  </a:lnTo>
                  <a:lnTo>
                    <a:pt x="126283" y="26764"/>
                  </a:lnTo>
                  <a:lnTo>
                    <a:pt x="95282" y="3966"/>
                  </a:lnTo>
                  <a:lnTo>
                    <a:pt x="71627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24"/>
            <p:cNvSpPr/>
            <p:nvPr/>
          </p:nvSpPr>
          <p:spPr>
            <a:xfrm>
              <a:off x="8218061" y="4173871"/>
              <a:ext cx="60834" cy="59154"/>
            </a:xfrm>
            <a:custGeom>
              <a:avLst/>
              <a:gdLst/>
              <a:ahLst/>
              <a:cxnLst/>
              <a:rect l="l" t="t" r="r" b="b"/>
              <a:pathLst>
                <a:path w="144779" h="144780">
                  <a:moveTo>
                    <a:pt x="144739" y="74642"/>
                  </a:moveTo>
                  <a:lnTo>
                    <a:pt x="132847" y="33451"/>
                  </a:lnTo>
                  <a:lnTo>
                    <a:pt x="102197" y="6573"/>
                  </a:lnTo>
                  <a:lnTo>
                    <a:pt x="72384" y="0"/>
                  </a:lnTo>
                  <a:lnTo>
                    <a:pt x="57786" y="1463"/>
                  </a:lnTo>
                  <a:lnTo>
                    <a:pt x="21341" y="21038"/>
                  </a:lnTo>
                  <a:lnTo>
                    <a:pt x="1604" y="57159"/>
                  </a:lnTo>
                  <a:lnTo>
                    <a:pt x="0" y="71491"/>
                  </a:lnTo>
                  <a:lnTo>
                    <a:pt x="1413" y="86077"/>
                  </a:lnTo>
                  <a:lnTo>
                    <a:pt x="20510" y="122782"/>
                  </a:lnTo>
                  <a:lnTo>
                    <a:pt x="56315" y="142998"/>
                  </a:lnTo>
                  <a:lnTo>
                    <a:pt x="70723" y="144761"/>
                  </a:lnTo>
                  <a:lnTo>
                    <a:pt x="85482" y="143337"/>
                  </a:lnTo>
                  <a:lnTo>
                    <a:pt x="122463" y="124185"/>
                  </a:lnTo>
                  <a:lnTo>
                    <a:pt x="142871" y="88739"/>
                  </a:lnTo>
                  <a:lnTo>
                    <a:pt x="144739" y="74642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25"/>
            <p:cNvSpPr/>
            <p:nvPr/>
          </p:nvSpPr>
          <p:spPr>
            <a:xfrm>
              <a:off x="8218061" y="4173871"/>
              <a:ext cx="60834" cy="59154"/>
            </a:xfrm>
            <a:custGeom>
              <a:avLst/>
              <a:gdLst/>
              <a:ahLst/>
              <a:cxnLst/>
              <a:rect l="l" t="t" r="r" b="b"/>
              <a:pathLst>
                <a:path w="144779" h="144780">
                  <a:moveTo>
                    <a:pt x="72384" y="0"/>
                  </a:moveTo>
                  <a:lnTo>
                    <a:pt x="31994" y="12279"/>
                  </a:lnTo>
                  <a:lnTo>
                    <a:pt x="5876" y="43775"/>
                  </a:lnTo>
                  <a:lnTo>
                    <a:pt x="0" y="71491"/>
                  </a:lnTo>
                  <a:lnTo>
                    <a:pt x="1413" y="86077"/>
                  </a:lnTo>
                  <a:lnTo>
                    <a:pt x="20510" y="122782"/>
                  </a:lnTo>
                  <a:lnTo>
                    <a:pt x="56315" y="142998"/>
                  </a:lnTo>
                  <a:lnTo>
                    <a:pt x="70723" y="144761"/>
                  </a:lnTo>
                  <a:lnTo>
                    <a:pt x="85482" y="143337"/>
                  </a:lnTo>
                  <a:lnTo>
                    <a:pt x="122463" y="124185"/>
                  </a:lnTo>
                  <a:lnTo>
                    <a:pt x="142871" y="88739"/>
                  </a:lnTo>
                  <a:lnTo>
                    <a:pt x="144739" y="74642"/>
                  </a:lnTo>
                  <a:lnTo>
                    <a:pt x="143332" y="59752"/>
                  </a:lnTo>
                  <a:lnTo>
                    <a:pt x="124337" y="22556"/>
                  </a:lnTo>
                  <a:lnTo>
                    <a:pt x="89134" y="2000"/>
                  </a:lnTo>
                  <a:lnTo>
                    <a:pt x="7238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26"/>
            <p:cNvSpPr/>
            <p:nvPr/>
          </p:nvSpPr>
          <p:spPr>
            <a:xfrm>
              <a:off x="7490205" y="4583902"/>
              <a:ext cx="60566" cy="58894"/>
            </a:xfrm>
            <a:custGeom>
              <a:avLst/>
              <a:gdLst/>
              <a:ahLst/>
              <a:cxnLst/>
              <a:rect l="l" t="t" r="r" b="b"/>
              <a:pathLst>
                <a:path w="144145" h="144145">
                  <a:moveTo>
                    <a:pt x="144010" y="72905"/>
                  </a:moveTo>
                  <a:lnTo>
                    <a:pt x="131933" y="32068"/>
                  </a:lnTo>
                  <a:lnTo>
                    <a:pt x="100750" y="5832"/>
                  </a:lnTo>
                  <a:lnTo>
                    <a:pt x="73090" y="0"/>
                  </a:lnTo>
                  <a:lnTo>
                    <a:pt x="71337" y="99"/>
                  </a:lnTo>
                  <a:lnTo>
                    <a:pt x="31994" y="12077"/>
                  </a:lnTo>
                  <a:lnTo>
                    <a:pt x="5876" y="43447"/>
                  </a:lnTo>
                  <a:lnTo>
                    <a:pt x="0" y="71470"/>
                  </a:lnTo>
                  <a:lnTo>
                    <a:pt x="1427" y="86103"/>
                  </a:lnTo>
                  <a:lnTo>
                    <a:pt x="20707" y="122604"/>
                  </a:lnTo>
                  <a:lnTo>
                    <a:pt x="56818" y="142381"/>
                  </a:lnTo>
                  <a:lnTo>
                    <a:pt x="71337" y="144007"/>
                  </a:lnTo>
                  <a:lnTo>
                    <a:pt x="86074" y="142569"/>
                  </a:lnTo>
                  <a:lnTo>
                    <a:pt x="122754" y="123228"/>
                  </a:lnTo>
                  <a:lnTo>
                    <a:pt x="142469" y="87268"/>
                  </a:lnTo>
                  <a:lnTo>
                    <a:pt x="144010" y="72905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27"/>
            <p:cNvSpPr/>
            <p:nvPr/>
          </p:nvSpPr>
          <p:spPr>
            <a:xfrm>
              <a:off x="7490205" y="4583901"/>
              <a:ext cx="60566" cy="58894"/>
            </a:xfrm>
            <a:custGeom>
              <a:avLst/>
              <a:gdLst/>
              <a:ahLst/>
              <a:cxnLst/>
              <a:rect l="l" t="t" r="r" b="b"/>
              <a:pathLst>
                <a:path w="144145" h="144145">
                  <a:moveTo>
                    <a:pt x="72384" y="0"/>
                  </a:moveTo>
                  <a:lnTo>
                    <a:pt x="31994" y="12080"/>
                  </a:lnTo>
                  <a:lnTo>
                    <a:pt x="5876" y="43451"/>
                  </a:lnTo>
                  <a:lnTo>
                    <a:pt x="0" y="71474"/>
                  </a:lnTo>
                  <a:lnTo>
                    <a:pt x="1427" y="86107"/>
                  </a:lnTo>
                  <a:lnTo>
                    <a:pt x="20707" y="122607"/>
                  </a:lnTo>
                  <a:lnTo>
                    <a:pt x="56818" y="142385"/>
                  </a:lnTo>
                  <a:lnTo>
                    <a:pt x="71337" y="144010"/>
                  </a:lnTo>
                  <a:lnTo>
                    <a:pt x="86074" y="142573"/>
                  </a:lnTo>
                  <a:lnTo>
                    <a:pt x="122754" y="123231"/>
                  </a:lnTo>
                  <a:lnTo>
                    <a:pt x="142469" y="87271"/>
                  </a:lnTo>
                  <a:lnTo>
                    <a:pt x="144010" y="72908"/>
                  </a:lnTo>
                  <a:lnTo>
                    <a:pt x="142575" y="58117"/>
                  </a:lnTo>
                  <a:lnTo>
                    <a:pt x="123287" y="21349"/>
                  </a:lnTo>
                  <a:lnTo>
                    <a:pt x="87420" y="1576"/>
                  </a:lnTo>
                  <a:lnTo>
                    <a:pt x="7238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30"/>
            <p:cNvSpPr/>
            <p:nvPr/>
          </p:nvSpPr>
          <p:spPr>
            <a:xfrm>
              <a:off x="7952139" y="4602592"/>
              <a:ext cx="60566" cy="59154"/>
            </a:xfrm>
            <a:custGeom>
              <a:avLst/>
              <a:gdLst/>
              <a:ahLst/>
              <a:cxnLst/>
              <a:rect l="l" t="t" r="r" b="b"/>
              <a:pathLst>
                <a:path w="144145" h="144779">
                  <a:moveTo>
                    <a:pt x="144005" y="73673"/>
                  </a:moveTo>
                  <a:lnTo>
                    <a:pt x="132141" y="32952"/>
                  </a:lnTo>
                  <a:lnTo>
                    <a:pt x="101265" y="6298"/>
                  </a:lnTo>
                  <a:lnTo>
                    <a:pt x="73630" y="0"/>
                  </a:lnTo>
                  <a:lnTo>
                    <a:pt x="71121" y="24"/>
                  </a:lnTo>
                  <a:lnTo>
                    <a:pt x="31631" y="12375"/>
                  </a:lnTo>
                  <a:lnTo>
                    <a:pt x="5695" y="44154"/>
                  </a:lnTo>
                  <a:lnTo>
                    <a:pt x="0" y="72085"/>
                  </a:lnTo>
                  <a:lnTo>
                    <a:pt x="1440" y="86603"/>
                  </a:lnTo>
                  <a:lnTo>
                    <a:pt x="20789" y="123213"/>
                  </a:lnTo>
                  <a:lnTo>
                    <a:pt x="56755" y="143178"/>
                  </a:lnTo>
                  <a:lnTo>
                    <a:pt x="71121" y="144751"/>
                  </a:lnTo>
                  <a:lnTo>
                    <a:pt x="85835" y="143298"/>
                  </a:lnTo>
                  <a:lnTo>
                    <a:pt x="122467" y="123850"/>
                  </a:lnTo>
                  <a:lnTo>
                    <a:pt x="142332" y="87934"/>
                  </a:lnTo>
                  <a:lnTo>
                    <a:pt x="144005" y="73673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31"/>
            <p:cNvSpPr/>
            <p:nvPr/>
          </p:nvSpPr>
          <p:spPr>
            <a:xfrm>
              <a:off x="7952139" y="4602581"/>
              <a:ext cx="60566" cy="59154"/>
            </a:xfrm>
            <a:custGeom>
              <a:avLst/>
              <a:gdLst/>
              <a:ahLst/>
              <a:cxnLst/>
              <a:rect l="l" t="t" r="r" b="b"/>
              <a:pathLst>
                <a:path w="144145" h="144779">
                  <a:moveTo>
                    <a:pt x="71627" y="0"/>
                  </a:moveTo>
                  <a:lnTo>
                    <a:pt x="31631" y="12402"/>
                  </a:lnTo>
                  <a:lnTo>
                    <a:pt x="5695" y="44181"/>
                  </a:lnTo>
                  <a:lnTo>
                    <a:pt x="0" y="72112"/>
                  </a:lnTo>
                  <a:lnTo>
                    <a:pt x="1440" y="86630"/>
                  </a:lnTo>
                  <a:lnTo>
                    <a:pt x="20789" y="123240"/>
                  </a:lnTo>
                  <a:lnTo>
                    <a:pt x="56755" y="143205"/>
                  </a:lnTo>
                  <a:lnTo>
                    <a:pt x="71121" y="144778"/>
                  </a:lnTo>
                  <a:lnTo>
                    <a:pt x="85835" y="143325"/>
                  </a:lnTo>
                  <a:lnTo>
                    <a:pt x="122467" y="123877"/>
                  </a:lnTo>
                  <a:lnTo>
                    <a:pt x="142332" y="87961"/>
                  </a:lnTo>
                  <a:lnTo>
                    <a:pt x="144005" y="73700"/>
                  </a:lnTo>
                  <a:lnTo>
                    <a:pt x="142602" y="59020"/>
                  </a:lnTo>
                  <a:lnTo>
                    <a:pt x="123610" y="22166"/>
                  </a:lnTo>
                  <a:lnTo>
                    <a:pt x="87977" y="1846"/>
                  </a:lnTo>
                  <a:lnTo>
                    <a:pt x="71627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32"/>
            <p:cNvSpPr/>
            <p:nvPr/>
          </p:nvSpPr>
          <p:spPr>
            <a:xfrm>
              <a:off x="8154222" y="4602581"/>
              <a:ext cx="60566" cy="59154"/>
            </a:xfrm>
            <a:custGeom>
              <a:avLst/>
              <a:gdLst/>
              <a:ahLst/>
              <a:cxnLst/>
              <a:rect l="l" t="t" r="r" b="b"/>
              <a:pathLst>
                <a:path w="144145" h="144779">
                  <a:moveTo>
                    <a:pt x="143994" y="74030"/>
                  </a:moveTo>
                  <a:lnTo>
                    <a:pt x="132109" y="32963"/>
                  </a:lnTo>
                  <a:lnTo>
                    <a:pt x="101353" y="6235"/>
                  </a:lnTo>
                  <a:lnTo>
                    <a:pt x="72384" y="0"/>
                  </a:lnTo>
                  <a:lnTo>
                    <a:pt x="57786" y="1463"/>
                  </a:lnTo>
                  <a:lnTo>
                    <a:pt x="21341" y="21038"/>
                  </a:lnTo>
                  <a:lnTo>
                    <a:pt x="1604" y="57159"/>
                  </a:lnTo>
                  <a:lnTo>
                    <a:pt x="0" y="71491"/>
                  </a:lnTo>
                  <a:lnTo>
                    <a:pt x="1413" y="86077"/>
                  </a:lnTo>
                  <a:lnTo>
                    <a:pt x="20510" y="122782"/>
                  </a:lnTo>
                  <a:lnTo>
                    <a:pt x="56315" y="142998"/>
                  </a:lnTo>
                  <a:lnTo>
                    <a:pt x="70723" y="144761"/>
                  </a:lnTo>
                  <a:lnTo>
                    <a:pt x="85525" y="143322"/>
                  </a:lnTo>
                  <a:lnTo>
                    <a:pt x="122300" y="123984"/>
                  </a:lnTo>
                  <a:lnTo>
                    <a:pt x="142266" y="88234"/>
                  </a:lnTo>
                  <a:lnTo>
                    <a:pt x="143994" y="7403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33"/>
            <p:cNvSpPr/>
            <p:nvPr/>
          </p:nvSpPr>
          <p:spPr>
            <a:xfrm>
              <a:off x="8154222" y="4602581"/>
              <a:ext cx="60566" cy="59154"/>
            </a:xfrm>
            <a:custGeom>
              <a:avLst/>
              <a:gdLst/>
              <a:ahLst/>
              <a:cxnLst/>
              <a:rect l="l" t="t" r="r" b="b"/>
              <a:pathLst>
                <a:path w="144145" h="144779">
                  <a:moveTo>
                    <a:pt x="72384" y="0"/>
                  </a:moveTo>
                  <a:lnTo>
                    <a:pt x="31994" y="12279"/>
                  </a:lnTo>
                  <a:lnTo>
                    <a:pt x="5876" y="43775"/>
                  </a:lnTo>
                  <a:lnTo>
                    <a:pt x="0" y="71491"/>
                  </a:lnTo>
                  <a:lnTo>
                    <a:pt x="1413" y="86077"/>
                  </a:lnTo>
                  <a:lnTo>
                    <a:pt x="20510" y="122782"/>
                  </a:lnTo>
                  <a:lnTo>
                    <a:pt x="56315" y="142998"/>
                  </a:lnTo>
                  <a:lnTo>
                    <a:pt x="70723" y="144761"/>
                  </a:lnTo>
                  <a:lnTo>
                    <a:pt x="85525" y="143322"/>
                  </a:lnTo>
                  <a:lnTo>
                    <a:pt x="122300" y="123984"/>
                  </a:lnTo>
                  <a:lnTo>
                    <a:pt x="142266" y="88234"/>
                  </a:lnTo>
                  <a:lnTo>
                    <a:pt x="143994" y="74030"/>
                  </a:lnTo>
                  <a:lnTo>
                    <a:pt x="142586" y="59203"/>
                  </a:lnTo>
                  <a:lnTo>
                    <a:pt x="123589" y="22097"/>
                  </a:lnTo>
                  <a:lnTo>
                    <a:pt x="88187" y="1784"/>
                  </a:lnTo>
                  <a:lnTo>
                    <a:pt x="7238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34"/>
            <p:cNvSpPr/>
            <p:nvPr/>
          </p:nvSpPr>
          <p:spPr>
            <a:xfrm>
              <a:off x="7408609" y="3945039"/>
              <a:ext cx="437572" cy="240248"/>
            </a:xfrm>
            <a:custGeom>
              <a:avLst/>
              <a:gdLst/>
              <a:ahLst/>
              <a:cxnLst/>
              <a:rect l="l" t="t" r="r" b="b"/>
              <a:pathLst>
                <a:path w="1041400" h="588010">
                  <a:moveTo>
                    <a:pt x="1040892" y="0"/>
                  </a:moveTo>
                  <a:lnTo>
                    <a:pt x="0" y="587502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35"/>
            <p:cNvSpPr/>
            <p:nvPr/>
          </p:nvSpPr>
          <p:spPr>
            <a:xfrm>
              <a:off x="7709215" y="3963097"/>
              <a:ext cx="132339" cy="220530"/>
            </a:xfrm>
            <a:custGeom>
              <a:avLst/>
              <a:gdLst/>
              <a:ahLst/>
              <a:cxnLst/>
              <a:rect l="l" t="t" r="r" b="b"/>
              <a:pathLst>
                <a:path w="314959" h="539750">
                  <a:moveTo>
                    <a:pt x="314705" y="0"/>
                  </a:moveTo>
                  <a:lnTo>
                    <a:pt x="0" y="539496"/>
                  </a:lnTo>
                </a:path>
              </a:pathLst>
            </a:custGeom>
            <a:ln w="2857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36"/>
            <p:cNvSpPr/>
            <p:nvPr/>
          </p:nvSpPr>
          <p:spPr>
            <a:xfrm>
              <a:off x="7847430" y="3960606"/>
              <a:ext cx="124335" cy="223124"/>
            </a:xfrm>
            <a:custGeom>
              <a:avLst/>
              <a:gdLst/>
              <a:ahLst/>
              <a:cxnLst/>
              <a:rect l="l" t="t" r="r" b="b"/>
              <a:pathLst>
                <a:path w="295909" h="546100">
                  <a:moveTo>
                    <a:pt x="0" y="0"/>
                  </a:moveTo>
                  <a:lnTo>
                    <a:pt x="295656" y="545592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37"/>
            <p:cNvSpPr/>
            <p:nvPr/>
          </p:nvSpPr>
          <p:spPr>
            <a:xfrm>
              <a:off x="7839800" y="3942237"/>
              <a:ext cx="430368" cy="241286"/>
            </a:xfrm>
            <a:custGeom>
              <a:avLst/>
              <a:gdLst/>
              <a:ahLst/>
              <a:cxnLst/>
              <a:rect l="l" t="t" r="r" b="b"/>
              <a:pathLst>
                <a:path w="1024254" h="590550">
                  <a:moveTo>
                    <a:pt x="0" y="0"/>
                  </a:moveTo>
                  <a:lnTo>
                    <a:pt x="1024128" y="590549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38"/>
            <p:cNvSpPr/>
            <p:nvPr/>
          </p:nvSpPr>
          <p:spPr>
            <a:xfrm>
              <a:off x="7285239" y="4235516"/>
              <a:ext cx="127003" cy="352848"/>
            </a:xfrm>
            <a:custGeom>
              <a:avLst/>
              <a:gdLst/>
              <a:ahLst/>
              <a:cxnLst/>
              <a:rect l="l" t="t" r="r" b="b"/>
              <a:pathLst>
                <a:path w="302259" h="863600">
                  <a:moveTo>
                    <a:pt x="301751" y="0"/>
                  </a:moveTo>
                  <a:lnTo>
                    <a:pt x="0" y="863346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40"/>
            <p:cNvSpPr/>
            <p:nvPr/>
          </p:nvSpPr>
          <p:spPr>
            <a:xfrm>
              <a:off x="7972305" y="4241431"/>
              <a:ext cx="16587" cy="365301"/>
            </a:xfrm>
            <a:custGeom>
              <a:avLst/>
              <a:gdLst/>
              <a:ahLst/>
              <a:cxnLst/>
              <a:rect l="l" t="t" r="r" b="b"/>
              <a:pathLst>
                <a:path w="7620" h="894079">
                  <a:moveTo>
                    <a:pt x="7620" y="0"/>
                  </a:moveTo>
                  <a:lnTo>
                    <a:pt x="0" y="893826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41"/>
            <p:cNvSpPr/>
            <p:nvPr/>
          </p:nvSpPr>
          <p:spPr>
            <a:xfrm>
              <a:off x="7980393" y="4230223"/>
              <a:ext cx="209448" cy="376457"/>
            </a:xfrm>
            <a:custGeom>
              <a:avLst/>
              <a:gdLst/>
              <a:ahLst/>
              <a:cxnLst/>
              <a:rect l="l" t="t" r="r" b="b"/>
              <a:pathLst>
                <a:path w="498475" h="921385">
                  <a:moveTo>
                    <a:pt x="0" y="0"/>
                  </a:moveTo>
                  <a:lnTo>
                    <a:pt x="498348" y="921258"/>
                  </a:lnTo>
                </a:path>
              </a:pathLst>
            </a:custGeom>
            <a:ln w="2857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42"/>
            <p:cNvSpPr/>
            <p:nvPr/>
          </p:nvSpPr>
          <p:spPr>
            <a:xfrm>
              <a:off x="7422284" y="4235516"/>
              <a:ext cx="107792" cy="352848"/>
            </a:xfrm>
            <a:custGeom>
              <a:avLst/>
              <a:gdLst/>
              <a:ahLst/>
              <a:cxnLst/>
              <a:rect l="l" t="t" r="r" b="b"/>
              <a:pathLst>
                <a:path w="256540" h="863600">
                  <a:moveTo>
                    <a:pt x="0" y="0"/>
                  </a:moveTo>
                  <a:lnTo>
                    <a:pt x="256032" y="863346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43"/>
            <p:cNvSpPr/>
            <p:nvPr/>
          </p:nvSpPr>
          <p:spPr>
            <a:xfrm>
              <a:off x="7731538" y="4930741"/>
              <a:ext cx="60566" cy="59154"/>
            </a:xfrm>
            <a:custGeom>
              <a:avLst/>
              <a:gdLst/>
              <a:ahLst/>
              <a:cxnLst/>
              <a:rect l="l" t="t" r="r" b="b"/>
              <a:pathLst>
                <a:path w="144145" h="144779">
                  <a:moveTo>
                    <a:pt x="144005" y="73697"/>
                  </a:moveTo>
                  <a:lnTo>
                    <a:pt x="132145" y="32964"/>
                  </a:lnTo>
                  <a:lnTo>
                    <a:pt x="101278" y="6304"/>
                  </a:lnTo>
                  <a:lnTo>
                    <a:pt x="73650" y="0"/>
                  </a:lnTo>
                  <a:lnTo>
                    <a:pt x="71121" y="24"/>
                  </a:lnTo>
                  <a:lnTo>
                    <a:pt x="31631" y="12374"/>
                  </a:lnTo>
                  <a:lnTo>
                    <a:pt x="5695" y="44153"/>
                  </a:lnTo>
                  <a:lnTo>
                    <a:pt x="0" y="72085"/>
                  </a:lnTo>
                  <a:lnTo>
                    <a:pt x="1440" y="86821"/>
                  </a:lnTo>
                  <a:lnTo>
                    <a:pt x="20789" y="123499"/>
                  </a:lnTo>
                  <a:lnTo>
                    <a:pt x="56755" y="143211"/>
                  </a:lnTo>
                  <a:lnTo>
                    <a:pt x="71121" y="144750"/>
                  </a:lnTo>
                  <a:lnTo>
                    <a:pt x="85835" y="143328"/>
                  </a:lnTo>
                  <a:lnTo>
                    <a:pt x="122467" y="124132"/>
                  </a:lnTo>
                  <a:lnTo>
                    <a:pt x="142332" y="88164"/>
                  </a:lnTo>
                  <a:lnTo>
                    <a:pt x="144005" y="73697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44"/>
            <p:cNvSpPr/>
            <p:nvPr/>
          </p:nvSpPr>
          <p:spPr>
            <a:xfrm>
              <a:off x="7731538" y="4930729"/>
              <a:ext cx="60566" cy="59154"/>
            </a:xfrm>
            <a:custGeom>
              <a:avLst/>
              <a:gdLst/>
              <a:ahLst/>
              <a:cxnLst/>
              <a:rect l="l" t="t" r="r" b="b"/>
              <a:pathLst>
                <a:path w="144145" h="144779">
                  <a:moveTo>
                    <a:pt x="71627" y="0"/>
                  </a:moveTo>
                  <a:lnTo>
                    <a:pt x="31631" y="12402"/>
                  </a:lnTo>
                  <a:lnTo>
                    <a:pt x="5695" y="44181"/>
                  </a:lnTo>
                  <a:lnTo>
                    <a:pt x="0" y="72112"/>
                  </a:lnTo>
                  <a:lnTo>
                    <a:pt x="1440" y="86849"/>
                  </a:lnTo>
                  <a:lnTo>
                    <a:pt x="20789" y="123527"/>
                  </a:lnTo>
                  <a:lnTo>
                    <a:pt x="56755" y="143238"/>
                  </a:lnTo>
                  <a:lnTo>
                    <a:pt x="71121" y="144778"/>
                  </a:lnTo>
                  <a:lnTo>
                    <a:pt x="85835" y="143356"/>
                  </a:lnTo>
                  <a:lnTo>
                    <a:pt x="122467" y="124160"/>
                  </a:lnTo>
                  <a:lnTo>
                    <a:pt x="142332" y="88192"/>
                  </a:lnTo>
                  <a:lnTo>
                    <a:pt x="144005" y="73725"/>
                  </a:lnTo>
                  <a:lnTo>
                    <a:pt x="142603" y="59039"/>
                  </a:lnTo>
                  <a:lnTo>
                    <a:pt x="123617" y="22176"/>
                  </a:lnTo>
                  <a:lnTo>
                    <a:pt x="87993" y="1850"/>
                  </a:lnTo>
                  <a:lnTo>
                    <a:pt x="71627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45"/>
            <p:cNvSpPr/>
            <p:nvPr/>
          </p:nvSpPr>
          <p:spPr>
            <a:xfrm>
              <a:off x="7301094" y="5171392"/>
              <a:ext cx="60834" cy="59154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144740" y="74617"/>
                  </a:moveTo>
                  <a:lnTo>
                    <a:pt x="133038" y="33438"/>
                  </a:lnTo>
                  <a:lnTo>
                    <a:pt x="102511" y="6566"/>
                  </a:lnTo>
                  <a:lnTo>
                    <a:pt x="72384" y="0"/>
                  </a:lnTo>
                  <a:lnTo>
                    <a:pt x="58003" y="1463"/>
                  </a:lnTo>
                  <a:lnTo>
                    <a:pt x="21629" y="21038"/>
                  </a:lnTo>
                  <a:lnTo>
                    <a:pt x="1638" y="57159"/>
                  </a:lnTo>
                  <a:lnTo>
                    <a:pt x="0" y="71491"/>
                  </a:lnTo>
                  <a:lnTo>
                    <a:pt x="1443" y="86077"/>
                  </a:lnTo>
                  <a:lnTo>
                    <a:pt x="20791" y="122782"/>
                  </a:lnTo>
                  <a:lnTo>
                    <a:pt x="56548" y="142998"/>
                  </a:lnTo>
                  <a:lnTo>
                    <a:pt x="70754" y="144761"/>
                  </a:lnTo>
                  <a:lnTo>
                    <a:pt x="85721" y="143336"/>
                  </a:lnTo>
                  <a:lnTo>
                    <a:pt x="122767" y="124177"/>
                  </a:lnTo>
                  <a:lnTo>
                    <a:pt x="142915" y="88719"/>
                  </a:lnTo>
                  <a:lnTo>
                    <a:pt x="144740" y="74617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46"/>
            <p:cNvSpPr/>
            <p:nvPr/>
          </p:nvSpPr>
          <p:spPr>
            <a:xfrm>
              <a:off x="7301094" y="5171392"/>
              <a:ext cx="60834" cy="59154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72384" y="0"/>
                  </a:moveTo>
                  <a:lnTo>
                    <a:pt x="32329" y="12279"/>
                  </a:lnTo>
                  <a:lnTo>
                    <a:pt x="5987" y="43775"/>
                  </a:lnTo>
                  <a:lnTo>
                    <a:pt x="0" y="71491"/>
                  </a:lnTo>
                  <a:lnTo>
                    <a:pt x="1443" y="86077"/>
                  </a:lnTo>
                  <a:lnTo>
                    <a:pt x="20791" y="122782"/>
                  </a:lnTo>
                  <a:lnTo>
                    <a:pt x="56548" y="142998"/>
                  </a:lnTo>
                  <a:lnTo>
                    <a:pt x="70754" y="144761"/>
                  </a:lnTo>
                  <a:lnTo>
                    <a:pt x="85721" y="143336"/>
                  </a:lnTo>
                  <a:lnTo>
                    <a:pt x="122767" y="124177"/>
                  </a:lnTo>
                  <a:lnTo>
                    <a:pt x="142915" y="88719"/>
                  </a:lnTo>
                  <a:lnTo>
                    <a:pt x="144740" y="74617"/>
                  </a:lnTo>
                  <a:lnTo>
                    <a:pt x="143362" y="59733"/>
                  </a:lnTo>
                  <a:lnTo>
                    <a:pt x="124609" y="22546"/>
                  </a:lnTo>
                  <a:lnTo>
                    <a:pt x="89359" y="1996"/>
                  </a:lnTo>
                  <a:lnTo>
                    <a:pt x="7238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47"/>
            <p:cNvSpPr/>
            <p:nvPr/>
          </p:nvSpPr>
          <p:spPr>
            <a:xfrm>
              <a:off x="7301647" y="5556836"/>
              <a:ext cx="60834" cy="58894"/>
            </a:xfrm>
            <a:custGeom>
              <a:avLst/>
              <a:gdLst/>
              <a:ahLst/>
              <a:cxnLst/>
              <a:rect l="l" t="t" r="r" b="b"/>
              <a:pathLst>
                <a:path w="144779" h="144145">
                  <a:moveTo>
                    <a:pt x="144765" y="73496"/>
                  </a:moveTo>
                  <a:lnTo>
                    <a:pt x="132870" y="32530"/>
                  </a:lnTo>
                  <a:lnTo>
                    <a:pt x="101925" y="6140"/>
                  </a:lnTo>
                  <a:lnTo>
                    <a:pt x="74236" y="0"/>
                  </a:lnTo>
                  <a:lnTo>
                    <a:pt x="71356" y="79"/>
                  </a:lnTo>
                  <a:lnTo>
                    <a:pt x="32329" y="12057"/>
                  </a:lnTo>
                  <a:lnTo>
                    <a:pt x="5987" y="43428"/>
                  </a:lnTo>
                  <a:lnTo>
                    <a:pt x="0" y="71451"/>
                  </a:lnTo>
                  <a:lnTo>
                    <a:pt x="1458" y="86084"/>
                  </a:lnTo>
                  <a:lnTo>
                    <a:pt x="20990" y="122585"/>
                  </a:lnTo>
                  <a:lnTo>
                    <a:pt x="57046" y="142362"/>
                  </a:lnTo>
                  <a:lnTo>
                    <a:pt x="71356" y="143988"/>
                  </a:lnTo>
                  <a:lnTo>
                    <a:pt x="86263" y="142565"/>
                  </a:lnTo>
                  <a:lnTo>
                    <a:pt x="123218" y="123407"/>
                  </a:lnTo>
                  <a:lnTo>
                    <a:pt x="143121" y="87751"/>
                  </a:lnTo>
                  <a:lnTo>
                    <a:pt x="144765" y="73496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48"/>
            <p:cNvSpPr/>
            <p:nvPr/>
          </p:nvSpPr>
          <p:spPr>
            <a:xfrm>
              <a:off x="7301647" y="5556826"/>
              <a:ext cx="60834" cy="58894"/>
            </a:xfrm>
            <a:custGeom>
              <a:avLst/>
              <a:gdLst/>
              <a:ahLst/>
              <a:cxnLst/>
              <a:rect l="l" t="t" r="r" b="b"/>
              <a:pathLst>
                <a:path w="144779" h="144145">
                  <a:moveTo>
                    <a:pt x="72384" y="0"/>
                  </a:moveTo>
                  <a:lnTo>
                    <a:pt x="32329" y="12080"/>
                  </a:lnTo>
                  <a:lnTo>
                    <a:pt x="5987" y="43451"/>
                  </a:lnTo>
                  <a:lnTo>
                    <a:pt x="0" y="71474"/>
                  </a:lnTo>
                  <a:lnTo>
                    <a:pt x="1458" y="86107"/>
                  </a:lnTo>
                  <a:lnTo>
                    <a:pt x="20990" y="122607"/>
                  </a:lnTo>
                  <a:lnTo>
                    <a:pt x="57046" y="142385"/>
                  </a:lnTo>
                  <a:lnTo>
                    <a:pt x="71356" y="144010"/>
                  </a:lnTo>
                  <a:lnTo>
                    <a:pt x="86263" y="142587"/>
                  </a:lnTo>
                  <a:lnTo>
                    <a:pt x="123218" y="123430"/>
                  </a:lnTo>
                  <a:lnTo>
                    <a:pt x="143121" y="87774"/>
                  </a:lnTo>
                  <a:lnTo>
                    <a:pt x="144765" y="73518"/>
                  </a:lnTo>
                  <a:lnTo>
                    <a:pt x="143358" y="58663"/>
                  </a:lnTo>
                  <a:lnTo>
                    <a:pt x="124319" y="21801"/>
                  </a:lnTo>
                  <a:lnTo>
                    <a:pt x="88610" y="1779"/>
                  </a:lnTo>
                  <a:lnTo>
                    <a:pt x="7238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49"/>
            <p:cNvSpPr/>
            <p:nvPr/>
          </p:nvSpPr>
          <p:spPr>
            <a:xfrm>
              <a:off x="8220826" y="5146174"/>
              <a:ext cx="60834" cy="59154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144740" y="74628"/>
                  </a:moveTo>
                  <a:lnTo>
                    <a:pt x="133040" y="33108"/>
                  </a:lnTo>
                  <a:lnTo>
                    <a:pt x="102517" y="6449"/>
                  </a:lnTo>
                  <a:lnTo>
                    <a:pt x="72384" y="0"/>
                  </a:lnTo>
                  <a:lnTo>
                    <a:pt x="58003" y="1432"/>
                  </a:lnTo>
                  <a:lnTo>
                    <a:pt x="21629" y="20754"/>
                  </a:lnTo>
                  <a:lnTo>
                    <a:pt x="1638" y="56932"/>
                  </a:lnTo>
                  <a:lnTo>
                    <a:pt x="0" y="71474"/>
                  </a:lnTo>
                  <a:lnTo>
                    <a:pt x="1443" y="86064"/>
                  </a:lnTo>
                  <a:lnTo>
                    <a:pt x="20787" y="122775"/>
                  </a:lnTo>
                  <a:lnTo>
                    <a:pt x="56537" y="142995"/>
                  </a:lnTo>
                  <a:lnTo>
                    <a:pt x="70740" y="144761"/>
                  </a:lnTo>
                  <a:lnTo>
                    <a:pt x="85710" y="143336"/>
                  </a:lnTo>
                  <a:lnTo>
                    <a:pt x="122761" y="124181"/>
                  </a:lnTo>
                  <a:lnTo>
                    <a:pt x="142913" y="88729"/>
                  </a:lnTo>
                  <a:lnTo>
                    <a:pt x="144740" y="74628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50"/>
            <p:cNvSpPr/>
            <p:nvPr/>
          </p:nvSpPr>
          <p:spPr>
            <a:xfrm>
              <a:off x="8220826" y="5146174"/>
              <a:ext cx="60834" cy="59154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72384" y="0"/>
                  </a:moveTo>
                  <a:lnTo>
                    <a:pt x="32329" y="12080"/>
                  </a:lnTo>
                  <a:lnTo>
                    <a:pt x="5987" y="43451"/>
                  </a:lnTo>
                  <a:lnTo>
                    <a:pt x="0" y="71474"/>
                  </a:lnTo>
                  <a:lnTo>
                    <a:pt x="1443" y="86064"/>
                  </a:lnTo>
                  <a:lnTo>
                    <a:pt x="20787" y="122775"/>
                  </a:lnTo>
                  <a:lnTo>
                    <a:pt x="56537" y="142995"/>
                  </a:lnTo>
                  <a:lnTo>
                    <a:pt x="70740" y="144761"/>
                  </a:lnTo>
                  <a:lnTo>
                    <a:pt x="85710" y="143336"/>
                  </a:lnTo>
                  <a:lnTo>
                    <a:pt x="122761" y="124181"/>
                  </a:lnTo>
                  <a:lnTo>
                    <a:pt x="142913" y="88729"/>
                  </a:lnTo>
                  <a:lnTo>
                    <a:pt x="144740" y="74628"/>
                  </a:lnTo>
                  <a:lnTo>
                    <a:pt x="143362" y="59526"/>
                  </a:lnTo>
                  <a:lnTo>
                    <a:pt x="124612" y="22259"/>
                  </a:lnTo>
                  <a:lnTo>
                    <a:pt x="89367" y="1957"/>
                  </a:lnTo>
                  <a:lnTo>
                    <a:pt x="7238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51"/>
            <p:cNvSpPr/>
            <p:nvPr/>
          </p:nvSpPr>
          <p:spPr>
            <a:xfrm>
              <a:off x="7734285" y="5552779"/>
              <a:ext cx="60834" cy="59154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144739" y="74642"/>
                  </a:moveTo>
                  <a:lnTo>
                    <a:pt x="132847" y="33451"/>
                  </a:lnTo>
                  <a:lnTo>
                    <a:pt x="102197" y="6573"/>
                  </a:lnTo>
                  <a:lnTo>
                    <a:pt x="72384" y="0"/>
                  </a:lnTo>
                  <a:lnTo>
                    <a:pt x="57786" y="1463"/>
                  </a:lnTo>
                  <a:lnTo>
                    <a:pt x="21341" y="21038"/>
                  </a:lnTo>
                  <a:lnTo>
                    <a:pt x="1604" y="57159"/>
                  </a:lnTo>
                  <a:lnTo>
                    <a:pt x="0" y="71491"/>
                  </a:lnTo>
                  <a:lnTo>
                    <a:pt x="1413" y="86077"/>
                  </a:lnTo>
                  <a:lnTo>
                    <a:pt x="20510" y="122782"/>
                  </a:lnTo>
                  <a:lnTo>
                    <a:pt x="56315" y="142998"/>
                  </a:lnTo>
                  <a:lnTo>
                    <a:pt x="70723" y="144761"/>
                  </a:lnTo>
                  <a:lnTo>
                    <a:pt x="85482" y="143337"/>
                  </a:lnTo>
                  <a:lnTo>
                    <a:pt x="122463" y="124185"/>
                  </a:lnTo>
                  <a:lnTo>
                    <a:pt x="142871" y="88739"/>
                  </a:lnTo>
                  <a:lnTo>
                    <a:pt x="144739" y="74642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52"/>
            <p:cNvSpPr/>
            <p:nvPr/>
          </p:nvSpPr>
          <p:spPr>
            <a:xfrm>
              <a:off x="7734285" y="5552779"/>
              <a:ext cx="60834" cy="59154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72384" y="0"/>
                  </a:moveTo>
                  <a:lnTo>
                    <a:pt x="31994" y="12279"/>
                  </a:lnTo>
                  <a:lnTo>
                    <a:pt x="5876" y="43775"/>
                  </a:lnTo>
                  <a:lnTo>
                    <a:pt x="0" y="71491"/>
                  </a:lnTo>
                  <a:lnTo>
                    <a:pt x="1413" y="86077"/>
                  </a:lnTo>
                  <a:lnTo>
                    <a:pt x="20510" y="122782"/>
                  </a:lnTo>
                  <a:lnTo>
                    <a:pt x="56315" y="142998"/>
                  </a:lnTo>
                  <a:lnTo>
                    <a:pt x="70723" y="144761"/>
                  </a:lnTo>
                  <a:lnTo>
                    <a:pt x="85482" y="143337"/>
                  </a:lnTo>
                  <a:lnTo>
                    <a:pt x="122463" y="124185"/>
                  </a:lnTo>
                  <a:lnTo>
                    <a:pt x="142871" y="88739"/>
                  </a:lnTo>
                  <a:lnTo>
                    <a:pt x="144739" y="74642"/>
                  </a:lnTo>
                  <a:lnTo>
                    <a:pt x="143332" y="59752"/>
                  </a:lnTo>
                  <a:lnTo>
                    <a:pt x="124337" y="22556"/>
                  </a:lnTo>
                  <a:lnTo>
                    <a:pt x="89134" y="2000"/>
                  </a:lnTo>
                  <a:lnTo>
                    <a:pt x="7238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53"/>
            <p:cNvSpPr/>
            <p:nvPr/>
          </p:nvSpPr>
          <p:spPr>
            <a:xfrm>
              <a:off x="8220823" y="5547184"/>
              <a:ext cx="60834" cy="58894"/>
            </a:xfrm>
            <a:custGeom>
              <a:avLst/>
              <a:gdLst/>
              <a:ahLst/>
              <a:cxnLst/>
              <a:rect l="l" t="t" r="r" b="b"/>
              <a:pathLst>
                <a:path w="144779" h="144145">
                  <a:moveTo>
                    <a:pt x="144757" y="73453"/>
                  </a:moveTo>
                  <a:lnTo>
                    <a:pt x="132867" y="32513"/>
                  </a:lnTo>
                  <a:lnTo>
                    <a:pt x="101914" y="6133"/>
                  </a:lnTo>
                  <a:lnTo>
                    <a:pt x="74217" y="0"/>
                  </a:lnTo>
                  <a:lnTo>
                    <a:pt x="71265" y="90"/>
                  </a:lnTo>
                  <a:lnTo>
                    <a:pt x="32152" y="12139"/>
                  </a:lnTo>
                  <a:lnTo>
                    <a:pt x="5815" y="43518"/>
                  </a:lnTo>
                  <a:lnTo>
                    <a:pt x="0" y="71328"/>
                  </a:lnTo>
                  <a:lnTo>
                    <a:pt x="1457" y="85990"/>
                  </a:lnTo>
                  <a:lnTo>
                    <a:pt x="20963" y="122538"/>
                  </a:lnTo>
                  <a:lnTo>
                    <a:pt x="56972" y="142345"/>
                  </a:lnTo>
                  <a:lnTo>
                    <a:pt x="71265" y="143987"/>
                  </a:lnTo>
                  <a:lnTo>
                    <a:pt x="86119" y="142579"/>
                  </a:lnTo>
                  <a:lnTo>
                    <a:pt x="122979" y="123540"/>
                  </a:lnTo>
                  <a:lnTo>
                    <a:pt x="143000" y="87828"/>
                  </a:lnTo>
                  <a:lnTo>
                    <a:pt x="144757" y="73453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54"/>
            <p:cNvSpPr/>
            <p:nvPr/>
          </p:nvSpPr>
          <p:spPr>
            <a:xfrm>
              <a:off x="8220823" y="5547175"/>
              <a:ext cx="60834" cy="58894"/>
            </a:xfrm>
            <a:custGeom>
              <a:avLst/>
              <a:gdLst/>
              <a:ahLst/>
              <a:cxnLst/>
              <a:rect l="l" t="t" r="r" b="b"/>
              <a:pathLst>
                <a:path w="144779" h="144145">
                  <a:moveTo>
                    <a:pt x="72389" y="0"/>
                  </a:moveTo>
                  <a:lnTo>
                    <a:pt x="32152" y="12161"/>
                  </a:lnTo>
                  <a:lnTo>
                    <a:pt x="5815" y="43539"/>
                  </a:lnTo>
                  <a:lnTo>
                    <a:pt x="0" y="71350"/>
                  </a:lnTo>
                  <a:lnTo>
                    <a:pt x="1457" y="86012"/>
                  </a:lnTo>
                  <a:lnTo>
                    <a:pt x="20963" y="122559"/>
                  </a:lnTo>
                  <a:lnTo>
                    <a:pt x="56972" y="142367"/>
                  </a:lnTo>
                  <a:lnTo>
                    <a:pt x="71265" y="144009"/>
                  </a:lnTo>
                  <a:lnTo>
                    <a:pt x="86119" y="142601"/>
                  </a:lnTo>
                  <a:lnTo>
                    <a:pt x="122979" y="123562"/>
                  </a:lnTo>
                  <a:lnTo>
                    <a:pt x="143000" y="87850"/>
                  </a:lnTo>
                  <a:lnTo>
                    <a:pt x="144757" y="73475"/>
                  </a:lnTo>
                  <a:lnTo>
                    <a:pt x="143353" y="58631"/>
                  </a:lnTo>
                  <a:lnTo>
                    <a:pt x="124315" y="21788"/>
                  </a:lnTo>
                  <a:lnTo>
                    <a:pt x="88595" y="1775"/>
                  </a:lnTo>
                  <a:lnTo>
                    <a:pt x="7238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5"/>
            <p:cNvSpPr/>
            <p:nvPr/>
          </p:nvSpPr>
          <p:spPr>
            <a:xfrm>
              <a:off x="7321201" y="4971203"/>
              <a:ext cx="442375" cy="206260"/>
            </a:xfrm>
            <a:custGeom>
              <a:avLst/>
              <a:gdLst/>
              <a:ahLst/>
              <a:cxnLst/>
              <a:rect l="l" t="t" r="r" b="b"/>
              <a:pathLst>
                <a:path w="1052829" h="504825">
                  <a:moveTo>
                    <a:pt x="1052322" y="0"/>
                  </a:moveTo>
                  <a:lnTo>
                    <a:pt x="0" y="504444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56"/>
            <p:cNvSpPr/>
            <p:nvPr/>
          </p:nvSpPr>
          <p:spPr>
            <a:xfrm>
              <a:off x="7745413" y="4971203"/>
              <a:ext cx="513080" cy="197180"/>
            </a:xfrm>
            <a:custGeom>
              <a:avLst/>
              <a:gdLst/>
              <a:ahLst/>
              <a:cxnLst/>
              <a:rect l="l" t="t" r="r" b="b"/>
              <a:pathLst>
                <a:path w="1221104" h="482600">
                  <a:moveTo>
                    <a:pt x="0" y="0"/>
                  </a:moveTo>
                  <a:lnTo>
                    <a:pt x="1220724" y="482345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57"/>
            <p:cNvSpPr/>
            <p:nvPr/>
          </p:nvSpPr>
          <p:spPr>
            <a:xfrm>
              <a:off x="7320751" y="5233659"/>
              <a:ext cx="16587" cy="323790"/>
            </a:xfrm>
            <a:custGeom>
              <a:avLst/>
              <a:gdLst/>
              <a:ahLst/>
              <a:cxnLst/>
              <a:rect l="l" t="t" r="r" b="b"/>
              <a:pathLst>
                <a:path w="3175" h="792479">
                  <a:moveTo>
                    <a:pt x="0" y="0"/>
                  </a:moveTo>
                  <a:lnTo>
                    <a:pt x="3048" y="792480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58"/>
            <p:cNvSpPr/>
            <p:nvPr/>
          </p:nvSpPr>
          <p:spPr>
            <a:xfrm>
              <a:off x="7333104" y="5587960"/>
              <a:ext cx="438105" cy="778"/>
            </a:xfrm>
            <a:custGeom>
              <a:avLst/>
              <a:gdLst/>
              <a:ahLst/>
              <a:cxnLst/>
              <a:rect l="l" t="t" r="r" b="b"/>
              <a:pathLst>
                <a:path w="1042670" h="1904">
                  <a:moveTo>
                    <a:pt x="0" y="0"/>
                  </a:moveTo>
                  <a:lnTo>
                    <a:pt x="1042416" y="1523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59"/>
            <p:cNvSpPr/>
            <p:nvPr/>
          </p:nvSpPr>
          <p:spPr>
            <a:xfrm>
              <a:off x="7753430" y="4989260"/>
              <a:ext cx="16587" cy="561702"/>
            </a:xfrm>
            <a:custGeom>
              <a:avLst/>
              <a:gdLst/>
              <a:ahLst/>
              <a:cxnLst/>
              <a:rect l="l" t="t" r="r" b="b"/>
              <a:pathLst>
                <a:path w="1904" h="1374775">
                  <a:moveTo>
                    <a:pt x="0" y="1374648"/>
                  </a:moveTo>
                  <a:lnTo>
                    <a:pt x="1523" y="0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60"/>
            <p:cNvSpPr/>
            <p:nvPr/>
          </p:nvSpPr>
          <p:spPr>
            <a:xfrm>
              <a:off x="7759095" y="5585158"/>
              <a:ext cx="498940" cy="1038"/>
            </a:xfrm>
            <a:custGeom>
              <a:avLst/>
              <a:gdLst/>
              <a:ahLst/>
              <a:cxnLst/>
              <a:rect l="l" t="t" r="r" b="b"/>
              <a:pathLst>
                <a:path w="1187450" h="2540">
                  <a:moveTo>
                    <a:pt x="0" y="2286"/>
                  </a:moveTo>
                  <a:lnTo>
                    <a:pt x="1187196" y="0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61"/>
            <p:cNvSpPr/>
            <p:nvPr/>
          </p:nvSpPr>
          <p:spPr>
            <a:xfrm>
              <a:off x="7286379" y="5196922"/>
              <a:ext cx="1021091" cy="385797"/>
            </a:xfrm>
            <a:custGeom>
              <a:avLst/>
              <a:gdLst/>
              <a:ahLst/>
              <a:cxnLst/>
              <a:rect l="l" t="t" r="r" b="b"/>
              <a:pathLst>
                <a:path w="2430145" h="944245">
                  <a:moveTo>
                    <a:pt x="2430018" y="0"/>
                  </a:moveTo>
                  <a:lnTo>
                    <a:pt x="0" y="944118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62"/>
            <p:cNvSpPr/>
            <p:nvPr/>
          </p:nvSpPr>
          <p:spPr>
            <a:xfrm>
              <a:off x="8242459" y="5201903"/>
              <a:ext cx="16587" cy="350253"/>
            </a:xfrm>
            <a:custGeom>
              <a:avLst/>
              <a:gdLst/>
              <a:ahLst/>
              <a:cxnLst/>
              <a:rect l="l" t="t" r="r" b="b"/>
              <a:pathLst>
                <a:path w="1904" h="857250">
                  <a:moveTo>
                    <a:pt x="0" y="0"/>
                  </a:moveTo>
                  <a:lnTo>
                    <a:pt x="1524" y="857250"/>
                  </a:lnTo>
                </a:path>
              </a:pathLst>
            </a:custGeom>
            <a:ln w="2857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7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7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8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顺序存储结构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借助</a:t>
            </a:r>
            <a:r>
              <a:rPr lang="zh-CN" altLang="en-US" dirty="0"/>
              <a:t>元素在存储器中的相对位置来</a:t>
            </a:r>
            <a:r>
              <a:rPr lang="zh-CN" altLang="en-US" dirty="0" smtClean="0"/>
              <a:t>表示数据</a:t>
            </a:r>
            <a:r>
              <a:rPr lang="zh-CN" altLang="en-US" dirty="0"/>
              <a:t>元素间的逻辑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链式存储结构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借助</a:t>
            </a:r>
            <a:r>
              <a:rPr lang="zh-CN" altLang="en-US" dirty="0"/>
              <a:t>指示元素存储地址的指针表示</a:t>
            </a:r>
            <a:r>
              <a:rPr lang="zh-CN" altLang="en-US" dirty="0" smtClean="0"/>
              <a:t>数据元素</a:t>
            </a:r>
            <a:r>
              <a:rPr lang="zh-CN" altLang="en-US" dirty="0"/>
              <a:t>间的逻辑关系</a:t>
            </a:r>
          </a:p>
        </p:txBody>
      </p:sp>
      <p:grpSp>
        <p:nvGrpSpPr>
          <p:cNvPr id="11" name="Group 2"/>
          <p:cNvGrpSpPr>
            <a:grpSpLocks/>
          </p:cNvGrpSpPr>
          <p:nvPr/>
        </p:nvGrpSpPr>
        <p:grpSpPr bwMode="auto">
          <a:xfrm>
            <a:off x="7375234" y="632652"/>
            <a:ext cx="2954867" cy="3041881"/>
            <a:chOff x="1152" y="336"/>
            <a:chExt cx="2640" cy="3528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2952" y="2757"/>
              <a:ext cx="816" cy="427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lang="zh-CN" altLang="en-US" sz="1400" b="1" dirty="0">
                  <a:latin typeface="楷体_GB2312" pitchFamily="49" charset="-122"/>
                  <a:ea typeface="楷体_GB2312" pitchFamily="49" charset="-122"/>
                </a:rPr>
                <a:t>元素</a:t>
              </a:r>
              <a:r>
                <a:rPr lang="en-US" altLang="zh-CN" sz="1400" b="1" dirty="0">
                  <a:latin typeface="楷体_GB2312" pitchFamily="49" charset="-122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2952" y="2331"/>
              <a:ext cx="816" cy="426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lang="en-US" altLang="zh-CN" sz="1400" b="1"/>
                <a:t>……..</a:t>
              </a: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952" y="1904"/>
              <a:ext cx="816" cy="427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lang="zh-CN" altLang="en-US" sz="1400" b="1">
                  <a:latin typeface="楷体_GB2312" pitchFamily="49" charset="-122"/>
                  <a:ea typeface="楷体_GB2312" pitchFamily="49" charset="-122"/>
                </a:rPr>
                <a:t>元素</a:t>
              </a:r>
              <a:r>
                <a:rPr lang="en-US" altLang="zh-CN" sz="1400" b="1">
                  <a:latin typeface="楷体_GB2312" pitchFamily="49" charset="-122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2952" y="1477"/>
              <a:ext cx="816" cy="427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lang="en-US" altLang="zh-CN" sz="1400" b="1"/>
                <a:t>……..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2952" y="1051"/>
              <a:ext cx="816" cy="426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lang="zh-CN" altLang="en-US" sz="1400" b="1">
                  <a:latin typeface="楷体_GB2312" pitchFamily="49" charset="-122"/>
                  <a:ea typeface="楷体_GB2312" pitchFamily="49" charset="-122"/>
                </a:rPr>
                <a:t>元素</a:t>
              </a:r>
              <a:r>
                <a:rPr lang="en-US" altLang="zh-CN" sz="1400" b="1"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2952" y="624"/>
              <a:ext cx="816" cy="427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lang="zh-CN" altLang="en-US" sz="1400" b="1">
                  <a:latin typeface="楷体_GB2312" pitchFamily="49" charset="-122"/>
                  <a:ea typeface="楷体_GB2312" pitchFamily="49" charset="-122"/>
                </a:rPr>
                <a:t>元素</a:t>
              </a:r>
              <a:r>
                <a:rPr lang="en-US" altLang="zh-CN" sz="1400" b="1"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>
              <a:off x="2952" y="624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1100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2952" y="1051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1100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2952" y="1477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1100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2952" y="190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1100"/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2952" y="2331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1100"/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2952" y="2757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1100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2952" y="3184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1100"/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2952" y="624"/>
              <a:ext cx="0" cy="25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1100"/>
            </a:p>
          </p:txBody>
        </p:sp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3768" y="624"/>
              <a:ext cx="0" cy="25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1100"/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2424" y="720"/>
              <a:ext cx="480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>
                  <a:ea typeface="宋体" panose="02010600030101010101" pitchFamily="2" charset="-122"/>
                </a:rPr>
                <a:t>L</a:t>
              </a:r>
              <a:r>
                <a:rPr lang="en-US" altLang="zh-CN" sz="1400" b="1" baseline="-25000">
                  <a:ea typeface="宋体" panose="02010600030101010101" pitchFamily="2" charset="-122"/>
                </a:rPr>
                <a:t>o</a:t>
              </a:r>
              <a:endParaRPr lang="en-US" altLang="zh-CN" sz="1400" b="1">
                <a:ea typeface="宋体" panose="02010600030101010101" pitchFamily="2" charset="-122"/>
              </a:endParaRPr>
            </a:p>
          </p:txBody>
        </p:sp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2256" y="1152"/>
              <a:ext cx="672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 dirty="0" err="1">
                  <a:ea typeface="宋体" panose="02010600030101010101" pitchFamily="2" charset="-122"/>
                </a:rPr>
                <a:t>L</a:t>
              </a:r>
              <a:r>
                <a:rPr lang="en-US" altLang="zh-CN" sz="1050" b="1" dirty="0" err="1">
                  <a:ea typeface="宋体" panose="02010600030101010101" pitchFamily="2" charset="-122"/>
                </a:rPr>
                <a:t>o</a:t>
              </a:r>
              <a:r>
                <a:rPr lang="en-US" altLang="zh-CN" sz="1400" b="1" dirty="0" err="1">
                  <a:ea typeface="宋体" panose="02010600030101010101" pitchFamily="2" charset="-122"/>
                </a:rPr>
                <a:t>+m</a:t>
              </a:r>
              <a:endParaRPr lang="en-US" altLang="zh-CN" sz="1400" b="1" dirty="0">
                <a:ea typeface="宋体" panose="02010600030101010101" pitchFamily="2" charset="-122"/>
              </a:endParaRPr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1800" y="2011"/>
              <a:ext cx="122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 dirty="0">
                  <a:ea typeface="宋体" panose="02010600030101010101" pitchFamily="2" charset="-122"/>
                </a:rPr>
                <a:t>L</a:t>
              </a:r>
              <a:r>
                <a:rPr lang="en-US" altLang="zh-CN" sz="1050" b="1" dirty="0">
                  <a:ea typeface="宋体" panose="02010600030101010101" pitchFamily="2" charset="-122"/>
                </a:rPr>
                <a:t>o</a:t>
              </a:r>
              <a:r>
                <a:rPr lang="en-US" altLang="zh-CN" sz="1400" b="1" dirty="0">
                  <a:ea typeface="宋体" panose="02010600030101010101" pitchFamily="2" charset="-122"/>
                </a:rPr>
                <a:t>+(i-1)*m</a:t>
              </a:r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1719" y="2878"/>
              <a:ext cx="1200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 dirty="0">
                  <a:ea typeface="宋体" panose="02010600030101010101" pitchFamily="2" charset="-122"/>
                </a:rPr>
                <a:t>L</a:t>
              </a:r>
              <a:r>
                <a:rPr lang="en-US" altLang="zh-CN" sz="1050" b="1" dirty="0">
                  <a:ea typeface="宋体" panose="02010600030101010101" pitchFamily="2" charset="-122"/>
                </a:rPr>
                <a:t>o</a:t>
              </a:r>
              <a:r>
                <a:rPr lang="en-US" altLang="zh-CN" sz="1400" b="1" dirty="0">
                  <a:ea typeface="宋体" panose="02010600030101010101" pitchFamily="2" charset="-122"/>
                </a:rPr>
                <a:t>+</a:t>
              </a:r>
              <a:r>
                <a:rPr lang="zh-CN" altLang="en-US" sz="1400" b="1" dirty="0">
                  <a:ea typeface="宋体" panose="02010600030101010101" pitchFamily="2" charset="-122"/>
                </a:rPr>
                <a:t>（</a:t>
              </a:r>
              <a:r>
                <a:rPr lang="en-US" altLang="zh-CN" sz="1400" b="1" dirty="0">
                  <a:ea typeface="宋体" panose="02010600030101010101" pitchFamily="2" charset="-122"/>
                </a:rPr>
                <a:t>n-1)*m</a:t>
              </a: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1920" y="336"/>
              <a:ext cx="98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b="1">
                  <a:ea typeface="宋体" panose="02010600030101010101" pitchFamily="2" charset="-122"/>
                </a:rPr>
                <a:t>存储地址</a:t>
              </a:r>
            </a:p>
          </p:txBody>
        </p:sp>
        <p:sp>
          <p:nvSpPr>
            <p:cNvPr id="32" name="Text Box 23"/>
            <p:cNvSpPr txBox="1">
              <a:spLocks noChangeArrowheads="1"/>
            </p:cNvSpPr>
            <p:nvPr/>
          </p:nvSpPr>
          <p:spPr bwMode="auto">
            <a:xfrm>
              <a:off x="2880" y="336"/>
              <a:ext cx="91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b="1" dirty="0">
                  <a:ea typeface="宋体" panose="02010600030101010101" pitchFamily="2" charset="-122"/>
                </a:rPr>
                <a:t>存储内容</a:t>
              </a:r>
            </a:p>
          </p:txBody>
        </p:sp>
        <p:sp>
          <p:nvSpPr>
            <p:cNvPr id="33" name="Line 24"/>
            <p:cNvSpPr>
              <a:spLocks noChangeShapeType="1"/>
            </p:cNvSpPr>
            <p:nvPr/>
          </p:nvSpPr>
          <p:spPr bwMode="auto">
            <a:xfrm flipH="1">
              <a:off x="1896" y="1056"/>
              <a:ext cx="1056" cy="0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1100"/>
            </a:p>
          </p:txBody>
        </p:sp>
        <p:sp>
          <p:nvSpPr>
            <p:cNvPr id="34" name="Line 25"/>
            <p:cNvSpPr>
              <a:spLocks noChangeShapeType="1"/>
            </p:cNvSpPr>
            <p:nvPr/>
          </p:nvSpPr>
          <p:spPr bwMode="auto">
            <a:xfrm flipH="1">
              <a:off x="1896" y="1488"/>
              <a:ext cx="1056" cy="0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1100"/>
            </a:p>
          </p:txBody>
        </p:sp>
        <p:sp>
          <p:nvSpPr>
            <p:cNvPr id="35" name="Line 26"/>
            <p:cNvSpPr>
              <a:spLocks noChangeShapeType="1"/>
            </p:cNvSpPr>
            <p:nvPr/>
          </p:nvSpPr>
          <p:spPr bwMode="auto">
            <a:xfrm flipH="1">
              <a:off x="1896" y="2352"/>
              <a:ext cx="1056" cy="0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1100"/>
            </a:p>
          </p:txBody>
        </p:sp>
        <p:sp>
          <p:nvSpPr>
            <p:cNvPr id="36" name="Line 27"/>
            <p:cNvSpPr>
              <a:spLocks noChangeShapeType="1"/>
            </p:cNvSpPr>
            <p:nvPr/>
          </p:nvSpPr>
          <p:spPr bwMode="auto">
            <a:xfrm flipH="1">
              <a:off x="1896" y="3168"/>
              <a:ext cx="1056" cy="0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1100"/>
            </a:p>
          </p:txBody>
        </p:sp>
        <p:sp>
          <p:nvSpPr>
            <p:cNvPr id="37" name="Text Box 28"/>
            <p:cNvSpPr txBox="1">
              <a:spLocks noChangeArrowheads="1"/>
            </p:cNvSpPr>
            <p:nvPr/>
          </p:nvSpPr>
          <p:spPr bwMode="auto">
            <a:xfrm>
              <a:off x="1152" y="3515"/>
              <a:ext cx="2640" cy="34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 dirty="0" err="1">
                  <a:ea typeface="宋体" panose="02010600030101010101" pitchFamily="2" charset="-122"/>
                </a:rPr>
                <a:t>Loc</a:t>
              </a:r>
              <a:r>
                <a:rPr lang="en-US" altLang="zh-CN" sz="1400" b="1" dirty="0">
                  <a:ea typeface="宋体" panose="02010600030101010101" pitchFamily="2" charset="-122"/>
                </a:rPr>
                <a:t>(</a:t>
              </a:r>
              <a:r>
                <a:rPr lang="zh-CN" altLang="zh-CN" sz="1400" b="1" dirty="0">
                  <a:ea typeface="宋体" panose="02010600030101010101" pitchFamily="2" charset="-122"/>
                </a:rPr>
                <a:t>元素</a:t>
              </a:r>
              <a:r>
                <a:rPr lang="en-US" altLang="zh-CN" sz="1400" b="1" dirty="0" err="1">
                  <a:ea typeface="宋体" panose="02010600030101010101" pitchFamily="2" charset="-122"/>
                </a:rPr>
                <a:t>i</a:t>
              </a:r>
              <a:r>
                <a:rPr lang="en-US" altLang="zh-CN" sz="1400" b="1" dirty="0">
                  <a:ea typeface="宋体" panose="02010600030101010101" pitchFamily="2" charset="-122"/>
                </a:rPr>
                <a:t>)=Lo+</a:t>
              </a:r>
              <a:r>
                <a:rPr lang="zh-CN" altLang="en-US" sz="1400" b="1" dirty="0">
                  <a:ea typeface="宋体" panose="02010600030101010101" pitchFamily="2" charset="-122"/>
                </a:rPr>
                <a:t>（</a:t>
              </a:r>
              <a:r>
                <a:rPr lang="en-US" altLang="zh-CN" sz="1400" b="1" dirty="0">
                  <a:ea typeface="宋体" panose="02010600030101010101" pitchFamily="2" charset="-122"/>
                </a:rPr>
                <a:t>i-1)*m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426363" y="3847658"/>
            <a:ext cx="4605868" cy="1365208"/>
            <a:chOff x="6426363" y="3943352"/>
            <a:chExt cx="4605868" cy="1365208"/>
          </a:xfrm>
        </p:grpSpPr>
        <p:sp>
          <p:nvSpPr>
            <p:cNvPr id="39" name="Rectangle 2"/>
            <p:cNvSpPr>
              <a:spLocks noChangeArrowheads="1"/>
            </p:cNvSpPr>
            <p:nvPr/>
          </p:nvSpPr>
          <p:spPr bwMode="auto">
            <a:xfrm>
              <a:off x="8194687" y="4264765"/>
              <a:ext cx="452362" cy="240223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lang="en-US" altLang="zh-CN" sz="1100" b="1"/>
                <a:t>1536</a:t>
              </a:r>
            </a:p>
          </p:txBody>
        </p:sp>
        <p:sp>
          <p:nvSpPr>
            <p:cNvPr id="40" name="Rectangle 3"/>
            <p:cNvSpPr>
              <a:spLocks noChangeArrowheads="1"/>
            </p:cNvSpPr>
            <p:nvPr/>
          </p:nvSpPr>
          <p:spPr bwMode="auto">
            <a:xfrm>
              <a:off x="7660077" y="4264765"/>
              <a:ext cx="534610" cy="240223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lang="zh-CN" altLang="en-US" sz="1100" b="1">
                  <a:latin typeface="楷体_GB2312" pitchFamily="49" charset="-122"/>
                  <a:ea typeface="楷体_GB2312" pitchFamily="49" charset="-122"/>
                </a:rPr>
                <a:t>元素</a:t>
              </a:r>
              <a:r>
                <a:rPr lang="en-US" altLang="zh-CN" sz="1100" b="1"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41" name="Line 4"/>
            <p:cNvSpPr>
              <a:spLocks noChangeShapeType="1"/>
            </p:cNvSpPr>
            <p:nvPr/>
          </p:nvSpPr>
          <p:spPr bwMode="auto">
            <a:xfrm>
              <a:off x="7660077" y="4264765"/>
              <a:ext cx="9869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42" name="Line 5"/>
            <p:cNvSpPr>
              <a:spLocks noChangeShapeType="1"/>
            </p:cNvSpPr>
            <p:nvPr/>
          </p:nvSpPr>
          <p:spPr bwMode="auto">
            <a:xfrm>
              <a:off x="7660077" y="4504988"/>
              <a:ext cx="9869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43" name="Line 6"/>
            <p:cNvSpPr>
              <a:spLocks noChangeShapeType="1"/>
            </p:cNvSpPr>
            <p:nvPr/>
          </p:nvSpPr>
          <p:spPr bwMode="auto">
            <a:xfrm>
              <a:off x="7660077" y="4264765"/>
              <a:ext cx="0" cy="24022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44" name="Line 7"/>
            <p:cNvSpPr>
              <a:spLocks noChangeShapeType="1"/>
            </p:cNvSpPr>
            <p:nvPr/>
          </p:nvSpPr>
          <p:spPr bwMode="auto">
            <a:xfrm>
              <a:off x="8194687" y="4264765"/>
              <a:ext cx="0" cy="2402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45" name="Line 8"/>
            <p:cNvSpPr>
              <a:spLocks noChangeShapeType="1"/>
            </p:cNvSpPr>
            <p:nvPr/>
          </p:nvSpPr>
          <p:spPr bwMode="auto">
            <a:xfrm>
              <a:off x="8647049" y="4264765"/>
              <a:ext cx="0" cy="24022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46" name="Rectangle 9"/>
            <p:cNvSpPr>
              <a:spLocks noChangeArrowheads="1"/>
            </p:cNvSpPr>
            <p:nvPr/>
          </p:nvSpPr>
          <p:spPr bwMode="auto">
            <a:xfrm>
              <a:off x="6960973" y="4265602"/>
              <a:ext cx="452362" cy="240223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lang="en-US" altLang="zh-CN" sz="1100" b="1"/>
                <a:t>1400</a:t>
              </a:r>
            </a:p>
          </p:txBody>
        </p:sp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6426363" y="4265602"/>
              <a:ext cx="534610" cy="240223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lang="zh-CN" altLang="en-US" sz="1100" b="1">
                  <a:latin typeface="楷体_GB2312" pitchFamily="49" charset="-122"/>
                  <a:ea typeface="楷体_GB2312" pitchFamily="49" charset="-122"/>
                </a:rPr>
                <a:t>元素</a:t>
              </a:r>
              <a:r>
                <a:rPr lang="en-US" altLang="zh-CN" sz="1100" b="1"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>
              <a:off x="6426363" y="4265602"/>
              <a:ext cx="9869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6426363" y="4505825"/>
              <a:ext cx="9869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426363" y="4265602"/>
              <a:ext cx="0" cy="24022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51" name="Line 14"/>
            <p:cNvSpPr>
              <a:spLocks noChangeShapeType="1"/>
            </p:cNvSpPr>
            <p:nvPr/>
          </p:nvSpPr>
          <p:spPr bwMode="auto">
            <a:xfrm>
              <a:off x="6960973" y="4265602"/>
              <a:ext cx="0" cy="2402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52" name="Line 15"/>
            <p:cNvSpPr>
              <a:spLocks noChangeShapeType="1"/>
            </p:cNvSpPr>
            <p:nvPr/>
          </p:nvSpPr>
          <p:spPr bwMode="auto">
            <a:xfrm>
              <a:off x="7413335" y="4265602"/>
              <a:ext cx="0" cy="24022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53" name="Rectangle 16"/>
            <p:cNvSpPr>
              <a:spLocks noChangeArrowheads="1"/>
            </p:cNvSpPr>
            <p:nvPr/>
          </p:nvSpPr>
          <p:spPr bwMode="auto">
            <a:xfrm>
              <a:off x="9387278" y="4264765"/>
              <a:ext cx="452362" cy="24106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lang="en-US" altLang="zh-CN" sz="1100" b="1" dirty="0"/>
                <a:t>1346</a:t>
              </a:r>
            </a:p>
          </p:txBody>
        </p:sp>
        <p:sp>
          <p:nvSpPr>
            <p:cNvPr id="54" name="Rectangle 17"/>
            <p:cNvSpPr>
              <a:spLocks noChangeArrowheads="1"/>
            </p:cNvSpPr>
            <p:nvPr/>
          </p:nvSpPr>
          <p:spPr bwMode="auto">
            <a:xfrm>
              <a:off x="8852668" y="4264765"/>
              <a:ext cx="534610" cy="24106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lang="zh-CN" altLang="en-US" sz="1100" b="1">
                  <a:latin typeface="楷体_GB2312" pitchFamily="49" charset="-122"/>
                  <a:ea typeface="楷体_GB2312" pitchFamily="49" charset="-122"/>
                </a:rPr>
                <a:t>元素</a:t>
              </a:r>
              <a:r>
                <a:rPr lang="en-US" altLang="zh-CN" sz="1100" b="1">
                  <a:latin typeface="楷体_GB2312" pitchFamily="49" charset="-122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55" name="Line 18"/>
            <p:cNvSpPr>
              <a:spLocks noChangeShapeType="1"/>
            </p:cNvSpPr>
            <p:nvPr/>
          </p:nvSpPr>
          <p:spPr bwMode="auto">
            <a:xfrm>
              <a:off x="8852668" y="4264765"/>
              <a:ext cx="9869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56" name="Line 19"/>
            <p:cNvSpPr>
              <a:spLocks noChangeShapeType="1"/>
            </p:cNvSpPr>
            <p:nvPr/>
          </p:nvSpPr>
          <p:spPr bwMode="auto">
            <a:xfrm>
              <a:off x="8852668" y="4505825"/>
              <a:ext cx="9869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57" name="Line 20"/>
            <p:cNvSpPr>
              <a:spLocks noChangeShapeType="1"/>
            </p:cNvSpPr>
            <p:nvPr/>
          </p:nvSpPr>
          <p:spPr bwMode="auto">
            <a:xfrm>
              <a:off x="8852668" y="4264765"/>
              <a:ext cx="0" cy="2410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58" name="Line 21"/>
            <p:cNvSpPr>
              <a:spLocks noChangeShapeType="1"/>
            </p:cNvSpPr>
            <p:nvPr/>
          </p:nvSpPr>
          <p:spPr bwMode="auto">
            <a:xfrm>
              <a:off x="9387278" y="4264765"/>
              <a:ext cx="0" cy="2410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59" name="Line 22"/>
            <p:cNvSpPr>
              <a:spLocks noChangeShapeType="1"/>
            </p:cNvSpPr>
            <p:nvPr/>
          </p:nvSpPr>
          <p:spPr bwMode="auto">
            <a:xfrm>
              <a:off x="9839639" y="4264765"/>
              <a:ext cx="0" cy="2410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60" name="Rectangle 23"/>
            <p:cNvSpPr>
              <a:spLocks noChangeArrowheads="1"/>
            </p:cNvSpPr>
            <p:nvPr/>
          </p:nvSpPr>
          <p:spPr bwMode="auto">
            <a:xfrm>
              <a:off x="10579868" y="4264765"/>
              <a:ext cx="452362" cy="240223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lang="en-US" altLang="zh-CN" sz="1200" b="1"/>
                <a:t> ∧</a:t>
              </a:r>
            </a:p>
          </p:txBody>
        </p:sp>
        <p:sp>
          <p:nvSpPr>
            <p:cNvPr id="61" name="Rectangle 24"/>
            <p:cNvSpPr>
              <a:spLocks noChangeArrowheads="1"/>
            </p:cNvSpPr>
            <p:nvPr/>
          </p:nvSpPr>
          <p:spPr bwMode="auto">
            <a:xfrm>
              <a:off x="10045259" y="4264765"/>
              <a:ext cx="534610" cy="240223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lang="zh-CN" altLang="en-US" sz="1100" b="1" dirty="0">
                  <a:latin typeface="楷体_GB2312" pitchFamily="49" charset="-122"/>
                  <a:ea typeface="楷体_GB2312" pitchFamily="49" charset="-122"/>
                </a:rPr>
                <a:t>元素</a:t>
              </a:r>
              <a:r>
                <a:rPr lang="en-US" altLang="zh-CN" sz="1100" b="1" dirty="0">
                  <a:latin typeface="楷体_GB2312" pitchFamily="49" charset="-122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62" name="Line 25"/>
            <p:cNvSpPr>
              <a:spLocks noChangeShapeType="1"/>
            </p:cNvSpPr>
            <p:nvPr/>
          </p:nvSpPr>
          <p:spPr bwMode="auto">
            <a:xfrm>
              <a:off x="10045259" y="4264765"/>
              <a:ext cx="9869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63" name="Line 26"/>
            <p:cNvSpPr>
              <a:spLocks noChangeShapeType="1"/>
            </p:cNvSpPr>
            <p:nvPr/>
          </p:nvSpPr>
          <p:spPr bwMode="auto">
            <a:xfrm>
              <a:off x="10045259" y="4504988"/>
              <a:ext cx="9869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64" name="Line 27"/>
            <p:cNvSpPr>
              <a:spLocks noChangeShapeType="1"/>
            </p:cNvSpPr>
            <p:nvPr/>
          </p:nvSpPr>
          <p:spPr bwMode="auto">
            <a:xfrm>
              <a:off x="10045259" y="4264765"/>
              <a:ext cx="0" cy="24022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65" name="Line 28"/>
            <p:cNvSpPr>
              <a:spLocks noChangeShapeType="1"/>
            </p:cNvSpPr>
            <p:nvPr/>
          </p:nvSpPr>
          <p:spPr bwMode="auto">
            <a:xfrm>
              <a:off x="10579868" y="4264765"/>
              <a:ext cx="0" cy="2402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66" name="Line 29"/>
            <p:cNvSpPr>
              <a:spLocks noChangeShapeType="1"/>
            </p:cNvSpPr>
            <p:nvPr/>
          </p:nvSpPr>
          <p:spPr bwMode="auto">
            <a:xfrm>
              <a:off x="11032230" y="4264765"/>
              <a:ext cx="0" cy="24022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00"/>
            </a:p>
          </p:txBody>
        </p:sp>
        <p:sp>
          <p:nvSpPr>
            <p:cNvPr id="67" name="Rectangle 30"/>
            <p:cNvSpPr>
              <a:spLocks noChangeArrowheads="1"/>
            </p:cNvSpPr>
            <p:nvPr/>
          </p:nvSpPr>
          <p:spPr bwMode="auto">
            <a:xfrm>
              <a:off x="6960973" y="4746047"/>
              <a:ext cx="534610" cy="240223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r>
                <a:rPr lang="en-US" altLang="zh-CN" sz="1100" b="1"/>
                <a:t>1345</a:t>
              </a:r>
            </a:p>
          </p:txBody>
        </p:sp>
        <p:sp>
          <p:nvSpPr>
            <p:cNvPr id="68" name="Text Box 31" descr="蓝色砂纸"/>
            <p:cNvSpPr txBox="1">
              <a:spLocks noChangeArrowheads="1"/>
            </p:cNvSpPr>
            <p:nvPr/>
          </p:nvSpPr>
          <p:spPr bwMode="auto">
            <a:xfrm>
              <a:off x="6467486" y="3943352"/>
              <a:ext cx="19821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>
                  <a:ea typeface="宋体" panose="02010600030101010101" pitchFamily="2" charset="-122"/>
                </a:rPr>
                <a:t>h</a:t>
              </a:r>
            </a:p>
          </p:txBody>
        </p:sp>
        <p:cxnSp>
          <p:nvCxnSpPr>
            <p:cNvPr id="69" name="AutoShape 32"/>
            <p:cNvCxnSpPr>
              <a:cxnSpLocks noChangeShapeType="1"/>
              <a:stCxn id="46" idx="3"/>
              <a:endCxn id="40" idx="1"/>
            </p:cNvCxnSpPr>
            <p:nvPr/>
          </p:nvCxnSpPr>
          <p:spPr bwMode="auto">
            <a:xfrm flipV="1">
              <a:off x="7413335" y="4385295"/>
              <a:ext cx="246743" cy="837"/>
            </a:xfrm>
            <a:prstGeom prst="straightConnector1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AutoShape 33"/>
            <p:cNvCxnSpPr>
              <a:cxnSpLocks noChangeShapeType="1"/>
              <a:stCxn id="39" idx="3"/>
              <a:endCxn id="54" idx="1"/>
            </p:cNvCxnSpPr>
            <p:nvPr/>
          </p:nvCxnSpPr>
          <p:spPr bwMode="auto">
            <a:xfrm>
              <a:off x="8647049" y="4385295"/>
              <a:ext cx="205619" cy="0"/>
            </a:xfrm>
            <a:prstGeom prst="straightConnector1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AutoShape 34"/>
            <p:cNvCxnSpPr>
              <a:cxnSpLocks noChangeShapeType="1"/>
              <a:stCxn id="53" idx="3"/>
              <a:endCxn id="61" idx="1"/>
            </p:cNvCxnSpPr>
            <p:nvPr/>
          </p:nvCxnSpPr>
          <p:spPr bwMode="auto">
            <a:xfrm>
              <a:off x="9839639" y="4385295"/>
              <a:ext cx="205619" cy="0"/>
            </a:xfrm>
            <a:prstGeom prst="straightConnector1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Line 71"/>
            <p:cNvSpPr>
              <a:spLocks noChangeShapeType="1"/>
            </p:cNvSpPr>
            <p:nvPr/>
          </p:nvSpPr>
          <p:spPr bwMode="auto">
            <a:xfrm>
              <a:off x="6796477" y="3983528"/>
              <a:ext cx="0" cy="28123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000"/>
            </a:p>
          </p:txBody>
        </p:sp>
        <p:sp>
          <p:nvSpPr>
            <p:cNvPr id="73" name="Text Box 72" descr="蓝色砂纸"/>
            <p:cNvSpPr txBox="1">
              <a:spLocks noChangeArrowheads="1"/>
            </p:cNvSpPr>
            <p:nvPr/>
          </p:nvSpPr>
          <p:spPr bwMode="auto">
            <a:xfrm>
              <a:off x="7060988" y="5031561"/>
              <a:ext cx="2056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dirty="0">
                  <a:ea typeface="宋体" panose="02010600030101010101" pitchFamily="2" charset="-122"/>
                </a:rPr>
                <a:t>h</a:t>
              </a:r>
            </a:p>
          </p:txBody>
        </p:sp>
      </p:grpSp>
      <p:graphicFrame>
        <p:nvGraphicFramePr>
          <p:cNvPr id="74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172175"/>
              </p:ext>
            </p:extLst>
          </p:nvPr>
        </p:nvGraphicFramePr>
        <p:xfrm>
          <a:off x="8367174" y="4611936"/>
          <a:ext cx="2362200" cy="1920296"/>
        </p:xfrm>
        <a:graphic>
          <a:graphicData uri="http://schemas.openxmlformats.org/drawingml/2006/table">
            <a:tbl>
              <a:tblPr/>
              <a:tblGrid>
                <a:gridCol w="821267"/>
                <a:gridCol w="883105"/>
                <a:gridCol w="657828"/>
              </a:tblGrid>
              <a:tr h="2687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存储地址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存储内容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指针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1927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1345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元素</a:t>
                      </a: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1400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1927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1346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元素</a:t>
                      </a: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∧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2687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</a:t>
                      </a: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楷体_GB2312" pitchFamily="49" charset="-122"/>
                        </a:rPr>
                        <a:t>……</a:t>
                      </a: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.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楷体_GB2312" pitchFamily="49" charset="-122"/>
                        </a:rPr>
                        <a:t>……</a:t>
                      </a: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..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楷体_GB2312" pitchFamily="49" charset="-122"/>
                        </a:rPr>
                        <a:t>……</a:t>
                      </a: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1927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1400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元素</a:t>
                      </a: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1536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2687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楷体_GB2312" pitchFamily="49" charset="-122"/>
                        </a:rPr>
                        <a:t>……</a:t>
                      </a: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.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楷体_GB2312" pitchFamily="49" charset="-122"/>
                        </a:rPr>
                        <a:t>……</a:t>
                      </a: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..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楷体_GB2312" pitchFamily="49" charset="-122"/>
                        </a:rPr>
                        <a:t>……</a:t>
                      </a: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1927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1536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元素</a:t>
                      </a: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1346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5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矩形 3"/>
          <p:cNvSpPr>
            <a:spLocks noChangeArrowheads="1"/>
          </p:cNvSpPr>
          <p:nvPr/>
        </p:nvSpPr>
        <p:spPr bwMode="auto">
          <a:xfrm>
            <a:off x="1540632" y="2370061"/>
            <a:ext cx="2973891" cy="114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143" b="1" spc="3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课程说明</a:t>
            </a:r>
          </a:p>
          <a:p>
            <a:r>
              <a:rPr lang="zh-CN" altLang="en-US" sz="1714" b="1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课程安排及学时分配</a:t>
            </a:r>
          </a:p>
        </p:txBody>
      </p:sp>
    </p:spTree>
    <p:extLst>
      <p:ext uri="{BB962C8B-B14F-4D97-AF65-F5344CB8AC3E}">
        <p14:creationId xmlns:p14="http://schemas.microsoft.com/office/powerpoint/2010/main" val="140430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069167" y="2678907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400" b="1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" name="AutoShape 4"/>
          <p:cNvSpPr>
            <a:spLocks/>
          </p:cNvSpPr>
          <p:nvPr/>
        </p:nvSpPr>
        <p:spPr bwMode="auto">
          <a:xfrm>
            <a:off x="3254813" y="2338712"/>
            <a:ext cx="427602" cy="3274688"/>
          </a:xfrm>
          <a:prstGeom prst="leftBrace">
            <a:avLst>
              <a:gd name="adj1" fmla="val 53795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9" name="Text Box 5" descr="花岗岩"/>
          <p:cNvSpPr txBox="1">
            <a:spLocks noChangeArrowheads="1"/>
          </p:cNvSpPr>
          <p:nvPr/>
        </p:nvSpPr>
        <p:spPr bwMode="auto">
          <a:xfrm>
            <a:off x="3518488" y="2055019"/>
            <a:ext cx="29097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zh-CN" altLang="en-US" b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数据的逻辑结构 </a:t>
            </a:r>
          </a:p>
        </p:txBody>
      </p:sp>
      <p:sp>
        <p:nvSpPr>
          <p:cNvPr id="10" name="Text Box 6" descr="花岗岩"/>
          <p:cNvSpPr txBox="1">
            <a:spLocks noChangeArrowheads="1"/>
          </p:cNvSpPr>
          <p:nvPr/>
        </p:nvSpPr>
        <p:spPr bwMode="auto">
          <a:xfrm>
            <a:off x="3518488" y="3765175"/>
            <a:ext cx="29097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zh-CN" altLang="en-US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数据的存储结构 </a:t>
            </a:r>
          </a:p>
        </p:txBody>
      </p:sp>
      <p:sp>
        <p:nvSpPr>
          <p:cNvPr id="11" name="Text Box 7" descr="花岗岩"/>
          <p:cNvSpPr txBox="1">
            <a:spLocks noChangeArrowheads="1"/>
          </p:cNvSpPr>
          <p:nvPr/>
        </p:nvSpPr>
        <p:spPr bwMode="auto">
          <a:xfrm>
            <a:off x="3689638" y="5343696"/>
            <a:ext cx="67393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数据的运算：</a:t>
            </a:r>
            <a:r>
              <a:rPr lang="zh-CN" altLang="en-US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插入、删除、修改、查找、排序 </a:t>
            </a:r>
            <a:endParaRPr lang="zh-CN" altLang="en-US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2" name="AutoShape 8"/>
          <p:cNvSpPr>
            <a:spLocks/>
          </p:cNvSpPr>
          <p:nvPr/>
        </p:nvSpPr>
        <p:spPr bwMode="auto">
          <a:xfrm>
            <a:off x="6418276" y="3580739"/>
            <a:ext cx="201591" cy="1540603"/>
          </a:xfrm>
          <a:prstGeom prst="leftBrace">
            <a:avLst>
              <a:gd name="adj1" fmla="val 68866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4" name="AutoShape 10"/>
          <p:cNvSpPr>
            <a:spLocks/>
          </p:cNvSpPr>
          <p:nvPr/>
        </p:nvSpPr>
        <p:spPr bwMode="auto">
          <a:xfrm>
            <a:off x="8004851" y="861000"/>
            <a:ext cx="152400" cy="1360488"/>
          </a:xfrm>
          <a:prstGeom prst="leftBrace">
            <a:avLst>
              <a:gd name="adj1" fmla="val 74392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endParaRPr lang="zh-CN" altLang="en-US" sz="200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5" name="AutoShape 11"/>
          <p:cNvSpPr>
            <a:spLocks/>
          </p:cNvSpPr>
          <p:nvPr/>
        </p:nvSpPr>
        <p:spPr bwMode="auto">
          <a:xfrm>
            <a:off x="8042951" y="2341032"/>
            <a:ext cx="114300" cy="944563"/>
          </a:xfrm>
          <a:prstGeom prst="leftBrace">
            <a:avLst>
              <a:gd name="adj1" fmla="val 68866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endParaRPr lang="zh-CN" altLang="en-US" sz="200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6" name="Text Box 12" descr="花岗岩"/>
          <p:cNvSpPr txBox="1">
            <a:spLocks noChangeArrowheads="1"/>
          </p:cNvSpPr>
          <p:nvPr/>
        </p:nvSpPr>
        <p:spPr bwMode="auto">
          <a:xfrm>
            <a:off x="6648261" y="1372334"/>
            <a:ext cx="13612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线性结构 </a:t>
            </a:r>
          </a:p>
        </p:txBody>
      </p:sp>
      <p:sp>
        <p:nvSpPr>
          <p:cNvPr id="17" name="Text Box 13" descr="花岗岩"/>
          <p:cNvSpPr txBox="1">
            <a:spLocks noChangeArrowheads="1"/>
          </p:cNvSpPr>
          <p:nvPr/>
        </p:nvSpPr>
        <p:spPr bwMode="auto">
          <a:xfrm>
            <a:off x="6557691" y="2468206"/>
            <a:ext cx="15424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非线性结构</a:t>
            </a:r>
          </a:p>
        </p:txBody>
      </p:sp>
      <p:sp>
        <p:nvSpPr>
          <p:cNvPr id="18" name="Text Box 14" descr="花岗岩"/>
          <p:cNvSpPr txBox="1">
            <a:spLocks noChangeArrowheads="1"/>
          </p:cNvSpPr>
          <p:nvPr/>
        </p:nvSpPr>
        <p:spPr bwMode="auto">
          <a:xfrm>
            <a:off x="6662490" y="3337648"/>
            <a:ext cx="12859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顺序存储</a:t>
            </a:r>
          </a:p>
        </p:txBody>
      </p:sp>
      <p:sp>
        <p:nvSpPr>
          <p:cNvPr id="19" name="Text Box 15" descr="花岗岩"/>
          <p:cNvSpPr txBox="1">
            <a:spLocks noChangeArrowheads="1"/>
          </p:cNvSpPr>
          <p:nvPr/>
        </p:nvSpPr>
        <p:spPr bwMode="auto">
          <a:xfrm>
            <a:off x="6728240" y="4360866"/>
            <a:ext cx="12859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索引存储 </a:t>
            </a:r>
            <a:endParaRPr lang="zh-CN" altLang="en-US" sz="20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0" name="Text Box 16" descr="花岗岩"/>
          <p:cNvSpPr txBox="1">
            <a:spLocks noChangeArrowheads="1"/>
          </p:cNvSpPr>
          <p:nvPr/>
        </p:nvSpPr>
        <p:spPr bwMode="auto">
          <a:xfrm>
            <a:off x="8226491" y="781343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线性表</a:t>
            </a:r>
          </a:p>
        </p:txBody>
      </p:sp>
      <p:sp>
        <p:nvSpPr>
          <p:cNvPr id="21" name="Text Box 17" descr="花岗岩"/>
          <p:cNvSpPr txBox="1">
            <a:spLocks noChangeArrowheads="1"/>
          </p:cNvSpPr>
          <p:nvPr/>
        </p:nvSpPr>
        <p:spPr bwMode="auto">
          <a:xfrm>
            <a:off x="8226491" y="1300456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栈</a:t>
            </a: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、队列</a:t>
            </a:r>
          </a:p>
        </p:txBody>
      </p:sp>
      <p:sp>
        <p:nvSpPr>
          <p:cNvPr id="22" name="Text Box 18" descr="花岗岩"/>
          <p:cNvSpPr txBox="1">
            <a:spLocks noChangeArrowheads="1"/>
          </p:cNvSpPr>
          <p:nvPr/>
        </p:nvSpPr>
        <p:spPr bwMode="auto">
          <a:xfrm>
            <a:off x="8226491" y="1819568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串</a:t>
            </a: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、数组</a:t>
            </a:r>
          </a:p>
        </p:txBody>
      </p:sp>
      <p:sp>
        <p:nvSpPr>
          <p:cNvPr id="23" name="Text Box 19" descr="花岗岩"/>
          <p:cNvSpPr txBox="1">
            <a:spLocks noChangeArrowheads="1"/>
          </p:cNvSpPr>
          <p:nvPr/>
        </p:nvSpPr>
        <p:spPr bwMode="auto">
          <a:xfrm>
            <a:off x="8189072" y="2338712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树形结构</a:t>
            </a:r>
          </a:p>
        </p:txBody>
      </p:sp>
      <p:sp>
        <p:nvSpPr>
          <p:cNvPr id="24" name="Text Box 20" descr="花岗岩"/>
          <p:cNvSpPr txBox="1">
            <a:spLocks noChangeArrowheads="1"/>
          </p:cNvSpPr>
          <p:nvPr/>
        </p:nvSpPr>
        <p:spPr bwMode="auto">
          <a:xfrm>
            <a:off x="8189072" y="2872112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图形结构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1585530" y="2259630"/>
            <a:ext cx="1662060" cy="344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 b="1" dirty="0">
                <a:solidFill>
                  <a:srgbClr val="0070C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逻辑</a:t>
            </a:r>
            <a:r>
              <a:rPr lang="zh-CN" altLang="en-US" sz="1600" b="1" dirty="0" smtClean="0">
                <a:solidFill>
                  <a:srgbClr val="0070C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结构唯一</a:t>
            </a:r>
            <a:endParaRPr lang="zh-CN" altLang="en-US" sz="1600" b="1" dirty="0">
              <a:solidFill>
                <a:srgbClr val="0070C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 eaLnBrk="1" hangingPunct="1">
              <a:spcBef>
                <a:spcPct val="50000"/>
              </a:spcBef>
            </a:pPr>
            <a:endParaRPr lang="en-US" altLang="zh-CN" sz="2000" b="1" dirty="0" smtClean="0">
              <a:solidFill>
                <a:srgbClr val="0070C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 eaLnBrk="1" hangingPunct="1">
              <a:spcBef>
                <a:spcPct val="50000"/>
              </a:spcBef>
            </a:pPr>
            <a:endParaRPr lang="en-US" altLang="zh-CN" sz="1600" b="1" dirty="0">
              <a:solidFill>
                <a:srgbClr val="0070C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 eaLnBrk="1" hangingPunct="1">
              <a:spcBef>
                <a:spcPct val="50000"/>
              </a:spcBef>
            </a:pPr>
            <a:endParaRPr lang="en-US" altLang="zh-CN" sz="1600" b="1" dirty="0" smtClean="0">
              <a:solidFill>
                <a:srgbClr val="0070C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1600" b="1" dirty="0" smtClean="0">
                <a:solidFill>
                  <a:srgbClr val="0070C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存储结构不</a:t>
            </a:r>
            <a:r>
              <a:rPr lang="zh-CN" altLang="en-US" sz="1600" b="1" dirty="0">
                <a:solidFill>
                  <a:srgbClr val="0070C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唯一</a:t>
            </a:r>
          </a:p>
          <a:p>
            <a:pPr algn="ctr" eaLnBrk="1" hangingPunct="1">
              <a:spcBef>
                <a:spcPct val="50000"/>
              </a:spcBef>
            </a:pPr>
            <a:endParaRPr lang="zh-CN" altLang="en-US" sz="1600" b="1" dirty="0">
              <a:solidFill>
                <a:srgbClr val="0070C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 eaLnBrk="1" hangingPunct="1">
              <a:spcBef>
                <a:spcPct val="50000"/>
              </a:spcBef>
            </a:pPr>
            <a:endParaRPr lang="en-US" altLang="zh-CN" sz="2400" b="1" dirty="0" smtClean="0">
              <a:solidFill>
                <a:srgbClr val="0070C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1600" b="1" dirty="0" smtClean="0">
                <a:solidFill>
                  <a:srgbClr val="0070C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运算</a:t>
            </a:r>
            <a:r>
              <a:rPr lang="zh-CN" altLang="en-US" sz="1600" b="1" dirty="0">
                <a:solidFill>
                  <a:srgbClr val="0070C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的</a:t>
            </a:r>
            <a:r>
              <a:rPr lang="zh-CN" altLang="en-US" sz="1600" b="1" dirty="0" smtClean="0">
                <a:solidFill>
                  <a:srgbClr val="0070C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实现依赖于存储</a:t>
            </a:r>
            <a:r>
              <a:rPr lang="zh-CN" altLang="en-US" sz="1600" b="1" dirty="0">
                <a:solidFill>
                  <a:srgbClr val="0070C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结构</a:t>
            </a:r>
          </a:p>
        </p:txBody>
      </p:sp>
      <p:sp>
        <p:nvSpPr>
          <p:cNvPr id="26" name="AutoShape 25"/>
          <p:cNvSpPr>
            <a:spLocks noChangeArrowheads="1"/>
          </p:cNvSpPr>
          <p:nvPr/>
        </p:nvSpPr>
        <p:spPr bwMode="auto">
          <a:xfrm>
            <a:off x="2321839" y="4353382"/>
            <a:ext cx="189442" cy="442649"/>
          </a:xfrm>
          <a:prstGeom prst="upArrow">
            <a:avLst>
              <a:gd name="adj1" fmla="val 50000"/>
              <a:gd name="adj2" fmla="val 1860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7" name="AutoShape 8"/>
          <p:cNvSpPr>
            <a:spLocks/>
          </p:cNvSpPr>
          <p:nvPr/>
        </p:nvSpPr>
        <p:spPr bwMode="auto">
          <a:xfrm>
            <a:off x="6418276" y="1532467"/>
            <a:ext cx="244214" cy="1135794"/>
          </a:xfrm>
          <a:prstGeom prst="leftBrace">
            <a:avLst>
              <a:gd name="adj1" fmla="val 68866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endParaRPr lang="zh-CN" altLang="en-US" sz="200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8" name="Text Box 14" descr="花岗岩"/>
          <p:cNvSpPr txBox="1">
            <a:spLocks noChangeArrowheads="1"/>
          </p:cNvSpPr>
          <p:nvPr/>
        </p:nvSpPr>
        <p:spPr bwMode="auto">
          <a:xfrm>
            <a:off x="6728240" y="3832231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链式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存储</a:t>
            </a:r>
            <a:endParaRPr lang="zh-CN" altLang="en-US" sz="20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9" name="Text Box 15" descr="花岗岩"/>
          <p:cNvSpPr txBox="1">
            <a:spLocks noChangeArrowheads="1"/>
          </p:cNvSpPr>
          <p:nvPr/>
        </p:nvSpPr>
        <p:spPr bwMode="auto">
          <a:xfrm>
            <a:off x="6594466" y="4899381"/>
            <a:ext cx="14366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散列存储 </a:t>
            </a:r>
            <a:endParaRPr lang="zh-CN" altLang="en-US" sz="20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20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6318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 autoUpdateAnimBg="0" advAuto="3000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抽象数据类型 </a:t>
            </a:r>
            <a:br>
              <a:rPr lang="zh-CN" altLang="en-US" dirty="0"/>
            </a:br>
            <a:r>
              <a:rPr lang="en-US" altLang="zh-CN" sz="3200" dirty="0"/>
              <a:t>(ADTs: Abstract  Data Types)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53067" y="1825625"/>
            <a:ext cx="5791199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更高层次的</a:t>
            </a:r>
            <a:r>
              <a:rPr lang="zh-CN" altLang="en-US" sz="2400" dirty="0" smtClean="0"/>
              <a:t>数据抽象</a:t>
            </a:r>
            <a:endParaRPr lang="en-US" altLang="zh-CN" sz="2400" dirty="0" smtClean="0"/>
          </a:p>
          <a:p>
            <a:r>
              <a:rPr lang="zh-CN" altLang="en-US" sz="2400" dirty="0" smtClean="0"/>
              <a:t>由</a:t>
            </a:r>
            <a:r>
              <a:rPr lang="zh-CN" altLang="en-US" sz="2400" dirty="0"/>
              <a:t>用户</a:t>
            </a:r>
            <a:r>
              <a:rPr lang="zh-CN" altLang="en-US" sz="2400" dirty="0" smtClean="0"/>
              <a:t>定义用以</a:t>
            </a:r>
            <a:r>
              <a:rPr lang="zh-CN" altLang="en-US" sz="2400" dirty="0"/>
              <a:t>表示应用问题的</a:t>
            </a:r>
            <a:r>
              <a:rPr lang="zh-CN" altLang="en-US" sz="2400" dirty="0" smtClean="0"/>
              <a:t>数据模型</a:t>
            </a:r>
            <a:endParaRPr lang="en-US" altLang="zh-CN" sz="2400" dirty="0" smtClean="0"/>
          </a:p>
          <a:p>
            <a:r>
              <a:rPr lang="zh-CN" altLang="en-US" sz="2400" dirty="0" smtClean="0"/>
              <a:t>由基本</a:t>
            </a:r>
            <a:r>
              <a:rPr lang="zh-CN" altLang="en-US" sz="2400" dirty="0"/>
              <a:t>的数据类型组成</a:t>
            </a:r>
            <a:r>
              <a:rPr lang="en-US" altLang="zh-CN" sz="2400" dirty="0"/>
              <a:t>, </a:t>
            </a:r>
            <a:r>
              <a:rPr lang="zh-CN" altLang="en-US" sz="2400" dirty="0"/>
              <a:t>并包括一组相关的</a:t>
            </a:r>
            <a:r>
              <a:rPr lang="zh-CN" altLang="en-US" sz="2400" dirty="0" smtClean="0"/>
              <a:t>操作</a:t>
            </a:r>
            <a:endParaRPr lang="en-US" altLang="zh-CN" sz="2400" dirty="0" smtClean="0"/>
          </a:p>
          <a:p>
            <a:r>
              <a:rPr lang="zh-CN" altLang="en-US" sz="2400" dirty="0"/>
              <a:t>抽象数据类型可以用以下的三元组来表示：</a:t>
            </a:r>
          </a:p>
          <a:p>
            <a:r>
              <a:rPr lang="en-US" altLang="zh-CN" sz="2400" dirty="0" smtClean="0"/>
              <a:t>           ADT </a:t>
            </a:r>
            <a:r>
              <a:rPr lang="en-US" altLang="zh-CN" sz="2400" dirty="0"/>
              <a:t>= </a:t>
            </a:r>
            <a:r>
              <a:rPr lang="zh-CN" altLang="en-US" sz="2400" dirty="0"/>
              <a:t>（</a:t>
            </a:r>
            <a:r>
              <a:rPr lang="en-US" altLang="zh-CN" sz="2400" dirty="0"/>
              <a:t>D</a:t>
            </a:r>
            <a:r>
              <a:rPr lang="zh-CN" altLang="en-US" sz="2400" dirty="0"/>
              <a:t>，</a:t>
            </a:r>
            <a:r>
              <a:rPr lang="en-US" altLang="zh-CN" sz="2400" dirty="0"/>
              <a:t>S</a:t>
            </a:r>
            <a:r>
              <a:rPr lang="zh-CN" altLang="en-US" sz="2400" dirty="0"/>
              <a:t>，</a:t>
            </a:r>
            <a:r>
              <a:rPr lang="en-US" altLang="zh-CN" sz="2400" dirty="0"/>
              <a:t>P</a:t>
            </a:r>
            <a:r>
              <a:rPr lang="zh-CN" altLang="en-US" sz="2400" dirty="0"/>
              <a:t>）</a:t>
            </a:r>
          </a:p>
          <a:p>
            <a:endParaRPr lang="zh-CN" altLang="en-US" sz="1800" dirty="0"/>
          </a:p>
          <a:p>
            <a:r>
              <a:rPr lang="zh-CN" altLang="en-US" sz="2400" dirty="0" smtClean="0"/>
              <a:t>   </a:t>
            </a:r>
            <a:r>
              <a:rPr lang="zh-CN" altLang="en-US" sz="2000" dirty="0" smtClean="0"/>
              <a:t>数据</a:t>
            </a:r>
            <a:r>
              <a:rPr lang="zh-CN" altLang="en-US" sz="2000" dirty="0"/>
              <a:t>对象   </a:t>
            </a:r>
            <a:r>
              <a:rPr lang="en-US" altLang="zh-CN" sz="2000" dirty="0"/>
              <a:t>D</a:t>
            </a:r>
            <a:r>
              <a:rPr lang="zh-CN" altLang="en-US" sz="2000" dirty="0"/>
              <a:t>上的关系集    </a:t>
            </a:r>
            <a:r>
              <a:rPr lang="en-US" altLang="zh-CN" sz="2000" dirty="0"/>
              <a:t>D</a:t>
            </a:r>
            <a:r>
              <a:rPr lang="zh-CN" altLang="en-US" sz="2000" dirty="0"/>
              <a:t>上的操作集 </a:t>
            </a:r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459132" y="2877909"/>
            <a:ext cx="4394201" cy="2246769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ADT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抽象数据类型名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</a:t>
            </a:r>
            <a:r>
              <a:rPr lang="zh-CN" altLang="en-US" sz="200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数据对象的定义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</a:t>
            </a:r>
            <a:r>
              <a:rPr lang="zh-CN" altLang="en-US" sz="200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关系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数据关系的定义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基本</a:t>
            </a:r>
            <a:r>
              <a:rPr lang="zh-CN" altLang="en-US" sz="200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操作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：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基本操作的定义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 ADT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抽象数据类型名</a:t>
            </a:r>
            <a:endParaRPr lang="zh-CN" altLang="en-US" sz="2000" dirty="0">
              <a:solidFill>
                <a:srgbClr val="FF33C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330017" y="2384593"/>
            <a:ext cx="24066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ADT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常用定义格式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324100" y="4927600"/>
            <a:ext cx="1587500" cy="47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182533" y="4953000"/>
            <a:ext cx="279400" cy="42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5080000" y="4927600"/>
            <a:ext cx="584200" cy="47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6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6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 autoUpdateAnimBg="0" advAuto="1000"/>
      <p:bldP spid="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ATD Complex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483476" y="1825625"/>
            <a:ext cx="5841104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</a:pPr>
            <a:r>
              <a:rPr lang="zh-CN" altLang="en-US" dirty="0" smtClean="0"/>
              <a:t>数据对象：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D</a:t>
            </a:r>
            <a:r>
              <a:rPr lang="en-US" altLang="zh-CN" sz="2400" dirty="0"/>
              <a:t>={e1,e2|e1,e2 </a:t>
            </a:r>
            <a:r>
              <a:rPr lang="en-US" altLang="zh-CN" sz="2400" dirty="0" smtClean="0"/>
              <a:t>∈R,R</a:t>
            </a:r>
            <a:r>
              <a:rPr lang="zh-CN" altLang="en-US" sz="2400" dirty="0" smtClean="0"/>
              <a:t>为实数集</a:t>
            </a:r>
            <a:r>
              <a:rPr lang="en-US" altLang="zh-CN" sz="2400" dirty="0" smtClean="0"/>
              <a:t>}</a:t>
            </a:r>
          </a:p>
          <a:p>
            <a:pPr>
              <a:lnSpc>
                <a:spcPct val="115000"/>
              </a:lnSpc>
            </a:pPr>
            <a:r>
              <a:rPr lang="zh-CN" altLang="en-US" dirty="0" smtClean="0"/>
              <a:t>数据关系：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S={&lt;e1,e2&gt;|e1</a:t>
            </a:r>
            <a:r>
              <a:rPr lang="zh-CN" altLang="en-US" sz="2400" dirty="0" smtClean="0"/>
              <a:t>为实部</a:t>
            </a:r>
            <a:r>
              <a:rPr lang="en-US" altLang="zh-CN" sz="2400" dirty="0" smtClean="0"/>
              <a:t>,e2</a:t>
            </a:r>
            <a:r>
              <a:rPr lang="zh-CN" altLang="en-US" sz="2400" dirty="0" smtClean="0"/>
              <a:t>为虚部</a:t>
            </a:r>
            <a:r>
              <a:rPr lang="en-US" altLang="zh-CN" sz="2400" dirty="0" smtClean="0"/>
              <a:t>}</a:t>
            </a:r>
          </a:p>
          <a:p>
            <a:pPr>
              <a:lnSpc>
                <a:spcPct val="115000"/>
              </a:lnSpc>
            </a:pPr>
            <a:r>
              <a:rPr lang="zh-CN" altLang="en-US" dirty="0" smtClean="0"/>
              <a:t>基本操作：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</a:t>
            </a:r>
            <a:r>
              <a:rPr lang="en-US" altLang="zh-CN" sz="2400" dirty="0" smtClean="0"/>
              <a:t>Create(&amp;</a:t>
            </a:r>
            <a:r>
              <a:rPr lang="en-US" altLang="zh-CN" sz="2400" dirty="0" err="1" smtClean="0"/>
              <a:t>C,x,y</a:t>
            </a:r>
            <a:r>
              <a:rPr lang="en-US" altLang="zh-CN" sz="2400" dirty="0" smtClean="0"/>
              <a:t>)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sz="2400" dirty="0" smtClean="0"/>
              <a:t>                   </a:t>
            </a:r>
            <a:r>
              <a:rPr lang="en-US" altLang="zh-CN" sz="2400" dirty="0" err="1" smtClean="0"/>
              <a:t>GetReal</a:t>
            </a:r>
            <a:r>
              <a:rPr lang="en-US" altLang="zh-CN" sz="2400" dirty="0" smtClean="0"/>
              <a:t>(C)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Add(C1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C2)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……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6838950" y="1825625"/>
            <a:ext cx="503562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表示部分：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typedef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struct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float </a:t>
            </a:r>
            <a:r>
              <a:rPr lang="en-US" altLang="zh-C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Realpart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float </a:t>
            </a:r>
            <a:r>
              <a:rPr lang="en-US" altLang="zh-C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Imagepart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}  Complex;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实现部分：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void Create(&amp;Complex </a:t>
            </a:r>
            <a:r>
              <a:rPr lang="en-US" altLang="zh-C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c,float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x,float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y){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c.Realpart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=x;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c.Imagepart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=y;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float </a:t>
            </a:r>
            <a:r>
              <a:rPr lang="en-US" altLang="zh-C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GetReal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(Complex c){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return </a:t>
            </a:r>
            <a:r>
              <a:rPr lang="en-US" altLang="zh-C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c.Realpart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……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2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算法及算法分析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算法定义及特性，算法时间复杂度，空间复杂度分析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23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0621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算法定义和特征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/>
              <a:t>个</a:t>
            </a:r>
            <a:r>
              <a:rPr lang="zh-CN" altLang="en-US" dirty="0">
                <a:solidFill>
                  <a:srgbClr val="FF0000"/>
                </a:solidFill>
              </a:rPr>
              <a:t>有穷</a:t>
            </a:r>
            <a:r>
              <a:rPr lang="zh-CN" altLang="en-US" dirty="0"/>
              <a:t>的指令集，这些指令为解决某一特定任务规定了一个运算</a:t>
            </a:r>
            <a:r>
              <a:rPr lang="zh-CN" altLang="en-US" dirty="0" smtClean="0"/>
              <a:t>序列</a:t>
            </a:r>
            <a:endParaRPr lang="en-US" altLang="zh-CN" dirty="0" smtClean="0"/>
          </a:p>
          <a:p>
            <a:r>
              <a:rPr lang="zh-CN" altLang="en-US" dirty="0" smtClean="0"/>
              <a:t>特性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输入</a:t>
            </a:r>
            <a:r>
              <a:rPr lang="zh-CN" altLang="en-US" dirty="0"/>
              <a:t>  </a:t>
            </a:r>
            <a:r>
              <a:rPr lang="zh-CN" altLang="en-US" dirty="0" smtClean="0"/>
              <a:t>   有</a:t>
            </a:r>
            <a:r>
              <a:rPr lang="en-US" altLang="zh-CN" dirty="0"/>
              <a:t>0</a:t>
            </a:r>
            <a:r>
              <a:rPr lang="zh-CN" altLang="en-US" dirty="0"/>
              <a:t>个或多个输入</a:t>
            </a:r>
          </a:p>
          <a:p>
            <a:pPr lvl="1"/>
            <a:r>
              <a:rPr lang="zh-CN" altLang="en-US" dirty="0"/>
              <a:t>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输出</a:t>
            </a:r>
            <a:r>
              <a:rPr lang="zh-CN" altLang="en-US" dirty="0"/>
              <a:t>  </a:t>
            </a:r>
            <a:r>
              <a:rPr lang="zh-CN" altLang="en-US" dirty="0" smtClean="0"/>
              <a:t>   有</a:t>
            </a:r>
            <a:r>
              <a:rPr lang="zh-CN" altLang="en-US" dirty="0"/>
              <a:t>一个或多个输出</a:t>
            </a:r>
            <a:r>
              <a:rPr lang="en-US" altLang="zh-CN" dirty="0"/>
              <a:t>(</a:t>
            </a:r>
            <a:r>
              <a:rPr lang="zh-CN" altLang="en-US" dirty="0"/>
              <a:t>处理结果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确定性</a:t>
            </a:r>
            <a:r>
              <a:rPr lang="zh-CN" altLang="en-US" dirty="0"/>
              <a:t>  每步定义都是确切、无歧义的</a:t>
            </a:r>
          </a:p>
          <a:p>
            <a:pPr lvl="1"/>
            <a:r>
              <a:rPr lang="zh-CN" altLang="en-US" dirty="0"/>
              <a:t>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有穷性</a:t>
            </a:r>
            <a:r>
              <a:rPr lang="zh-CN" altLang="en-US" dirty="0"/>
              <a:t>  算法应在执行有穷步后结束</a:t>
            </a:r>
          </a:p>
          <a:p>
            <a:pPr lvl="1"/>
            <a:r>
              <a:rPr lang="zh-CN" altLang="en-US" dirty="0"/>
              <a:t>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有效性</a:t>
            </a:r>
            <a:r>
              <a:rPr lang="zh-CN" altLang="en-US" dirty="0"/>
              <a:t>  每一条运算应足够基本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24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7327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算法描述</a:t>
            </a:r>
            <a:r>
              <a:rPr lang="en-US" altLang="zh-CN" dirty="0" smtClean="0"/>
              <a:t>-</a:t>
            </a:r>
            <a:r>
              <a:rPr lang="zh-CN" altLang="en-US" spc="-25" dirty="0"/>
              <a:t>欧几里德算法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自然语言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2438" indent="-273050">
              <a:lnSpc>
                <a:spcPct val="100000"/>
              </a:lnSpc>
              <a:spcBef>
                <a:spcPts val="855"/>
              </a:spcBef>
            </a:pPr>
            <a:r>
              <a:rPr lang="zh-CN" altLang="en-US" sz="2000" spc="-25" dirty="0"/>
              <a:t>①输</a:t>
            </a:r>
            <a:r>
              <a:rPr lang="zh-CN" altLang="en-US" sz="2000" spc="-20" dirty="0"/>
              <a:t>入</a:t>
            </a:r>
            <a:r>
              <a:rPr lang="en-US" altLang="zh-CN" sz="2000" i="1" dirty="0">
                <a:latin typeface="Arial"/>
                <a:cs typeface="Arial"/>
              </a:rPr>
              <a:t>m</a:t>
            </a:r>
            <a:r>
              <a:rPr lang="zh-CN" altLang="en-US" sz="2000" i="1" spc="-5" dirty="0">
                <a:latin typeface="Arial"/>
                <a:cs typeface="Arial"/>
              </a:rPr>
              <a:t> </a:t>
            </a:r>
            <a:r>
              <a:rPr lang="zh-CN" altLang="en-US" sz="2000" spc="-20" dirty="0"/>
              <a:t>和</a:t>
            </a:r>
            <a:r>
              <a:rPr lang="en-US" altLang="zh-CN" sz="2000" i="1" spc="-10" dirty="0">
                <a:latin typeface="Arial"/>
                <a:cs typeface="Arial"/>
              </a:rPr>
              <a:t>n</a:t>
            </a:r>
            <a:r>
              <a:rPr lang="zh-CN" altLang="en-US" sz="2000" spc="-25" dirty="0"/>
              <a:t>；</a:t>
            </a:r>
          </a:p>
          <a:p>
            <a:pPr marL="452438" indent="-273050">
              <a:lnSpc>
                <a:spcPct val="100000"/>
              </a:lnSpc>
              <a:spcBef>
                <a:spcPts val="1005"/>
              </a:spcBef>
            </a:pPr>
            <a:r>
              <a:rPr lang="zh-CN" altLang="en-US" sz="2000" spc="-25" dirty="0"/>
              <a:t>②</a:t>
            </a:r>
            <a:r>
              <a:rPr lang="zh-CN" altLang="en-US" sz="2000" spc="-550" dirty="0"/>
              <a:t> </a:t>
            </a:r>
            <a:r>
              <a:rPr lang="zh-CN" altLang="en-US" sz="2000" spc="-25" dirty="0"/>
              <a:t>求</a:t>
            </a:r>
            <a:r>
              <a:rPr lang="en-US" altLang="zh-CN" sz="2000" i="1" dirty="0">
                <a:latin typeface="Arial"/>
                <a:cs typeface="Arial"/>
              </a:rPr>
              <a:t>m</a:t>
            </a:r>
            <a:r>
              <a:rPr lang="zh-CN" altLang="en-US" sz="2000" spc="-25" dirty="0"/>
              <a:t>除</a:t>
            </a:r>
            <a:r>
              <a:rPr lang="zh-CN" altLang="en-US" sz="2000" spc="-20" dirty="0"/>
              <a:t>以</a:t>
            </a:r>
            <a:r>
              <a:rPr lang="en-US" altLang="zh-CN" sz="2000" i="1" spc="-10" dirty="0">
                <a:latin typeface="Arial"/>
                <a:cs typeface="Arial"/>
              </a:rPr>
              <a:t>n</a:t>
            </a:r>
            <a:r>
              <a:rPr lang="zh-CN" altLang="en-US" sz="2000" spc="-25" dirty="0"/>
              <a:t>的余</a:t>
            </a:r>
            <a:r>
              <a:rPr lang="zh-CN" altLang="en-US" sz="2000" spc="-20" dirty="0"/>
              <a:t>数</a:t>
            </a:r>
            <a:r>
              <a:rPr lang="en-US" altLang="zh-CN" sz="2000" i="1" spc="-5" dirty="0">
                <a:latin typeface="Arial"/>
                <a:cs typeface="Arial"/>
              </a:rPr>
              <a:t>r</a:t>
            </a:r>
            <a:r>
              <a:rPr lang="zh-CN" altLang="en-US" sz="2000" spc="-25" dirty="0"/>
              <a:t>；</a:t>
            </a:r>
          </a:p>
          <a:p>
            <a:pPr marL="452438" marR="5080" indent="-273050">
              <a:lnSpc>
                <a:spcPct val="105000"/>
              </a:lnSpc>
              <a:spcBef>
                <a:spcPts val="865"/>
              </a:spcBef>
            </a:pPr>
            <a:r>
              <a:rPr lang="zh-CN" altLang="en-US" sz="2000" spc="-25" dirty="0"/>
              <a:t>③</a:t>
            </a:r>
            <a:r>
              <a:rPr lang="zh-CN" altLang="en-US" sz="2000" spc="-550" dirty="0"/>
              <a:t> </a:t>
            </a:r>
            <a:r>
              <a:rPr lang="zh-CN" altLang="en-US" sz="2000" spc="-25" dirty="0"/>
              <a:t>若</a:t>
            </a:r>
            <a:r>
              <a:rPr lang="en-US" altLang="zh-CN" sz="2000" i="1" dirty="0">
                <a:latin typeface="Arial"/>
                <a:cs typeface="Arial"/>
              </a:rPr>
              <a:t>r</a:t>
            </a:r>
            <a:r>
              <a:rPr lang="zh-CN" altLang="en-US" sz="2000" spc="-25" dirty="0"/>
              <a:t>等于</a:t>
            </a:r>
            <a:r>
              <a:rPr lang="en-US" altLang="zh-CN" sz="2000" spc="-5" dirty="0">
                <a:latin typeface="Arial"/>
                <a:cs typeface="Arial"/>
              </a:rPr>
              <a:t>0</a:t>
            </a:r>
            <a:r>
              <a:rPr lang="zh-CN" altLang="en-US" sz="2000" spc="-20" dirty="0"/>
              <a:t>，</a:t>
            </a:r>
            <a:r>
              <a:rPr lang="zh-CN" altLang="en-US" sz="2000" spc="-25" dirty="0"/>
              <a:t>则</a:t>
            </a:r>
            <a:r>
              <a:rPr lang="en-US" altLang="zh-CN" sz="2000" i="1" spc="-5" dirty="0">
                <a:latin typeface="Arial"/>
                <a:cs typeface="Arial"/>
              </a:rPr>
              <a:t>n</a:t>
            </a:r>
            <a:r>
              <a:rPr lang="zh-CN" altLang="en-US" sz="2000" spc="-25" dirty="0"/>
              <a:t>为最大公约数，算法结束；否则执行 第④步；</a:t>
            </a:r>
          </a:p>
          <a:p>
            <a:pPr marL="452438" indent="-273050">
              <a:lnSpc>
                <a:spcPct val="100000"/>
              </a:lnSpc>
              <a:spcBef>
                <a:spcPts val="855"/>
              </a:spcBef>
            </a:pPr>
            <a:r>
              <a:rPr lang="zh-CN" altLang="en-US" sz="2000" spc="-25" dirty="0"/>
              <a:t>④</a:t>
            </a:r>
            <a:r>
              <a:rPr lang="zh-CN" altLang="en-US" sz="2000" spc="-550" dirty="0"/>
              <a:t> </a:t>
            </a:r>
            <a:r>
              <a:rPr lang="zh-CN" altLang="en-US" sz="2000" spc="-25" dirty="0"/>
              <a:t>将</a:t>
            </a:r>
            <a:r>
              <a:rPr lang="en-US" altLang="zh-CN" sz="2000" i="1" spc="-5" dirty="0">
                <a:latin typeface="Arial"/>
                <a:cs typeface="Arial"/>
              </a:rPr>
              <a:t>n</a:t>
            </a:r>
            <a:r>
              <a:rPr lang="zh-CN" altLang="en-US" sz="2000" spc="-25" dirty="0"/>
              <a:t>的值放</a:t>
            </a:r>
            <a:r>
              <a:rPr lang="zh-CN" altLang="en-US" sz="2000" spc="-20" dirty="0"/>
              <a:t>在</a:t>
            </a:r>
            <a:r>
              <a:rPr lang="en-US" altLang="zh-CN" sz="2000" i="1" spc="-5" dirty="0">
                <a:latin typeface="Arial"/>
                <a:cs typeface="Arial"/>
              </a:rPr>
              <a:t>m</a:t>
            </a:r>
            <a:r>
              <a:rPr lang="zh-CN" altLang="en-US" sz="2000" spc="-25" dirty="0"/>
              <a:t>中，</a:t>
            </a:r>
            <a:r>
              <a:rPr lang="zh-CN" altLang="en-US" sz="2000" spc="-20" dirty="0"/>
              <a:t>将</a:t>
            </a:r>
            <a:r>
              <a:rPr lang="en-US" altLang="zh-CN" sz="2000" i="1" spc="-5" dirty="0">
                <a:latin typeface="Arial"/>
                <a:cs typeface="Arial"/>
              </a:rPr>
              <a:t>r</a:t>
            </a:r>
            <a:r>
              <a:rPr lang="zh-CN" altLang="en-US" sz="2000" spc="-25" dirty="0"/>
              <a:t>的值放</a:t>
            </a:r>
            <a:r>
              <a:rPr lang="zh-CN" altLang="en-US" sz="2000" spc="-20" dirty="0"/>
              <a:t>在</a:t>
            </a:r>
            <a:r>
              <a:rPr lang="en-US" altLang="zh-CN" sz="2000" i="1" spc="-10" dirty="0">
                <a:latin typeface="Arial"/>
                <a:cs typeface="Arial"/>
              </a:rPr>
              <a:t>n</a:t>
            </a:r>
            <a:r>
              <a:rPr lang="zh-CN" altLang="en-US" sz="2000" spc="-25" dirty="0"/>
              <a:t>中；</a:t>
            </a:r>
          </a:p>
          <a:p>
            <a:pPr marL="452438" indent="-273050">
              <a:lnSpc>
                <a:spcPct val="100000"/>
              </a:lnSpc>
              <a:spcBef>
                <a:spcPts val="1005"/>
              </a:spcBef>
            </a:pPr>
            <a:r>
              <a:rPr lang="zh-CN" altLang="en-US" sz="2000" spc="-25" dirty="0"/>
              <a:t>⑤</a:t>
            </a:r>
            <a:r>
              <a:rPr lang="zh-CN" altLang="en-US" sz="2000" spc="-550" dirty="0"/>
              <a:t> </a:t>
            </a:r>
            <a:r>
              <a:rPr lang="zh-CN" altLang="en-US" sz="2000" spc="-25" dirty="0"/>
              <a:t>重新执行第②步</a:t>
            </a:r>
            <a:r>
              <a:rPr lang="zh-CN" altLang="en-US" sz="2000" spc="-25" dirty="0" smtClean="0"/>
              <a:t>。</a:t>
            </a:r>
            <a:endParaRPr lang="en-US" altLang="zh-CN" sz="2000" spc="-25" dirty="0" smtClean="0"/>
          </a:p>
          <a:p>
            <a:pPr marL="452438" indent="-273050">
              <a:lnSpc>
                <a:spcPct val="100000"/>
              </a:lnSpc>
              <a:spcBef>
                <a:spcPts val="1005"/>
              </a:spcBef>
            </a:pPr>
            <a:endParaRPr lang="en-US" altLang="zh-CN" sz="2000" spc="-25" dirty="0"/>
          </a:p>
          <a:p>
            <a:pPr marL="452438" indent="-273050">
              <a:lnSpc>
                <a:spcPct val="100000"/>
              </a:lnSpc>
              <a:spcBef>
                <a:spcPts val="1005"/>
              </a:spcBef>
            </a:pPr>
            <a:endParaRPr lang="en-US" altLang="zh-CN" sz="2000" spc="-25" dirty="0" smtClean="0"/>
          </a:p>
          <a:p>
            <a:pPr marL="452438" indent="-273050">
              <a:lnSpc>
                <a:spcPct val="100000"/>
              </a:lnSpc>
              <a:spcBef>
                <a:spcPts val="1005"/>
              </a:spcBef>
            </a:pPr>
            <a:r>
              <a:rPr lang="zh-CN" altLang="en-US" sz="2000" spc="-25" dirty="0"/>
              <a:t>优点：容易理解 缺点：冗长、二义性</a:t>
            </a:r>
          </a:p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程序语言或伪代码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>
          <a:xfrm>
            <a:off x="6598920" y="2193924"/>
            <a:ext cx="4754880" cy="4070241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/>
              <a:t>1. r = m % n;</a:t>
            </a:r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循环直到 </a:t>
            </a:r>
            <a:r>
              <a:rPr lang="en-US" altLang="zh-CN" sz="2000" dirty="0"/>
              <a:t>r </a:t>
            </a:r>
            <a:r>
              <a:rPr lang="zh-CN" altLang="en-US" sz="2000" dirty="0"/>
              <a:t>等于</a:t>
            </a:r>
            <a:r>
              <a:rPr lang="en-US" altLang="zh-CN" sz="2000" dirty="0"/>
              <a:t>0</a:t>
            </a:r>
          </a:p>
          <a:p>
            <a:pPr marL="0" indent="630238">
              <a:buNone/>
            </a:pPr>
            <a:r>
              <a:rPr lang="en-US" altLang="zh-CN" sz="2000" dirty="0"/>
              <a:t>m = n;</a:t>
            </a:r>
          </a:p>
          <a:p>
            <a:pPr marL="0" indent="630238">
              <a:buNone/>
            </a:pPr>
            <a:r>
              <a:rPr lang="en-US" altLang="zh-CN" sz="2000" dirty="0"/>
              <a:t>n = r;</a:t>
            </a:r>
          </a:p>
          <a:p>
            <a:pPr marL="0" indent="630238">
              <a:buNone/>
            </a:pPr>
            <a:r>
              <a:rPr lang="en-US" altLang="zh-CN" sz="2000" dirty="0"/>
              <a:t>r = m % n; </a:t>
            </a:r>
            <a:endParaRPr lang="en-US" altLang="zh-CN" sz="2000" dirty="0" smtClean="0"/>
          </a:p>
          <a:p>
            <a:r>
              <a:rPr lang="en-US" altLang="zh-CN" sz="2000" dirty="0" smtClean="0"/>
              <a:t>3</a:t>
            </a:r>
            <a:r>
              <a:rPr lang="en-US" altLang="zh-CN" sz="2000" dirty="0"/>
              <a:t>. </a:t>
            </a:r>
            <a:r>
              <a:rPr lang="zh-CN" altLang="en-US" sz="2000" dirty="0"/>
              <a:t>输出 </a:t>
            </a:r>
            <a:r>
              <a:rPr lang="en-US" altLang="zh-CN" sz="2000" dirty="0" smtClean="0"/>
              <a:t>n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pPr marL="273050" indent="-273050">
              <a:lnSpc>
                <a:spcPct val="100000"/>
              </a:lnSpc>
              <a:spcBef>
                <a:spcPts val="1005"/>
              </a:spcBef>
            </a:pPr>
            <a:r>
              <a:rPr lang="zh-CN" altLang="en-US" sz="2000" spc="-25" dirty="0" smtClean="0"/>
              <a:t>表达能力强，抽象性强，容易理解</a:t>
            </a:r>
            <a:r>
              <a:rPr lang="en-US" altLang="zh-CN" sz="2000" spc="-25" dirty="0" smtClean="0"/>
              <a:t> ;</a:t>
            </a:r>
            <a:endParaRPr lang="zh-CN" altLang="en-US" sz="2000" spc="-25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2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提出问题：如何评价算法？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假设有</a:t>
            </a:r>
            <a:r>
              <a:rPr lang="en-US" altLang="zh-CN" smtClean="0"/>
              <a:t>4</a:t>
            </a:r>
            <a:r>
              <a:rPr lang="zh-CN" altLang="en-US" smtClean="0"/>
              <a:t>间寝室（</a:t>
            </a:r>
            <a:r>
              <a:rPr lang="en-US" altLang="zh-CN" smtClean="0"/>
              <a:t>A/B/C/D</a:t>
            </a:r>
            <a:r>
              <a:rPr lang="zh-CN" altLang="en-US" smtClean="0"/>
              <a:t>），如果要将</a:t>
            </a:r>
            <a:r>
              <a:rPr lang="en-US" altLang="zh-CN" smtClean="0"/>
              <a:t>A</a:t>
            </a:r>
            <a:r>
              <a:rPr lang="zh-CN" altLang="en-US" smtClean="0"/>
              <a:t>寝室的物品搬到</a:t>
            </a:r>
            <a:r>
              <a:rPr lang="en-US" altLang="zh-CN" smtClean="0"/>
              <a:t>B</a:t>
            </a:r>
            <a:r>
              <a:rPr lang="zh-CN" altLang="en-US" smtClean="0"/>
              <a:t>寝室，</a:t>
            </a:r>
            <a:r>
              <a:rPr lang="en-US" altLang="zh-CN" smtClean="0"/>
              <a:t>B</a:t>
            </a:r>
            <a:r>
              <a:rPr lang="zh-CN" altLang="en-US" smtClean="0"/>
              <a:t>寝室的物品搬到</a:t>
            </a:r>
            <a:r>
              <a:rPr lang="en-US" altLang="zh-CN" smtClean="0"/>
              <a:t>C</a:t>
            </a:r>
            <a:r>
              <a:rPr lang="zh-CN" altLang="en-US" smtClean="0"/>
              <a:t>寝室，</a:t>
            </a:r>
            <a:r>
              <a:rPr lang="en-US" altLang="zh-CN" smtClean="0"/>
              <a:t>C</a:t>
            </a:r>
            <a:r>
              <a:rPr lang="zh-CN" altLang="en-US" smtClean="0"/>
              <a:t>寝室的物品搬到</a:t>
            </a:r>
            <a:r>
              <a:rPr lang="en-US" altLang="zh-CN" smtClean="0"/>
              <a:t>D</a:t>
            </a:r>
            <a:r>
              <a:rPr lang="zh-CN" altLang="en-US" smtClean="0"/>
              <a:t>寝室，</a:t>
            </a:r>
            <a:r>
              <a:rPr lang="en-US" altLang="zh-CN" smtClean="0"/>
              <a:t>D</a:t>
            </a:r>
            <a:r>
              <a:rPr lang="zh-CN" altLang="en-US" smtClean="0"/>
              <a:t>寝室的物品搬到</a:t>
            </a:r>
            <a:r>
              <a:rPr lang="en-US" altLang="zh-CN" smtClean="0"/>
              <a:t>A</a:t>
            </a:r>
            <a:r>
              <a:rPr lang="zh-CN" altLang="en-US" smtClean="0"/>
              <a:t>寝室，且规定只有当某间寝室为空时才能往进搬东西，物品从一间寝室搬到另一间寝室的时间为</a:t>
            </a:r>
            <a:r>
              <a:rPr lang="en-US" altLang="zh-CN" smtClean="0"/>
              <a:t>T</a:t>
            </a:r>
            <a:r>
              <a:rPr lang="zh-CN" altLang="en-US" smtClean="0"/>
              <a:t>。请描述完成上述任务的算法，并评价其算法优劣。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3225800" y="4864100"/>
            <a:ext cx="896938" cy="8969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4122739" y="4864100"/>
            <a:ext cx="896937" cy="8969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5019675" y="4864100"/>
            <a:ext cx="896938" cy="8969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5916614" y="4864100"/>
            <a:ext cx="896937" cy="8969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26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1637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方案一：占用尽量少的额外空间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2441576" y="4146550"/>
            <a:ext cx="7369175" cy="1949450"/>
          </a:xfrm>
        </p:spPr>
        <p:txBody>
          <a:bodyPr/>
          <a:lstStyle/>
          <a:p>
            <a:r>
              <a:rPr lang="zh-CN" altLang="en-US" smtClean="0"/>
              <a:t>占用额外空间</a:t>
            </a:r>
            <a:r>
              <a:rPr lang="en-US" altLang="zh-CN" smtClean="0"/>
              <a:t>1</a:t>
            </a:r>
          </a:p>
          <a:p>
            <a:r>
              <a:rPr lang="zh-CN" altLang="en-US" smtClean="0"/>
              <a:t>消耗时间</a:t>
            </a:r>
            <a:r>
              <a:rPr lang="en-US" altLang="zh-CN" smtClean="0"/>
              <a:t>5T</a:t>
            </a:r>
            <a:endParaRPr lang="zh-CN" altLang="en-US" smtClean="0"/>
          </a:p>
        </p:txBody>
      </p:sp>
      <p:sp>
        <p:nvSpPr>
          <p:cNvPr id="5" name="圆角矩形 4"/>
          <p:cNvSpPr/>
          <p:nvPr/>
        </p:nvSpPr>
        <p:spPr bwMode="auto">
          <a:xfrm>
            <a:off x="2867025" y="2173289"/>
            <a:ext cx="896938" cy="896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3763964" y="2173289"/>
            <a:ext cx="896937" cy="896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4660900" y="2173289"/>
            <a:ext cx="896938" cy="896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5557839" y="2173289"/>
            <a:ext cx="896937" cy="896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7531100" y="2173289"/>
            <a:ext cx="896938" cy="896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zh-CN" altLang="en-US" sz="1600" dirty="0">
                <a:solidFill>
                  <a:srgbClr val="FF0000"/>
                </a:solidFill>
              </a:rPr>
              <a:t>周转房</a:t>
            </a:r>
          </a:p>
        </p:txBody>
      </p:sp>
      <p:cxnSp>
        <p:nvCxnSpPr>
          <p:cNvPr id="38922" name="曲线连接符 10"/>
          <p:cNvCxnSpPr>
            <a:cxnSpLocks noChangeShapeType="1"/>
            <a:stCxn id="8" idx="0"/>
            <a:endCxn id="9" idx="0"/>
          </p:cNvCxnSpPr>
          <p:nvPr/>
        </p:nvCxnSpPr>
        <p:spPr bwMode="auto">
          <a:xfrm rot="5400000" flipH="1" flipV="1">
            <a:off x="6992938" y="1185863"/>
            <a:ext cx="1588" cy="1973263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3" name="曲线连接符 12"/>
          <p:cNvCxnSpPr>
            <a:cxnSpLocks noChangeShapeType="1"/>
            <a:stCxn id="7" idx="2"/>
            <a:endCxn id="8" idx="2"/>
          </p:cNvCxnSpPr>
          <p:nvPr/>
        </p:nvCxnSpPr>
        <p:spPr bwMode="auto">
          <a:xfrm rot="16200000" flipH="1">
            <a:off x="5557839" y="2620964"/>
            <a:ext cx="1587" cy="896937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4" name="曲线连接符 15"/>
          <p:cNvCxnSpPr>
            <a:cxnSpLocks noChangeShapeType="1"/>
            <a:stCxn id="6" idx="2"/>
            <a:endCxn id="7" idx="2"/>
          </p:cNvCxnSpPr>
          <p:nvPr/>
        </p:nvCxnSpPr>
        <p:spPr bwMode="auto">
          <a:xfrm rot="16200000" flipH="1">
            <a:off x="4660901" y="2620963"/>
            <a:ext cx="1587" cy="896938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5" name="曲线连接符 18"/>
          <p:cNvCxnSpPr>
            <a:cxnSpLocks noChangeShapeType="1"/>
            <a:stCxn id="5" idx="2"/>
            <a:endCxn id="6" idx="2"/>
          </p:cNvCxnSpPr>
          <p:nvPr/>
        </p:nvCxnSpPr>
        <p:spPr bwMode="auto">
          <a:xfrm rot="16200000" flipH="1">
            <a:off x="3763964" y="2620964"/>
            <a:ext cx="1587" cy="896937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6" name="曲线连接符 21"/>
          <p:cNvCxnSpPr>
            <a:cxnSpLocks noChangeShapeType="1"/>
            <a:stCxn id="9" idx="2"/>
            <a:endCxn id="5" idx="2"/>
          </p:cNvCxnSpPr>
          <p:nvPr/>
        </p:nvCxnSpPr>
        <p:spPr bwMode="auto">
          <a:xfrm rot="5400000">
            <a:off x="5647533" y="737395"/>
            <a:ext cx="1587" cy="4664075"/>
          </a:xfrm>
          <a:prstGeom prst="curvedConnector3">
            <a:avLst>
              <a:gd name="adj1" fmla="val 33143079"/>
            </a:avLst>
          </a:prstGeom>
          <a:noFill/>
          <a:ln w="9525" algn="ctr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7" name="TextBox 25"/>
          <p:cNvSpPr txBox="1">
            <a:spLocks noChangeArrowheads="1"/>
          </p:cNvSpPr>
          <p:nvPr/>
        </p:nvSpPr>
        <p:spPr bwMode="auto">
          <a:xfrm>
            <a:off x="6813551" y="1635125"/>
            <a:ext cx="538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/>
              <a:t>1T</a:t>
            </a:r>
            <a:endParaRPr lang="zh-CN" altLang="en-US" sz="1600" b="1"/>
          </a:p>
        </p:txBody>
      </p:sp>
      <p:sp>
        <p:nvSpPr>
          <p:cNvPr id="38928" name="TextBox 26"/>
          <p:cNvSpPr txBox="1">
            <a:spLocks noChangeArrowheads="1"/>
          </p:cNvSpPr>
          <p:nvPr/>
        </p:nvSpPr>
        <p:spPr bwMode="auto">
          <a:xfrm>
            <a:off x="5378451" y="3090864"/>
            <a:ext cx="5381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/>
              <a:t>2T</a:t>
            </a:r>
            <a:endParaRPr lang="zh-CN" altLang="en-US" sz="1600" b="1"/>
          </a:p>
        </p:txBody>
      </p:sp>
      <p:sp>
        <p:nvSpPr>
          <p:cNvPr id="38929" name="TextBox 27"/>
          <p:cNvSpPr txBox="1">
            <a:spLocks noChangeArrowheads="1"/>
          </p:cNvSpPr>
          <p:nvPr/>
        </p:nvSpPr>
        <p:spPr bwMode="auto">
          <a:xfrm>
            <a:off x="4481513" y="3090864"/>
            <a:ext cx="5381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/>
              <a:t>3T</a:t>
            </a:r>
            <a:endParaRPr lang="zh-CN" altLang="en-US" sz="1600" b="1"/>
          </a:p>
        </p:txBody>
      </p:sp>
      <p:sp>
        <p:nvSpPr>
          <p:cNvPr id="38930" name="TextBox 28"/>
          <p:cNvSpPr txBox="1">
            <a:spLocks noChangeArrowheads="1"/>
          </p:cNvSpPr>
          <p:nvPr/>
        </p:nvSpPr>
        <p:spPr bwMode="auto">
          <a:xfrm>
            <a:off x="3584576" y="3090864"/>
            <a:ext cx="5381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/>
              <a:t>4T</a:t>
            </a:r>
            <a:endParaRPr lang="zh-CN" altLang="en-US" sz="1600" b="1"/>
          </a:p>
        </p:txBody>
      </p:sp>
      <p:sp>
        <p:nvSpPr>
          <p:cNvPr id="38931" name="TextBox 29"/>
          <p:cNvSpPr txBox="1">
            <a:spLocks noChangeArrowheads="1"/>
          </p:cNvSpPr>
          <p:nvPr/>
        </p:nvSpPr>
        <p:spPr bwMode="auto">
          <a:xfrm>
            <a:off x="5530851" y="3449639"/>
            <a:ext cx="5381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/>
              <a:t>5T</a:t>
            </a:r>
            <a:endParaRPr lang="zh-CN" altLang="en-US" sz="1600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27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889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方案二：在最短时间内完成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2441576" y="4146550"/>
            <a:ext cx="7369175" cy="1949450"/>
          </a:xfrm>
        </p:spPr>
        <p:txBody>
          <a:bodyPr/>
          <a:lstStyle/>
          <a:p>
            <a:r>
              <a:rPr lang="zh-CN" altLang="en-US" smtClean="0"/>
              <a:t>占用额外空间</a:t>
            </a:r>
            <a:r>
              <a:rPr lang="en-US" altLang="zh-CN" smtClean="0"/>
              <a:t>4</a:t>
            </a:r>
          </a:p>
          <a:p>
            <a:r>
              <a:rPr lang="zh-CN" altLang="en-US" smtClean="0"/>
              <a:t>消耗时间</a:t>
            </a:r>
            <a:r>
              <a:rPr lang="en-US" altLang="zh-CN" smtClean="0"/>
              <a:t>2T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5" name="圆角矩形 4"/>
          <p:cNvSpPr/>
          <p:nvPr/>
        </p:nvSpPr>
        <p:spPr bwMode="auto">
          <a:xfrm>
            <a:off x="1970089" y="2173289"/>
            <a:ext cx="896937" cy="896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867025" y="2173289"/>
            <a:ext cx="896938" cy="896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763964" y="2173289"/>
            <a:ext cx="896937" cy="896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4660900" y="2173289"/>
            <a:ext cx="896938" cy="896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6634164" y="2173289"/>
            <a:ext cx="896937" cy="896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zh-CN" altLang="en-US" sz="1600" dirty="0">
                <a:solidFill>
                  <a:srgbClr val="FF0000"/>
                </a:solidFill>
              </a:rPr>
              <a:t>周转房</a:t>
            </a:r>
          </a:p>
        </p:txBody>
      </p:sp>
      <p:cxnSp>
        <p:nvCxnSpPr>
          <p:cNvPr id="39946" name="曲线连接符 9"/>
          <p:cNvCxnSpPr>
            <a:cxnSpLocks noChangeShapeType="1"/>
            <a:stCxn id="5" idx="0"/>
            <a:endCxn id="9" idx="0"/>
          </p:cNvCxnSpPr>
          <p:nvPr/>
        </p:nvCxnSpPr>
        <p:spPr bwMode="auto">
          <a:xfrm rot="5400000" flipH="1" flipV="1">
            <a:off x="4750594" y="-159544"/>
            <a:ext cx="1588" cy="4664075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7" name="曲线连接符 13"/>
          <p:cNvCxnSpPr>
            <a:cxnSpLocks noChangeShapeType="1"/>
            <a:stCxn id="9" idx="2"/>
            <a:endCxn id="6" idx="2"/>
          </p:cNvCxnSpPr>
          <p:nvPr/>
        </p:nvCxnSpPr>
        <p:spPr bwMode="auto">
          <a:xfrm rot="5400000">
            <a:off x="5199064" y="1185864"/>
            <a:ext cx="1587" cy="3767137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8" name="TextBox 14"/>
          <p:cNvSpPr txBox="1">
            <a:spLocks noChangeArrowheads="1"/>
          </p:cNvSpPr>
          <p:nvPr/>
        </p:nvSpPr>
        <p:spPr bwMode="auto">
          <a:xfrm>
            <a:off x="5916613" y="1635125"/>
            <a:ext cx="5381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/>
              <a:t>1T</a:t>
            </a:r>
            <a:endParaRPr lang="zh-CN" altLang="en-US" sz="1600" b="1"/>
          </a:p>
        </p:txBody>
      </p:sp>
      <p:sp>
        <p:nvSpPr>
          <p:cNvPr id="39949" name="TextBox 18"/>
          <p:cNvSpPr txBox="1">
            <a:spLocks noChangeArrowheads="1"/>
          </p:cNvSpPr>
          <p:nvPr/>
        </p:nvSpPr>
        <p:spPr bwMode="auto">
          <a:xfrm>
            <a:off x="5916613" y="3449639"/>
            <a:ext cx="5381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/>
              <a:t>2T</a:t>
            </a:r>
            <a:endParaRPr lang="zh-CN" altLang="en-US" sz="1600" b="1"/>
          </a:p>
        </p:txBody>
      </p:sp>
      <p:sp>
        <p:nvSpPr>
          <p:cNvPr id="20" name="圆角矩形 19"/>
          <p:cNvSpPr/>
          <p:nvPr/>
        </p:nvSpPr>
        <p:spPr bwMode="auto">
          <a:xfrm>
            <a:off x="7531100" y="2173289"/>
            <a:ext cx="896938" cy="896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zh-CN" altLang="en-US" sz="1600" dirty="0">
                <a:solidFill>
                  <a:srgbClr val="FF0000"/>
                </a:solidFill>
              </a:rPr>
              <a:t>周转房</a:t>
            </a:r>
          </a:p>
        </p:txBody>
      </p:sp>
      <p:sp>
        <p:nvSpPr>
          <p:cNvPr id="21" name="圆角矩形 20"/>
          <p:cNvSpPr/>
          <p:nvPr/>
        </p:nvSpPr>
        <p:spPr bwMode="auto">
          <a:xfrm>
            <a:off x="8428039" y="2173289"/>
            <a:ext cx="896937" cy="896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zh-CN" altLang="en-US" sz="1600" dirty="0">
                <a:solidFill>
                  <a:srgbClr val="FF0000"/>
                </a:solidFill>
              </a:rPr>
              <a:t>周转房</a:t>
            </a:r>
          </a:p>
        </p:txBody>
      </p:sp>
      <p:sp>
        <p:nvSpPr>
          <p:cNvPr id="22" name="圆角矩形 21"/>
          <p:cNvSpPr/>
          <p:nvPr/>
        </p:nvSpPr>
        <p:spPr bwMode="auto">
          <a:xfrm>
            <a:off x="9324975" y="2173289"/>
            <a:ext cx="896938" cy="896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zh-CN" altLang="en-US" sz="1600" dirty="0">
                <a:solidFill>
                  <a:srgbClr val="FF0000"/>
                </a:solidFill>
              </a:rPr>
              <a:t>周转房</a:t>
            </a:r>
          </a:p>
        </p:txBody>
      </p:sp>
      <p:cxnSp>
        <p:nvCxnSpPr>
          <p:cNvPr id="39953" name="曲线连接符 23"/>
          <p:cNvCxnSpPr>
            <a:cxnSpLocks noChangeShapeType="1"/>
            <a:stCxn id="6" idx="0"/>
            <a:endCxn id="20" idx="0"/>
          </p:cNvCxnSpPr>
          <p:nvPr/>
        </p:nvCxnSpPr>
        <p:spPr bwMode="auto">
          <a:xfrm rot="5400000" flipH="1" flipV="1">
            <a:off x="5647532" y="-159544"/>
            <a:ext cx="1588" cy="4664075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4" name="曲线连接符 26"/>
          <p:cNvCxnSpPr>
            <a:cxnSpLocks noChangeShapeType="1"/>
            <a:stCxn id="7" idx="0"/>
            <a:endCxn id="21" idx="0"/>
          </p:cNvCxnSpPr>
          <p:nvPr/>
        </p:nvCxnSpPr>
        <p:spPr bwMode="auto">
          <a:xfrm rot="5400000" flipH="1" flipV="1">
            <a:off x="6544469" y="-159544"/>
            <a:ext cx="1588" cy="4664075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5" name="曲线连接符 29"/>
          <p:cNvCxnSpPr>
            <a:cxnSpLocks noChangeShapeType="1"/>
            <a:stCxn id="8" idx="0"/>
            <a:endCxn id="22" idx="0"/>
          </p:cNvCxnSpPr>
          <p:nvPr/>
        </p:nvCxnSpPr>
        <p:spPr bwMode="auto">
          <a:xfrm rot="5400000" flipH="1" flipV="1">
            <a:off x="7441407" y="-159544"/>
            <a:ext cx="1588" cy="4664075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6" name="曲线连接符 33"/>
          <p:cNvCxnSpPr>
            <a:cxnSpLocks noChangeShapeType="1"/>
            <a:stCxn id="20" idx="2"/>
            <a:endCxn id="7" idx="2"/>
          </p:cNvCxnSpPr>
          <p:nvPr/>
        </p:nvCxnSpPr>
        <p:spPr bwMode="auto">
          <a:xfrm rot="5400000">
            <a:off x="6096001" y="1185863"/>
            <a:ext cx="1587" cy="3767138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7" name="曲线连接符 36"/>
          <p:cNvCxnSpPr>
            <a:cxnSpLocks noChangeShapeType="1"/>
            <a:stCxn id="21" idx="2"/>
            <a:endCxn id="8" idx="2"/>
          </p:cNvCxnSpPr>
          <p:nvPr/>
        </p:nvCxnSpPr>
        <p:spPr bwMode="auto">
          <a:xfrm rot="5400000">
            <a:off x="6992939" y="1185864"/>
            <a:ext cx="1587" cy="3767137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8" name="曲线连接符 39"/>
          <p:cNvCxnSpPr>
            <a:cxnSpLocks noChangeShapeType="1"/>
            <a:stCxn id="22" idx="2"/>
            <a:endCxn id="5" idx="2"/>
          </p:cNvCxnSpPr>
          <p:nvPr/>
        </p:nvCxnSpPr>
        <p:spPr bwMode="auto">
          <a:xfrm rot="5400000">
            <a:off x="6096001" y="-608012"/>
            <a:ext cx="1587" cy="7354888"/>
          </a:xfrm>
          <a:prstGeom prst="curvedConnector3">
            <a:avLst>
              <a:gd name="adj1" fmla="val 22430167"/>
            </a:avLst>
          </a:prstGeom>
          <a:noFill/>
          <a:ln w="9525" algn="ctr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28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9394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结论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评价程序性能</a:t>
            </a:r>
            <a:endParaRPr lang="en-US" altLang="zh-CN" smtClean="0"/>
          </a:p>
          <a:p>
            <a:pPr lvl="1"/>
            <a:r>
              <a:rPr lang="zh-CN" altLang="en-US" smtClean="0"/>
              <a:t>分析或测量程序的时空开销</a:t>
            </a:r>
            <a:endParaRPr lang="en-US" altLang="zh-CN" smtClean="0"/>
          </a:p>
          <a:p>
            <a:r>
              <a:rPr lang="zh-CN" altLang="en-US" smtClean="0"/>
              <a:t>选择算法</a:t>
            </a:r>
            <a:endParaRPr lang="en-US" altLang="zh-CN" smtClean="0"/>
          </a:p>
          <a:p>
            <a:pPr lvl="1"/>
            <a:r>
              <a:rPr lang="zh-CN" altLang="en-US" smtClean="0"/>
              <a:t>针对某一具体问题，在其不同解决方案之间进行空间和时间的权衡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29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2067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课程安排</a:t>
            </a:r>
          </a:p>
        </p:txBody>
      </p:sp>
      <p:sp>
        <p:nvSpPr>
          <p:cNvPr id="5122" name="内容占位符 2"/>
          <p:cNvSpPr>
            <a:spLocks noGrp="1" noChangeArrowheads="1"/>
          </p:cNvSpPr>
          <p:nvPr>
            <p:ph idx="1"/>
          </p:nvPr>
        </p:nvSpPr>
        <p:spPr>
          <a:xfrm>
            <a:off x="1562100" y="1471448"/>
            <a:ext cx="9791700" cy="506746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周课时安排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讲授：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课时，周四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14:00~16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45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实验：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课时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，周四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18:00~19:40 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周开始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成绩比例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期末笔试成绩（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50%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上机成绩（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40%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平时成绩（包括出勤、课堂检测等，共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10%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教材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数据结构、算法与应用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----C++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描述   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Sartaj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Sahni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著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参考教材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/>
              <a:t>数据结构与算法分析</a:t>
            </a:r>
            <a:r>
              <a:rPr lang="en-US" altLang="zh-CN" dirty="0" smtClean="0"/>
              <a:t>-c</a:t>
            </a:r>
            <a:r>
              <a:rPr lang="zh-CN" altLang="en-US" dirty="0" smtClean="0"/>
              <a:t>语言描述         </a:t>
            </a:r>
            <a:r>
              <a:rPr lang="en-US" altLang="zh-CN" dirty="0" smtClean="0"/>
              <a:t>Mark Allen Weiss</a:t>
            </a:r>
            <a:r>
              <a:rPr lang="zh-CN" altLang="en-US" dirty="0" smtClean="0"/>
              <a:t>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数据结构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语言版 第</a:t>
            </a:r>
            <a:r>
              <a:rPr lang="en-US" altLang="zh-CN" dirty="0"/>
              <a:t>2</a:t>
            </a:r>
            <a:r>
              <a:rPr lang="zh-CN" altLang="en-US" dirty="0"/>
              <a:t>版），严蔚敏，李冬梅，吴伟民 </a:t>
            </a:r>
            <a:r>
              <a:rPr lang="zh-CN" altLang="en-US" dirty="0" smtClean="0"/>
              <a:t>著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大话数据结构                                                        程杰 著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3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65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影响程序性能评价的因素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计算机</a:t>
            </a:r>
            <a:endParaRPr lang="en-US" altLang="zh-CN" smtClean="0"/>
          </a:p>
          <a:p>
            <a:r>
              <a:rPr lang="zh-CN" altLang="en-US" smtClean="0"/>
              <a:t>编译器及其选项</a:t>
            </a:r>
            <a:endParaRPr lang="en-US" altLang="zh-CN" smtClean="0"/>
          </a:p>
          <a:p>
            <a:r>
              <a:rPr lang="zh-CN" altLang="en-US" smtClean="0"/>
              <a:t>问题规模（问题实例长度）</a:t>
            </a:r>
            <a:endParaRPr lang="en-US" altLang="zh-CN" smtClean="0"/>
          </a:p>
          <a:p>
            <a:r>
              <a:rPr lang="zh-CN" altLang="en-US" smtClean="0"/>
              <a:t>具体输入</a:t>
            </a:r>
            <a:endParaRPr lang="en-US" altLang="zh-CN" smtClean="0"/>
          </a:p>
          <a:p>
            <a:r>
              <a:rPr lang="zh-CN" altLang="en-US" smtClean="0"/>
              <a:t>代码本身（数据结构及算法）</a:t>
            </a:r>
          </a:p>
        </p:txBody>
      </p:sp>
      <p:sp>
        <p:nvSpPr>
          <p:cNvPr id="41989" name="右大括号 5"/>
          <p:cNvSpPr>
            <a:spLocks/>
          </p:cNvSpPr>
          <p:nvPr/>
        </p:nvSpPr>
        <p:spPr bwMode="auto">
          <a:xfrm>
            <a:off x="7172326" y="1455739"/>
            <a:ext cx="358775" cy="1076325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41990" name="右大括号 6"/>
          <p:cNvSpPr>
            <a:spLocks/>
          </p:cNvSpPr>
          <p:nvPr/>
        </p:nvSpPr>
        <p:spPr bwMode="auto">
          <a:xfrm>
            <a:off x="7172326" y="2890839"/>
            <a:ext cx="358775" cy="1614487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41991" name="TextBox 7"/>
          <p:cNvSpPr txBox="1">
            <a:spLocks noChangeArrowheads="1"/>
          </p:cNvSpPr>
          <p:nvPr/>
        </p:nvSpPr>
        <p:spPr bwMode="auto">
          <a:xfrm>
            <a:off x="7710488" y="1814514"/>
            <a:ext cx="1973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暂不考虑</a:t>
            </a:r>
          </a:p>
        </p:txBody>
      </p:sp>
      <p:sp>
        <p:nvSpPr>
          <p:cNvPr id="41992" name="TextBox 8"/>
          <p:cNvSpPr txBox="1">
            <a:spLocks noChangeArrowheads="1"/>
          </p:cNvSpPr>
          <p:nvPr/>
        </p:nvSpPr>
        <p:spPr bwMode="auto">
          <a:xfrm>
            <a:off x="7710488" y="3429000"/>
            <a:ext cx="1973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重点考虑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30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1636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空间复杂性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程序所需空间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指令空间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存储编译后的指令所需的空间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与目标机器、编译器及选项有关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不在本课程研究范围之内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数据空间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存储常量、简单变量、复合变量及动态分配的空间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环境栈空间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发生函数调用时所需的空间（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递归调用和循环比较</a:t>
            </a:r>
            <a:r>
              <a:rPr lang="zh-CN" altLang="en-US" dirty="0" smtClean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31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1380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数据空间：变量所占空间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2441576" y="4684714"/>
            <a:ext cx="7369175" cy="1411287"/>
          </a:xfrm>
        </p:spPr>
        <p:txBody>
          <a:bodyPr/>
          <a:lstStyle/>
          <a:p>
            <a:r>
              <a:rPr lang="en-US" altLang="zh-CN" smtClean="0"/>
              <a:t>double a[100];  </a:t>
            </a:r>
            <a:r>
              <a:rPr lang="en-US" altLang="zh-CN" smtClean="0">
                <a:sym typeface="Wingdings" panose="05000000000000000000" pitchFamily="2" charset="2"/>
              </a:rPr>
              <a:t>800</a:t>
            </a:r>
            <a:r>
              <a:rPr lang="zh-CN" altLang="en-US" smtClean="0">
                <a:sym typeface="Wingdings" panose="05000000000000000000" pitchFamily="2" charset="2"/>
              </a:rPr>
              <a:t>字节</a:t>
            </a:r>
            <a:endParaRPr lang="en-US" altLang="zh-CN" smtClean="0">
              <a:sym typeface="Wingdings" panose="05000000000000000000" pitchFamily="2" charset="2"/>
            </a:endParaRPr>
          </a:p>
          <a:p>
            <a:r>
              <a:rPr lang="en-US" altLang="zh-CN" smtClean="0">
                <a:sym typeface="Wingdings" panose="05000000000000000000" pitchFamily="2" charset="2"/>
              </a:rPr>
              <a:t>int maze[r][c]; 4*r*c</a:t>
            </a:r>
            <a:r>
              <a:rPr lang="zh-CN" altLang="en-US" smtClean="0">
                <a:sym typeface="Wingdings" panose="05000000000000000000" pitchFamily="2" charset="2"/>
              </a:rPr>
              <a:t>字节</a:t>
            </a:r>
            <a:endParaRPr lang="zh-CN" altLang="en-US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264921"/>
              </p:ext>
            </p:extLst>
          </p:nvPr>
        </p:nvGraphicFramePr>
        <p:xfrm>
          <a:off x="2508250" y="1397000"/>
          <a:ext cx="6096000" cy="323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类型</a:t>
                      </a:r>
                      <a:endParaRPr lang="zh-CN" altLang="en-US" sz="1800" dirty="0"/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占用字节数</a:t>
                      </a:r>
                      <a:endParaRPr lang="zh-CN" altLang="en-US" sz="1800" dirty="0"/>
                    </a:p>
                  </a:txBody>
                  <a:tcPr marT="45725" marB="45725" anchor="ctr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char, unsigned char</a:t>
                      </a:r>
                      <a:endParaRPr lang="zh-CN" altLang="en-US" sz="1800" dirty="0"/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25" marB="45725" anchor="ctr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short</a:t>
                      </a:r>
                      <a:endParaRPr lang="zh-CN" altLang="en-US" sz="1800" dirty="0"/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T="45725" marB="45725" anchor="ctr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int</a:t>
                      </a:r>
                      <a:r>
                        <a:rPr lang="en-US" altLang="zh-CN" sz="1800" dirty="0" smtClean="0"/>
                        <a:t>,</a:t>
                      </a:r>
                      <a:r>
                        <a:rPr lang="en-US" altLang="zh-CN" sz="1800" baseline="0" dirty="0" smtClean="0"/>
                        <a:t> unsigned </a:t>
                      </a:r>
                      <a:r>
                        <a:rPr lang="en-US" altLang="zh-CN" sz="1800" baseline="0" dirty="0" err="1" smtClean="0"/>
                        <a:t>int</a:t>
                      </a:r>
                      <a:endParaRPr lang="zh-CN" altLang="en-US" sz="1800" dirty="0"/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T="45725" marB="45725" anchor="ctr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long, unsigned long</a:t>
                      </a:r>
                      <a:endParaRPr lang="zh-CN" altLang="en-US" sz="1800" dirty="0"/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T="45725" marB="45725" anchor="ctr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float</a:t>
                      </a:r>
                      <a:endParaRPr lang="zh-CN" altLang="en-US" sz="1800" dirty="0"/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T="45725" marB="45725" anchor="ctr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double, long double</a:t>
                      </a:r>
                      <a:endParaRPr lang="zh-CN" altLang="en-US" sz="1800" dirty="0"/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8</a:t>
                      </a:r>
                      <a:endParaRPr lang="zh-CN" altLang="en-US" sz="1800" dirty="0"/>
                    </a:p>
                  </a:txBody>
                  <a:tcPr marT="45725" marB="45725" anchor="ctr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pointer</a:t>
                      </a:r>
                      <a:endParaRPr lang="zh-CN" altLang="en-US" sz="1800" dirty="0"/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 </a:t>
                      </a:r>
                      <a:r>
                        <a:rPr lang="zh-CN" altLang="en-US" sz="1800" dirty="0" smtClean="0"/>
                        <a:t>（</a:t>
                      </a:r>
                      <a:r>
                        <a:rPr lang="en-US" altLang="zh-CN" sz="1800" dirty="0" smtClean="0"/>
                        <a:t>64</a:t>
                      </a:r>
                      <a:r>
                        <a:rPr lang="zh-CN" altLang="en-US" sz="1800" dirty="0" smtClean="0"/>
                        <a:t>位系统及编译器长度为</a:t>
                      </a:r>
                      <a:r>
                        <a:rPr lang="en-US" altLang="zh-CN" sz="1800" dirty="0" smtClean="0"/>
                        <a:t>8</a:t>
                      </a:r>
                      <a:r>
                        <a:rPr lang="zh-CN" altLang="en-US" sz="1800" dirty="0" smtClean="0"/>
                        <a:t>）</a:t>
                      </a:r>
                      <a:endParaRPr lang="zh-CN" altLang="en-US" sz="1800" dirty="0"/>
                    </a:p>
                  </a:txBody>
                  <a:tcPr marT="45725" marB="45725" anchor="ctr"/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32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88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程序空间分析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程序空间分为固定部分和可变部分</a:t>
            </a:r>
            <a:endParaRPr lang="en-US" altLang="zh-CN" dirty="0" smtClean="0"/>
          </a:p>
          <a:p>
            <a:r>
              <a:rPr lang="zh-CN" altLang="en-US" dirty="0" smtClean="0"/>
              <a:t>其中可变部分是指随问题规模变化的空间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复合变量所需的空间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动态分配的空间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递归栈所需的空间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   </a:t>
            </a:r>
            <a:r>
              <a:rPr lang="en-US" altLang="zh-CN" i="1" dirty="0" smtClean="0"/>
              <a:t>S(P) </a:t>
            </a:r>
            <a:r>
              <a:rPr lang="en-US" altLang="zh-CN" dirty="0" smtClean="0"/>
              <a:t>= </a:t>
            </a:r>
            <a:r>
              <a:rPr lang="en-US" altLang="zh-CN" i="1" dirty="0" smtClean="0"/>
              <a:t>c </a:t>
            </a:r>
            <a:r>
              <a:rPr lang="en-US" altLang="zh-CN" dirty="0" smtClean="0"/>
              <a:t>+ </a:t>
            </a:r>
            <a:r>
              <a:rPr lang="en-US" altLang="zh-CN" i="1" dirty="0" err="1" smtClean="0"/>
              <a:t>S</a:t>
            </a:r>
            <a:r>
              <a:rPr lang="en-US" altLang="zh-CN" i="1" baseline="-25000" dirty="0" err="1" smtClean="0"/>
              <a:t>p</a:t>
            </a:r>
            <a:r>
              <a:rPr lang="en-US" altLang="zh-CN" dirty="0" smtClean="0"/>
              <a:t>(</a:t>
            </a:r>
            <a:r>
              <a:rPr lang="zh-CN" altLang="en-US" dirty="0" smtClean="0"/>
              <a:t>实例特征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33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5916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空间复杂性分析例</a:t>
            </a:r>
            <a:r>
              <a:rPr lang="en-US" altLang="zh-CN" dirty="0" smtClean="0"/>
              <a:t>1:</a:t>
            </a:r>
            <a:r>
              <a:rPr lang="zh-CN" altLang="en-US" dirty="0" smtClean="0"/>
              <a:t>累加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4608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000" dirty="0"/>
              <a:t>template&lt;class T&gt;</a:t>
            </a:r>
          </a:p>
          <a:p>
            <a:pPr>
              <a:buFontTx/>
              <a:buNone/>
            </a:pPr>
            <a:r>
              <a:rPr lang="en-US" altLang="zh-CN" sz="2000" dirty="0"/>
              <a:t>T Sum(T a[],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n)</a:t>
            </a:r>
          </a:p>
          <a:p>
            <a:pPr>
              <a:buFontTx/>
              <a:buNone/>
            </a:pPr>
            <a:r>
              <a:rPr lang="en-US" altLang="zh-CN" sz="2000" dirty="0"/>
              <a:t>{</a:t>
            </a:r>
          </a:p>
          <a:p>
            <a:pPr>
              <a:buFontTx/>
              <a:buNone/>
            </a:pPr>
            <a:r>
              <a:rPr lang="en-US" altLang="zh-CN" sz="2000" dirty="0"/>
              <a:t>  T </a:t>
            </a:r>
            <a:r>
              <a:rPr lang="en-US" altLang="zh-CN" sz="2000" dirty="0" err="1"/>
              <a:t>tsum</a:t>
            </a:r>
            <a:r>
              <a:rPr lang="en-US" altLang="zh-CN" sz="2000" dirty="0"/>
              <a:t>=0;</a:t>
            </a:r>
          </a:p>
          <a:p>
            <a:pPr>
              <a:buFontTx/>
              <a:buNone/>
            </a:pPr>
            <a:r>
              <a:rPr lang="en-US" altLang="zh-CN" sz="2000" dirty="0"/>
              <a:t>  for(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=0;i&lt;</a:t>
            </a:r>
            <a:r>
              <a:rPr lang="en-US" altLang="zh-CN" sz="2000" dirty="0" err="1"/>
              <a:t>n;i</a:t>
            </a:r>
            <a:r>
              <a:rPr lang="en-US" altLang="zh-CN" sz="2000" dirty="0"/>
              <a:t>++)</a:t>
            </a:r>
          </a:p>
          <a:p>
            <a:pPr>
              <a:buFontTx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tsum</a:t>
            </a:r>
            <a:r>
              <a:rPr lang="en-US" altLang="zh-CN" sz="2000" dirty="0"/>
              <a:t>+=a[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];</a:t>
            </a:r>
          </a:p>
          <a:p>
            <a:pPr>
              <a:buFontTx/>
              <a:buNone/>
            </a:pPr>
            <a:r>
              <a:rPr lang="en-US" altLang="zh-CN" sz="2000" dirty="0"/>
              <a:t>  return </a:t>
            </a:r>
            <a:r>
              <a:rPr lang="en-US" altLang="zh-CN" sz="2000" dirty="0" err="1"/>
              <a:t>tsum</a:t>
            </a:r>
            <a:r>
              <a:rPr lang="en-US" altLang="zh-CN" sz="2000" dirty="0"/>
              <a:t>;</a:t>
            </a:r>
          </a:p>
          <a:p>
            <a:pPr>
              <a:buFontTx/>
              <a:buNone/>
            </a:pPr>
            <a:r>
              <a:rPr lang="en-US" altLang="zh-CN" sz="2000" dirty="0"/>
              <a:t>}</a:t>
            </a:r>
          </a:p>
          <a:p>
            <a:pPr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消耗空间与</a:t>
            </a:r>
            <a:r>
              <a:rPr lang="en-US" altLang="zh-CN" sz="2000" dirty="0">
                <a:solidFill>
                  <a:srgbClr val="FF0000"/>
                </a:solidFill>
              </a:rPr>
              <a:t>n</a:t>
            </a:r>
            <a:r>
              <a:rPr lang="zh-CN" altLang="en-US" sz="2000" dirty="0">
                <a:solidFill>
                  <a:srgbClr val="FF0000"/>
                </a:solidFill>
              </a:rPr>
              <a:t>无关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CN" sz="2000" i="1" dirty="0" err="1">
                <a:solidFill>
                  <a:srgbClr val="FF0000"/>
                </a:solidFill>
              </a:rPr>
              <a:t>S</a:t>
            </a:r>
            <a:r>
              <a:rPr lang="en-US" altLang="zh-CN" sz="2000" i="1" baseline="-25000" dirty="0" err="1">
                <a:solidFill>
                  <a:srgbClr val="FF0000"/>
                </a:solidFill>
              </a:rPr>
              <a:t>Sum</a:t>
            </a:r>
            <a:r>
              <a:rPr lang="en-US" altLang="zh-CN" sz="2000" i="1" dirty="0">
                <a:solidFill>
                  <a:srgbClr val="FF0000"/>
                </a:solidFill>
              </a:rPr>
              <a:t>(n)</a:t>
            </a:r>
            <a:r>
              <a:rPr lang="en-US" altLang="zh-CN" sz="2000" dirty="0">
                <a:solidFill>
                  <a:srgbClr val="FF0000"/>
                </a:solidFill>
              </a:rPr>
              <a:t>=0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递归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None/>
              <a:defRPr/>
            </a:pPr>
            <a:r>
              <a:rPr lang="en-US" altLang="zh-CN" sz="2200" dirty="0"/>
              <a:t>template&lt;class T&gt;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200" dirty="0"/>
              <a:t>T </a:t>
            </a:r>
            <a:r>
              <a:rPr lang="en-US" altLang="zh-CN" sz="2200" dirty="0" err="1"/>
              <a:t>Rsum</a:t>
            </a:r>
            <a:r>
              <a:rPr lang="en-US" altLang="zh-CN" sz="2200" dirty="0"/>
              <a:t>(T a[],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n)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200" dirty="0"/>
              <a:t>{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200" dirty="0"/>
              <a:t>  if(n&gt;0)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200" dirty="0"/>
              <a:t>    return </a:t>
            </a:r>
            <a:r>
              <a:rPr lang="en-US" altLang="zh-CN" sz="2200" dirty="0" err="1"/>
              <a:t>Rsum</a:t>
            </a:r>
            <a:r>
              <a:rPr lang="en-US" altLang="zh-CN" sz="2200" dirty="0"/>
              <a:t>(a,n-1)+a[n-1];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200" dirty="0"/>
              <a:t>  return 0;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200" dirty="0"/>
              <a:t>}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zh-CN" altLang="en-US" sz="2000" dirty="0">
                <a:solidFill>
                  <a:srgbClr val="FF0000"/>
                </a:solidFill>
              </a:rPr>
              <a:t>消耗空间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zh-CN" altLang="en-US" sz="2000" dirty="0">
                <a:solidFill>
                  <a:srgbClr val="FF0000"/>
                </a:solidFill>
              </a:rPr>
              <a:t>递归栈空间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zh-CN" altLang="en-US" sz="2000" dirty="0">
                <a:solidFill>
                  <a:srgbClr val="FF0000"/>
                </a:solidFill>
              </a:rPr>
              <a:t>与</a:t>
            </a:r>
            <a:r>
              <a:rPr lang="en-US" altLang="zh-CN" sz="2000" dirty="0">
                <a:solidFill>
                  <a:srgbClr val="FF0000"/>
                </a:solidFill>
              </a:rPr>
              <a:t>n</a:t>
            </a:r>
            <a:r>
              <a:rPr lang="zh-CN" altLang="en-US" sz="2000" dirty="0">
                <a:solidFill>
                  <a:srgbClr val="FF0000"/>
                </a:solidFill>
              </a:rPr>
              <a:t>有关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 err="1">
                <a:solidFill>
                  <a:srgbClr val="FF0000"/>
                </a:solidFill>
              </a:rPr>
              <a:t>SRsum</a:t>
            </a:r>
            <a:r>
              <a:rPr lang="en-US" altLang="zh-CN" sz="2000" dirty="0">
                <a:solidFill>
                  <a:srgbClr val="FF0000"/>
                </a:solidFill>
              </a:rPr>
              <a:t>(n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br>
              <a:rPr lang="en-US" altLang="zh-CN" sz="2000" dirty="0" smtClean="0">
                <a:solidFill>
                  <a:srgbClr val="FF0000"/>
                </a:solidFill>
              </a:rPr>
            </a:br>
            <a:r>
              <a:rPr lang="en-US" altLang="zh-CN" sz="2000" dirty="0" smtClean="0">
                <a:solidFill>
                  <a:srgbClr val="FF0000"/>
                </a:solidFill>
              </a:rPr>
              <a:t>=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sizeof</a:t>
            </a:r>
            <a:r>
              <a:rPr lang="en-US" altLang="zh-CN" sz="2000" dirty="0" smtClean="0">
                <a:solidFill>
                  <a:srgbClr val="FF0000"/>
                </a:solidFill>
              </a:rPr>
              <a:t>(a</a:t>
            </a:r>
            <a:r>
              <a:rPr lang="zh-CN" altLang="en-US" sz="2000" dirty="0" smtClean="0">
                <a:solidFill>
                  <a:srgbClr val="FF0000"/>
                </a:solidFill>
              </a:rPr>
              <a:t>指针</a:t>
            </a:r>
            <a:r>
              <a:rPr lang="en-US" altLang="zh-CN" sz="2000" dirty="0" smtClean="0">
                <a:solidFill>
                  <a:srgbClr val="FF0000"/>
                </a:solidFill>
              </a:rPr>
              <a:t>)+4+sizeof(</a:t>
            </a:r>
            <a:r>
              <a:rPr lang="zh-CN" altLang="en-US" sz="2000" dirty="0" smtClean="0">
                <a:solidFill>
                  <a:srgbClr val="FF0000"/>
                </a:solidFill>
              </a:rPr>
              <a:t>函数指针</a:t>
            </a:r>
            <a:r>
              <a:rPr lang="en-US" altLang="zh-CN" sz="2000" dirty="0" smtClean="0">
                <a:solidFill>
                  <a:srgbClr val="FF0000"/>
                </a:solidFill>
              </a:rPr>
              <a:t>))*</a:t>
            </a:r>
            <a:r>
              <a:rPr lang="zh-CN" altLang="en-US" sz="2000" dirty="0">
                <a:solidFill>
                  <a:srgbClr val="FF0000"/>
                </a:solidFill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</a:rPr>
              <a:t>n+1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endParaRPr lang="zh-CN" altLang="en-US" sz="20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81508" y="6119820"/>
            <a:ext cx="3175870" cy="55399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3000" b="1" i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S</a:t>
            </a:r>
            <a:r>
              <a:rPr lang="en-US" altLang="zh-CN" sz="3000" b="1" i="1" baseline="-2500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Sum</a:t>
            </a:r>
            <a:r>
              <a:rPr lang="en-US" altLang="zh-CN" sz="3000" b="1" i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(n)</a:t>
            </a:r>
            <a:r>
              <a:rPr lang="en-US" altLang="zh-CN" sz="3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&lt;</a:t>
            </a:r>
            <a:r>
              <a:rPr lang="en-US" altLang="zh-CN" sz="3000" b="1" i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S</a:t>
            </a:r>
            <a:r>
              <a:rPr lang="en-US" altLang="zh-CN" sz="3000" b="1" i="1" baseline="-2500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Rsum</a:t>
            </a:r>
            <a:r>
              <a:rPr lang="en-US" altLang="zh-CN" sz="3000" b="1" i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(n)</a:t>
            </a:r>
            <a:endParaRPr lang="zh-CN" altLang="en-US" sz="3000" b="1" i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5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一个程序的空间开销包括</a:t>
            </a:r>
            <a:endParaRPr lang="en-US" altLang="zh-CN" smtClean="0"/>
          </a:p>
          <a:p>
            <a:pPr lvl="1"/>
            <a:r>
              <a:rPr lang="zh-CN" altLang="en-US" smtClean="0"/>
              <a:t>生成代码指令后所占的空间</a:t>
            </a:r>
            <a:endParaRPr lang="en-US" altLang="zh-CN" smtClean="0"/>
          </a:p>
          <a:p>
            <a:pPr lvl="1"/>
            <a:r>
              <a:rPr lang="zh-CN" altLang="en-US" smtClean="0"/>
              <a:t>简单变量、常量所占的空间</a:t>
            </a:r>
            <a:endParaRPr lang="en-US" altLang="zh-CN" smtClean="0"/>
          </a:p>
          <a:p>
            <a:pPr lvl="1"/>
            <a:r>
              <a:rPr lang="zh-CN" altLang="en-US" smtClean="0"/>
              <a:t>复合变量所占的空间</a:t>
            </a:r>
            <a:endParaRPr lang="en-US" altLang="zh-CN" smtClean="0"/>
          </a:p>
          <a:p>
            <a:pPr lvl="1"/>
            <a:r>
              <a:rPr lang="zh-CN" altLang="en-US" smtClean="0"/>
              <a:t>动态分配的空间</a:t>
            </a:r>
            <a:endParaRPr lang="en-US" altLang="zh-CN" smtClean="0"/>
          </a:p>
          <a:p>
            <a:pPr lvl="1"/>
            <a:r>
              <a:rPr lang="zh-CN" altLang="en-US" smtClean="0"/>
              <a:t>递归栈空间</a:t>
            </a:r>
          </a:p>
        </p:txBody>
      </p:sp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1803400" y="3149600"/>
            <a:ext cx="5037667" cy="1355726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744154" y="3381375"/>
            <a:ext cx="17938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重点考查可变部分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35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9747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时间复杂度分析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指标（计数对象）</a:t>
            </a:r>
            <a:endParaRPr lang="en-US" altLang="zh-CN" dirty="0"/>
          </a:p>
          <a:p>
            <a:r>
              <a:rPr lang="zh-CN" altLang="en-US" dirty="0" smtClean="0"/>
              <a:t>渐近符号（</a:t>
            </a:r>
            <a:r>
              <a:rPr lang="en-US" altLang="zh-CN" dirty="0" smtClean="0"/>
              <a:t>Ο</a:t>
            </a:r>
            <a:r>
              <a:rPr lang="zh-CN" altLang="en-US" dirty="0" smtClean="0"/>
              <a:t>、</a:t>
            </a:r>
            <a:r>
              <a:rPr lang="en-US" altLang="zh-CN" dirty="0" smtClean="0"/>
              <a:t>Ω</a:t>
            </a:r>
            <a:r>
              <a:rPr lang="zh-CN" altLang="en-US" dirty="0" smtClean="0"/>
              <a:t>、</a:t>
            </a:r>
            <a:r>
              <a:rPr lang="en-US" altLang="zh-CN" dirty="0" smtClean="0"/>
              <a:t>Θ</a:t>
            </a:r>
            <a:r>
              <a:rPr lang="zh-CN" altLang="en-US" dirty="0" smtClean="0"/>
              <a:t>、</a:t>
            </a:r>
            <a:r>
              <a:rPr lang="en-US" altLang="zh-CN" dirty="0" smtClean="0"/>
              <a:t>ο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性能测量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36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4184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时空分析对比</a:t>
            </a: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空间复杂性</a:t>
            </a:r>
            <a:r>
              <a:rPr lang="en-US" altLang="zh-CN" i="1" dirty="0" smtClean="0"/>
              <a:t>  S(P) </a:t>
            </a:r>
            <a:r>
              <a:rPr lang="en-US" altLang="zh-CN" dirty="0" smtClean="0"/>
              <a:t>= </a:t>
            </a:r>
            <a:r>
              <a:rPr lang="en-US" altLang="zh-CN" i="1" dirty="0" smtClean="0"/>
              <a:t>c </a:t>
            </a:r>
            <a:r>
              <a:rPr lang="en-US" altLang="zh-CN" dirty="0" smtClean="0"/>
              <a:t>+ </a:t>
            </a:r>
            <a:r>
              <a:rPr lang="en-US" altLang="zh-CN" i="1" dirty="0" err="1" smtClean="0"/>
              <a:t>S</a:t>
            </a:r>
            <a:r>
              <a:rPr lang="en-US" altLang="zh-CN" i="1" baseline="-25000" dirty="0" err="1" smtClean="0"/>
              <a:t>p</a:t>
            </a:r>
            <a:r>
              <a:rPr lang="en-US" altLang="zh-CN" dirty="0" smtClean="0"/>
              <a:t>(</a:t>
            </a:r>
            <a:r>
              <a:rPr lang="zh-CN" altLang="en-US" dirty="0" smtClean="0"/>
              <a:t>实例特征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时间复杂性</a:t>
            </a:r>
            <a:r>
              <a:rPr lang="en-US" altLang="zh-CN" i="1" dirty="0" smtClean="0"/>
              <a:t>  T(P) </a:t>
            </a:r>
            <a:r>
              <a:rPr lang="en-US" altLang="zh-CN" dirty="0" smtClean="0"/>
              <a:t>= </a:t>
            </a:r>
            <a:r>
              <a:rPr lang="en-US" altLang="zh-CN" i="1" dirty="0" smtClean="0"/>
              <a:t>c </a:t>
            </a:r>
            <a:r>
              <a:rPr lang="en-US" altLang="zh-CN" dirty="0" smtClean="0"/>
              <a:t>+ 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p</a:t>
            </a:r>
            <a:r>
              <a:rPr lang="en-US" altLang="zh-CN" dirty="0" smtClean="0"/>
              <a:t>(</a:t>
            </a:r>
            <a:r>
              <a:rPr lang="zh-CN" altLang="en-US" dirty="0" smtClean="0"/>
              <a:t>实例特征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>
              <a:buFontTx/>
              <a:buNone/>
            </a:pPr>
            <a:endParaRPr lang="zh-CN" altLang="en-US" dirty="0" smtClean="0"/>
          </a:p>
        </p:txBody>
      </p:sp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4907383" y="1825625"/>
            <a:ext cx="431800" cy="150181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648200" y="3510914"/>
            <a:ext cx="89693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不变</a:t>
            </a:r>
            <a:endParaRPr lang="en-US" altLang="zh-CN" sz="26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部分</a:t>
            </a:r>
          </a:p>
        </p:txBody>
      </p:sp>
      <p:sp>
        <p:nvSpPr>
          <p:cNvPr id="7" name="圆角矩形 6"/>
          <p:cNvSpPr>
            <a:spLocks noChangeArrowheads="1"/>
          </p:cNvSpPr>
          <p:nvPr/>
        </p:nvSpPr>
        <p:spPr bwMode="auto">
          <a:xfrm>
            <a:off x="5647532" y="1825626"/>
            <a:ext cx="416938" cy="150181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407532" y="3510914"/>
            <a:ext cx="89693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可变</a:t>
            </a:r>
            <a:endParaRPr lang="en-US" altLang="zh-CN" sz="26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部分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37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5043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应该摒弃的指标</a:t>
            </a: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代码的实际执行时间</a:t>
            </a:r>
            <a:endParaRPr lang="en-US" altLang="zh-CN" dirty="0" smtClean="0"/>
          </a:p>
          <a:p>
            <a:r>
              <a:rPr lang="zh-CN" altLang="en-US" dirty="0" smtClean="0"/>
              <a:t>运行过程中循环的次数</a:t>
            </a:r>
            <a:endParaRPr lang="en-US" altLang="zh-CN" dirty="0" smtClean="0"/>
          </a:p>
          <a:p>
            <a:r>
              <a:rPr lang="zh-CN" altLang="en-US" dirty="0" smtClean="0"/>
              <a:t>代码行数（</a:t>
            </a:r>
            <a:r>
              <a:rPr lang="en-US" altLang="zh-CN" dirty="0" smtClean="0"/>
              <a:t>LOC</a:t>
            </a:r>
            <a:r>
              <a:rPr lang="zh-CN" altLang="en-US" dirty="0" smtClean="0"/>
              <a:t>）</a:t>
            </a:r>
          </a:p>
        </p:txBody>
      </p:sp>
      <p:sp>
        <p:nvSpPr>
          <p:cNvPr id="5" name="矩形 4"/>
          <p:cNvSpPr/>
          <p:nvPr/>
        </p:nvSpPr>
        <p:spPr>
          <a:xfrm>
            <a:off x="3046405" y="4146552"/>
            <a:ext cx="5206875" cy="55399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3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这些指标无法反映算法本质！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38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1403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应该采用的指标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操作计数（基本操作数）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程序运行中起主要作用且花费最多时间的操作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/>
              <a:t>排序问题中的比较操作、交换操作</a:t>
            </a:r>
            <a:endParaRPr lang="en-US" altLang="zh-CN" smtClean="0"/>
          </a:p>
          <a:p>
            <a:pPr lvl="1"/>
            <a:r>
              <a:rPr lang="zh-CN" altLang="en-US" smtClean="0"/>
              <a:t>矩阵乘法中的数乘操作</a:t>
            </a:r>
            <a:endParaRPr lang="en-US" altLang="zh-CN" smtClean="0"/>
          </a:p>
          <a:p>
            <a:r>
              <a:rPr lang="zh-CN" altLang="en-US" smtClean="0"/>
              <a:t>执行步数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程序运行中一个语法意义上的片段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/>
              <a:t>可能比操作计数更加准确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39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7688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学时分配</a:t>
            </a:r>
          </a:p>
        </p:txBody>
      </p:sp>
      <p:sp>
        <p:nvSpPr>
          <p:cNvPr id="6146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绪论 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课时）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/>
              <a:t>算法分析</a:t>
            </a:r>
            <a:r>
              <a:rPr lang="zh-CN" altLang="en-US" dirty="0" smtClean="0"/>
              <a:t>及基本概念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部分 数据结构（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课时）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顺序表，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链表，栈，队列等的实现分析和应用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部分 二叉树与其它树（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课时）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部分 图（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课时）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图的类型和定义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遍历，最小生成树，关键路径等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部分 应用（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排序和查找：基本算法分析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部分 算法基本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思想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课时）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4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0215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操作计数分析示例：多项式求值</a:t>
            </a:r>
          </a:p>
        </p:txBody>
      </p:sp>
      <p:graphicFrame>
        <p:nvGraphicFramePr>
          <p:cNvPr id="1026" name="内容占位符 4"/>
          <p:cNvGraphicFramePr>
            <a:graphicFrameLocks noGrp="1" noChangeAspect="1"/>
          </p:cNvGraphicFramePr>
          <p:nvPr>
            <p:ph idx="1"/>
          </p:nvPr>
        </p:nvGraphicFramePr>
        <p:xfrm>
          <a:off x="2508250" y="1455738"/>
          <a:ext cx="48069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4" imgW="2476440" imgH="431640" progId="Equation.3">
                  <p:embed/>
                </p:oleObj>
              </mc:Choice>
              <mc:Fallback>
                <p:oleObj name="Equation" r:id="rId4" imgW="2476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1455738"/>
                        <a:ext cx="48069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Box 5"/>
          <p:cNvSpPr txBox="1">
            <a:spLocks noChangeArrowheads="1"/>
          </p:cNvSpPr>
          <p:nvPr/>
        </p:nvSpPr>
        <p:spPr bwMode="auto">
          <a:xfrm>
            <a:off x="2328864" y="2352675"/>
            <a:ext cx="448468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鲁莽算法</a:t>
            </a:r>
            <a:endParaRPr lang="en-US" altLang="zh-CN"/>
          </a:p>
          <a:p>
            <a:pPr eaLnBrk="1" hangingPunct="1"/>
            <a:r>
              <a:rPr lang="en-US" altLang="zh-CN"/>
              <a:t>template&lt;class T&gt;</a:t>
            </a:r>
          </a:p>
          <a:p>
            <a:pPr eaLnBrk="1" hangingPunct="1"/>
            <a:r>
              <a:rPr lang="en-US" altLang="zh-CN"/>
              <a:t>T PolyEval(T coeff[], int n, const T&amp; x)</a:t>
            </a:r>
          </a:p>
          <a:p>
            <a:pPr eaLnBrk="1" hangingPunct="1"/>
            <a:r>
              <a:rPr lang="en-US" altLang="zh-CN"/>
              <a:t>{</a:t>
            </a:r>
          </a:p>
          <a:p>
            <a:pPr eaLnBrk="1" hangingPunct="1"/>
            <a:r>
              <a:rPr lang="en-US" altLang="zh-CN"/>
              <a:t>    T y=1, value=coeff[0];</a:t>
            </a:r>
          </a:p>
          <a:p>
            <a:pPr eaLnBrk="1" hangingPunct="1"/>
            <a:r>
              <a:rPr lang="en-US" altLang="zh-CN"/>
              <a:t>    for(int i=1;i&lt;=n;i++)</a:t>
            </a:r>
          </a:p>
          <a:p>
            <a:pPr eaLnBrk="1" hangingPunct="1"/>
            <a:r>
              <a:rPr lang="en-US" altLang="zh-CN"/>
              <a:t>    {</a:t>
            </a:r>
          </a:p>
          <a:p>
            <a:pPr eaLnBrk="1" hangingPunct="1"/>
            <a:r>
              <a:rPr lang="en-US" altLang="zh-CN"/>
              <a:t>        y*=x;</a:t>
            </a:r>
          </a:p>
          <a:p>
            <a:pPr eaLnBrk="1" hangingPunct="1"/>
            <a:r>
              <a:rPr lang="en-US" altLang="zh-CN"/>
              <a:t>        value+=y*coeff[i];</a:t>
            </a:r>
          </a:p>
          <a:p>
            <a:pPr eaLnBrk="1" hangingPunct="1"/>
            <a:r>
              <a:rPr lang="en-US" altLang="zh-CN"/>
              <a:t>    }</a:t>
            </a:r>
          </a:p>
          <a:p>
            <a:pPr eaLnBrk="1" hangingPunct="1"/>
            <a:r>
              <a:rPr lang="en-US" altLang="zh-CN"/>
              <a:t>    return value;</a:t>
            </a:r>
          </a:p>
          <a:p>
            <a:pPr eaLnBrk="1" hangingPunct="1"/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634164" y="2352676"/>
            <a:ext cx="37671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认定加法和乘法是关键操作，</a:t>
            </a:r>
            <a:endParaRPr lang="en-US" altLang="zh-CN" sz="20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该算法的关键操作有多少次呢？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634164" y="3028950"/>
            <a:ext cx="3767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对于问题规模</a:t>
            </a:r>
            <a:r>
              <a:rPr lang="en-US" altLang="zh-CN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来说 </a:t>
            </a:r>
            <a:r>
              <a:rPr lang="en-US" altLang="zh-CN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 …</a:t>
            </a:r>
            <a:endParaRPr lang="zh-CN" altLang="en-US" sz="20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圆角矩形 8"/>
          <p:cNvSpPr>
            <a:spLocks noChangeArrowheads="1"/>
          </p:cNvSpPr>
          <p:nvPr/>
        </p:nvSpPr>
        <p:spPr bwMode="auto">
          <a:xfrm>
            <a:off x="2328864" y="3787775"/>
            <a:ext cx="2592387" cy="2873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557838" y="3746500"/>
            <a:ext cx="287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累计将循环</a:t>
            </a:r>
            <a:r>
              <a:rPr lang="en-US" altLang="zh-CN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</a:t>
            </a:r>
          </a:p>
        </p:txBody>
      </p:sp>
      <p:sp>
        <p:nvSpPr>
          <p:cNvPr id="1034" name="右大括号 13"/>
          <p:cNvSpPr>
            <a:spLocks/>
          </p:cNvSpPr>
          <p:nvPr/>
        </p:nvSpPr>
        <p:spPr bwMode="auto">
          <a:xfrm>
            <a:off x="5378451" y="4325938"/>
            <a:ext cx="358775" cy="538162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916614" y="4325938"/>
            <a:ext cx="4484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每次循环做</a:t>
            </a:r>
            <a:r>
              <a:rPr lang="en-US" altLang="zh-CN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个乘法和</a:t>
            </a:r>
            <a:r>
              <a:rPr lang="en-US" altLang="zh-CN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个加法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43069" y="6022357"/>
            <a:ext cx="512672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备注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：示例引自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数据结构、算法与应用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》2.3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40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8476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/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多项式求值优化</a:t>
            </a:r>
          </a:p>
        </p:txBody>
      </p:sp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2328864" y="2979739"/>
            <a:ext cx="4484687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Horner</a:t>
            </a:r>
            <a:r>
              <a:rPr lang="zh-CN" altLang="en-US" dirty="0"/>
              <a:t>算法</a:t>
            </a:r>
            <a:endParaRPr lang="en-US" altLang="zh-CN" dirty="0"/>
          </a:p>
          <a:p>
            <a:pPr eaLnBrk="1" hangingPunct="1"/>
            <a:r>
              <a:rPr lang="en-US" altLang="zh-CN" dirty="0"/>
              <a:t>template&lt;class T&gt;</a:t>
            </a:r>
          </a:p>
          <a:p>
            <a:pPr eaLnBrk="1" hangingPunct="1"/>
            <a:r>
              <a:rPr lang="en-US" altLang="zh-CN" dirty="0"/>
              <a:t>T Horner(T </a:t>
            </a:r>
            <a:r>
              <a:rPr lang="en-US" altLang="zh-CN" dirty="0" err="1"/>
              <a:t>coeff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n, </a:t>
            </a:r>
            <a:r>
              <a:rPr lang="en-US" altLang="zh-CN" dirty="0" err="1"/>
              <a:t>const</a:t>
            </a:r>
            <a:r>
              <a:rPr lang="en-US" altLang="zh-CN" dirty="0"/>
              <a:t> T&amp; x)</a:t>
            </a:r>
          </a:p>
          <a:p>
            <a:pPr eaLnBrk="1" hangingPunct="1"/>
            <a:r>
              <a:rPr lang="en-US" altLang="zh-CN" dirty="0"/>
              <a:t>{</a:t>
            </a:r>
          </a:p>
          <a:p>
            <a:pPr eaLnBrk="1" hangingPunct="1"/>
            <a:r>
              <a:rPr lang="en-US" altLang="zh-CN" dirty="0"/>
              <a:t>    T value=</a:t>
            </a:r>
            <a:r>
              <a:rPr lang="en-US" altLang="zh-CN" dirty="0" err="1"/>
              <a:t>coeff</a:t>
            </a:r>
            <a:r>
              <a:rPr lang="en-US" altLang="zh-CN" dirty="0"/>
              <a:t>[n];</a:t>
            </a:r>
          </a:p>
          <a:p>
            <a:pPr eaLnBrk="1" hangingPunct="1"/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=1;i&lt;=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</a:p>
          <a:p>
            <a:pPr eaLnBrk="1" hangingPunct="1"/>
            <a:r>
              <a:rPr lang="en-US" altLang="zh-CN" dirty="0"/>
              <a:t>    {</a:t>
            </a:r>
          </a:p>
          <a:p>
            <a:pPr eaLnBrk="1" hangingPunct="1"/>
            <a:r>
              <a:rPr lang="en-US" altLang="zh-CN" dirty="0"/>
              <a:t>        value = value * x + </a:t>
            </a:r>
            <a:r>
              <a:rPr lang="en-US" altLang="zh-CN" dirty="0" err="1"/>
              <a:t>coeff</a:t>
            </a:r>
            <a:r>
              <a:rPr lang="en-US" altLang="zh-CN" dirty="0"/>
              <a:t>[n-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 eaLnBrk="1" hangingPunct="1"/>
            <a:r>
              <a:rPr lang="en-US" altLang="zh-CN" dirty="0"/>
              <a:t>    }</a:t>
            </a:r>
          </a:p>
          <a:p>
            <a:pPr eaLnBrk="1" hangingPunct="1"/>
            <a:r>
              <a:rPr lang="en-US" altLang="zh-CN" dirty="0"/>
              <a:t>    return value;</a:t>
            </a:r>
          </a:p>
          <a:p>
            <a:pPr eaLnBrk="1" hangingPunct="1"/>
            <a:r>
              <a:rPr lang="en-US" altLang="zh-CN" dirty="0"/>
              <a:t>}</a:t>
            </a:r>
            <a:endParaRPr lang="zh-CN" altLang="en-US" dirty="0"/>
          </a:p>
        </p:txBody>
      </p:sp>
      <p:graphicFrame>
        <p:nvGraphicFramePr>
          <p:cNvPr id="2050" name="内容占位符 4"/>
          <p:cNvGraphicFramePr>
            <a:graphicFrameLocks noChangeAspect="1"/>
          </p:cNvGraphicFramePr>
          <p:nvPr/>
        </p:nvGraphicFramePr>
        <p:xfrm>
          <a:off x="2509838" y="1428750"/>
          <a:ext cx="7173912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4" imgW="3695400" imgH="660240" progId="Equation.3">
                  <p:embed/>
                </p:oleObj>
              </mc:Choice>
              <mc:Fallback>
                <p:oleObj name="Equation" r:id="rId4" imgW="36954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8" y="1428750"/>
                        <a:ext cx="7173912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634164" y="3608388"/>
            <a:ext cx="3767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对于问题规模</a:t>
            </a:r>
            <a:r>
              <a:rPr lang="en-US" altLang="zh-CN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来说 </a:t>
            </a:r>
            <a:r>
              <a:rPr lang="en-US" altLang="zh-CN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 …</a:t>
            </a:r>
            <a:endParaRPr lang="zh-CN" altLang="en-US" sz="20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圆角矩形 7"/>
          <p:cNvSpPr>
            <a:spLocks noChangeArrowheads="1"/>
          </p:cNvSpPr>
          <p:nvPr/>
        </p:nvSpPr>
        <p:spPr bwMode="auto">
          <a:xfrm>
            <a:off x="2328864" y="4367214"/>
            <a:ext cx="2592387" cy="2873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557838" y="4325938"/>
            <a:ext cx="287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累计将循环</a:t>
            </a:r>
            <a:r>
              <a:rPr lang="en-US" altLang="zh-CN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</a:t>
            </a:r>
          </a:p>
        </p:txBody>
      </p:sp>
      <p:sp>
        <p:nvSpPr>
          <p:cNvPr id="2057" name="右大括号 9"/>
          <p:cNvSpPr>
            <a:spLocks/>
          </p:cNvSpPr>
          <p:nvPr/>
        </p:nvSpPr>
        <p:spPr bwMode="auto">
          <a:xfrm>
            <a:off x="6096001" y="4905375"/>
            <a:ext cx="358775" cy="3175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634164" y="4864100"/>
            <a:ext cx="3767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每次循环做</a:t>
            </a:r>
            <a:r>
              <a:rPr lang="en-US" altLang="zh-CN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个乘法和</a:t>
            </a:r>
            <a:r>
              <a:rPr lang="en-US" altLang="zh-CN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个加法</a:t>
            </a:r>
          </a:p>
        </p:txBody>
      </p:sp>
      <p:sp>
        <p:nvSpPr>
          <p:cNvPr id="12" name="矩形 11"/>
          <p:cNvSpPr/>
          <p:nvPr/>
        </p:nvSpPr>
        <p:spPr>
          <a:xfrm>
            <a:off x="4648200" y="5421651"/>
            <a:ext cx="4535216" cy="101566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3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结论：</a:t>
            </a:r>
            <a:r>
              <a:rPr lang="en-US" altLang="zh-CN" sz="3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Horner</a:t>
            </a:r>
            <a:r>
              <a:rPr lang="zh-CN" altLang="en-US" sz="3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算法更快！</a:t>
            </a:r>
            <a:endParaRPr lang="en-US" altLang="zh-CN" sz="3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charset="0"/>
            </a:endParaRPr>
          </a:p>
          <a:p>
            <a:pPr algn="ctr">
              <a:defRPr/>
            </a:pPr>
            <a:r>
              <a:rPr lang="zh-CN" altLang="en-US" sz="3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因为其关键操作数更少！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41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04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执行步数</a:t>
            </a:r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操作计数</a:t>
            </a:r>
            <a:endParaRPr lang="en-US" altLang="zh-CN" smtClean="0"/>
          </a:p>
          <a:p>
            <a:pPr lvl="1"/>
            <a:r>
              <a:rPr lang="zh-CN" altLang="en-US" smtClean="0"/>
              <a:t>优点：抓住主要矛盾（程序的主要开销）</a:t>
            </a:r>
            <a:endParaRPr lang="en-US" altLang="zh-CN" smtClean="0"/>
          </a:p>
          <a:p>
            <a:pPr lvl="1"/>
            <a:r>
              <a:rPr lang="zh-CN" altLang="en-US" smtClean="0"/>
              <a:t>缺点：忽略一些所谓次要操作，造成不够准确</a:t>
            </a:r>
            <a:endParaRPr lang="en-US" altLang="zh-CN" smtClean="0"/>
          </a:p>
          <a:p>
            <a:r>
              <a:rPr lang="zh-CN" altLang="en-US" smtClean="0"/>
              <a:t>执行步数</a:t>
            </a:r>
            <a:endParaRPr lang="en-US" altLang="zh-CN" smtClean="0"/>
          </a:p>
          <a:p>
            <a:pPr lvl="1"/>
            <a:r>
              <a:rPr lang="zh-CN" altLang="en-US" smtClean="0"/>
              <a:t>程序的实际工作量，与程序步数（指定的语法片段）有关</a:t>
            </a:r>
            <a:endParaRPr lang="en-US" altLang="zh-CN" smtClean="0"/>
          </a:p>
          <a:p>
            <a:pPr lvl="1"/>
            <a:r>
              <a:rPr lang="zh-CN" altLang="en-US" smtClean="0"/>
              <a:t>涵盖更多操作</a:t>
            </a:r>
            <a:r>
              <a:rPr lang="en-US" altLang="zh-CN" smtClean="0"/>
              <a:t>/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/>
            <a:r>
              <a:rPr lang="zh-CN" altLang="en-US" smtClean="0"/>
              <a:t>也与问题规模有关</a:t>
            </a:r>
            <a:endParaRPr lang="en-US" altLang="zh-CN" smtClean="0"/>
          </a:p>
          <a:p>
            <a:pPr lvl="1"/>
            <a:r>
              <a:rPr lang="zh-CN" altLang="en-US" smtClean="0"/>
              <a:t>一般做法是在有意义的语法片段旁加</a:t>
            </a:r>
            <a:r>
              <a:rPr lang="en-US" altLang="zh-CN" smtClean="0"/>
              <a:t>count</a:t>
            </a:r>
            <a:r>
              <a:rPr lang="zh-CN" altLang="en-US" smtClean="0"/>
              <a:t>变量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42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393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执行步数分析示例</a:t>
            </a:r>
            <a:r>
              <a:rPr lang="en-US" altLang="zh-CN" smtClean="0"/>
              <a:t>1</a:t>
            </a:r>
            <a:r>
              <a:rPr lang="zh-CN" altLang="en-US" smtClean="0"/>
              <a:t>：一般程序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706688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2880" bIns="0"/>
          <a:lstStyle/>
          <a:p>
            <a:pPr indent="-228600">
              <a:spcBef>
                <a:spcPct val="10000"/>
              </a:spcBef>
              <a:defRPr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template&lt;class T&gt;</a:t>
            </a:r>
          </a:p>
          <a:p>
            <a:pPr indent="-228600">
              <a:spcBef>
                <a:spcPct val="10000"/>
              </a:spcBef>
              <a:defRPr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T Sum(T a[],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n)</a:t>
            </a:r>
          </a:p>
          <a:p>
            <a:pPr indent="-228600">
              <a:spcBef>
                <a:spcPct val="10000"/>
              </a:spcBef>
              <a:defRPr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</a:p>
          <a:p>
            <a:pPr indent="-228600">
              <a:spcBef>
                <a:spcPct val="10000"/>
              </a:spcBef>
              <a:defRPr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T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tsum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= 0;</a:t>
            </a:r>
          </a:p>
          <a:p>
            <a:pPr indent="-228600">
              <a:spcBef>
                <a:spcPct val="10000"/>
              </a:spcBef>
              <a:defRPr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count++;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// for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tsum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= 0</a:t>
            </a:r>
          </a:p>
          <a:p>
            <a:pPr indent="-228600">
              <a:spcBef>
                <a:spcPct val="10000"/>
              </a:spcBef>
              <a:defRPr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for (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= 0;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&lt; n;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++) {</a:t>
            </a:r>
          </a:p>
          <a:p>
            <a:pPr indent="-228600">
              <a:spcBef>
                <a:spcPct val="10000"/>
              </a:spcBef>
              <a:defRPr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count++;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// for the for statement</a:t>
            </a:r>
          </a:p>
          <a:p>
            <a:pPr indent="-228600">
              <a:spcBef>
                <a:spcPct val="10000"/>
              </a:spcBef>
              <a:defRPr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tsum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+= a[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];</a:t>
            </a:r>
          </a:p>
          <a:p>
            <a:pPr indent="-228600">
              <a:spcBef>
                <a:spcPct val="10000"/>
              </a:spcBef>
              <a:defRPr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count++;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// for assignment</a:t>
            </a:r>
          </a:p>
          <a:p>
            <a:pPr indent="-228600">
              <a:spcBef>
                <a:spcPct val="10000"/>
              </a:spcBef>
              <a:defRPr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}</a:t>
            </a:r>
          </a:p>
          <a:p>
            <a:pPr indent="-228600">
              <a:spcBef>
                <a:spcPct val="10000"/>
              </a:spcBef>
              <a:defRPr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count++;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// for last execution of for statement</a:t>
            </a:r>
          </a:p>
          <a:p>
            <a:pPr indent="-228600">
              <a:spcBef>
                <a:spcPct val="10000"/>
              </a:spcBef>
              <a:defRPr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count++;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// for return</a:t>
            </a:r>
          </a:p>
          <a:p>
            <a:pPr indent="-228600">
              <a:spcBef>
                <a:spcPct val="10000"/>
              </a:spcBef>
              <a:defRPr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return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tsum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pPr indent="-228600">
              <a:spcBef>
                <a:spcPct val="10000"/>
              </a:spcBef>
              <a:defRPr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243069" y="6022357"/>
            <a:ext cx="457048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备注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：示例引自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数据结构、算法与应用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43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3371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函数</a:t>
            </a:r>
            <a:r>
              <a:rPr lang="en-US" altLang="zh-CN" smtClean="0"/>
              <a:t>Sum</a:t>
            </a:r>
            <a:r>
              <a:rPr lang="zh-CN" altLang="en-US" smtClean="0"/>
              <a:t>的执行步数</a:t>
            </a:r>
          </a:p>
        </p:txBody>
      </p:sp>
      <p:graphicFrame>
        <p:nvGraphicFramePr>
          <p:cNvPr id="616496" name="Group 48"/>
          <p:cNvGraphicFramePr>
            <a:graphicFrameLocks noGrp="1"/>
          </p:cNvGraphicFramePr>
          <p:nvPr/>
        </p:nvGraphicFramePr>
        <p:xfrm>
          <a:off x="2133600" y="1573214"/>
          <a:ext cx="8077200" cy="4675188"/>
        </p:xfrm>
        <a:graphic>
          <a:graphicData uri="http://schemas.openxmlformats.org/drawingml/2006/table">
            <a:tbl>
              <a:tblPr/>
              <a:tblGrid>
                <a:gridCol w="4191000"/>
                <a:gridCol w="1371600"/>
                <a:gridCol w="1295400"/>
                <a:gridCol w="1219200"/>
              </a:tblGrid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语句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s/e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频率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总步数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34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 Sum(T a[], int 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T tsum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for (int i = 0; i &lt; n; i++)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  tsum += a[i];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return tsum;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 + 1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 + 1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9188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2n + 3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849" name="圆角矩形 3"/>
          <p:cNvSpPr>
            <a:spLocks noChangeArrowheads="1"/>
          </p:cNvSpPr>
          <p:nvPr/>
        </p:nvSpPr>
        <p:spPr bwMode="auto">
          <a:xfrm>
            <a:off x="1970088" y="3249614"/>
            <a:ext cx="8431212" cy="287337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44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915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执行步数分析示例</a:t>
            </a:r>
            <a:r>
              <a:rPr lang="en-US" altLang="zh-CN" smtClean="0"/>
              <a:t>2</a:t>
            </a:r>
            <a:r>
              <a:rPr lang="zh-CN" altLang="en-US" smtClean="0"/>
              <a:t>：递归程序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328863" y="1371600"/>
            <a:ext cx="7772400" cy="4829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2880" bIns="0"/>
          <a:lstStyle/>
          <a:p>
            <a:pPr marL="228600" indent="-228600">
              <a:spcBef>
                <a:spcPct val="50000"/>
              </a:spcBef>
              <a:defRPr/>
            </a:pPr>
            <a:r>
              <a:rPr lang="en-US" altLang="zh-CN" sz="2000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template&lt;class T&gt;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sz="2000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T </a:t>
            </a:r>
            <a:r>
              <a:rPr lang="en-US" altLang="zh-CN" sz="2000" b="1" kern="0" dirty="0" err="1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Rsum</a:t>
            </a:r>
            <a:r>
              <a:rPr lang="en-US" altLang="zh-CN" sz="2000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(T a[], </a:t>
            </a:r>
            <a:r>
              <a:rPr lang="en-US" altLang="zh-CN" sz="2000" b="1" kern="0" dirty="0" err="1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int</a:t>
            </a:r>
            <a:r>
              <a:rPr lang="en-US" altLang="zh-CN" sz="2000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 n)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sz="2000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{</a:t>
            </a:r>
            <a:endParaRPr lang="en-US" altLang="zh-CN" sz="2000" b="1" kern="0" dirty="0">
              <a:solidFill>
                <a:srgbClr val="008000"/>
              </a:solidFill>
              <a:latin typeface="Tahoma" pitchFamily="34" charset="0"/>
              <a:ea typeface="黑体" pitchFamily="49" charset="-122"/>
            </a:endParaRP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sz="2000" b="1" kern="0" dirty="0">
                <a:solidFill>
                  <a:srgbClr val="008000"/>
                </a:solidFill>
                <a:latin typeface="Tahoma" pitchFamily="34" charset="0"/>
                <a:ea typeface="黑体" pitchFamily="49" charset="-122"/>
              </a:rPr>
              <a:t>   </a:t>
            </a:r>
            <a:r>
              <a:rPr lang="en-US" altLang="zh-CN" sz="2000" b="1" kern="0" dirty="0">
                <a:solidFill>
                  <a:srgbClr val="FF0000"/>
                </a:solidFill>
                <a:latin typeface="Tahoma" pitchFamily="34" charset="0"/>
                <a:ea typeface="黑体" pitchFamily="49" charset="-122"/>
              </a:rPr>
              <a:t>count++</a:t>
            </a:r>
            <a:r>
              <a:rPr lang="en-US" altLang="zh-CN" sz="2000" b="1" kern="0" dirty="0">
                <a:solidFill>
                  <a:srgbClr val="008000"/>
                </a:solidFill>
                <a:latin typeface="Tahoma" pitchFamily="34" charset="0"/>
                <a:ea typeface="黑体" pitchFamily="49" charset="-122"/>
              </a:rPr>
              <a:t>; // for if conditional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sz="2000" b="1" kern="0" dirty="0">
                <a:solidFill>
                  <a:srgbClr val="008000"/>
                </a:solidFill>
                <a:latin typeface="Tahoma" pitchFamily="34" charset="0"/>
                <a:ea typeface="黑体" pitchFamily="49" charset="-122"/>
              </a:rPr>
              <a:t>   </a:t>
            </a:r>
            <a:r>
              <a:rPr lang="en-US" altLang="zh-CN" sz="2000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if (n &gt; 0) {</a:t>
            </a:r>
            <a:r>
              <a:rPr lang="en-US" altLang="zh-CN" sz="2000" b="1" kern="0" dirty="0">
                <a:solidFill>
                  <a:srgbClr val="FF0000"/>
                </a:solidFill>
                <a:latin typeface="Tahoma" pitchFamily="34" charset="0"/>
                <a:ea typeface="黑体" pitchFamily="49" charset="-122"/>
              </a:rPr>
              <a:t>count++</a:t>
            </a:r>
            <a:r>
              <a:rPr lang="en-US" altLang="zh-CN" sz="2000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; </a:t>
            </a:r>
            <a:r>
              <a:rPr lang="en-US" altLang="zh-CN" sz="2000" b="1" kern="0" dirty="0">
                <a:solidFill>
                  <a:srgbClr val="008000"/>
                </a:solidFill>
                <a:latin typeface="Tahoma" pitchFamily="34" charset="0"/>
                <a:ea typeface="黑体" pitchFamily="49" charset="-122"/>
              </a:rPr>
              <a:t>// for return and </a:t>
            </a:r>
            <a:r>
              <a:rPr lang="en-US" altLang="zh-CN" sz="2000" b="1" kern="0" dirty="0" err="1">
                <a:solidFill>
                  <a:srgbClr val="008000"/>
                </a:solidFill>
                <a:latin typeface="Tahoma" pitchFamily="34" charset="0"/>
                <a:ea typeface="黑体" pitchFamily="49" charset="-122"/>
              </a:rPr>
              <a:t>Rsum</a:t>
            </a:r>
            <a:r>
              <a:rPr lang="en-US" altLang="zh-CN" sz="2000" b="1" kern="0" dirty="0">
                <a:solidFill>
                  <a:srgbClr val="008000"/>
                </a:solidFill>
                <a:latin typeface="Tahoma" pitchFamily="34" charset="0"/>
                <a:ea typeface="黑体" pitchFamily="49" charset="-122"/>
              </a:rPr>
              <a:t> invocation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sz="2000" b="1" kern="0" dirty="0">
                <a:solidFill>
                  <a:srgbClr val="008000"/>
                </a:solidFill>
                <a:latin typeface="Tahoma" pitchFamily="34" charset="0"/>
                <a:ea typeface="黑体" pitchFamily="49" charset="-122"/>
              </a:rPr>
              <a:t>               </a:t>
            </a:r>
            <a:r>
              <a:rPr lang="en-US" altLang="zh-CN" sz="2000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return </a:t>
            </a:r>
            <a:r>
              <a:rPr lang="en-US" altLang="zh-CN" sz="2000" b="1" kern="0" dirty="0" err="1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Rsum</a:t>
            </a:r>
            <a:r>
              <a:rPr lang="en-US" altLang="zh-CN" sz="2000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(a, n-1) + a[n-1];}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sz="2000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   </a:t>
            </a:r>
            <a:r>
              <a:rPr lang="en-US" altLang="zh-CN" sz="2000" b="1" kern="0" dirty="0">
                <a:solidFill>
                  <a:srgbClr val="FF0000"/>
                </a:solidFill>
                <a:latin typeface="Tahoma" pitchFamily="34" charset="0"/>
                <a:ea typeface="黑体" pitchFamily="49" charset="-122"/>
              </a:rPr>
              <a:t>count++</a:t>
            </a:r>
            <a:r>
              <a:rPr lang="en-US" altLang="zh-CN" sz="2000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; </a:t>
            </a:r>
            <a:r>
              <a:rPr lang="en-US" altLang="zh-CN" sz="2000" b="1" kern="0" dirty="0">
                <a:solidFill>
                  <a:srgbClr val="008000"/>
                </a:solidFill>
                <a:latin typeface="Tahoma" pitchFamily="34" charset="0"/>
                <a:ea typeface="黑体" pitchFamily="49" charset="-122"/>
              </a:rPr>
              <a:t>// for return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sz="2000" b="1" kern="0" dirty="0">
                <a:solidFill>
                  <a:srgbClr val="008000"/>
                </a:solidFill>
                <a:latin typeface="Tahoma" pitchFamily="34" charset="0"/>
                <a:ea typeface="黑体" pitchFamily="49" charset="-122"/>
              </a:rPr>
              <a:t>   </a:t>
            </a:r>
            <a:r>
              <a:rPr lang="en-US" altLang="zh-CN" sz="2000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return 0;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sz="2000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}       </a:t>
            </a:r>
            <a:r>
              <a:rPr lang="en-US" altLang="zh-CN" sz="2800" b="1" kern="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sz="2800" b="1" kern="0" baseline="-2500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Rsum</a:t>
            </a:r>
            <a:r>
              <a:rPr lang="en-US" altLang="zh-CN" sz="28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(0)=2</a:t>
            </a:r>
            <a:r>
              <a:rPr lang="zh-CN" altLang="en-US" sz="28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800" b="1" kern="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sz="2800" b="1" kern="0" baseline="-2500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Rsum</a:t>
            </a:r>
            <a:r>
              <a:rPr lang="en-US" altLang="zh-CN" sz="28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(n)=2+t</a:t>
            </a:r>
            <a:r>
              <a:rPr lang="en-US" altLang="zh-CN" sz="2800" b="1" kern="0" baseline="-25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Rsum</a:t>
            </a:r>
            <a:r>
              <a:rPr lang="en-US" altLang="zh-CN" sz="28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(n-1)</a:t>
            </a:r>
            <a:r>
              <a:rPr lang="en-US" altLang="zh-CN" sz="28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 </a:t>
            </a:r>
            <a:br>
              <a:rPr lang="en-US" altLang="zh-CN" sz="28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</a:br>
            <a:r>
              <a:rPr lang="en-US" altLang="zh-CN" sz="28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 </a:t>
            </a:r>
            <a:r>
              <a:rPr lang="en-US" altLang="zh-CN" sz="2800" b="1" kern="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t</a:t>
            </a:r>
            <a:r>
              <a:rPr lang="en-US" altLang="zh-CN" sz="2800" b="1" kern="0" baseline="-2500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Rsum</a:t>
            </a:r>
            <a:r>
              <a:rPr lang="en-US" altLang="zh-CN" sz="28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(n)=2(n+1)</a:t>
            </a:r>
            <a:endParaRPr lang="zh-CN" altLang="en-US" sz="2800" b="1" kern="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45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7716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函数</a:t>
            </a:r>
            <a:r>
              <a:rPr lang="en-US" altLang="zh-CN" smtClean="0"/>
              <a:t>Rsum</a:t>
            </a:r>
            <a:r>
              <a:rPr lang="zh-CN" altLang="en-US" smtClean="0"/>
              <a:t>的执行步数</a:t>
            </a:r>
          </a:p>
        </p:txBody>
      </p:sp>
      <p:graphicFrame>
        <p:nvGraphicFramePr>
          <p:cNvPr id="618527" name="Group 31"/>
          <p:cNvGraphicFramePr>
            <a:graphicFrameLocks noGrp="1"/>
          </p:cNvGraphicFramePr>
          <p:nvPr/>
        </p:nvGraphicFramePr>
        <p:xfrm>
          <a:off x="2133600" y="1600201"/>
          <a:ext cx="8077200" cy="3540126"/>
        </p:xfrm>
        <a:graphic>
          <a:graphicData uri="http://schemas.openxmlformats.org/drawingml/2006/table">
            <a:tbl>
              <a:tblPr/>
              <a:tblGrid>
                <a:gridCol w="4191000"/>
                <a:gridCol w="1371600"/>
                <a:gridCol w="1295400"/>
                <a:gridCol w="1219200"/>
              </a:tblGrid>
              <a:tr h="455613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语句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s/e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频率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总步数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3788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 Rsum(T a[], int 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if (n &gt; 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  return Rsum(a, n-1) + a[n-1];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return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 + 1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 + 1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2n + 2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46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643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矩阵转置函数的执行步数</a:t>
            </a:r>
          </a:p>
        </p:txBody>
      </p:sp>
      <p:graphicFrame>
        <p:nvGraphicFramePr>
          <p:cNvPr id="620589" name="Group 45"/>
          <p:cNvGraphicFramePr>
            <a:graphicFrameLocks noGrp="1"/>
          </p:cNvGraphicFramePr>
          <p:nvPr/>
        </p:nvGraphicFramePr>
        <p:xfrm>
          <a:off x="1600200" y="1600200"/>
          <a:ext cx="8915400" cy="3276601"/>
        </p:xfrm>
        <a:graphic>
          <a:graphicData uri="http://schemas.openxmlformats.org/drawingml/2006/table">
            <a:tbl>
              <a:tblPr/>
              <a:tblGrid>
                <a:gridCol w="4379913"/>
                <a:gridCol w="496887"/>
                <a:gridCol w="2057400"/>
                <a:gridCol w="1981200"/>
              </a:tblGrid>
              <a:tr h="455613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语句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s/e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频率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总步数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3788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void Transpose(T **a, int rows)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for (int i = 0; i &lt; rows; i++)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  for (int j = i+1;  j &lt; rows; j++)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     Swap(a[i][j], a[j][i]);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rows + 1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rows*(rows+1)/2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rows*(rows-1)/2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rows + 1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rows*(rows+1)/2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rows*(rows-1)/2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rows</a:t>
                      </a:r>
                      <a:r>
                        <a:rPr kumimoji="1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+rows+1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170" name="Object 41"/>
          <p:cNvGraphicFramePr>
            <a:graphicFrameLocks noChangeAspect="1"/>
          </p:cNvGraphicFramePr>
          <p:nvPr/>
        </p:nvGraphicFramePr>
        <p:xfrm>
          <a:off x="1752600" y="4953000"/>
          <a:ext cx="5334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Equation" r:id="rId4" imgW="2450880" imgH="431640" progId="Equation.3">
                  <p:embed/>
                </p:oleObj>
              </mc:Choice>
              <mc:Fallback>
                <p:oleObj name="Equation" r:id="rId4" imgW="2450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953000"/>
                        <a:ext cx="5334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42"/>
          <p:cNvGraphicFramePr>
            <a:graphicFrameLocks noChangeAspect="1"/>
          </p:cNvGraphicFramePr>
          <p:nvPr/>
        </p:nvGraphicFramePr>
        <p:xfrm>
          <a:off x="4267200" y="5791200"/>
          <a:ext cx="60198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Equation" r:id="rId6" imgW="2692080" imgH="431640" progId="Equation.3">
                  <p:embed/>
                </p:oleObj>
              </mc:Choice>
              <mc:Fallback>
                <p:oleObj name="Equation" r:id="rId6" imgW="2692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791200"/>
                        <a:ext cx="601980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5" name="Line 43"/>
          <p:cNvSpPr>
            <a:spLocks noChangeShapeType="1"/>
          </p:cNvSpPr>
          <p:nvPr/>
        </p:nvSpPr>
        <p:spPr bwMode="ltGray">
          <a:xfrm flipH="1" flipV="1">
            <a:off x="2286000" y="3505200"/>
            <a:ext cx="914400" cy="1828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6" name="Line 44"/>
          <p:cNvSpPr>
            <a:spLocks noChangeShapeType="1"/>
          </p:cNvSpPr>
          <p:nvPr/>
        </p:nvSpPr>
        <p:spPr bwMode="ltGray">
          <a:xfrm flipH="1" flipV="1">
            <a:off x="3810000" y="3886200"/>
            <a:ext cx="2971800" cy="2057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47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2758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时间复杂度分析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渐近符号表示法 （</a:t>
            </a:r>
            <a:r>
              <a:rPr lang="en-US" altLang="zh-CN" dirty="0" smtClean="0"/>
              <a:t>asymptotic notation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48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7845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问题提出</a:t>
            </a:r>
            <a:endParaRPr lang="en-US" altLang="zh-CN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371600"/>
            <a:ext cx="8040688" cy="51054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操作计数和执行步数的作用？</a:t>
            </a:r>
          </a:p>
          <a:p>
            <a:pPr lvl="1" eaLnBrk="1" hangingPunct="1"/>
            <a:r>
              <a:rPr lang="zh-CN" altLang="en-US" dirty="0" smtClean="0"/>
              <a:t>比较两个功能相同的程序的时间复杂性</a:t>
            </a:r>
            <a:r>
              <a:rPr lang="en-US" altLang="zh-CN" dirty="0" smtClean="0">
                <a:solidFill>
                  <a:srgbClr val="FF0000"/>
                </a:solidFill>
              </a:rPr>
              <a:t>【</a:t>
            </a:r>
            <a:r>
              <a:rPr lang="zh-CN" altLang="en-US" dirty="0" smtClean="0">
                <a:solidFill>
                  <a:srgbClr val="FF0000"/>
                </a:solidFill>
              </a:rPr>
              <a:t>横向</a:t>
            </a:r>
            <a:r>
              <a:rPr lang="en-US" altLang="zh-CN" dirty="0" smtClean="0">
                <a:solidFill>
                  <a:srgbClr val="FF0000"/>
                </a:solidFill>
              </a:rPr>
              <a:t>】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dirty="0" smtClean="0"/>
              <a:t>预测随实例规模的变化，程序运行时间的变化</a:t>
            </a:r>
            <a:r>
              <a:rPr lang="en-US" altLang="zh-CN" dirty="0" smtClean="0">
                <a:solidFill>
                  <a:srgbClr val="FF0000"/>
                </a:solidFill>
              </a:rPr>
              <a:t>【</a:t>
            </a:r>
            <a:r>
              <a:rPr lang="zh-CN" altLang="en-US" dirty="0" smtClean="0">
                <a:solidFill>
                  <a:srgbClr val="FF0000"/>
                </a:solidFill>
              </a:rPr>
              <a:t>纵向</a:t>
            </a:r>
            <a:r>
              <a:rPr lang="en-US" altLang="zh-CN" dirty="0" smtClean="0">
                <a:solidFill>
                  <a:srgbClr val="FF0000"/>
                </a:solidFill>
              </a:rPr>
              <a:t>】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 smtClean="0"/>
              <a:t>执行步试图比“关键操作”更精确</a:t>
            </a:r>
          </a:p>
          <a:p>
            <a:pPr eaLnBrk="1" hangingPunct="1"/>
            <a:r>
              <a:rPr lang="zh-CN" altLang="en-US" dirty="0" smtClean="0"/>
              <a:t>“更精确”是没有必要的</a:t>
            </a:r>
          </a:p>
          <a:p>
            <a:pPr lvl="1" eaLnBrk="1" hangingPunct="1"/>
            <a:r>
              <a:rPr lang="zh-CN" altLang="en-US" dirty="0" smtClean="0"/>
              <a:t>两个程序时间复杂性：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+c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n</a:t>
            </a:r>
          </a:p>
          <a:p>
            <a:pPr lvl="1" eaLnBrk="1" hangingPunct="1"/>
            <a:r>
              <a:rPr lang="zh-CN" altLang="en-US" dirty="0" smtClean="0"/>
              <a:t>总存在一个点，当</a:t>
            </a:r>
            <a:r>
              <a:rPr lang="en-US" altLang="zh-CN" dirty="0" smtClean="0"/>
              <a:t>n</a:t>
            </a:r>
            <a:r>
              <a:rPr lang="zh-CN" altLang="en-US" dirty="0" smtClean="0"/>
              <a:t>超过此值，后者更快</a:t>
            </a:r>
          </a:p>
          <a:p>
            <a:pPr lvl="1" eaLnBrk="1" hangingPunct="1"/>
            <a:r>
              <a:rPr lang="zh-CN" altLang="en-US" dirty="0" smtClean="0"/>
              <a:t>“渐进”：大实例特征（趋向无穷）下，程序时间复杂性函数的“变化”情况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49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821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联系方式</a:t>
            </a:r>
          </a:p>
        </p:txBody>
      </p:sp>
      <p:sp>
        <p:nvSpPr>
          <p:cNvPr id="7170" name="内容占位符 2"/>
          <p:cNvSpPr>
            <a:spLocks noGrp="1" noChangeArrowheads="1"/>
          </p:cNvSpPr>
          <p:nvPr>
            <p:ph idx="1"/>
          </p:nvPr>
        </p:nvSpPr>
        <p:spPr>
          <a:xfrm>
            <a:off x="1562100" y="2380720"/>
            <a:ext cx="9791700" cy="4351338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Email</a:t>
            </a: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liumingming@nankai.edu.cn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工作地点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津南软件楼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406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5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23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复杂度的渐进性质</a:t>
            </a:r>
          </a:p>
        </p:txBody>
      </p:sp>
      <p:sp>
        <p:nvSpPr>
          <p:cNvPr id="849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如果解决问题</a:t>
            </a:r>
            <a:r>
              <a:rPr lang="en-US" altLang="zh-CN" smtClean="0"/>
              <a:t>P</a:t>
            </a:r>
            <a:r>
              <a:rPr lang="zh-CN" altLang="en-US" smtClean="0"/>
              <a:t>的程序</a:t>
            </a:r>
            <a:r>
              <a:rPr lang="en-US" altLang="zh-CN" smtClean="0"/>
              <a:t>A</a:t>
            </a:r>
            <a:r>
              <a:rPr lang="zh-CN" altLang="en-US" smtClean="0"/>
              <a:t>和程序</a:t>
            </a:r>
            <a:r>
              <a:rPr lang="en-US" altLang="zh-CN" smtClean="0"/>
              <a:t>B</a:t>
            </a:r>
            <a:r>
              <a:rPr lang="zh-CN" altLang="en-US" smtClean="0"/>
              <a:t>，其时间复杂度分别是</a:t>
            </a:r>
            <a:r>
              <a:rPr lang="en-US" altLang="zh-CN" smtClean="0"/>
              <a:t>T</a:t>
            </a:r>
            <a:r>
              <a:rPr lang="en-US" altLang="zh-CN" baseline="-25000" smtClean="0"/>
              <a:t>A</a:t>
            </a:r>
            <a:r>
              <a:rPr lang="en-US" altLang="zh-CN" smtClean="0"/>
              <a:t>(n)</a:t>
            </a:r>
            <a:r>
              <a:rPr lang="zh-CN" altLang="en-US" smtClean="0"/>
              <a:t>和</a:t>
            </a:r>
            <a:r>
              <a:rPr lang="en-US" altLang="zh-CN" smtClean="0"/>
              <a:t>T</a:t>
            </a:r>
            <a:r>
              <a:rPr lang="en-US" altLang="zh-CN" baseline="-25000" smtClean="0"/>
              <a:t>B</a:t>
            </a:r>
            <a:r>
              <a:rPr lang="en-US" altLang="zh-CN" smtClean="0"/>
              <a:t>(n)</a:t>
            </a:r>
            <a:r>
              <a:rPr lang="zh-CN" altLang="en-US" smtClean="0"/>
              <a:t>，则判断</a:t>
            </a:r>
            <a:r>
              <a:rPr lang="en-US" altLang="zh-CN" smtClean="0"/>
              <a:t>A</a:t>
            </a:r>
            <a:r>
              <a:rPr lang="zh-CN" altLang="en-US" smtClean="0"/>
              <a:t>、</a:t>
            </a:r>
            <a:r>
              <a:rPr lang="en-US" altLang="zh-CN" smtClean="0"/>
              <a:t>B</a:t>
            </a:r>
            <a:r>
              <a:rPr lang="zh-CN" altLang="en-US" smtClean="0"/>
              <a:t>性能优劣的标准是查看在</a:t>
            </a:r>
            <a:r>
              <a:rPr lang="en-US" altLang="zh-CN" smtClean="0"/>
              <a:t>n</a:t>
            </a:r>
            <a:r>
              <a:rPr lang="zh-CN" altLang="en-US" smtClean="0"/>
              <a:t>足够大时</a:t>
            </a:r>
            <a:r>
              <a:rPr lang="en-US" altLang="zh-CN" smtClean="0"/>
              <a:t>T</a:t>
            </a:r>
            <a:r>
              <a:rPr lang="en-US" altLang="zh-CN" baseline="-25000" smtClean="0"/>
              <a:t>A</a:t>
            </a:r>
            <a:r>
              <a:rPr lang="en-US" altLang="zh-CN" smtClean="0"/>
              <a:t>(n)</a:t>
            </a:r>
            <a:r>
              <a:rPr lang="zh-CN" altLang="en-US" smtClean="0"/>
              <a:t>和</a:t>
            </a:r>
            <a:r>
              <a:rPr lang="en-US" altLang="zh-CN" smtClean="0"/>
              <a:t>T</a:t>
            </a:r>
            <a:r>
              <a:rPr lang="en-US" altLang="zh-CN" baseline="-25000" smtClean="0"/>
              <a:t>B</a:t>
            </a:r>
            <a:r>
              <a:rPr lang="en-US" altLang="zh-CN" smtClean="0"/>
              <a:t>(n)</a:t>
            </a:r>
            <a:r>
              <a:rPr lang="zh-CN" altLang="en-US" smtClean="0"/>
              <a:t>的大小关系</a:t>
            </a:r>
          </a:p>
        </p:txBody>
      </p:sp>
      <p:pic>
        <p:nvPicPr>
          <p:cNvPr id="849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070225"/>
            <a:ext cx="3646488" cy="328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50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5488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大写</a:t>
            </a:r>
            <a:r>
              <a:rPr lang="en-US" altLang="zh-CN" dirty="0" smtClean="0">
                <a:solidFill>
                  <a:srgbClr val="FF0000"/>
                </a:solidFill>
              </a:rPr>
              <a:t>Ο</a:t>
            </a:r>
            <a:r>
              <a:rPr lang="zh-CN" altLang="en-US" dirty="0" smtClean="0"/>
              <a:t>符号 </a:t>
            </a:r>
            <a:r>
              <a:rPr lang="en-US" altLang="zh-CN" dirty="0" smtClean="0"/>
              <a:t>Big-Oh</a:t>
            </a:r>
            <a:endParaRPr lang="zh-CN" altLang="en-US" dirty="0" smtClean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函数上界</a:t>
            </a:r>
          </a:p>
          <a:p>
            <a:pPr eaLnBrk="1" hangingPunct="1"/>
            <a:r>
              <a:rPr lang="zh-CN" altLang="en-US" dirty="0" smtClean="0">
                <a:solidFill>
                  <a:schemeClr val="hlink"/>
                </a:solidFill>
              </a:rPr>
              <a:t>定义：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>
                <a:solidFill>
                  <a:schemeClr val="accent2"/>
                </a:solidFill>
              </a:rPr>
              <a:t>f(n)=O(g(n))</a:t>
            </a:r>
            <a:r>
              <a:rPr lang="zh-CN" altLang="en-US" dirty="0" smtClean="0">
                <a:solidFill>
                  <a:schemeClr val="accent2"/>
                </a:solidFill>
              </a:rPr>
              <a:t>，当且仅当存在正常数</a:t>
            </a:r>
            <a:r>
              <a:rPr lang="en-US" altLang="zh-CN" dirty="0" smtClean="0">
                <a:solidFill>
                  <a:schemeClr val="accent2"/>
                </a:solidFill>
              </a:rPr>
              <a:t>c</a:t>
            </a:r>
            <a:r>
              <a:rPr lang="zh-CN" altLang="en-US" dirty="0" smtClean="0">
                <a:solidFill>
                  <a:schemeClr val="accent2"/>
                </a:solidFill>
              </a:rPr>
              <a:t>和</a:t>
            </a:r>
            <a:r>
              <a:rPr lang="en-US" altLang="zh-CN" dirty="0" smtClean="0">
                <a:solidFill>
                  <a:schemeClr val="accent2"/>
                </a:solidFill>
              </a:rPr>
              <a:t>n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0</a:t>
            </a:r>
            <a:r>
              <a:rPr lang="zh-CN" altLang="en-US" dirty="0" smtClean="0">
                <a:solidFill>
                  <a:schemeClr val="accent2"/>
                </a:solidFill>
              </a:rPr>
              <a:t>，使得对所有</a:t>
            </a:r>
            <a:r>
              <a:rPr lang="en-US" altLang="zh-CN" dirty="0" smtClean="0">
                <a:solidFill>
                  <a:schemeClr val="accent2"/>
                </a:solidFill>
              </a:rPr>
              <a:t>n≥n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0</a:t>
            </a:r>
            <a:r>
              <a:rPr lang="en-US" altLang="zh-CN" dirty="0" smtClean="0">
                <a:solidFill>
                  <a:schemeClr val="accent2"/>
                </a:solidFill>
              </a:rPr>
              <a:t> , </a:t>
            </a:r>
            <a:r>
              <a:rPr lang="zh-CN" altLang="en-US" dirty="0" smtClean="0">
                <a:solidFill>
                  <a:schemeClr val="accent2"/>
                </a:solidFill>
              </a:rPr>
              <a:t>有</a:t>
            </a:r>
            <a:r>
              <a:rPr lang="en-US" altLang="zh-CN" dirty="0" smtClean="0">
                <a:solidFill>
                  <a:schemeClr val="accent2"/>
                </a:solidFill>
              </a:rPr>
              <a:t>f(n)≤cg(n)</a:t>
            </a:r>
          </a:p>
          <a:p>
            <a:pPr eaLnBrk="1" hangingPunct="1"/>
            <a:r>
              <a:rPr lang="en-US" altLang="zh-CN" dirty="0" smtClean="0"/>
              <a:t>f</a:t>
            </a:r>
            <a:r>
              <a:rPr lang="zh-CN" altLang="en-US" dirty="0" smtClean="0"/>
              <a:t>至多是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倍，对足够大的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f </a:t>
            </a:r>
            <a:r>
              <a:rPr lang="zh-CN" altLang="en-US" dirty="0" smtClean="0"/>
              <a:t>的上界（不考虑常数因子</a:t>
            </a:r>
            <a:r>
              <a:rPr lang="en-US" altLang="zh-CN" dirty="0" smtClean="0"/>
              <a:t>c</a:t>
            </a:r>
            <a:r>
              <a:rPr lang="zh-CN" altLang="en-US" dirty="0" smtClean="0"/>
              <a:t>）</a:t>
            </a:r>
          </a:p>
          <a:p>
            <a:pPr eaLnBrk="1" hangingPunct="1"/>
            <a:r>
              <a:rPr lang="en-US" altLang="zh-CN" dirty="0" smtClean="0"/>
              <a:t>g</a:t>
            </a:r>
            <a:r>
              <a:rPr lang="zh-CN" altLang="en-US" dirty="0" smtClean="0"/>
              <a:t>取简单函数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容易研究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的上界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51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8024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常用做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的简单函数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4738" y="5193333"/>
            <a:ext cx="7772400" cy="12954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/>
              <a:t>对数没有给出对数基，因为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err="1" smtClean="0"/>
              <a:t>log</a:t>
            </a:r>
            <a:r>
              <a:rPr lang="en-US" altLang="zh-CN" sz="2000" baseline="-25000" dirty="0" err="1" smtClean="0"/>
              <a:t>a</a:t>
            </a:r>
            <a:r>
              <a:rPr lang="en-US" altLang="zh-CN" sz="2000" dirty="0" err="1" smtClean="0"/>
              <a:t>n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log</a:t>
            </a:r>
            <a:r>
              <a:rPr lang="en-US" altLang="zh-CN" sz="2000" baseline="-25000" dirty="0" err="1" smtClean="0"/>
              <a:t>b</a:t>
            </a:r>
            <a:r>
              <a:rPr lang="en-US" altLang="zh-CN" sz="2000" dirty="0" err="1" smtClean="0"/>
              <a:t>n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log</a:t>
            </a:r>
            <a:r>
              <a:rPr lang="en-US" altLang="zh-CN" sz="2000" baseline="-25000" dirty="0" err="1" smtClean="0"/>
              <a:t>b</a:t>
            </a:r>
            <a:r>
              <a:rPr lang="en-US" altLang="zh-CN" sz="2000" dirty="0" err="1" smtClean="0"/>
              <a:t>a</a:t>
            </a:r>
            <a:r>
              <a:rPr lang="zh-CN" altLang="en-US" sz="2000" dirty="0" smtClean="0"/>
              <a:t>，仅常数不同，相差</a:t>
            </a:r>
            <a:r>
              <a:rPr lang="en-US" altLang="zh-CN" sz="2000" dirty="0" err="1" smtClean="0"/>
              <a:t>log</a:t>
            </a:r>
            <a:r>
              <a:rPr lang="en-US" altLang="zh-CN" sz="2000" baseline="-25000" dirty="0" err="1" smtClean="0"/>
              <a:t>b</a:t>
            </a:r>
            <a:r>
              <a:rPr lang="en-US" altLang="zh-CN" sz="2000" dirty="0" err="1" smtClean="0"/>
              <a:t>a</a:t>
            </a:r>
            <a:r>
              <a:rPr lang="zh-CN" altLang="en-US" sz="2000" dirty="0" smtClean="0"/>
              <a:t>倍</a:t>
            </a:r>
          </a:p>
        </p:txBody>
      </p:sp>
      <p:graphicFrame>
        <p:nvGraphicFramePr>
          <p:cNvPr id="631885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527605"/>
              </p:ext>
            </p:extLst>
          </p:nvPr>
        </p:nvGraphicFramePr>
        <p:xfrm>
          <a:off x="2508250" y="1397001"/>
          <a:ext cx="3493157" cy="3573145"/>
        </p:xfrm>
        <a:graphic>
          <a:graphicData uri="http://schemas.openxmlformats.org/drawingml/2006/table">
            <a:tbl>
              <a:tblPr/>
              <a:tblGrid>
                <a:gridCol w="1152466"/>
                <a:gridCol w="2340691"/>
              </a:tblGrid>
              <a:tr h="32702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函数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常数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logn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线性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 logn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个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logn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平方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立方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1" lang="en-US" altLang="zh-CN" sz="20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! 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阶乘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7077" name="直接箭头连接符 5"/>
          <p:cNvCxnSpPr>
            <a:cxnSpLocks noChangeShapeType="1"/>
          </p:cNvCxnSpPr>
          <p:nvPr/>
        </p:nvCxnSpPr>
        <p:spPr bwMode="auto">
          <a:xfrm rot="5400000">
            <a:off x="708025" y="3242470"/>
            <a:ext cx="3230562" cy="1587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78" name="TextBox 6"/>
          <p:cNvSpPr txBox="1">
            <a:spLocks noChangeArrowheads="1"/>
          </p:cNvSpPr>
          <p:nvPr/>
        </p:nvSpPr>
        <p:spPr bwMode="auto">
          <a:xfrm>
            <a:off x="1066799" y="1627982"/>
            <a:ext cx="1255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快、简单</a:t>
            </a:r>
          </a:p>
        </p:txBody>
      </p:sp>
      <p:sp>
        <p:nvSpPr>
          <p:cNvPr id="87079" name="TextBox 7"/>
          <p:cNvSpPr txBox="1">
            <a:spLocks noChangeArrowheads="1"/>
          </p:cNvSpPr>
          <p:nvPr/>
        </p:nvSpPr>
        <p:spPr bwMode="auto">
          <a:xfrm>
            <a:off x="1066799" y="4488657"/>
            <a:ext cx="1255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慢、复杂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380973" y="1786229"/>
            <a:ext cx="5330178" cy="2896783"/>
            <a:chOff x="6380973" y="1786229"/>
            <a:chExt cx="5330178" cy="2896783"/>
          </a:xfrm>
        </p:grpSpPr>
        <p:sp>
          <p:nvSpPr>
            <p:cNvPr id="26" name="object 30"/>
            <p:cNvSpPr txBox="1"/>
            <p:nvPr/>
          </p:nvSpPr>
          <p:spPr>
            <a:xfrm>
              <a:off x="8344467" y="4164649"/>
              <a:ext cx="1579621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1612265" algn="l"/>
                </a:tabLst>
              </a:pPr>
              <a:r>
                <a:rPr sz="1600" dirty="0" smtClean="0">
                  <a:latin typeface="Times New Roman"/>
                  <a:cs typeface="Times New Roman"/>
                </a:rPr>
                <a:t>5</a:t>
              </a:r>
              <a:r>
                <a:rPr lang="en-US" sz="1600" dirty="0" smtClean="0">
                  <a:latin typeface="Times New Roman"/>
                  <a:cs typeface="Times New Roman"/>
                </a:rPr>
                <a:t>                      </a:t>
              </a:r>
              <a:r>
                <a:rPr sz="1600" dirty="0" smtClean="0">
                  <a:latin typeface="Times New Roman"/>
                  <a:cs typeface="Times New Roman"/>
                </a:rPr>
                <a:t>15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27" name="object 31"/>
            <p:cNvSpPr txBox="1"/>
            <p:nvPr/>
          </p:nvSpPr>
          <p:spPr>
            <a:xfrm>
              <a:off x="8873186" y="4165479"/>
              <a:ext cx="1564759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1808480" algn="l"/>
                </a:tabLst>
              </a:pPr>
              <a:r>
                <a:rPr sz="2400" baseline="1157" dirty="0" smtClean="0">
                  <a:latin typeface="Times New Roman"/>
                  <a:cs typeface="Times New Roman"/>
                </a:rPr>
                <a:t>10</a:t>
              </a:r>
              <a:r>
                <a:rPr lang="en-US" sz="2400" baseline="1157" dirty="0" smtClean="0">
                  <a:latin typeface="Times New Roman"/>
                  <a:cs typeface="Times New Roman"/>
                </a:rPr>
                <a:t> </a:t>
              </a:r>
              <a:r>
                <a:rPr lang="en-US" sz="2400" baseline="1157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   </a:t>
              </a:r>
              <a:r>
                <a:rPr lang="en-US" sz="2400" baseline="1157" dirty="0" smtClean="0">
                  <a:latin typeface="Times New Roman"/>
                  <a:cs typeface="Times New Roman"/>
                </a:rPr>
                <a:t>                 </a:t>
              </a:r>
              <a:r>
                <a:rPr sz="1600" dirty="0" smtClean="0">
                  <a:latin typeface="Times New Roman"/>
                  <a:cs typeface="Times New Roman"/>
                </a:rPr>
                <a:t>20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9" name="object 13"/>
            <p:cNvSpPr txBox="1"/>
            <p:nvPr/>
          </p:nvSpPr>
          <p:spPr>
            <a:xfrm>
              <a:off x="6380973" y="4444628"/>
              <a:ext cx="5330178" cy="2289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-12700">
                <a:lnSpc>
                  <a:spcPct val="92800"/>
                </a:lnSpc>
                <a:tabLst>
                  <a:tab pos="1439863" algn="l"/>
                </a:tabLst>
              </a:pPr>
              <a:endParaRPr sz="1600" dirty="0">
                <a:latin typeface="Arial"/>
                <a:cs typeface="Arial"/>
              </a:endParaRPr>
            </a:p>
          </p:txBody>
        </p:sp>
        <p:sp>
          <p:nvSpPr>
            <p:cNvPr id="10" name="object 14"/>
            <p:cNvSpPr/>
            <p:nvPr/>
          </p:nvSpPr>
          <p:spPr>
            <a:xfrm>
              <a:off x="9172406" y="4149240"/>
              <a:ext cx="180529" cy="311695"/>
            </a:xfrm>
            <a:custGeom>
              <a:avLst/>
              <a:gdLst/>
              <a:ahLst/>
              <a:cxnLst/>
              <a:rect l="l" t="t" r="r" b="b"/>
              <a:pathLst>
                <a:path w="93345" h="231775">
                  <a:moveTo>
                    <a:pt x="61400" y="157698"/>
                  </a:moveTo>
                  <a:lnTo>
                    <a:pt x="9144" y="3048"/>
                  </a:lnTo>
                  <a:lnTo>
                    <a:pt x="6858" y="762"/>
                  </a:lnTo>
                  <a:lnTo>
                    <a:pt x="3048" y="0"/>
                  </a:lnTo>
                  <a:lnTo>
                    <a:pt x="762" y="2286"/>
                  </a:lnTo>
                  <a:lnTo>
                    <a:pt x="0" y="6096"/>
                  </a:lnTo>
                  <a:lnTo>
                    <a:pt x="52265" y="160774"/>
                  </a:lnTo>
                  <a:lnTo>
                    <a:pt x="61400" y="157698"/>
                  </a:lnTo>
                  <a:close/>
                </a:path>
                <a:path w="93345" h="231775">
                  <a:moveTo>
                    <a:pt x="65532" y="216408"/>
                  </a:moveTo>
                  <a:lnTo>
                    <a:pt x="65532" y="169926"/>
                  </a:lnTo>
                  <a:lnTo>
                    <a:pt x="64770" y="173736"/>
                  </a:lnTo>
                  <a:lnTo>
                    <a:pt x="62484" y="176022"/>
                  </a:lnTo>
                  <a:lnTo>
                    <a:pt x="58674" y="176022"/>
                  </a:lnTo>
                  <a:lnTo>
                    <a:pt x="56388" y="172974"/>
                  </a:lnTo>
                  <a:lnTo>
                    <a:pt x="52265" y="160774"/>
                  </a:lnTo>
                  <a:lnTo>
                    <a:pt x="20574" y="171450"/>
                  </a:lnTo>
                  <a:lnTo>
                    <a:pt x="65532" y="216408"/>
                  </a:lnTo>
                  <a:close/>
                </a:path>
                <a:path w="93345" h="231775">
                  <a:moveTo>
                    <a:pt x="65532" y="169926"/>
                  </a:moveTo>
                  <a:lnTo>
                    <a:pt x="61400" y="157698"/>
                  </a:lnTo>
                  <a:lnTo>
                    <a:pt x="52265" y="160774"/>
                  </a:lnTo>
                  <a:lnTo>
                    <a:pt x="56388" y="172974"/>
                  </a:lnTo>
                  <a:lnTo>
                    <a:pt x="58674" y="176022"/>
                  </a:lnTo>
                  <a:lnTo>
                    <a:pt x="62484" y="176022"/>
                  </a:lnTo>
                  <a:lnTo>
                    <a:pt x="64770" y="173736"/>
                  </a:lnTo>
                  <a:lnTo>
                    <a:pt x="65532" y="169926"/>
                  </a:lnTo>
                  <a:close/>
                </a:path>
                <a:path w="93345" h="231775">
                  <a:moveTo>
                    <a:pt x="92964" y="147066"/>
                  </a:moveTo>
                  <a:lnTo>
                    <a:pt x="61400" y="157698"/>
                  </a:lnTo>
                  <a:lnTo>
                    <a:pt x="65532" y="169926"/>
                  </a:lnTo>
                  <a:lnTo>
                    <a:pt x="65532" y="216408"/>
                  </a:lnTo>
                  <a:lnTo>
                    <a:pt x="80772" y="231648"/>
                  </a:lnTo>
                  <a:lnTo>
                    <a:pt x="92964" y="14706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1" name="object 15"/>
            <p:cNvSpPr/>
            <p:nvPr/>
          </p:nvSpPr>
          <p:spPr>
            <a:xfrm>
              <a:off x="7728660" y="1894735"/>
              <a:ext cx="56068" cy="2251253"/>
            </a:xfrm>
            <a:custGeom>
              <a:avLst/>
              <a:gdLst/>
              <a:ahLst/>
              <a:cxnLst/>
              <a:rect l="l" t="t" r="r" b="b"/>
              <a:pathLst>
                <a:path w="76200" h="2901315">
                  <a:moveTo>
                    <a:pt x="76199" y="127254"/>
                  </a:moveTo>
                  <a:lnTo>
                    <a:pt x="38099" y="0"/>
                  </a:lnTo>
                  <a:lnTo>
                    <a:pt x="0" y="127254"/>
                  </a:lnTo>
                  <a:lnTo>
                    <a:pt x="33527" y="127254"/>
                  </a:lnTo>
                  <a:lnTo>
                    <a:pt x="33527" y="114300"/>
                  </a:lnTo>
                  <a:lnTo>
                    <a:pt x="35051" y="111251"/>
                  </a:lnTo>
                  <a:lnTo>
                    <a:pt x="38099" y="109727"/>
                  </a:lnTo>
                  <a:lnTo>
                    <a:pt x="41909" y="111251"/>
                  </a:lnTo>
                  <a:lnTo>
                    <a:pt x="42671" y="114300"/>
                  </a:lnTo>
                  <a:lnTo>
                    <a:pt x="42671" y="127254"/>
                  </a:lnTo>
                  <a:lnTo>
                    <a:pt x="76199" y="127254"/>
                  </a:lnTo>
                  <a:close/>
                </a:path>
                <a:path w="76200" h="2901315">
                  <a:moveTo>
                    <a:pt x="42671" y="127254"/>
                  </a:moveTo>
                  <a:lnTo>
                    <a:pt x="42671" y="114300"/>
                  </a:lnTo>
                  <a:lnTo>
                    <a:pt x="41909" y="111251"/>
                  </a:lnTo>
                  <a:lnTo>
                    <a:pt x="38099" y="109727"/>
                  </a:lnTo>
                  <a:lnTo>
                    <a:pt x="35051" y="111251"/>
                  </a:lnTo>
                  <a:lnTo>
                    <a:pt x="33527" y="114300"/>
                  </a:lnTo>
                  <a:lnTo>
                    <a:pt x="33527" y="127254"/>
                  </a:lnTo>
                  <a:lnTo>
                    <a:pt x="42671" y="127254"/>
                  </a:lnTo>
                  <a:close/>
                </a:path>
                <a:path w="76200" h="2901315">
                  <a:moveTo>
                    <a:pt x="42671" y="2895600"/>
                  </a:moveTo>
                  <a:lnTo>
                    <a:pt x="42671" y="127254"/>
                  </a:lnTo>
                  <a:lnTo>
                    <a:pt x="33527" y="127254"/>
                  </a:lnTo>
                  <a:lnTo>
                    <a:pt x="33527" y="2895600"/>
                  </a:lnTo>
                  <a:lnTo>
                    <a:pt x="35051" y="2899410"/>
                  </a:lnTo>
                  <a:lnTo>
                    <a:pt x="38099" y="2900934"/>
                  </a:lnTo>
                  <a:lnTo>
                    <a:pt x="41909" y="2899410"/>
                  </a:lnTo>
                  <a:lnTo>
                    <a:pt x="42671" y="289560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2" name="object 16"/>
            <p:cNvSpPr/>
            <p:nvPr/>
          </p:nvSpPr>
          <p:spPr>
            <a:xfrm>
              <a:off x="7733146" y="4098983"/>
              <a:ext cx="3760747" cy="59127"/>
            </a:xfrm>
            <a:custGeom>
              <a:avLst/>
              <a:gdLst/>
              <a:ahLst/>
              <a:cxnLst/>
              <a:rect l="l" t="t" r="r" b="b"/>
              <a:pathLst>
                <a:path w="5111115" h="76200">
                  <a:moveTo>
                    <a:pt x="5001006" y="38099"/>
                  </a:moveTo>
                  <a:lnTo>
                    <a:pt x="4999482" y="34289"/>
                  </a:lnTo>
                  <a:lnTo>
                    <a:pt x="4996434" y="32765"/>
                  </a:lnTo>
                  <a:lnTo>
                    <a:pt x="5334" y="32765"/>
                  </a:lnTo>
                  <a:lnTo>
                    <a:pt x="1524" y="34289"/>
                  </a:lnTo>
                  <a:lnTo>
                    <a:pt x="0" y="38099"/>
                  </a:lnTo>
                  <a:lnTo>
                    <a:pt x="1524" y="41147"/>
                  </a:lnTo>
                  <a:lnTo>
                    <a:pt x="5334" y="42671"/>
                  </a:lnTo>
                  <a:lnTo>
                    <a:pt x="4996434" y="42671"/>
                  </a:lnTo>
                  <a:lnTo>
                    <a:pt x="4999482" y="41147"/>
                  </a:lnTo>
                  <a:lnTo>
                    <a:pt x="5001006" y="38099"/>
                  </a:lnTo>
                  <a:close/>
                </a:path>
                <a:path w="5111115" h="76200">
                  <a:moveTo>
                    <a:pt x="5110734" y="38099"/>
                  </a:moveTo>
                  <a:lnTo>
                    <a:pt x="4983480" y="0"/>
                  </a:lnTo>
                  <a:lnTo>
                    <a:pt x="4983480" y="32765"/>
                  </a:lnTo>
                  <a:lnTo>
                    <a:pt x="4996434" y="32765"/>
                  </a:lnTo>
                  <a:lnTo>
                    <a:pt x="4999482" y="34289"/>
                  </a:lnTo>
                  <a:lnTo>
                    <a:pt x="5001006" y="38099"/>
                  </a:lnTo>
                  <a:lnTo>
                    <a:pt x="5001006" y="70952"/>
                  </a:lnTo>
                  <a:lnTo>
                    <a:pt x="5110734" y="38099"/>
                  </a:lnTo>
                  <a:close/>
                </a:path>
                <a:path w="5111115" h="76200">
                  <a:moveTo>
                    <a:pt x="5001006" y="70952"/>
                  </a:moveTo>
                  <a:lnTo>
                    <a:pt x="5001006" y="38099"/>
                  </a:lnTo>
                  <a:lnTo>
                    <a:pt x="4999482" y="41147"/>
                  </a:lnTo>
                  <a:lnTo>
                    <a:pt x="4996434" y="42671"/>
                  </a:lnTo>
                  <a:lnTo>
                    <a:pt x="4983480" y="42671"/>
                  </a:lnTo>
                  <a:lnTo>
                    <a:pt x="4983480" y="76199"/>
                  </a:lnTo>
                  <a:lnTo>
                    <a:pt x="5001006" y="70952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3" name="object 17"/>
            <p:cNvSpPr/>
            <p:nvPr/>
          </p:nvSpPr>
          <p:spPr>
            <a:xfrm>
              <a:off x="7737070" y="3555607"/>
              <a:ext cx="56068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9525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4" name="object 18"/>
            <p:cNvSpPr/>
            <p:nvPr/>
          </p:nvSpPr>
          <p:spPr>
            <a:xfrm>
              <a:off x="7737070" y="2982669"/>
              <a:ext cx="56068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9525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5" name="object 19"/>
            <p:cNvSpPr/>
            <p:nvPr/>
          </p:nvSpPr>
          <p:spPr>
            <a:xfrm>
              <a:off x="7737070" y="2365385"/>
              <a:ext cx="56068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9525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6" name="object 20"/>
            <p:cNvSpPr/>
            <p:nvPr/>
          </p:nvSpPr>
          <p:spPr>
            <a:xfrm>
              <a:off x="8409884" y="4084202"/>
              <a:ext cx="0" cy="44345"/>
            </a:xfrm>
            <a:custGeom>
              <a:avLst/>
              <a:gdLst/>
              <a:ahLst/>
              <a:cxnLst/>
              <a:rect l="l" t="t" r="r" b="b"/>
              <a:pathLst>
                <a:path h="57150">
                  <a:moveTo>
                    <a:pt x="0" y="0"/>
                  </a:moveTo>
                  <a:lnTo>
                    <a:pt x="0" y="57150"/>
                  </a:lnTo>
                </a:path>
              </a:pathLst>
            </a:custGeom>
            <a:ln w="9525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7" name="object 21"/>
            <p:cNvSpPr/>
            <p:nvPr/>
          </p:nvSpPr>
          <p:spPr>
            <a:xfrm>
              <a:off x="9026629" y="4084202"/>
              <a:ext cx="0" cy="44345"/>
            </a:xfrm>
            <a:custGeom>
              <a:avLst/>
              <a:gdLst/>
              <a:ahLst/>
              <a:cxnLst/>
              <a:rect l="l" t="t" r="r" b="b"/>
              <a:pathLst>
                <a:path h="57150">
                  <a:moveTo>
                    <a:pt x="0" y="0"/>
                  </a:moveTo>
                  <a:lnTo>
                    <a:pt x="0" y="57150"/>
                  </a:lnTo>
                </a:path>
              </a:pathLst>
            </a:custGeom>
            <a:ln w="9525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8" name="object 22"/>
            <p:cNvSpPr/>
            <p:nvPr/>
          </p:nvSpPr>
          <p:spPr>
            <a:xfrm>
              <a:off x="9643375" y="4084202"/>
              <a:ext cx="0" cy="44345"/>
            </a:xfrm>
            <a:custGeom>
              <a:avLst/>
              <a:gdLst/>
              <a:ahLst/>
              <a:cxnLst/>
              <a:rect l="l" t="t" r="r" b="b"/>
              <a:pathLst>
                <a:path h="57150">
                  <a:moveTo>
                    <a:pt x="0" y="0"/>
                  </a:moveTo>
                  <a:lnTo>
                    <a:pt x="0" y="57150"/>
                  </a:lnTo>
                </a:path>
              </a:pathLst>
            </a:custGeom>
            <a:ln w="9525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9" name="object 23"/>
            <p:cNvSpPr/>
            <p:nvPr/>
          </p:nvSpPr>
          <p:spPr>
            <a:xfrm>
              <a:off x="10316189" y="4084202"/>
              <a:ext cx="0" cy="44345"/>
            </a:xfrm>
            <a:custGeom>
              <a:avLst/>
              <a:gdLst/>
              <a:ahLst/>
              <a:cxnLst/>
              <a:rect l="l" t="t" r="r" b="b"/>
              <a:pathLst>
                <a:path h="57150">
                  <a:moveTo>
                    <a:pt x="0" y="0"/>
                  </a:moveTo>
                  <a:lnTo>
                    <a:pt x="0" y="57150"/>
                  </a:lnTo>
                </a:path>
              </a:pathLst>
            </a:custGeom>
            <a:ln w="9525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0" name="object 24"/>
            <p:cNvSpPr/>
            <p:nvPr/>
          </p:nvSpPr>
          <p:spPr>
            <a:xfrm>
              <a:off x="10989002" y="4084202"/>
              <a:ext cx="0" cy="44345"/>
            </a:xfrm>
            <a:custGeom>
              <a:avLst/>
              <a:gdLst/>
              <a:ahLst/>
              <a:cxnLst/>
              <a:rect l="l" t="t" r="r" b="b"/>
              <a:pathLst>
                <a:path h="57150">
                  <a:moveTo>
                    <a:pt x="0" y="0"/>
                  </a:moveTo>
                  <a:lnTo>
                    <a:pt x="0" y="57150"/>
                  </a:lnTo>
                </a:path>
              </a:pathLst>
            </a:custGeom>
            <a:ln w="9525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1" name="object 25"/>
            <p:cNvSpPr txBox="1"/>
            <p:nvPr/>
          </p:nvSpPr>
          <p:spPr>
            <a:xfrm>
              <a:off x="7223111" y="1836474"/>
              <a:ext cx="467232" cy="79778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27940">
                <a:lnSpc>
                  <a:spcPct val="162300"/>
                </a:lnSpc>
              </a:pPr>
              <a:r>
                <a:rPr sz="1600" spc="-5" dirty="0">
                  <a:latin typeface="Times New Roman"/>
                  <a:cs typeface="Times New Roman"/>
                </a:rPr>
                <a:t>T(n) </a:t>
              </a:r>
              <a:r>
                <a:rPr sz="1600" dirty="0">
                  <a:latin typeface="Times New Roman"/>
                  <a:cs typeface="Times New Roman"/>
                </a:rPr>
                <a:t>3000</a:t>
              </a:r>
            </a:p>
          </p:txBody>
        </p:sp>
        <p:sp>
          <p:nvSpPr>
            <p:cNvPr id="22" name="object 26"/>
            <p:cNvSpPr txBox="1"/>
            <p:nvPr/>
          </p:nvSpPr>
          <p:spPr>
            <a:xfrm>
              <a:off x="11561076" y="4083293"/>
              <a:ext cx="130825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dirty="0">
                  <a:latin typeface="Times New Roman"/>
                  <a:cs typeface="Times New Roman"/>
                </a:rPr>
                <a:t>n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23" name="object 27"/>
            <p:cNvSpPr txBox="1"/>
            <p:nvPr/>
          </p:nvSpPr>
          <p:spPr>
            <a:xfrm>
              <a:off x="7559518" y="4127638"/>
              <a:ext cx="130825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dirty="0">
                  <a:latin typeface="Times New Roman"/>
                  <a:cs typeface="Times New Roman"/>
                </a:rPr>
                <a:t>0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24" name="object 28"/>
            <p:cNvSpPr txBox="1"/>
            <p:nvPr/>
          </p:nvSpPr>
          <p:spPr>
            <a:xfrm>
              <a:off x="7223111" y="3466009"/>
              <a:ext cx="467232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dirty="0">
                  <a:latin typeface="Times New Roman"/>
                  <a:cs typeface="Times New Roman"/>
                </a:rPr>
                <a:t>1000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25" name="object 29"/>
            <p:cNvSpPr txBox="1"/>
            <p:nvPr/>
          </p:nvSpPr>
          <p:spPr>
            <a:xfrm>
              <a:off x="7223111" y="2893070"/>
              <a:ext cx="467232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dirty="0">
                  <a:latin typeface="Times New Roman"/>
                  <a:cs typeface="Times New Roman"/>
                </a:rPr>
                <a:t>2000</a:t>
              </a:r>
            </a:p>
          </p:txBody>
        </p:sp>
        <p:sp>
          <p:nvSpPr>
            <p:cNvPr id="28" name="object 32"/>
            <p:cNvSpPr txBox="1"/>
            <p:nvPr/>
          </p:nvSpPr>
          <p:spPr>
            <a:xfrm>
              <a:off x="10867518" y="4147150"/>
              <a:ext cx="242960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dirty="0">
                  <a:latin typeface="Times New Roman"/>
                  <a:cs typeface="Times New Roman"/>
                </a:rPr>
                <a:t>25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29" name="object 33"/>
            <p:cNvSpPr/>
            <p:nvPr/>
          </p:nvSpPr>
          <p:spPr>
            <a:xfrm>
              <a:off x="7736510" y="1924299"/>
              <a:ext cx="2187578" cy="2204444"/>
            </a:xfrm>
            <a:custGeom>
              <a:avLst/>
              <a:gdLst/>
              <a:ahLst/>
              <a:cxnLst/>
              <a:rect l="l" t="t" r="r" b="b"/>
              <a:pathLst>
                <a:path w="2973070" h="2840990">
                  <a:moveTo>
                    <a:pt x="0" y="2840736"/>
                  </a:moveTo>
                  <a:lnTo>
                    <a:pt x="243748" y="2831319"/>
                  </a:lnTo>
                  <a:lnTo>
                    <a:pt x="482079" y="2803557"/>
                  </a:lnTo>
                  <a:lnTo>
                    <a:pt x="714226" y="2758180"/>
                  </a:lnTo>
                  <a:lnTo>
                    <a:pt x="939424" y="2695919"/>
                  </a:lnTo>
                  <a:lnTo>
                    <a:pt x="1156906" y="2617505"/>
                  </a:lnTo>
                  <a:lnTo>
                    <a:pt x="1365907" y="2523670"/>
                  </a:lnTo>
                  <a:lnTo>
                    <a:pt x="1565662" y="2415143"/>
                  </a:lnTo>
                  <a:lnTo>
                    <a:pt x="1755404" y="2292656"/>
                  </a:lnTo>
                  <a:lnTo>
                    <a:pt x="1934367" y="2156941"/>
                  </a:lnTo>
                  <a:lnTo>
                    <a:pt x="2101786" y="2008727"/>
                  </a:lnTo>
                  <a:lnTo>
                    <a:pt x="2256895" y="1848746"/>
                  </a:lnTo>
                  <a:lnTo>
                    <a:pt x="2398928" y="1677728"/>
                  </a:lnTo>
                  <a:lnTo>
                    <a:pt x="2527119" y="1496406"/>
                  </a:lnTo>
                  <a:lnTo>
                    <a:pt x="2640703" y="1305509"/>
                  </a:lnTo>
                  <a:lnTo>
                    <a:pt x="2738913" y="1105769"/>
                  </a:lnTo>
                  <a:lnTo>
                    <a:pt x="2820984" y="897916"/>
                  </a:lnTo>
                  <a:lnTo>
                    <a:pt x="2886151" y="682682"/>
                  </a:lnTo>
                  <a:lnTo>
                    <a:pt x="2933646" y="460797"/>
                  </a:lnTo>
                  <a:lnTo>
                    <a:pt x="2962705" y="232993"/>
                  </a:lnTo>
                  <a:lnTo>
                    <a:pt x="2972562" y="0"/>
                  </a:lnTo>
                </a:path>
              </a:pathLst>
            </a:custGeom>
            <a:ln w="28575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30" name="object 34"/>
            <p:cNvSpPr/>
            <p:nvPr/>
          </p:nvSpPr>
          <p:spPr>
            <a:xfrm>
              <a:off x="7718007" y="2566417"/>
              <a:ext cx="3532271" cy="1542224"/>
            </a:xfrm>
            <a:custGeom>
              <a:avLst/>
              <a:gdLst/>
              <a:ahLst/>
              <a:cxnLst/>
              <a:rect l="l" t="t" r="r" b="b"/>
              <a:pathLst>
                <a:path w="4800600" h="1987550">
                  <a:moveTo>
                    <a:pt x="0" y="1987296"/>
                  </a:moveTo>
                  <a:lnTo>
                    <a:pt x="4800600" y="0"/>
                  </a:lnTo>
                </a:path>
              </a:pathLst>
            </a:custGeom>
            <a:ln w="9525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31" name="object 35"/>
            <p:cNvSpPr/>
            <p:nvPr/>
          </p:nvSpPr>
          <p:spPr>
            <a:xfrm>
              <a:off x="7737070" y="3379409"/>
              <a:ext cx="3812610" cy="749432"/>
            </a:xfrm>
            <a:custGeom>
              <a:avLst/>
              <a:gdLst/>
              <a:ahLst/>
              <a:cxnLst/>
              <a:rect l="l" t="t" r="r" b="b"/>
              <a:pathLst>
                <a:path w="5181600" h="965835">
                  <a:moveTo>
                    <a:pt x="5181600" y="0"/>
                  </a:moveTo>
                  <a:lnTo>
                    <a:pt x="4756580" y="3199"/>
                  </a:lnTo>
                  <a:lnTo>
                    <a:pt x="4341031" y="12630"/>
                  </a:lnTo>
                  <a:lnTo>
                    <a:pt x="3936286" y="28047"/>
                  </a:lnTo>
                  <a:lnTo>
                    <a:pt x="3543677" y="49200"/>
                  </a:lnTo>
                  <a:lnTo>
                    <a:pt x="3164538" y="75842"/>
                  </a:lnTo>
                  <a:lnTo>
                    <a:pt x="2800200" y="107725"/>
                  </a:lnTo>
                  <a:lnTo>
                    <a:pt x="2451997" y="144600"/>
                  </a:lnTo>
                  <a:lnTo>
                    <a:pt x="2121261" y="186220"/>
                  </a:lnTo>
                  <a:lnTo>
                    <a:pt x="1809325" y="232337"/>
                  </a:lnTo>
                  <a:lnTo>
                    <a:pt x="1517523" y="282702"/>
                  </a:lnTo>
                  <a:lnTo>
                    <a:pt x="1247185" y="337067"/>
                  </a:lnTo>
                  <a:lnTo>
                    <a:pt x="999646" y="395185"/>
                  </a:lnTo>
                  <a:lnTo>
                    <a:pt x="776238" y="456807"/>
                  </a:lnTo>
                  <a:lnTo>
                    <a:pt x="578293" y="521686"/>
                  </a:lnTo>
                  <a:lnTo>
                    <a:pt x="407146" y="589573"/>
                  </a:lnTo>
                  <a:lnTo>
                    <a:pt x="264127" y="660221"/>
                  </a:lnTo>
                  <a:lnTo>
                    <a:pt x="150570" y="733380"/>
                  </a:lnTo>
                  <a:lnTo>
                    <a:pt x="67808" y="808805"/>
                  </a:lnTo>
                  <a:lnTo>
                    <a:pt x="17174" y="886245"/>
                  </a:lnTo>
                  <a:lnTo>
                    <a:pt x="0" y="965454"/>
                  </a:lnTo>
                </a:path>
              </a:pathLst>
            </a:custGeom>
            <a:ln w="57150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32" name="object 36"/>
            <p:cNvSpPr txBox="1"/>
            <p:nvPr/>
          </p:nvSpPr>
          <p:spPr>
            <a:xfrm>
              <a:off x="8988125" y="1786229"/>
              <a:ext cx="1169013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1321435" algn="l"/>
                </a:tabLst>
              </a:pPr>
              <a:r>
                <a:rPr sz="2400" baseline="-16203" dirty="0" smtClean="0">
                  <a:latin typeface="Times New Roman"/>
                  <a:cs typeface="Times New Roman"/>
                </a:rPr>
                <a:t>2</a:t>
              </a:r>
              <a:r>
                <a:rPr sz="1100" dirty="0" smtClean="0">
                  <a:latin typeface="Times New Roman"/>
                  <a:cs typeface="Times New Roman"/>
                </a:rPr>
                <a:t>n</a:t>
              </a:r>
              <a:r>
                <a:rPr lang="en-US" sz="1100" dirty="0" smtClean="0">
                  <a:latin typeface="Times New Roman"/>
                  <a:cs typeface="Times New Roman"/>
                </a:rPr>
                <a:t>                </a:t>
              </a:r>
              <a:r>
                <a:rPr sz="2400" baseline="-16203" dirty="0" smtClean="0">
                  <a:latin typeface="Times New Roman"/>
                  <a:cs typeface="Times New Roman"/>
                </a:rPr>
                <a:t>n</a:t>
              </a:r>
              <a:r>
                <a:rPr sz="1100" dirty="0" smtClean="0">
                  <a:latin typeface="Times New Roman"/>
                  <a:cs typeface="Times New Roman"/>
                </a:rPr>
                <a:t>3</a:t>
              </a:r>
              <a:endParaRPr sz="1100" dirty="0">
                <a:latin typeface="Times New Roman"/>
                <a:cs typeface="Times New Roman"/>
              </a:endParaRPr>
            </a:p>
          </p:txBody>
        </p:sp>
        <p:sp>
          <p:nvSpPr>
            <p:cNvPr id="33" name="object 37"/>
            <p:cNvSpPr txBox="1"/>
            <p:nvPr/>
          </p:nvSpPr>
          <p:spPr>
            <a:xfrm>
              <a:off x="11240929" y="2379850"/>
              <a:ext cx="467232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dirty="0">
                  <a:latin typeface="Times New Roman"/>
                  <a:cs typeface="Times New Roman"/>
                </a:rPr>
                <a:t>100n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34" name="object 38"/>
            <p:cNvSpPr/>
            <p:nvPr/>
          </p:nvSpPr>
          <p:spPr>
            <a:xfrm>
              <a:off x="7736510" y="1968644"/>
              <a:ext cx="2860392" cy="2160099"/>
            </a:xfrm>
            <a:custGeom>
              <a:avLst/>
              <a:gdLst/>
              <a:ahLst/>
              <a:cxnLst/>
              <a:rect l="l" t="t" r="r" b="b"/>
              <a:pathLst>
                <a:path w="3887470" h="2783840">
                  <a:moveTo>
                    <a:pt x="0" y="2783586"/>
                  </a:moveTo>
                  <a:lnTo>
                    <a:pt x="318770" y="2774361"/>
                  </a:lnTo>
                  <a:lnTo>
                    <a:pt x="630447" y="2747163"/>
                  </a:lnTo>
                  <a:lnTo>
                    <a:pt x="934031" y="2702709"/>
                  </a:lnTo>
                  <a:lnTo>
                    <a:pt x="1228520" y="2641713"/>
                  </a:lnTo>
                  <a:lnTo>
                    <a:pt x="1512915" y="2564892"/>
                  </a:lnTo>
                  <a:lnTo>
                    <a:pt x="1786214" y="2472959"/>
                  </a:lnTo>
                  <a:lnTo>
                    <a:pt x="2047416" y="2366632"/>
                  </a:lnTo>
                  <a:lnTo>
                    <a:pt x="2295521" y="2246625"/>
                  </a:lnTo>
                  <a:lnTo>
                    <a:pt x="2529529" y="2113655"/>
                  </a:lnTo>
                  <a:lnTo>
                    <a:pt x="2748438" y="1968436"/>
                  </a:lnTo>
                  <a:lnTo>
                    <a:pt x="2951248" y="1811684"/>
                  </a:lnTo>
                  <a:lnTo>
                    <a:pt x="3136958" y="1644115"/>
                  </a:lnTo>
                  <a:lnTo>
                    <a:pt x="3304568" y="1466444"/>
                  </a:lnTo>
                  <a:lnTo>
                    <a:pt x="3453076" y="1279387"/>
                  </a:lnTo>
                  <a:lnTo>
                    <a:pt x="3581483" y="1083659"/>
                  </a:lnTo>
                  <a:lnTo>
                    <a:pt x="3688787" y="879975"/>
                  </a:lnTo>
                  <a:lnTo>
                    <a:pt x="3773987" y="669052"/>
                  </a:lnTo>
                  <a:lnTo>
                    <a:pt x="3836084" y="451605"/>
                  </a:lnTo>
                  <a:lnTo>
                    <a:pt x="3874075" y="228349"/>
                  </a:lnTo>
                  <a:lnTo>
                    <a:pt x="3886962" y="0"/>
                  </a:lnTo>
                </a:path>
              </a:pathLst>
            </a:custGeom>
            <a:ln w="28575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35" name="object 39"/>
            <p:cNvSpPr txBox="1"/>
            <p:nvPr/>
          </p:nvSpPr>
          <p:spPr>
            <a:xfrm>
              <a:off x="10607924" y="1786229"/>
              <a:ext cx="318184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dirty="0">
                  <a:latin typeface="Times New Roman"/>
                  <a:cs typeface="Times New Roman"/>
                </a:rPr>
                <a:t>5n</a:t>
              </a:r>
              <a:r>
                <a:rPr sz="1600" baseline="24305" dirty="0">
                  <a:latin typeface="Times New Roman"/>
                  <a:cs typeface="Times New Roman"/>
                </a:rPr>
                <a:t>2</a:t>
              </a:r>
              <a:endParaRPr sz="1600" baseline="24305">
                <a:latin typeface="Times New Roman"/>
                <a:cs typeface="Times New Roman"/>
              </a:endParaRPr>
            </a:p>
          </p:txBody>
        </p:sp>
        <p:sp>
          <p:nvSpPr>
            <p:cNvPr id="36" name="object 40"/>
            <p:cNvSpPr txBox="1"/>
            <p:nvPr/>
          </p:nvSpPr>
          <p:spPr>
            <a:xfrm>
              <a:off x="11280737" y="3422846"/>
              <a:ext cx="417705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-5" dirty="0">
                  <a:latin typeface="Times New Roman"/>
                  <a:cs typeface="Times New Roman"/>
                </a:rPr>
                <a:t>logn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37" name="object 41"/>
            <p:cNvSpPr/>
            <p:nvPr/>
          </p:nvSpPr>
          <p:spPr>
            <a:xfrm>
              <a:off x="7747162" y="1949133"/>
              <a:ext cx="1457763" cy="2159607"/>
            </a:xfrm>
            <a:custGeom>
              <a:avLst/>
              <a:gdLst/>
              <a:ahLst/>
              <a:cxnLst/>
              <a:rect l="l" t="t" r="r" b="b"/>
              <a:pathLst>
                <a:path w="1981200" h="2783204">
                  <a:moveTo>
                    <a:pt x="0" y="2782824"/>
                  </a:moveTo>
                  <a:lnTo>
                    <a:pt x="162495" y="2773599"/>
                  </a:lnTo>
                  <a:lnTo>
                    <a:pt x="321371" y="2746402"/>
                  </a:lnTo>
                  <a:lnTo>
                    <a:pt x="476120" y="2701950"/>
                  </a:lnTo>
                  <a:lnTo>
                    <a:pt x="626229" y="2640957"/>
                  </a:lnTo>
                  <a:lnTo>
                    <a:pt x="771191" y="2564141"/>
                  </a:lnTo>
                  <a:lnTo>
                    <a:pt x="910495" y="2472218"/>
                  </a:lnTo>
                  <a:lnTo>
                    <a:pt x="1043631" y="2365903"/>
                  </a:lnTo>
                  <a:lnTo>
                    <a:pt x="1170090" y="2245912"/>
                  </a:lnTo>
                  <a:lnTo>
                    <a:pt x="1289362" y="2112962"/>
                  </a:lnTo>
                  <a:lnTo>
                    <a:pt x="1400937" y="1967769"/>
                  </a:lnTo>
                  <a:lnTo>
                    <a:pt x="1504304" y="1811049"/>
                  </a:lnTo>
                  <a:lnTo>
                    <a:pt x="1598956" y="1643518"/>
                  </a:lnTo>
                  <a:lnTo>
                    <a:pt x="1684381" y="1465891"/>
                  </a:lnTo>
                  <a:lnTo>
                    <a:pt x="1760070" y="1278886"/>
                  </a:lnTo>
                  <a:lnTo>
                    <a:pt x="1825513" y="1083218"/>
                  </a:lnTo>
                  <a:lnTo>
                    <a:pt x="1880201" y="879604"/>
                  </a:lnTo>
                  <a:lnTo>
                    <a:pt x="1923623" y="668758"/>
                  </a:lnTo>
                  <a:lnTo>
                    <a:pt x="1955270" y="451398"/>
                  </a:lnTo>
                  <a:lnTo>
                    <a:pt x="1974632" y="228240"/>
                  </a:lnTo>
                  <a:lnTo>
                    <a:pt x="1981200" y="0"/>
                  </a:lnTo>
                </a:path>
              </a:pathLst>
            </a:custGeom>
            <a:ln w="25400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38" name="object 42"/>
            <p:cNvSpPr/>
            <p:nvPr/>
          </p:nvSpPr>
          <p:spPr>
            <a:xfrm>
              <a:off x="7747162" y="2874466"/>
              <a:ext cx="3588339" cy="0"/>
            </a:xfrm>
            <a:custGeom>
              <a:avLst/>
              <a:gdLst/>
              <a:ahLst/>
              <a:cxnLst/>
              <a:rect l="l" t="t" r="r" b="b"/>
              <a:pathLst>
                <a:path w="4876800">
                  <a:moveTo>
                    <a:pt x="0" y="0"/>
                  </a:moveTo>
                  <a:lnTo>
                    <a:pt x="4876800" y="0"/>
                  </a:lnTo>
                </a:path>
              </a:pathLst>
            </a:custGeom>
            <a:ln w="9525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39" name="object 43"/>
            <p:cNvSpPr txBox="1"/>
            <p:nvPr/>
          </p:nvSpPr>
          <p:spPr>
            <a:xfrm>
              <a:off x="11214017" y="2873558"/>
              <a:ext cx="467232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dirty="0">
                  <a:latin typeface="Times New Roman"/>
                  <a:cs typeface="Times New Roman"/>
                </a:rPr>
                <a:t>2100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40" name="object 44"/>
            <p:cNvSpPr/>
            <p:nvPr/>
          </p:nvSpPr>
          <p:spPr>
            <a:xfrm>
              <a:off x="9148857" y="2566417"/>
              <a:ext cx="0" cy="1542224"/>
            </a:xfrm>
            <a:custGeom>
              <a:avLst/>
              <a:gdLst/>
              <a:ahLst/>
              <a:cxnLst/>
              <a:rect l="l" t="t" r="r" b="b"/>
              <a:pathLst>
                <a:path h="1987550">
                  <a:moveTo>
                    <a:pt x="0" y="0"/>
                  </a:moveTo>
                  <a:lnTo>
                    <a:pt x="0" y="1987295"/>
                  </a:lnTo>
                </a:path>
              </a:pathLst>
            </a:custGeom>
            <a:ln w="9525">
              <a:solidFill>
                <a:srgbClr val="666699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41" name="object 45"/>
            <p:cNvSpPr/>
            <p:nvPr/>
          </p:nvSpPr>
          <p:spPr>
            <a:xfrm>
              <a:off x="9204925" y="2169676"/>
              <a:ext cx="0" cy="1983212"/>
            </a:xfrm>
            <a:custGeom>
              <a:avLst/>
              <a:gdLst/>
              <a:ahLst/>
              <a:cxnLst/>
              <a:rect l="l" t="t" r="r" b="b"/>
              <a:pathLst>
                <a:path h="2555875">
                  <a:moveTo>
                    <a:pt x="0" y="0"/>
                  </a:moveTo>
                  <a:lnTo>
                    <a:pt x="0" y="2555748"/>
                  </a:lnTo>
                </a:path>
              </a:pathLst>
            </a:custGeom>
            <a:ln w="9525">
              <a:solidFill>
                <a:srgbClr val="666699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42" name="object 46"/>
            <p:cNvSpPr/>
            <p:nvPr/>
          </p:nvSpPr>
          <p:spPr>
            <a:xfrm>
              <a:off x="7747162" y="2169676"/>
              <a:ext cx="1457763" cy="0"/>
            </a:xfrm>
            <a:custGeom>
              <a:avLst/>
              <a:gdLst/>
              <a:ahLst/>
              <a:cxnLst/>
              <a:rect l="l" t="t" r="r" b="b"/>
              <a:pathLst>
                <a:path w="1981200">
                  <a:moveTo>
                    <a:pt x="198120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666699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43" name="object 47"/>
            <p:cNvSpPr/>
            <p:nvPr/>
          </p:nvSpPr>
          <p:spPr>
            <a:xfrm>
              <a:off x="7747162" y="2566417"/>
              <a:ext cx="1401695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190500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666699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44" name="object 48"/>
            <p:cNvSpPr txBox="1"/>
            <p:nvPr/>
          </p:nvSpPr>
          <p:spPr>
            <a:xfrm>
              <a:off x="9217302" y="4436791"/>
              <a:ext cx="280806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00" dirty="0">
                  <a:latin typeface="宋体"/>
                  <a:cs typeface="宋体"/>
                </a:rPr>
                <a:t>△</a:t>
              </a:r>
              <a:r>
                <a:rPr sz="1600" dirty="0">
                  <a:latin typeface="Times New Roman"/>
                  <a:cs typeface="Times New Roman"/>
                </a:rPr>
                <a:t>n</a:t>
              </a:r>
            </a:p>
          </p:txBody>
        </p:sp>
        <p:sp>
          <p:nvSpPr>
            <p:cNvPr id="46" name="object 50"/>
            <p:cNvSpPr txBox="1"/>
            <p:nvPr/>
          </p:nvSpPr>
          <p:spPr>
            <a:xfrm>
              <a:off x="6832562" y="2198687"/>
              <a:ext cx="622820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00" dirty="0">
                  <a:latin typeface="宋体"/>
                  <a:cs typeface="宋体"/>
                </a:rPr>
                <a:t>△</a:t>
              </a:r>
              <a:r>
                <a:rPr sz="1100" spc="-200" dirty="0">
                  <a:latin typeface="宋体"/>
                  <a:cs typeface="宋体"/>
                </a:rPr>
                <a:t> </a:t>
              </a:r>
              <a:r>
                <a:rPr sz="1600" spc="-5" dirty="0">
                  <a:latin typeface="Times New Roman"/>
                  <a:cs typeface="Times New Roman"/>
                </a:rPr>
                <a:t>T(n)</a:t>
              </a:r>
              <a:endParaRPr sz="1600" dirty="0">
                <a:latin typeface="Times New Roman"/>
                <a:cs typeface="Times New Roman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52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2215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大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</a:t>
            </a:r>
            <a:r>
              <a:rPr lang="zh-CN" altLang="en-US" dirty="0" smtClean="0"/>
              <a:t>符号例子</a:t>
            </a:r>
            <a:r>
              <a:rPr lang="en-US" altLang="zh-CN" dirty="0" smtClean="0"/>
              <a:t>(1)</a:t>
            </a:r>
            <a:endParaRPr lang="zh-CN" altLang="en-US" dirty="0" smtClean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0841" y="1602827"/>
            <a:ext cx="7735888" cy="47244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线性函数</a:t>
            </a:r>
          </a:p>
          <a:p>
            <a:pPr eaLnBrk="1" hangingPunct="1"/>
            <a:r>
              <a:rPr lang="en-US" altLang="zh-CN" i="1" dirty="0" smtClean="0"/>
              <a:t>f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)=3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+2</a:t>
            </a:r>
          </a:p>
          <a:p>
            <a:pPr lvl="1" eaLnBrk="1" hangingPunct="1"/>
            <a:r>
              <a:rPr lang="en-US" altLang="zh-CN" i="1" dirty="0" smtClean="0"/>
              <a:t>n</a:t>
            </a:r>
            <a:r>
              <a:rPr lang="en-US" altLang="zh-CN" dirty="0" smtClean="0"/>
              <a:t>≥2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3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+2≤3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＝</a:t>
            </a:r>
            <a:r>
              <a:rPr lang="en-US" altLang="zh-CN" dirty="0" smtClean="0"/>
              <a:t>4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f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)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en-US" altLang="zh-CN" dirty="0" smtClean="0"/>
              <a:t>O(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) </a:t>
            </a:r>
          </a:p>
          <a:p>
            <a:pPr lvl="1" eaLnBrk="1" hangingPunct="1"/>
            <a:r>
              <a:rPr lang="en-US" altLang="zh-CN" i="1" dirty="0" smtClean="0"/>
              <a:t>n</a:t>
            </a:r>
            <a:r>
              <a:rPr lang="en-US" altLang="zh-CN" dirty="0" smtClean="0"/>
              <a:t>&gt;0</a:t>
            </a:r>
            <a:r>
              <a:rPr lang="zh-CN" altLang="en-US" dirty="0" smtClean="0"/>
              <a:t>时，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≥1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+2≤3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+2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=5</a:t>
            </a:r>
            <a:r>
              <a:rPr lang="en-US" altLang="zh-CN" i="1" dirty="0" smtClean="0"/>
              <a:t>n</a:t>
            </a:r>
            <a:endParaRPr lang="en-US" altLang="zh-CN" dirty="0" smtClean="0"/>
          </a:p>
          <a:p>
            <a:r>
              <a:rPr lang="en-US" altLang="zh-CN" i="1" dirty="0" smtClean="0"/>
              <a:t>f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)=3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+3</a:t>
            </a:r>
            <a:r>
              <a:rPr lang="zh-CN" altLang="en-US" dirty="0" smtClean="0"/>
              <a:t>：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≥3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3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+ 3≤3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=4</a:t>
            </a:r>
            <a:r>
              <a:rPr lang="en-US" altLang="zh-CN" i="1" dirty="0" smtClean="0"/>
              <a:t>n</a:t>
            </a:r>
          </a:p>
          <a:p>
            <a:pPr eaLnBrk="1" hangingPunct="1"/>
            <a:r>
              <a:rPr lang="en-US" altLang="zh-CN" i="1" dirty="0" smtClean="0"/>
              <a:t>f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)=100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+6</a:t>
            </a:r>
            <a:r>
              <a:rPr lang="zh-CN" altLang="en-US" dirty="0" smtClean="0"/>
              <a:t>：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≥6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100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+6≤100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=101</a:t>
            </a:r>
            <a:r>
              <a:rPr lang="en-US" altLang="zh-CN" i="1" dirty="0" smtClean="0"/>
              <a:t>n</a:t>
            </a:r>
          </a:p>
          <a:p>
            <a:pPr eaLnBrk="1" hangingPunct="1"/>
            <a:endParaRPr lang="en-US" altLang="zh-CN" i="1" dirty="0"/>
          </a:p>
          <a:p>
            <a:pPr marL="0" lvl="1" indent="0">
              <a:buNone/>
            </a:pPr>
            <a:r>
              <a:rPr lang="en-US" altLang="zh-CN" i="1" dirty="0" smtClean="0"/>
              <a:t> c</a:t>
            </a:r>
            <a:r>
              <a:rPr lang="zh-CN" altLang="en-US" dirty="0"/>
              <a:t>和</a:t>
            </a:r>
            <a:r>
              <a:rPr lang="en-US" altLang="zh-CN" i="1" dirty="0"/>
              <a:t>n</a:t>
            </a:r>
            <a:r>
              <a:rPr lang="en-US" altLang="zh-CN" baseline="-25000" dirty="0"/>
              <a:t>0</a:t>
            </a:r>
            <a:r>
              <a:rPr lang="en-US" altLang="zh-CN" dirty="0"/>
              <a:t> </a:t>
            </a:r>
            <a:r>
              <a:rPr lang="zh-CN" altLang="en-US" dirty="0"/>
              <a:t>并不重要</a:t>
            </a:r>
          </a:p>
          <a:p>
            <a:pPr eaLnBrk="1" hangingPunct="1"/>
            <a:endParaRPr lang="en-US" altLang="zh-CN" i="1" dirty="0" smtClean="0"/>
          </a:p>
        </p:txBody>
      </p:sp>
      <p:grpSp>
        <p:nvGrpSpPr>
          <p:cNvPr id="88068" name="组合 5"/>
          <p:cNvGrpSpPr>
            <a:grpSpLocks/>
          </p:cNvGrpSpPr>
          <p:nvPr/>
        </p:nvGrpSpPr>
        <p:grpSpPr bwMode="auto">
          <a:xfrm>
            <a:off x="6838952" y="558801"/>
            <a:ext cx="4125910" cy="1435100"/>
            <a:chOff x="5314952" y="558793"/>
            <a:chExt cx="4125924" cy="1435104"/>
          </a:xfrm>
        </p:grpSpPr>
        <p:sp>
          <p:nvSpPr>
            <p:cNvPr id="4" name="竖卷形 3"/>
            <p:cNvSpPr/>
            <p:nvPr/>
          </p:nvSpPr>
          <p:spPr bwMode="auto">
            <a:xfrm>
              <a:off x="5314952" y="558793"/>
              <a:ext cx="4125924" cy="1435104"/>
            </a:xfrm>
            <a:prstGeom prst="verticalScroll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88070" name="圆角矩形 4"/>
            <p:cNvSpPr>
              <a:spLocks noChangeArrowheads="1"/>
            </p:cNvSpPr>
            <p:nvPr/>
          </p:nvSpPr>
          <p:spPr bwMode="auto">
            <a:xfrm>
              <a:off x="5496908" y="738180"/>
              <a:ext cx="3767148" cy="125571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18288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f(n)=O(g(n)),</a:t>
              </a:r>
              <a:r>
                <a:rPr lang="zh-CN" altLang="en-US" sz="2400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当且仅当存在正常数</a:t>
              </a:r>
              <a:r>
                <a:rPr lang="en-US" altLang="zh-CN" sz="2400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r>
                <a:rPr lang="zh-CN" altLang="en-US" sz="2400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 sz="2400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r>
                <a:rPr lang="en-US" altLang="zh-CN" sz="2400" baseline="-25000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0,</a:t>
              </a:r>
              <a:r>
                <a:rPr lang="zh-CN" altLang="en-US" sz="2400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使得对所有</a:t>
              </a:r>
              <a:r>
                <a:rPr lang="en-US" altLang="zh-CN" sz="2400" i="1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r>
                <a:rPr lang="en-US" altLang="zh-CN" sz="2400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≥</a:t>
              </a:r>
              <a:r>
                <a:rPr lang="en-US" altLang="zh-CN" sz="2400" i="1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r>
                <a:rPr lang="en-US" altLang="zh-CN" sz="2400" baseline="-25000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en-US" altLang="zh-CN" sz="2400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 </a:t>
              </a:r>
              <a:r>
                <a:rPr lang="zh-CN" altLang="en-US" sz="2400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有</a:t>
              </a:r>
              <a:r>
                <a:rPr lang="en-US" altLang="zh-CN" sz="2400" i="1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r>
                <a:rPr lang="en-US" altLang="zh-CN" sz="2400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 sz="2400" i="1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r>
                <a:rPr lang="en-US" altLang="zh-CN" sz="2400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)≤</a:t>
              </a:r>
              <a:r>
                <a:rPr lang="en-US" altLang="zh-CN" sz="2400" i="1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cg</a:t>
              </a:r>
              <a:r>
                <a:rPr lang="en-US" altLang="zh-CN" sz="2400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 sz="2400" i="1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r>
                <a:rPr lang="en-US" altLang="zh-CN" sz="2400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zh-CN" altLang="en-US" sz="2400" dirty="0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53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163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大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</a:t>
            </a:r>
            <a:r>
              <a:rPr lang="zh-CN" altLang="en-US" dirty="0" smtClean="0"/>
              <a:t>符号例子（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平方函数</a:t>
            </a:r>
          </a:p>
          <a:p>
            <a:pPr lvl="1" eaLnBrk="1" hangingPunct="1"/>
            <a:r>
              <a:rPr lang="en-US" altLang="zh-CN" dirty="0" smtClean="0"/>
              <a:t>f(n)=10n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+4n+2</a:t>
            </a:r>
            <a:br>
              <a:rPr lang="en-US" altLang="zh-CN" dirty="0" smtClean="0"/>
            </a:br>
            <a:r>
              <a:rPr lang="en-US" altLang="zh-CN" dirty="0" smtClean="0"/>
              <a:t>n≥2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f(n)≤10n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+5n</a:t>
            </a:r>
            <a:br>
              <a:rPr lang="en-US" altLang="zh-CN" dirty="0" smtClean="0"/>
            </a:br>
            <a:r>
              <a:rPr lang="zh-CN" altLang="en-US" dirty="0" smtClean="0"/>
              <a:t>当</a:t>
            </a:r>
            <a:r>
              <a:rPr lang="en-US" altLang="zh-CN" dirty="0" smtClean="0"/>
              <a:t>n≥5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5n≤n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，因此</a:t>
            </a:r>
            <a:r>
              <a:rPr lang="en-US" altLang="zh-CN" dirty="0" smtClean="0"/>
              <a:t>n≥n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=5</a:t>
            </a:r>
            <a:r>
              <a:rPr lang="zh-CN" altLang="en-US" dirty="0" smtClean="0"/>
              <a:t>时，</a:t>
            </a:r>
            <a:br>
              <a:rPr lang="zh-CN" altLang="en-US" dirty="0" smtClean="0"/>
            </a:br>
            <a:r>
              <a:rPr lang="en-US" altLang="zh-CN" dirty="0" smtClean="0"/>
              <a:t>f (n)≤10n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=11n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f(n)=O(n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</a:p>
          <a:p>
            <a:pPr lvl="1" eaLnBrk="1" hangingPunct="1"/>
            <a:r>
              <a:rPr lang="en-US" altLang="zh-CN" dirty="0" smtClean="0"/>
              <a:t>f(n)=1000n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+100n-6</a:t>
            </a:r>
            <a:br>
              <a:rPr lang="en-US" altLang="zh-CN" dirty="0" smtClean="0"/>
            </a:br>
            <a:r>
              <a:rPr lang="zh-CN" altLang="en-US" dirty="0" smtClean="0"/>
              <a:t>对于所有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有</a:t>
            </a:r>
            <a:r>
              <a:rPr lang="en-US" altLang="zh-CN" dirty="0" smtClean="0"/>
              <a:t>f(n)≤1000n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+100n</a:t>
            </a:r>
            <a:r>
              <a:rPr lang="zh-CN" altLang="en-US" dirty="0" smtClean="0"/>
              <a:t>，</a:t>
            </a:r>
            <a:br>
              <a:rPr lang="zh-CN" altLang="en-US" dirty="0" smtClean="0"/>
            </a:br>
            <a:r>
              <a:rPr lang="zh-CN" altLang="en-US" dirty="0" smtClean="0"/>
              <a:t>对于</a:t>
            </a:r>
            <a:r>
              <a:rPr lang="en-US" altLang="zh-CN" dirty="0" smtClean="0"/>
              <a:t>n≥100,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100n≤n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，</a:t>
            </a:r>
            <a:br>
              <a:rPr lang="zh-CN" altLang="en-US" dirty="0" smtClean="0"/>
            </a:br>
            <a:r>
              <a:rPr lang="zh-CN" altLang="en-US" dirty="0" smtClean="0"/>
              <a:t>因此对于</a:t>
            </a:r>
            <a:r>
              <a:rPr lang="en-US" altLang="zh-CN" dirty="0" smtClean="0"/>
              <a:t>n≥n</a:t>
            </a:r>
            <a:r>
              <a:rPr lang="en-US" altLang="zh-CN" baseline="-25000" dirty="0" smtClean="0"/>
              <a:t>0 </a:t>
            </a:r>
            <a:r>
              <a:rPr lang="en-US" altLang="zh-CN" dirty="0" smtClean="0"/>
              <a:t>=100</a:t>
            </a:r>
            <a:r>
              <a:rPr lang="zh-CN" altLang="en-US" dirty="0" smtClean="0"/>
              <a:t>，有</a:t>
            </a:r>
            <a:r>
              <a:rPr lang="en-US" altLang="zh-CN" dirty="0" smtClean="0"/>
              <a:t>f (n)&lt;1001n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，</a:t>
            </a:r>
            <a:br>
              <a:rPr lang="zh-CN" altLang="en-US" dirty="0" smtClean="0"/>
            </a:br>
            <a:r>
              <a:rPr lang="zh-CN" altLang="en-US" dirty="0" smtClean="0"/>
              <a:t>所以</a:t>
            </a:r>
            <a:r>
              <a:rPr lang="en-US" altLang="zh-CN" dirty="0" smtClean="0"/>
              <a:t>f(n)=O(n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</a:p>
        </p:txBody>
      </p:sp>
      <p:grpSp>
        <p:nvGrpSpPr>
          <p:cNvPr id="89092" name="组合 3"/>
          <p:cNvGrpSpPr>
            <a:grpSpLocks/>
          </p:cNvGrpSpPr>
          <p:nvPr/>
        </p:nvGrpSpPr>
        <p:grpSpPr bwMode="auto">
          <a:xfrm>
            <a:off x="7227888" y="390525"/>
            <a:ext cx="4125912" cy="1435100"/>
            <a:chOff x="4392612" y="558792"/>
            <a:chExt cx="4125924" cy="1435104"/>
          </a:xfrm>
        </p:grpSpPr>
        <p:sp>
          <p:nvSpPr>
            <p:cNvPr id="5" name="竖卷形 4"/>
            <p:cNvSpPr/>
            <p:nvPr/>
          </p:nvSpPr>
          <p:spPr bwMode="auto">
            <a:xfrm>
              <a:off x="4392612" y="558792"/>
              <a:ext cx="4125924" cy="1435104"/>
            </a:xfrm>
            <a:prstGeom prst="verticalScroll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89094" name="圆角矩形 5"/>
            <p:cNvSpPr>
              <a:spLocks noChangeArrowheads="1"/>
            </p:cNvSpPr>
            <p:nvPr/>
          </p:nvSpPr>
          <p:spPr bwMode="auto">
            <a:xfrm>
              <a:off x="4572000" y="738180"/>
              <a:ext cx="3767148" cy="1255716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18288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f(n)=O(g(n)),</a:t>
              </a:r>
              <a:r>
                <a:rPr lang="zh-CN" altLang="en-US" sz="240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当且仅当存在正常数</a:t>
              </a:r>
              <a:r>
                <a:rPr lang="en-US" altLang="zh-CN" sz="240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r>
                <a:rPr lang="zh-CN" altLang="en-US" sz="240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 sz="240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r>
                <a:rPr lang="en-US" altLang="zh-CN" sz="2400" baseline="-2500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0,</a:t>
              </a:r>
              <a:r>
                <a:rPr lang="zh-CN" altLang="en-US" sz="240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使得对所有</a:t>
              </a:r>
              <a:r>
                <a:rPr lang="en-US" altLang="zh-CN" sz="2400" i="1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r>
                <a:rPr lang="en-US" altLang="zh-CN" sz="240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≥</a:t>
              </a:r>
              <a:r>
                <a:rPr lang="en-US" altLang="zh-CN" sz="2400" i="1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r>
                <a:rPr lang="en-US" altLang="zh-CN" sz="2400" baseline="-2500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en-US" altLang="zh-CN" sz="240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 </a:t>
              </a:r>
              <a:r>
                <a:rPr lang="zh-CN" altLang="en-US" sz="240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有</a:t>
              </a:r>
              <a:r>
                <a:rPr lang="en-US" altLang="zh-CN" sz="2400" i="1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r>
                <a:rPr lang="en-US" altLang="zh-CN" sz="240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 sz="2400" i="1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r>
                <a:rPr lang="en-US" altLang="zh-CN" sz="240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)≤</a:t>
              </a:r>
              <a:r>
                <a:rPr lang="en-US" altLang="zh-CN" sz="2400" i="1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cg</a:t>
              </a:r>
              <a:r>
                <a:rPr lang="en-US" altLang="zh-CN" sz="240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 sz="2400" i="1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r>
                <a:rPr lang="en-US" altLang="zh-CN" sz="240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zh-CN" altLang="en-US" sz="2400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54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6402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大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</a:t>
            </a:r>
            <a:r>
              <a:rPr lang="zh-CN" altLang="en-US" dirty="0" smtClean="0"/>
              <a:t>符号例子（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指数函数</a:t>
            </a:r>
          </a:p>
          <a:p>
            <a:pPr lvl="1" eaLnBrk="1" hangingPunct="1"/>
            <a:r>
              <a:rPr lang="en-US" altLang="zh-CN" dirty="0" smtClean="0"/>
              <a:t>f (n)=6*2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+n</a:t>
            </a:r>
            <a:r>
              <a:rPr lang="en-US" altLang="zh-CN" baseline="30000" dirty="0" smtClean="0"/>
              <a:t>2</a:t>
            </a:r>
            <a:br>
              <a:rPr lang="en-US" altLang="zh-CN" baseline="30000" dirty="0" smtClean="0"/>
            </a:br>
            <a:r>
              <a:rPr lang="en-US" altLang="zh-CN" dirty="0" smtClean="0"/>
              <a:t>n≥4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≤2</a:t>
            </a:r>
            <a:r>
              <a:rPr lang="en-US" altLang="zh-CN" baseline="30000" dirty="0" smtClean="0"/>
              <a:t>n</a:t>
            </a:r>
            <a:r>
              <a:rPr lang="zh-CN" altLang="en-US" dirty="0" smtClean="0"/>
              <a:t>，</a:t>
            </a:r>
            <a:br>
              <a:rPr lang="zh-CN" altLang="en-US" dirty="0" smtClean="0"/>
            </a:br>
            <a:r>
              <a:rPr lang="zh-CN" altLang="en-US" dirty="0" smtClean="0"/>
              <a:t>所以对于</a:t>
            </a:r>
            <a:r>
              <a:rPr lang="en-US" altLang="zh-CN" dirty="0" smtClean="0"/>
              <a:t>n≥4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f(n)≤6*2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+2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=7*2</a:t>
            </a:r>
            <a:r>
              <a:rPr lang="en-US" altLang="zh-CN" baseline="30000" dirty="0" smtClean="0"/>
              <a:t>n</a:t>
            </a:r>
            <a:r>
              <a:rPr lang="zh-CN" altLang="en-US" dirty="0" smtClean="0"/>
              <a:t>，</a:t>
            </a:r>
            <a:br>
              <a:rPr lang="zh-CN" altLang="en-US" dirty="0" smtClean="0"/>
            </a:br>
            <a:r>
              <a:rPr lang="zh-CN" altLang="en-US" dirty="0" smtClean="0"/>
              <a:t>因此</a:t>
            </a:r>
            <a:r>
              <a:rPr lang="en-US" altLang="zh-CN" dirty="0" smtClean="0"/>
              <a:t>6*2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+n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=O(2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)</a:t>
            </a:r>
          </a:p>
          <a:p>
            <a:pPr eaLnBrk="1" hangingPunct="1"/>
            <a:r>
              <a:rPr lang="zh-CN" altLang="en-US" dirty="0" smtClean="0"/>
              <a:t>常数函数</a:t>
            </a:r>
          </a:p>
          <a:p>
            <a:pPr lvl="1" eaLnBrk="1" hangingPunct="1"/>
            <a:r>
              <a:rPr lang="en-US" altLang="zh-CN" dirty="0" smtClean="0"/>
              <a:t>f(n)=9</a:t>
            </a:r>
            <a:r>
              <a:rPr lang="zh-CN" altLang="en-US" dirty="0" smtClean="0"/>
              <a:t>或</a:t>
            </a:r>
            <a:r>
              <a:rPr lang="en-US" altLang="zh-CN" dirty="0" smtClean="0"/>
              <a:t>f(n)=2033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 (n)=O (1)</a:t>
            </a:r>
            <a:r>
              <a:rPr lang="zh-CN" altLang="en-US" dirty="0" smtClean="0"/>
              <a:t>，证明很简单：</a:t>
            </a:r>
            <a:br>
              <a:rPr lang="zh-CN" altLang="en-US" dirty="0" smtClean="0"/>
            </a:br>
            <a:r>
              <a:rPr lang="en-US" altLang="zh-CN" dirty="0" smtClean="0"/>
              <a:t>f(n)=9≤9*1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c=9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=0</a:t>
            </a:r>
            <a:br>
              <a:rPr lang="en-US" altLang="zh-CN" dirty="0" smtClean="0"/>
            </a:br>
            <a:r>
              <a:rPr lang="en-US" altLang="zh-CN" dirty="0" smtClean="0"/>
              <a:t>f (n)=2033≤2033*1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c=2033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=0</a:t>
            </a:r>
          </a:p>
        </p:txBody>
      </p:sp>
      <p:grpSp>
        <p:nvGrpSpPr>
          <p:cNvPr id="90116" name="组合 3"/>
          <p:cNvGrpSpPr>
            <a:grpSpLocks/>
          </p:cNvGrpSpPr>
          <p:nvPr/>
        </p:nvGrpSpPr>
        <p:grpSpPr bwMode="auto">
          <a:xfrm>
            <a:off x="7227888" y="590331"/>
            <a:ext cx="4125912" cy="1435100"/>
            <a:chOff x="4392611" y="558792"/>
            <a:chExt cx="4125924" cy="1435104"/>
          </a:xfrm>
        </p:grpSpPr>
        <p:sp>
          <p:nvSpPr>
            <p:cNvPr id="5" name="竖卷形 4"/>
            <p:cNvSpPr/>
            <p:nvPr/>
          </p:nvSpPr>
          <p:spPr bwMode="auto">
            <a:xfrm>
              <a:off x="4392611" y="558792"/>
              <a:ext cx="4125924" cy="1435104"/>
            </a:xfrm>
            <a:prstGeom prst="verticalScroll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90118" name="圆角矩形 5"/>
            <p:cNvSpPr>
              <a:spLocks noChangeArrowheads="1"/>
            </p:cNvSpPr>
            <p:nvPr/>
          </p:nvSpPr>
          <p:spPr bwMode="auto">
            <a:xfrm>
              <a:off x="4572000" y="738180"/>
              <a:ext cx="3767148" cy="1255716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18288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f(n)=O(g(n)),</a:t>
              </a:r>
              <a:r>
                <a:rPr lang="zh-CN" altLang="en-US" sz="2400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当且仅当存在正常数</a:t>
              </a:r>
              <a:r>
                <a:rPr lang="en-US" altLang="zh-CN" sz="2400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r>
                <a:rPr lang="zh-CN" altLang="en-US" sz="2400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 sz="2400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r>
                <a:rPr lang="en-US" altLang="zh-CN" sz="2400" baseline="-25000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0,</a:t>
              </a:r>
              <a:r>
                <a:rPr lang="zh-CN" altLang="en-US" sz="2400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使得对所有</a:t>
              </a:r>
              <a:r>
                <a:rPr lang="en-US" altLang="zh-CN" sz="2400" i="1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r>
                <a:rPr lang="en-US" altLang="zh-CN" sz="2400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≥</a:t>
              </a:r>
              <a:r>
                <a:rPr lang="en-US" altLang="zh-CN" sz="2400" i="1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r>
                <a:rPr lang="en-US" altLang="zh-CN" sz="2400" baseline="-25000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en-US" altLang="zh-CN" sz="2400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 </a:t>
              </a:r>
              <a:r>
                <a:rPr lang="zh-CN" altLang="en-US" sz="2400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有</a:t>
              </a:r>
              <a:r>
                <a:rPr lang="en-US" altLang="zh-CN" sz="2400" i="1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r>
                <a:rPr lang="en-US" altLang="zh-CN" sz="2400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 sz="2400" i="1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r>
                <a:rPr lang="en-US" altLang="zh-CN" sz="2400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)≤</a:t>
              </a:r>
              <a:r>
                <a:rPr lang="en-US" altLang="zh-CN" sz="2400" i="1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cg</a:t>
              </a:r>
              <a:r>
                <a:rPr lang="en-US" altLang="zh-CN" sz="2400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 sz="2400" i="1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r>
                <a:rPr lang="en-US" altLang="zh-CN" sz="2400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zh-CN" altLang="en-US" sz="2400" dirty="0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55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5419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大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</a:t>
            </a:r>
            <a:r>
              <a:rPr lang="zh-CN" altLang="en-US" dirty="0" smtClean="0"/>
              <a:t>符号例子（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松散界限</a:t>
            </a:r>
          </a:p>
          <a:p>
            <a:pPr lvl="1" eaLnBrk="1" hangingPunct="1"/>
            <a:r>
              <a:rPr lang="zh-CN" altLang="en-US" dirty="0" smtClean="0"/>
              <a:t>当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≥2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3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+3≤3</a:t>
            </a:r>
            <a:r>
              <a:rPr lang="en-US" altLang="zh-CN" i="1" dirty="0" smtClean="0"/>
              <a:t>n</a:t>
            </a:r>
            <a:r>
              <a:rPr lang="en-US" altLang="zh-CN" baseline="30000" dirty="0" smtClean="0"/>
              <a:t>2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en-US" altLang="zh-CN" dirty="0" smtClean="0"/>
              <a:t>3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+3=O(</a:t>
            </a:r>
            <a:r>
              <a:rPr lang="en-US" altLang="zh-CN" i="1" dirty="0" smtClean="0"/>
              <a:t>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，不是最小上界</a:t>
            </a:r>
          </a:p>
          <a:p>
            <a:pPr lvl="1" eaLnBrk="1" hangingPunct="1"/>
            <a:r>
              <a:rPr lang="zh-CN" altLang="en-US" dirty="0" smtClean="0"/>
              <a:t>当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≥2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10</a:t>
            </a:r>
            <a:r>
              <a:rPr lang="en-US" altLang="zh-CN" i="1" dirty="0" smtClean="0"/>
              <a:t>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+4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+2≤10</a:t>
            </a:r>
            <a:r>
              <a:rPr lang="en-US" altLang="zh-CN" i="1" dirty="0" smtClean="0"/>
              <a:t>n</a:t>
            </a:r>
            <a:r>
              <a:rPr lang="en-US" altLang="zh-CN" baseline="30000" dirty="0" smtClean="0"/>
              <a:t>4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en-US" altLang="zh-CN" dirty="0" smtClean="0"/>
              <a:t>10</a:t>
            </a:r>
            <a:r>
              <a:rPr lang="en-US" altLang="zh-CN" i="1" dirty="0" smtClean="0"/>
              <a:t>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+4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+2=O(</a:t>
            </a:r>
            <a:r>
              <a:rPr lang="en-US" altLang="zh-CN" i="1" dirty="0" smtClean="0"/>
              <a:t>n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) </a:t>
            </a:r>
          </a:p>
          <a:p>
            <a:pPr lvl="1" eaLnBrk="1" hangingPunct="1"/>
            <a:r>
              <a:rPr lang="en-US" altLang="zh-CN" dirty="0" smtClean="0"/>
              <a:t>6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2</a:t>
            </a:r>
            <a:r>
              <a:rPr lang="en-US" altLang="zh-CN" i="1" baseline="30000" dirty="0" smtClean="0"/>
              <a:t>n</a:t>
            </a:r>
            <a:r>
              <a:rPr lang="en-US" altLang="zh-CN" dirty="0" smtClean="0"/>
              <a:t>+20=O(</a:t>
            </a:r>
            <a:r>
              <a:rPr lang="en-US" altLang="zh-CN" i="1" dirty="0" smtClean="0"/>
              <a:t>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2</a:t>
            </a:r>
            <a:r>
              <a:rPr lang="en-US" altLang="zh-CN" i="1" baseline="30000" dirty="0" smtClean="0"/>
              <a:t>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，更小上界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2</a:t>
            </a:r>
            <a:r>
              <a:rPr lang="en-US" altLang="zh-CN" i="1" baseline="30000" dirty="0" smtClean="0"/>
              <a:t>n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逐步用更低阶的函数替换高阶函数，直到找到最小上界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56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960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错误界限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3n+2≠O(1)</a:t>
            </a:r>
            <a:r>
              <a:rPr lang="zh-CN" altLang="en-US" dirty="0" smtClean="0"/>
              <a:t>，反证法：</a:t>
            </a:r>
          </a:p>
          <a:p>
            <a:pPr lvl="1" eaLnBrk="1" hangingPunct="1"/>
            <a:r>
              <a:rPr lang="zh-CN" altLang="en-US" dirty="0" smtClean="0"/>
              <a:t>假定存在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及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，使得对所有的</a:t>
            </a:r>
            <a:r>
              <a:rPr lang="en-US" altLang="zh-CN" dirty="0" smtClean="0"/>
              <a:t>n≥n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，</a:t>
            </a:r>
            <a:br>
              <a:rPr lang="zh-CN" altLang="en-US" dirty="0" smtClean="0"/>
            </a:br>
            <a:r>
              <a:rPr lang="zh-CN" altLang="en-US" dirty="0" smtClean="0"/>
              <a:t>有</a:t>
            </a:r>
            <a:r>
              <a:rPr lang="en-US" altLang="zh-CN" dirty="0" smtClean="0"/>
              <a:t>3n+2≤c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en-US" altLang="zh-CN" dirty="0" smtClean="0"/>
              <a:t>n≤(c-2)/3</a:t>
            </a:r>
            <a:r>
              <a:rPr lang="zh-CN" altLang="en-US" dirty="0" smtClean="0"/>
              <a:t>，</a:t>
            </a:r>
            <a:br>
              <a:rPr lang="zh-CN" altLang="en-US" dirty="0" smtClean="0"/>
            </a:br>
            <a:r>
              <a:rPr lang="zh-CN" altLang="en-US" dirty="0" smtClean="0"/>
              <a:t>因此取</a:t>
            </a:r>
            <a:r>
              <a:rPr lang="en-US" altLang="zh-CN" dirty="0" smtClean="0"/>
              <a:t>n&gt;max{n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(c-2)/3}</a:t>
            </a:r>
            <a:r>
              <a:rPr lang="zh-CN" altLang="en-US" dirty="0" smtClean="0"/>
              <a:t>，矛盾！</a:t>
            </a:r>
          </a:p>
          <a:p>
            <a:pPr eaLnBrk="1" hangingPunct="1"/>
            <a:r>
              <a:rPr lang="en-US" altLang="zh-CN" dirty="0" smtClean="0"/>
              <a:t>10n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+4n+2≠O(n)</a:t>
            </a:r>
          </a:p>
          <a:p>
            <a:pPr lvl="1" eaLnBrk="1" hangingPunct="1"/>
            <a:r>
              <a:rPr lang="zh-CN" altLang="en-US" dirty="0" smtClean="0"/>
              <a:t>假定存在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使得对于所有的</a:t>
            </a:r>
            <a:r>
              <a:rPr lang="en-US" altLang="zh-CN" dirty="0" smtClean="0"/>
              <a:t>n≥n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，</a:t>
            </a:r>
            <a:br>
              <a:rPr lang="zh-CN" altLang="en-US" dirty="0" smtClean="0"/>
            </a:br>
            <a:r>
              <a:rPr lang="zh-CN" altLang="en-US" dirty="0" smtClean="0"/>
              <a:t>有</a:t>
            </a:r>
            <a:r>
              <a:rPr lang="en-US" altLang="zh-CN" dirty="0" smtClean="0"/>
              <a:t>10n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+4n+2≤cn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en-US" altLang="zh-CN" dirty="0" smtClean="0"/>
              <a:t>10n+4+2/</a:t>
            </a:r>
            <a:r>
              <a:rPr lang="en-US" altLang="zh-CN" dirty="0" err="1" smtClean="0"/>
              <a:t>n≤c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取</a:t>
            </a:r>
            <a:r>
              <a:rPr lang="en-US" altLang="zh-CN" dirty="0" smtClean="0"/>
              <a:t>n&gt;max{n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,(c-4)/10}</a:t>
            </a:r>
            <a:r>
              <a:rPr lang="zh-CN" altLang="en-US" dirty="0" smtClean="0"/>
              <a:t>，矛盾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57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7312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多项式的阶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定理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：如果</a:t>
            </a:r>
            <a:r>
              <a:rPr lang="en-US" altLang="zh-CN" dirty="0" smtClean="0">
                <a:solidFill>
                  <a:srgbClr val="FF0000"/>
                </a:solidFill>
              </a:rPr>
              <a:t>f(n)=a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>
                <a:solidFill>
                  <a:srgbClr val="FF0000"/>
                </a:solidFill>
              </a:rPr>
              <a:t>+…+a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n+a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且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>
                <a:solidFill>
                  <a:srgbClr val="FF0000"/>
                </a:solidFill>
              </a:rPr>
              <a:t>&gt;0</a:t>
            </a:r>
            <a:r>
              <a:rPr lang="zh-CN" altLang="en-US" dirty="0" smtClean="0">
                <a:solidFill>
                  <a:srgbClr val="FF0000"/>
                </a:solidFill>
              </a:rPr>
              <a:t>，则</a:t>
            </a:r>
            <a:r>
              <a:rPr lang="en-US" altLang="zh-CN" dirty="0" smtClean="0">
                <a:solidFill>
                  <a:srgbClr val="FF0000"/>
                </a:solidFill>
              </a:rPr>
              <a:t>f(n)=O(n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证明：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704401"/>
              </p:ext>
            </p:extLst>
          </p:nvPr>
        </p:nvGraphicFramePr>
        <p:xfrm>
          <a:off x="3628698" y="2929760"/>
          <a:ext cx="3896709" cy="311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4" imgW="1231560" imgH="1574640" progId="Equation.3">
                  <p:embed/>
                </p:oleObj>
              </mc:Choice>
              <mc:Fallback>
                <p:oleObj name="Equation" r:id="rId4" imgW="1231560" imgH="1574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8698" y="2929760"/>
                        <a:ext cx="3896709" cy="311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58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5746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大</a:t>
            </a:r>
            <a:r>
              <a:rPr lang="en-US" altLang="zh-CN" smtClean="0"/>
              <a:t>O</a:t>
            </a:r>
            <a:r>
              <a:rPr lang="zh-CN" altLang="en-US" smtClean="0"/>
              <a:t>原理图示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463277" y="1690688"/>
            <a:ext cx="6691234" cy="4052044"/>
            <a:chOff x="2589401" y="3000398"/>
            <a:chExt cx="5659388" cy="3612106"/>
          </a:xfrm>
        </p:grpSpPr>
        <p:sp>
          <p:nvSpPr>
            <p:cNvPr id="6" name="object 11"/>
            <p:cNvSpPr txBox="1"/>
            <p:nvPr/>
          </p:nvSpPr>
          <p:spPr>
            <a:xfrm>
              <a:off x="2932309" y="6333104"/>
              <a:ext cx="4344035" cy="2794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2380"/>
                </a:lnSpc>
              </a:pPr>
              <a:r>
                <a:rPr sz="2000" b="1" spc="-20" dirty="0">
                  <a:solidFill>
                    <a:srgbClr val="FF0000"/>
                  </a:solidFill>
                  <a:latin typeface="宋体"/>
                  <a:cs typeface="宋体"/>
                </a:rPr>
                <a:t>当问题规模充分大时在渐近意义下的阶</a:t>
              </a:r>
              <a:endParaRPr sz="2000">
                <a:latin typeface="宋体"/>
                <a:cs typeface="宋体"/>
              </a:endParaRPr>
            </a:p>
          </p:txBody>
        </p:sp>
        <p:sp>
          <p:nvSpPr>
            <p:cNvPr id="7" name="object 12"/>
            <p:cNvSpPr txBox="1"/>
            <p:nvPr/>
          </p:nvSpPr>
          <p:spPr>
            <a:xfrm>
              <a:off x="4230757" y="5883771"/>
              <a:ext cx="197485" cy="2679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i="1" dirty="0">
                  <a:latin typeface="Times New Roman"/>
                  <a:cs typeface="Times New Roman"/>
                </a:rPr>
                <a:t>n</a:t>
              </a:r>
              <a:r>
                <a:rPr sz="1650" spc="-15" baseline="-20202" dirty="0">
                  <a:latin typeface="Times New Roman"/>
                  <a:cs typeface="Times New Roman"/>
                </a:rPr>
                <a:t>0</a:t>
              </a:r>
              <a:endParaRPr sz="1650" baseline="-20202">
                <a:latin typeface="Times New Roman"/>
                <a:cs typeface="Times New Roman"/>
              </a:endParaRPr>
            </a:p>
          </p:txBody>
        </p:sp>
        <p:sp>
          <p:nvSpPr>
            <p:cNvPr id="8" name="object 13"/>
            <p:cNvSpPr/>
            <p:nvPr/>
          </p:nvSpPr>
          <p:spPr>
            <a:xfrm>
              <a:off x="2992259" y="5784341"/>
              <a:ext cx="5256530" cy="143510"/>
            </a:xfrm>
            <a:custGeom>
              <a:avLst/>
              <a:gdLst/>
              <a:ahLst/>
              <a:cxnLst/>
              <a:rect l="l" t="t" r="r" b="b"/>
              <a:pathLst>
                <a:path w="5256530" h="143510">
                  <a:moveTo>
                    <a:pt x="5170932" y="71628"/>
                  </a:moveTo>
                  <a:lnTo>
                    <a:pt x="5159380" y="57150"/>
                  </a:lnTo>
                  <a:lnTo>
                    <a:pt x="0" y="57150"/>
                  </a:lnTo>
                  <a:lnTo>
                    <a:pt x="0" y="86106"/>
                  </a:lnTo>
                  <a:lnTo>
                    <a:pt x="5159380" y="86106"/>
                  </a:lnTo>
                  <a:lnTo>
                    <a:pt x="5170932" y="71628"/>
                  </a:lnTo>
                  <a:close/>
                </a:path>
                <a:path w="5256530" h="143510">
                  <a:moveTo>
                    <a:pt x="5256263" y="71628"/>
                  </a:moveTo>
                  <a:lnTo>
                    <a:pt x="5113782" y="0"/>
                  </a:lnTo>
                  <a:lnTo>
                    <a:pt x="5159380" y="57150"/>
                  </a:lnTo>
                  <a:lnTo>
                    <a:pt x="5170932" y="57150"/>
                  </a:lnTo>
                  <a:lnTo>
                    <a:pt x="5170932" y="114525"/>
                  </a:lnTo>
                  <a:lnTo>
                    <a:pt x="5256263" y="71628"/>
                  </a:lnTo>
                  <a:close/>
                </a:path>
                <a:path w="5256530" h="143510">
                  <a:moveTo>
                    <a:pt x="5170932" y="114525"/>
                  </a:moveTo>
                  <a:lnTo>
                    <a:pt x="5170932" y="86106"/>
                  </a:lnTo>
                  <a:lnTo>
                    <a:pt x="5159380" y="86106"/>
                  </a:lnTo>
                  <a:lnTo>
                    <a:pt x="5113782" y="143256"/>
                  </a:lnTo>
                  <a:lnTo>
                    <a:pt x="5170932" y="114525"/>
                  </a:lnTo>
                  <a:close/>
                </a:path>
                <a:path w="5256530" h="143510">
                  <a:moveTo>
                    <a:pt x="5170932" y="71628"/>
                  </a:moveTo>
                  <a:lnTo>
                    <a:pt x="5170932" y="57150"/>
                  </a:lnTo>
                  <a:lnTo>
                    <a:pt x="5159380" y="57150"/>
                  </a:lnTo>
                  <a:lnTo>
                    <a:pt x="5170932" y="71628"/>
                  </a:lnTo>
                  <a:close/>
                </a:path>
                <a:path w="5256530" h="143510">
                  <a:moveTo>
                    <a:pt x="5170932" y="86106"/>
                  </a:moveTo>
                  <a:lnTo>
                    <a:pt x="5170932" y="71628"/>
                  </a:lnTo>
                  <a:lnTo>
                    <a:pt x="5159380" y="86106"/>
                  </a:lnTo>
                  <a:lnTo>
                    <a:pt x="5170932" y="861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/>
            <p:cNvSpPr/>
            <p:nvPr/>
          </p:nvSpPr>
          <p:spPr>
            <a:xfrm>
              <a:off x="2943491" y="3038094"/>
              <a:ext cx="142875" cy="2818130"/>
            </a:xfrm>
            <a:custGeom>
              <a:avLst/>
              <a:gdLst/>
              <a:ahLst/>
              <a:cxnLst/>
              <a:rect l="l" t="t" r="r" b="b"/>
              <a:pathLst>
                <a:path w="142875" h="2818129">
                  <a:moveTo>
                    <a:pt x="142494" y="143256"/>
                  </a:moveTo>
                  <a:lnTo>
                    <a:pt x="71628" y="0"/>
                  </a:lnTo>
                  <a:lnTo>
                    <a:pt x="0" y="143256"/>
                  </a:lnTo>
                  <a:lnTo>
                    <a:pt x="57150" y="97657"/>
                  </a:lnTo>
                  <a:lnTo>
                    <a:pt x="57150" y="86106"/>
                  </a:lnTo>
                  <a:lnTo>
                    <a:pt x="85343" y="86106"/>
                  </a:lnTo>
                  <a:lnTo>
                    <a:pt x="85343" y="97167"/>
                  </a:lnTo>
                  <a:lnTo>
                    <a:pt x="142494" y="143256"/>
                  </a:lnTo>
                  <a:close/>
                </a:path>
                <a:path w="142875" h="2818129">
                  <a:moveTo>
                    <a:pt x="71628" y="86106"/>
                  </a:moveTo>
                  <a:lnTo>
                    <a:pt x="57150" y="86106"/>
                  </a:lnTo>
                  <a:lnTo>
                    <a:pt x="57150" y="97657"/>
                  </a:lnTo>
                  <a:lnTo>
                    <a:pt x="71628" y="86106"/>
                  </a:lnTo>
                  <a:close/>
                </a:path>
                <a:path w="142875" h="2818129">
                  <a:moveTo>
                    <a:pt x="85343" y="2817876"/>
                  </a:moveTo>
                  <a:lnTo>
                    <a:pt x="85343" y="97167"/>
                  </a:lnTo>
                  <a:lnTo>
                    <a:pt x="71628" y="86106"/>
                  </a:lnTo>
                  <a:lnTo>
                    <a:pt x="57150" y="97657"/>
                  </a:lnTo>
                  <a:lnTo>
                    <a:pt x="57150" y="2817876"/>
                  </a:lnTo>
                  <a:lnTo>
                    <a:pt x="85343" y="2817876"/>
                  </a:lnTo>
                  <a:close/>
                </a:path>
                <a:path w="142875" h="2818129">
                  <a:moveTo>
                    <a:pt x="85343" y="97167"/>
                  </a:moveTo>
                  <a:lnTo>
                    <a:pt x="85343" y="86106"/>
                  </a:lnTo>
                  <a:lnTo>
                    <a:pt x="71628" y="86106"/>
                  </a:lnTo>
                  <a:lnTo>
                    <a:pt x="85343" y="971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5"/>
            <p:cNvSpPr txBox="1"/>
            <p:nvPr/>
          </p:nvSpPr>
          <p:spPr>
            <a:xfrm>
              <a:off x="7073779" y="5991240"/>
              <a:ext cx="1068070" cy="2667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b="1" spc="-20" dirty="0">
                  <a:latin typeface="宋体"/>
                  <a:cs typeface="宋体"/>
                </a:rPr>
                <a:t>问题规</a:t>
              </a:r>
              <a:r>
                <a:rPr sz="1800" b="1" spc="-15" dirty="0">
                  <a:latin typeface="宋体"/>
                  <a:cs typeface="宋体"/>
                </a:rPr>
                <a:t>模</a:t>
              </a:r>
              <a:r>
                <a:rPr sz="1800" b="1" i="1" dirty="0">
                  <a:latin typeface="Times New Roman"/>
                  <a:cs typeface="Times New Roman"/>
                </a:rPr>
                <a:t>n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11" name="object 16"/>
            <p:cNvSpPr txBox="1"/>
            <p:nvPr/>
          </p:nvSpPr>
          <p:spPr>
            <a:xfrm>
              <a:off x="2589401" y="3000398"/>
              <a:ext cx="254000" cy="91122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algn="just">
                <a:lnSpc>
                  <a:spcPct val="79800"/>
                </a:lnSpc>
              </a:pPr>
              <a:r>
                <a:rPr sz="1800" b="1" spc="-15" dirty="0">
                  <a:latin typeface="宋体"/>
                  <a:cs typeface="宋体"/>
                </a:rPr>
                <a:t>执 行 次 数</a:t>
              </a:r>
              <a:endParaRPr sz="1800">
                <a:latin typeface="宋体"/>
                <a:cs typeface="宋体"/>
              </a:endParaRPr>
            </a:p>
          </p:txBody>
        </p:sp>
        <p:sp>
          <p:nvSpPr>
            <p:cNvPr id="12" name="object 17"/>
            <p:cNvSpPr/>
            <p:nvPr/>
          </p:nvSpPr>
          <p:spPr>
            <a:xfrm>
              <a:off x="4302137" y="3076194"/>
              <a:ext cx="0" cy="2780030"/>
            </a:xfrm>
            <a:custGeom>
              <a:avLst/>
              <a:gdLst/>
              <a:ahLst/>
              <a:cxnLst/>
              <a:rect l="l" t="t" r="r" b="b"/>
              <a:pathLst>
                <a:path h="2780029">
                  <a:moveTo>
                    <a:pt x="0" y="0"/>
                  </a:moveTo>
                  <a:lnTo>
                    <a:pt x="0" y="2779776"/>
                  </a:lnTo>
                </a:path>
              </a:pathLst>
            </a:custGeom>
            <a:ln w="285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8"/>
            <p:cNvSpPr txBox="1"/>
            <p:nvPr/>
          </p:nvSpPr>
          <p:spPr>
            <a:xfrm>
              <a:off x="3102235" y="4783470"/>
              <a:ext cx="1087120" cy="70485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algn="just">
                <a:lnSpc>
                  <a:spcPct val="82100"/>
                </a:lnSpc>
              </a:pPr>
              <a:r>
                <a:rPr sz="1800" b="1" i="1" dirty="0">
                  <a:latin typeface="Times New Roman"/>
                  <a:cs typeface="Times New Roman"/>
                </a:rPr>
                <a:t>n</a:t>
              </a:r>
              <a:r>
                <a:rPr sz="1800" b="1" baseline="-23148" dirty="0">
                  <a:latin typeface="Times New Roman"/>
                  <a:cs typeface="Times New Roman"/>
                </a:rPr>
                <a:t>0</a:t>
              </a:r>
              <a:r>
                <a:rPr sz="1800" b="1" spc="67" baseline="-23148" dirty="0">
                  <a:latin typeface="Times New Roman"/>
                  <a:cs typeface="Times New Roman"/>
                </a:rPr>
                <a:t> </a:t>
              </a:r>
              <a:r>
                <a:rPr sz="1800" b="1" spc="315" dirty="0">
                  <a:latin typeface="宋体"/>
                  <a:cs typeface="宋体"/>
                </a:rPr>
                <a:t>之前</a:t>
              </a:r>
              <a:r>
                <a:rPr sz="1800" b="1" spc="-20" dirty="0">
                  <a:latin typeface="宋体"/>
                  <a:cs typeface="宋体"/>
                </a:rPr>
                <a:t>的</a:t>
              </a:r>
              <a:r>
                <a:rPr sz="1800" b="1" spc="-575" dirty="0">
                  <a:latin typeface="宋体"/>
                  <a:cs typeface="宋体"/>
                </a:rPr>
                <a:t> </a:t>
              </a:r>
              <a:r>
                <a:rPr sz="1800" b="1" spc="254" dirty="0">
                  <a:latin typeface="宋体"/>
                  <a:cs typeface="宋体"/>
                </a:rPr>
                <a:t>情况无</a:t>
              </a:r>
              <a:r>
                <a:rPr sz="1800" b="1" spc="-20" dirty="0">
                  <a:latin typeface="宋体"/>
                  <a:cs typeface="宋体"/>
                </a:rPr>
                <a:t>关</a:t>
              </a:r>
              <a:r>
                <a:rPr sz="1800" b="1" spc="-635" dirty="0">
                  <a:latin typeface="宋体"/>
                  <a:cs typeface="宋体"/>
                </a:rPr>
                <a:t> </a:t>
              </a:r>
              <a:r>
                <a:rPr sz="1800" b="1" spc="-20" dirty="0">
                  <a:latin typeface="宋体"/>
                  <a:cs typeface="宋体"/>
                </a:rPr>
                <a:t>紧要</a:t>
              </a:r>
              <a:endParaRPr sz="1800">
                <a:latin typeface="宋体"/>
                <a:cs typeface="宋体"/>
              </a:endParaRPr>
            </a:p>
          </p:txBody>
        </p:sp>
        <p:sp>
          <p:nvSpPr>
            <p:cNvPr id="14" name="object 19"/>
            <p:cNvSpPr/>
            <p:nvPr/>
          </p:nvSpPr>
          <p:spPr>
            <a:xfrm>
              <a:off x="4302137" y="3582923"/>
              <a:ext cx="2886710" cy="1972945"/>
            </a:xfrm>
            <a:custGeom>
              <a:avLst/>
              <a:gdLst/>
              <a:ahLst/>
              <a:cxnLst/>
              <a:rect l="l" t="t" r="r" b="b"/>
              <a:pathLst>
                <a:path w="2886709" h="1972945">
                  <a:moveTo>
                    <a:pt x="0" y="1972817"/>
                  </a:moveTo>
                  <a:lnTo>
                    <a:pt x="48179" y="1952973"/>
                  </a:lnTo>
                  <a:lnTo>
                    <a:pt x="90844" y="1935777"/>
                  </a:lnTo>
                  <a:lnTo>
                    <a:pt x="114679" y="1926190"/>
                  </a:lnTo>
                  <a:lnTo>
                    <a:pt x="139888" y="1916032"/>
                  </a:lnTo>
                  <a:lnTo>
                    <a:pt x="193544" y="1894274"/>
                  </a:lnTo>
                  <a:lnTo>
                    <a:pt x="250049" y="1871036"/>
                  </a:lnTo>
                  <a:lnTo>
                    <a:pt x="307638" y="1846854"/>
                  </a:lnTo>
                  <a:lnTo>
                    <a:pt x="364545" y="1822263"/>
                  </a:lnTo>
                  <a:lnTo>
                    <a:pt x="419006" y="1797798"/>
                  </a:lnTo>
                  <a:lnTo>
                    <a:pt x="469257" y="1773993"/>
                  </a:lnTo>
                  <a:lnTo>
                    <a:pt x="492252" y="1762505"/>
                  </a:lnTo>
                  <a:lnTo>
                    <a:pt x="513990" y="1751839"/>
                  </a:lnTo>
                  <a:lnTo>
                    <a:pt x="555148" y="1729663"/>
                  </a:lnTo>
                  <a:lnTo>
                    <a:pt x="593859" y="1706498"/>
                  </a:lnTo>
                  <a:lnTo>
                    <a:pt x="630902" y="1682512"/>
                  </a:lnTo>
                  <a:lnTo>
                    <a:pt x="667053" y="1657866"/>
                  </a:lnTo>
                  <a:lnTo>
                    <a:pt x="703090" y="1632727"/>
                  </a:lnTo>
                  <a:lnTo>
                    <a:pt x="721309" y="1620024"/>
                  </a:lnTo>
                  <a:lnTo>
                    <a:pt x="758631" y="1594452"/>
                  </a:lnTo>
                  <a:lnTo>
                    <a:pt x="797783" y="1568799"/>
                  </a:lnTo>
                  <a:lnTo>
                    <a:pt x="839541" y="1543228"/>
                  </a:lnTo>
                  <a:lnTo>
                    <a:pt x="884682" y="1517903"/>
                  </a:lnTo>
                  <a:lnTo>
                    <a:pt x="932736" y="1493036"/>
                  </a:lnTo>
                  <a:lnTo>
                    <a:pt x="982638" y="1468556"/>
                  </a:lnTo>
                  <a:lnTo>
                    <a:pt x="1034268" y="1444214"/>
                  </a:lnTo>
                  <a:lnTo>
                    <a:pt x="1087508" y="1419758"/>
                  </a:lnTo>
                  <a:lnTo>
                    <a:pt x="1142238" y="1394936"/>
                  </a:lnTo>
                  <a:lnTo>
                    <a:pt x="1170124" y="1382309"/>
                  </a:lnTo>
                  <a:lnTo>
                    <a:pt x="1198339" y="1369496"/>
                  </a:lnTo>
                  <a:lnTo>
                    <a:pt x="1255693" y="1343188"/>
                  </a:lnTo>
                  <a:lnTo>
                    <a:pt x="1314181" y="1315760"/>
                  </a:lnTo>
                  <a:lnTo>
                    <a:pt x="1373684" y="1286960"/>
                  </a:lnTo>
                  <a:lnTo>
                    <a:pt x="1434084" y="1256537"/>
                  </a:lnTo>
                  <a:lnTo>
                    <a:pt x="1473974" y="1235171"/>
                  </a:lnTo>
                  <a:lnTo>
                    <a:pt x="1513178" y="1214673"/>
                  </a:lnTo>
                  <a:lnTo>
                    <a:pt x="1551696" y="1194953"/>
                  </a:lnTo>
                  <a:lnTo>
                    <a:pt x="1589525" y="1175918"/>
                  </a:lnTo>
                  <a:lnTo>
                    <a:pt x="1626667" y="1157477"/>
                  </a:lnTo>
                  <a:lnTo>
                    <a:pt x="1663120" y="1139540"/>
                  </a:lnTo>
                  <a:lnTo>
                    <a:pt x="1698884" y="1122014"/>
                  </a:lnTo>
                  <a:lnTo>
                    <a:pt x="1733958" y="1104808"/>
                  </a:lnTo>
                  <a:lnTo>
                    <a:pt x="1768342" y="1087831"/>
                  </a:lnTo>
                  <a:lnTo>
                    <a:pt x="1835035" y="1054196"/>
                  </a:lnTo>
                  <a:lnTo>
                    <a:pt x="1898961" y="1020378"/>
                  </a:lnTo>
                  <a:lnTo>
                    <a:pt x="1960114" y="985646"/>
                  </a:lnTo>
                  <a:lnTo>
                    <a:pt x="2018489" y="949269"/>
                  </a:lnTo>
                  <a:lnTo>
                    <a:pt x="2074082" y="910513"/>
                  </a:lnTo>
                  <a:lnTo>
                    <a:pt x="2126726" y="868565"/>
                  </a:lnTo>
                  <a:lnTo>
                    <a:pt x="2175027" y="822844"/>
                  </a:lnTo>
                  <a:lnTo>
                    <a:pt x="2219277" y="774203"/>
                  </a:lnTo>
                  <a:lnTo>
                    <a:pt x="2260189" y="723654"/>
                  </a:lnTo>
                  <a:lnTo>
                    <a:pt x="2298478" y="672206"/>
                  </a:lnTo>
                  <a:lnTo>
                    <a:pt x="2334855" y="620871"/>
                  </a:lnTo>
                  <a:lnTo>
                    <a:pt x="2352550" y="595560"/>
                  </a:lnTo>
                  <a:lnTo>
                    <a:pt x="2370034" y="570657"/>
                  </a:lnTo>
                  <a:lnTo>
                    <a:pt x="2404729" y="522577"/>
                  </a:lnTo>
                  <a:lnTo>
                    <a:pt x="2439652" y="477639"/>
                  </a:lnTo>
                  <a:lnTo>
                    <a:pt x="2475517" y="436856"/>
                  </a:lnTo>
                  <a:lnTo>
                    <a:pt x="2494026" y="418337"/>
                  </a:lnTo>
                  <a:lnTo>
                    <a:pt x="2508676" y="402075"/>
                  </a:lnTo>
                  <a:lnTo>
                    <a:pt x="2536777" y="373780"/>
                  </a:lnTo>
                  <a:lnTo>
                    <a:pt x="2576184" y="340040"/>
                  </a:lnTo>
                  <a:lnTo>
                    <a:pt x="2612712" y="313737"/>
                  </a:lnTo>
                  <a:lnTo>
                    <a:pt x="2646822" y="291492"/>
                  </a:lnTo>
                  <a:lnTo>
                    <a:pt x="2657735" y="284395"/>
                  </a:lnTo>
                  <a:lnTo>
                    <a:pt x="2689341" y="262304"/>
                  </a:lnTo>
                  <a:lnTo>
                    <a:pt x="2719611" y="236387"/>
                  </a:lnTo>
                  <a:lnTo>
                    <a:pt x="2748733" y="204402"/>
                  </a:lnTo>
                  <a:lnTo>
                    <a:pt x="2776728" y="168342"/>
                  </a:lnTo>
                  <a:lnTo>
                    <a:pt x="2803282" y="130301"/>
                  </a:lnTo>
                  <a:lnTo>
                    <a:pt x="2827964" y="92364"/>
                  </a:lnTo>
                  <a:lnTo>
                    <a:pt x="2850341" y="56612"/>
                  </a:lnTo>
                  <a:lnTo>
                    <a:pt x="2857214" y="45541"/>
                  </a:lnTo>
                  <a:lnTo>
                    <a:pt x="2863766" y="35021"/>
                  </a:lnTo>
                  <a:lnTo>
                    <a:pt x="2869983" y="25130"/>
                  </a:lnTo>
                  <a:lnTo>
                    <a:pt x="2875847" y="15944"/>
                  </a:lnTo>
                  <a:lnTo>
                    <a:pt x="2881343" y="7542"/>
                  </a:lnTo>
                  <a:lnTo>
                    <a:pt x="288645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0"/>
            <p:cNvSpPr/>
            <p:nvPr/>
          </p:nvSpPr>
          <p:spPr>
            <a:xfrm>
              <a:off x="4302137" y="3320796"/>
              <a:ext cx="2907030" cy="1992630"/>
            </a:xfrm>
            <a:custGeom>
              <a:avLst/>
              <a:gdLst/>
              <a:ahLst/>
              <a:cxnLst/>
              <a:rect l="l" t="t" r="r" b="b"/>
              <a:pathLst>
                <a:path w="2907029" h="1992629">
                  <a:moveTo>
                    <a:pt x="0" y="1992629"/>
                  </a:moveTo>
                  <a:lnTo>
                    <a:pt x="37750" y="1981374"/>
                  </a:lnTo>
                  <a:lnTo>
                    <a:pt x="86660" y="1968148"/>
                  </a:lnTo>
                  <a:lnTo>
                    <a:pt x="144861" y="1952901"/>
                  </a:lnTo>
                  <a:lnTo>
                    <a:pt x="176861" y="1944504"/>
                  </a:lnTo>
                  <a:lnTo>
                    <a:pt x="245491" y="1926132"/>
                  </a:lnTo>
                  <a:lnTo>
                    <a:pt x="318737" y="1905613"/>
                  </a:lnTo>
                  <a:lnTo>
                    <a:pt x="356506" y="1894533"/>
                  </a:lnTo>
                  <a:lnTo>
                    <a:pt x="394728" y="1882897"/>
                  </a:lnTo>
                  <a:lnTo>
                    <a:pt x="433168" y="1870700"/>
                  </a:lnTo>
                  <a:lnTo>
                    <a:pt x="471594" y="1857934"/>
                  </a:lnTo>
                  <a:lnTo>
                    <a:pt x="509771" y="1844594"/>
                  </a:lnTo>
                  <a:lnTo>
                    <a:pt x="547466" y="1830674"/>
                  </a:lnTo>
                  <a:lnTo>
                    <a:pt x="584445" y="1816166"/>
                  </a:lnTo>
                  <a:lnTo>
                    <a:pt x="620474" y="1801066"/>
                  </a:lnTo>
                  <a:lnTo>
                    <a:pt x="655320" y="1785365"/>
                  </a:lnTo>
                  <a:lnTo>
                    <a:pt x="723189" y="1750431"/>
                  </a:lnTo>
                  <a:lnTo>
                    <a:pt x="757884" y="1732158"/>
                  </a:lnTo>
                  <a:lnTo>
                    <a:pt x="793016" y="1713366"/>
                  </a:lnTo>
                  <a:lnTo>
                    <a:pt x="828532" y="1694068"/>
                  </a:lnTo>
                  <a:lnTo>
                    <a:pt x="864379" y="1674280"/>
                  </a:lnTo>
                  <a:lnTo>
                    <a:pt x="900505" y="1654013"/>
                  </a:lnTo>
                  <a:lnTo>
                    <a:pt x="936857" y="1633282"/>
                  </a:lnTo>
                  <a:lnTo>
                    <a:pt x="973383" y="1612102"/>
                  </a:lnTo>
                  <a:lnTo>
                    <a:pt x="1010031" y="1590484"/>
                  </a:lnTo>
                  <a:lnTo>
                    <a:pt x="1046746" y="1568444"/>
                  </a:lnTo>
                  <a:lnTo>
                    <a:pt x="1083478" y="1545994"/>
                  </a:lnTo>
                  <a:lnTo>
                    <a:pt x="1120173" y="1523149"/>
                  </a:lnTo>
                  <a:lnTo>
                    <a:pt x="1156780" y="1499922"/>
                  </a:lnTo>
                  <a:lnTo>
                    <a:pt x="1193244" y="1476327"/>
                  </a:lnTo>
                  <a:lnTo>
                    <a:pt x="1229514" y="1452378"/>
                  </a:lnTo>
                  <a:lnTo>
                    <a:pt x="1265537" y="1428088"/>
                  </a:lnTo>
                  <a:lnTo>
                    <a:pt x="1301261" y="1403471"/>
                  </a:lnTo>
                  <a:lnTo>
                    <a:pt x="1336632" y="1378541"/>
                  </a:lnTo>
                  <a:lnTo>
                    <a:pt x="1371600" y="1353311"/>
                  </a:lnTo>
                  <a:lnTo>
                    <a:pt x="1406303" y="1328201"/>
                  </a:lnTo>
                  <a:lnTo>
                    <a:pt x="1440930" y="1303551"/>
                  </a:lnTo>
                  <a:lnTo>
                    <a:pt x="1475494" y="1279266"/>
                  </a:lnTo>
                  <a:lnTo>
                    <a:pt x="1510009" y="1255245"/>
                  </a:lnTo>
                  <a:lnTo>
                    <a:pt x="1544490" y="1231391"/>
                  </a:lnTo>
                  <a:lnTo>
                    <a:pt x="1578951" y="1207606"/>
                  </a:lnTo>
                  <a:lnTo>
                    <a:pt x="1613406" y="1183792"/>
                  </a:lnTo>
                  <a:lnTo>
                    <a:pt x="1647870" y="1159849"/>
                  </a:lnTo>
                  <a:lnTo>
                    <a:pt x="1682357" y="1135680"/>
                  </a:lnTo>
                  <a:lnTo>
                    <a:pt x="1716881" y="1111186"/>
                  </a:lnTo>
                  <a:lnTo>
                    <a:pt x="1751456" y="1086269"/>
                  </a:lnTo>
                  <a:lnTo>
                    <a:pt x="1786097" y="1060832"/>
                  </a:lnTo>
                  <a:lnTo>
                    <a:pt x="1820818" y="1034774"/>
                  </a:lnTo>
                  <a:lnTo>
                    <a:pt x="1855633" y="1007999"/>
                  </a:lnTo>
                  <a:lnTo>
                    <a:pt x="1890557" y="980408"/>
                  </a:lnTo>
                  <a:lnTo>
                    <a:pt x="1925604" y="951902"/>
                  </a:lnTo>
                  <a:lnTo>
                    <a:pt x="1960788" y="922384"/>
                  </a:lnTo>
                  <a:lnTo>
                    <a:pt x="1996123" y="891754"/>
                  </a:lnTo>
                  <a:lnTo>
                    <a:pt x="2031624" y="859916"/>
                  </a:lnTo>
                  <a:lnTo>
                    <a:pt x="2067306" y="826769"/>
                  </a:lnTo>
                  <a:lnTo>
                    <a:pt x="2095646" y="801509"/>
                  </a:lnTo>
                  <a:lnTo>
                    <a:pt x="2149055" y="755375"/>
                  </a:lnTo>
                  <a:lnTo>
                    <a:pt x="2198536" y="714172"/>
                  </a:lnTo>
                  <a:lnTo>
                    <a:pt x="2244612" y="676798"/>
                  </a:lnTo>
                  <a:lnTo>
                    <a:pt x="2287802" y="642151"/>
                  </a:lnTo>
                  <a:lnTo>
                    <a:pt x="2308479" y="625506"/>
                  </a:lnTo>
                  <a:lnTo>
                    <a:pt x="2348319" y="592884"/>
                  </a:lnTo>
                  <a:lnTo>
                    <a:pt x="2386577" y="560235"/>
                  </a:lnTo>
                  <a:lnTo>
                    <a:pt x="2423775" y="526456"/>
                  </a:lnTo>
                  <a:lnTo>
                    <a:pt x="2460433" y="490446"/>
                  </a:lnTo>
                  <a:lnTo>
                    <a:pt x="2497074" y="451103"/>
                  </a:lnTo>
                  <a:lnTo>
                    <a:pt x="2516143" y="429830"/>
                  </a:lnTo>
                  <a:lnTo>
                    <a:pt x="2536224" y="407488"/>
                  </a:lnTo>
                  <a:lnTo>
                    <a:pt x="2578845" y="360224"/>
                  </a:lnTo>
                  <a:lnTo>
                    <a:pt x="2623789" y="310556"/>
                  </a:lnTo>
                  <a:lnTo>
                    <a:pt x="2669907" y="259726"/>
                  </a:lnTo>
                  <a:lnTo>
                    <a:pt x="2716053" y="208978"/>
                  </a:lnTo>
                  <a:lnTo>
                    <a:pt x="2761079" y="159556"/>
                  </a:lnTo>
                  <a:lnTo>
                    <a:pt x="2803837" y="112704"/>
                  </a:lnTo>
                  <a:lnTo>
                    <a:pt x="2843180" y="69665"/>
                  </a:lnTo>
                  <a:lnTo>
                    <a:pt x="2877960" y="31682"/>
                  </a:lnTo>
                  <a:lnTo>
                    <a:pt x="2893280" y="14975"/>
                  </a:lnTo>
                  <a:lnTo>
                    <a:pt x="290703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1"/>
            <p:cNvSpPr txBox="1"/>
            <p:nvPr/>
          </p:nvSpPr>
          <p:spPr>
            <a:xfrm>
              <a:off x="7340479" y="3511693"/>
              <a:ext cx="520700" cy="24692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b="1" i="1" spc="-5" dirty="0">
                  <a:latin typeface="Times New Roman"/>
                  <a:cs typeface="Times New Roman"/>
                </a:rPr>
                <a:t>f</a:t>
              </a:r>
              <a:r>
                <a:rPr sz="1800" b="1" spc="-5" dirty="0" smtClean="0">
                  <a:latin typeface="宋体"/>
                  <a:cs typeface="宋体"/>
                </a:rPr>
                <a:t>(</a:t>
              </a:r>
              <a:r>
                <a:rPr sz="1800" b="1" i="1" spc="-5" dirty="0" smtClean="0">
                  <a:latin typeface="Times New Roman"/>
                  <a:cs typeface="Times New Roman"/>
                </a:rPr>
                <a:t>n</a:t>
              </a:r>
              <a:r>
                <a:rPr sz="1800" b="1" spc="-10" dirty="0">
                  <a:latin typeface="宋体"/>
                  <a:cs typeface="宋体"/>
                </a:rPr>
                <a:t>)</a:t>
              </a:r>
              <a:endParaRPr sz="1800" dirty="0">
                <a:latin typeface="宋体"/>
                <a:cs typeface="宋体"/>
              </a:endParaRPr>
            </a:p>
          </p:txBody>
        </p:sp>
        <p:sp>
          <p:nvSpPr>
            <p:cNvPr id="17" name="object 22"/>
            <p:cNvSpPr txBox="1"/>
            <p:nvPr/>
          </p:nvSpPr>
          <p:spPr>
            <a:xfrm>
              <a:off x="7261223" y="3003446"/>
              <a:ext cx="787400" cy="24692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b="1" i="1" spc="-5" dirty="0" err="1" smtClean="0">
                  <a:latin typeface="Times New Roman"/>
                  <a:cs typeface="Times New Roman"/>
                </a:rPr>
                <a:t>c</a:t>
              </a:r>
              <a:r>
                <a:rPr sz="1800" b="1" spc="-15" dirty="0" err="1" smtClean="0">
                  <a:latin typeface="宋体"/>
                  <a:cs typeface="宋体"/>
                </a:rPr>
                <a:t>×</a:t>
              </a:r>
              <a:r>
                <a:rPr lang="en-US" sz="1800" b="1" i="1" spc="-10" dirty="0" err="1" smtClean="0">
                  <a:latin typeface="Times New Roman"/>
                  <a:cs typeface="Times New Roman"/>
                </a:rPr>
                <a:t>g</a:t>
              </a:r>
              <a:r>
                <a:rPr sz="1800" b="1" spc="-5" dirty="0" smtClean="0">
                  <a:latin typeface="宋体"/>
                  <a:cs typeface="宋体"/>
                </a:rPr>
                <a:t>(</a:t>
              </a:r>
              <a:r>
                <a:rPr sz="1800" b="1" i="1" spc="-5" dirty="0" smtClean="0">
                  <a:latin typeface="Times New Roman"/>
                  <a:cs typeface="Times New Roman"/>
                </a:rPr>
                <a:t>n</a:t>
              </a:r>
              <a:r>
                <a:rPr sz="1800" b="1" spc="-10" dirty="0">
                  <a:latin typeface="宋体"/>
                  <a:cs typeface="宋体"/>
                </a:rPr>
                <a:t>)</a:t>
              </a:r>
              <a:endParaRPr sz="1800" dirty="0">
                <a:latin typeface="宋体"/>
                <a:cs typeface="宋体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59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51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绪论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算法分析及基本概念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</a:p>
        </p:txBody>
      </p:sp>
      <p:sp>
        <p:nvSpPr>
          <p:cNvPr id="952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关于大</a:t>
            </a:r>
            <a:r>
              <a:rPr lang="en-US" altLang="zh-CN" smtClean="0"/>
              <a:t>O</a:t>
            </a:r>
            <a:r>
              <a:rPr lang="zh-CN" altLang="en-US" smtClean="0"/>
              <a:t>符号有如下认识</a:t>
            </a:r>
            <a:endParaRPr lang="en-US" altLang="zh-CN" smtClean="0"/>
          </a:p>
          <a:p>
            <a:pPr lvl="1"/>
            <a:r>
              <a:rPr lang="zh-CN" altLang="en-US" smtClean="0"/>
              <a:t>时间复杂度的“</a:t>
            </a:r>
            <a:r>
              <a:rPr lang="zh-CN" altLang="en-US" smtClean="0">
                <a:solidFill>
                  <a:srgbClr val="FF0000"/>
                </a:solidFill>
              </a:rPr>
              <a:t>级别</a:t>
            </a:r>
            <a:r>
              <a:rPr lang="zh-CN" altLang="en-US" smtClean="0"/>
              <a:t>”比“具体量”更重要！</a:t>
            </a:r>
            <a:endParaRPr lang="en-US" altLang="zh-CN" smtClean="0"/>
          </a:p>
          <a:p>
            <a:pPr lvl="1"/>
            <a:r>
              <a:rPr lang="zh-CN" altLang="en-US" smtClean="0"/>
              <a:t>确定时间消耗是什么级别，而非具体多少</a:t>
            </a:r>
            <a:endParaRPr lang="en-US" altLang="zh-CN" smtClean="0"/>
          </a:p>
          <a:p>
            <a:pPr lvl="1"/>
            <a:r>
              <a:rPr lang="zh-CN" altLang="en-US" smtClean="0"/>
              <a:t>是问题规模的函数</a:t>
            </a:r>
            <a:endParaRPr lang="en-US" altLang="zh-CN" smtClean="0"/>
          </a:p>
          <a:p>
            <a:pPr lvl="1"/>
            <a:r>
              <a:rPr lang="zh-CN" altLang="en-US" smtClean="0"/>
              <a:t>根据渐进性质，考虑问题足够大的情况</a:t>
            </a:r>
          </a:p>
          <a:p>
            <a:pPr lvl="1"/>
            <a:r>
              <a:rPr lang="zh-CN" altLang="en-US" smtClean="0"/>
              <a:t>本质上是最差情况，这一点符合工业界需求</a:t>
            </a:r>
            <a:endParaRPr lang="en-US" altLang="zh-CN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60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8977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cs typeface="Times New Roman" panose="02020603050405020304" pitchFamily="18" charset="0"/>
              </a:rPr>
              <a:t>Ω</a:t>
            </a:r>
            <a:r>
              <a:rPr lang="zh-CN" altLang="en-US" dirty="0" smtClean="0"/>
              <a:t>符号</a:t>
            </a:r>
            <a:r>
              <a:rPr lang="en-US" altLang="zh-CN" dirty="0" smtClean="0"/>
              <a:t>(Big-Omega)</a:t>
            </a:r>
            <a:endParaRPr lang="zh-CN" altLang="en-US" dirty="0" smtClean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函数下界</a:t>
            </a: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定义：</a:t>
            </a:r>
            <a:br>
              <a:rPr lang="zh-CN" altLang="en-US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>f(n)=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Ω</a:t>
            </a:r>
            <a:r>
              <a:rPr lang="en-US" altLang="zh-CN" dirty="0" smtClean="0">
                <a:solidFill>
                  <a:srgbClr val="FF0000"/>
                </a:solidFill>
              </a:rPr>
              <a:t>(g(n))</a:t>
            </a:r>
            <a:r>
              <a:rPr lang="zh-CN" altLang="en-US" dirty="0" smtClean="0">
                <a:solidFill>
                  <a:srgbClr val="FF0000"/>
                </a:solidFill>
              </a:rPr>
              <a:t>，当且仅当存在正常数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，使得对所有</a:t>
            </a:r>
            <a:r>
              <a:rPr lang="en-US" altLang="zh-CN" dirty="0" smtClean="0">
                <a:solidFill>
                  <a:srgbClr val="FF0000"/>
                </a:solidFill>
              </a:rPr>
              <a:t>n≥n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>
                <a:solidFill>
                  <a:srgbClr val="FF0000"/>
                </a:solidFill>
              </a:rPr>
              <a:t> , </a:t>
            </a:r>
            <a:r>
              <a:rPr lang="zh-CN" altLang="en-US" dirty="0" smtClean="0">
                <a:solidFill>
                  <a:srgbClr val="FF0000"/>
                </a:solidFill>
              </a:rPr>
              <a:t>有</a:t>
            </a:r>
            <a:r>
              <a:rPr lang="en-US" altLang="zh-CN" dirty="0" smtClean="0">
                <a:solidFill>
                  <a:srgbClr val="FF0000"/>
                </a:solidFill>
              </a:rPr>
              <a:t>f (n)≥c g(n)</a:t>
            </a:r>
          </a:p>
          <a:p>
            <a:pPr eaLnBrk="1" hangingPunct="1"/>
            <a:r>
              <a:rPr lang="en-US" altLang="zh-CN" dirty="0" smtClean="0"/>
              <a:t>f</a:t>
            </a:r>
            <a:r>
              <a:rPr lang="zh-CN" altLang="en-US" dirty="0" smtClean="0"/>
              <a:t>至少是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倍，对足够大的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的一个下界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61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964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Ω</a:t>
            </a:r>
            <a:r>
              <a:rPr lang="zh-CN" altLang="en-US" dirty="0" smtClean="0"/>
              <a:t>符号</a:t>
            </a:r>
            <a:r>
              <a:rPr lang="zh-CN" altLang="en-US" dirty="0"/>
              <a:t>例子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1371600"/>
            <a:ext cx="7772400" cy="54864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线性函数</a:t>
            </a:r>
          </a:p>
          <a:p>
            <a:pPr lvl="1" eaLnBrk="1" hangingPunct="1"/>
            <a:r>
              <a:rPr lang="zh-CN" altLang="en-US" dirty="0" smtClean="0"/>
              <a:t>对于所有的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，有</a:t>
            </a:r>
            <a:r>
              <a:rPr lang="en-US" altLang="zh-CN" dirty="0" smtClean="0"/>
              <a:t>f(n)=3n+2&gt;3n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en-US" altLang="zh-CN" dirty="0" smtClean="0"/>
              <a:t>f(n)=Ω(n)</a:t>
            </a:r>
          </a:p>
          <a:p>
            <a:pPr lvl="1" eaLnBrk="1" hangingPunct="1"/>
            <a:r>
              <a:rPr lang="en-US" altLang="zh-CN" dirty="0" smtClean="0"/>
              <a:t>f(n)=3n+3&gt;3n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en-US" altLang="zh-CN" dirty="0" smtClean="0"/>
              <a:t>f(n)=Ω(n)</a:t>
            </a:r>
          </a:p>
          <a:p>
            <a:pPr lvl="1" eaLnBrk="1" hangingPunct="1"/>
            <a:r>
              <a:rPr lang="en-US" altLang="zh-CN" dirty="0" smtClean="0"/>
              <a:t>f(n)=100n+6&gt;100n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100n+6=Ω(n) </a:t>
            </a:r>
          </a:p>
          <a:p>
            <a:pPr eaLnBrk="1" hangingPunct="1"/>
            <a:r>
              <a:rPr lang="zh-CN" altLang="en-US" dirty="0" smtClean="0"/>
              <a:t>平方函数</a:t>
            </a:r>
          </a:p>
          <a:p>
            <a:pPr lvl="1" eaLnBrk="1" hangingPunct="1"/>
            <a:r>
              <a:rPr lang="zh-CN" altLang="en-US" dirty="0" smtClean="0"/>
              <a:t>对所有</a:t>
            </a:r>
            <a:r>
              <a:rPr lang="en-US" altLang="zh-CN" dirty="0" smtClean="0"/>
              <a:t>n≥0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f(n)=10n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+4n+2&gt;10n</a:t>
            </a:r>
            <a:r>
              <a:rPr lang="en-US" altLang="zh-CN" baseline="30000" dirty="0" smtClean="0"/>
              <a:t>2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en-US" altLang="zh-CN" dirty="0" smtClean="0"/>
              <a:t> f(n)=Ω(n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</a:p>
          <a:p>
            <a:pPr lvl="1" eaLnBrk="1" hangingPunct="1"/>
            <a:r>
              <a:rPr lang="en-US" altLang="zh-CN" dirty="0" smtClean="0"/>
              <a:t>1000n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+100n-6=Ω(n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</a:p>
          <a:p>
            <a:pPr eaLnBrk="1" hangingPunct="1"/>
            <a:r>
              <a:rPr lang="zh-CN" altLang="en-US" dirty="0" smtClean="0"/>
              <a:t>指数函数</a:t>
            </a:r>
          </a:p>
          <a:p>
            <a:pPr lvl="1" eaLnBrk="1" hangingPunct="1"/>
            <a:r>
              <a:rPr lang="en-US" altLang="zh-CN" dirty="0" smtClean="0"/>
              <a:t>6*2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+n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&gt;6*2</a:t>
            </a:r>
            <a:r>
              <a:rPr lang="en-US" altLang="zh-CN" baseline="30000" dirty="0" smtClean="0"/>
              <a:t>n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en-US" altLang="zh-CN" dirty="0" smtClean="0"/>
              <a:t>6*2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+n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=Ω(2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62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8409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cs typeface="Times New Roman" panose="02020603050405020304" pitchFamily="18" charset="0"/>
              </a:rPr>
              <a:t>Ω</a:t>
            </a:r>
            <a:r>
              <a:rPr lang="zh-CN" altLang="en-US" dirty="0" smtClean="0"/>
              <a:t>符号例子（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1371600"/>
            <a:ext cx="7772400" cy="54864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非最大下界</a:t>
            </a:r>
          </a:p>
          <a:p>
            <a:pPr lvl="1" eaLnBrk="1" hangingPunct="1"/>
            <a:r>
              <a:rPr lang="en-US" altLang="zh-CN" dirty="0" smtClean="0"/>
              <a:t>3n+3=Ω(1)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+4n+2=Ω(n)</a:t>
            </a:r>
            <a:r>
              <a:rPr lang="zh-CN" altLang="en-US" dirty="0" smtClean="0"/>
              <a:t>，</a:t>
            </a:r>
            <a:br>
              <a:rPr lang="zh-CN" altLang="en-US" dirty="0" smtClean="0"/>
            </a:br>
            <a:r>
              <a:rPr lang="en-US" altLang="zh-CN" dirty="0" smtClean="0"/>
              <a:t>10n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+4n+2=Ω(1)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6*2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+n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=Ω(n</a:t>
            </a:r>
            <a:r>
              <a:rPr lang="en-US" altLang="zh-CN" baseline="30000" dirty="0" smtClean="0"/>
              <a:t>100</a:t>
            </a:r>
            <a:r>
              <a:rPr lang="en-US" altLang="zh-CN" dirty="0" smtClean="0"/>
              <a:t>)</a:t>
            </a:r>
          </a:p>
          <a:p>
            <a:pPr lvl="1" eaLnBrk="1" hangingPunct="1"/>
            <a:r>
              <a:rPr lang="en-US" altLang="zh-CN" dirty="0" smtClean="0"/>
              <a:t>6*2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+n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=Ω(n</a:t>
            </a:r>
            <a:r>
              <a:rPr lang="en-US" altLang="zh-CN" baseline="30000" dirty="0" smtClean="0"/>
              <a:t>50.2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6*2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+n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=Ω(n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br>
              <a:rPr lang="zh-CN" altLang="en-US" dirty="0" smtClean="0"/>
            </a:br>
            <a:r>
              <a:rPr lang="en-US" altLang="zh-CN" dirty="0" smtClean="0"/>
              <a:t>6*2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+n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=Ω(n)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6*2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+n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=Ω(1)</a:t>
            </a:r>
          </a:p>
          <a:p>
            <a:pPr eaLnBrk="1" hangingPunct="1"/>
            <a:r>
              <a:rPr lang="en-US" altLang="zh-CN" dirty="0" smtClean="0"/>
              <a:t>3n+2≠Ω(n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</a:p>
          <a:p>
            <a:pPr lvl="1" eaLnBrk="1" hangingPunct="1"/>
            <a:r>
              <a:rPr lang="zh-CN" altLang="en-US" dirty="0" smtClean="0"/>
              <a:t>假定</a:t>
            </a:r>
            <a:r>
              <a:rPr lang="en-US" altLang="zh-CN" dirty="0" smtClean="0"/>
              <a:t>3n+2=Ω(n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/>
              <a:t>存在正数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，使得对所有</a:t>
            </a:r>
            <a:r>
              <a:rPr lang="en-US" altLang="zh-CN" dirty="0" smtClean="0"/>
              <a:t>n≥n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，有</a:t>
            </a:r>
            <a:r>
              <a:rPr lang="en-US" altLang="zh-CN" dirty="0" smtClean="0"/>
              <a:t>3n+2≥cn</a:t>
            </a:r>
            <a:r>
              <a:rPr lang="en-US" altLang="zh-CN" baseline="30000" dirty="0" smtClean="0"/>
              <a:t>2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en-US" altLang="zh-CN" dirty="0" smtClean="0"/>
              <a:t>cn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/(3n+2)≤1</a:t>
            </a:r>
            <a:r>
              <a:rPr lang="zh-CN" altLang="en-US" dirty="0" smtClean="0"/>
              <a:t>，左边随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的增大而变得无限大，右边常数，</a:t>
            </a:r>
            <a:br>
              <a:rPr lang="zh-CN" altLang="en-US" dirty="0" smtClean="0"/>
            </a:br>
            <a:r>
              <a:rPr lang="zh-CN" altLang="en-US" dirty="0" smtClean="0"/>
              <a:t>不等式变为不成立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63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837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关于</a:t>
            </a:r>
            <a:r>
              <a:rPr lang="en-US" altLang="zh-CN" dirty="0" smtClean="0">
                <a:cs typeface="Times New Roman" panose="02020603050405020304" pitchFamily="18" charset="0"/>
              </a:rPr>
              <a:t>Ω</a:t>
            </a:r>
            <a:r>
              <a:rPr lang="zh-CN" altLang="en-US" dirty="0" smtClean="0"/>
              <a:t>的多项式定理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定理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：如果</a:t>
            </a:r>
            <a:r>
              <a:rPr lang="en-US" altLang="zh-CN" dirty="0" smtClean="0">
                <a:solidFill>
                  <a:srgbClr val="FF0000"/>
                </a:solidFill>
              </a:rPr>
              <a:t>f(n)=a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>
                <a:solidFill>
                  <a:srgbClr val="FF0000"/>
                </a:solidFill>
              </a:rPr>
              <a:t>+…+a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n+a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且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>
                <a:solidFill>
                  <a:srgbClr val="FF0000"/>
                </a:solidFill>
              </a:rPr>
              <a:t>&gt;0</a:t>
            </a:r>
            <a:r>
              <a:rPr lang="zh-CN" altLang="en-US" dirty="0" smtClean="0">
                <a:solidFill>
                  <a:srgbClr val="FF0000"/>
                </a:solidFill>
              </a:rPr>
              <a:t>，则</a:t>
            </a:r>
            <a:r>
              <a:rPr lang="en-US" altLang="zh-CN" dirty="0" smtClean="0">
                <a:solidFill>
                  <a:srgbClr val="FF0000"/>
                </a:solidFill>
              </a:rPr>
              <a:t>f(n)=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Ω</a:t>
            </a:r>
            <a:r>
              <a:rPr lang="en-US" altLang="zh-CN" dirty="0" smtClean="0">
                <a:solidFill>
                  <a:srgbClr val="FF0000"/>
                </a:solidFill>
              </a:rPr>
              <a:t>(n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eaLnBrk="1" hangingPunct="1"/>
            <a:r>
              <a:rPr lang="zh-CN" altLang="en-US" dirty="0" smtClean="0"/>
              <a:t>例：</a:t>
            </a:r>
            <a:r>
              <a:rPr lang="en-US" altLang="zh-CN" dirty="0" smtClean="0"/>
              <a:t>3n+2=Ω(n)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+4n+2=Ω(n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100n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+3500n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+82n+8=Ω(n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)</a:t>
            </a:r>
          </a:p>
          <a:p>
            <a:pPr eaLnBrk="1" hangingPunct="1"/>
            <a:endParaRPr lang="en-US" altLang="zh-CN" dirty="0" smtClean="0">
              <a:solidFill>
                <a:schemeClr val="accent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64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5535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cs typeface="Times New Roman" panose="02020603050405020304" pitchFamily="18" charset="0"/>
              </a:rPr>
              <a:t>Ω</a:t>
            </a:r>
            <a:r>
              <a:rPr lang="zh-CN" altLang="en-US" smtClean="0"/>
              <a:t>原理图示</a:t>
            </a:r>
          </a:p>
        </p:txBody>
      </p:sp>
      <p:sp>
        <p:nvSpPr>
          <p:cNvPr id="7" name="object 11"/>
          <p:cNvSpPr txBox="1"/>
          <p:nvPr/>
        </p:nvSpPr>
        <p:spPr>
          <a:xfrm>
            <a:off x="2868706" y="5429302"/>
            <a:ext cx="5136060" cy="31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000" b="1" spc="-20" dirty="0">
                <a:solidFill>
                  <a:srgbClr val="FF0000"/>
                </a:solidFill>
                <a:latin typeface="宋体"/>
                <a:cs typeface="宋体"/>
              </a:rPr>
              <a:t>当问题规模充分大时在渐近意义下的阶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8" name="object 12"/>
          <p:cNvSpPr txBox="1"/>
          <p:nvPr/>
        </p:nvSpPr>
        <p:spPr>
          <a:xfrm>
            <a:off x="4403893" y="4925243"/>
            <a:ext cx="233491" cy="300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50" spc="-15" baseline="-20202" dirty="0">
                <a:latin typeface="Times New Roman"/>
                <a:cs typeface="Times New Roman"/>
              </a:rPr>
              <a:t>0</a:t>
            </a:r>
            <a:endParaRPr sz="1650" baseline="-20202">
              <a:latin typeface="Times New Roman"/>
              <a:cs typeface="Times New Roman"/>
            </a:endParaRPr>
          </a:p>
        </p:txBody>
      </p:sp>
      <p:sp>
        <p:nvSpPr>
          <p:cNvPr id="9" name="object 13"/>
          <p:cNvSpPr/>
          <p:nvPr/>
        </p:nvSpPr>
        <p:spPr>
          <a:xfrm>
            <a:off x="2939586" y="4813703"/>
            <a:ext cx="6214925" cy="160989"/>
          </a:xfrm>
          <a:custGeom>
            <a:avLst/>
            <a:gdLst/>
            <a:ahLst/>
            <a:cxnLst/>
            <a:rect l="l" t="t" r="r" b="b"/>
            <a:pathLst>
              <a:path w="5256530" h="143510">
                <a:moveTo>
                  <a:pt x="5170932" y="71628"/>
                </a:moveTo>
                <a:lnTo>
                  <a:pt x="5159380" y="57150"/>
                </a:lnTo>
                <a:lnTo>
                  <a:pt x="0" y="57150"/>
                </a:lnTo>
                <a:lnTo>
                  <a:pt x="0" y="86106"/>
                </a:lnTo>
                <a:lnTo>
                  <a:pt x="5159380" y="86106"/>
                </a:lnTo>
                <a:lnTo>
                  <a:pt x="5170932" y="71628"/>
                </a:lnTo>
                <a:close/>
              </a:path>
              <a:path w="5256530" h="143510">
                <a:moveTo>
                  <a:pt x="5256263" y="71628"/>
                </a:moveTo>
                <a:lnTo>
                  <a:pt x="5113782" y="0"/>
                </a:lnTo>
                <a:lnTo>
                  <a:pt x="5159380" y="57150"/>
                </a:lnTo>
                <a:lnTo>
                  <a:pt x="5170932" y="57150"/>
                </a:lnTo>
                <a:lnTo>
                  <a:pt x="5170932" y="114525"/>
                </a:lnTo>
                <a:lnTo>
                  <a:pt x="5256263" y="71628"/>
                </a:lnTo>
                <a:close/>
              </a:path>
              <a:path w="5256530" h="143510">
                <a:moveTo>
                  <a:pt x="5170932" y="114525"/>
                </a:moveTo>
                <a:lnTo>
                  <a:pt x="5170932" y="86106"/>
                </a:lnTo>
                <a:lnTo>
                  <a:pt x="5159380" y="86106"/>
                </a:lnTo>
                <a:lnTo>
                  <a:pt x="5113782" y="143256"/>
                </a:lnTo>
                <a:lnTo>
                  <a:pt x="5170932" y="114525"/>
                </a:lnTo>
                <a:close/>
              </a:path>
              <a:path w="5256530" h="143510">
                <a:moveTo>
                  <a:pt x="5170932" y="71628"/>
                </a:moveTo>
                <a:lnTo>
                  <a:pt x="5170932" y="57150"/>
                </a:lnTo>
                <a:lnTo>
                  <a:pt x="5159380" y="57150"/>
                </a:lnTo>
                <a:lnTo>
                  <a:pt x="5170932" y="71628"/>
                </a:lnTo>
                <a:close/>
              </a:path>
              <a:path w="5256530" h="143510">
                <a:moveTo>
                  <a:pt x="5170932" y="86106"/>
                </a:moveTo>
                <a:lnTo>
                  <a:pt x="5170932" y="71628"/>
                </a:lnTo>
                <a:lnTo>
                  <a:pt x="5159380" y="86106"/>
                </a:lnTo>
                <a:lnTo>
                  <a:pt x="5170932" y="86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4"/>
          <p:cNvSpPr/>
          <p:nvPr/>
        </p:nvSpPr>
        <p:spPr>
          <a:xfrm>
            <a:off x="2881926" y="1732975"/>
            <a:ext cx="168925" cy="3161365"/>
          </a:xfrm>
          <a:custGeom>
            <a:avLst/>
            <a:gdLst/>
            <a:ahLst/>
            <a:cxnLst/>
            <a:rect l="l" t="t" r="r" b="b"/>
            <a:pathLst>
              <a:path w="142875" h="2818129">
                <a:moveTo>
                  <a:pt x="142494" y="143256"/>
                </a:moveTo>
                <a:lnTo>
                  <a:pt x="71628" y="0"/>
                </a:lnTo>
                <a:lnTo>
                  <a:pt x="0" y="143256"/>
                </a:lnTo>
                <a:lnTo>
                  <a:pt x="57150" y="97657"/>
                </a:lnTo>
                <a:lnTo>
                  <a:pt x="57150" y="86106"/>
                </a:lnTo>
                <a:lnTo>
                  <a:pt x="85343" y="86106"/>
                </a:lnTo>
                <a:lnTo>
                  <a:pt x="85343" y="97167"/>
                </a:lnTo>
                <a:lnTo>
                  <a:pt x="142494" y="143256"/>
                </a:lnTo>
                <a:close/>
              </a:path>
              <a:path w="142875" h="2818129">
                <a:moveTo>
                  <a:pt x="71628" y="86106"/>
                </a:moveTo>
                <a:lnTo>
                  <a:pt x="57150" y="86106"/>
                </a:lnTo>
                <a:lnTo>
                  <a:pt x="57150" y="97657"/>
                </a:lnTo>
                <a:lnTo>
                  <a:pt x="71628" y="86106"/>
                </a:lnTo>
                <a:close/>
              </a:path>
              <a:path w="142875" h="2818129">
                <a:moveTo>
                  <a:pt x="85343" y="2817876"/>
                </a:moveTo>
                <a:lnTo>
                  <a:pt x="85343" y="97167"/>
                </a:lnTo>
                <a:lnTo>
                  <a:pt x="71628" y="86106"/>
                </a:lnTo>
                <a:lnTo>
                  <a:pt x="57150" y="97657"/>
                </a:lnTo>
                <a:lnTo>
                  <a:pt x="57150" y="2817876"/>
                </a:lnTo>
                <a:lnTo>
                  <a:pt x="85343" y="2817876"/>
                </a:lnTo>
                <a:close/>
              </a:path>
              <a:path w="142875" h="2818129">
                <a:moveTo>
                  <a:pt x="85343" y="97167"/>
                </a:moveTo>
                <a:lnTo>
                  <a:pt x="85343" y="86106"/>
                </a:lnTo>
                <a:lnTo>
                  <a:pt x="71628" y="86106"/>
                </a:lnTo>
                <a:lnTo>
                  <a:pt x="85343" y="971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5"/>
          <p:cNvSpPr txBox="1"/>
          <p:nvPr/>
        </p:nvSpPr>
        <p:spPr>
          <a:xfrm>
            <a:off x="7765268" y="5045801"/>
            <a:ext cx="1262806" cy="2991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0" dirty="0">
                <a:latin typeface="宋体"/>
                <a:cs typeface="宋体"/>
              </a:rPr>
              <a:t>问题规</a:t>
            </a:r>
            <a:r>
              <a:rPr sz="1800" b="1" spc="-15" dirty="0">
                <a:latin typeface="宋体"/>
                <a:cs typeface="宋体"/>
              </a:rPr>
              <a:t>模</a:t>
            </a:r>
            <a:r>
              <a:rPr sz="1800" b="1" i="1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6"/>
          <p:cNvSpPr txBox="1"/>
          <p:nvPr/>
        </p:nvSpPr>
        <p:spPr>
          <a:xfrm>
            <a:off x="2463277" y="1690688"/>
            <a:ext cx="300310" cy="1022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79800"/>
              </a:lnSpc>
            </a:pPr>
            <a:r>
              <a:rPr sz="1800" b="1" spc="-15" dirty="0">
                <a:latin typeface="宋体"/>
                <a:cs typeface="宋体"/>
              </a:rPr>
              <a:t>执 行 次 数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3" name="object 17"/>
          <p:cNvSpPr/>
          <p:nvPr/>
        </p:nvSpPr>
        <p:spPr>
          <a:xfrm>
            <a:off x="4488287" y="1775716"/>
            <a:ext cx="0" cy="3118625"/>
          </a:xfrm>
          <a:custGeom>
            <a:avLst/>
            <a:gdLst/>
            <a:ahLst/>
            <a:cxnLst/>
            <a:rect l="l" t="t" r="r" b="b"/>
            <a:pathLst>
              <a:path h="2780029">
                <a:moveTo>
                  <a:pt x="0" y="0"/>
                </a:moveTo>
                <a:lnTo>
                  <a:pt x="0" y="2779776"/>
                </a:lnTo>
              </a:path>
            </a:pathLst>
          </a:custGeom>
          <a:ln w="285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8"/>
          <p:cNvSpPr txBox="1"/>
          <p:nvPr/>
        </p:nvSpPr>
        <p:spPr>
          <a:xfrm>
            <a:off x="3069613" y="3690930"/>
            <a:ext cx="1285329" cy="790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82100"/>
              </a:lnSpc>
            </a:pPr>
            <a:r>
              <a:rPr sz="1800" b="1" i="1" dirty="0">
                <a:latin typeface="Times New Roman"/>
                <a:cs typeface="Times New Roman"/>
              </a:rPr>
              <a:t>n</a:t>
            </a:r>
            <a:r>
              <a:rPr sz="1800" b="1" baseline="-23148" dirty="0">
                <a:latin typeface="Times New Roman"/>
                <a:cs typeface="Times New Roman"/>
              </a:rPr>
              <a:t>0</a:t>
            </a:r>
            <a:r>
              <a:rPr sz="1800" b="1" spc="67" baseline="-23148" dirty="0">
                <a:latin typeface="Times New Roman"/>
                <a:cs typeface="Times New Roman"/>
              </a:rPr>
              <a:t> </a:t>
            </a:r>
            <a:r>
              <a:rPr sz="1800" b="1" spc="315" dirty="0">
                <a:latin typeface="宋体"/>
                <a:cs typeface="宋体"/>
              </a:rPr>
              <a:t>之前</a:t>
            </a:r>
            <a:r>
              <a:rPr sz="1800" b="1" spc="-20" dirty="0">
                <a:latin typeface="宋体"/>
                <a:cs typeface="宋体"/>
              </a:rPr>
              <a:t>的</a:t>
            </a:r>
            <a:r>
              <a:rPr sz="1800" b="1" spc="-575" dirty="0">
                <a:latin typeface="宋体"/>
                <a:cs typeface="宋体"/>
              </a:rPr>
              <a:t> </a:t>
            </a:r>
            <a:r>
              <a:rPr sz="1800" b="1" spc="254" dirty="0">
                <a:latin typeface="宋体"/>
                <a:cs typeface="宋体"/>
              </a:rPr>
              <a:t>情况无</a:t>
            </a:r>
            <a:r>
              <a:rPr sz="1800" b="1" spc="-20" dirty="0">
                <a:latin typeface="宋体"/>
                <a:cs typeface="宋体"/>
              </a:rPr>
              <a:t>关</a:t>
            </a:r>
            <a:r>
              <a:rPr sz="1800" b="1" spc="-635" dirty="0">
                <a:latin typeface="宋体"/>
                <a:cs typeface="宋体"/>
              </a:rPr>
              <a:t> </a:t>
            </a:r>
            <a:r>
              <a:rPr sz="1800" b="1" spc="-20" dirty="0">
                <a:latin typeface="宋体"/>
                <a:cs typeface="宋体"/>
              </a:rPr>
              <a:t>紧要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5" name="object 19"/>
          <p:cNvSpPr/>
          <p:nvPr/>
        </p:nvSpPr>
        <p:spPr>
          <a:xfrm>
            <a:off x="4488286" y="1775006"/>
            <a:ext cx="3413028" cy="2213241"/>
          </a:xfrm>
          <a:custGeom>
            <a:avLst/>
            <a:gdLst/>
            <a:ahLst/>
            <a:cxnLst/>
            <a:rect l="l" t="t" r="r" b="b"/>
            <a:pathLst>
              <a:path w="2886709" h="1972945">
                <a:moveTo>
                  <a:pt x="0" y="1972817"/>
                </a:moveTo>
                <a:lnTo>
                  <a:pt x="48179" y="1952973"/>
                </a:lnTo>
                <a:lnTo>
                  <a:pt x="90844" y="1935777"/>
                </a:lnTo>
                <a:lnTo>
                  <a:pt x="114679" y="1926190"/>
                </a:lnTo>
                <a:lnTo>
                  <a:pt x="139888" y="1916032"/>
                </a:lnTo>
                <a:lnTo>
                  <a:pt x="193544" y="1894274"/>
                </a:lnTo>
                <a:lnTo>
                  <a:pt x="250049" y="1871036"/>
                </a:lnTo>
                <a:lnTo>
                  <a:pt x="307638" y="1846854"/>
                </a:lnTo>
                <a:lnTo>
                  <a:pt x="364545" y="1822263"/>
                </a:lnTo>
                <a:lnTo>
                  <a:pt x="419006" y="1797798"/>
                </a:lnTo>
                <a:lnTo>
                  <a:pt x="469257" y="1773993"/>
                </a:lnTo>
                <a:lnTo>
                  <a:pt x="492252" y="1762505"/>
                </a:lnTo>
                <a:lnTo>
                  <a:pt x="513990" y="1751839"/>
                </a:lnTo>
                <a:lnTo>
                  <a:pt x="555148" y="1729663"/>
                </a:lnTo>
                <a:lnTo>
                  <a:pt x="593859" y="1706498"/>
                </a:lnTo>
                <a:lnTo>
                  <a:pt x="630902" y="1682512"/>
                </a:lnTo>
                <a:lnTo>
                  <a:pt x="667053" y="1657866"/>
                </a:lnTo>
                <a:lnTo>
                  <a:pt x="703090" y="1632727"/>
                </a:lnTo>
                <a:lnTo>
                  <a:pt x="721309" y="1620024"/>
                </a:lnTo>
                <a:lnTo>
                  <a:pt x="758631" y="1594452"/>
                </a:lnTo>
                <a:lnTo>
                  <a:pt x="797783" y="1568799"/>
                </a:lnTo>
                <a:lnTo>
                  <a:pt x="839541" y="1543228"/>
                </a:lnTo>
                <a:lnTo>
                  <a:pt x="884682" y="1517903"/>
                </a:lnTo>
                <a:lnTo>
                  <a:pt x="932736" y="1493036"/>
                </a:lnTo>
                <a:lnTo>
                  <a:pt x="982638" y="1468556"/>
                </a:lnTo>
                <a:lnTo>
                  <a:pt x="1034268" y="1444214"/>
                </a:lnTo>
                <a:lnTo>
                  <a:pt x="1087508" y="1419758"/>
                </a:lnTo>
                <a:lnTo>
                  <a:pt x="1142238" y="1394936"/>
                </a:lnTo>
                <a:lnTo>
                  <a:pt x="1170124" y="1382309"/>
                </a:lnTo>
                <a:lnTo>
                  <a:pt x="1198339" y="1369496"/>
                </a:lnTo>
                <a:lnTo>
                  <a:pt x="1255693" y="1343188"/>
                </a:lnTo>
                <a:lnTo>
                  <a:pt x="1314181" y="1315760"/>
                </a:lnTo>
                <a:lnTo>
                  <a:pt x="1373684" y="1286960"/>
                </a:lnTo>
                <a:lnTo>
                  <a:pt x="1434084" y="1256537"/>
                </a:lnTo>
                <a:lnTo>
                  <a:pt x="1473974" y="1235171"/>
                </a:lnTo>
                <a:lnTo>
                  <a:pt x="1513178" y="1214673"/>
                </a:lnTo>
                <a:lnTo>
                  <a:pt x="1551696" y="1194953"/>
                </a:lnTo>
                <a:lnTo>
                  <a:pt x="1589525" y="1175918"/>
                </a:lnTo>
                <a:lnTo>
                  <a:pt x="1626667" y="1157477"/>
                </a:lnTo>
                <a:lnTo>
                  <a:pt x="1663120" y="1139540"/>
                </a:lnTo>
                <a:lnTo>
                  <a:pt x="1698884" y="1122014"/>
                </a:lnTo>
                <a:lnTo>
                  <a:pt x="1733958" y="1104808"/>
                </a:lnTo>
                <a:lnTo>
                  <a:pt x="1768342" y="1087831"/>
                </a:lnTo>
                <a:lnTo>
                  <a:pt x="1835035" y="1054196"/>
                </a:lnTo>
                <a:lnTo>
                  <a:pt x="1898961" y="1020378"/>
                </a:lnTo>
                <a:lnTo>
                  <a:pt x="1960114" y="985646"/>
                </a:lnTo>
                <a:lnTo>
                  <a:pt x="2018489" y="949269"/>
                </a:lnTo>
                <a:lnTo>
                  <a:pt x="2074082" y="910513"/>
                </a:lnTo>
                <a:lnTo>
                  <a:pt x="2126726" y="868565"/>
                </a:lnTo>
                <a:lnTo>
                  <a:pt x="2175027" y="822844"/>
                </a:lnTo>
                <a:lnTo>
                  <a:pt x="2219277" y="774203"/>
                </a:lnTo>
                <a:lnTo>
                  <a:pt x="2260189" y="723654"/>
                </a:lnTo>
                <a:lnTo>
                  <a:pt x="2298478" y="672206"/>
                </a:lnTo>
                <a:lnTo>
                  <a:pt x="2334855" y="620871"/>
                </a:lnTo>
                <a:lnTo>
                  <a:pt x="2352550" y="595560"/>
                </a:lnTo>
                <a:lnTo>
                  <a:pt x="2370034" y="570657"/>
                </a:lnTo>
                <a:lnTo>
                  <a:pt x="2404729" y="522577"/>
                </a:lnTo>
                <a:lnTo>
                  <a:pt x="2439652" y="477639"/>
                </a:lnTo>
                <a:lnTo>
                  <a:pt x="2475517" y="436856"/>
                </a:lnTo>
                <a:lnTo>
                  <a:pt x="2494026" y="418337"/>
                </a:lnTo>
                <a:lnTo>
                  <a:pt x="2508676" y="402075"/>
                </a:lnTo>
                <a:lnTo>
                  <a:pt x="2536777" y="373780"/>
                </a:lnTo>
                <a:lnTo>
                  <a:pt x="2576184" y="340040"/>
                </a:lnTo>
                <a:lnTo>
                  <a:pt x="2612712" y="313737"/>
                </a:lnTo>
                <a:lnTo>
                  <a:pt x="2646822" y="291492"/>
                </a:lnTo>
                <a:lnTo>
                  <a:pt x="2657735" y="284395"/>
                </a:lnTo>
                <a:lnTo>
                  <a:pt x="2689341" y="262304"/>
                </a:lnTo>
                <a:lnTo>
                  <a:pt x="2719611" y="236387"/>
                </a:lnTo>
                <a:lnTo>
                  <a:pt x="2748733" y="204402"/>
                </a:lnTo>
                <a:lnTo>
                  <a:pt x="2776728" y="168342"/>
                </a:lnTo>
                <a:lnTo>
                  <a:pt x="2803282" y="130301"/>
                </a:lnTo>
                <a:lnTo>
                  <a:pt x="2827964" y="92364"/>
                </a:lnTo>
                <a:lnTo>
                  <a:pt x="2850341" y="56612"/>
                </a:lnTo>
                <a:lnTo>
                  <a:pt x="2857214" y="45541"/>
                </a:lnTo>
                <a:lnTo>
                  <a:pt x="2863766" y="35021"/>
                </a:lnTo>
                <a:lnTo>
                  <a:pt x="2869983" y="25130"/>
                </a:lnTo>
                <a:lnTo>
                  <a:pt x="2875847" y="15944"/>
                </a:lnTo>
                <a:lnTo>
                  <a:pt x="2881343" y="7542"/>
                </a:lnTo>
                <a:lnTo>
                  <a:pt x="288645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0"/>
          <p:cNvSpPr/>
          <p:nvPr/>
        </p:nvSpPr>
        <p:spPr>
          <a:xfrm>
            <a:off x="4488287" y="2050109"/>
            <a:ext cx="3437053" cy="2235323"/>
          </a:xfrm>
          <a:custGeom>
            <a:avLst/>
            <a:gdLst/>
            <a:ahLst/>
            <a:cxnLst/>
            <a:rect l="l" t="t" r="r" b="b"/>
            <a:pathLst>
              <a:path w="2907029" h="1992629">
                <a:moveTo>
                  <a:pt x="0" y="1992629"/>
                </a:moveTo>
                <a:lnTo>
                  <a:pt x="37750" y="1981374"/>
                </a:lnTo>
                <a:lnTo>
                  <a:pt x="86660" y="1968148"/>
                </a:lnTo>
                <a:lnTo>
                  <a:pt x="144861" y="1952901"/>
                </a:lnTo>
                <a:lnTo>
                  <a:pt x="176861" y="1944504"/>
                </a:lnTo>
                <a:lnTo>
                  <a:pt x="245491" y="1926132"/>
                </a:lnTo>
                <a:lnTo>
                  <a:pt x="318737" y="1905613"/>
                </a:lnTo>
                <a:lnTo>
                  <a:pt x="356506" y="1894533"/>
                </a:lnTo>
                <a:lnTo>
                  <a:pt x="394728" y="1882897"/>
                </a:lnTo>
                <a:lnTo>
                  <a:pt x="433168" y="1870700"/>
                </a:lnTo>
                <a:lnTo>
                  <a:pt x="471594" y="1857934"/>
                </a:lnTo>
                <a:lnTo>
                  <a:pt x="509771" y="1844594"/>
                </a:lnTo>
                <a:lnTo>
                  <a:pt x="547466" y="1830674"/>
                </a:lnTo>
                <a:lnTo>
                  <a:pt x="584445" y="1816166"/>
                </a:lnTo>
                <a:lnTo>
                  <a:pt x="620474" y="1801066"/>
                </a:lnTo>
                <a:lnTo>
                  <a:pt x="655320" y="1785365"/>
                </a:lnTo>
                <a:lnTo>
                  <a:pt x="723189" y="1750431"/>
                </a:lnTo>
                <a:lnTo>
                  <a:pt x="757884" y="1732158"/>
                </a:lnTo>
                <a:lnTo>
                  <a:pt x="793016" y="1713366"/>
                </a:lnTo>
                <a:lnTo>
                  <a:pt x="828532" y="1694068"/>
                </a:lnTo>
                <a:lnTo>
                  <a:pt x="864379" y="1674280"/>
                </a:lnTo>
                <a:lnTo>
                  <a:pt x="900505" y="1654013"/>
                </a:lnTo>
                <a:lnTo>
                  <a:pt x="936857" y="1633282"/>
                </a:lnTo>
                <a:lnTo>
                  <a:pt x="973383" y="1612102"/>
                </a:lnTo>
                <a:lnTo>
                  <a:pt x="1010031" y="1590484"/>
                </a:lnTo>
                <a:lnTo>
                  <a:pt x="1046746" y="1568444"/>
                </a:lnTo>
                <a:lnTo>
                  <a:pt x="1083478" y="1545994"/>
                </a:lnTo>
                <a:lnTo>
                  <a:pt x="1120173" y="1523149"/>
                </a:lnTo>
                <a:lnTo>
                  <a:pt x="1156780" y="1499922"/>
                </a:lnTo>
                <a:lnTo>
                  <a:pt x="1193244" y="1476327"/>
                </a:lnTo>
                <a:lnTo>
                  <a:pt x="1229514" y="1452378"/>
                </a:lnTo>
                <a:lnTo>
                  <a:pt x="1265537" y="1428088"/>
                </a:lnTo>
                <a:lnTo>
                  <a:pt x="1301261" y="1403471"/>
                </a:lnTo>
                <a:lnTo>
                  <a:pt x="1336632" y="1378541"/>
                </a:lnTo>
                <a:lnTo>
                  <a:pt x="1371600" y="1353311"/>
                </a:lnTo>
                <a:lnTo>
                  <a:pt x="1406303" y="1328201"/>
                </a:lnTo>
                <a:lnTo>
                  <a:pt x="1440930" y="1303551"/>
                </a:lnTo>
                <a:lnTo>
                  <a:pt x="1475494" y="1279266"/>
                </a:lnTo>
                <a:lnTo>
                  <a:pt x="1510009" y="1255245"/>
                </a:lnTo>
                <a:lnTo>
                  <a:pt x="1544490" y="1231391"/>
                </a:lnTo>
                <a:lnTo>
                  <a:pt x="1578951" y="1207606"/>
                </a:lnTo>
                <a:lnTo>
                  <a:pt x="1613406" y="1183792"/>
                </a:lnTo>
                <a:lnTo>
                  <a:pt x="1647870" y="1159849"/>
                </a:lnTo>
                <a:lnTo>
                  <a:pt x="1682357" y="1135680"/>
                </a:lnTo>
                <a:lnTo>
                  <a:pt x="1716881" y="1111186"/>
                </a:lnTo>
                <a:lnTo>
                  <a:pt x="1751456" y="1086269"/>
                </a:lnTo>
                <a:lnTo>
                  <a:pt x="1786097" y="1060832"/>
                </a:lnTo>
                <a:lnTo>
                  <a:pt x="1820818" y="1034774"/>
                </a:lnTo>
                <a:lnTo>
                  <a:pt x="1855633" y="1007999"/>
                </a:lnTo>
                <a:lnTo>
                  <a:pt x="1890557" y="980408"/>
                </a:lnTo>
                <a:lnTo>
                  <a:pt x="1925604" y="951902"/>
                </a:lnTo>
                <a:lnTo>
                  <a:pt x="1960788" y="922384"/>
                </a:lnTo>
                <a:lnTo>
                  <a:pt x="1996123" y="891754"/>
                </a:lnTo>
                <a:lnTo>
                  <a:pt x="2031624" y="859916"/>
                </a:lnTo>
                <a:lnTo>
                  <a:pt x="2067306" y="826769"/>
                </a:lnTo>
                <a:lnTo>
                  <a:pt x="2095646" y="801509"/>
                </a:lnTo>
                <a:lnTo>
                  <a:pt x="2149055" y="755375"/>
                </a:lnTo>
                <a:lnTo>
                  <a:pt x="2198536" y="714172"/>
                </a:lnTo>
                <a:lnTo>
                  <a:pt x="2244612" y="676798"/>
                </a:lnTo>
                <a:lnTo>
                  <a:pt x="2287802" y="642151"/>
                </a:lnTo>
                <a:lnTo>
                  <a:pt x="2308479" y="625506"/>
                </a:lnTo>
                <a:lnTo>
                  <a:pt x="2348319" y="592884"/>
                </a:lnTo>
                <a:lnTo>
                  <a:pt x="2386577" y="560235"/>
                </a:lnTo>
                <a:lnTo>
                  <a:pt x="2423775" y="526456"/>
                </a:lnTo>
                <a:lnTo>
                  <a:pt x="2460433" y="490446"/>
                </a:lnTo>
                <a:lnTo>
                  <a:pt x="2497074" y="451103"/>
                </a:lnTo>
                <a:lnTo>
                  <a:pt x="2516143" y="429830"/>
                </a:lnTo>
                <a:lnTo>
                  <a:pt x="2536224" y="407488"/>
                </a:lnTo>
                <a:lnTo>
                  <a:pt x="2578845" y="360224"/>
                </a:lnTo>
                <a:lnTo>
                  <a:pt x="2623789" y="310556"/>
                </a:lnTo>
                <a:lnTo>
                  <a:pt x="2669907" y="259726"/>
                </a:lnTo>
                <a:lnTo>
                  <a:pt x="2716053" y="208978"/>
                </a:lnTo>
                <a:lnTo>
                  <a:pt x="2761079" y="159556"/>
                </a:lnTo>
                <a:lnTo>
                  <a:pt x="2803837" y="112704"/>
                </a:lnTo>
                <a:lnTo>
                  <a:pt x="2843180" y="69665"/>
                </a:lnTo>
                <a:lnTo>
                  <a:pt x="2877960" y="31682"/>
                </a:lnTo>
                <a:lnTo>
                  <a:pt x="2893280" y="14975"/>
                </a:lnTo>
                <a:lnTo>
                  <a:pt x="290703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1"/>
          <p:cNvSpPr txBox="1"/>
          <p:nvPr/>
        </p:nvSpPr>
        <p:spPr>
          <a:xfrm>
            <a:off x="8080594" y="2264256"/>
            <a:ext cx="61563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b="1" i="1" spc="-5" dirty="0" smtClean="0">
                <a:latin typeface="Times New Roman"/>
                <a:cs typeface="Times New Roman"/>
              </a:rPr>
              <a:t>f</a:t>
            </a:r>
            <a:r>
              <a:rPr sz="1800" b="1" spc="-5" dirty="0" smtClean="0">
                <a:latin typeface="宋体"/>
                <a:cs typeface="宋体"/>
              </a:rPr>
              <a:t>(</a:t>
            </a:r>
            <a:r>
              <a:rPr sz="1800" b="1" i="1" spc="-5" dirty="0" smtClean="0">
                <a:latin typeface="Times New Roman"/>
                <a:cs typeface="Times New Roman"/>
              </a:rPr>
              <a:t>n</a:t>
            </a:r>
            <a:r>
              <a:rPr sz="1800" b="1" spc="-10" dirty="0">
                <a:latin typeface="宋体"/>
                <a:cs typeface="宋体"/>
              </a:rPr>
              <a:t>)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18" name="object 22"/>
          <p:cNvSpPr txBox="1"/>
          <p:nvPr/>
        </p:nvSpPr>
        <p:spPr>
          <a:xfrm>
            <a:off x="7986887" y="1694107"/>
            <a:ext cx="93096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spc="-5" dirty="0" err="1" smtClean="0">
                <a:latin typeface="Times New Roman"/>
                <a:cs typeface="Times New Roman"/>
              </a:rPr>
              <a:t>c</a:t>
            </a:r>
            <a:r>
              <a:rPr sz="1800" b="1" spc="-15" dirty="0" err="1" smtClean="0">
                <a:latin typeface="宋体"/>
                <a:cs typeface="宋体"/>
              </a:rPr>
              <a:t>×</a:t>
            </a:r>
            <a:r>
              <a:rPr lang="en-US" sz="1800" b="1" i="1" spc="-10" dirty="0" err="1" smtClean="0">
                <a:latin typeface="Times New Roman"/>
                <a:cs typeface="Times New Roman"/>
              </a:rPr>
              <a:t>g</a:t>
            </a:r>
            <a:r>
              <a:rPr sz="1800" b="1" spc="-5" dirty="0" smtClean="0">
                <a:latin typeface="宋体"/>
                <a:cs typeface="宋体"/>
              </a:rPr>
              <a:t>(</a:t>
            </a:r>
            <a:r>
              <a:rPr sz="1800" b="1" i="1" spc="-5" dirty="0" smtClean="0">
                <a:latin typeface="Times New Roman"/>
                <a:cs typeface="Times New Roman"/>
              </a:rPr>
              <a:t>n</a:t>
            </a:r>
            <a:r>
              <a:rPr sz="1800" b="1" spc="-10" dirty="0">
                <a:latin typeface="宋体"/>
                <a:cs typeface="宋体"/>
              </a:rPr>
              <a:t>)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65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58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cs typeface="Times New Roman" panose="02020603050405020304" pitchFamily="18" charset="0"/>
              </a:rPr>
              <a:t>Θ</a:t>
            </a:r>
            <a:r>
              <a:rPr lang="zh-CN" altLang="en-US" dirty="0" smtClean="0"/>
              <a:t>符号</a:t>
            </a:r>
            <a:r>
              <a:rPr lang="en-US" altLang="zh-CN" dirty="0" smtClean="0"/>
              <a:t>(Big-Theta)</a:t>
            </a:r>
            <a:endParaRPr lang="zh-CN" altLang="en-US" dirty="0" smtClean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同一个</a:t>
            </a:r>
            <a:r>
              <a:rPr lang="en-US" altLang="zh-CN" dirty="0" smtClean="0"/>
              <a:t>g</a:t>
            </a:r>
            <a:r>
              <a:rPr lang="zh-CN" altLang="en-US" dirty="0" smtClean="0"/>
              <a:t>既作为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的上界，又作为下界</a:t>
            </a:r>
          </a:p>
          <a:p>
            <a:pPr eaLnBrk="1" hangingPunct="1"/>
            <a:r>
              <a:rPr lang="zh-CN" altLang="en-US" dirty="0" smtClean="0">
                <a:solidFill>
                  <a:schemeClr val="hlink"/>
                </a:solidFill>
              </a:rPr>
              <a:t>定义：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>
                <a:solidFill>
                  <a:schemeClr val="accent2"/>
                </a:solidFill>
              </a:rPr>
              <a:t>f(n)=</a:t>
            </a:r>
            <a:r>
              <a:rPr lang="en-US" altLang="zh-CN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Θ</a:t>
            </a:r>
            <a:r>
              <a:rPr lang="en-US" altLang="zh-CN" dirty="0" smtClean="0">
                <a:solidFill>
                  <a:schemeClr val="accent2"/>
                </a:solidFill>
              </a:rPr>
              <a:t>(g(n))</a:t>
            </a:r>
            <a:r>
              <a:rPr lang="zh-CN" altLang="en-US" dirty="0" smtClean="0">
                <a:solidFill>
                  <a:schemeClr val="accent2"/>
                </a:solidFill>
              </a:rPr>
              <a:t>，当且仅当存在正常数</a:t>
            </a:r>
            <a:r>
              <a:rPr lang="en-US" altLang="zh-CN" dirty="0" smtClean="0">
                <a:solidFill>
                  <a:schemeClr val="accent2"/>
                </a:solidFill>
              </a:rPr>
              <a:t>c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1</a:t>
            </a:r>
            <a:r>
              <a:rPr lang="zh-CN" altLang="en-US" dirty="0" smtClean="0">
                <a:solidFill>
                  <a:schemeClr val="accent2"/>
                </a:solidFill>
              </a:rPr>
              <a:t>、</a:t>
            </a:r>
            <a:r>
              <a:rPr lang="en-US" altLang="zh-CN" dirty="0" smtClean="0">
                <a:solidFill>
                  <a:schemeClr val="accent2"/>
                </a:solidFill>
              </a:rPr>
              <a:t>c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2</a:t>
            </a:r>
            <a:r>
              <a:rPr lang="zh-CN" altLang="en-US" dirty="0" smtClean="0">
                <a:solidFill>
                  <a:schemeClr val="accent2"/>
                </a:solidFill>
              </a:rPr>
              <a:t>和</a:t>
            </a:r>
            <a:r>
              <a:rPr lang="en-US" altLang="zh-CN" dirty="0" smtClean="0">
                <a:solidFill>
                  <a:schemeClr val="accent2"/>
                </a:solidFill>
              </a:rPr>
              <a:t>n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0</a:t>
            </a:r>
            <a:r>
              <a:rPr lang="zh-CN" altLang="en-US" dirty="0" smtClean="0">
                <a:solidFill>
                  <a:schemeClr val="accent2"/>
                </a:solidFill>
              </a:rPr>
              <a:t>，使得对所有</a:t>
            </a:r>
            <a:r>
              <a:rPr lang="en-US" altLang="zh-CN" dirty="0" smtClean="0">
                <a:solidFill>
                  <a:schemeClr val="accent2"/>
                </a:solidFill>
              </a:rPr>
              <a:t>n≥n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0</a:t>
            </a:r>
            <a:r>
              <a:rPr lang="en-US" altLang="zh-CN" dirty="0" smtClean="0">
                <a:solidFill>
                  <a:schemeClr val="accent2"/>
                </a:solidFill>
              </a:rPr>
              <a:t> , </a:t>
            </a:r>
            <a:r>
              <a:rPr lang="zh-CN" altLang="en-US" dirty="0" smtClean="0">
                <a:solidFill>
                  <a:schemeClr val="accent2"/>
                </a:solidFill>
              </a:rPr>
              <a:t>有</a:t>
            </a:r>
            <a:br>
              <a:rPr lang="zh-CN" altLang="en-US" dirty="0" smtClean="0">
                <a:solidFill>
                  <a:schemeClr val="accent2"/>
                </a:solidFill>
              </a:rPr>
            </a:br>
            <a:r>
              <a:rPr lang="en-US" altLang="zh-CN" dirty="0" smtClean="0">
                <a:solidFill>
                  <a:schemeClr val="accent2"/>
                </a:solidFill>
              </a:rPr>
              <a:t>c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1</a:t>
            </a:r>
            <a:r>
              <a:rPr lang="en-US" altLang="zh-CN" dirty="0" smtClean="0">
                <a:solidFill>
                  <a:schemeClr val="accent2"/>
                </a:solidFill>
              </a:rPr>
              <a:t>g(n)≤f (n)≤c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2</a:t>
            </a:r>
            <a:r>
              <a:rPr lang="en-US" altLang="zh-CN" dirty="0" smtClean="0">
                <a:solidFill>
                  <a:schemeClr val="accent2"/>
                </a:solidFill>
              </a:rPr>
              <a:t>g(n)</a:t>
            </a:r>
          </a:p>
          <a:p>
            <a:pPr eaLnBrk="1" hangingPunct="1"/>
            <a:r>
              <a:rPr lang="en-US" altLang="zh-CN" dirty="0" smtClean="0"/>
              <a:t>f</a:t>
            </a:r>
            <a:r>
              <a:rPr lang="zh-CN" altLang="en-US" dirty="0" smtClean="0"/>
              <a:t>介于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倍和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倍之间，对足够大的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</a:t>
            </a:r>
            <a:r>
              <a:rPr lang="zh-CN" altLang="en-US" dirty="0" smtClean="0"/>
              <a:t>既是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的上界也是下界</a:t>
            </a:r>
            <a:endParaRPr lang="en-US" altLang="zh-CN" dirty="0" smtClean="0"/>
          </a:p>
          <a:p>
            <a:r>
              <a:rPr lang="zh-CN" altLang="en-US" dirty="0" smtClean="0"/>
              <a:t>也就是当</a:t>
            </a:r>
            <a:r>
              <a:rPr lang="en-US" altLang="zh-CN" dirty="0" smtClean="0"/>
              <a:t>O</a:t>
            </a:r>
            <a:r>
              <a:rPr lang="zh-CN" altLang="en-US" dirty="0" smtClean="0"/>
              <a:t>与</a:t>
            </a:r>
            <a:r>
              <a:rPr lang="en-US" altLang="zh-CN" dirty="0" smtClean="0"/>
              <a:t>Ω</a:t>
            </a:r>
            <a:r>
              <a:rPr lang="zh-CN" altLang="en-US" dirty="0" smtClean="0"/>
              <a:t>相同时，该函数为</a:t>
            </a:r>
            <a:r>
              <a:rPr lang="en-US" altLang="zh-CN" dirty="0" smtClean="0"/>
              <a:t>f</a:t>
            </a:r>
            <a:r>
              <a:rPr lang="zh-CN" altLang="en-US" dirty="0" smtClean="0"/>
              <a:t>函数的</a:t>
            </a:r>
            <a:r>
              <a:rPr lang="en-US" altLang="zh-CN" dirty="0" smtClean="0">
                <a:cs typeface="Times New Roman" panose="02020603050405020304" pitchFamily="18" charset="0"/>
              </a:rPr>
              <a:t>Θ</a:t>
            </a:r>
            <a:endParaRPr lang="zh-CN" altLang="en-US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66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0182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cs typeface="Times New Roman" panose="02020603050405020304" pitchFamily="18" charset="0"/>
              </a:rPr>
              <a:t>Θ</a:t>
            </a:r>
            <a:r>
              <a:rPr lang="zh-CN" altLang="en-US" dirty="0" smtClean="0"/>
              <a:t>符号例子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从前例可知：</a:t>
            </a:r>
            <a:r>
              <a:rPr lang="en-US" altLang="zh-CN" dirty="0" smtClean="0"/>
              <a:t>3n+2=</a:t>
            </a:r>
            <a:r>
              <a:rPr lang="en-US" altLang="zh-CN" dirty="0" smtClean="0">
                <a:cs typeface="Times New Roman" panose="02020603050405020304" pitchFamily="18" charset="0"/>
              </a:rPr>
              <a:t>Θ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)</a:t>
            </a:r>
            <a:r>
              <a:rPr lang="zh-CN" altLang="en-US" dirty="0" smtClean="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dirty="0" smtClean="0"/>
              <a:t>3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+3= </a:t>
            </a:r>
            <a:r>
              <a:rPr lang="en-US" altLang="zh-CN" dirty="0" smtClean="0">
                <a:cs typeface="Times New Roman" panose="02020603050405020304" pitchFamily="18" charset="0"/>
              </a:rPr>
              <a:t>Θ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100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+6= </a:t>
            </a:r>
            <a:r>
              <a:rPr lang="en-US" altLang="zh-CN" dirty="0" smtClean="0">
                <a:cs typeface="Times New Roman" panose="02020603050405020304" pitchFamily="18" charset="0"/>
              </a:rPr>
              <a:t>Θ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</a:t>
            </a:r>
            <a:r>
              <a:rPr lang="en-US" altLang="zh-CN" i="1" dirty="0" smtClean="0"/>
              <a:t>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+4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+2= </a:t>
            </a:r>
            <a:r>
              <a:rPr lang="en-US" altLang="zh-CN" dirty="0" smtClean="0">
                <a:cs typeface="Times New Roman" panose="02020603050405020304" pitchFamily="18" charset="0"/>
              </a:rPr>
              <a:t>Θ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1000</a:t>
            </a:r>
            <a:r>
              <a:rPr lang="en-US" altLang="zh-CN" i="1" dirty="0" smtClean="0"/>
              <a:t>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+100</a:t>
            </a:r>
            <a:r>
              <a:rPr lang="en-US" altLang="zh-CN" i="1" dirty="0" smtClean="0"/>
              <a:t>n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en-US" altLang="zh-CN" dirty="0" smtClean="0"/>
              <a:t>6=</a:t>
            </a:r>
            <a:r>
              <a:rPr lang="en-US" altLang="zh-CN" dirty="0" smtClean="0">
                <a:cs typeface="Times New Roman" panose="02020603050405020304" pitchFamily="18" charset="0"/>
              </a:rPr>
              <a:t>Θ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6*2</a:t>
            </a:r>
            <a:r>
              <a:rPr lang="en-US" altLang="zh-CN" i="1" baseline="30000" dirty="0" smtClean="0"/>
              <a:t>n</a:t>
            </a:r>
            <a:r>
              <a:rPr lang="en-US" altLang="zh-CN" dirty="0" smtClean="0"/>
              <a:t>+</a:t>
            </a:r>
            <a:r>
              <a:rPr lang="en-US" altLang="zh-CN" i="1" dirty="0" smtClean="0"/>
              <a:t>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=</a:t>
            </a:r>
            <a:r>
              <a:rPr lang="en-US" altLang="zh-CN" dirty="0" smtClean="0">
                <a:cs typeface="Times New Roman" panose="02020603050405020304" pitchFamily="18" charset="0"/>
              </a:rPr>
              <a:t>Θ</a:t>
            </a:r>
            <a:r>
              <a:rPr lang="en-US" altLang="zh-CN" dirty="0" smtClean="0"/>
              <a:t>(2</a:t>
            </a:r>
            <a:r>
              <a:rPr lang="en-US" altLang="zh-CN" i="1" baseline="30000" dirty="0" smtClean="0"/>
              <a:t>n</a:t>
            </a:r>
            <a:r>
              <a:rPr lang="en-US" altLang="zh-CN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对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≥16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log</a:t>
            </a:r>
            <a:r>
              <a:rPr lang="en-US" altLang="zh-CN" baseline="-25000" dirty="0" smtClean="0"/>
              <a:t>2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＜</a:t>
            </a:r>
            <a:r>
              <a:rPr lang="en-US" altLang="zh-CN" dirty="0" smtClean="0"/>
              <a:t>10*</a:t>
            </a:r>
            <a:r>
              <a:rPr lang="en-US" altLang="zh-CN" i="1" dirty="0" smtClean="0"/>
              <a:t>log</a:t>
            </a:r>
            <a:r>
              <a:rPr lang="en-US" altLang="zh-CN" baseline="-25000" dirty="0" smtClean="0"/>
              <a:t>2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+4≤11*log</a:t>
            </a:r>
            <a:r>
              <a:rPr lang="en-US" altLang="zh-CN" baseline="-25000" dirty="0" smtClean="0"/>
              <a:t>2</a:t>
            </a:r>
            <a:r>
              <a:rPr lang="en-US" altLang="zh-CN" i="1" dirty="0" smtClean="0"/>
              <a:t>n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en-US" altLang="zh-CN" dirty="0" smtClean="0"/>
              <a:t>10*</a:t>
            </a:r>
            <a:r>
              <a:rPr lang="en-US" altLang="zh-CN" i="1" dirty="0" smtClean="0"/>
              <a:t>log</a:t>
            </a:r>
            <a:r>
              <a:rPr lang="en-US" altLang="zh-CN" baseline="-25000" dirty="0" smtClean="0"/>
              <a:t>2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+4= </a:t>
            </a:r>
            <a:r>
              <a:rPr lang="en-US" altLang="zh-CN" dirty="0" smtClean="0">
                <a:cs typeface="Times New Roman" panose="02020603050405020304" pitchFamily="18" charset="0"/>
              </a:rPr>
              <a:t>Θ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logn</a:t>
            </a:r>
            <a:r>
              <a:rPr lang="en-US" altLang="zh-CN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3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+2≠ </a:t>
            </a:r>
            <a:r>
              <a:rPr lang="en-US" altLang="zh-CN" dirty="0" smtClean="0">
                <a:cs typeface="Times New Roman" panose="02020603050405020304" pitchFamily="18" charset="0"/>
              </a:rPr>
              <a:t>Θ</a:t>
            </a:r>
            <a:r>
              <a:rPr lang="en-US" altLang="zh-CN" dirty="0" smtClean="0"/>
              <a:t>(1)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3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+3≠ </a:t>
            </a:r>
            <a:r>
              <a:rPr lang="en-US" altLang="zh-CN" dirty="0" smtClean="0">
                <a:cs typeface="Times New Roman" panose="02020603050405020304" pitchFamily="18" charset="0"/>
              </a:rPr>
              <a:t>Θ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10</a:t>
            </a:r>
            <a:r>
              <a:rPr lang="en-US" altLang="zh-CN" i="1" dirty="0" smtClean="0"/>
              <a:t>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+4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+2≠ </a:t>
            </a:r>
            <a:r>
              <a:rPr lang="en-US" altLang="zh-CN" dirty="0" smtClean="0">
                <a:cs typeface="Times New Roman" panose="02020603050405020304" pitchFamily="18" charset="0"/>
              </a:rPr>
              <a:t>Θ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6*2</a:t>
            </a:r>
            <a:r>
              <a:rPr lang="en-US" altLang="zh-CN" i="1" baseline="30000" dirty="0" smtClean="0"/>
              <a:t>n</a:t>
            </a:r>
            <a:r>
              <a:rPr lang="en-US" altLang="zh-CN" dirty="0" smtClean="0"/>
              <a:t>+</a:t>
            </a:r>
            <a:r>
              <a:rPr lang="en-US" altLang="zh-CN" i="1" dirty="0" smtClean="0"/>
              <a:t>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≠ </a:t>
            </a:r>
            <a:r>
              <a:rPr lang="en-US" altLang="zh-CN" dirty="0" smtClean="0">
                <a:cs typeface="Times New Roman" panose="02020603050405020304" pitchFamily="18" charset="0"/>
              </a:rPr>
              <a:t>Θ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67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2229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cs typeface="Times New Roman" panose="02020603050405020304" pitchFamily="18" charset="0"/>
              </a:rPr>
              <a:t>关于</a:t>
            </a:r>
            <a:r>
              <a:rPr lang="en-US" altLang="zh-CN" dirty="0">
                <a:cs typeface="Times New Roman" panose="02020603050405020304" pitchFamily="18" charset="0"/>
              </a:rPr>
              <a:t>Θ</a:t>
            </a:r>
            <a:r>
              <a:rPr lang="zh-CN" altLang="en-US" dirty="0">
                <a:cs typeface="Times New Roman" panose="02020603050405020304" pitchFamily="18" charset="0"/>
              </a:rPr>
              <a:t>的多项式定理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定理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>
                <a:solidFill>
                  <a:srgbClr val="FF0000"/>
                </a:solidFill>
              </a:rPr>
              <a:t>如果</a:t>
            </a:r>
            <a:r>
              <a:rPr lang="en-US" altLang="zh-CN" dirty="0">
                <a:solidFill>
                  <a:srgbClr val="FF0000"/>
                </a:solidFill>
              </a:rPr>
              <a:t>f(</a:t>
            </a:r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)=a</a:t>
            </a:r>
            <a:r>
              <a:rPr lang="en-US" altLang="zh-CN" baseline="-25000" dirty="0">
                <a:solidFill>
                  <a:srgbClr val="FF0000"/>
                </a:solidFill>
              </a:rPr>
              <a:t>m</a:t>
            </a:r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lang="en-US" altLang="zh-CN" baseline="30000" dirty="0">
                <a:solidFill>
                  <a:srgbClr val="FF0000"/>
                </a:solidFill>
              </a:rPr>
              <a:t>m</a:t>
            </a:r>
            <a:r>
              <a:rPr lang="en-US" altLang="zh-CN" dirty="0">
                <a:solidFill>
                  <a:srgbClr val="FF0000"/>
                </a:solidFill>
              </a:rPr>
              <a:t>+…+a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+a</a:t>
            </a:r>
            <a:r>
              <a:rPr lang="en-US" altLang="zh-CN" baseline="-25000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且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</a:rPr>
              <a:t>m</a:t>
            </a:r>
            <a:r>
              <a:rPr lang="en-US" altLang="zh-CN" dirty="0">
                <a:solidFill>
                  <a:srgbClr val="FF0000"/>
                </a:solidFill>
              </a:rPr>
              <a:t>&gt;0</a:t>
            </a:r>
            <a:r>
              <a:rPr lang="zh-CN" altLang="en-US" dirty="0">
                <a:solidFill>
                  <a:srgbClr val="FF0000"/>
                </a:solidFill>
              </a:rPr>
              <a:t>，则</a:t>
            </a:r>
            <a:r>
              <a:rPr lang="en-US" altLang="zh-CN" dirty="0">
                <a:solidFill>
                  <a:srgbClr val="FF0000"/>
                </a:solidFill>
              </a:rPr>
              <a:t>f(</a:t>
            </a:r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)= </a:t>
            </a:r>
            <a:r>
              <a:rPr lang="el-GR" altLang="zh-CN" dirty="0">
                <a:solidFill>
                  <a:srgbClr val="FF0000"/>
                </a:solidFill>
              </a:rPr>
              <a:t>Θ(</a:t>
            </a:r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lang="en-US" altLang="zh-CN" baseline="30000" dirty="0">
                <a:solidFill>
                  <a:srgbClr val="FF0000"/>
                </a:solidFill>
              </a:rPr>
              <a:t>m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dirty="0"/>
              <a:t>例：</a:t>
            </a:r>
            <a:r>
              <a:rPr lang="en-US" altLang="zh-CN" dirty="0"/>
              <a:t>3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lang="en-US" altLang="zh-CN" dirty="0"/>
              <a:t>+2= </a:t>
            </a:r>
            <a:r>
              <a:rPr lang="el-GR" altLang="zh-CN" dirty="0"/>
              <a:t>Θ(</a:t>
            </a:r>
            <a:r>
              <a:rPr lang="en-US" altLang="zh-CN" dirty="0"/>
              <a:t>n)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+4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lang="en-US" altLang="zh-CN" dirty="0"/>
              <a:t>+2= </a:t>
            </a:r>
            <a:r>
              <a:rPr lang="el-GR" altLang="zh-CN" dirty="0"/>
              <a:t>Θ(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100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lang="en-US" altLang="zh-CN" baseline="30000" dirty="0"/>
              <a:t>4</a:t>
            </a:r>
            <a:r>
              <a:rPr lang="en-US" altLang="zh-CN" dirty="0"/>
              <a:t>+3500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+82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lang="en-US" altLang="zh-CN" dirty="0"/>
              <a:t>+8= </a:t>
            </a:r>
            <a:r>
              <a:rPr lang="el-GR" altLang="zh-CN" dirty="0"/>
              <a:t>Θ(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lang="en-US" altLang="zh-CN" baseline="30000" dirty="0"/>
              <a:t>4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68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3887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小写</a:t>
            </a:r>
            <a:r>
              <a:rPr lang="en-US" altLang="zh-CN" dirty="0" smtClean="0"/>
              <a:t>o</a:t>
            </a:r>
            <a:r>
              <a:rPr lang="zh-CN" altLang="en-US" dirty="0" smtClean="0"/>
              <a:t>符号</a:t>
            </a:r>
            <a:r>
              <a:rPr lang="en-US" altLang="zh-CN" dirty="0" smtClean="0"/>
              <a:t>(little-Oh)</a:t>
            </a:r>
            <a:endParaRPr lang="zh-CN" altLang="en-US" dirty="0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hlink"/>
                </a:solidFill>
              </a:rPr>
              <a:t>定义：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>
                <a:solidFill>
                  <a:schemeClr val="accent2"/>
                </a:solidFill>
              </a:rPr>
              <a:t>f(n)=o(g(n))</a:t>
            </a:r>
            <a:r>
              <a:rPr lang="zh-CN" altLang="en-US" dirty="0" smtClean="0">
                <a:solidFill>
                  <a:schemeClr val="accent2"/>
                </a:solidFill>
              </a:rPr>
              <a:t>，当且仅当</a:t>
            </a:r>
            <a:r>
              <a:rPr lang="en-US" altLang="zh-CN" dirty="0" smtClean="0">
                <a:solidFill>
                  <a:schemeClr val="accent2"/>
                </a:solidFill>
              </a:rPr>
              <a:t>f(n)=O(g(n))</a:t>
            </a:r>
            <a:r>
              <a:rPr lang="zh-CN" altLang="en-US" dirty="0" smtClean="0">
                <a:solidFill>
                  <a:schemeClr val="accent2"/>
                </a:solidFill>
              </a:rPr>
              <a:t>，且</a:t>
            </a:r>
            <a:r>
              <a:rPr lang="en-US" altLang="zh-CN" dirty="0" smtClean="0">
                <a:solidFill>
                  <a:schemeClr val="accent2"/>
                </a:solidFill>
              </a:rPr>
              <a:t>f(n)</a:t>
            </a:r>
            <a:r>
              <a:rPr lang="en-US" altLang="zh-CN" dirty="0" smtClean="0">
                <a:solidFill>
                  <a:schemeClr val="accent2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≠</a:t>
            </a:r>
            <a:r>
              <a:rPr lang="en-US" altLang="zh-CN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Ω</a:t>
            </a:r>
            <a:r>
              <a:rPr lang="en-US" altLang="zh-CN" dirty="0" smtClean="0">
                <a:solidFill>
                  <a:schemeClr val="accent2"/>
                </a:solidFill>
              </a:rPr>
              <a:t>(g(n))</a:t>
            </a:r>
          </a:p>
          <a:p>
            <a:pPr eaLnBrk="1" hangingPunct="1"/>
            <a:r>
              <a:rPr lang="zh-CN" altLang="en-US" dirty="0" smtClean="0">
                <a:solidFill>
                  <a:srgbClr val="000000"/>
                </a:solidFill>
              </a:rPr>
              <a:t>例如：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rgbClr val="000000"/>
                </a:solidFill>
              </a:rPr>
              <a:t>3</a:t>
            </a:r>
            <a:r>
              <a:rPr lang="en-US" altLang="zh-CN" i="1" dirty="0" smtClean="0">
                <a:solidFill>
                  <a:srgbClr val="000000"/>
                </a:solidFill>
              </a:rPr>
              <a:t>n</a:t>
            </a:r>
            <a:r>
              <a:rPr lang="en-US" altLang="zh-CN" dirty="0" smtClean="0">
                <a:solidFill>
                  <a:srgbClr val="000000"/>
                </a:solidFill>
              </a:rPr>
              <a:t>+2=O(</a:t>
            </a:r>
            <a:r>
              <a:rPr lang="en-US" altLang="zh-CN" i="1" dirty="0" smtClean="0">
                <a:solidFill>
                  <a:srgbClr val="000000"/>
                </a:solidFill>
              </a:rPr>
              <a:t>n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</a:rPr>
              <a:t>且</a:t>
            </a:r>
            <a:r>
              <a:rPr lang="en-US" altLang="zh-CN" dirty="0" smtClean="0">
                <a:solidFill>
                  <a:srgbClr val="000000"/>
                </a:solidFill>
              </a:rPr>
              <a:t>3</a:t>
            </a:r>
            <a:r>
              <a:rPr lang="en-US" altLang="zh-CN" i="1" dirty="0" smtClean="0">
                <a:solidFill>
                  <a:srgbClr val="000000"/>
                </a:solidFill>
              </a:rPr>
              <a:t>n</a:t>
            </a:r>
            <a:r>
              <a:rPr lang="en-US" altLang="zh-CN" dirty="0" smtClean="0">
                <a:solidFill>
                  <a:srgbClr val="000000"/>
                </a:solidFill>
              </a:rPr>
              <a:t>+2≠Ω(</a:t>
            </a:r>
            <a:r>
              <a:rPr lang="en-US" altLang="zh-CN" i="1" dirty="0" smtClean="0">
                <a:solidFill>
                  <a:srgbClr val="000000"/>
                </a:solidFill>
              </a:rPr>
              <a:t>n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r>
              <a:rPr lang="en-US" altLang="zh-CN" dirty="0" smtClean="0">
                <a:solidFill>
                  <a:srgbClr val="000000"/>
                </a:solidFill>
                <a:sym typeface="Wingdings" panose="05000000000000000000" pitchFamily="2" charset="2"/>
              </a:rPr>
              <a:t></a:t>
            </a:r>
            <a:r>
              <a:rPr lang="en-US" altLang="zh-CN" dirty="0" smtClean="0">
                <a:solidFill>
                  <a:srgbClr val="000000"/>
                </a:solidFill>
              </a:rPr>
              <a:t>3</a:t>
            </a:r>
            <a:r>
              <a:rPr lang="en-US" altLang="zh-CN" i="1" dirty="0" smtClean="0">
                <a:solidFill>
                  <a:srgbClr val="000000"/>
                </a:solidFill>
              </a:rPr>
              <a:t>n</a:t>
            </a:r>
            <a:r>
              <a:rPr lang="en-US" altLang="zh-CN" dirty="0" smtClean="0">
                <a:solidFill>
                  <a:srgbClr val="000000"/>
                </a:solidFill>
              </a:rPr>
              <a:t>+2=o(</a:t>
            </a:r>
            <a:r>
              <a:rPr lang="en-US" altLang="zh-CN" i="1" dirty="0" smtClean="0">
                <a:solidFill>
                  <a:srgbClr val="000000"/>
                </a:solidFill>
              </a:rPr>
              <a:t>n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</a:rPr>
              <a:t>但</a:t>
            </a:r>
            <a:r>
              <a:rPr lang="en-US" altLang="zh-CN" dirty="0" smtClean="0">
                <a:solidFill>
                  <a:srgbClr val="000000"/>
                </a:solidFill>
              </a:rPr>
              <a:t>3</a:t>
            </a:r>
            <a:r>
              <a:rPr lang="en-US" altLang="zh-CN" i="1" dirty="0" smtClean="0">
                <a:solidFill>
                  <a:srgbClr val="000000"/>
                </a:solidFill>
              </a:rPr>
              <a:t>n</a:t>
            </a:r>
            <a:r>
              <a:rPr lang="en-US" altLang="zh-CN" dirty="0" smtClean="0">
                <a:solidFill>
                  <a:srgbClr val="000000"/>
                </a:solidFill>
              </a:rPr>
              <a:t>+2≠o(</a:t>
            </a:r>
            <a:r>
              <a:rPr lang="en-US" altLang="zh-CN" i="1" dirty="0" smtClean="0">
                <a:solidFill>
                  <a:srgbClr val="000000"/>
                </a:solidFill>
              </a:rPr>
              <a:t>n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</a:p>
          <a:p>
            <a:pPr eaLnBrk="1" hangingPunct="1"/>
            <a:r>
              <a:rPr lang="en-US" altLang="zh-CN" dirty="0" smtClean="0">
                <a:solidFill>
                  <a:srgbClr val="000000"/>
                </a:solidFill>
              </a:rPr>
              <a:t>10</a:t>
            </a:r>
            <a:r>
              <a:rPr lang="en-US" altLang="zh-CN" i="1" dirty="0" smtClean="0">
                <a:solidFill>
                  <a:srgbClr val="000000"/>
                </a:solidFill>
              </a:rPr>
              <a:t>n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</a:rPr>
              <a:t>+4</a:t>
            </a:r>
            <a:r>
              <a:rPr lang="en-US" altLang="zh-CN" i="1" dirty="0" smtClean="0">
                <a:solidFill>
                  <a:srgbClr val="000000"/>
                </a:solidFill>
              </a:rPr>
              <a:t>n</a:t>
            </a:r>
            <a:r>
              <a:rPr lang="en-US" altLang="zh-CN" dirty="0" smtClean="0">
                <a:solidFill>
                  <a:srgbClr val="000000"/>
                </a:solidFill>
              </a:rPr>
              <a:t>+2=o(</a:t>
            </a:r>
            <a:r>
              <a:rPr lang="en-US" altLang="zh-CN" i="1" dirty="0" smtClean="0">
                <a:solidFill>
                  <a:srgbClr val="000000"/>
                </a:solidFill>
              </a:rPr>
              <a:t>n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3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</a:rPr>
              <a:t>，但</a:t>
            </a:r>
            <a:r>
              <a:rPr lang="en-US" altLang="zh-CN" dirty="0" smtClean="0">
                <a:solidFill>
                  <a:srgbClr val="000000"/>
                </a:solidFill>
              </a:rPr>
              <a:t>10</a:t>
            </a:r>
            <a:r>
              <a:rPr lang="en-US" altLang="zh-CN" i="1" dirty="0" smtClean="0">
                <a:solidFill>
                  <a:srgbClr val="000000"/>
                </a:solidFill>
              </a:rPr>
              <a:t>n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</a:rPr>
              <a:t>+4</a:t>
            </a:r>
            <a:r>
              <a:rPr lang="en-US" altLang="zh-CN" i="1" dirty="0" smtClean="0">
                <a:solidFill>
                  <a:srgbClr val="000000"/>
                </a:solidFill>
              </a:rPr>
              <a:t>n</a:t>
            </a:r>
            <a:r>
              <a:rPr lang="en-US" altLang="zh-CN" dirty="0" smtClean="0">
                <a:solidFill>
                  <a:srgbClr val="000000"/>
                </a:solidFill>
              </a:rPr>
              <a:t>+2≠o(</a:t>
            </a:r>
            <a:r>
              <a:rPr lang="en-US" altLang="zh-CN" i="1" dirty="0" smtClean="0">
                <a:solidFill>
                  <a:srgbClr val="000000"/>
                </a:solidFill>
              </a:rPr>
              <a:t>n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69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6501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基本概念和术语</a:t>
            </a:r>
            <a:endParaRPr lang="en-US" altLang="zh-CN" dirty="0" smtClean="0"/>
          </a:p>
          <a:p>
            <a:r>
              <a:rPr lang="zh-CN" altLang="en-US" dirty="0" smtClean="0"/>
              <a:t>算法定义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算法效率度量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算法复杂度渐进符号（</a:t>
            </a:r>
            <a:r>
              <a:rPr lang="en-US" altLang="zh-CN" dirty="0" smtClean="0"/>
              <a:t>Ο</a:t>
            </a:r>
            <a:r>
              <a:rPr lang="zh-CN" altLang="en-US" dirty="0" smtClean="0"/>
              <a:t>、</a:t>
            </a:r>
            <a:r>
              <a:rPr lang="en-US" altLang="zh-CN" dirty="0" smtClean="0"/>
              <a:t>Ω</a:t>
            </a:r>
            <a:r>
              <a:rPr lang="zh-CN" altLang="en-US" dirty="0" smtClean="0"/>
              <a:t>、</a:t>
            </a:r>
            <a:r>
              <a:rPr lang="en-US" altLang="zh-CN" dirty="0" smtClean="0"/>
              <a:t>Θ</a:t>
            </a:r>
            <a:r>
              <a:rPr lang="zh-CN" altLang="en-US" dirty="0" smtClean="0"/>
              <a:t>、</a:t>
            </a:r>
            <a:r>
              <a:rPr lang="en-US" altLang="zh-CN" dirty="0" smtClean="0"/>
              <a:t>ο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算法空间复杂度</a:t>
            </a:r>
            <a:endParaRPr lang="en-US" altLang="zh-CN" dirty="0" smtClean="0"/>
          </a:p>
          <a:p>
            <a:r>
              <a:rPr lang="zh-CN" altLang="en-US" dirty="0" smtClean="0"/>
              <a:t>性能测量方法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7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5947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算法分析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最好情况、最坏情况、平均情况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70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6007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算法分析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例：在一维整型数组</a:t>
            </a:r>
            <a:r>
              <a:rPr lang="en-US" altLang="zh-CN" dirty="0"/>
              <a:t>A[n]</a:t>
            </a:r>
            <a:r>
              <a:rPr lang="zh-CN" altLang="en-US" dirty="0"/>
              <a:t>中顺序查找与给定值</a:t>
            </a:r>
            <a:r>
              <a:rPr lang="en-US" altLang="zh-CN" dirty="0"/>
              <a:t>k</a:t>
            </a:r>
            <a:r>
              <a:rPr lang="zh-CN" altLang="en-US" dirty="0"/>
              <a:t>相等的元 素（假设该数组中有且仅有一个元素值为</a:t>
            </a:r>
            <a:r>
              <a:rPr lang="en-US" altLang="zh-CN" dirty="0"/>
              <a:t>k</a:t>
            </a:r>
            <a:r>
              <a:rPr lang="zh-CN" altLang="en-US" dirty="0"/>
              <a:t>）。</a:t>
            </a:r>
          </a:p>
          <a:p>
            <a:pPr indent="1022350">
              <a:buNone/>
            </a:pPr>
            <a:r>
              <a:rPr lang="en-US" altLang="zh-CN" dirty="0" err="1">
                <a:solidFill>
                  <a:schemeClr val="accent1"/>
                </a:solidFill>
              </a:rPr>
              <a:t>int</a:t>
            </a:r>
            <a:r>
              <a:rPr lang="en-US" altLang="zh-CN" dirty="0">
                <a:solidFill>
                  <a:schemeClr val="accent1"/>
                </a:solidFill>
              </a:rPr>
              <a:t> Find(</a:t>
            </a:r>
            <a:r>
              <a:rPr lang="en-US" altLang="zh-CN" dirty="0" err="1">
                <a:solidFill>
                  <a:schemeClr val="accent1"/>
                </a:solidFill>
              </a:rPr>
              <a:t>int</a:t>
            </a:r>
            <a:r>
              <a:rPr lang="en-US" altLang="zh-CN" dirty="0">
                <a:solidFill>
                  <a:schemeClr val="accent1"/>
                </a:solidFill>
              </a:rPr>
              <a:t> A[ ], </a:t>
            </a:r>
            <a:r>
              <a:rPr lang="en-US" altLang="zh-CN" dirty="0" err="1">
                <a:solidFill>
                  <a:schemeClr val="accent1"/>
                </a:solidFill>
              </a:rPr>
              <a:t>int</a:t>
            </a:r>
            <a:r>
              <a:rPr lang="en-US" altLang="zh-CN" dirty="0">
                <a:solidFill>
                  <a:schemeClr val="accent1"/>
                </a:solidFill>
              </a:rPr>
              <a:t> n)</a:t>
            </a:r>
          </a:p>
          <a:p>
            <a:pPr indent="102235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{</a:t>
            </a:r>
          </a:p>
          <a:p>
            <a:pPr indent="1474788">
              <a:buNone/>
            </a:pPr>
            <a:r>
              <a:rPr lang="en-US" altLang="zh-CN" dirty="0">
                <a:solidFill>
                  <a:schemeClr val="accent1"/>
                </a:solidFill>
              </a:rPr>
              <a:t>for (</a:t>
            </a:r>
            <a:r>
              <a:rPr lang="en-US" altLang="zh-CN" dirty="0" err="1">
                <a:solidFill>
                  <a:schemeClr val="accent1"/>
                </a:solidFill>
              </a:rPr>
              <a:t>i</a:t>
            </a:r>
            <a:r>
              <a:rPr lang="en-US" altLang="zh-CN" dirty="0">
                <a:solidFill>
                  <a:schemeClr val="accent1"/>
                </a:solidFill>
              </a:rPr>
              <a:t>=0; </a:t>
            </a:r>
            <a:r>
              <a:rPr lang="en-US" altLang="zh-CN" dirty="0" err="1">
                <a:solidFill>
                  <a:schemeClr val="accent1"/>
                </a:solidFill>
              </a:rPr>
              <a:t>i</a:t>
            </a:r>
            <a:r>
              <a:rPr lang="en-US" altLang="zh-CN" dirty="0">
                <a:solidFill>
                  <a:schemeClr val="accent1"/>
                </a:solidFill>
              </a:rPr>
              <a:t>&lt;n; </a:t>
            </a:r>
            <a:r>
              <a:rPr lang="en-US" altLang="zh-CN" dirty="0" err="1">
                <a:solidFill>
                  <a:schemeClr val="accent1"/>
                </a:solidFill>
              </a:rPr>
              <a:t>i</a:t>
            </a:r>
            <a:r>
              <a:rPr lang="en-US" altLang="zh-CN" dirty="0">
                <a:solidFill>
                  <a:schemeClr val="accent1"/>
                </a:solidFill>
              </a:rPr>
              <a:t>++)</a:t>
            </a:r>
          </a:p>
          <a:p>
            <a:pPr indent="1474788">
              <a:buNone/>
            </a:pPr>
            <a:r>
              <a:rPr lang="en-US" altLang="zh-CN" dirty="0">
                <a:solidFill>
                  <a:schemeClr val="accent1"/>
                </a:solidFill>
              </a:rPr>
              <a:t>if (A[</a:t>
            </a:r>
            <a:r>
              <a:rPr lang="en-US" altLang="zh-CN" dirty="0" err="1">
                <a:solidFill>
                  <a:schemeClr val="accent1"/>
                </a:solidFill>
              </a:rPr>
              <a:t>i</a:t>
            </a:r>
            <a:r>
              <a:rPr lang="en-US" altLang="zh-CN" dirty="0">
                <a:solidFill>
                  <a:schemeClr val="accent1"/>
                </a:solidFill>
              </a:rPr>
              <a:t>]= =k) break; return </a:t>
            </a:r>
            <a:r>
              <a:rPr lang="en-US" altLang="zh-CN" dirty="0" err="1">
                <a:solidFill>
                  <a:schemeClr val="accent1"/>
                </a:solidFill>
              </a:rPr>
              <a:t>i</a:t>
            </a:r>
            <a:r>
              <a:rPr lang="en-US" altLang="zh-CN" dirty="0">
                <a:solidFill>
                  <a:schemeClr val="accent1"/>
                </a:solidFill>
              </a:rPr>
              <a:t>;</a:t>
            </a:r>
          </a:p>
          <a:p>
            <a:pPr indent="102235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}</a:t>
            </a:r>
          </a:p>
          <a:p>
            <a:r>
              <a:rPr lang="zh-CN" altLang="en-US" dirty="0"/>
              <a:t>基本语句的执行次数是否只和问题规模有关</a:t>
            </a:r>
            <a:r>
              <a:rPr lang="zh-CN" altLang="en-US" dirty="0" smtClean="0"/>
              <a:t>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结论</a:t>
            </a:r>
            <a:r>
              <a:rPr lang="zh-CN" altLang="en-US" dirty="0"/>
              <a:t>：如果问题规模相同，时间代价与输入数据（的</a:t>
            </a:r>
            <a:r>
              <a:rPr lang="zh-CN" altLang="en-US" dirty="0" smtClean="0"/>
              <a:t>分布</a:t>
            </a:r>
            <a:r>
              <a:rPr lang="zh-CN" altLang="en-US" dirty="0"/>
              <a:t>）有关，则需要分析最好</a:t>
            </a:r>
            <a:r>
              <a:rPr lang="zh-CN" altLang="en-US" dirty="0" smtClean="0"/>
              <a:t>情况（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）、</a:t>
            </a:r>
            <a:r>
              <a:rPr lang="zh-CN" altLang="en-US" dirty="0"/>
              <a:t>最坏</a:t>
            </a:r>
            <a:r>
              <a:rPr lang="zh-CN" altLang="en-US" dirty="0" smtClean="0"/>
              <a:t>情况</a:t>
            </a:r>
            <a:r>
              <a:rPr lang="en-US" altLang="zh-CN" dirty="0" smtClean="0"/>
              <a:t>(O(n))</a:t>
            </a:r>
            <a:r>
              <a:rPr lang="zh-CN" altLang="en-US" dirty="0" smtClean="0"/>
              <a:t>、</a:t>
            </a:r>
            <a:r>
              <a:rPr lang="zh-CN" altLang="en-US" dirty="0"/>
              <a:t>平均</a:t>
            </a:r>
            <a:r>
              <a:rPr lang="zh-CN" altLang="en-US" dirty="0" smtClean="0"/>
              <a:t>情况</a:t>
            </a:r>
            <a:r>
              <a:rPr lang="en-US" altLang="zh-CN" dirty="0" smtClean="0"/>
              <a:t>(O(n))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71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6612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Group 5"/>
          <p:cNvGrpSpPr>
            <a:grpSpLocks/>
          </p:cNvGrpSpPr>
          <p:nvPr/>
        </p:nvGrpSpPr>
        <p:grpSpPr bwMode="auto">
          <a:xfrm>
            <a:off x="2133600" y="838201"/>
            <a:ext cx="7772400" cy="830263"/>
            <a:chOff x="384" y="624"/>
            <a:chExt cx="4896" cy="523"/>
          </a:xfrm>
        </p:grpSpPr>
        <p:sp>
          <p:nvSpPr>
            <p:cNvPr id="7176" name="Text Box 3"/>
            <p:cNvSpPr txBox="1">
              <a:spLocks noChangeArrowheads="1"/>
            </p:cNvSpPr>
            <p:nvPr/>
          </p:nvSpPr>
          <p:spPr bwMode="auto">
            <a:xfrm>
              <a:off x="384" y="624"/>
              <a:ext cx="489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92100" indent="-2921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 smtClean="0">
                  <a:ea typeface="MS Hei" pitchFamily="49" charset="-122"/>
                </a:rPr>
                <a:t>示例：求最大子序列</a:t>
              </a:r>
              <a:r>
                <a:rPr lang="en-US" altLang="zh-CN" b="1" dirty="0" smtClean="0">
                  <a:ea typeface="MS Hei" pitchFamily="49" charset="-122"/>
                </a:rPr>
                <a:t>Given (possibly negative) integers </a:t>
              </a:r>
              <a:r>
                <a:rPr lang="en-US" altLang="zh-CN" b="1" i="1" dirty="0" smtClean="0">
                  <a:ea typeface="MS Hei" pitchFamily="49" charset="-122"/>
                </a:rPr>
                <a:t>A</a:t>
              </a:r>
              <a:r>
                <a:rPr lang="en-US" altLang="zh-CN" b="1" baseline="-25000" dirty="0" smtClean="0">
                  <a:ea typeface="MS Hei" pitchFamily="49" charset="-122"/>
                </a:rPr>
                <a:t>1</a:t>
              </a:r>
              <a:r>
                <a:rPr lang="en-US" altLang="zh-CN" b="1" dirty="0">
                  <a:ea typeface="MS Hei" pitchFamily="49" charset="-122"/>
                </a:rPr>
                <a:t>, </a:t>
              </a:r>
              <a:r>
                <a:rPr lang="en-US" altLang="zh-CN" b="1" i="1" dirty="0">
                  <a:ea typeface="MS Hei" pitchFamily="49" charset="-122"/>
                </a:rPr>
                <a:t>A</a:t>
              </a:r>
              <a:r>
                <a:rPr lang="en-US" altLang="zh-CN" b="1" baseline="-25000" dirty="0">
                  <a:ea typeface="MS Hei" pitchFamily="49" charset="-122"/>
                </a:rPr>
                <a:t>2</a:t>
              </a:r>
              <a:r>
                <a:rPr lang="en-US" altLang="zh-CN" b="1" dirty="0">
                  <a:ea typeface="MS Hei" pitchFamily="49" charset="-122"/>
                </a:rPr>
                <a:t>, …, </a:t>
              </a:r>
              <a:r>
                <a:rPr lang="en-US" altLang="zh-CN" b="1" i="1" dirty="0">
                  <a:ea typeface="MS Hei" pitchFamily="49" charset="-122"/>
                </a:rPr>
                <a:t>A</a:t>
              </a:r>
              <a:r>
                <a:rPr lang="en-US" altLang="zh-CN" b="1" i="1" baseline="-25000" dirty="0">
                  <a:ea typeface="MS Hei" pitchFamily="49" charset="-122"/>
                </a:rPr>
                <a:t>N</a:t>
              </a:r>
              <a:r>
                <a:rPr lang="en-US" altLang="zh-CN" b="1" dirty="0">
                  <a:ea typeface="MS Hei" pitchFamily="49" charset="-122"/>
                </a:rPr>
                <a:t>, find the maximum value of </a:t>
              </a:r>
              <a:endParaRPr lang="en-US" altLang="zh-CN" sz="2000" b="1" dirty="0">
                <a:solidFill>
                  <a:schemeClr val="hlink"/>
                </a:solidFill>
                <a:ea typeface="MS Hei" pitchFamily="49" charset="-122"/>
              </a:endParaRPr>
            </a:p>
          </p:txBody>
        </p:sp>
        <p:graphicFrame>
          <p:nvGraphicFramePr>
            <p:cNvPr id="7170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7819795"/>
                </p:ext>
              </p:extLst>
            </p:nvPr>
          </p:nvGraphicFramePr>
          <p:xfrm>
            <a:off x="3782" y="841"/>
            <a:ext cx="628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8" name="Equation" r:id="rId4" imgW="469800" imgH="228600" progId="Equation.3">
                    <p:embed/>
                  </p:oleObj>
                </mc:Choice>
                <mc:Fallback>
                  <p:oleObj name="Equation" r:id="rId4" imgW="4698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2" y="841"/>
                          <a:ext cx="628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3" name="AutoShape 7" descr="棕色大理石"/>
          <p:cNvSpPr>
            <a:spLocks noChangeArrowheads="1"/>
          </p:cNvSpPr>
          <p:nvPr/>
        </p:nvSpPr>
        <p:spPr bwMode="auto">
          <a:xfrm>
            <a:off x="2286000" y="1752600"/>
            <a:ext cx="1752600" cy="533400"/>
          </a:xfrm>
          <a:prstGeom prst="bevel">
            <a:avLst>
              <a:gd name="adj" fmla="val 12500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</a:rPr>
              <a:t>Algorithm 1</a:t>
            </a:r>
          </a:p>
        </p:txBody>
      </p:sp>
      <p:sp>
        <p:nvSpPr>
          <p:cNvPr id="7174" name="AutoShape 8"/>
          <p:cNvSpPr>
            <a:spLocks noChangeArrowheads="1"/>
          </p:cNvSpPr>
          <p:nvPr/>
        </p:nvSpPr>
        <p:spPr bwMode="auto">
          <a:xfrm>
            <a:off x="2286000" y="2362200"/>
            <a:ext cx="7620000" cy="4114800"/>
          </a:xfrm>
          <a:prstGeom prst="foldedCorner">
            <a:avLst>
              <a:gd name="adj" fmla="val 583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bIns="0"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MaxSubsequenceSum (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const int</a:t>
            </a:r>
            <a:r>
              <a:rPr lang="en-US" altLang="zh-CN" sz="1800" b="1">
                <a:latin typeface="Arial" panose="020B0604020202020204" pitchFamily="34" charset="0"/>
              </a:rPr>
              <a:t> A[ ],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N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{ </a:t>
            </a:r>
          </a:p>
          <a:p>
            <a:pPr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	int</a:t>
            </a:r>
            <a:r>
              <a:rPr lang="en-US" altLang="zh-CN" sz="1800" b="1">
                <a:latin typeface="Arial" panose="020B0604020202020204" pitchFamily="34" charset="0"/>
              </a:rPr>
              <a:t>  ThisSum,  MaxSum,  i,  j,  k; </a:t>
            </a: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1*/</a:t>
            </a:r>
            <a:r>
              <a:rPr lang="en-US" altLang="zh-CN" sz="1800" b="1">
                <a:latin typeface="Arial" panose="020B0604020202020204" pitchFamily="34" charset="0"/>
              </a:rPr>
              <a:t> 	MaxSum = 0; 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initialize the maximum sum */</a:t>
            </a: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2*/</a:t>
            </a:r>
            <a:r>
              <a:rPr lang="en-US" altLang="zh-CN" sz="1800" b="1">
                <a:latin typeface="Arial" panose="020B0604020202020204" pitchFamily="34" charset="0"/>
              </a:rPr>
              <a:t> 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( i = 0; i &lt; N; i++ )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start from A[ i ] */</a:t>
            </a: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3*/</a:t>
            </a:r>
            <a:r>
              <a:rPr lang="en-US" altLang="zh-CN" sz="1800" b="1">
                <a:latin typeface="Arial" panose="020B0604020202020204" pitchFamily="34" charset="0"/>
              </a:rPr>
              <a:t> 	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( j = i; j &lt; N; j++ ) { 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end at A[ j ] */</a:t>
            </a: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4*/</a:t>
            </a:r>
            <a:r>
              <a:rPr lang="en-US" altLang="zh-CN" sz="1800" b="1">
                <a:latin typeface="Arial" panose="020B0604020202020204" pitchFamily="34" charset="0"/>
              </a:rPr>
              <a:t> 		ThisSum = 0; </a:t>
            </a: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5*/</a:t>
            </a:r>
            <a:r>
              <a:rPr lang="en-US" altLang="zh-CN" sz="1800" b="1">
                <a:latin typeface="Arial" panose="020B0604020202020204" pitchFamily="34" charset="0"/>
              </a:rPr>
              <a:t> 	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( k = i; k &lt;= j; k++ ) </a:t>
            </a: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6*/</a:t>
            </a:r>
            <a:r>
              <a:rPr lang="en-US" altLang="zh-CN" sz="1800" b="1">
                <a:latin typeface="Arial" panose="020B0604020202020204" pitchFamily="34" charset="0"/>
              </a:rPr>
              <a:t> 		      ThisSum += A[ k ];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sum from A[ i ] to A[ j ] */</a:t>
            </a: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7*/</a:t>
            </a:r>
            <a:r>
              <a:rPr lang="en-US" altLang="zh-CN" sz="1800" b="1">
                <a:latin typeface="Arial" panose="020B0604020202020204" pitchFamily="34" charset="0"/>
              </a:rPr>
              <a:t> 	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1800" b="1">
                <a:latin typeface="Arial" panose="020B0604020202020204" pitchFamily="34" charset="0"/>
              </a:rPr>
              <a:t>( ThisSum &gt; MaxSum ) </a:t>
            </a: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8*/</a:t>
            </a:r>
            <a:r>
              <a:rPr lang="en-US" altLang="zh-CN" sz="1800" b="1">
                <a:latin typeface="Arial" panose="020B0604020202020204" pitchFamily="34" charset="0"/>
              </a:rPr>
              <a:t> 		      MaxSum = ThisSum;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update max sum */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      }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end for-j and for-i */</a:t>
            </a: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9*/</a:t>
            </a:r>
            <a:r>
              <a:rPr lang="en-US" altLang="zh-CN" sz="1800" b="1">
                <a:latin typeface="Arial" panose="020B0604020202020204" pitchFamily="34" charset="0"/>
              </a:rPr>
              <a:t> 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>
                <a:latin typeface="Arial" panose="020B0604020202020204" pitchFamily="34" charset="0"/>
              </a:rPr>
              <a:t>  MaxSum;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} </a:t>
            </a:r>
          </a:p>
        </p:txBody>
      </p:sp>
      <p:sp>
        <p:nvSpPr>
          <p:cNvPr id="7175" name="Text Box 9"/>
          <p:cNvSpPr txBox="1">
            <a:spLocks noChangeArrowheads="1"/>
          </p:cNvSpPr>
          <p:nvPr/>
        </p:nvSpPr>
        <p:spPr bwMode="auto">
          <a:xfrm>
            <a:off x="3524251" y="5995988"/>
            <a:ext cx="6143625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/>
              <a:t>T</a:t>
            </a:r>
            <a:r>
              <a:rPr lang="en-US" altLang="zh-CN" sz="2000" b="1"/>
              <a:t>( </a:t>
            </a:r>
            <a:r>
              <a:rPr lang="en-US" altLang="zh-CN" sz="2000" b="1" i="1"/>
              <a:t>N</a:t>
            </a:r>
            <a:r>
              <a:rPr lang="en-US" altLang="zh-CN" sz="2000" b="1"/>
              <a:t> ) = O( </a:t>
            </a:r>
            <a:r>
              <a:rPr lang="en-US" altLang="zh-CN" sz="2000" b="1" i="1"/>
              <a:t>N</a:t>
            </a:r>
            <a:r>
              <a:rPr lang="en-US" altLang="zh-CN" sz="2000" b="1" baseline="30000"/>
              <a:t>3 </a:t>
            </a:r>
            <a:r>
              <a:rPr lang="en-US" altLang="zh-CN" sz="2000" b="1"/>
              <a:t>) (Detailed analysis is given on p.18-19.)</a:t>
            </a:r>
          </a:p>
          <a:p>
            <a:pPr algn="ctr" eaLnBrk="1" hangingPunct="1">
              <a:spcBef>
                <a:spcPct val="50000"/>
              </a:spcBef>
            </a:pPr>
            <a:endParaRPr lang="en-US" altLang="zh-CN" sz="2000" b="1" i="1"/>
          </a:p>
        </p:txBody>
      </p:sp>
      <p:sp>
        <p:nvSpPr>
          <p:cNvPr id="8" name="文本框 7"/>
          <p:cNvSpPr txBox="1"/>
          <p:nvPr/>
        </p:nvSpPr>
        <p:spPr>
          <a:xfrm>
            <a:off x="2133600" y="6488668"/>
            <a:ext cx="568296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备注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：示例引自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数据结构与算法分析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2.3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2.4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1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 descr="棕色大理石"/>
          <p:cNvSpPr>
            <a:spLocks noChangeArrowheads="1"/>
          </p:cNvSpPr>
          <p:nvPr/>
        </p:nvSpPr>
        <p:spPr bwMode="auto">
          <a:xfrm>
            <a:off x="2133600" y="609600"/>
            <a:ext cx="1752600" cy="533400"/>
          </a:xfrm>
          <a:prstGeom prst="bevel">
            <a:avLst>
              <a:gd name="adj" fmla="val 125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</a:rPr>
              <a:t>Algorithm 2</a:t>
            </a:r>
          </a:p>
        </p:txBody>
      </p:sp>
      <p:sp>
        <p:nvSpPr>
          <p:cNvPr id="24579" name="AutoShape 4"/>
          <p:cNvSpPr>
            <a:spLocks noChangeArrowheads="1"/>
          </p:cNvSpPr>
          <p:nvPr/>
        </p:nvSpPr>
        <p:spPr bwMode="auto">
          <a:xfrm>
            <a:off x="2133600" y="1371600"/>
            <a:ext cx="7620000" cy="4343400"/>
          </a:xfrm>
          <a:prstGeom prst="foldedCorner">
            <a:avLst>
              <a:gd name="adj" fmla="val 583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MaxSubsequenceSum (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const int</a:t>
            </a:r>
            <a:r>
              <a:rPr lang="en-US" altLang="zh-CN" sz="1800" b="1">
                <a:latin typeface="Arial" panose="020B0604020202020204" pitchFamily="34" charset="0"/>
              </a:rPr>
              <a:t> A[ ],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N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{ </a:t>
            </a:r>
          </a:p>
          <a:p>
            <a:pPr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	int</a:t>
            </a:r>
            <a:r>
              <a:rPr lang="en-US" altLang="zh-CN" sz="1800" b="1">
                <a:latin typeface="Arial" panose="020B0604020202020204" pitchFamily="34" charset="0"/>
              </a:rPr>
              <a:t>  ThisSum,  MaxSum,  i,  j; </a:t>
            </a: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1*/</a:t>
            </a:r>
            <a:r>
              <a:rPr lang="en-US" altLang="zh-CN" sz="1800" b="1">
                <a:latin typeface="Arial" panose="020B0604020202020204" pitchFamily="34" charset="0"/>
              </a:rPr>
              <a:t> 	MaxSum = 0; 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initialize the maximum sum */</a:t>
            </a: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2*/</a:t>
            </a:r>
            <a:r>
              <a:rPr lang="en-US" altLang="zh-CN" sz="1800" b="1">
                <a:latin typeface="Arial" panose="020B0604020202020204" pitchFamily="34" charset="0"/>
              </a:rPr>
              <a:t> 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( i = 0; i &lt; N; i++ )  { 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start from A[ i ] */</a:t>
            </a: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3*/</a:t>
            </a:r>
            <a:r>
              <a:rPr lang="en-US" altLang="zh-CN" sz="1800" b="1">
                <a:latin typeface="Arial" panose="020B0604020202020204" pitchFamily="34" charset="0"/>
              </a:rPr>
              <a:t> 	      ThisSum = 0; </a:t>
            </a: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4*/</a:t>
            </a:r>
            <a:r>
              <a:rPr lang="en-US" altLang="zh-CN" sz="1800" b="1">
                <a:latin typeface="Arial" panose="020B0604020202020204" pitchFamily="34" charset="0"/>
              </a:rPr>
              <a:t>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	      for</a:t>
            </a:r>
            <a:r>
              <a:rPr lang="en-US" altLang="zh-CN" sz="1800" b="1">
                <a:latin typeface="Arial" panose="020B0604020202020204" pitchFamily="34" charset="0"/>
              </a:rPr>
              <a:t>( j = i; j &lt; N; j++ ) { 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end at A[ j ] */</a:t>
            </a: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5*/</a:t>
            </a:r>
            <a:r>
              <a:rPr lang="en-US" altLang="zh-CN" sz="1800" b="1">
                <a:latin typeface="Arial" panose="020B0604020202020204" pitchFamily="34" charset="0"/>
              </a:rPr>
              <a:t> 		ThisSum += A[ j ];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sum from A[ i ] to A[ j ] */</a:t>
            </a: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6*/</a:t>
            </a:r>
            <a:r>
              <a:rPr lang="en-US" altLang="zh-CN" sz="1800" b="1">
                <a:latin typeface="Arial" panose="020B0604020202020204" pitchFamily="34" charset="0"/>
              </a:rPr>
              <a:t> 	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1800" b="1">
                <a:latin typeface="Arial" panose="020B0604020202020204" pitchFamily="34" charset="0"/>
              </a:rPr>
              <a:t>( ThisSum &gt; MaxSum ) </a:t>
            </a: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7*/</a:t>
            </a:r>
            <a:r>
              <a:rPr lang="en-US" altLang="zh-CN" sz="1800" b="1">
                <a:latin typeface="Arial" panose="020B0604020202020204" pitchFamily="34" charset="0"/>
              </a:rPr>
              <a:t> 		      MaxSum = ThisSum;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update max sum */</a:t>
            </a: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	      </a:t>
            </a:r>
            <a:r>
              <a:rPr lang="en-US" altLang="zh-CN" sz="1800" b="1">
                <a:latin typeface="Arial" panose="020B0604020202020204" pitchFamily="34" charset="0"/>
              </a:rPr>
              <a:t>}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  /* end for-j */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}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end for-i */</a:t>
            </a: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8*/</a:t>
            </a:r>
            <a:r>
              <a:rPr lang="en-US" altLang="zh-CN" sz="1800" b="1">
                <a:latin typeface="Arial" panose="020B0604020202020204" pitchFamily="34" charset="0"/>
              </a:rPr>
              <a:t> 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>
                <a:latin typeface="Arial" panose="020B0604020202020204" pitchFamily="34" charset="0"/>
              </a:rPr>
              <a:t>  MaxSum;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} 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4953000" y="5791201"/>
            <a:ext cx="266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/>
              <a:t>T</a:t>
            </a:r>
            <a:r>
              <a:rPr lang="en-US" altLang="zh-CN" sz="2000" b="1"/>
              <a:t>( </a:t>
            </a:r>
            <a:r>
              <a:rPr lang="en-US" altLang="zh-CN" sz="2000" b="1" i="1"/>
              <a:t>N</a:t>
            </a:r>
            <a:r>
              <a:rPr lang="en-US" altLang="zh-CN" sz="2000" b="1"/>
              <a:t> ) = O( </a:t>
            </a:r>
            <a:r>
              <a:rPr lang="en-US" altLang="zh-CN" sz="2000" b="1" i="1"/>
              <a:t>N</a:t>
            </a:r>
            <a:r>
              <a:rPr lang="en-US" altLang="zh-CN" sz="2000" b="1" baseline="30000"/>
              <a:t>2 </a:t>
            </a:r>
            <a:r>
              <a:rPr lang="en-US" altLang="zh-CN" sz="2000" b="1"/>
              <a:t>)</a:t>
            </a:r>
            <a:endParaRPr lang="en-US" altLang="zh-CN" sz="2000" b="1" i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1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3" descr="棕色大理石"/>
          <p:cNvSpPr>
            <a:spLocks noChangeArrowheads="1"/>
          </p:cNvSpPr>
          <p:nvPr/>
        </p:nvSpPr>
        <p:spPr bwMode="auto">
          <a:xfrm>
            <a:off x="2057400" y="457200"/>
            <a:ext cx="1752600" cy="533400"/>
          </a:xfrm>
          <a:prstGeom prst="bevel">
            <a:avLst>
              <a:gd name="adj" fmla="val 125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</a:rPr>
              <a:t>Algorithm 3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3962400" y="5334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Divide and Conquer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7391400" y="685800"/>
            <a:ext cx="2133600" cy="1524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7543800" y="914400"/>
            <a:ext cx="609600" cy="762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8839200" y="914400"/>
            <a:ext cx="457200" cy="762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7696200" y="1066800"/>
            <a:ext cx="1295400" cy="762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>
            <a:off x="8458200" y="5334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048000" y="1828800"/>
            <a:ext cx="5486400" cy="533400"/>
            <a:chOff x="960" y="1680"/>
            <a:chExt cx="3456" cy="336"/>
          </a:xfrm>
        </p:grpSpPr>
        <p:sp>
          <p:nvSpPr>
            <p:cNvPr id="25641" name="Rectangle 11"/>
            <p:cNvSpPr>
              <a:spLocks noChangeArrowheads="1"/>
            </p:cNvSpPr>
            <p:nvPr/>
          </p:nvSpPr>
          <p:spPr bwMode="auto">
            <a:xfrm>
              <a:off x="960" y="1680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4</a:t>
              </a:r>
            </a:p>
          </p:txBody>
        </p:sp>
        <p:sp>
          <p:nvSpPr>
            <p:cNvPr id="25642" name="Rectangle 16"/>
            <p:cNvSpPr>
              <a:spLocks noChangeArrowheads="1"/>
            </p:cNvSpPr>
            <p:nvPr/>
          </p:nvSpPr>
          <p:spPr bwMode="auto">
            <a:xfrm>
              <a:off x="1392" y="1680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ym typeface="Symbol" panose="05050102010706020507" pitchFamily="18" charset="2"/>
                </a:rPr>
                <a:t></a:t>
              </a:r>
              <a:r>
                <a:rPr lang="en-US" altLang="zh-CN" sz="2800" b="1"/>
                <a:t>3</a:t>
              </a:r>
            </a:p>
          </p:txBody>
        </p:sp>
        <p:sp>
          <p:nvSpPr>
            <p:cNvPr id="25643" name="Rectangle 17"/>
            <p:cNvSpPr>
              <a:spLocks noChangeArrowheads="1"/>
            </p:cNvSpPr>
            <p:nvPr/>
          </p:nvSpPr>
          <p:spPr bwMode="auto">
            <a:xfrm>
              <a:off x="1824" y="1680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5</a:t>
              </a:r>
            </a:p>
          </p:txBody>
        </p:sp>
        <p:sp>
          <p:nvSpPr>
            <p:cNvPr id="25644" name="Rectangle 18"/>
            <p:cNvSpPr>
              <a:spLocks noChangeArrowheads="1"/>
            </p:cNvSpPr>
            <p:nvPr/>
          </p:nvSpPr>
          <p:spPr bwMode="auto">
            <a:xfrm>
              <a:off x="2256" y="1680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ym typeface="Symbol" panose="05050102010706020507" pitchFamily="18" charset="2"/>
                </a:rPr>
                <a:t></a:t>
              </a:r>
              <a:r>
                <a:rPr lang="en-US" altLang="zh-CN" sz="2800" b="1"/>
                <a:t>2</a:t>
              </a:r>
            </a:p>
          </p:txBody>
        </p:sp>
        <p:sp>
          <p:nvSpPr>
            <p:cNvPr id="25645" name="Rectangle 19"/>
            <p:cNvSpPr>
              <a:spLocks noChangeArrowheads="1"/>
            </p:cNvSpPr>
            <p:nvPr/>
          </p:nvSpPr>
          <p:spPr bwMode="auto">
            <a:xfrm>
              <a:off x="2688" y="1680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ym typeface="Symbol" panose="05050102010706020507" pitchFamily="18" charset="2"/>
                </a:rPr>
                <a:t></a:t>
              </a:r>
              <a:r>
                <a:rPr lang="en-US" altLang="zh-CN" sz="2800" b="1"/>
                <a:t>1</a:t>
              </a:r>
            </a:p>
          </p:txBody>
        </p:sp>
        <p:sp>
          <p:nvSpPr>
            <p:cNvPr id="25646" name="Rectangle 20"/>
            <p:cNvSpPr>
              <a:spLocks noChangeArrowheads="1"/>
            </p:cNvSpPr>
            <p:nvPr/>
          </p:nvSpPr>
          <p:spPr bwMode="auto">
            <a:xfrm>
              <a:off x="3120" y="1680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2</a:t>
              </a:r>
            </a:p>
          </p:txBody>
        </p:sp>
        <p:sp>
          <p:nvSpPr>
            <p:cNvPr id="25647" name="Rectangle 21"/>
            <p:cNvSpPr>
              <a:spLocks noChangeArrowheads="1"/>
            </p:cNvSpPr>
            <p:nvPr/>
          </p:nvSpPr>
          <p:spPr bwMode="auto">
            <a:xfrm>
              <a:off x="3552" y="1680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6</a:t>
              </a:r>
            </a:p>
          </p:txBody>
        </p:sp>
        <p:sp>
          <p:nvSpPr>
            <p:cNvPr id="25648" name="Rectangle 22"/>
            <p:cNvSpPr>
              <a:spLocks noChangeArrowheads="1"/>
            </p:cNvSpPr>
            <p:nvPr/>
          </p:nvSpPr>
          <p:spPr bwMode="auto">
            <a:xfrm>
              <a:off x="3984" y="1680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ym typeface="Symbol" panose="05050102010706020507" pitchFamily="18" charset="2"/>
                </a:rPr>
                <a:t></a:t>
              </a:r>
              <a:r>
                <a:rPr lang="en-US" altLang="zh-CN" sz="2800" b="1"/>
                <a:t>2</a:t>
              </a:r>
            </a:p>
          </p:txBody>
        </p:sp>
        <p:sp>
          <p:nvSpPr>
            <p:cNvPr id="25649" name="Rectangle 23"/>
            <p:cNvSpPr>
              <a:spLocks noChangeArrowheads="1"/>
            </p:cNvSpPr>
            <p:nvPr/>
          </p:nvSpPr>
          <p:spPr bwMode="auto">
            <a:xfrm>
              <a:off x="960" y="1680"/>
              <a:ext cx="3456" cy="336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9417" name="AutoShape 25"/>
          <p:cNvSpPr>
            <a:spLocks noChangeArrowheads="1"/>
          </p:cNvSpPr>
          <p:nvPr/>
        </p:nvSpPr>
        <p:spPr bwMode="auto">
          <a:xfrm>
            <a:off x="5486400" y="1143000"/>
            <a:ext cx="1524000" cy="457200"/>
          </a:xfrm>
          <a:prstGeom prst="wedgeRectCallout">
            <a:avLst>
              <a:gd name="adj1" fmla="val 95417"/>
              <a:gd name="adj2" fmla="val -61806"/>
            </a:avLst>
          </a:prstGeom>
          <a:gradFill rotWithShape="0">
            <a:gsLst>
              <a:gs pos="0">
                <a:srgbClr val="FFFFFF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conquer</a:t>
            </a:r>
          </a:p>
        </p:txBody>
      </p:sp>
      <p:sp>
        <p:nvSpPr>
          <p:cNvPr id="59418" name="AutoShape 26"/>
          <p:cNvSpPr>
            <a:spLocks noChangeArrowheads="1"/>
          </p:cNvSpPr>
          <p:nvPr/>
        </p:nvSpPr>
        <p:spPr bwMode="auto">
          <a:xfrm>
            <a:off x="8686800" y="1219200"/>
            <a:ext cx="1524000" cy="457200"/>
          </a:xfrm>
          <a:prstGeom prst="wedgeRectCallout">
            <a:avLst>
              <a:gd name="adj1" fmla="val -64583"/>
              <a:gd name="adj2" fmla="val -122917"/>
            </a:avLst>
          </a:prstGeom>
          <a:gradFill rotWithShape="0">
            <a:gsLst>
              <a:gs pos="0">
                <a:srgbClr val="FFFFFF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divide</a:t>
            </a:r>
          </a:p>
        </p:txBody>
      </p:sp>
      <p:sp>
        <p:nvSpPr>
          <p:cNvPr id="59419" name="Line 27"/>
          <p:cNvSpPr>
            <a:spLocks noChangeShapeType="1"/>
          </p:cNvSpPr>
          <p:nvPr/>
        </p:nvSpPr>
        <p:spPr bwMode="auto">
          <a:xfrm>
            <a:off x="5791200" y="1828800"/>
            <a:ext cx="0" cy="533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0" name="Line 28"/>
          <p:cNvSpPr>
            <a:spLocks noChangeShapeType="1"/>
          </p:cNvSpPr>
          <p:nvPr/>
        </p:nvSpPr>
        <p:spPr bwMode="auto">
          <a:xfrm>
            <a:off x="4419600" y="1828800"/>
            <a:ext cx="0" cy="53340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1" name="Line 29"/>
          <p:cNvSpPr>
            <a:spLocks noChangeShapeType="1"/>
          </p:cNvSpPr>
          <p:nvPr/>
        </p:nvSpPr>
        <p:spPr bwMode="auto">
          <a:xfrm>
            <a:off x="3733800" y="1828800"/>
            <a:ext cx="0" cy="5334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2" name="Rectangle 30"/>
          <p:cNvSpPr>
            <a:spLocks noChangeArrowheads="1"/>
          </p:cNvSpPr>
          <p:nvPr/>
        </p:nvSpPr>
        <p:spPr bwMode="auto">
          <a:xfrm>
            <a:off x="3048000" y="2514600"/>
            <a:ext cx="685800" cy="304800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4</a:t>
            </a:r>
          </a:p>
        </p:txBody>
      </p:sp>
      <p:sp>
        <p:nvSpPr>
          <p:cNvPr id="59423" name="Rectangle 31"/>
          <p:cNvSpPr>
            <a:spLocks noChangeArrowheads="1"/>
          </p:cNvSpPr>
          <p:nvPr/>
        </p:nvSpPr>
        <p:spPr bwMode="auto">
          <a:xfrm>
            <a:off x="4419600" y="2514600"/>
            <a:ext cx="685800" cy="304800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5</a:t>
            </a:r>
          </a:p>
        </p:txBody>
      </p:sp>
      <p:sp>
        <p:nvSpPr>
          <p:cNvPr id="59424" name="Line 32"/>
          <p:cNvSpPr>
            <a:spLocks noChangeShapeType="1"/>
          </p:cNvSpPr>
          <p:nvPr/>
        </p:nvSpPr>
        <p:spPr bwMode="auto">
          <a:xfrm>
            <a:off x="5105400" y="1828800"/>
            <a:ext cx="0" cy="5334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5" name="Rectangle 33"/>
          <p:cNvSpPr>
            <a:spLocks noChangeArrowheads="1"/>
          </p:cNvSpPr>
          <p:nvPr/>
        </p:nvSpPr>
        <p:spPr bwMode="auto">
          <a:xfrm>
            <a:off x="3048000" y="2971800"/>
            <a:ext cx="1371600" cy="304800"/>
          </a:xfrm>
          <a:prstGeom prst="rect">
            <a:avLst/>
          </a:prstGeom>
          <a:noFill/>
          <a:ln w="508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26" name="Rectangle 34"/>
          <p:cNvSpPr>
            <a:spLocks noChangeArrowheads="1"/>
          </p:cNvSpPr>
          <p:nvPr/>
        </p:nvSpPr>
        <p:spPr bwMode="auto">
          <a:xfrm>
            <a:off x="4419600" y="2971800"/>
            <a:ext cx="685800" cy="304800"/>
          </a:xfrm>
          <a:prstGeom prst="rect">
            <a:avLst/>
          </a:prstGeom>
          <a:noFill/>
          <a:ln w="508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27" name="Rectangle 35"/>
          <p:cNvSpPr>
            <a:spLocks noChangeArrowheads="1"/>
          </p:cNvSpPr>
          <p:nvPr/>
        </p:nvSpPr>
        <p:spPr bwMode="auto">
          <a:xfrm>
            <a:off x="3048000" y="2971800"/>
            <a:ext cx="2057400" cy="304800"/>
          </a:xfrm>
          <a:prstGeom prst="rect">
            <a:avLst/>
          </a:prstGeom>
          <a:solidFill>
            <a:srgbClr val="FF66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6</a:t>
            </a:r>
          </a:p>
        </p:txBody>
      </p:sp>
      <p:sp>
        <p:nvSpPr>
          <p:cNvPr id="59428" name="Line 36"/>
          <p:cNvSpPr>
            <a:spLocks noChangeShapeType="1"/>
          </p:cNvSpPr>
          <p:nvPr/>
        </p:nvSpPr>
        <p:spPr bwMode="auto">
          <a:xfrm>
            <a:off x="7162800" y="1828800"/>
            <a:ext cx="0" cy="53340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9" name="Line 37"/>
          <p:cNvSpPr>
            <a:spLocks noChangeShapeType="1"/>
          </p:cNvSpPr>
          <p:nvPr/>
        </p:nvSpPr>
        <p:spPr bwMode="auto">
          <a:xfrm>
            <a:off x="6477000" y="1828800"/>
            <a:ext cx="0" cy="5334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30" name="Rectangle 38"/>
          <p:cNvSpPr>
            <a:spLocks noChangeArrowheads="1"/>
          </p:cNvSpPr>
          <p:nvPr/>
        </p:nvSpPr>
        <p:spPr bwMode="auto">
          <a:xfrm>
            <a:off x="6477000" y="2514600"/>
            <a:ext cx="685800" cy="304800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2</a:t>
            </a:r>
          </a:p>
        </p:txBody>
      </p:sp>
      <p:sp>
        <p:nvSpPr>
          <p:cNvPr id="59431" name="Rectangle 39"/>
          <p:cNvSpPr>
            <a:spLocks noChangeArrowheads="1"/>
          </p:cNvSpPr>
          <p:nvPr/>
        </p:nvSpPr>
        <p:spPr bwMode="auto">
          <a:xfrm>
            <a:off x="7162800" y="2514600"/>
            <a:ext cx="685800" cy="304800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6</a:t>
            </a:r>
          </a:p>
        </p:txBody>
      </p:sp>
      <p:sp>
        <p:nvSpPr>
          <p:cNvPr id="59432" name="Rectangle 40"/>
          <p:cNvSpPr>
            <a:spLocks noChangeArrowheads="1"/>
          </p:cNvSpPr>
          <p:nvPr/>
        </p:nvSpPr>
        <p:spPr bwMode="auto">
          <a:xfrm>
            <a:off x="6477000" y="2971800"/>
            <a:ext cx="685800" cy="304800"/>
          </a:xfrm>
          <a:prstGeom prst="rect">
            <a:avLst/>
          </a:prstGeom>
          <a:noFill/>
          <a:ln w="508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34" name="Rectangle 42"/>
          <p:cNvSpPr>
            <a:spLocks noChangeArrowheads="1"/>
          </p:cNvSpPr>
          <p:nvPr/>
        </p:nvSpPr>
        <p:spPr bwMode="auto">
          <a:xfrm>
            <a:off x="7162800" y="2971800"/>
            <a:ext cx="685800" cy="304800"/>
          </a:xfrm>
          <a:prstGeom prst="rect">
            <a:avLst/>
          </a:prstGeom>
          <a:noFill/>
          <a:ln w="508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35" name="Rectangle 43"/>
          <p:cNvSpPr>
            <a:spLocks noChangeArrowheads="1"/>
          </p:cNvSpPr>
          <p:nvPr/>
        </p:nvSpPr>
        <p:spPr bwMode="auto">
          <a:xfrm>
            <a:off x="6477000" y="2971800"/>
            <a:ext cx="1371600" cy="304800"/>
          </a:xfrm>
          <a:prstGeom prst="rect">
            <a:avLst/>
          </a:prstGeom>
          <a:solidFill>
            <a:srgbClr val="FF66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8</a:t>
            </a:r>
          </a:p>
        </p:txBody>
      </p:sp>
      <p:sp>
        <p:nvSpPr>
          <p:cNvPr id="59436" name="Rectangle 44"/>
          <p:cNvSpPr>
            <a:spLocks noChangeArrowheads="1"/>
          </p:cNvSpPr>
          <p:nvPr/>
        </p:nvSpPr>
        <p:spPr bwMode="auto">
          <a:xfrm>
            <a:off x="3048000" y="3429000"/>
            <a:ext cx="2743200" cy="30480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37" name="Rectangle 45"/>
          <p:cNvSpPr>
            <a:spLocks noChangeArrowheads="1"/>
          </p:cNvSpPr>
          <p:nvPr/>
        </p:nvSpPr>
        <p:spPr bwMode="auto">
          <a:xfrm>
            <a:off x="5791200" y="3429000"/>
            <a:ext cx="2057400" cy="30480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38" name="Rectangle 46"/>
          <p:cNvSpPr>
            <a:spLocks noChangeArrowheads="1"/>
          </p:cNvSpPr>
          <p:nvPr/>
        </p:nvSpPr>
        <p:spPr bwMode="auto">
          <a:xfrm>
            <a:off x="3048000" y="3429000"/>
            <a:ext cx="48006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59439" name="Line 47"/>
          <p:cNvSpPr>
            <a:spLocks noChangeShapeType="1"/>
          </p:cNvSpPr>
          <p:nvPr/>
        </p:nvSpPr>
        <p:spPr bwMode="auto">
          <a:xfrm>
            <a:off x="7848600" y="1828800"/>
            <a:ext cx="0" cy="5334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40" name="AutoShape 48"/>
          <p:cNvSpPr>
            <a:spLocks noChangeArrowheads="1"/>
          </p:cNvSpPr>
          <p:nvPr/>
        </p:nvSpPr>
        <p:spPr bwMode="auto">
          <a:xfrm>
            <a:off x="2590800" y="3962400"/>
            <a:ext cx="1524000" cy="762000"/>
          </a:xfrm>
          <a:prstGeom prst="wedgeEllipseCallout">
            <a:avLst>
              <a:gd name="adj1" fmla="val 45417"/>
              <a:gd name="adj2" fmla="val -136042"/>
            </a:avLst>
          </a:prstGeom>
          <a:gradFill rotWithShape="0">
            <a:gsLst>
              <a:gs pos="0">
                <a:srgbClr val="FFFFFF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i="1"/>
              <a:t>T </a:t>
            </a:r>
            <a:r>
              <a:rPr lang="en-US" altLang="zh-CN" sz="2000" b="1"/>
              <a:t>( </a:t>
            </a:r>
            <a:r>
              <a:rPr lang="en-US" altLang="zh-CN" sz="2000" b="1" i="1"/>
              <a:t>N</a:t>
            </a:r>
            <a:r>
              <a:rPr lang="en-US" altLang="zh-CN" sz="2000" b="1"/>
              <a:t>/2 )</a:t>
            </a:r>
            <a:endParaRPr lang="en-US" altLang="zh-CN" sz="2000" b="1" i="1"/>
          </a:p>
        </p:txBody>
      </p:sp>
      <p:sp>
        <p:nvSpPr>
          <p:cNvPr id="59441" name="AutoShape 49"/>
          <p:cNvSpPr>
            <a:spLocks noChangeArrowheads="1"/>
          </p:cNvSpPr>
          <p:nvPr/>
        </p:nvSpPr>
        <p:spPr bwMode="auto">
          <a:xfrm>
            <a:off x="7543800" y="3962400"/>
            <a:ext cx="1524000" cy="762000"/>
          </a:xfrm>
          <a:prstGeom prst="wedgeEllipseCallout">
            <a:avLst>
              <a:gd name="adj1" fmla="val -73750"/>
              <a:gd name="adj2" fmla="val -136042"/>
            </a:avLst>
          </a:prstGeom>
          <a:gradFill rotWithShape="0">
            <a:gsLst>
              <a:gs pos="0">
                <a:srgbClr val="FFFFFF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i="1"/>
              <a:t>T </a:t>
            </a:r>
            <a:r>
              <a:rPr lang="en-US" altLang="zh-CN" sz="2000" b="1"/>
              <a:t>( </a:t>
            </a:r>
            <a:r>
              <a:rPr lang="en-US" altLang="zh-CN" sz="2000" b="1" i="1"/>
              <a:t>N</a:t>
            </a:r>
            <a:r>
              <a:rPr lang="en-US" altLang="zh-CN" sz="2000" b="1"/>
              <a:t>/2 )</a:t>
            </a:r>
            <a:endParaRPr lang="en-US" altLang="zh-CN" sz="2000" b="1" i="1"/>
          </a:p>
        </p:txBody>
      </p:sp>
      <p:sp>
        <p:nvSpPr>
          <p:cNvPr id="59442" name="AutoShape 50"/>
          <p:cNvSpPr>
            <a:spLocks noChangeArrowheads="1"/>
          </p:cNvSpPr>
          <p:nvPr/>
        </p:nvSpPr>
        <p:spPr bwMode="auto">
          <a:xfrm>
            <a:off x="5181600" y="3962400"/>
            <a:ext cx="1524000" cy="762000"/>
          </a:xfrm>
          <a:prstGeom prst="wedgeEllipseCallout">
            <a:avLst>
              <a:gd name="adj1" fmla="val -23750"/>
              <a:gd name="adj2" fmla="val -71042"/>
            </a:avLst>
          </a:prstGeom>
          <a:gradFill rotWithShape="0">
            <a:gsLst>
              <a:gs pos="0">
                <a:srgbClr val="FFFFFF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O( </a:t>
            </a:r>
            <a:r>
              <a:rPr lang="en-US" altLang="zh-CN" sz="2000" b="1" i="1"/>
              <a:t>N </a:t>
            </a:r>
            <a:r>
              <a:rPr lang="en-US" altLang="zh-CN" sz="2000" b="1"/>
              <a:t>)</a:t>
            </a:r>
            <a:endParaRPr lang="en-US" altLang="zh-CN" sz="2000" b="1" i="1"/>
          </a:p>
        </p:txBody>
      </p:sp>
      <p:sp>
        <p:nvSpPr>
          <p:cNvPr id="59443" name="Rectangle 51"/>
          <p:cNvSpPr>
            <a:spLocks noChangeArrowheads="1"/>
          </p:cNvSpPr>
          <p:nvPr/>
        </p:nvSpPr>
        <p:spPr bwMode="auto">
          <a:xfrm>
            <a:off x="2971800" y="4876801"/>
            <a:ext cx="525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1"/>
              <a:t>T </a:t>
            </a:r>
            <a:r>
              <a:rPr lang="en-US" altLang="zh-CN" sz="2000" b="1"/>
              <a:t>( </a:t>
            </a:r>
            <a:r>
              <a:rPr lang="en-US" altLang="zh-CN" sz="2000" b="1" i="1"/>
              <a:t>N </a:t>
            </a:r>
            <a:r>
              <a:rPr lang="en-US" altLang="zh-CN" sz="2000" b="1"/>
              <a:t>) = 2 </a:t>
            </a:r>
            <a:r>
              <a:rPr lang="en-US" altLang="zh-CN" sz="2000" b="1" i="1"/>
              <a:t>T</a:t>
            </a:r>
            <a:r>
              <a:rPr lang="en-US" altLang="zh-CN" sz="2000" b="1"/>
              <a:t>( </a:t>
            </a:r>
            <a:r>
              <a:rPr lang="en-US" altLang="zh-CN" sz="2000" b="1" i="1"/>
              <a:t>N</a:t>
            </a:r>
            <a:r>
              <a:rPr lang="en-US" altLang="zh-CN" sz="2000" b="1"/>
              <a:t>/2 ) + </a:t>
            </a:r>
            <a:r>
              <a:rPr lang="en-US" altLang="zh-CN" sz="2000" b="1" i="1"/>
              <a:t>c N</a:t>
            </a:r>
            <a:r>
              <a:rPr lang="en-US" altLang="zh-CN" sz="2000" b="1"/>
              <a:t> ,      </a:t>
            </a:r>
            <a:r>
              <a:rPr lang="en-US" altLang="zh-CN" sz="2000" b="1" i="1"/>
              <a:t>T</a:t>
            </a:r>
            <a:r>
              <a:rPr lang="en-US" altLang="zh-CN" sz="2000" b="1"/>
              <a:t>(1) = O(1)</a:t>
            </a:r>
          </a:p>
        </p:txBody>
      </p:sp>
      <p:sp>
        <p:nvSpPr>
          <p:cNvPr id="59444" name="Rectangle 52"/>
          <p:cNvSpPr>
            <a:spLocks noChangeArrowheads="1"/>
          </p:cNvSpPr>
          <p:nvPr/>
        </p:nvSpPr>
        <p:spPr bwMode="auto">
          <a:xfrm>
            <a:off x="3733800" y="5257801"/>
            <a:ext cx="3505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= 2 [2 </a:t>
            </a:r>
            <a:r>
              <a:rPr lang="en-US" altLang="zh-CN" sz="2000" b="1" i="1"/>
              <a:t>T</a:t>
            </a:r>
            <a:r>
              <a:rPr lang="en-US" altLang="zh-CN" sz="2000" b="1"/>
              <a:t>( </a:t>
            </a:r>
            <a:r>
              <a:rPr lang="en-US" altLang="zh-CN" sz="2000" b="1" i="1"/>
              <a:t>N</a:t>
            </a:r>
            <a:r>
              <a:rPr lang="en-US" altLang="zh-CN" sz="2000" b="1"/>
              <a:t>/2</a:t>
            </a:r>
            <a:r>
              <a:rPr lang="en-US" altLang="zh-CN" sz="2000" b="1" baseline="30000"/>
              <a:t>2</a:t>
            </a:r>
            <a:r>
              <a:rPr lang="en-US" altLang="zh-CN" sz="2000" b="1"/>
              <a:t> ) + </a:t>
            </a:r>
            <a:r>
              <a:rPr lang="en-US" altLang="zh-CN" sz="2000" b="1" i="1"/>
              <a:t>c N</a:t>
            </a:r>
            <a:r>
              <a:rPr lang="en-US" altLang="zh-CN" sz="2000" b="1"/>
              <a:t>/2] + </a:t>
            </a:r>
            <a:r>
              <a:rPr lang="en-US" altLang="zh-CN" sz="2000" b="1" i="1"/>
              <a:t>c N</a:t>
            </a:r>
            <a:endParaRPr lang="en-US" altLang="zh-CN" sz="2000" b="1"/>
          </a:p>
        </p:txBody>
      </p:sp>
      <p:sp>
        <p:nvSpPr>
          <p:cNvPr id="59446" name="Rectangle 54"/>
          <p:cNvSpPr>
            <a:spLocks noChangeArrowheads="1"/>
          </p:cNvSpPr>
          <p:nvPr/>
        </p:nvSpPr>
        <p:spPr bwMode="auto">
          <a:xfrm>
            <a:off x="3733800" y="5638801"/>
            <a:ext cx="426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= 2</a:t>
            </a:r>
            <a:r>
              <a:rPr lang="en-US" altLang="zh-CN" sz="2000" b="1" i="1" baseline="30000"/>
              <a:t>k</a:t>
            </a:r>
            <a:r>
              <a:rPr lang="en-US" altLang="zh-CN" sz="2000" b="1"/>
              <a:t> O(1) + </a:t>
            </a:r>
            <a:r>
              <a:rPr lang="en-US" altLang="zh-CN" sz="2000" b="1" i="1"/>
              <a:t>c k N       </a:t>
            </a:r>
            <a:r>
              <a:rPr lang="en-US" altLang="zh-CN" sz="2000" b="1"/>
              <a:t>where  </a:t>
            </a:r>
            <a:r>
              <a:rPr lang="en-US" altLang="zh-CN" sz="2000" b="1" i="1"/>
              <a:t>N</a:t>
            </a:r>
            <a:r>
              <a:rPr lang="en-US" altLang="zh-CN" sz="2000" b="1"/>
              <a:t>/2</a:t>
            </a:r>
            <a:r>
              <a:rPr lang="en-US" altLang="zh-CN" sz="2000" b="1" i="1" baseline="30000"/>
              <a:t>k</a:t>
            </a:r>
            <a:r>
              <a:rPr lang="en-US" altLang="zh-CN" sz="2000" b="1"/>
              <a:t> = 1 </a:t>
            </a:r>
          </a:p>
        </p:txBody>
      </p:sp>
      <p:sp>
        <p:nvSpPr>
          <p:cNvPr id="59447" name="Rectangle 55"/>
          <p:cNvSpPr>
            <a:spLocks noChangeArrowheads="1"/>
          </p:cNvSpPr>
          <p:nvPr/>
        </p:nvSpPr>
        <p:spPr bwMode="auto">
          <a:xfrm>
            <a:off x="3733800" y="6019801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/>
              <a:t>= O( </a:t>
            </a:r>
            <a:r>
              <a:rPr lang="en-US" altLang="zh-CN" sz="2000" b="1" i="1" dirty="0"/>
              <a:t>N </a:t>
            </a:r>
            <a:r>
              <a:rPr lang="en-US" altLang="zh-CN" sz="2000" b="1" dirty="0"/>
              <a:t>log</a:t>
            </a:r>
            <a:r>
              <a:rPr lang="en-US" altLang="zh-CN" sz="2000" b="1" i="1" dirty="0"/>
              <a:t> N</a:t>
            </a:r>
            <a:r>
              <a:rPr lang="en-US" altLang="zh-CN" sz="2000" b="1" dirty="0"/>
              <a:t> )</a:t>
            </a:r>
          </a:p>
        </p:txBody>
      </p:sp>
      <p:sp>
        <p:nvSpPr>
          <p:cNvPr id="59448" name="AutoShape 56"/>
          <p:cNvSpPr>
            <a:spLocks noChangeArrowheads="1"/>
          </p:cNvSpPr>
          <p:nvPr/>
        </p:nvSpPr>
        <p:spPr bwMode="auto">
          <a:xfrm>
            <a:off x="7848600" y="5029200"/>
            <a:ext cx="2286000" cy="1143000"/>
          </a:xfrm>
          <a:prstGeom prst="wedgeEllipseCallout">
            <a:avLst>
              <a:gd name="adj1" fmla="val -156389"/>
              <a:gd name="adj2" fmla="val 57083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Also true for</a:t>
            </a:r>
            <a:r>
              <a:rPr lang="en-US" altLang="zh-CN" sz="2000" b="1" i="1"/>
              <a:t> N </a:t>
            </a:r>
            <a:r>
              <a:rPr lang="en-US" altLang="zh-CN" sz="2000" b="1">
                <a:sym typeface="Symbol" panose="05050102010706020507" pitchFamily="18" charset="2"/>
              </a:rPr>
              <a:t></a:t>
            </a:r>
            <a:r>
              <a:rPr lang="en-US" altLang="zh-CN" sz="2000" b="1" i="1"/>
              <a:t> </a:t>
            </a:r>
            <a:r>
              <a:rPr lang="en-US" altLang="zh-CN" sz="2000" b="1"/>
              <a:t>2</a:t>
            </a:r>
            <a:r>
              <a:rPr lang="en-US" altLang="zh-CN" sz="2000" b="1" i="1" baseline="30000"/>
              <a:t>k</a:t>
            </a:r>
            <a:endParaRPr lang="en-US" altLang="zh-CN" sz="2000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2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5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5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5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9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9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9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9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9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9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9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9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9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9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5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5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9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9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9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9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9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9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9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9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9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9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9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9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9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9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9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9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9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9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9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9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8" dur="500"/>
                                        <p:tgtEl>
                                          <p:spTgt spid="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3" dur="500"/>
                                        <p:tgtEl>
                                          <p:spTgt spid="5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5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5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5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5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5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3" dur="500"/>
                                        <p:tgtEl>
                                          <p:spTgt spid="594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 animBg="1"/>
      <p:bldP spid="59399" grpId="0" animBg="1"/>
      <p:bldP spid="59400" grpId="0" animBg="1"/>
      <p:bldP spid="59401" grpId="0" animBg="1"/>
      <p:bldP spid="59398" grpId="0" animBg="1"/>
      <p:bldP spid="59417" grpId="0" animBg="1" autoUpdateAnimBg="0"/>
      <p:bldP spid="59418" grpId="0" animBg="1" autoUpdateAnimBg="0"/>
      <p:bldP spid="59419" grpId="0" animBg="1"/>
      <p:bldP spid="59420" grpId="0" animBg="1"/>
      <p:bldP spid="59421" grpId="0" animBg="1"/>
      <p:bldP spid="59422" grpId="0" animBg="1" autoUpdateAnimBg="0"/>
      <p:bldP spid="59423" grpId="0" animBg="1" autoUpdateAnimBg="0"/>
      <p:bldP spid="59424" grpId="0" animBg="1"/>
      <p:bldP spid="59425" grpId="0" animBg="1"/>
      <p:bldP spid="59426" grpId="0" animBg="1"/>
      <p:bldP spid="59427" grpId="0" animBg="1" autoUpdateAnimBg="0"/>
      <p:bldP spid="59428" grpId="0" animBg="1"/>
      <p:bldP spid="59429" grpId="0" animBg="1"/>
      <p:bldP spid="59430" grpId="0" animBg="1" autoUpdateAnimBg="0"/>
      <p:bldP spid="59431" grpId="0" animBg="1" autoUpdateAnimBg="0"/>
      <p:bldP spid="59432" grpId="0" animBg="1"/>
      <p:bldP spid="59434" grpId="0" animBg="1"/>
      <p:bldP spid="59435" grpId="0" animBg="1" autoUpdateAnimBg="0"/>
      <p:bldP spid="59436" grpId="0" animBg="1"/>
      <p:bldP spid="59437" grpId="0" animBg="1"/>
      <p:bldP spid="59438" grpId="0" animBg="1" autoUpdateAnimBg="0"/>
      <p:bldP spid="59439" grpId="0" animBg="1"/>
      <p:bldP spid="59440" grpId="0" animBg="1" autoUpdateAnimBg="0"/>
      <p:bldP spid="59441" grpId="0" animBg="1" autoUpdateAnimBg="0"/>
      <p:bldP spid="59442" grpId="0" animBg="1" autoUpdateAnimBg="0"/>
      <p:bldP spid="59443" grpId="0" autoUpdateAnimBg="0"/>
      <p:bldP spid="59444" grpId="0" autoUpdateAnimBg="0"/>
      <p:bldP spid="59446" grpId="0" autoUpdateAnimBg="0"/>
      <p:bldP spid="59447" grpId="0" autoUpdateAnimBg="0"/>
      <p:bldP spid="59448" grpId="0" animBg="1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3" descr="棕色大理石"/>
          <p:cNvSpPr>
            <a:spLocks noChangeArrowheads="1"/>
          </p:cNvSpPr>
          <p:nvPr/>
        </p:nvSpPr>
        <p:spPr bwMode="auto">
          <a:xfrm>
            <a:off x="2057400" y="457200"/>
            <a:ext cx="1752600" cy="533400"/>
          </a:xfrm>
          <a:prstGeom prst="bevel">
            <a:avLst>
              <a:gd name="adj" fmla="val 125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</a:rPr>
              <a:t>Algorithm 4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3962400" y="5334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On-line Algorithm</a:t>
            </a:r>
          </a:p>
        </p:txBody>
      </p:sp>
      <p:sp>
        <p:nvSpPr>
          <p:cNvPr id="26628" name="AutoShape 5"/>
          <p:cNvSpPr>
            <a:spLocks noChangeArrowheads="1"/>
          </p:cNvSpPr>
          <p:nvPr/>
        </p:nvSpPr>
        <p:spPr bwMode="auto">
          <a:xfrm>
            <a:off x="2057400" y="1066800"/>
            <a:ext cx="8001000" cy="4038600"/>
          </a:xfrm>
          <a:prstGeom prst="foldedCorner">
            <a:avLst>
              <a:gd name="adj" fmla="val 783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MaxSubsequenceSum(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const int</a:t>
            </a:r>
            <a:r>
              <a:rPr lang="en-US" altLang="zh-CN" sz="1800" b="1">
                <a:latin typeface="Arial" panose="020B0604020202020204" pitchFamily="34" charset="0"/>
              </a:rPr>
              <a:t>  A[ ],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N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{ </a:t>
            </a:r>
          </a:p>
          <a:p>
            <a:pPr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	int</a:t>
            </a:r>
            <a:r>
              <a:rPr lang="en-US" altLang="zh-CN" sz="1800" b="1">
                <a:latin typeface="Arial" panose="020B0604020202020204" pitchFamily="34" charset="0"/>
              </a:rPr>
              <a:t>  ThisSum, MaxSum, j; </a:t>
            </a: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1*/</a:t>
            </a:r>
            <a:r>
              <a:rPr lang="en-US" altLang="zh-CN" sz="1800" b="1">
                <a:latin typeface="Arial" panose="020B0604020202020204" pitchFamily="34" charset="0"/>
              </a:rPr>
              <a:t> 	ThisSum = MaxSum = 0; </a:t>
            </a: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2*/</a:t>
            </a:r>
            <a:r>
              <a:rPr lang="en-US" altLang="zh-CN" sz="1800" b="1">
                <a:latin typeface="Arial" panose="020B0604020202020204" pitchFamily="34" charset="0"/>
              </a:rPr>
              <a:t> 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 </a:t>
            </a:r>
            <a:r>
              <a:rPr lang="en-US" altLang="zh-CN" sz="1800" b="1">
                <a:latin typeface="Arial" panose="020B0604020202020204" pitchFamily="34" charset="0"/>
              </a:rPr>
              <a:t>( j = 0; j &lt; N; j++ ) { </a:t>
            </a: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3*/</a:t>
            </a:r>
            <a:r>
              <a:rPr lang="en-US" altLang="zh-CN" sz="1800" b="1">
                <a:latin typeface="Arial" panose="020B0604020202020204" pitchFamily="34" charset="0"/>
              </a:rPr>
              <a:t> 	      ThisSum += A[ j ]; </a:t>
            </a: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4*/</a:t>
            </a:r>
            <a:r>
              <a:rPr lang="en-US" altLang="zh-CN" sz="1800" b="1">
                <a:latin typeface="Arial" panose="020B0604020202020204" pitchFamily="34" charset="0"/>
              </a:rPr>
              <a:t> 	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  </a:t>
            </a:r>
            <a:r>
              <a:rPr lang="en-US" altLang="zh-CN" sz="1800" b="1">
                <a:latin typeface="Arial" panose="020B0604020202020204" pitchFamily="34" charset="0"/>
              </a:rPr>
              <a:t>( ThisSum &gt; MaxSum ) </a:t>
            </a: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5*/</a:t>
            </a:r>
            <a:r>
              <a:rPr lang="en-US" altLang="zh-CN" sz="1800" b="1">
                <a:latin typeface="Arial" panose="020B0604020202020204" pitchFamily="34" charset="0"/>
              </a:rPr>
              <a:t> 		MaxSum = ThisSum; </a:t>
            </a: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6*/</a:t>
            </a:r>
            <a:r>
              <a:rPr lang="en-US" altLang="zh-CN" sz="1800" b="1">
                <a:latin typeface="Arial" panose="020B0604020202020204" pitchFamily="34" charset="0"/>
              </a:rPr>
              <a:t> 	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  <a:r>
              <a:rPr lang="en-US" altLang="zh-CN" sz="1800" b="1">
                <a:latin typeface="Arial" panose="020B0604020202020204" pitchFamily="34" charset="0"/>
              </a:rPr>
              <a:t>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1800" b="1">
                <a:latin typeface="Arial" panose="020B0604020202020204" pitchFamily="34" charset="0"/>
              </a:rPr>
              <a:t>( ThisSum &lt; 0 ) </a:t>
            </a: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7*/</a:t>
            </a:r>
            <a:r>
              <a:rPr lang="en-US" altLang="zh-CN" sz="1800" b="1">
                <a:latin typeface="Arial" panose="020B0604020202020204" pitchFamily="34" charset="0"/>
              </a:rPr>
              <a:t> 		ThisSum = 0;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}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end for-j */</a:t>
            </a:r>
            <a:endParaRPr lang="en-US" altLang="zh-CN" sz="18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8*/</a:t>
            </a:r>
            <a:r>
              <a:rPr lang="en-US" altLang="zh-CN" sz="1800" b="1">
                <a:latin typeface="Arial" panose="020B0604020202020204" pitchFamily="34" charset="0"/>
              </a:rPr>
              <a:t> 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>
                <a:latin typeface="Arial" panose="020B0604020202020204" pitchFamily="34" charset="0"/>
              </a:rPr>
              <a:t> MaxSum;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} </a:t>
            </a:r>
          </a:p>
        </p:txBody>
      </p:sp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2133600" y="5318126"/>
            <a:ext cx="205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/>
              <a:t>T</a:t>
            </a:r>
            <a:r>
              <a:rPr lang="en-US" altLang="zh-CN" sz="2000" b="1"/>
              <a:t>( </a:t>
            </a:r>
            <a:r>
              <a:rPr lang="en-US" altLang="zh-CN" sz="2000" b="1" i="1"/>
              <a:t>N</a:t>
            </a:r>
            <a:r>
              <a:rPr lang="en-US" altLang="zh-CN" sz="2000" b="1"/>
              <a:t> ) = O( </a:t>
            </a:r>
            <a:r>
              <a:rPr lang="en-US" altLang="zh-CN" sz="2000" b="1" i="1"/>
              <a:t>N</a:t>
            </a:r>
            <a:r>
              <a:rPr lang="en-US" altLang="zh-CN" sz="2000" b="1" baseline="30000"/>
              <a:t> </a:t>
            </a:r>
            <a:r>
              <a:rPr lang="en-US" altLang="zh-CN" sz="2000" b="1"/>
              <a:t>)</a:t>
            </a:r>
            <a:endParaRPr lang="en-US" altLang="zh-CN" sz="2000" b="1" i="1"/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2133600" y="5775326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A[ ] is scanned </a:t>
            </a:r>
            <a:r>
              <a:rPr lang="en-US" altLang="zh-CN" sz="2000" b="1">
                <a:solidFill>
                  <a:schemeClr val="hlink"/>
                </a:solidFill>
              </a:rPr>
              <a:t>once</a:t>
            </a:r>
            <a:r>
              <a:rPr lang="en-US" altLang="zh-CN" sz="2000" b="1"/>
              <a:t> only.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172200" y="2133600"/>
            <a:ext cx="3657600" cy="381000"/>
            <a:chOff x="2928" y="3600"/>
            <a:chExt cx="2304" cy="240"/>
          </a:xfrm>
        </p:grpSpPr>
        <p:sp>
          <p:nvSpPr>
            <p:cNvPr id="26647" name="Rectangle 8"/>
            <p:cNvSpPr>
              <a:spLocks noChangeArrowheads="1"/>
            </p:cNvSpPr>
            <p:nvPr/>
          </p:nvSpPr>
          <p:spPr bwMode="auto">
            <a:xfrm>
              <a:off x="2928" y="360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ym typeface="Symbol" panose="05050102010706020507" pitchFamily="18" charset="2"/>
                </a:rPr>
                <a:t></a:t>
              </a:r>
              <a:r>
                <a:rPr lang="en-US" altLang="zh-CN" sz="1800" b="1"/>
                <a:t>1</a:t>
              </a:r>
            </a:p>
          </p:txBody>
        </p:sp>
        <p:sp>
          <p:nvSpPr>
            <p:cNvPr id="26648" name="Rectangle 16"/>
            <p:cNvSpPr>
              <a:spLocks noChangeArrowheads="1"/>
            </p:cNvSpPr>
            <p:nvPr/>
          </p:nvSpPr>
          <p:spPr bwMode="auto">
            <a:xfrm>
              <a:off x="3216" y="360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ym typeface="Symbol" panose="05050102010706020507" pitchFamily="18" charset="2"/>
                </a:rPr>
                <a:t>3</a:t>
              </a:r>
              <a:endParaRPr lang="en-US" altLang="zh-CN" sz="1800" b="1"/>
            </a:p>
          </p:txBody>
        </p:sp>
        <p:sp>
          <p:nvSpPr>
            <p:cNvPr id="26649" name="Rectangle 17"/>
            <p:cNvSpPr>
              <a:spLocks noChangeArrowheads="1"/>
            </p:cNvSpPr>
            <p:nvPr/>
          </p:nvSpPr>
          <p:spPr bwMode="auto">
            <a:xfrm>
              <a:off x="3504" y="360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ym typeface="Symbol" panose="05050102010706020507" pitchFamily="18" charset="2"/>
                </a:rPr>
                <a:t></a:t>
              </a:r>
              <a:r>
                <a:rPr lang="en-US" altLang="zh-CN" sz="1800" b="1"/>
                <a:t>2</a:t>
              </a:r>
            </a:p>
          </p:txBody>
        </p:sp>
        <p:sp>
          <p:nvSpPr>
            <p:cNvPr id="26650" name="Rectangle 18"/>
            <p:cNvSpPr>
              <a:spLocks noChangeArrowheads="1"/>
            </p:cNvSpPr>
            <p:nvPr/>
          </p:nvSpPr>
          <p:spPr bwMode="auto">
            <a:xfrm>
              <a:off x="3792" y="360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ym typeface="Symbol" panose="05050102010706020507" pitchFamily="18" charset="2"/>
                </a:rPr>
                <a:t>4</a:t>
              </a:r>
              <a:endParaRPr lang="en-US" altLang="zh-CN" sz="1800" b="1"/>
            </a:p>
          </p:txBody>
        </p:sp>
        <p:sp>
          <p:nvSpPr>
            <p:cNvPr id="26651" name="Rectangle 19"/>
            <p:cNvSpPr>
              <a:spLocks noChangeArrowheads="1"/>
            </p:cNvSpPr>
            <p:nvPr/>
          </p:nvSpPr>
          <p:spPr bwMode="auto">
            <a:xfrm>
              <a:off x="4080" y="360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ym typeface="Symbol" panose="05050102010706020507" pitchFamily="18" charset="2"/>
                </a:rPr>
                <a:t></a:t>
              </a:r>
              <a:r>
                <a:rPr lang="en-US" altLang="zh-CN" sz="1800" b="1"/>
                <a:t>6</a:t>
              </a:r>
            </a:p>
          </p:txBody>
        </p:sp>
        <p:sp>
          <p:nvSpPr>
            <p:cNvPr id="26652" name="Rectangle 20"/>
            <p:cNvSpPr>
              <a:spLocks noChangeArrowheads="1"/>
            </p:cNvSpPr>
            <p:nvPr/>
          </p:nvSpPr>
          <p:spPr bwMode="auto">
            <a:xfrm>
              <a:off x="4368" y="360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1</a:t>
              </a:r>
            </a:p>
          </p:txBody>
        </p:sp>
        <p:sp>
          <p:nvSpPr>
            <p:cNvPr id="26653" name="Rectangle 21"/>
            <p:cNvSpPr>
              <a:spLocks noChangeArrowheads="1"/>
            </p:cNvSpPr>
            <p:nvPr/>
          </p:nvSpPr>
          <p:spPr bwMode="auto">
            <a:xfrm>
              <a:off x="4656" y="360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ym typeface="Symbol" panose="05050102010706020507" pitchFamily="18" charset="2"/>
                </a:rPr>
                <a:t>6</a:t>
              </a:r>
              <a:endParaRPr lang="en-US" altLang="zh-CN" sz="1800" b="1"/>
            </a:p>
          </p:txBody>
        </p:sp>
        <p:sp>
          <p:nvSpPr>
            <p:cNvPr id="26654" name="Rectangle 22"/>
            <p:cNvSpPr>
              <a:spLocks noChangeArrowheads="1"/>
            </p:cNvSpPr>
            <p:nvPr/>
          </p:nvSpPr>
          <p:spPr bwMode="auto">
            <a:xfrm>
              <a:off x="4944" y="360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ym typeface="Symbol" panose="05050102010706020507" pitchFamily="18" charset="2"/>
                </a:rPr>
                <a:t></a:t>
              </a:r>
              <a:r>
                <a:rPr lang="en-US" altLang="zh-CN" sz="1800" b="1"/>
                <a:t>1</a:t>
              </a:r>
            </a:p>
          </p:txBody>
        </p:sp>
        <p:sp>
          <p:nvSpPr>
            <p:cNvPr id="26655" name="Rectangle 23"/>
            <p:cNvSpPr>
              <a:spLocks noChangeArrowheads="1"/>
            </p:cNvSpPr>
            <p:nvPr/>
          </p:nvSpPr>
          <p:spPr bwMode="auto">
            <a:xfrm>
              <a:off x="2928" y="3600"/>
              <a:ext cx="2304" cy="240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0441" name="Rectangle 25"/>
          <p:cNvSpPr>
            <a:spLocks noChangeArrowheads="1"/>
          </p:cNvSpPr>
          <p:nvPr/>
        </p:nvSpPr>
        <p:spPr bwMode="auto">
          <a:xfrm>
            <a:off x="6172200" y="2133600"/>
            <a:ext cx="457200" cy="381000"/>
          </a:xfrm>
          <a:prstGeom prst="rect">
            <a:avLst/>
          </a:prstGeom>
          <a:solidFill>
            <a:srgbClr val="CC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>
            <a:off x="6629400" y="2133600"/>
            <a:ext cx="457200" cy="381000"/>
          </a:xfrm>
          <a:prstGeom prst="rect">
            <a:avLst/>
          </a:prstGeom>
          <a:solidFill>
            <a:srgbClr val="CC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6629400" y="2514600"/>
            <a:ext cx="4572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7086600" y="2133600"/>
            <a:ext cx="457200" cy="381000"/>
          </a:xfrm>
          <a:prstGeom prst="rect">
            <a:avLst/>
          </a:prstGeom>
          <a:solidFill>
            <a:srgbClr val="CC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45" name="Rectangle 29"/>
          <p:cNvSpPr>
            <a:spLocks noChangeArrowheads="1"/>
          </p:cNvSpPr>
          <p:nvPr/>
        </p:nvSpPr>
        <p:spPr bwMode="auto">
          <a:xfrm>
            <a:off x="7543800" y="2133600"/>
            <a:ext cx="457200" cy="381000"/>
          </a:xfrm>
          <a:prstGeom prst="rect">
            <a:avLst/>
          </a:prstGeom>
          <a:solidFill>
            <a:srgbClr val="CC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46" name="Rectangle 30"/>
          <p:cNvSpPr>
            <a:spLocks noChangeArrowheads="1"/>
          </p:cNvSpPr>
          <p:nvPr/>
        </p:nvSpPr>
        <p:spPr bwMode="auto">
          <a:xfrm>
            <a:off x="7086600" y="2514600"/>
            <a:ext cx="9144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47" name="Rectangle 31"/>
          <p:cNvSpPr>
            <a:spLocks noChangeArrowheads="1"/>
          </p:cNvSpPr>
          <p:nvPr/>
        </p:nvSpPr>
        <p:spPr bwMode="auto">
          <a:xfrm>
            <a:off x="6172200" y="2133600"/>
            <a:ext cx="457200" cy="381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chemeClr val="bg1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1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0448" name="Rectangle 32"/>
          <p:cNvSpPr>
            <a:spLocks noChangeArrowheads="1"/>
          </p:cNvSpPr>
          <p:nvPr/>
        </p:nvSpPr>
        <p:spPr bwMode="auto">
          <a:xfrm>
            <a:off x="8001000" y="2133600"/>
            <a:ext cx="457200" cy="381000"/>
          </a:xfrm>
          <a:prstGeom prst="rect">
            <a:avLst/>
          </a:prstGeom>
          <a:solidFill>
            <a:srgbClr val="CC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49" name="Rectangle 33"/>
          <p:cNvSpPr>
            <a:spLocks noChangeArrowheads="1"/>
          </p:cNvSpPr>
          <p:nvPr/>
        </p:nvSpPr>
        <p:spPr bwMode="auto">
          <a:xfrm>
            <a:off x="6629400" y="2133600"/>
            <a:ext cx="1828800" cy="381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chemeClr val="bg1"/>
                </a:solidFill>
                <a:sym typeface="Symbol" panose="05050102010706020507" pitchFamily="18" charset="2"/>
              </a:rPr>
              <a:t>3     </a:t>
            </a:r>
            <a:r>
              <a:rPr lang="en-US" altLang="zh-CN" sz="1800" b="1">
                <a:solidFill>
                  <a:schemeClr val="bg1"/>
                </a:solidFill>
              </a:rPr>
              <a:t>2     4     </a:t>
            </a:r>
            <a:r>
              <a:rPr lang="en-US" altLang="zh-CN" sz="1800" b="1">
                <a:solidFill>
                  <a:schemeClr val="bg1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18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0450" name="Rectangle 34"/>
          <p:cNvSpPr>
            <a:spLocks noChangeArrowheads="1"/>
          </p:cNvSpPr>
          <p:nvPr/>
        </p:nvSpPr>
        <p:spPr bwMode="auto">
          <a:xfrm>
            <a:off x="8458200" y="2133600"/>
            <a:ext cx="457200" cy="381000"/>
          </a:xfrm>
          <a:prstGeom prst="rect">
            <a:avLst/>
          </a:prstGeom>
          <a:solidFill>
            <a:srgbClr val="CC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51" name="Rectangle 35"/>
          <p:cNvSpPr>
            <a:spLocks noChangeArrowheads="1"/>
          </p:cNvSpPr>
          <p:nvPr/>
        </p:nvSpPr>
        <p:spPr bwMode="auto">
          <a:xfrm>
            <a:off x="8915400" y="2133600"/>
            <a:ext cx="457200" cy="381000"/>
          </a:xfrm>
          <a:prstGeom prst="rect">
            <a:avLst/>
          </a:prstGeom>
          <a:solidFill>
            <a:srgbClr val="CC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52" name="Rectangle 36"/>
          <p:cNvSpPr>
            <a:spLocks noChangeArrowheads="1"/>
          </p:cNvSpPr>
          <p:nvPr/>
        </p:nvSpPr>
        <p:spPr bwMode="auto">
          <a:xfrm>
            <a:off x="6629400" y="2514600"/>
            <a:ext cx="13716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53" name="Rectangle 37"/>
          <p:cNvSpPr>
            <a:spLocks noChangeArrowheads="1"/>
          </p:cNvSpPr>
          <p:nvPr/>
        </p:nvSpPr>
        <p:spPr bwMode="auto">
          <a:xfrm>
            <a:off x="8458200" y="2514600"/>
            <a:ext cx="9144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54" name="Rectangle 38"/>
          <p:cNvSpPr>
            <a:spLocks noChangeArrowheads="1"/>
          </p:cNvSpPr>
          <p:nvPr/>
        </p:nvSpPr>
        <p:spPr bwMode="auto">
          <a:xfrm>
            <a:off x="9372600" y="2133600"/>
            <a:ext cx="457200" cy="381000"/>
          </a:xfrm>
          <a:prstGeom prst="rect">
            <a:avLst/>
          </a:prstGeom>
          <a:solidFill>
            <a:srgbClr val="CC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55" name="AutoShape 39"/>
          <p:cNvSpPr>
            <a:spLocks noChangeArrowheads="1"/>
          </p:cNvSpPr>
          <p:nvPr/>
        </p:nvSpPr>
        <p:spPr bwMode="auto">
          <a:xfrm>
            <a:off x="4572000" y="4343400"/>
            <a:ext cx="5638800" cy="1981200"/>
          </a:xfrm>
          <a:prstGeom prst="wedgeEllipseCallout">
            <a:avLst>
              <a:gd name="adj1" fmla="val 12667"/>
              <a:gd name="adj2" fmla="val -143991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At any point in time, the algorithm can correctly give an answer to the </a:t>
            </a:r>
            <a:r>
              <a:rPr lang="en-US" altLang="zh-CN" sz="2000" b="1">
                <a:solidFill>
                  <a:schemeClr val="hlink"/>
                </a:solidFill>
              </a:rPr>
              <a:t>subsequence</a:t>
            </a:r>
            <a:r>
              <a:rPr lang="en-US" altLang="zh-CN" sz="2000" b="1"/>
              <a:t> problem for the data it has already read.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8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1" grpId="0" animBg="1"/>
      <p:bldP spid="60442" grpId="0" animBg="1"/>
      <p:bldP spid="60443" grpId="0" animBg="1"/>
      <p:bldP spid="60444" grpId="0" animBg="1"/>
      <p:bldP spid="60445" grpId="0" animBg="1"/>
      <p:bldP spid="60446" grpId="0" animBg="1"/>
      <p:bldP spid="60447" grpId="0" animBg="1" autoUpdateAnimBg="0"/>
      <p:bldP spid="60448" grpId="0" animBg="1"/>
      <p:bldP spid="60449" grpId="0" animBg="1" autoUpdateAnimBg="0"/>
      <p:bldP spid="60450" grpId="0" animBg="1"/>
      <p:bldP spid="60451" grpId="0" animBg="1"/>
      <p:bldP spid="60452" grpId="0" animBg="1"/>
      <p:bldP spid="60453" grpId="0" animBg="1"/>
      <p:bldP spid="60454" grpId="0" animBg="1"/>
      <p:bldP spid="60455" grpId="0" animBg="1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447"/>
          <p:cNvGrpSpPr>
            <a:grpSpLocks/>
          </p:cNvGrpSpPr>
          <p:nvPr/>
        </p:nvGrpSpPr>
        <p:grpSpPr bwMode="auto">
          <a:xfrm>
            <a:off x="1981200" y="685800"/>
            <a:ext cx="8153400" cy="3962400"/>
            <a:chOff x="288" y="432"/>
            <a:chExt cx="5136" cy="2496"/>
          </a:xfrm>
        </p:grpSpPr>
        <p:sp>
          <p:nvSpPr>
            <p:cNvPr id="27652" name="AutoShape 89" descr="深色木质"/>
            <p:cNvSpPr>
              <a:spLocks noChangeArrowheads="1"/>
            </p:cNvSpPr>
            <p:nvPr/>
          </p:nvSpPr>
          <p:spPr bwMode="auto">
            <a:xfrm>
              <a:off x="288" y="1008"/>
              <a:ext cx="5136" cy="1920"/>
            </a:xfrm>
            <a:prstGeom prst="bevel">
              <a:avLst>
                <a:gd name="adj" fmla="val 4583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53" name="Rectangle 18"/>
            <p:cNvSpPr>
              <a:spLocks noChangeArrowheads="1"/>
            </p:cNvSpPr>
            <p:nvPr/>
          </p:nvSpPr>
          <p:spPr bwMode="auto">
            <a:xfrm>
              <a:off x="4464" y="1633"/>
              <a:ext cx="864" cy="1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  0.00034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  0.00063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  0.00333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  0.03042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  0.29832</a:t>
              </a:r>
            </a:p>
          </p:txBody>
        </p:sp>
        <p:sp>
          <p:nvSpPr>
            <p:cNvPr id="27654" name="Rectangle 17"/>
            <p:cNvSpPr>
              <a:spLocks noChangeArrowheads="1"/>
            </p:cNvSpPr>
            <p:nvPr/>
          </p:nvSpPr>
          <p:spPr bwMode="auto">
            <a:xfrm>
              <a:off x="3552" y="1633"/>
              <a:ext cx="912" cy="1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  0.00066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  0.00486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  0.05843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  0.68631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  8.0113</a:t>
              </a:r>
            </a:p>
          </p:txBody>
        </p:sp>
        <p:sp>
          <p:nvSpPr>
            <p:cNvPr id="27655" name="Rectangle 16"/>
            <p:cNvSpPr>
              <a:spLocks noChangeArrowheads="1"/>
            </p:cNvSpPr>
            <p:nvPr/>
          </p:nvSpPr>
          <p:spPr bwMode="auto">
            <a:xfrm>
              <a:off x="2688" y="1633"/>
              <a:ext cx="864" cy="1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    0.00045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    0.01112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    1.1233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111.13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     NA</a:t>
              </a:r>
            </a:p>
          </p:txBody>
        </p:sp>
        <p:sp>
          <p:nvSpPr>
            <p:cNvPr id="27656" name="Rectangle 15"/>
            <p:cNvSpPr>
              <a:spLocks noChangeArrowheads="1"/>
            </p:cNvSpPr>
            <p:nvPr/>
          </p:nvSpPr>
          <p:spPr bwMode="auto">
            <a:xfrm>
              <a:off x="1824" y="1633"/>
              <a:ext cx="864" cy="1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    0.00103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    0.47015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448.77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     NA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     NA</a:t>
              </a:r>
            </a:p>
          </p:txBody>
        </p:sp>
        <p:sp>
          <p:nvSpPr>
            <p:cNvPr id="27657" name="Rectangle 14"/>
            <p:cNvSpPr>
              <a:spLocks noChangeArrowheads="1"/>
            </p:cNvSpPr>
            <p:nvPr/>
          </p:nvSpPr>
          <p:spPr bwMode="auto">
            <a:xfrm>
              <a:off x="384" y="1633"/>
              <a:ext cx="1440" cy="1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27658" name="Rectangle 13"/>
            <p:cNvSpPr>
              <a:spLocks noChangeArrowheads="1"/>
            </p:cNvSpPr>
            <p:nvPr/>
          </p:nvSpPr>
          <p:spPr bwMode="auto">
            <a:xfrm>
              <a:off x="4464" y="1376"/>
              <a:ext cx="86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1800" b="1">
                  <a:solidFill>
                    <a:schemeClr val="bg1"/>
                  </a:solidFill>
                </a:rPr>
                <a:t>O( </a:t>
              </a:r>
              <a:r>
                <a:rPr lang="en-US" altLang="zh-CN" sz="1800" b="1" i="1">
                  <a:solidFill>
                    <a:schemeClr val="bg1"/>
                  </a:solidFill>
                </a:rPr>
                <a:t>N</a:t>
              </a:r>
              <a:r>
                <a:rPr lang="en-US" altLang="zh-CN" sz="1800" b="1">
                  <a:solidFill>
                    <a:schemeClr val="bg1"/>
                  </a:solidFill>
                </a:rPr>
                <a:t> )</a:t>
              </a:r>
            </a:p>
          </p:txBody>
        </p:sp>
        <p:sp>
          <p:nvSpPr>
            <p:cNvPr id="27659" name="Rectangle 12"/>
            <p:cNvSpPr>
              <a:spLocks noChangeArrowheads="1"/>
            </p:cNvSpPr>
            <p:nvPr/>
          </p:nvSpPr>
          <p:spPr bwMode="auto">
            <a:xfrm>
              <a:off x="3552" y="1376"/>
              <a:ext cx="912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1800" b="1">
                  <a:solidFill>
                    <a:schemeClr val="bg1"/>
                  </a:solidFill>
                </a:rPr>
                <a:t>O(</a:t>
              </a:r>
              <a:r>
                <a:rPr lang="en-US" altLang="zh-CN" sz="1800" b="1" i="1">
                  <a:solidFill>
                    <a:schemeClr val="bg1"/>
                  </a:solidFill>
                </a:rPr>
                <a:t>N</a:t>
              </a:r>
              <a:r>
                <a:rPr lang="en-US" altLang="zh-CN" sz="1800" b="1" baseline="30000">
                  <a:solidFill>
                    <a:schemeClr val="bg1"/>
                  </a:solidFill>
                </a:rPr>
                <a:t> </a:t>
              </a:r>
              <a:r>
                <a:rPr lang="en-US" altLang="zh-CN" sz="1800" b="1">
                  <a:solidFill>
                    <a:schemeClr val="bg1"/>
                  </a:solidFill>
                </a:rPr>
                <a:t>log </a:t>
              </a:r>
              <a:r>
                <a:rPr lang="en-US" altLang="zh-CN" sz="1800" b="1" i="1">
                  <a:solidFill>
                    <a:schemeClr val="bg1"/>
                  </a:solidFill>
                </a:rPr>
                <a:t>N</a:t>
              </a:r>
              <a:r>
                <a:rPr lang="en-US" altLang="zh-CN" sz="1800" b="1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27660" name="Rectangle 11"/>
            <p:cNvSpPr>
              <a:spLocks noChangeArrowheads="1"/>
            </p:cNvSpPr>
            <p:nvPr/>
          </p:nvSpPr>
          <p:spPr bwMode="auto">
            <a:xfrm>
              <a:off x="2688" y="1376"/>
              <a:ext cx="86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1800" b="1">
                  <a:solidFill>
                    <a:schemeClr val="bg1"/>
                  </a:solidFill>
                </a:rPr>
                <a:t>O( </a:t>
              </a:r>
              <a:r>
                <a:rPr lang="en-US" altLang="zh-CN" sz="1800" b="1" i="1">
                  <a:solidFill>
                    <a:schemeClr val="bg1"/>
                  </a:solidFill>
                </a:rPr>
                <a:t>N</a:t>
              </a:r>
              <a:r>
                <a:rPr lang="en-US" altLang="zh-CN" sz="1800" b="1" baseline="30000">
                  <a:solidFill>
                    <a:schemeClr val="bg1"/>
                  </a:solidFill>
                </a:rPr>
                <a:t>2</a:t>
              </a:r>
              <a:r>
                <a:rPr lang="en-US" altLang="zh-CN" sz="1800" b="1">
                  <a:solidFill>
                    <a:schemeClr val="bg1"/>
                  </a:solidFill>
                </a:rPr>
                <a:t> )</a:t>
              </a:r>
            </a:p>
          </p:txBody>
        </p:sp>
        <p:sp>
          <p:nvSpPr>
            <p:cNvPr id="27661" name="Rectangle 10"/>
            <p:cNvSpPr>
              <a:spLocks noChangeArrowheads="1"/>
            </p:cNvSpPr>
            <p:nvPr/>
          </p:nvSpPr>
          <p:spPr bwMode="auto">
            <a:xfrm>
              <a:off x="1824" y="1376"/>
              <a:ext cx="86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1800" b="1">
                  <a:solidFill>
                    <a:schemeClr val="bg1"/>
                  </a:solidFill>
                </a:rPr>
                <a:t>O( </a:t>
              </a:r>
              <a:r>
                <a:rPr lang="en-US" altLang="zh-CN" sz="1800" b="1" i="1">
                  <a:solidFill>
                    <a:schemeClr val="bg1"/>
                  </a:solidFill>
                </a:rPr>
                <a:t>N</a:t>
              </a:r>
              <a:r>
                <a:rPr lang="en-US" altLang="zh-CN" sz="1800" b="1" baseline="30000">
                  <a:solidFill>
                    <a:schemeClr val="bg1"/>
                  </a:solidFill>
                </a:rPr>
                <a:t>3</a:t>
              </a:r>
              <a:r>
                <a:rPr lang="en-US" altLang="zh-CN" sz="1800" b="1">
                  <a:solidFill>
                    <a:schemeClr val="bg1"/>
                  </a:solidFill>
                </a:rPr>
                <a:t> )</a:t>
              </a:r>
            </a:p>
          </p:txBody>
        </p:sp>
        <p:sp>
          <p:nvSpPr>
            <p:cNvPr id="27662" name="Rectangle 9"/>
            <p:cNvSpPr>
              <a:spLocks noChangeArrowheads="1"/>
            </p:cNvSpPr>
            <p:nvPr/>
          </p:nvSpPr>
          <p:spPr bwMode="auto">
            <a:xfrm>
              <a:off x="384" y="1376"/>
              <a:ext cx="144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Time</a:t>
              </a:r>
            </a:p>
          </p:txBody>
        </p:sp>
        <p:sp>
          <p:nvSpPr>
            <p:cNvPr id="27663" name="Rectangle 8"/>
            <p:cNvSpPr>
              <a:spLocks noChangeArrowheads="1"/>
            </p:cNvSpPr>
            <p:nvPr/>
          </p:nvSpPr>
          <p:spPr bwMode="auto">
            <a:xfrm>
              <a:off x="4464" y="1120"/>
              <a:ext cx="86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7664" name="Rectangle 7"/>
            <p:cNvSpPr>
              <a:spLocks noChangeArrowheads="1"/>
            </p:cNvSpPr>
            <p:nvPr/>
          </p:nvSpPr>
          <p:spPr bwMode="auto">
            <a:xfrm>
              <a:off x="3552" y="1120"/>
              <a:ext cx="91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7665" name="Rectangle 6"/>
            <p:cNvSpPr>
              <a:spLocks noChangeArrowheads="1"/>
            </p:cNvSpPr>
            <p:nvPr/>
          </p:nvSpPr>
          <p:spPr bwMode="auto">
            <a:xfrm>
              <a:off x="2688" y="1120"/>
              <a:ext cx="86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7666" name="Rectangle 5"/>
            <p:cNvSpPr>
              <a:spLocks noChangeArrowheads="1"/>
            </p:cNvSpPr>
            <p:nvPr/>
          </p:nvSpPr>
          <p:spPr bwMode="auto">
            <a:xfrm>
              <a:off x="1824" y="1120"/>
              <a:ext cx="86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7667" name="Rectangle 4"/>
            <p:cNvSpPr>
              <a:spLocks noChangeArrowheads="1"/>
            </p:cNvSpPr>
            <p:nvPr/>
          </p:nvSpPr>
          <p:spPr bwMode="auto">
            <a:xfrm>
              <a:off x="384" y="1120"/>
              <a:ext cx="144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Algorithm</a:t>
              </a:r>
            </a:p>
          </p:txBody>
        </p:sp>
        <p:sp>
          <p:nvSpPr>
            <p:cNvPr id="27668" name="Line 20"/>
            <p:cNvSpPr>
              <a:spLocks noChangeShapeType="1"/>
            </p:cNvSpPr>
            <p:nvPr/>
          </p:nvSpPr>
          <p:spPr bwMode="auto">
            <a:xfrm>
              <a:off x="384" y="1376"/>
              <a:ext cx="49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9" name="Line 21"/>
            <p:cNvSpPr>
              <a:spLocks noChangeShapeType="1"/>
            </p:cNvSpPr>
            <p:nvPr/>
          </p:nvSpPr>
          <p:spPr bwMode="auto">
            <a:xfrm>
              <a:off x="384" y="1633"/>
              <a:ext cx="49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0" name="Line 24"/>
            <p:cNvSpPr>
              <a:spLocks noChangeShapeType="1"/>
            </p:cNvSpPr>
            <p:nvPr/>
          </p:nvSpPr>
          <p:spPr bwMode="auto">
            <a:xfrm>
              <a:off x="1824" y="1120"/>
              <a:ext cx="0" cy="171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1" name="Line 25"/>
            <p:cNvSpPr>
              <a:spLocks noChangeShapeType="1"/>
            </p:cNvSpPr>
            <p:nvPr/>
          </p:nvSpPr>
          <p:spPr bwMode="auto">
            <a:xfrm>
              <a:off x="2688" y="1120"/>
              <a:ext cx="0" cy="171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2" name="Line 26"/>
            <p:cNvSpPr>
              <a:spLocks noChangeShapeType="1"/>
            </p:cNvSpPr>
            <p:nvPr/>
          </p:nvSpPr>
          <p:spPr bwMode="auto">
            <a:xfrm>
              <a:off x="3552" y="1120"/>
              <a:ext cx="0" cy="171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3" name="Line 27"/>
            <p:cNvSpPr>
              <a:spLocks noChangeShapeType="1"/>
            </p:cNvSpPr>
            <p:nvPr/>
          </p:nvSpPr>
          <p:spPr bwMode="auto">
            <a:xfrm>
              <a:off x="4464" y="1120"/>
              <a:ext cx="0" cy="171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4" name="Line 19"/>
            <p:cNvSpPr>
              <a:spLocks noChangeShapeType="1"/>
            </p:cNvSpPr>
            <p:nvPr/>
          </p:nvSpPr>
          <p:spPr bwMode="auto">
            <a:xfrm>
              <a:off x="384" y="1120"/>
              <a:ext cx="4944" cy="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5" name="Line 23"/>
            <p:cNvSpPr>
              <a:spLocks noChangeShapeType="1"/>
            </p:cNvSpPr>
            <p:nvPr/>
          </p:nvSpPr>
          <p:spPr bwMode="auto">
            <a:xfrm>
              <a:off x="384" y="1120"/>
              <a:ext cx="0" cy="1712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6" name="Line 28"/>
            <p:cNvSpPr>
              <a:spLocks noChangeShapeType="1"/>
            </p:cNvSpPr>
            <p:nvPr/>
          </p:nvSpPr>
          <p:spPr bwMode="auto">
            <a:xfrm>
              <a:off x="5328" y="1120"/>
              <a:ext cx="0" cy="1712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7" name="Line 22"/>
            <p:cNvSpPr>
              <a:spLocks noChangeShapeType="1"/>
            </p:cNvSpPr>
            <p:nvPr/>
          </p:nvSpPr>
          <p:spPr bwMode="auto">
            <a:xfrm>
              <a:off x="384" y="2832"/>
              <a:ext cx="4944" cy="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8" name="Rectangle 53"/>
            <p:cNvSpPr>
              <a:spLocks noChangeArrowheads="1"/>
            </p:cNvSpPr>
            <p:nvPr/>
          </p:nvSpPr>
          <p:spPr bwMode="auto">
            <a:xfrm>
              <a:off x="912" y="1632"/>
              <a:ext cx="912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1" i="1">
                  <a:solidFill>
                    <a:schemeClr val="bg1"/>
                  </a:solidFill>
                </a:rPr>
                <a:t>N </a:t>
              </a:r>
              <a:r>
                <a:rPr lang="en-US" altLang="zh-CN" sz="2000" b="1">
                  <a:solidFill>
                    <a:schemeClr val="bg1"/>
                  </a:solidFill>
                </a:rPr>
                <a:t>=10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 b="1" i="1">
                  <a:solidFill>
                    <a:schemeClr val="bg1"/>
                  </a:solidFill>
                </a:rPr>
                <a:t>N </a:t>
              </a:r>
              <a:r>
                <a:rPr lang="en-US" altLang="zh-CN" sz="2000" b="1">
                  <a:solidFill>
                    <a:schemeClr val="bg1"/>
                  </a:solidFill>
                </a:rPr>
                <a:t>=100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 b="1" i="1">
                  <a:solidFill>
                    <a:schemeClr val="bg1"/>
                  </a:solidFill>
                </a:rPr>
                <a:t>N </a:t>
              </a:r>
              <a:r>
                <a:rPr lang="en-US" altLang="zh-CN" sz="2000" b="1">
                  <a:solidFill>
                    <a:schemeClr val="bg1"/>
                  </a:solidFill>
                </a:rPr>
                <a:t>=1,000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 b="1" i="1">
                  <a:solidFill>
                    <a:schemeClr val="bg1"/>
                  </a:solidFill>
                </a:rPr>
                <a:t>N </a:t>
              </a:r>
              <a:r>
                <a:rPr lang="en-US" altLang="zh-CN" sz="2000" b="1">
                  <a:solidFill>
                    <a:schemeClr val="bg1"/>
                  </a:solidFill>
                </a:rPr>
                <a:t>=10,000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 b="1" i="1">
                  <a:solidFill>
                    <a:schemeClr val="bg1"/>
                  </a:solidFill>
                </a:rPr>
                <a:t>N </a:t>
              </a:r>
              <a:r>
                <a:rPr lang="en-US" altLang="zh-CN" sz="2000" b="1">
                  <a:solidFill>
                    <a:schemeClr val="bg1"/>
                  </a:solidFill>
                </a:rPr>
                <a:t>=100,000</a:t>
              </a:r>
            </a:p>
          </p:txBody>
        </p:sp>
        <p:sp>
          <p:nvSpPr>
            <p:cNvPr id="27679" name="Rectangle 52"/>
            <p:cNvSpPr>
              <a:spLocks noChangeArrowheads="1"/>
            </p:cNvSpPr>
            <p:nvPr/>
          </p:nvSpPr>
          <p:spPr bwMode="auto">
            <a:xfrm>
              <a:off x="384" y="1632"/>
              <a:ext cx="528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Input Size</a:t>
              </a:r>
            </a:p>
          </p:txBody>
        </p:sp>
        <p:sp>
          <p:nvSpPr>
            <p:cNvPr id="27680" name="Line 54"/>
            <p:cNvSpPr>
              <a:spLocks noChangeShapeType="1"/>
            </p:cNvSpPr>
            <p:nvPr/>
          </p:nvSpPr>
          <p:spPr bwMode="auto">
            <a:xfrm>
              <a:off x="384" y="1632"/>
              <a:ext cx="52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1" name="Line 55"/>
            <p:cNvSpPr>
              <a:spLocks noChangeShapeType="1"/>
            </p:cNvSpPr>
            <p:nvPr/>
          </p:nvSpPr>
          <p:spPr bwMode="auto">
            <a:xfrm>
              <a:off x="384" y="2832"/>
              <a:ext cx="52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2" name="Line 56"/>
            <p:cNvSpPr>
              <a:spLocks noChangeShapeType="1"/>
            </p:cNvSpPr>
            <p:nvPr/>
          </p:nvSpPr>
          <p:spPr bwMode="auto">
            <a:xfrm>
              <a:off x="384" y="1632"/>
              <a:ext cx="0" cy="12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3" name="Line 57"/>
            <p:cNvSpPr>
              <a:spLocks noChangeShapeType="1"/>
            </p:cNvSpPr>
            <p:nvPr/>
          </p:nvSpPr>
          <p:spPr bwMode="auto">
            <a:xfrm>
              <a:off x="912" y="1632"/>
              <a:ext cx="0" cy="12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4" name="Line 58"/>
            <p:cNvSpPr>
              <a:spLocks noChangeShapeType="1"/>
            </p:cNvSpPr>
            <p:nvPr/>
          </p:nvSpPr>
          <p:spPr bwMode="auto">
            <a:xfrm>
              <a:off x="1824" y="1632"/>
              <a:ext cx="0" cy="12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5" name="Line 328"/>
            <p:cNvSpPr>
              <a:spLocks noChangeShapeType="1"/>
            </p:cNvSpPr>
            <p:nvPr/>
          </p:nvSpPr>
          <p:spPr bwMode="auto">
            <a:xfrm>
              <a:off x="912" y="1632"/>
              <a:ext cx="91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6" name="Line 329"/>
            <p:cNvSpPr>
              <a:spLocks noChangeShapeType="1"/>
            </p:cNvSpPr>
            <p:nvPr/>
          </p:nvSpPr>
          <p:spPr bwMode="auto">
            <a:xfrm>
              <a:off x="912" y="2832"/>
              <a:ext cx="91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7" name="Text Box 446"/>
            <p:cNvSpPr txBox="1">
              <a:spLocks noChangeArrowheads="1"/>
            </p:cNvSpPr>
            <p:nvPr/>
          </p:nvSpPr>
          <p:spPr bwMode="auto">
            <a:xfrm>
              <a:off x="384" y="432"/>
              <a:ext cx="489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Running times of several algorithms for maximum subsequence sum (in seconds)</a:t>
              </a:r>
            </a:p>
          </p:txBody>
        </p:sp>
      </p:grpSp>
      <p:sp>
        <p:nvSpPr>
          <p:cNvPr id="61888" name="AutoShape 448" descr="再生纸"/>
          <p:cNvSpPr>
            <a:spLocks noChangeArrowheads="1"/>
          </p:cNvSpPr>
          <p:nvPr/>
        </p:nvSpPr>
        <p:spPr bwMode="auto">
          <a:xfrm>
            <a:off x="2590800" y="5105400"/>
            <a:ext cx="6781800" cy="914400"/>
          </a:xfrm>
          <a:prstGeom prst="roundRect">
            <a:avLst>
              <a:gd name="adj" fmla="val 1666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2000" b="1"/>
              <a:t>Note: The time required to read the input is not included.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2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性能测量方法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Performance measurement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77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8102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实际复杂性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利用渐进复杂性</a:t>
            </a:r>
          </a:p>
          <a:p>
            <a:pPr lvl="1" eaLnBrk="1" hangingPunct="1"/>
            <a:r>
              <a:rPr lang="zh-CN" altLang="en-US" dirty="0" smtClean="0"/>
              <a:t>比较：两个解决相同问题的程序，其时间随问题规模变化而变化情况</a:t>
            </a:r>
          </a:p>
          <a:p>
            <a:pPr eaLnBrk="1" hangingPunct="1"/>
            <a:r>
              <a:rPr lang="en-US" altLang="zh-CN" dirty="0" smtClean="0"/>
              <a:t>P</a:t>
            </a:r>
            <a:r>
              <a:rPr lang="zh-CN" altLang="en-US" dirty="0" smtClean="0"/>
              <a:t>：</a:t>
            </a:r>
            <a:r>
              <a:rPr lang="en-US" altLang="zh-CN" dirty="0" smtClean="0">
                <a:cs typeface="Times New Roman" panose="02020603050405020304" pitchFamily="18" charset="0"/>
              </a:rPr>
              <a:t>Θ</a:t>
            </a:r>
            <a:r>
              <a:rPr lang="en-US" altLang="zh-CN" dirty="0" smtClean="0"/>
              <a:t>(n)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：</a:t>
            </a:r>
            <a:r>
              <a:rPr lang="en-US" altLang="zh-CN" dirty="0" smtClean="0">
                <a:cs typeface="Times New Roman" panose="02020603050405020304" pitchFamily="18" charset="0"/>
              </a:rPr>
              <a:t>Θ</a:t>
            </a:r>
            <a:r>
              <a:rPr lang="en-US" altLang="zh-CN" dirty="0" smtClean="0"/>
              <a:t>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en-US" altLang="zh-CN" dirty="0" smtClean="0"/>
              <a:t>n</a:t>
            </a:r>
            <a:r>
              <a:rPr lang="zh-CN" altLang="en-US" dirty="0" smtClean="0"/>
              <a:t>足够大，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快</a:t>
            </a:r>
          </a:p>
          <a:p>
            <a:pPr eaLnBrk="1" hangingPunct="1"/>
            <a:r>
              <a:rPr lang="zh-CN" altLang="en-US" dirty="0" smtClean="0"/>
              <a:t>“足够大”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应考虑问题实际规模，</a:t>
            </a:r>
            <a:br>
              <a:rPr lang="zh-CN" altLang="en-US" dirty="0" smtClean="0"/>
            </a:br>
            <a:r>
              <a:rPr lang="en-US" altLang="zh-CN" dirty="0" smtClean="0"/>
              <a:t>10</a:t>
            </a:r>
            <a:r>
              <a:rPr lang="en-US" altLang="zh-CN" baseline="30000" dirty="0" smtClean="0"/>
              <a:t>6</a:t>
            </a:r>
            <a:r>
              <a:rPr lang="en-US" altLang="zh-CN" dirty="0" smtClean="0"/>
              <a:t>n</a:t>
            </a:r>
            <a:r>
              <a:rPr lang="zh-CN" altLang="en-US" dirty="0" smtClean="0"/>
              <a:t>实际中几乎总是比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慢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78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4314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各种函数的渐进变化表</a:t>
            </a:r>
          </a:p>
        </p:txBody>
      </p:sp>
      <p:pic>
        <p:nvPicPr>
          <p:cNvPr id="107523" name="Picture 4" descr="asymptot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882015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79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779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4607"/>
            <a:r>
              <a:rPr lang="zh-CN" altLang="en-US" dirty="0"/>
              <a:t>了解数据结构的</a:t>
            </a:r>
            <a:r>
              <a:rPr lang="zh-CN" altLang="en-US" dirty="0">
                <a:solidFill>
                  <a:srgbClr val="00B0F0"/>
                </a:solidFill>
              </a:rPr>
              <a:t>基本概念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B0F0"/>
                </a:solidFill>
              </a:rPr>
              <a:t>研究对象</a:t>
            </a:r>
            <a:r>
              <a:rPr lang="zh-CN" altLang="en-US" dirty="0"/>
              <a:t>以及数据结构课程的发 展历史，对数据结构与算法课程有一个宏观的认识</a:t>
            </a:r>
          </a:p>
          <a:p>
            <a:pPr marR="96737"/>
            <a:r>
              <a:rPr lang="zh-CN" altLang="en-US" dirty="0"/>
              <a:t>掌握贯穿全书的重要概念</a:t>
            </a:r>
            <a:r>
              <a:rPr lang="en-US" altLang="zh-CN" dirty="0"/>
              <a:t>-----</a:t>
            </a:r>
            <a:r>
              <a:rPr lang="zh-CN" altLang="en-US" dirty="0">
                <a:solidFill>
                  <a:srgbClr val="00B0F0"/>
                </a:solidFill>
              </a:rPr>
              <a:t>抽象数据型</a:t>
            </a:r>
            <a:r>
              <a:rPr lang="zh-CN" altLang="en-US" dirty="0"/>
              <a:t>，包括其概念的</a:t>
            </a:r>
            <a:r>
              <a:rPr lang="zh-CN" altLang="en-US" dirty="0" smtClean="0"/>
              <a:t>定义</a:t>
            </a:r>
            <a:r>
              <a:rPr lang="zh-CN" altLang="en-US" dirty="0"/>
              <a:t>和实现方法，初步掌握抽象技术方法</a:t>
            </a:r>
          </a:p>
          <a:p>
            <a:r>
              <a:rPr lang="zh-CN" altLang="en-US" dirty="0"/>
              <a:t>了解算法、算法复杂性，掌握算法</a:t>
            </a:r>
            <a:r>
              <a:rPr lang="zh-CN" altLang="en-US" dirty="0">
                <a:solidFill>
                  <a:srgbClr val="00B0F0"/>
                </a:solidFill>
              </a:rPr>
              <a:t>性能的评价方法</a:t>
            </a:r>
          </a:p>
          <a:p>
            <a:pPr marR="4607"/>
            <a:r>
              <a:rPr lang="zh-CN" altLang="en-US" dirty="0"/>
              <a:t>了解解决问题的一般过程和算法的</a:t>
            </a:r>
            <a:r>
              <a:rPr lang="zh-CN" altLang="en-US" dirty="0">
                <a:solidFill>
                  <a:srgbClr val="00B0F0"/>
                </a:solidFill>
              </a:rPr>
              <a:t>逐步求精</a:t>
            </a:r>
            <a:r>
              <a:rPr lang="zh-CN" altLang="en-US" dirty="0"/>
              <a:t>方法，掌握问题 </a:t>
            </a:r>
            <a:r>
              <a:rPr lang="zh-CN" altLang="en-US" dirty="0">
                <a:solidFill>
                  <a:srgbClr val="00B0F0"/>
                </a:solidFill>
              </a:rPr>
              <a:t>求解的基本过程和方法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8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8830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各种函数的渐进曲线图</a:t>
            </a:r>
          </a:p>
        </p:txBody>
      </p:sp>
      <p:pic>
        <p:nvPicPr>
          <p:cNvPr id="108547" name="Picture 4" descr="asymptotic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295401"/>
            <a:ext cx="5805488" cy="550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80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1523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计时函数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示例如下：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1600200" y="3185984"/>
            <a:ext cx="6096000" cy="28346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  //</a:t>
            </a:r>
            <a:r>
              <a:rPr lang="en-US" altLang="zh-CN" dirty="0" smtClean="0"/>
              <a:t>#</a:t>
            </a:r>
            <a:r>
              <a:rPr lang="en-US" altLang="zh-CN" dirty="0"/>
              <a:t>include &lt;</a:t>
            </a:r>
            <a:r>
              <a:rPr lang="en-US" altLang="zh-CN" dirty="0" err="1"/>
              <a:t>windows.h</a:t>
            </a:r>
            <a:r>
              <a:rPr lang="en-US" altLang="zh-CN" dirty="0"/>
              <a:t>&gt;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  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 LARGE_INTEGER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t1, t2,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tc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  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QueryPerformanceFrequency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(&amp;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tc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  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QueryPerformanceCounter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(&amp;t1);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  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fastSquareMatrixMultiply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(a,b,c,5000);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  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QueryPerformanceCounter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(&amp;t2);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</a:pPr>
            <a:r>
              <a:rPr lang="fr-FR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   cout &lt;&lt; " time5000:" </a:t>
            </a:r>
            <a:r>
              <a:rPr lang="fr-FR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&lt;&lt;</a:t>
            </a:r>
            <a:br>
              <a:rPr lang="fr-FR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</a:br>
            <a:r>
              <a:rPr lang="fr-FR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  </a:t>
            </a:r>
            <a:r>
              <a:rPr lang="fr-FR" altLang="zh-CN" dirty="0">
                <a:solidFill>
                  <a:schemeClr val="accent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(t2.QuadPart - t1.QuadPart)*1.0 / tc.QuadPart</a:t>
            </a:r>
            <a:br>
              <a:rPr lang="fr-FR" altLang="zh-CN" dirty="0">
                <a:solidFill>
                  <a:schemeClr val="accent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</a:br>
            <a:r>
              <a:rPr lang="fr-FR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  &lt;&lt; </a:t>
            </a:r>
            <a:r>
              <a:rPr lang="fr-FR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endl;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1095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实际性能测量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670408"/>
              </p:ext>
            </p:extLst>
          </p:nvPr>
        </p:nvGraphicFramePr>
        <p:xfrm>
          <a:off x="6653050" y="1655271"/>
          <a:ext cx="5108026" cy="2590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5007"/>
                <a:gridCol w="1692164"/>
                <a:gridCol w="1198179"/>
                <a:gridCol w="956442"/>
                <a:gridCol w="746234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序号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函数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类型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精度级别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时间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time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C</a:t>
                      </a:r>
                      <a:r>
                        <a:rPr lang="zh-CN" sz="1400" kern="0">
                          <a:effectLst/>
                        </a:rPr>
                        <a:t>系统调用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低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&lt;1s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</a:rPr>
                        <a:t>clock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C</a:t>
                      </a:r>
                      <a:r>
                        <a:rPr lang="zh-CN" sz="1400" kern="0">
                          <a:effectLst/>
                        </a:rPr>
                        <a:t>系统调用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低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&lt;10ms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timeGetTime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Windows API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中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&lt;1ms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QueryPerformanceCounter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Windows API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高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&lt;0.1ms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5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GetTickCount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Windows API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中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&lt;1ms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6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RDTSC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指令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高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&lt;0.1ms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</a:tr>
              <a:tr h="273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7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gettimeofday 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linux</a:t>
                      </a:r>
                      <a:r>
                        <a:rPr lang="zh-CN" sz="1400" kern="0">
                          <a:effectLst/>
                        </a:rPr>
                        <a:t>环境下</a:t>
                      </a:r>
                      <a:r>
                        <a:rPr lang="en-US" sz="1400" kern="0">
                          <a:effectLst/>
                        </a:rPr>
                        <a:t>C</a:t>
                      </a:r>
                      <a:r>
                        <a:rPr lang="zh-CN" sz="1400" kern="0">
                          <a:effectLst/>
                        </a:rPr>
                        <a:t>系统调用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高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&lt;0.1ms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81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065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缓存对算法性能的影响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通常算法分析针对内存足够大的理想情况</a:t>
            </a:r>
            <a:endParaRPr lang="en-US" altLang="zh-CN" dirty="0" smtClean="0"/>
          </a:p>
          <a:p>
            <a:r>
              <a:rPr lang="zh-CN" altLang="en-US" dirty="0" smtClean="0"/>
              <a:t>如果内存有限则需要对不同级别缓存进行读取，性能影响较大</a:t>
            </a:r>
            <a:endParaRPr lang="en-US" altLang="zh-CN" dirty="0" smtClean="0"/>
          </a:p>
          <a:p>
            <a:r>
              <a:rPr lang="zh-CN" altLang="en-US" dirty="0" smtClean="0"/>
              <a:t>示例：矩阵乘法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dirty="0"/>
              <a:t>void </a:t>
            </a:r>
            <a:r>
              <a:rPr lang="en-US" altLang="zh-CN" sz="1800" dirty="0" err="1"/>
              <a:t>fastSquareMatrixMultiply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** a,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** b,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** c,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n)</a:t>
            </a:r>
          </a:p>
          <a:p>
            <a:pPr marL="0" indent="0">
              <a:buNone/>
            </a:pPr>
            <a:r>
              <a:rPr lang="en-US" altLang="zh-CN" sz="1800" dirty="0"/>
              <a:t>{</a:t>
            </a:r>
          </a:p>
          <a:p>
            <a:pPr marL="0" indent="0">
              <a:buNone/>
            </a:pPr>
            <a:r>
              <a:rPr lang="nn-NO" altLang="zh-CN" sz="1800" dirty="0"/>
              <a:t>   for (int i = 0; i &lt; n; i++)</a:t>
            </a:r>
          </a:p>
          <a:p>
            <a:pPr marL="0" indent="0">
              <a:buNone/>
            </a:pPr>
            <a:r>
              <a:rPr lang="en-US" altLang="zh-CN" sz="1800" dirty="0"/>
              <a:t>      for 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j = 0; j &lt; n; j++)</a:t>
            </a:r>
          </a:p>
          <a:p>
            <a:pPr marL="0" indent="0">
              <a:buNone/>
            </a:pPr>
            <a:r>
              <a:rPr lang="en-US" altLang="zh-CN" sz="1800" dirty="0"/>
              <a:t>         c[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][j] = 0;</a:t>
            </a:r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nn-NO" altLang="zh-CN" sz="1800" dirty="0"/>
              <a:t>   for (int i = 0; i &lt; n; i++)</a:t>
            </a:r>
          </a:p>
          <a:p>
            <a:pPr marL="0" indent="0">
              <a:buNone/>
            </a:pPr>
            <a:r>
              <a:rPr lang="en-US" altLang="zh-CN" sz="1800" dirty="0"/>
              <a:t>     for 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j = 0; j &lt; n; j++)</a:t>
            </a:r>
          </a:p>
          <a:p>
            <a:pPr marL="0" indent="0">
              <a:buNone/>
            </a:pPr>
            <a:r>
              <a:rPr lang="en-US" altLang="zh-CN" sz="1800" dirty="0"/>
              <a:t>         for 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k = 0; k &lt; n; k++)</a:t>
            </a:r>
          </a:p>
          <a:p>
            <a:pPr marL="0" indent="0">
              <a:buNone/>
            </a:pPr>
            <a:r>
              <a:rPr lang="zh-CN" altLang="en-US" sz="1800" dirty="0"/>
              <a:t> </a:t>
            </a:r>
          </a:p>
          <a:p>
            <a:pPr marL="0" indent="0">
              <a:buNone/>
            </a:pPr>
            <a:r>
              <a:rPr lang="pl-PL" altLang="zh-CN" sz="1800" dirty="0"/>
              <a:t>            c[i][j] += a[i][k] * b[k][j];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231643"/>
              </p:ext>
            </p:extLst>
          </p:nvPr>
        </p:nvGraphicFramePr>
        <p:xfrm>
          <a:off x="7546428" y="3284191"/>
          <a:ext cx="40359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324"/>
                <a:gridCol w="1345324"/>
                <a:gridCol w="13453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ijk</a:t>
                      </a:r>
                      <a:r>
                        <a:rPr lang="zh-CN" altLang="en-US" smtClean="0"/>
                        <a:t>顺序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ikj</a:t>
                      </a:r>
                      <a:r>
                        <a:rPr lang="zh-CN" altLang="en-US" dirty="0" smtClean="0"/>
                        <a:t>顺序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0.859844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0.500231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6.89394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4.04951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77.4072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33.5267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487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968359" y="5290885"/>
            <a:ext cx="4771696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dirty="0" smtClean="0"/>
              <a:t>运行环境：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win10</a:t>
            </a:r>
            <a:br>
              <a:rPr lang="en-US" altLang="zh-CN" dirty="0" smtClean="0"/>
            </a:br>
            <a:r>
              <a:rPr lang="en-US" altLang="zh-CN" dirty="0" err="1" smtClean="0"/>
              <a:t>cpu</a:t>
            </a:r>
            <a:r>
              <a:rPr lang="en-US" altLang="zh-CN" dirty="0" smtClean="0"/>
              <a:t> i7 6600u(2.6GHz),</a:t>
            </a:r>
            <a:br>
              <a:rPr lang="en-US" altLang="zh-CN" dirty="0" smtClean="0"/>
            </a:br>
            <a:r>
              <a:rPr lang="en-US" altLang="zh-CN" dirty="0" smtClean="0"/>
              <a:t> RAM 8G,l1 128K,l2 512K,l3 4.0M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839310" y="6328742"/>
            <a:ext cx="554831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备注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：示例引自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数据结构、算法与应用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4.5.3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82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508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</a:p>
        </p:txBody>
      </p:sp>
      <p:sp>
        <p:nvSpPr>
          <p:cNvPr id="1146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评判程序性能的两个标准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空间复杂性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时间复杂性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分析法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实验法</a:t>
            </a:r>
            <a:endParaRPr lang="en-US" altLang="zh-CN" dirty="0" smtClean="0"/>
          </a:p>
          <a:p>
            <a:r>
              <a:rPr lang="zh-CN" altLang="en-US" dirty="0" smtClean="0"/>
              <a:t>思考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如果在</a:t>
            </a:r>
            <a:r>
              <a:rPr lang="zh-CN" altLang="en-US" dirty="0"/>
              <a:t>写完某个程序后发现运行特别慢，必须加以改进，该如何做？</a:t>
            </a:r>
          </a:p>
          <a:p>
            <a:pPr lvl="1"/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83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704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57227" y="2173284"/>
            <a:ext cx="241604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thanks</a:t>
            </a:r>
            <a:endParaRPr lang="zh-CN" altLang="en-US" sz="5400" b="1" dirty="0">
              <a:ln w="1905"/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9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CN" altLang="en-US" sz="3600" dirty="0"/>
              <a:t>数据结构的</a:t>
            </a:r>
            <a:r>
              <a:rPr lang="zh-CN" altLang="en-US" sz="3600" dirty="0" smtClean="0"/>
              <a:t>创始人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800" dirty="0" smtClean="0"/>
              <a:t>—</a:t>
            </a:r>
            <a:r>
              <a:rPr lang="en-US" altLang="zh-CN" sz="2800" dirty="0"/>
              <a:t>Donald. E. Knuth</a:t>
            </a:r>
            <a:endParaRPr lang="zh-CN" altLang="en-US" dirty="0"/>
          </a:p>
        </p:txBody>
      </p:sp>
      <p:pic>
        <p:nvPicPr>
          <p:cNvPr id="20" name="图片占位符 19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" b="81"/>
          <a:stretch>
            <a:fillRect/>
          </a:stretch>
        </p:blipFill>
        <p:spPr>
          <a:xfrm>
            <a:off x="6797147" y="855133"/>
            <a:ext cx="4137423" cy="4885267"/>
          </a:xfrm>
        </p:spPr>
      </p:pic>
      <p:sp>
        <p:nvSpPr>
          <p:cNvPr id="17" name="文本占位符 16"/>
          <p:cNvSpPr>
            <a:spLocks noGrp="1"/>
          </p:cNvSpPr>
          <p:nvPr>
            <p:ph type="body" sz="half" idx="2"/>
          </p:nvPr>
        </p:nvSpPr>
        <p:spPr>
          <a:xfrm>
            <a:off x="1562100" y="1888067"/>
            <a:ext cx="3932237" cy="3972983"/>
          </a:xfrm>
        </p:spPr>
        <p:txBody>
          <a:bodyPr>
            <a:normAutofit/>
          </a:bodyPr>
          <a:lstStyle/>
          <a:p>
            <a:pPr marL="11516" marR="62764" algn="just">
              <a:lnSpc>
                <a:spcPct val="101099"/>
              </a:lnSpc>
            </a:pPr>
            <a:r>
              <a:rPr lang="en-US" altLang="zh-CN" b="1" dirty="0">
                <a:latin typeface="Arial"/>
                <a:cs typeface="Arial"/>
              </a:rPr>
              <a:t>193</a:t>
            </a:r>
            <a:r>
              <a:rPr lang="en-US" altLang="zh-CN" b="1" spc="5" dirty="0">
                <a:latin typeface="Arial"/>
                <a:cs typeface="Arial"/>
              </a:rPr>
              <a:t>8</a:t>
            </a:r>
            <a:r>
              <a:rPr lang="zh-CN" altLang="en-US" b="1" spc="-23" dirty="0">
                <a:latin typeface="宋体"/>
                <a:cs typeface="宋体"/>
              </a:rPr>
              <a:t>年出生</a:t>
            </a:r>
            <a:r>
              <a:rPr lang="zh-CN" altLang="en-US" b="1" spc="-18" dirty="0">
                <a:latin typeface="宋体"/>
                <a:cs typeface="宋体"/>
              </a:rPr>
              <a:t>，</a:t>
            </a:r>
            <a:r>
              <a:rPr lang="en-US" altLang="zh-CN" b="1" spc="-5" dirty="0">
                <a:latin typeface="Arial"/>
                <a:cs typeface="Arial"/>
              </a:rPr>
              <a:t>25</a:t>
            </a:r>
            <a:r>
              <a:rPr lang="zh-CN" altLang="en-US" b="1" spc="-23" dirty="0">
                <a:latin typeface="宋体"/>
                <a:cs typeface="宋体"/>
              </a:rPr>
              <a:t>岁毕业于加州</a:t>
            </a:r>
            <a:r>
              <a:rPr lang="zh-CN" altLang="en-US" b="1" spc="-23" dirty="0" smtClean="0">
                <a:latin typeface="宋体"/>
                <a:cs typeface="宋体"/>
              </a:rPr>
              <a:t>理工学院</a:t>
            </a:r>
            <a:r>
              <a:rPr lang="zh-CN" altLang="en-US" b="1" spc="-23" dirty="0">
                <a:latin typeface="宋体"/>
                <a:cs typeface="宋体"/>
              </a:rPr>
              <a:t>数学系，博士毕业后留校任教</a:t>
            </a:r>
            <a:r>
              <a:rPr lang="zh-CN" altLang="en-US" b="1" spc="-18" dirty="0">
                <a:latin typeface="宋体"/>
                <a:cs typeface="宋体"/>
              </a:rPr>
              <a:t>，</a:t>
            </a:r>
            <a:r>
              <a:rPr lang="en-US" altLang="zh-CN" b="1" spc="-5" dirty="0" smtClean="0">
                <a:latin typeface="Arial"/>
                <a:cs typeface="Arial"/>
              </a:rPr>
              <a:t>28</a:t>
            </a:r>
            <a:r>
              <a:rPr lang="zh-CN" altLang="en-US" b="1" spc="-23" dirty="0" smtClean="0">
                <a:latin typeface="宋体"/>
                <a:cs typeface="宋体"/>
              </a:rPr>
              <a:t>岁</a:t>
            </a:r>
            <a:r>
              <a:rPr lang="zh-CN" altLang="en-US" b="1" spc="-23" dirty="0">
                <a:latin typeface="宋体"/>
                <a:cs typeface="宋体"/>
              </a:rPr>
              <a:t>任副教授</a:t>
            </a:r>
            <a:r>
              <a:rPr lang="zh-CN" altLang="en-US" b="1" spc="-18" dirty="0">
                <a:latin typeface="宋体"/>
                <a:cs typeface="宋体"/>
              </a:rPr>
              <a:t>。</a:t>
            </a:r>
            <a:r>
              <a:rPr lang="en-US" altLang="zh-CN" b="1" spc="-5" dirty="0">
                <a:latin typeface="Arial"/>
                <a:cs typeface="Arial"/>
              </a:rPr>
              <a:t>30</a:t>
            </a:r>
            <a:r>
              <a:rPr lang="zh-CN" altLang="en-US" b="1" spc="-23" dirty="0">
                <a:latin typeface="宋体"/>
                <a:cs typeface="宋体"/>
              </a:rPr>
              <a:t>岁时，加盟</a:t>
            </a:r>
            <a:r>
              <a:rPr lang="zh-CN" altLang="en-US" b="1" spc="-23" dirty="0" smtClean="0">
                <a:latin typeface="宋体"/>
                <a:cs typeface="宋体"/>
              </a:rPr>
              <a:t>斯坦福大学</a:t>
            </a:r>
            <a:r>
              <a:rPr lang="zh-CN" altLang="en-US" b="1" spc="-23" dirty="0">
                <a:latin typeface="宋体"/>
                <a:cs typeface="宋体"/>
              </a:rPr>
              <a:t>计算机系，任教授。</a:t>
            </a:r>
            <a:r>
              <a:rPr lang="zh-CN" altLang="en-US" b="1" spc="-18" dirty="0">
                <a:latin typeface="宋体"/>
                <a:cs typeface="宋体"/>
              </a:rPr>
              <a:t>从</a:t>
            </a:r>
            <a:r>
              <a:rPr lang="en-US" altLang="zh-CN" b="1" spc="-5" dirty="0">
                <a:latin typeface="Arial"/>
                <a:cs typeface="Arial"/>
              </a:rPr>
              <a:t>3</a:t>
            </a:r>
            <a:r>
              <a:rPr lang="en-US" altLang="zh-CN" b="1" dirty="0">
                <a:latin typeface="Arial"/>
                <a:cs typeface="Arial"/>
              </a:rPr>
              <a:t>1</a:t>
            </a:r>
            <a:r>
              <a:rPr lang="zh-CN" altLang="en-US" b="1" spc="-23" dirty="0">
                <a:latin typeface="宋体"/>
                <a:cs typeface="宋体"/>
              </a:rPr>
              <a:t>岁起，</a:t>
            </a:r>
            <a:r>
              <a:rPr lang="zh-CN" altLang="en-US" b="1" spc="-23" dirty="0" smtClean="0">
                <a:latin typeface="宋体"/>
                <a:cs typeface="宋体"/>
              </a:rPr>
              <a:t>开始</a:t>
            </a:r>
            <a:r>
              <a:rPr lang="zh-CN" altLang="en-US" b="1" spc="-23" dirty="0">
                <a:latin typeface="宋体"/>
                <a:cs typeface="宋体"/>
              </a:rPr>
              <a:t>出版他的历史性经典巨著</a:t>
            </a:r>
            <a:r>
              <a:rPr lang="zh-CN" altLang="en-US" b="1" spc="-23" dirty="0" smtClean="0">
                <a:latin typeface="宋体"/>
                <a:cs typeface="宋体"/>
              </a:rPr>
              <a:t>：</a:t>
            </a:r>
            <a:endParaRPr lang="en-US" altLang="zh-CN" b="1" spc="-23" dirty="0" smtClean="0">
              <a:latin typeface="宋体"/>
              <a:cs typeface="宋体"/>
            </a:endParaRPr>
          </a:p>
          <a:p>
            <a:pPr marL="11516" marR="62764" algn="just">
              <a:lnSpc>
                <a:spcPct val="101099"/>
              </a:lnSpc>
            </a:pPr>
            <a:r>
              <a:rPr lang="en-US" altLang="zh-CN" b="1" i="1" spc="-5" dirty="0" smtClean="0">
                <a:latin typeface="Arial"/>
                <a:cs typeface="Arial"/>
              </a:rPr>
              <a:t>Th</a:t>
            </a:r>
            <a:r>
              <a:rPr lang="en-US" altLang="zh-CN" b="1" i="1" dirty="0" smtClean="0">
                <a:latin typeface="Arial"/>
                <a:cs typeface="Arial"/>
              </a:rPr>
              <a:t>e</a:t>
            </a:r>
            <a:r>
              <a:rPr lang="zh-CN" altLang="en-US" b="1" i="1" spc="-5" dirty="0" smtClean="0">
                <a:latin typeface="Arial"/>
                <a:cs typeface="Arial"/>
              </a:rPr>
              <a:t> </a:t>
            </a:r>
            <a:r>
              <a:rPr lang="en-US" altLang="zh-CN" b="1" i="1" spc="-5" dirty="0">
                <a:latin typeface="Arial"/>
                <a:cs typeface="Arial"/>
              </a:rPr>
              <a:t>Ar</a:t>
            </a:r>
            <a:r>
              <a:rPr lang="en-US" altLang="zh-CN" b="1" i="1" dirty="0">
                <a:latin typeface="Arial"/>
                <a:cs typeface="Arial"/>
              </a:rPr>
              <a:t>t</a:t>
            </a:r>
            <a:r>
              <a:rPr lang="zh-CN" altLang="en-US" b="1" i="1" spc="-5" dirty="0">
                <a:latin typeface="Arial"/>
                <a:cs typeface="Arial"/>
              </a:rPr>
              <a:t> </a:t>
            </a:r>
            <a:r>
              <a:rPr lang="en-US" altLang="zh-CN" b="1" i="1" spc="-5" dirty="0">
                <a:latin typeface="Arial"/>
                <a:cs typeface="Arial"/>
              </a:rPr>
              <a:t>o</a:t>
            </a:r>
            <a:r>
              <a:rPr lang="en-US" altLang="zh-CN" b="1" i="1" dirty="0">
                <a:latin typeface="Arial"/>
                <a:cs typeface="Arial"/>
              </a:rPr>
              <a:t>f</a:t>
            </a:r>
            <a:r>
              <a:rPr lang="zh-CN" altLang="en-US" b="1" i="1" spc="-5" dirty="0">
                <a:latin typeface="Arial"/>
                <a:cs typeface="Arial"/>
              </a:rPr>
              <a:t> </a:t>
            </a:r>
            <a:r>
              <a:rPr lang="en-US" altLang="zh-CN" b="1" i="1" spc="-5" dirty="0">
                <a:latin typeface="Arial"/>
                <a:cs typeface="Arial"/>
              </a:rPr>
              <a:t>Compute</a:t>
            </a:r>
            <a:r>
              <a:rPr lang="en-US" altLang="zh-CN" b="1" i="1" dirty="0">
                <a:latin typeface="Arial"/>
                <a:cs typeface="Arial"/>
              </a:rPr>
              <a:t>r</a:t>
            </a:r>
            <a:r>
              <a:rPr lang="zh-CN" altLang="en-US" b="1" i="1" spc="-5" dirty="0">
                <a:latin typeface="Arial"/>
                <a:cs typeface="Arial"/>
              </a:rPr>
              <a:t> </a:t>
            </a:r>
            <a:r>
              <a:rPr lang="en-US" altLang="zh-CN" b="1" i="1" spc="-5" dirty="0">
                <a:latin typeface="Arial"/>
                <a:cs typeface="Arial"/>
              </a:rPr>
              <a:t>Programming</a:t>
            </a:r>
            <a:endParaRPr lang="zh-CN" altLang="en-US" dirty="0">
              <a:latin typeface="Arial"/>
              <a:cs typeface="Arial"/>
            </a:endParaRPr>
          </a:p>
          <a:p>
            <a:pPr marL="11516" marR="4607">
              <a:lnSpc>
                <a:spcPct val="101499"/>
              </a:lnSpc>
              <a:spcBef>
                <a:spcPts val="875"/>
              </a:spcBef>
            </a:pPr>
            <a:r>
              <a:rPr lang="zh-CN" altLang="en-US" b="1" spc="-23" dirty="0">
                <a:latin typeface="宋体"/>
                <a:cs typeface="宋体"/>
              </a:rPr>
              <a:t>他计划共</a:t>
            </a:r>
            <a:r>
              <a:rPr lang="zh-CN" altLang="en-US" b="1" spc="-18" dirty="0">
                <a:latin typeface="宋体"/>
                <a:cs typeface="宋体"/>
              </a:rPr>
              <a:t>写</a:t>
            </a:r>
            <a:r>
              <a:rPr lang="en-US" altLang="zh-CN" b="1" spc="-5" dirty="0">
                <a:latin typeface="Arial"/>
                <a:cs typeface="Arial"/>
              </a:rPr>
              <a:t>7</a:t>
            </a:r>
            <a:r>
              <a:rPr lang="zh-CN" altLang="en-US" b="1" spc="-23" dirty="0">
                <a:latin typeface="宋体"/>
                <a:cs typeface="宋体"/>
              </a:rPr>
              <a:t>卷，然而出版三卷之后， 已震惊世界，使他获得计算机科学界 的最高荣誉图灵奖，此时，他年</a:t>
            </a:r>
            <a:r>
              <a:rPr lang="zh-CN" altLang="en-US" b="1" spc="-18" dirty="0">
                <a:latin typeface="宋体"/>
                <a:cs typeface="宋体"/>
              </a:rPr>
              <a:t>仅</a:t>
            </a:r>
            <a:r>
              <a:rPr lang="en-US" altLang="zh-CN" b="1" spc="-5" dirty="0">
                <a:latin typeface="Arial"/>
                <a:cs typeface="Arial"/>
              </a:rPr>
              <a:t>36 </a:t>
            </a:r>
            <a:r>
              <a:rPr lang="zh-CN" altLang="en-US" b="1" spc="-23" dirty="0">
                <a:latin typeface="宋体"/>
                <a:cs typeface="宋体"/>
              </a:rPr>
              <a:t>岁</a:t>
            </a:r>
            <a:r>
              <a:rPr lang="zh-CN" altLang="en-US" b="1" spc="-23" dirty="0" smtClean="0">
                <a:latin typeface="宋体"/>
                <a:cs typeface="宋体"/>
              </a:rPr>
              <a:t>。</a:t>
            </a:r>
            <a:endParaRPr lang="en-US" altLang="zh-CN" b="1" spc="-23" dirty="0" smtClean="0">
              <a:latin typeface="宋体"/>
              <a:cs typeface="宋体"/>
            </a:endParaRPr>
          </a:p>
          <a:p>
            <a:pPr marL="11516" marR="4607">
              <a:lnSpc>
                <a:spcPct val="101499"/>
              </a:lnSpc>
              <a:spcBef>
                <a:spcPts val="875"/>
              </a:spcBef>
            </a:pPr>
            <a:r>
              <a:rPr lang="zh-CN" altLang="en-US" sz="1400" dirty="0" smtClean="0"/>
              <a:t>第一</a:t>
            </a:r>
            <a:r>
              <a:rPr lang="zh-CN" altLang="en-US" sz="1400" dirty="0"/>
              <a:t>卷</a:t>
            </a:r>
            <a:r>
              <a:rPr lang="en-US" altLang="zh-CN" sz="1400" dirty="0"/>
              <a:t>《</a:t>
            </a:r>
            <a:r>
              <a:rPr lang="zh-CN" altLang="en-US" sz="1400" dirty="0"/>
              <a:t>基本算法</a:t>
            </a:r>
            <a:r>
              <a:rPr lang="en-US" altLang="zh-CN" sz="1400" dirty="0" smtClean="0"/>
              <a:t>》       1968</a:t>
            </a:r>
            <a:r>
              <a:rPr lang="zh-CN" altLang="en-US" sz="1400" dirty="0"/>
              <a:t>年</a:t>
            </a:r>
            <a:r>
              <a:rPr lang="zh-CN" altLang="en-US" sz="1400" dirty="0" smtClean="0"/>
              <a:t>出版</a:t>
            </a:r>
            <a:endParaRPr lang="en-US" altLang="zh-CN" sz="1400" dirty="0" smtClean="0"/>
          </a:p>
          <a:p>
            <a:pPr marL="11516" marR="4607">
              <a:lnSpc>
                <a:spcPct val="101499"/>
              </a:lnSpc>
              <a:spcBef>
                <a:spcPts val="875"/>
              </a:spcBef>
            </a:pPr>
            <a:r>
              <a:rPr lang="zh-CN" altLang="en-US" sz="1400" dirty="0" smtClean="0"/>
              <a:t>第二</a:t>
            </a:r>
            <a:r>
              <a:rPr lang="zh-CN" altLang="en-US" sz="1400" dirty="0"/>
              <a:t>卷</a:t>
            </a:r>
            <a:r>
              <a:rPr lang="en-US" altLang="zh-CN" sz="1400" dirty="0"/>
              <a:t>《</a:t>
            </a:r>
            <a:r>
              <a:rPr lang="zh-CN" altLang="en-US" sz="1400" dirty="0"/>
              <a:t>半数字化算法</a:t>
            </a:r>
            <a:r>
              <a:rPr lang="en-US" altLang="zh-CN" sz="1400" dirty="0" smtClean="0"/>
              <a:t>》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1969</a:t>
            </a:r>
            <a:r>
              <a:rPr lang="zh-CN" altLang="en-US" sz="1400" dirty="0"/>
              <a:t>年</a:t>
            </a:r>
            <a:r>
              <a:rPr lang="zh-CN" altLang="en-US" sz="1400" dirty="0" smtClean="0"/>
              <a:t>出版</a:t>
            </a:r>
            <a:endParaRPr lang="en-US" altLang="zh-CN" sz="1400" dirty="0" smtClean="0"/>
          </a:p>
          <a:p>
            <a:pPr marL="11516" marR="4607">
              <a:lnSpc>
                <a:spcPct val="101499"/>
              </a:lnSpc>
              <a:spcBef>
                <a:spcPts val="875"/>
              </a:spcBef>
            </a:pPr>
            <a:r>
              <a:rPr lang="zh-CN" altLang="en-US" sz="1400" dirty="0" smtClean="0"/>
              <a:t>第三</a:t>
            </a:r>
            <a:r>
              <a:rPr lang="zh-CN" altLang="en-US" sz="1400" dirty="0"/>
              <a:t>卷</a:t>
            </a:r>
            <a:r>
              <a:rPr lang="en-US" altLang="zh-CN" sz="1400" dirty="0"/>
              <a:t>《</a:t>
            </a:r>
            <a:r>
              <a:rPr lang="zh-CN" altLang="en-US" sz="1400" dirty="0"/>
              <a:t>排序与搜索</a:t>
            </a:r>
            <a:r>
              <a:rPr lang="en-US" altLang="zh-CN" sz="1400" dirty="0" smtClean="0"/>
              <a:t>》</a:t>
            </a:r>
            <a:r>
              <a:rPr lang="zh-CN" altLang="en-US" sz="1400" dirty="0" smtClean="0"/>
              <a:t>    </a:t>
            </a:r>
            <a:r>
              <a:rPr lang="en-US" altLang="zh-CN" sz="1400" dirty="0" smtClean="0"/>
              <a:t>1973</a:t>
            </a:r>
            <a:r>
              <a:rPr lang="zh-CN" altLang="en-US" sz="1400" dirty="0"/>
              <a:t>年</a:t>
            </a:r>
            <a:r>
              <a:rPr lang="zh-CN" altLang="en-US" sz="1400" dirty="0" smtClean="0"/>
              <a:t>出版</a:t>
            </a:r>
            <a:endParaRPr lang="en-US" altLang="zh-CN" sz="1400" dirty="0" smtClean="0"/>
          </a:p>
          <a:p>
            <a:pPr marL="11516" marR="4607">
              <a:lnSpc>
                <a:spcPct val="101499"/>
              </a:lnSpc>
              <a:spcBef>
                <a:spcPts val="875"/>
              </a:spcBef>
            </a:pPr>
            <a:r>
              <a:rPr lang="zh-CN" altLang="en-US" sz="1400" dirty="0" smtClean="0"/>
              <a:t>第四</a:t>
            </a:r>
            <a:r>
              <a:rPr lang="zh-CN" altLang="en-US" sz="1400" dirty="0"/>
              <a:t>卷</a:t>
            </a:r>
            <a:r>
              <a:rPr lang="en-US" altLang="zh-CN" sz="1400" dirty="0"/>
              <a:t>A《</a:t>
            </a:r>
            <a:r>
              <a:rPr lang="zh-CN" altLang="en-US" sz="1400" dirty="0"/>
              <a:t>组合算法</a:t>
            </a:r>
            <a:r>
              <a:rPr lang="en-US" altLang="zh-CN" sz="1400" dirty="0" smtClean="0"/>
              <a:t>》</a:t>
            </a:r>
            <a:r>
              <a:rPr lang="zh-CN" altLang="en-US" sz="1400" dirty="0" smtClean="0"/>
              <a:t>     </a:t>
            </a:r>
            <a:r>
              <a:rPr lang="en-US" altLang="zh-CN" sz="1400" dirty="0" smtClean="0"/>
              <a:t>2011</a:t>
            </a:r>
            <a:r>
              <a:rPr lang="zh-CN" altLang="en-US" sz="1400" dirty="0"/>
              <a:t>年出版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0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“云层层叠”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665276_TF03460508" id="{CB9A589A-4182-4DCC-B96C-F43A9C2C5442}" vid="{E9F7F67E-6115-4105-B812-2F7F3FF324F4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schemas.microsoft.com/office/infopath/2007/PartnerControls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2006/documentManagement/types"/>
    <ds:schemaRef ds:uri="a4f35948-e619-41b3-aa29-22878b09cfd2"/>
    <ds:schemaRef ds:uri="http://purl.org/dc/elements/1.1/"/>
    <ds:schemaRef ds:uri="http://schemas.openxmlformats.org/package/2006/metadata/core-properties"/>
    <ds:schemaRef ds:uri="40262f94-9f35-4ac3-9a90-690165a166b7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“云层层叠”设计幻灯片</Template>
  <TotalTime>4407</TotalTime>
  <Words>4794</Words>
  <Application>Microsoft Office PowerPoint</Application>
  <PresentationFormat>宽屏</PresentationFormat>
  <Paragraphs>1131</Paragraphs>
  <Slides>84</Slides>
  <Notes>84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84</vt:i4>
      </vt:variant>
    </vt:vector>
  </HeadingPairs>
  <TitlesOfParts>
    <vt:vector size="108" baseType="lpstr">
      <vt:lpstr>Arial Unicode MS</vt:lpstr>
      <vt:lpstr>Microsoft JhengHei</vt:lpstr>
      <vt:lpstr>Microsoft YaHei UI</vt:lpstr>
      <vt:lpstr>Microsoft YaHei UI Light</vt:lpstr>
      <vt:lpstr>MS Hei</vt:lpstr>
      <vt:lpstr>等线</vt:lpstr>
      <vt:lpstr>仿宋_GB2312</vt:lpstr>
      <vt:lpstr>黑体</vt:lpstr>
      <vt:lpstr>华文楷体</vt:lpstr>
      <vt:lpstr>楷体</vt:lpstr>
      <vt:lpstr>宋体</vt:lpstr>
      <vt:lpstr>宋体</vt:lpstr>
      <vt:lpstr>微软雅黑</vt:lpstr>
      <vt:lpstr>Arial</vt:lpstr>
      <vt:lpstr>Calibri</vt:lpstr>
      <vt:lpstr>Microsoft Himalaya</vt:lpstr>
      <vt:lpstr>Symbol</vt:lpstr>
      <vt:lpstr>Tahoma</vt:lpstr>
      <vt:lpstr>Times New Roman</vt:lpstr>
      <vt:lpstr>Wingdings</vt:lpstr>
      <vt:lpstr>楷体_GB2312</vt:lpstr>
      <vt:lpstr>“云层层叠”设计模板</vt:lpstr>
      <vt:lpstr>Visio</vt:lpstr>
      <vt:lpstr>Equation</vt:lpstr>
      <vt:lpstr>数 据 结 构</vt:lpstr>
      <vt:lpstr>PowerPoint 演示文稿</vt:lpstr>
      <vt:lpstr>课程安排</vt:lpstr>
      <vt:lpstr>学时分配</vt:lpstr>
      <vt:lpstr>联系方式</vt:lpstr>
      <vt:lpstr>绪论</vt:lpstr>
      <vt:lpstr>主要内容</vt:lpstr>
      <vt:lpstr>学习目标</vt:lpstr>
      <vt:lpstr>数据结构的创始人 —Donald. E. Knuth</vt:lpstr>
      <vt:lpstr>计算机程序的发展</vt:lpstr>
      <vt:lpstr>数据结构 研究内容（Cont.）</vt:lpstr>
      <vt:lpstr>数据结构 研究内容</vt:lpstr>
      <vt:lpstr>数据结构与计算学科</vt:lpstr>
      <vt:lpstr>数据结构定义</vt:lpstr>
      <vt:lpstr>基本概念和术语</vt:lpstr>
      <vt:lpstr>数据结构概念</vt:lpstr>
      <vt:lpstr>逻辑结构（Cont.）</vt:lpstr>
      <vt:lpstr>逻辑结构</vt:lpstr>
      <vt:lpstr>存储结构</vt:lpstr>
      <vt:lpstr>PowerPoint 演示文稿</vt:lpstr>
      <vt:lpstr>抽象数据类型  (ADTs: Abstract  Data Types)</vt:lpstr>
      <vt:lpstr>Example: ATD Complex</vt:lpstr>
      <vt:lpstr>算法及算法分析</vt:lpstr>
      <vt:lpstr>算法定义和特征</vt:lpstr>
      <vt:lpstr>算法描述-欧几里德算法</vt:lpstr>
      <vt:lpstr>提出问题：如何评价算法？</vt:lpstr>
      <vt:lpstr>方案一：占用尽量少的额外空间</vt:lpstr>
      <vt:lpstr>方案二：在最短时间内完成</vt:lpstr>
      <vt:lpstr>结论</vt:lpstr>
      <vt:lpstr>影响程序性能评价的因素</vt:lpstr>
      <vt:lpstr>空间复杂性</vt:lpstr>
      <vt:lpstr>数据空间：变量所占空间</vt:lpstr>
      <vt:lpstr>程序空间分析</vt:lpstr>
      <vt:lpstr>空间复杂性分析例1:累加</vt:lpstr>
      <vt:lpstr>小结</vt:lpstr>
      <vt:lpstr>时间复杂度分析</vt:lpstr>
      <vt:lpstr>时空分析对比</vt:lpstr>
      <vt:lpstr>应该摒弃的指标</vt:lpstr>
      <vt:lpstr>应该采用的指标</vt:lpstr>
      <vt:lpstr>操作计数分析示例：多项式求值</vt:lpstr>
      <vt:lpstr>多项式求值优化</vt:lpstr>
      <vt:lpstr>执行步数</vt:lpstr>
      <vt:lpstr>执行步数分析示例1：一般程序</vt:lpstr>
      <vt:lpstr>函数Sum的执行步数</vt:lpstr>
      <vt:lpstr>执行步数分析示例2：递归程序</vt:lpstr>
      <vt:lpstr>函数Rsum的执行步数</vt:lpstr>
      <vt:lpstr>矩阵转置函数的执行步数</vt:lpstr>
      <vt:lpstr>时间复杂度分析</vt:lpstr>
      <vt:lpstr>问题提出</vt:lpstr>
      <vt:lpstr>复杂度的渐进性质</vt:lpstr>
      <vt:lpstr>大写Ο符号 Big-Oh</vt:lpstr>
      <vt:lpstr>常用做g的简单函数</vt:lpstr>
      <vt:lpstr>大O符号例子(1)</vt:lpstr>
      <vt:lpstr>大O符号例子（2）</vt:lpstr>
      <vt:lpstr>大O符号例子（3）</vt:lpstr>
      <vt:lpstr>大O符号例子（4）</vt:lpstr>
      <vt:lpstr>错误界限</vt:lpstr>
      <vt:lpstr>多项式的阶</vt:lpstr>
      <vt:lpstr>大O原理图示</vt:lpstr>
      <vt:lpstr>小结</vt:lpstr>
      <vt:lpstr>Ω符号(Big-Omega)</vt:lpstr>
      <vt:lpstr>Ω符号例子（1）</vt:lpstr>
      <vt:lpstr>Ω符号例子（2）</vt:lpstr>
      <vt:lpstr>关于Ω的多项式定理</vt:lpstr>
      <vt:lpstr>Ω原理图示</vt:lpstr>
      <vt:lpstr>Θ符号(Big-Theta)</vt:lpstr>
      <vt:lpstr>Θ符号例子</vt:lpstr>
      <vt:lpstr>关于Θ的多项式定理</vt:lpstr>
      <vt:lpstr>小写o符号(little-Oh)</vt:lpstr>
      <vt:lpstr>算法分析</vt:lpstr>
      <vt:lpstr>算法分析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性能测量方法</vt:lpstr>
      <vt:lpstr>实际复杂性</vt:lpstr>
      <vt:lpstr>各种函数的渐进变化表</vt:lpstr>
      <vt:lpstr>各种函数的渐进曲线图</vt:lpstr>
      <vt:lpstr>实际性能测量</vt:lpstr>
      <vt:lpstr>缓存对算法性能的影响</vt:lpstr>
      <vt:lpstr>总结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绪论</dc:title>
  <dc:creator>maggie</dc:creator>
  <cp:lastModifiedBy>maggie</cp:lastModifiedBy>
  <cp:revision>65</cp:revision>
  <cp:lastPrinted>2017-09-11T08:45:00Z</cp:lastPrinted>
  <dcterms:created xsi:type="dcterms:W3CDTF">2017-09-04T08:16:30Z</dcterms:created>
  <dcterms:modified xsi:type="dcterms:W3CDTF">2017-09-12T02:02:42Z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