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345"/>
  </p:notesMasterIdLst>
  <p:handoutMasterIdLst>
    <p:handoutMasterId r:id="rId346"/>
  </p:handoutMasterIdLst>
  <p:sldIdLst>
    <p:sldId id="362" r:id="rId2"/>
    <p:sldId id="1196" r:id="rId3"/>
    <p:sldId id="1197" r:id="rId4"/>
    <p:sldId id="1198" r:id="rId5"/>
    <p:sldId id="1200" r:id="rId6"/>
    <p:sldId id="1201" r:id="rId7"/>
    <p:sldId id="1202" r:id="rId8"/>
    <p:sldId id="1203" r:id="rId9"/>
    <p:sldId id="1204" r:id="rId10"/>
    <p:sldId id="1205" r:id="rId11"/>
    <p:sldId id="1206" r:id="rId12"/>
    <p:sldId id="1207" r:id="rId13"/>
    <p:sldId id="1208" r:id="rId14"/>
    <p:sldId id="1209" r:id="rId15"/>
    <p:sldId id="1210" r:id="rId16"/>
    <p:sldId id="1211" r:id="rId17"/>
    <p:sldId id="1212" r:id="rId18"/>
    <p:sldId id="1213" r:id="rId19"/>
    <p:sldId id="1214" r:id="rId20"/>
    <p:sldId id="1215" r:id="rId21"/>
    <p:sldId id="265" r:id="rId22"/>
    <p:sldId id="270" r:id="rId23"/>
    <p:sldId id="372" r:id="rId24"/>
    <p:sldId id="374" r:id="rId25"/>
    <p:sldId id="379" r:id="rId26"/>
    <p:sldId id="382" r:id="rId27"/>
    <p:sldId id="384" r:id="rId28"/>
    <p:sldId id="274" r:id="rId29"/>
    <p:sldId id="275" r:id="rId30"/>
    <p:sldId id="276" r:id="rId31"/>
    <p:sldId id="278" r:id="rId32"/>
    <p:sldId id="282" r:id="rId33"/>
    <p:sldId id="386" r:id="rId34"/>
    <p:sldId id="325" r:id="rId35"/>
    <p:sldId id="326" r:id="rId36"/>
    <p:sldId id="327" r:id="rId37"/>
    <p:sldId id="336" r:id="rId38"/>
    <p:sldId id="337" r:id="rId39"/>
    <p:sldId id="342" r:id="rId40"/>
    <p:sldId id="345" r:id="rId41"/>
    <p:sldId id="389" r:id="rId42"/>
    <p:sldId id="388" r:id="rId43"/>
    <p:sldId id="398" r:id="rId44"/>
    <p:sldId id="399" r:id="rId45"/>
    <p:sldId id="400" r:id="rId46"/>
    <p:sldId id="401" r:id="rId47"/>
    <p:sldId id="402" r:id="rId48"/>
    <p:sldId id="403" r:id="rId49"/>
    <p:sldId id="409" r:id="rId50"/>
    <p:sldId id="415" r:id="rId51"/>
    <p:sldId id="420" r:id="rId52"/>
    <p:sldId id="421" r:id="rId53"/>
    <p:sldId id="422" r:id="rId54"/>
    <p:sldId id="432" r:id="rId55"/>
    <p:sldId id="433" r:id="rId56"/>
    <p:sldId id="436" r:id="rId57"/>
    <p:sldId id="437" r:id="rId58"/>
    <p:sldId id="440" r:id="rId59"/>
    <p:sldId id="441" r:id="rId60"/>
    <p:sldId id="448" r:id="rId61"/>
    <p:sldId id="449" r:id="rId62"/>
    <p:sldId id="450" r:id="rId63"/>
    <p:sldId id="451" r:id="rId64"/>
    <p:sldId id="463" r:id="rId65"/>
    <p:sldId id="466" r:id="rId66"/>
    <p:sldId id="467" r:id="rId67"/>
    <p:sldId id="469" r:id="rId68"/>
    <p:sldId id="470" r:id="rId69"/>
    <p:sldId id="471" r:id="rId70"/>
    <p:sldId id="472" r:id="rId71"/>
    <p:sldId id="486" r:id="rId72"/>
    <p:sldId id="488" r:id="rId73"/>
    <p:sldId id="489" r:id="rId74"/>
    <p:sldId id="494" r:id="rId75"/>
    <p:sldId id="506" r:id="rId76"/>
    <p:sldId id="507" r:id="rId77"/>
    <p:sldId id="514" r:id="rId78"/>
    <p:sldId id="515" r:id="rId79"/>
    <p:sldId id="516" r:id="rId80"/>
    <p:sldId id="523" r:id="rId81"/>
    <p:sldId id="527" r:id="rId82"/>
    <p:sldId id="537" r:id="rId83"/>
    <p:sldId id="538" r:id="rId84"/>
    <p:sldId id="539" r:id="rId85"/>
    <p:sldId id="540" r:id="rId86"/>
    <p:sldId id="544" r:id="rId87"/>
    <p:sldId id="546" r:id="rId88"/>
    <p:sldId id="547" r:id="rId89"/>
    <p:sldId id="574" r:id="rId90"/>
    <p:sldId id="590" r:id="rId91"/>
    <p:sldId id="591" r:id="rId92"/>
    <p:sldId id="593" r:id="rId93"/>
    <p:sldId id="595" r:id="rId94"/>
    <p:sldId id="622" r:id="rId95"/>
    <p:sldId id="636" r:id="rId96"/>
    <p:sldId id="645" r:id="rId97"/>
    <p:sldId id="646" r:id="rId98"/>
    <p:sldId id="647" r:id="rId99"/>
    <p:sldId id="648" r:id="rId100"/>
    <p:sldId id="649" r:id="rId101"/>
    <p:sldId id="650" r:id="rId102"/>
    <p:sldId id="651" r:id="rId103"/>
    <p:sldId id="654" r:id="rId104"/>
    <p:sldId id="655" r:id="rId105"/>
    <p:sldId id="656" r:id="rId106"/>
    <p:sldId id="657" r:id="rId107"/>
    <p:sldId id="669" r:id="rId108"/>
    <p:sldId id="670" r:id="rId109"/>
    <p:sldId id="671" r:id="rId110"/>
    <p:sldId id="672" r:id="rId111"/>
    <p:sldId id="673" r:id="rId112"/>
    <p:sldId id="674" r:id="rId113"/>
    <p:sldId id="675" r:id="rId114"/>
    <p:sldId id="677" r:id="rId115"/>
    <p:sldId id="683" r:id="rId116"/>
    <p:sldId id="687" r:id="rId117"/>
    <p:sldId id="688" r:id="rId118"/>
    <p:sldId id="689" r:id="rId119"/>
    <p:sldId id="690" r:id="rId120"/>
    <p:sldId id="692" r:id="rId121"/>
    <p:sldId id="694" r:id="rId122"/>
    <p:sldId id="695" r:id="rId123"/>
    <p:sldId id="699" r:id="rId124"/>
    <p:sldId id="701" r:id="rId125"/>
    <p:sldId id="702" r:id="rId126"/>
    <p:sldId id="705" r:id="rId127"/>
    <p:sldId id="706" r:id="rId128"/>
    <p:sldId id="710" r:id="rId129"/>
    <p:sldId id="711" r:id="rId130"/>
    <p:sldId id="712" r:id="rId131"/>
    <p:sldId id="715" r:id="rId132"/>
    <p:sldId id="716" r:id="rId133"/>
    <p:sldId id="717" r:id="rId134"/>
    <p:sldId id="719" r:id="rId135"/>
    <p:sldId id="721" r:id="rId136"/>
    <p:sldId id="726" r:id="rId137"/>
    <p:sldId id="727" r:id="rId138"/>
    <p:sldId id="728" r:id="rId139"/>
    <p:sldId id="738" r:id="rId140"/>
    <p:sldId id="740" r:id="rId141"/>
    <p:sldId id="741" r:id="rId142"/>
    <p:sldId id="742" r:id="rId143"/>
    <p:sldId id="751" r:id="rId144"/>
    <p:sldId id="763" r:id="rId145"/>
    <p:sldId id="766" r:id="rId146"/>
    <p:sldId id="767" r:id="rId147"/>
    <p:sldId id="768" r:id="rId148"/>
    <p:sldId id="769" r:id="rId149"/>
    <p:sldId id="770" r:id="rId150"/>
    <p:sldId id="771" r:id="rId151"/>
    <p:sldId id="774" r:id="rId152"/>
    <p:sldId id="775" r:id="rId153"/>
    <p:sldId id="780" r:id="rId154"/>
    <p:sldId id="784" r:id="rId155"/>
    <p:sldId id="785" r:id="rId156"/>
    <p:sldId id="789" r:id="rId157"/>
    <p:sldId id="790" r:id="rId158"/>
    <p:sldId id="793" r:id="rId159"/>
    <p:sldId id="794" r:id="rId160"/>
    <p:sldId id="799" r:id="rId161"/>
    <p:sldId id="800" r:id="rId162"/>
    <p:sldId id="801" r:id="rId163"/>
    <p:sldId id="802" r:id="rId164"/>
    <p:sldId id="807" r:id="rId165"/>
    <p:sldId id="808" r:id="rId166"/>
    <p:sldId id="809" r:id="rId167"/>
    <p:sldId id="814" r:id="rId168"/>
    <p:sldId id="823" r:id="rId169"/>
    <p:sldId id="825" r:id="rId170"/>
    <p:sldId id="826" r:id="rId171"/>
    <p:sldId id="829" r:id="rId172"/>
    <p:sldId id="830" r:id="rId173"/>
    <p:sldId id="835" r:id="rId174"/>
    <p:sldId id="837" r:id="rId175"/>
    <p:sldId id="839" r:id="rId176"/>
    <p:sldId id="840" r:id="rId177"/>
    <p:sldId id="845" r:id="rId178"/>
    <p:sldId id="850" r:id="rId179"/>
    <p:sldId id="853" r:id="rId180"/>
    <p:sldId id="858" r:id="rId181"/>
    <p:sldId id="860" r:id="rId182"/>
    <p:sldId id="863" r:id="rId183"/>
    <p:sldId id="871" r:id="rId184"/>
    <p:sldId id="874" r:id="rId185"/>
    <p:sldId id="875" r:id="rId186"/>
    <p:sldId id="877" r:id="rId187"/>
    <p:sldId id="878" r:id="rId188"/>
    <p:sldId id="880" r:id="rId189"/>
    <p:sldId id="881" r:id="rId190"/>
    <p:sldId id="884" r:id="rId191"/>
    <p:sldId id="885" r:id="rId192"/>
    <p:sldId id="892" r:id="rId193"/>
    <p:sldId id="894" r:id="rId194"/>
    <p:sldId id="895" r:id="rId195"/>
    <p:sldId id="896" r:id="rId196"/>
    <p:sldId id="897" r:id="rId197"/>
    <p:sldId id="898" r:id="rId198"/>
    <p:sldId id="899" r:id="rId199"/>
    <p:sldId id="904" r:id="rId200"/>
    <p:sldId id="907" r:id="rId201"/>
    <p:sldId id="908" r:id="rId202"/>
    <p:sldId id="909" r:id="rId203"/>
    <p:sldId id="915" r:id="rId204"/>
    <p:sldId id="925" r:id="rId205"/>
    <p:sldId id="926" r:id="rId206"/>
    <p:sldId id="928" r:id="rId207"/>
    <p:sldId id="929" r:id="rId208"/>
    <p:sldId id="930" r:id="rId209"/>
    <p:sldId id="931" r:id="rId210"/>
    <p:sldId id="932" r:id="rId211"/>
    <p:sldId id="933" r:id="rId212"/>
    <p:sldId id="934" r:id="rId213"/>
    <p:sldId id="935" r:id="rId214"/>
    <p:sldId id="936" r:id="rId215"/>
    <p:sldId id="937" r:id="rId216"/>
    <p:sldId id="938" r:id="rId217"/>
    <p:sldId id="939" r:id="rId218"/>
    <p:sldId id="941" r:id="rId219"/>
    <p:sldId id="944" r:id="rId220"/>
    <p:sldId id="946" r:id="rId221"/>
    <p:sldId id="948" r:id="rId222"/>
    <p:sldId id="949" r:id="rId223"/>
    <p:sldId id="958" r:id="rId224"/>
    <p:sldId id="960" r:id="rId225"/>
    <p:sldId id="961" r:id="rId226"/>
    <p:sldId id="962" r:id="rId227"/>
    <p:sldId id="967" r:id="rId228"/>
    <p:sldId id="968" r:id="rId229"/>
    <p:sldId id="969" r:id="rId230"/>
    <p:sldId id="971" r:id="rId231"/>
    <p:sldId id="972" r:id="rId232"/>
    <p:sldId id="973" r:id="rId233"/>
    <p:sldId id="974" r:id="rId234"/>
    <p:sldId id="975" r:id="rId235"/>
    <p:sldId id="976" r:id="rId236"/>
    <p:sldId id="977" r:id="rId237"/>
    <p:sldId id="979" r:id="rId238"/>
    <p:sldId id="980" r:id="rId239"/>
    <p:sldId id="981" r:id="rId240"/>
    <p:sldId id="982" r:id="rId241"/>
    <p:sldId id="985" r:id="rId242"/>
    <p:sldId id="986" r:id="rId243"/>
    <p:sldId id="987" r:id="rId244"/>
    <p:sldId id="988" r:id="rId245"/>
    <p:sldId id="991" r:id="rId246"/>
    <p:sldId id="993" r:id="rId247"/>
    <p:sldId id="995" r:id="rId248"/>
    <p:sldId id="999" r:id="rId249"/>
    <p:sldId id="1000" r:id="rId250"/>
    <p:sldId id="1001" r:id="rId251"/>
    <p:sldId id="1002" r:id="rId252"/>
    <p:sldId id="1003" r:id="rId253"/>
    <p:sldId id="1004" r:id="rId254"/>
    <p:sldId id="1005" r:id="rId255"/>
    <p:sldId id="1006" r:id="rId256"/>
    <p:sldId id="1007" r:id="rId257"/>
    <p:sldId id="1008" r:id="rId258"/>
    <p:sldId id="1009" r:id="rId259"/>
    <p:sldId id="1010" r:id="rId260"/>
    <p:sldId id="1011" r:id="rId261"/>
    <p:sldId id="1013" r:id="rId262"/>
    <p:sldId id="1021" r:id="rId263"/>
    <p:sldId id="1022" r:id="rId264"/>
    <p:sldId id="1023" r:id="rId265"/>
    <p:sldId id="1026" r:id="rId266"/>
    <p:sldId id="1027" r:id="rId267"/>
    <p:sldId id="1034" r:id="rId268"/>
    <p:sldId id="1035" r:id="rId269"/>
    <p:sldId id="1039" r:id="rId270"/>
    <p:sldId id="1040" r:id="rId271"/>
    <p:sldId id="1041" r:id="rId272"/>
    <p:sldId id="1044" r:id="rId273"/>
    <p:sldId id="1045" r:id="rId274"/>
    <p:sldId id="1046" r:id="rId275"/>
    <p:sldId id="1047" r:id="rId276"/>
    <p:sldId id="1050" r:id="rId277"/>
    <p:sldId id="1053" r:id="rId278"/>
    <p:sldId id="1054" r:id="rId279"/>
    <p:sldId id="1058" r:id="rId280"/>
    <p:sldId id="1059" r:id="rId281"/>
    <p:sldId id="1060" r:id="rId282"/>
    <p:sldId id="1061" r:id="rId283"/>
    <p:sldId id="1062" r:id="rId284"/>
    <p:sldId id="1064" r:id="rId285"/>
    <p:sldId id="1069" r:id="rId286"/>
    <p:sldId id="1075" r:id="rId287"/>
    <p:sldId id="1076" r:id="rId288"/>
    <p:sldId id="1078" r:id="rId289"/>
    <p:sldId id="1090" r:id="rId290"/>
    <p:sldId id="1091" r:id="rId291"/>
    <p:sldId id="1093" r:id="rId292"/>
    <p:sldId id="1106" r:id="rId293"/>
    <p:sldId id="1107" r:id="rId294"/>
    <p:sldId id="1110" r:id="rId295"/>
    <p:sldId id="1118" r:id="rId296"/>
    <p:sldId id="1119" r:id="rId297"/>
    <p:sldId id="1122" r:id="rId298"/>
    <p:sldId id="1123" r:id="rId299"/>
    <p:sldId id="1124" r:id="rId300"/>
    <p:sldId id="1125" r:id="rId301"/>
    <p:sldId id="1126" r:id="rId302"/>
    <p:sldId id="1127" r:id="rId303"/>
    <p:sldId id="1130" r:id="rId304"/>
    <p:sldId id="1131" r:id="rId305"/>
    <p:sldId id="1132" r:id="rId306"/>
    <p:sldId id="1133" r:id="rId307"/>
    <p:sldId id="1134" r:id="rId308"/>
    <p:sldId id="1135" r:id="rId309"/>
    <p:sldId id="1137" r:id="rId310"/>
    <p:sldId id="1138" r:id="rId311"/>
    <p:sldId id="1139" r:id="rId312"/>
    <p:sldId id="1140" r:id="rId313"/>
    <p:sldId id="1151" r:id="rId314"/>
    <p:sldId id="1152" r:id="rId315"/>
    <p:sldId id="1154" r:id="rId316"/>
    <p:sldId id="1155" r:id="rId317"/>
    <p:sldId id="1156" r:id="rId318"/>
    <p:sldId id="1157" r:id="rId319"/>
    <p:sldId id="1158" r:id="rId320"/>
    <p:sldId id="1159" r:id="rId321"/>
    <p:sldId id="1160" r:id="rId322"/>
    <p:sldId id="1161" r:id="rId323"/>
    <p:sldId id="1163" r:id="rId324"/>
    <p:sldId id="1164" r:id="rId325"/>
    <p:sldId id="1165" r:id="rId326"/>
    <p:sldId id="1166" r:id="rId327"/>
    <p:sldId id="1171" r:id="rId328"/>
    <p:sldId id="1175" r:id="rId329"/>
    <p:sldId id="1177" r:id="rId330"/>
    <p:sldId id="1179" r:id="rId331"/>
    <p:sldId id="1181" r:id="rId332"/>
    <p:sldId id="1183" r:id="rId333"/>
    <p:sldId id="1184" r:id="rId334"/>
    <p:sldId id="1186" r:id="rId335"/>
    <p:sldId id="1187" r:id="rId336"/>
    <p:sldId id="1188" r:id="rId337"/>
    <p:sldId id="1189" r:id="rId338"/>
    <p:sldId id="1190" r:id="rId339"/>
    <p:sldId id="1191" r:id="rId340"/>
    <p:sldId id="1192" r:id="rId341"/>
    <p:sldId id="1193" r:id="rId342"/>
    <p:sldId id="1194" r:id="rId343"/>
    <p:sldId id="1195" r:id="rId344"/>
  </p:sldIdLst>
  <p:sldSz cx="9144000" cy="6858000" type="screen4x3"/>
  <p:notesSz cx="7099300" cy="10234613"/>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91" d="100"/>
          <a:sy n="91" d="100"/>
        </p:scale>
        <p:origin x="208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handoutMaster" Target="handoutMasters/handout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viewProps" Target="viewProp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tableStyles" Target="tableStyle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notesMaster" Target="notesMasters/notesMaster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presProps" Target="pres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t>2017/12/27</a:t>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t>‹#›</a:t>
            </a:fld>
            <a:endParaRPr 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0780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t>2017/12/27</a:t>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t>‹#›</a:t>
            </a:fld>
            <a:endParaRPr lang="zh-CN" altLang="en-US" noProof="0" dirty="0"/>
          </a:p>
        </p:txBody>
      </p:sp>
    </p:spTree>
    <p:extLst>
      <p:ext uri="{BB962C8B-B14F-4D97-AF65-F5344CB8AC3E}">
        <p14:creationId xmlns:p14="http://schemas.microsoft.com/office/powerpoint/2010/main" val="18786420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1</a:t>
            </a:fld>
            <a:endParaRPr lang="zh-CN" altLang="en-US" noProof="0" dirty="0"/>
          </a:p>
        </p:txBody>
      </p:sp>
    </p:spTree>
    <p:extLst>
      <p:ext uri="{BB962C8B-B14F-4D97-AF65-F5344CB8AC3E}">
        <p14:creationId xmlns:p14="http://schemas.microsoft.com/office/powerpoint/2010/main" val="1545934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29</a:t>
            </a:fld>
            <a:endParaRPr lang="zh-CN" altLang="en-US" noProof="0" dirty="0"/>
          </a:p>
        </p:txBody>
      </p:sp>
    </p:spTree>
    <p:extLst>
      <p:ext uri="{BB962C8B-B14F-4D97-AF65-F5344CB8AC3E}">
        <p14:creationId xmlns:p14="http://schemas.microsoft.com/office/powerpoint/2010/main" val="4288837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30</a:t>
            </a:fld>
            <a:endParaRPr lang="zh-CN" altLang="en-US" noProof="0" dirty="0"/>
          </a:p>
        </p:txBody>
      </p:sp>
    </p:spTree>
    <p:extLst>
      <p:ext uri="{BB962C8B-B14F-4D97-AF65-F5344CB8AC3E}">
        <p14:creationId xmlns:p14="http://schemas.microsoft.com/office/powerpoint/2010/main" val="390048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31</a:t>
            </a:fld>
            <a:endParaRPr lang="zh-CN" altLang="en-US" noProof="0" dirty="0"/>
          </a:p>
        </p:txBody>
      </p:sp>
    </p:spTree>
    <p:extLst>
      <p:ext uri="{BB962C8B-B14F-4D97-AF65-F5344CB8AC3E}">
        <p14:creationId xmlns:p14="http://schemas.microsoft.com/office/powerpoint/2010/main" val="2549875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32</a:t>
            </a:fld>
            <a:endParaRPr lang="zh-CN" altLang="en-US" noProof="0" dirty="0"/>
          </a:p>
        </p:txBody>
      </p:sp>
    </p:spTree>
    <p:extLst>
      <p:ext uri="{BB962C8B-B14F-4D97-AF65-F5344CB8AC3E}">
        <p14:creationId xmlns:p14="http://schemas.microsoft.com/office/powerpoint/2010/main" val="1371390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33</a:t>
            </a:fld>
            <a:endParaRPr lang="zh-CN" altLang="en-US" noProof="0" dirty="0"/>
          </a:p>
        </p:txBody>
      </p:sp>
    </p:spTree>
    <p:extLst>
      <p:ext uri="{BB962C8B-B14F-4D97-AF65-F5344CB8AC3E}">
        <p14:creationId xmlns:p14="http://schemas.microsoft.com/office/powerpoint/2010/main" val="890686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34</a:t>
            </a:fld>
            <a:endParaRPr lang="zh-CN" altLang="en-US" noProof="0" dirty="0"/>
          </a:p>
        </p:txBody>
      </p:sp>
    </p:spTree>
    <p:extLst>
      <p:ext uri="{BB962C8B-B14F-4D97-AF65-F5344CB8AC3E}">
        <p14:creationId xmlns:p14="http://schemas.microsoft.com/office/powerpoint/2010/main" val="1633962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35</a:t>
            </a:fld>
            <a:endParaRPr lang="zh-CN" altLang="en-US" noProof="0" dirty="0"/>
          </a:p>
        </p:txBody>
      </p:sp>
    </p:spTree>
    <p:extLst>
      <p:ext uri="{BB962C8B-B14F-4D97-AF65-F5344CB8AC3E}">
        <p14:creationId xmlns:p14="http://schemas.microsoft.com/office/powerpoint/2010/main" val="4097443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36</a:t>
            </a:fld>
            <a:endParaRPr lang="zh-CN" altLang="en-US" noProof="0" dirty="0"/>
          </a:p>
        </p:txBody>
      </p:sp>
    </p:spTree>
    <p:extLst>
      <p:ext uri="{BB962C8B-B14F-4D97-AF65-F5344CB8AC3E}">
        <p14:creationId xmlns:p14="http://schemas.microsoft.com/office/powerpoint/2010/main" val="385694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37</a:t>
            </a:fld>
            <a:endParaRPr lang="zh-CN" altLang="en-US" noProof="0" dirty="0"/>
          </a:p>
        </p:txBody>
      </p:sp>
    </p:spTree>
    <p:extLst>
      <p:ext uri="{BB962C8B-B14F-4D97-AF65-F5344CB8AC3E}">
        <p14:creationId xmlns:p14="http://schemas.microsoft.com/office/powerpoint/2010/main" val="13682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38</a:t>
            </a:fld>
            <a:endParaRPr lang="zh-CN" altLang="en-US" noProof="0" dirty="0"/>
          </a:p>
        </p:txBody>
      </p:sp>
    </p:spTree>
    <p:extLst>
      <p:ext uri="{BB962C8B-B14F-4D97-AF65-F5344CB8AC3E}">
        <p14:creationId xmlns:p14="http://schemas.microsoft.com/office/powerpoint/2010/main" val="306554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rtl="0"/>
            <a:fld id="{810E1E9A-E921-4174-A0FC-51868D7AC568}" type="slidenum">
              <a:rPr lang="en-US" altLang="zh-CN" smtClean="0"/>
              <a:t>21</a:t>
            </a:fld>
            <a:endParaRPr lang="zh-CN" altLang="en-US" dirty="0"/>
          </a:p>
        </p:txBody>
      </p:sp>
    </p:spTree>
    <p:extLst>
      <p:ext uri="{BB962C8B-B14F-4D97-AF65-F5344CB8AC3E}">
        <p14:creationId xmlns:p14="http://schemas.microsoft.com/office/powerpoint/2010/main" val="3077183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39</a:t>
            </a:fld>
            <a:endParaRPr lang="zh-CN" altLang="en-US" noProof="0" dirty="0"/>
          </a:p>
        </p:txBody>
      </p:sp>
    </p:spTree>
    <p:extLst>
      <p:ext uri="{BB962C8B-B14F-4D97-AF65-F5344CB8AC3E}">
        <p14:creationId xmlns:p14="http://schemas.microsoft.com/office/powerpoint/2010/main" val="3833786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40</a:t>
            </a:fld>
            <a:endParaRPr lang="zh-CN" altLang="en-US" noProof="0" dirty="0"/>
          </a:p>
        </p:txBody>
      </p:sp>
    </p:spTree>
    <p:extLst>
      <p:ext uri="{BB962C8B-B14F-4D97-AF65-F5344CB8AC3E}">
        <p14:creationId xmlns:p14="http://schemas.microsoft.com/office/powerpoint/2010/main" val="1231019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41</a:t>
            </a:fld>
            <a:endParaRPr lang="zh-CN" altLang="en-US" noProof="0" dirty="0"/>
          </a:p>
        </p:txBody>
      </p:sp>
    </p:spTree>
    <p:extLst>
      <p:ext uri="{BB962C8B-B14F-4D97-AF65-F5344CB8AC3E}">
        <p14:creationId xmlns:p14="http://schemas.microsoft.com/office/powerpoint/2010/main" val="1537397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42</a:t>
            </a:fld>
            <a:endParaRPr lang="zh-CN" altLang="en-US" noProof="0" dirty="0"/>
          </a:p>
        </p:txBody>
      </p:sp>
    </p:spTree>
    <p:extLst>
      <p:ext uri="{BB962C8B-B14F-4D97-AF65-F5344CB8AC3E}">
        <p14:creationId xmlns:p14="http://schemas.microsoft.com/office/powerpoint/2010/main" val="3277607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，用物理上的相邻关系来表示（用物理上的连续性刻画逻辑上的相继性）</a:t>
            </a:r>
            <a:endParaRPr lang="en-US" altLang="zh-CN"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，也就是可以随机存取表中的任意元素，其存储位置是简单直观的。</a:t>
            </a: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49</a:t>
            </a:fld>
            <a:endParaRPr lang="zh-CN" altLang="en-US" noProof="0" dirty="0"/>
          </a:p>
        </p:txBody>
      </p:sp>
    </p:spTree>
    <p:extLst>
      <p:ext uri="{BB962C8B-B14F-4D97-AF65-F5344CB8AC3E}">
        <p14:creationId xmlns:p14="http://schemas.microsoft.com/office/powerpoint/2010/main" val="3904456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57</a:t>
            </a:fld>
            <a:endParaRPr lang="zh-CN" altLang="en-US" noProof="0" dirty="0"/>
          </a:p>
        </p:txBody>
      </p:sp>
    </p:spTree>
    <p:extLst>
      <p:ext uri="{BB962C8B-B14F-4D97-AF65-F5344CB8AC3E}">
        <p14:creationId xmlns:p14="http://schemas.microsoft.com/office/powerpoint/2010/main" val="845601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77991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波兰逻辑学家使用后缀表达式来取代括号。称为逆波兰（</a:t>
            </a:r>
            <a:r>
              <a:rPr lang="en-US" altLang="zh-CN" dirty="0" smtClean="0"/>
              <a:t>Reverse</a:t>
            </a:r>
            <a:r>
              <a:rPr lang="en-US" altLang="zh-CN" baseline="0" dirty="0" smtClean="0"/>
              <a:t> Polish Notation, RPN</a:t>
            </a:r>
            <a:r>
              <a:rPr lang="zh-CN" altLang="en-US" dirty="0" smtClean="0"/>
              <a:t>）</a:t>
            </a:r>
            <a:endParaRPr lang="en-US" altLang="zh-CN" dirty="0" smtClean="0"/>
          </a:p>
          <a:p>
            <a:r>
              <a:rPr lang="zh-CN" altLang="en-US" dirty="0" smtClean="0"/>
              <a:t>遇到数字就进栈，遇到符号计算栈顶的两个数字，并把结果存入栈顶，继续扫描下一个输入</a:t>
            </a:r>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75</a:t>
            </a:fld>
            <a:endParaRPr lang="zh-CN" altLang="en-US" noProof="0" dirty="0"/>
          </a:p>
        </p:txBody>
      </p:sp>
    </p:spTree>
    <p:extLst>
      <p:ext uri="{BB962C8B-B14F-4D97-AF65-F5344CB8AC3E}">
        <p14:creationId xmlns:p14="http://schemas.microsoft.com/office/powerpoint/2010/main" val="2590945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如果是数字则输出，如果符号则判断和栈顶符号的优先级，是右括号或者优先级不高于栈顶符号则栈顶元素一次出栈并输出，并将当前符号进栈，一直到最终输出后缀表达式为止。</a:t>
            </a:r>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76</a:t>
            </a:fld>
            <a:endParaRPr lang="zh-CN" altLang="en-US" noProof="0" dirty="0"/>
          </a:p>
        </p:txBody>
      </p:sp>
    </p:spTree>
    <p:extLst>
      <p:ext uri="{BB962C8B-B14F-4D97-AF65-F5344CB8AC3E}">
        <p14:creationId xmlns:p14="http://schemas.microsoft.com/office/powerpoint/2010/main" val="1589613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128</a:t>
            </a:fld>
            <a:endParaRPr lang="zh-CN" altLang="en-US" noProof="0" dirty="0"/>
          </a:p>
        </p:txBody>
      </p:sp>
    </p:spTree>
    <p:extLst>
      <p:ext uri="{BB962C8B-B14F-4D97-AF65-F5344CB8AC3E}">
        <p14:creationId xmlns:p14="http://schemas.microsoft.com/office/powerpoint/2010/main" val="14676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22</a:t>
            </a:fld>
            <a:endParaRPr lang="zh-CN" altLang="en-US" noProof="0" dirty="0"/>
          </a:p>
        </p:txBody>
      </p:sp>
    </p:spTree>
    <p:extLst>
      <p:ext uri="{BB962C8B-B14F-4D97-AF65-F5344CB8AC3E}">
        <p14:creationId xmlns:p14="http://schemas.microsoft.com/office/powerpoint/2010/main" val="1373060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246</a:t>
            </a:fld>
            <a:endParaRPr lang="zh-CN" altLang="en-US" noProof="0" dirty="0"/>
          </a:p>
        </p:txBody>
      </p:sp>
    </p:spTree>
    <p:extLst>
      <p:ext uri="{BB962C8B-B14F-4D97-AF65-F5344CB8AC3E}">
        <p14:creationId xmlns:p14="http://schemas.microsoft.com/office/powerpoint/2010/main" val="930107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18328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253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23</a:t>
            </a:fld>
            <a:endParaRPr lang="zh-CN" altLang="en-US" noProof="0" dirty="0"/>
          </a:p>
        </p:txBody>
      </p:sp>
    </p:spTree>
    <p:extLst>
      <p:ext uri="{BB962C8B-B14F-4D97-AF65-F5344CB8AC3E}">
        <p14:creationId xmlns:p14="http://schemas.microsoft.com/office/powerpoint/2010/main" val="418889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24</a:t>
            </a:fld>
            <a:endParaRPr lang="zh-CN" altLang="en-US" noProof="0" dirty="0"/>
          </a:p>
        </p:txBody>
      </p:sp>
    </p:spTree>
    <p:extLst>
      <p:ext uri="{BB962C8B-B14F-4D97-AF65-F5344CB8AC3E}">
        <p14:creationId xmlns:p14="http://schemas.microsoft.com/office/powerpoint/2010/main" val="952698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r>
              <a:rPr lang="zh-CN" altLang="en-US" dirty="0" smtClean="0"/>
              <a:t>数据的逻辑结构属于用户视图，是面向问题的，反映了数据 内部的构成方式；数据的存储结构属于具体实现的视图，是 面向计算机的。</a:t>
            </a:r>
          </a:p>
          <a:p>
            <a:r>
              <a:rPr lang="zh-CN" altLang="en-US" dirty="0" smtClean="0"/>
              <a:t>一种数据的逻辑结构可以用多种存储结构来存储，而采用不 同的存储结构，其数据处理的效率往往是不同的。</a:t>
            </a:r>
          </a:p>
          <a:p>
            <a:r>
              <a:rPr lang="zh-CN" altLang="en-US" dirty="0" smtClean="0"/>
              <a:t>数据结构与算法的学习内容 数据对象的结构形式</a:t>
            </a:r>
            <a:r>
              <a:rPr lang="en-US" altLang="zh-CN" dirty="0" smtClean="0"/>
              <a:t>,</a:t>
            </a:r>
            <a:r>
              <a:rPr lang="zh-CN" altLang="en-US" dirty="0" smtClean="0"/>
              <a:t>各种数据结构的性质</a:t>
            </a:r>
            <a:r>
              <a:rPr lang="en-US" altLang="zh-CN" dirty="0" smtClean="0"/>
              <a:t>(</a:t>
            </a:r>
            <a:r>
              <a:rPr lang="zh-CN" altLang="en-US" dirty="0" smtClean="0"/>
              <a:t>逻辑结构</a:t>
            </a:r>
            <a:r>
              <a:rPr lang="en-US" altLang="zh-CN" dirty="0" smtClean="0"/>
              <a:t>); </a:t>
            </a:r>
            <a:r>
              <a:rPr lang="zh-CN" altLang="en-US" dirty="0" smtClean="0"/>
              <a:t>数据对象和“关系”在计算机中的表示</a:t>
            </a:r>
            <a:r>
              <a:rPr lang="en-US" altLang="zh-CN" dirty="0" smtClean="0"/>
              <a:t>(</a:t>
            </a:r>
            <a:r>
              <a:rPr lang="zh-CN" altLang="en-US" dirty="0" smtClean="0"/>
              <a:t>物理结构</a:t>
            </a:r>
            <a:r>
              <a:rPr lang="en-US" altLang="zh-CN" dirty="0" smtClean="0"/>
              <a:t>/</a:t>
            </a:r>
            <a:r>
              <a:rPr lang="zh-CN" altLang="en-US" dirty="0" smtClean="0"/>
              <a:t>存储结构</a:t>
            </a:r>
            <a:r>
              <a:rPr lang="en-US" altLang="zh-CN" dirty="0" smtClean="0"/>
              <a:t>); </a:t>
            </a:r>
            <a:r>
              <a:rPr lang="zh-CN" altLang="en-US" dirty="0" smtClean="0"/>
              <a:t>数据结构上定义的基本操作</a:t>
            </a:r>
            <a:r>
              <a:rPr lang="en-US" altLang="zh-CN" dirty="0" smtClean="0"/>
              <a:t>(</a:t>
            </a:r>
            <a:r>
              <a:rPr lang="zh-CN" altLang="en-US" dirty="0" smtClean="0"/>
              <a:t>算法</a:t>
            </a:r>
            <a:r>
              <a:rPr lang="en-US" altLang="zh-CN" dirty="0" smtClean="0"/>
              <a:t>)</a:t>
            </a:r>
            <a:r>
              <a:rPr lang="zh-CN" altLang="en-US" dirty="0" smtClean="0"/>
              <a:t>及其实现</a:t>
            </a:r>
            <a:r>
              <a:rPr lang="en-US" altLang="zh-CN" dirty="0" smtClean="0"/>
              <a:t>; </a:t>
            </a:r>
            <a:r>
              <a:rPr lang="zh-CN" altLang="en-US" dirty="0" smtClean="0"/>
              <a:t>算法的效率（时间和空间）</a:t>
            </a:r>
            <a:r>
              <a:rPr lang="en-US" altLang="zh-CN" dirty="0" smtClean="0"/>
              <a:t>; </a:t>
            </a:r>
            <a:r>
              <a:rPr lang="zh-CN" altLang="en-US" dirty="0" smtClean="0"/>
              <a:t>数据结构的应用</a:t>
            </a:r>
            <a:r>
              <a:rPr lang="en-US" altLang="zh-CN" dirty="0" smtClean="0"/>
              <a:t>,</a:t>
            </a:r>
            <a:r>
              <a:rPr lang="zh-CN" altLang="en-US" dirty="0" smtClean="0"/>
              <a:t>如数据分类</a:t>
            </a:r>
            <a:r>
              <a:rPr lang="en-US" altLang="zh-CN" dirty="0" smtClean="0"/>
              <a:t>,</a:t>
            </a:r>
            <a:r>
              <a:rPr lang="zh-CN" altLang="en-US" dirty="0" smtClean="0"/>
              <a:t>检索等</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25</a:t>
            </a:fld>
            <a:endParaRPr lang="zh-CN" altLang="en-US" noProof="0" dirty="0"/>
          </a:p>
        </p:txBody>
      </p:sp>
    </p:spTree>
    <p:extLst>
      <p:ext uri="{BB962C8B-B14F-4D97-AF65-F5344CB8AC3E}">
        <p14:creationId xmlns:p14="http://schemas.microsoft.com/office/powerpoint/2010/main" val="1491383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26</a:t>
            </a:fld>
            <a:endParaRPr lang="zh-CN" altLang="en-US" noProof="0" dirty="0"/>
          </a:p>
        </p:txBody>
      </p:sp>
    </p:spTree>
    <p:extLst>
      <p:ext uri="{BB962C8B-B14F-4D97-AF65-F5344CB8AC3E}">
        <p14:creationId xmlns:p14="http://schemas.microsoft.com/office/powerpoint/2010/main" val="126491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27</a:t>
            </a:fld>
            <a:endParaRPr lang="zh-CN" altLang="en-US" noProof="0" dirty="0"/>
          </a:p>
        </p:txBody>
      </p:sp>
    </p:spTree>
    <p:extLst>
      <p:ext uri="{BB962C8B-B14F-4D97-AF65-F5344CB8AC3E}">
        <p14:creationId xmlns:p14="http://schemas.microsoft.com/office/powerpoint/2010/main" val="2052788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28</a:t>
            </a:fld>
            <a:endParaRPr lang="zh-CN" altLang="en-US" noProof="0" dirty="0"/>
          </a:p>
        </p:txBody>
      </p:sp>
    </p:spTree>
    <p:extLst>
      <p:ext uri="{BB962C8B-B14F-4D97-AF65-F5344CB8AC3E}">
        <p14:creationId xmlns:p14="http://schemas.microsoft.com/office/powerpoint/2010/main" val="379246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rtl="0"/>
            <a:fld id="{4CB7981C-5BEF-450D-AD46-8267B48533D5}" type="datetime1">
              <a:rPr lang="zh-CN" altLang="en-US" noProof="0" smtClean="0"/>
              <a:t>2017/12/27</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35913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fld id="{18DBB277-6CFF-4BC5-A5FF-17D5DB26C061}" type="datetime1">
              <a:rPr lang="zh-CN" altLang="en-US" smtClean="0"/>
              <a:t>2017/12/27</a:t>
            </a:fld>
            <a:endParaRPr lang="en-US"/>
          </a:p>
        </p:txBody>
      </p:sp>
      <p:sp>
        <p:nvSpPr>
          <p:cNvPr id="5" name="Footer Placeholder 4"/>
          <p:cNvSpPr>
            <a:spLocks noGrp="1"/>
          </p:cNvSpPr>
          <p:nvPr>
            <p:ph type="ftr" sz="quarter" idx="11"/>
          </p:nvPr>
        </p:nvSpPr>
        <p:spPr/>
        <p:txBody>
          <a:bodyPr/>
          <a:lstStyle/>
          <a:p>
            <a:pPr rtl="0"/>
            <a:r>
              <a:rPr lang="zh-CN" smtClean="0"/>
              <a:t>添加页脚</a:t>
            </a:r>
            <a:endParaRPr lang="zh-CN"/>
          </a:p>
        </p:txBody>
      </p:sp>
      <p:sp>
        <p:nvSpPr>
          <p:cNvPr id="6" name="Slide Number Placeholder 5"/>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53725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F9FAB75-8494-48F7-8943-EED87D71A0CE}" type="datetime1">
              <a:rPr lang="zh-CN" altLang="en-US" noProof="0" smtClean="0"/>
              <a:t>2017/12/27</a:t>
            </a:fld>
            <a:endParaRPr lang="zh-CN" altLang="en-US" noProof="0" dirty="0"/>
          </a:p>
        </p:txBody>
      </p:sp>
      <p:sp>
        <p:nvSpPr>
          <p:cNvPr id="5" name="Footer Placeholder 4"/>
          <p:cNvSpPr>
            <a:spLocks noGrp="1"/>
          </p:cNvSpPr>
          <p:nvPr>
            <p:ph type="ftr" sz="quarter" idx="11"/>
          </p:nvPr>
        </p:nvSpPr>
        <p:spPr/>
        <p:txBody>
          <a:bodyPr/>
          <a:lstStyle/>
          <a:p>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4283600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带标题的图片">
    <p:spTree>
      <p:nvGrpSpPr>
        <p:cNvPr id="1" name=""/>
        <p:cNvGrpSpPr/>
        <p:nvPr/>
      </p:nvGrpSpPr>
      <p:grpSpPr>
        <a:xfrm>
          <a:off x="0" y="0"/>
          <a:ext cx="0" cy="0"/>
          <a:chOff x="0" y="0"/>
          <a:chExt cx="0" cy="0"/>
        </a:xfrm>
      </p:grpSpPr>
      <p:sp>
        <p:nvSpPr>
          <p:cNvPr id="9" name="标题 1"/>
          <p:cNvSpPr>
            <a:spLocks noGrp="1"/>
          </p:cNvSpPr>
          <p:nvPr>
            <p:ph type="title"/>
          </p:nvPr>
        </p:nvSpPr>
        <p:spPr>
          <a:xfrm>
            <a:off x="1171575" y="457200"/>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图片占位符 2" descr="为添加图像预留的空占位符。单击占位符，选择要添加的图像。"/>
          <p:cNvSpPr>
            <a:spLocks noGrp="1"/>
          </p:cNvSpPr>
          <p:nvPr>
            <p:ph type="pic" idx="1"/>
          </p:nvPr>
        </p:nvSpPr>
        <p:spPr>
          <a:xfrm>
            <a:off x="4259178" y="987436"/>
            <a:ext cx="4258818" cy="4873625"/>
          </a:xfrm>
        </p:spPr>
        <p:txBody>
          <a:bodyPr rtlCol="0"/>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rtl="0"/>
            <a:r>
              <a:rPr lang="zh-CN" altLang="en-US" smtClean="0"/>
              <a:t>单击图标添加图片</a:t>
            </a:r>
            <a:endParaRPr lang="zh-CN"/>
          </a:p>
        </p:txBody>
      </p:sp>
      <p:sp>
        <p:nvSpPr>
          <p:cNvPr id="8" name="文本占位符 3"/>
          <p:cNvSpPr>
            <a:spLocks noGrp="1"/>
          </p:cNvSpPr>
          <p:nvPr>
            <p:ph type="body" sz="half" idx="2"/>
          </p:nvPr>
        </p:nvSpPr>
        <p:spPr>
          <a:xfrm>
            <a:off x="1171575" y="2101850"/>
            <a:ext cx="2949178" cy="3759200"/>
          </a:xfrm>
        </p:spPr>
        <p:txBody>
          <a:bodyPr rtlCol="0"/>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p>
            <a:pPr rtl="0"/>
            <a:fld id="{34753148-9248-4D9B-AE13-FA907E771B8A}" type="datetime1">
              <a:rPr lang="zh-CN" altLang="en-US" smtClean="0"/>
              <a:t>2017/12/27</a:t>
            </a:fld>
            <a:endParaRPr lang="en-US"/>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71B7BAC7-FE87-40F6-AA24-4F4685D1B022}" type="slidenum">
              <a:rPr lang="en-US" smtClean="0"/>
              <a:t>‹#›</a:t>
            </a:fld>
            <a:endParaRPr lang="en-US"/>
          </a:p>
        </p:txBody>
      </p:sp>
    </p:spTree>
    <p:extLst>
      <p:ext uri="{BB962C8B-B14F-4D97-AF65-F5344CB8AC3E}">
        <p14:creationId xmlns:p14="http://schemas.microsoft.com/office/powerpoint/2010/main" val="104036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带描述文字的图片 1">
    <p:spTree>
      <p:nvGrpSpPr>
        <p:cNvPr id="1" name=""/>
        <p:cNvGrpSpPr/>
        <p:nvPr/>
      </p:nvGrpSpPr>
      <p:grpSpPr>
        <a:xfrm>
          <a:off x="0" y="0"/>
          <a:ext cx="0" cy="0"/>
          <a:chOff x="0" y="0"/>
          <a:chExt cx="0" cy="0"/>
        </a:xfrm>
      </p:grpSpPr>
      <p:sp>
        <p:nvSpPr>
          <p:cNvPr id="9" name="标题 1"/>
          <p:cNvSpPr>
            <a:spLocks noGrp="1"/>
          </p:cNvSpPr>
          <p:nvPr>
            <p:ph type="title"/>
          </p:nvPr>
        </p:nvSpPr>
        <p:spPr>
          <a:xfrm>
            <a:off x="1171575" y="457200"/>
            <a:ext cx="2949178" cy="1600200"/>
          </a:xfrm>
        </p:spPr>
        <p:txBody>
          <a:bodyPr rtlCol="0" anchor="b"/>
          <a:lstStyle>
            <a:lvl1pPr>
              <a:defRPr sz="3200"/>
            </a:lvl1pPr>
          </a:lstStyle>
          <a:p>
            <a:pPr rtl="0"/>
            <a:r>
              <a:rPr lang="zh-CN" altLang="en-US" noProof="0" smtClean="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259178" y="987436"/>
            <a:ext cx="4258818" cy="4873625"/>
          </a:xfrm>
        </p:spPr>
        <p:txBody>
          <a:bodyPr rtlCol="0"/>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rtl="0"/>
            <a:r>
              <a:rPr lang="zh-CN" altLang="en-US" noProof="0" smtClean="0"/>
              <a:t>单击图标添加图片</a:t>
            </a:r>
            <a:endParaRPr lang="zh-CN" altLang="en-US" noProof="0" dirty="0"/>
          </a:p>
        </p:txBody>
      </p:sp>
      <p:sp>
        <p:nvSpPr>
          <p:cNvPr id="8" name="文本占位符 3"/>
          <p:cNvSpPr>
            <a:spLocks noGrp="1"/>
          </p:cNvSpPr>
          <p:nvPr>
            <p:ph type="body" sz="half" idx="2"/>
          </p:nvPr>
        </p:nvSpPr>
        <p:spPr>
          <a:xfrm>
            <a:off x="1171575" y="2101850"/>
            <a:ext cx="2949178" cy="3759200"/>
          </a:xfrm>
        </p:spPr>
        <p:txBody>
          <a:bodyPr rtlCol="0"/>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p>
            <a:pPr rtl="0"/>
            <a:fld id="{C1B0678E-768F-4049-B525-60AED2BEE2FB}" type="datetime1">
              <a:rPr lang="zh-CN" altLang="en-US" noProof="0" smtClean="0"/>
              <a:t>2017/12/27</a:t>
            </a:fld>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7" name="幻灯片编号占位符 6"/>
          <p:cNvSpPr>
            <a:spLocks noGrp="1"/>
          </p:cNvSpPr>
          <p:nvPr>
            <p:ph type="sldNum" sz="quarter" idx="12"/>
          </p:nvPr>
        </p:nvSpPr>
        <p:spPr/>
        <p:txBody>
          <a:bodyPr rtlCol="0"/>
          <a:lstStyle/>
          <a:p>
            <a:pPr rtl="0"/>
            <a:fld id="{71B7BAC7-FE87-40F6-AA24-4F4685D1B022}"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rgbClr val="65659A"/>
                </a:solidFill>
                <a:latin typeface="微软雅黑"/>
                <a:cs typeface="微软雅黑"/>
              </a:defRPr>
            </a:lvl1pPr>
          </a:lstStyle>
          <a:p>
            <a:pPr marL="12700">
              <a:lnSpc>
                <a:spcPct val="100000"/>
              </a:lnSpc>
            </a:pPr>
            <a:r>
              <a:rPr spc="-15" dirty="0"/>
              <a:t>哈工大计算机科学与技术学院 </a:t>
            </a:r>
            <a:r>
              <a:rPr spc="-135" dirty="0"/>
              <a:t> </a:t>
            </a:r>
            <a:r>
              <a:rPr spc="-15" dirty="0"/>
              <a:t>张岩</a:t>
            </a:r>
          </a:p>
        </p:txBody>
      </p:sp>
      <p:sp>
        <p:nvSpPr>
          <p:cNvPr id="3" name="Holder 3"/>
          <p:cNvSpPr>
            <a:spLocks noGrp="1"/>
          </p:cNvSpPr>
          <p:nvPr>
            <p:ph type="dt" sz="half" idx="6"/>
          </p:nvPr>
        </p:nvSpPr>
        <p:spPr/>
        <p:txBody>
          <a:bodyPr lIns="0" tIns="0" rIns="0" bIns="0"/>
          <a:lstStyle>
            <a:lvl1pPr>
              <a:defRPr sz="1400" b="1" i="0">
                <a:solidFill>
                  <a:srgbClr val="65659A"/>
                </a:solidFill>
                <a:latin typeface="Times New Roman"/>
                <a:cs typeface="Times New Roman"/>
              </a:defRPr>
            </a:lvl1pPr>
          </a:lstStyle>
          <a:p>
            <a:pPr marL="12700">
              <a:lnSpc>
                <a:spcPct val="100000"/>
              </a:lnSpc>
            </a:pPr>
            <a:r>
              <a:rPr lang="en-US" altLang="zh-CN" spc="-15" smtClean="0"/>
              <a:t>2012-1-4</a:t>
            </a:r>
            <a:endParaRPr spc="-15" dirty="0"/>
          </a:p>
        </p:txBody>
      </p:sp>
      <p:sp>
        <p:nvSpPr>
          <p:cNvPr id="4" name="Holder 4"/>
          <p:cNvSpPr>
            <a:spLocks noGrp="1"/>
          </p:cNvSpPr>
          <p:nvPr>
            <p:ph type="sldNum" sz="quarter" idx="7"/>
          </p:nvPr>
        </p:nvSpPr>
        <p:spPr/>
        <p:txBody>
          <a:bodyPr lIns="0" tIns="0" rIns="0" bIns="0"/>
          <a:lstStyle>
            <a:lvl1pPr>
              <a:defRPr sz="1200" b="1" i="0">
                <a:solidFill>
                  <a:srgbClr val="65659A"/>
                </a:solidFill>
                <a:latin typeface="Times New Roman"/>
                <a:cs typeface="Times New Roman"/>
              </a:defRPr>
            </a:lvl1pPr>
          </a:lstStyle>
          <a:p>
            <a:pPr marL="93345">
              <a:lnSpc>
                <a:spcPct val="100000"/>
              </a:lnSpc>
            </a:pPr>
            <a:r>
              <a:rPr dirty="0"/>
              <a:t>Slide 6-</a:t>
            </a:r>
            <a:fld id="{81D60167-4931-47E6-BA6A-407CBD079E47}" type="slidenum">
              <a:rPr dirty="0"/>
              <a:t>‹#›</a:t>
            </a:fld>
            <a:endParaRPr dirty="0"/>
          </a:p>
        </p:txBody>
      </p:sp>
    </p:spTree>
    <p:extLst>
      <p:ext uri="{BB962C8B-B14F-4D97-AF65-F5344CB8AC3E}">
        <p14:creationId xmlns:p14="http://schemas.microsoft.com/office/powerpoint/2010/main" val="70687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fld id="{8DFB17A3-08E1-42A7-86D6-F5E21B18016B}" type="datetime1">
              <a:rPr lang="zh-CN" altLang="en-US" noProof="0" smtClean="0"/>
              <a:t>2017/12/27</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406541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rtl="0"/>
            <a:fld id="{C01EE50A-D840-42E3-B347-290125BF3DF7}" type="datetime1">
              <a:rPr lang="zh-CN" altLang="en-US" noProof="0" smtClean="0"/>
              <a:t>2017/12/27</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0368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rtl="0"/>
            <a:fld id="{DDAEC978-EF4F-4972-A248-D038D87F63B4}" type="datetime1">
              <a:rPr lang="zh-CN" altLang="en-US" smtClean="0"/>
              <a:t>2017/12/27</a:t>
            </a:fld>
            <a:endParaRPr lang="en-US"/>
          </a:p>
        </p:txBody>
      </p:sp>
      <p:sp>
        <p:nvSpPr>
          <p:cNvPr id="6" name="Footer Placeholder 5"/>
          <p:cNvSpPr>
            <a:spLocks noGrp="1"/>
          </p:cNvSpPr>
          <p:nvPr>
            <p:ph type="ftr" sz="quarter" idx="11"/>
          </p:nvPr>
        </p:nvSpPr>
        <p:spPr/>
        <p:txBody>
          <a:bodyPr/>
          <a:lstStyle/>
          <a:p>
            <a:pPr rtl="0"/>
            <a:r>
              <a:rPr lang="zh-CN" smtClean="0"/>
              <a:t>添加页脚</a:t>
            </a:r>
            <a:endParaRPr lang="zh-CN"/>
          </a:p>
        </p:txBody>
      </p:sp>
      <p:sp>
        <p:nvSpPr>
          <p:cNvPr id="7" name="Slide Number Placeholder 6"/>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81619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rtl="0"/>
            <a:fld id="{F6E841ED-1197-4AD6-AD1E-754AB6D21227}" type="datetime1">
              <a:rPr lang="zh-CN" altLang="en-US" smtClean="0"/>
              <a:t>2017/12/27</a:t>
            </a:fld>
            <a:endParaRPr lang="en-US"/>
          </a:p>
        </p:txBody>
      </p:sp>
      <p:sp>
        <p:nvSpPr>
          <p:cNvPr id="8" name="Footer Placeholder 7"/>
          <p:cNvSpPr>
            <a:spLocks noGrp="1"/>
          </p:cNvSpPr>
          <p:nvPr>
            <p:ph type="ftr" sz="quarter" idx="11"/>
          </p:nvPr>
        </p:nvSpPr>
        <p:spPr/>
        <p:txBody>
          <a:bodyPr/>
          <a:lstStyle/>
          <a:p>
            <a:pPr rtl="0"/>
            <a:r>
              <a:rPr lang="zh-CN" smtClean="0"/>
              <a:t>添加页脚</a:t>
            </a:r>
            <a:endParaRPr lang="zh-CN"/>
          </a:p>
        </p:txBody>
      </p:sp>
      <p:sp>
        <p:nvSpPr>
          <p:cNvPr id="9" name="Slide Number Placeholder 8"/>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0668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rtl="0"/>
            <a:fld id="{7197054C-A2AC-406E-86B2-9B679D82938A}" type="datetime1">
              <a:rPr lang="zh-CN" altLang="en-US" smtClean="0"/>
              <a:t>2017/12/27</a:t>
            </a:fld>
            <a:endParaRPr lang="en-US"/>
          </a:p>
        </p:txBody>
      </p:sp>
      <p:sp>
        <p:nvSpPr>
          <p:cNvPr id="4" name="Footer Placeholder 3"/>
          <p:cNvSpPr>
            <a:spLocks noGrp="1"/>
          </p:cNvSpPr>
          <p:nvPr>
            <p:ph type="ftr" sz="quarter" idx="11"/>
          </p:nvPr>
        </p:nvSpPr>
        <p:spPr/>
        <p:txBody>
          <a:bodyPr/>
          <a:lstStyle/>
          <a:p>
            <a:pPr rtl="0"/>
            <a:r>
              <a:rPr lang="zh-CN" smtClean="0"/>
              <a:t>添加页脚</a:t>
            </a:r>
            <a:endParaRPr lang="zh-CN"/>
          </a:p>
        </p:txBody>
      </p:sp>
      <p:sp>
        <p:nvSpPr>
          <p:cNvPr id="5" name="Slide Number Placeholder 4"/>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0677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F2ED1982-1BD9-4088-8F4F-3034691C0CE1}" type="datetime1">
              <a:rPr lang="zh-CN" altLang="en-US" smtClean="0"/>
              <a:t>2017/12/27</a:t>
            </a:fld>
            <a:endParaRPr lang="en-US"/>
          </a:p>
        </p:txBody>
      </p:sp>
      <p:sp>
        <p:nvSpPr>
          <p:cNvPr id="3" name="Footer Placeholder 2"/>
          <p:cNvSpPr>
            <a:spLocks noGrp="1"/>
          </p:cNvSpPr>
          <p:nvPr>
            <p:ph type="ftr" sz="quarter" idx="11"/>
          </p:nvPr>
        </p:nvSpPr>
        <p:spPr/>
        <p:txBody>
          <a:bodyPr/>
          <a:lstStyle/>
          <a:p>
            <a:pPr rtl="0"/>
            <a:r>
              <a:rPr lang="zh-CN" smtClean="0"/>
              <a:t>添加页脚</a:t>
            </a:r>
            <a:endParaRPr lang="zh-CN"/>
          </a:p>
        </p:txBody>
      </p:sp>
      <p:sp>
        <p:nvSpPr>
          <p:cNvPr id="4" name="Slide Number Placeholder 3"/>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48709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9FAB75-8494-48F7-8943-EED87D71A0CE}" type="datetime1">
              <a:rPr lang="zh-CN" altLang="en-US" noProof="0" smtClean="0"/>
              <a:t>2017/12/27</a:t>
            </a:fld>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添加页脚</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5653644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9FAB75-8494-48F7-8943-EED87D71A0CE}" type="datetime1">
              <a:rPr lang="zh-CN" altLang="en-US" noProof="0" smtClean="0"/>
              <a:t>2017/12/27</a:t>
            </a:fld>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添加页脚</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24252753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6">
            <a:extLst>
              <a:ext uri="{BEBA8EAE-BF5A-486C-A8C5-ECC9F3942E4B}">
                <a14:imgProps xmlns:a14="http://schemas.microsoft.com/office/drawing/2010/main">
                  <a14:imgLayer r:embed="rId17">
                    <a14:imgEffect>
                      <a14:saturation sat="47000"/>
                    </a14:imgEffect>
                    <a14:imgEffect>
                      <a14:brightnessContrast bright="8000" contrast="15000"/>
                    </a14:imgEffect>
                  </a14:imgLayer>
                </a14:imgProps>
              </a:ext>
              <a:ext uri="{28A0092B-C50C-407E-A947-70E740481C1C}">
                <a14:useLocalDpi xmlns:a14="http://schemas.microsoft.com/office/drawing/2010/main" val="0"/>
              </a:ext>
            </a:extLst>
          </a:blip>
          <a:stretch>
            <a:fillRect/>
          </a:stretch>
        </p:blipFill>
        <p:spPr>
          <a:xfrm>
            <a:off x="-3764" y="0"/>
            <a:ext cx="9147764" cy="6857999"/>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FAB75-8494-48F7-8943-EED87D71A0CE}" type="datetime1">
              <a:rPr lang="zh-CN" altLang="en-US" noProof="0" smtClean="0"/>
              <a:t>2017/12/27</a:t>
            </a:fld>
            <a:endParaRPr lang="zh-CN" altLang="en-US" noProof="0"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noProof="0" smtClean="0"/>
              <a:t>添加页脚</a:t>
            </a:r>
            <a:endParaRPr lang="zh-CN" altLang="en-US" noProof="0"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1014271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60" r:id="rId13"/>
    <p:sldLayoutId id="2147483675"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1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6.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1.wmf"/></Relationships>
</file>

<file path=ppt/slides/_rels/slide1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0.wmf"/></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1.wmf"/></Relationships>
</file>

<file path=ppt/slides/_rels/slide20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2.wmf"/><Relationship Id="rId4" Type="http://schemas.openxmlformats.org/officeDocument/2006/relationships/oleObject" Target="../embeddings/oleObject11.bin"/></Relationships>
</file>

<file path=ppt/slides/_rels/slide2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2.wmf"/></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7.wmf"/></Relationships>
</file>

<file path=ppt/slides/_rels/slide2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8.wmf"/></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0.wmf"/><Relationship Id="rId5" Type="http://schemas.openxmlformats.org/officeDocument/2006/relationships/oleObject" Target="../embeddings/oleObject16.bin"/><Relationship Id="rId4" Type="http://schemas.openxmlformats.org/officeDocument/2006/relationships/image" Target="../media/image69.wmf"/></Relationships>
</file>

<file path=ppt/slides/_rels/slide2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3.wmf"/></Relationships>
</file>

<file path=ppt/slides/_rels/slide26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4.wmf"/></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88.wmf"/></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audio" Target="../media/audio6.wav"/><Relationship Id="rId3" Type="http://schemas.openxmlformats.org/officeDocument/2006/relationships/audio" Target="../media/audio1.wav"/><Relationship Id="rId7" Type="http://schemas.openxmlformats.org/officeDocument/2006/relationships/audio" Target="../media/audio5.wav"/><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audio" Target="../media/audio4.wav"/><Relationship Id="rId5" Type="http://schemas.openxmlformats.org/officeDocument/2006/relationships/audio" Target="../media/audio3.wav"/><Relationship Id="rId4" Type="http://schemas.openxmlformats.org/officeDocument/2006/relationships/audio" Target="../media/audio2.wav"/><Relationship Id="rId9" Type="http://schemas.openxmlformats.org/officeDocument/2006/relationships/image" Target="../media/image9.jpeg"/></Relationships>
</file>

<file path=ppt/slides/_rels/slide76.xml.rels><?xml version="1.0" encoding="UTF-8" standalone="yes"?>
<Relationships xmlns="http://schemas.openxmlformats.org/package/2006/relationships"><Relationship Id="rId8" Type="http://schemas.openxmlformats.org/officeDocument/2006/relationships/audio" Target="../media/audio6.wav"/><Relationship Id="rId3" Type="http://schemas.openxmlformats.org/officeDocument/2006/relationships/audio" Target="../media/audio3.wav"/><Relationship Id="rId7" Type="http://schemas.openxmlformats.org/officeDocument/2006/relationships/audio" Target="../media/audio5.wav"/><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audio" Target="../media/audio4.wav"/><Relationship Id="rId5" Type="http://schemas.openxmlformats.org/officeDocument/2006/relationships/audio" Target="../media/audio1.wav"/><Relationship Id="rId4" Type="http://schemas.openxmlformats.org/officeDocument/2006/relationships/audio" Target="../media/audio7.wav"/><Relationship Id="rId9" Type="http://schemas.openxmlformats.org/officeDocument/2006/relationships/image" Target="../media/image9.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600" spc="-300" dirty="0">
                <a:latin typeface="微软雅黑" panose="020B0503020204020204" pitchFamily="34" charset="-122"/>
                <a:ea typeface="微软雅黑" panose="020B0503020204020204" pitchFamily="34" charset="-122"/>
              </a:rPr>
              <a:t>数 据 结 构</a:t>
            </a:r>
          </a:p>
        </p:txBody>
      </p:sp>
      <p:sp>
        <p:nvSpPr>
          <p:cNvPr id="5" name="副标题 4"/>
          <p:cNvSpPr>
            <a:spLocks noGrp="1"/>
          </p:cNvSpPr>
          <p:nvPr>
            <p:ph type="subTitle" idx="1"/>
          </p:nvPr>
        </p:nvSpPr>
        <p:spPr>
          <a:xfrm>
            <a:off x="0" y="4030133"/>
            <a:ext cx="9144000" cy="609600"/>
          </a:xfrm>
        </p:spPr>
        <p:txBody>
          <a:bodyPr/>
          <a:lstStyle/>
          <a:p>
            <a:r>
              <a:rPr lang="zh-CN" altLang="en-US" dirty="0" smtClean="0"/>
              <a:t>软件学院     刘明铭</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第二部分：表结构</a:t>
            </a:r>
          </a:p>
        </p:txBody>
      </p:sp>
      <p:sp>
        <p:nvSpPr>
          <p:cNvPr id="31747" name="内容占位符 2"/>
          <p:cNvSpPr>
            <a:spLocks noGrp="1"/>
          </p:cNvSpPr>
          <p:nvPr>
            <p:ph idx="1"/>
          </p:nvPr>
        </p:nvSpPr>
        <p:spPr/>
        <p:txBody>
          <a:bodyPr/>
          <a:lstStyle/>
          <a:p>
            <a:r>
              <a:rPr lang="zh-CN" altLang="en-US" smtClean="0"/>
              <a:t>第</a:t>
            </a:r>
            <a:r>
              <a:rPr lang="en-US" altLang="zh-CN" smtClean="0"/>
              <a:t>7</a:t>
            </a:r>
            <a:r>
              <a:rPr lang="zh-CN" altLang="en-US" smtClean="0"/>
              <a:t>章：跳表和散列</a:t>
            </a:r>
            <a:endParaRPr lang="en-US" altLang="zh-CN" smtClean="0"/>
          </a:p>
          <a:p>
            <a:pPr lvl="1"/>
            <a:r>
              <a:rPr lang="en-US" altLang="zh-CN" smtClean="0"/>
              <a:t>Hash</a:t>
            </a:r>
            <a:r>
              <a:rPr lang="zh-CN" altLang="en-US" smtClean="0"/>
              <a:t>表</a:t>
            </a:r>
            <a:endParaRPr lang="en-US" altLang="zh-CN" smtClean="0"/>
          </a:p>
          <a:p>
            <a:pPr lvl="2"/>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函数</a:t>
            </a:r>
            <a:endParaRPr lang="en-US" altLang="zh-CN" smtClean="0">
              <a:latin typeface="楷体" panose="02010609060101010101" pitchFamily="49" charset="-122"/>
              <a:ea typeface="楷体" panose="02010609060101010101" pitchFamily="49" charset="-122"/>
            </a:endParaRPr>
          </a:p>
          <a:p>
            <a:pPr lvl="2"/>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解决冲突的算法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负载因子（装填因子）</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给定关键字序列设计</a:t>
            </a:r>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函数并绘制</a:t>
            </a:r>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表</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求查找成功和查找失败的平均查找长度</a:t>
            </a:r>
            <a:endParaRPr lang="en-US" altLang="zh-CN" smtClean="0">
              <a:latin typeface="楷体" panose="02010609060101010101" pitchFamily="49" charset="-122"/>
              <a:ea typeface="楷体" panose="02010609060101010101" pitchFamily="49" charset="-122"/>
            </a:endParaRPr>
          </a:p>
          <a:p>
            <a:pPr lvl="2"/>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的优点和缺点</a:t>
            </a:r>
          </a:p>
        </p:txBody>
      </p:sp>
      <p:sp>
        <p:nvSpPr>
          <p:cNvPr id="3174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9BDC8D-1A4A-4014-8416-D09C348203E0}" type="slidenum">
              <a:rPr lang="en-US" altLang="en-US">
                <a:solidFill>
                  <a:srgbClr val="4B4B4B"/>
                </a:solidFill>
              </a:rPr>
              <a:pPr eaLnBrk="1" hangingPunct="1"/>
              <a:t>10</a:t>
            </a:fld>
            <a:endParaRPr lang="en-US" altLang="en-US">
              <a:solidFill>
                <a:srgbClr val="4B4B4B"/>
              </a:solidFill>
            </a:endParaRPr>
          </a:p>
        </p:txBody>
      </p:sp>
    </p:spTree>
    <p:extLst>
      <p:ext uri="{BB962C8B-B14F-4D97-AF65-F5344CB8AC3E}">
        <p14:creationId xmlns:p14="http://schemas.microsoft.com/office/powerpoint/2010/main" val="36730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平方取中法</a:t>
            </a:r>
          </a:p>
        </p:txBody>
      </p:sp>
      <p:sp>
        <p:nvSpPr>
          <p:cNvPr id="53251" name="内容占位符 2"/>
          <p:cNvSpPr>
            <a:spLocks noGrp="1"/>
          </p:cNvSpPr>
          <p:nvPr>
            <p:ph idx="1"/>
          </p:nvPr>
        </p:nvSpPr>
        <p:spPr/>
        <p:txBody>
          <a:bodyPr/>
          <a:lstStyle/>
          <a:p>
            <a:r>
              <a:rPr lang="zh-CN" altLang="en-US" smtClean="0"/>
              <a:t>取关键字平方后的中间几位为哈希地址</a:t>
            </a:r>
            <a:endParaRPr lang="en-US" altLang="zh-CN" smtClean="0"/>
          </a:p>
          <a:p>
            <a:pPr lvl="1"/>
            <a:r>
              <a:rPr lang="zh-CN" altLang="en-US" smtClean="0"/>
              <a:t>通常在选定哈希函数时不一定能知道关键字的全部情况，取其中哪几位也不一定合适</a:t>
            </a:r>
            <a:endParaRPr lang="en-US" altLang="zh-CN" smtClean="0"/>
          </a:p>
          <a:p>
            <a:pPr lvl="1"/>
            <a:r>
              <a:rPr lang="zh-CN" altLang="en-US" smtClean="0"/>
              <a:t>而一个数的平方后的中间几位数和原数的每一位都相关，由此使随机分布的关键字得到的哈希地址也是随机的</a:t>
            </a:r>
            <a:endParaRPr lang="en-US" altLang="zh-CN" smtClean="0"/>
          </a:p>
          <a:p>
            <a:pPr lvl="1"/>
            <a:r>
              <a:rPr lang="zh-CN" altLang="en-US" smtClean="0"/>
              <a:t>取的位数由表长决定</a:t>
            </a:r>
          </a:p>
        </p:txBody>
      </p:sp>
      <p:sp>
        <p:nvSpPr>
          <p:cNvPr id="5325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06B5F8-BDFE-4D31-BDC5-53DF9E11E0E6}" type="slidenum">
              <a:rPr lang="en-US" altLang="en-US">
                <a:solidFill>
                  <a:srgbClr val="4B4B4B"/>
                </a:solidFill>
              </a:rPr>
              <a:pPr eaLnBrk="1" hangingPunct="1"/>
              <a:t>100</a:t>
            </a:fld>
            <a:endParaRPr lang="en-US" altLang="en-US">
              <a:solidFill>
                <a:srgbClr val="4B4B4B"/>
              </a:solidFill>
            </a:endParaRPr>
          </a:p>
        </p:txBody>
      </p:sp>
    </p:spTree>
    <p:extLst>
      <p:ext uri="{BB962C8B-B14F-4D97-AF65-F5344CB8AC3E}">
        <p14:creationId xmlns:p14="http://schemas.microsoft.com/office/powerpoint/2010/main" val="257470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平方取中法示例</a:t>
            </a:r>
          </a:p>
        </p:txBody>
      </p:sp>
      <p:graphicFrame>
        <p:nvGraphicFramePr>
          <p:cNvPr id="5" name="内容占位符 4"/>
          <p:cNvGraphicFramePr>
            <a:graphicFrameLocks noGrp="1"/>
          </p:cNvGraphicFramePr>
          <p:nvPr>
            <p:ph idx="1"/>
          </p:nvPr>
        </p:nvGraphicFramePr>
        <p:xfrm>
          <a:off x="917575" y="1993900"/>
          <a:ext cx="7369180" cy="741364"/>
        </p:xfrm>
        <a:graphic>
          <a:graphicData uri="http://schemas.openxmlformats.org/drawingml/2006/table">
            <a:tbl>
              <a:tblPr bandRow="1">
                <a:tableStyleId>{5C22544A-7EE6-4342-B048-85BDC9FD1C3A}</a:tableStyleId>
              </a:tblPr>
              <a:tblGrid>
                <a:gridCol w="736918"/>
                <a:gridCol w="736918"/>
                <a:gridCol w="736918"/>
                <a:gridCol w="736918"/>
                <a:gridCol w="736918"/>
                <a:gridCol w="736918"/>
                <a:gridCol w="736918"/>
                <a:gridCol w="736918"/>
                <a:gridCol w="736918"/>
                <a:gridCol w="736918"/>
              </a:tblGrid>
              <a:tr h="370682">
                <a:tc>
                  <a:txBody>
                    <a:bodyPr/>
                    <a:lstStyle/>
                    <a:p>
                      <a:pPr algn="ctr"/>
                      <a:r>
                        <a:rPr lang="en-US" altLang="zh-CN" sz="1800" dirty="0" smtClean="0"/>
                        <a:t>A</a:t>
                      </a:r>
                      <a:endParaRPr lang="zh-CN" altLang="en-US" sz="1800" dirty="0"/>
                    </a:p>
                  </a:txBody>
                  <a:tcPr marT="45700" marB="45700" anchor="ctr"/>
                </a:tc>
                <a:tc>
                  <a:txBody>
                    <a:bodyPr/>
                    <a:lstStyle/>
                    <a:p>
                      <a:pPr algn="ctr"/>
                      <a:r>
                        <a:rPr lang="en-US" altLang="zh-CN" sz="1800" dirty="0" smtClean="0"/>
                        <a:t>B</a:t>
                      </a:r>
                      <a:endParaRPr lang="zh-CN" altLang="en-US" sz="1800" dirty="0"/>
                    </a:p>
                  </a:txBody>
                  <a:tcPr marT="45700" marB="45700" anchor="ctr"/>
                </a:tc>
                <a:tc>
                  <a:txBody>
                    <a:bodyPr/>
                    <a:lstStyle/>
                    <a:p>
                      <a:pPr algn="ctr"/>
                      <a:r>
                        <a:rPr lang="en-US" altLang="zh-CN" sz="1800" dirty="0" smtClean="0"/>
                        <a:t>C</a:t>
                      </a:r>
                      <a:endParaRPr lang="zh-CN" altLang="en-US" sz="1800" dirty="0"/>
                    </a:p>
                  </a:txBody>
                  <a:tcPr marT="45700" marB="45700" anchor="ctr"/>
                </a:tc>
                <a:tc>
                  <a:txBody>
                    <a:bodyPr/>
                    <a:lstStyle/>
                    <a:p>
                      <a:pPr algn="ctr"/>
                      <a:r>
                        <a:rPr lang="en-US" altLang="zh-CN" sz="1800" dirty="0" smtClean="0"/>
                        <a:t>……</a:t>
                      </a:r>
                      <a:endParaRPr lang="zh-CN" altLang="en-US" sz="1800" dirty="0"/>
                    </a:p>
                  </a:txBody>
                  <a:tcPr marT="45700" marB="45700" anchor="ctr"/>
                </a:tc>
                <a:tc>
                  <a:txBody>
                    <a:bodyPr/>
                    <a:lstStyle/>
                    <a:p>
                      <a:pPr algn="ctr"/>
                      <a:r>
                        <a:rPr lang="en-US" altLang="zh-CN" sz="1800" dirty="0" smtClean="0"/>
                        <a:t>Z</a:t>
                      </a:r>
                      <a:endParaRPr lang="zh-CN" altLang="en-US" sz="1800" dirty="0"/>
                    </a:p>
                  </a:txBody>
                  <a:tcPr marT="45700" marB="45700" anchor="ctr"/>
                </a:tc>
                <a:tc>
                  <a:txBody>
                    <a:bodyPr/>
                    <a:lstStyle/>
                    <a:p>
                      <a:pPr algn="ctr"/>
                      <a:r>
                        <a:rPr lang="en-US" altLang="zh-CN" sz="1800" dirty="0" smtClean="0"/>
                        <a:t>0</a:t>
                      </a:r>
                      <a:endParaRPr lang="zh-CN" altLang="en-US" sz="1800" dirty="0"/>
                    </a:p>
                  </a:txBody>
                  <a:tcPr marT="45700" marB="45700" anchor="ctr"/>
                </a:tc>
                <a:tc>
                  <a:txBody>
                    <a:bodyPr/>
                    <a:lstStyle/>
                    <a:p>
                      <a:pPr algn="ctr"/>
                      <a:r>
                        <a:rPr lang="en-US" altLang="zh-CN" sz="1800" dirty="0" smtClean="0"/>
                        <a:t>1</a:t>
                      </a:r>
                      <a:endParaRPr lang="zh-CN" altLang="en-US" sz="1800" dirty="0"/>
                    </a:p>
                  </a:txBody>
                  <a:tcPr marT="45700" marB="45700" anchor="ctr"/>
                </a:tc>
                <a:tc>
                  <a:txBody>
                    <a:bodyPr/>
                    <a:lstStyle/>
                    <a:p>
                      <a:pPr algn="ctr"/>
                      <a:r>
                        <a:rPr lang="en-US" altLang="zh-CN" sz="1800" dirty="0" smtClean="0"/>
                        <a:t>2</a:t>
                      </a:r>
                      <a:endParaRPr lang="zh-CN" altLang="en-US" sz="1800" dirty="0"/>
                    </a:p>
                  </a:txBody>
                  <a:tcPr marT="45700" marB="45700" anchor="ctr"/>
                </a:tc>
                <a:tc>
                  <a:txBody>
                    <a:bodyPr/>
                    <a:lstStyle/>
                    <a:p>
                      <a:pPr algn="ctr"/>
                      <a:r>
                        <a:rPr lang="en-US" altLang="zh-CN" sz="1800" dirty="0" smtClean="0"/>
                        <a:t>……</a:t>
                      </a:r>
                      <a:endParaRPr lang="zh-CN" altLang="en-US" sz="1800" dirty="0"/>
                    </a:p>
                  </a:txBody>
                  <a:tcPr marT="45700" marB="45700" anchor="ctr"/>
                </a:tc>
                <a:tc>
                  <a:txBody>
                    <a:bodyPr/>
                    <a:lstStyle/>
                    <a:p>
                      <a:pPr algn="ctr"/>
                      <a:r>
                        <a:rPr lang="en-US" altLang="zh-CN" sz="1800" dirty="0" smtClean="0"/>
                        <a:t>9</a:t>
                      </a:r>
                      <a:endParaRPr lang="zh-CN" altLang="en-US" sz="1800" dirty="0"/>
                    </a:p>
                  </a:txBody>
                  <a:tcPr marT="45700" marB="45700" anchor="ctr"/>
                </a:tc>
              </a:tr>
              <a:tr h="370682">
                <a:tc>
                  <a:txBody>
                    <a:bodyPr/>
                    <a:lstStyle/>
                    <a:p>
                      <a:pPr algn="ctr"/>
                      <a:r>
                        <a:rPr lang="en-US" altLang="zh-CN" sz="1800" dirty="0" smtClean="0"/>
                        <a:t>01</a:t>
                      </a:r>
                      <a:endParaRPr lang="zh-CN" altLang="en-US" sz="1800" dirty="0"/>
                    </a:p>
                  </a:txBody>
                  <a:tcPr marT="45700" marB="45700" anchor="ctr"/>
                </a:tc>
                <a:tc>
                  <a:txBody>
                    <a:bodyPr/>
                    <a:lstStyle/>
                    <a:p>
                      <a:pPr algn="ctr"/>
                      <a:r>
                        <a:rPr lang="en-US" altLang="zh-CN" sz="1800" dirty="0" smtClean="0"/>
                        <a:t>02</a:t>
                      </a:r>
                      <a:endParaRPr lang="zh-CN" altLang="en-US" sz="1800" dirty="0"/>
                    </a:p>
                  </a:txBody>
                  <a:tcPr marT="45700" marB="45700" anchor="ctr"/>
                </a:tc>
                <a:tc>
                  <a:txBody>
                    <a:bodyPr/>
                    <a:lstStyle/>
                    <a:p>
                      <a:pPr algn="ctr"/>
                      <a:r>
                        <a:rPr lang="en-US" altLang="zh-CN" sz="1800" dirty="0" smtClean="0"/>
                        <a:t>03</a:t>
                      </a:r>
                      <a:endParaRPr lang="zh-CN" altLang="en-US" sz="1800" dirty="0"/>
                    </a:p>
                  </a:txBody>
                  <a:tcPr marT="45700" marB="45700" anchor="ctr"/>
                </a:tc>
                <a:tc>
                  <a:txBody>
                    <a:bodyPr/>
                    <a:lstStyle/>
                    <a:p>
                      <a:pPr algn="ctr"/>
                      <a:endParaRPr lang="zh-CN" altLang="en-US" sz="1800" dirty="0"/>
                    </a:p>
                  </a:txBody>
                  <a:tcPr marT="45700" marB="45700" anchor="ctr"/>
                </a:tc>
                <a:tc>
                  <a:txBody>
                    <a:bodyPr/>
                    <a:lstStyle/>
                    <a:p>
                      <a:pPr algn="ctr"/>
                      <a:r>
                        <a:rPr lang="en-US" altLang="zh-CN" sz="1800" dirty="0" smtClean="0"/>
                        <a:t>32</a:t>
                      </a:r>
                      <a:endParaRPr lang="zh-CN" altLang="en-US" sz="1800" dirty="0"/>
                    </a:p>
                  </a:txBody>
                  <a:tcPr marT="45700" marB="45700" anchor="ctr"/>
                </a:tc>
                <a:tc>
                  <a:txBody>
                    <a:bodyPr/>
                    <a:lstStyle/>
                    <a:p>
                      <a:pPr algn="ctr"/>
                      <a:r>
                        <a:rPr lang="en-US" altLang="zh-CN" sz="1800" dirty="0" smtClean="0"/>
                        <a:t>60</a:t>
                      </a:r>
                      <a:endParaRPr lang="zh-CN" altLang="en-US" sz="1800" dirty="0"/>
                    </a:p>
                  </a:txBody>
                  <a:tcPr marT="45700" marB="45700" anchor="ctr"/>
                </a:tc>
                <a:tc>
                  <a:txBody>
                    <a:bodyPr/>
                    <a:lstStyle/>
                    <a:p>
                      <a:pPr algn="ctr"/>
                      <a:r>
                        <a:rPr lang="en-US" altLang="zh-CN" sz="1800" dirty="0" smtClean="0"/>
                        <a:t>61</a:t>
                      </a:r>
                      <a:endParaRPr lang="zh-CN" altLang="en-US" sz="1800" dirty="0"/>
                    </a:p>
                  </a:txBody>
                  <a:tcPr marT="45700" marB="45700" anchor="ctr"/>
                </a:tc>
                <a:tc>
                  <a:txBody>
                    <a:bodyPr/>
                    <a:lstStyle/>
                    <a:p>
                      <a:pPr algn="ctr"/>
                      <a:r>
                        <a:rPr lang="en-US" altLang="zh-CN" sz="1800" dirty="0" smtClean="0"/>
                        <a:t>62</a:t>
                      </a:r>
                      <a:endParaRPr lang="zh-CN" altLang="en-US" sz="1800" dirty="0"/>
                    </a:p>
                  </a:txBody>
                  <a:tcPr marT="45700" marB="45700" anchor="ctr"/>
                </a:tc>
                <a:tc>
                  <a:txBody>
                    <a:bodyPr/>
                    <a:lstStyle/>
                    <a:p>
                      <a:pPr algn="ctr"/>
                      <a:endParaRPr lang="zh-CN" altLang="en-US" sz="1800" dirty="0"/>
                    </a:p>
                  </a:txBody>
                  <a:tcPr marT="45700" marB="45700" anchor="ctr"/>
                </a:tc>
                <a:tc>
                  <a:txBody>
                    <a:bodyPr/>
                    <a:lstStyle/>
                    <a:p>
                      <a:pPr algn="ctr"/>
                      <a:r>
                        <a:rPr lang="en-US" altLang="zh-CN" sz="1800" dirty="0" smtClean="0"/>
                        <a:t>71</a:t>
                      </a:r>
                      <a:endParaRPr lang="zh-CN" altLang="en-US" sz="1800" dirty="0"/>
                    </a:p>
                  </a:txBody>
                  <a:tcPr marT="45700" marB="45700" anchor="ctr"/>
                </a:tc>
              </a:tr>
            </a:tbl>
          </a:graphicData>
        </a:graphic>
      </p:graphicFrame>
      <p:sp>
        <p:nvSpPr>
          <p:cNvPr id="5431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610ED1-6322-44D7-9ACC-7D77F1216D1B}" type="slidenum">
              <a:rPr lang="en-US" altLang="en-US">
                <a:solidFill>
                  <a:srgbClr val="4B4B4B"/>
                </a:solidFill>
              </a:rPr>
              <a:pPr eaLnBrk="1" hangingPunct="1"/>
              <a:t>101</a:t>
            </a:fld>
            <a:endParaRPr lang="en-US" altLang="en-US">
              <a:solidFill>
                <a:srgbClr val="4B4B4B"/>
              </a:solidFill>
            </a:endParaRPr>
          </a:p>
        </p:txBody>
      </p:sp>
      <p:sp>
        <p:nvSpPr>
          <p:cNvPr id="54311" name="TextBox 5"/>
          <p:cNvSpPr txBox="1">
            <a:spLocks noChangeArrowheads="1"/>
          </p:cNvSpPr>
          <p:nvPr/>
        </p:nvSpPr>
        <p:spPr bwMode="auto">
          <a:xfrm>
            <a:off x="804863" y="1635125"/>
            <a:ext cx="6457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0000"/>
                </a:solidFill>
              </a:rPr>
              <a:t>假设有此</a:t>
            </a:r>
            <a:r>
              <a:rPr lang="en-US" altLang="zh-CN" sz="1600">
                <a:solidFill>
                  <a:srgbClr val="FF0000"/>
                </a:solidFill>
              </a:rPr>
              <a:t>8</a:t>
            </a:r>
            <a:r>
              <a:rPr lang="zh-CN" altLang="en-US" sz="1600">
                <a:solidFill>
                  <a:srgbClr val="FF0000"/>
                </a:solidFill>
              </a:rPr>
              <a:t>进制编码</a:t>
            </a:r>
          </a:p>
        </p:txBody>
      </p:sp>
      <p:graphicFrame>
        <p:nvGraphicFramePr>
          <p:cNvPr id="7" name="表格 6"/>
          <p:cNvGraphicFramePr>
            <a:graphicFrameLocks noGrp="1"/>
          </p:cNvGraphicFramePr>
          <p:nvPr/>
        </p:nvGraphicFramePr>
        <p:xfrm>
          <a:off x="984250" y="2890838"/>
          <a:ext cx="7104063" cy="3336921"/>
        </p:xfrm>
        <a:graphic>
          <a:graphicData uri="http://schemas.openxmlformats.org/drawingml/2006/table">
            <a:tbl>
              <a:tblPr firstRow="1" bandRow="1">
                <a:tableStyleId>{5C22544A-7EE6-4342-B048-85BDC9FD1C3A}</a:tableStyleId>
              </a:tblPr>
              <a:tblGrid>
                <a:gridCol w="1524014"/>
                <a:gridCol w="1620014"/>
                <a:gridCol w="2160019"/>
                <a:gridCol w="1800016"/>
              </a:tblGrid>
              <a:tr h="370769">
                <a:tc>
                  <a:txBody>
                    <a:bodyPr/>
                    <a:lstStyle/>
                    <a:p>
                      <a:pPr algn="ctr"/>
                      <a:r>
                        <a:rPr lang="zh-CN" altLang="en-US" sz="1800" dirty="0" smtClean="0"/>
                        <a:t>记录</a:t>
                      </a:r>
                      <a:endParaRPr lang="zh-CN" altLang="en-US" sz="1800" dirty="0"/>
                    </a:p>
                  </a:txBody>
                  <a:tcPr marL="91441" marR="91441" marT="45711" marB="45711" anchor="ctr"/>
                </a:tc>
                <a:tc>
                  <a:txBody>
                    <a:bodyPr/>
                    <a:lstStyle/>
                    <a:p>
                      <a:pPr algn="ctr"/>
                      <a:r>
                        <a:rPr lang="zh-CN" altLang="en-US" sz="1800" dirty="0" smtClean="0"/>
                        <a:t>关键字</a:t>
                      </a:r>
                      <a:endParaRPr lang="zh-CN" altLang="en-US" sz="1800" dirty="0"/>
                    </a:p>
                  </a:txBody>
                  <a:tcPr marL="91441" marR="91441" marT="45711" marB="45711" anchor="ctr"/>
                </a:tc>
                <a:tc>
                  <a:txBody>
                    <a:bodyPr/>
                    <a:lstStyle/>
                    <a:p>
                      <a:pPr algn="ctr"/>
                      <a:r>
                        <a:rPr lang="en-US" altLang="zh-CN" sz="1800" dirty="0" smtClean="0"/>
                        <a:t>(</a:t>
                      </a:r>
                      <a:r>
                        <a:rPr lang="zh-CN" altLang="en-US" sz="1800" dirty="0" smtClean="0"/>
                        <a:t>关键字</a:t>
                      </a:r>
                      <a:r>
                        <a:rPr lang="en-US" altLang="zh-CN" sz="1800" dirty="0" smtClean="0"/>
                        <a:t>)</a:t>
                      </a:r>
                      <a:r>
                        <a:rPr lang="en-US" altLang="zh-CN" sz="1800" baseline="30000" dirty="0" smtClean="0"/>
                        <a:t>2</a:t>
                      </a:r>
                      <a:endParaRPr lang="zh-CN" altLang="en-US" sz="1800" baseline="30000" dirty="0"/>
                    </a:p>
                  </a:txBody>
                  <a:tcPr marL="91441" marR="91441" marT="45711" marB="45711" anchor="ctr"/>
                </a:tc>
                <a:tc>
                  <a:txBody>
                    <a:bodyPr/>
                    <a:lstStyle/>
                    <a:p>
                      <a:pPr algn="ctr"/>
                      <a:r>
                        <a:rPr lang="zh-CN" altLang="en-US" sz="1800" dirty="0" smtClean="0"/>
                        <a:t>哈希地址</a:t>
                      </a:r>
                      <a:endParaRPr lang="zh-CN" altLang="en-US" sz="1800" dirty="0"/>
                    </a:p>
                  </a:txBody>
                  <a:tcPr marL="91441" marR="91441" marT="45711" marB="45711" anchor="ctr"/>
                </a:tc>
              </a:tr>
              <a:tr h="370769">
                <a:tc>
                  <a:txBody>
                    <a:bodyPr/>
                    <a:lstStyle/>
                    <a:p>
                      <a:pPr algn="ctr"/>
                      <a:r>
                        <a:rPr lang="en-US" altLang="zh-CN" sz="1800" dirty="0" smtClean="0"/>
                        <a:t>A</a:t>
                      </a:r>
                      <a:endParaRPr lang="zh-CN" altLang="en-US" sz="1800" dirty="0"/>
                    </a:p>
                  </a:txBody>
                  <a:tcPr marL="91441" marR="91441" marT="45711" marB="45711" anchor="ctr"/>
                </a:tc>
                <a:tc>
                  <a:txBody>
                    <a:bodyPr/>
                    <a:lstStyle/>
                    <a:p>
                      <a:pPr algn="ctr"/>
                      <a:r>
                        <a:rPr lang="en-US" altLang="zh-CN" sz="1800" dirty="0" smtClean="0"/>
                        <a:t>0100</a:t>
                      </a:r>
                      <a:endParaRPr lang="zh-CN" altLang="en-US" sz="1800" dirty="0"/>
                    </a:p>
                  </a:txBody>
                  <a:tcPr marL="91441" marR="91441" marT="45711" marB="45711" anchor="ctr"/>
                </a:tc>
                <a:tc>
                  <a:txBody>
                    <a:bodyPr/>
                    <a:lstStyle/>
                    <a:p>
                      <a:pPr algn="ctr"/>
                      <a:r>
                        <a:rPr lang="en-US" altLang="zh-CN" sz="1800" dirty="0" smtClean="0"/>
                        <a:t>0 </a:t>
                      </a:r>
                      <a:r>
                        <a:rPr lang="en-US" altLang="zh-CN" sz="1800" u="sng" dirty="0" smtClean="0"/>
                        <a:t>010</a:t>
                      </a:r>
                      <a:r>
                        <a:rPr lang="en-US" altLang="zh-CN" sz="1800" dirty="0" smtClean="0"/>
                        <a:t> 000</a:t>
                      </a:r>
                      <a:endParaRPr lang="zh-CN" altLang="en-US" sz="1800" dirty="0"/>
                    </a:p>
                  </a:txBody>
                  <a:tcPr marL="91441" marR="91441" marT="45711" marB="45711" anchor="ctr"/>
                </a:tc>
                <a:tc>
                  <a:txBody>
                    <a:bodyPr/>
                    <a:lstStyle/>
                    <a:p>
                      <a:pPr algn="ctr"/>
                      <a:r>
                        <a:rPr lang="en-US" altLang="zh-CN" sz="1800" dirty="0" smtClean="0">
                          <a:solidFill>
                            <a:srgbClr val="FF0000"/>
                          </a:solidFill>
                        </a:rPr>
                        <a:t>010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I</a:t>
                      </a:r>
                      <a:endParaRPr lang="zh-CN" altLang="en-US" sz="1800" dirty="0"/>
                    </a:p>
                  </a:txBody>
                  <a:tcPr marL="91441" marR="91441" marT="45711" marB="45711" anchor="ctr"/>
                </a:tc>
                <a:tc>
                  <a:txBody>
                    <a:bodyPr/>
                    <a:lstStyle/>
                    <a:p>
                      <a:pPr algn="ctr"/>
                      <a:r>
                        <a:rPr lang="en-US" altLang="zh-CN" sz="1800" dirty="0" smtClean="0"/>
                        <a:t>1100</a:t>
                      </a:r>
                      <a:endParaRPr lang="zh-CN" altLang="en-US" sz="1800" dirty="0"/>
                    </a:p>
                  </a:txBody>
                  <a:tcPr marL="91441" marR="91441" marT="45711" marB="45711" anchor="ctr"/>
                </a:tc>
                <a:tc>
                  <a:txBody>
                    <a:bodyPr/>
                    <a:lstStyle/>
                    <a:p>
                      <a:pPr algn="ctr"/>
                      <a:r>
                        <a:rPr lang="en-US" altLang="zh-CN" sz="1800" dirty="0" smtClean="0"/>
                        <a:t>1 </a:t>
                      </a:r>
                      <a:r>
                        <a:rPr lang="en-US" altLang="zh-CN" sz="1800" u="sng" dirty="0" smtClean="0"/>
                        <a:t>210</a:t>
                      </a:r>
                      <a:r>
                        <a:rPr lang="en-US" altLang="zh-CN" sz="1800" dirty="0" smtClean="0"/>
                        <a:t> 000</a:t>
                      </a:r>
                      <a:endParaRPr lang="zh-CN" altLang="en-US" sz="1800" dirty="0"/>
                    </a:p>
                  </a:txBody>
                  <a:tcPr marL="91441" marR="91441" marT="45711" marB="45711" anchor="ctr"/>
                </a:tc>
                <a:tc>
                  <a:txBody>
                    <a:bodyPr/>
                    <a:lstStyle/>
                    <a:p>
                      <a:pPr algn="ctr"/>
                      <a:r>
                        <a:rPr lang="en-US" altLang="zh-CN" sz="1800" dirty="0" smtClean="0">
                          <a:solidFill>
                            <a:srgbClr val="FF0000"/>
                          </a:solidFill>
                        </a:rPr>
                        <a:t>210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J</a:t>
                      </a:r>
                      <a:endParaRPr lang="zh-CN" altLang="en-US" sz="1800" dirty="0"/>
                    </a:p>
                  </a:txBody>
                  <a:tcPr marL="91441" marR="91441" marT="45711" marB="45711" anchor="ctr"/>
                </a:tc>
                <a:tc>
                  <a:txBody>
                    <a:bodyPr/>
                    <a:lstStyle/>
                    <a:p>
                      <a:pPr algn="ctr"/>
                      <a:r>
                        <a:rPr lang="en-US" altLang="zh-CN" sz="1800" dirty="0" smtClean="0"/>
                        <a:t>1200</a:t>
                      </a:r>
                      <a:endParaRPr lang="zh-CN" altLang="en-US" sz="1800" dirty="0"/>
                    </a:p>
                  </a:txBody>
                  <a:tcPr marL="91441" marR="91441" marT="45711" marB="45711" anchor="ctr"/>
                </a:tc>
                <a:tc>
                  <a:txBody>
                    <a:bodyPr/>
                    <a:lstStyle/>
                    <a:p>
                      <a:pPr algn="ctr"/>
                      <a:r>
                        <a:rPr lang="en-US" altLang="zh-CN" sz="1800" dirty="0" smtClean="0"/>
                        <a:t>1 </a:t>
                      </a:r>
                      <a:r>
                        <a:rPr lang="en-US" altLang="zh-CN" sz="1800" u="sng" dirty="0" smtClean="0"/>
                        <a:t>440</a:t>
                      </a:r>
                      <a:r>
                        <a:rPr lang="en-US" altLang="zh-CN" sz="1800" dirty="0" smtClean="0"/>
                        <a:t> 000</a:t>
                      </a:r>
                      <a:endParaRPr lang="zh-CN" altLang="en-US" sz="1800" dirty="0"/>
                    </a:p>
                  </a:txBody>
                  <a:tcPr marL="91441" marR="91441" marT="45711" marB="45711" anchor="ctr"/>
                </a:tc>
                <a:tc>
                  <a:txBody>
                    <a:bodyPr/>
                    <a:lstStyle/>
                    <a:p>
                      <a:pPr algn="ctr"/>
                      <a:r>
                        <a:rPr lang="en-US" altLang="zh-CN" sz="1800" dirty="0" smtClean="0">
                          <a:solidFill>
                            <a:srgbClr val="FF0000"/>
                          </a:solidFill>
                        </a:rPr>
                        <a:t>440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I0</a:t>
                      </a:r>
                      <a:endParaRPr lang="zh-CN" altLang="en-US" sz="1800" dirty="0"/>
                    </a:p>
                  </a:txBody>
                  <a:tcPr marL="91441" marR="91441" marT="45711" marB="45711" anchor="ctr"/>
                </a:tc>
                <a:tc>
                  <a:txBody>
                    <a:bodyPr/>
                    <a:lstStyle/>
                    <a:p>
                      <a:pPr algn="ctr"/>
                      <a:r>
                        <a:rPr lang="en-US" altLang="zh-CN" sz="1800" dirty="0" smtClean="0"/>
                        <a:t>1160</a:t>
                      </a:r>
                      <a:endParaRPr lang="zh-CN" altLang="en-US" sz="1800" dirty="0"/>
                    </a:p>
                  </a:txBody>
                  <a:tcPr marL="91441" marR="91441" marT="45711" marB="45711" anchor="ctr"/>
                </a:tc>
                <a:tc>
                  <a:txBody>
                    <a:bodyPr/>
                    <a:lstStyle/>
                    <a:p>
                      <a:pPr algn="ctr"/>
                      <a:r>
                        <a:rPr lang="en-US" altLang="zh-CN" sz="1800" dirty="0" smtClean="0"/>
                        <a:t>1 </a:t>
                      </a:r>
                      <a:r>
                        <a:rPr lang="en-US" altLang="zh-CN" sz="1800" u="sng" dirty="0" smtClean="0"/>
                        <a:t>370</a:t>
                      </a:r>
                      <a:r>
                        <a:rPr lang="en-US" altLang="zh-CN" sz="1800" dirty="0" smtClean="0"/>
                        <a:t> 400</a:t>
                      </a:r>
                      <a:endParaRPr lang="zh-CN" altLang="en-US" sz="1800" dirty="0"/>
                    </a:p>
                  </a:txBody>
                  <a:tcPr marL="91441" marR="91441" marT="45711" marB="45711" anchor="ctr"/>
                </a:tc>
                <a:tc>
                  <a:txBody>
                    <a:bodyPr/>
                    <a:lstStyle/>
                    <a:p>
                      <a:pPr algn="ctr"/>
                      <a:r>
                        <a:rPr lang="en-US" altLang="zh-CN" sz="1800" dirty="0" smtClean="0">
                          <a:solidFill>
                            <a:srgbClr val="FF0000"/>
                          </a:solidFill>
                        </a:rPr>
                        <a:t>370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P1</a:t>
                      </a:r>
                      <a:endParaRPr lang="zh-CN" altLang="en-US" sz="1800" dirty="0"/>
                    </a:p>
                  </a:txBody>
                  <a:tcPr marL="91441" marR="91441" marT="45711" marB="45711" anchor="ctr"/>
                </a:tc>
                <a:tc>
                  <a:txBody>
                    <a:bodyPr/>
                    <a:lstStyle/>
                    <a:p>
                      <a:pPr algn="ctr"/>
                      <a:r>
                        <a:rPr lang="en-US" altLang="zh-CN" sz="1800" dirty="0" smtClean="0"/>
                        <a:t>2061</a:t>
                      </a:r>
                      <a:endParaRPr lang="zh-CN" altLang="en-US" sz="1800" dirty="0"/>
                    </a:p>
                  </a:txBody>
                  <a:tcPr marL="91441" marR="91441" marT="45711" marB="45711" anchor="ctr"/>
                </a:tc>
                <a:tc>
                  <a:txBody>
                    <a:bodyPr/>
                    <a:lstStyle/>
                    <a:p>
                      <a:pPr algn="ctr"/>
                      <a:r>
                        <a:rPr lang="en-US" altLang="zh-CN" sz="1800" dirty="0" smtClean="0"/>
                        <a:t>4 </a:t>
                      </a:r>
                      <a:r>
                        <a:rPr lang="en-US" altLang="zh-CN" sz="1800" u="sng" dirty="0" smtClean="0"/>
                        <a:t>310</a:t>
                      </a:r>
                      <a:r>
                        <a:rPr lang="en-US" altLang="zh-CN" sz="1800" dirty="0" smtClean="0"/>
                        <a:t> 541</a:t>
                      </a:r>
                      <a:endParaRPr lang="zh-CN" altLang="en-US" sz="1800" dirty="0"/>
                    </a:p>
                  </a:txBody>
                  <a:tcPr marL="91441" marR="91441" marT="45711" marB="45711" anchor="ctr"/>
                </a:tc>
                <a:tc>
                  <a:txBody>
                    <a:bodyPr/>
                    <a:lstStyle/>
                    <a:p>
                      <a:pPr algn="ctr"/>
                      <a:r>
                        <a:rPr lang="en-US" altLang="zh-CN" sz="1800" dirty="0" smtClean="0">
                          <a:solidFill>
                            <a:srgbClr val="FF0000"/>
                          </a:solidFill>
                        </a:rPr>
                        <a:t>310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P2</a:t>
                      </a:r>
                      <a:endParaRPr lang="zh-CN" altLang="en-US" sz="1800" dirty="0"/>
                    </a:p>
                  </a:txBody>
                  <a:tcPr marL="91441" marR="91441" marT="45711" marB="45711" anchor="ctr"/>
                </a:tc>
                <a:tc>
                  <a:txBody>
                    <a:bodyPr/>
                    <a:lstStyle/>
                    <a:p>
                      <a:pPr algn="ctr"/>
                      <a:r>
                        <a:rPr lang="en-US" altLang="zh-CN" sz="1800" dirty="0" smtClean="0"/>
                        <a:t>2062</a:t>
                      </a:r>
                      <a:endParaRPr lang="zh-CN" altLang="en-US" sz="1800" dirty="0"/>
                    </a:p>
                  </a:txBody>
                  <a:tcPr marL="91441" marR="91441" marT="45711" marB="45711" anchor="ctr"/>
                </a:tc>
                <a:tc>
                  <a:txBody>
                    <a:bodyPr/>
                    <a:lstStyle/>
                    <a:p>
                      <a:pPr algn="ctr"/>
                      <a:r>
                        <a:rPr lang="en-US" altLang="zh-CN" sz="1800" dirty="0" smtClean="0"/>
                        <a:t>4 </a:t>
                      </a:r>
                      <a:r>
                        <a:rPr lang="en-US" altLang="zh-CN" sz="1800" u="sng" dirty="0" smtClean="0"/>
                        <a:t>314</a:t>
                      </a:r>
                      <a:r>
                        <a:rPr lang="en-US" altLang="zh-CN" sz="1800" dirty="0" smtClean="0"/>
                        <a:t> 704</a:t>
                      </a:r>
                      <a:endParaRPr lang="zh-CN" altLang="en-US" sz="1800" dirty="0"/>
                    </a:p>
                  </a:txBody>
                  <a:tcPr marL="91441" marR="91441" marT="45711" marB="45711" anchor="ctr"/>
                </a:tc>
                <a:tc>
                  <a:txBody>
                    <a:bodyPr/>
                    <a:lstStyle/>
                    <a:p>
                      <a:pPr algn="ctr"/>
                      <a:r>
                        <a:rPr lang="en-US" altLang="zh-CN" sz="1800" dirty="0" smtClean="0">
                          <a:solidFill>
                            <a:srgbClr val="FF0000"/>
                          </a:solidFill>
                        </a:rPr>
                        <a:t>314</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Q1</a:t>
                      </a:r>
                      <a:endParaRPr lang="zh-CN" altLang="en-US" sz="1800" dirty="0"/>
                    </a:p>
                  </a:txBody>
                  <a:tcPr marL="91441" marR="91441" marT="45711" marB="45711" anchor="ctr"/>
                </a:tc>
                <a:tc>
                  <a:txBody>
                    <a:bodyPr/>
                    <a:lstStyle/>
                    <a:p>
                      <a:pPr algn="ctr"/>
                      <a:r>
                        <a:rPr lang="en-US" altLang="zh-CN" sz="1800" dirty="0" smtClean="0"/>
                        <a:t>2161</a:t>
                      </a:r>
                      <a:endParaRPr lang="zh-CN" altLang="en-US" sz="1800" dirty="0"/>
                    </a:p>
                  </a:txBody>
                  <a:tcPr marL="91441" marR="91441" marT="45711" marB="45711" anchor="ctr"/>
                </a:tc>
                <a:tc>
                  <a:txBody>
                    <a:bodyPr/>
                    <a:lstStyle/>
                    <a:p>
                      <a:pPr algn="ctr"/>
                      <a:r>
                        <a:rPr lang="en-US" altLang="zh-CN" sz="1800" dirty="0" smtClean="0"/>
                        <a:t>4 </a:t>
                      </a:r>
                      <a:r>
                        <a:rPr lang="en-US" altLang="zh-CN" sz="1800" u="sng" dirty="0" smtClean="0"/>
                        <a:t>734</a:t>
                      </a:r>
                      <a:r>
                        <a:rPr lang="en-US" altLang="zh-CN" sz="1800" dirty="0" smtClean="0"/>
                        <a:t> 741</a:t>
                      </a:r>
                      <a:endParaRPr lang="zh-CN" altLang="en-US" sz="1800" dirty="0"/>
                    </a:p>
                  </a:txBody>
                  <a:tcPr marL="91441" marR="91441" marT="45711" marB="45711" anchor="ctr"/>
                </a:tc>
                <a:tc>
                  <a:txBody>
                    <a:bodyPr/>
                    <a:lstStyle/>
                    <a:p>
                      <a:pPr algn="ctr"/>
                      <a:r>
                        <a:rPr lang="en-US" altLang="zh-CN" sz="1800" dirty="0" smtClean="0">
                          <a:solidFill>
                            <a:srgbClr val="FF0000"/>
                          </a:solidFill>
                        </a:rPr>
                        <a:t>734</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Q2</a:t>
                      </a:r>
                      <a:endParaRPr lang="zh-CN" altLang="en-US" sz="1800" dirty="0"/>
                    </a:p>
                  </a:txBody>
                  <a:tcPr marL="91441" marR="91441" marT="45711" marB="45711" anchor="ctr"/>
                </a:tc>
                <a:tc>
                  <a:txBody>
                    <a:bodyPr/>
                    <a:lstStyle/>
                    <a:p>
                      <a:pPr algn="ctr"/>
                      <a:r>
                        <a:rPr lang="en-US" altLang="zh-CN" sz="1800" dirty="0" smtClean="0"/>
                        <a:t>2162</a:t>
                      </a:r>
                      <a:endParaRPr lang="zh-CN" altLang="en-US" sz="1800" dirty="0"/>
                    </a:p>
                  </a:txBody>
                  <a:tcPr marL="91441" marR="91441" marT="45711" marB="45711" anchor="ctr"/>
                </a:tc>
                <a:tc>
                  <a:txBody>
                    <a:bodyPr/>
                    <a:lstStyle/>
                    <a:p>
                      <a:pPr algn="ctr"/>
                      <a:r>
                        <a:rPr lang="en-US" altLang="zh-CN" sz="1800" dirty="0" smtClean="0"/>
                        <a:t>4 </a:t>
                      </a:r>
                      <a:r>
                        <a:rPr lang="en-US" altLang="zh-CN" sz="1800" u="sng" dirty="0" smtClean="0"/>
                        <a:t>741</a:t>
                      </a:r>
                      <a:r>
                        <a:rPr lang="en-US" altLang="zh-CN" sz="1800" dirty="0" smtClean="0"/>
                        <a:t> 304</a:t>
                      </a:r>
                      <a:endParaRPr lang="zh-CN" altLang="en-US" sz="1800" dirty="0"/>
                    </a:p>
                  </a:txBody>
                  <a:tcPr marL="91441" marR="91441" marT="45711" marB="45711" anchor="ctr"/>
                </a:tc>
                <a:tc>
                  <a:txBody>
                    <a:bodyPr/>
                    <a:lstStyle/>
                    <a:p>
                      <a:pPr algn="ctr"/>
                      <a:r>
                        <a:rPr lang="en-US" altLang="zh-CN" sz="1800" dirty="0" smtClean="0">
                          <a:solidFill>
                            <a:srgbClr val="FF0000"/>
                          </a:solidFill>
                        </a:rPr>
                        <a:t>741</a:t>
                      </a:r>
                      <a:endParaRPr lang="zh-CN" altLang="en-US" sz="1800" dirty="0">
                        <a:solidFill>
                          <a:srgbClr val="FF0000"/>
                        </a:solidFill>
                      </a:endParaRPr>
                    </a:p>
                  </a:txBody>
                  <a:tcPr marL="91441" marR="91441" marT="45711" marB="45711" anchor="ctr"/>
                </a:tc>
              </a:tr>
            </a:tbl>
          </a:graphicData>
        </a:graphic>
      </p:graphicFrame>
    </p:spTree>
    <p:extLst>
      <p:ext uri="{BB962C8B-B14F-4D97-AF65-F5344CB8AC3E}">
        <p14:creationId xmlns:p14="http://schemas.microsoft.com/office/powerpoint/2010/main" val="103866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折叠法</a:t>
            </a:r>
          </a:p>
        </p:txBody>
      </p:sp>
      <p:sp>
        <p:nvSpPr>
          <p:cNvPr id="55299" name="内容占位符 2"/>
          <p:cNvSpPr>
            <a:spLocks noGrp="1"/>
          </p:cNvSpPr>
          <p:nvPr>
            <p:ph idx="1"/>
          </p:nvPr>
        </p:nvSpPr>
        <p:spPr/>
        <p:txBody>
          <a:bodyPr/>
          <a:lstStyle/>
          <a:p>
            <a:r>
              <a:rPr lang="zh-CN" altLang="en-US" smtClean="0"/>
              <a:t>将关键字分割成位数相同的几部分（最后一部分的位数可以不同），然后取这几部分的叠加和（舍去进位）作为哈希地址</a:t>
            </a:r>
            <a:endParaRPr lang="en-US" altLang="zh-CN" smtClean="0"/>
          </a:p>
          <a:p>
            <a:pPr lvl="1"/>
            <a:r>
              <a:rPr lang="zh-CN" altLang="en-US" smtClean="0"/>
              <a:t>可以从左向右分割，也可以从右向左分割</a:t>
            </a:r>
            <a:endParaRPr lang="en-US" altLang="zh-CN" smtClean="0"/>
          </a:p>
          <a:p>
            <a:pPr lvl="1"/>
            <a:r>
              <a:rPr lang="zh-CN" altLang="en-US" smtClean="0"/>
              <a:t>一般分割出的位数将与散列表地址位数相同</a:t>
            </a:r>
            <a:endParaRPr lang="en-US" altLang="zh-CN" smtClean="0"/>
          </a:p>
          <a:p>
            <a:pPr lvl="1"/>
            <a:r>
              <a:rPr lang="zh-CN" altLang="en-US" smtClean="0"/>
              <a:t>适用于关键字位数很多的情况（</a:t>
            </a:r>
            <a:r>
              <a:rPr lang="zh-CN" altLang="en-US" smtClean="0">
                <a:solidFill>
                  <a:srgbClr val="FF0000"/>
                </a:solidFill>
              </a:rPr>
              <a:t>显然此时数字分析和平方取中均不合适</a:t>
            </a:r>
            <a:r>
              <a:rPr lang="zh-CN" altLang="en-US" smtClean="0"/>
              <a:t>）</a:t>
            </a:r>
          </a:p>
        </p:txBody>
      </p:sp>
      <p:sp>
        <p:nvSpPr>
          <p:cNvPr id="553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14AF66-4AE0-400A-B9C0-3E088ED3AF3C}" type="slidenum">
              <a:rPr lang="en-US" altLang="en-US">
                <a:solidFill>
                  <a:srgbClr val="4B4B4B"/>
                </a:solidFill>
              </a:rPr>
              <a:pPr eaLnBrk="1" hangingPunct="1"/>
              <a:t>102</a:t>
            </a:fld>
            <a:endParaRPr lang="en-US" altLang="en-US">
              <a:solidFill>
                <a:srgbClr val="4B4B4B"/>
              </a:solidFill>
            </a:endParaRPr>
          </a:p>
        </p:txBody>
      </p:sp>
    </p:spTree>
    <p:extLst>
      <p:ext uri="{BB962C8B-B14F-4D97-AF65-F5344CB8AC3E}">
        <p14:creationId xmlns:p14="http://schemas.microsoft.com/office/powerpoint/2010/main" val="172993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除留余数法</a:t>
            </a:r>
          </a:p>
        </p:txBody>
      </p:sp>
      <p:sp>
        <p:nvSpPr>
          <p:cNvPr id="58371" name="内容占位符 2"/>
          <p:cNvSpPr>
            <a:spLocks noGrp="1"/>
          </p:cNvSpPr>
          <p:nvPr>
            <p:ph idx="1"/>
          </p:nvPr>
        </p:nvSpPr>
        <p:spPr/>
        <p:txBody>
          <a:bodyPr/>
          <a:lstStyle/>
          <a:p>
            <a:r>
              <a:rPr lang="zh-CN" altLang="en-US" smtClean="0"/>
              <a:t>取关键字被某个不大于哈希表表长</a:t>
            </a:r>
            <a:r>
              <a:rPr lang="en-US" altLang="zh-CN" smtClean="0"/>
              <a:t>m</a:t>
            </a:r>
            <a:r>
              <a:rPr lang="zh-CN" altLang="en-US" smtClean="0"/>
              <a:t>的数</a:t>
            </a:r>
            <a:r>
              <a:rPr lang="en-US" altLang="zh-CN" smtClean="0"/>
              <a:t>p</a:t>
            </a:r>
            <a:r>
              <a:rPr lang="zh-CN" altLang="en-US" smtClean="0"/>
              <a:t>除后所得余数为哈希地址</a:t>
            </a:r>
            <a:r>
              <a:rPr lang="en-US" altLang="zh-CN" smtClean="0">
                <a:solidFill>
                  <a:srgbClr val="FF0000"/>
                </a:solidFill>
              </a:rPr>
              <a:t>【</a:t>
            </a:r>
            <a:r>
              <a:rPr lang="zh-CN" altLang="en-US" smtClean="0">
                <a:solidFill>
                  <a:srgbClr val="FF0000"/>
                </a:solidFill>
              </a:rPr>
              <a:t>最常用的方法</a:t>
            </a:r>
            <a:r>
              <a:rPr lang="en-US" altLang="zh-CN" smtClean="0">
                <a:solidFill>
                  <a:srgbClr val="FF0000"/>
                </a:solidFill>
              </a:rPr>
              <a:t>】</a:t>
            </a:r>
          </a:p>
          <a:p>
            <a:pPr>
              <a:buFontTx/>
              <a:buNone/>
            </a:pPr>
            <a:r>
              <a:rPr lang="en-US" altLang="zh-CN" smtClean="0"/>
              <a:t>		H(key)=key % p,  p&lt;=m</a:t>
            </a:r>
          </a:p>
          <a:p>
            <a:r>
              <a:rPr lang="zh-CN" altLang="en-US" smtClean="0"/>
              <a:t>其中，</a:t>
            </a:r>
            <a:r>
              <a:rPr lang="en-US" altLang="zh-CN" smtClean="0"/>
              <a:t>p</a:t>
            </a:r>
            <a:r>
              <a:rPr lang="zh-CN" altLang="en-US" smtClean="0"/>
              <a:t>一般取：</a:t>
            </a:r>
            <a:endParaRPr lang="en-US" altLang="zh-CN" smtClean="0"/>
          </a:p>
          <a:p>
            <a:pPr lvl="1"/>
            <a:r>
              <a:rPr lang="zh-CN" altLang="en-US" smtClean="0"/>
              <a:t>最接近</a:t>
            </a:r>
            <a:r>
              <a:rPr lang="en-US" altLang="zh-CN" smtClean="0"/>
              <a:t>m</a:t>
            </a:r>
            <a:r>
              <a:rPr lang="zh-CN" altLang="en-US" smtClean="0"/>
              <a:t>的质数</a:t>
            </a:r>
            <a:endParaRPr lang="en-US" altLang="zh-CN" smtClean="0"/>
          </a:p>
          <a:p>
            <a:pPr lvl="1"/>
            <a:r>
              <a:rPr lang="zh-CN" altLang="en-US" smtClean="0"/>
              <a:t>或者不包含小于</a:t>
            </a:r>
            <a:r>
              <a:rPr lang="en-US" altLang="zh-CN" smtClean="0"/>
              <a:t>20</a:t>
            </a:r>
            <a:r>
              <a:rPr lang="zh-CN" altLang="en-US" smtClean="0"/>
              <a:t>的质因数的合数</a:t>
            </a:r>
          </a:p>
        </p:txBody>
      </p:sp>
      <p:sp>
        <p:nvSpPr>
          <p:cNvPr id="583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C66EDC-FDD4-4709-BE6F-F8613248CDFF}" type="slidenum">
              <a:rPr lang="en-US" altLang="en-US">
                <a:solidFill>
                  <a:srgbClr val="4B4B4B"/>
                </a:solidFill>
              </a:rPr>
              <a:pPr eaLnBrk="1" hangingPunct="1"/>
              <a:t>103</a:t>
            </a:fld>
            <a:endParaRPr lang="en-US" altLang="en-US">
              <a:solidFill>
                <a:srgbClr val="4B4B4B"/>
              </a:solidFill>
            </a:endParaRPr>
          </a:p>
        </p:txBody>
      </p:sp>
    </p:spTree>
    <p:extLst>
      <p:ext uri="{BB962C8B-B14F-4D97-AF65-F5344CB8AC3E}">
        <p14:creationId xmlns:p14="http://schemas.microsoft.com/office/powerpoint/2010/main" val="341721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关键问题二：处理冲突</a:t>
            </a:r>
          </a:p>
        </p:txBody>
      </p:sp>
      <p:sp>
        <p:nvSpPr>
          <p:cNvPr id="59395" name="内容占位符 2"/>
          <p:cNvSpPr>
            <a:spLocks noGrp="1"/>
          </p:cNvSpPr>
          <p:nvPr>
            <p:ph idx="1"/>
          </p:nvPr>
        </p:nvSpPr>
        <p:spPr/>
        <p:txBody>
          <a:bodyPr/>
          <a:lstStyle/>
          <a:p>
            <a:r>
              <a:rPr lang="zh-CN" altLang="en-US" smtClean="0"/>
              <a:t>线性开型寻址法（线性探测法）</a:t>
            </a:r>
            <a:endParaRPr lang="en-US" altLang="zh-CN" smtClean="0"/>
          </a:p>
          <a:p>
            <a:r>
              <a:rPr lang="zh-CN" altLang="en-US" smtClean="0"/>
              <a:t>二次探测法</a:t>
            </a:r>
            <a:endParaRPr lang="en-US" altLang="zh-CN" smtClean="0"/>
          </a:p>
          <a:p>
            <a:r>
              <a:rPr lang="zh-CN" altLang="en-US" smtClean="0"/>
              <a:t>双散列法（再哈希法）</a:t>
            </a:r>
            <a:endParaRPr lang="en-US" altLang="zh-CN" smtClean="0"/>
          </a:p>
          <a:p>
            <a:r>
              <a:rPr lang="zh-CN" altLang="en-US" smtClean="0"/>
              <a:t>链表法（拉链法、链地址法）</a:t>
            </a:r>
          </a:p>
        </p:txBody>
      </p:sp>
      <p:sp>
        <p:nvSpPr>
          <p:cNvPr id="593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3F2ED2-0D45-4643-BFCB-2A613BD07C0A}" type="slidenum">
              <a:rPr lang="en-US" altLang="en-US">
                <a:solidFill>
                  <a:srgbClr val="4B4B4B"/>
                </a:solidFill>
              </a:rPr>
              <a:pPr eaLnBrk="1" hangingPunct="1"/>
              <a:t>104</a:t>
            </a:fld>
            <a:endParaRPr lang="en-US" altLang="en-US">
              <a:solidFill>
                <a:srgbClr val="4B4B4B"/>
              </a:solidFill>
            </a:endParaRPr>
          </a:p>
        </p:txBody>
      </p:sp>
    </p:spTree>
    <p:extLst>
      <p:ext uri="{BB962C8B-B14F-4D97-AF65-F5344CB8AC3E}">
        <p14:creationId xmlns:p14="http://schemas.microsoft.com/office/powerpoint/2010/main" val="137159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线性开型寻址法</a:t>
            </a:r>
          </a:p>
        </p:txBody>
      </p:sp>
      <p:sp>
        <p:nvSpPr>
          <p:cNvPr id="60419" name="内容占位符 2"/>
          <p:cNvSpPr>
            <a:spLocks noGrp="1"/>
          </p:cNvSpPr>
          <p:nvPr>
            <p:ph idx="1"/>
          </p:nvPr>
        </p:nvSpPr>
        <p:spPr/>
        <p:txBody>
          <a:bodyPr/>
          <a:lstStyle/>
          <a:p>
            <a:r>
              <a:rPr lang="zh-CN" altLang="en-US" smtClean="0"/>
              <a:t>开地址法</a:t>
            </a:r>
            <a:endParaRPr lang="en-US" altLang="zh-CN" smtClean="0"/>
          </a:p>
          <a:p>
            <a:pPr lvl="1"/>
            <a:r>
              <a:rPr lang="zh-CN" altLang="en-US" smtClean="0"/>
              <a:t>可存放新表项的空闲位置既向它的同义词表项开放，又向它的非同义词表项开放</a:t>
            </a:r>
            <a:endParaRPr lang="en-US" altLang="zh-CN" smtClean="0"/>
          </a:p>
          <a:p>
            <a:pPr lvl="1"/>
            <a:r>
              <a:rPr lang="zh-CN" altLang="en-US" smtClean="0"/>
              <a:t>这里的同义词是指那些散列地址相同的不同关键字</a:t>
            </a:r>
          </a:p>
        </p:txBody>
      </p:sp>
      <p:sp>
        <p:nvSpPr>
          <p:cNvPr id="604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5B973B-AD83-436C-A537-70DA1DD4B8D8}" type="slidenum">
              <a:rPr lang="en-US" altLang="en-US">
                <a:solidFill>
                  <a:srgbClr val="4B4B4B"/>
                </a:solidFill>
              </a:rPr>
              <a:pPr eaLnBrk="1" hangingPunct="1"/>
              <a:t>105</a:t>
            </a:fld>
            <a:endParaRPr lang="en-US" altLang="en-US">
              <a:solidFill>
                <a:srgbClr val="4B4B4B"/>
              </a:solidFill>
            </a:endParaRPr>
          </a:p>
        </p:txBody>
      </p:sp>
    </p:spTree>
    <p:extLst>
      <p:ext uri="{BB962C8B-B14F-4D97-AF65-F5344CB8AC3E}">
        <p14:creationId xmlns:p14="http://schemas.microsoft.com/office/powerpoint/2010/main" val="311687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线性开型寻址法</a:t>
            </a:r>
          </a:p>
        </p:txBody>
      </p:sp>
      <p:sp>
        <p:nvSpPr>
          <p:cNvPr id="61443" name="内容占位符 2"/>
          <p:cNvSpPr>
            <a:spLocks noGrp="1"/>
          </p:cNvSpPr>
          <p:nvPr>
            <p:ph idx="1"/>
          </p:nvPr>
        </p:nvSpPr>
        <p:spPr/>
        <p:txBody>
          <a:bodyPr/>
          <a:lstStyle/>
          <a:p>
            <a:r>
              <a:rPr lang="zh-CN" altLang="en-US" smtClean="0"/>
              <a:t>使用某一种散列函数计算出初始散列地址</a:t>
            </a:r>
            <a:r>
              <a:rPr lang="en-US" altLang="zh-CN" smtClean="0"/>
              <a:t>H0</a:t>
            </a:r>
            <a:r>
              <a:rPr lang="zh-CN" altLang="en-US" smtClean="0"/>
              <a:t>，一旦发生冲突，在表中顺次向后寻找“下一个”空闲位置</a:t>
            </a:r>
            <a:r>
              <a:rPr lang="en-US" altLang="zh-CN" smtClean="0"/>
              <a:t>Hi</a:t>
            </a:r>
            <a:r>
              <a:rPr lang="zh-CN" altLang="en-US" smtClean="0"/>
              <a:t>的公式为：</a:t>
            </a:r>
            <a:endParaRPr lang="en-US" altLang="zh-CN" smtClean="0"/>
          </a:p>
          <a:p>
            <a:pPr>
              <a:buFontTx/>
              <a:buNone/>
            </a:pPr>
            <a:r>
              <a:rPr lang="en-US" altLang="zh-CN" smtClean="0"/>
              <a:t>		H</a:t>
            </a:r>
            <a:r>
              <a:rPr lang="en-US" altLang="zh-CN" baseline="-25000" smtClean="0"/>
              <a:t>i</a:t>
            </a:r>
            <a:r>
              <a:rPr lang="en-US" altLang="zh-CN" smtClean="0"/>
              <a:t>=(H</a:t>
            </a:r>
            <a:r>
              <a:rPr lang="en-US" altLang="zh-CN" baseline="-25000" smtClean="0"/>
              <a:t>i-1</a:t>
            </a:r>
            <a:r>
              <a:rPr lang="en-US" altLang="zh-CN" smtClean="0"/>
              <a:t>+d) % m</a:t>
            </a:r>
          </a:p>
          <a:p>
            <a:r>
              <a:rPr lang="zh-CN" altLang="en-US" smtClean="0"/>
              <a:t>其中，</a:t>
            </a:r>
            <a:r>
              <a:rPr lang="en-US" altLang="zh-CN" smtClean="0"/>
              <a:t>d=1</a:t>
            </a:r>
            <a:endParaRPr lang="zh-CN" altLang="en-US" smtClean="0"/>
          </a:p>
        </p:txBody>
      </p:sp>
      <p:sp>
        <p:nvSpPr>
          <p:cNvPr id="614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E8545C-037F-44B0-BE98-7D9195EB4CEA}" type="slidenum">
              <a:rPr lang="en-US" altLang="en-US">
                <a:solidFill>
                  <a:srgbClr val="4B4B4B"/>
                </a:solidFill>
              </a:rPr>
              <a:pPr eaLnBrk="1" hangingPunct="1"/>
              <a:t>106</a:t>
            </a:fld>
            <a:endParaRPr lang="en-US" altLang="en-US">
              <a:solidFill>
                <a:srgbClr val="4B4B4B"/>
              </a:solidFill>
            </a:endParaRPr>
          </a:p>
        </p:txBody>
      </p:sp>
    </p:spTree>
    <p:extLst>
      <p:ext uri="{BB962C8B-B14F-4D97-AF65-F5344CB8AC3E}">
        <p14:creationId xmlns:p14="http://schemas.microsoft.com/office/powerpoint/2010/main" val="48273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线性探测法的特点</a:t>
            </a:r>
          </a:p>
        </p:txBody>
      </p:sp>
      <p:sp>
        <p:nvSpPr>
          <p:cNvPr id="73731" name="Rectangle 3"/>
          <p:cNvSpPr>
            <a:spLocks noGrp="1" noChangeArrowheads="1"/>
          </p:cNvSpPr>
          <p:nvPr>
            <p:ph type="body" idx="1"/>
          </p:nvPr>
        </p:nvSpPr>
        <p:spPr/>
        <p:txBody>
          <a:bodyPr/>
          <a:lstStyle/>
          <a:p>
            <a:r>
              <a:rPr lang="zh-CN" altLang="en-US" smtClean="0"/>
              <a:t>优点</a:t>
            </a:r>
          </a:p>
          <a:p>
            <a:pPr lvl="1"/>
            <a:r>
              <a:rPr lang="zh-CN" altLang="en-US" smtClean="0"/>
              <a:t>简单</a:t>
            </a:r>
          </a:p>
          <a:p>
            <a:pPr lvl="1"/>
            <a:r>
              <a:rPr lang="zh-CN" altLang="en-US" smtClean="0"/>
              <a:t>只要表不满，总可以找到空位，插入成功</a:t>
            </a:r>
          </a:p>
        </p:txBody>
      </p:sp>
    </p:spTree>
    <p:extLst>
      <p:ext uri="{BB962C8B-B14F-4D97-AF65-F5344CB8AC3E}">
        <p14:creationId xmlns:p14="http://schemas.microsoft.com/office/powerpoint/2010/main" val="523710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线性探测法的特点</a:t>
            </a:r>
          </a:p>
        </p:txBody>
      </p:sp>
      <p:sp>
        <p:nvSpPr>
          <p:cNvPr id="74755" name="Rectangle 3"/>
          <p:cNvSpPr>
            <a:spLocks noGrp="1" noChangeArrowheads="1"/>
          </p:cNvSpPr>
          <p:nvPr>
            <p:ph type="body" idx="1"/>
          </p:nvPr>
        </p:nvSpPr>
        <p:spPr/>
        <p:txBody>
          <a:bodyPr/>
          <a:lstStyle/>
          <a:p>
            <a:r>
              <a:rPr lang="zh-CN" altLang="en-US" smtClean="0"/>
              <a:t>缺点</a:t>
            </a:r>
          </a:p>
          <a:p>
            <a:pPr lvl="1"/>
            <a:r>
              <a:rPr lang="zh-CN" altLang="en-US" smtClean="0"/>
              <a:t>聚集问题</a:t>
            </a:r>
            <a:br>
              <a:rPr lang="zh-CN" altLang="en-US" smtClean="0"/>
            </a:br>
            <a:r>
              <a:rPr lang="en-US" altLang="zh-CN" smtClean="0"/>
              <a:t>h(k</a:t>
            </a:r>
            <a:r>
              <a:rPr lang="en-US" altLang="zh-CN" baseline="-25000" smtClean="0"/>
              <a:t>1</a:t>
            </a:r>
            <a:r>
              <a:rPr lang="en-US" altLang="zh-CN" smtClean="0"/>
              <a:t>)=i</a:t>
            </a:r>
            <a:r>
              <a:rPr lang="zh-CN" altLang="en-US" smtClean="0"/>
              <a:t>，</a:t>
            </a:r>
            <a:r>
              <a:rPr lang="en-US" altLang="zh-CN" smtClean="0"/>
              <a:t>h(k</a:t>
            </a:r>
            <a:r>
              <a:rPr lang="en-US" altLang="zh-CN" baseline="-25000" smtClean="0"/>
              <a:t>2</a:t>
            </a:r>
            <a:r>
              <a:rPr lang="en-US" altLang="zh-CN" smtClean="0"/>
              <a:t>)=j</a:t>
            </a:r>
            <a:r>
              <a:rPr lang="zh-CN" altLang="en-US" smtClean="0"/>
              <a:t>，</a:t>
            </a:r>
            <a:r>
              <a:rPr lang="en-US" altLang="zh-CN" smtClean="0"/>
              <a:t>k</a:t>
            </a:r>
            <a:r>
              <a:rPr lang="en-US" altLang="zh-CN" baseline="-25000" smtClean="0"/>
              <a:t>1</a:t>
            </a:r>
            <a:r>
              <a:rPr lang="zh-CN" altLang="en-US" smtClean="0"/>
              <a:t>可能占据</a:t>
            </a:r>
            <a:r>
              <a:rPr lang="en-US" altLang="zh-CN" smtClean="0"/>
              <a:t>k</a:t>
            </a:r>
            <a:r>
              <a:rPr lang="en-US" altLang="zh-CN" baseline="-25000" smtClean="0"/>
              <a:t>2</a:t>
            </a:r>
            <a:r>
              <a:rPr lang="zh-CN" altLang="en-US" smtClean="0"/>
              <a:t>的</a:t>
            </a:r>
            <a:r>
              <a:rPr lang="en-US" altLang="zh-CN" smtClean="0"/>
              <a:t>hash</a:t>
            </a:r>
            <a:r>
              <a:rPr lang="zh-CN" altLang="en-US" smtClean="0"/>
              <a:t>表位置，从而可能在局部造成严重的聚集，性能急剧下降，即便</a:t>
            </a:r>
            <a:r>
              <a:rPr lang="en-US" altLang="zh-CN" smtClean="0"/>
              <a:t>hash</a:t>
            </a:r>
            <a:r>
              <a:rPr lang="zh-CN" altLang="en-US" smtClean="0"/>
              <a:t>表还很空</a:t>
            </a:r>
          </a:p>
          <a:p>
            <a:pPr lvl="1"/>
            <a:r>
              <a:rPr lang="zh-CN" altLang="en-US" smtClean="0"/>
              <a:t>而当表较满时，性能几乎一定会很差</a:t>
            </a:r>
          </a:p>
        </p:txBody>
      </p:sp>
    </p:spTree>
    <p:extLst>
      <p:ext uri="{BB962C8B-B14F-4D97-AF65-F5344CB8AC3E}">
        <p14:creationId xmlns:p14="http://schemas.microsoft.com/office/powerpoint/2010/main" val="30796377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复杂性分析</a:t>
            </a:r>
          </a:p>
        </p:txBody>
      </p:sp>
      <p:sp>
        <p:nvSpPr>
          <p:cNvPr id="75779" name="Rectangle 3"/>
          <p:cNvSpPr>
            <a:spLocks noGrp="1" noChangeArrowheads="1"/>
          </p:cNvSpPr>
          <p:nvPr>
            <p:ph type="body" idx="1"/>
          </p:nvPr>
        </p:nvSpPr>
        <p:spPr>
          <a:xfrm>
            <a:off x="1182688" y="1371600"/>
            <a:ext cx="7772400" cy="4572000"/>
          </a:xfrm>
        </p:spPr>
        <p:txBody>
          <a:bodyPr/>
          <a:lstStyle/>
          <a:p>
            <a:r>
              <a:rPr lang="zh-CN" altLang="en-US" smtClean="0"/>
              <a:t>初始化： </a:t>
            </a:r>
            <a:r>
              <a:rPr lang="en-US" altLang="zh-CN" smtClean="0">
                <a:cs typeface="Times New Roman" panose="02020603050405020304" pitchFamily="18" charset="0"/>
              </a:rPr>
              <a:t>Θ</a:t>
            </a:r>
            <a:r>
              <a:rPr lang="en-US" altLang="zh-CN" smtClean="0"/>
              <a:t>(m)</a:t>
            </a:r>
          </a:p>
          <a:p>
            <a:r>
              <a:rPr lang="zh-CN" altLang="en-US" smtClean="0"/>
              <a:t>搜索、插入最坏情况： </a:t>
            </a:r>
            <a:r>
              <a:rPr lang="en-US" altLang="zh-CN" smtClean="0">
                <a:cs typeface="Times New Roman" panose="02020603050405020304" pitchFamily="18" charset="0"/>
              </a:rPr>
              <a:t>Θ</a:t>
            </a:r>
            <a:r>
              <a:rPr lang="en-US" altLang="zh-CN" smtClean="0"/>
              <a:t>(n)</a:t>
            </a:r>
          </a:p>
        </p:txBody>
      </p:sp>
    </p:spTree>
    <p:extLst>
      <p:ext uri="{BB962C8B-B14F-4D97-AF65-F5344CB8AC3E}">
        <p14:creationId xmlns:p14="http://schemas.microsoft.com/office/powerpoint/2010/main" val="3778436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smtClean="0"/>
              <a:t>第三部分：树结构</a:t>
            </a:r>
          </a:p>
        </p:txBody>
      </p:sp>
      <p:sp>
        <p:nvSpPr>
          <p:cNvPr id="1028" name="内容占位符 2"/>
          <p:cNvSpPr>
            <a:spLocks noGrp="1"/>
          </p:cNvSpPr>
          <p:nvPr>
            <p:ph idx="1"/>
          </p:nvPr>
        </p:nvSpPr>
        <p:spPr/>
        <p:txBody>
          <a:bodyPr/>
          <a:lstStyle/>
          <a:p>
            <a:r>
              <a:rPr lang="zh-CN" altLang="en-US" smtClean="0"/>
              <a:t>第</a:t>
            </a:r>
            <a:r>
              <a:rPr lang="en-US" altLang="zh-CN" smtClean="0"/>
              <a:t>8</a:t>
            </a:r>
            <a:r>
              <a:rPr lang="zh-CN" altLang="en-US" smtClean="0"/>
              <a:t>章：二叉树和其他树</a:t>
            </a:r>
            <a:endParaRPr lang="en-US" altLang="zh-CN" smtClean="0"/>
          </a:p>
          <a:p>
            <a:pPr lvl="1"/>
            <a:r>
              <a:rPr lang="zh-CN" altLang="en-US" smtClean="0"/>
              <a:t>树和森林的相关概念</a:t>
            </a:r>
            <a:endParaRPr lang="en-US" altLang="zh-CN" smtClean="0"/>
          </a:p>
          <a:p>
            <a:pPr lvl="2"/>
            <a:r>
              <a:rPr lang="zh-CN" altLang="en-US" smtClean="0">
                <a:latin typeface="楷体" panose="02010609060101010101" pitchFamily="49" charset="-122"/>
                <a:ea typeface="楷体" panose="02010609060101010101" pitchFamily="49" charset="-122"/>
              </a:rPr>
              <a:t>度为</a:t>
            </a:r>
            <a:r>
              <a:rPr lang="en-US" altLang="zh-CN" i="1" smtClean="0">
                <a:latin typeface="楷体" panose="02010609060101010101" pitchFamily="49" charset="-122"/>
                <a:ea typeface="楷体" panose="02010609060101010101" pitchFamily="49" charset="-122"/>
              </a:rPr>
              <a:t>i</a:t>
            </a:r>
            <a:r>
              <a:rPr lang="zh-CN" altLang="en-US" smtClean="0">
                <a:latin typeface="楷体" panose="02010609060101010101" pitchFamily="49" charset="-122"/>
                <a:ea typeface="楷体" panose="02010609060101010101" pitchFamily="49" charset="-122"/>
              </a:rPr>
              <a:t>的节点数量</a:t>
            </a:r>
            <a:r>
              <a:rPr lang="en-US" altLang="zh-CN" i="1" smtClean="0">
                <a:latin typeface="楷体" panose="02010609060101010101" pitchFamily="49" charset="-122"/>
                <a:ea typeface="楷体" panose="02010609060101010101" pitchFamily="49" charset="-122"/>
              </a:rPr>
              <a:t>n</a:t>
            </a:r>
            <a:r>
              <a:rPr lang="en-US" altLang="zh-CN" i="1" baseline="-25000" smtClean="0">
                <a:latin typeface="楷体" panose="02010609060101010101" pitchFamily="49" charset="-122"/>
                <a:ea typeface="楷体" panose="02010609060101010101" pitchFamily="49" charset="-122"/>
              </a:rPr>
              <a:t>i</a:t>
            </a:r>
            <a:r>
              <a:rPr lang="zh-CN" altLang="en-US" smtClean="0">
                <a:latin typeface="楷体" panose="02010609060101010101" pitchFamily="49" charset="-122"/>
                <a:ea typeface="楷体" panose="02010609060101010101" pitchFamily="49" charset="-122"/>
              </a:rPr>
              <a:t>的关系</a:t>
            </a:r>
            <a:endParaRPr lang="en-US" altLang="zh-CN" smtClean="0">
              <a:latin typeface="楷体" panose="02010609060101010101" pitchFamily="49" charset="-122"/>
              <a:ea typeface="楷体" panose="02010609060101010101" pitchFamily="49" charset="-122"/>
            </a:endParaRPr>
          </a:p>
          <a:p>
            <a:pPr lvl="1"/>
            <a:r>
              <a:rPr lang="zh-CN" altLang="en-US" smtClean="0"/>
              <a:t>二叉树的相关概念</a:t>
            </a:r>
            <a:endParaRPr lang="en-US" altLang="zh-CN" smtClean="0"/>
          </a:p>
          <a:p>
            <a:pPr lvl="2"/>
            <a:r>
              <a:rPr lang="zh-CN" altLang="en-US" smtClean="0">
                <a:latin typeface="楷体" panose="02010609060101010101" pitchFamily="49" charset="-122"/>
                <a:ea typeface="楷体" panose="02010609060101010101" pitchFamily="49" charset="-122"/>
              </a:rPr>
              <a:t>二叉树的几条特性</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一般二叉树叶节点、非叶结点、树高度的关系</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完全二叉树叶节点、非叶结点、树高度的关系</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满二叉树叶节点、非叶结点、树高度的关系</a:t>
            </a:r>
            <a:endParaRPr lang="en-US" altLang="zh-CN" smtClean="0">
              <a:latin typeface="楷体" panose="02010609060101010101" pitchFamily="49" charset="-122"/>
              <a:ea typeface="楷体" panose="02010609060101010101" pitchFamily="49" charset="-122"/>
            </a:endParaRPr>
          </a:p>
        </p:txBody>
      </p:sp>
      <p:sp>
        <p:nvSpPr>
          <p:cNvPr id="102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5D8346-584B-450F-95A6-551F7D620D1E}" type="slidenum">
              <a:rPr lang="en-US" altLang="en-US">
                <a:solidFill>
                  <a:srgbClr val="4B4B4B"/>
                </a:solidFill>
              </a:rPr>
              <a:pPr eaLnBrk="1" hangingPunct="1"/>
              <a:t>11</a:t>
            </a:fld>
            <a:endParaRPr lang="en-US" altLang="en-US">
              <a:solidFill>
                <a:srgbClr val="4B4B4B"/>
              </a:solidFill>
            </a:endParaRPr>
          </a:p>
        </p:txBody>
      </p:sp>
    </p:spTree>
    <p:extLst>
      <p:ext uri="{BB962C8B-B14F-4D97-AF65-F5344CB8AC3E}">
        <p14:creationId xmlns:p14="http://schemas.microsoft.com/office/powerpoint/2010/main" val="11409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平均情况</a:t>
            </a:r>
          </a:p>
        </p:txBody>
      </p:sp>
      <p:sp>
        <p:nvSpPr>
          <p:cNvPr id="1028" name="Rectangle 3"/>
          <p:cNvSpPr>
            <a:spLocks noGrp="1" noChangeArrowheads="1"/>
          </p:cNvSpPr>
          <p:nvPr>
            <p:ph type="body" idx="1"/>
          </p:nvPr>
        </p:nvSpPr>
        <p:spPr>
          <a:xfrm>
            <a:off x="1066800" y="1371600"/>
            <a:ext cx="7888288" cy="5257800"/>
          </a:xfrm>
        </p:spPr>
        <p:txBody>
          <a:bodyPr/>
          <a:lstStyle/>
          <a:p>
            <a:r>
              <a:rPr lang="en-US" altLang="zh-CN" dirty="0" smtClean="0"/>
              <a:t>U</a:t>
            </a:r>
            <a:r>
              <a:rPr lang="en-US" altLang="zh-CN" baseline="-25000" dirty="0" smtClean="0"/>
              <a:t>n</a:t>
            </a:r>
            <a:r>
              <a:rPr lang="zh-CN" altLang="en-US" dirty="0" smtClean="0"/>
              <a:t>：一次不成功搜索平均检查的桶的数目</a:t>
            </a:r>
          </a:p>
          <a:p>
            <a:r>
              <a:rPr lang="en-US" altLang="zh-CN" dirty="0" smtClean="0"/>
              <a:t>S</a:t>
            </a:r>
            <a:r>
              <a:rPr lang="en-US" altLang="zh-CN" baseline="-25000" dirty="0" smtClean="0"/>
              <a:t>n</a:t>
            </a:r>
            <a:r>
              <a:rPr lang="zh-CN" altLang="en-US" dirty="0" smtClean="0"/>
              <a:t>：一次成功搜索平均检查的桶的数目</a:t>
            </a:r>
          </a:p>
          <a:p>
            <a:pPr lvl="1"/>
            <a:endParaRPr lang="zh-CN" altLang="en-US" dirty="0" smtClean="0"/>
          </a:p>
          <a:p>
            <a:endParaRPr lang="en-US" altLang="zh-CN" dirty="0" smtClean="0"/>
          </a:p>
          <a:p>
            <a:endParaRPr lang="zh-CN" altLang="en-US" dirty="0" smtClean="0"/>
          </a:p>
          <a:p>
            <a:r>
              <a:rPr lang="en-US" altLang="zh-CN" dirty="0" smtClean="0">
                <a:latin typeface="Symbol" panose="05050102010706020507" pitchFamily="18" charset="2"/>
              </a:rPr>
              <a:t>a</a:t>
            </a:r>
            <a:r>
              <a:rPr lang="en-US" altLang="zh-CN" dirty="0" smtClean="0"/>
              <a:t>=n/m</a:t>
            </a:r>
            <a:r>
              <a:rPr lang="zh-CN" altLang="en-US" dirty="0" smtClean="0"/>
              <a:t>：负载因子</a:t>
            </a:r>
            <a:r>
              <a:rPr lang="en-US" altLang="zh-CN" dirty="0" smtClean="0"/>
              <a:t>——hash</a:t>
            </a:r>
            <a:r>
              <a:rPr lang="zh-CN" altLang="en-US" dirty="0" smtClean="0"/>
              <a:t>表满的程度</a:t>
            </a:r>
          </a:p>
          <a:p>
            <a:pPr lvl="1"/>
            <a:r>
              <a:rPr lang="en-US" altLang="zh-CN" dirty="0" smtClean="0"/>
              <a:t>0.5</a:t>
            </a:r>
            <a:r>
              <a:rPr lang="zh-CN" altLang="en-US" dirty="0" smtClean="0"/>
              <a:t>：</a:t>
            </a:r>
            <a:r>
              <a:rPr lang="en-US" altLang="zh-CN" dirty="0" smtClean="0"/>
              <a:t>S</a:t>
            </a:r>
            <a:r>
              <a:rPr lang="en-US" altLang="zh-CN" baseline="-25000" dirty="0" smtClean="0"/>
              <a:t>n</a:t>
            </a:r>
            <a:r>
              <a:rPr lang="en-US" altLang="zh-CN" dirty="0" smtClean="0"/>
              <a:t>=1.5</a:t>
            </a:r>
            <a:r>
              <a:rPr lang="zh-CN" altLang="en-US" dirty="0" smtClean="0"/>
              <a:t>，</a:t>
            </a:r>
            <a:r>
              <a:rPr lang="en-US" altLang="zh-CN" dirty="0" smtClean="0"/>
              <a:t>U</a:t>
            </a:r>
            <a:r>
              <a:rPr lang="en-US" altLang="zh-CN" baseline="-25000" dirty="0" smtClean="0"/>
              <a:t>n</a:t>
            </a:r>
            <a:r>
              <a:rPr lang="en-US" altLang="zh-CN" dirty="0" smtClean="0"/>
              <a:t>=2.5</a:t>
            </a:r>
          </a:p>
          <a:p>
            <a:pPr lvl="1"/>
            <a:r>
              <a:rPr lang="en-US" altLang="zh-CN" dirty="0" smtClean="0"/>
              <a:t>0.8</a:t>
            </a:r>
            <a:r>
              <a:rPr lang="zh-CN" altLang="en-US" dirty="0" smtClean="0"/>
              <a:t>：</a:t>
            </a:r>
            <a:r>
              <a:rPr lang="en-US" altLang="zh-CN" dirty="0" smtClean="0"/>
              <a:t>S</a:t>
            </a:r>
            <a:r>
              <a:rPr lang="en-US" altLang="zh-CN" baseline="-25000" dirty="0" smtClean="0"/>
              <a:t>n</a:t>
            </a:r>
            <a:r>
              <a:rPr lang="en-US" altLang="zh-CN" dirty="0" smtClean="0"/>
              <a:t>=5.5</a:t>
            </a:r>
            <a:r>
              <a:rPr lang="zh-CN" altLang="en-US" dirty="0" smtClean="0"/>
              <a:t>，</a:t>
            </a:r>
            <a:r>
              <a:rPr lang="en-US" altLang="zh-CN" dirty="0" smtClean="0"/>
              <a:t>U</a:t>
            </a:r>
            <a:r>
              <a:rPr lang="en-US" altLang="zh-CN" baseline="-25000" dirty="0" smtClean="0"/>
              <a:t>n</a:t>
            </a:r>
            <a:r>
              <a:rPr lang="en-US" altLang="zh-CN" dirty="0" smtClean="0"/>
              <a:t>=50.5</a:t>
            </a:r>
          </a:p>
        </p:txBody>
      </p:sp>
      <p:graphicFrame>
        <p:nvGraphicFramePr>
          <p:cNvPr id="1026" name="Object 2"/>
          <p:cNvGraphicFramePr>
            <a:graphicFrameLocks noChangeAspect="1"/>
          </p:cNvGraphicFramePr>
          <p:nvPr/>
        </p:nvGraphicFramePr>
        <p:xfrm>
          <a:off x="1752600" y="2514600"/>
          <a:ext cx="6324600" cy="1085850"/>
        </p:xfrm>
        <a:graphic>
          <a:graphicData uri="http://schemas.openxmlformats.org/presentationml/2006/ole">
            <mc:AlternateContent xmlns:mc="http://schemas.openxmlformats.org/markup-compatibility/2006">
              <mc:Choice xmlns:v="urn:schemas-microsoft-com:vml" Requires="v">
                <p:oleObj spid="_x0000_s19463" name="Equation" r:id="rId3" imgW="2666880" imgH="457200" progId="Equation.3">
                  <p:embed/>
                </p:oleObj>
              </mc:Choice>
              <mc:Fallback>
                <p:oleObj name="Equation" r:id="rId3" imgW="26668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514600"/>
                        <a:ext cx="63246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533352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二次探测法</a:t>
            </a:r>
          </a:p>
        </p:txBody>
      </p:sp>
      <p:sp>
        <p:nvSpPr>
          <p:cNvPr id="76803" name="内容占位符 2"/>
          <p:cNvSpPr>
            <a:spLocks noGrp="1"/>
          </p:cNvSpPr>
          <p:nvPr>
            <p:ph idx="1"/>
          </p:nvPr>
        </p:nvSpPr>
        <p:spPr/>
        <p:txBody>
          <a:bodyPr/>
          <a:lstStyle/>
          <a:p>
            <a:r>
              <a:rPr lang="zh-CN" altLang="en-US" smtClean="0"/>
              <a:t>线性探测的缺点：聚集</a:t>
            </a:r>
            <a:r>
              <a:rPr lang="en-US" altLang="zh-CN" smtClean="0"/>
              <a:t>——h(k)</a:t>
            </a:r>
            <a:r>
              <a:rPr lang="zh-CN" altLang="en-US" smtClean="0"/>
              <a:t>不相同的（相近的）关键字发生冲突</a:t>
            </a:r>
          </a:p>
          <a:p>
            <a:r>
              <a:rPr lang="zh-CN" altLang="en-US" smtClean="0"/>
              <a:t>平方探测法：</a:t>
            </a:r>
            <a:r>
              <a:rPr lang="en-US" altLang="zh-CN" smtClean="0"/>
              <a:t>d=i</a:t>
            </a:r>
            <a:r>
              <a:rPr lang="en-US" altLang="zh-CN" baseline="30000" smtClean="0"/>
              <a:t>2</a:t>
            </a:r>
            <a:r>
              <a:rPr lang="en-US" altLang="zh-CN" smtClean="0"/>
              <a:t>——</a:t>
            </a:r>
            <a:br>
              <a:rPr lang="en-US" altLang="zh-CN" smtClean="0"/>
            </a:br>
            <a:r>
              <a:rPr lang="zh-CN" altLang="en-US" smtClean="0"/>
              <a:t>探测</a:t>
            </a:r>
            <a:r>
              <a:rPr lang="en-US" altLang="zh-CN" smtClean="0"/>
              <a:t>h(k)</a:t>
            </a:r>
            <a:r>
              <a:rPr lang="zh-CN" altLang="en-US" smtClean="0"/>
              <a:t>、</a:t>
            </a:r>
            <a:r>
              <a:rPr lang="en-US" altLang="zh-CN" smtClean="0"/>
              <a:t>h(k)+1</a:t>
            </a:r>
            <a:r>
              <a:rPr lang="zh-CN" altLang="en-US" smtClean="0"/>
              <a:t>、</a:t>
            </a:r>
            <a:r>
              <a:rPr lang="en-US" altLang="zh-CN" smtClean="0"/>
              <a:t>h(k)+4</a:t>
            </a:r>
            <a:r>
              <a:rPr lang="zh-CN" altLang="en-US" smtClean="0"/>
              <a:t>、</a:t>
            </a:r>
            <a:r>
              <a:rPr lang="en-US" altLang="zh-CN" smtClean="0"/>
              <a:t>…</a:t>
            </a:r>
          </a:p>
          <a:p>
            <a:endParaRPr lang="zh-CN" altLang="en-US" smtClean="0"/>
          </a:p>
        </p:txBody>
      </p:sp>
      <p:sp>
        <p:nvSpPr>
          <p:cNvPr id="768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561793-9EF1-4F6B-8E6A-9F6ACAB526BA}" type="slidenum">
              <a:rPr lang="en-US" altLang="en-US">
                <a:solidFill>
                  <a:srgbClr val="4B4B4B"/>
                </a:solidFill>
              </a:rPr>
              <a:pPr eaLnBrk="1" hangingPunct="1"/>
              <a:t>111</a:t>
            </a:fld>
            <a:endParaRPr lang="en-US" altLang="en-US">
              <a:solidFill>
                <a:srgbClr val="4B4B4B"/>
              </a:solidFill>
            </a:endParaRPr>
          </a:p>
        </p:txBody>
      </p:sp>
    </p:spTree>
    <p:extLst>
      <p:ext uri="{BB962C8B-B14F-4D97-AF65-F5344CB8AC3E}">
        <p14:creationId xmlns:p14="http://schemas.microsoft.com/office/powerpoint/2010/main" val="278905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与线性探测的比较</a:t>
            </a:r>
          </a:p>
        </p:txBody>
      </p:sp>
      <p:sp>
        <p:nvSpPr>
          <p:cNvPr id="77827" name="Rectangle 3"/>
          <p:cNvSpPr>
            <a:spLocks noGrp="1" noChangeArrowheads="1"/>
          </p:cNvSpPr>
          <p:nvPr>
            <p:ph type="body" idx="1"/>
          </p:nvPr>
        </p:nvSpPr>
        <p:spPr/>
        <p:txBody>
          <a:bodyPr/>
          <a:lstStyle/>
          <a:p>
            <a:r>
              <a:rPr lang="zh-CN" altLang="en-US" smtClean="0"/>
              <a:t>解决了局部聚集问题</a:t>
            </a:r>
          </a:p>
          <a:p>
            <a:r>
              <a:rPr lang="zh-CN" altLang="en-US" smtClean="0"/>
              <a:t>缺点：在表不满的情况下，也不能保证插入肯定成功</a:t>
            </a:r>
          </a:p>
        </p:txBody>
      </p:sp>
    </p:spTree>
    <p:extLst>
      <p:ext uri="{BB962C8B-B14F-4D97-AF65-F5344CB8AC3E}">
        <p14:creationId xmlns:p14="http://schemas.microsoft.com/office/powerpoint/2010/main" val="404533735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双散列法</a:t>
            </a:r>
          </a:p>
        </p:txBody>
      </p:sp>
      <p:sp>
        <p:nvSpPr>
          <p:cNvPr id="78851" name="内容占位符 2"/>
          <p:cNvSpPr>
            <a:spLocks noGrp="1"/>
          </p:cNvSpPr>
          <p:nvPr>
            <p:ph idx="1"/>
          </p:nvPr>
        </p:nvSpPr>
        <p:spPr/>
        <p:txBody>
          <a:bodyPr/>
          <a:lstStyle/>
          <a:p>
            <a:r>
              <a:rPr lang="zh-CN" altLang="en-US" smtClean="0"/>
              <a:t>需要两个散列函数</a:t>
            </a:r>
            <a:endParaRPr lang="en-US" altLang="zh-CN" smtClean="0"/>
          </a:p>
          <a:p>
            <a:r>
              <a:rPr lang="zh-CN" altLang="en-US" smtClean="0"/>
              <a:t>第一个散列函数计算关键字的首选地址</a:t>
            </a:r>
            <a:endParaRPr lang="en-US" altLang="zh-CN" smtClean="0"/>
          </a:p>
          <a:p>
            <a:r>
              <a:rPr lang="zh-CN" altLang="en-US" smtClean="0"/>
              <a:t>一旦发生冲突，用第二个散列函数计算到下一地址的增量；或者直接计算下一个地址</a:t>
            </a:r>
            <a:endParaRPr lang="en-US" altLang="zh-CN" smtClean="0"/>
          </a:p>
          <a:p>
            <a:endParaRPr lang="en-US" altLang="zh-CN" smtClean="0"/>
          </a:p>
          <a:p>
            <a:r>
              <a:rPr lang="zh-CN" altLang="en-US" smtClean="0"/>
              <a:t>双散列法将冲突处理也“随机化”，避免了“聚集”</a:t>
            </a:r>
          </a:p>
        </p:txBody>
      </p:sp>
      <p:sp>
        <p:nvSpPr>
          <p:cNvPr id="7885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4DC6F5-6F22-4B3E-BBD6-0FB3C05CC619}" type="slidenum">
              <a:rPr lang="en-US" altLang="en-US">
                <a:solidFill>
                  <a:srgbClr val="4B4B4B"/>
                </a:solidFill>
              </a:rPr>
              <a:pPr eaLnBrk="1" hangingPunct="1"/>
              <a:t>113</a:t>
            </a:fld>
            <a:endParaRPr lang="en-US" altLang="en-US">
              <a:solidFill>
                <a:srgbClr val="4B4B4B"/>
              </a:solidFill>
            </a:endParaRPr>
          </a:p>
        </p:txBody>
      </p:sp>
    </p:spTree>
    <p:extLst>
      <p:ext uri="{BB962C8B-B14F-4D97-AF65-F5344CB8AC3E}">
        <p14:creationId xmlns:p14="http://schemas.microsoft.com/office/powerpoint/2010/main" val="413453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链表法思想</a:t>
            </a:r>
          </a:p>
        </p:txBody>
      </p:sp>
      <p:sp>
        <p:nvSpPr>
          <p:cNvPr id="80899" name="内容占位符 2"/>
          <p:cNvSpPr>
            <a:spLocks noGrp="1"/>
          </p:cNvSpPr>
          <p:nvPr>
            <p:ph idx="1"/>
          </p:nvPr>
        </p:nvSpPr>
        <p:spPr/>
        <p:txBody>
          <a:bodyPr/>
          <a:lstStyle/>
          <a:p>
            <a:r>
              <a:rPr lang="zh-CN" altLang="en-US" smtClean="0"/>
              <a:t>通过哈希函数计算具有相同哈希地址的元素串在一个链表当中（归于一个子集合）</a:t>
            </a:r>
            <a:endParaRPr lang="en-US" altLang="zh-CN" smtClean="0"/>
          </a:p>
          <a:p>
            <a:r>
              <a:rPr lang="zh-CN" altLang="en-US" smtClean="0"/>
              <a:t>正常情况下，每个同义词链表长度都比较短，设有</a:t>
            </a:r>
            <a:r>
              <a:rPr lang="en-US" altLang="zh-CN" smtClean="0"/>
              <a:t>n</a:t>
            </a:r>
            <a:r>
              <a:rPr lang="zh-CN" altLang="en-US" smtClean="0"/>
              <a:t>个关键字存放到长度为</a:t>
            </a:r>
            <a:r>
              <a:rPr lang="en-US" altLang="zh-CN" smtClean="0"/>
              <a:t>m</a:t>
            </a:r>
            <a:r>
              <a:rPr lang="zh-CN" altLang="en-US" smtClean="0"/>
              <a:t>的散列表中，则每一个同义词链平均长度是</a:t>
            </a:r>
            <a:r>
              <a:rPr lang="en-US" altLang="zh-CN" smtClean="0"/>
              <a:t>n/m</a:t>
            </a:r>
            <a:r>
              <a:rPr lang="zh-CN" altLang="en-US" smtClean="0"/>
              <a:t>，效率可以接受</a:t>
            </a:r>
            <a:endParaRPr lang="en-US" altLang="zh-CN" smtClean="0"/>
          </a:p>
          <a:p>
            <a:r>
              <a:rPr lang="zh-CN" altLang="en-US" smtClean="0"/>
              <a:t>另一个优点是：除了解决冲突外，还可以解决溢出问题。</a:t>
            </a:r>
          </a:p>
        </p:txBody>
      </p:sp>
      <p:sp>
        <p:nvSpPr>
          <p:cNvPr id="809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440171-4E69-45DA-8B22-4DCBFF4A0CB1}" type="slidenum">
              <a:rPr lang="en-US" altLang="en-US">
                <a:solidFill>
                  <a:srgbClr val="4B4B4B"/>
                </a:solidFill>
              </a:rPr>
              <a:pPr eaLnBrk="1" hangingPunct="1"/>
              <a:t>114</a:t>
            </a:fld>
            <a:endParaRPr lang="en-US" altLang="en-US">
              <a:solidFill>
                <a:srgbClr val="4B4B4B"/>
              </a:solidFill>
            </a:endParaRPr>
          </a:p>
        </p:txBody>
      </p:sp>
    </p:spTree>
    <p:extLst>
      <p:ext uri="{BB962C8B-B14F-4D97-AF65-F5344CB8AC3E}">
        <p14:creationId xmlns:p14="http://schemas.microsoft.com/office/powerpoint/2010/main" val="233884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mtClean="0"/>
              <a:t>H1</a:t>
            </a:r>
            <a:r>
              <a:rPr lang="zh-CN" altLang="en-US" smtClean="0"/>
              <a:t>小结</a:t>
            </a:r>
          </a:p>
        </p:txBody>
      </p:sp>
      <p:sp>
        <p:nvSpPr>
          <p:cNvPr id="84995" name="内容占位符 2"/>
          <p:cNvSpPr>
            <a:spLocks noGrp="1"/>
          </p:cNvSpPr>
          <p:nvPr>
            <p:ph idx="1"/>
          </p:nvPr>
        </p:nvSpPr>
        <p:spPr/>
        <p:txBody>
          <a:bodyPr/>
          <a:lstStyle/>
          <a:p>
            <a:r>
              <a:rPr lang="zh-CN" altLang="en-US" smtClean="0"/>
              <a:t>散列表的两大关键</a:t>
            </a:r>
            <a:endParaRPr lang="en-US" altLang="zh-CN" smtClean="0"/>
          </a:p>
          <a:p>
            <a:pPr lvl="1"/>
            <a:r>
              <a:rPr lang="zh-CN" altLang="en-US" smtClean="0"/>
              <a:t>散列函数</a:t>
            </a:r>
            <a:endParaRPr lang="en-US" altLang="zh-CN" smtClean="0"/>
          </a:p>
          <a:p>
            <a:pPr lvl="2">
              <a:buFontTx/>
              <a:buNone/>
            </a:pPr>
            <a:r>
              <a:rPr lang="en-US" altLang="zh-CN" i="1" smtClean="0"/>
              <a:t>h(k) = k % D</a:t>
            </a:r>
          </a:p>
          <a:p>
            <a:pPr lvl="1"/>
            <a:r>
              <a:rPr lang="zh-CN" altLang="en-US" smtClean="0"/>
              <a:t>解决冲突的策略</a:t>
            </a:r>
            <a:endParaRPr lang="en-US" altLang="zh-CN" smtClean="0"/>
          </a:p>
          <a:p>
            <a:pPr lvl="2"/>
            <a:r>
              <a:rPr lang="zh-CN" altLang="en-US" smtClean="0"/>
              <a:t>线性开型寻址：简单，但容易造成堆积</a:t>
            </a:r>
            <a:endParaRPr lang="en-US" altLang="zh-CN" smtClean="0"/>
          </a:p>
          <a:p>
            <a:pPr lvl="2"/>
            <a:r>
              <a:rPr lang="zh-CN" altLang="en-US" smtClean="0"/>
              <a:t>双散列开型寻址：稍复杂，可部分解决堆积（更随机）</a:t>
            </a:r>
            <a:endParaRPr lang="en-US" altLang="zh-CN" smtClean="0"/>
          </a:p>
          <a:p>
            <a:pPr lvl="2"/>
            <a:r>
              <a:rPr lang="zh-CN" altLang="en-US" smtClean="0"/>
              <a:t>链表法</a:t>
            </a:r>
          </a:p>
        </p:txBody>
      </p:sp>
      <p:sp>
        <p:nvSpPr>
          <p:cNvPr id="849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480BF9-4F55-4B0B-9F92-C708675ECD35}" type="slidenum">
              <a:rPr lang="en-US" altLang="en-US">
                <a:solidFill>
                  <a:srgbClr val="4B4B4B"/>
                </a:solidFill>
              </a:rPr>
              <a:pPr eaLnBrk="1" hangingPunct="1"/>
              <a:t>115</a:t>
            </a:fld>
            <a:endParaRPr lang="en-US" altLang="en-US">
              <a:solidFill>
                <a:srgbClr val="4B4B4B"/>
              </a:solidFill>
            </a:endParaRPr>
          </a:p>
        </p:txBody>
      </p:sp>
    </p:spTree>
    <p:extLst>
      <p:ext uri="{BB962C8B-B14F-4D97-AF65-F5344CB8AC3E}">
        <p14:creationId xmlns:p14="http://schemas.microsoft.com/office/powerpoint/2010/main" val="257971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2"/>
          <p:cNvSpPr>
            <a:spLocks noGrp="1"/>
          </p:cNvSpPr>
          <p:nvPr>
            <p:ph type="title"/>
          </p:nvPr>
        </p:nvSpPr>
        <p:spPr/>
        <p:txBody>
          <a:bodyPr/>
          <a:lstStyle/>
          <a:p>
            <a:r>
              <a:rPr lang="zh-CN" altLang="en-US" dirty="0" smtClean="0"/>
              <a:t>小结</a:t>
            </a:r>
          </a:p>
        </p:txBody>
      </p:sp>
      <p:sp>
        <p:nvSpPr>
          <p:cNvPr id="90115" name="内容占位符 3"/>
          <p:cNvSpPr>
            <a:spLocks noGrp="1"/>
          </p:cNvSpPr>
          <p:nvPr>
            <p:ph idx="1"/>
          </p:nvPr>
        </p:nvSpPr>
        <p:spPr/>
        <p:txBody>
          <a:bodyPr/>
          <a:lstStyle/>
          <a:p>
            <a:r>
              <a:rPr lang="zh-CN" altLang="en-US" dirty="0" smtClean="0"/>
              <a:t>数据结构</a:t>
            </a:r>
            <a:endParaRPr lang="en-US" altLang="zh-CN" dirty="0" smtClean="0"/>
          </a:p>
          <a:p>
            <a:pPr lvl="1"/>
            <a:r>
              <a:rPr lang="zh-CN" altLang="en-US" dirty="0" smtClean="0"/>
              <a:t>线性表、矩阵、堆栈、队列、字典</a:t>
            </a:r>
            <a:endParaRPr lang="en-US" altLang="zh-CN" dirty="0" smtClean="0"/>
          </a:p>
          <a:p>
            <a:r>
              <a:rPr lang="zh-CN" altLang="en-US" dirty="0" smtClean="0"/>
              <a:t>排序算法</a:t>
            </a:r>
            <a:endParaRPr lang="en-US" altLang="zh-CN" dirty="0" smtClean="0"/>
          </a:p>
          <a:p>
            <a:pPr lvl="1"/>
            <a:r>
              <a:rPr lang="zh-CN" altLang="en-US" dirty="0" smtClean="0"/>
              <a:t>选择、冒泡、插入、箱子、基数</a:t>
            </a:r>
            <a:endParaRPr lang="en-US" altLang="zh-CN" dirty="0" smtClean="0"/>
          </a:p>
          <a:p>
            <a:r>
              <a:rPr lang="zh-CN" altLang="en-US" dirty="0" smtClean="0"/>
              <a:t>查找算法</a:t>
            </a:r>
            <a:endParaRPr lang="en-US" altLang="zh-CN" dirty="0" smtClean="0"/>
          </a:p>
          <a:p>
            <a:pPr lvl="1"/>
            <a:r>
              <a:rPr lang="zh-CN" altLang="en-US" dirty="0" smtClean="0"/>
              <a:t>二分、</a:t>
            </a:r>
            <a:r>
              <a:rPr lang="en-US" altLang="zh-CN" dirty="0" smtClean="0"/>
              <a:t>Hash</a:t>
            </a:r>
            <a:endParaRPr lang="zh-CN" altLang="en-US" dirty="0" smtClean="0"/>
          </a:p>
        </p:txBody>
      </p:sp>
      <p:sp>
        <p:nvSpPr>
          <p:cNvPr id="90116"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0073ED-F131-4300-BE93-FDE3426EC17D}" type="slidenum">
              <a:rPr lang="en-US" altLang="en-US">
                <a:solidFill>
                  <a:srgbClr val="4B4B4B"/>
                </a:solidFill>
              </a:rPr>
              <a:pPr eaLnBrk="1" hangingPunct="1"/>
              <a:t>116</a:t>
            </a:fld>
            <a:endParaRPr lang="en-US" altLang="en-US">
              <a:solidFill>
                <a:srgbClr val="4B4B4B"/>
              </a:solidFill>
            </a:endParaRPr>
          </a:p>
        </p:txBody>
      </p:sp>
    </p:spTree>
    <p:extLst>
      <p:ext uri="{BB962C8B-B14F-4D97-AF65-F5344CB8AC3E}">
        <p14:creationId xmlns:p14="http://schemas.microsoft.com/office/powerpoint/2010/main" val="96578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smtClean="0"/>
              <a:t>3-7</a:t>
            </a:r>
            <a:r>
              <a:rPr lang="zh-CN" altLang="en-US" smtClean="0"/>
              <a:t>章小结</a:t>
            </a:r>
          </a:p>
        </p:txBody>
      </p:sp>
      <p:sp>
        <p:nvSpPr>
          <p:cNvPr id="91139" name="内容占位符 2"/>
          <p:cNvSpPr>
            <a:spLocks noGrp="1"/>
          </p:cNvSpPr>
          <p:nvPr>
            <p:ph idx="1"/>
          </p:nvPr>
        </p:nvSpPr>
        <p:spPr/>
        <p:txBody>
          <a:bodyPr/>
          <a:lstStyle/>
          <a:p>
            <a:r>
              <a:rPr lang="zh-CN" altLang="en-US" smtClean="0"/>
              <a:t>特别重要的知识点</a:t>
            </a:r>
            <a:endParaRPr lang="en-US" altLang="zh-CN" smtClean="0"/>
          </a:p>
          <a:p>
            <a:pPr lvl="1"/>
            <a:r>
              <a:rPr lang="zh-CN" altLang="en-US" smtClean="0"/>
              <a:t>线性表含义、描述、操作、性能分析</a:t>
            </a:r>
            <a:endParaRPr lang="en-US" altLang="zh-CN" smtClean="0"/>
          </a:p>
          <a:p>
            <a:pPr lvl="1"/>
            <a:r>
              <a:rPr lang="zh-CN" altLang="en-US" smtClean="0"/>
              <a:t>特殊矩阵和稀疏矩阵的表示</a:t>
            </a:r>
            <a:endParaRPr lang="en-US" altLang="zh-CN" smtClean="0"/>
          </a:p>
          <a:p>
            <a:pPr lvl="1"/>
            <a:r>
              <a:rPr lang="zh-CN" altLang="en-US" smtClean="0"/>
              <a:t>栈和队列的原理、操作</a:t>
            </a:r>
            <a:endParaRPr lang="en-US" altLang="zh-CN" smtClean="0"/>
          </a:p>
          <a:p>
            <a:pPr lvl="1"/>
            <a:r>
              <a:rPr lang="en-US" altLang="zh-CN" smtClean="0"/>
              <a:t>Hash</a:t>
            </a:r>
            <a:r>
              <a:rPr lang="zh-CN" altLang="en-US" smtClean="0"/>
              <a:t>过程</a:t>
            </a:r>
          </a:p>
        </p:txBody>
      </p:sp>
      <p:sp>
        <p:nvSpPr>
          <p:cNvPr id="911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DFF31D-88F3-47A8-AE8F-84E7C1C79E43}" type="slidenum">
              <a:rPr lang="en-US" altLang="en-US">
                <a:solidFill>
                  <a:srgbClr val="4B4B4B"/>
                </a:solidFill>
              </a:rPr>
              <a:pPr eaLnBrk="1" hangingPunct="1"/>
              <a:t>117</a:t>
            </a:fld>
            <a:endParaRPr lang="en-US" altLang="en-US">
              <a:solidFill>
                <a:srgbClr val="4B4B4B"/>
              </a:solidFill>
            </a:endParaRPr>
          </a:p>
        </p:txBody>
      </p:sp>
    </p:spTree>
    <p:extLst>
      <p:ext uri="{BB962C8B-B14F-4D97-AF65-F5344CB8AC3E}">
        <p14:creationId xmlns:p14="http://schemas.microsoft.com/office/powerpoint/2010/main" val="290884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第五章  </a:t>
            </a: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树</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en-US" altLang="zh-CN" sz="3200" dirty="0" smtClean="0"/>
              <a:t>Tree</a:t>
            </a:r>
            <a:endParaRPr lang="en-US" altLang="zh-CN" sz="3200" dirty="0"/>
          </a:p>
          <a:p>
            <a:pPr eaLnBrk="1" fontAlgn="auto" hangingPunct="1">
              <a:spcAft>
                <a:spcPts val="0"/>
              </a:spcAft>
              <a:buClr>
                <a:schemeClr val="accent3"/>
              </a:buClr>
              <a:defRPr/>
            </a:pPr>
            <a:endParaRPr lang="zh-CN" altLang="en-US" sz="3200" dirty="0"/>
          </a:p>
        </p:txBody>
      </p:sp>
      <p:sp>
        <p:nvSpPr>
          <p:cNvPr id="6" name="灯片编号占位符 5"/>
          <p:cNvSpPr>
            <a:spLocks noGrp="1"/>
          </p:cNvSpPr>
          <p:nvPr>
            <p:ph type="sldNum" sz="quarter" idx="12"/>
          </p:nvPr>
        </p:nvSpPr>
        <p:spPr/>
        <p:txBody>
          <a:bodyPr/>
          <a:lstStyle/>
          <a:p>
            <a:pPr>
              <a:defRPr/>
            </a:pPr>
            <a:fld id="{D88FC1F8-377C-415F-9C94-4201F0AEB4EB}" type="slidenum">
              <a:rPr lang="en-US" altLang="zh-CN" smtClean="0"/>
              <a:pPr>
                <a:defRPr/>
              </a:pPr>
              <a:t>118</a:t>
            </a:fld>
            <a:endParaRPr lang="zh-CN" altLang="en-US" dirty="0"/>
          </a:p>
        </p:txBody>
      </p:sp>
    </p:spTree>
    <p:extLst>
      <p:ext uri="{BB962C8B-B14F-4D97-AF65-F5344CB8AC3E}">
        <p14:creationId xmlns:p14="http://schemas.microsoft.com/office/powerpoint/2010/main" val="193035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主要内容</a:t>
            </a:r>
          </a:p>
        </p:txBody>
      </p:sp>
      <p:sp>
        <p:nvSpPr>
          <p:cNvPr id="29699" name="内容占位符 2"/>
          <p:cNvSpPr>
            <a:spLocks noGrp="1"/>
          </p:cNvSpPr>
          <p:nvPr>
            <p:ph idx="1"/>
          </p:nvPr>
        </p:nvSpPr>
        <p:spPr/>
        <p:txBody>
          <a:bodyPr/>
          <a:lstStyle/>
          <a:p>
            <a:r>
              <a:rPr lang="zh-CN" altLang="en-US" dirty="0" smtClean="0">
                <a:solidFill>
                  <a:srgbClr val="FF0000"/>
                </a:solidFill>
              </a:rPr>
              <a:t>树的一般定义</a:t>
            </a:r>
            <a:endParaRPr lang="en-US" altLang="zh-CN" dirty="0" smtClean="0">
              <a:solidFill>
                <a:srgbClr val="FF0000"/>
              </a:solidFill>
            </a:endParaRPr>
          </a:p>
          <a:p>
            <a:r>
              <a:rPr lang="zh-CN" altLang="en-US" dirty="0" smtClean="0"/>
              <a:t>二叉树的定义和主要特征</a:t>
            </a:r>
            <a:endParaRPr lang="en-US" altLang="zh-CN" dirty="0" smtClean="0"/>
          </a:p>
          <a:p>
            <a:r>
              <a:rPr lang="zh-CN" altLang="en-US" dirty="0" smtClean="0"/>
              <a:t>树的存储方式</a:t>
            </a:r>
            <a:endParaRPr lang="en-US" altLang="zh-CN" dirty="0" smtClean="0"/>
          </a:p>
          <a:p>
            <a:r>
              <a:rPr lang="zh-CN" altLang="en-US" dirty="0" smtClean="0"/>
              <a:t>完全二叉树</a:t>
            </a:r>
            <a:endParaRPr lang="en-US" altLang="zh-CN" dirty="0" smtClean="0"/>
          </a:p>
          <a:p>
            <a:r>
              <a:rPr lang="zh-CN" altLang="en-US" dirty="0" smtClean="0"/>
              <a:t>二叉树的遍历</a:t>
            </a:r>
            <a:endParaRPr lang="en-US" altLang="zh-CN" dirty="0" smtClean="0"/>
          </a:p>
          <a:p>
            <a:r>
              <a:rPr lang="zh-CN" altLang="en-US" smtClean="0"/>
              <a:t>树与森林</a:t>
            </a:r>
            <a:endParaRPr lang="en-US" altLang="zh-CN" dirty="0" smtClean="0"/>
          </a:p>
          <a:p>
            <a:endParaRPr lang="zh-CN" altLang="en-US" dirty="0" smtClean="0"/>
          </a:p>
        </p:txBody>
      </p:sp>
      <p:sp>
        <p:nvSpPr>
          <p:cNvPr id="297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5D27E64-3C0E-4D73-8B48-29F74076C1FD}" type="slidenum">
              <a:rPr lang="en-US" altLang="en-US" smtClean="0">
                <a:solidFill>
                  <a:srgbClr val="4B4B4B"/>
                </a:solidFill>
              </a:rPr>
              <a:pPr eaLnBrk="1" hangingPunct="1"/>
              <a:t>119</a:t>
            </a:fld>
            <a:endParaRPr lang="en-US" altLang="en-US" smtClean="0">
              <a:solidFill>
                <a:srgbClr val="4B4B4B"/>
              </a:solidFill>
            </a:endParaRPr>
          </a:p>
        </p:txBody>
      </p:sp>
    </p:spTree>
    <p:extLst>
      <p:ext uri="{BB962C8B-B14F-4D97-AF65-F5344CB8AC3E}">
        <p14:creationId xmlns:p14="http://schemas.microsoft.com/office/powerpoint/2010/main" val="1580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第三部分：树结构</a:t>
            </a:r>
          </a:p>
        </p:txBody>
      </p:sp>
      <p:sp>
        <p:nvSpPr>
          <p:cNvPr id="32771" name="内容占位符 2"/>
          <p:cNvSpPr>
            <a:spLocks noGrp="1"/>
          </p:cNvSpPr>
          <p:nvPr>
            <p:ph idx="1"/>
          </p:nvPr>
        </p:nvSpPr>
        <p:spPr/>
        <p:txBody>
          <a:bodyPr/>
          <a:lstStyle/>
          <a:p>
            <a:r>
              <a:rPr lang="zh-CN" altLang="en-US" smtClean="0"/>
              <a:t>第</a:t>
            </a:r>
            <a:r>
              <a:rPr lang="en-US" altLang="zh-CN" smtClean="0"/>
              <a:t>8</a:t>
            </a:r>
            <a:r>
              <a:rPr lang="zh-CN" altLang="en-US" smtClean="0"/>
              <a:t>章：二叉树和其他树</a:t>
            </a:r>
            <a:endParaRPr lang="en-US" altLang="zh-CN" smtClean="0"/>
          </a:p>
          <a:p>
            <a:pPr lvl="1"/>
            <a:r>
              <a:rPr lang="zh-CN" altLang="en-US" smtClean="0"/>
              <a:t>二叉树的存储方式和操作</a:t>
            </a:r>
            <a:endParaRPr lang="en-US" altLang="zh-CN" smtClean="0"/>
          </a:p>
          <a:p>
            <a:pPr lvl="2"/>
            <a:r>
              <a:rPr lang="zh-CN" altLang="en-US" smtClean="0">
                <a:latin typeface="楷体" panose="02010609060101010101" pitchFamily="49" charset="-122"/>
                <a:ea typeface="楷体" panose="02010609060101010101" pitchFamily="49" charset="-122"/>
              </a:rPr>
              <a:t>由公式化存储推算二叉树结构</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由链表存储推算二叉树结构</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由二叉树结构写出公式化存储或链表存储形式</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用</a:t>
            </a:r>
            <a:r>
              <a:rPr lang="en-US" altLang="zh-CN" smtClean="0">
                <a:latin typeface="楷体" panose="02010609060101010101" pitchFamily="49" charset="-122"/>
                <a:ea typeface="楷体" panose="02010609060101010101" pitchFamily="49" charset="-122"/>
              </a:rPr>
              <a:t>C++</a:t>
            </a:r>
            <a:r>
              <a:rPr lang="zh-CN" altLang="en-US" smtClean="0">
                <a:latin typeface="楷体" panose="02010609060101010101" pitchFamily="49" charset="-122"/>
                <a:ea typeface="楷体" panose="02010609060101010101" pitchFamily="49" charset="-122"/>
              </a:rPr>
              <a:t>实现二叉树主要操作</a:t>
            </a:r>
            <a:endParaRPr lang="en-US" altLang="zh-CN" smtClean="0">
              <a:latin typeface="楷体" panose="02010609060101010101" pitchFamily="49" charset="-122"/>
              <a:ea typeface="楷体" panose="02010609060101010101" pitchFamily="49" charset="-122"/>
            </a:endParaRPr>
          </a:p>
          <a:p>
            <a:pPr lvl="1"/>
            <a:r>
              <a:rPr lang="zh-CN" altLang="en-US" smtClean="0"/>
              <a:t>二叉树遍历</a:t>
            </a:r>
            <a:endParaRPr lang="en-US" altLang="zh-CN" smtClean="0"/>
          </a:p>
          <a:p>
            <a:pPr lvl="2"/>
            <a:r>
              <a:rPr lang="zh-CN" altLang="en-US" smtClean="0">
                <a:latin typeface="楷体" panose="02010609060101010101" pitchFamily="49" charset="-122"/>
                <a:ea typeface="楷体" panose="02010609060101010101" pitchFamily="49" charset="-122"/>
              </a:rPr>
              <a:t>先序、中序、后序、按层</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由多种遍历结果反推二叉树结构</a:t>
            </a:r>
            <a:endParaRPr lang="en-US" altLang="zh-CN" smtClean="0">
              <a:latin typeface="楷体" panose="02010609060101010101" pitchFamily="49" charset="-122"/>
              <a:ea typeface="楷体" panose="02010609060101010101" pitchFamily="49" charset="-122"/>
            </a:endParaRPr>
          </a:p>
          <a:p>
            <a:pPr lvl="1"/>
            <a:r>
              <a:rPr lang="zh-CN" altLang="en-US" smtClean="0"/>
              <a:t>二叉树与森林互转</a:t>
            </a:r>
            <a:endParaRPr lang="en-US" altLang="zh-CN" smtClean="0"/>
          </a:p>
        </p:txBody>
      </p:sp>
      <p:sp>
        <p:nvSpPr>
          <p:cNvPr id="327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29A4A3-5AE6-4F18-91D4-4C00F15C47A7}" type="slidenum">
              <a:rPr lang="en-US" altLang="en-US">
                <a:solidFill>
                  <a:srgbClr val="4B4B4B"/>
                </a:solidFill>
              </a:rPr>
              <a:pPr eaLnBrk="1" hangingPunct="1"/>
              <a:t>12</a:t>
            </a:fld>
            <a:endParaRPr lang="en-US" altLang="en-US">
              <a:solidFill>
                <a:srgbClr val="4B4B4B"/>
              </a:solidFill>
            </a:endParaRPr>
          </a:p>
        </p:txBody>
      </p:sp>
    </p:spTree>
    <p:extLst>
      <p:ext uri="{BB962C8B-B14F-4D97-AF65-F5344CB8AC3E}">
        <p14:creationId xmlns:p14="http://schemas.microsoft.com/office/powerpoint/2010/main" val="301227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数据结构“树”</a:t>
            </a:r>
          </a:p>
        </p:txBody>
      </p:sp>
      <p:sp>
        <p:nvSpPr>
          <p:cNvPr id="37891" name="Rectangle 3"/>
          <p:cNvSpPr>
            <a:spLocks noGrp="1" noChangeArrowheads="1"/>
          </p:cNvSpPr>
          <p:nvPr>
            <p:ph type="body" idx="1"/>
          </p:nvPr>
        </p:nvSpPr>
        <p:spPr>
          <a:xfrm>
            <a:off x="1182688" y="1371600"/>
            <a:ext cx="7772400" cy="5105400"/>
          </a:xfrm>
        </p:spPr>
        <p:txBody>
          <a:bodyPr/>
          <a:lstStyle/>
          <a:p>
            <a:pPr eaLnBrk="1" hangingPunct="1"/>
            <a:r>
              <a:rPr lang="zh-CN" altLang="en-US" smtClean="0">
                <a:solidFill>
                  <a:schemeClr val="accent2"/>
                </a:solidFill>
              </a:rPr>
              <a:t>定义</a:t>
            </a:r>
            <a:r>
              <a:rPr lang="zh-CN" altLang="en-US" smtClean="0"/>
              <a:t>：</a:t>
            </a:r>
            <a:br>
              <a:rPr lang="zh-CN" altLang="en-US" smtClean="0"/>
            </a:br>
            <a:r>
              <a:rPr lang="zh-CN" altLang="en-US" smtClean="0">
                <a:solidFill>
                  <a:schemeClr val="accent2"/>
                </a:solidFill>
              </a:rPr>
              <a:t>树</a:t>
            </a:r>
            <a:r>
              <a:rPr lang="zh-CN" altLang="en-US" smtClean="0"/>
              <a:t>（</a:t>
            </a:r>
            <a:r>
              <a:rPr lang="en-US" altLang="zh-CN" smtClean="0">
                <a:solidFill>
                  <a:schemeClr val="hlink"/>
                </a:solidFill>
              </a:rPr>
              <a:t>tree</a:t>
            </a:r>
            <a:r>
              <a:rPr lang="zh-CN" altLang="en-US" smtClean="0"/>
              <a:t>）</a:t>
            </a:r>
            <a:r>
              <a:rPr lang="en-US" altLang="zh-CN" smtClean="0"/>
              <a:t>t</a:t>
            </a:r>
            <a:r>
              <a:rPr lang="zh-CN" altLang="en-US" smtClean="0"/>
              <a:t>是一个非空的有限元素的集合，</a:t>
            </a:r>
            <a:br>
              <a:rPr lang="zh-CN" altLang="en-US" smtClean="0"/>
            </a:br>
            <a:r>
              <a:rPr lang="zh-CN" altLang="en-US" smtClean="0"/>
              <a:t>一个特殊的元素称为</a:t>
            </a:r>
            <a:r>
              <a:rPr lang="zh-CN" altLang="en-US" smtClean="0">
                <a:solidFill>
                  <a:schemeClr val="accent2"/>
                </a:solidFill>
              </a:rPr>
              <a:t>根</a:t>
            </a:r>
            <a:r>
              <a:rPr lang="zh-CN" altLang="en-US" smtClean="0"/>
              <a:t>（</a:t>
            </a:r>
            <a:r>
              <a:rPr lang="en-US" altLang="zh-CN" smtClean="0">
                <a:solidFill>
                  <a:schemeClr val="hlink"/>
                </a:solidFill>
              </a:rPr>
              <a:t>root</a:t>
            </a:r>
            <a:r>
              <a:rPr lang="zh-CN" altLang="en-US" smtClean="0"/>
              <a:t>），</a:t>
            </a:r>
            <a:br>
              <a:rPr lang="zh-CN" altLang="en-US" smtClean="0"/>
            </a:br>
            <a:r>
              <a:rPr lang="zh-CN" altLang="en-US" smtClean="0"/>
              <a:t>余下的元素（如果有的话）组成</a:t>
            </a:r>
            <a:r>
              <a:rPr lang="en-US" altLang="zh-CN" smtClean="0"/>
              <a:t>t</a:t>
            </a:r>
            <a:r>
              <a:rPr lang="zh-CN" altLang="en-US" smtClean="0"/>
              <a:t>的若干</a:t>
            </a:r>
            <a:r>
              <a:rPr lang="zh-CN" altLang="en-US" smtClean="0">
                <a:solidFill>
                  <a:schemeClr val="accent2"/>
                </a:solidFill>
              </a:rPr>
              <a:t>子树</a:t>
            </a:r>
            <a:r>
              <a:rPr lang="zh-CN" altLang="en-US" smtClean="0"/>
              <a:t>（</a:t>
            </a:r>
            <a:r>
              <a:rPr lang="en-US" altLang="zh-CN" smtClean="0">
                <a:solidFill>
                  <a:schemeClr val="hlink"/>
                </a:solidFill>
              </a:rPr>
              <a:t>subtree</a:t>
            </a:r>
            <a:r>
              <a:rPr lang="zh-CN" altLang="en-US" smtClean="0"/>
              <a:t>）</a:t>
            </a:r>
          </a:p>
          <a:p>
            <a:pPr eaLnBrk="1" hangingPunct="1"/>
            <a:r>
              <a:rPr lang="zh-CN" altLang="en-US" smtClean="0"/>
              <a:t>递归！</a:t>
            </a:r>
          </a:p>
        </p:txBody>
      </p:sp>
      <p:sp>
        <p:nvSpPr>
          <p:cNvPr id="378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F30E2EC-F73A-4FF1-B4F8-70DAEA286939}" type="slidenum">
              <a:rPr lang="en-US" altLang="en-US" smtClean="0">
                <a:solidFill>
                  <a:srgbClr val="4B4B4B"/>
                </a:solidFill>
              </a:rPr>
              <a:pPr eaLnBrk="1" hangingPunct="1"/>
              <a:t>120</a:t>
            </a:fld>
            <a:endParaRPr lang="en-US" altLang="en-US" smtClean="0">
              <a:solidFill>
                <a:srgbClr val="4B4B4B"/>
              </a:solidFill>
            </a:endParaRPr>
          </a:p>
        </p:txBody>
      </p:sp>
    </p:spTree>
    <p:extLst>
      <p:ext uri="{BB962C8B-B14F-4D97-AF65-F5344CB8AC3E}">
        <p14:creationId xmlns:p14="http://schemas.microsoft.com/office/powerpoint/2010/main" val="234038909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48"/>
          <p:cNvGrpSpPr>
            <a:grpSpLocks/>
          </p:cNvGrpSpPr>
          <p:nvPr/>
        </p:nvGrpSpPr>
        <p:grpSpPr bwMode="auto">
          <a:xfrm>
            <a:off x="6397105" y="400542"/>
            <a:ext cx="2744788" cy="1982788"/>
            <a:chOff x="3456" y="816"/>
            <a:chExt cx="1729" cy="1249"/>
          </a:xfrm>
        </p:grpSpPr>
        <p:sp>
          <p:nvSpPr>
            <p:cNvPr id="1035" name="Oval 3"/>
            <p:cNvSpPr>
              <a:spLocks noChangeArrowheads="1"/>
            </p:cNvSpPr>
            <p:nvPr/>
          </p:nvSpPr>
          <p:spPr bwMode="auto">
            <a:xfrm>
              <a:off x="4222" y="81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A</a:t>
              </a:r>
            </a:p>
          </p:txBody>
        </p:sp>
        <p:sp>
          <p:nvSpPr>
            <p:cNvPr id="1036" name="Oval 4"/>
            <p:cNvSpPr>
              <a:spLocks noChangeArrowheads="1"/>
            </p:cNvSpPr>
            <p:nvPr/>
          </p:nvSpPr>
          <p:spPr bwMode="auto">
            <a:xfrm>
              <a:off x="4224"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C</a:t>
              </a:r>
            </a:p>
          </p:txBody>
        </p:sp>
        <p:sp>
          <p:nvSpPr>
            <p:cNvPr id="1037" name="Oval 5"/>
            <p:cNvSpPr>
              <a:spLocks noChangeArrowheads="1"/>
            </p:cNvSpPr>
            <p:nvPr/>
          </p:nvSpPr>
          <p:spPr bwMode="auto">
            <a:xfrm>
              <a:off x="3840"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B</a:t>
              </a:r>
            </a:p>
          </p:txBody>
        </p:sp>
        <p:sp>
          <p:nvSpPr>
            <p:cNvPr id="1038" name="Oval 6"/>
            <p:cNvSpPr>
              <a:spLocks noChangeArrowheads="1"/>
            </p:cNvSpPr>
            <p:nvPr/>
          </p:nvSpPr>
          <p:spPr bwMode="auto">
            <a:xfrm>
              <a:off x="4656"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D</a:t>
              </a:r>
            </a:p>
          </p:txBody>
        </p:sp>
        <p:sp>
          <p:nvSpPr>
            <p:cNvPr id="1039" name="Oval 8"/>
            <p:cNvSpPr>
              <a:spLocks noChangeArrowheads="1"/>
            </p:cNvSpPr>
            <p:nvPr/>
          </p:nvSpPr>
          <p:spPr bwMode="auto">
            <a:xfrm>
              <a:off x="4224"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G</a:t>
              </a:r>
            </a:p>
          </p:txBody>
        </p:sp>
        <p:sp>
          <p:nvSpPr>
            <p:cNvPr id="1040" name="Oval 9"/>
            <p:cNvSpPr>
              <a:spLocks noChangeArrowheads="1"/>
            </p:cNvSpPr>
            <p:nvPr/>
          </p:nvSpPr>
          <p:spPr bwMode="auto">
            <a:xfrm>
              <a:off x="3936"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F</a:t>
              </a:r>
            </a:p>
          </p:txBody>
        </p:sp>
        <p:sp>
          <p:nvSpPr>
            <p:cNvPr id="1041" name="Oval 10"/>
            <p:cNvSpPr>
              <a:spLocks noChangeArrowheads="1"/>
            </p:cNvSpPr>
            <p:nvPr/>
          </p:nvSpPr>
          <p:spPr bwMode="auto">
            <a:xfrm>
              <a:off x="3648"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1042" name="Oval 11"/>
            <p:cNvSpPr>
              <a:spLocks noChangeArrowheads="1"/>
            </p:cNvSpPr>
            <p:nvPr/>
          </p:nvSpPr>
          <p:spPr bwMode="auto">
            <a:xfrm>
              <a:off x="451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H</a:t>
              </a:r>
            </a:p>
          </p:txBody>
        </p:sp>
        <p:sp>
          <p:nvSpPr>
            <p:cNvPr id="1043" name="Oval 12"/>
            <p:cNvSpPr>
              <a:spLocks noChangeArrowheads="1"/>
            </p:cNvSpPr>
            <p:nvPr/>
          </p:nvSpPr>
          <p:spPr bwMode="auto">
            <a:xfrm>
              <a:off x="475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I</a:t>
              </a:r>
            </a:p>
          </p:txBody>
        </p:sp>
        <p:sp>
          <p:nvSpPr>
            <p:cNvPr id="1044" name="Oval 13"/>
            <p:cNvSpPr>
              <a:spLocks noChangeArrowheads="1"/>
            </p:cNvSpPr>
            <p:nvPr/>
          </p:nvSpPr>
          <p:spPr bwMode="auto">
            <a:xfrm>
              <a:off x="499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J</a:t>
              </a:r>
            </a:p>
          </p:txBody>
        </p:sp>
        <p:sp>
          <p:nvSpPr>
            <p:cNvPr id="1045" name="Oval 14"/>
            <p:cNvSpPr>
              <a:spLocks noChangeArrowheads="1"/>
            </p:cNvSpPr>
            <p:nvPr/>
          </p:nvSpPr>
          <p:spPr bwMode="auto">
            <a:xfrm>
              <a:off x="4512"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M</a:t>
              </a:r>
            </a:p>
          </p:txBody>
        </p:sp>
        <p:sp>
          <p:nvSpPr>
            <p:cNvPr id="1046" name="Oval 15"/>
            <p:cNvSpPr>
              <a:spLocks noChangeArrowheads="1"/>
            </p:cNvSpPr>
            <p:nvPr/>
          </p:nvSpPr>
          <p:spPr bwMode="auto">
            <a:xfrm>
              <a:off x="3744"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L</a:t>
              </a:r>
            </a:p>
          </p:txBody>
        </p:sp>
        <p:sp>
          <p:nvSpPr>
            <p:cNvPr id="1047" name="Oval 16"/>
            <p:cNvSpPr>
              <a:spLocks noChangeArrowheads="1"/>
            </p:cNvSpPr>
            <p:nvPr/>
          </p:nvSpPr>
          <p:spPr bwMode="auto">
            <a:xfrm>
              <a:off x="3456"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K</a:t>
              </a:r>
            </a:p>
          </p:txBody>
        </p:sp>
        <p:sp>
          <p:nvSpPr>
            <p:cNvPr id="1048" name="Line 17"/>
            <p:cNvSpPr>
              <a:spLocks noChangeShapeType="1"/>
            </p:cNvSpPr>
            <p:nvPr/>
          </p:nvSpPr>
          <p:spPr bwMode="auto">
            <a:xfrm>
              <a:off x="4320" y="1008"/>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9" name="Line 18"/>
            <p:cNvSpPr>
              <a:spLocks noChangeShapeType="1"/>
            </p:cNvSpPr>
            <p:nvPr/>
          </p:nvSpPr>
          <p:spPr bwMode="auto">
            <a:xfrm>
              <a:off x="4320" y="134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0" name="Line 19"/>
            <p:cNvSpPr>
              <a:spLocks noChangeShapeType="1"/>
            </p:cNvSpPr>
            <p:nvPr/>
          </p:nvSpPr>
          <p:spPr bwMode="auto">
            <a:xfrm>
              <a:off x="4608"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1" name="Line 20"/>
            <p:cNvSpPr>
              <a:spLocks noChangeShapeType="1"/>
            </p:cNvSpPr>
            <p:nvPr/>
          </p:nvSpPr>
          <p:spPr bwMode="auto">
            <a:xfrm flipH="1">
              <a:off x="3984" y="993"/>
              <a:ext cx="288"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2" name="Line 21"/>
            <p:cNvSpPr>
              <a:spLocks noChangeShapeType="1"/>
            </p:cNvSpPr>
            <p:nvPr/>
          </p:nvSpPr>
          <p:spPr bwMode="auto">
            <a:xfrm>
              <a:off x="4368" y="993"/>
              <a:ext cx="311" cy="1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3" name="Line 22"/>
            <p:cNvSpPr>
              <a:spLocks noChangeShapeType="1"/>
            </p:cNvSpPr>
            <p:nvPr/>
          </p:nvSpPr>
          <p:spPr bwMode="auto">
            <a:xfrm flipH="1">
              <a:off x="3792" y="1317"/>
              <a:ext cx="96"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 name="Line 23"/>
            <p:cNvSpPr>
              <a:spLocks noChangeShapeType="1"/>
            </p:cNvSpPr>
            <p:nvPr/>
          </p:nvSpPr>
          <p:spPr bwMode="auto">
            <a:xfrm>
              <a:off x="3984" y="1333"/>
              <a:ext cx="48" cy="1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 name="Line 24"/>
            <p:cNvSpPr>
              <a:spLocks noChangeShapeType="1"/>
            </p:cNvSpPr>
            <p:nvPr/>
          </p:nvSpPr>
          <p:spPr bwMode="auto">
            <a:xfrm flipH="1">
              <a:off x="3600" y="1673"/>
              <a:ext cx="96"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6" name="Line 25"/>
            <p:cNvSpPr>
              <a:spLocks noChangeShapeType="1"/>
            </p:cNvSpPr>
            <p:nvPr/>
          </p:nvSpPr>
          <p:spPr bwMode="auto">
            <a:xfrm>
              <a:off x="3792" y="1673"/>
              <a:ext cx="48"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26"/>
            <p:cNvSpPr>
              <a:spLocks noChangeShapeType="1"/>
            </p:cNvSpPr>
            <p:nvPr/>
          </p:nvSpPr>
          <p:spPr bwMode="auto">
            <a:xfrm flipH="1">
              <a:off x="4608" y="1344"/>
              <a:ext cx="96"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8" name="Line 27"/>
            <p:cNvSpPr>
              <a:spLocks noChangeShapeType="1"/>
            </p:cNvSpPr>
            <p:nvPr/>
          </p:nvSpPr>
          <p:spPr bwMode="auto">
            <a:xfrm>
              <a:off x="4773" y="1344"/>
              <a:ext cx="25"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9" name="Line 28"/>
            <p:cNvSpPr>
              <a:spLocks noChangeShapeType="1"/>
            </p:cNvSpPr>
            <p:nvPr/>
          </p:nvSpPr>
          <p:spPr bwMode="auto">
            <a:xfrm>
              <a:off x="4819" y="1296"/>
              <a:ext cx="227"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28" name="Text Box 35"/>
          <p:cNvSpPr txBox="1">
            <a:spLocks noChangeArrowheads="1"/>
          </p:cNvSpPr>
          <p:nvPr/>
        </p:nvSpPr>
        <p:spPr bwMode="auto">
          <a:xfrm>
            <a:off x="237523" y="444992"/>
            <a:ext cx="5181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degree of a </a:t>
            </a:r>
            <a:r>
              <a:rPr lang="en-US" altLang="zh-CN" sz="2000" dirty="0" smtClean="0">
                <a:solidFill>
                  <a:schemeClr val="hlink"/>
                </a:solidFill>
                <a:latin typeface="Arial" pitchFamily="34" charset="0"/>
                <a:sym typeface="Wingdings" pitchFamily="2" charset="2"/>
              </a:rPr>
              <a:t>node</a:t>
            </a:r>
            <a:r>
              <a:rPr lang="zh-CN" altLang="en-US" sz="2000" dirty="0" smtClean="0">
                <a:solidFill>
                  <a:schemeClr val="hlink"/>
                </a:solidFill>
                <a:latin typeface="Arial" pitchFamily="34" charset="0"/>
                <a:sym typeface="Wingdings" pitchFamily="2" charset="2"/>
              </a:rPr>
              <a:t>（度）</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number of </a:t>
            </a:r>
            <a:r>
              <a:rPr lang="en-US" altLang="zh-CN" sz="2000" dirty="0" err="1">
                <a:latin typeface="Arial" pitchFamily="34" charset="0"/>
                <a:sym typeface="Wingdings" pitchFamily="2" charset="2"/>
              </a:rPr>
              <a:t>subtrees</a:t>
            </a:r>
            <a:r>
              <a:rPr lang="en-US" altLang="zh-CN" sz="2000" dirty="0">
                <a:latin typeface="Arial" pitchFamily="34" charset="0"/>
                <a:sym typeface="Wingdings" pitchFamily="2" charset="2"/>
              </a:rPr>
              <a:t> of the node.  For example, degree(A) = 3, degree(F) = 0.</a:t>
            </a:r>
            <a:endParaRPr lang="en-US" altLang="zh-CN" sz="2000" dirty="0">
              <a:latin typeface="Arial" pitchFamily="34" charset="0"/>
            </a:endParaRPr>
          </a:p>
        </p:txBody>
      </p:sp>
      <p:grpSp>
        <p:nvGrpSpPr>
          <p:cNvPr id="1029" name="Group 38"/>
          <p:cNvGrpSpPr>
            <a:grpSpLocks/>
          </p:cNvGrpSpPr>
          <p:nvPr/>
        </p:nvGrpSpPr>
        <p:grpSpPr bwMode="auto">
          <a:xfrm>
            <a:off x="223317" y="1729005"/>
            <a:ext cx="6324600" cy="731838"/>
            <a:chOff x="240" y="945"/>
            <a:chExt cx="3984" cy="461"/>
          </a:xfrm>
        </p:grpSpPr>
        <p:sp>
          <p:nvSpPr>
            <p:cNvPr id="1034" name="Text Box 36"/>
            <p:cNvSpPr txBox="1">
              <a:spLocks noChangeArrowheads="1"/>
            </p:cNvSpPr>
            <p:nvPr/>
          </p:nvSpPr>
          <p:spPr bwMode="auto">
            <a:xfrm>
              <a:off x="240" y="960"/>
              <a:ext cx="345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degree of a </a:t>
              </a:r>
              <a:r>
                <a:rPr lang="en-US" altLang="zh-CN" sz="2000" dirty="0" smtClean="0">
                  <a:solidFill>
                    <a:schemeClr val="hlink"/>
                  </a:solidFill>
                  <a:latin typeface="Arial" pitchFamily="34" charset="0"/>
                  <a:sym typeface="Wingdings" pitchFamily="2" charset="2"/>
                </a:rPr>
                <a:t>tree</a:t>
              </a:r>
              <a:r>
                <a:rPr lang="zh-CN" altLang="en-US" sz="2000" dirty="0" smtClean="0">
                  <a:solidFill>
                    <a:schemeClr val="hlink"/>
                  </a:solidFill>
                  <a:latin typeface="Arial" pitchFamily="34" charset="0"/>
                  <a:sym typeface="Wingdings" pitchFamily="2" charset="2"/>
                </a:rPr>
                <a:t>（深度）</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 </a:t>
              </a:r>
            </a:p>
            <a:p>
              <a:pPr eaLnBrk="1" hangingPunct="1"/>
              <a:r>
                <a:rPr lang="en-US" altLang="zh-CN" sz="2000" dirty="0">
                  <a:latin typeface="Arial" pitchFamily="34" charset="0"/>
                </a:rPr>
                <a:t>      For example, degree of this tree = </a:t>
              </a:r>
              <a:r>
                <a:rPr lang="en-US" altLang="zh-CN" sz="2000" dirty="0" smtClean="0">
                  <a:solidFill>
                    <a:srgbClr val="FF0000"/>
                  </a:solidFill>
                  <a:latin typeface="Arial" pitchFamily="34" charset="0"/>
                  <a:sym typeface="Wingdings" pitchFamily="2" charset="2"/>
                </a:rPr>
                <a:t>4 </a:t>
              </a:r>
              <a:r>
                <a:rPr lang="en-US" altLang="zh-CN" sz="2000" dirty="0">
                  <a:solidFill>
                    <a:srgbClr val="FF0000"/>
                  </a:solidFill>
                  <a:latin typeface="Arial" pitchFamily="34" charset="0"/>
                  <a:sym typeface="Wingdings" pitchFamily="2" charset="2"/>
                </a:rPr>
                <a:t>or </a:t>
              </a:r>
              <a:r>
                <a:rPr lang="en-US" altLang="zh-CN" sz="2000" dirty="0" smtClean="0">
                  <a:solidFill>
                    <a:srgbClr val="FF0000"/>
                  </a:solidFill>
                  <a:latin typeface="Arial" pitchFamily="34" charset="0"/>
                  <a:sym typeface="Wingdings" pitchFamily="2" charset="2"/>
                </a:rPr>
                <a:t>3</a:t>
              </a:r>
              <a:r>
                <a:rPr lang="en-US" altLang="zh-CN" sz="2000" dirty="0" smtClean="0">
                  <a:latin typeface="Arial" pitchFamily="34" charset="0"/>
                </a:rPr>
                <a:t>.</a:t>
              </a:r>
              <a:endParaRPr lang="en-US" altLang="zh-CN" sz="2000" dirty="0">
                <a:latin typeface="Arial" pitchFamily="34" charset="0"/>
              </a:endParaRPr>
            </a:p>
          </p:txBody>
        </p:sp>
        <p:graphicFrame>
          <p:nvGraphicFramePr>
            <p:cNvPr id="1026" name="Object 37"/>
            <p:cNvGraphicFramePr>
              <a:graphicFrameLocks noChangeAspect="1"/>
            </p:cNvGraphicFramePr>
            <p:nvPr>
              <p:extLst/>
            </p:nvPr>
          </p:nvGraphicFramePr>
          <p:xfrm>
            <a:off x="2545" y="945"/>
            <a:ext cx="1679" cy="299"/>
          </p:xfrm>
          <a:graphic>
            <a:graphicData uri="http://schemas.openxmlformats.org/presentationml/2006/ole">
              <mc:AlternateContent xmlns:mc="http://schemas.openxmlformats.org/markup-compatibility/2006">
                <mc:Choice xmlns:v="urn:schemas-microsoft-com:vml" Requires="v">
                  <p:oleObj spid="_x0000_s22534" name="公式" r:id="rId3" imgW="1562040" imgH="279360" progId="Equation.3">
                    <p:embed/>
                  </p:oleObj>
                </mc:Choice>
                <mc:Fallback>
                  <p:oleObj name="公式" r:id="rId3" imgW="1562040" imgH="279360" progId="Equation.3">
                    <p:embed/>
                    <p:pic>
                      <p:nvPicPr>
                        <p:cNvPr id="0" name=""/>
                        <p:cNvPicPr>
                          <a:picLocks noChangeAspect="1" noChangeArrowheads="1"/>
                        </p:cNvPicPr>
                        <p:nvPr/>
                      </p:nvPicPr>
                      <p:blipFill>
                        <a:blip r:embed="rId4"/>
                        <a:srcRect/>
                        <a:stretch>
                          <a:fillRect/>
                        </a:stretch>
                      </p:blipFill>
                      <p:spPr bwMode="auto">
                        <a:xfrm>
                          <a:off x="2545" y="945"/>
                          <a:ext cx="167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0" name="Text Box 39"/>
          <p:cNvSpPr txBox="1">
            <a:spLocks noChangeArrowheads="1"/>
          </p:cNvSpPr>
          <p:nvPr/>
        </p:nvSpPr>
        <p:spPr bwMode="auto">
          <a:xfrm>
            <a:off x="253289" y="4713890"/>
            <a:ext cx="800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leaf ( terminal node </a:t>
            </a:r>
            <a:r>
              <a:rPr lang="en-US" altLang="zh-CN" sz="2000" dirty="0" smtClean="0">
                <a:solidFill>
                  <a:schemeClr val="hlink"/>
                </a:solidFill>
                <a:latin typeface="Arial" pitchFamily="34" charset="0"/>
                <a:sym typeface="Wingdings" pitchFamily="2" charset="2"/>
              </a:rPr>
              <a:t>)</a:t>
            </a:r>
            <a:r>
              <a:rPr lang="zh-CN" altLang="en-US" sz="2000" dirty="0" smtClean="0">
                <a:solidFill>
                  <a:schemeClr val="hlink"/>
                </a:solidFill>
                <a:latin typeface="Arial" pitchFamily="34" charset="0"/>
                <a:sym typeface="Wingdings" pitchFamily="2" charset="2"/>
              </a:rPr>
              <a:t>（叶子节点）</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a node with degree 0 (no children).</a:t>
            </a:r>
            <a:endParaRPr lang="en-US" altLang="zh-CN" sz="2000" dirty="0">
              <a:latin typeface="Arial" pitchFamily="34" charset="0"/>
            </a:endParaRPr>
          </a:p>
        </p:txBody>
      </p:sp>
      <p:sp>
        <p:nvSpPr>
          <p:cNvPr id="1031" name="Text Box 40"/>
          <p:cNvSpPr txBox="1">
            <a:spLocks noChangeArrowheads="1"/>
          </p:cNvSpPr>
          <p:nvPr/>
        </p:nvSpPr>
        <p:spPr bwMode="auto">
          <a:xfrm>
            <a:off x="253289" y="2667000"/>
            <a:ext cx="61438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smtClean="0">
                <a:solidFill>
                  <a:schemeClr val="hlink"/>
                </a:solidFill>
                <a:latin typeface="Arial" pitchFamily="34" charset="0"/>
                <a:sym typeface="Wingdings" pitchFamily="2" charset="2"/>
              </a:rPr>
              <a:t>Parent</a:t>
            </a:r>
            <a:r>
              <a:rPr lang="zh-CN" altLang="en-US" sz="2000" dirty="0" smtClean="0">
                <a:solidFill>
                  <a:schemeClr val="hlink"/>
                </a:solidFill>
                <a:latin typeface="Arial" pitchFamily="34" charset="0"/>
                <a:sym typeface="Wingdings" pitchFamily="2" charset="2"/>
              </a:rPr>
              <a:t>（父）</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a node that has </a:t>
            </a:r>
            <a:r>
              <a:rPr lang="en-US" altLang="zh-CN" sz="2000" dirty="0" err="1">
                <a:latin typeface="Arial" pitchFamily="34" charset="0"/>
                <a:sym typeface="Wingdings" pitchFamily="2" charset="2"/>
              </a:rPr>
              <a:t>subtrees</a:t>
            </a:r>
            <a:r>
              <a:rPr lang="en-US" altLang="zh-CN" sz="2000" dirty="0">
                <a:latin typeface="Arial" pitchFamily="34" charset="0"/>
                <a:sym typeface="Wingdings" pitchFamily="2" charset="2"/>
              </a:rPr>
              <a:t>.</a:t>
            </a:r>
            <a:endParaRPr lang="en-US" altLang="zh-CN" sz="2000" dirty="0">
              <a:latin typeface="Arial" pitchFamily="34" charset="0"/>
            </a:endParaRPr>
          </a:p>
        </p:txBody>
      </p:sp>
      <p:sp>
        <p:nvSpPr>
          <p:cNvPr id="1032" name="Text Box 41"/>
          <p:cNvSpPr txBox="1">
            <a:spLocks noChangeArrowheads="1"/>
          </p:cNvSpPr>
          <p:nvPr/>
        </p:nvSpPr>
        <p:spPr bwMode="auto">
          <a:xfrm>
            <a:off x="253288" y="3352800"/>
            <a:ext cx="7359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children </a:t>
            </a:r>
            <a:r>
              <a:rPr lang="zh-CN" altLang="en-US" sz="2000" dirty="0" smtClean="0">
                <a:solidFill>
                  <a:schemeClr val="hlink"/>
                </a:solidFill>
                <a:latin typeface="Arial" pitchFamily="34" charset="0"/>
                <a:sym typeface="Wingdings" pitchFamily="2" charset="2"/>
              </a:rPr>
              <a:t>（子）</a:t>
            </a:r>
            <a:r>
              <a:rPr lang="en-US" altLang="zh-CN" sz="2000" dirty="0" smtClean="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the roots of the </a:t>
            </a:r>
            <a:r>
              <a:rPr lang="en-US" altLang="zh-CN" sz="2000" dirty="0" err="1">
                <a:latin typeface="Arial" pitchFamily="34" charset="0"/>
                <a:sym typeface="Wingdings" pitchFamily="2" charset="2"/>
              </a:rPr>
              <a:t>subtrees</a:t>
            </a:r>
            <a:r>
              <a:rPr lang="en-US" altLang="zh-CN" sz="2000" dirty="0">
                <a:latin typeface="Arial" pitchFamily="34" charset="0"/>
                <a:sym typeface="Wingdings" pitchFamily="2" charset="2"/>
              </a:rPr>
              <a:t> of a parent.</a:t>
            </a:r>
            <a:endParaRPr lang="en-US" altLang="zh-CN" sz="2000" dirty="0">
              <a:latin typeface="Arial" pitchFamily="34" charset="0"/>
            </a:endParaRPr>
          </a:p>
        </p:txBody>
      </p:sp>
      <p:sp>
        <p:nvSpPr>
          <p:cNvPr id="1033" name="Text Box 42"/>
          <p:cNvSpPr txBox="1">
            <a:spLocks noChangeArrowheads="1"/>
          </p:cNvSpPr>
          <p:nvPr/>
        </p:nvSpPr>
        <p:spPr bwMode="auto">
          <a:xfrm>
            <a:off x="253289" y="4033345"/>
            <a:ext cx="69820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smtClean="0">
                <a:solidFill>
                  <a:schemeClr val="hlink"/>
                </a:solidFill>
                <a:latin typeface="Arial" pitchFamily="34" charset="0"/>
                <a:sym typeface="Wingdings" pitchFamily="2" charset="2"/>
              </a:rPr>
              <a:t>Siblings</a:t>
            </a:r>
            <a:r>
              <a:rPr lang="zh-CN" altLang="en-US" sz="2000" dirty="0" smtClean="0">
                <a:solidFill>
                  <a:schemeClr val="hlink"/>
                </a:solidFill>
                <a:latin typeface="Arial" pitchFamily="34" charset="0"/>
                <a:sym typeface="Wingdings" pitchFamily="2" charset="2"/>
              </a:rPr>
              <a:t>（兄弟）</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children of the same parent.</a:t>
            </a:r>
            <a:endParaRPr lang="en-US" altLang="zh-CN" sz="2000" dirty="0">
              <a:latin typeface="Arial" pitchFamily="34" charset="0"/>
            </a:endParaRPr>
          </a:p>
        </p:txBody>
      </p:sp>
    </p:spTree>
    <p:extLst>
      <p:ext uri="{BB962C8B-B14F-4D97-AF65-F5344CB8AC3E}">
        <p14:creationId xmlns:p14="http://schemas.microsoft.com/office/powerpoint/2010/main" val="378387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a:grpSpLocks/>
          </p:cNvGrpSpPr>
          <p:nvPr/>
        </p:nvGrpSpPr>
        <p:grpSpPr bwMode="auto">
          <a:xfrm>
            <a:off x="6096000" y="462398"/>
            <a:ext cx="2744788" cy="1982788"/>
            <a:chOff x="3456" y="816"/>
            <a:chExt cx="1729" cy="1249"/>
          </a:xfrm>
        </p:grpSpPr>
        <p:sp>
          <p:nvSpPr>
            <p:cNvPr id="9226" name="Oval 4"/>
            <p:cNvSpPr>
              <a:spLocks noChangeArrowheads="1"/>
            </p:cNvSpPr>
            <p:nvPr/>
          </p:nvSpPr>
          <p:spPr bwMode="auto">
            <a:xfrm>
              <a:off x="4222" y="81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A</a:t>
              </a:r>
            </a:p>
          </p:txBody>
        </p:sp>
        <p:sp>
          <p:nvSpPr>
            <p:cNvPr id="9227" name="Oval 5"/>
            <p:cNvSpPr>
              <a:spLocks noChangeArrowheads="1"/>
            </p:cNvSpPr>
            <p:nvPr/>
          </p:nvSpPr>
          <p:spPr bwMode="auto">
            <a:xfrm>
              <a:off x="4224"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C</a:t>
              </a:r>
            </a:p>
          </p:txBody>
        </p:sp>
        <p:sp>
          <p:nvSpPr>
            <p:cNvPr id="9228" name="Oval 6"/>
            <p:cNvSpPr>
              <a:spLocks noChangeArrowheads="1"/>
            </p:cNvSpPr>
            <p:nvPr/>
          </p:nvSpPr>
          <p:spPr bwMode="auto">
            <a:xfrm>
              <a:off x="3840"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B</a:t>
              </a:r>
            </a:p>
          </p:txBody>
        </p:sp>
        <p:sp>
          <p:nvSpPr>
            <p:cNvPr id="9229" name="Oval 7"/>
            <p:cNvSpPr>
              <a:spLocks noChangeArrowheads="1"/>
            </p:cNvSpPr>
            <p:nvPr/>
          </p:nvSpPr>
          <p:spPr bwMode="auto">
            <a:xfrm>
              <a:off x="4656"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D</a:t>
              </a:r>
            </a:p>
          </p:txBody>
        </p:sp>
        <p:sp>
          <p:nvSpPr>
            <p:cNvPr id="9230" name="Oval 8"/>
            <p:cNvSpPr>
              <a:spLocks noChangeArrowheads="1"/>
            </p:cNvSpPr>
            <p:nvPr/>
          </p:nvSpPr>
          <p:spPr bwMode="auto">
            <a:xfrm>
              <a:off x="4224"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G</a:t>
              </a:r>
            </a:p>
          </p:txBody>
        </p:sp>
        <p:sp>
          <p:nvSpPr>
            <p:cNvPr id="9231" name="Oval 9"/>
            <p:cNvSpPr>
              <a:spLocks noChangeArrowheads="1"/>
            </p:cNvSpPr>
            <p:nvPr/>
          </p:nvSpPr>
          <p:spPr bwMode="auto">
            <a:xfrm>
              <a:off x="3936"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F</a:t>
              </a:r>
            </a:p>
          </p:txBody>
        </p:sp>
        <p:sp>
          <p:nvSpPr>
            <p:cNvPr id="9232" name="Oval 10"/>
            <p:cNvSpPr>
              <a:spLocks noChangeArrowheads="1"/>
            </p:cNvSpPr>
            <p:nvPr/>
          </p:nvSpPr>
          <p:spPr bwMode="auto">
            <a:xfrm>
              <a:off x="3648"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9233" name="Oval 11"/>
            <p:cNvSpPr>
              <a:spLocks noChangeArrowheads="1"/>
            </p:cNvSpPr>
            <p:nvPr/>
          </p:nvSpPr>
          <p:spPr bwMode="auto">
            <a:xfrm>
              <a:off x="451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H</a:t>
              </a:r>
            </a:p>
          </p:txBody>
        </p:sp>
        <p:sp>
          <p:nvSpPr>
            <p:cNvPr id="9234" name="Oval 12"/>
            <p:cNvSpPr>
              <a:spLocks noChangeArrowheads="1"/>
            </p:cNvSpPr>
            <p:nvPr/>
          </p:nvSpPr>
          <p:spPr bwMode="auto">
            <a:xfrm>
              <a:off x="475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I</a:t>
              </a:r>
            </a:p>
          </p:txBody>
        </p:sp>
        <p:sp>
          <p:nvSpPr>
            <p:cNvPr id="9235" name="Oval 13"/>
            <p:cNvSpPr>
              <a:spLocks noChangeArrowheads="1"/>
            </p:cNvSpPr>
            <p:nvPr/>
          </p:nvSpPr>
          <p:spPr bwMode="auto">
            <a:xfrm>
              <a:off x="499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J</a:t>
              </a:r>
            </a:p>
          </p:txBody>
        </p:sp>
        <p:sp>
          <p:nvSpPr>
            <p:cNvPr id="9236" name="Oval 14"/>
            <p:cNvSpPr>
              <a:spLocks noChangeArrowheads="1"/>
            </p:cNvSpPr>
            <p:nvPr/>
          </p:nvSpPr>
          <p:spPr bwMode="auto">
            <a:xfrm>
              <a:off x="4512"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M</a:t>
              </a:r>
            </a:p>
          </p:txBody>
        </p:sp>
        <p:sp>
          <p:nvSpPr>
            <p:cNvPr id="9237" name="Oval 15"/>
            <p:cNvSpPr>
              <a:spLocks noChangeArrowheads="1"/>
            </p:cNvSpPr>
            <p:nvPr/>
          </p:nvSpPr>
          <p:spPr bwMode="auto">
            <a:xfrm>
              <a:off x="3744"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L</a:t>
              </a:r>
            </a:p>
          </p:txBody>
        </p:sp>
        <p:sp>
          <p:nvSpPr>
            <p:cNvPr id="9238" name="Oval 16"/>
            <p:cNvSpPr>
              <a:spLocks noChangeArrowheads="1"/>
            </p:cNvSpPr>
            <p:nvPr/>
          </p:nvSpPr>
          <p:spPr bwMode="auto">
            <a:xfrm>
              <a:off x="3456"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K</a:t>
              </a:r>
            </a:p>
          </p:txBody>
        </p:sp>
        <p:sp>
          <p:nvSpPr>
            <p:cNvPr id="9239" name="Line 17"/>
            <p:cNvSpPr>
              <a:spLocks noChangeShapeType="1"/>
            </p:cNvSpPr>
            <p:nvPr/>
          </p:nvSpPr>
          <p:spPr bwMode="auto">
            <a:xfrm>
              <a:off x="4320" y="1008"/>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Line 18"/>
            <p:cNvSpPr>
              <a:spLocks noChangeShapeType="1"/>
            </p:cNvSpPr>
            <p:nvPr/>
          </p:nvSpPr>
          <p:spPr bwMode="auto">
            <a:xfrm>
              <a:off x="4320" y="134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19"/>
            <p:cNvSpPr>
              <a:spLocks noChangeShapeType="1"/>
            </p:cNvSpPr>
            <p:nvPr/>
          </p:nvSpPr>
          <p:spPr bwMode="auto">
            <a:xfrm>
              <a:off x="4608"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Line 20"/>
            <p:cNvSpPr>
              <a:spLocks noChangeShapeType="1"/>
            </p:cNvSpPr>
            <p:nvPr/>
          </p:nvSpPr>
          <p:spPr bwMode="auto">
            <a:xfrm flipH="1">
              <a:off x="3984" y="993"/>
              <a:ext cx="288"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Line 21"/>
            <p:cNvSpPr>
              <a:spLocks noChangeShapeType="1"/>
            </p:cNvSpPr>
            <p:nvPr/>
          </p:nvSpPr>
          <p:spPr bwMode="auto">
            <a:xfrm>
              <a:off x="4368" y="993"/>
              <a:ext cx="311" cy="1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4" name="Line 22"/>
            <p:cNvSpPr>
              <a:spLocks noChangeShapeType="1"/>
            </p:cNvSpPr>
            <p:nvPr/>
          </p:nvSpPr>
          <p:spPr bwMode="auto">
            <a:xfrm flipH="1">
              <a:off x="3792" y="1317"/>
              <a:ext cx="96"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Line 23"/>
            <p:cNvSpPr>
              <a:spLocks noChangeShapeType="1"/>
            </p:cNvSpPr>
            <p:nvPr/>
          </p:nvSpPr>
          <p:spPr bwMode="auto">
            <a:xfrm>
              <a:off x="3984" y="1333"/>
              <a:ext cx="48" cy="1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6" name="Line 24"/>
            <p:cNvSpPr>
              <a:spLocks noChangeShapeType="1"/>
            </p:cNvSpPr>
            <p:nvPr/>
          </p:nvSpPr>
          <p:spPr bwMode="auto">
            <a:xfrm flipH="1">
              <a:off x="3600" y="1673"/>
              <a:ext cx="96"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Line 25"/>
            <p:cNvSpPr>
              <a:spLocks noChangeShapeType="1"/>
            </p:cNvSpPr>
            <p:nvPr/>
          </p:nvSpPr>
          <p:spPr bwMode="auto">
            <a:xfrm>
              <a:off x="3792" y="1673"/>
              <a:ext cx="48"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26"/>
            <p:cNvSpPr>
              <a:spLocks noChangeShapeType="1"/>
            </p:cNvSpPr>
            <p:nvPr/>
          </p:nvSpPr>
          <p:spPr bwMode="auto">
            <a:xfrm flipH="1">
              <a:off x="4608" y="1344"/>
              <a:ext cx="96"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Line 27"/>
            <p:cNvSpPr>
              <a:spLocks noChangeShapeType="1"/>
            </p:cNvSpPr>
            <p:nvPr/>
          </p:nvSpPr>
          <p:spPr bwMode="auto">
            <a:xfrm>
              <a:off x="4773" y="1344"/>
              <a:ext cx="25"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Line 28"/>
            <p:cNvSpPr>
              <a:spLocks noChangeShapeType="1"/>
            </p:cNvSpPr>
            <p:nvPr/>
          </p:nvSpPr>
          <p:spPr bwMode="auto">
            <a:xfrm>
              <a:off x="4819" y="1296"/>
              <a:ext cx="227"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9" name="Text Box 33"/>
          <p:cNvSpPr txBox="1">
            <a:spLocks noChangeArrowheads="1"/>
          </p:cNvSpPr>
          <p:nvPr/>
        </p:nvSpPr>
        <p:spPr bwMode="auto">
          <a:xfrm>
            <a:off x="457200" y="4419600"/>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ancestors of a </a:t>
            </a:r>
            <a:r>
              <a:rPr lang="en-US" altLang="zh-CN" sz="2000" dirty="0" smtClean="0">
                <a:solidFill>
                  <a:schemeClr val="hlink"/>
                </a:solidFill>
                <a:latin typeface="Arial" pitchFamily="34" charset="0"/>
                <a:sym typeface="Wingdings" pitchFamily="2" charset="2"/>
              </a:rPr>
              <a:t>node</a:t>
            </a:r>
            <a:r>
              <a:rPr lang="zh-CN" altLang="en-US" sz="2000" dirty="0" smtClean="0">
                <a:solidFill>
                  <a:schemeClr val="hlink"/>
                </a:solidFill>
                <a:latin typeface="Arial" pitchFamily="34" charset="0"/>
                <a:sym typeface="Wingdings" pitchFamily="2" charset="2"/>
              </a:rPr>
              <a:t>（节点的祖先）</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all the nodes along the path from the node up to the root.</a:t>
            </a:r>
            <a:endParaRPr lang="en-US" altLang="zh-CN" sz="2000" dirty="0">
              <a:latin typeface="Arial" pitchFamily="34" charset="0"/>
            </a:endParaRPr>
          </a:p>
        </p:txBody>
      </p:sp>
      <p:sp>
        <p:nvSpPr>
          <p:cNvPr id="9220" name="Text Box 34"/>
          <p:cNvSpPr txBox="1">
            <a:spLocks noChangeArrowheads="1"/>
          </p:cNvSpPr>
          <p:nvPr/>
        </p:nvSpPr>
        <p:spPr bwMode="auto">
          <a:xfrm>
            <a:off x="457200" y="5257800"/>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descendants of a </a:t>
            </a:r>
            <a:r>
              <a:rPr lang="en-US" altLang="zh-CN" sz="2000" dirty="0" smtClean="0">
                <a:solidFill>
                  <a:schemeClr val="hlink"/>
                </a:solidFill>
                <a:latin typeface="Arial" pitchFamily="34" charset="0"/>
                <a:sym typeface="Wingdings" pitchFamily="2" charset="2"/>
              </a:rPr>
              <a:t>node</a:t>
            </a:r>
            <a:r>
              <a:rPr lang="zh-CN" altLang="en-US" sz="2000" dirty="0" smtClean="0">
                <a:solidFill>
                  <a:schemeClr val="hlink"/>
                </a:solidFill>
                <a:latin typeface="Arial" pitchFamily="34" charset="0"/>
                <a:sym typeface="Wingdings" pitchFamily="2" charset="2"/>
              </a:rPr>
              <a:t>（节点的后裔）</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all the nodes in its </a:t>
            </a:r>
            <a:r>
              <a:rPr lang="en-US" altLang="zh-CN" sz="2000" dirty="0" err="1">
                <a:latin typeface="Arial" pitchFamily="34" charset="0"/>
                <a:sym typeface="Wingdings" pitchFamily="2" charset="2"/>
              </a:rPr>
              <a:t>subtrees</a:t>
            </a:r>
            <a:r>
              <a:rPr lang="en-US" altLang="zh-CN" sz="2000" dirty="0">
                <a:latin typeface="Arial" pitchFamily="34" charset="0"/>
                <a:sym typeface="Wingdings" pitchFamily="2" charset="2"/>
              </a:rPr>
              <a:t>.</a:t>
            </a:r>
            <a:endParaRPr lang="en-US" altLang="zh-CN" sz="2000" dirty="0">
              <a:latin typeface="Arial" pitchFamily="34" charset="0"/>
            </a:endParaRPr>
          </a:p>
        </p:txBody>
      </p:sp>
      <p:sp>
        <p:nvSpPr>
          <p:cNvPr id="9221" name="Text Box 35"/>
          <p:cNvSpPr txBox="1">
            <a:spLocks noChangeArrowheads="1"/>
          </p:cNvSpPr>
          <p:nvPr/>
        </p:nvSpPr>
        <p:spPr bwMode="auto">
          <a:xfrm>
            <a:off x="457200" y="2193925"/>
            <a:ext cx="6172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depth of </a:t>
            </a:r>
            <a:r>
              <a:rPr lang="en-US" altLang="zh-CN" sz="2000" i="1" dirty="0" err="1">
                <a:solidFill>
                  <a:schemeClr val="hlink"/>
                </a:solidFill>
                <a:sym typeface="Wingdings" pitchFamily="2" charset="2"/>
              </a:rPr>
              <a:t>n</a:t>
            </a:r>
            <a:r>
              <a:rPr lang="en-US" altLang="zh-CN" sz="2000" i="1" baseline="-25000" dirty="0" err="1">
                <a:solidFill>
                  <a:schemeClr val="hlink"/>
                </a:solidFill>
                <a:sym typeface="Wingdings" pitchFamily="2" charset="2"/>
              </a:rPr>
              <a:t>i</a:t>
            </a:r>
            <a:r>
              <a:rPr lang="en-US" altLang="zh-CN" sz="2000" dirty="0">
                <a:solidFill>
                  <a:schemeClr val="hlink"/>
                </a:solidFill>
                <a:latin typeface="Arial" pitchFamily="34" charset="0"/>
                <a:sym typeface="Wingdings" pitchFamily="2" charset="2"/>
              </a:rPr>
              <a:t> </a:t>
            </a:r>
            <a:r>
              <a:rPr lang="zh-CN" altLang="en-US" sz="2000" dirty="0">
                <a:solidFill>
                  <a:schemeClr val="hlink"/>
                </a:solidFill>
                <a:latin typeface="Arial" pitchFamily="34" charset="0"/>
                <a:sym typeface="Wingdings" pitchFamily="2" charset="2"/>
              </a:rPr>
              <a:t>（</a:t>
            </a:r>
            <a:r>
              <a:rPr lang="zh-CN" altLang="en-US" sz="2000" dirty="0" smtClean="0">
                <a:solidFill>
                  <a:schemeClr val="hlink"/>
                </a:solidFill>
                <a:latin typeface="Arial" pitchFamily="34" charset="0"/>
                <a:sym typeface="Wingdings" pitchFamily="2" charset="2"/>
              </a:rPr>
              <a:t>深度）</a:t>
            </a:r>
            <a:r>
              <a:rPr lang="en-US" altLang="zh-CN" sz="2000" dirty="0" smtClean="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length of the unique path from the root to </a:t>
            </a:r>
            <a:r>
              <a:rPr lang="en-US" altLang="zh-CN" sz="2000" i="1" dirty="0" err="1">
                <a:sym typeface="Wingdings" pitchFamily="2" charset="2"/>
              </a:rPr>
              <a:t>n</a:t>
            </a:r>
            <a:r>
              <a:rPr lang="en-US" altLang="zh-CN" sz="2000" i="1" baseline="-25000" dirty="0" err="1">
                <a:sym typeface="Wingdings" pitchFamily="2" charset="2"/>
              </a:rPr>
              <a:t>i</a:t>
            </a:r>
            <a:r>
              <a:rPr lang="en-US" altLang="zh-CN" sz="2000" dirty="0">
                <a:sym typeface="Wingdings" pitchFamily="2" charset="2"/>
              </a:rPr>
              <a:t>.   </a:t>
            </a:r>
            <a:r>
              <a:rPr lang="en-US" altLang="zh-CN" sz="2000" dirty="0">
                <a:latin typeface="Arial" pitchFamily="34" charset="0"/>
                <a:sym typeface="Wingdings" pitchFamily="2" charset="2"/>
              </a:rPr>
              <a:t>Depth(root) = </a:t>
            </a:r>
            <a:r>
              <a:rPr lang="en-US" altLang="zh-CN" sz="2000" dirty="0" smtClean="0">
                <a:solidFill>
                  <a:srgbClr val="FF0000"/>
                </a:solidFill>
                <a:latin typeface="Arial" pitchFamily="34" charset="0"/>
                <a:sym typeface="Wingdings" pitchFamily="2" charset="2"/>
              </a:rPr>
              <a:t>1 or 0</a:t>
            </a:r>
            <a:endParaRPr lang="en-US" altLang="zh-CN" sz="2000" dirty="0">
              <a:solidFill>
                <a:srgbClr val="FF0000"/>
              </a:solidFill>
              <a:latin typeface="Arial" pitchFamily="34" charset="0"/>
              <a:sym typeface="Wingdings" pitchFamily="2" charset="2"/>
            </a:endParaRPr>
          </a:p>
        </p:txBody>
      </p:sp>
      <p:sp>
        <p:nvSpPr>
          <p:cNvPr id="9222" name="Text Box 36"/>
          <p:cNvSpPr txBox="1">
            <a:spLocks noChangeArrowheads="1"/>
          </p:cNvSpPr>
          <p:nvPr/>
        </p:nvSpPr>
        <p:spPr bwMode="auto">
          <a:xfrm>
            <a:off x="457200" y="3032125"/>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height of </a:t>
            </a:r>
            <a:r>
              <a:rPr lang="en-US" altLang="zh-CN" sz="2000" i="1" dirty="0" err="1">
                <a:solidFill>
                  <a:schemeClr val="hlink"/>
                </a:solidFill>
                <a:sym typeface="Wingdings" pitchFamily="2" charset="2"/>
              </a:rPr>
              <a:t>n</a:t>
            </a:r>
            <a:r>
              <a:rPr lang="en-US" altLang="zh-CN" sz="2000" i="1" baseline="-25000" dirty="0" err="1">
                <a:solidFill>
                  <a:schemeClr val="hlink"/>
                </a:solidFill>
                <a:sym typeface="Wingdings" pitchFamily="2" charset="2"/>
              </a:rPr>
              <a:t>i</a:t>
            </a:r>
            <a:r>
              <a:rPr lang="en-US" altLang="zh-CN" sz="2000" dirty="0">
                <a:solidFill>
                  <a:schemeClr val="hlink"/>
                </a:solidFill>
                <a:latin typeface="Arial" pitchFamily="34" charset="0"/>
                <a:sym typeface="Wingdings" pitchFamily="2" charset="2"/>
              </a:rPr>
              <a:t> </a:t>
            </a:r>
            <a:r>
              <a:rPr lang="zh-CN" altLang="en-US" sz="2000" dirty="0" smtClean="0">
                <a:solidFill>
                  <a:schemeClr val="hlink"/>
                </a:solidFill>
                <a:latin typeface="Arial" pitchFamily="34" charset="0"/>
                <a:sym typeface="Wingdings" pitchFamily="2" charset="2"/>
              </a:rPr>
              <a:t>（高度）</a:t>
            </a:r>
            <a:r>
              <a:rPr lang="en-US" altLang="zh-CN" sz="2000" dirty="0" smtClean="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length of the longest path from </a:t>
            </a:r>
            <a:r>
              <a:rPr lang="en-US" altLang="zh-CN" sz="2000" i="1" dirty="0" err="1">
                <a:sym typeface="Wingdings" pitchFamily="2" charset="2"/>
              </a:rPr>
              <a:t>n</a:t>
            </a:r>
            <a:r>
              <a:rPr lang="en-US" altLang="zh-CN" sz="2000" i="1" baseline="-25000" dirty="0" err="1">
                <a:sym typeface="Wingdings" pitchFamily="2" charset="2"/>
              </a:rPr>
              <a:t>i</a:t>
            </a:r>
            <a:r>
              <a:rPr lang="en-US" altLang="zh-CN" sz="2000" dirty="0">
                <a:latin typeface="Arial" pitchFamily="34" charset="0"/>
                <a:sym typeface="Wingdings" pitchFamily="2" charset="2"/>
              </a:rPr>
              <a:t> to a leaf.  Height(leaf) = </a:t>
            </a:r>
            <a:r>
              <a:rPr lang="en-US" altLang="zh-CN" sz="2000" dirty="0" smtClean="0">
                <a:solidFill>
                  <a:srgbClr val="FF0000"/>
                </a:solidFill>
                <a:latin typeface="Arial" pitchFamily="34" charset="0"/>
                <a:sym typeface="Wingdings" pitchFamily="2" charset="2"/>
              </a:rPr>
              <a:t>1 </a:t>
            </a:r>
            <a:r>
              <a:rPr lang="en-US" altLang="zh-CN" sz="2000" dirty="0">
                <a:solidFill>
                  <a:srgbClr val="FF0000"/>
                </a:solidFill>
                <a:latin typeface="Arial" pitchFamily="34" charset="0"/>
                <a:sym typeface="Wingdings" pitchFamily="2" charset="2"/>
              </a:rPr>
              <a:t>or </a:t>
            </a:r>
            <a:r>
              <a:rPr lang="en-US" altLang="zh-CN" sz="2000" dirty="0" smtClean="0">
                <a:solidFill>
                  <a:srgbClr val="FF0000"/>
                </a:solidFill>
                <a:latin typeface="Arial" pitchFamily="34" charset="0"/>
                <a:sym typeface="Wingdings" pitchFamily="2" charset="2"/>
              </a:rPr>
              <a:t>0</a:t>
            </a:r>
            <a:r>
              <a:rPr lang="en-US" altLang="zh-CN" sz="2000" dirty="0" smtClean="0">
                <a:latin typeface="Arial" pitchFamily="34" charset="0"/>
                <a:sym typeface="Wingdings" pitchFamily="2" charset="2"/>
              </a:rPr>
              <a:t>, </a:t>
            </a:r>
            <a:r>
              <a:rPr lang="en-US" altLang="zh-CN" sz="2000" dirty="0">
                <a:latin typeface="Arial" pitchFamily="34" charset="0"/>
                <a:sym typeface="Wingdings" pitchFamily="2" charset="2"/>
              </a:rPr>
              <a:t>and height(D) = </a:t>
            </a:r>
            <a:r>
              <a:rPr lang="en-US" altLang="zh-CN" sz="2000" dirty="0" smtClean="0">
                <a:solidFill>
                  <a:srgbClr val="FF0000"/>
                </a:solidFill>
                <a:latin typeface="Arial" pitchFamily="34" charset="0"/>
                <a:sym typeface="Wingdings" pitchFamily="2" charset="2"/>
              </a:rPr>
              <a:t>3 </a:t>
            </a:r>
            <a:r>
              <a:rPr lang="en-US" altLang="zh-CN" sz="2000" dirty="0">
                <a:solidFill>
                  <a:srgbClr val="FF0000"/>
                </a:solidFill>
                <a:latin typeface="Arial" pitchFamily="34" charset="0"/>
                <a:sym typeface="Wingdings" pitchFamily="2" charset="2"/>
              </a:rPr>
              <a:t>or 2</a:t>
            </a:r>
            <a:r>
              <a:rPr lang="en-US" altLang="zh-CN" sz="2000" dirty="0" smtClean="0">
                <a:latin typeface="Arial" pitchFamily="34" charset="0"/>
                <a:sym typeface="Wingdings" pitchFamily="2" charset="2"/>
              </a:rPr>
              <a:t>.</a:t>
            </a:r>
            <a:endParaRPr lang="en-US" altLang="zh-CN" sz="2000" dirty="0">
              <a:latin typeface="Arial" pitchFamily="34" charset="0"/>
              <a:sym typeface="Wingdings" pitchFamily="2" charset="2"/>
            </a:endParaRPr>
          </a:p>
        </p:txBody>
      </p:sp>
      <p:sp>
        <p:nvSpPr>
          <p:cNvPr id="9223" name="Text Box 37"/>
          <p:cNvSpPr txBox="1">
            <a:spLocks noChangeArrowheads="1"/>
          </p:cNvSpPr>
          <p:nvPr/>
        </p:nvSpPr>
        <p:spPr bwMode="auto">
          <a:xfrm>
            <a:off x="457200" y="3886200"/>
            <a:ext cx="807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height (depth) of a tree ::= </a:t>
            </a:r>
            <a:r>
              <a:rPr lang="en-US" altLang="zh-CN" sz="2000" dirty="0">
                <a:latin typeface="Arial" pitchFamily="34" charset="0"/>
                <a:sym typeface="Wingdings" pitchFamily="2" charset="2"/>
              </a:rPr>
              <a:t>height(root) = depth(deepest leaf).</a:t>
            </a:r>
          </a:p>
        </p:txBody>
      </p:sp>
      <p:sp>
        <p:nvSpPr>
          <p:cNvPr id="9224" name="Text Box 38"/>
          <p:cNvSpPr txBox="1">
            <a:spLocks noChangeArrowheads="1"/>
          </p:cNvSpPr>
          <p:nvPr/>
        </p:nvSpPr>
        <p:spPr bwMode="auto">
          <a:xfrm>
            <a:off x="457200" y="228600"/>
            <a:ext cx="563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a:latin typeface="Arial" pitchFamily="34" charset="0"/>
                <a:sym typeface="Wingdings" pitchFamily="2" charset="2"/>
              </a:rPr>
              <a:t>  </a:t>
            </a:r>
            <a:r>
              <a:rPr lang="en-US" altLang="zh-CN" sz="2000">
                <a:solidFill>
                  <a:schemeClr val="hlink"/>
                </a:solidFill>
                <a:latin typeface="Arial" pitchFamily="34" charset="0"/>
                <a:sym typeface="Wingdings" pitchFamily="2" charset="2"/>
              </a:rPr>
              <a:t>path from </a:t>
            </a:r>
            <a:r>
              <a:rPr lang="en-US" altLang="zh-CN" sz="2000" i="1">
                <a:solidFill>
                  <a:schemeClr val="hlink"/>
                </a:solidFill>
                <a:sym typeface="Wingdings" pitchFamily="2" charset="2"/>
              </a:rPr>
              <a:t>n</a:t>
            </a:r>
            <a:r>
              <a:rPr lang="en-US" altLang="zh-CN" sz="2000" baseline="-25000">
                <a:solidFill>
                  <a:schemeClr val="hlink"/>
                </a:solidFill>
                <a:sym typeface="Wingdings" pitchFamily="2" charset="2"/>
              </a:rPr>
              <a:t>1</a:t>
            </a:r>
            <a:r>
              <a:rPr lang="en-US" altLang="zh-CN" sz="2000">
                <a:solidFill>
                  <a:schemeClr val="hlink"/>
                </a:solidFill>
                <a:latin typeface="Arial" pitchFamily="34" charset="0"/>
                <a:sym typeface="Wingdings" pitchFamily="2" charset="2"/>
              </a:rPr>
              <a:t> to </a:t>
            </a:r>
            <a:r>
              <a:rPr lang="en-US" altLang="zh-CN" sz="2000" i="1">
                <a:solidFill>
                  <a:schemeClr val="hlink"/>
                </a:solidFill>
                <a:sym typeface="Wingdings" pitchFamily="2" charset="2"/>
              </a:rPr>
              <a:t>n</a:t>
            </a:r>
            <a:r>
              <a:rPr lang="en-US" altLang="zh-CN" sz="2000" i="1" baseline="-25000">
                <a:solidFill>
                  <a:schemeClr val="hlink"/>
                </a:solidFill>
                <a:sym typeface="Wingdings" pitchFamily="2" charset="2"/>
              </a:rPr>
              <a:t>k</a:t>
            </a:r>
            <a:r>
              <a:rPr lang="en-US" altLang="zh-CN" sz="2000" baseline="-25000">
                <a:solidFill>
                  <a:schemeClr val="hlink"/>
                </a:solidFill>
                <a:latin typeface="Arial" pitchFamily="34" charset="0"/>
                <a:sym typeface="Wingdings" pitchFamily="2" charset="2"/>
              </a:rPr>
              <a:t> </a:t>
            </a:r>
            <a:r>
              <a:rPr lang="en-US" altLang="zh-CN" sz="2000">
                <a:solidFill>
                  <a:schemeClr val="hlink"/>
                </a:solidFill>
                <a:latin typeface="Arial" pitchFamily="34" charset="0"/>
                <a:sym typeface="Wingdings" pitchFamily="2" charset="2"/>
              </a:rPr>
              <a:t>::= </a:t>
            </a:r>
            <a:r>
              <a:rPr lang="en-US" altLang="zh-CN" sz="2000">
                <a:latin typeface="Arial" pitchFamily="34" charset="0"/>
                <a:sym typeface="Wingdings" pitchFamily="2" charset="2"/>
              </a:rPr>
              <a:t>a (</a:t>
            </a:r>
            <a:r>
              <a:rPr lang="en-US" altLang="zh-CN" sz="2000">
                <a:solidFill>
                  <a:srgbClr val="FF0000"/>
                </a:solidFill>
                <a:latin typeface="Arial" pitchFamily="34" charset="0"/>
                <a:sym typeface="Wingdings" pitchFamily="2" charset="2"/>
              </a:rPr>
              <a:t>unique</a:t>
            </a:r>
            <a:r>
              <a:rPr lang="en-US" altLang="zh-CN" sz="2000">
                <a:latin typeface="Arial" pitchFamily="34" charset="0"/>
                <a:sym typeface="Wingdings" pitchFamily="2" charset="2"/>
              </a:rPr>
              <a:t>) sequence of nodes </a:t>
            </a:r>
            <a:r>
              <a:rPr lang="en-US" altLang="zh-CN" sz="2000" i="1">
                <a:sym typeface="Wingdings" pitchFamily="2" charset="2"/>
              </a:rPr>
              <a:t>n</a:t>
            </a:r>
            <a:r>
              <a:rPr lang="en-US" altLang="zh-CN" sz="2000" baseline="-25000">
                <a:sym typeface="Wingdings" pitchFamily="2" charset="2"/>
              </a:rPr>
              <a:t>1</a:t>
            </a:r>
            <a:r>
              <a:rPr lang="en-US" altLang="zh-CN" sz="2000">
                <a:latin typeface="Arial" pitchFamily="34" charset="0"/>
                <a:sym typeface="Wingdings" pitchFamily="2" charset="2"/>
              </a:rPr>
              <a:t>, </a:t>
            </a:r>
            <a:r>
              <a:rPr lang="en-US" altLang="zh-CN" sz="2000" i="1">
                <a:sym typeface="Wingdings" pitchFamily="2" charset="2"/>
              </a:rPr>
              <a:t>n</a:t>
            </a:r>
            <a:r>
              <a:rPr lang="en-US" altLang="zh-CN" sz="2000" baseline="-25000">
                <a:sym typeface="Wingdings" pitchFamily="2" charset="2"/>
              </a:rPr>
              <a:t>2</a:t>
            </a:r>
            <a:r>
              <a:rPr lang="en-US" altLang="zh-CN" sz="2000">
                <a:latin typeface="Arial" pitchFamily="34" charset="0"/>
                <a:sym typeface="Wingdings" pitchFamily="2" charset="2"/>
              </a:rPr>
              <a:t>, …, </a:t>
            </a:r>
            <a:r>
              <a:rPr lang="en-US" altLang="zh-CN" sz="2000" i="1">
                <a:sym typeface="Wingdings" pitchFamily="2" charset="2"/>
              </a:rPr>
              <a:t>n</a:t>
            </a:r>
            <a:r>
              <a:rPr lang="en-US" altLang="zh-CN" sz="2000" i="1" baseline="-25000">
                <a:sym typeface="Wingdings" pitchFamily="2" charset="2"/>
              </a:rPr>
              <a:t>k</a:t>
            </a:r>
            <a:r>
              <a:rPr lang="en-US" altLang="zh-CN" sz="2000" baseline="-25000">
                <a:latin typeface="Arial" pitchFamily="34" charset="0"/>
                <a:sym typeface="Wingdings" pitchFamily="2" charset="2"/>
              </a:rPr>
              <a:t> </a:t>
            </a:r>
            <a:r>
              <a:rPr lang="en-US" altLang="zh-CN" sz="2000">
                <a:latin typeface="Arial" pitchFamily="34" charset="0"/>
                <a:sym typeface="Wingdings" pitchFamily="2" charset="2"/>
              </a:rPr>
              <a:t> such that </a:t>
            </a:r>
            <a:r>
              <a:rPr lang="en-US" altLang="zh-CN" sz="2000" i="1">
                <a:sym typeface="Wingdings" pitchFamily="2" charset="2"/>
              </a:rPr>
              <a:t>n</a:t>
            </a:r>
            <a:r>
              <a:rPr lang="en-US" altLang="zh-CN" sz="2000" i="1" baseline="-25000">
                <a:sym typeface="Wingdings" pitchFamily="2" charset="2"/>
              </a:rPr>
              <a:t>i</a:t>
            </a:r>
            <a:r>
              <a:rPr lang="en-US" altLang="zh-CN" sz="2000">
                <a:latin typeface="Arial" pitchFamily="34" charset="0"/>
                <a:sym typeface="Wingdings" pitchFamily="2" charset="2"/>
              </a:rPr>
              <a:t> is the parent of </a:t>
            </a:r>
            <a:r>
              <a:rPr lang="en-US" altLang="zh-CN" sz="2000" i="1">
                <a:sym typeface="Wingdings" pitchFamily="2" charset="2"/>
              </a:rPr>
              <a:t>n</a:t>
            </a:r>
            <a:r>
              <a:rPr lang="en-US" altLang="zh-CN" sz="2000" i="1" baseline="-25000">
                <a:sym typeface="Wingdings" pitchFamily="2" charset="2"/>
              </a:rPr>
              <a:t>i+</a:t>
            </a:r>
            <a:r>
              <a:rPr lang="en-US" altLang="zh-CN" sz="2000" baseline="-25000">
                <a:sym typeface="Wingdings" pitchFamily="2" charset="2"/>
              </a:rPr>
              <a:t>1</a:t>
            </a:r>
            <a:r>
              <a:rPr lang="en-US" altLang="zh-CN" sz="2000">
                <a:latin typeface="Arial" pitchFamily="34" charset="0"/>
                <a:sym typeface="Wingdings" pitchFamily="2" charset="2"/>
              </a:rPr>
              <a:t> for </a:t>
            </a:r>
            <a:r>
              <a:rPr lang="en-US" altLang="zh-CN" sz="2000">
                <a:sym typeface="Wingdings" pitchFamily="2" charset="2"/>
              </a:rPr>
              <a:t>1 </a:t>
            </a:r>
            <a:r>
              <a:rPr lang="en-US" altLang="zh-CN" sz="2000">
                <a:sym typeface="Symbol" pitchFamily="18" charset="2"/>
              </a:rPr>
              <a:t></a:t>
            </a:r>
            <a:r>
              <a:rPr lang="en-US" altLang="zh-CN" sz="2000" i="1">
                <a:sym typeface="Wingdings" pitchFamily="2" charset="2"/>
              </a:rPr>
              <a:t> i </a:t>
            </a:r>
            <a:r>
              <a:rPr lang="en-US" altLang="zh-CN" sz="2000">
                <a:sym typeface="Wingdings" pitchFamily="2" charset="2"/>
              </a:rPr>
              <a:t>&lt;</a:t>
            </a:r>
            <a:r>
              <a:rPr lang="en-US" altLang="zh-CN" sz="2000" i="1">
                <a:sym typeface="Wingdings" pitchFamily="2" charset="2"/>
              </a:rPr>
              <a:t> k</a:t>
            </a:r>
            <a:r>
              <a:rPr lang="en-US" altLang="zh-CN" sz="2000">
                <a:latin typeface="Arial" pitchFamily="34" charset="0"/>
                <a:sym typeface="Wingdings" pitchFamily="2" charset="2"/>
              </a:rPr>
              <a:t>.</a:t>
            </a:r>
          </a:p>
        </p:txBody>
      </p:sp>
      <p:sp>
        <p:nvSpPr>
          <p:cNvPr id="9225" name="Text Box 39"/>
          <p:cNvSpPr txBox="1">
            <a:spLocks noChangeArrowheads="1"/>
          </p:cNvSpPr>
          <p:nvPr/>
        </p:nvSpPr>
        <p:spPr bwMode="auto">
          <a:xfrm>
            <a:off x="457200" y="1371600"/>
            <a:ext cx="525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a:latin typeface="Arial" pitchFamily="34" charset="0"/>
                <a:sym typeface="Wingdings" pitchFamily="2" charset="2"/>
              </a:rPr>
              <a:t>  </a:t>
            </a:r>
            <a:r>
              <a:rPr lang="en-US" altLang="zh-CN" sz="2000">
                <a:solidFill>
                  <a:schemeClr val="hlink"/>
                </a:solidFill>
                <a:latin typeface="Arial" pitchFamily="34" charset="0"/>
                <a:sym typeface="Wingdings" pitchFamily="2" charset="2"/>
              </a:rPr>
              <a:t>length of path ::= </a:t>
            </a:r>
            <a:r>
              <a:rPr lang="en-US" altLang="zh-CN" sz="2000">
                <a:latin typeface="Arial" pitchFamily="34" charset="0"/>
                <a:sym typeface="Wingdings" pitchFamily="2" charset="2"/>
              </a:rPr>
              <a:t>number of edges on the path.</a:t>
            </a:r>
          </a:p>
        </p:txBody>
      </p:sp>
    </p:spTree>
    <p:extLst>
      <p:ext uri="{BB962C8B-B14F-4D97-AF65-F5344CB8AC3E}">
        <p14:creationId xmlns:p14="http://schemas.microsoft.com/office/powerpoint/2010/main" val="23748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森林和有序森林</a:t>
            </a:r>
          </a:p>
        </p:txBody>
      </p:sp>
      <p:sp>
        <p:nvSpPr>
          <p:cNvPr id="50179" name="Rectangle 3"/>
          <p:cNvSpPr>
            <a:spLocks noGrp="1" noChangeArrowheads="1"/>
          </p:cNvSpPr>
          <p:nvPr>
            <p:ph type="body" idx="1"/>
          </p:nvPr>
        </p:nvSpPr>
        <p:spPr/>
        <p:txBody>
          <a:bodyPr/>
          <a:lstStyle/>
          <a:p>
            <a:pPr eaLnBrk="1" hangingPunct="1"/>
            <a:r>
              <a:rPr lang="zh-CN" altLang="en-US" dirty="0" smtClean="0">
                <a:solidFill>
                  <a:schemeClr val="accent2"/>
                </a:solidFill>
              </a:rPr>
              <a:t>森林</a:t>
            </a:r>
            <a:r>
              <a:rPr lang="zh-CN" altLang="en-US" i="1" dirty="0" smtClean="0"/>
              <a:t>（</a:t>
            </a:r>
            <a:r>
              <a:rPr lang="en-US" altLang="zh-CN" i="1" dirty="0" smtClean="0">
                <a:solidFill>
                  <a:schemeClr val="hlink"/>
                </a:solidFill>
              </a:rPr>
              <a:t>forest</a:t>
            </a:r>
            <a:r>
              <a:rPr lang="zh-CN" altLang="en-US" i="1" dirty="0" smtClean="0"/>
              <a:t>）：</a:t>
            </a:r>
            <a:r>
              <a:rPr lang="zh-CN" altLang="en-US" dirty="0" smtClean="0"/>
              <a:t>树的集合，通常认为是有根树的集合</a:t>
            </a:r>
          </a:p>
          <a:p>
            <a:pPr eaLnBrk="1" hangingPunct="1"/>
            <a:r>
              <a:rPr lang="zh-CN" altLang="en-US" dirty="0" smtClean="0">
                <a:solidFill>
                  <a:schemeClr val="accent2"/>
                </a:solidFill>
              </a:rPr>
              <a:t>有序森林</a:t>
            </a:r>
            <a:r>
              <a:rPr lang="zh-CN" altLang="en-US" i="1" dirty="0" smtClean="0"/>
              <a:t>（</a:t>
            </a:r>
            <a:r>
              <a:rPr lang="en-US" altLang="zh-CN" i="1" dirty="0" smtClean="0">
                <a:solidFill>
                  <a:schemeClr val="hlink"/>
                </a:solidFill>
              </a:rPr>
              <a:t>orchard</a:t>
            </a:r>
            <a:r>
              <a:rPr lang="zh-CN" altLang="en-US" i="1" dirty="0" smtClean="0">
                <a:solidFill>
                  <a:schemeClr val="hlink"/>
                </a:solidFill>
              </a:rPr>
              <a:t>，</a:t>
            </a:r>
            <a:r>
              <a:rPr lang="en-US" altLang="zh-CN" i="1" dirty="0" smtClean="0">
                <a:solidFill>
                  <a:schemeClr val="hlink"/>
                </a:solidFill>
              </a:rPr>
              <a:t>ordered forest</a:t>
            </a:r>
            <a:r>
              <a:rPr lang="zh-CN" altLang="en-US" i="1" dirty="0" smtClean="0"/>
              <a:t>）：</a:t>
            </a:r>
            <a:r>
              <a:rPr lang="zh-CN" altLang="en-US" dirty="0" smtClean="0"/>
              <a:t>有序树的有序集合</a:t>
            </a:r>
          </a:p>
          <a:p>
            <a:pPr eaLnBrk="1" hangingPunct="1"/>
            <a:r>
              <a:rPr lang="zh-CN" altLang="en-US" dirty="0" smtClean="0"/>
              <a:t>有根（有序）树去掉根节点</a:t>
            </a:r>
            <a:r>
              <a:rPr lang="zh-CN" altLang="en-US" dirty="0" smtClean="0">
                <a:sym typeface="Wingdings" pitchFamily="2" charset="2"/>
              </a:rPr>
              <a:t>（有序）森林</a:t>
            </a:r>
          </a:p>
          <a:p>
            <a:pPr eaLnBrk="1" hangingPunct="1"/>
            <a:r>
              <a:rPr lang="zh-CN" altLang="en-US" dirty="0" smtClean="0">
                <a:sym typeface="Wingdings" pitchFamily="2" charset="2"/>
              </a:rPr>
              <a:t>（有序）森林添加父节点有根（有序）树 </a:t>
            </a:r>
            <a:endParaRPr lang="zh-CN" altLang="en-US" dirty="0" smtClean="0"/>
          </a:p>
        </p:txBody>
      </p:sp>
      <p:sp>
        <p:nvSpPr>
          <p:cNvPr id="501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9BC9B86-7617-406A-95B5-691E60776D4C}" type="slidenum">
              <a:rPr lang="en-US" altLang="en-US" smtClean="0">
                <a:solidFill>
                  <a:srgbClr val="4B4B4B"/>
                </a:solidFill>
              </a:rPr>
              <a:pPr eaLnBrk="1" hangingPunct="1"/>
              <a:t>123</a:t>
            </a:fld>
            <a:endParaRPr lang="en-US" altLang="en-US" smtClean="0">
              <a:solidFill>
                <a:srgbClr val="4B4B4B"/>
              </a:solidFill>
            </a:endParaRPr>
          </a:p>
        </p:txBody>
      </p:sp>
    </p:spTree>
    <p:extLst>
      <p:ext uri="{BB962C8B-B14F-4D97-AF65-F5344CB8AC3E}">
        <p14:creationId xmlns:p14="http://schemas.microsoft.com/office/powerpoint/2010/main" val="24983813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smtClean="0"/>
              <a:t>树的递归定义</a:t>
            </a:r>
          </a:p>
        </p:txBody>
      </p:sp>
      <p:sp>
        <p:nvSpPr>
          <p:cNvPr id="52227" name="Rectangle 3"/>
          <p:cNvSpPr>
            <a:spLocks noGrp="1" noChangeArrowheads="1"/>
          </p:cNvSpPr>
          <p:nvPr>
            <p:ph type="body" idx="1"/>
          </p:nvPr>
        </p:nvSpPr>
        <p:spPr>
          <a:xfrm>
            <a:off x="1182688" y="1371600"/>
            <a:ext cx="7772400" cy="4648200"/>
          </a:xfrm>
        </p:spPr>
        <p:txBody>
          <a:bodyPr/>
          <a:lstStyle/>
          <a:p>
            <a:pPr eaLnBrk="1" hangingPunct="1"/>
            <a:r>
              <a:rPr lang="zh-CN" altLang="en-US" dirty="0" smtClean="0">
                <a:solidFill>
                  <a:schemeClr val="accent2"/>
                </a:solidFill>
              </a:rPr>
              <a:t>有根树</a:t>
            </a:r>
            <a:r>
              <a:rPr lang="zh-CN" altLang="en-US" dirty="0" smtClean="0"/>
              <a:t>：</a:t>
            </a:r>
            <a:br>
              <a:rPr lang="zh-CN" altLang="en-US" dirty="0" smtClean="0"/>
            </a:br>
            <a:r>
              <a:rPr lang="zh-CN" altLang="en-US" dirty="0" smtClean="0"/>
              <a:t>包含单一顶点</a:t>
            </a:r>
            <a:r>
              <a:rPr lang="en-US" altLang="zh-CN" dirty="0" smtClean="0"/>
              <a:t>v</a:t>
            </a:r>
            <a:r>
              <a:rPr lang="zh-CN" altLang="en-US" dirty="0" smtClean="0"/>
              <a:t>，称为树的</a:t>
            </a:r>
            <a:r>
              <a:rPr lang="zh-CN" altLang="en-US" dirty="0" smtClean="0">
                <a:solidFill>
                  <a:schemeClr val="accent2"/>
                </a:solidFill>
              </a:rPr>
              <a:t>根</a:t>
            </a:r>
            <a:r>
              <a:rPr lang="zh-CN" altLang="en-US" dirty="0" smtClean="0"/>
              <a:t>，</a:t>
            </a:r>
            <a:br>
              <a:rPr lang="zh-CN" altLang="en-US" dirty="0" smtClean="0"/>
            </a:br>
            <a:r>
              <a:rPr lang="zh-CN" altLang="en-US" dirty="0" smtClean="0"/>
              <a:t>和一个森林</a:t>
            </a:r>
            <a:r>
              <a:rPr lang="en-US" altLang="zh-CN" dirty="0" smtClean="0"/>
              <a:t>F</a:t>
            </a:r>
            <a:r>
              <a:rPr lang="zh-CN" altLang="en-US" dirty="0" smtClean="0"/>
              <a:t>，</a:t>
            </a:r>
            <a:r>
              <a:rPr lang="en-US" altLang="zh-CN" dirty="0" smtClean="0"/>
              <a:t>F</a:t>
            </a:r>
            <a:r>
              <a:rPr lang="zh-CN" altLang="en-US" dirty="0" smtClean="0"/>
              <a:t>的树称为</a:t>
            </a:r>
            <a:r>
              <a:rPr lang="zh-CN" altLang="en-US" dirty="0" smtClean="0">
                <a:solidFill>
                  <a:schemeClr val="accent2"/>
                </a:solidFill>
              </a:rPr>
              <a:t>根的子树</a:t>
            </a:r>
            <a:r>
              <a:rPr lang="zh-CN" altLang="en-US" dirty="0" smtClean="0"/>
              <a:t/>
            </a:r>
            <a:br>
              <a:rPr lang="zh-CN" altLang="en-US" dirty="0" smtClean="0"/>
            </a:br>
            <a:r>
              <a:rPr lang="zh-CN" altLang="en-US" dirty="0" smtClean="0"/>
              <a:t>而</a:t>
            </a:r>
            <a:r>
              <a:rPr lang="zh-CN" altLang="en-US" dirty="0" smtClean="0">
                <a:solidFill>
                  <a:schemeClr val="accent2"/>
                </a:solidFill>
              </a:rPr>
              <a:t>森林</a:t>
            </a:r>
            <a:r>
              <a:rPr lang="en-US" altLang="zh-CN" dirty="0" smtClean="0"/>
              <a:t>F</a:t>
            </a:r>
            <a:r>
              <a:rPr lang="zh-CN" altLang="en-US" dirty="0" smtClean="0"/>
              <a:t>（可为空）是一个有根树的集合</a:t>
            </a:r>
            <a:endParaRPr lang="en-US" altLang="zh-CN" dirty="0" smtClean="0"/>
          </a:p>
          <a:p>
            <a:r>
              <a:rPr lang="zh-CN" altLang="en-US" dirty="0"/>
              <a:t>一个</a:t>
            </a:r>
            <a:r>
              <a:rPr lang="zh-CN" altLang="en-US" dirty="0">
                <a:solidFill>
                  <a:schemeClr val="accent2"/>
                </a:solidFill>
              </a:rPr>
              <a:t>有序树</a:t>
            </a:r>
            <a:r>
              <a:rPr lang="en-US" altLang="zh-CN" dirty="0"/>
              <a:t>T</a:t>
            </a:r>
            <a:r>
              <a:rPr lang="zh-CN" altLang="en-US" dirty="0"/>
              <a:t>：</a:t>
            </a:r>
            <a:br>
              <a:rPr lang="zh-CN" altLang="en-US" dirty="0"/>
            </a:br>
            <a:r>
              <a:rPr lang="zh-CN" altLang="en-US" dirty="0"/>
              <a:t>包含一个单一节点</a:t>
            </a:r>
            <a:r>
              <a:rPr lang="en-US" altLang="zh-CN" dirty="0"/>
              <a:t>v</a:t>
            </a:r>
            <a:r>
              <a:rPr lang="zh-CN" altLang="en-US" dirty="0"/>
              <a:t>，称为树的</a:t>
            </a:r>
            <a:r>
              <a:rPr lang="zh-CN" altLang="en-US" dirty="0">
                <a:solidFill>
                  <a:schemeClr val="accent2"/>
                </a:solidFill>
              </a:rPr>
              <a:t>根</a:t>
            </a:r>
            <a:r>
              <a:rPr lang="zh-CN" altLang="en-US" dirty="0"/>
              <a:t>，</a:t>
            </a:r>
            <a:br>
              <a:rPr lang="zh-CN" altLang="en-US" dirty="0"/>
            </a:br>
            <a:r>
              <a:rPr lang="zh-CN" altLang="en-US" dirty="0"/>
              <a:t>和一个</a:t>
            </a:r>
            <a:r>
              <a:rPr lang="zh-CN" altLang="en-US" dirty="0">
                <a:solidFill>
                  <a:schemeClr val="accent2"/>
                </a:solidFill>
              </a:rPr>
              <a:t>有序森林</a:t>
            </a:r>
            <a:r>
              <a:rPr lang="en-US" altLang="zh-CN" dirty="0"/>
              <a:t>O</a:t>
            </a:r>
            <a:r>
              <a:rPr lang="zh-CN" altLang="en-US" dirty="0"/>
              <a:t>，</a:t>
            </a:r>
            <a:r>
              <a:rPr lang="en-US" altLang="zh-CN" dirty="0"/>
              <a:t>O</a:t>
            </a:r>
            <a:r>
              <a:rPr lang="zh-CN" altLang="en-US" dirty="0"/>
              <a:t>的树称为</a:t>
            </a:r>
            <a:r>
              <a:rPr lang="en-US" altLang="zh-CN" dirty="0"/>
              <a:t>v</a:t>
            </a:r>
            <a:r>
              <a:rPr lang="zh-CN" altLang="en-US" dirty="0"/>
              <a:t>的子树，表示为</a:t>
            </a:r>
            <a:r>
              <a:rPr lang="en-US" altLang="zh-CN" dirty="0"/>
              <a:t>T={v, O}</a:t>
            </a:r>
          </a:p>
          <a:p>
            <a:pPr eaLnBrk="1" hangingPunct="1"/>
            <a:endParaRPr lang="zh-CN" altLang="en-US" dirty="0" smtClean="0"/>
          </a:p>
        </p:txBody>
      </p:sp>
      <p:sp>
        <p:nvSpPr>
          <p:cNvPr id="522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B6A9CDB-F45F-443D-AB78-DC4424462717}" type="slidenum">
              <a:rPr lang="en-US" altLang="en-US" smtClean="0">
                <a:solidFill>
                  <a:srgbClr val="4B4B4B"/>
                </a:solidFill>
              </a:rPr>
              <a:pPr eaLnBrk="1" hangingPunct="1"/>
              <a:t>124</a:t>
            </a:fld>
            <a:endParaRPr lang="en-US" altLang="en-US" smtClean="0">
              <a:solidFill>
                <a:srgbClr val="4B4B4B"/>
              </a:solidFill>
            </a:endParaRPr>
          </a:p>
        </p:txBody>
      </p:sp>
    </p:spTree>
    <p:extLst>
      <p:ext uri="{BB962C8B-B14F-4D97-AF65-F5344CB8AC3E}">
        <p14:creationId xmlns:p14="http://schemas.microsoft.com/office/powerpoint/2010/main" val="177194492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28650" y="186451"/>
            <a:ext cx="7886700" cy="1325563"/>
          </a:xfrm>
        </p:spPr>
        <p:txBody>
          <a:bodyPr/>
          <a:lstStyle/>
          <a:p>
            <a:pPr eaLnBrk="1" hangingPunct="1"/>
            <a:r>
              <a:rPr lang="zh-CN" altLang="en-US" dirty="0" smtClean="0"/>
              <a:t>有序森林的定义</a:t>
            </a:r>
          </a:p>
        </p:txBody>
      </p:sp>
      <p:sp>
        <p:nvSpPr>
          <p:cNvPr id="54275" name="Rectangle 3"/>
          <p:cNvSpPr>
            <a:spLocks noGrp="1" noChangeArrowheads="1"/>
          </p:cNvSpPr>
          <p:nvPr>
            <p:ph type="body" idx="1"/>
          </p:nvPr>
        </p:nvSpPr>
        <p:spPr>
          <a:xfrm>
            <a:off x="1182688" y="1129778"/>
            <a:ext cx="7772400" cy="5029200"/>
          </a:xfrm>
        </p:spPr>
        <p:txBody>
          <a:bodyPr/>
          <a:lstStyle/>
          <a:p>
            <a:pPr eaLnBrk="1" hangingPunct="1"/>
            <a:r>
              <a:rPr lang="zh-CN" altLang="en-US" dirty="0" smtClean="0"/>
              <a:t>一个</a:t>
            </a:r>
            <a:r>
              <a:rPr lang="zh-CN" altLang="en-US" dirty="0" smtClean="0">
                <a:solidFill>
                  <a:schemeClr val="accent2"/>
                </a:solidFill>
              </a:rPr>
              <a:t>有序森林</a:t>
            </a:r>
            <a:r>
              <a:rPr lang="en-US" altLang="zh-CN" dirty="0" smtClean="0"/>
              <a:t>O</a:t>
            </a:r>
            <a:r>
              <a:rPr lang="zh-CN" altLang="en-US" dirty="0" smtClean="0"/>
              <a:t>：</a:t>
            </a:r>
            <a:br>
              <a:rPr lang="zh-CN" altLang="en-US" dirty="0" smtClean="0"/>
            </a:br>
            <a:r>
              <a:rPr lang="zh-CN" altLang="en-US" dirty="0" smtClean="0"/>
              <a:t>或者为空集</a:t>
            </a:r>
            <a:r>
              <a:rPr lang="en-US" altLang="zh-CN" dirty="0" smtClean="0">
                <a:latin typeface="宋体" pitchFamily="2" charset="-122"/>
              </a:rPr>
              <a:t>Φ</a:t>
            </a:r>
            <a:r>
              <a:rPr lang="zh-CN" altLang="en-US" dirty="0" smtClean="0"/>
              <a:t>，</a:t>
            </a:r>
            <a:br>
              <a:rPr lang="zh-CN" altLang="en-US" dirty="0" smtClean="0"/>
            </a:br>
            <a:r>
              <a:rPr lang="zh-CN" altLang="en-US" dirty="0" smtClean="0"/>
              <a:t>或包含一个有序树</a:t>
            </a:r>
            <a:r>
              <a:rPr lang="en-US" altLang="zh-CN" dirty="0" smtClean="0"/>
              <a:t>T</a:t>
            </a:r>
            <a:r>
              <a:rPr lang="zh-CN" altLang="en-US" dirty="0" smtClean="0"/>
              <a:t>，称为有序森林的</a:t>
            </a:r>
            <a:r>
              <a:rPr lang="zh-CN" altLang="en-US" dirty="0" smtClean="0">
                <a:solidFill>
                  <a:schemeClr val="accent2"/>
                </a:solidFill>
              </a:rPr>
              <a:t>第一树</a:t>
            </a:r>
            <a:r>
              <a:rPr lang="zh-CN" altLang="en-US" dirty="0" smtClean="0"/>
              <a:t>，</a:t>
            </a:r>
            <a:br>
              <a:rPr lang="zh-CN" altLang="en-US" dirty="0" smtClean="0"/>
            </a:br>
            <a:r>
              <a:rPr lang="zh-CN" altLang="en-US" dirty="0" smtClean="0"/>
              <a:t>和另一个有序森林</a:t>
            </a:r>
            <a:r>
              <a:rPr lang="en-US" altLang="zh-CN" dirty="0" smtClean="0"/>
              <a:t>O’</a:t>
            </a:r>
            <a:r>
              <a:rPr lang="zh-CN" altLang="en-US" dirty="0" smtClean="0"/>
              <a:t>（包含有序森林的其它树），可表示为</a:t>
            </a:r>
            <a:r>
              <a:rPr lang="en-US" altLang="zh-CN" dirty="0" smtClean="0"/>
              <a:t>O={T, O’}</a:t>
            </a:r>
          </a:p>
          <a:p>
            <a:pPr eaLnBrk="1" hangingPunct="1"/>
            <a:r>
              <a:rPr lang="zh-CN" altLang="en-US" dirty="0" smtClean="0"/>
              <a:t>有序树－有序森林：间接递归定义</a:t>
            </a:r>
          </a:p>
        </p:txBody>
      </p:sp>
      <p:sp>
        <p:nvSpPr>
          <p:cNvPr id="542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0F7EEFC-2DB2-42CD-8667-4EAB29E447FB}" type="slidenum">
              <a:rPr lang="en-US" altLang="en-US" smtClean="0">
                <a:solidFill>
                  <a:srgbClr val="4B4B4B"/>
                </a:solidFill>
              </a:rPr>
              <a:pPr eaLnBrk="1" hangingPunct="1"/>
              <a:t>125</a:t>
            </a:fld>
            <a:endParaRPr lang="en-US" altLang="en-US" smtClean="0">
              <a:solidFill>
                <a:srgbClr val="4B4B4B"/>
              </a:solidFill>
            </a:endParaRPr>
          </a:p>
        </p:txBody>
      </p:sp>
      <p:pic>
        <p:nvPicPr>
          <p:cNvPr id="5" name="Picture 4" descr="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93" y="3556427"/>
            <a:ext cx="7961312" cy="270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057708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二叉树</a:t>
            </a:r>
          </a:p>
        </p:txBody>
      </p:sp>
      <p:sp>
        <p:nvSpPr>
          <p:cNvPr id="58371" name="Rectangle 3"/>
          <p:cNvSpPr>
            <a:spLocks noGrp="1" noChangeArrowheads="1"/>
          </p:cNvSpPr>
          <p:nvPr>
            <p:ph type="body" idx="1"/>
          </p:nvPr>
        </p:nvSpPr>
        <p:spPr>
          <a:xfrm>
            <a:off x="1182688" y="1371600"/>
            <a:ext cx="7772400" cy="3886200"/>
          </a:xfrm>
        </p:spPr>
        <p:txBody>
          <a:bodyPr/>
          <a:lstStyle/>
          <a:p>
            <a:pPr eaLnBrk="1" hangingPunct="1"/>
            <a:r>
              <a:rPr lang="zh-CN" altLang="en-US" smtClean="0">
                <a:solidFill>
                  <a:schemeClr val="accent2"/>
                </a:solidFill>
              </a:rPr>
              <a:t>定义</a:t>
            </a:r>
            <a:r>
              <a:rPr lang="zh-CN" altLang="en-US" smtClean="0"/>
              <a:t>： </a:t>
            </a:r>
            <a:br>
              <a:rPr lang="zh-CN" altLang="en-US" smtClean="0"/>
            </a:br>
            <a:r>
              <a:rPr lang="zh-CN" altLang="en-US" smtClean="0">
                <a:solidFill>
                  <a:schemeClr val="accent2"/>
                </a:solidFill>
              </a:rPr>
              <a:t>二叉树</a:t>
            </a:r>
            <a:r>
              <a:rPr lang="zh-CN" altLang="en-US" smtClean="0"/>
              <a:t>（</a:t>
            </a:r>
            <a:r>
              <a:rPr lang="en-US" altLang="zh-CN" smtClean="0">
                <a:solidFill>
                  <a:schemeClr val="hlink"/>
                </a:solidFill>
              </a:rPr>
              <a:t>binary tree</a:t>
            </a:r>
            <a:r>
              <a:rPr lang="zh-CN" altLang="en-US" smtClean="0"/>
              <a:t>）</a:t>
            </a:r>
            <a:r>
              <a:rPr lang="en-US" altLang="zh-CN" smtClean="0"/>
              <a:t>t</a:t>
            </a:r>
            <a:r>
              <a:rPr lang="zh-CN" altLang="en-US" smtClean="0"/>
              <a:t>是有限元素集合：</a:t>
            </a:r>
            <a:br>
              <a:rPr lang="zh-CN" altLang="en-US" smtClean="0"/>
            </a:br>
            <a:r>
              <a:rPr lang="zh-CN" altLang="en-US" smtClean="0"/>
              <a:t>或者为空；</a:t>
            </a:r>
            <a:br>
              <a:rPr lang="zh-CN" altLang="en-US" smtClean="0"/>
            </a:br>
            <a:r>
              <a:rPr lang="zh-CN" altLang="en-US" smtClean="0"/>
              <a:t>或者，有一个特殊元素</a:t>
            </a:r>
            <a:r>
              <a:rPr lang="zh-CN" altLang="en-US" smtClean="0">
                <a:solidFill>
                  <a:schemeClr val="accent2"/>
                </a:solidFill>
              </a:rPr>
              <a:t>根</a:t>
            </a:r>
            <a:r>
              <a:rPr lang="zh-CN" altLang="en-US" smtClean="0"/>
              <a:t>，余下的元素构成</a:t>
            </a:r>
            <a:r>
              <a:rPr lang="en-US" altLang="zh-CN" smtClean="0"/>
              <a:t>2</a:t>
            </a:r>
            <a:r>
              <a:rPr lang="zh-CN" altLang="en-US" smtClean="0"/>
              <a:t>个二叉树（可以为空）</a:t>
            </a:r>
            <a:r>
              <a:rPr lang="en-US" altLang="zh-CN" smtClean="0"/>
              <a:t>——t</a:t>
            </a:r>
            <a:r>
              <a:rPr lang="zh-CN" altLang="en-US" smtClean="0"/>
              <a:t>的</a:t>
            </a:r>
            <a:r>
              <a:rPr lang="zh-CN" altLang="en-US" smtClean="0">
                <a:solidFill>
                  <a:schemeClr val="accent2"/>
                </a:solidFill>
              </a:rPr>
              <a:t>左子树</a:t>
            </a:r>
            <a:r>
              <a:rPr lang="zh-CN" altLang="en-US" smtClean="0"/>
              <a:t>和</a:t>
            </a:r>
            <a:r>
              <a:rPr lang="zh-CN" altLang="en-US" smtClean="0">
                <a:solidFill>
                  <a:schemeClr val="accent2"/>
                </a:solidFill>
              </a:rPr>
              <a:t>右子树</a:t>
            </a:r>
          </a:p>
        </p:txBody>
      </p:sp>
      <p:sp>
        <p:nvSpPr>
          <p:cNvPr id="583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D8A2723-10A1-4CB8-B511-71A82B54CD68}" type="slidenum">
              <a:rPr lang="en-US" altLang="en-US" smtClean="0">
                <a:solidFill>
                  <a:srgbClr val="4B4B4B"/>
                </a:solidFill>
              </a:rPr>
              <a:pPr eaLnBrk="1" hangingPunct="1"/>
              <a:t>126</a:t>
            </a:fld>
            <a:endParaRPr lang="en-US" altLang="en-US" smtClean="0">
              <a:solidFill>
                <a:srgbClr val="4B4B4B"/>
              </a:solidFill>
            </a:endParaRPr>
          </a:p>
        </p:txBody>
      </p:sp>
    </p:spTree>
    <p:extLst>
      <p:ext uri="{BB962C8B-B14F-4D97-AF65-F5344CB8AC3E}">
        <p14:creationId xmlns:p14="http://schemas.microsoft.com/office/powerpoint/2010/main" val="18528268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二叉树和树的根本区别</a:t>
            </a:r>
          </a:p>
        </p:txBody>
      </p:sp>
      <p:sp>
        <p:nvSpPr>
          <p:cNvPr id="59395" name="Rectangle 3"/>
          <p:cNvSpPr>
            <a:spLocks noGrp="1" noChangeArrowheads="1"/>
          </p:cNvSpPr>
          <p:nvPr>
            <p:ph type="body" idx="1"/>
          </p:nvPr>
        </p:nvSpPr>
        <p:spPr>
          <a:xfrm>
            <a:off x="1182688" y="1371600"/>
            <a:ext cx="7772400" cy="5334000"/>
          </a:xfrm>
        </p:spPr>
        <p:txBody>
          <a:bodyPr/>
          <a:lstStyle/>
          <a:p>
            <a:pPr eaLnBrk="1" hangingPunct="1"/>
            <a:r>
              <a:rPr lang="zh-CN" altLang="en-US" dirty="0" smtClean="0"/>
              <a:t>二叉树每个节点都恰好有两棵子树（可以为空）</a:t>
            </a:r>
            <a:br>
              <a:rPr lang="zh-CN" altLang="en-US" dirty="0" smtClean="0"/>
            </a:br>
            <a:r>
              <a:rPr lang="zh-CN" altLang="en-US" dirty="0" smtClean="0"/>
              <a:t>树中每个节点可有若干子树</a:t>
            </a:r>
          </a:p>
          <a:p>
            <a:pPr eaLnBrk="1" hangingPunct="1"/>
            <a:r>
              <a:rPr lang="zh-CN" altLang="en-US" dirty="0" smtClean="0"/>
              <a:t>二叉树每个节点的子树是有序的</a:t>
            </a:r>
            <a:r>
              <a:rPr lang="en-US" altLang="zh-CN" dirty="0" smtClean="0"/>
              <a:t>——“</a:t>
            </a:r>
            <a:r>
              <a:rPr lang="zh-CN" altLang="en-US" dirty="0" smtClean="0"/>
              <a:t>左”、“右”</a:t>
            </a:r>
            <a:br>
              <a:rPr lang="zh-CN" altLang="en-US" dirty="0" smtClean="0"/>
            </a:br>
            <a:r>
              <a:rPr lang="zh-CN" altLang="en-US" dirty="0" smtClean="0"/>
              <a:t>树的子树间是无序的</a:t>
            </a:r>
          </a:p>
        </p:txBody>
      </p:sp>
      <p:sp>
        <p:nvSpPr>
          <p:cNvPr id="593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85FE8AD-479F-4F91-A36A-47D97D97AEC3}" type="slidenum">
              <a:rPr lang="en-US" altLang="en-US" smtClean="0">
                <a:solidFill>
                  <a:srgbClr val="4B4B4B"/>
                </a:solidFill>
              </a:rPr>
              <a:pPr eaLnBrk="1" hangingPunct="1"/>
              <a:t>127</a:t>
            </a:fld>
            <a:endParaRPr lang="en-US" altLang="en-US" smtClean="0">
              <a:solidFill>
                <a:srgbClr val="4B4B4B"/>
              </a:solidFill>
            </a:endParaRPr>
          </a:p>
        </p:txBody>
      </p:sp>
    </p:spTree>
    <p:extLst>
      <p:ext uri="{BB962C8B-B14F-4D97-AF65-F5344CB8AC3E}">
        <p14:creationId xmlns:p14="http://schemas.microsoft.com/office/powerpoint/2010/main" val="36066991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后缀表达式建表达式树</a:t>
            </a:r>
            <a:endParaRPr lang="zh-CN" altLang="en-US" dirty="0"/>
          </a:p>
        </p:txBody>
      </p:sp>
      <p:sp>
        <p:nvSpPr>
          <p:cNvPr id="3" name="内容占位符 2"/>
          <p:cNvSpPr>
            <a:spLocks noGrp="1"/>
          </p:cNvSpPr>
          <p:nvPr>
            <p:ph idx="1"/>
          </p:nvPr>
        </p:nvSpPr>
        <p:spPr/>
        <p:txBody>
          <a:bodyPr/>
          <a:lstStyle/>
          <a:p>
            <a:r>
              <a:rPr lang="zh-CN" altLang="en-US" dirty="0" smtClean="0">
                <a:solidFill>
                  <a:srgbClr val="454545"/>
                </a:solidFill>
                <a:latin typeface="PingFang SC"/>
              </a:rPr>
              <a:t>一</a:t>
            </a:r>
            <a:r>
              <a:rPr lang="zh-CN" altLang="en-US" dirty="0">
                <a:solidFill>
                  <a:srgbClr val="454545"/>
                </a:solidFill>
                <a:latin typeface="PingFang SC"/>
              </a:rPr>
              <a:t>次一个符号地读入表达式</a:t>
            </a:r>
            <a:r>
              <a:rPr lang="zh-CN" altLang="en-US" dirty="0" smtClean="0">
                <a:solidFill>
                  <a:srgbClr val="454545"/>
                </a:solidFill>
                <a:latin typeface="PingFang SC"/>
              </a:rPr>
              <a:t>。</a:t>
            </a:r>
            <a:endParaRPr lang="en-US" altLang="zh-CN" dirty="0" smtClean="0">
              <a:solidFill>
                <a:srgbClr val="454545"/>
              </a:solidFill>
              <a:latin typeface="PingFang SC"/>
            </a:endParaRPr>
          </a:p>
          <a:p>
            <a:r>
              <a:rPr lang="zh-CN" altLang="en-US" dirty="0" smtClean="0">
                <a:solidFill>
                  <a:srgbClr val="454545"/>
                </a:solidFill>
                <a:latin typeface="PingFang SC"/>
              </a:rPr>
              <a:t>如果</a:t>
            </a:r>
            <a:r>
              <a:rPr lang="zh-CN" altLang="en-US" dirty="0">
                <a:solidFill>
                  <a:srgbClr val="454545"/>
                </a:solidFill>
                <a:latin typeface="PingFang SC"/>
              </a:rPr>
              <a:t>符号是操作数，那么就建立一个单结点树并将它推入栈中</a:t>
            </a:r>
            <a:r>
              <a:rPr lang="zh-CN" altLang="en-US" dirty="0" smtClean="0">
                <a:solidFill>
                  <a:srgbClr val="454545"/>
                </a:solidFill>
                <a:latin typeface="PingFang SC"/>
              </a:rPr>
              <a:t>。</a:t>
            </a:r>
            <a:endParaRPr lang="en-US" altLang="zh-CN" dirty="0" smtClean="0">
              <a:solidFill>
                <a:srgbClr val="454545"/>
              </a:solidFill>
              <a:latin typeface="PingFang SC"/>
            </a:endParaRPr>
          </a:p>
          <a:p>
            <a:r>
              <a:rPr lang="zh-CN" altLang="en-US" dirty="0" smtClean="0">
                <a:solidFill>
                  <a:srgbClr val="454545"/>
                </a:solidFill>
                <a:latin typeface="PingFang SC"/>
              </a:rPr>
              <a:t>如果</a:t>
            </a:r>
            <a:r>
              <a:rPr lang="zh-CN" altLang="en-US" dirty="0">
                <a:solidFill>
                  <a:srgbClr val="454545"/>
                </a:solidFill>
                <a:latin typeface="PingFang SC"/>
              </a:rPr>
              <a:t>符号是操作符，那么就从栈中弹出两棵树</a:t>
            </a:r>
            <a:r>
              <a:rPr lang="en-US" altLang="zh-CN" dirty="0">
                <a:solidFill>
                  <a:srgbClr val="454545"/>
                </a:solidFill>
                <a:latin typeface="PingFang SC"/>
              </a:rPr>
              <a:t>T1</a:t>
            </a:r>
            <a:r>
              <a:rPr lang="zh-CN" altLang="en-US" dirty="0">
                <a:solidFill>
                  <a:srgbClr val="454545"/>
                </a:solidFill>
                <a:latin typeface="PingFang SC"/>
              </a:rPr>
              <a:t>和</a:t>
            </a:r>
            <a:r>
              <a:rPr lang="en-US" altLang="zh-CN" dirty="0">
                <a:solidFill>
                  <a:srgbClr val="454545"/>
                </a:solidFill>
                <a:latin typeface="PingFang SC"/>
              </a:rPr>
              <a:t>T2</a:t>
            </a:r>
            <a:r>
              <a:rPr lang="en-US" altLang="zh-CN" dirty="0" smtClean="0">
                <a:solidFill>
                  <a:srgbClr val="454545"/>
                </a:solidFill>
                <a:latin typeface="PingFang SC"/>
              </a:rPr>
              <a:t>(</a:t>
            </a:r>
            <a:r>
              <a:rPr lang="zh-CN" altLang="en-US" dirty="0" smtClean="0">
                <a:solidFill>
                  <a:srgbClr val="454545"/>
                </a:solidFill>
                <a:latin typeface="PingFang SC"/>
              </a:rPr>
              <a:t>先</a:t>
            </a:r>
            <a:r>
              <a:rPr lang="zh-CN" altLang="en-US" dirty="0">
                <a:solidFill>
                  <a:srgbClr val="454545"/>
                </a:solidFill>
                <a:latin typeface="PingFang SC"/>
              </a:rPr>
              <a:t>弹</a:t>
            </a:r>
            <a:r>
              <a:rPr lang="zh-CN" altLang="en-US" dirty="0" smtClean="0">
                <a:solidFill>
                  <a:srgbClr val="454545"/>
                </a:solidFill>
                <a:latin typeface="PingFang SC"/>
              </a:rPr>
              <a:t>出的作为右子树</a:t>
            </a:r>
            <a:r>
              <a:rPr lang="en-US" altLang="zh-CN" dirty="0" smtClean="0">
                <a:solidFill>
                  <a:srgbClr val="454545"/>
                </a:solidFill>
                <a:latin typeface="PingFang SC"/>
              </a:rPr>
              <a:t>)</a:t>
            </a:r>
            <a:r>
              <a:rPr lang="zh-CN" altLang="en-US" dirty="0">
                <a:solidFill>
                  <a:srgbClr val="454545"/>
                </a:solidFill>
                <a:latin typeface="PingFang SC"/>
              </a:rPr>
              <a:t>并形成一棵新的树，该树的根就是操作符，它的左、右儿子分别是</a:t>
            </a:r>
            <a:r>
              <a:rPr lang="en-US" altLang="zh-CN" dirty="0" smtClean="0">
                <a:solidFill>
                  <a:srgbClr val="454545"/>
                </a:solidFill>
                <a:latin typeface="PingFang SC"/>
              </a:rPr>
              <a:t>T1</a:t>
            </a:r>
            <a:r>
              <a:rPr lang="zh-CN" altLang="en-US" dirty="0" smtClean="0">
                <a:solidFill>
                  <a:srgbClr val="454545"/>
                </a:solidFill>
                <a:latin typeface="PingFang SC"/>
              </a:rPr>
              <a:t>和</a:t>
            </a:r>
            <a:r>
              <a:rPr lang="en-US" altLang="zh-CN" dirty="0" smtClean="0">
                <a:solidFill>
                  <a:srgbClr val="454545"/>
                </a:solidFill>
                <a:latin typeface="PingFang SC"/>
              </a:rPr>
              <a:t>T2</a:t>
            </a:r>
            <a:r>
              <a:rPr lang="zh-CN" altLang="en-US" dirty="0" smtClean="0">
                <a:solidFill>
                  <a:srgbClr val="454545"/>
                </a:solidFill>
                <a:latin typeface="PingFang SC"/>
              </a:rPr>
              <a:t>。</a:t>
            </a:r>
            <a:r>
              <a:rPr lang="zh-CN" altLang="en-US" dirty="0">
                <a:solidFill>
                  <a:srgbClr val="454545"/>
                </a:solidFill>
                <a:latin typeface="PingFang SC"/>
              </a:rPr>
              <a:t>然后将指向这颗树的指针压入栈中</a:t>
            </a:r>
            <a:r>
              <a:rPr lang="zh-CN" altLang="en-US" dirty="0" smtClean="0">
                <a:solidFill>
                  <a:srgbClr val="454545"/>
                </a:solidFill>
                <a:latin typeface="PingFang SC"/>
              </a:rPr>
              <a:t>。继续读入下一个符号</a:t>
            </a:r>
            <a:endParaRPr lang="en-US" altLang="zh-CN" dirty="0" smtClean="0">
              <a:solidFill>
                <a:srgbClr val="454545"/>
              </a:solidFill>
              <a:latin typeface="PingFang SC"/>
            </a:endParaRPr>
          </a:p>
          <a:p>
            <a:r>
              <a:rPr lang="en-US" altLang="zh-CN" dirty="0" err="1"/>
              <a:t>ab+cde</a:t>
            </a:r>
            <a:r>
              <a:rPr lang="en-US" altLang="zh-CN"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rtl="0"/>
            <a:fld id="{71B7BAC7-FE87-40F6-AA24-4F4685D1B022}" type="slidenum">
              <a:rPr lang="en-US" altLang="zh-CN" noProof="0" smtClean="0"/>
              <a:t>128</a:t>
            </a:fld>
            <a:endParaRPr lang="zh-CN" altLang="en-US" noProof="0" dirty="0"/>
          </a:p>
        </p:txBody>
      </p:sp>
    </p:spTree>
    <p:extLst>
      <p:ext uri="{BB962C8B-B14F-4D97-AF65-F5344CB8AC3E}">
        <p14:creationId xmlns:p14="http://schemas.microsoft.com/office/powerpoint/2010/main" val="133994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二叉树的特性</a:t>
            </a:r>
          </a:p>
        </p:txBody>
      </p:sp>
      <p:sp>
        <p:nvSpPr>
          <p:cNvPr id="63491" name="Rectangle 3"/>
          <p:cNvSpPr>
            <a:spLocks noGrp="1" noChangeArrowheads="1"/>
          </p:cNvSpPr>
          <p:nvPr>
            <p:ph type="body" idx="1"/>
          </p:nvPr>
        </p:nvSpPr>
        <p:spPr/>
        <p:txBody>
          <a:bodyPr/>
          <a:lstStyle/>
          <a:p>
            <a:pPr eaLnBrk="1" hangingPunct="1"/>
            <a:r>
              <a:rPr lang="zh-CN" altLang="en-US" smtClean="0">
                <a:solidFill>
                  <a:schemeClr val="accent2"/>
                </a:solidFill>
              </a:rPr>
              <a:t>特性</a:t>
            </a:r>
            <a:r>
              <a:rPr lang="en-US" altLang="zh-CN" smtClean="0">
                <a:solidFill>
                  <a:schemeClr val="accent2"/>
                </a:solidFill>
              </a:rPr>
              <a:t>1</a:t>
            </a:r>
            <a:r>
              <a:rPr lang="en-US" altLang="zh-CN" smtClean="0"/>
              <a:t> </a:t>
            </a:r>
            <a:r>
              <a:rPr lang="zh-CN" altLang="en-US" smtClean="0"/>
              <a:t>包含</a:t>
            </a:r>
            <a:r>
              <a:rPr lang="en-US" altLang="zh-CN" i="1" smtClean="0"/>
              <a:t>n </a:t>
            </a:r>
            <a:r>
              <a:rPr lang="en-US" altLang="zh-CN" smtClean="0"/>
              <a:t>(</a:t>
            </a:r>
            <a:r>
              <a:rPr lang="en-US" altLang="zh-CN" i="1" smtClean="0"/>
              <a:t>n</a:t>
            </a:r>
            <a:r>
              <a:rPr lang="en-US" altLang="zh-CN" smtClean="0"/>
              <a:t>&gt;0)</a:t>
            </a:r>
            <a:r>
              <a:rPr lang="zh-CN" altLang="en-US" smtClean="0"/>
              <a:t>个节点的二叉树边数为</a:t>
            </a:r>
            <a:r>
              <a:rPr lang="en-US" altLang="zh-CN" i="1" smtClean="0"/>
              <a:t>n</a:t>
            </a:r>
            <a:r>
              <a:rPr lang="en-US" altLang="zh-CN" smtClean="0"/>
              <a:t>-1</a:t>
            </a:r>
          </a:p>
          <a:p>
            <a:pPr eaLnBrk="1" hangingPunct="1">
              <a:buFont typeface="Wingdings" pitchFamily="2" charset="2"/>
              <a:buNone/>
            </a:pPr>
            <a:r>
              <a:rPr lang="zh-CN" altLang="en-US" smtClean="0"/>
              <a:t>证明</a:t>
            </a:r>
            <a:br>
              <a:rPr lang="zh-CN" altLang="en-US" smtClean="0"/>
            </a:br>
            <a:r>
              <a:rPr lang="zh-CN" altLang="en-US" smtClean="0"/>
              <a:t>二叉树中每个节点（除根节点，共</a:t>
            </a:r>
            <a:r>
              <a:rPr lang="en-US" altLang="zh-CN" smtClean="0"/>
              <a:t>n-1</a:t>
            </a:r>
            <a:r>
              <a:rPr lang="zh-CN" altLang="en-US" smtClean="0"/>
              <a:t>个节点） 有且只有一个父节点</a:t>
            </a:r>
            <a:br>
              <a:rPr lang="zh-CN" altLang="en-US" smtClean="0"/>
            </a:br>
            <a:r>
              <a:rPr lang="zh-CN" altLang="en-US" smtClean="0"/>
              <a:t>每个子节点与父节点间有且只有一条边</a:t>
            </a:r>
            <a:br>
              <a:rPr lang="zh-CN" altLang="en-US" smtClean="0"/>
            </a:br>
            <a:r>
              <a:rPr lang="zh-CN" altLang="en-US" smtClean="0">
                <a:sym typeface="Wingdings" pitchFamily="2" charset="2"/>
              </a:rPr>
              <a:t></a:t>
            </a:r>
            <a:r>
              <a:rPr lang="zh-CN" altLang="en-US" smtClean="0"/>
              <a:t>边数为</a:t>
            </a:r>
            <a:r>
              <a:rPr lang="en-US" altLang="zh-CN" i="1" smtClean="0"/>
              <a:t>n</a:t>
            </a:r>
            <a:r>
              <a:rPr lang="en-US" altLang="zh-CN" smtClean="0"/>
              <a:t>-1</a:t>
            </a:r>
          </a:p>
        </p:txBody>
      </p:sp>
      <p:sp>
        <p:nvSpPr>
          <p:cNvPr id="634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3236486-FF62-46C9-AAC2-E7EA3FF00331}" type="slidenum">
              <a:rPr lang="en-US" altLang="en-US" smtClean="0">
                <a:solidFill>
                  <a:srgbClr val="4B4B4B"/>
                </a:solidFill>
              </a:rPr>
              <a:pPr eaLnBrk="1" hangingPunct="1"/>
              <a:t>129</a:t>
            </a:fld>
            <a:endParaRPr lang="en-US" altLang="en-US" smtClean="0">
              <a:solidFill>
                <a:srgbClr val="4B4B4B"/>
              </a:solidFill>
            </a:endParaRPr>
          </a:p>
        </p:txBody>
      </p:sp>
    </p:spTree>
    <p:extLst>
      <p:ext uri="{BB962C8B-B14F-4D97-AF65-F5344CB8AC3E}">
        <p14:creationId xmlns:p14="http://schemas.microsoft.com/office/powerpoint/2010/main" val="2207045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第三部分：树结构</a:t>
            </a:r>
          </a:p>
        </p:txBody>
      </p:sp>
      <p:sp>
        <p:nvSpPr>
          <p:cNvPr id="33795" name="内容占位符 2"/>
          <p:cNvSpPr>
            <a:spLocks noGrp="1"/>
          </p:cNvSpPr>
          <p:nvPr>
            <p:ph idx="1"/>
          </p:nvPr>
        </p:nvSpPr>
        <p:spPr>
          <a:xfrm>
            <a:off x="917575" y="1525588"/>
            <a:ext cx="7959725" cy="4570412"/>
          </a:xfrm>
        </p:spPr>
        <p:txBody>
          <a:bodyPr/>
          <a:lstStyle/>
          <a:p>
            <a:r>
              <a:rPr lang="zh-CN" altLang="en-US" smtClean="0"/>
              <a:t>第</a:t>
            </a:r>
            <a:r>
              <a:rPr lang="en-US" altLang="zh-CN" smtClean="0"/>
              <a:t>9</a:t>
            </a:r>
            <a:r>
              <a:rPr lang="zh-CN" altLang="en-US" smtClean="0"/>
              <a:t>章：优先队列</a:t>
            </a:r>
            <a:endParaRPr lang="en-US" altLang="zh-CN" smtClean="0"/>
          </a:p>
          <a:p>
            <a:pPr lvl="1"/>
            <a:r>
              <a:rPr lang="zh-CN" altLang="en-US" smtClean="0"/>
              <a:t>堆及堆排序</a:t>
            </a:r>
            <a:endParaRPr lang="en-US" altLang="zh-CN" smtClean="0"/>
          </a:p>
          <a:p>
            <a:pPr lvl="2"/>
            <a:r>
              <a:rPr lang="zh-CN" altLang="en-US" smtClean="0">
                <a:latin typeface="楷体" panose="02010609060101010101" pitchFamily="49" charset="-122"/>
                <a:ea typeface="楷体" panose="02010609060101010101" pitchFamily="49" charset="-122"/>
              </a:rPr>
              <a:t>最大堆、最小堆的辨识：给定一个序列，是否构成堆？</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给定一个数列，建堆并用堆排序算法将其排序</a:t>
            </a:r>
            <a:endParaRPr lang="en-US" altLang="zh-CN" smtClean="0">
              <a:latin typeface="楷体" panose="02010609060101010101" pitchFamily="49" charset="-122"/>
              <a:ea typeface="楷体" panose="02010609060101010101" pitchFamily="49" charset="-122"/>
            </a:endParaRPr>
          </a:p>
          <a:p>
            <a:pPr lvl="1"/>
            <a:r>
              <a:rPr lang="zh-CN" altLang="en-US" smtClean="0"/>
              <a:t>霍夫曼编码</a:t>
            </a:r>
            <a:endParaRPr lang="en-US" altLang="zh-CN" smtClean="0"/>
          </a:p>
          <a:p>
            <a:pPr lvl="2"/>
            <a:r>
              <a:rPr lang="zh-CN" altLang="en-US" smtClean="0">
                <a:latin typeface="楷体" panose="02010609060101010101" pitchFamily="49" charset="-122"/>
                <a:ea typeface="楷体" panose="02010609060101010101" pitchFamily="49" charset="-122"/>
              </a:rPr>
              <a:t>基本原理</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带权路径长度计算方法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给定一组关键字及其权重，构造霍夫曼树，生成霍夫曼编码</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给定一组关键字及其权重，构造</a:t>
            </a:r>
            <a:r>
              <a:rPr lang="en-US" altLang="zh-CN" smtClean="0">
                <a:latin typeface="楷体" panose="02010609060101010101" pitchFamily="49" charset="-122"/>
                <a:ea typeface="楷体" panose="02010609060101010101" pitchFamily="49" charset="-122"/>
              </a:rPr>
              <a:t>N</a:t>
            </a:r>
            <a:r>
              <a:rPr lang="zh-CN" altLang="en-US" smtClean="0">
                <a:latin typeface="楷体" panose="02010609060101010101" pitchFamily="49" charset="-122"/>
                <a:ea typeface="楷体" panose="02010609060101010101" pitchFamily="49" charset="-122"/>
              </a:rPr>
              <a:t>叉树且要求其带权路径长度最小</a:t>
            </a:r>
            <a:endParaRPr lang="en-US" altLang="zh-CN" smtClean="0">
              <a:latin typeface="楷体" panose="02010609060101010101" pitchFamily="49" charset="-122"/>
              <a:ea typeface="楷体" panose="02010609060101010101" pitchFamily="49" charset="-122"/>
            </a:endParaRPr>
          </a:p>
        </p:txBody>
      </p:sp>
      <p:sp>
        <p:nvSpPr>
          <p:cNvPr id="337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7F1229-96FA-4B30-B1D3-F1E9B43B4823}" type="slidenum">
              <a:rPr lang="en-US" altLang="en-US">
                <a:solidFill>
                  <a:srgbClr val="4B4B4B"/>
                </a:solidFill>
              </a:rPr>
              <a:pPr eaLnBrk="1" hangingPunct="1"/>
              <a:t>13</a:t>
            </a:fld>
            <a:endParaRPr lang="en-US" altLang="en-US">
              <a:solidFill>
                <a:srgbClr val="4B4B4B"/>
              </a:solidFill>
            </a:endParaRPr>
          </a:p>
        </p:txBody>
      </p:sp>
    </p:spTree>
    <p:extLst>
      <p:ext uri="{BB962C8B-B14F-4D97-AF65-F5344CB8AC3E}">
        <p14:creationId xmlns:p14="http://schemas.microsoft.com/office/powerpoint/2010/main" val="77591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特性</a:t>
            </a:r>
            <a:r>
              <a:rPr lang="en-US" altLang="zh-CN" smtClean="0"/>
              <a:t>2</a:t>
            </a:r>
          </a:p>
        </p:txBody>
      </p:sp>
      <p:sp>
        <p:nvSpPr>
          <p:cNvPr id="64515" name="Rectangle 3"/>
          <p:cNvSpPr>
            <a:spLocks noGrp="1" noChangeArrowheads="1"/>
          </p:cNvSpPr>
          <p:nvPr>
            <p:ph type="body" idx="1"/>
          </p:nvPr>
        </p:nvSpPr>
        <p:spPr/>
        <p:txBody>
          <a:bodyPr/>
          <a:lstStyle/>
          <a:p>
            <a:pPr eaLnBrk="1" hangingPunct="1"/>
            <a:r>
              <a:rPr lang="zh-CN" altLang="en-US" smtClean="0"/>
              <a:t>二叉树的</a:t>
            </a:r>
            <a:r>
              <a:rPr lang="zh-CN" altLang="en-US" smtClean="0">
                <a:solidFill>
                  <a:schemeClr val="accent2"/>
                </a:solidFill>
              </a:rPr>
              <a:t>高度</a:t>
            </a:r>
            <a:r>
              <a:rPr lang="zh-CN" altLang="en-US" smtClean="0"/>
              <a:t>（</a:t>
            </a:r>
            <a:r>
              <a:rPr lang="en-US" altLang="zh-CN" smtClean="0">
                <a:solidFill>
                  <a:schemeClr val="hlink"/>
                </a:solidFill>
              </a:rPr>
              <a:t>height</a:t>
            </a:r>
            <a:r>
              <a:rPr lang="zh-CN" altLang="en-US" smtClean="0"/>
              <a:t>）（</a:t>
            </a:r>
            <a:r>
              <a:rPr lang="zh-CN" altLang="en-US" smtClean="0">
                <a:solidFill>
                  <a:schemeClr val="accent2"/>
                </a:solidFill>
              </a:rPr>
              <a:t>深度</a:t>
            </a:r>
            <a:r>
              <a:rPr lang="zh-CN" altLang="en-US" smtClean="0"/>
              <a:t>，</a:t>
            </a:r>
            <a:r>
              <a:rPr lang="en-US" altLang="zh-CN" smtClean="0">
                <a:solidFill>
                  <a:schemeClr val="hlink"/>
                </a:solidFill>
              </a:rPr>
              <a:t>depth</a:t>
            </a:r>
            <a:r>
              <a:rPr lang="zh-CN" altLang="en-US" smtClean="0"/>
              <a:t>）：二叉树的层数</a:t>
            </a:r>
          </a:p>
          <a:p>
            <a:pPr eaLnBrk="1" hangingPunct="1"/>
            <a:r>
              <a:rPr lang="zh-CN" altLang="en-US" smtClean="0">
                <a:solidFill>
                  <a:schemeClr val="accent2"/>
                </a:solidFill>
              </a:rPr>
              <a:t>特性</a:t>
            </a:r>
            <a:r>
              <a:rPr lang="en-US" altLang="zh-CN" smtClean="0">
                <a:solidFill>
                  <a:schemeClr val="accent2"/>
                </a:solidFill>
              </a:rPr>
              <a:t>2</a:t>
            </a:r>
            <a:r>
              <a:rPr lang="en-US" altLang="zh-CN" smtClean="0"/>
              <a:t>  </a:t>
            </a:r>
            <a:r>
              <a:rPr lang="zh-CN" altLang="en-US" smtClean="0"/>
              <a:t>若二叉树的高度为</a:t>
            </a:r>
            <a:r>
              <a:rPr lang="en-US" altLang="zh-CN" i="1" smtClean="0"/>
              <a:t>h</a:t>
            </a:r>
            <a:r>
              <a:rPr lang="zh-CN" altLang="en-US" smtClean="0"/>
              <a:t>，</a:t>
            </a:r>
            <a:r>
              <a:rPr lang="en-US" altLang="zh-CN" i="1" smtClean="0"/>
              <a:t>h</a:t>
            </a:r>
            <a:r>
              <a:rPr lang="en-US" altLang="zh-CN" smtClean="0"/>
              <a:t>≥0</a:t>
            </a:r>
            <a:r>
              <a:rPr lang="zh-CN" altLang="en-US" smtClean="0"/>
              <a:t>，则它最少有</a:t>
            </a:r>
            <a:r>
              <a:rPr lang="en-US" altLang="zh-CN" i="1" smtClean="0"/>
              <a:t>h</a:t>
            </a:r>
            <a:r>
              <a:rPr lang="zh-CN" altLang="en-US" smtClean="0"/>
              <a:t>个节点，最多有</a:t>
            </a:r>
            <a:r>
              <a:rPr lang="en-US" altLang="zh-CN" smtClean="0"/>
              <a:t>2</a:t>
            </a:r>
            <a:r>
              <a:rPr lang="en-US" altLang="zh-CN" i="1" baseline="30000" smtClean="0"/>
              <a:t>h</a:t>
            </a:r>
            <a:r>
              <a:rPr lang="en-US" altLang="zh-CN" smtClean="0"/>
              <a:t>-1</a:t>
            </a:r>
            <a:r>
              <a:rPr lang="zh-CN" altLang="en-US" smtClean="0"/>
              <a:t>个节点</a:t>
            </a:r>
          </a:p>
        </p:txBody>
      </p:sp>
      <p:sp>
        <p:nvSpPr>
          <p:cNvPr id="645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856643F-8C1F-4024-8B0E-FC9E4306958A}" type="slidenum">
              <a:rPr lang="en-US" altLang="en-US" smtClean="0">
                <a:solidFill>
                  <a:srgbClr val="4B4B4B"/>
                </a:solidFill>
              </a:rPr>
              <a:pPr eaLnBrk="1" hangingPunct="1"/>
              <a:t>130</a:t>
            </a:fld>
            <a:endParaRPr lang="en-US" altLang="en-US" smtClean="0">
              <a:solidFill>
                <a:srgbClr val="4B4B4B"/>
              </a:solidFill>
            </a:endParaRPr>
          </a:p>
        </p:txBody>
      </p:sp>
    </p:spTree>
    <p:extLst>
      <p:ext uri="{BB962C8B-B14F-4D97-AF65-F5344CB8AC3E}">
        <p14:creationId xmlns:p14="http://schemas.microsoft.com/office/powerpoint/2010/main" val="319545263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zh-CN" altLang="en-US" smtClean="0"/>
              <a:t>特性</a:t>
            </a:r>
            <a:r>
              <a:rPr lang="en-US" altLang="zh-CN" smtClean="0"/>
              <a:t>3</a:t>
            </a:r>
          </a:p>
        </p:txBody>
      </p:sp>
      <p:sp>
        <p:nvSpPr>
          <p:cNvPr id="3077" name="Rectangle 3"/>
          <p:cNvSpPr>
            <a:spLocks noGrp="1" noChangeArrowheads="1"/>
          </p:cNvSpPr>
          <p:nvPr>
            <p:ph type="body" idx="1"/>
          </p:nvPr>
        </p:nvSpPr>
        <p:spPr/>
        <p:txBody>
          <a:bodyPr/>
          <a:lstStyle/>
          <a:p>
            <a:pPr eaLnBrk="1" hangingPunct="1">
              <a:lnSpc>
                <a:spcPct val="110000"/>
              </a:lnSpc>
            </a:pPr>
            <a:r>
              <a:rPr lang="zh-CN" altLang="en-US" dirty="0" smtClean="0">
                <a:solidFill>
                  <a:schemeClr val="accent2"/>
                </a:solidFill>
              </a:rPr>
              <a:t>特性</a:t>
            </a:r>
            <a:r>
              <a:rPr lang="en-US" altLang="zh-CN" dirty="0" smtClean="0">
                <a:solidFill>
                  <a:schemeClr val="accent2"/>
                </a:solidFill>
              </a:rPr>
              <a:t>3</a:t>
            </a:r>
            <a:r>
              <a:rPr lang="en-US" altLang="zh-CN" dirty="0" smtClean="0"/>
              <a:t>  </a:t>
            </a:r>
            <a:r>
              <a:rPr lang="zh-CN" altLang="en-US" dirty="0" smtClean="0"/>
              <a:t>包含</a:t>
            </a:r>
            <a:r>
              <a:rPr lang="en-US" altLang="zh-CN" i="1" dirty="0" smtClean="0"/>
              <a:t>n</a:t>
            </a:r>
            <a:r>
              <a:rPr lang="zh-CN" altLang="en-US" dirty="0" smtClean="0"/>
              <a:t>个节点的二叉树的高度最大为</a:t>
            </a:r>
            <a:r>
              <a:rPr lang="en-US" altLang="zh-CN" i="1" dirty="0" smtClean="0"/>
              <a:t>n</a:t>
            </a:r>
            <a:r>
              <a:rPr lang="zh-CN" altLang="en-US" dirty="0" smtClean="0"/>
              <a:t>，最小为</a:t>
            </a:r>
          </a:p>
          <a:p>
            <a:pPr eaLnBrk="1" hangingPunct="1">
              <a:lnSpc>
                <a:spcPct val="110000"/>
              </a:lnSpc>
              <a:buFont typeface="Wingdings" pitchFamily="2" charset="2"/>
              <a:buNone/>
            </a:pPr>
            <a:r>
              <a:rPr lang="zh-CN" altLang="en-US" dirty="0" smtClean="0"/>
              <a:t>证明</a:t>
            </a:r>
            <a:br>
              <a:rPr lang="zh-CN" altLang="en-US" dirty="0" smtClean="0"/>
            </a:br>
            <a:r>
              <a:rPr lang="zh-CN" altLang="en-US" dirty="0" smtClean="0"/>
              <a:t>每层至少一个元素</a:t>
            </a:r>
            <a:r>
              <a:rPr lang="zh-CN" altLang="en-US" dirty="0" smtClean="0">
                <a:sym typeface="Wingdings" pitchFamily="2" charset="2"/>
              </a:rPr>
              <a:t></a:t>
            </a:r>
            <a:r>
              <a:rPr lang="zh-CN" altLang="en-US" dirty="0" smtClean="0"/>
              <a:t>高度不会超过</a:t>
            </a:r>
            <a:r>
              <a:rPr lang="en-US" altLang="zh-CN" i="1" dirty="0" smtClean="0"/>
              <a:t>n</a:t>
            </a:r>
            <a:r>
              <a:rPr lang="en-US" altLang="zh-CN" dirty="0" smtClean="0"/>
              <a:t/>
            </a:r>
            <a:br>
              <a:rPr lang="en-US" altLang="zh-CN" dirty="0" smtClean="0"/>
            </a:br>
            <a:r>
              <a:rPr lang="zh-CN" altLang="en-US" dirty="0" smtClean="0"/>
              <a:t>由特性</a:t>
            </a:r>
            <a:r>
              <a:rPr lang="en-US" altLang="zh-CN" dirty="0" smtClean="0"/>
              <a:t>2</a:t>
            </a:r>
            <a:r>
              <a:rPr lang="zh-CN" altLang="en-US" dirty="0" smtClean="0"/>
              <a:t>，可知高度为</a:t>
            </a:r>
            <a:r>
              <a:rPr lang="en-US" altLang="zh-CN" i="1" dirty="0" smtClean="0"/>
              <a:t>h</a:t>
            </a:r>
            <a:r>
              <a:rPr lang="zh-CN" altLang="en-US" dirty="0" smtClean="0"/>
              <a:t>，节点最多</a:t>
            </a:r>
            <a:r>
              <a:rPr lang="en-US" altLang="zh-CN" dirty="0" smtClean="0"/>
              <a:t>2</a:t>
            </a:r>
            <a:r>
              <a:rPr lang="en-US" altLang="zh-CN" i="1" baseline="30000" dirty="0" smtClean="0"/>
              <a:t>h</a:t>
            </a:r>
            <a:r>
              <a:rPr lang="en-US" altLang="zh-CN" dirty="0" smtClean="0"/>
              <a:t>-1</a:t>
            </a:r>
            <a:br>
              <a:rPr lang="en-US" altLang="zh-CN" dirty="0" smtClean="0"/>
            </a:br>
            <a:r>
              <a:rPr lang="zh-CN" altLang="en-US" dirty="0" smtClean="0"/>
              <a:t>即</a:t>
            </a:r>
            <a:r>
              <a:rPr lang="en-US" altLang="zh-CN" i="1" dirty="0" smtClean="0"/>
              <a:t>n</a:t>
            </a:r>
            <a:r>
              <a:rPr lang="en-US" altLang="zh-CN" dirty="0" smtClean="0"/>
              <a:t>≤2</a:t>
            </a:r>
            <a:r>
              <a:rPr lang="en-US" altLang="zh-CN" i="1" baseline="30000" dirty="0" smtClean="0"/>
              <a:t>h</a:t>
            </a:r>
            <a:r>
              <a:rPr lang="en-US" altLang="zh-CN" dirty="0" smtClean="0"/>
              <a:t>-1</a:t>
            </a:r>
            <a:r>
              <a:rPr lang="en-US" altLang="zh-CN" dirty="0" smtClean="0">
                <a:sym typeface="Wingdings" pitchFamily="2" charset="2"/>
              </a:rPr>
              <a:t></a:t>
            </a:r>
            <a:r>
              <a:rPr lang="en-US" altLang="zh-CN" i="1" dirty="0" smtClean="0"/>
              <a:t>h</a:t>
            </a:r>
            <a:r>
              <a:rPr lang="en-US" altLang="zh-CN" dirty="0" smtClean="0"/>
              <a:t>≥log</a:t>
            </a:r>
            <a:r>
              <a:rPr lang="en-US" altLang="zh-CN" baseline="-25000" dirty="0" smtClean="0"/>
              <a:t>2</a:t>
            </a:r>
            <a:r>
              <a:rPr lang="en-US" altLang="zh-CN" dirty="0" smtClean="0"/>
              <a:t>(</a:t>
            </a:r>
            <a:r>
              <a:rPr lang="en-US" altLang="zh-CN" i="1" dirty="0" smtClean="0"/>
              <a:t>n</a:t>
            </a:r>
            <a:r>
              <a:rPr lang="en-US" altLang="zh-CN" dirty="0" smtClean="0"/>
              <a:t>+1)</a:t>
            </a:r>
            <a:br>
              <a:rPr lang="en-US" altLang="zh-CN" dirty="0" smtClean="0"/>
            </a:br>
            <a:r>
              <a:rPr lang="zh-CN" altLang="en-US" dirty="0" smtClean="0"/>
              <a:t>且</a:t>
            </a:r>
            <a:r>
              <a:rPr lang="en-US" altLang="zh-CN" i="1" dirty="0" smtClean="0"/>
              <a:t>h</a:t>
            </a:r>
            <a:r>
              <a:rPr lang="zh-CN" altLang="en-US" dirty="0" smtClean="0"/>
              <a:t>是整数</a:t>
            </a:r>
            <a:r>
              <a:rPr lang="zh-CN" altLang="en-US" dirty="0" smtClean="0">
                <a:sym typeface="Wingdings" pitchFamily="2" charset="2"/>
              </a:rPr>
              <a:t></a:t>
            </a:r>
            <a:endParaRPr lang="zh-CN" altLang="en-US" dirty="0" smtClean="0"/>
          </a:p>
          <a:p>
            <a:pPr eaLnBrk="1" hangingPunct="1">
              <a:lnSpc>
                <a:spcPct val="110000"/>
              </a:lnSpc>
              <a:buFont typeface="Wingdings" pitchFamily="2" charset="2"/>
              <a:buNone/>
            </a:pPr>
            <a:endParaRPr lang="en-US" altLang="zh-CN" dirty="0" smtClean="0"/>
          </a:p>
        </p:txBody>
      </p:sp>
      <p:graphicFrame>
        <p:nvGraphicFramePr>
          <p:cNvPr id="3074" name="Object 4"/>
          <p:cNvGraphicFramePr>
            <a:graphicFrameLocks noChangeAspect="1"/>
          </p:cNvGraphicFramePr>
          <p:nvPr>
            <p:extLst/>
          </p:nvPr>
        </p:nvGraphicFramePr>
        <p:xfrm>
          <a:off x="1789386" y="2268922"/>
          <a:ext cx="2057400" cy="588963"/>
        </p:xfrm>
        <a:graphic>
          <a:graphicData uri="http://schemas.openxmlformats.org/presentationml/2006/ole">
            <mc:AlternateContent xmlns:mc="http://schemas.openxmlformats.org/markup-compatibility/2006">
              <mc:Choice xmlns:v="urn:schemas-microsoft-com:vml" Requires="v">
                <p:oleObj spid="_x0000_s24586" name="Equation" r:id="rId3" imgW="799920" imgH="228600" progId="Equation.3">
                  <p:embed/>
                </p:oleObj>
              </mc:Choice>
              <mc:Fallback>
                <p:oleObj name="Equation" r:id="rId3" imgW="799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386" y="2268922"/>
                        <a:ext cx="20574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p:cNvGraphicFramePr>
            <a:graphicFrameLocks noChangeAspect="1"/>
          </p:cNvGraphicFramePr>
          <p:nvPr>
            <p:extLst/>
          </p:nvPr>
        </p:nvGraphicFramePr>
        <p:xfrm>
          <a:off x="3157976" y="4805144"/>
          <a:ext cx="2646362" cy="588963"/>
        </p:xfrm>
        <a:graphic>
          <a:graphicData uri="http://schemas.openxmlformats.org/presentationml/2006/ole">
            <mc:AlternateContent xmlns:mc="http://schemas.openxmlformats.org/markup-compatibility/2006">
              <mc:Choice xmlns:v="urn:schemas-microsoft-com:vml" Requires="v">
                <p:oleObj spid="_x0000_s24587" name="Equation" r:id="rId5" imgW="1028520" imgH="228600" progId="Equation.3">
                  <p:embed/>
                </p:oleObj>
              </mc:Choice>
              <mc:Fallback>
                <p:oleObj name="Equation" r:id="rId5" imgW="10285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7976" y="4805144"/>
                        <a:ext cx="2646362"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A8E0281-A949-4DF4-9BCF-7DB99611EFDD}" type="slidenum">
              <a:rPr lang="en-US" altLang="en-US" smtClean="0">
                <a:solidFill>
                  <a:srgbClr val="4B4B4B"/>
                </a:solidFill>
              </a:rPr>
              <a:pPr eaLnBrk="1" hangingPunct="1"/>
              <a:t>131</a:t>
            </a:fld>
            <a:endParaRPr lang="en-US" altLang="en-US" smtClean="0">
              <a:solidFill>
                <a:srgbClr val="4B4B4B"/>
              </a:solidFill>
            </a:endParaRPr>
          </a:p>
        </p:txBody>
      </p:sp>
    </p:spTree>
    <p:extLst>
      <p:ext uri="{BB962C8B-B14F-4D97-AF65-F5344CB8AC3E}">
        <p14:creationId xmlns:p14="http://schemas.microsoft.com/office/powerpoint/2010/main" val="16629155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满二叉树（</a:t>
            </a:r>
            <a:r>
              <a:rPr lang="en-US" altLang="zh-CN" smtClean="0">
                <a:solidFill>
                  <a:schemeClr val="hlink"/>
                </a:solidFill>
                <a:ea typeface="仿宋_GB2312" pitchFamily="49" charset="-122"/>
              </a:rPr>
              <a:t>full binary tree </a:t>
            </a:r>
            <a:r>
              <a:rPr lang="zh-CN" altLang="en-US" smtClean="0"/>
              <a:t>）</a:t>
            </a:r>
          </a:p>
        </p:txBody>
      </p:sp>
      <p:sp>
        <p:nvSpPr>
          <p:cNvPr id="66563" name="Rectangle 3"/>
          <p:cNvSpPr>
            <a:spLocks noGrp="1" noChangeArrowheads="1"/>
          </p:cNvSpPr>
          <p:nvPr>
            <p:ph type="body" idx="1"/>
          </p:nvPr>
        </p:nvSpPr>
        <p:spPr/>
        <p:txBody>
          <a:bodyPr/>
          <a:lstStyle/>
          <a:p>
            <a:pPr eaLnBrk="1" hangingPunct="1"/>
            <a:r>
              <a:rPr lang="zh-CN" altLang="en-US" smtClean="0"/>
              <a:t>高度为</a:t>
            </a:r>
            <a:r>
              <a:rPr lang="en-US" altLang="zh-CN" i="1" smtClean="0"/>
              <a:t>h</a:t>
            </a:r>
            <a:r>
              <a:rPr lang="zh-CN" altLang="en-US" smtClean="0"/>
              <a:t>，节点数</a:t>
            </a:r>
            <a:r>
              <a:rPr lang="en-US" altLang="zh-CN" smtClean="0"/>
              <a:t>2</a:t>
            </a:r>
            <a:r>
              <a:rPr lang="en-US" altLang="zh-CN" i="1" baseline="30000" smtClean="0"/>
              <a:t>h</a:t>
            </a:r>
            <a:r>
              <a:rPr lang="en-US" altLang="zh-CN" smtClean="0"/>
              <a:t>-1</a:t>
            </a:r>
          </a:p>
        </p:txBody>
      </p:sp>
      <p:pic>
        <p:nvPicPr>
          <p:cNvPr id="66564" name="Picture 4" descr="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157" y="2961290"/>
            <a:ext cx="6111356" cy="253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F3FBB5A-2C02-4271-A93F-94902D58908D}" type="slidenum">
              <a:rPr lang="en-US" altLang="en-US" smtClean="0">
                <a:solidFill>
                  <a:srgbClr val="4B4B4B"/>
                </a:solidFill>
              </a:rPr>
              <a:pPr eaLnBrk="1" hangingPunct="1"/>
              <a:t>132</a:t>
            </a:fld>
            <a:endParaRPr lang="en-US" altLang="en-US" smtClean="0">
              <a:solidFill>
                <a:srgbClr val="4B4B4B"/>
              </a:solidFill>
            </a:endParaRPr>
          </a:p>
        </p:txBody>
      </p:sp>
    </p:spTree>
    <p:extLst>
      <p:ext uri="{BB962C8B-B14F-4D97-AF65-F5344CB8AC3E}">
        <p14:creationId xmlns:p14="http://schemas.microsoft.com/office/powerpoint/2010/main" val="27969473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完全二叉树</a:t>
            </a:r>
            <a:endParaRPr lang="en-US" altLang="zh-CN" smtClean="0"/>
          </a:p>
        </p:txBody>
      </p:sp>
      <p:sp>
        <p:nvSpPr>
          <p:cNvPr id="4100" name="Rectangle 3"/>
          <p:cNvSpPr>
            <a:spLocks noGrp="1" noChangeArrowheads="1"/>
          </p:cNvSpPr>
          <p:nvPr>
            <p:ph type="body" idx="1"/>
          </p:nvPr>
        </p:nvSpPr>
        <p:spPr/>
        <p:txBody>
          <a:bodyPr/>
          <a:lstStyle/>
          <a:p>
            <a:pPr eaLnBrk="1" hangingPunct="1"/>
            <a:r>
              <a:rPr lang="zh-CN" altLang="en-US" smtClean="0">
                <a:solidFill>
                  <a:schemeClr val="accent2"/>
                </a:solidFill>
              </a:rPr>
              <a:t>高度为</a:t>
            </a:r>
            <a:r>
              <a:rPr lang="en-US" altLang="zh-CN" i="1" smtClean="0">
                <a:solidFill>
                  <a:schemeClr val="accent2"/>
                </a:solidFill>
              </a:rPr>
              <a:t>h </a:t>
            </a:r>
            <a:r>
              <a:rPr lang="zh-CN" altLang="en-US" smtClean="0">
                <a:solidFill>
                  <a:schemeClr val="accent2"/>
                </a:solidFill>
              </a:rPr>
              <a:t>的满二叉树中节点按从上到下，从左到右的顺序从</a:t>
            </a:r>
            <a:r>
              <a:rPr lang="en-US" altLang="zh-CN" smtClean="0">
                <a:solidFill>
                  <a:schemeClr val="accent2"/>
                </a:solidFill>
              </a:rPr>
              <a:t>1</a:t>
            </a:r>
            <a:r>
              <a:rPr lang="zh-CN" altLang="en-US" smtClean="0">
                <a:solidFill>
                  <a:schemeClr val="accent2"/>
                </a:solidFill>
              </a:rPr>
              <a:t>到</a:t>
            </a:r>
            <a:r>
              <a:rPr lang="en-US" altLang="zh-CN" smtClean="0">
                <a:solidFill>
                  <a:schemeClr val="accent2"/>
                </a:solidFill>
              </a:rPr>
              <a:t>2</a:t>
            </a:r>
            <a:r>
              <a:rPr lang="en-US" altLang="zh-CN" i="1" baseline="30000" smtClean="0">
                <a:solidFill>
                  <a:schemeClr val="accent2"/>
                </a:solidFill>
              </a:rPr>
              <a:t>h</a:t>
            </a:r>
            <a:r>
              <a:rPr lang="en-US" altLang="zh-CN" smtClean="0">
                <a:solidFill>
                  <a:schemeClr val="accent2"/>
                </a:solidFill>
              </a:rPr>
              <a:t>-1</a:t>
            </a:r>
            <a:r>
              <a:rPr lang="zh-CN" altLang="en-US" smtClean="0">
                <a:solidFill>
                  <a:schemeClr val="accent2"/>
                </a:solidFill>
              </a:rPr>
              <a:t>进行编号</a:t>
            </a:r>
          </a:p>
          <a:p>
            <a:pPr eaLnBrk="1" hangingPunct="1"/>
            <a:r>
              <a:rPr lang="zh-CN" altLang="en-US" smtClean="0">
                <a:solidFill>
                  <a:schemeClr val="accent2"/>
                </a:solidFill>
              </a:rPr>
              <a:t>从中删除</a:t>
            </a:r>
            <a:r>
              <a:rPr lang="en-US" altLang="zh-CN" i="1" smtClean="0">
                <a:solidFill>
                  <a:schemeClr val="accent2"/>
                </a:solidFill>
              </a:rPr>
              <a:t>k</a:t>
            </a:r>
            <a:r>
              <a:rPr lang="zh-CN" altLang="en-US" smtClean="0">
                <a:solidFill>
                  <a:schemeClr val="accent2"/>
                </a:solidFill>
              </a:rPr>
              <a:t>个节点，编号为</a:t>
            </a:r>
            <a:r>
              <a:rPr lang="en-US" altLang="zh-CN" smtClean="0">
                <a:solidFill>
                  <a:schemeClr val="accent2"/>
                </a:solidFill>
              </a:rPr>
              <a:t>2</a:t>
            </a:r>
            <a:r>
              <a:rPr lang="en-US" altLang="zh-CN" i="1" baseline="30000" smtClean="0">
                <a:solidFill>
                  <a:schemeClr val="accent2"/>
                </a:solidFill>
              </a:rPr>
              <a:t>h</a:t>
            </a:r>
            <a:r>
              <a:rPr lang="en-US" altLang="zh-CN" smtClean="0">
                <a:solidFill>
                  <a:schemeClr val="accent2"/>
                </a:solidFill>
              </a:rPr>
              <a:t>-</a:t>
            </a:r>
            <a:r>
              <a:rPr lang="en-US" altLang="zh-CN" i="1" smtClean="0">
                <a:solidFill>
                  <a:schemeClr val="accent2"/>
                </a:solidFill>
              </a:rPr>
              <a:t>i</a:t>
            </a:r>
            <a:r>
              <a:rPr lang="en-US" altLang="zh-CN" smtClean="0">
                <a:solidFill>
                  <a:schemeClr val="accent2"/>
                </a:solidFill>
              </a:rPr>
              <a:t>, 1≤</a:t>
            </a:r>
            <a:r>
              <a:rPr lang="en-US" altLang="zh-CN" i="1" smtClean="0">
                <a:solidFill>
                  <a:schemeClr val="accent2"/>
                </a:solidFill>
              </a:rPr>
              <a:t>i</a:t>
            </a:r>
            <a:r>
              <a:rPr lang="en-US" altLang="zh-CN" smtClean="0">
                <a:solidFill>
                  <a:schemeClr val="accent2"/>
                </a:solidFill>
              </a:rPr>
              <a:t>≤</a:t>
            </a:r>
            <a:r>
              <a:rPr lang="en-US" altLang="zh-CN" i="1" smtClean="0">
                <a:solidFill>
                  <a:schemeClr val="accent2"/>
                </a:solidFill>
              </a:rPr>
              <a:t>k</a:t>
            </a:r>
            <a:endParaRPr lang="en-US" altLang="zh-CN" smtClean="0">
              <a:solidFill>
                <a:schemeClr val="accent2"/>
              </a:solidFill>
            </a:endParaRPr>
          </a:p>
          <a:p>
            <a:pPr eaLnBrk="1" hangingPunct="1"/>
            <a:r>
              <a:rPr lang="zh-CN" altLang="en-US" smtClean="0">
                <a:solidFill>
                  <a:schemeClr val="accent2"/>
                </a:solidFill>
                <a:sym typeface="Wingdings" pitchFamily="2" charset="2"/>
              </a:rPr>
              <a:t>即为</a:t>
            </a:r>
            <a:r>
              <a:rPr lang="zh-CN" altLang="en-US" smtClean="0">
                <a:solidFill>
                  <a:schemeClr val="accent2"/>
                </a:solidFill>
              </a:rPr>
              <a:t>完全二叉树，深度为</a:t>
            </a:r>
          </a:p>
        </p:txBody>
      </p:sp>
      <p:graphicFrame>
        <p:nvGraphicFramePr>
          <p:cNvPr id="4098" name="Object 4"/>
          <p:cNvGraphicFramePr>
            <a:graphicFrameLocks noChangeAspect="1"/>
          </p:cNvGraphicFramePr>
          <p:nvPr/>
        </p:nvGraphicFramePr>
        <p:xfrm>
          <a:off x="5110163" y="3249613"/>
          <a:ext cx="1600200" cy="458787"/>
        </p:xfrm>
        <a:graphic>
          <a:graphicData uri="http://schemas.openxmlformats.org/presentationml/2006/ole">
            <mc:AlternateContent xmlns:mc="http://schemas.openxmlformats.org/markup-compatibility/2006">
              <mc:Choice xmlns:v="urn:schemas-microsoft-com:vml" Requires="v">
                <p:oleObj spid="_x0000_s25606" name="Equation" r:id="rId3" imgW="799920" imgH="228600" progId="Equation.3">
                  <p:embed/>
                </p:oleObj>
              </mc:Choice>
              <mc:Fallback>
                <p:oleObj name="Equation" r:id="rId3" imgW="799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163" y="3249613"/>
                        <a:ext cx="16002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1" name="Picture 5" descr="comple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5" y="3787775"/>
            <a:ext cx="88360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617C97B-85C2-4386-93CD-DC1567B9B956}" type="slidenum">
              <a:rPr lang="en-US" altLang="en-US" smtClean="0">
                <a:solidFill>
                  <a:srgbClr val="4B4B4B"/>
                </a:solidFill>
              </a:rPr>
              <a:pPr eaLnBrk="1" hangingPunct="1"/>
              <a:t>133</a:t>
            </a:fld>
            <a:endParaRPr lang="en-US" altLang="en-US" smtClean="0">
              <a:solidFill>
                <a:srgbClr val="4B4B4B"/>
              </a:solidFill>
            </a:endParaRPr>
          </a:p>
        </p:txBody>
      </p:sp>
    </p:spTree>
    <p:extLst>
      <p:ext uri="{BB962C8B-B14F-4D97-AF65-F5344CB8AC3E}">
        <p14:creationId xmlns:p14="http://schemas.microsoft.com/office/powerpoint/2010/main" val="211195757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mtClean="0"/>
              <a:t>特性</a:t>
            </a:r>
            <a:r>
              <a:rPr lang="en-US" altLang="zh-CN" smtClean="0"/>
              <a:t>4</a:t>
            </a:r>
          </a:p>
        </p:txBody>
      </p:sp>
      <p:sp>
        <p:nvSpPr>
          <p:cNvPr id="6148" name="Rectangle 3"/>
          <p:cNvSpPr>
            <a:spLocks noGrp="1" noChangeArrowheads="1"/>
          </p:cNvSpPr>
          <p:nvPr>
            <p:ph type="body" idx="1"/>
          </p:nvPr>
        </p:nvSpPr>
        <p:spPr>
          <a:xfrm>
            <a:off x="1182688" y="1371600"/>
            <a:ext cx="7772400" cy="5029200"/>
          </a:xfrm>
        </p:spPr>
        <p:txBody>
          <a:bodyPr/>
          <a:lstStyle/>
          <a:p>
            <a:pPr marL="609600" indent="-609600" eaLnBrk="1" hangingPunct="1"/>
            <a:r>
              <a:rPr lang="zh-CN" altLang="en-US" dirty="0" smtClean="0">
                <a:solidFill>
                  <a:schemeClr val="accent2"/>
                </a:solidFill>
              </a:rPr>
              <a:t>特性</a:t>
            </a:r>
            <a:r>
              <a:rPr lang="en-US" altLang="zh-CN" dirty="0" smtClean="0">
                <a:solidFill>
                  <a:schemeClr val="accent2"/>
                </a:solidFill>
              </a:rPr>
              <a:t>4</a:t>
            </a:r>
            <a:r>
              <a:rPr lang="en-US" altLang="zh-CN" dirty="0" smtClean="0"/>
              <a:t>  </a:t>
            </a:r>
            <a:r>
              <a:rPr lang="zh-CN" altLang="en-US" dirty="0" smtClean="0"/>
              <a:t>设完全二叉树中一节点的序号为</a:t>
            </a:r>
            <a:r>
              <a:rPr lang="en-US" altLang="zh-CN" i="1" dirty="0" err="1" smtClean="0"/>
              <a:t>i</a:t>
            </a:r>
            <a:r>
              <a:rPr lang="en-US" altLang="zh-CN" dirty="0" smtClean="0"/>
              <a:t>, 1≤</a:t>
            </a:r>
            <a:r>
              <a:rPr lang="en-US" altLang="zh-CN" i="1" dirty="0" smtClean="0"/>
              <a:t>i</a:t>
            </a:r>
            <a:r>
              <a:rPr lang="en-US" altLang="zh-CN" dirty="0" smtClean="0"/>
              <a:t>≤</a:t>
            </a:r>
            <a:r>
              <a:rPr lang="en-US" altLang="zh-CN" i="1" dirty="0" smtClean="0"/>
              <a:t>n</a:t>
            </a:r>
            <a:r>
              <a:rPr lang="zh-CN" altLang="en-US" dirty="0" smtClean="0"/>
              <a:t>。则有以下关系成立：</a:t>
            </a:r>
          </a:p>
          <a:p>
            <a:pPr marL="609600" indent="-609600" eaLnBrk="1" hangingPunct="1">
              <a:buFont typeface="Wingdings" pitchFamily="2" charset="2"/>
              <a:buAutoNum type="arabicParenR"/>
            </a:pPr>
            <a:r>
              <a:rPr lang="zh-CN" altLang="en-US" dirty="0" smtClean="0"/>
              <a:t>当</a:t>
            </a:r>
            <a:r>
              <a:rPr lang="en-US" altLang="zh-CN" i="1" dirty="0" err="1" smtClean="0"/>
              <a:t>i</a:t>
            </a:r>
            <a:r>
              <a:rPr lang="en-US" altLang="zh-CN" i="1" dirty="0" smtClean="0"/>
              <a:t> </a:t>
            </a:r>
            <a:r>
              <a:rPr lang="en-US" altLang="zh-CN" dirty="0" smtClean="0"/>
              <a:t>= 1</a:t>
            </a:r>
            <a:r>
              <a:rPr lang="zh-CN" altLang="en-US" dirty="0" smtClean="0"/>
              <a:t>时，该元素为二叉树的根。若</a:t>
            </a:r>
            <a:r>
              <a:rPr lang="en-US" altLang="zh-CN" i="1" dirty="0" err="1" smtClean="0"/>
              <a:t>i</a:t>
            </a:r>
            <a:r>
              <a:rPr lang="en-US" altLang="zh-CN" i="1" dirty="0" smtClean="0"/>
              <a:t> </a:t>
            </a:r>
            <a:r>
              <a:rPr lang="en-US" altLang="zh-CN" dirty="0" smtClean="0"/>
              <a:t>&gt; 1</a:t>
            </a:r>
            <a:r>
              <a:rPr lang="zh-CN" altLang="en-US" dirty="0" smtClean="0"/>
              <a:t>，则该元素父节点的编号为</a:t>
            </a:r>
          </a:p>
          <a:p>
            <a:pPr marL="609600" indent="-609600" eaLnBrk="1" hangingPunct="1">
              <a:buFont typeface="Wingdings" pitchFamily="2" charset="2"/>
              <a:buAutoNum type="arabicParenR"/>
            </a:pPr>
            <a:r>
              <a:rPr lang="zh-CN" altLang="en-US" dirty="0" smtClean="0"/>
              <a:t>当</a:t>
            </a:r>
            <a:r>
              <a:rPr lang="en-US" altLang="zh-CN" dirty="0" smtClean="0"/>
              <a:t>2</a:t>
            </a:r>
            <a:r>
              <a:rPr lang="en-US" altLang="zh-CN" i="1" dirty="0" smtClean="0"/>
              <a:t>i</a:t>
            </a:r>
            <a:r>
              <a:rPr lang="en-US" altLang="zh-CN" dirty="0" smtClean="0"/>
              <a:t>&gt;</a:t>
            </a:r>
            <a:r>
              <a:rPr lang="en-US" altLang="zh-CN" i="1" dirty="0" smtClean="0"/>
              <a:t>n</a:t>
            </a:r>
            <a:r>
              <a:rPr lang="zh-CN" altLang="en-US" dirty="0" smtClean="0"/>
              <a:t>时，该元素无左孩子。否则，其左孩子的编号为</a:t>
            </a:r>
            <a:r>
              <a:rPr lang="en-US" altLang="zh-CN" dirty="0" smtClean="0"/>
              <a:t>2</a:t>
            </a:r>
            <a:r>
              <a:rPr lang="en-US" altLang="zh-CN" i="1" dirty="0" smtClean="0"/>
              <a:t>i</a:t>
            </a:r>
          </a:p>
          <a:p>
            <a:pPr marL="609600" indent="-609600" eaLnBrk="1" hangingPunct="1">
              <a:buFont typeface="Wingdings" pitchFamily="2" charset="2"/>
              <a:buAutoNum type="arabicParenR"/>
            </a:pPr>
            <a:r>
              <a:rPr lang="zh-CN" altLang="en-US" dirty="0" smtClean="0"/>
              <a:t>若</a:t>
            </a:r>
            <a:r>
              <a:rPr lang="en-US" altLang="zh-CN" dirty="0" smtClean="0"/>
              <a:t>2</a:t>
            </a:r>
            <a:r>
              <a:rPr lang="en-US" altLang="zh-CN" i="1" dirty="0" smtClean="0"/>
              <a:t>i </a:t>
            </a:r>
            <a:r>
              <a:rPr lang="en-US" altLang="zh-CN" dirty="0" smtClean="0"/>
              <a:t>+ 1&gt;</a:t>
            </a:r>
            <a:r>
              <a:rPr lang="en-US" altLang="zh-CN" i="1" dirty="0" smtClean="0"/>
              <a:t>n</a:t>
            </a:r>
            <a:r>
              <a:rPr lang="zh-CN" altLang="en-US" dirty="0" smtClean="0"/>
              <a:t>，该元素无右孩子。否则，其右孩子编号为</a:t>
            </a:r>
            <a:r>
              <a:rPr lang="en-US" altLang="zh-CN" dirty="0" smtClean="0"/>
              <a:t>2</a:t>
            </a:r>
            <a:r>
              <a:rPr lang="en-US" altLang="zh-CN" i="1" dirty="0" smtClean="0"/>
              <a:t>i </a:t>
            </a:r>
            <a:r>
              <a:rPr lang="en-US" altLang="zh-CN" dirty="0" smtClean="0"/>
              <a:t>+ 1</a:t>
            </a:r>
          </a:p>
          <a:p>
            <a:pPr marL="609600" indent="-609600" eaLnBrk="1" hangingPunct="1">
              <a:buFont typeface="Wingdings" pitchFamily="2" charset="2"/>
              <a:buAutoNum type="arabicParenR"/>
            </a:pPr>
            <a:endParaRPr lang="en-US" altLang="zh-CN" dirty="0" smtClean="0"/>
          </a:p>
        </p:txBody>
      </p:sp>
      <p:graphicFrame>
        <p:nvGraphicFramePr>
          <p:cNvPr id="6146" name="Object 4"/>
          <p:cNvGraphicFramePr>
            <a:graphicFrameLocks noChangeAspect="1"/>
          </p:cNvGraphicFramePr>
          <p:nvPr>
            <p:extLst/>
          </p:nvPr>
        </p:nvGraphicFramePr>
        <p:xfrm>
          <a:off x="5640387" y="2602570"/>
          <a:ext cx="949325" cy="588962"/>
        </p:xfrm>
        <a:graphic>
          <a:graphicData uri="http://schemas.openxmlformats.org/presentationml/2006/ole">
            <mc:AlternateContent xmlns:mc="http://schemas.openxmlformats.org/markup-compatibility/2006">
              <mc:Choice xmlns:v="urn:schemas-microsoft-com:vml" Requires="v">
                <p:oleObj spid="_x0000_s27654" name="Equation" r:id="rId3" imgW="368280" imgH="228600" progId="Equation.3">
                  <p:embed/>
                </p:oleObj>
              </mc:Choice>
              <mc:Fallback>
                <p:oleObj name="Equation" r:id="rId3" imgW="3682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387" y="2602570"/>
                        <a:ext cx="94932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A44C3C2-2064-42F1-8CEF-B4352DCC5D91}" type="slidenum">
              <a:rPr lang="en-US" altLang="en-US" smtClean="0">
                <a:solidFill>
                  <a:srgbClr val="4B4B4B"/>
                </a:solidFill>
              </a:rPr>
              <a:pPr eaLnBrk="1" hangingPunct="1"/>
              <a:t>134</a:t>
            </a:fld>
            <a:endParaRPr lang="en-US" altLang="en-US" smtClean="0">
              <a:solidFill>
                <a:srgbClr val="4B4B4B"/>
              </a:solidFill>
            </a:endParaRPr>
          </a:p>
        </p:txBody>
      </p:sp>
    </p:spTree>
    <p:extLst>
      <p:ext uri="{BB962C8B-B14F-4D97-AF65-F5344CB8AC3E}">
        <p14:creationId xmlns:p14="http://schemas.microsoft.com/office/powerpoint/2010/main" val="7262463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zh-CN" altLang="en-US" smtClean="0"/>
              <a:t>特性</a:t>
            </a:r>
            <a:r>
              <a:rPr lang="en-US" altLang="zh-CN" smtClean="0"/>
              <a:t>5</a:t>
            </a:r>
            <a:endParaRPr lang="zh-CN" altLang="en-US" smtClean="0"/>
          </a:p>
        </p:txBody>
      </p:sp>
      <p:sp>
        <p:nvSpPr>
          <p:cNvPr id="7172" name="内容占位符 2"/>
          <p:cNvSpPr>
            <a:spLocks noGrp="1"/>
          </p:cNvSpPr>
          <p:nvPr>
            <p:ph idx="1"/>
          </p:nvPr>
        </p:nvSpPr>
        <p:spPr/>
        <p:txBody>
          <a:bodyPr/>
          <a:lstStyle/>
          <a:p>
            <a:r>
              <a:rPr lang="zh-CN" altLang="en-US" smtClean="0"/>
              <a:t>设二叉树中度为</a:t>
            </a:r>
            <a:r>
              <a:rPr lang="en-US" altLang="zh-CN" smtClean="0"/>
              <a:t>2</a:t>
            </a:r>
            <a:r>
              <a:rPr lang="zh-CN" altLang="en-US" smtClean="0"/>
              <a:t>的节点有</a:t>
            </a:r>
            <a:r>
              <a:rPr lang="en-US" altLang="zh-CN" smtClean="0"/>
              <a:t>n</a:t>
            </a:r>
            <a:r>
              <a:rPr lang="en-US" altLang="zh-CN" baseline="-25000" smtClean="0"/>
              <a:t>2</a:t>
            </a:r>
            <a:r>
              <a:rPr lang="zh-CN" altLang="en-US" smtClean="0"/>
              <a:t>个，度为</a:t>
            </a:r>
            <a:r>
              <a:rPr lang="en-US" altLang="zh-CN" smtClean="0"/>
              <a:t>1</a:t>
            </a:r>
            <a:r>
              <a:rPr lang="zh-CN" altLang="en-US" smtClean="0"/>
              <a:t>的节点有</a:t>
            </a:r>
            <a:r>
              <a:rPr lang="en-US" altLang="zh-CN" smtClean="0"/>
              <a:t>n</a:t>
            </a:r>
            <a:r>
              <a:rPr lang="en-US" altLang="zh-CN" baseline="-25000" smtClean="0"/>
              <a:t>1</a:t>
            </a:r>
            <a:r>
              <a:rPr lang="zh-CN" altLang="en-US" smtClean="0"/>
              <a:t>个，度为</a:t>
            </a:r>
            <a:r>
              <a:rPr lang="en-US" altLang="zh-CN" smtClean="0"/>
              <a:t>0</a:t>
            </a:r>
            <a:r>
              <a:rPr lang="zh-CN" altLang="en-US" smtClean="0"/>
              <a:t>的节点有</a:t>
            </a:r>
            <a:r>
              <a:rPr lang="en-US" altLang="zh-CN" smtClean="0"/>
              <a:t>n</a:t>
            </a:r>
            <a:r>
              <a:rPr lang="en-US" altLang="zh-CN" baseline="-25000" smtClean="0"/>
              <a:t>0</a:t>
            </a:r>
            <a:r>
              <a:rPr lang="zh-CN" altLang="en-US" smtClean="0"/>
              <a:t>个，则</a:t>
            </a:r>
            <a:r>
              <a:rPr lang="en-US" altLang="zh-CN" smtClean="0">
                <a:solidFill>
                  <a:srgbClr val="FF0000"/>
                </a:solidFill>
              </a:rPr>
              <a:t>n</a:t>
            </a:r>
            <a:r>
              <a:rPr lang="en-US" altLang="zh-CN" baseline="-25000" smtClean="0">
                <a:solidFill>
                  <a:srgbClr val="FF0000"/>
                </a:solidFill>
              </a:rPr>
              <a:t>0</a:t>
            </a:r>
            <a:r>
              <a:rPr lang="en-US" altLang="zh-CN" smtClean="0">
                <a:solidFill>
                  <a:srgbClr val="FF0000"/>
                </a:solidFill>
              </a:rPr>
              <a:t>=n</a:t>
            </a:r>
            <a:r>
              <a:rPr lang="en-US" altLang="zh-CN" baseline="-25000" smtClean="0">
                <a:solidFill>
                  <a:srgbClr val="FF0000"/>
                </a:solidFill>
              </a:rPr>
              <a:t>2</a:t>
            </a:r>
            <a:r>
              <a:rPr lang="en-US" altLang="zh-CN" smtClean="0">
                <a:solidFill>
                  <a:srgbClr val="FF0000"/>
                </a:solidFill>
              </a:rPr>
              <a:t>+1</a:t>
            </a:r>
          </a:p>
          <a:p>
            <a:endParaRPr lang="en-US" altLang="zh-CN" smtClean="0"/>
          </a:p>
          <a:p>
            <a:endParaRPr lang="en-US" altLang="zh-CN" smtClean="0"/>
          </a:p>
          <a:p>
            <a:endParaRPr lang="en-US" altLang="zh-CN" smtClean="0"/>
          </a:p>
          <a:p>
            <a:r>
              <a:rPr lang="zh-CN" altLang="en-US" smtClean="0"/>
              <a:t>一棵二叉树有</a:t>
            </a:r>
            <a:r>
              <a:rPr lang="en-US" altLang="zh-CN" smtClean="0"/>
              <a:t>1024</a:t>
            </a:r>
            <a:r>
              <a:rPr lang="zh-CN" altLang="en-US" smtClean="0"/>
              <a:t>个节点，其中</a:t>
            </a:r>
            <a:r>
              <a:rPr lang="en-US" altLang="zh-CN" smtClean="0"/>
              <a:t>465</a:t>
            </a:r>
            <a:r>
              <a:rPr lang="zh-CN" altLang="en-US" smtClean="0"/>
              <a:t>个是叶节点，那么树中度为</a:t>
            </a:r>
            <a:r>
              <a:rPr lang="en-US" altLang="zh-CN" smtClean="0"/>
              <a:t>2</a:t>
            </a:r>
            <a:r>
              <a:rPr lang="zh-CN" altLang="en-US" smtClean="0"/>
              <a:t>和度为</a:t>
            </a:r>
            <a:r>
              <a:rPr lang="en-US" altLang="zh-CN" smtClean="0"/>
              <a:t>1</a:t>
            </a:r>
            <a:r>
              <a:rPr lang="zh-CN" altLang="en-US" smtClean="0"/>
              <a:t>的节点各有多少？</a:t>
            </a:r>
          </a:p>
        </p:txBody>
      </p:sp>
      <p:sp>
        <p:nvSpPr>
          <p:cNvPr id="717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B1A141F-8918-4FFE-B521-3757EB535968}" type="slidenum">
              <a:rPr lang="en-US" altLang="en-US" smtClean="0">
                <a:solidFill>
                  <a:srgbClr val="4B4B4B"/>
                </a:solidFill>
              </a:rPr>
              <a:pPr eaLnBrk="1" hangingPunct="1"/>
              <a:t>135</a:t>
            </a:fld>
            <a:endParaRPr lang="en-US" altLang="en-US" smtClean="0">
              <a:solidFill>
                <a:srgbClr val="4B4B4B"/>
              </a:solidFill>
            </a:endParaRPr>
          </a:p>
        </p:txBody>
      </p:sp>
    </p:spTree>
    <p:extLst>
      <p:ext uri="{BB962C8B-B14F-4D97-AF65-F5344CB8AC3E}">
        <p14:creationId xmlns:p14="http://schemas.microsoft.com/office/powerpoint/2010/main" val="100164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二叉树描述</a:t>
            </a:r>
          </a:p>
        </p:txBody>
      </p:sp>
      <p:sp>
        <p:nvSpPr>
          <p:cNvPr id="72707" name="Rectangle 3"/>
          <p:cNvSpPr>
            <a:spLocks noGrp="1" noChangeArrowheads="1"/>
          </p:cNvSpPr>
          <p:nvPr>
            <p:ph type="body" idx="1"/>
          </p:nvPr>
        </p:nvSpPr>
        <p:spPr>
          <a:xfrm>
            <a:off x="1182688" y="1371600"/>
            <a:ext cx="7772400" cy="4524375"/>
          </a:xfrm>
        </p:spPr>
        <p:txBody>
          <a:bodyPr/>
          <a:lstStyle/>
          <a:p>
            <a:pPr eaLnBrk="1" hangingPunct="1"/>
            <a:r>
              <a:rPr lang="zh-CN" altLang="en-US" dirty="0" smtClean="0"/>
              <a:t>数组描述（顺序存储）</a:t>
            </a:r>
            <a:r>
              <a:rPr lang="en-US" altLang="zh-CN" dirty="0" smtClean="0"/>
              <a:t>——</a:t>
            </a:r>
            <a:r>
              <a:rPr lang="zh-CN" altLang="en-US" dirty="0" smtClean="0"/>
              <a:t>利用特性</a:t>
            </a:r>
            <a:r>
              <a:rPr lang="en-US" altLang="zh-CN" dirty="0" smtClean="0"/>
              <a:t>4</a:t>
            </a:r>
          </a:p>
          <a:p>
            <a:pPr lvl="1" eaLnBrk="1" hangingPunct="1"/>
            <a:r>
              <a:rPr lang="zh-CN" altLang="en-US" dirty="0" smtClean="0"/>
              <a:t>普通二叉树</a:t>
            </a:r>
            <a:r>
              <a:rPr lang="en-US" altLang="zh-CN" dirty="0" smtClean="0"/>
              <a:t>——</a:t>
            </a:r>
            <a:r>
              <a:rPr lang="zh-CN" altLang="en-US" dirty="0" smtClean="0"/>
              <a:t>缺少部分节点的完全二叉树</a:t>
            </a:r>
          </a:p>
        </p:txBody>
      </p:sp>
      <p:sp>
        <p:nvSpPr>
          <p:cNvPr id="7270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C5EC81C-DE16-4D7C-A5EE-088E9D46EC08}" type="slidenum">
              <a:rPr lang="en-US" altLang="en-US" smtClean="0">
                <a:solidFill>
                  <a:srgbClr val="4B4B4B"/>
                </a:solidFill>
              </a:rPr>
              <a:pPr eaLnBrk="1" hangingPunct="1"/>
              <a:t>136</a:t>
            </a:fld>
            <a:endParaRPr lang="en-US" altLang="en-US" smtClean="0">
              <a:solidFill>
                <a:srgbClr val="4B4B4B"/>
              </a:solidFill>
            </a:endParaRPr>
          </a:p>
        </p:txBody>
      </p:sp>
      <p:grpSp>
        <p:nvGrpSpPr>
          <p:cNvPr id="3" name="组合 2"/>
          <p:cNvGrpSpPr/>
          <p:nvPr/>
        </p:nvGrpSpPr>
        <p:grpSpPr>
          <a:xfrm>
            <a:off x="2093777" y="2533649"/>
            <a:ext cx="2233449" cy="1373188"/>
            <a:chOff x="304800" y="2801938"/>
            <a:chExt cx="2233449" cy="1373188"/>
          </a:xfrm>
        </p:grpSpPr>
        <p:sp>
          <p:nvSpPr>
            <p:cNvPr id="7" name="Oval 11"/>
            <p:cNvSpPr>
              <a:spLocks noChangeArrowheads="1"/>
            </p:cNvSpPr>
            <p:nvPr/>
          </p:nvSpPr>
          <p:spPr bwMode="auto">
            <a:xfrm>
              <a:off x="1216025" y="28019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A</a:t>
              </a:r>
            </a:p>
          </p:txBody>
        </p:sp>
        <p:sp>
          <p:nvSpPr>
            <p:cNvPr id="9" name="Oval 13"/>
            <p:cNvSpPr>
              <a:spLocks noChangeArrowheads="1"/>
            </p:cNvSpPr>
            <p:nvPr/>
          </p:nvSpPr>
          <p:spPr bwMode="auto">
            <a:xfrm>
              <a:off x="609600" y="33353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B</a:t>
              </a:r>
            </a:p>
          </p:txBody>
        </p:sp>
        <p:sp>
          <p:nvSpPr>
            <p:cNvPr id="10" name="Oval 14"/>
            <p:cNvSpPr>
              <a:spLocks noChangeArrowheads="1"/>
            </p:cNvSpPr>
            <p:nvPr/>
          </p:nvSpPr>
          <p:spPr bwMode="auto">
            <a:xfrm>
              <a:off x="1905000" y="33353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D</a:t>
              </a:r>
            </a:p>
          </p:txBody>
        </p:sp>
        <p:sp>
          <p:nvSpPr>
            <p:cNvPr id="13" name="Oval 17"/>
            <p:cNvSpPr>
              <a:spLocks noChangeArrowheads="1"/>
            </p:cNvSpPr>
            <p:nvPr/>
          </p:nvSpPr>
          <p:spPr bwMode="auto">
            <a:xfrm>
              <a:off x="304800" y="38687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16" name="Oval 20"/>
            <p:cNvSpPr>
              <a:spLocks noChangeArrowheads="1"/>
            </p:cNvSpPr>
            <p:nvPr/>
          </p:nvSpPr>
          <p:spPr bwMode="auto">
            <a:xfrm>
              <a:off x="2231861" y="38687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J</a:t>
              </a:r>
            </a:p>
          </p:txBody>
        </p:sp>
        <p:sp>
          <p:nvSpPr>
            <p:cNvPr id="23" name="Line 27"/>
            <p:cNvSpPr>
              <a:spLocks noChangeShapeType="1"/>
            </p:cNvSpPr>
            <p:nvPr/>
          </p:nvSpPr>
          <p:spPr bwMode="auto">
            <a:xfrm flipH="1">
              <a:off x="838200" y="3082926"/>
              <a:ext cx="457200" cy="266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8"/>
            <p:cNvSpPr>
              <a:spLocks noChangeShapeType="1"/>
            </p:cNvSpPr>
            <p:nvPr/>
          </p:nvSpPr>
          <p:spPr bwMode="auto">
            <a:xfrm>
              <a:off x="1447800" y="3082926"/>
              <a:ext cx="493713" cy="301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9"/>
            <p:cNvSpPr>
              <a:spLocks noChangeShapeType="1"/>
            </p:cNvSpPr>
            <p:nvPr/>
          </p:nvSpPr>
          <p:spPr bwMode="auto">
            <a:xfrm flipH="1">
              <a:off x="533400" y="3597276"/>
              <a:ext cx="1524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5"/>
            <p:cNvSpPr>
              <a:spLocks noChangeShapeType="1"/>
            </p:cNvSpPr>
            <p:nvPr/>
          </p:nvSpPr>
          <p:spPr bwMode="auto">
            <a:xfrm>
              <a:off x="2163764" y="3563938"/>
              <a:ext cx="2159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p:nvPr/>
        </p:nvGrpSpPr>
        <p:grpSpPr>
          <a:xfrm>
            <a:off x="1528516" y="4388041"/>
            <a:ext cx="4637309" cy="493330"/>
            <a:chOff x="1818291" y="4672176"/>
            <a:chExt cx="4637309" cy="493330"/>
          </a:xfrm>
        </p:grpSpPr>
        <p:sp>
          <p:nvSpPr>
            <p:cNvPr id="2" name="矩形 1"/>
            <p:cNvSpPr/>
            <p:nvPr/>
          </p:nvSpPr>
          <p:spPr>
            <a:xfrm>
              <a:off x="1818291"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33" name="矩形 32"/>
            <p:cNvSpPr/>
            <p:nvPr/>
          </p:nvSpPr>
          <p:spPr>
            <a:xfrm>
              <a:off x="2200878" y="468203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B</a:t>
              </a:r>
              <a:endParaRPr lang="zh-CN" altLang="en-US" b="1" dirty="0">
                <a:solidFill>
                  <a:schemeClr val="tx1"/>
                </a:solidFill>
              </a:endParaRPr>
            </a:p>
          </p:txBody>
        </p:sp>
        <p:sp>
          <p:nvSpPr>
            <p:cNvPr id="34" name="矩形 33"/>
            <p:cNvSpPr/>
            <p:nvPr/>
          </p:nvSpPr>
          <p:spPr>
            <a:xfrm>
              <a:off x="2593976" y="467217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D</a:t>
              </a:r>
              <a:endParaRPr lang="zh-CN" altLang="en-US" b="1" dirty="0">
                <a:solidFill>
                  <a:schemeClr val="tx1"/>
                </a:solidFill>
              </a:endParaRPr>
            </a:p>
          </p:txBody>
        </p:sp>
        <p:sp>
          <p:nvSpPr>
            <p:cNvPr id="35" name="矩形 34"/>
            <p:cNvSpPr/>
            <p:nvPr/>
          </p:nvSpPr>
          <p:spPr>
            <a:xfrm>
              <a:off x="2976563"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E</a:t>
              </a:r>
              <a:endParaRPr lang="zh-CN" altLang="en-US" b="1" dirty="0">
                <a:solidFill>
                  <a:schemeClr val="tx1"/>
                </a:solidFill>
              </a:endParaRPr>
            </a:p>
          </p:txBody>
        </p:sp>
        <p:sp>
          <p:nvSpPr>
            <p:cNvPr id="36" name="矩形 35"/>
            <p:cNvSpPr/>
            <p:nvPr/>
          </p:nvSpPr>
          <p:spPr>
            <a:xfrm>
              <a:off x="3354992" y="4675160"/>
              <a:ext cx="393098" cy="48347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tx1"/>
                </a:solidFill>
              </a:endParaRPr>
            </a:p>
          </p:txBody>
        </p:sp>
        <p:sp>
          <p:nvSpPr>
            <p:cNvPr id="37" name="矩形 36"/>
            <p:cNvSpPr/>
            <p:nvPr/>
          </p:nvSpPr>
          <p:spPr>
            <a:xfrm>
              <a:off x="3737579" y="4680087"/>
              <a:ext cx="393098" cy="48347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tx1"/>
                </a:solidFill>
              </a:endParaRPr>
            </a:p>
          </p:txBody>
        </p:sp>
        <p:sp>
          <p:nvSpPr>
            <p:cNvPr id="38" name="矩形 37"/>
            <p:cNvSpPr/>
            <p:nvPr/>
          </p:nvSpPr>
          <p:spPr>
            <a:xfrm>
              <a:off x="4130677"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J</a:t>
              </a:r>
              <a:endParaRPr lang="zh-CN" altLang="en-US" b="1" dirty="0">
                <a:solidFill>
                  <a:schemeClr val="tx1"/>
                </a:solidFill>
              </a:endParaRPr>
            </a:p>
          </p:txBody>
        </p:sp>
        <p:sp>
          <p:nvSpPr>
            <p:cNvPr id="39" name="矩形 38"/>
            <p:cNvSpPr/>
            <p:nvPr/>
          </p:nvSpPr>
          <p:spPr>
            <a:xfrm>
              <a:off x="4513264"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40" name="矩形 39"/>
            <p:cNvSpPr/>
            <p:nvPr/>
          </p:nvSpPr>
          <p:spPr>
            <a:xfrm>
              <a:off x="4904230"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41" name="矩形 40"/>
            <p:cNvSpPr/>
            <p:nvPr/>
          </p:nvSpPr>
          <p:spPr>
            <a:xfrm>
              <a:off x="5286817"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42" name="矩形 41"/>
            <p:cNvSpPr/>
            <p:nvPr/>
          </p:nvSpPr>
          <p:spPr>
            <a:xfrm>
              <a:off x="5679915" y="467581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43" name="矩形 42"/>
            <p:cNvSpPr/>
            <p:nvPr/>
          </p:nvSpPr>
          <p:spPr>
            <a:xfrm>
              <a:off x="6062502"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grpSp>
    </p:spTree>
    <p:extLst>
      <p:ext uri="{BB962C8B-B14F-4D97-AF65-F5344CB8AC3E}">
        <p14:creationId xmlns:p14="http://schemas.microsoft.com/office/powerpoint/2010/main" val="90584960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smtClean="0"/>
              <a:t>数组</a:t>
            </a:r>
            <a:r>
              <a:rPr lang="zh-CN" altLang="en-US" dirty="0"/>
              <a:t>描述（顺序存储）</a:t>
            </a:r>
            <a:endParaRPr lang="zh-CN" altLang="en-US" dirty="0" smtClean="0"/>
          </a:p>
        </p:txBody>
      </p:sp>
      <p:sp>
        <p:nvSpPr>
          <p:cNvPr id="73731" name="Rectangle 3"/>
          <p:cNvSpPr>
            <a:spLocks noGrp="1" noChangeArrowheads="1"/>
          </p:cNvSpPr>
          <p:nvPr>
            <p:ph type="body" idx="1"/>
          </p:nvPr>
        </p:nvSpPr>
        <p:spPr>
          <a:xfrm>
            <a:off x="1182688" y="1371600"/>
            <a:ext cx="7772400" cy="4524375"/>
          </a:xfrm>
        </p:spPr>
        <p:txBody>
          <a:bodyPr/>
          <a:lstStyle/>
          <a:p>
            <a:pPr eaLnBrk="1" hangingPunct="1"/>
            <a:r>
              <a:rPr lang="zh-CN" altLang="en-US" dirty="0" smtClean="0"/>
              <a:t>数组位置</a:t>
            </a:r>
            <a:r>
              <a:rPr lang="en-US" altLang="zh-CN" dirty="0" smtClean="0"/>
              <a:t>——</a:t>
            </a:r>
            <a:r>
              <a:rPr lang="zh-CN" altLang="en-US" dirty="0" smtClean="0"/>
              <a:t>节点编号</a:t>
            </a:r>
          </a:p>
          <a:p>
            <a:pPr eaLnBrk="1" hangingPunct="1"/>
            <a:r>
              <a:rPr lang="zh-CN" altLang="en-US" dirty="0" smtClean="0"/>
              <a:t>父子节点关系</a:t>
            </a:r>
            <a:r>
              <a:rPr lang="en-US" altLang="zh-CN" dirty="0" smtClean="0"/>
              <a:t>——</a:t>
            </a:r>
            <a:r>
              <a:rPr lang="zh-CN" altLang="en-US" dirty="0" smtClean="0"/>
              <a:t>特性</a:t>
            </a:r>
            <a:r>
              <a:rPr lang="en-US" altLang="zh-CN" dirty="0" smtClean="0"/>
              <a:t>4</a:t>
            </a:r>
          </a:p>
          <a:p>
            <a:r>
              <a:rPr lang="en-US" altLang="zh-CN" dirty="0"/>
              <a:t>n</a:t>
            </a:r>
            <a:r>
              <a:rPr lang="zh-CN" altLang="en-US" dirty="0"/>
              <a:t>层二叉树</a:t>
            </a:r>
            <a:r>
              <a:rPr lang="en-US" altLang="zh-CN" dirty="0"/>
              <a:t>——2</a:t>
            </a:r>
            <a:r>
              <a:rPr lang="en-US" altLang="zh-CN" baseline="30000" dirty="0"/>
              <a:t>n</a:t>
            </a:r>
            <a:r>
              <a:rPr lang="en-US" altLang="zh-CN" dirty="0"/>
              <a:t>-1</a:t>
            </a:r>
            <a:r>
              <a:rPr lang="zh-CN" altLang="en-US" dirty="0"/>
              <a:t>数组保存，可能空间浪费！</a:t>
            </a:r>
          </a:p>
          <a:p>
            <a:pPr eaLnBrk="1" hangingPunct="1"/>
            <a:endParaRPr lang="en-US" altLang="zh-CN" dirty="0" smtClean="0"/>
          </a:p>
        </p:txBody>
      </p:sp>
      <p:sp>
        <p:nvSpPr>
          <p:cNvPr id="7373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3413E82-250B-48A8-95F9-A964F286D871}" type="slidenum">
              <a:rPr lang="en-US" altLang="en-US" smtClean="0">
                <a:solidFill>
                  <a:srgbClr val="4B4B4B"/>
                </a:solidFill>
              </a:rPr>
              <a:pPr eaLnBrk="1" hangingPunct="1"/>
              <a:t>137</a:t>
            </a:fld>
            <a:endParaRPr lang="en-US" altLang="en-US" smtClean="0">
              <a:solidFill>
                <a:srgbClr val="4B4B4B"/>
              </a:solidFill>
            </a:endParaRPr>
          </a:p>
        </p:txBody>
      </p:sp>
      <p:grpSp>
        <p:nvGrpSpPr>
          <p:cNvPr id="6" name="组合 5"/>
          <p:cNvGrpSpPr/>
          <p:nvPr/>
        </p:nvGrpSpPr>
        <p:grpSpPr>
          <a:xfrm>
            <a:off x="1809149" y="2938900"/>
            <a:ext cx="2233449" cy="1373188"/>
            <a:chOff x="304800" y="2801938"/>
            <a:chExt cx="2233449" cy="1373188"/>
          </a:xfrm>
        </p:grpSpPr>
        <p:sp>
          <p:nvSpPr>
            <p:cNvPr id="7" name="Oval 11"/>
            <p:cNvSpPr>
              <a:spLocks noChangeArrowheads="1"/>
            </p:cNvSpPr>
            <p:nvPr/>
          </p:nvSpPr>
          <p:spPr bwMode="auto">
            <a:xfrm>
              <a:off x="1216025" y="28019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a:latin typeface="Times New Roman" pitchFamily="18" charset="0"/>
                  <a:ea typeface="宋体" pitchFamily="2" charset="-122"/>
                </a:rPr>
                <a:t>A </a:t>
              </a:r>
              <a:r>
                <a:rPr kumimoji="1" lang="en-US" altLang="zh-CN" b="1" dirty="0">
                  <a:solidFill>
                    <a:srgbClr val="FF0000"/>
                  </a:solidFill>
                  <a:latin typeface="Times New Roman" pitchFamily="18" charset="0"/>
                  <a:ea typeface="宋体" pitchFamily="2" charset="-122"/>
                </a:rPr>
                <a:t>1</a:t>
              </a:r>
            </a:p>
          </p:txBody>
        </p:sp>
        <p:sp>
          <p:nvSpPr>
            <p:cNvPr id="8" name="Oval 13"/>
            <p:cNvSpPr>
              <a:spLocks noChangeArrowheads="1"/>
            </p:cNvSpPr>
            <p:nvPr/>
          </p:nvSpPr>
          <p:spPr bwMode="auto">
            <a:xfrm>
              <a:off x="609600" y="33353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itchFamily="18" charset="0"/>
                  <a:ea typeface="宋体" pitchFamily="2" charset="-122"/>
                </a:rPr>
                <a:t>B </a:t>
              </a:r>
              <a:r>
                <a:rPr kumimoji="1" lang="en-US" altLang="zh-CN" b="1" dirty="0" smtClean="0">
                  <a:solidFill>
                    <a:srgbClr val="FF0000"/>
                  </a:solidFill>
                  <a:latin typeface="Times New Roman" pitchFamily="18" charset="0"/>
                  <a:ea typeface="宋体" pitchFamily="2" charset="-122"/>
                </a:rPr>
                <a:t>2</a:t>
              </a:r>
              <a:endParaRPr kumimoji="1" lang="en-US" altLang="zh-CN" b="1" dirty="0">
                <a:solidFill>
                  <a:srgbClr val="FF0000"/>
                </a:solidFill>
                <a:latin typeface="Times New Roman" pitchFamily="18" charset="0"/>
                <a:ea typeface="宋体" pitchFamily="2" charset="-122"/>
              </a:endParaRPr>
            </a:p>
          </p:txBody>
        </p:sp>
        <p:sp>
          <p:nvSpPr>
            <p:cNvPr id="9" name="Oval 14"/>
            <p:cNvSpPr>
              <a:spLocks noChangeArrowheads="1"/>
            </p:cNvSpPr>
            <p:nvPr/>
          </p:nvSpPr>
          <p:spPr bwMode="auto">
            <a:xfrm>
              <a:off x="1905000" y="33353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itchFamily="18" charset="0"/>
                  <a:ea typeface="宋体" pitchFamily="2" charset="-122"/>
                </a:rPr>
                <a:t>D </a:t>
              </a:r>
              <a:r>
                <a:rPr kumimoji="1" lang="en-US" altLang="zh-CN" b="1" dirty="0" smtClean="0">
                  <a:solidFill>
                    <a:srgbClr val="FF0000"/>
                  </a:solidFill>
                  <a:latin typeface="Times New Roman" pitchFamily="18" charset="0"/>
                  <a:ea typeface="宋体" pitchFamily="2" charset="-122"/>
                </a:rPr>
                <a:t>3</a:t>
              </a:r>
              <a:endParaRPr kumimoji="1" lang="en-US" altLang="zh-CN" b="1" dirty="0">
                <a:solidFill>
                  <a:srgbClr val="FF0000"/>
                </a:solidFill>
                <a:latin typeface="Times New Roman" pitchFamily="18" charset="0"/>
                <a:ea typeface="宋体" pitchFamily="2" charset="-122"/>
              </a:endParaRPr>
            </a:p>
          </p:txBody>
        </p:sp>
        <p:sp>
          <p:nvSpPr>
            <p:cNvPr id="10" name="Oval 17"/>
            <p:cNvSpPr>
              <a:spLocks noChangeArrowheads="1"/>
            </p:cNvSpPr>
            <p:nvPr/>
          </p:nvSpPr>
          <p:spPr bwMode="auto">
            <a:xfrm>
              <a:off x="304800" y="38687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itchFamily="18" charset="0"/>
                  <a:ea typeface="宋体" pitchFamily="2" charset="-122"/>
                </a:rPr>
                <a:t>E </a:t>
              </a:r>
              <a:r>
                <a:rPr kumimoji="1" lang="en-US" altLang="zh-CN" b="1" dirty="0" smtClean="0">
                  <a:solidFill>
                    <a:srgbClr val="FF0000"/>
                  </a:solidFill>
                  <a:latin typeface="Times New Roman" pitchFamily="18" charset="0"/>
                  <a:ea typeface="宋体" pitchFamily="2" charset="-122"/>
                </a:rPr>
                <a:t>4</a:t>
              </a:r>
              <a:endParaRPr kumimoji="1" lang="en-US" altLang="zh-CN" b="1" dirty="0">
                <a:solidFill>
                  <a:srgbClr val="FF0000"/>
                </a:solidFill>
                <a:latin typeface="Times New Roman" pitchFamily="18" charset="0"/>
                <a:ea typeface="宋体" pitchFamily="2" charset="-122"/>
              </a:endParaRPr>
            </a:p>
          </p:txBody>
        </p:sp>
        <p:sp>
          <p:nvSpPr>
            <p:cNvPr id="11" name="Oval 20"/>
            <p:cNvSpPr>
              <a:spLocks noChangeArrowheads="1"/>
            </p:cNvSpPr>
            <p:nvPr/>
          </p:nvSpPr>
          <p:spPr bwMode="auto">
            <a:xfrm>
              <a:off x="2231861" y="38687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itchFamily="18" charset="0"/>
                  <a:ea typeface="宋体" pitchFamily="2" charset="-122"/>
                </a:rPr>
                <a:t>J  </a:t>
              </a:r>
              <a:r>
                <a:rPr kumimoji="1" lang="en-US" altLang="zh-CN" b="1" dirty="0" smtClean="0">
                  <a:solidFill>
                    <a:srgbClr val="FF0000"/>
                  </a:solidFill>
                  <a:latin typeface="Times New Roman" pitchFamily="18" charset="0"/>
                  <a:ea typeface="宋体" pitchFamily="2" charset="-122"/>
                </a:rPr>
                <a:t>7</a:t>
              </a:r>
              <a:endParaRPr kumimoji="1" lang="en-US" altLang="zh-CN" b="1" dirty="0">
                <a:solidFill>
                  <a:srgbClr val="FF0000"/>
                </a:solidFill>
                <a:latin typeface="Times New Roman" pitchFamily="18" charset="0"/>
                <a:ea typeface="宋体" pitchFamily="2" charset="-122"/>
              </a:endParaRPr>
            </a:p>
          </p:txBody>
        </p:sp>
        <p:sp>
          <p:nvSpPr>
            <p:cNvPr id="12" name="Line 27"/>
            <p:cNvSpPr>
              <a:spLocks noChangeShapeType="1"/>
            </p:cNvSpPr>
            <p:nvPr/>
          </p:nvSpPr>
          <p:spPr bwMode="auto">
            <a:xfrm flipH="1">
              <a:off x="838200" y="3082926"/>
              <a:ext cx="457200" cy="266700"/>
            </a:xfrm>
            <a:prstGeom prst="lin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itchFamily="18" charset="0"/>
                <a:ea typeface="宋体" pitchFamily="2" charset="-122"/>
              </a:endParaRPr>
            </a:p>
          </p:txBody>
        </p:sp>
        <p:sp>
          <p:nvSpPr>
            <p:cNvPr id="13" name="Line 28"/>
            <p:cNvSpPr>
              <a:spLocks noChangeShapeType="1"/>
            </p:cNvSpPr>
            <p:nvPr/>
          </p:nvSpPr>
          <p:spPr bwMode="auto">
            <a:xfrm>
              <a:off x="1447800" y="3082926"/>
              <a:ext cx="493713" cy="301625"/>
            </a:xfrm>
            <a:prstGeom prst="lin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itchFamily="18" charset="0"/>
                <a:ea typeface="宋体" pitchFamily="2" charset="-122"/>
              </a:endParaRPr>
            </a:p>
          </p:txBody>
        </p:sp>
        <p:sp>
          <p:nvSpPr>
            <p:cNvPr id="14" name="Line 29"/>
            <p:cNvSpPr>
              <a:spLocks noChangeShapeType="1"/>
            </p:cNvSpPr>
            <p:nvPr/>
          </p:nvSpPr>
          <p:spPr bwMode="auto">
            <a:xfrm flipH="1">
              <a:off x="533400" y="3597276"/>
              <a:ext cx="152400" cy="304800"/>
            </a:xfrm>
            <a:prstGeom prst="lin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itchFamily="18" charset="0"/>
                <a:ea typeface="宋体" pitchFamily="2" charset="-122"/>
              </a:endParaRPr>
            </a:p>
          </p:txBody>
        </p:sp>
        <p:sp>
          <p:nvSpPr>
            <p:cNvPr id="15" name="Line 35"/>
            <p:cNvSpPr>
              <a:spLocks noChangeShapeType="1"/>
            </p:cNvSpPr>
            <p:nvPr/>
          </p:nvSpPr>
          <p:spPr bwMode="auto">
            <a:xfrm>
              <a:off x="2163764" y="3563938"/>
              <a:ext cx="215900" cy="304800"/>
            </a:xfrm>
            <a:prstGeom prst="lin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itchFamily="18" charset="0"/>
                <a:ea typeface="宋体" pitchFamily="2" charset="-122"/>
              </a:endParaRPr>
            </a:p>
          </p:txBody>
        </p:sp>
      </p:grpSp>
      <p:grpSp>
        <p:nvGrpSpPr>
          <p:cNvPr id="16" name="组合 15"/>
          <p:cNvGrpSpPr/>
          <p:nvPr/>
        </p:nvGrpSpPr>
        <p:grpSpPr>
          <a:xfrm>
            <a:off x="1612600" y="4994752"/>
            <a:ext cx="4637309" cy="493330"/>
            <a:chOff x="1818291" y="4672176"/>
            <a:chExt cx="4637309" cy="493330"/>
          </a:xfrm>
        </p:grpSpPr>
        <p:sp>
          <p:nvSpPr>
            <p:cNvPr id="17" name="矩形 16"/>
            <p:cNvSpPr/>
            <p:nvPr/>
          </p:nvSpPr>
          <p:spPr>
            <a:xfrm>
              <a:off x="1818291"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 name="矩形 17"/>
            <p:cNvSpPr/>
            <p:nvPr/>
          </p:nvSpPr>
          <p:spPr>
            <a:xfrm>
              <a:off x="2200878" y="468203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B</a:t>
              </a:r>
              <a:endParaRPr lang="zh-CN" altLang="en-US" b="1" dirty="0">
                <a:solidFill>
                  <a:schemeClr val="tx1"/>
                </a:solidFill>
              </a:endParaRPr>
            </a:p>
          </p:txBody>
        </p:sp>
        <p:sp>
          <p:nvSpPr>
            <p:cNvPr id="19" name="矩形 18"/>
            <p:cNvSpPr/>
            <p:nvPr/>
          </p:nvSpPr>
          <p:spPr>
            <a:xfrm>
              <a:off x="2593976" y="467217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D</a:t>
              </a:r>
              <a:endParaRPr lang="zh-CN" altLang="en-US" b="1" dirty="0">
                <a:solidFill>
                  <a:schemeClr val="tx1"/>
                </a:solidFill>
              </a:endParaRPr>
            </a:p>
          </p:txBody>
        </p:sp>
        <p:sp>
          <p:nvSpPr>
            <p:cNvPr id="20" name="矩形 19"/>
            <p:cNvSpPr/>
            <p:nvPr/>
          </p:nvSpPr>
          <p:spPr>
            <a:xfrm>
              <a:off x="2976563"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E</a:t>
              </a:r>
              <a:endParaRPr lang="zh-CN" altLang="en-US" b="1" dirty="0">
                <a:solidFill>
                  <a:schemeClr val="tx1"/>
                </a:solidFill>
              </a:endParaRPr>
            </a:p>
          </p:txBody>
        </p:sp>
        <p:sp>
          <p:nvSpPr>
            <p:cNvPr id="21" name="矩形 20"/>
            <p:cNvSpPr/>
            <p:nvPr/>
          </p:nvSpPr>
          <p:spPr>
            <a:xfrm>
              <a:off x="3354992" y="4675160"/>
              <a:ext cx="393098" cy="48347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tx1"/>
                </a:solidFill>
              </a:endParaRPr>
            </a:p>
          </p:txBody>
        </p:sp>
        <p:sp>
          <p:nvSpPr>
            <p:cNvPr id="22" name="矩形 21"/>
            <p:cNvSpPr/>
            <p:nvPr/>
          </p:nvSpPr>
          <p:spPr>
            <a:xfrm>
              <a:off x="3737579" y="4680087"/>
              <a:ext cx="393098" cy="48347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tx1"/>
                </a:solidFill>
              </a:endParaRPr>
            </a:p>
          </p:txBody>
        </p:sp>
        <p:sp>
          <p:nvSpPr>
            <p:cNvPr id="23" name="矩形 22"/>
            <p:cNvSpPr/>
            <p:nvPr/>
          </p:nvSpPr>
          <p:spPr>
            <a:xfrm>
              <a:off x="4130677"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J</a:t>
              </a:r>
              <a:endParaRPr lang="zh-CN" altLang="en-US" b="1" dirty="0">
                <a:solidFill>
                  <a:schemeClr val="tx1"/>
                </a:solidFill>
              </a:endParaRPr>
            </a:p>
          </p:txBody>
        </p:sp>
        <p:sp>
          <p:nvSpPr>
            <p:cNvPr id="24" name="矩形 23"/>
            <p:cNvSpPr/>
            <p:nvPr/>
          </p:nvSpPr>
          <p:spPr>
            <a:xfrm>
              <a:off x="4513264"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25" name="矩形 24"/>
            <p:cNvSpPr/>
            <p:nvPr/>
          </p:nvSpPr>
          <p:spPr>
            <a:xfrm>
              <a:off x="4904230"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26" name="矩形 25"/>
            <p:cNvSpPr/>
            <p:nvPr/>
          </p:nvSpPr>
          <p:spPr>
            <a:xfrm>
              <a:off x="5286817"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27" name="矩形 26"/>
            <p:cNvSpPr/>
            <p:nvPr/>
          </p:nvSpPr>
          <p:spPr>
            <a:xfrm>
              <a:off x="5679915" y="467581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28" name="矩形 27"/>
            <p:cNvSpPr/>
            <p:nvPr/>
          </p:nvSpPr>
          <p:spPr>
            <a:xfrm>
              <a:off x="6062502"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grpSp>
    </p:spTree>
    <p:extLst>
      <p:ext uri="{BB962C8B-B14F-4D97-AF65-F5344CB8AC3E}">
        <p14:creationId xmlns:p14="http://schemas.microsoft.com/office/powerpoint/2010/main" val="349367218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链表描述</a:t>
            </a:r>
          </a:p>
        </p:txBody>
      </p:sp>
      <p:sp>
        <p:nvSpPr>
          <p:cNvPr id="75779" name="Rectangle 3"/>
          <p:cNvSpPr>
            <a:spLocks noGrp="1" noChangeArrowheads="1"/>
          </p:cNvSpPr>
          <p:nvPr>
            <p:ph type="body" idx="1"/>
          </p:nvPr>
        </p:nvSpPr>
        <p:spPr/>
        <p:txBody>
          <a:bodyPr/>
          <a:lstStyle/>
          <a:p>
            <a:pPr eaLnBrk="1" hangingPunct="1"/>
            <a:r>
              <a:rPr lang="zh-CN" altLang="en-US" smtClean="0"/>
              <a:t>树节点</a:t>
            </a:r>
            <a:r>
              <a:rPr lang="en-US" altLang="zh-CN" smtClean="0"/>
              <a:t>——</a:t>
            </a:r>
            <a:r>
              <a:rPr lang="zh-CN" altLang="en-US" smtClean="0"/>
              <a:t>节点类对象</a:t>
            </a:r>
          </a:p>
          <a:p>
            <a:pPr lvl="1" eaLnBrk="1" hangingPunct="1"/>
            <a:r>
              <a:rPr lang="zh-CN" altLang="en-US" smtClean="0"/>
              <a:t>数据域、</a:t>
            </a:r>
            <a:r>
              <a:rPr lang="en-US" altLang="zh-CN" smtClean="0"/>
              <a:t>LeftChild</a:t>
            </a:r>
            <a:r>
              <a:rPr lang="zh-CN" altLang="en-US" smtClean="0"/>
              <a:t>、</a:t>
            </a:r>
            <a:r>
              <a:rPr lang="en-US" altLang="zh-CN" smtClean="0"/>
              <a:t>RightChild</a:t>
            </a:r>
          </a:p>
          <a:p>
            <a:pPr lvl="1" eaLnBrk="1" hangingPunct="1"/>
            <a:r>
              <a:rPr lang="en-US" altLang="zh-CN" smtClean="0"/>
              <a:t>n-1</a:t>
            </a:r>
            <a:r>
              <a:rPr lang="zh-CN" altLang="en-US" smtClean="0"/>
              <a:t>条边</a:t>
            </a:r>
            <a:r>
              <a:rPr lang="zh-CN" altLang="en-US" smtClean="0">
                <a:sym typeface="Wingdings" pitchFamily="2" charset="2"/>
              </a:rPr>
              <a:t></a:t>
            </a:r>
            <a:r>
              <a:rPr lang="en-US" altLang="zh-CN" smtClean="0"/>
              <a:t>2n-(n-1)=n+1</a:t>
            </a:r>
            <a:r>
              <a:rPr lang="zh-CN" altLang="en-US" smtClean="0"/>
              <a:t>个空指针</a:t>
            </a:r>
          </a:p>
        </p:txBody>
      </p:sp>
      <p:pic>
        <p:nvPicPr>
          <p:cNvPr id="75780" name="Picture 4" descr="chai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251199"/>
            <a:ext cx="8276897"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908EBD6-6C6B-466F-8C08-2CD89F7D291E}" type="slidenum">
              <a:rPr lang="en-US" altLang="en-US" smtClean="0">
                <a:solidFill>
                  <a:srgbClr val="4B4B4B"/>
                </a:solidFill>
              </a:rPr>
              <a:pPr eaLnBrk="1" hangingPunct="1"/>
              <a:t>138</a:t>
            </a:fld>
            <a:endParaRPr lang="en-US" altLang="en-US" smtClean="0">
              <a:solidFill>
                <a:srgbClr val="4B4B4B"/>
              </a:solidFill>
            </a:endParaRPr>
          </a:p>
        </p:txBody>
      </p:sp>
    </p:spTree>
    <p:extLst>
      <p:ext uri="{BB962C8B-B14F-4D97-AF65-F5344CB8AC3E}">
        <p14:creationId xmlns:p14="http://schemas.microsoft.com/office/powerpoint/2010/main" val="250747183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457994" y="199380"/>
            <a:ext cx="502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ym typeface="Wingdings" pitchFamily="2" charset="2"/>
              </a:rPr>
              <a:t>其他类型的树的链表描述</a:t>
            </a:r>
            <a:endParaRPr lang="en-US" altLang="zh-CN" sz="2000" dirty="0"/>
          </a:p>
        </p:txBody>
      </p:sp>
      <p:grpSp>
        <p:nvGrpSpPr>
          <p:cNvPr id="11267" name="Group 9"/>
          <p:cNvGrpSpPr>
            <a:grpSpLocks/>
          </p:cNvGrpSpPr>
          <p:nvPr/>
        </p:nvGrpSpPr>
        <p:grpSpPr bwMode="auto">
          <a:xfrm>
            <a:off x="762000" y="838200"/>
            <a:ext cx="2971800" cy="990600"/>
            <a:chOff x="528" y="672"/>
            <a:chExt cx="1872" cy="624"/>
          </a:xfrm>
        </p:grpSpPr>
        <p:sp>
          <p:nvSpPr>
            <p:cNvPr id="11360" name="Rectangle 4"/>
            <p:cNvSpPr>
              <a:spLocks noChangeArrowheads="1"/>
            </p:cNvSpPr>
            <p:nvPr/>
          </p:nvSpPr>
          <p:spPr bwMode="auto">
            <a:xfrm>
              <a:off x="528" y="912"/>
              <a:ext cx="816"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FirstChild</a:t>
              </a:r>
            </a:p>
          </p:txBody>
        </p:sp>
        <p:sp>
          <p:nvSpPr>
            <p:cNvPr id="11361" name="Rectangle 5"/>
            <p:cNvSpPr>
              <a:spLocks noChangeArrowheads="1"/>
            </p:cNvSpPr>
            <p:nvPr/>
          </p:nvSpPr>
          <p:spPr bwMode="auto">
            <a:xfrm>
              <a:off x="1344" y="912"/>
              <a:ext cx="912"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NextSibling</a:t>
              </a:r>
            </a:p>
          </p:txBody>
        </p:sp>
        <p:sp>
          <p:nvSpPr>
            <p:cNvPr id="11362" name="Rectangle 6"/>
            <p:cNvSpPr>
              <a:spLocks noChangeArrowheads="1"/>
            </p:cNvSpPr>
            <p:nvPr/>
          </p:nvSpPr>
          <p:spPr bwMode="auto">
            <a:xfrm>
              <a:off x="528" y="672"/>
              <a:ext cx="1728"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Element</a:t>
              </a:r>
            </a:p>
          </p:txBody>
        </p:sp>
        <p:sp>
          <p:nvSpPr>
            <p:cNvPr id="11363" name="Line 7"/>
            <p:cNvSpPr>
              <a:spLocks noChangeShapeType="1"/>
            </p:cNvSpPr>
            <p:nvPr/>
          </p:nvSpPr>
          <p:spPr bwMode="auto">
            <a:xfrm flipH="1">
              <a:off x="720" y="1104"/>
              <a:ext cx="144"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4" name="Line 8"/>
            <p:cNvSpPr>
              <a:spLocks noChangeShapeType="1"/>
            </p:cNvSpPr>
            <p:nvPr/>
          </p:nvSpPr>
          <p:spPr bwMode="auto">
            <a:xfrm>
              <a:off x="2208" y="1056"/>
              <a:ext cx="1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8" name="Group 10"/>
          <p:cNvGrpSpPr>
            <a:grpSpLocks/>
          </p:cNvGrpSpPr>
          <p:nvPr/>
        </p:nvGrpSpPr>
        <p:grpSpPr bwMode="auto">
          <a:xfrm>
            <a:off x="381000" y="2133600"/>
            <a:ext cx="2744788" cy="1982788"/>
            <a:chOff x="384" y="1104"/>
            <a:chExt cx="1729" cy="1249"/>
          </a:xfrm>
        </p:grpSpPr>
        <p:sp>
          <p:nvSpPr>
            <p:cNvPr id="11335" name="Oval 11"/>
            <p:cNvSpPr>
              <a:spLocks noChangeArrowheads="1"/>
            </p:cNvSpPr>
            <p:nvPr/>
          </p:nvSpPr>
          <p:spPr bwMode="auto">
            <a:xfrm>
              <a:off x="1150" y="1104"/>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A</a:t>
              </a:r>
            </a:p>
          </p:txBody>
        </p:sp>
        <p:sp>
          <p:nvSpPr>
            <p:cNvPr id="11336" name="Oval 12"/>
            <p:cNvSpPr>
              <a:spLocks noChangeArrowheads="1"/>
            </p:cNvSpPr>
            <p:nvPr/>
          </p:nvSpPr>
          <p:spPr bwMode="auto">
            <a:xfrm>
              <a:off x="1152" y="144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C</a:t>
              </a:r>
            </a:p>
          </p:txBody>
        </p:sp>
        <p:sp>
          <p:nvSpPr>
            <p:cNvPr id="11337" name="Oval 13"/>
            <p:cNvSpPr>
              <a:spLocks noChangeArrowheads="1"/>
            </p:cNvSpPr>
            <p:nvPr/>
          </p:nvSpPr>
          <p:spPr bwMode="auto">
            <a:xfrm>
              <a:off x="768" y="144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B</a:t>
              </a:r>
            </a:p>
          </p:txBody>
        </p:sp>
        <p:sp>
          <p:nvSpPr>
            <p:cNvPr id="11338" name="Oval 14"/>
            <p:cNvSpPr>
              <a:spLocks noChangeArrowheads="1"/>
            </p:cNvSpPr>
            <p:nvPr/>
          </p:nvSpPr>
          <p:spPr bwMode="auto">
            <a:xfrm>
              <a:off x="1584" y="144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D</a:t>
              </a:r>
            </a:p>
          </p:txBody>
        </p:sp>
        <p:sp>
          <p:nvSpPr>
            <p:cNvPr id="11339" name="Oval 15"/>
            <p:cNvSpPr>
              <a:spLocks noChangeArrowheads="1"/>
            </p:cNvSpPr>
            <p:nvPr/>
          </p:nvSpPr>
          <p:spPr bwMode="auto">
            <a:xfrm>
              <a:off x="1152"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G</a:t>
              </a:r>
            </a:p>
          </p:txBody>
        </p:sp>
        <p:sp>
          <p:nvSpPr>
            <p:cNvPr id="11340" name="Oval 16"/>
            <p:cNvSpPr>
              <a:spLocks noChangeArrowheads="1"/>
            </p:cNvSpPr>
            <p:nvPr/>
          </p:nvSpPr>
          <p:spPr bwMode="auto">
            <a:xfrm>
              <a:off x="864"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F</a:t>
              </a:r>
            </a:p>
          </p:txBody>
        </p:sp>
        <p:sp>
          <p:nvSpPr>
            <p:cNvPr id="11341" name="Oval 17"/>
            <p:cNvSpPr>
              <a:spLocks noChangeArrowheads="1"/>
            </p:cNvSpPr>
            <p:nvPr/>
          </p:nvSpPr>
          <p:spPr bwMode="auto">
            <a:xfrm>
              <a:off x="576"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11342" name="Oval 18"/>
            <p:cNvSpPr>
              <a:spLocks noChangeArrowheads="1"/>
            </p:cNvSpPr>
            <p:nvPr/>
          </p:nvSpPr>
          <p:spPr bwMode="auto">
            <a:xfrm>
              <a:off x="1440"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H</a:t>
              </a:r>
            </a:p>
          </p:txBody>
        </p:sp>
        <p:sp>
          <p:nvSpPr>
            <p:cNvPr id="11343" name="Oval 19"/>
            <p:cNvSpPr>
              <a:spLocks noChangeArrowheads="1"/>
            </p:cNvSpPr>
            <p:nvPr/>
          </p:nvSpPr>
          <p:spPr bwMode="auto">
            <a:xfrm>
              <a:off x="1680"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I</a:t>
              </a:r>
            </a:p>
          </p:txBody>
        </p:sp>
        <p:sp>
          <p:nvSpPr>
            <p:cNvPr id="11344" name="Oval 20"/>
            <p:cNvSpPr>
              <a:spLocks noChangeArrowheads="1"/>
            </p:cNvSpPr>
            <p:nvPr/>
          </p:nvSpPr>
          <p:spPr bwMode="auto">
            <a:xfrm>
              <a:off x="1920"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J</a:t>
              </a:r>
            </a:p>
          </p:txBody>
        </p:sp>
        <p:sp>
          <p:nvSpPr>
            <p:cNvPr id="11345" name="Oval 21"/>
            <p:cNvSpPr>
              <a:spLocks noChangeArrowheads="1"/>
            </p:cNvSpPr>
            <p:nvPr/>
          </p:nvSpPr>
          <p:spPr bwMode="auto">
            <a:xfrm>
              <a:off x="1440" y="216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M</a:t>
              </a:r>
            </a:p>
          </p:txBody>
        </p:sp>
        <p:sp>
          <p:nvSpPr>
            <p:cNvPr id="11346" name="Oval 22"/>
            <p:cNvSpPr>
              <a:spLocks noChangeArrowheads="1"/>
            </p:cNvSpPr>
            <p:nvPr/>
          </p:nvSpPr>
          <p:spPr bwMode="auto">
            <a:xfrm>
              <a:off x="672" y="216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L</a:t>
              </a:r>
            </a:p>
          </p:txBody>
        </p:sp>
        <p:sp>
          <p:nvSpPr>
            <p:cNvPr id="11347" name="Oval 23"/>
            <p:cNvSpPr>
              <a:spLocks noChangeArrowheads="1"/>
            </p:cNvSpPr>
            <p:nvPr/>
          </p:nvSpPr>
          <p:spPr bwMode="auto">
            <a:xfrm>
              <a:off x="384" y="216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K</a:t>
              </a:r>
            </a:p>
          </p:txBody>
        </p:sp>
        <p:sp>
          <p:nvSpPr>
            <p:cNvPr id="11348" name="Line 24"/>
            <p:cNvSpPr>
              <a:spLocks noChangeShapeType="1"/>
            </p:cNvSpPr>
            <p:nvPr/>
          </p:nvSpPr>
          <p:spPr bwMode="auto">
            <a:xfrm>
              <a:off x="1248" y="129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9" name="Line 25"/>
            <p:cNvSpPr>
              <a:spLocks noChangeShapeType="1"/>
            </p:cNvSpPr>
            <p:nvPr/>
          </p:nvSpPr>
          <p:spPr bwMode="auto">
            <a:xfrm>
              <a:off x="1248" y="1632"/>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0" name="Line 26"/>
            <p:cNvSpPr>
              <a:spLocks noChangeShapeType="1"/>
            </p:cNvSpPr>
            <p:nvPr/>
          </p:nvSpPr>
          <p:spPr bwMode="auto">
            <a:xfrm>
              <a:off x="1536" y="1968"/>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1" name="Line 27"/>
            <p:cNvSpPr>
              <a:spLocks noChangeShapeType="1"/>
            </p:cNvSpPr>
            <p:nvPr/>
          </p:nvSpPr>
          <p:spPr bwMode="auto">
            <a:xfrm flipH="1">
              <a:off x="912" y="1281"/>
              <a:ext cx="288"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2" name="Line 28"/>
            <p:cNvSpPr>
              <a:spLocks noChangeShapeType="1"/>
            </p:cNvSpPr>
            <p:nvPr/>
          </p:nvSpPr>
          <p:spPr bwMode="auto">
            <a:xfrm>
              <a:off x="1296" y="1281"/>
              <a:ext cx="311" cy="1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3" name="Line 29"/>
            <p:cNvSpPr>
              <a:spLocks noChangeShapeType="1"/>
            </p:cNvSpPr>
            <p:nvPr/>
          </p:nvSpPr>
          <p:spPr bwMode="auto">
            <a:xfrm flipH="1">
              <a:off x="720" y="1605"/>
              <a:ext cx="96"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4" name="Line 30"/>
            <p:cNvSpPr>
              <a:spLocks noChangeShapeType="1"/>
            </p:cNvSpPr>
            <p:nvPr/>
          </p:nvSpPr>
          <p:spPr bwMode="auto">
            <a:xfrm>
              <a:off x="912" y="1621"/>
              <a:ext cx="48" cy="1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5" name="Line 31"/>
            <p:cNvSpPr>
              <a:spLocks noChangeShapeType="1"/>
            </p:cNvSpPr>
            <p:nvPr/>
          </p:nvSpPr>
          <p:spPr bwMode="auto">
            <a:xfrm flipH="1">
              <a:off x="528" y="1961"/>
              <a:ext cx="96"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 name="Line 32"/>
            <p:cNvSpPr>
              <a:spLocks noChangeShapeType="1"/>
            </p:cNvSpPr>
            <p:nvPr/>
          </p:nvSpPr>
          <p:spPr bwMode="auto">
            <a:xfrm>
              <a:off x="720" y="1961"/>
              <a:ext cx="48"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7" name="Line 33"/>
            <p:cNvSpPr>
              <a:spLocks noChangeShapeType="1"/>
            </p:cNvSpPr>
            <p:nvPr/>
          </p:nvSpPr>
          <p:spPr bwMode="auto">
            <a:xfrm flipH="1">
              <a:off x="1536" y="1632"/>
              <a:ext cx="96"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8" name="Line 34"/>
            <p:cNvSpPr>
              <a:spLocks noChangeShapeType="1"/>
            </p:cNvSpPr>
            <p:nvPr/>
          </p:nvSpPr>
          <p:spPr bwMode="auto">
            <a:xfrm>
              <a:off x="1701" y="1632"/>
              <a:ext cx="25"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9" name="Line 35"/>
            <p:cNvSpPr>
              <a:spLocks noChangeShapeType="1"/>
            </p:cNvSpPr>
            <p:nvPr/>
          </p:nvSpPr>
          <p:spPr bwMode="auto">
            <a:xfrm>
              <a:off x="1747" y="1584"/>
              <a:ext cx="227"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9" name="Group 106"/>
          <p:cNvGrpSpPr>
            <a:grpSpLocks/>
          </p:cNvGrpSpPr>
          <p:nvPr/>
        </p:nvGrpSpPr>
        <p:grpSpPr bwMode="auto">
          <a:xfrm>
            <a:off x="3962400" y="838200"/>
            <a:ext cx="4648200" cy="3505200"/>
            <a:chOff x="2496" y="720"/>
            <a:chExt cx="2928" cy="2208"/>
          </a:xfrm>
        </p:grpSpPr>
        <p:grpSp>
          <p:nvGrpSpPr>
            <p:cNvPr id="11271" name="Group 39"/>
            <p:cNvGrpSpPr>
              <a:grpSpLocks/>
            </p:cNvGrpSpPr>
            <p:nvPr/>
          </p:nvGrpSpPr>
          <p:grpSpPr bwMode="auto">
            <a:xfrm>
              <a:off x="3072" y="720"/>
              <a:ext cx="288" cy="336"/>
              <a:chOff x="2256" y="2736"/>
              <a:chExt cx="288" cy="336"/>
            </a:xfrm>
          </p:grpSpPr>
          <p:sp>
            <p:nvSpPr>
              <p:cNvPr id="11332" name="Rectangle 36"/>
              <p:cNvSpPr>
                <a:spLocks noChangeArrowheads="1"/>
              </p:cNvSpPr>
              <p:nvPr/>
            </p:nvSpPr>
            <p:spPr bwMode="auto">
              <a:xfrm>
                <a:off x="2256"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1333" name="Rectangle 37"/>
              <p:cNvSpPr>
                <a:spLocks noChangeArrowheads="1"/>
              </p:cNvSpPr>
              <p:nvPr/>
            </p:nvSpPr>
            <p:spPr bwMode="auto">
              <a:xfrm>
                <a:off x="2400"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endParaRPr lang="en-US" altLang="zh-CN" sz="1800"/>
              </a:p>
            </p:txBody>
          </p:sp>
          <p:sp>
            <p:nvSpPr>
              <p:cNvPr id="11334" name="Rectangle 38"/>
              <p:cNvSpPr>
                <a:spLocks noChangeArrowheads="1"/>
              </p:cNvSpPr>
              <p:nvPr/>
            </p:nvSpPr>
            <p:spPr bwMode="auto">
              <a:xfrm>
                <a:off x="2256" y="2736"/>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A</a:t>
                </a:r>
              </a:p>
            </p:txBody>
          </p:sp>
        </p:grpSp>
        <p:grpSp>
          <p:nvGrpSpPr>
            <p:cNvPr id="11272" name="Group 40"/>
            <p:cNvGrpSpPr>
              <a:grpSpLocks/>
            </p:cNvGrpSpPr>
            <p:nvPr/>
          </p:nvGrpSpPr>
          <p:grpSpPr bwMode="auto">
            <a:xfrm>
              <a:off x="3696" y="1440"/>
              <a:ext cx="288" cy="336"/>
              <a:chOff x="2256" y="2736"/>
              <a:chExt cx="288" cy="336"/>
            </a:xfrm>
          </p:grpSpPr>
          <p:sp>
            <p:nvSpPr>
              <p:cNvPr id="11329" name="Rectangle 41"/>
              <p:cNvSpPr>
                <a:spLocks noChangeArrowheads="1"/>
              </p:cNvSpPr>
              <p:nvPr/>
            </p:nvSpPr>
            <p:spPr bwMode="auto">
              <a:xfrm>
                <a:off x="2256"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1330" name="Rectangle 42"/>
              <p:cNvSpPr>
                <a:spLocks noChangeArrowheads="1"/>
              </p:cNvSpPr>
              <p:nvPr/>
            </p:nvSpPr>
            <p:spPr bwMode="auto">
              <a:xfrm>
                <a:off x="2400"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31" name="Rectangle 43"/>
              <p:cNvSpPr>
                <a:spLocks noChangeArrowheads="1"/>
              </p:cNvSpPr>
              <p:nvPr/>
            </p:nvSpPr>
            <p:spPr bwMode="auto">
              <a:xfrm>
                <a:off x="2256" y="2736"/>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C</a:t>
                </a:r>
              </a:p>
            </p:txBody>
          </p:sp>
        </p:grpSp>
        <p:grpSp>
          <p:nvGrpSpPr>
            <p:cNvPr id="11273" name="Group 52"/>
            <p:cNvGrpSpPr>
              <a:grpSpLocks/>
            </p:cNvGrpSpPr>
            <p:nvPr/>
          </p:nvGrpSpPr>
          <p:grpSpPr bwMode="auto">
            <a:xfrm>
              <a:off x="2832" y="1440"/>
              <a:ext cx="288" cy="336"/>
              <a:chOff x="2832" y="1152"/>
              <a:chExt cx="288" cy="336"/>
            </a:xfrm>
          </p:grpSpPr>
          <p:sp>
            <p:nvSpPr>
              <p:cNvPr id="11326" name="Rectangle 45"/>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600"/>
              </a:p>
            </p:txBody>
          </p:sp>
          <p:sp>
            <p:nvSpPr>
              <p:cNvPr id="11327" name="Rectangle 46"/>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28" name="Rectangle 47"/>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B</a:t>
                </a:r>
              </a:p>
            </p:txBody>
          </p:sp>
        </p:grpSp>
        <p:grpSp>
          <p:nvGrpSpPr>
            <p:cNvPr id="11274" name="Group 48"/>
            <p:cNvGrpSpPr>
              <a:grpSpLocks/>
            </p:cNvGrpSpPr>
            <p:nvPr/>
          </p:nvGrpSpPr>
          <p:grpSpPr bwMode="auto">
            <a:xfrm>
              <a:off x="4368" y="1440"/>
              <a:ext cx="288" cy="336"/>
              <a:chOff x="2256" y="2736"/>
              <a:chExt cx="288" cy="336"/>
            </a:xfrm>
          </p:grpSpPr>
          <p:sp>
            <p:nvSpPr>
              <p:cNvPr id="11323" name="Rectangle 49"/>
              <p:cNvSpPr>
                <a:spLocks noChangeArrowheads="1"/>
              </p:cNvSpPr>
              <p:nvPr/>
            </p:nvSpPr>
            <p:spPr bwMode="auto">
              <a:xfrm>
                <a:off x="2256"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1324" name="Rectangle 50"/>
              <p:cNvSpPr>
                <a:spLocks noChangeArrowheads="1"/>
              </p:cNvSpPr>
              <p:nvPr/>
            </p:nvSpPr>
            <p:spPr bwMode="auto">
              <a:xfrm>
                <a:off x="2400"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endParaRPr lang="en-US" altLang="zh-CN" sz="1800"/>
              </a:p>
            </p:txBody>
          </p:sp>
          <p:sp>
            <p:nvSpPr>
              <p:cNvPr id="11325" name="Rectangle 51"/>
              <p:cNvSpPr>
                <a:spLocks noChangeArrowheads="1"/>
              </p:cNvSpPr>
              <p:nvPr/>
            </p:nvSpPr>
            <p:spPr bwMode="auto">
              <a:xfrm>
                <a:off x="2256" y="2736"/>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D</a:t>
                </a:r>
              </a:p>
            </p:txBody>
          </p:sp>
        </p:grpSp>
        <p:grpSp>
          <p:nvGrpSpPr>
            <p:cNvPr id="11275" name="Group 53"/>
            <p:cNvGrpSpPr>
              <a:grpSpLocks/>
            </p:cNvGrpSpPr>
            <p:nvPr/>
          </p:nvGrpSpPr>
          <p:grpSpPr bwMode="auto">
            <a:xfrm>
              <a:off x="2640" y="2016"/>
              <a:ext cx="288" cy="336"/>
              <a:chOff x="2832" y="1152"/>
              <a:chExt cx="288" cy="336"/>
            </a:xfrm>
          </p:grpSpPr>
          <p:sp>
            <p:nvSpPr>
              <p:cNvPr id="11320" name="Rectangle 54"/>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600"/>
              </a:p>
            </p:txBody>
          </p:sp>
          <p:sp>
            <p:nvSpPr>
              <p:cNvPr id="11321" name="Rectangle 55"/>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22" name="Rectangle 56"/>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E</a:t>
                </a:r>
              </a:p>
            </p:txBody>
          </p:sp>
        </p:grpSp>
        <p:grpSp>
          <p:nvGrpSpPr>
            <p:cNvPr id="11276" name="Group 57"/>
            <p:cNvGrpSpPr>
              <a:grpSpLocks/>
            </p:cNvGrpSpPr>
            <p:nvPr/>
          </p:nvGrpSpPr>
          <p:grpSpPr bwMode="auto">
            <a:xfrm>
              <a:off x="2496" y="2592"/>
              <a:ext cx="288" cy="336"/>
              <a:chOff x="2832" y="1152"/>
              <a:chExt cx="288" cy="336"/>
            </a:xfrm>
          </p:grpSpPr>
          <p:sp>
            <p:nvSpPr>
              <p:cNvPr id="11317" name="Rectangle 58"/>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8" name="Rectangle 59"/>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19" name="Rectangle 60"/>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K</a:t>
                </a:r>
              </a:p>
            </p:txBody>
          </p:sp>
        </p:grpSp>
        <p:grpSp>
          <p:nvGrpSpPr>
            <p:cNvPr id="11277" name="Group 65"/>
            <p:cNvGrpSpPr>
              <a:grpSpLocks/>
            </p:cNvGrpSpPr>
            <p:nvPr/>
          </p:nvGrpSpPr>
          <p:grpSpPr bwMode="auto">
            <a:xfrm>
              <a:off x="3216" y="2016"/>
              <a:ext cx="288" cy="336"/>
              <a:chOff x="3120" y="1728"/>
              <a:chExt cx="288" cy="336"/>
            </a:xfrm>
          </p:grpSpPr>
          <p:sp>
            <p:nvSpPr>
              <p:cNvPr id="11314" name="Rectangle 62"/>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5" name="Rectangle 63"/>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6" name="Rectangle 64"/>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F</a:t>
                </a:r>
              </a:p>
            </p:txBody>
          </p:sp>
        </p:grpSp>
        <p:grpSp>
          <p:nvGrpSpPr>
            <p:cNvPr id="11278" name="Group 66"/>
            <p:cNvGrpSpPr>
              <a:grpSpLocks/>
            </p:cNvGrpSpPr>
            <p:nvPr/>
          </p:nvGrpSpPr>
          <p:grpSpPr bwMode="auto">
            <a:xfrm>
              <a:off x="3696" y="2016"/>
              <a:ext cx="288" cy="336"/>
              <a:chOff x="3120" y="1728"/>
              <a:chExt cx="288" cy="336"/>
            </a:xfrm>
          </p:grpSpPr>
          <p:sp>
            <p:nvSpPr>
              <p:cNvPr id="11311" name="Rectangle 67"/>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2" name="Rectangle 68"/>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3" name="Rectangle 69"/>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G</a:t>
                </a:r>
              </a:p>
            </p:txBody>
          </p:sp>
        </p:grpSp>
        <p:grpSp>
          <p:nvGrpSpPr>
            <p:cNvPr id="11279" name="Group 70"/>
            <p:cNvGrpSpPr>
              <a:grpSpLocks/>
            </p:cNvGrpSpPr>
            <p:nvPr/>
          </p:nvGrpSpPr>
          <p:grpSpPr bwMode="auto">
            <a:xfrm>
              <a:off x="4224" y="2016"/>
              <a:ext cx="288" cy="336"/>
              <a:chOff x="2832" y="1152"/>
              <a:chExt cx="288" cy="336"/>
            </a:xfrm>
          </p:grpSpPr>
          <p:sp>
            <p:nvSpPr>
              <p:cNvPr id="11308" name="Rectangle 71"/>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600"/>
              </a:p>
            </p:txBody>
          </p:sp>
          <p:sp>
            <p:nvSpPr>
              <p:cNvPr id="11309" name="Rectangle 72"/>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10" name="Rectangle 73"/>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H</a:t>
                </a:r>
              </a:p>
            </p:txBody>
          </p:sp>
        </p:grpSp>
        <p:grpSp>
          <p:nvGrpSpPr>
            <p:cNvPr id="11280" name="Group 74"/>
            <p:cNvGrpSpPr>
              <a:grpSpLocks/>
            </p:cNvGrpSpPr>
            <p:nvPr/>
          </p:nvGrpSpPr>
          <p:grpSpPr bwMode="auto">
            <a:xfrm>
              <a:off x="4656" y="2016"/>
              <a:ext cx="288" cy="336"/>
              <a:chOff x="2832" y="1152"/>
              <a:chExt cx="288" cy="336"/>
            </a:xfrm>
          </p:grpSpPr>
          <p:sp>
            <p:nvSpPr>
              <p:cNvPr id="11305" name="Rectangle 75"/>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6" name="Rectangle 76"/>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07" name="Rectangle 77"/>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I</a:t>
                </a:r>
              </a:p>
            </p:txBody>
          </p:sp>
        </p:grpSp>
        <p:grpSp>
          <p:nvGrpSpPr>
            <p:cNvPr id="11281" name="Group 78"/>
            <p:cNvGrpSpPr>
              <a:grpSpLocks/>
            </p:cNvGrpSpPr>
            <p:nvPr/>
          </p:nvGrpSpPr>
          <p:grpSpPr bwMode="auto">
            <a:xfrm>
              <a:off x="5136" y="2016"/>
              <a:ext cx="288" cy="336"/>
              <a:chOff x="3120" y="1728"/>
              <a:chExt cx="288" cy="336"/>
            </a:xfrm>
          </p:grpSpPr>
          <p:sp>
            <p:nvSpPr>
              <p:cNvPr id="11302" name="Rectangle 79"/>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3" name="Rectangle 80"/>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4" name="Rectangle 81"/>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J</a:t>
                </a:r>
              </a:p>
            </p:txBody>
          </p:sp>
        </p:grpSp>
        <p:grpSp>
          <p:nvGrpSpPr>
            <p:cNvPr id="11282" name="Group 82"/>
            <p:cNvGrpSpPr>
              <a:grpSpLocks/>
            </p:cNvGrpSpPr>
            <p:nvPr/>
          </p:nvGrpSpPr>
          <p:grpSpPr bwMode="auto">
            <a:xfrm>
              <a:off x="3024" y="2592"/>
              <a:ext cx="288" cy="336"/>
              <a:chOff x="3120" y="1728"/>
              <a:chExt cx="288" cy="336"/>
            </a:xfrm>
          </p:grpSpPr>
          <p:sp>
            <p:nvSpPr>
              <p:cNvPr id="11299" name="Rectangle 83"/>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0" name="Rectangle 84"/>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1" name="Rectangle 85"/>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L</a:t>
                </a:r>
              </a:p>
            </p:txBody>
          </p:sp>
        </p:grpSp>
        <p:grpSp>
          <p:nvGrpSpPr>
            <p:cNvPr id="11283" name="Group 86"/>
            <p:cNvGrpSpPr>
              <a:grpSpLocks/>
            </p:cNvGrpSpPr>
            <p:nvPr/>
          </p:nvGrpSpPr>
          <p:grpSpPr bwMode="auto">
            <a:xfrm>
              <a:off x="4224" y="2592"/>
              <a:ext cx="288" cy="336"/>
              <a:chOff x="3120" y="1728"/>
              <a:chExt cx="288" cy="336"/>
            </a:xfrm>
          </p:grpSpPr>
          <p:sp>
            <p:nvSpPr>
              <p:cNvPr id="11296" name="Rectangle 87"/>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297" name="Rectangle 88"/>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298" name="Rectangle 89"/>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M</a:t>
                </a:r>
              </a:p>
            </p:txBody>
          </p:sp>
        </p:grpSp>
        <p:sp>
          <p:nvSpPr>
            <p:cNvPr id="11284" name="Line 90"/>
            <p:cNvSpPr>
              <a:spLocks noChangeShapeType="1"/>
            </p:cNvSpPr>
            <p:nvPr/>
          </p:nvSpPr>
          <p:spPr bwMode="auto">
            <a:xfrm flipH="1">
              <a:off x="2976" y="1008"/>
              <a:ext cx="144"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91"/>
            <p:cNvSpPr>
              <a:spLocks noChangeShapeType="1"/>
            </p:cNvSpPr>
            <p:nvPr/>
          </p:nvSpPr>
          <p:spPr bwMode="auto">
            <a:xfrm flipH="1">
              <a:off x="2784" y="1728"/>
              <a:ext cx="96"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92"/>
            <p:cNvSpPr>
              <a:spLocks noChangeShapeType="1"/>
            </p:cNvSpPr>
            <p:nvPr/>
          </p:nvSpPr>
          <p:spPr bwMode="auto">
            <a:xfrm flipH="1">
              <a:off x="2640" y="2304"/>
              <a:ext cx="96"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93"/>
            <p:cNvSpPr>
              <a:spLocks noChangeShapeType="1"/>
            </p:cNvSpPr>
            <p:nvPr/>
          </p:nvSpPr>
          <p:spPr bwMode="auto">
            <a:xfrm>
              <a:off x="3072" y="1728"/>
              <a:ext cx="6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94"/>
            <p:cNvSpPr>
              <a:spLocks noChangeShapeType="1"/>
            </p:cNvSpPr>
            <p:nvPr/>
          </p:nvSpPr>
          <p:spPr bwMode="auto">
            <a:xfrm>
              <a:off x="2832" y="2304"/>
              <a:ext cx="38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96"/>
            <p:cNvSpPr>
              <a:spLocks noChangeShapeType="1"/>
            </p:cNvSpPr>
            <p:nvPr/>
          </p:nvSpPr>
          <p:spPr bwMode="auto">
            <a:xfrm>
              <a:off x="2736" y="2880"/>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97"/>
            <p:cNvSpPr>
              <a:spLocks noChangeShapeType="1"/>
            </p:cNvSpPr>
            <p:nvPr/>
          </p:nvSpPr>
          <p:spPr bwMode="auto">
            <a:xfrm>
              <a:off x="3792" y="1728"/>
              <a:ext cx="0"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98"/>
            <p:cNvSpPr>
              <a:spLocks noChangeShapeType="1"/>
            </p:cNvSpPr>
            <p:nvPr/>
          </p:nvSpPr>
          <p:spPr bwMode="auto">
            <a:xfrm>
              <a:off x="3888" y="1728"/>
              <a:ext cx="4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99"/>
            <p:cNvSpPr>
              <a:spLocks noChangeShapeType="1"/>
            </p:cNvSpPr>
            <p:nvPr/>
          </p:nvSpPr>
          <p:spPr bwMode="auto">
            <a:xfrm>
              <a:off x="4320" y="2304"/>
              <a:ext cx="0"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100"/>
            <p:cNvSpPr>
              <a:spLocks noChangeShapeType="1"/>
            </p:cNvSpPr>
            <p:nvPr/>
          </p:nvSpPr>
          <p:spPr bwMode="auto">
            <a:xfrm>
              <a:off x="4416" y="2304"/>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101"/>
            <p:cNvSpPr>
              <a:spLocks noChangeShapeType="1"/>
            </p:cNvSpPr>
            <p:nvPr/>
          </p:nvSpPr>
          <p:spPr bwMode="auto">
            <a:xfrm flipH="1">
              <a:off x="4368" y="1728"/>
              <a:ext cx="48"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102"/>
            <p:cNvSpPr>
              <a:spLocks noChangeShapeType="1"/>
            </p:cNvSpPr>
            <p:nvPr/>
          </p:nvSpPr>
          <p:spPr bwMode="auto">
            <a:xfrm>
              <a:off x="4896" y="2304"/>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0" name="Text Box 104"/>
          <p:cNvSpPr txBox="1">
            <a:spLocks noChangeArrowheads="1"/>
          </p:cNvSpPr>
          <p:nvPr/>
        </p:nvSpPr>
        <p:spPr bwMode="auto">
          <a:xfrm>
            <a:off x="381000" y="4876800"/>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Arial" pitchFamily="34" charset="0"/>
              </a:rPr>
              <a:t>Note:  The representation is </a:t>
            </a:r>
            <a:r>
              <a:rPr lang="en-US" altLang="zh-CN">
                <a:solidFill>
                  <a:schemeClr val="hlink"/>
                </a:solidFill>
                <a:latin typeface="Arial" pitchFamily="34" charset="0"/>
              </a:rPr>
              <a:t>not unique</a:t>
            </a:r>
            <a:r>
              <a:rPr lang="en-US" altLang="zh-CN">
                <a:latin typeface="Arial" pitchFamily="34" charset="0"/>
              </a:rPr>
              <a:t> since the children in a tree can be of any order.</a:t>
            </a:r>
          </a:p>
        </p:txBody>
      </p:sp>
      <p:sp>
        <p:nvSpPr>
          <p:cNvPr id="101" name="Text Box 104"/>
          <p:cNvSpPr txBox="1">
            <a:spLocks noChangeArrowheads="1"/>
          </p:cNvSpPr>
          <p:nvPr/>
        </p:nvSpPr>
        <p:spPr bwMode="auto">
          <a:xfrm>
            <a:off x="381000" y="5807074"/>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smtClean="0">
                <a:latin typeface="Arial" pitchFamily="34" charset="0"/>
              </a:rPr>
              <a:t>《</a:t>
            </a:r>
            <a:r>
              <a:rPr lang="zh-CN" altLang="en-US" dirty="0" smtClean="0">
                <a:latin typeface="Arial" pitchFamily="34" charset="0"/>
              </a:rPr>
              <a:t>大话数据结构</a:t>
            </a:r>
            <a:r>
              <a:rPr lang="en-US" altLang="zh-CN" dirty="0" smtClean="0">
                <a:latin typeface="Arial" pitchFamily="34" charset="0"/>
              </a:rPr>
              <a:t>》6.4</a:t>
            </a:r>
            <a:r>
              <a:rPr lang="zh-CN" altLang="en-US" dirty="0" smtClean="0">
                <a:latin typeface="Arial" pitchFamily="34" charset="0"/>
              </a:rPr>
              <a:t>提供多种树的存储结构：双亲，孩子，双亲孩子</a:t>
            </a:r>
            <a:endParaRPr lang="en-US" altLang="zh-CN" dirty="0">
              <a:latin typeface="Arial" pitchFamily="34" charset="0"/>
            </a:endParaRPr>
          </a:p>
        </p:txBody>
      </p:sp>
    </p:spTree>
    <p:extLst>
      <p:ext uri="{BB962C8B-B14F-4D97-AF65-F5344CB8AC3E}">
        <p14:creationId xmlns:p14="http://schemas.microsoft.com/office/powerpoint/2010/main" val="28977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第三部分：树结构</a:t>
            </a:r>
          </a:p>
        </p:txBody>
      </p:sp>
      <p:sp>
        <p:nvSpPr>
          <p:cNvPr id="34819" name="内容占位符 2"/>
          <p:cNvSpPr>
            <a:spLocks noGrp="1"/>
          </p:cNvSpPr>
          <p:nvPr>
            <p:ph idx="1"/>
          </p:nvPr>
        </p:nvSpPr>
        <p:spPr/>
        <p:txBody>
          <a:bodyPr/>
          <a:lstStyle/>
          <a:p>
            <a:r>
              <a:rPr lang="zh-CN" altLang="en-US" dirty="0" smtClean="0"/>
              <a:t>第</a:t>
            </a:r>
            <a:r>
              <a:rPr lang="en-US" altLang="zh-CN" dirty="0" smtClean="0"/>
              <a:t>11</a:t>
            </a:r>
            <a:r>
              <a:rPr lang="zh-CN" altLang="en-US" dirty="0" smtClean="0"/>
              <a:t>章：搜索树</a:t>
            </a:r>
            <a:endParaRPr lang="en-US" altLang="zh-CN" dirty="0" smtClean="0"/>
          </a:p>
          <a:p>
            <a:pPr lvl="1"/>
            <a:r>
              <a:rPr lang="en-US" altLang="zh-CN" dirty="0" smtClean="0"/>
              <a:t>BST</a:t>
            </a:r>
          </a:p>
          <a:p>
            <a:pPr lvl="2"/>
            <a:r>
              <a:rPr lang="zh-CN" altLang="en-US" dirty="0" smtClean="0">
                <a:latin typeface="楷体" panose="02010609060101010101" pitchFamily="49" charset="-122"/>
                <a:ea typeface="楷体" panose="02010609060101010101" pitchFamily="49" charset="-122"/>
              </a:rPr>
              <a:t>原理和基本操作，由给定序列建树</a:t>
            </a:r>
            <a:endParaRPr lang="en-US" altLang="zh-CN" dirty="0" smtClean="0"/>
          </a:p>
          <a:p>
            <a:pPr lvl="1"/>
            <a:r>
              <a:rPr lang="en-US" altLang="zh-CN" dirty="0" smtClean="0"/>
              <a:t>AVL</a:t>
            </a:r>
          </a:p>
          <a:p>
            <a:pPr lvl="2"/>
            <a:r>
              <a:rPr lang="zh-CN" altLang="en-US" dirty="0" smtClean="0">
                <a:latin typeface="楷体" panose="02010609060101010101" pitchFamily="49" charset="-122"/>
                <a:ea typeface="楷体" panose="02010609060101010101" pitchFamily="49" charset="-122"/>
              </a:rPr>
              <a:t>平衡因子</a:t>
            </a:r>
            <a:endParaRPr lang="en-US" altLang="zh-CN" dirty="0" smtClean="0">
              <a:latin typeface="楷体" panose="02010609060101010101" pitchFamily="49" charset="-122"/>
              <a:ea typeface="楷体" panose="02010609060101010101" pitchFamily="49" charset="-122"/>
            </a:endParaRPr>
          </a:p>
          <a:p>
            <a:pPr lvl="2"/>
            <a:r>
              <a:rPr lang="zh-CN" altLang="en-US" dirty="0" smtClean="0">
                <a:latin typeface="楷体" panose="02010609060101010101" pitchFamily="49" charset="-122"/>
                <a:ea typeface="楷体" panose="02010609060101010101" pitchFamily="49" charset="-122"/>
              </a:rPr>
              <a:t>原理和基本操作</a:t>
            </a:r>
            <a:endParaRPr lang="en-US" altLang="zh-CN" dirty="0" smtClean="0">
              <a:latin typeface="楷体" panose="02010609060101010101" pitchFamily="49" charset="-122"/>
              <a:ea typeface="楷体" panose="02010609060101010101" pitchFamily="49" charset="-122"/>
            </a:endParaRPr>
          </a:p>
          <a:p>
            <a:pPr lvl="2"/>
            <a:r>
              <a:rPr lang="zh-CN" altLang="en-US" dirty="0" smtClean="0">
                <a:latin typeface="楷体" panose="02010609060101010101" pitchFamily="49" charset="-122"/>
                <a:ea typeface="楷体" panose="02010609060101010101" pitchFamily="49" charset="-122"/>
              </a:rPr>
              <a:t>由给定关键字序列生成</a:t>
            </a:r>
            <a:r>
              <a:rPr lang="en-US" altLang="zh-CN" dirty="0" smtClean="0">
                <a:latin typeface="楷体" panose="02010609060101010101" pitchFamily="49" charset="-122"/>
                <a:ea typeface="楷体" panose="02010609060101010101" pitchFamily="49" charset="-122"/>
              </a:rPr>
              <a:t>AVL</a:t>
            </a:r>
            <a:r>
              <a:rPr lang="zh-CN" altLang="en-US" dirty="0" smtClean="0">
                <a:latin typeface="楷体" panose="02010609060101010101" pitchFamily="49" charset="-122"/>
                <a:ea typeface="楷体" panose="02010609060101010101" pitchFamily="49" charset="-122"/>
              </a:rPr>
              <a:t>树的过程</a:t>
            </a:r>
            <a:endParaRPr lang="en-US" altLang="zh-CN" dirty="0" smtClean="0">
              <a:latin typeface="楷体" panose="02010609060101010101" pitchFamily="49" charset="-122"/>
              <a:ea typeface="楷体" panose="02010609060101010101" pitchFamily="49" charset="-122"/>
            </a:endParaRPr>
          </a:p>
          <a:p>
            <a:pPr lvl="1"/>
            <a:r>
              <a:rPr lang="zh-CN" altLang="en-US" dirty="0" smtClean="0"/>
              <a:t>红黑树</a:t>
            </a:r>
            <a:endParaRPr lang="en-US" altLang="zh-CN" dirty="0" smtClean="0"/>
          </a:p>
          <a:p>
            <a:pPr lvl="2"/>
            <a:r>
              <a:rPr lang="zh-CN" altLang="en-US" dirty="0" smtClean="0">
                <a:latin typeface="楷体" panose="02010609060101010101" pitchFamily="49" charset="-122"/>
                <a:ea typeface="楷体" panose="02010609060101010101" pitchFamily="49" charset="-122"/>
              </a:rPr>
              <a:t>原理和基本操作，由给定序列建树</a:t>
            </a:r>
            <a:endParaRPr lang="en-US" altLang="zh-CN" dirty="0" smtClean="0">
              <a:latin typeface="楷体" panose="02010609060101010101" pitchFamily="49" charset="-122"/>
              <a:ea typeface="楷体" panose="02010609060101010101" pitchFamily="49" charset="-122"/>
            </a:endParaRPr>
          </a:p>
          <a:p>
            <a:pPr lvl="1"/>
            <a:r>
              <a:rPr lang="en-US" altLang="zh-CN" dirty="0" smtClean="0"/>
              <a:t>B</a:t>
            </a:r>
            <a:r>
              <a:rPr lang="zh-CN" altLang="en-US" dirty="0" smtClean="0"/>
              <a:t>树</a:t>
            </a:r>
            <a:endParaRPr lang="en-US" altLang="zh-CN" dirty="0" smtClean="0"/>
          </a:p>
          <a:p>
            <a:pPr lvl="2"/>
            <a:r>
              <a:rPr lang="zh-CN" altLang="en-US" dirty="0" smtClean="0">
                <a:latin typeface="楷体" panose="02010609060101010101" pitchFamily="49" charset="-122"/>
                <a:ea typeface="楷体" panose="02010609060101010101" pitchFamily="49" charset="-122"/>
              </a:rPr>
              <a:t>原理和基本操作，由给定序列建树</a:t>
            </a:r>
            <a:endParaRPr lang="zh-CN" altLang="en-US" dirty="0" smtClean="0"/>
          </a:p>
        </p:txBody>
      </p:sp>
      <p:sp>
        <p:nvSpPr>
          <p:cNvPr id="348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025917-905B-4047-B90D-CB9CA09DC8D3}" type="slidenum">
              <a:rPr lang="en-US" altLang="en-US">
                <a:solidFill>
                  <a:srgbClr val="4B4B4B"/>
                </a:solidFill>
              </a:rPr>
              <a:pPr eaLnBrk="1" hangingPunct="1"/>
              <a:t>14</a:t>
            </a:fld>
            <a:endParaRPr lang="en-US" altLang="en-US">
              <a:solidFill>
                <a:srgbClr val="4B4B4B"/>
              </a:solidFill>
            </a:endParaRPr>
          </a:p>
        </p:txBody>
      </p:sp>
    </p:spTree>
    <p:extLst>
      <p:ext uri="{BB962C8B-B14F-4D97-AF65-F5344CB8AC3E}">
        <p14:creationId xmlns:p14="http://schemas.microsoft.com/office/powerpoint/2010/main" val="269815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二叉树遍历</a:t>
            </a:r>
          </a:p>
        </p:txBody>
      </p:sp>
      <p:sp>
        <p:nvSpPr>
          <p:cNvPr id="87043" name="Rectangle 3"/>
          <p:cNvSpPr>
            <a:spLocks noGrp="1" noChangeArrowheads="1"/>
          </p:cNvSpPr>
          <p:nvPr>
            <p:ph type="body" idx="1"/>
          </p:nvPr>
        </p:nvSpPr>
        <p:spPr>
          <a:xfrm>
            <a:off x="1182688" y="1371600"/>
            <a:ext cx="7772400" cy="5105400"/>
          </a:xfrm>
        </p:spPr>
        <p:txBody>
          <a:bodyPr/>
          <a:lstStyle/>
          <a:p>
            <a:pPr eaLnBrk="1" hangingPunct="1"/>
            <a:r>
              <a:rPr lang="zh-CN" altLang="en-US" dirty="0" smtClean="0"/>
              <a:t>按照某种顺序访问树中的每个节点，</a:t>
            </a:r>
            <a:endParaRPr lang="en-US" altLang="zh-CN" dirty="0" smtClean="0"/>
          </a:p>
          <a:p>
            <a:pPr eaLnBrk="1" hangingPunct="1"/>
            <a:r>
              <a:rPr lang="zh-CN" altLang="en-US" dirty="0" smtClean="0"/>
              <a:t>要求每个节点被访问一次且仅被访问一次</a:t>
            </a:r>
            <a:endParaRPr lang="en-US" altLang="zh-CN" dirty="0" smtClean="0"/>
          </a:p>
          <a:p>
            <a:pPr eaLnBrk="1" hangingPunct="1"/>
            <a:r>
              <a:rPr lang="zh-CN" altLang="en-US" dirty="0" smtClean="0"/>
              <a:t>这就是</a:t>
            </a:r>
            <a:r>
              <a:rPr lang="zh-CN" altLang="en-US" dirty="0" smtClean="0">
                <a:solidFill>
                  <a:srgbClr val="FF0000"/>
                </a:solidFill>
              </a:rPr>
              <a:t>二叉树遍历问题</a:t>
            </a:r>
            <a:endParaRPr lang="en-US" altLang="zh-CN" dirty="0" smtClean="0">
              <a:solidFill>
                <a:srgbClr val="FF0000"/>
              </a:solidFill>
            </a:endParaRPr>
          </a:p>
        </p:txBody>
      </p:sp>
      <p:sp>
        <p:nvSpPr>
          <p:cNvPr id="870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A1AA414-413A-4727-86D7-4056E28CAAC5}" type="slidenum">
              <a:rPr lang="en-US" altLang="en-US" smtClean="0">
                <a:solidFill>
                  <a:srgbClr val="4B4B4B"/>
                </a:solidFill>
              </a:rPr>
              <a:pPr eaLnBrk="1" hangingPunct="1"/>
              <a:t>140</a:t>
            </a:fld>
            <a:endParaRPr lang="en-US" altLang="en-US" smtClean="0">
              <a:solidFill>
                <a:srgbClr val="4B4B4B"/>
              </a:solidFill>
            </a:endParaRPr>
          </a:p>
        </p:txBody>
      </p:sp>
    </p:spTree>
    <p:extLst>
      <p:ext uri="{BB962C8B-B14F-4D97-AF65-F5344CB8AC3E}">
        <p14:creationId xmlns:p14="http://schemas.microsoft.com/office/powerpoint/2010/main" val="163162565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二叉树遍历</a:t>
            </a:r>
          </a:p>
        </p:txBody>
      </p:sp>
      <p:sp>
        <p:nvSpPr>
          <p:cNvPr id="88067" name="Rectangle 3"/>
          <p:cNvSpPr>
            <a:spLocks noGrp="1" noChangeArrowheads="1"/>
          </p:cNvSpPr>
          <p:nvPr>
            <p:ph type="body" idx="1"/>
          </p:nvPr>
        </p:nvSpPr>
        <p:spPr>
          <a:xfrm>
            <a:off x="1182688" y="1371600"/>
            <a:ext cx="7772400" cy="5105400"/>
          </a:xfrm>
        </p:spPr>
        <p:txBody>
          <a:bodyPr/>
          <a:lstStyle/>
          <a:p>
            <a:pPr eaLnBrk="1" hangingPunct="1"/>
            <a:r>
              <a:rPr lang="zh-CN" altLang="en-US" smtClean="0">
                <a:solidFill>
                  <a:srgbClr val="FF0000"/>
                </a:solidFill>
              </a:rPr>
              <a:t>遍历顺序</a:t>
            </a:r>
            <a:r>
              <a:rPr lang="en-US" altLang="zh-CN" smtClean="0">
                <a:solidFill>
                  <a:srgbClr val="FF0000"/>
                </a:solidFill>
              </a:rPr>
              <a:t>【</a:t>
            </a:r>
            <a:r>
              <a:rPr lang="zh-CN" altLang="en-US" smtClean="0">
                <a:solidFill>
                  <a:srgbClr val="FF0000"/>
                </a:solidFill>
              </a:rPr>
              <a:t>关键</a:t>
            </a:r>
            <a:r>
              <a:rPr lang="en-US" altLang="zh-CN" smtClean="0">
                <a:solidFill>
                  <a:srgbClr val="FF0000"/>
                </a:solidFill>
              </a:rPr>
              <a:t>】</a:t>
            </a:r>
            <a:endParaRPr lang="zh-CN" altLang="en-US" smtClean="0">
              <a:solidFill>
                <a:srgbClr val="FF0000"/>
              </a:solidFill>
            </a:endParaRPr>
          </a:p>
          <a:p>
            <a:pPr lvl="1" eaLnBrk="1" hangingPunct="1"/>
            <a:r>
              <a:rPr lang="zh-CN" altLang="en-US" smtClean="0"/>
              <a:t>访问根节点、左子树、右子树的顺序</a:t>
            </a:r>
          </a:p>
          <a:p>
            <a:pPr lvl="1" eaLnBrk="1" hangingPunct="1"/>
            <a:r>
              <a:rPr lang="zh-CN" altLang="en-US" smtClean="0"/>
              <a:t>左右子树的访问（遍历）？</a:t>
            </a:r>
            <a:r>
              <a:rPr lang="en-US" altLang="zh-CN" smtClean="0"/>
              <a:t>——</a:t>
            </a:r>
            <a:r>
              <a:rPr lang="zh-CN" altLang="en-US" smtClean="0"/>
              <a:t>递归！</a:t>
            </a:r>
          </a:p>
          <a:p>
            <a:pPr eaLnBrk="1" hangingPunct="1"/>
            <a:r>
              <a:rPr lang="zh-CN" altLang="en-US" smtClean="0"/>
              <a:t>可能的遍历顺序</a:t>
            </a:r>
          </a:p>
          <a:p>
            <a:pPr lvl="1" eaLnBrk="1" hangingPunct="1"/>
            <a:r>
              <a:rPr lang="en-US" altLang="zh-CN" smtClean="0"/>
              <a:t>V</a:t>
            </a:r>
            <a:r>
              <a:rPr lang="zh-CN" altLang="en-US" smtClean="0"/>
              <a:t>－根，</a:t>
            </a:r>
            <a:r>
              <a:rPr lang="en-US" altLang="zh-CN" smtClean="0"/>
              <a:t>L</a:t>
            </a:r>
            <a:r>
              <a:rPr lang="zh-CN" altLang="en-US" smtClean="0"/>
              <a:t>－左子树，</a:t>
            </a:r>
            <a:r>
              <a:rPr lang="en-US" altLang="zh-CN" smtClean="0"/>
              <a:t>R</a:t>
            </a:r>
            <a:r>
              <a:rPr lang="zh-CN" altLang="en-US" smtClean="0"/>
              <a:t>－右子树</a:t>
            </a:r>
          </a:p>
          <a:p>
            <a:pPr lvl="1" eaLnBrk="1" hangingPunct="1"/>
            <a:r>
              <a:rPr lang="en-US" altLang="zh-CN" smtClean="0"/>
              <a:t>VLR  LVR  LRV  VRL  RVL  RLV</a:t>
            </a:r>
          </a:p>
        </p:txBody>
      </p:sp>
      <p:sp>
        <p:nvSpPr>
          <p:cNvPr id="8806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0AF9B4F-C790-4A26-95F3-9DAE1601E8F6}" type="slidenum">
              <a:rPr lang="en-US" altLang="en-US" smtClean="0">
                <a:solidFill>
                  <a:srgbClr val="4B4B4B"/>
                </a:solidFill>
              </a:rPr>
              <a:pPr eaLnBrk="1" hangingPunct="1"/>
              <a:t>141</a:t>
            </a:fld>
            <a:endParaRPr lang="en-US" altLang="en-US" smtClean="0">
              <a:solidFill>
                <a:srgbClr val="4B4B4B"/>
              </a:solidFill>
            </a:endParaRPr>
          </a:p>
        </p:txBody>
      </p:sp>
    </p:spTree>
    <p:extLst>
      <p:ext uri="{BB962C8B-B14F-4D97-AF65-F5344CB8AC3E}">
        <p14:creationId xmlns:p14="http://schemas.microsoft.com/office/powerpoint/2010/main" val="376191989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标准遍历顺序</a:t>
            </a:r>
          </a:p>
        </p:txBody>
      </p:sp>
      <p:sp>
        <p:nvSpPr>
          <p:cNvPr id="89091" name="Rectangle 3"/>
          <p:cNvSpPr>
            <a:spLocks noGrp="1" noChangeArrowheads="1"/>
          </p:cNvSpPr>
          <p:nvPr>
            <p:ph type="body" idx="1"/>
          </p:nvPr>
        </p:nvSpPr>
        <p:spPr>
          <a:xfrm>
            <a:off x="1163638" y="1371600"/>
            <a:ext cx="7772400" cy="5105400"/>
          </a:xfrm>
        </p:spPr>
        <p:txBody>
          <a:bodyPr/>
          <a:lstStyle/>
          <a:p>
            <a:pPr eaLnBrk="1" hangingPunct="1"/>
            <a:r>
              <a:rPr lang="zh-CN" altLang="en-US" smtClean="0"/>
              <a:t>都是左子树先于右子树，关键</a:t>
            </a:r>
            <a:r>
              <a:rPr lang="en-US" altLang="zh-CN" smtClean="0"/>
              <a:t>——</a:t>
            </a:r>
            <a:r>
              <a:rPr lang="zh-CN" altLang="en-US" smtClean="0"/>
              <a:t>根的访问次序</a:t>
            </a:r>
          </a:p>
          <a:p>
            <a:pPr eaLnBrk="1" hangingPunct="1"/>
            <a:r>
              <a:rPr lang="zh-CN" altLang="en-US" smtClean="0"/>
              <a:t>先序遍历（</a:t>
            </a:r>
            <a:r>
              <a:rPr lang="en-US" altLang="zh-CN" smtClean="0">
                <a:solidFill>
                  <a:schemeClr val="hlink"/>
                </a:solidFill>
              </a:rPr>
              <a:t>preorder</a:t>
            </a:r>
            <a:r>
              <a:rPr lang="zh-CN" altLang="en-US" smtClean="0"/>
              <a:t>）</a:t>
            </a:r>
            <a:r>
              <a:rPr lang="en-US" altLang="zh-CN" smtClean="0"/>
              <a:t>——VLR</a:t>
            </a:r>
          </a:p>
          <a:p>
            <a:pPr eaLnBrk="1" hangingPunct="1"/>
            <a:r>
              <a:rPr lang="zh-CN" altLang="en-US" smtClean="0"/>
              <a:t>中序遍历（</a:t>
            </a:r>
            <a:r>
              <a:rPr lang="en-US" altLang="zh-CN" smtClean="0">
                <a:solidFill>
                  <a:schemeClr val="hlink"/>
                </a:solidFill>
              </a:rPr>
              <a:t>inorder</a:t>
            </a:r>
            <a:r>
              <a:rPr lang="zh-CN" altLang="en-US" smtClean="0"/>
              <a:t>）</a:t>
            </a:r>
            <a:r>
              <a:rPr lang="en-US" altLang="zh-CN" smtClean="0"/>
              <a:t>——LVR</a:t>
            </a:r>
          </a:p>
          <a:p>
            <a:pPr eaLnBrk="1" hangingPunct="1"/>
            <a:r>
              <a:rPr lang="zh-CN" altLang="en-US" smtClean="0"/>
              <a:t>后序遍历（</a:t>
            </a:r>
            <a:r>
              <a:rPr lang="en-US" altLang="zh-CN" smtClean="0">
                <a:solidFill>
                  <a:schemeClr val="hlink"/>
                </a:solidFill>
              </a:rPr>
              <a:t>postorder</a:t>
            </a:r>
            <a:r>
              <a:rPr lang="zh-CN" altLang="en-US" smtClean="0"/>
              <a:t>）</a:t>
            </a:r>
            <a:r>
              <a:rPr lang="en-US" altLang="zh-CN" smtClean="0"/>
              <a:t>——LRV</a:t>
            </a:r>
          </a:p>
        </p:txBody>
      </p:sp>
      <p:sp>
        <p:nvSpPr>
          <p:cNvPr id="89092" name="椭圆 3"/>
          <p:cNvSpPr>
            <a:spLocks noChangeArrowheads="1"/>
          </p:cNvSpPr>
          <p:nvPr/>
        </p:nvSpPr>
        <p:spPr bwMode="auto">
          <a:xfrm>
            <a:off x="5289550" y="4505325"/>
            <a:ext cx="358775" cy="35877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89093" name="等腰三角形 4"/>
          <p:cNvSpPr>
            <a:spLocks noChangeArrowheads="1"/>
          </p:cNvSpPr>
          <p:nvPr/>
        </p:nvSpPr>
        <p:spPr bwMode="auto">
          <a:xfrm>
            <a:off x="4392613" y="5402263"/>
            <a:ext cx="538162" cy="1076325"/>
          </a:xfrm>
          <a:prstGeom prst="triangle">
            <a:avLst>
              <a:gd name="adj" fmla="val 50000"/>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89094" name="等腰三角形 5"/>
          <p:cNvSpPr>
            <a:spLocks noChangeArrowheads="1"/>
          </p:cNvSpPr>
          <p:nvPr/>
        </p:nvSpPr>
        <p:spPr bwMode="auto">
          <a:xfrm>
            <a:off x="6007100" y="5402263"/>
            <a:ext cx="538163" cy="1076325"/>
          </a:xfrm>
          <a:prstGeom prst="triangle">
            <a:avLst>
              <a:gd name="adj" fmla="val 50000"/>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cxnSp>
        <p:nvCxnSpPr>
          <p:cNvPr id="89095" name="直接连接符 7"/>
          <p:cNvCxnSpPr>
            <a:cxnSpLocks noChangeShapeType="1"/>
            <a:stCxn id="89092" idx="3"/>
            <a:endCxn id="89093" idx="0"/>
          </p:cNvCxnSpPr>
          <p:nvPr/>
        </p:nvCxnSpPr>
        <p:spPr bwMode="auto">
          <a:xfrm rot="5400000">
            <a:off x="4706938" y="4767263"/>
            <a:ext cx="590550" cy="679450"/>
          </a:xfrm>
          <a:prstGeom prst="line">
            <a:avLst/>
          </a:prstGeom>
          <a:noFill/>
          <a:ln w="9525" algn="ctr">
            <a:solidFill>
              <a:srgbClr val="0000CC"/>
            </a:solidFill>
            <a:round/>
            <a:headEnd/>
            <a:tailEnd/>
          </a:ln>
          <a:extLst>
            <a:ext uri="{909E8E84-426E-40DD-AFC4-6F175D3DCCD1}">
              <a14:hiddenFill xmlns:a14="http://schemas.microsoft.com/office/drawing/2010/main">
                <a:noFill/>
              </a14:hiddenFill>
            </a:ext>
          </a:extLst>
        </p:spPr>
      </p:cxnSp>
      <p:cxnSp>
        <p:nvCxnSpPr>
          <p:cNvPr id="89096" name="直接连接符 8"/>
          <p:cNvCxnSpPr>
            <a:cxnSpLocks noChangeShapeType="1"/>
            <a:stCxn id="89092" idx="5"/>
            <a:endCxn id="89094" idx="0"/>
          </p:cNvCxnSpPr>
          <p:nvPr/>
        </p:nvCxnSpPr>
        <p:spPr bwMode="auto">
          <a:xfrm rot="16200000" flipH="1">
            <a:off x="5641182" y="4766469"/>
            <a:ext cx="590550" cy="681037"/>
          </a:xfrm>
          <a:prstGeom prst="line">
            <a:avLst/>
          </a:prstGeom>
          <a:noFill/>
          <a:ln w="9525" algn="ctr">
            <a:solidFill>
              <a:srgbClr val="0000CC"/>
            </a:solidFill>
            <a:round/>
            <a:headEnd/>
            <a:tailEnd/>
          </a:ln>
          <a:extLst>
            <a:ext uri="{909E8E84-426E-40DD-AFC4-6F175D3DCCD1}">
              <a14:hiddenFill xmlns:a14="http://schemas.microsoft.com/office/drawing/2010/main">
                <a:noFill/>
              </a14:hiddenFill>
            </a:ext>
          </a:extLst>
        </p:spPr>
      </p:cxnSp>
      <p:sp>
        <p:nvSpPr>
          <p:cNvPr id="89097" name="TextBox 10"/>
          <p:cNvSpPr txBox="1">
            <a:spLocks noChangeArrowheads="1"/>
          </p:cNvSpPr>
          <p:nvPr/>
        </p:nvSpPr>
        <p:spPr bwMode="auto">
          <a:xfrm>
            <a:off x="5289550" y="449421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V</a:t>
            </a:r>
            <a:endParaRPr lang="zh-CN" altLang="en-US"/>
          </a:p>
        </p:txBody>
      </p:sp>
      <p:sp>
        <p:nvSpPr>
          <p:cNvPr id="89098" name="TextBox 11"/>
          <p:cNvSpPr txBox="1">
            <a:spLocks noChangeArrowheads="1"/>
          </p:cNvSpPr>
          <p:nvPr/>
        </p:nvSpPr>
        <p:spPr bwMode="auto">
          <a:xfrm>
            <a:off x="4392613" y="592931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L</a:t>
            </a:r>
            <a:endParaRPr lang="zh-CN" altLang="en-US"/>
          </a:p>
        </p:txBody>
      </p:sp>
      <p:sp>
        <p:nvSpPr>
          <p:cNvPr id="89099" name="TextBox 12"/>
          <p:cNvSpPr txBox="1">
            <a:spLocks noChangeArrowheads="1"/>
          </p:cNvSpPr>
          <p:nvPr/>
        </p:nvSpPr>
        <p:spPr bwMode="auto">
          <a:xfrm>
            <a:off x="6007100" y="59404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R</a:t>
            </a:r>
            <a:endParaRPr lang="zh-CN" altLang="en-US"/>
          </a:p>
        </p:txBody>
      </p:sp>
      <p:sp>
        <p:nvSpPr>
          <p:cNvPr id="891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6C55A3C-5015-421C-BAD6-44EC3282B951}" type="slidenum">
              <a:rPr lang="en-US" altLang="en-US" smtClean="0">
                <a:solidFill>
                  <a:srgbClr val="4B4B4B"/>
                </a:solidFill>
              </a:rPr>
              <a:pPr eaLnBrk="1" hangingPunct="1"/>
              <a:t>142</a:t>
            </a:fld>
            <a:endParaRPr lang="en-US" altLang="en-US" smtClean="0">
              <a:solidFill>
                <a:srgbClr val="4B4B4B"/>
              </a:solidFill>
            </a:endParaRPr>
          </a:p>
        </p:txBody>
      </p:sp>
    </p:spTree>
    <p:extLst>
      <p:ext uri="{BB962C8B-B14F-4D97-AF65-F5344CB8AC3E}">
        <p14:creationId xmlns:p14="http://schemas.microsoft.com/office/powerpoint/2010/main" val="289788566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dirty="0" smtClean="0"/>
              <a:t>由遍历顺序推导二叉树结构</a:t>
            </a:r>
          </a:p>
        </p:txBody>
      </p:sp>
      <p:sp>
        <p:nvSpPr>
          <p:cNvPr id="99331" name="Rectangle 3"/>
          <p:cNvSpPr>
            <a:spLocks noGrp="1" noChangeArrowheads="1"/>
          </p:cNvSpPr>
          <p:nvPr>
            <p:ph type="body" idx="1"/>
          </p:nvPr>
        </p:nvSpPr>
        <p:spPr>
          <a:xfrm>
            <a:off x="1182688" y="1371600"/>
            <a:ext cx="7772400" cy="4876800"/>
          </a:xfrm>
        </p:spPr>
        <p:txBody>
          <a:bodyPr/>
          <a:lstStyle/>
          <a:p>
            <a:pPr eaLnBrk="1" hangingPunct="1"/>
            <a:r>
              <a:rPr lang="zh-CN" altLang="en-US" smtClean="0"/>
              <a:t>一棵二叉树</a:t>
            </a:r>
            <a:br>
              <a:rPr lang="zh-CN" altLang="en-US" smtClean="0"/>
            </a:br>
            <a:r>
              <a:rPr lang="zh-CN" altLang="en-US" smtClean="0"/>
              <a:t>先序遍历结果</a:t>
            </a:r>
            <a:r>
              <a:rPr lang="en-US" altLang="zh-CN" smtClean="0"/>
              <a:t>1, 2, 4, 7, 3, 5, 6, 8, 9</a:t>
            </a:r>
            <a:br>
              <a:rPr lang="en-US" altLang="zh-CN" smtClean="0"/>
            </a:br>
            <a:r>
              <a:rPr lang="zh-CN" altLang="en-US" smtClean="0"/>
              <a:t>中序遍历结果</a:t>
            </a:r>
            <a:r>
              <a:rPr lang="en-US" altLang="zh-CN" smtClean="0"/>
              <a:t>4, 7, 2, 1, 5, 3, 8, 6, 9</a:t>
            </a:r>
            <a:br>
              <a:rPr lang="en-US" altLang="zh-CN" smtClean="0"/>
            </a:br>
            <a:r>
              <a:rPr lang="zh-CN" altLang="en-US" smtClean="0"/>
              <a:t>能推导出其结构吗？</a:t>
            </a:r>
          </a:p>
          <a:p>
            <a:pPr eaLnBrk="1" hangingPunct="1"/>
            <a:r>
              <a:rPr lang="zh-CN" altLang="en-US" smtClean="0"/>
              <a:t>可以！</a:t>
            </a:r>
          </a:p>
        </p:txBody>
      </p:sp>
      <p:sp>
        <p:nvSpPr>
          <p:cNvPr id="9933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51A07C1-823E-4C62-9323-CB90BD3F0AC9}" type="slidenum">
              <a:rPr lang="en-US" altLang="en-US" smtClean="0">
                <a:solidFill>
                  <a:srgbClr val="4B4B4B"/>
                </a:solidFill>
              </a:rPr>
              <a:pPr eaLnBrk="1" hangingPunct="1"/>
              <a:t>143</a:t>
            </a:fld>
            <a:endParaRPr lang="en-US" altLang="en-US" smtClean="0">
              <a:solidFill>
                <a:srgbClr val="4B4B4B"/>
              </a:solidFill>
            </a:endParaRPr>
          </a:p>
        </p:txBody>
      </p:sp>
    </p:spTree>
    <p:extLst>
      <p:ext uri="{BB962C8B-B14F-4D97-AF65-F5344CB8AC3E}">
        <p14:creationId xmlns:p14="http://schemas.microsoft.com/office/powerpoint/2010/main" val="14892440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二叉树遍历小结</a:t>
            </a:r>
          </a:p>
        </p:txBody>
      </p:sp>
      <p:sp>
        <p:nvSpPr>
          <p:cNvPr id="111619" name="内容占位符 2"/>
          <p:cNvSpPr>
            <a:spLocks noGrp="1"/>
          </p:cNvSpPr>
          <p:nvPr>
            <p:ph idx="1"/>
          </p:nvPr>
        </p:nvSpPr>
        <p:spPr/>
        <p:txBody>
          <a:bodyPr/>
          <a:lstStyle/>
          <a:p>
            <a:r>
              <a:rPr lang="zh-CN" altLang="en-US" smtClean="0"/>
              <a:t>前序、中序、后序遍历</a:t>
            </a:r>
            <a:endParaRPr lang="en-US" altLang="zh-CN" smtClean="0"/>
          </a:p>
          <a:p>
            <a:pPr lvl="1"/>
            <a:r>
              <a:rPr lang="zh-CN" altLang="en-US" smtClean="0">
                <a:solidFill>
                  <a:srgbClr val="0000CC"/>
                </a:solidFill>
              </a:rPr>
              <a:t>深度优先</a:t>
            </a:r>
            <a:endParaRPr lang="en-US" altLang="zh-CN" smtClean="0">
              <a:solidFill>
                <a:srgbClr val="0000CC"/>
              </a:solidFill>
            </a:endParaRPr>
          </a:p>
          <a:p>
            <a:pPr lvl="1"/>
            <a:r>
              <a:rPr lang="zh-CN" altLang="en-US" smtClean="0"/>
              <a:t>表明访问根节点的次序</a:t>
            </a:r>
            <a:endParaRPr lang="en-US" altLang="zh-CN" smtClean="0"/>
          </a:p>
          <a:p>
            <a:r>
              <a:rPr lang="zh-CN" altLang="en-US" smtClean="0"/>
              <a:t>按层遍历</a:t>
            </a:r>
            <a:endParaRPr lang="en-US" altLang="zh-CN" smtClean="0"/>
          </a:p>
          <a:p>
            <a:pPr lvl="1"/>
            <a:r>
              <a:rPr lang="zh-CN" altLang="en-US" smtClean="0">
                <a:solidFill>
                  <a:srgbClr val="0000CC"/>
                </a:solidFill>
              </a:rPr>
              <a:t>宽度优先</a:t>
            </a:r>
            <a:endParaRPr lang="en-US" altLang="zh-CN" smtClean="0">
              <a:solidFill>
                <a:srgbClr val="0000CC"/>
              </a:solidFill>
            </a:endParaRPr>
          </a:p>
          <a:p>
            <a:endParaRPr lang="en-US" altLang="zh-CN" smtClean="0"/>
          </a:p>
          <a:p>
            <a:r>
              <a:rPr lang="zh-CN" altLang="en-US" smtClean="0"/>
              <a:t>遍历思想简述</a:t>
            </a:r>
            <a:endParaRPr lang="en-US" altLang="zh-CN" smtClean="0"/>
          </a:p>
          <a:p>
            <a:pPr lvl="1"/>
            <a:r>
              <a:rPr lang="zh-CN" altLang="en-US" smtClean="0"/>
              <a:t>软件工程、自主学习、房地产建设</a:t>
            </a:r>
            <a:r>
              <a:rPr lang="en-US" altLang="zh-CN" smtClean="0"/>
              <a:t>……</a:t>
            </a:r>
            <a:endParaRPr lang="zh-CN" altLang="en-US" smtClean="0"/>
          </a:p>
        </p:txBody>
      </p:sp>
      <p:sp>
        <p:nvSpPr>
          <p:cNvPr id="1116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B52D88B-CFF1-4738-9883-9667208E8083}" type="slidenum">
              <a:rPr lang="en-US" altLang="en-US" smtClean="0">
                <a:solidFill>
                  <a:srgbClr val="4B4B4B"/>
                </a:solidFill>
              </a:rPr>
              <a:pPr eaLnBrk="1" hangingPunct="1"/>
              <a:t>144</a:t>
            </a:fld>
            <a:endParaRPr lang="en-US" altLang="en-US" smtClean="0">
              <a:solidFill>
                <a:srgbClr val="4B4B4B"/>
              </a:solidFill>
            </a:endParaRPr>
          </a:p>
        </p:txBody>
      </p:sp>
    </p:spTree>
    <p:extLst>
      <p:ext uri="{BB962C8B-B14F-4D97-AF65-F5344CB8AC3E}">
        <p14:creationId xmlns:p14="http://schemas.microsoft.com/office/powerpoint/2010/main" val="35730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en-US" smtClean="0"/>
              <a:t>补充：二叉树与森林互转</a:t>
            </a:r>
          </a:p>
        </p:txBody>
      </p:sp>
      <p:sp>
        <p:nvSpPr>
          <p:cNvPr id="114691" name="内容占位符 2"/>
          <p:cNvSpPr>
            <a:spLocks noGrp="1"/>
          </p:cNvSpPr>
          <p:nvPr>
            <p:ph idx="1"/>
          </p:nvPr>
        </p:nvSpPr>
        <p:spPr/>
        <p:txBody>
          <a:bodyPr/>
          <a:lstStyle/>
          <a:p>
            <a:r>
              <a:rPr lang="zh-CN" altLang="en-US" smtClean="0"/>
              <a:t>已知：二叉树使用链表表示法</a:t>
            </a:r>
            <a:endParaRPr lang="en-US" altLang="zh-CN" smtClean="0"/>
          </a:p>
          <a:p>
            <a:r>
              <a:rPr lang="zh-CN" altLang="en-US" smtClean="0"/>
              <a:t>一般树如何表示呢？</a:t>
            </a:r>
            <a:endParaRPr lang="en-US" altLang="zh-CN" smtClean="0"/>
          </a:p>
          <a:p>
            <a:pPr lvl="1"/>
            <a:r>
              <a:rPr lang="zh-CN" altLang="en-US" smtClean="0"/>
              <a:t>父指针表示法</a:t>
            </a:r>
            <a:endParaRPr lang="en-US" altLang="zh-CN" smtClean="0"/>
          </a:p>
          <a:p>
            <a:pPr lvl="1"/>
            <a:r>
              <a:rPr lang="zh-CN" altLang="en-US" smtClean="0"/>
              <a:t>左孩子右兄弟表示法</a:t>
            </a:r>
          </a:p>
        </p:txBody>
      </p:sp>
      <p:sp>
        <p:nvSpPr>
          <p:cNvPr id="1146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B35BB43-CE08-4592-A3AF-9C5D95071E03}" type="slidenum">
              <a:rPr lang="en-US" altLang="en-US" smtClean="0">
                <a:solidFill>
                  <a:srgbClr val="4B4B4B"/>
                </a:solidFill>
              </a:rPr>
              <a:pPr eaLnBrk="1" hangingPunct="1"/>
              <a:t>145</a:t>
            </a:fld>
            <a:endParaRPr lang="en-US" altLang="en-US" smtClean="0">
              <a:solidFill>
                <a:srgbClr val="4B4B4B"/>
              </a:solidFill>
            </a:endParaRPr>
          </a:p>
        </p:txBody>
      </p:sp>
    </p:spTree>
    <p:extLst>
      <p:ext uri="{BB962C8B-B14F-4D97-AF65-F5344CB8AC3E}">
        <p14:creationId xmlns:p14="http://schemas.microsoft.com/office/powerpoint/2010/main" val="246835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smtClean="0"/>
              <a:t>树的父指针表示法</a:t>
            </a:r>
          </a:p>
        </p:txBody>
      </p:sp>
      <p:sp>
        <p:nvSpPr>
          <p:cNvPr id="11571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08FFCE8-A66F-4451-9213-53D2A724DB69}" type="slidenum">
              <a:rPr lang="en-US" altLang="en-US" smtClean="0">
                <a:solidFill>
                  <a:srgbClr val="4B4B4B"/>
                </a:solidFill>
              </a:rPr>
              <a:pPr eaLnBrk="1" hangingPunct="1"/>
              <a:t>146</a:t>
            </a:fld>
            <a:endParaRPr lang="en-US" altLang="en-US" smtClean="0">
              <a:solidFill>
                <a:srgbClr val="4B4B4B"/>
              </a:solidFill>
            </a:endParaRPr>
          </a:p>
        </p:txBody>
      </p:sp>
      <p:grpSp>
        <p:nvGrpSpPr>
          <p:cNvPr id="115716" name="组合 6"/>
          <p:cNvGrpSpPr>
            <a:grpSpLocks/>
          </p:cNvGrpSpPr>
          <p:nvPr/>
        </p:nvGrpSpPr>
        <p:grpSpPr bwMode="auto">
          <a:xfrm>
            <a:off x="3495675" y="1635125"/>
            <a:ext cx="539750" cy="539750"/>
            <a:chOff x="3495672" y="1635120"/>
            <a:chExt cx="540000" cy="540000"/>
          </a:xfrm>
        </p:grpSpPr>
        <p:sp>
          <p:nvSpPr>
            <p:cNvPr id="5" name="椭圆 4"/>
            <p:cNvSpPr/>
            <p:nvPr/>
          </p:nvSpPr>
          <p:spPr bwMode="auto">
            <a:xfrm>
              <a:off x="3495672" y="1635120"/>
              <a:ext cx="540000" cy="53841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4" name="TextBox 5"/>
            <p:cNvSpPr txBox="1">
              <a:spLocks noChangeArrowheads="1"/>
            </p:cNvSpPr>
            <p:nvPr/>
          </p:nvSpPr>
          <p:spPr bwMode="auto">
            <a:xfrm>
              <a:off x="3495672" y="1635120"/>
              <a:ext cx="53816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R</a:t>
              </a:r>
              <a:endParaRPr lang="zh-CN" altLang="en-US" sz="3000"/>
            </a:p>
          </p:txBody>
        </p:sp>
      </p:grpSp>
      <p:grpSp>
        <p:nvGrpSpPr>
          <p:cNvPr id="115717" name="组合 7"/>
          <p:cNvGrpSpPr>
            <a:grpSpLocks/>
          </p:cNvGrpSpPr>
          <p:nvPr/>
        </p:nvGrpSpPr>
        <p:grpSpPr bwMode="auto">
          <a:xfrm>
            <a:off x="3495675" y="2889250"/>
            <a:ext cx="539750" cy="554038"/>
            <a:chOff x="3495672" y="1635120"/>
            <a:chExt cx="540000" cy="553998"/>
          </a:xfrm>
        </p:grpSpPr>
        <p:sp>
          <p:nvSpPr>
            <p:cNvPr id="9" name="椭圆 8"/>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2" name="TextBox 9"/>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B</a:t>
              </a:r>
              <a:endParaRPr lang="zh-CN" altLang="en-US" sz="3000"/>
            </a:p>
          </p:txBody>
        </p:sp>
      </p:grpSp>
      <p:grpSp>
        <p:nvGrpSpPr>
          <p:cNvPr id="115718" name="组合 10"/>
          <p:cNvGrpSpPr>
            <a:grpSpLocks/>
          </p:cNvGrpSpPr>
          <p:nvPr/>
        </p:nvGrpSpPr>
        <p:grpSpPr bwMode="auto">
          <a:xfrm>
            <a:off x="2239963" y="2890838"/>
            <a:ext cx="539750" cy="554037"/>
            <a:chOff x="3495672" y="1635120"/>
            <a:chExt cx="540000" cy="553998"/>
          </a:xfrm>
        </p:grpSpPr>
        <p:sp>
          <p:nvSpPr>
            <p:cNvPr id="12" name="椭圆 11"/>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0" name="TextBox 12"/>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A</a:t>
              </a:r>
              <a:endParaRPr lang="zh-CN" altLang="en-US" sz="3000"/>
            </a:p>
          </p:txBody>
        </p:sp>
      </p:grpSp>
      <p:grpSp>
        <p:nvGrpSpPr>
          <p:cNvPr id="115719" name="组合 13"/>
          <p:cNvGrpSpPr>
            <a:grpSpLocks/>
          </p:cNvGrpSpPr>
          <p:nvPr/>
        </p:nvGrpSpPr>
        <p:grpSpPr bwMode="auto">
          <a:xfrm>
            <a:off x="4751388" y="2890838"/>
            <a:ext cx="539750" cy="554037"/>
            <a:chOff x="3495672" y="1635120"/>
            <a:chExt cx="540000" cy="553998"/>
          </a:xfrm>
        </p:grpSpPr>
        <p:sp>
          <p:nvSpPr>
            <p:cNvPr id="15" name="椭圆 14"/>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8" name="TextBox 15"/>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C</a:t>
              </a:r>
              <a:endParaRPr lang="zh-CN" altLang="en-US" sz="3000"/>
            </a:p>
          </p:txBody>
        </p:sp>
      </p:grpSp>
      <p:grpSp>
        <p:nvGrpSpPr>
          <p:cNvPr id="115720" name="组合 16"/>
          <p:cNvGrpSpPr>
            <a:grpSpLocks/>
          </p:cNvGrpSpPr>
          <p:nvPr/>
        </p:nvGrpSpPr>
        <p:grpSpPr bwMode="auto">
          <a:xfrm>
            <a:off x="2957513" y="4143375"/>
            <a:ext cx="539750" cy="554038"/>
            <a:chOff x="3495672" y="1635120"/>
            <a:chExt cx="540000" cy="553998"/>
          </a:xfrm>
        </p:grpSpPr>
        <p:sp>
          <p:nvSpPr>
            <p:cNvPr id="18" name="椭圆 17"/>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6" name="TextBox 18"/>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E</a:t>
              </a:r>
              <a:endParaRPr lang="zh-CN" altLang="en-US" sz="3000"/>
            </a:p>
          </p:txBody>
        </p:sp>
      </p:grpSp>
      <p:grpSp>
        <p:nvGrpSpPr>
          <p:cNvPr id="115721" name="组合 19"/>
          <p:cNvGrpSpPr>
            <a:grpSpLocks/>
          </p:cNvGrpSpPr>
          <p:nvPr/>
        </p:nvGrpSpPr>
        <p:grpSpPr bwMode="auto">
          <a:xfrm>
            <a:off x="1701800" y="4144963"/>
            <a:ext cx="539750" cy="554037"/>
            <a:chOff x="3495672" y="1635120"/>
            <a:chExt cx="540000" cy="553998"/>
          </a:xfrm>
        </p:grpSpPr>
        <p:sp>
          <p:nvSpPr>
            <p:cNvPr id="21" name="椭圆 20"/>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4" name="TextBox 21"/>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D</a:t>
              </a:r>
              <a:endParaRPr lang="zh-CN" altLang="en-US" sz="3000"/>
            </a:p>
          </p:txBody>
        </p:sp>
      </p:grpSp>
      <p:grpSp>
        <p:nvGrpSpPr>
          <p:cNvPr id="115722" name="组合 22"/>
          <p:cNvGrpSpPr>
            <a:grpSpLocks/>
          </p:cNvGrpSpPr>
          <p:nvPr/>
        </p:nvGrpSpPr>
        <p:grpSpPr bwMode="auto">
          <a:xfrm>
            <a:off x="4749800" y="4144963"/>
            <a:ext cx="539750" cy="554037"/>
            <a:chOff x="3495672" y="1635120"/>
            <a:chExt cx="540000" cy="553998"/>
          </a:xfrm>
        </p:grpSpPr>
        <p:sp>
          <p:nvSpPr>
            <p:cNvPr id="24" name="椭圆 23"/>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2" name="TextBox 24"/>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F</a:t>
              </a:r>
              <a:endParaRPr lang="zh-CN" altLang="en-US" sz="3000"/>
            </a:p>
          </p:txBody>
        </p:sp>
      </p:grpSp>
      <p:grpSp>
        <p:nvGrpSpPr>
          <p:cNvPr id="115723" name="组合 25"/>
          <p:cNvGrpSpPr>
            <a:grpSpLocks/>
          </p:cNvGrpSpPr>
          <p:nvPr/>
        </p:nvGrpSpPr>
        <p:grpSpPr bwMode="auto">
          <a:xfrm>
            <a:off x="4751388" y="5578475"/>
            <a:ext cx="539750" cy="554038"/>
            <a:chOff x="3495672" y="1635120"/>
            <a:chExt cx="540000" cy="553998"/>
          </a:xfrm>
        </p:grpSpPr>
        <p:sp>
          <p:nvSpPr>
            <p:cNvPr id="27" name="椭圆 26"/>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0" name="TextBox 27"/>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H</a:t>
              </a:r>
              <a:endParaRPr lang="zh-CN" altLang="en-US" sz="3000"/>
            </a:p>
          </p:txBody>
        </p:sp>
      </p:grpSp>
      <p:grpSp>
        <p:nvGrpSpPr>
          <p:cNvPr id="115724" name="组合 28"/>
          <p:cNvGrpSpPr>
            <a:grpSpLocks/>
          </p:cNvGrpSpPr>
          <p:nvPr/>
        </p:nvGrpSpPr>
        <p:grpSpPr bwMode="auto">
          <a:xfrm>
            <a:off x="3852863" y="5580063"/>
            <a:ext cx="539750" cy="554037"/>
            <a:chOff x="3495672" y="1635120"/>
            <a:chExt cx="540000" cy="553998"/>
          </a:xfrm>
        </p:grpSpPr>
        <p:sp>
          <p:nvSpPr>
            <p:cNvPr id="30" name="椭圆 29"/>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38" name="TextBox 30"/>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G</a:t>
              </a:r>
              <a:endParaRPr lang="zh-CN" altLang="en-US" sz="3000"/>
            </a:p>
          </p:txBody>
        </p:sp>
      </p:grpSp>
      <p:grpSp>
        <p:nvGrpSpPr>
          <p:cNvPr id="115725" name="组合 31"/>
          <p:cNvGrpSpPr>
            <a:grpSpLocks/>
          </p:cNvGrpSpPr>
          <p:nvPr/>
        </p:nvGrpSpPr>
        <p:grpSpPr bwMode="auto">
          <a:xfrm>
            <a:off x="5648325" y="5580063"/>
            <a:ext cx="539750" cy="554037"/>
            <a:chOff x="3495672" y="1635120"/>
            <a:chExt cx="540000" cy="553998"/>
          </a:xfrm>
        </p:grpSpPr>
        <p:sp>
          <p:nvSpPr>
            <p:cNvPr id="33" name="椭圆 32"/>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36" name="TextBox 33"/>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K</a:t>
              </a:r>
              <a:endParaRPr lang="zh-CN" altLang="en-US" sz="3000"/>
            </a:p>
          </p:txBody>
        </p:sp>
      </p:grpSp>
      <p:cxnSp>
        <p:nvCxnSpPr>
          <p:cNvPr id="115726" name="直接箭头连接符 35"/>
          <p:cNvCxnSpPr>
            <a:cxnSpLocks noChangeShapeType="1"/>
            <a:stCxn id="115752" idx="0"/>
            <a:endCxn id="115754" idx="2"/>
          </p:cNvCxnSpPr>
          <p:nvPr/>
        </p:nvCxnSpPr>
        <p:spPr bwMode="auto">
          <a:xfrm rot="5400000" flipH="1" flipV="1">
            <a:off x="3408363" y="2532063"/>
            <a:ext cx="712787" cy="15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7" name="直接箭头连接符 36"/>
          <p:cNvCxnSpPr>
            <a:cxnSpLocks noChangeShapeType="1"/>
            <a:stCxn id="115742" idx="0"/>
            <a:endCxn id="115748" idx="2"/>
          </p:cNvCxnSpPr>
          <p:nvPr/>
        </p:nvCxnSpPr>
        <p:spPr bwMode="auto">
          <a:xfrm rot="5400000" flipH="1" flipV="1">
            <a:off x="4669632" y="3793331"/>
            <a:ext cx="700088" cy="317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8" name="直接箭头连接符 39"/>
          <p:cNvCxnSpPr>
            <a:cxnSpLocks noChangeShapeType="1"/>
            <a:stCxn id="115740" idx="0"/>
            <a:endCxn id="24" idx="4"/>
          </p:cNvCxnSpPr>
          <p:nvPr/>
        </p:nvCxnSpPr>
        <p:spPr bwMode="auto">
          <a:xfrm rot="16200000" flipV="1">
            <a:off x="4572794" y="5130006"/>
            <a:ext cx="8953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9" name="直接箭头连接符 42"/>
          <p:cNvCxnSpPr>
            <a:cxnSpLocks noChangeShapeType="1"/>
            <a:stCxn id="115748" idx="0"/>
          </p:cNvCxnSpPr>
          <p:nvPr/>
        </p:nvCxnSpPr>
        <p:spPr bwMode="auto">
          <a:xfrm rot="16200000" flipV="1">
            <a:off x="4079082" y="1948656"/>
            <a:ext cx="717550" cy="11668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0" name="直接箭头连接符 45"/>
          <p:cNvCxnSpPr>
            <a:cxnSpLocks noChangeShapeType="1"/>
            <a:stCxn id="115750" idx="0"/>
          </p:cNvCxnSpPr>
          <p:nvPr/>
        </p:nvCxnSpPr>
        <p:spPr bwMode="auto">
          <a:xfrm rot="5400000" flipH="1" flipV="1">
            <a:off x="2732882" y="1948656"/>
            <a:ext cx="717550" cy="11668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1" name="直接箭头连接符 48"/>
          <p:cNvCxnSpPr>
            <a:cxnSpLocks noChangeShapeType="1"/>
            <a:stCxn id="115746" idx="0"/>
          </p:cNvCxnSpPr>
          <p:nvPr/>
        </p:nvCxnSpPr>
        <p:spPr bwMode="auto">
          <a:xfrm rot="16200000" flipV="1">
            <a:off x="2555081" y="3472657"/>
            <a:ext cx="714375" cy="6270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2" name="直接箭头连接符 51"/>
          <p:cNvCxnSpPr>
            <a:cxnSpLocks noChangeShapeType="1"/>
            <a:stCxn id="115744" idx="0"/>
          </p:cNvCxnSpPr>
          <p:nvPr/>
        </p:nvCxnSpPr>
        <p:spPr bwMode="auto">
          <a:xfrm rot="5400000" flipH="1" flipV="1">
            <a:off x="1836737" y="3562351"/>
            <a:ext cx="715963" cy="4492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3" name="直接箭头连接符 54"/>
          <p:cNvCxnSpPr>
            <a:cxnSpLocks noChangeShapeType="1"/>
            <a:stCxn id="115738" idx="0"/>
          </p:cNvCxnSpPr>
          <p:nvPr/>
        </p:nvCxnSpPr>
        <p:spPr bwMode="auto">
          <a:xfrm rot="5400000" flipH="1" flipV="1">
            <a:off x="4078288" y="4727575"/>
            <a:ext cx="895350" cy="8096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4" name="直接箭头连接符 57"/>
          <p:cNvCxnSpPr>
            <a:cxnSpLocks noChangeShapeType="1"/>
            <a:stCxn id="115736" idx="0"/>
          </p:cNvCxnSpPr>
          <p:nvPr/>
        </p:nvCxnSpPr>
        <p:spPr bwMode="auto">
          <a:xfrm rot="16200000" flipV="1">
            <a:off x="5066507" y="4728369"/>
            <a:ext cx="895350" cy="80803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53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smtClean="0"/>
              <a:t>树的左孩子右兄弟表示法</a:t>
            </a:r>
          </a:p>
        </p:txBody>
      </p:sp>
      <p:sp>
        <p:nvSpPr>
          <p:cNvPr id="11673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C4AD055-5D19-4C45-B806-36F4BEAF3654}" type="slidenum">
              <a:rPr lang="en-US" altLang="en-US" smtClean="0">
                <a:solidFill>
                  <a:srgbClr val="4B4B4B"/>
                </a:solidFill>
              </a:rPr>
              <a:pPr eaLnBrk="1" hangingPunct="1"/>
              <a:t>147</a:t>
            </a:fld>
            <a:endParaRPr lang="en-US" altLang="en-US" smtClean="0">
              <a:solidFill>
                <a:srgbClr val="4B4B4B"/>
              </a:solidFill>
            </a:endParaRPr>
          </a:p>
        </p:txBody>
      </p:sp>
      <p:grpSp>
        <p:nvGrpSpPr>
          <p:cNvPr id="116740" name="组合 6"/>
          <p:cNvGrpSpPr>
            <a:grpSpLocks/>
          </p:cNvGrpSpPr>
          <p:nvPr/>
        </p:nvGrpSpPr>
        <p:grpSpPr bwMode="auto">
          <a:xfrm>
            <a:off x="3495675" y="1635125"/>
            <a:ext cx="539750" cy="539750"/>
            <a:chOff x="3495672" y="1635120"/>
            <a:chExt cx="540000" cy="540000"/>
          </a:xfrm>
        </p:grpSpPr>
        <p:sp>
          <p:nvSpPr>
            <p:cNvPr id="5" name="椭圆 4"/>
            <p:cNvSpPr/>
            <p:nvPr/>
          </p:nvSpPr>
          <p:spPr bwMode="auto">
            <a:xfrm>
              <a:off x="3495672" y="1635120"/>
              <a:ext cx="540000" cy="53841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8" name="TextBox 5"/>
            <p:cNvSpPr txBox="1">
              <a:spLocks noChangeArrowheads="1"/>
            </p:cNvSpPr>
            <p:nvPr/>
          </p:nvSpPr>
          <p:spPr bwMode="auto">
            <a:xfrm>
              <a:off x="3495672" y="1635120"/>
              <a:ext cx="53816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R</a:t>
              </a:r>
              <a:endParaRPr lang="zh-CN" altLang="en-US" sz="3000"/>
            </a:p>
          </p:txBody>
        </p:sp>
      </p:grpSp>
      <p:grpSp>
        <p:nvGrpSpPr>
          <p:cNvPr id="116741" name="组合 7"/>
          <p:cNvGrpSpPr>
            <a:grpSpLocks/>
          </p:cNvGrpSpPr>
          <p:nvPr/>
        </p:nvGrpSpPr>
        <p:grpSpPr bwMode="auto">
          <a:xfrm>
            <a:off x="3495675" y="2889250"/>
            <a:ext cx="539750" cy="554038"/>
            <a:chOff x="3495672" y="1635120"/>
            <a:chExt cx="540000" cy="553998"/>
          </a:xfrm>
        </p:grpSpPr>
        <p:sp>
          <p:nvSpPr>
            <p:cNvPr id="9" name="椭圆 8"/>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6" name="TextBox 9"/>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B</a:t>
              </a:r>
              <a:endParaRPr lang="zh-CN" altLang="en-US" sz="3000"/>
            </a:p>
          </p:txBody>
        </p:sp>
      </p:grpSp>
      <p:grpSp>
        <p:nvGrpSpPr>
          <p:cNvPr id="116742" name="组合 10"/>
          <p:cNvGrpSpPr>
            <a:grpSpLocks/>
          </p:cNvGrpSpPr>
          <p:nvPr/>
        </p:nvGrpSpPr>
        <p:grpSpPr bwMode="auto">
          <a:xfrm>
            <a:off x="2239963" y="2890838"/>
            <a:ext cx="539750" cy="554037"/>
            <a:chOff x="3495672" y="1635120"/>
            <a:chExt cx="540000" cy="553998"/>
          </a:xfrm>
        </p:grpSpPr>
        <p:sp>
          <p:nvSpPr>
            <p:cNvPr id="12" name="椭圆 11"/>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4" name="TextBox 12"/>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A</a:t>
              </a:r>
              <a:endParaRPr lang="zh-CN" altLang="en-US" sz="3000"/>
            </a:p>
          </p:txBody>
        </p:sp>
      </p:grpSp>
      <p:grpSp>
        <p:nvGrpSpPr>
          <p:cNvPr id="116743" name="组合 13"/>
          <p:cNvGrpSpPr>
            <a:grpSpLocks/>
          </p:cNvGrpSpPr>
          <p:nvPr/>
        </p:nvGrpSpPr>
        <p:grpSpPr bwMode="auto">
          <a:xfrm>
            <a:off x="4751388" y="2890838"/>
            <a:ext cx="539750" cy="554037"/>
            <a:chOff x="3495672" y="1635120"/>
            <a:chExt cx="540000" cy="553998"/>
          </a:xfrm>
        </p:grpSpPr>
        <p:sp>
          <p:nvSpPr>
            <p:cNvPr id="15" name="椭圆 14"/>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2" name="TextBox 15"/>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C</a:t>
              </a:r>
              <a:endParaRPr lang="zh-CN" altLang="en-US" sz="3000"/>
            </a:p>
          </p:txBody>
        </p:sp>
      </p:grpSp>
      <p:grpSp>
        <p:nvGrpSpPr>
          <p:cNvPr id="116744" name="组合 16"/>
          <p:cNvGrpSpPr>
            <a:grpSpLocks/>
          </p:cNvGrpSpPr>
          <p:nvPr/>
        </p:nvGrpSpPr>
        <p:grpSpPr bwMode="auto">
          <a:xfrm>
            <a:off x="2957513" y="4143375"/>
            <a:ext cx="539750" cy="554038"/>
            <a:chOff x="3495672" y="1635120"/>
            <a:chExt cx="540000" cy="553998"/>
          </a:xfrm>
        </p:grpSpPr>
        <p:sp>
          <p:nvSpPr>
            <p:cNvPr id="18" name="椭圆 17"/>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0" name="TextBox 18"/>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E</a:t>
              </a:r>
              <a:endParaRPr lang="zh-CN" altLang="en-US" sz="3000"/>
            </a:p>
          </p:txBody>
        </p:sp>
      </p:grpSp>
      <p:grpSp>
        <p:nvGrpSpPr>
          <p:cNvPr id="116745" name="组合 19"/>
          <p:cNvGrpSpPr>
            <a:grpSpLocks/>
          </p:cNvGrpSpPr>
          <p:nvPr/>
        </p:nvGrpSpPr>
        <p:grpSpPr bwMode="auto">
          <a:xfrm>
            <a:off x="1701800" y="4144963"/>
            <a:ext cx="539750" cy="554037"/>
            <a:chOff x="3495672" y="1635120"/>
            <a:chExt cx="540000" cy="553998"/>
          </a:xfrm>
        </p:grpSpPr>
        <p:sp>
          <p:nvSpPr>
            <p:cNvPr id="21" name="椭圆 20"/>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8" name="TextBox 21"/>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D</a:t>
              </a:r>
              <a:endParaRPr lang="zh-CN" altLang="en-US" sz="3000"/>
            </a:p>
          </p:txBody>
        </p:sp>
      </p:grpSp>
      <p:grpSp>
        <p:nvGrpSpPr>
          <p:cNvPr id="116746" name="组合 22"/>
          <p:cNvGrpSpPr>
            <a:grpSpLocks/>
          </p:cNvGrpSpPr>
          <p:nvPr/>
        </p:nvGrpSpPr>
        <p:grpSpPr bwMode="auto">
          <a:xfrm>
            <a:off x="4749800" y="4144963"/>
            <a:ext cx="539750" cy="554037"/>
            <a:chOff x="3495672" y="1635120"/>
            <a:chExt cx="540000" cy="553998"/>
          </a:xfrm>
        </p:grpSpPr>
        <p:sp>
          <p:nvSpPr>
            <p:cNvPr id="24" name="椭圆 23"/>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6" name="TextBox 24"/>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F</a:t>
              </a:r>
              <a:endParaRPr lang="zh-CN" altLang="en-US" sz="3000"/>
            </a:p>
          </p:txBody>
        </p:sp>
      </p:grpSp>
      <p:grpSp>
        <p:nvGrpSpPr>
          <p:cNvPr id="116747" name="组合 25"/>
          <p:cNvGrpSpPr>
            <a:grpSpLocks/>
          </p:cNvGrpSpPr>
          <p:nvPr/>
        </p:nvGrpSpPr>
        <p:grpSpPr bwMode="auto">
          <a:xfrm>
            <a:off x="4751388" y="5578475"/>
            <a:ext cx="539750" cy="554038"/>
            <a:chOff x="3495672" y="1635120"/>
            <a:chExt cx="540000" cy="553998"/>
          </a:xfrm>
        </p:grpSpPr>
        <p:sp>
          <p:nvSpPr>
            <p:cNvPr id="27" name="椭圆 26"/>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4" name="TextBox 27"/>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H</a:t>
              </a:r>
              <a:endParaRPr lang="zh-CN" altLang="en-US" sz="3000"/>
            </a:p>
          </p:txBody>
        </p:sp>
      </p:grpSp>
      <p:grpSp>
        <p:nvGrpSpPr>
          <p:cNvPr id="116748" name="组合 28"/>
          <p:cNvGrpSpPr>
            <a:grpSpLocks/>
          </p:cNvGrpSpPr>
          <p:nvPr/>
        </p:nvGrpSpPr>
        <p:grpSpPr bwMode="auto">
          <a:xfrm>
            <a:off x="3852863" y="5580063"/>
            <a:ext cx="539750" cy="554037"/>
            <a:chOff x="3495672" y="1635120"/>
            <a:chExt cx="540000" cy="553998"/>
          </a:xfrm>
        </p:grpSpPr>
        <p:sp>
          <p:nvSpPr>
            <p:cNvPr id="30" name="椭圆 29"/>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2" name="TextBox 30"/>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G</a:t>
              </a:r>
              <a:endParaRPr lang="zh-CN" altLang="en-US" sz="3000"/>
            </a:p>
          </p:txBody>
        </p:sp>
      </p:grpSp>
      <p:grpSp>
        <p:nvGrpSpPr>
          <p:cNvPr id="116749" name="组合 31"/>
          <p:cNvGrpSpPr>
            <a:grpSpLocks/>
          </p:cNvGrpSpPr>
          <p:nvPr/>
        </p:nvGrpSpPr>
        <p:grpSpPr bwMode="auto">
          <a:xfrm>
            <a:off x="5648325" y="5580063"/>
            <a:ext cx="539750" cy="554037"/>
            <a:chOff x="3495672" y="1635120"/>
            <a:chExt cx="540000" cy="553998"/>
          </a:xfrm>
        </p:grpSpPr>
        <p:sp>
          <p:nvSpPr>
            <p:cNvPr id="33" name="椭圆 32"/>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0" name="TextBox 33"/>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K</a:t>
              </a:r>
              <a:endParaRPr lang="zh-CN" altLang="en-US" sz="3000"/>
            </a:p>
          </p:txBody>
        </p:sp>
      </p:grpSp>
      <p:cxnSp>
        <p:nvCxnSpPr>
          <p:cNvPr id="116750" name="直接箭头连接符 35"/>
          <p:cNvCxnSpPr>
            <a:cxnSpLocks noChangeShapeType="1"/>
            <a:stCxn id="12" idx="6"/>
            <a:endCxn id="116776" idx="1"/>
          </p:cNvCxnSpPr>
          <p:nvPr/>
        </p:nvCxnSpPr>
        <p:spPr bwMode="auto">
          <a:xfrm>
            <a:off x="2779713" y="3159125"/>
            <a:ext cx="715962" cy="635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1" name="直接箭头连接符 36"/>
          <p:cNvCxnSpPr>
            <a:cxnSpLocks noChangeShapeType="1"/>
            <a:stCxn id="116766" idx="0"/>
            <a:endCxn id="116772" idx="2"/>
          </p:cNvCxnSpPr>
          <p:nvPr/>
        </p:nvCxnSpPr>
        <p:spPr bwMode="auto">
          <a:xfrm rot="5400000" flipH="1" flipV="1">
            <a:off x="4669632" y="3793331"/>
            <a:ext cx="700088" cy="3175"/>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2" name="直接箭头连接符 39"/>
          <p:cNvCxnSpPr>
            <a:cxnSpLocks noChangeShapeType="1"/>
            <a:stCxn id="116762" idx="3"/>
            <a:endCxn id="116764" idx="1"/>
          </p:cNvCxnSpPr>
          <p:nvPr/>
        </p:nvCxnSpPr>
        <p:spPr bwMode="auto">
          <a:xfrm flipV="1">
            <a:off x="4391025" y="5854700"/>
            <a:ext cx="360363"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3" name="直接箭头连接符 42"/>
          <p:cNvCxnSpPr>
            <a:cxnSpLocks noChangeShapeType="1"/>
            <a:stCxn id="116776" idx="3"/>
            <a:endCxn id="116772" idx="1"/>
          </p:cNvCxnSpPr>
          <p:nvPr/>
        </p:nvCxnSpPr>
        <p:spPr bwMode="auto">
          <a:xfrm>
            <a:off x="4033838" y="3165475"/>
            <a:ext cx="7175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4" name="直接箭头连接符 45"/>
          <p:cNvCxnSpPr>
            <a:cxnSpLocks noChangeShapeType="1"/>
            <a:stCxn id="116774" idx="0"/>
          </p:cNvCxnSpPr>
          <p:nvPr/>
        </p:nvCxnSpPr>
        <p:spPr bwMode="auto">
          <a:xfrm rot="5400000" flipH="1" flipV="1">
            <a:off x="2732882" y="1948656"/>
            <a:ext cx="717550" cy="1166813"/>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5" name="直接箭头连接符 48"/>
          <p:cNvCxnSpPr>
            <a:cxnSpLocks noChangeShapeType="1"/>
            <a:stCxn id="116768" idx="3"/>
            <a:endCxn id="116770" idx="1"/>
          </p:cNvCxnSpPr>
          <p:nvPr/>
        </p:nvCxnSpPr>
        <p:spPr bwMode="auto">
          <a:xfrm flipV="1">
            <a:off x="2239963" y="4419600"/>
            <a:ext cx="7175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6" name="直接箭头连接符 51"/>
          <p:cNvCxnSpPr>
            <a:cxnSpLocks noChangeShapeType="1"/>
            <a:stCxn id="116768" idx="0"/>
          </p:cNvCxnSpPr>
          <p:nvPr/>
        </p:nvCxnSpPr>
        <p:spPr bwMode="auto">
          <a:xfrm rot="5400000" flipH="1" flipV="1">
            <a:off x="1836737" y="3562351"/>
            <a:ext cx="715963" cy="449262"/>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7" name="直接箭头连接符 54"/>
          <p:cNvCxnSpPr>
            <a:cxnSpLocks noChangeShapeType="1"/>
            <a:stCxn id="116762" idx="0"/>
          </p:cNvCxnSpPr>
          <p:nvPr/>
        </p:nvCxnSpPr>
        <p:spPr bwMode="auto">
          <a:xfrm rot="5400000" flipH="1" flipV="1">
            <a:off x="4078288" y="4727575"/>
            <a:ext cx="895350" cy="809625"/>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8" name="直接箭头连接符 57"/>
          <p:cNvCxnSpPr>
            <a:cxnSpLocks noChangeShapeType="1"/>
            <a:stCxn id="27" idx="6"/>
            <a:endCxn id="116760" idx="1"/>
          </p:cNvCxnSpPr>
          <p:nvPr/>
        </p:nvCxnSpPr>
        <p:spPr bwMode="auto">
          <a:xfrm>
            <a:off x="5291138" y="5846763"/>
            <a:ext cx="357187" cy="95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9682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smtClean="0"/>
              <a:t>树转换为二叉树</a:t>
            </a:r>
          </a:p>
        </p:txBody>
      </p:sp>
      <p:sp>
        <p:nvSpPr>
          <p:cNvPr id="11776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41C8041-B64E-4C74-B55A-63F598F6D9E2}" type="slidenum">
              <a:rPr lang="en-US" altLang="en-US" smtClean="0">
                <a:solidFill>
                  <a:srgbClr val="4B4B4B"/>
                </a:solidFill>
              </a:rPr>
              <a:pPr eaLnBrk="1" hangingPunct="1"/>
              <a:t>148</a:t>
            </a:fld>
            <a:endParaRPr lang="en-US" altLang="en-US" smtClean="0">
              <a:solidFill>
                <a:srgbClr val="4B4B4B"/>
              </a:solidFill>
            </a:endParaRPr>
          </a:p>
        </p:txBody>
      </p:sp>
      <p:grpSp>
        <p:nvGrpSpPr>
          <p:cNvPr id="117764" name="组合 4"/>
          <p:cNvGrpSpPr>
            <a:grpSpLocks/>
          </p:cNvGrpSpPr>
          <p:nvPr/>
        </p:nvGrpSpPr>
        <p:grpSpPr bwMode="auto">
          <a:xfrm>
            <a:off x="1878013" y="1455738"/>
            <a:ext cx="360362" cy="360362"/>
            <a:chOff x="3495672" y="1635120"/>
            <a:chExt cx="360000" cy="360000"/>
          </a:xfrm>
        </p:grpSpPr>
        <p:sp>
          <p:nvSpPr>
            <p:cNvPr id="6" name="椭圆 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50" name="TextBox 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7765" name="组合 43"/>
          <p:cNvGrpSpPr>
            <a:grpSpLocks/>
          </p:cNvGrpSpPr>
          <p:nvPr/>
        </p:nvGrpSpPr>
        <p:grpSpPr bwMode="auto">
          <a:xfrm>
            <a:off x="1879600" y="2171700"/>
            <a:ext cx="360363" cy="360363"/>
            <a:chOff x="3495672" y="1635120"/>
            <a:chExt cx="360000" cy="360000"/>
          </a:xfrm>
        </p:grpSpPr>
        <p:sp>
          <p:nvSpPr>
            <p:cNvPr id="45" name="椭圆 4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8" name="TextBox 4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7766" name="组合 46"/>
          <p:cNvGrpSpPr>
            <a:grpSpLocks/>
          </p:cNvGrpSpPr>
          <p:nvPr/>
        </p:nvGrpSpPr>
        <p:grpSpPr bwMode="auto">
          <a:xfrm>
            <a:off x="1162050" y="2173288"/>
            <a:ext cx="360363" cy="360362"/>
            <a:chOff x="3495672" y="1635120"/>
            <a:chExt cx="360000" cy="360000"/>
          </a:xfrm>
        </p:grpSpPr>
        <p:sp>
          <p:nvSpPr>
            <p:cNvPr id="48" name="椭圆 4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6" name="TextBox 4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7767" name="组合 49"/>
          <p:cNvGrpSpPr>
            <a:grpSpLocks/>
          </p:cNvGrpSpPr>
          <p:nvPr/>
        </p:nvGrpSpPr>
        <p:grpSpPr bwMode="auto">
          <a:xfrm>
            <a:off x="2595563" y="2173288"/>
            <a:ext cx="360362" cy="360362"/>
            <a:chOff x="3495672" y="1635120"/>
            <a:chExt cx="360000" cy="360000"/>
          </a:xfrm>
        </p:grpSpPr>
        <p:sp>
          <p:nvSpPr>
            <p:cNvPr id="51" name="椭圆 5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4" name="TextBox 5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7768" name="组合 52"/>
          <p:cNvGrpSpPr>
            <a:grpSpLocks/>
          </p:cNvGrpSpPr>
          <p:nvPr/>
        </p:nvGrpSpPr>
        <p:grpSpPr bwMode="auto">
          <a:xfrm>
            <a:off x="2597150" y="2889250"/>
            <a:ext cx="360363" cy="360363"/>
            <a:chOff x="3495672" y="1635120"/>
            <a:chExt cx="360000" cy="360000"/>
          </a:xfrm>
        </p:grpSpPr>
        <p:sp>
          <p:nvSpPr>
            <p:cNvPr id="54" name="椭圆 5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2" name="TextBox 5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7769" name="组合 55"/>
          <p:cNvGrpSpPr>
            <a:grpSpLocks/>
          </p:cNvGrpSpPr>
          <p:nvPr/>
        </p:nvGrpSpPr>
        <p:grpSpPr bwMode="auto">
          <a:xfrm>
            <a:off x="1519238" y="2890838"/>
            <a:ext cx="360362" cy="360362"/>
            <a:chOff x="3495672" y="1635120"/>
            <a:chExt cx="360000" cy="360000"/>
          </a:xfrm>
        </p:grpSpPr>
        <p:sp>
          <p:nvSpPr>
            <p:cNvPr id="57" name="椭圆 5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0" name="TextBox 5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7770" name="组合 58"/>
          <p:cNvGrpSpPr>
            <a:grpSpLocks/>
          </p:cNvGrpSpPr>
          <p:nvPr/>
        </p:nvGrpSpPr>
        <p:grpSpPr bwMode="auto">
          <a:xfrm>
            <a:off x="803275" y="2890838"/>
            <a:ext cx="360363" cy="360362"/>
            <a:chOff x="3495672" y="1635120"/>
            <a:chExt cx="360000" cy="360000"/>
          </a:xfrm>
        </p:grpSpPr>
        <p:sp>
          <p:nvSpPr>
            <p:cNvPr id="60" name="椭圆 5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8" name="TextBox 6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7771" name="直接连接符 62"/>
          <p:cNvCxnSpPr>
            <a:cxnSpLocks noChangeShapeType="1"/>
          </p:cNvCxnSpPr>
          <p:nvPr/>
        </p:nvCxnSpPr>
        <p:spPr bwMode="auto">
          <a:xfrm rot="16200000" flipH="1">
            <a:off x="1881188" y="1992312"/>
            <a:ext cx="355600" cy="31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2" name="直接连接符 63"/>
          <p:cNvCxnSpPr>
            <a:cxnSpLocks noChangeShapeType="1"/>
          </p:cNvCxnSpPr>
          <p:nvPr/>
        </p:nvCxnSpPr>
        <p:spPr bwMode="auto">
          <a:xfrm rot="16200000" flipH="1">
            <a:off x="2599532" y="2710656"/>
            <a:ext cx="355600" cy="1587"/>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3" name="直接连接符 66"/>
          <p:cNvCxnSpPr>
            <a:cxnSpLocks noChangeShapeType="1"/>
          </p:cNvCxnSpPr>
          <p:nvPr/>
        </p:nvCxnSpPr>
        <p:spPr bwMode="auto">
          <a:xfrm rot="16200000" flipH="1">
            <a:off x="1331912" y="2522538"/>
            <a:ext cx="379413" cy="3571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4" name="直接连接符 69"/>
          <p:cNvCxnSpPr>
            <a:cxnSpLocks noChangeShapeType="1"/>
          </p:cNvCxnSpPr>
          <p:nvPr/>
        </p:nvCxnSpPr>
        <p:spPr bwMode="auto">
          <a:xfrm rot="5400000" flipH="1" flipV="1">
            <a:off x="973931" y="2521744"/>
            <a:ext cx="379413"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5" name="直接连接符 75"/>
          <p:cNvCxnSpPr>
            <a:cxnSpLocks noChangeShapeType="1"/>
          </p:cNvCxnSpPr>
          <p:nvPr/>
        </p:nvCxnSpPr>
        <p:spPr bwMode="auto">
          <a:xfrm rot="16200000" flipH="1">
            <a:off x="2227262" y="1624013"/>
            <a:ext cx="379413" cy="7191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6" name="直接连接符 78"/>
          <p:cNvCxnSpPr>
            <a:cxnSpLocks noChangeShapeType="1"/>
          </p:cNvCxnSpPr>
          <p:nvPr/>
        </p:nvCxnSpPr>
        <p:spPr bwMode="auto">
          <a:xfrm rot="5400000" flipH="1" flipV="1">
            <a:off x="1510506" y="1626394"/>
            <a:ext cx="379413" cy="7143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7777" name="组合 82"/>
          <p:cNvGrpSpPr>
            <a:grpSpLocks/>
          </p:cNvGrpSpPr>
          <p:nvPr/>
        </p:nvGrpSpPr>
        <p:grpSpPr bwMode="auto">
          <a:xfrm>
            <a:off x="1879600" y="4324350"/>
            <a:ext cx="360363" cy="360363"/>
            <a:chOff x="3495672" y="1635120"/>
            <a:chExt cx="360000" cy="360000"/>
          </a:xfrm>
        </p:grpSpPr>
        <p:sp>
          <p:nvSpPr>
            <p:cNvPr id="84" name="椭圆 8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6" name="TextBox 8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7778" name="组合 85"/>
          <p:cNvGrpSpPr>
            <a:grpSpLocks/>
          </p:cNvGrpSpPr>
          <p:nvPr/>
        </p:nvGrpSpPr>
        <p:grpSpPr bwMode="auto">
          <a:xfrm>
            <a:off x="1881188" y="5040313"/>
            <a:ext cx="360362" cy="360362"/>
            <a:chOff x="3495672" y="1635120"/>
            <a:chExt cx="360000" cy="360000"/>
          </a:xfrm>
        </p:grpSpPr>
        <p:sp>
          <p:nvSpPr>
            <p:cNvPr id="87" name="椭圆 8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4" name="TextBox 8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7779" name="组合 88"/>
          <p:cNvGrpSpPr>
            <a:grpSpLocks/>
          </p:cNvGrpSpPr>
          <p:nvPr/>
        </p:nvGrpSpPr>
        <p:grpSpPr bwMode="auto">
          <a:xfrm>
            <a:off x="1163638" y="5041900"/>
            <a:ext cx="360362" cy="360363"/>
            <a:chOff x="3495672" y="1635120"/>
            <a:chExt cx="360000" cy="360000"/>
          </a:xfrm>
        </p:grpSpPr>
        <p:sp>
          <p:nvSpPr>
            <p:cNvPr id="90" name="椭圆 8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2" name="TextBox 9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7780" name="组合 91"/>
          <p:cNvGrpSpPr>
            <a:grpSpLocks/>
          </p:cNvGrpSpPr>
          <p:nvPr/>
        </p:nvGrpSpPr>
        <p:grpSpPr bwMode="auto">
          <a:xfrm>
            <a:off x="2597150" y="5041900"/>
            <a:ext cx="360363" cy="360363"/>
            <a:chOff x="3495672" y="1635120"/>
            <a:chExt cx="360000" cy="360000"/>
          </a:xfrm>
        </p:grpSpPr>
        <p:sp>
          <p:nvSpPr>
            <p:cNvPr id="93" name="椭圆 9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0" name="TextBox 9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7781" name="组合 94"/>
          <p:cNvGrpSpPr>
            <a:grpSpLocks/>
          </p:cNvGrpSpPr>
          <p:nvPr/>
        </p:nvGrpSpPr>
        <p:grpSpPr bwMode="auto">
          <a:xfrm>
            <a:off x="2598738" y="5757863"/>
            <a:ext cx="360362" cy="360362"/>
            <a:chOff x="3495672" y="1635120"/>
            <a:chExt cx="360000" cy="360000"/>
          </a:xfrm>
        </p:grpSpPr>
        <p:sp>
          <p:nvSpPr>
            <p:cNvPr id="96" name="椭圆 9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8" name="TextBox 9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7782" name="组合 97"/>
          <p:cNvGrpSpPr>
            <a:grpSpLocks/>
          </p:cNvGrpSpPr>
          <p:nvPr/>
        </p:nvGrpSpPr>
        <p:grpSpPr bwMode="auto">
          <a:xfrm>
            <a:off x="1520825" y="5759450"/>
            <a:ext cx="360363" cy="360363"/>
            <a:chOff x="3495672" y="1635120"/>
            <a:chExt cx="360000" cy="360000"/>
          </a:xfrm>
        </p:grpSpPr>
        <p:sp>
          <p:nvSpPr>
            <p:cNvPr id="99" name="椭圆 9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6" name="TextBox 9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7783" name="组合 100"/>
          <p:cNvGrpSpPr>
            <a:grpSpLocks/>
          </p:cNvGrpSpPr>
          <p:nvPr/>
        </p:nvGrpSpPr>
        <p:grpSpPr bwMode="auto">
          <a:xfrm>
            <a:off x="804863" y="5759450"/>
            <a:ext cx="360362" cy="360363"/>
            <a:chOff x="3495672" y="1635120"/>
            <a:chExt cx="360000" cy="360000"/>
          </a:xfrm>
        </p:grpSpPr>
        <p:sp>
          <p:nvSpPr>
            <p:cNvPr id="102" name="椭圆 10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4" name="TextBox 10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7784" name="直接连接符 103"/>
          <p:cNvCxnSpPr>
            <a:cxnSpLocks noChangeShapeType="1"/>
          </p:cNvCxnSpPr>
          <p:nvPr/>
        </p:nvCxnSpPr>
        <p:spPr bwMode="auto">
          <a:xfrm flipV="1">
            <a:off x="1524000" y="5210175"/>
            <a:ext cx="357188"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5" name="直接连接符 104"/>
          <p:cNvCxnSpPr>
            <a:cxnSpLocks noChangeShapeType="1"/>
          </p:cNvCxnSpPr>
          <p:nvPr/>
        </p:nvCxnSpPr>
        <p:spPr bwMode="auto">
          <a:xfrm rot="16200000" flipH="1">
            <a:off x="2600325" y="5580063"/>
            <a:ext cx="355600"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6" name="直接连接符 105"/>
          <p:cNvCxnSpPr>
            <a:cxnSpLocks noChangeShapeType="1"/>
          </p:cNvCxnSpPr>
          <p:nvPr/>
        </p:nvCxnSpPr>
        <p:spPr bwMode="auto">
          <a:xfrm flipV="1">
            <a:off x="1165225" y="5929313"/>
            <a:ext cx="355600" cy="111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7" name="直接连接符 106"/>
          <p:cNvCxnSpPr>
            <a:cxnSpLocks noChangeShapeType="1"/>
          </p:cNvCxnSpPr>
          <p:nvPr/>
        </p:nvCxnSpPr>
        <p:spPr bwMode="auto">
          <a:xfrm rot="5400000" flipH="1" flipV="1">
            <a:off x="973932" y="5390356"/>
            <a:ext cx="379412"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8" name="直接连接符 107"/>
          <p:cNvCxnSpPr>
            <a:cxnSpLocks noChangeShapeType="1"/>
          </p:cNvCxnSpPr>
          <p:nvPr/>
        </p:nvCxnSpPr>
        <p:spPr bwMode="auto">
          <a:xfrm>
            <a:off x="2241550" y="5210175"/>
            <a:ext cx="355600"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9" name="直接连接符 108"/>
          <p:cNvCxnSpPr>
            <a:cxnSpLocks noChangeShapeType="1"/>
          </p:cNvCxnSpPr>
          <p:nvPr/>
        </p:nvCxnSpPr>
        <p:spPr bwMode="auto">
          <a:xfrm rot="5400000" flipH="1" flipV="1">
            <a:off x="1511301" y="4494212"/>
            <a:ext cx="379412"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7790" name="组合 115"/>
          <p:cNvGrpSpPr>
            <a:grpSpLocks/>
          </p:cNvGrpSpPr>
          <p:nvPr/>
        </p:nvGrpSpPr>
        <p:grpSpPr bwMode="auto">
          <a:xfrm>
            <a:off x="5467350" y="2711450"/>
            <a:ext cx="360363" cy="360363"/>
            <a:chOff x="3495672" y="1635120"/>
            <a:chExt cx="360000" cy="360000"/>
          </a:xfrm>
        </p:grpSpPr>
        <p:sp>
          <p:nvSpPr>
            <p:cNvPr id="117" name="椭圆 11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2" name="TextBox 11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7791" name="组合 118"/>
          <p:cNvGrpSpPr>
            <a:grpSpLocks/>
          </p:cNvGrpSpPr>
          <p:nvPr/>
        </p:nvGrpSpPr>
        <p:grpSpPr bwMode="auto">
          <a:xfrm>
            <a:off x="5646738" y="4144963"/>
            <a:ext cx="360362" cy="360362"/>
            <a:chOff x="3495672" y="1635120"/>
            <a:chExt cx="360000" cy="360000"/>
          </a:xfrm>
        </p:grpSpPr>
        <p:sp>
          <p:nvSpPr>
            <p:cNvPr id="120" name="椭圆 11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0" name="TextBox 12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7792" name="组合 121"/>
          <p:cNvGrpSpPr>
            <a:grpSpLocks/>
          </p:cNvGrpSpPr>
          <p:nvPr/>
        </p:nvGrpSpPr>
        <p:grpSpPr bwMode="auto">
          <a:xfrm>
            <a:off x="4929188" y="3427413"/>
            <a:ext cx="360362" cy="360362"/>
            <a:chOff x="3495672" y="1635120"/>
            <a:chExt cx="360000" cy="360000"/>
          </a:xfrm>
        </p:grpSpPr>
        <p:sp>
          <p:nvSpPr>
            <p:cNvPr id="123" name="椭圆 12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8" name="TextBox 12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7793" name="组合 124"/>
          <p:cNvGrpSpPr>
            <a:grpSpLocks/>
          </p:cNvGrpSpPr>
          <p:nvPr/>
        </p:nvGrpSpPr>
        <p:grpSpPr bwMode="auto">
          <a:xfrm>
            <a:off x="6362700" y="4864100"/>
            <a:ext cx="360363" cy="360363"/>
            <a:chOff x="3495672" y="1635120"/>
            <a:chExt cx="360000" cy="360000"/>
          </a:xfrm>
        </p:grpSpPr>
        <p:sp>
          <p:nvSpPr>
            <p:cNvPr id="126" name="椭圆 12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6" name="TextBox 12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7794" name="组合 127"/>
          <p:cNvGrpSpPr>
            <a:grpSpLocks/>
          </p:cNvGrpSpPr>
          <p:nvPr/>
        </p:nvGrpSpPr>
        <p:grpSpPr bwMode="auto">
          <a:xfrm>
            <a:off x="5648325" y="5580063"/>
            <a:ext cx="360363" cy="360362"/>
            <a:chOff x="3495672" y="1635120"/>
            <a:chExt cx="360000" cy="360000"/>
          </a:xfrm>
        </p:grpSpPr>
        <p:sp>
          <p:nvSpPr>
            <p:cNvPr id="129" name="椭圆 12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4" name="TextBox 12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7795" name="组合 130"/>
          <p:cNvGrpSpPr>
            <a:grpSpLocks/>
          </p:cNvGrpSpPr>
          <p:nvPr/>
        </p:nvGrpSpPr>
        <p:grpSpPr bwMode="auto">
          <a:xfrm>
            <a:off x="4929188" y="4862513"/>
            <a:ext cx="360362" cy="360362"/>
            <a:chOff x="3495672" y="1635120"/>
            <a:chExt cx="360000" cy="360000"/>
          </a:xfrm>
        </p:grpSpPr>
        <p:sp>
          <p:nvSpPr>
            <p:cNvPr id="132" name="椭圆 13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2" name="TextBox 13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7796" name="组合 133"/>
          <p:cNvGrpSpPr>
            <a:grpSpLocks/>
          </p:cNvGrpSpPr>
          <p:nvPr/>
        </p:nvGrpSpPr>
        <p:grpSpPr bwMode="auto">
          <a:xfrm>
            <a:off x="4392613" y="4146550"/>
            <a:ext cx="360362" cy="360363"/>
            <a:chOff x="3495672" y="1635120"/>
            <a:chExt cx="360000" cy="360000"/>
          </a:xfrm>
        </p:grpSpPr>
        <p:sp>
          <p:nvSpPr>
            <p:cNvPr id="135" name="椭圆 13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0" name="TextBox 13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7797" name="直接连接符 136"/>
          <p:cNvCxnSpPr>
            <a:cxnSpLocks noChangeShapeType="1"/>
          </p:cNvCxnSpPr>
          <p:nvPr/>
        </p:nvCxnSpPr>
        <p:spPr bwMode="auto">
          <a:xfrm rot="16200000" flipH="1">
            <a:off x="5279231" y="3596482"/>
            <a:ext cx="379413" cy="717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98" name="直接连接符 137"/>
          <p:cNvCxnSpPr>
            <a:cxnSpLocks noChangeShapeType="1"/>
          </p:cNvCxnSpPr>
          <p:nvPr/>
        </p:nvCxnSpPr>
        <p:spPr bwMode="auto">
          <a:xfrm rot="10800000" flipV="1">
            <a:off x="5827713" y="5224463"/>
            <a:ext cx="715962" cy="3556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99" name="直接连接符 138"/>
          <p:cNvCxnSpPr>
            <a:cxnSpLocks noChangeShapeType="1"/>
          </p:cNvCxnSpPr>
          <p:nvPr/>
        </p:nvCxnSpPr>
        <p:spPr bwMode="auto">
          <a:xfrm rot="16200000" flipH="1">
            <a:off x="4651375" y="4405313"/>
            <a:ext cx="377825" cy="5365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0" name="直接连接符 139"/>
          <p:cNvCxnSpPr>
            <a:cxnSpLocks noChangeShapeType="1"/>
          </p:cNvCxnSpPr>
          <p:nvPr/>
        </p:nvCxnSpPr>
        <p:spPr bwMode="auto">
          <a:xfrm flipV="1">
            <a:off x="4572000" y="3765550"/>
            <a:ext cx="538163" cy="3810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1" name="直接连接符 140"/>
          <p:cNvCxnSpPr>
            <a:cxnSpLocks noChangeShapeType="1"/>
          </p:cNvCxnSpPr>
          <p:nvPr/>
        </p:nvCxnSpPr>
        <p:spPr bwMode="auto">
          <a:xfrm rot="16200000" flipH="1">
            <a:off x="6006306" y="4326732"/>
            <a:ext cx="358775" cy="715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2" name="直接连接符 141"/>
          <p:cNvCxnSpPr>
            <a:cxnSpLocks noChangeShapeType="1"/>
          </p:cNvCxnSpPr>
          <p:nvPr/>
        </p:nvCxnSpPr>
        <p:spPr bwMode="auto">
          <a:xfrm flipV="1">
            <a:off x="5111750" y="3049588"/>
            <a:ext cx="534988" cy="3794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117803" name="下箭头 155"/>
          <p:cNvSpPr>
            <a:spLocks noChangeArrowheads="1"/>
          </p:cNvSpPr>
          <p:nvPr/>
        </p:nvSpPr>
        <p:spPr bwMode="auto">
          <a:xfrm>
            <a:off x="1881188" y="3429000"/>
            <a:ext cx="360362" cy="717550"/>
          </a:xfrm>
          <a:prstGeom prst="downArrow">
            <a:avLst>
              <a:gd name="adj1" fmla="val 50000"/>
              <a:gd name="adj2" fmla="val 49946"/>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7804" name="右箭头 156"/>
          <p:cNvSpPr>
            <a:spLocks noChangeArrowheads="1"/>
          </p:cNvSpPr>
          <p:nvPr/>
        </p:nvSpPr>
        <p:spPr bwMode="auto">
          <a:xfrm>
            <a:off x="3136900" y="5043488"/>
            <a:ext cx="1255713" cy="358775"/>
          </a:xfrm>
          <a:prstGeom prst="rightArrow">
            <a:avLst>
              <a:gd name="adj1" fmla="val 50000"/>
              <a:gd name="adj2" fmla="val 50005"/>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7805" name="TextBox 157"/>
          <p:cNvSpPr txBox="1">
            <a:spLocks noChangeArrowheads="1"/>
          </p:cNvSpPr>
          <p:nvPr/>
        </p:nvSpPr>
        <p:spPr bwMode="auto">
          <a:xfrm>
            <a:off x="6904038" y="2352675"/>
            <a:ext cx="179387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solidFill>
                  <a:srgbClr val="FF0000"/>
                </a:solidFill>
              </a:rPr>
              <a:t>规则：</a:t>
            </a:r>
            <a:endParaRPr lang="en-US" altLang="zh-CN" b="1">
              <a:solidFill>
                <a:srgbClr val="FF0000"/>
              </a:solidFill>
            </a:endParaRPr>
          </a:p>
          <a:p>
            <a:pPr eaLnBrk="1" hangingPunct="1"/>
            <a:r>
              <a:rPr lang="en-US" altLang="zh-CN">
                <a:solidFill>
                  <a:srgbClr val="FF0000"/>
                </a:solidFill>
              </a:rPr>
              <a:t>1.</a:t>
            </a:r>
            <a:r>
              <a:rPr lang="zh-CN" altLang="en-US">
                <a:solidFill>
                  <a:srgbClr val="FF0000"/>
                </a:solidFill>
              </a:rPr>
              <a:t>树中某节点的第一个孩子是二叉树中该节点的左孩子；</a:t>
            </a:r>
            <a:endParaRPr lang="en-US" altLang="zh-CN">
              <a:solidFill>
                <a:srgbClr val="FF0000"/>
              </a:solidFill>
            </a:endParaRPr>
          </a:p>
          <a:p>
            <a:pPr eaLnBrk="1" hangingPunct="1"/>
            <a:r>
              <a:rPr lang="en-US" altLang="zh-CN">
                <a:solidFill>
                  <a:srgbClr val="FF0000"/>
                </a:solidFill>
              </a:rPr>
              <a:t>2.</a:t>
            </a:r>
            <a:r>
              <a:rPr lang="zh-CN" altLang="en-US">
                <a:solidFill>
                  <a:srgbClr val="FF0000"/>
                </a:solidFill>
              </a:rPr>
              <a:t>树中某节点的右兄弟是二叉树中该节点的右孩子。</a:t>
            </a:r>
          </a:p>
        </p:txBody>
      </p:sp>
      <p:sp>
        <p:nvSpPr>
          <p:cNvPr id="117806" name="圆角矩形 158"/>
          <p:cNvSpPr>
            <a:spLocks noChangeArrowheads="1"/>
          </p:cNvSpPr>
          <p:nvPr/>
        </p:nvSpPr>
        <p:spPr bwMode="auto">
          <a:xfrm>
            <a:off x="625475" y="1276350"/>
            <a:ext cx="2690813"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7807" name="圆角矩形 159"/>
          <p:cNvSpPr>
            <a:spLocks noChangeArrowheads="1"/>
          </p:cNvSpPr>
          <p:nvPr/>
        </p:nvSpPr>
        <p:spPr bwMode="auto">
          <a:xfrm>
            <a:off x="625475" y="4146550"/>
            <a:ext cx="2511425"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7808" name="圆角矩形 160"/>
          <p:cNvSpPr>
            <a:spLocks noChangeArrowheads="1"/>
          </p:cNvSpPr>
          <p:nvPr/>
        </p:nvSpPr>
        <p:spPr bwMode="auto">
          <a:xfrm>
            <a:off x="4392613" y="2532063"/>
            <a:ext cx="2511425" cy="35877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Tree>
    <p:extLst>
      <p:ext uri="{BB962C8B-B14F-4D97-AF65-F5344CB8AC3E}">
        <p14:creationId xmlns:p14="http://schemas.microsoft.com/office/powerpoint/2010/main" val="239406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smtClean="0"/>
              <a:t>森林转换为二叉树</a:t>
            </a:r>
          </a:p>
        </p:txBody>
      </p:sp>
      <p:sp>
        <p:nvSpPr>
          <p:cNvPr id="118787" name="内容占位符 2"/>
          <p:cNvSpPr>
            <a:spLocks noGrp="1"/>
          </p:cNvSpPr>
          <p:nvPr>
            <p:ph idx="1"/>
          </p:nvPr>
        </p:nvSpPr>
        <p:spPr>
          <a:xfrm>
            <a:off x="917575" y="1525588"/>
            <a:ext cx="7959725" cy="4570412"/>
          </a:xfrm>
        </p:spPr>
        <p:txBody>
          <a:bodyPr/>
          <a:lstStyle/>
          <a:p>
            <a:r>
              <a:rPr lang="zh-CN" altLang="en-US" smtClean="0"/>
              <a:t>思路</a:t>
            </a:r>
            <a:endParaRPr lang="en-US" altLang="zh-CN" smtClean="0"/>
          </a:p>
          <a:p>
            <a:pPr lvl="1"/>
            <a:r>
              <a:rPr lang="zh-CN" altLang="en-US" smtClean="0"/>
              <a:t>由于根没有兄弟，所以树转换为二叉树后，二叉树的根一定没有右子树。</a:t>
            </a:r>
            <a:endParaRPr lang="en-US" altLang="zh-CN" smtClean="0"/>
          </a:p>
          <a:p>
            <a:pPr lvl="1"/>
            <a:r>
              <a:rPr lang="zh-CN" altLang="en-US" smtClean="0"/>
              <a:t>先将森林中的每一棵树转换为二叉树；</a:t>
            </a:r>
            <a:endParaRPr lang="en-US" altLang="zh-CN" smtClean="0"/>
          </a:p>
          <a:p>
            <a:pPr lvl="1"/>
            <a:r>
              <a:rPr lang="zh-CN" altLang="en-US" smtClean="0"/>
              <a:t>再将第一棵二叉树的根作为转换后二叉树的根；</a:t>
            </a:r>
            <a:endParaRPr lang="en-US" altLang="zh-CN" smtClean="0"/>
          </a:p>
          <a:p>
            <a:pPr lvl="1"/>
            <a:r>
              <a:rPr lang="zh-CN" altLang="en-US" smtClean="0"/>
              <a:t>第一棵二叉树的左子树作为转换后二叉树的左子树；</a:t>
            </a:r>
            <a:endParaRPr lang="en-US" altLang="zh-CN" smtClean="0"/>
          </a:p>
          <a:p>
            <a:pPr lvl="1"/>
            <a:r>
              <a:rPr lang="zh-CN" altLang="en-US" smtClean="0"/>
              <a:t>第二棵二叉树作为转换后二叉树的右子树；</a:t>
            </a:r>
            <a:endParaRPr lang="en-US" altLang="zh-CN" smtClean="0"/>
          </a:p>
          <a:p>
            <a:pPr lvl="1"/>
            <a:r>
              <a:rPr lang="zh-CN" altLang="en-US" smtClean="0"/>
              <a:t>第三棵二叉树作为转换后二叉树根的右孩子的右子树</a:t>
            </a:r>
            <a:endParaRPr lang="en-US" altLang="zh-CN" smtClean="0"/>
          </a:p>
          <a:p>
            <a:pPr lvl="1"/>
            <a:r>
              <a:rPr lang="zh-CN" altLang="en-US" smtClean="0"/>
              <a:t>依此类推</a:t>
            </a:r>
          </a:p>
        </p:txBody>
      </p:sp>
      <p:sp>
        <p:nvSpPr>
          <p:cNvPr id="11878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A82B4D9-1C3F-4F25-B857-047A52F75B3B}" type="slidenum">
              <a:rPr lang="en-US" altLang="en-US" smtClean="0">
                <a:solidFill>
                  <a:srgbClr val="4B4B4B"/>
                </a:solidFill>
              </a:rPr>
              <a:pPr eaLnBrk="1" hangingPunct="1"/>
              <a:t>149</a:t>
            </a:fld>
            <a:endParaRPr lang="en-US" altLang="en-US" smtClean="0">
              <a:solidFill>
                <a:srgbClr val="4B4B4B"/>
              </a:solidFill>
            </a:endParaRPr>
          </a:p>
        </p:txBody>
      </p:sp>
    </p:spTree>
    <p:extLst>
      <p:ext uri="{BB962C8B-B14F-4D97-AF65-F5344CB8AC3E}">
        <p14:creationId xmlns:p14="http://schemas.microsoft.com/office/powerpoint/2010/main" val="263445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第四部分：图结构</a:t>
            </a:r>
          </a:p>
        </p:txBody>
      </p:sp>
      <p:sp>
        <p:nvSpPr>
          <p:cNvPr id="35843" name="内容占位符 2"/>
          <p:cNvSpPr>
            <a:spLocks noGrp="1"/>
          </p:cNvSpPr>
          <p:nvPr>
            <p:ph idx="1"/>
          </p:nvPr>
        </p:nvSpPr>
        <p:spPr/>
        <p:txBody>
          <a:bodyPr/>
          <a:lstStyle/>
          <a:p>
            <a:pPr lvl="1"/>
            <a:r>
              <a:rPr lang="zh-CN" altLang="en-US" smtClean="0"/>
              <a:t>图的有关概念</a:t>
            </a:r>
            <a:endParaRPr lang="en-US" altLang="zh-CN" smtClean="0"/>
          </a:p>
          <a:p>
            <a:pPr lvl="2"/>
            <a:r>
              <a:rPr lang="en-US" altLang="zh-CN" smtClean="0">
                <a:latin typeface="楷体" panose="02010609060101010101" pitchFamily="49" charset="-122"/>
                <a:ea typeface="楷体" panose="02010609060101010101" pitchFamily="49" charset="-122"/>
              </a:rPr>
              <a:t>28</a:t>
            </a:r>
            <a:r>
              <a:rPr lang="zh-CN" altLang="en-US" smtClean="0">
                <a:latin typeface="楷体" panose="02010609060101010101" pitchFamily="49" charset="-122"/>
                <a:ea typeface="楷体" panose="02010609060101010101" pitchFamily="49" charset="-122"/>
              </a:rPr>
              <a:t>个都重要，特别是度、路径、连通性等</a:t>
            </a:r>
            <a:endParaRPr lang="en-US" altLang="zh-CN" smtClean="0">
              <a:latin typeface="楷体" panose="02010609060101010101" pitchFamily="49" charset="-122"/>
              <a:ea typeface="楷体" panose="02010609060101010101" pitchFamily="49" charset="-122"/>
            </a:endParaRPr>
          </a:p>
          <a:p>
            <a:pPr lvl="1"/>
            <a:r>
              <a:rPr lang="zh-CN" altLang="en-US" smtClean="0"/>
              <a:t>图的存储方式</a:t>
            </a:r>
            <a:endParaRPr lang="en-US" altLang="zh-CN" smtClean="0"/>
          </a:p>
          <a:p>
            <a:pPr lvl="2"/>
            <a:r>
              <a:rPr lang="zh-CN" altLang="en-US" smtClean="0">
                <a:latin typeface="楷体" panose="02010609060101010101" pitchFamily="49" charset="-122"/>
                <a:ea typeface="楷体" panose="02010609060101010101" pitchFamily="49" charset="-122"/>
              </a:rPr>
              <a:t>各种存储方式的特点和适用范围</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由无向图或有向图画出其邻接矩阵、邻接表</a:t>
            </a:r>
            <a:endParaRPr lang="en-US" altLang="zh-CN" smtClean="0">
              <a:latin typeface="楷体" panose="02010609060101010101" pitchFamily="49" charset="-122"/>
              <a:ea typeface="楷体" panose="02010609060101010101" pitchFamily="49" charset="-122"/>
            </a:endParaRPr>
          </a:p>
          <a:p>
            <a:pPr lvl="1"/>
            <a:r>
              <a:rPr lang="zh-CN" altLang="en-US" smtClean="0"/>
              <a:t>图的遍历</a:t>
            </a:r>
            <a:endParaRPr lang="en-US" altLang="zh-CN" smtClean="0"/>
          </a:p>
          <a:p>
            <a:pPr lvl="2"/>
            <a:r>
              <a:rPr lang="zh-CN" altLang="en-US" smtClean="0">
                <a:latin typeface="楷体" panose="02010609060101010101" pitchFamily="49" charset="-122"/>
                <a:ea typeface="楷体" panose="02010609060101010101" pitchFamily="49" charset="-122"/>
              </a:rPr>
              <a:t>宽度优先搜索的原理、执行过程、算法复杂度</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深度优先搜索的原理、执行过程、算法复杂度</a:t>
            </a:r>
            <a:endParaRPr lang="en-US" altLang="zh-CN" smtClean="0">
              <a:latin typeface="楷体" panose="02010609060101010101" pitchFamily="49" charset="-122"/>
              <a:ea typeface="楷体" panose="02010609060101010101" pitchFamily="49" charset="-122"/>
            </a:endParaRPr>
          </a:p>
          <a:p>
            <a:pPr lvl="1"/>
            <a:r>
              <a:rPr lang="zh-CN" altLang="en-US" smtClean="0"/>
              <a:t>最小生成树</a:t>
            </a:r>
            <a:endParaRPr lang="en-US" altLang="zh-CN" smtClean="0"/>
          </a:p>
          <a:p>
            <a:pPr lvl="2"/>
            <a:r>
              <a:rPr lang="en-US" altLang="zh-CN" smtClean="0">
                <a:latin typeface="楷体" panose="02010609060101010101" pitchFamily="49" charset="-122"/>
                <a:ea typeface="楷体" panose="02010609060101010101" pitchFamily="49" charset="-122"/>
              </a:rPr>
              <a:t>Kruskal</a:t>
            </a:r>
            <a:r>
              <a:rPr lang="zh-CN" altLang="en-US" smtClean="0">
                <a:latin typeface="楷体" panose="02010609060101010101" pitchFamily="49" charset="-122"/>
                <a:ea typeface="楷体" panose="02010609060101010101" pitchFamily="49" charset="-122"/>
              </a:rPr>
              <a:t>算法</a:t>
            </a:r>
            <a:endParaRPr lang="en-US" altLang="zh-CN" smtClean="0">
              <a:latin typeface="楷体" panose="02010609060101010101" pitchFamily="49" charset="-122"/>
              <a:ea typeface="楷体" panose="02010609060101010101" pitchFamily="49" charset="-122"/>
            </a:endParaRPr>
          </a:p>
          <a:p>
            <a:pPr lvl="2"/>
            <a:r>
              <a:rPr lang="en-US" altLang="zh-CN" smtClean="0">
                <a:latin typeface="楷体" panose="02010609060101010101" pitchFamily="49" charset="-122"/>
                <a:ea typeface="楷体" panose="02010609060101010101" pitchFamily="49" charset="-122"/>
              </a:rPr>
              <a:t>Prim</a:t>
            </a:r>
            <a:r>
              <a:rPr lang="zh-CN" altLang="en-US" smtClean="0">
                <a:latin typeface="楷体" panose="02010609060101010101" pitchFamily="49" charset="-122"/>
                <a:ea typeface="楷体" panose="02010609060101010101" pitchFamily="49" charset="-122"/>
              </a:rPr>
              <a:t>算法</a:t>
            </a:r>
            <a:endParaRPr lang="en-US" altLang="zh-CN" smtClean="0">
              <a:latin typeface="楷体" panose="02010609060101010101" pitchFamily="49" charset="-122"/>
              <a:ea typeface="楷体" panose="02010609060101010101" pitchFamily="49" charset="-122"/>
            </a:endParaRPr>
          </a:p>
        </p:txBody>
      </p:sp>
      <p:sp>
        <p:nvSpPr>
          <p:cNvPr id="358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B834EB-C347-45E7-B652-194E89125854}" type="slidenum">
              <a:rPr lang="en-US" altLang="en-US">
                <a:solidFill>
                  <a:srgbClr val="4B4B4B"/>
                </a:solidFill>
              </a:rPr>
              <a:pPr eaLnBrk="1" hangingPunct="1"/>
              <a:t>15</a:t>
            </a:fld>
            <a:endParaRPr lang="en-US" altLang="en-US">
              <a:solidFill>
                <a:srgbClr val="4B4B4B"/>
              </a:solidFill>
            </a:endParaRPr>
          </a:p>
        </p:txBody>
      </p:sp>
    </p:spTree>
    <p:extLst>
      <p:ext uri="{BB962C8B-B14F-4D97-AF65-F5344CB8AC3E}">
        <p14:creationId xmlns:p14="http://schemas.microsoft.com/office/powerpoint/2010/main" val="73763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smtClean="0"/>
              <a:t>森林转换为二叉树</a:t>
            </a:r>
          </a:p>
        </p:txBody>
      </p:sp>
      <p:sp>
        <p:nvSpPr>
          <p:cNvPr id="11981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F474617-A06A-4A50-9E78-88B7BC8F8434}" type="slidenum">
              <a:rPr lang="en-US" altLang="en-US" smtClean="0">
                <a:solidFill>
                  <a:srgbClr val="4B4B4B"/>
                </a:solidFill>
              </a:rPr>
              <a:pPr eaLnBrk="1" hangingPunct="1"/>
              <a:t>150</a:t>
            </a:fld>
            <a:endParaRPr lang="en-US" altLang="en-US" smtClean="0">
              <a:solidFill>
                <a:srgbClr val="4B4B4B"/>
              </a:solidFill>
            </a:endParaRPr>
          </a:p>
        </p:txBody>
      </p:sp>
      <p:grpSp>
        <p:nvGrpSpPr>
          <p:cNvPr id="119812" name="组合 4"/>
          <p:cNvGrpSpPr>
            <a:grpSpLocks/>
          </p:cNvGrpSpPr>
          <p:nvPr/>
        </p:nvGrpSpPr>
        <p:grpSpPr bwMode="auto">
          <a:xfrm>
            <a:off x="1878013" y="1455738"/>
            <a:ext cx="360362" cy="360362"/>
            <a:chOff x="3495672" y="1635120"/>
            <a:chExt cx="360000" cy="360000"/>
          </a:xfrm>
        </p:grpSpPr>
        <p:sp>
          <p:nvSpPr>
            <p:cNvPr id="6" name="椭圆 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93" name="TextBox 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9813" name="组合 7"/>
          <p:cNvGrpSpPr>
            <a:grpSpLocks/>
          </p:cNvGrpSpPr>
          <p:nvPr/>
        </p:nvGrpSpPr>
        <p:grpSpPr bwMode="auto">
          <a:xfrm>
            <a:off x="1879600" y="2171700"/>
            <a:ext cx="360363" cy="360363"/>
            <a:chOff x="3495672" y="1635120"/>
            <a:chExt cx="360000" cy="360000"/>
          </a:xfrm>
        </p:grpSpPr>
        <p:sp>
          <p:nvSpPr>
            <p:cNvPr id="9" name="椭圆 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91" name="TextBox 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9814" name="组合 10"/>
          <p:cNvGrpSpPr>
            <a:grpSpLocks/>
          </p:cNvGrpSpPr>
          <p:nvPr/>
        </p:nvGrpSpPr>
        <p:grpSpPr bwMode="auto">
          <a:xfrm>
            <a:off x="1162050" y="2173288"/>
            <a:ext cx="360363" cy="360362"/>
            <a:chOff x="3495672" y="1635120"/>
            <a:chExt cx="360000" cy="360000"/>
          </a:xfrm>
        </p:grpSpPr>
        <p:sp>
          <p:nvSpPr>
            <p:cNvPr id="12" name="椭圆 1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9" name="TextBox 1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9815" name="组合 13"/>
          <p:cNvGrpSpPr>
            <a:grpSpLocks/>
          </p:cNvGrpSpPr>
          <p:nvPr/>
        </p:nvGrpSpPr>
        <p:grpSpPr bwMode="auto">
          <a:xfrm>
            <a:off x="2595563" y="2173288"/>
            <a:ext cx="360362" cy="360362"/>
            <a:chOff x="3495672" y="1635120"/>
            <a:chExt cx="360000" cy="360000"/>
          </a:xfrm>
        </p:grpSpPr>
        <p:sp>
          <p:nvSpPr>
            <p:cNvPr id="15" name="椭圆 1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7" name="TextBox 1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9816" name="组合 16"/>
          <p:cNvGrpSpPr>
            <a:grpSpLocks/>
          </p:cNvGrpSpPr>
          <p:nvPr/>
        </p:nvGrpSpPr>
        <p:grpSpPr bwMode="auto">
          <a:xfrm>
            <a:off x="5468938" y="2173288"/>
            <a:ext cx="360362" cy="360362"/>
            <a:chOff x="3495672" y="1635120"/>
            <a:chExt cx="360000" cy="360000"/>
          </a:xfrm>
        </p:grpSpPr>
        <p:sp>
          <p:nvSpPr>
            <p:cNvPr id="18" name="椭圆 1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5" name="TextBox 1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9817" name="组合 19"/>
          <p:cNvGrpSpPr>
            <a:grpSpLocks/>
          </p:cNvGrpSpPr>
          <p:nvPr/>
        </p:nvGrpSpPr>
        <p:grpSpPr bwMode="auto">
          <a:xfrm>
            <a:off x="5468938" y="1455738"/>
            <a:ext cx="360362" cy="360362"/>
            <a:chOff x="3495672" y="1635120"/>
            <a:chExt cx="360000" cy="360000"/>
          </a:xfrm>
        </p:grpSpPr>
        <p:sp>
          <p:nvSpPr>
            <p:cNvPr id="21" name="椭圆 2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3" name="TextBox 2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9818" name="组合 22"/>
          <p:cNvGrpSpPr>
            <a:grpSpLocks/>
          </p:cNvGrpSpPr>
          <p:nvPr/>
        </p:nvGrpSpPr>
        <p:grpSpPr bwMode="auto">
          <a:xfrm>
            <a:off x="3854450" y="1455738"/>
            <a:ext cx="360363" cy="360362"/>
            <a:chOff x="3495672" y="1635120"/>
            <a:chExt cx="360000" cy="360000"/>
          </a:xfrm>
        </p:grpSpPr>
        <p:sp>
          <p:nvSpPr>
            <p:cNvPr id="24" name="椭圆 2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1" name="TextBox 2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9819" name="直接连接符 25"/>
          <p:cNvCxnSpPr>
            <a:cxnSpLocks noChangeShapeType="1"/>
          </p:cNvCxnSpPr>
          <p:nvPr/>
        </p:nvCxnSpPr>
        <p:spPr bwMode="auto">
          <a:xfrm rot="16200000" flipH="1">
            <a:off x="1881188" y="1992312"/>
            <a:ext cx="355600" cy="31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0" name="直接连接符 26"/>
          <p:cNvCxnSpPr>
            <a:cxnSpLocks noChangeShapeType="1"/>
          </p:cNvCxnSpPr>
          <p:nvPr/>
        </p:nvCxnSpPr>
        <p:spPr bwMode="auto">
          <a:xfrm rot="16200000" flipH="1">
            <a:off x="5471319" y="1991519"/>
            <a:ext cx="355600"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1" name="直接连接符 29"/>
          <p:cNvCxnSpPr>
            <a:cxnSpLocks noChangeShapeType="1"/>
          </p:cNvCxnSpPr>
          <p:nvPr/>
        </p:nvCxnSpPr>
        <p:spPr bwMode="auto">
          <a:xfrm rot="16200000" flipH="1">
            <a:off x="2227262" y="1624013"/>
            <a:ext cx="379413" cy="7191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2" name="直接连接符 30"/>
          <p:cNvCxnSpPr>
            <a:cxnSpLocks noChangeShapeType="1"/>
          </p:cNvCxnSpPr>
          <p:nvPr/>
        </p:nvCxnSpPr>
        <p:spPr bwMode="auto">
          <a:xfrm rot="5400000" flipH="1" flipV="1">
            <a:off x="1510506" y="1626394"/>
            <a:ext cx="379413" cy="7143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9823" name="组合 31"/>
          <p:cNvGrpSpPr>
            <a:grpSpLocks/>
          </p:cNvGrpSpPr>
          <p:nvPr/>
        </p:nvGrpSpPr>
        <p:grpSpPr bwMode="auto">
          <a:xfrm>
            <a:off x="1162050" y="3965575"/>
            <a:ext cx="360363" cy="360363"/>
            <a:chOff x="3495672" y="1635120"/>
            <a:chExt cx="360000" cy="360000"/>
          </a:xfrm>
        </p:grpSpPr>
        <p:sp>
          <p:nvSpPr>
            <p:cNvPr id="33" name="椭圆 3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9" name="TextBox 3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9824" name="组合 34"/>
          <p:cNvGrpSpPr>
            <a:grpSpLocks/>
          </p:cNvGrpSpPr>
          <p:nvPr/>
        </p:nvGrpSpPr>
        <p:grpSpPr bwMode="auto">
          <a:xfrm>
            <a:off x="1162050" y="5041900"/>
            <a:ext cx="360363" cy="360363"/>
            <a:chOff x="3495672" y="1635120"/>
            <a:chExt cx="360000" cy="360000"/>
          </a:xfrm>
        </p:grpSpPr>
        <p:sp>
          <p:nvSpPr>
            <p:cNvPr id="36" name="椭圆 3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7" name="TextBox 3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9825" name="组合 37"/>
          <p:cNvGrpSpPr>
            <a:grpSpLocks/>
          </p:cNvGrpSpPr>
          <p:nvPr/>
        </p:nvGrpSpPr>
        <p:grpSpPr bwMode="auto">
          <a:xfrm>
            <a:off x="446088" y="4683125"/>
            <a:ext cx="360362" cy="360363"/>
            <a:chOff x="3495672" y="1635120"/>
            <a:chExt cx="360000" cy="360000"/>
          </a:xfrm>
        </p:grpSpPr>
        <p:sp>
          <p:nvSpPr>
            <p:cNvPr id="39" name="椭圆 3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5" name="TextBox 3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9826" name="组合 40"/>
          <p:cNvGrpSpPr>
            <a:grpSpLocks/>
          </p:cNvGrpSpPr>
          <p:nvPr/>
        </p:nvGrpSpPr>
        <p:grpSpPr bwMode="auto">
          <a:xfrm>
            <a:off x="1879600" y="5400675"/>
            <a:ext cx="360363" cy="360363"/>
            <a:chOff x="3495672" y="1635120"/>
            <a:chExt cx="360000" cy="360000"/>
          </a:xfrm>
        </p:grpSpPr>
        <p:sp>
          <p:nvSpPr>
            <p:cNvPr id="42" name="椭圆 4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3" name="TextBox 4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9827" name="组合 43"/>
          <p:cNvGrpSpPr>
            <a:grpSpLocks/>
          </p:cNvGrpSpPr>
          <p:nvPr/>
        </p:nvGrpSpPr>
        <p:grpSpPr bwMode="auto">
          <a:xfrm>
            <a:off x="3136900" y="4683125"/>
            <a:ext cx="360363" cy="360363"/>
            <a:chOff x="3495672" y="1635120"/>
            <a:chExt cx="360000" cy="360000"/>
          </a:xfrm>
        </p:grpSpPr>
        <p:sp>
          <p:nvSpPr>
            <p:cNvPr id="45" name="椭圆 4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1" name="TextBox 4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9828" name="组合 46"/>
          <p:cNvGrpSpPr>
            <a:grpSpLocks/>
          </p:cNvGrpSpPr>
          <p:nvPr/>
        </p:nvGrpSpPr>
        <p:grpSpPr bwMode="auto">
          <a:xfrm>
            <a:off x="3495675" y="3965575"/>
            <a:ext cx="360363" cy="360363"/>
            <a:chOff x="3495672" y="1635120"/>
            <a:chExt cx="360000" cy="360000"/>
          </a:xfrm>
        </p:grpSpPr>
        <p:sp>
          <p:nvSpPr>
            <p:cNvPr id="48" name="椭圆 4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9" name="TextBox 4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9829" name="组合 49"/>
          <p:cNvGrpSpPr>
            <a:grpSpLocks/>
          </p:cNvGrpSpPr>
          <p:nvPr/>
        </p:nvGrpSpPr>
        <p:grpSpPr bwMode="auto">
          <a:xfrm>
            <a:off x="2417763" y="3965575"/>
            <a:ext cx="360362" cy="360363"/>
            <a:chOff x="3495672" y="1635120"/>
            <a:chExt cx="360000" cy="360000"/>
          </a:xfrm>
        </p:grpSpPr>
        <p:sp>
          <p:nvSpPr>
            <p:cNvPr id="51" name="椭圆 5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7" name="TextBox 5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9830" name="直接连接符 52"/>
          <p:cNvCxnSpPr>
            <a:cxnSpLocks noChangeShapeType="1"/>
            <a:stCxn id="119875" idx="3"/>
            <a:endCxn id="119877" idx="0"/>
          </p:cNvCxnSpPr>
          <p:nvPr/>
        </p:nvCxnSpPr>
        <p:spPr bwMode="auto">
          <a:xfrm>
            <a:off x="806450" y="4852988"/>
            <a:ext cx="536575" cy="1889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1" name="直接连接符 53"/>
          <p:cNvCxnSpPr>
            <a:cxnSpLocks noChangeShapeType="1"/>
            <a:endCxn id="119871" idx="0"/>
          </p:cNvCxnSpPr>
          <p:nvPr/>
        </p:nvCxnSpPr>
        <p:spPr bwMode="auto">
          <a:xfrm rot="5400000">
            <a:off x="3316288" y="4324350"/>
            <a:ext cx="358775"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2" name="直接连接符 54"/>
          <p:cNvCxnSpPr>
            <a:cxnSpLocks noChangeShapeType="1"/>
            <a:stCxn id="119877" idx="3"/>
            <a:endCxn id="119873" idx="0"/>
          </p:cNvCxnSpPr>
          <p:nvPr/>
        </p:nvCxnSpPr>
        <p:spPr bwMode="auto">
          <a:xfrm>
            <a:off x="1522413" y="5211763"/>
            <a:ext cx="538162" cy="1889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3" name="直接连接符 55"/>
          <p:cNvCxnSpPr>
            <a:cxnSpLocks noChangeShapeType="1"/>
          </p:cNvCxnSpPr>
          <p:nvPr/>
        </p:nvCxnSpPr>
        <p:spPr bwMode="auto">
          <a:xfrm rot="5400000" flipH="1" flipV="1">
            <a:off x="793751" y="4135437"/>
            <a:ext cx="379412"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9834" name="组合 61"/>
          <p:cNvGrpSpPr>
            <a:grpSpLocks/>
          </p:cNvGrpSpPr>
          <p:nvPr/>
        </p:nvGrpSpPr>
        <p:grpSpPr bwMode="auto">
          <a:xfrm>
            <a:off x="6361113" y="3967163"/>
            <a:ext cx="360362" cy="360362"/>
            <a:chOff x="3495672" y="1635120"/>
            <a:chExt cx="360000" cy="360000"/>
          </a:xfrm>
        </p:grpSpPr>
        <p:sp>
          <p:nvSpPr>
            <p:cNvPr id="63" name="椭圆 6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5" name="TextBox 6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9835" name="组合 64"/>
          <p:cNvGrpSpPr>
            <a:grpSpLocks/>
          </p:cNvGrpSpPr>
          <p:nvPr/>
        </p:nvGrpSpPr>
        <p:grpSpPr bwMode="auto">
          <a:xfrm>
            <a:off x="6183313" y="5221288"/>
            <a:ext cx="358775" cy="360362"/>
            <a:chOff x="3495672" y="1635120"/>
            <a:chExt cx="360000" cy="360000"/>
          </a:xfrm>
        </p:grpSpPr>
        <p:sp>
          <p:nvSpPr>
            <p:cNvPr id="66" name="椭圆 6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3" name="TextBox 6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9836" name="组合 67"/>
          <p:cNvGrpSpPr>
            <a:grpSpLocks/>
          </p:cNvGrpSpPr>
          <p:nvPr/>
        </p:nvGrpSpPr>
        <p:grpSpPr bwMode="auto">
          <a:xfrm>
            <a:off x="5645150" y="4684713"/>
            <a:ext cx="360363" cy="360362"/>
            <a:chOff x="3495672" y="1635120"/>
            <a:chExt cx="360000" cy="360000"/>
          </a:xfrm>
        </p:grpSpPr>
        <p:sp>
          <p:nvSpPr>
            <p:cNvPr id="69" name="椭圆 6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1" name="TextBox 6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9837" name="组合 70"/>
          <p:cNvGrpSpPr>
            <a:grpSpLocks/>
          </p:cNvGrpSpPr>
          <p:nvPr/>
        </p:nvGrpSpPr>
        <p:grpSpPr bwMode="auto">
          <a:xfrm>
            <a:off x="6900863" y="5580063"/>
            <a:ext cx="358775" cy="360362"/>
            <a:chOff x="3495672" y="1635120"/>
            <a:chExt cx="360000" cy="360000"/>
          </a:xfrm>
        </p:grpSpPr>
        <p:sp>
          <p:nvSpPr>
            <p:cNvPr id="72" name="椭圆 7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9" name="TextBox 7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9838" name="组合 73"/>
          <p:cNvGrpSpPr>
            <a:grpSpLocks/>
          </p:cNvGrpSpPr>
          <p:nvPr/>
        </p:nvGrpSpPr>
        <p:grpSpPr bwMode="auto">
          <a:xfrm>
            <a:off x="7799388" y="5938838"/>
            <a:ext cx="360362" cy="360362"/>
            <a:chOff x="3495672" y="1635120"/>
            <a:chExt cx="360000" cy="360000"/>
          </a:xfrm>
        </p:grpSpPr>
        <p:sp>
          <p:nvSpPr>
            <p:cNvPr id="75" name="椭圆 7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7" name="TextBox 7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9839" name="组合 76"/>
          <p:cNvGrpSpPr>
            <a:grpSpLocks/>
          </p:cNvGrpSpPr>
          <p:nvPr/>
        </p:nvGrpSpPr>
        <p:grpSpPr bwMode="auto">
          <a:xfrm>
            <a:off x="8158163" y="5221288"/>
            <a:ext cx="360362" cy="360362"/>
            <a:chOff x="3495672" y="1635120"/>
            <a:chExt cx="360000" cy="360000"/>
          </a:xfrm>
        </p:grpSpPr>
        <p:sp>
          <p:nvSpPr>
            <p:cNvPr id="78" name="椭圆 7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5" name="TextBox 7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9840" name="组合 79"/>
          <p:cNvGrpSpPr>
            <a:grpSpLocks/>
          </p:cNvGrpSpPr>
          <p:nvPr/>
        </p:nvGrpSpPr>
        <p:grpSpPr bwMode="auto">
          <a:xfrm>
            <a:off x="7259638" y="4683125"/>
            <a:ext cx="360362" cy="360363"/>
            <a:chOff x="3495672" y="1635120"/>
            <a:chExt cx="360000" cy="360000"/>
          </a:xfrm>
        </p:grpSpPr>
        <p:sp>
          <p:nvSpPr>
            <p:cNvPr id="81" name="椭圆 8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3" name="TextBox 8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9841" name="直接连接符 82"/>
          <p:cNvCxnSpPr>
            <a:cxnSpLocks noChangeShapeType="1"/>
          </p:cNvCxnSpPr>
          <p:nvPr/>
        </p:nvCxnSpPr>
        <p:spPr bwMode="auto">
          <a:xfrm>
            <a:off x="5826125" y="5032375"/>
            <a:ext cx="536575" cy="1889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2" name="直接连接符 83"/>
          <p:cNvCxnSpPr>
            <a:cxnSpLocks noChangeShapeType="1"/>
          </p:cNvCxnSpPr>
          <p:nvPr/>
        </p:nvCxnSpPr>
        <p:spPr bwMode="auto">
          <a:xfrm rot="5400000">
            <a:off x="7979569" y="5580857"/>
            <a:ext cx="358775" cy="357187"/>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3" name="直接连接符 84"/>
          <p:cNvCxnSpPr>
            <a:cxnSpLocks noChangeShapeType="1"/>
          </p:cNvCxnSpPr>
          <p:nvPr/>
        </p:nvCxnSpPr>
        <p:spPr bwMode="auto">
          <a:xfrm>
            <a:off x="6542088" y="5391150"/>
            <a:ext cx="538162" cy="1889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4" name="直接连接符 85"/>
          <p:cNvCxnSpPr>
            <a:cxnSpLocks noChangeShapeType="1"/>
          </p:cNvCxnSpPr>
          <p:nvPr/>
        </p:nvCxnSpPr>
        <p:spPr bwMode="auto">
          <a:xfrm rot="5400000" flipH="1" flipV="1">
            <a:off x="5994400" y="4137025"/>
            <a:ext cx="379413"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5" name="直接连接符 86"/>
          <p:cNvCxnSpPr>
            <a:cxnSpLocks noChangeShapeType="1"/>
          </p:cNvCxnSpPr>
          <p:nvPr/>
        </p:nvCxnSpPr>
        <p:spPr bwMode="auto">
          <a:xfrm rot="16200000" flipV="1">
            <a:off x="6813551" y="4056062"/>
            <a:ext cx="355600" cy="8985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6" name="直接连接符 89"/>
          <p:cNvCxnSpPr>
            <a:cxnSpLocks noChangeShapeType="1"/>
          </p:cNvCxnSpPr>
          <p:nvPr/>
        </p:nvCxnSpPr>
        <p:spPr bwMode="auto">
          <a:xfrm>
            <a:off x="7620000" y="4852988"/>
            <a:ext cx="719138" cy="3683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119847" name="下箭头 95"/>
          <p:cNvSpPr>
            <a:spLocks noChangeArrowheads="1"/>
          </p:cNvSpPr>
          <p:nvPr/>
        </p:nvSpPr>
        <p:spPr bwMode="auto">
          <a:xfrm>
            <a:off x="2957513" y="2890838"/>
            <a:ext cx="360362" cy="717550"/>
          </a:xfrm>
          <a:prstGeom prst="downArrow">
            <a:avLst>
              <a:gd name="adj1" fmla="val 50000"/>
              <a:gd name="adj2" fmla="val 49946"/>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9848" name="右箭头 96"/>
          <p:cNvSpPr>
            <a:spLocks noChangeArrowheads="1"/>
          </p:cNvSpPr>
          <p:nvPr/>
        </p:nvSpPr>
        <p:spPr bwMode="auto">
          <a:xfrm>
            <a:off x="4033838" y="5043488"/>
            <a:ext cx="1255712" cy="358775"/>
          </a:xfrm>
          <a:prstGeom prst="rightArrow">
            <a:avLst>
              <a:gd name="adj1" fmla="val 50000"/>
              <a:gd name="adj2" fmla="val 50005"/>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9849" name="圆角矩形 97"/>
          <p:cNvSpPr>
            <a:spLocks noChangeArrowheads="1"/>
          </p:cNvSpPr>
          <p:nvPr/>
        </p:nvSpPr>
        <p:spPr bwMode="auto">
          <a:xfrm>
            <a:off x="804863" y="1276350"/>
            <a:ext cx="5561012" cy="1614488"/>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9850" name="圆角矩形 98"/>
          <p:cNvSpPr>
            <a:spLocks noChangeArrowheads="1"/>
          </p:cNvSpPr>
          <p:nvPr/>
        </p:nvSpPr>
        <p:spPr bwMode="auto">
          <a:xfrm>
            <a:off x="266700" y="3787775"/>
            <a:ext cx="3767138"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9851" name="圆角矩形 99"/>
          <p:cNvSpPr>
            <a:spLocks noChangeArrowheads="1"/>
          </p:cNvSpPr>
          <p:nvPr/>
        </p:nvSpPr>
        <p:spPr bwMode="auto">
          <a:xfrm>
            <a:off x="5468938" y="3787775"/>
            <a:ext cx="3228975" cy="2690813"/>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Tree>
    <p:extLst>
      <p:ext uri="{BB962C8B-B14F-4D97-AF65-F5344CB8AC3E}">
        <p14:creationId xmlns:p14="http://schemas.microsoft.com/office/powerpoint/2010/main" val="21006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队列</a:t>
            </a:r>
            <a:r>
              <a:rPr lang="en-US" altLang="zh-CN" smtClean="0">
                <a:sym typeface="Wingdings" panose="05000000000000000000" pitchFamily="2" charset="2"/>
              </a:rPr>
              <a:t></a:t>
            </a:r>
            <a:r>
              <a:rPr lang="zh-CN" altLang="en-US" smtClean="0">
                <a:sym typeface="Wingdings" panose="05000000000000000000" pitchFamily="2" charset="2"/>
              </a:rPr>
              <a:t>优先队列</a:t>
            </a:r>
            <a:endParaRPr lang="zh-CN" altLang="en-US" smtClean="0"/>
          </a:p>
        </p:txBody>
      </p:sp>
      <p:sp>
        <p:nvSpPr>
          <p:cNvPr id="25603" name="内容占位符 2"/>
          <p:cNvSpPr>
            <a:spLocks noGrp="1"/>
          </p:cNvSpPr>
          <p:nvPr>
            <p:ph idx="1"/>
          </p:nvPr>
        </p:nvSpPr>
        <p:spPr/>
        <p:txBody>
          <a:bodyPr/>
          <a:lstStyle/>
          <a:p>
            <a:r>
              <a:rPr lang="zh-CN" altLang="en-US" smtClean="0"/>
              <a:t>队列是一种一维表结构</a:t>
            </a:r>
            <a:endParaRPr lang="en-US" altLang="zh-CN" smtClean="0"/>
          </a:p>
          <a:p>
            <a:pPr lvl="1"/>
            <a:r>
              <a:rPr lang="zh-CN" altLang="en-US" smtClean="0"/>
              <a:t>按照入队次序出队</a:t>
            </a:r>
            <a:endParaRPr lang="en-US" altLang="zh-CN" smtClean="0"/>
          </a:p>
          <a:p>
            <a:endParaRPr lang="en-US" altLang="zh-CN" smtClean="0"/>
          </a:p>
          <a:p>
            <a:endParaRPr lang="en-US" altLang="zh-CN" smtClean="0"/>
          </a:p>
          <a:p>
            <a:r>
              <a:rPr lang="zh-CN" altLang="en-US" smtClean="0"/>
              <a:t>优先队列建立在树形结构上</a:t>
            </a:r>
            <a:endParaRPr lang="en-US" altLang="zh-CN" smtClean="0"/>
          </a:p>
          <a:p>
            <a:pPr lvl="1"/>
            <a:r>
              <a:rPr lang="zh-CN" altLang="en-US" smtClean="0"/>
              <a:t>按照优先级出队</a:t>
            </a:r>
          </a:p>
        </p:txBody>
      </p:sp>
      <p:sp>
        <p:nvSpPr>
          <p:cNvPr id="256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9DDCCA-91C0-444E-B8D4-CF856771EBC4}" type="slidenum">
              <a:rPr lang="en-US" altLang="en-US">
                <a:solidFill>
                  <a:srgbClr val="4B4B4B"/>
                </a:solidFill>
              </a:rPr>
              <a:pPr eaLnBrk="1" hangingPunct="1"/>
              <a:t>151</a:t>
            </a:fld>
            <a:endParaRPr lang="en-US" altLang="en-US">
              <a:solidFill>
                <a:srgbClr val="4B4B4B"/>
              </a:solidFill>
            </a:endParaRPr>
          </a:p>
        </p:txBody>
      </p:sp>
      <p:sp>
        <p:nvSpPr>
          <p:cNvPr id="5" name="矩形 4"/>
          <p:cNvSpPr/>
          <p:nvPr/>
        </p:nvSpPr>
        <p:spPr bwMode="auto">
          <a:xfrm rot="5400000">
            <a:off x="44823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rot="5400000">
            <a:off x="484108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7" name="矩形 6"/>
          <p:cNvSpPr/>
          <p:nvPr/>
        </p:nvSpPr>
        <p:spPr bwMode="auto">
          <a:xfrm rot="5400000">
            <a:off x="519985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rot="5400000">
            <a:off x="555863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rot="5400000">
            <a:off x="59174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rot="5400000">
            <a:off x="37647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rot="5400000">
            <a:off x="41235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rot="5400000">
            <a:off x="62761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rot="5400000">
            <a:off x="66349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4" name="矩形 13"/>
          <p:cNvSpPr/>
          <p:nvPr/>
        </p:nvSpPr>
        <p:spPr bwMode="auto">
          <a:xfrm rot="5400000">
            <a:off x="34059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5" name="矩形 14"/>
          <p:cNvSpPr/>
          <p:nvPr/>
        </p:nvSpPr>
        <p:spPr bwMode="auto">
          <a:xfrm rot="5400000">
            <a:off x="69937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6" name="矩形 15"/>
          <p:cNvSpPr/>
          <p:nvPr/>
        </p:nvSpPr>
        <p:spPr bwMode="auto">
          <a:xfrm rot="5400000">
            <a:off x="44823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rot="5400000">
            <a:off x="484108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8" name="矩形 17"/>
          <p:cNvSpPr/>
          <p:nvPr/>
        </p:nvSpPr>
        <p:spPr bwMode="auto">
          <a:xfrm rot="5400000">
            <a:off x="519985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9" name="矩形 18"/>
          <p:cNvSpPr/>
          <p:nvPr/>
        </p:nvSpPr>
        <p:spPr bwMode="auto">
          <a:xfrm rot="5400000">
            <a:off x="555863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0" name="矩形 19"/>
          <p:cNvSpPr/>
          <p:nvPr/>
        </p:nvSpPr>
        <p:spPr bwMode="auto">
          <a:xfrm rot="5400000">
            <a:off x="59174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1" name="矩形 20"/>
          <p:cNvSpPr/>
          <p:nvPr/>
        </p:nvSpPr>
        <p:spPr bwMode="auto">
          <a:xfrm rot="5400000">
            <a:off x="37647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2" name="矩形 21"/>
          <p:cNvSpPr/>
          <p:nvPr/>
        </p:nvSpPr>
        <p:spPr bwMode="auto">
          <a:xfrm rot="5400000">
            <a:off x="41235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 name="矩形 22"/>
          <p:cNvSpPr/>
          <p:nvPr/>
        </p:nvSpPr>
        <p:spPr bwMode="auto">
          <a:xfrm rot="5400000">
            <a:off x="62761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4" name="矩形 23"/>
          <p:cNvSpPr/>
          <p:nvPr/>
        </p:nvSpPr>
        <p:spPr bwMode="auto">
          <a:xfrm rot="5400000">
            <a:off x="66349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 name="矩形 24"/>
          <p:cNvSpPr/>
          <p:nvPr/>
        </p:nvSpPr>
        <p:spPr bwMode="auto">
          <a:xfrm rot="5400000">
            <a:off x="34059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6" name="矩形 25"/>
          <p:cNvSpPr/>
          <p:nvPr/>
        </p:nvSpPr>
        <p:spPr bwMode="auto">
          <a:xfrm rot="5400000">
            <a:off x="69937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627" name="TextBox 26"/>
          <p:cNvSpPr txBox="1">
            <a:spLocks noChangeArrowheads="1"/>
          </p:cNvSpPr>
          <p:nvPr/>
        </p:nvSpPr>
        <p:spPr bwMode="auto">
          <a:xfrm>
            <a:off x="49307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1</a:t>
            </a:r>
            <a:endParaRPr lang="zh-CN" altLang="en-US" sz="1400" b="1" i="1" baseline="-25000">
              <a:solidFill>
                <a:srgbClr val="FF0000"/>
              </a:solidFill>
            </a:endParaRPr>
          </a:p>
        </p:txBody>
      </p:sp>
      <p:sp>
        <p:nvSpPr>
          <p:cNvPr id="25628" name="TextBox 27"/>
          <p:cNvSpPr txBox="1">
            <a:spLocks noChangeArrowheads="1"/>
          </p:cNvSpPr>
          <p:nvPr/>
        </p:nvSpPr>
        <p:spPr bwMode="auto">
          <a:xfrm>
            <a:off x="528955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2</a:t>
            </a:r>
            <a:endParaRPr lang="zh-CN" altLang="en-US" sz="1400" b="1" i="1" baseline="-25000">
              <a:solidFill>
                <a:srgbClr val="FF0000"/>
              </a:solidFill>
            </a:endParaRPr>
          </a:p>
        </p:txBody>
      </p:sp>
      <p:sp>
        <p:nvSpPr>
          <p:cNvPr id="25629" name="TextBox 28"/>
          <p:cNvSpPr txBox="1">
            <a:spLocks noChangeArrowheads="1"/>
          </p:cNvSpPr>
          <p:nvPr/>
        </p:nvSpPr>
        <p:spPr bwMode="auto">
          <a:xfrm>
            <a:off x="564832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3</a:t>
            </a:r>
            <a:endParaRPr lang="zh-CN" altLang="en-US" sz="1400" b="1" i="1" baseline="-25000">
              <a:solidFill>
                <a:srgbClr val="FF0000"/>
              </a:solidFill>
            </a:endParaRPr>
          </a:p>
        </p:txBody>
      </p:sp>
      <p:sp>
        <p:nvSpPr>
          <p:cNvPr id="25630" name="TextBox 29"/>
          <p:cNvSpPr txBox="1">
            <a:spLocks noChangeArrowheads="1"/>
          </p:cNvSpPr>
          <p:nvPr/>
        </p:nvSpPr>
        <p:spPr bwMode="auto">
          <a:xfrm>
            <a:off x="600710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4</a:t>
            </a:r>
            <a:endParaRPr lang="zh-CN" altLang="en-US" sz="1400" b="1" i="1" baseline="-25000">
              <a:solidFill>
                <a:srgbClr val="FF0000"/>
              </a:solidFill>
            </a:endParaRPr>
          </a:p>
        </p:txBody>
      </p:sp>
      <p:sp>
        <p:nvSpPr>
          <p:cNvPr id="25631" name="TextBox 30"/>
          <p:cNvSpPr txBox="1">
            <a:spLocks noChangeArrowheads="1"/>
          </p:cNvSpPr>
          <p:nvPr/>
        </p:nvSpPr>
        <p:spPr bwMode="auto">
          <a:xfrm>
            <a:off x="63658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5</a:t>
            </a:r>
            <a:endParaRPr lang="zh-CN" altLang="en-US" sz="1400" b="1" i="1" baseline="-25000">
              <a:solidFill>
                <a:srgbClr val="FF0000"/>
              </a:solidFill>
            </a:endParaRPr>
          </a:p>
        </p:txBody>
      </p:sp>
      <p:sp>
        <p:nvSpPr>
          <p:cNvPr id="25632" name="TextBox 31"/>
          <p:cNvSpPr txBox="1">
            <a:spLocks noChangeArrowheads="1"/>
          </p:cNvSpPr>
          <p:nvPr/>
        </p:nvSpPr>
        <p:spPr bwMode="auto">
          <a:xfrm>
            <a:off x="49307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3" name="TextBox 32"/>
          <p:cNvSpPr txBox="1">
            <a:spLocks noChangeArrowheads="1"/>
          </p:cNvSpPr>
          <p:nvPr/>
        </p:nvSpPr>
        <p:spPr bwMode="auto">
          <a:xfrm>
            <a:off x="528955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4" name="TextBox 33"/>
          <p:cNvSpPr txBox="1">
            <a:spLocks noChangeArrowheads="1"/>
          </p:cNvSpPr>
          <p:nvPr/>
        </p:nvSpPr>
        <p:spPr bwMode="auto">
          <a:xfrm>
            <a:off x="564832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35" name="TextBox 34"/>
          <p:cNvSpPr txBox="1">
            <a:spLocks noChangeArrowheads="1"/>
          </p:cNvSpPr>
          <p:nvPr/>
        </p:nvSpPr>
        <p:spPr bwMode="auto">
          <a:xfrm>
            <a:off x="600710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36" name="TextBox 35"/>
          <p:cNvSpPr txBox="1">
            <a:spLocks noChangeArrowheads="1"/>
          </p:cNvSpPr>
          <p:nvPr/>
        </p:nvSpPr>
        <p:spPr bwMode="auto">
          <a:xfrm>
            <a:off x="63658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
        <p:nvSpPr>
          <p:cNvPr id="25637" name="TextBox 36"/>
          <p:cNvSpPr txBox="1">
            <a:spLocks noChangeArrowheads="1"/>
          </p:cNvSpPr>
          <p:nvPr/>
        </p:nvSpPr>
        <p:spPr bwMode="auto">
          <a:xfrm>
            <a:off x="49307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8" name="TextBox 37"/>
          <p:cNvSpPr txBox="1">
            <a:spLocks noChangeArrowheads="1"/>
          </p:cNvSpPr>
          <p:nvPr/>
        </p:nvSpPr>
        <p:spPr bwMode="auto">
          <a:xfrm>
            <a:off x="528955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9" name="TextBox 38"/>
          <p:cNvSpPr txBox="1">
            <a:spLocks noChangeArrowheads="1"/>
          </p:cNvSpPr>
          <p:nvPr/>
        </p:nvSpPr>
        <p:spPr bwMode="auto">
          <a:xfrm>
            <a:off x="564832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40" name="TextBox 39"/>
          <p:cNvSpPr txBox="1">
            <a:spLocks noChangeArrowheads="1"/>
          </p:cNvSpPr>
          <p:nvPr/>
        </p:nvSpPr>
        <p:spPr bwMode="auto">
          <a:xfrm>
            <a:off x="600710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41" name="TextBox 40"/>
          <p:cNvSpPr txBox="1">
            <a:spLocks noChangeArrowheads="1"/>
          </p:cNvSpPr>
          <p:nvPr/>
        </p:nvSpPr>
        <p:spPr bwMode="auto">
          <a:xfrm>
            <a:off x="63658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Tree>
    <p:extLst>
      <p:ext uri="{BB962C8B-B14F-4D97-AF65-F5344CB8AC3E}">
        <p14:creationId xmlns:p14="http://schemas.microsoft.com/office/powerpoint/2010/main" val="182155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优先队列</a:t>
            </a:r>
          </a:p>
        </p:txBody>
      </p:sp>
      <p:sp>
        <p:nvSpPr>
          <p:cNvPr id="26627" name="内容占位符 2"/>
          <p:cNvSpPr>
            <a:spLocks noGrp="1"/>
          </p:cNvSpPr>
          <p:nvPr>
            <p:ph idx="1"/>
          </p:nvPr>
        </p:nvSpPr>
        <p:spPr/>
        <p:txBody>
          <a:bodyPr/>
          <a:lstStyle/>
          <a:p>
            <a:r>
              <a:rPr lang="zh-CN" altLang="en-US" smtClean="0"/>
              <a:t>是</a:t>
            </a:r>
            <a:r>
              <a:rPr lang="en-US" altLang="zh-CN" smtClean="0"/>
              <a:t>0</a:t>
            </a:r>
            <a:r>
              <a:rPr lang="zh-CN" altLang="en-US" smtClean="0"/>
              <a:t>个或多个元素的集合</a:t>
            </a:r>
            <a:endParaRPr lang="en-US" altLang="zh-CN" smtClean="0"/>
          </a:p>
          <a:p>
            <a:pPr lvl="1"/>
            <a:r>
              <a:rPr lang="zh-CN" altLang="en-US" smtClean="0"/>
              <a:t>每个元素都有一个优先权或值</a:t>
            </a:r>
            <a:endParaRPr lang="en-US" altLang="zh-CN" smtClean="0"/>
          </a:p>
          <a:p>
            <a:pPr lvl="1"/>
            <a:r>
              <a:rPr lang="zh-CN" altLang="en-US" smtClean="0"/>
              <a:t>两个元素可以有相同的权值</a:t>
            </a:r>
            <a:endParaRPr lang="en-US" altLang="zh-CN" smtClean="0"/>
          </a:p>
          <a:p>
            <a:pPr lvl="1"/>
            <a:r>
              <a:rPr lang="zh-CN" altLang="en-US" smtClean="0"/>
              <a:t>其上的操作包括：插入、删除、查找</a:t>
            </a:r>
            <a:endParaRPr lang="en-US" altLang="zh-CN" smtClean="0"/>
          </a:p>
          <a:p>
            <a:pPr lvl="1"/>
            <a:r>
              <a:rPr lang="zh-CN" altLang="en-US" smtClean="0"/>
              <a:t>最大优先队列，最小优先队列</a:t>
            </a:r>
          </a:p>
        </p:txBody>
      </p:sp>
      <p:sp>
        <p:nvSpPr>
          <p:cNvPr id="266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FFD0CD-52F8-41A3-9AC4-FCCF11E24B73}" type="slidenum">
              <a:rPr lang="en-US" altLang="en-US">
                <a:solidFill>
                  <a:srgbClr val="4B4B4B"/>
                </a:solidFill>
              </a:rPr>
              <a:pPr eaLnBrk="1" hangingPunct="1"/>
              <a:t>152</a:t>
            </a:fld>
            <a:endParaRPr lang="en-US" altLang="en-US">
              <a:solidFill>
                <a:srgbClr val="4B4B4B"/>
              </a:solidFill>
            </a:endParaRPr>
          </a:p>
        </p:txBody>
      </p:sp>
    </p:spTree>
    <p:extLst>
      <p:ext uri="{BB962C8B-B14F-4D97-AF65-F5344CB8AC3E}">
        <p14:creationId xmlns:p14="http://schemas.microsoft.com/office/powerpoint/2010/main" val="428007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线性表描述最大优先队列</a:t>
            </a:r>
          </a:p>
        </p:txBody>
      </p:sp>
      <p:sp>
        <p:nvSpPr>
          <p:cNvPr id="31747" name="Rectangle 3"/>
          <p:cNvSpPr>
            <a:spLocks noGrp="1" noChangeArrowheads="1"/>
          </p:cNvSpPr>
          <p:nvPr>
            <p:ph type="body" idx="1"/>
          </p:nvPr>
        </p:nvSpPr>
        <p:spPr/>
        <p:txBody>
          <a:bodyPr/>
          <a:lstStyle/>
          <a:p>
            <a:r>
              <a:rPr lang="zh-CN" altLang="en-US" dirty="0" smtClean="0"/>
              <a:t>无序线性表</a:t>
            </a:r>
            <a:r>
              <a:rPr lang="en-US" altLang="zh-CN" dirty="0" smtClean="0"/>
              <a:t>——</a:t>
            </a:r>
            <a:r>
              <a:rPr lang="zh-CN" altLang="en-US" dirty="0" smtClean="0"/>
              <a:t>最简单</a:t>
            </a:r>
          </a:p>
          <a:p>
            <a:pPr lvl="1"/>
            <a:r>
              <a:rPr lang="zh-CN" altLang="en-US" dirty="0" smtClean="0"/>
              <a:t>数组描述</a:t>
            </a:r>
          </a:p>
          <a:p>
            <a:pPr lvl="2"/>
            <a:r>
              <a:rPr lang="zh-CN" altLang="en-US" dirty="0" smtClean="0"/>
              <a:t>插入操作：表尾，</a:t>
            </a:r>
            <a:r>
              <a:rPr lang="en-US" altLang="zh-CN" dirty="0" smtClean="0">
                <a:latin typeface="Symbol" panose="05050102010706020507" pitchFamily="18" charset="2"/>
              </a:rPr>
              <a:t>Q</a:t>
            </a:r>
            <a:r>
              <a:rPr lang="en-US" altLang="zh-CN" dirty="0" smtClean="0"/>
              <a:t>(1)</a:t>
            </a:r>
          </a:p>
          <a:p>
            <a:pPr lvl="2"/>
            <a:r>
              <a:rPr lang="zh-CN" altLang="en-US" dirty="0" smtClean="0"/>
              <a:t>删除操作：查找最大优先级元素， </a:t>
            </a:r>
            <a:r>
              <a:rPr lang="en-US" altLang="zh-CN" dirty="0" smtClean="0">
                <a:latin typeface="Symbol" panose="05050102010706020507" pitchFamily="18" charset="2"/>
              </a:rPr>
              <a:t>Q</a:t>
            </a:r>
            <a:r>
              <a:rPr lang="en-US" altLang="zh-CN" dirty="0" smtClean="0"/>
              <a:t>(n)</a:t>
            </a:r>
          </a:p>
          <a:p>
            <a:pPr lvl="1"/>
            <a:r>
              <a:rPr lang="zh-CN" altLang="en-US" dirty="0" smtClean="0"/>
              <a:t>链表描述</a:t>
            </a:r>
          </a:p>
          <a:p>
            <a:pPr lvl="2"/>
            <a:r>
              <a:rPr lang="zh-CN" altLang="en-US" dirty="0" smtClean="0"/>
              <a:t>插入操作：链头， </a:t>
            </a:r>
            <a:r>
              <a:rPr lang="en-US" altLang="zh-CN" dirty="0" smtClean="0">
                <a:latin typeface="Symbol" panose="05050102010706020507" pitchFamily="18" charset="2"/>
              </a:rPr>
              <a:t>Q</a:t>
            </a:r>
            <a:r>
              <a:rPr lang="en-US" altLang="zh-CN" dirty="0" smtClean="0"/>
              <a:t>(1)</a:t>
            </a:r>
            <a:r>
              <a:rPr lang="zh-CN" altLang="en-US" dirty="0" smtClean="0"/>
              <a:t>；删除操作，</a:t>
            </a:r>
            <a:r>
              <a:rPr lang="en-US" altLang="zh-CN" dirty="0" smtClean="0">
                <a:latin typeface="Symbol" panose="05050102010706020507" pitchFamily="18" charset="2"/>
              </a:rPr>
              <a:t>Q</a:t>
            </a:r>
            <a:r>
              <a:rPr lang="en-US" altLang="zh-CN" dirty="0" smtClean="0"/>
              <a:t>(n)</a:t>
            </a:r>
          </a:p>
          <a:p>
            <a:r>
              <a:rPr lang="zh-CN" altLang="en-US" dirty="0" smtClean="0"/>
              <a:t>有序列表</a:t>
            </a:r>
          </a:p>
          <a:p>
            <a:pPr lvl="1"/>
            <a:r>
              <a:rPr lang="zh-CN" altLang="en-US" dirty="0"/>
              <a:t>数组：</a:t>
            </a:r>
            <a:r>
              <a:rPr lang="zh-CN" altLang="en-US" dirty="0" smtClean="0"/>
              <a:t>递增，链表：递减</a:t>
            </a:r>
          </a:p>
          <a:p>
            <a:pPr lvl="1"/>
            <a:r>
              <a:rPr lang="zh-CN" altLang="en-US" dirty="0" smtClean="0"/>
              <a:t>删除：</a:t>
            </a:r>
            <a:r>
              <a:rPr lang="en-US" altLang="zh-CN" dirty="0" smtClean="0">
                <a:latin typeface="Symbol" panose="05050102010706020507" pitchFamily="18" charset="2"/>
              </a:rPr>
              <a:t>Q</a:t>
            </a:r>
            <a:r>
              <a:rPr lang="en-US" altLang="zh-CN" dirty="0" smtClean="0"/>
              <a:t>(1)</a:t>
            </a:r>
            <a:r>
              <a:rPr lang="zh-CN" altLang="en-US" dirty="0" smtClean="0"/>
              <a:t>；插入：</a:t>
            </a:r>
            <a:r>
              <a:rPr lang="en-US" altLang="zh-CN" dirty="0" smtClean="0">
                <a:latin typeface="Symbol" panose="05050102010706020507" pitchFamily="18" charset="2"/>
              </a:rPr>
              <a:t>Q</a:t>
            </a:r>
            <a:r>
              <a:rPr lang="en-US" altLang="zh-CN" dirty="0" smtClean="0"/>
              <a:t>(n)</a:t>
            </a:r>
          </a:p>
        </p:txBody>
      </p:sp>
    </p:spTree>
    <p:extLst>
      <p:ext uri="{BB962C8B-B14F-4D97-AF65-F5344CB8AC3E}">
        <p14:creationId xmlns:p14="http://schemas.microsoft.com/office/powerpoint/2010/main" val="253907348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堆的定义</a:t>
            </a:r>
          </a:p>
        </p:txBody>
      </p:sp>
      <p:sp>
        <p:nvSpPr>
          <p:cNvPr id="35843" name="Rectangle 3"/>
          <p:cNvSpPr>
            <a:spLocks noGrp="1" noChangeArrowheads="1"/>
          </p:cNvSpPr>
          <p:nvPr>
            <p:ph type="body" idx="1"/>
          </p:nvPr>
        </p:nvSpPr>
        <p:spPr/>
        <p:txBody>
          <a:bodyPr/>
          <a:lstStyle/>
          <a:p>
            <a:r>
              <a:rPr lang="zh-CN" altLang="en-US" smtClean="0">
                <a:solidFill>
                  <a:schemeClr val="accent2"/>
                </a:solidFill>
              </a:rPr>
              <a:t>最大堆</a:t>
            </a:r>
            <a:r>
              <a:rPr lang="zh-CN" altLang="en-US" smtClean="0"/>
              <a:t>：</a:t>
            </a:r>
            <a:endParaRPr lang="en-US" altLang="zh-CN" smtClean="0"/>
          </a:p>
          <a:p>
            <a:pPr lvl="1"/>
            <a:r>
              <a:rPr lang="zh-CN" altLang="en-US" smtClean="0"/>
              <a:t>是一棵最大树</a:t>
            </a:r>
            <a:endParaRPr lang="en-US" altLang="zh-CN" smtClean="0"/>
          </a:p>
          <a:p>
            <a:pPr lvl="1"/>
            <a:r>
              <a:rPr lang="zh-CN" altLang="en-US" smtClean="0"/>
              <a:t>同时是一棵完全二叉树 </a:t>
            </a:r>
            <a:br>
              <a:rPr lang="zh-CN" altLang="en-US" smtClean="0"/>
            </a:br>
            <a:endParaRPr lang="zh-CN" altLang="en-US" smtClean="0"/>
          </a:p>
        </p:txBody>
      </p:sp>
      <p:pic>
        <p:nvPicPr>
          <p:cNvPr id="35844" name="Picture 4" descr="C:\Documents and Settings\Administrator\My Documents\wg\数据结构\lecture\pictures\9\big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p:cNvSpPr txBox="1">
            <a:spLocks noChangeArrowheads="1"/>
          </p:cNvSpPr>
          <p:nvPr/>
        </p:nvSpPr>
        <p:spPr bwMode="auto">
          <a:xfrm>
            <a:off x="2239963" y="5402263"/>
            <a:ext cx="6278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是                                            不是                                     是</a:t>
            </a:r>
          </a:p>
        </p:txBody>
      </p:sp>
    </p:spTree>
    <p:extLst>
      <p:ext uri="{BB962C8B-B14F-4D97-AF65-F5344CB8AC3E}">
        <p14:creationId xmlns:p14="http://schemas.microsoft.com/office/powerpoint/2010/main" val="187100866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堆的描述</a:t>
            </a:r>
          </a:p>
        </p:txBody>
      </p:sp>
      <p:sp>
        <p:nvSpPr>
          <p:cNvPr id="36867" name="Rectangle 3"/>
          <p:cNvSpPr>
            <a:spLocks noGrp="1" noChangeArrowheads="1"/>
          </p:cNvSpPr>
          <p:nvPr>
            <p:ph type="body" idx="1"/>
          </p:nvPr>
        </p:nvSpPr>
        <p:spPr/>
        <p:txBody>
          <a:bodyPr/>
          <a:lstStyle/>
          <a:p>
            <a:r>
              <a:rPr lang="zh-CN" altLang="en-US" smtClean="0"/>
              <a:t>特殊的完全二叉树</a:t>
            </a:r>
            <a:r>
              <a:rPr lang="zh-CN" altLang="en-US" smtClean="0">
                <a:sym typeface="Wingdings" panose="05000000000000000000" pitchFamily="2" charset="2"/>
              </a:rPr>
              <a:t></a:t>
            </a:r>
            <a:r>
              <a:rPr lang="zh-CN" altLang="en-US" smtClean="0"/>
              <a:t>一维数组有效描述</a:t>
            </a:r>
          </a:p>
          <a:p>
            <a:r>
              <a:rPr lang="zh-CN" altLang="en-US" smtClean="0"/>
              <a:t>父子节点位置关系</a:t>
            </a:r>
            <a:r>
              <a:rPr lang="en-US" altLang="zh-CN" smtClean="0"/>
              <a:t>——</a:t>
            </a:r>
            <a:r>
              <a:rPr lang="zh-CN" altLang="en-US" smtClean="0"/>
              <a:t>简单公式</a:t>
            </a:r>
            <a:endParaRPr lang="en-US" altLang="zh-CN" smtClean="0"/>
          </a:p>
          <a:p>
            <a:pPr lvl="1"/>
            <a:r>
              <a:rPr lang="zh-CN" altLang="en-US" smtClean="0">
                <a:solidFill>
                  <a:srgbClr val="FF0000"/>
                </a:solidFill>
              </a:rPr>
              <a:t>堆节点从</a:t>
            </a:r>
            <a:r>
              <a:rPr lang="en-US" altLang="zh-CN" smtClean="0">
                <a:solidFill>
                  <a:srgbClr val="FF0000"/>
                </a:solidFill>
              </a:rPr>
              <a:t>1</a:t>
            </a:r>
            <a:r>
              <a:rPr lang="zh-CN" altLang="en-US" smtClean="0">
                <a:solidFill>
                  <a:srgbClr val="FF0000"/>
                </a:solidFill>
              </a:rPr>
              <a:t>开始编号，则节点</a:t>
            </a:r>
            <a:r>
              <a:rPr lang="en-US" altLang="zh-CN" smtClean="0">
                <a:solidFill>
                  <a:srgbClr val="FF0000"/>
                </a:solidFill>
              </a:rPr>
              <a:t>i</a:t>
            </a:r>
            <a:r>
              <a:rPr lang="zh-CN" altLang="en-US" smtClean="0">
                <a:solidFill>
                  <a:srgbClr val="FF0000"/>
                </a:solidFill>
              </a:rPr>
              <a:t>的左孩子是</a:t>
            </a:r>
            <a:r>
              <a:rPr lang="en-US" altLang="zh-CN" smtClean="0">
                <a:solidFill>
                  <a:srgbClr val="FF0000"/>
                </a:solidFill>
              </a:rPr>
              <a:t>2i</a:t>
            </a:r>
            <a:r>
              <a:rPr lang="zh-CN" altLang="en-US" smtClean="0">
                <a:solidFill>
                  <a:srgbClr val="FF0000"/>
                </a:solidFill>
              </a:rPr>
              <a:t>、右孩子是</a:t>
            </a:r>
            <a:r>
              <a:rPr lang="en-US" altLang="zh-CN" smtClean="0">
                <a:solidFill>
                  <a:srgbClr val="FF0000"/>
                </a:solidFill>
              </a:rPr>
              <a:t>2i+1</a:t>
            </a:r>
          </a:p>
          <a:p>
            <a:pPr lvl="1"/>
            <a:r>
              <a:rPr lang="zh-CN" altLang="en-US" smtClean="0">
                <a:solidFill>
                  <a:srgbClr val="FF0000"/>
                </a:solidFill>
              </a:rPr>
              <a:t>堆节点从</a:t>
            </a:r>
            <a:r>
              <a:rPr lang="en-US" altLang="zh-CN" smtClean="0">
                <a:solidFill>
                  <a:srgbClr val="FF0000"/>
                </a:solidFill>
              </a:rPr>
              <a:t>0</a:t>
            </a:r>
            <a:r>
              <a:rPr lang="zh-CN" altLang="en-US" smtClean="0">
                <a:solidFill>
                  <a:srgbClr val="FF0000"/>
                </a:solidFill>
              </a:rPr>
              <a:t>开始编号，则节点</a:t>
            </a:r>
            <a:r>
              <a:rPr lang="en-US" altLang="zh-CN" smtClean="0">
                <a:solidFill>
                  <a:srgbClr val="FF0000"/>
                </a:solidFill>
              </a:rPr>
              <a:t>i</a:t>
            </a:r>
            <a:r>
              <a:rPr lang="zh-CN" altLang="en-US" smtClean="0">
                <a:solidFill>
                  <a:srgbClr val="FF0000"/>
                </a:solidFill>
              </a:rPr>
              <a:t>的左孩子是</a:t>
            </a:r>
            <a:r>
              <a:rPr lang="en-US" altLang="zh-CN" smtClean="0">
                <a:solidFill>
                  <a:srgbClr val="FF0000"/>
                </a:solidFill>
              </a:rPr>
              <a:t>2i+1</a:t>
            </a:r>
            <a:r>
              <a:rPr lang="zh-CN" altLang="en-US" smtClean="0">
                <a:solidFill>
                  <a:srgbClr val="FF0000"/>
                </a:solidFill>
              </a:rPr>
              <a:t>、右孩子是</a:t>
            </a:r>
            <a:r>
              <a:rPr lang="en-US" altLang="zh-CN" smtClean="0">
                <a:solidFill>
                  <a:srgbClr val="FF0000"/>
                </a:solidFill>
              </a:rPr>
              <a:t>2i+2</a:t>
            </a:r>
            <a:endParaRPr lang="zh-CN" altLang="en-US" smtClean="0">
              <a:solidFill>
                <a:srgbClr val="FF0000"/>
              </a:solidFill>
            </a:endParaRPr>
          </a:p>
          <a:p>
            <a:r>
              <a:rPr lang="en-US" altLang="zh-CN" smtClean="0"/>
              <a:t>n</a:t>
            </a:r>
            <a:r>
              <a:rPr lang="zh-CN" altLang="en-US" smtClean="0"/>
              <a:t>个元素，高度</a:t>
            </a:r>
            <a:r>
              <a:rPr lang="en-US" altLang="zh-CN" smtClean="0"/>
              <a:t>log</a:t>
            </a:r>
            <a:r>
              <a:rPr lang="en-US" altLang="zh-CN" baseline="-25000" smtClean="0"/>
              <a:t>2</a:t>
            </a:r>
            <a:r>
              <a:rPr lang="en-US" altLang="zh-CN" smtClean="0"/>
              <a:t>(n+1)</a:t>
            </a:r>
          </a:p>
        </p:txBody>
      </p:sp>
    </p:spTree>
    <p:extLst>
      <p:ext uri="{BB962C8B-B14F-4D97-AF65-F5344CB8AC3E}">
        <p14:creationId xmlns:p14="http://schemas.microsoft.com/office/powerpoint/2010/main" val="68845922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最大堆的插入操作</a:t>
            </a:r>
          </a:p>
        </p:txBody>
      </p:sp>
      <p:pic>
        <p:nvPicPr>
          <p:cNvPr id="40963" name="Picture 7" descr="C:\Documents and Settings\Administrator\My Documents\wg\教学\数据结构\lecture\pictures\9\heapins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36750"/>
            <a:ext cx="86106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6"/>
          <p:cNvSpPr txBox="1">
            <a:spLocks noChangeArrowheads="1"/>
          </p:cNvSpPr>
          <p:nvPr/>
        </p:nvSpPr>
        <p:spPr bwMode="ltGray">
          <a:xfrm>
            <a:off x="3429000" y="1600200"/>
            <a:ext cx="3048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完全二叉树</a:t>
            </a:r>
            <a:br>
              <a:rPr lang="zh-CN" altLang="en-US">
                <a:solidFill>
                  <a:srgbClr val="FF0000"/>
                </a:solidFill>
              </a:rPr>
            </a:br>
            <a:r>
              <a:rPr lang="zh-CN" altLang="en-US">
                <a:solidFill>
                  <a:srgbClr val="FF0000"/>
                </a:solidFill>
              </a:rPr>
              <a:t>插入后必然形如右图</a:t>
            </a:r>
          </a:p>
          <a:p>
            <a:pPr eaLnBrk="1" hangingPunct="1">
              <a:spcBef>
                <a:spcPct val="50000"/>
              </a:spcBef>
            </a:pPr>
            <a:r>
              <a:rPr lang="zh-CN" altLang="en-US">
                <a:solidFill>
                  <a:srgbClr val="FF0000"/>
                </a:solidFill>
              </a:rPr>
              <a:t>但新元素放在阴影</a:t>
            </a:r>
            <a:br>
              <a:rPr lang="zh-CN" altLang="en-US">
                <a:solidFill>
                  <a:srgbClr val="FF0000"/>
                </a:solidFill>
              </a:rPr>
            </a:br>
            <a:r>
              <a:rPr lang="zh-CN" altLang="en-US">
                <a:solidFill>
                  <a:srgbClr val="FF0000"/>
                </a:solidFill>
              </a:rPr>
              <a:t>位置，可能不符合</a:t>
            </a:r>
            <a:br>
              <a:rPr lang="zh-CN" altLang="en-US">
                <a:solidFill>
                  <a:srgbClr val="FF0000"/>
                </a:solidFill>
              </a:rPr>
            </a:br>
            <a:r>
              <a:rPr lang="zh-CN" altLang="en-US">
                <a:solidFill>
                  <a:srgbClr val="FF0000"/>
                </a:solidFill>
              </a:rPr>
              <a:t>堆的特性</a:t>
            </a:r>
          </a:p>
        </p:txBody>
      </p:sp>
    </p:spTree>
    <p:extLst>
      <p:ext uri="{BB962C8B-B14F-4D97-AF65-F5344CB8AC3E}">
        <p14:creationId xmlns:p14="http://schemas.microsoft.com/office/powerpoint/2010/main" val="345557625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descr="C:\Documents and Settings\Administrator\My Documents\wg\教学\数据结构\lecture\pictures\9\heapin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650288"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p:txBody>
          <a:bodyPr/>
          <a:lstStyle/>
          <a:p>
            <a:r>
              <a:rPr lang="zh-CN" altLang="en-US" smtClean="0"/>
              <a:t>上移重整堆</a:t>
            </a:r>
          </a:p>
        </p:txBody>
      </p:sp>
      <p:sp>
        <p:nvSpPr>
          <p:cNvPr id="41988" name="Text Box 4"/>
          <p:cNvSpPr txBox="1">
            <a:spLocks noChangeArrowheads="1"/>
          </p:cNvSpPr>
          <p:nvPr/>
        </p:nvSpPr>
        <p:spPr bwMode="ltGray">
          <a:xfrm>
            <a:off x="33528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p>
        </p:txBody>
      </p:sp>
      <p:sp>
        <p:nvSpPr>
          <p:cNvPr id="41989" name="Text Box 5"/>
          <p:cNvSpPr txBox="1">
            <a:spLocks noChangeArrowheads="1"/>
          </p:cNvSpPr>
          <p:nvPr/>
        </p:nvSpPr>
        <p:spPr bwMode="ltGray">
          <a:xfrm>
            <a:off x="3429000" y="1295400"/>
            <a:ext cx="2895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新元素向上移动（与父节点交换）</a:t>
            </a:r>
            <a:br>
              <a:rPr lang="zh-CN" altLang="en-US">
                <a:solidFill>
                  <a:srgbClr val="FF0000"/>
                </a:solidFill>
              </a:rPr>
            </a:br>
            <a:r>
              <a:rPr lang="zh-CN" altLang="en-US">
                <a:solidFill>
                  <a:srgbClr val="FF0000"/>
                </a:solidFill>
              </a:rPr>
              <a:t>重复此过程，直到到达某个位置时符合堆的特性为止</a:t>
            </a:r>
          </a:p>
        </p:txBody>
      </p:sp>
    </p:spTree>
    <p:extLst>
      <p:ext uri="{BB962C8B-B14F-4D97-AF65-F5344CB8AC3E}">
        <p14:creationId xmlns:p14="http://schemas.microsoft.com/office/powerpoint/2010/main" val="242077733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删除操作</a:t>
            </a:r>
          </a:p>
        </p:txBody>
      </p:sp>
      <p:pic>
        <p:nvPicPr>
          <p:cNvPr id="45059" name="Picture 5" descr="C:\Documents and Settings\Administrator\My Documents\wg\教学\数据结构\lecture\pictures\9\heapdel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3733800"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6" descr="C:\Documents and Settings\Administrator\My Documents\wg\教学\数据结构\lecture\pictures\9\heapdel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8100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7"/>
          <p:cNvSpPr txBox="1">
            <a:spLocks noChangeArrowheads="1"/>
          </p:cNvSpPr>
          <p:nvPr/>
        </p:nvSpPr>
        <p:spPr bwMode="ltGray">
          <a:xfrm>
            <a:off x="3352800" y="1266825"/>
            <a:ext cx="312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删除根－最大优先级保持完全二叉树结构</a:t>
            </a:r>
            <a:br>
              <a:rPr lang="zh-CN" altLang="en-US">
                <a:solidFill>
                  <a:srgbClr val="FF0000"/>
                </a:solidFill>
              </a:rPr>
            </a:br>
            <a:r>
              <a:rPr lang="zh-CN" altLang="en-US">
                <a:solidFill>
                  <a:srgbClr val="FF0000"/>
                </a:solidFill>
              </a:rPr>
              <a:t>最后一个元素</a:t>
            </a:r>
            <a:r>
              <a:rPr lang="zh-CN" altLang="en-US">
                <a:solidFill>
                  <a:srgbClr val="FF0000"/>
                </a:solidFill>
                <a:sym typeface="Wingdings" panose="05000000000000000000" pitchFamily="2" charset="2"/>
              </a:rPr>
              <a:t>根，</a:t>
            </a:r>
            <a:r>
              <a:rPr lang="zh-CN" altLang="en-US">
                <a:solidFill>
                  <a:srgbClr val="FF0000"/>
                </a:solidFill>
              </a:rPr>
              <a:t>形如右图</a:t>
            </a:r>
          </a:p>
        </p:txBody>
      </p:sp>
      <p:sp>
        <p:nvSpPr>
          <p:cNvPr id="45062" name="Text Box 9"/>
          <p:cNvSpPr txBox="1">
            <a:spLocks noChangeArrowheads="1"/>
          </p:cNvSpPr>
          <p:nvPr/>
        </p:nvSpPr>
        <p:spPr bwMode="ltGray">
          <a:xfrm>
            <a:off x="3352800" y="3476625"/>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可能不符合</a:t>
            </a:r>
            <a:br>
              <a:rPr lang="zh-CN" altLang="en-US">
                <a:solidFill>
                  <a:srgbClr val="FF0000"/>
                </a:solidFill>
              </a:rPr>
            </a:br>
            <a:r>
              <a:rPr lang="zh-CN" altLang="en-US">
                <a:solidFill>
                  <a:srgbClr val="FF0000"/>
                </a:solidFill>
              </a:rPr>
              <a:t>堆的特性</a:t>
            </a:r>
          </a:p>
        </p:txBody>
      </p:sp>
    </p:spTree>
    <p:extLst>
      <p:ext uri="{BB962C8B-B14F-4D97-AF65-F5344CB8AC3E}">
        <p14:creationId xmlns:p14="http://schemas.microsoft.com/office/powerpoint/2010/main" val="43731990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下降过程</a:t>
            </a:r>
          </a:p>
        </p:txBody>
      </p:sp>
      <p:pic>
        <p:nvPicPr>
          <p:cNvPr id="46083" name="Picture 4" descr="C:\Documents and Settings\Administrator\My Documents\wg\教学\数据结构\lecture\pictures\9\heapdel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3810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6" descr="C:\Documents and Settings\Administrator\My Documents\wg\教学\数据结构\lecture\pictures\9\heapdel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39624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7"/>
          <p:cNvSpPr txBox="1">
            <a:spLocks noChangeArrowheads="1"/>
          </p:cNvSpPr>
          <p:nvPr/>
        </p:nvSpPr>
        <p:spPr bwMode="ltGray">
          <a:xfrm>
            <a:off x="3352800" y="1266825"/>
            <a:ext cx="32766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选取子节点中较大者与父节点交换</a:t>
            </a:r>
          </a:p>
          <a:p>
            <a:pPr eaLnBrk="1" hangingPunct="1">
              <a:spcBef>
                <a:spcPct val="50000"/>
              </a:spcBef>
            </a:pPr>
            <a:r>
              <a:rPr lang="zh-CN" altLang="en-US">
                <a:solidFill>
                  <a:srgbClr val="FF0000"/>
                </a:solidFill>
              </a:rPr>
              <a:t>重复，直至符合堆特性</a:t>
            </a:r>
          </a:p>
        </p:txBody>
      </p:sp>
      <p:sp>
        <p:nvSpPr>
          <p:cNvPr id="46086" name="Text Box 8"/>
          <p:cNvSpPr txBox="1">
            <a:spLocks noChangeArrowheads="1"/>
          </p:cNvSpPr>
          <p:nvPr/>
        </p:nvSpPr>
        <p:spPr bwMode="ltGray">
          <a:xfrm>
            <a:off x="25146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p>
        </p:txBody>
      </p:sp>
      <p:sp>
        <p:nvSpPr>
          <p:cNvPr id="46087" name="椭圆 6"/>
          <p:cNvSpPr>
            <a:spLocks noChangeArrowheads="1"/>
          </p:cNvSpPr>
          <p:nvPr/>
        </p:nvSpPr>
        <p:spPr bwMode="auto">
          <a:xfrm>
            <a:off x="4391025" y="4503738"/>
            <a:ext cx="539750" cy="539750"/>
          </a:xfrm>
          <a:prstGeom prst="ellipse">
            <a:avLst/>
          </a:prstGeom>
          <a:solidFill>
            <a:schemeClr val="accent2"/>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8" name="椭圆 7"/>
          <p:cNvSpPr>
            <a:spLocks noChangeArrowheads="1"/>
          </p:cNvSpPr>
          <p:nvPr/>
        </p:nvSpPr>
        <p:spPr bwMode="auto">
          <a:xfrm>
            <a:off x="3675063" y="5221288"/>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9" name="椭圆 8"/>
          <p:cNvSpPr>
            <a:spLocks noChangeArrowheads="1"/>
          </p:cNvSpPr>
          <p:nvPr/>
        </p:nvSpPr>
        <p:spPr bwMode="auto">
          <a:xfrm>
            <a:off x="5108575" y="522287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0" name="椭圆 9"/>
          <p:cNvSpPr>
            <a:spLocks noChangeArrowheads="1"/>
          </p:cNvSpPr>
          <p:nvPr/>
        </p:nvSpPr>
        <p:spPr bwMode="auto">
          <a:xfrm>
            <a:off x="2957513" y="5938838"/>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091" name="直接箭头连接符 11"/>
          <p:cNvCxnSpPr>
            <a:cxnSpLocks noChangeShapeType="1"/>
          </p:cNvCxnSpPr>
          <p:nvPr/>
        </p:nvCxnSpPr>
        <p:spPr bwMode="auto">
          <a:xfrm>
            <a:off x="3854450" y="4684713"/>
            <a:ext cx="5381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92" name="TextBox 13"/>
          <p:cNvSpPr txBox="1">
            <a:spLocks noChangeArrowheads="1"/>
          </p:cNvSpPr>
          <p:nvPr/>
        </p:nvSpPr>
        <p:spPr bwMode="auto">
          <a:xfrm>
            <a:off x="3495675" y="45053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endParaRPr lang="zh-CN" altLang="en-US"/>
          </a:p>
        </p:txBody>
      </p:sp>
      <p:cxnSp>
        <p:nvCxnSpPr>
          <p:cNvPr id="46093" name="直接连接符 15"/>
          <p:cNvCxnSpPr>
            <a:cxnSpLocks noChangeShapeType="1"/>
            <a:stCxn id="46087" idx="3"/>
            <a:endCxn id="46088" idx="7"/>
          </p:cNvCxnSpPr>
          <p:nvPr/>
        </p:nvCxnSpPr>
        <p:spPr bwMode="auto">
          <a:xfrm rot="5400000">
            <a:off x="4134644" y="4964907"/>
            <a:ext cx="336550" cy="334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46094" name="直接连接符 19"/>
          <p:cNvCxnSpPr>
            <a:cxnSpLocks noChangeShapeType="1"/>
            <a:stCxn id="46088" idx="3"/>
            <a:endCxn id="46090" idx="7"/>
          </p:cNvCxnSpPr>
          <p:nvPr/>
        </p:nvCxnSpPr>
        <p:spPr bwMode="auto">
          <a:xfrm rot="5400000">
            <a:off x="3417888" y="5681663"/>
            <a:ext cx="336550"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095" name="TextBox 25"/>
          <p:cNvSpPr txBox="1">
            <a:spLocks noChangeArrowheads="1"/>
          </p:cNvSpPr>
          <p:nvPr/>
        </p:nvSpPr>
        <p:spPr bwMode="auto">
          <a:xfrm>
            <a:off x="36750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15</a:t>
            </a:r>
            <a:endParaRPr lang="zh-CN" altLang="en-US" sz="2400"/>
          </a:p>
        </p:txBody>
      </p:sp>
      <p:sp>
        <p:nvSpPr>
          <p:cNvPr id="46096" name="TextBox 26"/>
          <p:cNvSpPr txBox="1">
            <a:spLocks noChangeArrowheads="1"/>
          </p:cNvSpPr>
          <p:nvPr/>
        </p:nvSpPr>
        <p:spPr bwMode="auto">
          <a:xfrm>
            <a:off x="2957513" y="59404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
        <p:nvSpPr>
          <p:cNvPr id="46097" name="TextBox 27"/>
          <p:cNvSpPr txBox="1">
            <a:spLocks noChangeArrowheads="1"/>
          </p:cNvSpPr>
          <p:nvPr/>
        </p:nvSpPr>
        <p:spPr bwMode="auto">
          <a:xfrm>
            <a:off x="51101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098" name="直接连接符 28"/>
          <p:cNvCxnSpPr>
            <a:cxnSpLocks noChangeShapeType="1"/>
            <a:stCxn id="46087" idx="5"/>
            <a:endCxn id="46089" idx="1"/>
          </p:cNvCxnSpPr>
          <p:nvPr/>
        </p:nvCxnSpPr>
        <p:spPr bwMode="auto">
          <a:xfrm rot="16200000" flipH="1">
            <a:off x="4850606" y="4964907"/>
            <a:ext cx="338137"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099" name="椭圆 32"/>
          <p:cNvSpPr>
            <a:spLocks noChangeArrowheads="1"/>
          </p:cNvSpPr>
          <p:nvPr/>
        </p:nvSpPr>
        <p:spPr bwMode="auto">
          <a:xfrm>
            <a:off x="7620000" y="4505325"/>
            <a:ext cx="539750" cy="539750"/>
          </a:xfrm>
          <a:prstGeom prst="ellipse">
            <a:avLst/>
          </a:prstGeom>
          <a:solidFill>
            <a:schemeClr val="accent2"/>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0" name="椭圆 33"/>
          <p:cNvSpPr>
            <a:spLocks noChangeArrowheads="1"/>
          </p:cNvSpPr>
          <p:nvPr/>
        </p:nvSpPr>
        <p:spPr bwMode="auto">
          <a:xfrm>
            <a:off x="6904038" y="522287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1" name="椭圆 34"/>
          <p:cNvSpPr>
            <a:spLocks noChangeArrowheads="1"/>
          </p:cNvSpPr>
          <p:nvPr/>
        </p:nvSpPr>
        <p:spPr bwMode="auto">
          <a:xfrm>
            <a:off x="8337550" y="5224463"/>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2" name="椭圆 35"/>
          <p:cNvSpPr>
            <a:spLocks noChangeArrowheads="1"/>
          </p:cNvSpPr>
          <p:nvPr/>
        </p:nvSpPr>
        <p:spPr bwMode="auto">
          <a:xfrm>
            <a:off x="6186488" y="594042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103" name="直接连接符 38"/>
          <p:cNvCxnSpPr>
            <a:cxnSpLocks noChangeShapeType="1"/>
            <a:stCxn id="46099" idx="3"/>
            <a:endCxn id="46100" idx="7"/>
          </p:cNvCxnSpPr>
          <p:nvPr/>
        </p:nvCxnSpPr>
        <p:spPr bwMode="auto">
          <a:xfrm rot="5400000">
            <a:off x="7363619" y="4966494"/>
            <a:ext cx="336550" cy="334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46104" name="直接连接符 39"/>
          <p:cNvCxnSpPr>
            <a:cxnSpLocks noChangeShapeType="1"/>
            <a:stCxn id="46100" idx="3"/>
            <a:endCxn id="46102" idx="7"/>
          </p:cNvCxnSpPr>
          <p:nvPr/>
        </p:nvCxnSpPr>
        <p:spPr bwMode="auto">
          <a:xfrm rot="5400000">
            <a:off x="6646863" y="5683250"/>
            <a:ext cx="336550"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105" name="TextBox 40"/>
          <p:cNvSpPr txBox="1">
            <a:spLocks noChangeArrowheads="1"/>
          </p:cNvSpPr>
          <p:nvPr/>
        </p:nvSpPr>
        <p:spPr bwMode="auto">
          <a:xfrm>
            <a:off x="7621588" y="45053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rPr>
              <a:t>15</a:t>
            </a:r>
            <a:endParaRPr lang="zh-CN" altLang="en-US" sz="2400">
              <a:solidFill>
                <a:schemeClr val="bg1"/>
              </a:solidFill>
            </a:endParaRPr>
          </a:p>
        </p:txBody>
      </p:sp>
      <p:sp>
        <p:nvSpPr>
          <p:cNvPr id="46106" name="TextBox 41"/>
          <p:cNvSpPr txBox="1">
            <a:spLocks noChangeArrowheads="1"/>
          </p:cNvSpPr>
          <p:nvPr/>
        </p:nvSpPr>
        <p:spPr bwMode="auto">
          <a:xfrm>
            <a:off x="6186488" y="594201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10</a:t>
            </a:r>
            <a:endParaRPr lang="zh-CN" altLang="en-US" sz="2400"/>
          </a:p>
        </p:txBody>
      </p:sp>
      <p:sp>
        <p:nvSpPr>
          <p:cNvPr id="46107" name="TextBox 42"/>
          <p:cNvSpPr txBox="1">
            <a:spLocks noChangeArrowheads="1"/>
          </p:cNvSpPr>
          <p:nvPr/>
        </p:nvSpPr>
        <p:spPr bwMode="auto">
          <a:xfrm>
            <a:off x="8339138" y="522446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108" name="直接连接符 43"/>
          <p:cNvCxnSpPr>
            <a:cxnSpLocks noChangeShapeType="1"/>
            <a:stCxn id="46099" idx="5"/>
            <a:endCxn id="46101" idx="1"/>
          </p:cNvCxnSpPr>
          <p:nvPr/>
        </p:nvCxnSpPr>
        <p:spPr bwMode="auto">
          <a:xfrm rot="16200000" flipH="1">
            <a:off x="8079581" y="4966494"/>
            <a:ext cx="338138"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109" name="TextBox 44"/>
          <p:cNvSpPr txBox="1">
            <a:spLocks noChangeArrowheads="1"/>
          </p:cNvSpPr>
          <p:nvPr/>
        </p:nvSpPr>
        <p:spPr bwMode="auto">
          <a:xfrm>
            <a:off x="6904038"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Tree>
    <p:extLst>
      <p:ext uri="{BB962C8B-B14F-4D97-AF65-F5344CB8AC3E}">
        <p14:creationId xmlns:p14="http://schemas.microsoft.com/office/powerpoint/2010/main" val="1826282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第四部分：图结构</a:t>
            </a:r>
          </a:p>
        </p:txBody>
      </p:sp>
      <p:sp>
        <p:nvSpPr>
          <p:cNvPr id="36867" name="内容占位符 2"/>
          <p:cNvSpPr>
            <a:spLocks noGrp="1"/>
          </p:cNvSpPr>
          <p:nvPr>
            <p:ph idx="1"/>
          </p:nvPr>
        </p:nvSpPr>
        <p:spPr>
          <a:xfrm>
            <a:off x="917575" y="1455738"/>
            <a:ext cx="7369175" cy="4570412"/>
          </a:xfrm>
        </p:spPr>
        <p:txBody>
          <a:bodyPr/>
          <a:lstStyle/>
          <a:p>
            <a:pPr lvl="1"/>
            <a:r>
              <a:rPr lang="zh-CN" altLang="en-US" smtClean="0"/>
              <a:t>最短路径</a:t>
            </a:r>
            <a:endParaRPr lang="en-US" altLang="zh-CN" smtClean="0"/>
          </a:p>
          <a:p>
            <a:pPr lvl="2"/>
            <a:r>
              <a:rPr lang="en-US" altLang="zh-CN" smtClean="0">
                <a:latin typeface="楷体" panose="02010609060101010101" pitchFamily="49" charset="-122"/>
                <a:ea typeface="楷体" panose="02010609060101010101" pitchFamily="49" charset="-122"/>
              </a:rPr>
              <a:t>Dijkstra</a:t>
            </a:r>
            <a:r>
              <a:rPr lang="zh-CN" altLang="en-US" smtClean="0">
                <a:latin typeface="楷体" panose="02010609060101010101" pitchFamily="49" charset="-122"/>
                <a:ea typeface="楷体" panose="02010609060101010101" pitchFamily="49" charset="-122"/>
              </a:rPr>
              <a:t>算法</a:t>
            </a:r>
            <a:endParaRPr lang="en-US" altLang="zh-CN" smtClean="0">
              <a:latin typeface="楷体" panose="02010609060101010101" pitchFamily="49" charset="-122"/>
              <a:ea typeface="楷体" panose="02010609060101010101" pitchFamily="49" charset="-122"/>
            </a:endParaRPr>
          </a:p>
          <a:p>
            <a:pPr lvl="2"/>
            <a:r>
              <a:rPr lang="en-US" altLang="zh-CN" smtClean="0">
                <a:latin typeface="楷体" panose="02010609060101010101" pitchFamily="49" charset="-122"/>
                <a:ea typeface="楷体" panose="02010609060101010101" pitchFamily="49" charset="-122"/>
              </a:rPr>
              <a:t>Floyd</a:t>
            </a:r>
            <a:r>
              <a:rPr lang="zh-CN" altLang="en-US" smtClean="0">
                <a:latin typeface="楷体" panose="02010609060101010101" pitchFamily="49" charset="-122"/>
                <a:ea typeface="楷体" panose="02010609060101010101" pitchFamily="49" charset="-122"/>
              </a:rPr>
              <a:t>算法</a:t>
            </a:r>
            <a:endParaRPr lang="en-US" altLang="zh-CN" smtClean="0">
              <a:latin typeface="楷体" panose="02010609060101010101" pitchFamily="49" charset="-122"/>
              <a:ea typeface="楷体" panose="02010609060101010101" pitchFamily="49" charset="-122"/>
            </a:endParaRPr>
          </a:p>
          <a:p>
            <a:pPr lvl="1"/>
            <a:r>
              <a:rPr lang="zh-CN" altLang="en-US" smtClean="0"/>
              <a:t>拓扑排序</a:t>
            </a:r>
            <a:endParaRPr lang="en-US" altLang="zh-CN" smtClean="0"/>
          </a:p>
          <a:p>
            <a:pPr lvl="2"/>
            <a:r>
              <a:rPr lang="en-US" altLang="zh-CN" smtClean="0">
                <a:latin typeface="楷体" panose="02010609060101010101" pitchFamily="49" charset="-122"/>
                <a:ea typeface="楷体" panose="02010609060101010101" pitchFamily="49" charset="-122"/>
              </a:rPr>
              <a:t>AOV</a:t>
            </a:r>
            <a:r>
              <a:rPr lang="zh-CN" altLang="en-US" smtClean="0">
                <a:latin typeface="楷体" panose="02010609060101010101" pitchFamily="49" charset="-122"/>
                <a:ea typeface="楷体" panose="02010609060101010101" pitchFamily="49" charset="-122"/>
              </a:rPr>
              <a:t>网</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写出任一</a:t>
            </a:r>
            <a:r>
              <a:rPr lang="en-US" altLang="zh-CN" smtClean="0">
                <a:latin typeface="楷体" panose="02010609060101010101" pitchFamily="49" charset="-122"/>
                <a:ea typeface="楷体" panose="02010609060101010101" pitchFamily="49" charset="-122"/>
              </a:rPr>
              <a:t>AOV</a:t>
            </a:r>
            <a:r>
              <a:rPr lang="zh-CN" altLang="en-US" smtClean="0">
                <a:latin typeface="楷体" panose="02010609060101010101" pitchFamily="49" charset="-122"/>
                <a:ea typeface="楷体" panose="02010609060101010101" pitchFamily="49" charset="-122"/>
              </a:rPr>
              <a:t>网的所有拓扑排序结果</a:t>
            </a:r>
            <a:endParaRPr lang="en-US" altLang="zh-CN" smtClean="0">
              <a:latin typeface="楷体" panose="02010609060101010101" pitchFamily="49" charset="-122"/>
              <a:ea typeface="楷体" panose="02010609060101010101" pitchFamily="49" charset="-122"/>
            </a:endParaRPr>
          </a:p>
          <a:p>
            <a:pPr lvl="1"/>
            <a:r>
              <a:rPr lang="zh-CN" altLang="en-US" smtClean="0"/>
              <a:t>关键路径</a:t>
            </a:r>
            <a:endParaRPr lang="en-US" altLang="zh-CN" smtClean="0"/>
          </a:p>
          <a:p>
            <a:pPr lvl="2"/>
            <a:r>
              <a:rPr lang="en-US" altLang="zh-CN" smtClean="0">
                <a:latin typeface="楷体" panose="02010609060101010101" pitchFamily="49" charset="-122"/>
                <a:ea typeface="楷体" panose="02010609060101010101" pitchFamily="49" charset="-122"/>
              </a:rPr>
              <a:t>AOE</a:t>
            </a:r>
            <a:r>
              <a:rPr lang="zh-CN" altLang="en-US" smtClean="0">
                <a:latin typeface="楷体" panose="02010609060101010101" pitchFamily="49" charset="-122"/>
                <a:ea typeface="楷体" panose="02010609060101010101" pitchFamily="49" charset="-122"/>
              </a:rPr>
              <a:t>网、事件、活动</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关键路径和关键活动</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求事件的最早开始时间和最晚开始时间</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求活动的最早开始时间和最晚开始时间</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在</a:t>
            </a:r>
            <a:r>
              <a:rPr lang="en-US" altLang="zh-CN" smtClean="0">
                <a:latin typeface="楷体" panose="02010609060101010101" pitchFamily="49" charset="-122"/>
                <a:ea typeface="楷体" panose="02010609060101010101" pitchFamily="49" charset="-122"/>
              </a:rPr>
              <a:t>AOE</a:t>
            </a:r>
            <a:r>
              <a:rPr lang="zh-CN" altLang="en-US" smtClean="0">
                <a:latin typeface="楷体" panose="02010609060101010101" pitchFamily="49" charset="-122"/>
                <a:ea typeface="楷体" panose="02010609060101010101" pitchFamily="49" charset="-122"/>
              </a:rPr>
              <a:t>网中求关键路径的算法</a:t>
            </a:r>
          </a:p>
        </p:txBody>
      </p:sp>
      <p:sp>
        <p:nvSpPr>
          <p:cNvPr id="3686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065DD4-7213-4DCE-9EA5-DED8F2C5558B}" type="slidenum">
              <a:rPr lang="en-US" altLang="en-US">
                <a:solidFill>
                  <a:srgbClr val="4B4B4B"/>
                </a:solidFill>
              </a:rPr>
              <a:pPr eaLnBrk="1" hangingPunct="1"/>
              <a:t>16</a:t>
            </a:fld>
            <a:endParaRPr lang="en-US" altLang="en-US">
              <a:solidFill>
                <a:srgbClr val="4B4B4B"/>
              </a:solidFill>
            </a:endParaRPr>
          </a:p>
        </p:txBody>
      </p:sp>
    </p:spTree>
    <p:extLst>
      <p:ext uri="{BB962C8B-B14F-4D97-AF65-F5344CB8AC3E}">
        <p14:creationId xmlns:p14="http://schemas.microsoft.com/office/powerpoint/2010/main" val="69203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最大堆的创建</a:t>
            </a:r>
          </a:p>
        </p:txBody>
      </p:sp>
      <p:sp>
        <p:nvSpPr>
          <p:cNvPr id="51203" name="Rectangle 3"/>
          <p:cNvSpPr>
            <a:spLocks noGrp="1" noChangeArrowheads="1"/>
          </p:cNvSpPr>
          <p:nvPr>
            <p:ph type="body" idx="1"/>
          </p:nvPr>
        </p:nvSpPr>
        <p:spPr/>
        <p:txBody>
          <a:bodyPr/>
          <a:lstStyle/>
          <a:p>
            <a:r>
              <a:rPr lang="en-US" altLang="zh-CN" dirty="0" smtClean="0"/>
              <a:t>n</a:t>
            </a:r>
            <a:r>
              <a:rPr lang="zh-CN" altLang="en-US" dirty="0" smtClean="0"/>
              <a:t>个元素</a:t>
            </a:r>
            <a:r>
              <a:rPr lang="en-US" altLang="zh-CN" dirty="0" smtClean="0"/>
              <a:t>——</a:t>
            </a:r>
            <a:r>
              <a:rPr lang="zh-CN" altLang="en-US" dirty="0" smtClean="0"/>
              <a:t>如何构成堆</a:t>
            </a:r>
            <a:r>
              <a:rPr lang="zh-CN" altLang="en-US" dirty="0" smtClean="0"/>
              <a:t>？</a:t>
            </a:r>
            <a:endParaRPr lang="en-US" altLang="zh-CN" dirty="0" smtClean="0"/>
          </a:p>
          <a:p>
            <a:r>
              <a:rPr lang="zh-CN" altLang="en-US" dirty="0" smtClean="0"/>
              <a:t>更好</a:t>
            </a:r>
            <a:r>
              <a:rPr lang="zh-CN" altLang="en-US" dirty="0" smtClean="0"/>
              <a:t>的方法，</a:t>
            </a:r>
            <a:r>
              <a:rPr lang="en-US" altLang="zh-CN" dirty="0" smtClean="0">
                <a:latin typeface="Symbol" panose="05050102010706020507" pitchFamily="18" charset="2"/>
              </a:rPr>
              <a:t>Q</a:t>
            </a:r>
            <a:r>
              <a:rPr lang="en-US" altLang="zh-CN" dirty="0" smtClean="0"/>
              <a:t>(n)</a:t>
            </a:r>
            <a:r>
              <a:rPr lang="zh-CN" altLang="en-US" dirty="0" smtClean="0"/>
              <a:t>：</a:t>
            </a:r>
            <a:r>
              <a:rPr lang="en-US" altLang="zh-CN" dirty="0" smtClean="0"/>
              <a:t>n</a:t>
            </a:r>
            <a:r>
              <a:rPr lang="zh-CN" altLang="en-US" dirty="0" smtClean="0"/>
              <a:t>个元素构成完全二叉树，可能不是堆，整理它</a:t>
            </a:r>
          </a:p>
          <a:p>
            <a:pPr lvl="2"/>
            <a:r>
              <a:rPr lang="zh-CN" altLang="en-US" dirty="0" smtClean="0"/>
              <a:t>从最后一个内部节点（</a:t>
            </a:r>
            <a:r>
              <a:rPr lang="en-US" altLang="zh-CN" dirty="0" smtClean="0"/>
              <a:t>n/2</a:t>
            </a:r>
            <a:r>
              <a:rPr lang="zh-CN" altLang="en-US" dirty="0" smtClean="0"/>
              <a:t>）开始到</a:t>
            </a:r>
            <a:r>
              <a:rPr lang="zh-CN" altLang="en-US" dirty="0" smtClean="0">
                <a:sym typeface="Wingdings" panose="05000000000000000000" pitchFamily="2" charset="2"/>
              </a:rPr>
              <a:t>根节点，将每个节点</a:t>
            </a:r>
            <a:r>
              <a:rPr lang="en-US" altLang="zh-CN" dirty="0" err="1" smtClean="0">
                <a:sym typeface="Wingdings" panose="05000000000000000000" pitchFamily="2" charset="2"/>
              </a:rPr>
              <a:t>i</a:t>
            </a:r>
            <a:r>
              <a:rPr lang="zh-CN" altLang="en-US" dirty="0" smtClean="0">
                <a:sym typeface="Wingdings" panose="05000000000000000000" pitchFamily="2" charset="2"/>
              </a:rPr>
              <a:t>的子树（完全二叉树）整理为堆</a:t>
            </a:r>
          </a:p>
          <a:p>
            <a:pPr lvl="2"/>
            <a:r>
              <a:rPr lang="zh-CN" altLang="en-US" dirty="0" smtClean="0">
                <a:sym typeface="Wingdings" panose="05000000000000000000" pitchFamily="2" charset="2"/>
              </a:rPr>
              <a:t>重要特性</a:t>
            </a:r>
            <a:r>
              <a:rPr lang="en-US" altLang="zh-CN" dirty="0" smtClean="0">
                <a:sym typeface="Wingdings" panose="05000000000000000000" pitchFamily="2" charset="2"/>
              </a:rPr>
              <a:t>——</a:t>
            </a:r>
            <a:r>
              <a:rPr lang="en-US" altLang="zh-CN" dirty="0" err="1" smtClean="0">
                <a:sym typeface="Wingdings" panose="05000000000000000000" pitchFamily="2" charset="2"/>
              </a:rPr>
              <a:t>i</a:t>
            </a:r>
            <a:r>
              <a:rPr lang="zh-CN" altLang="en-US" dirty="0" smtClean="0">
                <a:sym typeface="Wingdings" panose="05000000000000000000" pitchFamily="2" charset="2"/>
              </a:rPr>
              <a:t>的两个子树都已经是堆了</a:t>
            </a:r>
          </a:p>
          <a:p>
            <a:pPr lvl="3"/>
            <a:r>
              <a:rPr lang="zh-CN" altLang="en-US" dirty="0" smtClean="0"/>
              <a:t>刚开始的</a:t>
            </a:r>
            <a:r>
              <a:rPr lang="en-US" altLang="zh-CN" dirty="0" err="1" smtClean="0"/>
              <a:t>i</a:t>
            </a:r>
            <a:r>
              <a:rPr lang="zh-CN" altLang="en-US" dirty="0" smtClean="0"/>
              <a:t>直至上一层，其子树均为单节点，肯定是</a:t>
            </a:r>
          </a:p>
          <a:p>
            <a:pPr lvl="3"/>
            <a:r>
              <a:rPr lang="zh-CN" altLang="en-US" dirty="0" smtClean="0"/>
              <a:t>更高层节点，子树已经重整过</a:t>
            </a:r>
            <a:r>
              <a:rPr lang="en-US" altLang="zh-CN" dirty="0" smtClean="0"/>
              <a:t>——</a:t>
            </a:r>
            <a:r>
              <a:rPr lang="zh-CN" altLang="en-US" dirty="0" smtClean="0"/>
              <a:t>必然是堆！</a:t>
            </a:r>
          </a:p>
          <a:p>
            <a:pPr lvl="2"/>
            <a:r>
              <a:rPr lang="zh-CN" altLang="en-US" dirty="0" smtClean="0">
                <a:sym typeface="Wingdings" panose="05000000000000000000" pitchFamily="2" charset="2"/>
              </a:rPr>
              <a:t>整理堆</a:t>
            </a:r>
            <a:r>
              <a:rPr lang="en-US" altLang="zh-CN" dirty="0" smtClean="0">
                <a:sym typeface="Wingdings" panose="05000000000000000000" pitchFamily="2" charset="2"/>
              </a:rPr>
              <a:t>——</a:t>
            </a:r>
            <a:r>
              <a:rPr lang="zh-CN" altLang="en-US" dirty="0" smtClean="0">
                <a:sym typeface="Wingdings" panose="05000000000000000000" pitchFamily="2" charset="2"/>
              </a:rPr>
              <a:t>下降过程！</a:t>
            </a:r>
            <a:endParaRPr lang="zh-CN" altLang="en-US" dirty="0" smtClean="0"/>
          </a:p>
        </p:txBody>
      </p:sp>
    </p:spTree>
    <p:extLst>
      <p:ext uri="{BB962C8B-B14F-4D97-AF65-F5344CB8AC3E}">
        <p14:creationId xmlns:p14="http://schemas.microsoft.com/office/powerpoint/2010/main" val="29543941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建堆实例（思路二）</a:t>
            </a:r>
          </a:p>
        </p:txBody>
      </p:sp>
      <p:pic>
        <p:nvPicPr>
          <p:cNvPr id="52227" name="Picture 4" descr="C:\Documents and Settings\Administrator\My Documents\wg\数据结构\lecture\pictures\9\ini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68580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6"/>
          <p:cNvSpPr txBox="1">
            <a:spLocks noChangeArrowheads="1"/>
          </p:cNvSpPr>
          <p:nvPr/>
        </p:nvSpPr>
        <p:spPr bwMode="ltGray">
          <a:xfrm>
            <a:off x="3810000" y="3657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10</a:t>
            </a:r>
          </a:p>
        </p:txBody>
      </p:sp>
      <p:sp>
        <p:nvSpPr>
          <p:cNvPr id="52229"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step1</a:t>
            </a:r>
            <a:r>
              <a:rPr lang="zh-CN" altLang="en-US"/>
              <a:t>：先形成一棵完全二叉树，一般来说还不是堆</a:t>
            </a:r>
            <a:endParaRPr lang="en-US" altLang="zh-CN"/>
          </a:p>
          <a:p>
            <a:pPr eaLnBrk="1" hangingPunct="1"/>
            <a:r>
              <a:rPr lang="en-US" altLang="zh-CN"/>
              <a:t>step2</a:t>
            </a:r>
            <a:r>
              <a:rPr lang="zh-CN" altLang="en-US"/>
              <a:t>：从编号为</a:t>
            </a:r>
            <a:r>
              <a:rPr lang="en-US" altLang="zh-CN"/>
              <a:t>i = 10/2</a:t>
            </a:r>
            <a:r>
              <a:rPr lang="zh-CN" altLang="en-US"/>
              <a:t>的节点开始，检查以其为根的子树是否为堆？</a:t>
            </a:r>
            <a:r>
              <a:rPr lang="zh-CN" altLang="en-US">
                <a:solidFill>
                  <a:srgbClr val="FF0000"/>
                </a:solidFill>
              </a:rPr>
              <a:t>是！</a:t>
            </a:r>
            <a:endParaRPr lang="en-US" altLang="zh-CN">
              <a:solidFill>
                <a:srgbClr val="FF0000"/>
              </a:solidFill>
            </a:endParaRPr>
          </a:p>
          <a:p>
            <a:pPr eaLnBrk="1" hangingPunct="1"/>
            <a:r>
              <a:rPr lang="en-US" altLang="zh-CN"/>
              <a:t>step3</a:t>
            </a:r>
            <a:r>
              <a:rPr lang="zh-CN" altLang="en-US"/>
              <a:t>：检查编号为</a:t>
            </a:r>
            <a:r>
              <a:rPr lang="en-US" altLang="zh-CN"/>
              <a:t>4</a:t>
            </a:r>
            <a:r>
              <a:rPr lang="zh-CN" altLang="en-US"/>
              <a:t>的节点子树是否为堆？</a:t>
            </a:r>
            <a:r>
              <a:rPr lang="zh-CN" altLang="en-US">
                <a:solidFill>
                  <a:srgbClr val="FF0000"/>
                </a:solidFill>
              </a:rPr>
              <a:t>不是！调整为堆！</a:t>
            </a:r>
          </a:p>
        </p:txBody>
      </p:sp>
      <p:sp>
        <p:nvSpPr>
          <p:cNvPr id="52230" name="任意多边形 6"/>
          <p:cNvSpPr>
            <a:spLocks noChangeArrowheads="1"/>
          </p:cNvSpPr>
          <p:nvPr/>
        </p:nvSpPr>
        <p:spPr bwMode="auto">
          <a:xfrm>
            <a:off x="2762250" y="3159125"/>
            <a:ext cx="1404938" cy="1530350"/>
          </a:xfrm>
          <a:custGeom>
            <a:avLst/>
            <a:gdLst>
              <a:gd name="T0" fmla="*/ 1043699 w 1405206"/>
              <a:gd name="T1" fmla="*/ 30591 h 1529782"/>
              <a:gd name="T2" fmla="*/ 926741 w 1405206"/>
              <a:gd name="T3" fmla="*/ 51857 h 1529782"/>
              <a:gd name="T4" fmla="*/ 735355 w 1405206"/>
              <a:gd name="T5" fmla="*/ 73122 h 1529782"/>
              <a:gd name="T6" fmla="*/ 607764 w 1405206"/>
              <a:gd name="T7" fmla="*/ 147550 h 1529782"/>
              <a:gd name="T8" fmla="*/ 490806 w 1405206"/>
              <a:gd name="T9" fmla="*/ 232610 h 1529782"/>
              <a:gd name="T10" fmla="*/ 384480 w 1405206"/>
              <a:gd name="T11" fmla="*/ 338936 h 1529782"/>
              <a:gd name="T12" fmla="*/ 278155 w 1405206"/>
              <a:gd name="T13" fmla="*/ 455894 h 1529782"/>
              <a:gd name="T14" fmla="*/ 203727 w 1405206"/>
              <a:gd name="T15" fmla="*/ 583484 h 1529782"/>
              <a:gd name="T16" fmla="*/ 171829 w 1405206"/>
              <a:gd name="T17" fmla="*/ 647280 h 1529782"/>
              <a:gd name="T18" fmla="*/ 108034 w 1405206"/>
              <a:gd name="T19" fmla="*/ 774871 h 1529782"/>
              <a:gd name="T20" fmla="*/ 76136 w 1405206"/>
              <a:gd name="T21" fmla="*/ 838666 h 1529782"/>
              <a:gd name="T22" fmla="*/ 33606 w 1405206"/>
              <a:gd name="T23" fmla="*/ 944991 h 1529782"/>
              <a:gd name="T24" fmla="*/ 1708 w 1405206"/>
              <a:gd name="T25" fmla="*/ 1061950 h 1529782"/>
              <a:gd name="T26" fmla="*/ 86769 w 1405206"/>
              <a:gd name="T27" fmla="*/ 1317131 h 1529782"/>
              <a:gd name="T28" fmla="*/ 139931 w 1405206"/>
              <a:gd name="T29" fmla="*/ 1370294 h 1529782"/>
              <a:gd name="T30" fmla="*/ 203727 w 1405206"/>
              <a:gd name="T31" fmla="*/ 1434089 h 1529782"/>
              <a:gd name="T32" fmla="*/ 256890 w 1405206"/>
              <a:gd name="T33" fmla="*/ 1487252 h 1529782"/>
              <a:gd name="T34" fmla="*/ 352583 w 1405206"/>
              <a:gd name="T35" fmla="*/ 1519150 h 1529782"/>
              <a:gd name="T36" fmla="*/ 618396 w 1405206"/>
              <a:gd name="T37" fmla="*/ 1519150 h 1529782"/>
              <a:gd name="T38" fmla="*/ 745987 w 1405206"/>
              <a:gd name="T39" fmla="*/ 1476619 h 1529782"/>
              <a:gd name="T40" fmla="*/ 852313 w 1405206"/>
              <a:gd name="T41" fmla="*/ 1444722 h 1529782"/>
              <a:gd name="T42" fmla="*/ 979903 w 1405206"/>
              <a:gd name="T43" fmla="*/ 1380926 h 1529782"/>
              <a:gd name="T44" fmla="*/ 1043699 w 1405206"/>
              <a:gd name="T45" fmla="*/ 1349029 h 1529782"/>
              <a:gd name="T46" fmla="*/ 1128759 w 1405206"/>
              <a:gd name="T47" fmla="*/ 1285233 h 1529782"/>
              <a:gd name="T48" fmla="*/ 1213820 w 1405206"/>
              <a:gd name="T49" fmla="*/ 1210805 h 1529782"/>
              <a:gd name="T50" fmla="*/ 1298880 w 1405206"/>
              <a:gd name="T51" fmla="*/ 1083215 h 1529782"/>
              <a:gd name="T52" fmla="*/ 1352043 w 1405206"/>
              <a:gd name="T53" fmla="*/ 934359 h 1529782"/>
              <a:gd name="T54" fmla="*/ 1373308 w 1405206"/>
              <a:gd name="T55" fmla="*/ 838666 h 1529782"/>
              <a:gd name="T56" fmla="*/ 1394573 w 1405206"/>
              <a:gd name="T57" fmla="*/ 721708 h 1529782"/>
              <a:gd name="T58" fmla="*/ 1394573 w 1405206"/>
              <a:gd name="T59" fmla="*/ 243243 h 1529782"/>
              <a:gd name="T60" fmla="*/ 1352043 w 1405206"/>
              <a:gd name="T61" fmla="*/ 126284 h 1529782"/>
              <a:gd name="T62" fmla="*/ 1224452 w 1405206"/>
              <a:gd name="T63" fmla="*/ 41224 h 1529782"/>
              <a:gd name="T64" fmla="*/ 1054331 w 1405206"/>
              <a:gd name="T65" fmla="*/ 19959 h 15297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5206"/>
              <a:gd name="T100" fmla="*/ 0 h 1529782"/>
              <a:gd name="T101" fmla="*/ 1405206 w 1405206"/>
              <a:gd name="T102" fmla="*/ 1529782 h 15297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5206" h="1529782">
                <a:moveTo>
                  <a:pt x="1128759" y="19959"/>
                </a:moveTo>
                <a:cubicBezTo>
                  <a:pt x="1100406" y="23503"/>
                  <a:pt x="1071884" y="25893"/>
                  <a:pt x="1043699" y="30591"/>
                </a:cubicBezTo>
                <a:cubicBezTo>
                  <a:pt x="1029285" y="32993"/>
                  <a:pt x="1015546" y="38610"/>
                  <a:pt x="1001169" y="41224"/>
                </a:cubicBezTo>
                <a:cubicBezTo>
                  <a:pt x="976512" y="45707"/>
                  <a:pt x="951398" y="47374"/>
                  <a:pt x="926741" y="51857"/>
                </a:cubicBezTo>
                <a:cubicBezTo>
                  <a:pt x="912363" y="54471"/>
                  <a:pt x="898734" y="60875"/>
                  <a:pt x="884210" y="62489"/>
                </a:cubicBezTo>
                <a:cubicBezTo>
                  <a:pt x="834769" y="67982"/>
                  <a:pt x="784973" y="69578"/>
                  <a:pt x="735355" y="73122"/>
                </a:cubicBezTo>
                <a:cubicBezTo>
                  <a:pt x="721178" y="76666"/>
                  <a:pt x="705895" y="77219"/>
                  <a:pt x="692824" y="83754"/>
                </a:cubicBezTo>
                <a:cubicBezTo>
                  <a:pt x="568486" y="145922"/>
                  <a:pt x="667576" y="102690"/>
                  <a:pt x="607764" y="147550"/>
                </a:cubicBezTo>
                <a:cubicBezTo>
                  <a:pt x="587318" y="162885"/>
                  <a:pt x="562041" y="172009"/>
                  <a:pt x="543969" y="190080"/>
                </a:cubicBezTo>
                <a:cubicBezTo>
                  <a:pt x="513667" y="220381"/>
                  <a:pt x="531044" y="205784"/>
                  <a:pt x="490806" y="232610"/>
                </a:cubicBezTo>
                <a:cubicBezTo>
                  <a:pt x="443248" y="303949"/>
                  <a:pt x="499272" y="234054"/>
                  <a:pt x="437643" y="275140"/>
                </a:cubicBezTo>
                <a:cubicBezTo>
                  <a:pt x="402697" y="298437"/>
                  <a:pt x="408997" y="309515"/>
                  <a:pt x="384480" y="338936"/>
                </a:cubicBezTo>
                <a:cubicBezTo>
                  <a:pt x="358897" y="369636"/>
                  <a:pt x="352049" y="371189"/>
                  <a:pt x="320685" y="392098"/>
                </a:cubicBezTo>
                <a:cubicBezTo>
                  <a:pt x="300350" y="453101"/>
                  <a:pt x="324614" y="396162"/>
                  <a:pt x="278155" y="455894"/>
                </a:cubicBezTo>
                <a:cubicBezTo>
                  <a:pt x="262464" y="476068"/>
                  <a:pt x="235624" y="519689"/>
                  <a:pt x="235624" y="519689"/>
                </a:cubicBezTo>
                <a:cubicBezTo>
                  <a:pt x="208902" y="599859"/>
                  <a:pt x="244947" y="501046"/>
                  <a:pt x="203727" y="583484"/>
                </a:cubicBezTo>
                <a:cubicBezTo>
                  <a:pt x="198715" y="593509"/>
                  <a:pt x="198106" y="605357"/>
                  <a:pt x="193094" y="615382"/>
                </a:cubicBezTo>
                <a:cubicBezTo>
                  <a:pt x="187379" y="626812"/>
                  <a:pt x="177544" y="635850"/>
                  <a:pt x="171829" y="647280"/>
                </a:cubicBezTo>
                <a:cubicBezTo>
                  <a:pt x="127808" y="735321"/>
                  <a:pt x="200874" y="619659"/>
                  <a:pt x="139931" y="711075"/>
                </a:cubicBezTo>
                <a:cubicBezTo>
                  <a:pt x="113211" y="791241"/>
                  <a:pt x="149252" y="692436"/>
                  <a:pt x="108034" y="774871"/>
                </a:cubicBezTo>
                <a:cubicBezTo>
                  <a:pt x="103022" y="784895"/>
                  <a:pt x="102413" y="796744"/>
                  <a:pt x="97401" y="806768"/>
                </a:cubicBezTo>
                <a:cubicBezTo>
                  <a:pt x="91686" y="818198"/>
                  <a:pt x="81851" y="827236"/>
                  <a:pt x="76136" y="838666"/>
                </a:cubicBezTo>
                <a:cubicBezTo>
                  <a:pt x="32118" y="926702"/>
                  <a:pt x="105176" y="811055"/>
                  <a:pt x="44238" y="902461"/>
                </a:cubicBezTo>
                <a:cubicBezTo>
                  <a:pt x="40694" y="916638"/>
                  <a:pt x="36776" y="930726"/>
                  <a:pt x="33606" y="944991"/>
                </a:cubicBezTo>
                <a:cubicBezTo>
                  <a:pt x="29686" y="962633"/>
                  <a:pt x="27728" y="980719"/>
                  <a:pt x="22973" y="998154"/>
                </a:cubicBezTo>
                <a:cubicBezTo>
                  <a:pt x="17075" y="1019780"/>
                  <a:pt x="1708" y="1061950"/>
                  <a:pt x="1708" y="1061950"/>
                </a:cubicBezTo>
                <a:cubicBezTo>
                  <a:pt x="5252" y="1115113"/>
                  <a:pt x="0" y="1169606"/>
                  <a:pt x="12341" y="1221438"/>
                </a:cubicBezTo>
                <a:cubicBezTo>
                  <a:pt x="23090" y="1266585"/>
                  <a:pt x="60405" y="1285494"/>
                  <a:pt x="86769" y="1317131"/>
                </a:cubicBezTo>
                <a:cubicBezTo>
                  <a:pt x="94950" y="1326948"/>
                  <a:pt x="98998" y="1339993"/>
                  <a:pt x="108034" y="1349029"/>
                </a:cubicBezTo>
                <a:cubicBezTo>
                  <a:pt x="117070" y="1358065"/>
                  <a:pt x="129299" y="1363206"/>
                  <a:pt x="139931" y="1370294"/>
                </a:cubicBezTo>
                <a:cubicBezTo>
                  <a:pt x="148294" y="1395382"/>
                  <a:pt x="147505" y="1408863"/>
                  <a:pt x="171829" y="1423457"/>
                </a:cubicBezTo>
                <a:cubicBezTo>
                  <a:pt x="181440" y="1429223"/>
                  <a:pt x="193094" y="1430545"/>
                  <a:pt x="203727" y="1434089"/>
                </a:cubicBezTo>
                <a:cubicBezTo>
                  <a:pt x="214359" y="1441177"/>
                  <a:pt x="226588" y="1446318"/>
                  <a:pt x="235624" y="1455354"/>
                </a:cubicBezTo>
                <a:cubicBezTo>
                  <a:pt x="244660" y="1464390"/>
                  <a:pt x="246053" y="1480479"/>
                  <a:pt x="256890" y="1487252"/>
                </a:cubicBezTo>
                <a:cubicBezTo>
                  <a:pt x="275898" y="1499132"/>
                  <a:pt x="299420" y="1501429"/>
                  <a:pt x="320685" y="1508517"/>
                </a:cubicBezTo>
                <a:lnTo>
                  <a:pt x="352583" y="1519150"/>
                </a:lnTo>
                <a:lnTo>
                  <a:pt x="384480" y="1529782"/>
                </a:lnTo>
                <a:cubicBezTo>
                  <a:pt x="462452" y="1526238"/>
                  <a:pt x="540788" y="1527465"/>
                  <a:pt x="618396" y="1519150"/>
                </a:cubicBezTo>
                <a:cubicBezTo>
                  <a:pt x="640684" y="1516762"/>
                  <a:pt x="660927" y="1504972"/>
                  <a:pt x="682192" y="1497884"/>
                </a:cubicBezTo>
                <a:cubicBezTo>
                  <a:pt x="682203" y="1497880"/>
                  <a:pt x="745976" y="1476624"/>
                  <a:pt x="745987" y="1476619"/>
                </a:cubicBezTo>
                <a:cubicBezTo>
                  <a:pt x="760164" y="1469531"/>
                  <a:pt x="773335" y="1459908"/>
                  <a:pt x="788517" y="1455354"/>
                </a:cubicBezTo>
                <a:cubicBezTo>
                  <a:pt x="809166" y="1449159"/>
                  <a:pt x="831048" y="1448266"/>
                  <a:pt x="852313" y="1444722"/>
                </a:cubicBezTo>
                <a:cubicBezTo>
                  <a:pt x="873578" y="1437634"/>
                  <a:pt x="897457" y="1435891"/>
                  <a:pt x="916108" y="1423457"/>
                </a:cubicBezTo>
                <a:lnTo>
                  <a:pt x="979903" y="1380926"/>
                </a:lnTo>
                <a:cubicBezTo>
                  <a:pt x="990536" y="1373838"/>
                  <a:pt x="999678" y="1363702"/>
                  <a:pt x="1011801" y="1359661"/>
                </a:cubicBezTo>
                <a:lnTo>
                  <a:pt x="1043699" y="1349029"/>
                </a:lnTo>
                <a:cubicBezTo>
                  <a:pt x="1054331" y="1341941"/>
                  <a:pt x="1065618" y="1335747"/>
                  <a:pt x="1075596" y="1327764"/>
                </a:cubicBezTo>
                <a:cubicBezTo>
                  <a:pt x="1108558" y="1301394"/>
                  <a:pt x="1085129" y="1307047"/>
                  <a:pt x="1128759" y="1285233"/>
                </a:cubicBezTo>
                <a:cubicBezTo>
                  <a:pt x="1138784" y="1280221"/>
                  <a:pt x="1150024" y="1278145"/>
                  <a:pt x="1160657" y="1274601"/>
                </a:cubicBezTo>
                <a:cubicBezTo>
                  <a:pt x="1213450" y="1195410"/>
                  <a:pt x="1145601" y="1292667"/>
                  <a:pt x="1213820" y="1210805"/>
                </a:cubicBezTo>
                <a:cubicBezTo>
                  <a:pt x="1287836" y="1121987"/>
                  <a:pt x="1173791" y="1240202"/>
                  <a:pt x="1266983" y="1147010"/>
                </a:cubicBezTo>
                <a:cubicBezTo>
                  <a:pt x="1293706" y="1066836"/>
                  <a:pt x="1257659" y="1165657"/>
                  <a:pt x="1298880" y="1083215"/>
                </a:cubicBezTo>
                <a:cubicBezTo>
                  <a:pt x="1313674" y="1053626"/>
                  <a:pt x="1331486" y="996030"/>
                  <a:pt x="1341410" y="966257"/>
                </a:cubicBezTo>
                <a:lnTo>
                  <a:pt x="1352043" y="934359"/>
                </a:lnTo>
                <a:lnTo>
                  <a:pt x="1362676" y="902461"/>
                </a:lnTo>
                <a:cubicBezTo>
                  <a:pt x="1366220" y="881196"/>
                  <a:pt x="1368631" y="859711"/>
                  <a:pt x="1373308" y="838666"/>
                </a:cubicBezTo>
                <a:cubicBezTo>
                  <a:pt x="1375739" y="827725"/>
                  <a:pt x="1381936" y="817795"/>
                  <a:pt x="1383941" y="806768"/>
                </a:cubicBezTo>
                <a:cubicBezTo>
                  <a:pt x="1389052" y="778655"/>
                  <a:pt x="1390228" y="749950"/>
                  <a:pt x="1394573" y="721708"/>
                </a:cubicBezTo>
                <a:cubicBezTo>
                  <a:pt x="1397321" y="703846"/>
                  <a:pt x="1401662" y="686266"/>
                  <a:pt x="1405206" y="668545"/>
                </a:cubicBezTo>
                <a:cubicBezTo>
                  <a:pt x="1401662" y="526778"/>
                  <a:pt x="1404006" y="384741"/>
                  <a:pt x="1394573" y="243243"/>
                </a:cubicBezTo>
                <a:cubicBezTo>
                  <a:pt x="1393303" y="224199"/>
                  <a:pt x="1379830" y="208017"/>
                  <a:pt x="1373308" y="190080"/>
                </a:cubicBezTo>
                <a:cubicBezTo>
                  <a:pt x="1365648" y="169014"/>
                  <a:pt x="1367893" y="142134"/>
                  <a:pt x="1352043" y="126284"/>
                </a:cubicBezTo>
                <a:cubicBezTo>
                  <a:pt x="1324521" y="98763"/>
                  <a:pt x="1294502" y="64575"/>
                  <a:pt x="1256350" y="51857"/>
                </a:cubicBezTo>
                <a:cubicBezTo>
                  <a:pt x="1245717" y="48313"/>
                  <a:pt x="1234477" y="46236"/>
                  <a:pt x="1224452" y="41224"/>
                </a:cubicBezTo>
                <a:cubicBezTo>
                  <a:pt x="1142006" y="0"/>
                  <a:pt x="1240834" y="36053"/>
                  <a:pt x="1160657" y="9326"/>
                </a:cubicBezTo>
                <a:lnTo>
                  <a:pt x="1054331" y="19959"/>
                </a:ln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1" name="任意多边形 7"/>
          <p:cNvSpPr>
            <a:spLocks noChangeArrowheads="1"/>
          </p:cNvSpPr>
          <p:nvPr/>
        </p:nvSpPr>
        <p:spPr bwMode="auto">
          <a:xfrm>
            <a:off x="774700" y="3146425"/>
            <a:ext cx="1873250" cy="1658938"/>
          </a:xfrm>
          <a:custGeom>
            <a:avLst/>
            <a:gdLst>
              <a:gd name="T0" fmla="*/ 798361 w 1872249"/>
              <a:gd name="T1" fmla="*/ 54023 h 1659539"/>
              <a:gd name="T2" fmla="*/ 575077 w 1872249"/>
              <a:gd name="T3" fmla="*/ 96553 h 1659539"/>
              <a:gd name="T4" fmla="*/ 458119 w 1872249"/>
              <a:gd name="T5" fmla="*/ 170981 h 1659539"/>
              <a:gd name="T6" fmla="*/ 394323 w 1872249"/>
              <a:gd name="T7" fmla="*/ 213511 h 1659539"/>
              <a:gd name="T8" fmla="*/ 266733 w 1872249"/>
              <a:gd name="T9" fmla="*/ 319837 h 1659539"/>
              <a:gd name="T10" fmla="*/ 224202 w 1872249"/>
              <a:gd name="T11" fmla="*/ 373000 h 1659539"/>
              <a:gd name="T12" fmla="*/ 139142 w 1872249"/>
              <a:gd name="T13" fmla="*/ 489958 h 1659539"/>
              <a:gd name="T14" fmla="*/ 85979 w 1872249"/>
              <a:gd name="T15" fmla="*/ 628181 h 1659539"/>
              <a:gd name="T16" fmla="*/ 54082 w 1872249"/>
              <a:gd name="T17" fmla="*/ 830200 h 1659539"/>
              <a:gd name="T18" fmla="*/ 75347 w 1872249"/>
              <a:gd name="T19" fmla="*/ 1298032 h 1659539"/>
              <a:gd name="T20" fmla="*/ 149775 w 1872249"/>
              <a:gd name="T21" fmla="*/ 1436256 h 1659539"/>
              <a:gd name="T22" fmla="*/ 341161 w 1872249"/>
              <a:gd name="T23" fmla="*/ 1553214 h 1659539"/>
              <a:gd name="T24" fmla="*/ 415589 w 1872249"/>
              <a:gd name="T25" fmla="*/ 1585111 h 1659539"/>
              <a:gd name="T26" fmla="*/ 628240 w 1872249"/>
              <a:gd name="T27" fmla="*/ 1638274 h 1659539"/>
              <a:gd name="T28" fmla="*/ 1329989 w 1872249"/>
              <a:gd name="T29" fmla="*/ 1648907 h 1659539"/>
              <a:gd name="T30" fmla="*/ 1468212 w 1872249"/>
              <a:gd name="T31" fmla="*/ 1617009 h 1659539"/>
              <a:gd name="T32" fmla="*/ 1521375 w 1872249"/>
              <a:gd name="T33" fmla="*/ 1574479 h 1659539"/>
              <a:gd name="T34" fmla="*/ 1617068 w 1872249"/>
              <a:gd name="T35" fmla="*/ 1531949 h 1659539"/>
              <a:gd name="T36" fmla="*/ 1712761 w 1872249"/>
              <a:gd name="T37" fmla="*/ 1478786 h 1659539"/>
              <a:gd name="T38" fmla="*/ 1776556 w 1872249"/>
              <a:gd name="T39" fmla="*/ 1319297 h 1659539"/>
              <a:gd name="T40" fmla="*/ 1819086 w 1872249"/>
              <a:gd name="T41" fmla="*/ 1223604 h 1659539"/>
              <a:gd name="T42" fmla="*/ 1861616 w 1872249"/>
              <a:gd name="T43" fmla="*/ 1096014 h 1659539"/>
              <a:gd name="T44" fmla="*/ 1861616 w 1872249"/>
              <a:gd name="T45" fmla="*/ 830200 h 1659539"/>
              <a:gd name="T46" fmla="*/ 1787189 w 1872249"/>
              <a:gd name="T47" fmla="*/ 670711 h 1659539"/>
              <a:gd name="T48" fmla="*/ 1744658 w 1872249"/>
              <a:gd name="T49" fmla="*/ 617549 h 1659539"/>
              <a:gd name="T50" fmla="*/ 1617068 w 1872249"/>
              <a:gd name="T51" fmla="*/ 511223 h 1659539"/>
              <a:gd name="T52" fmla="*/ 1532007 w 1872249"/>
              <a:gd name="T53" fmla="*/ 447428 h 1659539"/>
              <a:gd name="T54" fmla="*/ 1436314 w 1872249"/>
              <a:gd name="T55" fmla="*/ 373000 h 1659539"/>
              <a:gd name="T56" fmla="*/ 1319356 w 1872249"/>
              <a:gd name="T57" fmla="*/ 266674 h 1659539"/>
              <a:gd name="T58" fmla="*/ 1234295 w 1872249"/>
              <a:gd name="T59" fmla="*/ 192246 h 1659539"/>
              <a:gd name="T60" fmla="*/ 1170500 w 1872249"/>
              <a:gd name="T61" fmla="*/ 139083 h 1659539"/>
              <a:gd name="T62" fmla="*/ 1106705 w 1872249"/>
              <a:gd name="T63" fmla="*/ 96553 h 1659539"/>
              <a:gd name="T64" fmla="*/ 1032277 w 1872249"/>
              <a:gd name="T65" fmla="*/ 32758 h 1659539"/>
              <a:gd name="T66" fmla="*/ 957849 w 1872249"/>
              <a:gd name="T67" fmla="*/ 860 h 16595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72249"/>
              <a:gd name="T103" fmla="*/ 0 h 1659539"/>
              <a:gd name="T104" fmla="*/ 1872249 w 1872249"/>
              <a:gd name="T105" fmla="*/ 1659539 h 16595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72249" h="1659539">
                <a:moveTo>
                  <a:pt x="1000379" y="32758"/>
                </a:moveTo>
                <a:cubicBezTo>
                  <a:pt x="914021" y="61543"/>
                  <a:pt x="982501" y="41747"/>
                  <a:pt x="798361" y="54023"/>
                </a:cubicBezTo>
                <a:lnTo>
                  <a:pt x="649505" y="64656"/>
                </a:lnTo>
                <a:cubicBezTo>
                  <a:pt x="613717" y="76584"/>
                  <a:pt x="611867" y="75530"/>
                  <a:pt x="575077" y="96553"/>
                </a:cubicBezTo>
                <a:cubicBezTo>
                  <a:pt x="517364" y="129532"/>
                  <a:pt x="569764" y="108956"/>
                  <a:pt x="511282" y="128451"/>
                </a:cubicBezTo>
                <a:cubicBezTo>
                  <a:pt x="487996" y="151736"/>
                  <a:pt x="489414" y="153098"/>
                  <a:pt x="458119" y="170981"/>
                </a:cubicBezTo>
                <a:cubicBezTo>
                  <a:pt x="444357" y="178845"/>
                  <a:pt x="428777" y="183454"/>
                  <a:pt x="415589" y="192246"/>
                </a:cubicBezTo>
                <a:cubicBezTo>
                  <a:pt x="407248" y="197807"/>
                  <a:pt x="402024" y="207093"/>
                  <a:pt x="394323" y="213511"/>
                </a:cubicBezTo>
                <a:cubicBezTo>
                  <a:pt x="367940" y="235496"/>
                  <a:pt x="347522" y="248256"/>
                  <a:pt x="319895" y="266674"/>
                </a:cubicBezTo>
                <a:cubicBezTo>
                  <a:pt x="263188" y="351736"/>
                  <a:pt x="337616" y="248953"/>
                  <a:pt x="266733" y="319837"/>
                </a:cubicBezTo>
                <a:cubicBezTo>
                  <a:pt x="257697" y="328873"/>
                  <a:pt x="253451" y="341756"/>
                  <a:pt x="245468" y="351735"/>
                </a:cubicBezTo>
                <a:cubicBezTo>
                  <a:pt x="239206" y="359563"/>
                  <a:pt x="230464" y="365172"/>
                  <a:pt x="224202" y="373000"/>
                </a:cubicBezTo>
                <a:cubicBezTo>
                  <a:pt x="170539" y="440076"/>
                  <a:pt x="233026" y="374807"/>
                  <a:pt x="181672" y="426163"/>
                </a:cubicBezTo>
                <a:cubicBezTo>
                  <a:pt x="146499" y="531684"/>
                  <a:pt x="205511" y="370494"/>
                  <a:pt x="139142" y="489958"/>
                </a:cubicBezTo>
                <a:cubicBezTo>
                  <a:pt x="85995" y="585623"/>
                  <a:pt x="139135" y="521869"/>
                  <a:pt x="107244" y="585651"/>
                </a:cubicBezTo>
                <a:cubicBezTo>
                  <a:pt x="100156" y="599828"/>
                  <a:pt x="92223" y="613613"/>
                  <a:pt x="85979" y="628181"/>
                </a:cubicBezTo>
                <a:cubicBezTo>
                  <a:pt x="76829" y="649530"/>
                  <a:pt x="70108" y="681035"/>
                  <a:pt x="64714" y="702609"/>
                </a:cubicBezTo>
                <a:cubicBezTo>
                  <a:pt x="61170" y="745139"/>
                  <a:pt x="59068" y="787815"/>
                  <a:pt x="54082" y="830200"/>
                </a:cubicBezTo>
                <a:cubicBezTo>
                  <a:pt x="51970" y="848148"/>
                  <a:pt x="43449" y="865291"/>
                  <a:pt x="43449" y="883363"/>
                </a:cubicBezTo>
                <a:cubicBezTo>
                  <a:pt x="43449" y="1249174"/>
                  <a:pt x="0" y="1147338"/>
                  <a:pt x="75347" y="1298032"/>
                </a:cubicBezTo>
                <a:cubicBezTo>
                  <a:pt x="78891" y="1315753"/>
                  <a:pt x="78501" y="1334743"/>
                  <a:pt x="85979" y="1351195"/>
                </a:cubicBezTo>
                <a:cubicBezTo>
                  <a:pt x="97207" y="1375898"/>
                  <a:pt x="124897" y="1415524"/>
                  <a:pt x="149775" y="1436256"/>
                </a:cubicBezTo>
                <a:cubicBezTo>
                  <a:pt x="181261" y="1462494"/>
                  <a:pt x="222977" y="1488601"/>
                  <a:pt x="256100" y="1510683"/>
                </a:cubicBezTo>
                <a:cubicBezTo>
                  <a:pt x="330006" y="1559954"/>
                  <a:pt x="237110" y="1501189"/>
                  <a:pt x="341161" y="1553214"/>
                </a:cubicBezTo>
                <a:cubicBezTo>
                  <a:pt x="352590" y="1558929"/>
                  <a:pt x="361313" y="1569445"/>
                  <a:pt x="373058" y="1574479"/>
                </a:cubicBezTo>
                <a:cubicBezTo>
                  <a:pt x="386490" y="1580235"/>
                  <a:pt x="401592" y="1580912"/>
                  <a:pt x="415589" y="1585111"/>
                </a:cubicBezTo>
                <a:cubicBezTo>
                  <a:pt x="582231" y="1635102"/>
                  <a:pt x="378028" y="1581619"/>
                  <a:pt x="543179" y="1617009"/>
                </a:cubicBezTo>
                <a:cubicBezTo>
                  <a:pt x="571757" y="1623133"/>
                  <a:pt x="599115" y="1635847"/>
                  <a:pt x="628240" y="1638274"/>
                </a:cubicBezTo>
                <a:cubicBezTo>
                  <a:pt x="787813" y="1651572"/>
                  <a:pt x="713414" y="1644194"/>
                  <a:pt x="851523" y="1659539"/>
                </a:cubicBezTo>
                <a:lnTo>
                  <a:pt x="1329989" y="1648907"/>
                </a:lnTo>
                <a:cubicBezTo>
                  <a:pt x="1351531" y="1648062"/>
                  <a:pt x="1372644" y="1642502"/>
                  <a:pt x="1393784" y="1638274"/>
                </a:cubicBezTo>
                <a:cubicBezTo>
                  <a:pt x="1405144" y="1636002"/>
                  <a:pt x="1454697" y="1623766"/>
                  <a:pt x="1468212" y="1617009"/>
                </a:cubicBezTo>
                <a:cubicBezTo>
                  <a:pt x="1479641" y="1611294"/>
                  <a:pt x="1490131" y="1603727"/>
                  <a:pt x="1500109" y="1595744"/>
                </a:cubicBezTo>
                <a:cubicBezTo>
                  <a:pt x="1507937" y="1589482"/>
                  <a:pt x="1512409" y="1578962"/>
                  <a:pt x="1521375" y="1574479"/>
                </a:cubicBezTo>
                <a:cubicBezTo>
                  <a:pt x="1541424" y="1564455"/>
                  <a:pt x="1585170" y="1553214"/>
                  <a:pt x="1585170" y="1553214"/>
                </a:cubicBezTo>
                <a:cubicBezTo>
                  <a:pt x="1595803" y="1546126"/>
                  <a:pt x="1605638" y="1537664"/>
                  <a:pt x="1617068" y="1531949"/>
                </a:cubicBezTo>
                <a:cubicBezTo>
                  <a:pt x="1627092" y="1526937"/>
                  <a:pt x="1639168" y="1526759"/>
                  <a:pt x="1648965" y="1521316"/>
                </a:cubicBezTo>
                <a:cubicBezTo>
                  <a:pt x="1671306" y="1508904"/>
                  <a:pt x="1712761" y="1478786"/>
                  <a:pt x="1712761" y="1478786"/>
                </a:cubicBezTo>
                <a:cubicBezTo>
                  <a:pt x="1738067" y="1402867"/>
                  <a:pt x="1721592" y="1433641"/>
                  <a:pt x="1755291" y="1383093"/>
                </a:cubicBezTo>
                <a:cubicBezTo>
                  <a:pt x="1762379" y="1361828"/>
                  <a:pt x="1764122" y="1337948"/>
                  <a:pt x="1776556" y="1319297"/>
                </a:cubicBezTo>
                <a:cubicBezTo>
                  <a:pt x="1783644" y="1308665"/>
                  <a:pt x="1792631" y="1299077"/>
                  <a:pt x="1797821" y="1287400"/>
                </a:cubicBezTo>
                <a:cubicBezTo>
                  <a:pt x="1806925" y="1266916"/>
                  <a:pt x="1811997" y="1244869"/>
                  <a:pt x="1819086" y="1223604"/>
                </a:cubicBezTo>
                <a:lnTo>
                  <a:pt x="1840351" y="1159809"/>
                </a:lnTo>
                <a:lnTo>
                  <a:pt x="1861616" y="1096014"/>
                </a:lnTo>
                <a:lnTo>
                  <a:pt x="1872249" y="1064116"/>
                </a:lnTo>
                <a:cubicBezTo>
                  <a:pt x="1868705" y="986144"/>
                  <a:pt x="1869931" y="907808"/>
                  <a:pt x="1861616" y="830200"/>
                </a:cubicBezTo>
                <a:cubicBezTo>
                  <a:pt x="1859228" y="807912"/>
                  <a:pt x="1847439" y="787669"/>
                  <a:pt x="1840351" y="766404"/>
                </a:cubicBezTo>
                <a:cubicBezTo>
                  <a:pt x="1826981" y="726294"/>
                  <a:pt x="1823749" y="707269"/>
                  <a:pt x="1787189" y="670711"/>
                </a:cubicBezTo>
                <a:cubicBezTo>
                  <a:pt x="1780100" y="663623"/>
                  <a:pt x="1772185" y="657274"/>
                  <a:pt x="1765923" y="649446"/>
                </a:cubicBezTo>
                <a:cubicBezTo>
                  <a:pt x="1757940" y="639468"/>
                  <a:pt x="1753694" y="626585"/>
                  <a:pt x="1744658" y="617549"/>
                </a:cubicBezTo>
                <a:cubicBezTo>
                  <a:pt x="1735622" y="608513"/>
                  <a:pt x="1722312" y="604773"/>
                  <a:pt x="1712761" y="596283"/>
                </a:cubicBezTo>
                <a:cubicBezTo>
                  <a:pt x="1676535" y="564082"/>
                  <a:pt x="1658433" y="531906"/>
                  <a:pt x="1617068" y="511223"/>
                </a:cubicBezTo>
                <a:cubicBezTo>
                  <a:pt x="1607043" y="506211"/>
                  <a:pt x="1595803" y="504134"/>
                  <a:pt x="1585170" y="500590"/>
                </a:cubicBezTo>
                <a:cubicBezTo>
                  <a:pt x="1546184" y="442111"/>
                  <a:pt x="1585171" y="491731"/>
                  <a:pt x="1532007" y="447428"/>
                </a:cubicBezTo>
                <a:cubicBezTo>
                  <a:pt x="1520455" y="437802"/>
                  <a:pt x="1511978" y="424762"/>
                  <a:pt x="1500109" y="415530"/>
                </a:cubicBezTo>
                <a:cubicBezTo>
                  <a:pt x="1479935" y="399839"/>
                  <a:pt x="1436314" y="373000"/>
                  <a:pt x="1436314" y="373000"/>
                </a:cubicBezTo>
                <a:cubicBezTo>
                  <a:pt x="1417411" y="344646"/>
                  <a:pt x="1411490" y="331246"/>
                  <a:pt x="1383151" y="309204"/>
                </a:cubicBezTo>
                <a:cubicBezTo>
                  <a:pt x="1362977" y="293513"/>
                  <a:pt x="1319356" y="266674"/>
                  <a:pt x="1319356" y="266674"/>
                </a:cubicBezTo>
                <a:cubicBezTo>
                  <a:pt x="1280599" y="208538"/>
                  <a:pt x="1320312" y="256677"/>
                  <a:pt x="1255561" y="213511"/>
                </a:cubicBezTo>
                <a:cubicBezTo>
                  <a:pt x="1247220" y="207950"/>
                  <a:pt x="1242123" y="198508"/>
                  <a:pt x="1234295" y="192246"/>
                </a:cubicBezTo>
                <a:cubicBezTo>
                  <a:pt x="1224317" y="184263"/>
                  <a:pt x="1212215" y="179162"/>
                  <a:pt x="1202398" y="170981"/>
                </a:cubicBezTo>
                <a:cubicBezTo>
                  <a:pt x="1190846" y="161355"/>
                  <a:pt x="1183011" y="147424"/>
                  <a:pt x="1170500" y="139083"/>
                </a:cubicBezTo>
                <a:cubicBezTo>
                  <a:pt x="1161175" y="132866"/>
                  <a:pt x="1149235" y="131995"/>
                  <a:pt x="1138602" y="128451"/>
                </a:cubicBezTo>
                <a:cubicBezTo>
                  <a:pt x="1127970" y="117818"/>
                  <a:pt x="1116331" y="108105"/>
                  <a:pt x="1106705" y="96553"/>
                </a:cubicBezTo>
                <a:cubicBezTo>
                  <a:pt x="1092220" y="79171"/>
                  <a:pt x="1084794" y="55762"/>
                  <a:pt x="1064175" y="43390"/>
                </a:cubicBezTo>
                <a:cubicBezTo>
                  <a:pt x="1054564" y="37624"/>
                  <a:pt x="1042910" y="36302"/>
                  <a:pt x="1032277" y="32758"/>
                </a:cubicBezTo>
                <a:cubicBezTo>
                  <a:pt x="1001094" y="11969"/>
                  <a:pt x="1003697" y="9664"/>
                  <a:pt x="968482" y="860"/>
                </a:cubicBezTo>
                <a:cubicBezTo>
                  <a:pt x="965044" y="0"/>
                  <a:pt x="961393" y="860"/>
                  <a:pt x="957849" y="860"/>
                </a:cubicBez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0372627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建堆实例（续）</a:t>
            </a:r>
          </a:p>
        </p:txBody>
      </p:sp>
      <p:pic>
        <p:nvPicPr>
          <p:cNvPr id="53251" name="Picture 4" descr="C:\Documents and Settings\Administrator\My Documents\wg\数据结构\lecture\pictures\9\init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6934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ltGray">
          <a:xfrm>
            <a:off x="6858000" y="2286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35</a:t>
            </a:r>
          </a:p>
        </p:txBody>
      </p:sp>
      <p:sp>
        <p:nvSpPr>
          <p:cNvPr id="53253"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step4</a:t>
            </a:r>
            <a:r>
              <a:rPr lang="zh-CN" altLang="en-US"/>
              <a:t>：检查编号为</a:t>
            </a:r>
            <a:r>
              <a:rPr lang="en-US" altLang="zh-CN"/>
              <a:t>3</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step5</a:t>
            </a:r>
            <a:r>
              <a:rPr lang="zh-CN" altLang="en-US"/>
              <a:t>：检查编号为</a:t>
            </a:r>
            <a:r>
              <a:rPr lang="en-US" altLang="zh-CN"/>
              <a:t>2</a:t>
            </a:r>
            <a:r>
              <a:rPr lang="zh-CN" altLang="en-US"/>
              <a:t>的节点子树是否为堆？</a:t>
            </a:r>
            <a:r>
              <a:rPr lang="zh-CN" altLang="en-US">
                <a:solidFill>
                  <a:srgbClr val="FF0000"/>
                </a:solidFill>
              </a:rPr>
              <a:t>不是！调整为堆！</a:t>
            </a:r>
          </a:p>
          <a:p>
            <a:pPr eaLnBrk="1" hangingPunct="1"/>
            <a:endParaRPr lang="zh-CN" altLang="en-US">
              <a:solidFill>
                <a:srgbClr val="FF0000"/>
              </a:solidFill>
            </a:endParaRPr>
          </a:p>
        </p:txBody>
      </p:sp>
      <p:sp>
        <p:nvSpPr>
          <p:cNvPr id="53254" name="任意多边形 5"/>
          <p:cNvSpPr>
            <a:spLocks noChangeArrowheads="1"/>
          </p:cNvSpPr>
          <p:nvPr/>
        </p:nvSpPr>
        <p:spPr bwMode="auto">
          <a:xfrm>
            <a:off x="5230813" y="2336800"/>
            <a:ext cx="3021012" cy="1790700"/>
          </a:xfrm>
          <a:custGeom>
            <a:avLst/>
            <a:gdLst>
              <a:gd name="T0" fmla="*/ 1307804 w 3020199"/>
              <a:gd name="T1" fmla="*/ 55595 h 1790488"/>
              <a:gd name="T2" fmla="*/ 1244009 w 3020199"/>
              <a:gd name="T3" fmla="*/ 76860 h 1790488"/>
              <a:gd name="T4" fmla="*/ 1169581 w 3020199"/>
              <a:gd name="T5" fmla="*/ 98125 h 1790488"/>
              <a:gd name="T6" fmla="*/ 1084521 w 3020199"/>
              <a:gd name="T7" fmla="*/ 119390 h 1790488"/>
              <a:gd name="T8" fmla="*/ 967562 w 3020199"/>
              <a:gd name="T9" fmla="*/ 161920 h 1790488"/>
              <a:gd name="T10" fmla="*/ 893134 w 3020199"/>
              <a:gd name="T11" fmla="*/ 193818 h 1790488"/>
              <a:gd name="T12" fmla="*/ 818707 w 3020199"/>
              <a:gd name="T13" fmla="*/ 215083 h 1790488"/>
              <a:gd name="T14" fmla="*/ 701748 w 3020199"/>
              <a:gd name="T15" fmla="*/ 278878 h 1790488"/>
              <a:gd name="T16" fmla="*/ 637953 w 3020199"/>
              <a:gd name="T17" fmla="*/ 310776 h 1790488"/>
              <a:gd name="T18" fmla="*/ 531628 w 3020199"/>
              <a:gd name="T19" fmla="*/ 374571 h 1790488"/>
              <a:gd name="T20" fmla="*/ 467832 w 3020199"/>
              <a:gd name="T21" fmla="*/ 406469 h 1790488"/>
              <a:gd name="T22" fmla="*/ 340241 w 3020199"/>
              <a:gd name="T23" fmla="*/ 480897 h 1790488"/>
              <a:gd name="T24" fmla="*/ 244548 w 3020199"/>
              <a:gd name="T25" fmla="*/ 587222 h 1790488"/>
              <a:gd name="T26" fmla="*/ 159488 w 3020199"/>
              <a:gd name="T27" fmla="*/ 714813 h 1790488"/>
              <a:gd name="T28" fmla="*/ 85060 w 3020199"/>
              <a:gd name="T29" fmla="*/ 799874 h 1790488"/>
              <a:gd name="T30" fmla="*/ 21265 w 3020199"/>
              <a:gd name="T31" fmla="*/ 948729 h 1790488"/>
              <a:gd name="T32" fmla="*/ 0 w 3020199"/>
              <a:gd name="T33" fmla="*/ 1012525 h 1790488"/>
              <a:gd name="T34" fmla="*/ 31897 w 3020199"/>
              <a:gd name="T35" fmla="*/ 1469725 h 1790488"/>
              <a:gd name="T36" fmla="*/ 85060 w 3020199"/>
              <a:gd name="T37" fmla="*/ 1522888 h 1790488"/>
              <a:gd name="T38" fmla="*/ 212651 w 3020199"/>
              <a:gd name="T39" fmla="*/ 1586683 h 1790488"/>
              <a:gd name="T40" fmla="*/ 372139 w 3020199"/>
              <a:gd name="T41" fmla="*/ 1629213 h 1790488"/>
              <a:gd name="T42" fmla="*/ 903767 w 3020199"/>
              <a:gd name="T43" fmla="*/ 1671743 h 1790488"/>
              <a:gd name="T44" fmla="*/ 1041990 w 3020199"/>
              <a:gd name="T45" fmla="*/ 1703641 h 1790488"/>
              <a:gd name="T46" fmla="*/ 1329069 w 3020199"/>
              <a:gd name="T47" fmla="*/ 1746171 h 1790488"/>
              <a:gd name="T48" fmla="*/ 1786269 w 3020199"/>
              <a:gd name="T49" fmla="*/ 1788702 h 1790488"/>
              <a:gd name="T50" fmla="*/ 2275367 w 3020199"/>
              <a:gd name="T51" fmla="*/ 1756804 h 1790488"/>
              <a:gd name="T52" fmla="*/ 2445488 w 3020199"/>
              <a:gd name="T53" fmla="*/ 1714274 h 1790488"/>
              <a:gd name="T54" fmla="*/ 2541181 w 3020199"/>
              <a:gd name="T55" fmla="*/ 1661111 h 1790488"/>
              <a:gd name="T56" fmla="*/ 2679404 w 3020199"/>
              <a:gd name="T57" fmla="*/ 1544153 h 1790488"/>
              <a:gd name="T58" fmla="*/ 2743200 w 3020199"/>
              <a:gd name="T59" fmla="*/ 1459092 h 1790488"/>
              <a:gd name="T60" fmla="*/ 2860158 w 3020199"/>
              <a:gd name="T61" fmla="*/ 1363399 h 1790488"/>
              <a:gd name="T62" fmla="*/ 2902688 w 3020199"/>
              <a:gd name="T63" fmla="*/ 1310236 h 1790488"/>
              <a:gd name="T64" fmla="*/ 2966483 w 3020199"/>
              <a:gd name="T65" fmla="*/ 1214543 h 1790488"/>
              <a:gd name="T66" fmla="*/ 3009014 w 3020199"/>
              <a:gd name="T67" fmla="*/ 1065688 h 1790488"/>
              <a:gd name="T68" fmla="*/ 2998381 w 3020199"/>
              <a:gd name="T69" fmla="*/ 651018 h 1790488"/>
              <a:gd name="T70" fmla="*/ 2934586 w 3020199"/>
              <a:gd name="T71" fmla="*/ 523427 h 1790488"/>
              <a:gd name="T72" fmla="*/ 2892055 w 3020199"/>
              <a:gd name="T73" fmla="*/ 448999 h 1790488"/>
              <a:gd name="T74" fmla="*/ 2838893 w 3020199"/>
              <a:gd name="T75" fmla="*/ 385204 h 1790488"/>
              <a:gd name="T76" fmla="*/ 2743200 w 3020199"/>
              <a:gd name="T77" fmla="*/ 310776 h 1790488"/>
              <a:gd name="T78" fmla="*/ 2615609 w 3020199"/>
              <a:gd name="T79" fmla="*/ 246981 h 1790488"/>
              <a:gd name="T80" fmla="*/ 2488018 w 3020199"/>
              <a:gd name="T81" fmla="*/ 172553 h 1790488"/>
              <a:gd name="T82" fmla="*/ 2381693 w 3020199"/>
              <a:gd name="T83" fmla="*/ 140655 h 1790488"/>
              <a:gd name="T84" fmla="*/ 2243469 w 3020199"/>
              <a:gd name="T85" fmla="*/ 108757 h 1790488"/>
              <a:gd name="T86" fmla="*/ 2105246 w 3020199"/>
              <a:gd name="T87" fmla="*/ 76860 h 1790488"/>
              <a:gd name="T88" fmla="*/ 1903228 w 3020199"/>
              <a:gd name="T89" fmla="*/ 55595 h 1790488"/>
              <a:gd name="T90" fmla="*/ 1690576 w 3020199"/>
              <a:gd name="T91" fmla="*/ 23697 h 1790488"/>
              <a:gd name="T92" fmla="*/ 1339702 w 3020199"/>
              <a:gd name="T93" fmla="*/ 2432 h 17904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20199"/>
              <a:gd name="T142" fmla="*/ 0 h 1790488"/>
              <a:gd name="T143" fmla="*/ 3020199 w 3020199"/>
              <a:gd name="T144" fmla="*/ 1790488 h 17904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20199" h="1790488">
                <a:moveTo>
                  <a:pt x="1403497" y="23697"/>
                </a:moveTo>
                <a:lnTo>
                  <a:pt x="1307804" y="55595"/>
                </a:lnTo>
                <a:lnTo>
                  <a:pt x="1275907" y="66227"/>
                </a:lnTo>
                <a:cubicBezTo>
                  <a:pt x="1265274" y="69771"/>
                  <a:pt x="1254882" y="74142"/>
                  <a:pt x="1244009" y="76860"/>
                </a:cubicBezTo>
                <a:cubicBezTo>
                  <a:pt x="1229832" y="80404"/>
                  <a:pt x="1215530" y="83478"/>
                  <a:pt x="1201479" y="87492"/>
                </a:cubicBezTo>
                <a:cubicBezTo>
                  <a:pt x="1190702" y="90571"/>
                  <a:pt x="1180454" y="95407"/>
                  <a:pt x="1169581" y="98125"/>
                </a:cubicBezTo>
                <a:cubicBezTo>
                  <a:pt x="1152049" y="102508"/>
                  <a:pt x="1133950" y="104374"/>
                  <a:pt x="1116418" y="108757"/>
                </a:cubicBezTo>
                <a:cubicBezTo>
                  <a:pt x="1105545" y="111475"/>
                  <a:pt x="1095297" y="116311"/>
                  <a:pt x="1084521" y="119390"/>
                </a:cubicBezTo>
                <a:cubicBezTo>
                  <a:pt x="1070470" y="123405"/>
                  <a:pt x="1056041" y="126007"/>
                  <a:pt x="1041990" y="130022"/>
                </a:cubicBezTo>
                <a:cubicBezTo>
                  <a:pt x="992132" y="144267"/>
                  <a:pt x="1024253" y="137624"/>
                  <a:pt x="967562" y="161920"/>
                </a:cubicBezTo>
                <a:cubicBezTo>
                  <a:pt x="957261" y="166335"/>
                  <a:pt x="945966" y="168138"/>
                  <a:pt x="935665" y="172553"/>
                </a:cubicBezTo>
                <a:cubicBezTo>
                  <a:pt x="921096" y="178797"/>
                  <a:pt x="907975" y="188253"/>
                  <a:pt x="893134" y="193818"/>
                </a:cubicBezTo>
                <a:cubicBezTo>
                  <a:pt x="879451" y="198949"/>
                  <a:pt x="864655" y="200435"/>
                  <a:pt x="850604" y="204450"/>
                </a:cubicBezTo>
                <a:cubicBezTo>
                  <a:pt x="839828" y="207529"/>
                  <a:pt x="829339" y="211539"/>
                  <a:pt x="818707" y="215083"/>
                </a:cubicBezTo>
                <a:cubicBezTo>
                  <a:pt x="777170" y="256618"/>
                  <a:pt x="820754" y="219376"/>
                  <a:pt x="765544" y="246981"/>
                </a:cubicBezTo>
                <a:cubicBezTo>
                  <a:pt x="683109" y="288199"/>
                  <a:pt x="781914" y="252158"/>
                  <a:pt x="701748" y="278878"/>
                </a:cubicBezTo>
                <a:cubicBezTo>
                  <a:pt x="691116" y="285966"/>
                  <a:pt x="681280" y="294428"/>
                  <a:pt x="669851" y="300143"/>
                </a:cubicBezTo>
                <a:cubicBezTo>
                  <a:pt x="659826" y="305155"/>
                  <a:pt x="647750" y="305333"/>
                  <a:pt x="637953" y="310776"/>
                </a:cubicBezTo>
                <a:cubicBezTo>
                  <a:pt x="615612" y="323188"/>
                  <a:pt x="597017" y="341876"/>
                  <a:pt x="574158" y="353306"/>
                </a:cubicBezTo>
                <a:cubicBezTo>
                  <a:pt x="559981" y="360394"/>
                  <a:pt x="544816" y="365779"/>
                  <a:pt x="531628" y="374571"/>
                </a:cubicBezTo>
                <a:cubicBezTo>
                  <a:pt x="523287" y="380132"/>
                  <a:pt x="519328" y="391353"/>
                  <a:pt x="510362" y="395836"/>
                </a:cubicBezTo>
                <a:cubicBezTo>
                  <a:pt x="497292" y="402371"/>
                  <a:pt x="481883" y="402454"/>
                  <a:pt x="467832" y="406469"/>
                </a:cubicBezTo>
                <a:cubicBezTo>
                  <a:pt x="438011" y="414990"/>
                  <a:pt x="421756" y="422165"/>
                  <a:pt x="393404" y="438367"/>
                </a:cubicBezTo>
                <a:cubicBezTo>
                  <a:pt x="320557" y="479994"/>
                  <a:pt x="396125" y="438985"/>
                  <a:pt x="340241" y="480897"/>
                </a:cubicBezTo>
                <a:cubicBezTo>
                  <a:pt x="319795" y="496231"/>
                  <a:pt x="276446" y="523427"/>
                  <a:pt x="276446" y="523427"/>
                </a:cubicBezTo>
                <a:cubicBezTo>
                  <a:pt x="265215" y="557121"/>
                  <a:pt x="268107" y="557774"/>
                  <a:pt x="244548" y="587222"/>
                </a:cubicBezTo>
                <a:cubicBezTo>
                  <a:pt x="238286" y="595050"/>
                  <a:pt x="228844" y="600147"/>
                  <a:pt x="223283" y="608488"/>
                </a:cubicBezTo>
                <a:cubicBezTo>
                  <a:pt x="202801" y="639211"/>
                  <a:pt x="191118" y="693727"/>
                  <a:pt x="159488" y="714813"/>
                </a:cubicBezTo>
                <a:lnTo>
                  <a:pt x="127590" y="736078"/>
                </a:lnTo>
                <a:cubicBezTo>
                  <a:pt x="113413" y="757343"/>
                  <a:pt x="93142" y="775628"/>
                  <a:pt x="85060" y="799874"/>
                </a:cubicBezTo>
                <a:cubicBezTo>
                  <a:pt x="71258" y="841281"/>
                  <a:pt x="82353" y="823846"/>
                  <a:pt x="53162" y="853036"/>
                </a:cubicBezTo>
                <a:lnTo>
                  <a:pt x="21265" y="948729"/>
                </a:lnTo>
                <a:lnTo>
                  <a:pt x="10632" y="980627"/>
                </a:lnTo>
                <a:lnTo>
                  <a:pt x="0" y="1012525"/>
                </a:lnTo>
                <a:cubicBezTo>
                  <a:pt x="3544" y="1154292"/>
                  <a:pt x="762" y="1296359"/>
                  <a:pt x="10632" y="1437827"/>
                </a:cubicBezTo>
                <a:cubicBezTo>
                  <a:pt x="11521" y="1450575"/>
                  <a:pt x="22861" y="1460689"/>
                  <a:pt x="31897" y="1469725"/>
                </a:cubicBezTo>
                <a:cubicBezTo>
                  <a:pt x="40933" y="1478761"/>
                  <a:pt x="53162" y="1483902"/>
                  <a:pt x="63795" y="1490990"/>
                </a:cubicBezTo>
                <a:cubicBezTo>
                  <a:pt x="70883" y="1501623"/>
                  <a:pt x="76024" y="1513852"/>
                  <a:pt x="85060" y="1522888"/>
                </a:cubicBezTo>
                <a:cubicBezTo>
                  <a:pt x="105132" y="1542960"/>
                  <a:pt x="143169" y="1565943"/>
                  <a:pt x="170121" y="1576050"/>
                </a:cubicBezTo>
                <a:cubicBezTo>
                  <a:pt x="183804" y="1581181"/>
                  <a:pt x="198968" y="1581552"/>
                  <a:pt x="212651" y="1586683"/>
                </a:cubicBezTo>
                <a:cubicBezTo>
                  <a:pt x="227492" y="1592248"/>
                  <a:pt x="240340" y="1602383"/>
                  <a:pt x="255181" y="1607948"/>
                </a:cubicBezTo>
                <a:cubicBezTo>
                  <a:pt x="286035" y="1619519"/>
                  <a:pt x="344965" y="1625331"/>
                  <a:pt x="372139" y="1629213"/>
                </a:cubicBezTo>
                <a:cubicBezTo>
                  <a:pt x="550042" y="1700374"/>
                  <a:pt x="386018" y="1641880"/>
                  <a:pt x="818707" y="1661111"/>
                </a:cubicBezTo>
                <a:cubicBezTo>
                  <a:pt x="847253" y="1662380"/>
                  <a:pt x="875389" y="1668404"/>
                  <a:pt x="903767" y="1671743"/>
                </a:cubicBezTo>
                <a:lnTo>
                  <a:pt x="999460" y="1682376"/>
                </a:lnTo>
                <a:cubicBezTo>
                  <a:pt x="1013637" y="1689464"/>
                  <a:pt x="1026613" y="1699797"/>
                  <a:pt x="1041990" y="1703641"/>
                </a:cubicBezTo>
                <a:cubicBezTo>
                  <a:pt x="1062064" y="1708659"/>
                  <a:pt x="1223682" y="1723937"/>
                  <a:pt x="1233376" y="1724906"/>
                </a:cubicBezTo>
                <a:cubicBezTo>
                  <a:pt x="1282948" y="1741431"/>
                  <a:pt x="1259562" y="1735478"/>
                  <a:pt x="1329069" y="1746171"/>
                </a:cubicBezTo>
                <a:cubicBezTo>
                  <a:pt x="1450514" y="1764855"/>
                  <a:pt x="1361851" y="1750028"/>
                  <a:pt x="1509823" y="1767436"/>
                </a:cubicBezTo>
                <a:cubicBezTo>
                  <a:pt x="1705768" y="1790488"/>
                  <a:pt x="1411876" y="1768996"/>
                  <a:pt x="1786269" y="1788702"/>
                </a:cubicBezTo>
                <a:lnTo>
                  <a:pt x="2169041" y="1778069"/>
                </a:lnTo>
                <a:cubicBezTo>
                  <a:pt x="2286376" y="1772611"/>
                  <a:pt x="2205467" y="1772337"/>
                  <a:pt x="2275367" y="1756804"/>
                </a:cubicBezTo>
                <a:cubicBezTo>
                  <a:pt x="2296412" y="1752127"/>
                  <a:pt x="2318022" y="1750399"/>
                  <a:pt x="2339162" y="1746171"/>
                </a:cubicBezTo>
                <a:cubicBezTo>
                  <a:pt x="2379342" y="1738135"/>
                  <a:pt x="2404792" y="1727840"/>
                  <a:pt x="2445488" y="1714274"/>
                </a:cubicBezTo>
                <a:cubicBezTo>
                  <a:pt x="2456121" y="1710730"/>
                  <a:pt x="2468061" y="1709858"/>
                  <a:pt x="2477386" y="1703641"/>
                </a:cubicBezTo>
                <a:cubicBezTo>
                  <a:pt x="2498651" y="1689464"/>
                  <a:pt x="2516935" y="1669193"/>
                  <a:pt x="2541181" y="1661111"/>
                </a:cubicBezTo>
                <a:cubicBezTo>
                  <a:pt x="2585202" y="1646437"/>
                  <a:pt x="2563754" y="1656695"/>
                  <a:pt x="2604976" y="1629213"/>
                </a:cubicBezTo>
                <a:cubicBezTo>
                  <a:pt x="2640143" y="1576463"/>
                  <a:pt x="2617204" y="1606354"/>
                  <a:pt x="2679404" y="1544153"/>
                </a:cubicBezTo>
                <a:cubicBezTo>
                  <a:pt x="2693581" y="1529976"/>
                  <a:pt x="2712967" y="1519554"/>
                  <a:pt x="2721934" y="1501622"/>
                </a:cubicBezTo>
                <a:cubicBezTo>
                  <a:pt x="2729023" y="1487445"/>
                  <a:pt x="2733053" y="1471268"/>
                  <a:pt x="2743200" y="1459092"/>
                </a:cubicBezTo>
                <a:cubicBezTo>
                  <a:pt x="2759056" y="1440065"/>
                  <a:pt x="2785222" y="1434452"/>
                  <a:pt x="2806995" y="1427195"/>
                </a:cubicBezTo>
                <a:cubicBezTo>
                  <a:pt x="2859788" y="1348004"/>
                  <a:pt x="2791939" y="1445261"/>
                  <a:pt x="2860158" y="1363399"/>
                </a:cubicBezTo>
                <a:cubicBezTo>
                  <a:pt x="2868339" y="1353582"/>
                  <a:pt x="2873440" y="1341480"/>
                  <a:pt x="2881423" y="1331502"/>
                </a:cubicBezTo>
                <a:cubicBezTo>
                  <a:pt x="2887685" y="1323674"/>
                  <a:pt x="2896426" y="1318064"/>
                  <a:pt x="2902688" y="1310236"/>
                </a:cubicBezTo>
                <a:cubicBezTo>
                  <a:pt x="2946193" y="1255855"/>
                  <a:pt x="2901558" y="1301299"/>
                  <a:pt x="2945218" y="1235809"/>
                </a:cubicBezTo>
                <a:cubicBezTo>
                  <a:pt x="2950779" y="1227468"/>
                  <a:pt x="2959395" y="1221632"/>
                  <a:pt x="2966483" y="1214543"/>
                </a:cubicBezTo>
                <a:cubicBezTo>
                  <a:pt x="2973571" y="1193278"/>
                  <a:pt x="2983352" y="1172728"/>
                  <a:pt x="2987748" y="1150748"/>
                </a:cubicBezTo>
                <a:cubicBezTo>
                  <a:pt x="3000579" y="1086595"/>
                  <a:pt x="2992666" y="1114729"/>
                  <a:pt x="3009014" y="1065688"/>
                </a:cubicBezTo>
                <a:cubicBezTo>
                  <a:pt x="3012558" y="1044423"/>
                  <a:pt x="3020199" y="1023444"/>
                  <a:pt x="3019646" y="1001892"/>
                </a:cubicBezTo>
                <a:cubicBezTo>
                  <a:pt x="3016642" y="884758"/>
                  <a:pt x="3010647" y="767547"/>
                  <a:pt x="2998381" y="651018"/>
                </a:cubicBezTo>
                <a:cubicBezTo>
                  <a:pt x="2994329" y="612526"/>
                  <a:pt x="2973001" y="595969"/>
                  <a:pt x="2955851" y="565957"/>
                </a:cubicBezTo>
                <a:cubicBezTo>
                  <a:pt x="2947987" y="552195"/>
                  <a:pt x="2940151" y="538268"/>
                  <a:pt x="2934586" y="523427"/>
                </a:cubicBezTo>
                <a:cubicBezTo>
                  <a:pt x="2929455" y="509744"/>
                  <a:pt x="2931203" y="493585"/>
                  <a:pt x="2923953" y="480897"/>
                </a:cubicBezTo>
                <a:cubicBezTo>
                  <a:pt x="2916493" y="467841"/>
                  <a:pt x="2901681" y="460551"/>
                  <a:pt x="2892055" y="448999"/>
                </a:cubicBezTo>
                <a:cubicBezTo>
                  <a:pt x="2883874" y="439182"/>
                  <a:pt x="2878971" y="426919"/>
                  <a:pt x="2870790" y="417102"/>
                </a:cubicBezTo>
                <a:cubicBezTo>
                  <a:pt x="2861164" y="405550"/>
                  <a:pt x="2848679" y="396621"/>
                  <a:pt x="2838893" y="385204"/>
                </a:cubicBezTo>
                <a:cubicBezTo>
                  <a:pt x="2827360" y="371749"/>
                  <a:pt x="2819526" y="355204"/>
                  <a:pt x="2806995" y="342674"/>
                </a:cubicBezTo>
                <a:cubicBezTo>
                  <a:pt x="2786384" y="322063"/>
                  <a:pt x="2769142" y="319424"/>
                  <a:pt x="2743200" y="310776"/>
                </a:cubicBezTo>
                <a:cubicBezTo>
                  <a:pt x="2709748" y="285687"/>
                  <a:pt x="2697058" y="272208"/>
                  <a:pt x="2658139" y="257613"/>
                </a:cubicBezTo>
                <a:cubicBezTo>
                  <a:pt x="2644456" y="252482"/>
                  <a:pt x="2629786" y="250525"/>
                  <a:pt x="2615609" y="246981"/>
                </a:cubicBezTo>
                <a:cubicBezTo>
                  <a:pt x="2548777" y="202427"/>
                  <a:pt x="2622113" y="249413"/>
                  <a:pt x="2541181" y="204450"/>
                </a:cubicBezTo>
                <a:cubicBezTo>
                  <a:pt x="2523116" y="194414"/>
                  <a:pt x="2506903" y="180946"/>
                  <a:pt x="2488018" y="172553"/>
                </a:cubicBezTo>
                <a:cubicBezTo>
                  <a:pt x="2474664" y="166618"/>
                  <a:pt x="2459485" y="166119"/>
                  <a:pt x="2445488" y="161920"/>
                </a:cubicBezTo>
                <a:cubicBezTo>
                  <a:pt x="2424018" y="155479"/>
                  <a:pt x="2402958" y="147743"/>
                  <a:pt x="2381693" y="140655"/>
                </a:cubicBezTo>
                <a:cubicBezTo>
                  <a:pt x="2371060" y="137111"/>
                  <a:pt x="2360668" y="132740"/>
                  <a:pt x="2349795" y="130022"/>
                </a:cubicBezTo>
                <a:cubicBezTo>
                  <a:pt x="2215644" y="96486"/>
                  <a:pt x="2425992" y="147869"/>
                  <a:pt x="2243469" y="108757"/>
                </a:cubicBezTo>
                <a:cubicBezTo>
                  <a:pt x="2214892" y="102633"/>
                  <a:pt x="2187067" y="93223"/>
                  <a:pt x="2158409" y="87492"/>
                </a:cubicBezTo>
                <a:cubicBezTo>
                  <a:pt x="2140688" y="83948"/>
                  <a:pt x="2122778" y="81243"/>
                  <a:pt x="2105246" y="76860"/>
                </a:cubicBezTo>
                <a:cubicBezTo>
                  <a:pt x="2094373" y="74142"/>
                  <a:pt x="2084494" y="67400"/>
                  <a:pt x="2073348" y="66227"/>
                </a:cubicBezTo>
                <a:cubicBezTo>
                  <a:pt x="2016843" y="60279"/>
                  <a:pt x="1959935" y="59139"/>
                  <a:pt x="1903228" y="55595"/>
                </a:cubicBezTo>
                <a:cubicBezTo>
                  <a:pt x="1882602" y="48719"/>
                  <a:pt x="1849432" y="36756"/>
                  <a:pt x="1828800" y="34329"/>
                </a:cubicBezTo>
                <a:cubicBezTo>
                  <a:pt x="1782906" y="28930"/>
                  <a:pt x="1736651" y="27241"/>
                  <a:pt x="1690576" y="23697"/>
                </a:cubicBezTo>
                <a:cubicBezTo>
                  <a:pt x="1669311" y="20153"/>
                  <a:pt x="1648251" y="15016"/>
                  <a:pt x="1626781" y="13064"/>
                </a:cubicBezTo>
                <a:cubicBezTo>
                  <a:pt x="1483079" y="0"/>
                  <a:pt x="1468651" y="2432"/>
                  <a:pt x="1339702" y="2432"/>
                </a:cubicBezTo>
              </a:path>
            </a:pathLst>
          </a:cu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5" name="任意多边形 6"/>
          <p:cNvSpPr>
            <a:spLocks noChangeArrowheads="1"/>
          </p:cNvSpPr>
          <p:nvPr/>
        </p:nvSpPr>
        <p:spPr bwMode="auto">
          <a:xfrm>
            <a:off x="839788" y="2359025"/>
            <a:ext cx="3694112" cy="2370138"/>
          </a:xfrm>
          <a:custGeom>
            <a:avLst/>
            <a:gdLst>
              <a:gd name="T0" fmla="*/ 1818168 w 3694348"/>
              <a:gd name="T1" fmla="*/ 65386 h 2370005"/>
              <a:gd name="T2" fmla="*/ 1711842 w 3694348"/>
              <a:gd name="T3" fmla="*/ 107916 h 2370005"/>
              <a:gd name="T4" fmla="*/ 1541721 w 3694348"/>
              <a:gd name="T5" fmla="*/ 203610 h 2370005"/>
              <a:gd name="T6" fmla="*/ 1477926 w 3694348"/>
              <a:gd name="T7" fmla="*/ 235507 h 2370005"/>
              <a:gd name="T8" fmla="*/ 1403498 w 3694348"/>
              <a:gd name="T9" fmla="*/ 267405 h 2370005"/>
              <a:gd name="T10" fmla="*/ 1329070 w 3694348"/>
              <a:gd name="T11" fmla="*/ 299303 h 2370005"/>
              <a:gd name="T12" fmla="*/ 1190847 w 3694348"/>
              <a:gd name="T13" fmla="*/ 352465 h 2370005"/>
              <a:gd name="T14" fmla="*/ 1127051 w 3694348"/>
              <a:gd name="T15" fmla="*/ 373730 h 2370005"/>
              <a:gd name="T16" fmla="*/ 1041991 w 3694348"/>
              <a:gd name="T17" fmla="*/ 405628 h 2370005"/>
              <a:gd name="T18" fmla="*/ 946298 w 3694348"/>
              <a:gd name="T19" fmla="*/ 480056 h 2370005"/>
              <a:gd name="T20" fmla="*/ 839972 w 3694348"/>
              <a:gd name="T21" fmla="*/ 522586 h 2370005"/>
              <a:gd name="T22" fmla="*/ 786809 w 3694348"/>
              <a:gd name="T23" fmla="*/ 565116 h 2370005"/>
              <a:gd name="T24" fmla="*/ 723014 w 3694348"/>
              <a:gd name="T25" fmla="*/ 607647 h 2370005"/>
              <a:gd name="T26" fmla="*/ 669851 w 3694348"/>
              <a:gd name="T27" fmla="*/ 650177 h 2370005"/>
              <a:gd name="T28" fmla="*/ 574158 w 3694348"/>
              <a:gd name="T29" fmla="*/ 713972 h 2370005"/>
              <a:gd name="T30" fmla="*/ 478465 w 3694348"/>
              <a:gd name="T31" fmla="*/ 820298 h 2370005"/>
              <a:gd name="T32" fmla="*/ 404037 w 3694348"/>
              <a:gd name="T33" fmla="*/ 894726 h 2370005"/>
              <a:gd name="T34" fmla="*/ 340242 w 3694348"/>
              <a:gd name="T35" fmla="*/ 937256 h 2370005"/>
              <a:gd name="T36" fmla="*/ 287079 w 3694348"/>
              <a:gd name="T37" fmla="*/ 1001051 h 2370005"/>
              <a:gd name="T38" fmla="*/ 202019 w 3694348"/>
              <a:gd name="T39" fmla="*/ 1139275 h 2370005"/>
              <a:gd name="T40" fmla="*/ 138223 w 3694348"/>
              <a:gd name="T41" fmla="*/ 1224335 h 2370005"/>
              <a:gd name="T42" fmla="*/ 85061 w 3694348"/>
              <a:gd name="T43" fmla="*/ 1330661 h 2370005"/>
              <a:gd name="T44" fmla="*/ 53163 w 3694348"/>
              <a:gd name="T45" fmla="*/ 1394456 h 2370005"/>
              <a:gd name="T46" fmla="*/ 21265 w 3694348"/>
              <a:gd name="T47" fmla="*/ 1490149 h 2370005"/>
              <a:gd name="T48" fmla="*/ 0 w 3694348"/>
              <a:gd name="T49" fmla="*/ 1607107 h 2370005"/>
              <a:gd name="T50" fmla="*/ 74428 w 3694348"/>
              <a:gd name="T51" fmla="*/ 1777228 h 2370005"/>
              <a:gd name="T52" fmla="*/ 127591 w 3694348"/>
              <a:gd name="T53" fmla="*/ 1894186 h 2370005"/>
              <a:gd name="T54" fmla="*/ 212651 w 3694348"/>
              <a:gd name="T55" fmla="*/ 2032410 h 2370005"/>
              <a:gd name="T56" fmla="*/ 329609 w 3694348"/>
              <a:gd name="T57" fmla="*/ 2117470 h 2370005"/>
              <a:gd name="T58" fmla="*/ 393405 w 3694348"/>
              <a:gd name="T59" fmla="*/ 2160000 h 2370005"/>
              <a:gd name="T60" fmla="*/ 552893 w 3694348"/>
              <a:gd name="T61" fmla="*/ 2202530 h 2370005"/>
              <a:gd name="T62" fmla="*/ 829340 w 3694348"/>
              <a:gd name="T63" fmla="*/ 2234428 h 2370005"/>
              <a:gd name="T64" fmla="*/ 2275368 w 3694348"/>
              <a:gd name="T65" fmla="*/ 2234428 h 2370005"/>
              <a:gd name="T66" fmla="*/ 2594344 w 3694348"/>
              <a:gd name="T67" fmla="*/ 2202530 h 2370005"/>
              <a:gd name="T68" fmla="*/ 2721935 w 3694348"/>
              <a:gd name="T69" fmla="*/ 2170633 h 2370005"/>
              <a:gd name="T70" fmla="*/ 2785730 w 3694348"/>
              <a:gd name="T71" fmla="*/ 2138735 h 2370005"/>
              <a:gd name="T72" fmla="*/ 2849526 w 3694348"/>
              <a:gd name="T73" fmla="*/ 2096205 h 2370005"/>
              <a:gd name="T74" fmla="*/ 2955851 w 3694348"/>
              <a:gd name="T75" fmla="*/ 2021777 h 2370005"/>
              <a:gd name="T76" fmla="*/ 3030279 w 3694348"/>
              <a:gd name="T77" fmla="*/ 1989879 h 2370005"/>
              <a:gd name="T78" fmla="*/ 3157870 w 3694348"/>
              <a:gd name="T79" fmla="*/ 1904819 h 2370005"/>
              <a:gd name="T80" fmla="*/ 3274828 w 3694348"/>
              <a:gd name="T81" fmla="*/ 1862289 h 2370005"/>
              <a:gd name="T82" fmla="*/ 3381154 w 3694348"/>
              <a:gd name="T83" fmla="*/ 1777228 h 2370005"/>
              <a:gd name="T84" fmla="*/ 3498112 w 3694348"/>
              <a:gd name="T85" fmla="*/ 1681535 h 2370005"/>
              <a:gd name="T86" fmla="*/ 3540642 w 3694348"/>
              <a:gd name="T87" fmla="*/ 1617740 h 2370005"/>
              <a:gd name="T88" fmla="*/ 3604437 w 3694348"/>
              <a:gd name="T89" fmla="*/ 1511414 h 2370005"/>
              <a:gd name="T90" fmla="*/ 3636335 w 3694348"/>
              <a:gd name="T91" fmla="*/ 1426354 h 2370005"/>
              <a:gd name="T92" fmla="*/ 3689498 w 3694348"/>
              <a:gd name="T93" fmla="*/ 1234968 h 2370005"/>
              <a:gd name="T94" fmla="*/ 3657600 w 3694348"/>
              <a:gd name="T95" fmla="*/ 958521 h 2370005"/>
              <a:gd name="T96" fmla="*/ 3625702 w 3694348"/>
              <a:gd name="T97" fmla="*/ 884093 h 2370005"/>
              <a:gd name="T98" fmla="*/ 3540642 w 3694348"/>
              <a:gd name="T99" fmla="*/ 767135 h 2370005"/>
              <a:gd name="T100" fmla="*/ 3487479 w 3694348"/>
              <a:gd name="T101" fmla="*/ 703340 h 2370005"/>
              <a:gd name="T102" fmla="*/ 3370521 w 3694348"/>
              <a:gd name="T103" fmla="*/ 597014 h 2370005"/>
              <a:gd name="T104" fmla="*/ 3285461 w 3694348"/>
              <a:gd name="T105" fmla="*/ 533219 h 2370005"/>
              <a:gd name="T106" fmla="*/ 3168502 w 3694348"/>
              <a:gd name="T107" fmla="*/ 469423 h 2370005"/>
              <a:gd name="T108" fmla="*/ 3051544 w 3694348"/>
              <a:gd name="T109" fmla="*/ 416261 h 2370005"/>
              <a:gd name="T110" fmla="*/ 2945219 w 3694348"/>
              <a:gd name="T111" fmla="*/ 352465 h 2370005"/>
              <a:gd name="T112" fmla="*/ 2828261 w 3694348"/>
              <a:gd name="T113" fmla="*/ 288670 h 2370005"/>
              <a:gd name="T114" fmla="*/ 2753833 w 3694348"/>
              <a:gd name="T115" fmla="*/ 256772 h 2370005"/>
              <a:gd name="T116" fmla="*/ 2530549 w 3694348"/>
              <a:gd name="T117" fmla="*/ 182344 h 2370005"/>
              <a:gd name="T118" fmla="*/ 2445488 w 3694348"/>
              <a:gd name="T119" fmla="*/ 139814 h 2370005"/>
              <a:gd name="T120" fmla="*/ 2339163 w 3694348"/>
              <a:gd name="T121" fmla="*/ 97284 h 2370005"/>
              <a:gd name="T122" fmla="*/ 2222205 w 3694348"/>
              <a:gd name="T123" fmla="*/ 65386 h 2370005"/>
              <a:gd name="T124" fmla="*/ 2062716 w 3694348"/>
              <a:gd name="T125" fmla="*/ 33489 h 23700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94348"/>
              <a:gd name="T190" fmla="*/ 0 h 2370005"/>
              <a:gd name="T191" fmla="*/ 3694348 w 3694348"/>
              <a:gd name="T192" fmla="*/ 2370005 h 23700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94348" h="2370005">
                <a:moveTo>
                  <a:pt x="1924493" y="1591"/>
                </a:moveTo>
                <a:cubicBezTo>
                  <a:pt x="1768440" y="105626"/>
                  <a:pt x="1932594" y="0"/>
                  <a:pt x="1818168" y="65386"/>
                </a:cubicBezTo>
                <a:cubicBezTo>
                  <a:pt x="1807073" y="71726"/>
                  <a:pt x="1797700" y="80936"/>
                  <a:pt x="1786270" y="86651"/>
                </a:cubicBezTo>
                <a:cubicBezTo>
                  <a:pt x="1771013" y="94280"/>
                  <a:pt x="1725474" y="104508"/>
                  <a:pt x="1711842" y="107916"/>
                </a:cubicBezTo>
                <a:cubicBezTo>
                  <a:pt x="1638722" y="156664"/>
                  <a:pt x="1672293" y="142365"/>
                  <a:pt x="1616149" y="161079"/>
                </a:cubicBezTo>
                <a:cubicBezTo>
                  <a:pt x="1538435" y="212888"/>
                  <a:pt x="1636151" y="149649"/>
                  <a:pt x="1541721" y="203610"/>
                </a:cubicBezTo>
                <a:cubicBezTo>
                  <a:pt x="1530626" y="209950"/>
                  <a:pt x="1521253" y="219160"/>
                  <a:pt x="1509823" y="224875"/>
                </a:cubicBezTo>
                <a:cubicBezTo>
                  <a:pt x="1499799" y="229887"/>
                  <a:pt x="1488227" y="231092"/>
                  <a:pt x="1477926" y="235507"/>
                </a:cubicBezTo>
                <a:cubicBezTo>
                  <a:pt x="1463357" y="241751"/>
                  <a:pt x="1449964" y="250528"/>
                  <a:pt x="1435395" y="256772"/>
                </a:cubicBezTo>
                <a:cubicBezTo>
                  <a:pt x="1425094" y="261187"/>
                  <a:pt x="1413522" y="262393"/>
                  <a:pt x="1403498" y="267405"/>
                </a:cubicBezTo>
                <a:cubicBezTo>
                  <a:pt x="1392068" y="273120"/>
                  <a:pt x="1383346" y="283636"/>
                  <a:pt x="1371600" y="288670"/>
                </a:cubicBezTo>
                <a:cubicBezTo>
                  <a:pt x="1358169" y="294426"/>
                  <a:pt x="1342753" y="294172"/>
                  <a:pt x="1329070" y="299303"/>
                </a:cubicBezTo>
                <a:cubicBezTo>
                  <a:pt x="1314229" y="304868"/>
                  <a:pt x="1301256" y="314682"/>
                  <a:pt x="1286540" y="320568"/>
                </a:cubicBezTo>
                <a:cubicBezTo>
                  <a:pt x="1286529" y="320572"/>
                  <a:pt x="1206802" y="347147"/>
                  <a:pt x="1190847" y="352465"/>
                </a:cubicBezTo>
                <a:lnTo>
                  <a:pt x="1158949" y="363098"/>
                </a:lnTo>
                <a:cubicBezTo>
                  <a:pt x="1148316" y="366642"/>
                  <a:pt x="1137457" y="369567"/>
                  <a:pt x="1127051" y="373730"/>
                </a:cubicBezTo>
                <a:cubicBezTo>
                  <a:pt x="1109330" y="380819"/>
                  <a:pt x="1091759" y="388294"/>
                  <a:pt x="1073888" y="394996"/>
                </a:cubicBezTo>
                <a:cubicBezTo>
                  <a:pt x="1063394" y="398931"/>
                  <a:pt x="1052292" y="401213"/>
                  <a:pt x="1041991" y="405628"/>
                </a:cubicBezTo>
                <a:cubicBezTo>
                  <a:pt x="1004221" y="421815"/>
                  <a:pt x="999597" y="426803"/>
                  <a:pt x="967563" y="448158"/>
                </a:cubicBezTo>
                <a:cubicBezTo>
                  <a:pt x="960475" y="458791"/>
                  <a:pt x="956277" y="472073"/>
                  <a:pt x="946298" y="480056"/>
                </a:cubicBezTo>
                <a:cubicBezTo>
                  <a:pt x="937546" y="487058"/>
                  <a:pt x="924425" y="485677"/>
                  <a:pt x="914400" y="490689"/>
                </a:cubicBezTo>
                <a:cubicBezTo>
                  <a:pt x="840975" y="527401"/>
                  <a:pt x="928482" y="500459"/>
                  <a:pt x="839972" y="522586"/>
                </a:cubicBezTo>
                <a:cubicBezTo>
                  <a:pt x="829340" y="529674"/>
                  <a:pt x="818053" y="535868"/>
                  <a:pt x="808075" y="543851"/>
                </a:cubicBezTo>
                <a:cubicBezTo>
                  <a:pt x="800247" y="550113"/>
                  <a:pt x="795405" y="559958"/>
                  <a:pt x="786809" y="565116"/>
                </a:cubicBezTo>
                <a:cubicBezTo>
                  <a:pt x="777199" y="570882"/>
                  <a:pt x="765544" y="572205"/>
                  <a:pt x="754912" y="575749"/>
                </a:cubicBezTo>
                <a:cubicBezTo>
                  <a:pt x="744279" y="586382"/>
                  <a:pt x="732640" y="596095"/>
                  <a:pt x="723014" y="607647"/>
                </a:cubicBezTo>
                <a:cubicBezTo>
                  <a:pt x="714833" y="617464"/>
                  <a:pt x="711727" y="631561"/>
                  <a:pt x="701749" y="639544"/>
                </a:cubicBezTo>
                <a:cubicBezTo>
                  <a:pt x="692997" y="646545"/>
                  <a:pt x="680484" y="646633"/>
                  <a:pt x="669851" y="650177"/>
                </a:cubicBezTo>
                <a:cubicBezTo>
                  <a:pt x="659219" y="664354"/>
                  <a:pt x="652699" y="682877"/>
                  <a:pt x="637954" y="692707"/>
                </a:cubicBezTo>
                <a:cubicBezTo>
                  <a:pt x="619303" y="705141"/>
                  <a:pt x="574158" y="713972"/>
                  <a:pt x="574158" y="713972"/>
                </a:cubicBezTo>
                <a:cubicBezTo>
                  <a:pt x="511959" y="776171"/>
                  <a:pt x="541847" y="753233"/>
                  <a:pt x="489098" y="788400"/>
                </a:cubicBezTo>
                <a:cubicBezTo>
                  <a:pt x="485554" y="799033"/>
                  <a:pt x="486390" y="812373"/>
                  <a:pt x="478465" y="820298"/>
                </a:cubicBezTo>
                <a:cubicBezTo>
                  <a:pt x="460393" y="838370"/>
                  <a:pt x="414670" y="862828"/>
                  <a:pt x="414670" y="862828"/>
                </a:cubicBezTo>
                <a:cubicBezTo>
                  <a:pt x="411126" y="873461"/>
                  <a:pt x="411962" y="886801"/>
                  <a:pt x="404037" y="894726"/>
                </a:cubicBezTo>
                <a:cubicBezTo>
                  <a:pt x="396112" y="902651"/>
                  <a:pt x="381465" y="899141"/>
                  <a:pt x="372140" y="905358"/>
                </a:cubicBezTo>
                <a:cubicBezTo>
                  <a:pt x="359629" y="913699"/>
                  <a:pt x="349868" y="925704"/>
                  <a:pt x="340242" y="937256"/>
                </a:cubicBezTo>
                <a:cubicBezTo>
                  <a:pt x="332061" y="947073"/>
                  <a:pt x="327158" y="959337"/>
                  <a:pt x="318977" y="969154"/>
                </a:cubicBezTo>
                <a:cubicBezTo>
                  <a:pt x="309351" y="980705"/>
                  <a:pt x="296865" y="989634"/>
                  <a:pt x="287079" y="1001051"/>
                </a:cubicBezTo>
                <a:cubicBezTo>
                  <a:pt x="275546" y="1014506"/>
                  <a:pt x="265814" y="1029405"/>
                  <a:pt x="255181" y="1043582"/>
                </a:cubicBezTo>
                <a:cubicBezTo>
                  <a:pt x="236467" y="1099724"/>
                  <a:pt x="250765" y="1066155"/>
                  <a:pt x="202019" y="1139275"/>
                </a:cubicBezTo>
                <a:cubicBezTo>
                  <a:pt x="194931" y="1149907"/>
                  <a:pt x="189790" y="1162136"/>
                  <a:pt x="180754" y="1171172"/>
                </a:cubicBezTo>
                <a:cubicBezTo>
                  <a:pt x="150452" y="1201473"/>
                  <a:pt x="165049" y="1184096"/>
                  <a:pt x="138223" y="1224335"/>
                </a:cubicBezTo>
                <a:cubicBezTo>
                  <a:pt x="134679" y="1234968"/>
                  <a:pt x="132603" y="1246208"/>
                  <a:pt x="127591" y="1256233"/>
                </a:cubicBezTo>
                <a:cubicBezTo>
                  <a:pt x="74186" y="1363045"/>
                  <a:pt x="141001" y="1200136"/>
                  <a:pt x="85061" y="1330661"/>
                </a:cubicBezTo>
                <a:cubicBezTo>
                  <a:pt x="80646" y="1340962"/>
                  <a:pt x="79440" y="1352534"/>
                  <a:pt x="74428" y="1362558"/>
                </a:cubicBezTo>
                <a:cubicBezTo>
                  <a:pt x="68713" y="1373988"/>
                  <a:pt x="58353" y="1382779"/>
                  <a:pt x="53163" y="1394456"/>
                </a:cubicBezTo>
                <a:cubicBezTo>
                  <a:pt x="44059" y="1414939"/>
                  <a:pt x="38986" y="1436986"/>
                  <a:pt x="31898" y="1458251"/>
                </a:cubicBezTo>
                <a:lnTo>
                  <a:pt x="21265" y="1490149"/>
                </a:lnTo>
                <a:lnTo>
                  <a:pt x="10633" y="1522047"/>
                </a:lnTo>
                <a:cubicBezTo>
                  <a:pt x="7089" y="1550400"/>
                  <a:pt x="0" y="1578533"/>
                  <a:pt x="0" y="1607107"/>
                </a:cubicBezTo>
                <a:cubicBezTo>
                  <a:pt x="0" y="1663461"/>
                  <a:pt x="9899" y="1651837"/>
                  <a:pt x="31898" y="1692168"/>
                </a:cubicBezTo>
                <a:cubicBezTo>
                  <a:pt x="47078" y="1719997"/>
                  <a:pt x="64404" y="1747155"/>
                  <a:pt x="74428" y="1777228"/>
                </a:cubicBezTo>
                <a:cubicBezTo>
                  <a:pt x="98863" y="1850533"/>
                  <a:pt x="79843" y="1825173"/>
                  <a:pt x="116958" y="1862289"/>
                </a:cubicBezTo>
                <a:cubicBezTo>
                  <a:pt x="120502" y="1872921"/>
                  <a:pt x="122579" y="1884162"/>
                  <a:pt x="127591" y="1894186"/>
                </a:cubicBezTo>
                <a:cubicBezTo>
                  <a:pt x="135367" y="1909737"/>
                  <a:pt x="173526" y="1958977"/>
                  <a:pt x="180754" y="1968614"/>
                </a:cubicBezTo>
                <a:cubicBezTo>
                  <a:pt x="189401" y="1994557"/>
                  <a:pt x="192039" y="2011798"/>
                  <a:pt x="212651" y="2032410"/>
                </a:cubicBezTo>
                <a:cubicBezTo>
                  <a:pt x="221687" y="2041446"/>
                  <a:pt x="233916" y="2046587"/>
                  <a:pt x="244549" y="2053675"/>
                </a:cubicBezTo>
                <a:cubicBezTo>
                  <a:pt x="275839" y="2116254"/>
                  <a:pt x="250777" y="2091192"/>
                  <a:pt x="329609" y="2117470"/>
                </a:cubicBezTo>
                <a:lnTo>
                  <a:pt x="361507" y="2128103"/>
                </a:lnTo>
                <a:cubicBezTo>
                  <a:pt x="372140" y="2138735"/>
                  <a:pt x="381169" y="2151260"/>
                  <a:pt x="393405" y="2160000"/>
                </a:cubicBezTo>
                <a:cubicBezTo>
                  <a:pt x="418586" y="2177986"/>
                  <a:pt x="448603" y="2186469"/>
                  <a:pt x="478465" y="2191898"/>
                </a:cubicBezTo>
                <a:cubicBezTo>
                  <a:pt x="503122" y="2196381"/>
                  <a:pt x="528052" y="2199218"/>
                  <a:pt x="552893" y="2202530"/>
                </a:cubicBezTo>
                <a:lnTo>
                  <a:pt x="637954" y="2213163"/>
                </a:lnTo>
                <a:lnTo>
                  <a:pt x="829340" y="2234428"/>
                </a:lnTo>
                <a:cubicBezTo>
                  <a:pt x="1168280" y="2370005"/>
                  <a:pt x="871996" y="2259344"/>
                  <a:pt x="1807535" y="2245061"/>
                </a:cubicBezTo>
                <a:lnTo>
                  <a:pt x="2275368" y="2234428"/>
                </a:lnTo>
                <a:cubicBezTo>
                  <a:pt x="2349796" y="2230884"/>
                  <a:pt x="2424343" y="2229300"/>
                  <a:pt x="2498651" y="2223796"/>
                </a:cubicBezTo>
                <a:cubicBezTo>
                  <a:pt x="2602256" y="2216122"/>
                  <a:pt x="2527047" y="2217485"/>
                  <a:pt x="2594344" y="2202530"/>
                </a:cubicBezTo>
                <a:cubicBezTo>
                  <a:pt x="2615389" y="2197853"/>
                  <a:pt x="2636875" y="2195442"/>
                  <a:pt x="2658140" y="2191898"/>
                </a:cubicBezTo>
                <a:lnTo>
                  <a:pt x="2721935" y="2170633"/>
                </a:lnTo>
                <a:cubicBezTo>
                  <a:pt x="2732568" y="2167089"/>
                  <a:pt x="2744508" y="2166217"/>
                  <a:pt x="2753833" y="2160000"/>
                </a:cubicBezTo>
                <a:cubicBezTo>
                  <a:pt x="2764465" y="2152912"/>
                  <a:pt x="2775913" y="2146916"/>
                  <a:pt x="2785730" y="2138735"/>
                </a:cubicBezTo>
                <a:cubicBezTo>
                  <a:pt x="2797282" y="2129109"/>
                  <a:pt x="2805117" y="2115178"/>
                  <a:pt x="2817628" y="2106837"/>
                </a:cubicBezTo>
                <a:cubicBezTo>
                  <a:pt x="2826953" y="2100620"/>
                  <a:pt x="2838893" y="2099749"/>
                  <a:pt x="2849526" y="2096205"/>
                </a:cubicBezTo>
                <a:cubicBezTo>
                  <a:pt x="2901482" y="2044247"/>
                  <a:pt x="2858643" y="2080362"/>
                  <a:pt x="2923954" y="2043042"/>
                </a:cubicBezTo>
                <a:cubicBezTo>
                  <a:pt x="2935049" y="2036702"/>
                  <a:pt x="2944106" y="2026811"/>
                  <a:pt x="2955851" y="2021777"/>
                </a:cubicBezTo>
                <a:cubicBezTo>
                  <a:pt x="2969282" y="2016021"/>
                  <a:pt x="2984204" y="2014688"/>
                  <a:pt x="2998381" y="2011144"/>
                </a:cubicBezTo>
                <a:cubicBezTo>
                  <a:pt x="3009014" y="2004056"/>
                  <a:pt x="3022296" y="1999857"/>
                  <a:pt x="3030279" y="1989879"/>
                </a:cubicBezTo>
                <a:cubicBezTo>
                  <a:pt x="3054530" y="1959566"/>
                  <a:pt x="3023642" y="1955984"/>
                  <a:pt x="3062177" y="1936716"/>
                </a:cubicBezTo>
                <a:cubicBezTo>
                  <a:pt x="3083460" y="1926074"/>
                  <a:pt x="3131280" y="1915455"/>
                  <a:pt x="3157870" y="1904819"/>
                </a:cubicBezTo>
                <a:cubicBezTo>
                  <a:pt x="3175591" y="1897731"/>
                  <a:pt x="3193096" y="1890077"/>
                  <a:pt x="3211033" y="1883554"/>
                </a:cubicBezTo>
                <a:cubicBezTo>
                  <a:pt x="3232099" y="1875894"/>
                  <a:pt x="3274828" y="1862289"/>
                  <a:pt x="3274828" y="1862289"/>
                </a:cubicBezTo>
                <a:cubicBezTo>
                  <a:pt x="3335916" y="1801201"/>
                  <a:pt x="3304216" y="1817052"/>
                  <a:pt x="3359888" y="1798493"/>
                </a:cubicBezTo>
                <a:cubicBezTo>
                  <a:pt x="3366977" y="1791405"/>
                  <a:pt x="3372813" y="1782789"/>
                  <a:pt x="3381154" y="1777228"/>
                </a:cubicBezTo>
                <a:cubicBezTo>
                  <a:pt x="3446644" y="1733568"/>
                  <a:pt x="3401200" y="1778203"/>
                  <a:pt x="3455581" y="1734698"/>
                </a:cubicBezTo>
                <a:cubicBezTo>
                  <a:pt x="3486518" y="1709949"/>
                  <a:pt x="3470478" y="1714697"/>
                  <a:pt x="3498112" y="1681535"/>
                </a:cubicBezTo>
                <a:cubicBezTo>
                  <a:pt x="3507738" y="1669983"/>
                  <a:pt x="3519377" y="1660270"/>
                  <a:pt x="3530009" y="1649637"/>
                </a:cubicBezTo>
                <a:cubicBezTo>
                  <a:pt x="3533553" y="1639005"/>
                  <a:pt x="3535630" y="1627764"/>
                  <a:pt x="3540642" y="1617740"/>
                </a:cubicBezTo>
                <a:cubicBezTo>
                  <a:pt x="3548418" y="1602189"/>
                  <a:pt x="3586577" y="1552949"/>
                  <a:pt x="3593805" y="1543312"/>
                </a:cubicBezTo>
                <a:cubicBezTo>
                  <a:pt x="3597349" y="1532679"/>
                  <a:pt x="3600022" y="1521716"/>
                  <a:pt x="3604437" y="1511414"/>
                </a:cubicBezTo>
                <a:cubicBezTo>
                  <a:pt x="3610681" y="1496846"/>
                  <a:pt x="3620137" y="1483725"/>
                  <a:pt x="3625702" y="1468884"/>
                </a:cubicBezTo>
                <a:cubicBezTo>
                  <a:pt x="3630833" y="1455201"/>
                  <a:pt x="3631204" y="1440037"/>
                  <a:pt x="3636335" y="1426354"/>
                </a:cubicBezTo>
                <a:cubicBezTo>
                  <a:pt x="3641900" y="1411513"/>
                  <a:pt x="3652588" y="1398860"/>
                  <a:pt x="3657600" y="1383823"/>
                </a:cubicBezTo>
                <a:cubicBezTo>
                  <a:pt x="3675262" y="1330837"/>
                  <a:pt x="3680575" y="1288504"/>
                  <a:pt x="3689498" y="1234968"/>
                </a:cubicBezTo>
                <a:cubicBezTo>
                  <a:pt x="3682116" y="1094707"/>
                  <a:pt x="3694348" y="1081823"/>
                  <a:pt x="3668233" y="990419"/>
                </a:cubicBezTo>
                <a:cubicBezTo>
                  <a:pt x="3665154" y="979642"/>
                  <a:pt x="3662612" y="968546"/>
                  <a:pt x="3657600" y="958521"/>
                </a:cubicBezTo>
                <a:cubicBezTo>
                  <a:pt x="3651885" y="947091"/>
                  <a:pt x="3643423" y="937256"/>
                  <a:pt x="3636335" y="926623"/>
                </a:cubicBezTo>
                <a:cubicBezTo>
                  <a:pt x="3632791" y="912446"/>
                  <a:pt x="3631458" y="897524"/>
                  <a:pt x="3625702" y="884093"/>
                </a:cubicBezTo>
                <a:cubicBezTo>
                  <a:pt x="3608357" y="843623"/>
                  <a:pt x="3606035" y="861414"/>
                  <a:pt x="3583172" y="830930"/>
                </a:cubicBezTo>
                <a:cubicBezTo>
                  <a:pt x="3567838" y="810484"/>
                  <a:pt x="3558714" y="785207"/>
                  <a:pt x="3540642" y="767135"/>
                </a:cubicBezTo>
                <a:cubicBezTo>
                  <a:pt x="3530009" y="756502"/>
                  <a:pt x="3518370" y="746789"/>
                  <a:pt x="3508744" y="735237"/>
                </a:cubicBezTo>
                <a:cubicBezTo>
                  <a:pt x="3500563" y="725420"/>
                  <a:pt x="3494906" y="713738"/>
                  <a:pt x="3487479" y="703340"/>
                </a:cubicBezTo>
                <a:cubicBezTo>
                  <a:pt x="3477179" y="688920"/>
                  <a:pt x="3466926" y="674424"/>
                  <a:pt x="3455581" y="660810"/>
                </a:cubicBezTo>
                <a:cubicBezTo>
                  <a:pt x="3408416" y="604211"/>
                  <a:pt x="3462617" y="689110"/>
                  <a:pt x="3370521" y="597014"/>
                </a:cubicBezTo>
                <a:cubicBezTo>
                  <a:pt x="3356344" y="582837"/>
                  <a:pt x="3344030" y="566513"/>
                  <a:pt x="3327991" y="554484"/>
                </a:cubicBezTo>
                <a:cubicBezTo>
                  <a:pt x="3315311" y="544974"/>
                  <a:pt x="3299223" y="541083"/>
                  <a:pt x="3285461" y="533219"/>
                </a:cubicBezTo>
                <a:cubicBezTo>
                  <a:pt x="3228351" y="500585"/>
                  <a:pt x="3280887" y="518785"/>
                  <a:pt x="3211033" y="501321"/>
                </a:cubicBezTo>
                <a:cubicBezTo>
                  <a:pt x="3196856" y="490688"/>
                  <a:pt x="3183888" y="478215"/>
                  <a:pt x="3168502" y="469423"/>
                </a:cubicBezTo>
                <a:cubicBezTo>
                  <a:pt x="3158771" y="463863"/>
                  <a:pt x="3146336" y="464351"/>
                  <a:pt x="3136605" y="458791"/>
                </a:cubicBezTo>
                <a:cubicBezTo>
                  <a:pt x="3052263" y="410595"/>
                  <a:pt x="3136106" y="437400"/>
                  <a:pt x="3051544" y="416261"/>
                </a:cubicBezTo>
                <a:cubicBezTo>
                  <a:pt x="3040912" y="405628"/>
                  <a:pt x="3031883" y="393103"/>
                  <a:pt x="3019647" y="384363"/>
                </a:cubicBezTo>
                <a:cubicBezTo>
                  <a:pt x="2979482" y="355673"/>
                  <a:pt x="2983392" y="369816"/>
                  <a:pt x="2945219" y="352465"/>
                </a:cubicBezTo>
                <a:cubicBezTo>
                  <a:pt x="2916360" y="339347"/>
                  <a:pt x="2886534" y="327519"/>
                  <a:pt x="2860158" y="309935"/>
                </a:cubicBezTo>
                <a:cubicBezTo>
                  <a:pt x="2849526" y="302847"/>
                  <a:pt x="2840006" y="293704"/>
                  <a:pt x="2828261" y="288670"/>
                </a:cubicBezTo>
                <a:cubicBezTo>
                  <a:pt x="2814829" y="282913"/>
                  <a:pt x="2799907" y="281581"/>
                  <a:pt x="2785730" y="278037"/>
                </a:cubicBezTo>
                <a:cubicBezTo>
                  <a:pt x="2775098" y="270949"/>
                  <a:pt x="2765263" y="262487"/>
                  <a:pt x="2753833" y="256772"/>
                </a:cubicBezTo>
                <a:cubicBezTo>
                  <a:pt x="2732040" y="245876"/>
                  <a:pt x="2688987" y="239550"/>
                  <a:pt x="2668772" y="235507"/>
                </a:cubicBezTo>
                <a:cubicBezTo>
                  <a:pt x="2567548" y="184895"/>
                  <a:pt x="2614796" y="199194"/>
                  <a:pt x="2530549" y="182344"/>
                </a:cubicBezTo>
                <a:cubicBezTo>
                  <a:pt x="2516372" y="171712"/>
                  <a:pt x="2503869" y="158372"/>
                  <a:pt x="2488019" y="150447"/>
                </a:cubicBezTo>
                <a:cubicBezTo>
                  <a:pt x="2474948" y="143912"/>
                  <a:pt x="2459485" y="144013"/>
                  <a:pt x="2445488" y="139814"/>
                </a:cubicBezTo>
                <a:cubicBezTo>
                  <a:pt x="2424018" y="133373"/>
                  <a:pt x="2401742" y="128573"/>
                  <a:pt x="2381693" y="118549"/>
                </a:cubicBezTo>
                <a:cubicBezTo>
                  <a:pt x="2367516" y="111461"/>
                  <a:pt x="2354200" y="102296"/>
                  <a:pt x="2339163" y="97284"/>
                </a:cubicBezTo>
                <a:cubicBezTo>
                  <a:pt x="2322018" y="91569"/>
                  <a:pt x="2303435" y="91406"/>
                  <a:pt x="2286000" y="86651"/>
                </a:cubicBezTo>
                <a:cubicBezTo>
                  <a:pt x="2264375" y="80753"/>
                  <a:pt x="2243470" y="72474"/>
                  <a:pt x="2222205" y="65386"/>
                </a:cubicBezTo>
                <a:cubicBezTo>
                  <a:pt x="2211572" y="61842"/>
                  <a:pt x="2201362" y="56597"/>
                  <a:pt x="2190307" y="54754"/>
                </a:cubicBezTo>
                <a:lnTo>
                  <a:pt x="2062716" y="33489"/>
                </a:lnTo>
                <a:cubicBezTo>
                  <a:pt x="1867791" y="44318"/>
                  <a:pt x="1935224" y="44121"/>
                  <a:pt x="1860698" y="44121"/>
                </a:cubicBezTo>
              </a:path>
            </a:pathLst>
          </a:cu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6420603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建堆实例（续）</a:t>
            </a:r>
          </a:p>
        </p:txBody>
      </p:sp>
      <p:pic>
        <p:nvPicPr>
          <p:cNvPr id="54275" name="Picture 5" descr="C:\Documents and Settings\Administrator\My Documents\wg\数据结构\lecture\pictures\9\init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0866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7"/>
          <p:cNvSpPr txBox="1">
            <a:spLocks noChangeArrowheads="1"/>
          </p:cNvSpPr>
          <p:nvPr/>
        </p:nvSpPr>
        <p:spPr bwMode="ltGray">
          <a:xfrm>
            <a:off x="4953000" y="1371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20</a:t>
            </a:r>
          </a:p>
        </p:txBody>
      </p:sp>
      <p:sp>
        <p:nvSpPr>
          <p:cNvPr id="54277" name="TextBox 4"/>
          <p:cNvSpPr txBox="1">
            <a:spLocks noChangeArrowheads="1"/>
          </p:cNvSpPr>
          <p:nvPr/>
        </p:nvSpPr>
        <p:spPr bwMode="auto">
          <a:xfrm>
            <a:off x="984250" y="4864100"/>
            <a:ext cx="7713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step6</a:t>
            </a:r>
            <a:r>
              <a:rPr lang="zh-CN" altLang="en-US"/>
              <a:t>：最后检查编号为</a:t>
            </a:r>
            <a:r>
              <a:rPr lang="en-US" altLang="zh-CN"/>
              <a:t>1</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step7</a:t>
            </a:r>
            <a:r>
              <a:rPr lang="zh-CN" altLang="en-US"/>
              <a:t>：建堆成功！</a:t>
            </a:r>
            <a:endParaRPr lang="zh-CN" altLang="en-US">
              <a:solidFill>
                <a:srgbClr val="FF0000"/>
              </a:solidFill>
            </a:endParaRPr>
          </a:p>
        </p:txBody>
      </p:sp>
    </p:spTree>
    <p:extLst>
      <p:ext uri="{BB962C8B-B14F-4D97-AF65-F5344CB8AC3E}">
        <p14:creationId xmlns:p14="http://schemas.microsoft.com/office/powerpoint/2010/main" val="121734415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建堆复杂性分析</a:t>
            </a:r>
          </a:p>
        </p:txBody>
      </p:sp>
      <p:sp>
        <p:nvSpPr>
          <p:cNvPr id="1028" name="Rectangle 3"/>
          <p:cNvSpPr>
            <a:spLocks noGrp="1" noChangeArrowheads="1"/>
          </p:cNvSpPr>
          <p:nvPr>
            <p:ph type="body" idx="1"/>
          </p:nvPr>
        </p:nvSpPr>
        <p:spPr>
          <a:xfrm>
            <a:off x="1182688" y="1371600"/>
            <a:ext cx="7772400" cy="5181600"/>
          </a:xfrm>
        </p:spPr>
        <p:txBody>
          <a:bodyPr/>
          <a:lstStyle/>
          <a:p>
            <a:r>
              <a:rPr lang="zh-CN" altLang="en-US" smtClean="0"/>
              <a:t>内层循环</a:t>
            </a:r>
            <a:r>
              <a:rPr lang="en-US" altLang="zh-CN" smtClean="0"/>
              <a:t>O(logn)</a:t>
            </a:r>
            <a:r>
              <a:rPr lang="zh-CN" altLang="en-US" smtClean="0"/>
              <a:t>，</a:t>
            </a:r>
            <a:r>
              <a:rPr lang="en-US" altLang="zh-CN" smtClean="0"/>
              <a:t>n/2</a:t>
            </a:r>
            <a:r>
              <a:rPr lang="zh-CN" altLang="en-US" smtClean="0"/>
              <a:t>次，</a:t>
            </a:r>
            <a:r>
              <a:rPr lang="en-US" altLang="zh-CN" smtClean="0"/>
              <a:t>O(nlogn)</a:t>
            </a:r>
          </a:p>
          <a:p>
            <a:r>
              <a:rPr lang="zh-CN" altLang="en-US" smtClean="0"/>
              <a:t>实际上，</a:t>
            </a:r>
            <a:r>
              <a:rPr lang="en-US" altLang="zh-CN" smtClean="0">
                <a:latin typeface="Symbol" panose="05050102010706020507" pitchFamily="18" charset="2"/>
              </a:rPr>
              <a:t>Q</a:t>
            </a:r>
            <a:r>
              <a:rPr lang="en-US" altLang="zh-CN" smtClean="0"/>
              <a:t>(n)</a:t>
            </a:r>
          </a:p>
          <a:p>
            <a:r>
              <a:rPr lang="zh-CN" altLang="en-US" smtClean="0"/>
              <a:t>每次内层循环</a:t>
            </a:r>
            <a:r>
              <a:rPr lang="en-US" altLang="zh-CN" smtClean="0"/>
              <a:t>O(h</a:t>
            </a:r>
            <a:r>
              <a:rPr lang="en-US" altLang="zh-CN" baseline="-25000" smtClean="0"/>
              <a:t>i</a:t>
            </a:r>
            <a:r>
              <a:rPr lang="en-US" altLang="zh-CN" smtClean="0"/>
              <a:t>)</a:t>
            </a:r>
          </a:p>
          <a:p>
            <a:pPr lvl="1"/>
            <a:r>
              <a:rPr lang="en-US" altLang="zh-CN" smtClean="0"/>
              <a:t>h</a:t>
            </a:r>
            <a:r>
              <a:rPr lang="en-US" altLang="zh-CN" baseline="-25000" smtClean="0"/>
              <a:t>i</a:t>
            </a:r>
            <a:r>
              <a:rPr lang="zh-CN" altLang="en-US" smtClean="0"/>
              <a:t>，子树高度，取值</a:t>
            </a:r>
            <a:r>
              <a:rPr lang="en-US" altLang="zh-CN" smtClean="0"/>
              <a:t>2</a:t>
            </a:r>
            <a:r>
              <a:rPr lang="zh-CN" altLang="en-US" smtClean="0"/>
              <a:t>～</a:t>
            </a:r>
            <a:r>
              <a:rPr lang="en-US" altLang="zh-CN" smtClean="0"/>
              <a:t>h</a:t>
            </a:r>
          </a:p>
          <a:p>
            <a:pPr lvl="1"/>
            <a:r>
              <a:rPr lang="zh-CN" altLang="en-US" smtClean="0"/>
              <a:t>第</a:t>
            </a:r>
            <a:r>
              <a:rPr lang="en-US" altLang="zh-CN" smtClean="0"/>
              <a:t>j</a:t>
            </a:r>
            <a:r>
              <a:rPr lang="zh-CN" altLang="en-US" smtClean="0"/>
              <a:t>层节点数</a:t>
            </a:r>
            <a:r>
              <a:rPr lang="en-US" altLang="zh-CN" smtClean="0"/>
              <a:t>2</a:t>
            </a:r>
            <a:r>
              <a:rPr lang="en-US" altLang="zh-CN" baseline="30000" smtClean="0"/>
              <a:t>j-1</a:t>
            </a:r>
            <a:r>
              <a:rPr lang="zh-CN" altLang="en-US" smtClean="0"/>
              <a:t>，以它们为根子树高度</a:t>
            </a:r>
            <a:r>
              <a:rPr lang="en-US" altLang="zh-CN" smtClean="0"/>
              <a:t>h-j+1</a:t>
            </a:r>
          </a:p>
          <a:p>
            <a:pPr lvl="1"/>
            <a:r>
              <a:rPr lang="zh-CN" altLang="en-US" smtClean="0"/>
              <a:t>所以建堆时间</a:t>
            </a:r>
          </a:p>
          <a:p>
            <a:pPr lvl="1"/>
            <a:endParaRPr lang="zh-CN" altLang="en-US" smtClean="0"/>
          </a:p>
          <a:p>
            <a:pPr lvl="1"/>
            <a:endParaRPr lang="zh-CN" altLang="en-US" smtClean="0"/>
          </a:p>
          <a:p>
            <a:pPr lvl="1"/>
            <a:r>
              <a:rPr lang="zh-CN" altLang="en-US" smtClean="0"/>
              <a:t>且循环执行</a:t>
            </a:r>
            <a:r>
              <a:rPr lang="en-US" altLang="zh-CN" smtClean="0"/>
              <a:t>n/2</a:t>
            </a:r>
            <a:r>
              <a:rPr lang="en-US" altLang="zh-CN" smtClean="0">
                <a:sym typeface="Wingdings" panose="05000000000000000000" pitchFamily="2" charset="2"/>
              </a:rPr>
              <a:t></a:t>
            </a:r>
            <a:r>
              <a:rPr lang="en-US" altLang="zh-CN" smtClean="0">
                <a:latin typeface="Symbol" panose="05050102010706020507" pitchFamily="18" charset="2"/>
                <a:sym typeface="Wingdings" panose="05000000000000000000" pitchFamily="2" charset="2"/>
              </a:rPr>
              <a:t>W</a:t>
            </a:r>
            <a:r>
              <a:rPr lang="en-US" altLang="zh-CN" smtClean="0">
                <a:sym typeface="Wingdings" panose="05000000000000000000" pitchFamily="2" charset="2"/>
              </a:rPr>
              <a:t>(n)</a:t>
            </a:r>
            <a:r>
              <a:rPr lang="en-US" altLang="zh-CN" smtClean="0">
                <a:latin typeface="Symbol" panose="05050102010706020507" pitchFamily="18" charset="2"/>
              </a:rPr>
              <a:t>Q</a:t>
            </a:r>
            <a:r>
              <a:rPr lang="en-US" altLang="zh-CN" smtClean="0"/>
              <a:t>(n)</a:t>
            </a:r>
          </a:p>
        </p:txBody>
      </p:sp>
      <p:graphicFrame>
        <p:nvGraphicFramePr>
          <p:cNvPr id="1026" name="Object 2"/>
          <p:cNvGraphicFramePr>
            <a:graphicFrameLocks noChangeAspect="1"/>
          </p:cNvGraphicFramePr>
          <p:nvPr>
            <p:extLst/>
          </p:nvPr>
        </p:nvGraphicFramePr>
        <p:xfrm>
          <a:off x="268288" y="3864194"/>
          <a:ext cx="8686800" cy="963613"/>
        </p:xfrm>
        <a:graphic>
          <a:graphicData uri="http://schemas.openxmlformats.org/presentationml/2006/ole">
            <mc:AlternateContent xmlns:mc="http://schemas.openxmlformats.org/markup-compatibility/2006">
              <mc:Choice xmlns:v="urn:schemas-microsoft-com:vml" Requires="v">
                <p:oleObj spid="_x0000_s28678" name="Equation" r:id="rId3" imgW="4000320" imgH="444240" progId="Equation.3">
                  <p:embed/>
                </p:oleObj>
              </mc:Choice>
              <mc:Fallback>
                <p:oleObj name="Equation" r:id="rId3" imgW="40003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3864194"/>
                        <a:ext cx="86868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087663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堆排序</a:t>
            </a:r>
          </a:p>
        </p:txBody>
      </p:sp>
      <p:sp>
        <p:nvSpPr>
          <p:cNvPr id="59395" name="Rectangle 3"/>
          <p:cNvSpPr>
            <a:spLocks noGrp="1" noChangeArrowheads="1"/>
          </p:cNvSpPr>
          <p:nvPr>
            <p:ph type="body" idx="1"/>
          </p:nvPr>
        </p:nvSpPr>
        <p:spPr/>
        <p:txBody>
          <a:bodyPr/>
          <a:lstStyle/>
          <a:p>
            <a:pPr lvl="1"/>
            <a:r>
              <a:rPr lang="en-US" altLang="zh-CN" smtClean="0"/>
              <a:t>n</a:t>
            </a:r>
            <a:r>
              <a:rPr lang="zh-CN" altLang="en-US" smtClean="0"/>
              <a:t>个元素</a:t>
            </a:r>
            <a:r>
              <a:rPr lang="en-US" altLang="zh-CN" smtClean="0"/>
              <a:t>——</a:t>
            </a:r>
            <a:r>
              <a:rPr lang="zh-CN" altLang="en-US" smtClean="0"/>
              <a:t>建最大堆</a:t>
            </a:r>
          </a:p>
          <a:p>
            <a:pPr lvl="1"/>
            <a:r>
              <a:rPr lang="zh-CN" altLang="en-US" smtClean="0"/>
              <a:t>重复：删除元素</a:t>
            </a:r>
            <a:r>
              <a:rPr lang="en-US" altLang="zh-CN" smtClean="0"/>
              <a:t>——</a:t>
            </a:r>
            <a:r>
              <a:rPr lang="zh-CN" altLang="en-US" smtClean="0"/>
              <a:t>放入末尾</a:t>
            </a:r>
            <a:r>
              <a:rPr lang="en-US" altLang="zh-CN" smtClean="0"/>
              <a:t>——</a:t>
            </a:r>
            <a:r>
              <a:rPr lang="zh-CN" altLang="en-US" smtClean="0"/>
              <a:t>重整</a:t>
            </a:r>
            <a:endParaRPr lang="en-US" altLang="zh-CN" smtClean="0"/>
          </a:p>
          <a:p>
            <a:pPr lvl="1"/>
            <a:r>
              <a:rPr lang="zh-CN" altLang="en-US" smtClean="0"/>
              <a:t>假定初始序列是</a:t>
            </a:r>
            <a:r>
              <a:rPr lang="en-US" altLang="zh-CN" smtClean="0"/>
              <a:t>[20,12,35,15,10,80,30,17,2,1]</a:t>
            </a:r>
            <a:endParaRPr lang="zh-CN" altLang="en-US" smtClean="0"/>
          </a:p>
        </p:txBody>
      </p:sp>
      <p:pic>
        <p:nvPicPr>
          <p:cNvPr id="59396" name="Picture 4" descr="C:\Documents and Settings\Administrator\My Documents\wg\数据结构\lecture\pictures\9\ini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371850"/>
            <a:ext cx="7086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5"/>
          <p:cNvSpPr txBox="1">
            <a:spLocks noChangeArrowheads="1"/>
          </p:cNvSpPr>
          <p:nvPr/>
        </p:nvSpPr>
        <p:spPr bwMode="auto">
          <a:xfrm>
            <a:off x="4572000" y="6119813"/>
            <a:ext cx="161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初始最大堆</a:t>
            </a:r>
          </a:p>
        </p:txBody>
      </p:sp>
    </p:spTree>
    <p:extLst>
      <p:ext uri="{BB962C8B-B14F-4D97-AF65-F5344CB8AC3E}">
        <p14:creationId xmlns:p14="http://schemas.microsoft.com/office/powerpoint/2010/main" val="181531869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t>堆排序</a:t>
            </a:r>
          </a:p>
        </p:txBody>
      </p:sp>
      <p:sp>
        <p:nvSpPr>
          <p:cNvPr id="60419" name="Rectangle 3"/>
          <p:cNvSpPr>
            <a:spLocks noGrp="1" noChangeArrowheads="1"/>
          </p:cNvSpPr>
          <p:nvPr>
            <p:ph type="body" idx="1"/>
          </p:nvPr>
        </p:nvSpPr>
        <p:spPr/>
        <p:txBody>
          <a:bodyPr/>
          <a:lstStyle/>
          <a:p>
            <a:pPr lvl="1"/>
            <a:endParaRPr lang="zh-CN" altLang="en-US" smtClean="0"/>
          </a:p>
        </p:txBody>
      </p:sp>
      <p:pic>
        <p:nvPicPr>
          <p:cNvPr id="60420" name="Picture 5" descr="C:\Documents and Settings\Administrator\My Documents\wg\教学\数据结构\lecture\pictures\9\heap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6363"/>
            <a:ext cx="8594725"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6" descr="C:\Documents and Settings\Administrator\My Documents\wg\教学\数据结构\lecture\pictures\9\heapsort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76651"/>
            <a:ext cx="8709025" cy="209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481960" y="2973543"/>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80</a:t>
            </a:r>
            <a:endParaRPr lang="zh-CN" altLang="en-US" dirty="0"/>
          </a:p>
        </p:txBody>
      </p:sp>
      <p:sp>
        <p:nvSpPr>
          <p:cNvPr id="7" name="文本框 6"/>
          <p:cNvSpPr txBox="1"/>
          <p:nvPr/>
        </p:nvSpPr>
        <p:spPr>
          <a:xfrm>
            <a:off x="5933091" y="2973543"/>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80</a:t>
            </a:r>
            <a:endParaRPr lang="zh-CN" altLang="en-US" dirty="0"/>
          </a:p>
        </p:txBody>
      </p:sp>
      <p:sp>
        <p:nvSpPr>
          <p:cNvPr id="8" name="文本框 7"/>
          <p:cNvSpPr txBox="1"/>
          <p:nvPr/>
        </p:nvSpPr>
        <p:spPr>
          <a:xfrm>
            <a:off x="5350752" y="2976096"/>
            <a:ext cx="420414" cy="406266"/>
          </a:xfrm>
          <a:prstGeom prst="rect">
            <a:avLst/>
          </a:prstGeom>
          <a:solidFill>
            <a:schemeClr val="bg1"/>
          </a:solidFill>
          <a:ln w="12700">
            <a:solidFill>
              <a:schemeClr val="tx1"/>
            </a:solidFill>
          </a:ln>
        </p:spPr>
        <p:txBody>
          <a:bodyPr wrap="square" rtlCol="0">
            <a:spAutoFit/>
          </a:bodyPr>
          <a:lstStyle/>
          <a:p>
            <a:r>
              <a:rPr lang="en-US" altLang="zh-CN" dirty="0" smtClean="0"/>
              <a:t>35</a:t>
            </a:r>
            <a:endParaRPr lang="zh-CN" altLang="en-US" dirty="0"/>
          </a:p>
        </p:txBody>
      </p:sp>
      <p:sp>
        <p:nvSpPr>
          <p:cNvPr id="9" name="文本框 8"/>
          <p:cNvSpPr txBox="1"/>
          <p:nvPr/>
        </p:nvSpPr>
        <p:spPr>
          <a:xfrm>
            <a:off x="1439920" y="5159396"/>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80</a:t>
            </a:r>
            <a:endParaRPr lang="zh-CN" altLang="en-US" dirty="0"/>
          </a:p>
        </p:txBody>
      </p:sp>
      <p:sp>
        <p:nvSpPr>
          <p:cNvPr id="10" name="文本框 9"/>
          <p:cNvSpPr txBox="1"/>
          <p:nvPr/>
        </p:nvSpPr>
        <p:spPr>
          <a:xfrm>
            <a:off x="857581" y="5161949"/>
            <a:ext cx="420414" cy="406266"/>
          </a:xfrm>
          <a:prstGeom prst="rect">
            <a:avLst/>
          </a:prstGeom>
          <a:solidFill>
            <a:schemeClr val="bg1"/>
          </a:solidFill>
          <a:ln w="12700">
            <a:solidFill>
              <a:schemeClr val="tx1"/>
            </a:solidFill>
          </a:ln>
        </p:spPr>
        <p:txBody>
          <a:bodyPr wrap="square" rtlCol="0">
            <a:spAutoFit/>
          </a:bodyPr>
          <a:lstStyle/>
          <a:p>
            <a:r>
              <a:rPr lang="en-US" altLang="zh-CN" dirty="0" smtClean="0"/>
              <a:t>35</a:t>
            </a:r>
            <a:endParaRPr lang="zh-CN" altLang="en-US" dirty="0"/>
          </a:p>
        </p:txBody>
      </p:sp>
      <p:sp>
        <p:nvSpPr>
          <p:cNvPr id="11" name="文本框 10"/>
          <p:cNvSpPr txBox="1"/>
          <p:nvPr/>
        </p:nvSpPr>
        <p:spPr>
          <a:xfrm>
            <a:off x="359106" y="5161949"/>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30</a:t>
            </a:r>
            <a:endParaRPr lang="zh-CN" altLang="en-US" dirty="0"/>
          </a:p>
        </p:txBody>
      </p:sp>
      <p:sp>
        <p:nvSpPr>
          <p:cNvPr id="12" name="文本框 11"/>
          <p:cNvSpPr txBox="1"/>
          <p:nvPr/>
        </p:nvSpPr>
        <p:spPr>
          <a:xfrm>
            <a:off x="5901561" y="5151140"/>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80</a:t>
            </a:r>
            <a:endParaRPr lang="zh-CN" altLang="en-US" dirty="0"/>
          </a:p>
        </p:txBody>
      </p:sp>
      <p:sp>
        <p:nvSpPr>
          <p:cNvPr id="13" name="文本框 12"/>
          <p:cNvSpPr txBox="1"/>
          <p:nvPr/>
        </p:nvSpPr>
        <p:spPr>
          <a:xfrm>
            <a:off x="5319222" y="5153693"/>
            <a:ext cx="420414" cy="406266"/>
          </a:xfrm>
          <a:prstGeom prst="rect">
            <a:avLst/>
          </a:prstGeom>
          <a:solidFill>
            <a:schemeClr val="bg1"/>
          </a:solidFill>
          <a:ln w="12700">
            <a:solidFill>
              <a:schemeClr val="tx1"/>
            </a:solidFill>
          </a:ln>
        </p:spPr>
        <p:txBody>
          <a:bodyPr wrap="square" rtlCol="0">
            <a:spAutoFit/>
          </a:bodyPr>
          <a:lstStyle/>
          <a:p>
            <a:r>
              <a:rPr lang="en-US" altLang="zh-CN" dirty="0" smtClean="0"/>
              <a:t>35</a:t>
            </a:r>
            <a:endParaRPr lang="zh-CN" altLang="en-US" dirty="0"/>
          </a:p>
        </p:txBody>
      </p:sp>
      <p:sp>
        <p:nvSpPr>
          <p:cNvPr id="14" name="文本框 13"/>
          <p:cNvSpPr txBox="1"/>
          <p:nvPr/>
        </p:nvSpPr>
        <p:spPr>
          <a:xfrm>
            <a:off x="4820747" y="5153693"/>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30</a:t>
            </a:r>
            <a:endParaRPr lang="zh-CN" altLang="en-US" dirty="0"/>
          </a:p>
        </p:txBody>
      </p:sp>
      <p:sp>
        <p:nvSpPr>
          <p:cNvPr id="15" name="文本框 14"/>
          <p:cNvSpPr txBox="1"/>
          <p:nvPr/>
        </p:nvSpPr>
        <p:spPr>
          <a:xfrm>
            <a:off x="8597409" y="4645847"/>
            <a:ext cx="420414" cy="369332"/>
          </a:xfrm>
          <a:prstGeom prst="rect">
            <a:avLst/>
          </a:prstGeom>
          <a:solidFill>
            <a:schemeClr val="bg1"/>
          </a:solidFill>
          <a:ln w="12700">
            <a:solidFill>
              <a:schemeClr val="tx1"/>
            </a:solidFill>
          </a:ln>
        </p:spPr>
        <p:txBody>
          <a:bodyPr wrap="square" rtlCol="0">
            <a:spAutoFit/>
          </a:bodyPr>
          <a:lstStyle/>
          <a:p>
            <a:r>
              <a:rPr lang="en-US" altLang="zh-CN" dirty="0" smtClean="0"/>
              <a:t>20</a:t>
            </a:r>
            <a:endParaRPr lang="zh-CN" altLang="en-US" dirty="0"/>
          </a:p>
        </p:txBody>
      </p:sp>
    </p:spTree>
    <p:extLst>
      <p:ext uri="{BB962C8B-B14F-4D97-AF65-F5344CB8AC3E}">
        <p14:creationId xmlns:p14="http://schemas.microsoft.com/office/powerpoint/2010/main" val="312564632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H1</a:t>
            </a:r>
            <a:r>
              <a:rPr lang="zh-CN" altLang="en-US" smtClean="0"/>
              <a:t>小结</a:t>
            </a:r>
          </a:p>
        </p:txBody>
      </p:sp>
      <p:sp>
        <p:nvSpPr>
          <p:cNvPr id="65539" name="内容占位符 2"/>
          <p:cNvSpPr>
            <a:spLocks noGrp="1"/>
          </p:cNvSpPr>
          <p:nvPr>
            <p:ph idx="1"/>
          </p:nvPr>
        </p:nvSpPr>
        <p:spPr/>
        <p:txBody>
          <a:bodyPr/>
          <a:lstStyle/>
          <a:p>
            <a:r>
              <a:rPr lang="zh-CN" altLang="en-US" smtClean="0"/>
              <a:t>堆是表达优先队列的一种方式</a:t>
            </a:r>
            <a:endParaRPr lang="en-US" altLang="zh-CN" smtClean="0"/>
          </a:p>
          <a:p>
            <a:r>
              <a:rPr lang="zh-CN" altLang="en-US" smtClean="0"/>
              <a:t>堆的插入：</a:t>
            </a:r>
            <a:r>
              <a:rPr lang="en-US" altLang="zh-CN" smtClean="0"/>
              <a:t>O(</a:t>
            </a:r>
            <a:r>
              <a:rPr lang="en-US" altLang="zh-CN" i="1" smtClean="0"/>
              <a:t>log</a:t>
            </a:r>
            <a:r>
              <a:rPr lang="en-US" altLang="zh-CN" smtClean="0"/>
              <a:t>n)</a:t>
            </a:r>
            <a:r>
              <a:rPr lang="zh-CN" altLang="en-US" smtClean="0"/>
              <a:t>从下向上调整</a:t>
            </a:r>
            <a:endParaRPr lang="en-US" altLang="zh-CN" smtClean="0"/>
          </a:p>
          <a:p>
            <a:r>
              <a:rPr lang="zh-CN" altLang="en-US" smtClean="0"/>
              <a:t>堆的删除：</a:t>
            </a:r>
            <a:r>
              <a:rPr lang="en-US" altLang="zh-CN" smtClean="0"/>
              <a:t>O(</a:t>
            </a:r>
            <a:r>
              <a:rPr lang="en-US" altLang="zh-CN" i="1" smtClean="0"/>
              <a:t>log</a:t>
            </a:r>
            <a:r>
              <a:rPr lang="en-US" altLang="zh-CN" smtClean="0"/>
              <a:t>n)</a:t>
            </a:r>
            <a:r>
              <a:rPr lang="zh-CN" altLang="en-US" smtClean="0"/>
              <a:t>从上向下调整</a:t>
            </a:r>
            <a:endParaRPr lang="en-US" altLang="zh-CN" smtClean="0"/>
          </a:p>
          <a:p>
            <a:r>
              <a:rPr lang="zh-CN" altLang="en-US" smtClean="0"/>
              <a:t>堆的初始化：</a:t>
            </a:r>
            <a:r>
              <a:rPr lang="en-US" altLang="zh-CN" smtClean="0"/>
              <a:t>O(n)</a:t>
            </a:r>
            <a:r>
              <a:rPr lang="zh-CN" altLang="en-US" smtClean="0"/>
              <a:t>从后向前遍历、自上而下调整</a:t>
            </a:r>
            <a:endParaRPr lang="en-US" altLang="zh-CN" smtClean="0"/>
          </a:p>
          <a:p>
            <a:r>
              <a:rPr lang="zh-CN" altLang="en-US" smtClean="0"/>
              <a:t>堆排序：先建最大堆、再依次删除</a:t>
            </a:r>
            <a:endParaRPr lang="en-US" altLang="zh-CN" smtClean="0"/>
          </a:p>
          <a:p>
            <a:r>
              <a:rPr lang="zh-CN" altLang="en-US" smtClean="0"/>
              <a:t>堆排序时间已达最优</a:t>
            </a:r>
          </a:p>
        </p:txBody>
      </p:sp>
      <p:sp>
        <p:nvSpPr>
          <p:cNvPr id="655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2A9C29-DDAE-43AE-A6EF-713010FD0E6D}" type="slidenum">
              <a:rPr lang="en-US" altLang="en-US">
                <a:solidFill>
                  <a:srgbClr val="4B4B4B"/>
                </a:solidFill>
              </a:rPr>
              <a:pPr eaLnBrk="1" hangingPunct="1"/>
              <a:t>167</a:t>
            </a:fld>
            <a:endParaRPr lang="en-US" altLang="en-US">
              <a:solidFill>
                <a:srgbClr val="4B4B4B"/>
              </a:solidFill>
            </a:endParaRPr>
          </a:p>
        </p:txBody>
      </p:sp>
    </p:spTree>
    <p:extLst>
      <p:ext uri="{BB962C8B-B14F-4D97-AF65-F5344CB8AC3E}">
        <p14:creationId xmlns:p14="http://schemas.microsoft.com/office/powerpoint/2010/main" val="184769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t>H2.</a:t>
            </a:r>
            <a:r>
              <a:rPr lang="zh-CN" altLang="en-US" smtClean="0"/>
              <a:t>霍夫曼编码</a:t>
            </a:r>
          </a:p>
        </p:txBody>
      </p:sp>
      <p:sp>
        <p:nvSpPr>
          <p:cNvPr id="74755" name="Rectangle 3"/>
          <p:cNvSpPr>
            <a:spLocks noGrp="1" noChangeArrowheads="1"/>
          </p:cNvSpPr>
          <p:nvPr>
            <p:ph type="body" idx="1"/>
          </p:nvPr>
        </p:nvSpPr>
        <p:spPr>
          <a:xfrm>
            <a:off x="1182688" y="1371600"/>
            <a:ext cx="7772400" cy="5181600"/>
          </a:xfrm>
        </p:spPr>
        <p:txBody>
          <a:bodyPr/>
          <a:lstStyle/>
          <a:p>
            <a:r>
              <a:rPr lang="en-US" altLang="zh-CN" smtClean="0">
                <a:solidFill>
                  <a:schemeClr val="hlink"/>
                </a:solidFill>
              </a:rPr>
              <a:t>Huffman code</a:t>
            </a:r>
            <a:r>
              <a:rPr lang="zh-CN" altLang="en-US" smtClean="0"/>
              <a:t>：一种文本压缩算法</a:t>
            </a:r>
          </a:p>
          <a:p>
            <a:pPr lvl="1"/>
            <a:r>
              <a:rPr lang="zh-CN" altLang="en-US" smtClean="0"/>
              <a:t>考虑字符的出现频率进行编码</a:t>
            </a:r>
          </a:p>
          <a:p>
            <a:r>
              <a:rPr lang="en-US" altLang="zh-CN" smtClean="0"/>
              <a:t>4</a:t>
            </a:r>
            <a:r>
              <a:rPr lang="zh-CN" altLang="en-US" smtClean="0"/>
              <a:t>个字符</a:t>
            </a:r>
            <a:r>
              <a:rPr lang="en-US" altLang="zh-CN" smtClean="0"/>
              <a:t>a,u,x,z</a:t>
            </a:r>
            <a:r>
              <a:rPr lang="zh-CN" altLang="en-US" smtClean="0"/>
              <a:t>组成的文本</a:t>
            </a:r>
          </a:p>
          <a:p>
            <a:pPr lvl="1"/>
            <a:r>
              <a:rPr lang="zh-CN" altLang="en-US" smtClean="0"/>
              <a:t>每个字符一个字节：</a:t>
            </a:r>
            <a:r>
              <a:rPr lang="en-US" altLang="zh-CN" smtClean="0"/>
              <a:t>1000</a:t>
            </a:r>
            <a:r>
              <a:rPr lang="zh-CN" altLang="en-US" smtClean="0"/>
              <a:t>字节，</a:t>
            </a:r>
            <a:r>
              <a:rPr lang="en-US" altLang="zh-CN" smtClean="0"/>
              <a:t>8000</a:t>
            </a:r>
            <a:r>
              <a:rPr lang="zh-CN" altLang="en-US" smtClean="0"/>
              <a:t>位</a:t>
            </a:r>
          </a:p>
          <a:p>
            <a:pPr lvl="1"/>
            <a:r>
              <a:rPr lang="zh-CN" altLang="en-US" smtClean="0"/>
              <a:t>每个字符两位</a:t>
            </a:r>
            <a:r>
              <a:rPr lang="en-US" altLang="zh-CN" smtClean="0"/>
              <a:t>(a:00, x:01, u:10, z:11)</a:t>
            </a:r>
            <a:r>
              <a:rPr lang="zh-CN" altLang="en-US" smtClean="0"/>
              <a:t>：</a:t>
            </a:r>
            <a:r>
              <a:rPr lang="en-US" altLang="zh-CN" smtClean="0"/>
              <a:t>2000</a:t>
            </a:r>
            <a:r>
              <a:rPr lang="zh-CN" altLang="en-US" smtClean="0"/>
              <a:t>位</a:t>
            </a:r>
          </a:p>
          <a:p>
            <a:pPr lvl="1"/>
            <a:r>
              <a:rPr lang="zh-CN" altLang="en-US" smtClean="0"/>
              <a:t>保存编码表</a:t>
            </a:r>
          </a:p>
          <a:p>
            <a:pPr lvl="2"/>
            <a:r>
              <a:rPr lang="zh-CN" altLang="en-US" smtClean="0"/>
              <a:t>符号个数</a:t>
            </a:r>
            <a:r>
              <a:rPr lang="en-US" altLang="zh-CN" smtClean="0"/>
              <a:t>, </a:t>
            </a:r>
            <a:r>
              <a:rPr lang="zh-CN" altLang="en-US" smtClean="0"/>
              <a:t>代码</a:t>
            </a:r>
            <a:r>
              <a:rPr lang="en-US" altLang="zh-CN" smtClean="0"/>
              <a:t>1, </a:t>
            </a:r>
            <a:r>
              <a:rPr lang="zh-CN" altLang="en-US" smtClean="0"/>
              <a:t>符号</a:t>
            </a:r>
            <a:r>
              <a:rPr lang="en-US" altLang="zh-CN" smtClean="0"/>
              <a:t>1, </a:t>
            </a:r>
            <a:r>
              <a:rPr lang="zh-CN" altLang="en-US" smtClean="0"/>
              <a:t>代码</a:t>
            </a:r>
            <a:r>
              <a:rPr lang="en-US" altLang="zh-CN" smtClean="0"/>
              <a:t>2, </a:t>
            </a:r>
            <a:r>
              <a:rPr lang="zh-CN" altLang="en-US" smtClean="0"/>
              <a:t>符号</a:t>
            </a:r>
            <a:r>
              <a:rPr lang="en-US" altLang="zh-CN" smtClean="0"/>
              <a:t>2, ...—48</a:t>
            </a:r>
            <a:r>
              <a:rPr lang="zh-CN" altLang="en-US" smtClean="0"/>
              <a:t>位</a:t>
            </a:r>
          </a:p>
          <a:p>
            <a:pPr lvl="1"/>
            <a:r>
              <a:rPr lang="zh-CN" altLang="en-US" smtClean="0"/>
              <a:t>压缩比</a:t>
            </a:r>
            <a:r>
              <a:rPr lang="en-US" altLang="zh-CN" smtClean="0"/>
              <a:t>8000/2048=3.9</a:t>
            </a:r>
          </a:p>
        </p:txBody>
      </p:sp>
    </p:spTree>
    <p:extLst>
      <p:ext uri="{BB962C8B-B14F-4D97-AF65-F5344CB8AC3E}">
        <p14:creationId xmlns:p14="http://schemas.microsoft.com/office/powerpoint/2010/main" val="184007129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解码方法</a:t>
            </a:r>
          </a:p>
        </p:txBody>
      </p:sp>
      <p:sp>
        <p:nvSpPr>
          <p:cNvPr id="76803" name="Rectangle 3"/>
          <p:cNvSpPr>
            <a:spLocks noGrp="1" noChangeArrowheads="1"/>
          </p:cNvSpPr>
          <p:nvPr>
            <p:ph type="body" idx="1"/>
          </p:nvPr>
        </p:nvSpPr>
        <p:spPr>
          <a:xfrm>
            <a:off x="1182688" y="1371600"/>
            <a:ext cx="7772400" cy="5257800"/>
          </a:xfrm>
        </p:spPr>
        <p:txBody>
          <a:bodyPr/>
          <a:lstStyle/>
          <a:p>
            <a:r>
              <a:rPr lang="zh-CN" altLang="en-US" smtClean="0"/>
              <a:t>如何解码？</a:t>
            </a:r>
          </a:p>
          <a:p>
            <a:r>
              <a:rPr lang="zh-CN" altLang="en-US" smtClean="0"/>
              <a:t>任何一个编码都不是其他编码的前缀</a:t>
            </a:r>
          </a:p>
          <a:p>
            <a:endParaRPr lang="en-US" altLang="zh-CN" smtClean="0"/>
          </a:p>
          <a:p>
            <a:endParaRPr lang="en-US" altLang="zh-CN" smtClean="0"/>
          </a:p>
          <a:p>
            <a:pPr>
              <a:buFontTx/>
              <a:buNone/>
            </a:pPr>
            <a:r>
              <a:rPr lang="en-US" altLang="zh-CN" smtClean="0"/>
              <a:t>					</a:t>
            </a:r>
            <a:r>
              <a:rPr lang="en-US" altLang="zh-CN" smtClean="0">
                <a:solidFill>
                  <a:srgbClr val="FF0000"/>
                </a:solidFill>
              </a:rPr>
              <a:t> 00010100100101</a:t>
            </a:r>
          </a:p>
          <a:p>
            <a:endParaRPr lang="en-US" altLang="zh-CN" smtClean="0"/>
          </a:p>
          <a:p>
            <a:r>
              <a:rPr lang="zh-CN" altLang="en-US" smtClean="0"/>
              <a:t>检测前缀即可</a:t>
            </a:r>
          </a:p>
        </p:txBody>
      </p:sp>
      <p:graphicFrame>
        <p:nvGraphicFramePr>
          <p:cNvPr id="4" name="表格 3"/>
          <p:cNvGraphicFramePr>
            <a:graphicFrameLocks noGrp="1"/>
          </p:cNvGraphicFramePr>
          <p:nvPr/>
        </p:nvGraphicFramePr>
        <p:xfrm>
          <a:off x="1701800" y="2890838"/>
          <a:ext cx="2160588" cy="1482724"/>
        </p:xfrm>
        <a:graphic>
          <a:graphicData uri="http://schemas.openxmlformats.org/drawingml/2006/table">
            <a:tbl>
              <a:tblPr bandRow="1">
                <a:tableStyleId>{5C22544A-7EE6-4342-B048-85BDC9FD1C3A}</a:tableStyleId>
              </a:tblPr>
              <a:tblGrid>
                <a:gridCol w="1080294"/>
                <a:gridCol w="1080294"/>
              </a:tblGrid>
              <a:tr h="370681">
                <a:tc>
                  <a:txBody>
                    <a:bodyPr/>
                    <a:lstStyle/>
                    <a:p>
                      <a:pPr algn="ctr"/>
                      <a:r>
                        <a:rPr lang="en-US" altLang="zh-CN" sz="1800" dirty="0" smtClean="0"/>
                        <a:t>a</a:t>
                      </a:r>
                      <a:endParaRPr lang="zh-CN" altLang="en-US" sz="1800" dirty="0"/>
                    </a:p>
                  </a:txBody>
                  <a:tcPr marL="91465" marR="91465" marT="45700" marB="45700" anchor="ctr"/>
                </a:tc>
                <a:tc>
                  <a:txBody>
                    <a:bodyPr/>
                    <a:lstStyle/>
                    <a:p>
                      <a:pPr algn="ctr"/>
                      <a:r>
                        <a:rPr lang="en-US" altLang="zh-CN" sz="1800" dirty="0" smtClean="0"/>
                        <a:t>0</a:t>
                      </a:r>
                      <a:endParaRPr lang="zh-CN" altLang="en-US" sz="1800" dirty="0"/>
                    </a:p>
                  </a:txBody>
                  <a:tcPr marL="91465" marR="91465" marT="45700" marB="45700" anchor="ctr"/>
                </a:tc>
              </a:tr>
              <a:tr h="370681">
                <a:tc>
                  <a:txBody>
                    <a:bodyPr/>
                    <a:lstStyle/>
                    <a:p>
                      <a:pPr algn="ctr"/>
                      <a:r>
                        <a:rPr lang="en-US" altLang="zh-CN" sz="1800" dirty="0" smtClean="0"/>
                        <a:t>x</a:t>
                      </a:r>
                      <a:endParaRPr lang="zh-CN" altLang="en-US" sz="1800" dirty="0"/>
                    </a:p>
                  </a:txBody>
                  <a:tcPr marL="91465" marR="91465" marT="45700" marB="45700" anchor="ctr"/>
                </a:tc>
                <a:tc>
                  <a:txBody>
                    <a:bodyPr/>
                    <a:lstStyle/>
                    <a:p>
                      <a:pPr algn="ctr"/>
                      <a:r>
                        <a:rPr lang="en-US" altLang="zh-CN" sz="1800" dirty="0" smtClean="0"/>
                        <a:t>00</a:t>
                      </a:r>
                      <a:endParaRPr lang="zh-CN" altLang="en-US" sz="1800" dirty="0"/>
                    </a:p>
                  </a:txBody>
                  <a:tcPr marL="91465" marR="91465" marT="45700" marB="45700" anchor="ctr"/>
                </a:tc>
              </a:tr>
              <a:tr h="370681">
                <a:tc>
                  <a:txBody>
                    <a:bodyPr/>
                    <a:lstStyle/>
                    <a:p>
                      <a:pPr algn="ctr"/>
                      <a:r>
                        <a:rPr lang="en-US" altLang="zh-CN" sz="1800" dirty="0" smtClean="0"/>
                        <a:t>u</a:t>
                      </a:r>
                      <a:endParaRPr lang="zh-CN" altLang="en-US" sz="1800" dirty="0"/>
                    </a:p>
                  </a:txBody>
                  <a:tcPr marL="91465" marR="91465" marT="45700" marB="45700" anchor="ctr"/>
                </a:tc>
                <a:tc>
                  <a:txBody>
                    <a:bodyPr/>
                    <a:lstStyle/>
                    <a:p>
                      <a:pPr algn="ctr"/>
                      <a:r>
                        <a:rPr lang="en-US" altLang="zh-CN" sz="1800" dirty="0" smtClean="0"/>
                        <a:t>01</a:t>
                      </a:r>
                      <a:endParaRPr lang="zh-CN" altLang="en-US" sz="1800" dirty="0"/>
                    </a:p>
                  </a:txBody>
                  <a:tcPr marL="91465" marR="91465" marT="45700" marB="45700" anchor="ctr"/>
                </a:tc>
              </a:tr>
              <a:tr h="370681">
                <a:tc>
                  <a:txBody>
                    <a:bodyPr/>
                    <a:lstStyle/>
                    <a:p>
                      <a:pPr algn="ctr"/>
                      <a:r>
                        <a:rPr lang="en-US" altLang="zh-CN" sz="1800" dirty="0" smtClean="0"/>
                        <a:t>z</a:t>
                      </a:r>
                      <a:endParaRPr lang="zh-CN" altLang="en-US" sz="1800" dirty="0"/>
                    </a:p>
                  </a:txBody>
                  <a:tcPr marL="91465" marR="91465" marT="45700" marB="45700" anchor="ctr"/>
                </a:tc>
                <a:tc>
                  <a:txBody>
                    <a:bodyPr/>
                    <a:lstStyle/>
                    <a:p>
                      <a:pPr algn="ctr"/>
                      <a:r>
                        <a:rPr lang="en-US" altLang="zh-CN" sz="1800" dirty="0" smtClean="0"/>
                        <a:t>001</a:t>
                      </a:r>
                      <a:endParaRPr lang="zh-CN" altLang="en-US" sz="1800" dirty="0"/>
                    </a:p>
                  </a:txBody>
                  <a:tcPr marL="91465" marR="91465" marT="45700" marB="45700" anchor="ctr"/>
                </a:tc>
              </a:tr>
            </a:tbl>
          </a:graphicData>
        </a:graphic>
      </p:graphicFrame>
      <p:pic>
        <p:nvPicPr>
          <p:cNvPr id="76821" name="Picture 5" descr="http://hiphotos.baidu.com/sannichen216/pic/item/3866dfceb8aa3812f8dc619e.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62813" y="4505325"/>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710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第五部分：排序和查找</a:t>
            </a:r>
          </a:p>
        </p:txBody>
      </p:sp>
      <p:sp>
        <p:nvSpPr>
          <p:cNvPr id="37891" name="内容占位符 2"/>
          <p:cNvSpPr>
            <a:spLocks noGrp="1"/>
          </p:cNvSpPr>
          <p:nvPr>
            <p:ph idx="1"/>
          </p:nvPr>
        </p:nvSpPr>
        <p:spPr/>
        <p:txBody>
          <a:bodyPr/>
          <a:lstStyle/>
          <a:p>
            <a:r>
              <a:rPr lang="zh-CN" altLang="en-US" smtClean="0"/>
              <a:t>专题</a:t>
            </a:r>
            <a:r>
              <a:rPr lang="en-US" altLang="zh-CN" smtClean="0"/>
              <a:t>1</a:t>
            </a:r>
            <a:r>
              <a:rPr lang="zh-CN" altLang="en-US" smtClean="0"/>
              <a:t>：排序</a:t>
            </a:r>
            <a:endParaRPr lang="en-US" altLang="zh-CN" smtClean="0"/>
          </a:p>
          <a:p>
            <a:pPr lvl="1"/>
            <a:r>
              <a:rPr lang="zh-CN" altLang="en-US" smtClean="0"/>
              <a:t>各种排序算法思想和排序过程</a:t>
            </a:r>
            <a:endParaRPr lang="en-US" altLang="zh-CN" smtClean="0"/>
          </a:p>
          <a:p>
            <a:pPr lvl="2"/>
            <a:r>
              <a:rPr lang="zh-CN" altLang="en-US" smtClean="0">
                <a:latin typeface="楷体" panose="02010609060101010101" pitchFamily="49" charset="-122"/>
                <a:ea typeface="楷体" panose="02010609060101010101" pitchFamily="49" charset="-122"/>
              </a:rPr>
              <a:t>如用某某排序算法将给定序列排列</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各种排序算法执行过程的状态特征辨别，如第</a:t>
            </a:r>
            <a:r>
              <a:rPr lang="en-US" altLang="zh-CN" smtClean="0">
                <a:latin typeface="楷体" panose="02010609060101010101" pitchFamily="49" charset="-122"/>
                <a:ea typeface="楷体" panose="02010609060101010101" pitchFamily="49" charset="-122"/>
              </a:rPr>
              <a:t>1</a:t>
            </a:r>
            <a:r>
              <a:rPr lang="zh-CN" altLang="en-US" smtClean="0">
                <a:latin typeface="楷体" panose="02010609060101010101" pitchFamily="49" charset="-122"/>
                <a:ea typeface="楷体" panose="02010609060101010101" pitchFamily="49" charset="-122"/>
              </a:rPr>
              <a:t>趟排序结果、第</a:t>
            </a:r>
            <a:r>
              <a:rPr lang="en-US" altLang="zh-CN" smtClean="0">
                <a:latin typeface="楷体" panose="02010609060101010101" pitchFamily="49" charset="-122"/>
                <a:ea typeface="楷体" panose="02010609060101010101" pitchFamily="49" charset="-122"/>
              </a:rPr>
              <a:t>2</a:t>
            </a:r>
            <a:r>
              <a:rPr lang="zh-CN" altLang="en-US" smtClean="0">
                <a:latin typeface="楷体" panose="02010609060101010101" pitchFamily="49" charset="-122"/>
                <a:ea typeface="楷体" panose="02010609060101010101" pitchFamily="49" charset="-122"/>
              </a:rPr>
              <a:t>趟排序结果等</a:t>
            </a:r>
            <a:endParaRPr lang="en-US" altLang="zh-CN" smtClean="0">
              <a:latin typeface="楷体" panose="02010609060101010101" pitchFamily="49" charset="-122"/>
              <a:ea typeface="楷体" panose="02010609060101010101" pitchFamily="49" charset="-122"/>
            </a:endParaRPr>
          </a:p>
          <a:p>
            <a:pPr lvl="1"/>
            <a:r>
              <a:rPr lang="zh-CN" altLang="en-US" smtClean="0"/>
              <a:t>各种排序算法的复杂度分析</a:t>
            </a:r>
            <a:endParaRPr lang="en-US" altLang="zh-CN" smtClean="0"/>
          </a:p>
        </p:txBody>
      </p:sp>
      <p:sp>
        <p:nvSpPr>
          <p:cNvPr id="378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DE65A9-4617-482B-A185-A4816E2567CF}" type="slidenum">
              <a:rPr lang="en-US" altLang="en-US">
                <a:solidFill>
                  <a:srgbClr val="4B4B4B"/>
                </a:solidFill>
              </a:rPr>
              <a:pPr eaLnBrk="1" hangingPunct="1"/>
              <a:t>17</a:t>
            </a:fld>
            <a:endParaRPr lang="en-US" altLang="en-US">
              <a:solidFill>
                <a:srgbClr val="4B4B4B"/>
              </a:solidFill>
            </a:endParaRPr>
          </a:p>
        </p:txBody>
      </p:sp>
    </p:spTree>
    <p:extLst>
      <p:ext uri="{BB962C8B-B14F-4D97-AF65-F5344CB8AC3E}">
        <p14:creationId xmlns:p14="http://schemas.microsoft.com/office/powerpoint/2010/main" val="398287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算法</a:t>
            </a:r>
          </a:p>
        </p:txBody>
      </p:sp>
      <p:sp>
        <p:nvSpPr>
          <p:cNvPr id="77827" name="Rectangle 3"/>
          <p:cNvSpPr>
            <a:spLocks noGrp="1" noChangeArrowheads="1"/>
          </p:cNvSpPr>
          <p:nvPr>
            <p:ph idx="1"/>
          </p:nvPr>
        </p:nvSpPr>
        <p:spPr/>
        <p:txBody>
          <a:bodyPr/>
          <a:lstStyle/>
          <a:p>
            <a:r>
              <a:rPr lang="zh-CN" altLang="en-US" dirty="0" smtClean="0"/>
              <a:t>扩充二叉树</a:t>
            </a:r>
          </a:p>
          <a:p>
            <a:pPr lvl="1"/>
            <a:r>
              <a:rPr lang="zh-CN" altLang="en-US" dirty="0" smtClean="0"/>
              <a:t>外部节点</a:t>
            </a:r>
            <a:r>
              <a:rPr lang="en-US" altLang="zh-CN" dirty="0" smtClean="0"/>
              <a:t>——</a:t>
            </a:r>
            <a:r>
              <a:rPr lang="zh-CN" altLang="en-US" dirty="0" smtClean="0"/>
              <a:t>符号，边</a:t>
            </a:r>
            <a:r>
              <a:rPr lang="en-US" altLang="zh-CN" dirty="0" smtClean="0"/>
              <a:t>——</a:t>
            </a:r>
            <a:r>
              <a:rPr lang="zh-CN" altLang="en-US" dirty="0" smtClean="0"/>
              <a:t>左标</a:t>
            </a:r>
            <a:r>
              <a:rPr lang="en-US" altLang="zh-CN" dirty="0" smtClean="0"/>
              <a:t>0</a:t>
            </a:r>
            <a:r>
              <a:rPr lang="zh-CN" altLang="en-US" dirty="0" smtClean="0"/>
              <a:t>，右标</a:t>
            </a:r>
            <a:r>
              <a:rPr lang="en-US" altLang="zh-CN" dirty="0" smtClean="0"/>
              <a:t>1</a:t>
            </a:r>
          </a:p>
          <a:p>
            <a:pPr lvl="1"/>
            <a:r>
              <a:rPr lang="zh-CN" altLang="en-US" dirty="0" smtClean="0"/>
              <a:t>根</a:t>
            </a:r>
            <a:r>
              <a:rPr lang="zh-CN" altLang="en-US" dirty="0" smtClean="0">
                <a:sym typeface="Wingdings" panose="05000000000000000000" pitchFamily="2" charset="2"/>
              </a:rPr>
              <a:t>外部节点路径</a:t>
            </a:r>
          </a:p>
          <a:p>
            <a:pPr lvl="1"/>
            <a:r>
              <a:rPr lang="zh-CN" altLang="en-US" dirty="0" smtClean="0">
                <a:sym typeface="Wingdings" panose="05000000000000000000" pitchFamily="2" charset="2"/>
              </a:rPr>
              <a:t>编码后长度</a:t>
            </a:r>
          </a:p>
          <a:p>
            <a:pPr lvl="2">
              <a:buFont typeface="Wingdings" panose="05000000000000000000" pitchFamily="2" charset="2"/>
              <a:buNone/>
            </a:pPr>
            <a:r>
              <a:rPr lang="en-US" altLang="zh-CN" sz="2800" dirty="0" smtClean="0">
                <a:sym typeface="Wingdings" panose="05000000000000000000" pitchFamily="2" charset="2"/>
              </a:rPr>
              <a:t>2*F(a)+ 3*F(b)+</a:t>
            </a:r>
            <a:br>
              <a:rPr lang="en-US" altLang="zh-CN" sz="2800" dirty="0" smtClean="0">
                <a:sym typeface="Wingdings" panose="05000000000000000000" pitchFamily="2" charset="2"/>
              </a:rPr>
            </a:br>
            <a:r>
              <a:rPr lang="en-US" altLang="zh-CN" sz="2800" dirty="0" smtClean="0">
                <a:sym typeface="Wingdings" panose="05000000000000000000" pitchFamily="2" charset="2"/>
              </a:rPr>
              <a:t>3*F(c)+3*F(d)+</a:t>
            </a:r>
            <a:br>
              <a:rPr lang="en-US" altLang="zh-CN" sz="2800" dirty="0" smtClean="0">
                <a:sym typeface="Wingdings" panose="05000000000000000000" pitchFamily="2" charset="2"/>
              </a:rPr>
            </a:br>
            <a:r>
              <a:rPr lang="en-US" altLang="zh-CN" sz="2800" dirty="0" smtClean="0">
                <a:sym typeface="Wingdings" panose="05000000000000000000" pitchFamily="2" charset="2"/>
              </a:rPr>
              <a:t>3*F(e)+ 2*F(f)</a:t>
            </a:r>
          </a:p>
        </p:txBody>
      </p:sp>
      <p:grpSp>
        <p:nvGrpSpPr>
          <p:cNvPr id="2" name="组合 1"/>
          <p:cNvGrpSpPr/>
          <p:nvPr/>
        </p:nvGrpSpPr>
        <p:grpSpPr>
          <a:xfrm>
            <a:off x="5270938" y="2925927"/>
            <a:ext cx="3409965" cy="2589744"/>
            <a:chOff x="5334000" y="2568575"/>
            <a:chExt cx="3409965" cy="2589744"/>
          </a:xfrm>
        </p:grpSpPr>
        <p:pic>
          <p:nvPicPr>
            <p:cNvPr id="77828" name="Picture 4" descr="C:\Documents and Settings\Administrator\My Documents\wg\数据结构\lecture\pictures\9\huffma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568575"/>
              <a:ext cx="3389708" cy="249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7141782" y="4694101"/>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d</a:t>
              </a:r>
              <a:endParaRPr lang="zh-CN" altLang="en-US" sz="2400" dirty="0"/>
            </a:p>
          </p:txBody>
        </p:sp>
        <p:sp>
          <p:nvSpPr>
            <p:cNvPr id="6" name="文本框 5"/>
            <p:cNvSpPr txBox="1"/>
            <p:nvPr/>
          </p:nvSpPr>
          <p:spPr>
            <a:xfrm>
              <a:off x="6559443" y="469665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c</a:t>
              </a:r>
              <a:endParaRPr lang="zh-CN" altLang="en-US" sz="2400" dirty="0"/>
            </a:p>
          </p:txBody>
        </p:sp>
        <p:sp>
          <p:nvSpPr>
            <p:cNvPr id="7" name="文本框 6"/>
            <p:cNvSpPr txBox="1"/>
            <p:nvPr/>
          </p:nvSpPr>
          <p:spPr>
            <a:xfrm>
              <a:off x="6060968" y="469665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b</a:t>
              </a:r>
              <a:endParaRPr lang="zh-CN" altLang="en-US" sz="2400" dirty="0"/>
            </a:p>
          </p:txBody>
        </p:sp>
        <p:sp>
          <p:nvSpPr>
            <p:cNvPr id="8" name="文本框 7"/>
            <p:cNvSpPr txBox="1"/>
            <p:nvPr/>
          </p:nvSpPr>
          <p:spPr>
            <a:xfrm>
              <a:off x="7671024" y="4694101"/>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e</a:t>
              </a:r>
              <a:endParaRPr lang="zh-CN" altLang="en-US" sz="2400" dirty="0"/>
            </a:p>
          </p:txBody>
        </p:sp>
        <p:sp>
          <p:nvSpPr>
            <p:cNvPr id="9" name="文本框 8"/>
            <p:cNvSpPr txBox="1"/>
            <p:nvPr/>
          </p:nvSpPr>
          <p:spPr>
            <a:xfrm>
              <a:off x="5334000" y="4016099"/>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a</a:t>
              </a:r>
              <a:endParaRPr lang="zh-CN" altLang="en-US" sz="2400" dirty="0"/>
            </a:p>
          </p:txBody>
        </p:sp>
        <p:sp>
          <p:nvSpPr>
            <p:cNvPr id="10" name="文本框 9"/>
            <p:cNvSpPr txBox="1"/>
            <p:nvPr/>
          </p:nvSpPr>
          <p:spPr>
            <a:xfrm>
              <a:off x="8323551" y="4016099"/>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f</a:t>
              </a:r>
              <a:endParaRPr lang="zh-CN" altLang="en-US" sz="2400" dirty="0"/>
            </a:p>
          </p:txBody>
        </p:sp>
      </p:grpSp>
    </p:spTree>
    <p:extLst>
      <p:ext uri="{BB962C8B-B14F-4D97-AF65-F5344CB8AC3E}">
        <p14:creationId xmlns:p14="http://schemas.microsoft.com/office/powerpoint/2010/main" val="111428342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构造霍夫曼树</a:t>
            </a:r>
          </a:p>
        </p:txBody>
      </p:sp>
      <p:sp>
        <p:nvSpPr>
          <p:cNvPr id="79875" name="Text Box 7"/>
          <p:cNvSpPr txBox="1">
            <a:spLocks noChangeArrowheads="1"/>
          </p:cNvSpPr>
          <p:nvPr/>
        </p:nvSpPr>
        <p:spPr bwMode="ltGray">
          <a:xfrm>
            <a:off x="1828800" y="1600200"/>
            <a:ext cx="4343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初始：单节点二叉树集合</a:t>
            </a:r>
            <a:br>
              <a:rPr lang="zh-CN" altLang="en-US" sz="2800" dirty="0">
                <a:solidFill>
                  <a:schemeClr val="hlink"/>
                </a:solidFill>
              </a:rPr>
            </a:br>
            <a:r>
              <a:rPr lang="zh-CN" altLang="en-US" sz="2800" dirty="0">
                <a:solidFill>
                  <a:schemeClr val="hlink"/>
                </a:solidFill>
              </a:rPr>
              <a:t>树的权重</a:t>
            </a:r>
            <a:r>
              <a:rPr lang="en-US" altLang="zh-CN" sz="2800" dirty="0">
                <a:solidFill>
                  <a:schemeClr val="hlink"/>
                </a:solidFill>
              </a:rPr>
              <a:t>——</a:t>
            </a:r>
            <a:r>
              <a:rPr lang="zh-CN" altLang="en-US" sz="2800" dirty="0">
                <a:solidFill>
                  <a:schemeClr val="hlink"/>
                </a:solidFill>
              </a:rPr>
              <a:t>字符频率</a:t>
            </a:r>
          </a:p>
        </p:txBody>
      </p:sp>
      <p:pic>
        <p:nvPicPr>
          <p:cNvPr id="79876" name="Picture 14" descr="C:\Documents and Settings\Administrator\My Documents\wg\教学\数据结构\lecture\pictures\9\huffmantre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68929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103606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构造霍夫曼树</a:t>
            </a:r>
          </a:p>
        </p:txBody>
      </p:sp>
      <p:sp>
        <p:nvSpPr>
          <p:cNvPr id="80899" name="Text Box 3"/>
          <p:cNvSpPr txBox="1">
            <a:spLocks noChangeArrowheads="1"/>
          </p:cNvSpPr>
          <p:nvPr/>
        </p:nvSpPr>
        <p:spPr bwMode="ltGray">
          <a:xfrm>
            <a:off x="2590800" y="2468563"/>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重复，直至只剩一棵树</a:t>
            </a:r>
          </a:p>
        </p:txBody>
      </p:sp>
      <p:sp>
        <p:nvSpPr>
          <p:cNvPr id="80900" name="Text Box 6"/>
          <p:cNvSpPr txBox="1">
            <a:spLocks noChangeArrowheads="1"/>
          </p:cNvSpPr>
          <p:nvPr/>
        </p:nvSpPr>
        <p:spPr bwMode="ltGray">
          <a:xfrm>
            <a:off x="2590800" y="1371600"/>
            <a:ext cx="47874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选择两个</a:t>
            </a:r>
            <a:r>
              <a:rPr lang="en-US" altLang="zh-CN" sz="2800" dirty="0">
                <a:solidFill>
                  <a:schemeClr val="hlink"/>
                </a:solidFill>
              </a:rPr>
              <a:t>w</a:t>
            </a:r>
            <a:r>
              <a:rPr lang="zh-CN" altLang="en-US" sz="2800" dirty="0">
                <a:solidFill>
                  <a:schemeClr val="hlink"/>
                </a:solidFill>
              </a:rPr>
              <a:t>值最小的树合并，权重相加作为新的权重</a:t>
            </a:r>
            <a:endParaRPr lang="zh-CN" altLang="en-US" sz="2800" dirty="0">
              <a:solidFill>
                <a:schemeClr val="accent2"/>
              </a:solidFill>
              <a:ea typeface="黑体" panose="02010609060101010101" pitchFamily="49" charset="-122"/>
            </a:endParaRPr>
          </a:p>
        </p:txBody>
      </p:sp>
      <p:pic>
        <p:nvPicPr>
          <p:cNvPr id="80901" name="Picture 7" descr="C:\Documents and Settings\Administrator\My Documents\wg\教学\数据结构\lecture\pictures\9\huffmantre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134639"/>
            <a:ext cx="83058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947547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H2</a:t>
            </a:r>
            <a:r>
              <a:rPr lang="zh-CN" altLang="en-US" smtClean="0"/>
              <a:t>小结</a:t>
            </a:r>
          </a:p>
        </p:txBody>
      </p:sp>
      <p:sp>
        <p:nvSpPr>
          <p:cNvPr id="86019" name="内容占位符 2"/>
          <p:cNvSpPr>
            <a:spLocks noGrp="1"/>
          </p:cNvSpPr>
          <p:nvPr>
            <p:ph idx="1"/>
          </p:nvPr>
        </p:nvSpPr>
        <p:spPr/>
        <p:txBody>
          <a:bodyPr/>
          <a:lstStyle/>
          <a:p>
            <a:r>
              <a:rPr lang="zh-CN" altLang="en-US" smtClean="0"/>
              <a:t>霍夫曼树是一棵二叉树</a:t>
            </a:r>
            <a:endParaRPr lang="en-US" altLang="zh-CN" smtClean="0"/>
          </a:p>
          <a:p>
            <a:pPr lvl="1"/>
            <a:r>
              <a:rPr lang="zh-CN" altLang="en-US" smtClean="0"/>
              <a:t>叶节点是具有不同权值的元素</a:t>
            </a:r>
            <a:endParaRPr lang="en-US" altLang="zh-CN" smtClean="0"/>
          </a:p>
          <a:p>
            <a:pPr lvl="1"/>
            <a:r>
              <a:rPr lang="zh-CN" altLang="en-US" smtClean="0"/>
              <a:t>其他节点仅用于计算，没有实际意义</a:t>
            </a:r>
            <a:endParaRPr lang="en-US" altLang="zh-CN" smtClean="0"/>
          </a:p>
          <a:p>
            <a:pPr lvl="1"/>
            <a:r>
              <a:rPr lang="zh-CN" altLang="en-US" smtClean="0"/>
              <a:t>从根到叶的路径（左</a:t>
            </a:r>
            <a:r>
              <a:rPr lang="en-US" altLang="zh-CN" smtClean="0"/>
              <a:t>0</a:t>
            </a:r>
            <a:r>
              <a:rPr lang="zh-CN" altLang="en-US" smtClean="0"/>
              <a:t>右</a:t>
            </a:r>
            <a:r>
              <a:rPr lang="en-US" altLang="zh-CN" smtClean="0"/>
              <a:t>1</a:t>
            </a:r>
            <a:r>
              <a:rPr lang="zh-CN" altLang="en-US" smtClean="0"/>
              <a:t>）即是该叶的编码</a:t>
            </a:r>
            <a:endParaRPr lang="en-US" altLang="zh-CN" smtClean="0"/>
          </a:p>
          <a:p>
            <a:pPr lvl="1"/>
            <a:endParaRPr lang="en-US" altLang="zh-CN" smtClean="0"/>
          </a:p>
          <a:p>
            <a:r>
              <a:rPr lang="zh-CN" altLang="en-US" smtClean="0"/>
              <a:t>霍夫曼编码的基本思想</a:t>
            </a:r>
            <a:endParaRPr lang="en-US" altLang="zh-CN" smtClean="0"/>
          </a:p>
          <a:p>
            <a:pPr lvl="1"/>
            <a:r>
              <a:rPr lang="zh-CN" altLang="en-US" smtClean="0"/>
              <a:t>让权值高的叶节点尽量靠近根，这样它的路径就能尽量短</a:t>
            </a:r>
          </a:p>
        </p:txBody>
      </p:sp>
      <p:sp>
        <p:nvSpPr>
          <p:cNvPr id="860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BB77A7-A81C-46EE-8AC6-E8470E537C14}" type="slidenum">
              <a:rPr lang="en-US" altLang="en-US">
                <a:solidFill>
                  <a:srgbClr val="4B4B4B"/>
                </a:solidFill>
              </a:rPr>
              <a:pPr eaLnBrk="1" hangingPunct="1"/>
              <a:t>173</a:t>
            </a:fld>
            <a:endParaRPr lang="en-US" altLang="en-US">
              <a:solidFill>
                <a:srgbClr val="4B4B4B"/>
              </a:solidFill>
            </a:endParaRPr>
          </a:p>
        </p:txBody>
      </p:sp>
    </p:spTree>
    <p:extLst>
      <p:ext uri="{BB962C8B-B14F-4D97-AF65-F5344CB8AC3E}">
        <p14:creationId xmlns:p14="http://schemas.microsoft.com/office/powerpoint/2010/main" val="1544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第六章  搜索树</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zh-CN" altLang="en-US" sz="3200" dirty="0" smtClean="0"/>
              <a:t>二叉搜索树（</a:t>
            </a:r>
            <a:r>
              <a:rPr lang="en-US" altLang="zh-CN" sz="3200" dirty="0" smtClean="0"/>
              <a:t>AVL</a:t>
            </a:r>
            <a:r>
              <a:rPr lang="zh-CN" altLang="en-US" sz="3200" dirty="0" smtClean="0"/>
              <a:t>、红黑树），</a:t>
            </a:r>
            <a:r>
              <a:rPr lang="en-US" altLang="zh-CN" sz="3200" dirty="0" smtClean="0"/>
              <a:t>B</a:t>
            </a:r>
            <a:r>
              <a:rPr lang="zh-CN" altLang="en-US" sz="3200" dirty="0" smtClean="0"/>
              <a:t>树</a:t>
            </a:r>
            <a:endParaRPr lang="zh-CN" altLang="en-US" sz="3200" dirty="0"/>
          </a:p>
        </p:txBody>
      </p:sp>
      <p:sp>
        <p:nvSpPr>
          <p:cNvPr id="6" name="灯片编号占位符 5"/>
          <p:cNvSpPr>
            <a:spLocks noGrp="1"/>
          </p:cNvSpPr>
          <p:nvPr>
            <p:ph type="sldNum" sz="quarter" idx="12"/>
          </p:nvPr>
        </p:nvSpPr>
        <p:spPr/>
        <p:txBody>
          <a:bodyPr/>
          <a:lstStyle/>
          <a:p>
            <a:pPr>
              <a:defRPr/>
            </a:pPr>
            <a:fld id="{D88FC1F8-377C-415F-9C94-4201F0AEB4EB}" type="slidenum">
              <a:rPr lang="en-US" altLang="zh-CN" smtClean="0"/>
              <a:pPr>
                <a:defRPr/>
              </a:pPr>
              <a:t>174</a:t>
            </a:fld>
            <a:endParaRPr lang="zh-CN" altLang="en-US" dirty="0"/>
          </a:p>
        </p:txBody>
      </p:sp>
    </p:spTree>
    <p:extLst>
      <p:ext uri="{BB962C8B-B14F-4D97-AF65-F5344CB8AC3E}">
        <p14:creationId xmlns:p14="http://schemas.microsoft.com/office/powerpoint/2010/main" val="382356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BST</a:t>
            </a:r>
            <a:r>
              <a:rPr lang="zh-CN" altLang="en-US" smtClean="0"/>
              <a:t>定义</a:t>
            </a:r>
          </a:p>
        </p:txBody>
      </p:sp>
      <p:sp>
        <p:nvSpPr>
          <p:cNvPr id="24579" name="Rectangle 3"/>
          <p:cNvSpPr>
            <a:spLocks noGrp="1" noChangeArrowheads="1"/>
          </p:cNvSpPr>
          <p:nvPr>
            <p:ph idx="1"/>
          </p:nvPr>
        </p:nvSpPr>
        <p:spPr/>
        <p:txBody>
          <a:bodyPr/>
          <a:lstStyle/>
          <a:p>
            <a:pPr marL="533400" indent="-533400"/>
            <a:r>
              <a:rPr lang="zh-CN" altLang="en-US" smtClean="0">
                <a:solidFill>
                  <a:schemeClr val="accent2"/>
                </a:solidFill>
              </a:rPr>
              <a:t>定义：二叉搜索树</a:t>
            </a:r>
            <a:r>
              <a:rPr lang="zh-CN" altLang="en-US" smtClean="0"/>
              <a:t>（</a:t>
            </a:r>
            <a:r>
              <a:rPr lang="en-US" altLang="zh-CN" smtClean="0">
                <a:solidFill>
                  <a:schemeClr val="hlink"/>
                </a:solidFill>
              </a:rPr>
              <a:t>binary search tree</a:t>
            </a:r>
            <a:r>
              <a:rPr lang="zh-CN" altLang="en-US" smtClean="0"/>
              <a:t>）是一棵二叉树，可能为空，如果非空的话，应满足以下特征：</a:t>
            </a:r>
          </a:p>
          <a:p>
            <a:pPr marL="533400" indent="-533400">
              <a:buFont typeface="Wingdings" panose="05000000000000000000" pitchFamily="2" charset="2"/>
              <a:buAutoNum type="arabicParenR"/>
            </a:pPr>
            <a:r>
              <a:rPr lang="zh-CN" altLang="en-US" smtClean="0"/>
              <a:t>每个元素有一个关键值，并且没有任意两个元素有相同的关键值；因此，所有的关键值都是唯一的</a:t>
            </a:r>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706AFC-5F91-4EB6-B9E0-4E47F929672B}" type="slidenum">
              <a:rPr lang="en-US" altLang="en-US">
                <a:solidFill>
                  <a:srgbClr val="4B4B4B"/>
                </a:solidFill>
              </a:rPr>
              <a:pPr eaLnBrk="1" hangingPunct="1"/>
              <a:t>175</a:t>
            </a:fld>
            <a:endParaRPr lang="en-US" altLang="en-US">
              <a:solidFill>
                <a:srgbClr val="4B4B4B"/>
              </a:solidFill>
            </a:endParaRPr>
          </a:p>
        </p:txBody>
      </p:sp>
    </p:spTree>
    <p:extLst>
      <p:ext uri="{BB962C8B-B14F-4D97-AF65-F5344CB8AC3E}">
        <p14:creationId xmlns:p14="http://schemas.microsoft.com/office/powerpoint/2010/main" val="31883613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BST</a:t>
            </a:r>
            <a:r>
              <a:rPr lang="zh-CN" altLang="en-US" smtClean="0"/>
              <a:t>定义</a:t>
            </a:r>
          </a:p>
        </p:txBody>
      </p:sp>
      <p:sp>
        <p:nvSpPr>
          <p:cNvPr id="25603" name="Rectangle 3"/>
          <p:cNvSpPr>
            <a:spLocks noGrp="1" noChangeArrowheads="1"/>
          </p:cNvSpPr>
          <p:nvPr>
            <p:ph idx="1"/>
          </p:nvPr>
        </p:nvSpPr>
        <p:spPr/>
        <p:txBody>
          <a:bodyPr/>
          <a:lstStyle/>
          <a:p>
            <a:pPr marL="609600" indent="-609600">
              <a:buFont typeface="Wingdings" panose="05000000000000000000" pitchFamily="2" charset="2"/>
              <a:buAutoNum type="arabicParenR" startAt="2"/>
            </a:pPr>
            <a:r>
              <a:rPr lang="zh-CN" altLang="en-US" smtClean="0"/>
              <a:t>根节点左子树的关键值（如果有的话）小于根节点的关键值</a:t>
            </a:r>
          </a:p>
          <a:p>
            <a:pPr marL="609600" indent="-609600">
              <a:buFont typeface="Wingdings" panose="05000000000000000000" pitchFamily="2" charset="2"/>
              <a:buAutoNum type="arabicParenR" startAt="2"/>
            </a:pPr>
            <a:r>
              <a:rPr lang="zh-CN" altLang="en-US" smtClean="0"/>
              <a:t>根节点右子树的关键值（如果有的话）大于根节点的关键值</a:t>
            </a:r>
          </a:p>
          <a:p>
            <a:pPr marL="609600" indent="-609600">
              <a:buFont typeface="Wingdings" panose="05000000000000000000" pitchFamily="2" charset="2"/>
              <a:buAutoNum type="arabicParenR" startAt="2"/>
            </a:pPr>
            <a:r>
              <a:rPr lang="zh-CN" altLang="en-US" smtClean="0"/>
              <a:t>根节点的左右子树也都是二叉搜索树</a:t>
            </a:r>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A6B96F-D57E-4D7A-BE17-F8247527ADE5}" type="slidenum">
              <a:rPr lang="en-US" altLang="en-US">
                <a:solidFill>
                  <a:srgbClr val="4B4B4B"/>
                </a:solidFill>
              </a:rPr>
              <a:pPr eaLnBrk="1" hangingPunct="1"/>
              <a:t>176</a:t>
            </a:fld>
            <a:endParaRPr lang="en-US" altLang="en-US">
              <a:solidFill>
                <a:srgbClr val="4B4B4B"/>
              </a:solidFill>
            </a:endParaRPr>
          </a:p>
        </p:txBody>
      </p:sp>
    </p:spTree>
    <p:extLst>
      <p:ext uri="{BB962C8B-B14F-4D97-AF65-F5344CB8AC3E}">
        <p14:creationId xmlns:p14="http://schemas.microsoft.com/office/powerpoint/2010/main" val="82604638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索引二叉搜索树</a:t>
            </a:r>
          </a:p>
        </p:txBody>
      </p:sp>
      <p:sp>
        <p:nvSpPr>
          <p:cNvPr id="30723" name="Rectangle 3"/>
          <p:cNvSpPr>
            <a:spLocks noGrp="1" noChangeArrowheads="1"/>
          </p:cNvSpPr>
          <p:nvPr>
            <p:ph idx="1"/>
          </p:nvPr>
        </p:nvSpPr>
        <p:spPr/>
        <p:txBody>
          <a:bodyPr/>
          <a:lstStyle/>
          <a:p>
            <a:r>
              <a:rPr lang="zh-CN" altLang="en-US" smtClean="0"/>
              <a:t>每个节点记录一个索引值：</a:t>
            </a:r>
            <a:br>
              <a:rPr lang="zh-CN" altLang="en-US" smtClean="0"/>
            </a:br>
            <a:r>
              <a:rPr lang="zh-CN" altLang="en-US" smtClean="0"/>
              <a:t>左子树大小</a:t>
            </a:r>
            <a:r>
              <a:rPr lang="en-US" altLang="zh-CN" smtClean="0"/>
              <a:t>+1——</a:t>
            </a:r>
          </a:p>
          <a:p>
            <a:r>
              <a:rPr lang="zh-CN" altLang="en-US" smtClean="0"/>
              <a:t>如何通过索引得到“求第</a:t>
            </a:r>
            <a:r>
              <a:rPr lang="en-US" altLang="zh-CN" smtClean="0"/>
              <a:t>k</a:t>
            </a:r>
            <a:r>
              <a:rPr lang="zh-CN" altLang="en-US" smtClean="0"/>
              <a:t>元”的高效算法</a:t>
            </a:r>
          </a:p>
        </p:txBody>
      </p:sp>
      <p:sp>
        <p:nvSpPr>
          <p:cNvPr id="307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DFC2EF-B568-45E7-AD49-873B18AF143C}" type="slidenum">
              <a:rPr lang="en-US" altLang="en-US">
                <a:solidFill>
                  <a:srgbClr val="4B4B4B"/>
                </a:solidFill>
              </a:rPr>
              <a:pPr eaLnBrk="1" hangingPunct="1"/>
              <a:t>177</a:t>
            </a:fld>
            <a:endParaRPr lang="en-US" altLang="en-US">
              <a:solidFill>
                <a:srgbClr val="4B4B4B"/>
              </a:solidFill>
            </a:endParaRPr>
          </a:p>
        </p:txBody>
      </p:sp>
      <p:pic>
        <p:nvPicPr>
          <p:cNvPr id="30724" name="Picture 5" descr="ib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83566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9926" name="Rectangle 6"/>
          <p:cNvSpPr>
            <a:spLocks noChangeArrowheads="1"/>
          </p:cNvSpPr>
          <p:nvPr/>
        </p:nvSpPr>
        <p:spPr bwMode="ltGray">
          <a:xfrm>
            <a:off x="4953000" y="1828800"/>
            <a:ext cx="4803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rPr>
              <a:t>节点在子树中的排名！</a:t>
            </a:r>
          </a:p>
        </p:txBody>
      </p:sp>
    </p:spTree>
    <p:extLst>
      <p:ext uri="{BB962C8B-B14F-4D97-AF65-F5344CB8AC3E}">
        <p14:creationId xmlns:p14="http://schemas.microsoft.com/office/powerpoint/2010/main" val="1763093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9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6"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平均查找长度</a:t>
            </a:r>
          </a:p>
        </p:txBody>
      </p:sp>
      <p:sp>
        <p:nvSpPr>
          <p:cNvPr id="35843" name="内容占位符 2"/>
          <p:cNvSpPr>
            <a:spLocks noGrp="1"/>
          </p:cNvSpPr>
          <p:nvPr>
            <p:ph idx="1"/>
          </p:nvPr>
        </p:nvSpPr>
        <p:spPr>
          <a:xfrm>
            <a:off x="628650" y="4324351"/>
            <a:ext cx="7886700" cy="1852612"/>
          </a:xfrm>
        </p:spPr>
        <p:txBody>
          <a:bodyPr>
            <a:normAutofit/>
          </a:bodyPr>
          <a:lstStyle/>
          <a:p>
            <a:pPr>
              <a:buFontTx/>
              <a:buNone/>
            </a:pPr>
            <a:r>
              <a:rPr lang="en-US" altLang="zh-CN" dirty="0" smtClean="0"/>
              <a:t>ASL</a:t>
            </a:r>
            <a:r>
              <a:rPr lang="zh-CN" altLang="en-US" baseline="-25000" dirty="0" smtClean="0"/>
              <a:t>成功</a:t>
            </a:r>
            <a:r>
              <a:rPr lang="en-US" altLang="zh-CN" dirty="0" smtClean="0"/>
              <a:t>=(1*1+2*2+3*3+4*1)/7=18/7</a:t>
            </a:r>
          </a:p>
          <a:p>
            <a:pPr>
              <a:buFontTx/>
              <a:buNone/>
            </a:pPr>
            <a:endParaRPr lang="en-US" altLang="zh-CN" dirty="0" smtClean="0"/>
          </a:p>
          <a:p>
            <a:pPr>
              <a:buFontTx/>
              <a:buNone/>
            </a:pPr>
            <a:r>
              <a:rPr lang="en-US" altLang="zh-CN" dirty="0" smtClean="0"/>
              <a:t>ASL</a:t>
            </a:r>
            <a:r>
              <a:rPr lang="zh-CN" altLang="en-US" baseline="-25000" dirty="0" smtClean="0"/>
              <a:t>不成功</a:t>
            </a:r>
            <a:r>
              <a:rPr lang="en-US" altLang="zh-CN" dirty="0" smtClean="0"/>
              <a:t>=(2*1+3*5+4*2)/8=25/8</a:t>
            </a:r>
            <a:endParaRPr lang="zh-CN" altLang="en-US" dirty="0" smtClean="0"/>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85DEA4-5DD3-4C6C-BCF3-9FB7962C147A}" type="slidenum">
              <a:rPr lang="en-US" altLang="en-US">
                <a:solidFill>
                  <a:srgbClr val="4B4B4B"/>
                </a:solidFill>
              </a:rPr>
              <a:pPr eaLnBrk="1" hangingPunct="1"/>
              <a:t>178</a:t>
            </a:fld>
            <a:endParaRPr lang="en-US" altLang="en-US">
              <a:solidFill>
                <a:srgbClr val="4B4B4B"/>
              </a:solidFill>
            </a:endParaRPr>
          </a:p>
        </p:txBody>
      </p:sp>
      <p:grpSp>
        <p:nvGrpSpPr>
          <p:cNvPr id="35845" name="组合 6"/>
          <p:cNvGrpSpPr>
            <a:grpSpLocks/>
          </p:cNvGrpSpPr>
          <p:nvPr/>
        </p:nvGrpSpPr>
        <p:grpSpPr bwMode="auto">
          <a:xfrm>
            <a:off x="1881188" y="1635125"/>
            <a:ext cx="358775" cy="360363"/>
            <a:chOff x="1343016" y="1455730"/>
            <a:chExt cx="358776" cy="360000"/>
          </a:xfrm>
        </p:grpSpPr>
        <p:sp>
          <p:nvSpPr>
            <p:cNvPr id="35913"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4"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5846" name="组合 7"/>
          <p:cNvGrpSpPr>
            <a:grpSpLocks/>
          </p:cNvGrpSpPr>
          <p:nvPr/>
        </p:nvGrpSpPr>
        <p:grpSpPr bwMode="auto">
          <a:xfrm>
            <a:off x="1343025" y="2171700"/>
            <a:ext cx="358775" cy="360363"/>
            <a:chOff x="1343016" y="1455729"/>
            <a:chExt cx="358776" cy="360000"/>
          </a:xfrm>
        </p:grpSpPr>
        <p:sp>
          <p:nvSpPr>
            <p:cNvPr id="35911"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2"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5847" name="组合 10"/>
          <p:cNvGrpSpPr>
            <a:grpSpLocks/>
          </p:cNvGrpSpPr>
          <p:nvPr/>
        </p:nvGrpSpPr>
        <p:grpSpPr bwMode="auto">
          <a:xfrm>
            <a:off x="2419350" y="2173288"/>
            <a:ext cx="358775" cy="360362"/>
            <a:chOff x="1343016" y="1455729"/>
            <a:chExt cx="358776" cy="360000"/>
          </a:xfrm>
        </p:grpSpPr>
        <p:sp>
          <p:nvSpPr>
            <p:cNvPr id="35909"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0"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5848" name="组合 13"/>
          <p:cNvGrpSpPr>
            <a:grpSpLocks/>
          </p:cNvGrpSpPr>
          <p:nvPr/>
        </p:nvGrpSpPr>
        <p:grpSpPr bwMode="auto">
          <a:xfrm>
            <a:off x="804863" y="2709863"/>
            <a:ext cx="358775" cy="360362"/>
            <a:chOff x="1343016" y="1455730"/>
            <a:chExt cx="358776" cy="358778"/>
          </a:xfrm>
        </p:grpSpPr>
        <p:sp>
          <p:nvSpPr>
            <p:cNvPr id="35907"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8"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5849" name="组合 16"/>
          <p:cNvGrpSpPr>
            <a:grpSpLocks/>
          </p:cNvGrpSpPr>
          <p:nvPr/>
        </p:nvGrpSpPr>
        <p:grpSpPr bwMode="auto">
          <a:xfrm>
            <a:off x="1343025" y="3249613"/>
            <a:ext cx="358775" cy="360362"/>
            <a:chOff x="1343016" y="1455729"/>
            <a:chExt cx="358776" cy="358779"/>
          </a:xfrm>
        </p:grpSpPr>
        <p:sp>
          <p:nvSpPr>
            <p:cNvPr id="35905"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6"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a:t>
              </a:r>
              <a:endParaRPr lang="zh-CN" altLang="en-US" sz="1200" b="1"/>
            </a:p>
          </p:txBody>
        </p:sp>
      </p:grpSp>
      <p:grpSp>
        <p:nvGrpSpPr>
          <p:cNvPr id="35850" name="组合 19"/>
          <p:cNvGrpSpPr>
            <a:grpSpLocks/>
          </p:cNvGrpSpPr>
          <p:nvPr/>
        </p:nvGrpSpPr>
        <p:grpSpPr bwMode="auto">
          <a:xfrm>
            <a:off x="2778125" y="2711450"/>
            <a:ext cx="720725" cy="360363"/>
            <a:chOff x="1163628" y="1455730"/>
            <a:chExt cx="720000" cy="360000"/>
          </a:xfrm>
        </p:grpSpPr>
        <p:sp>
          <p:nvSpPr>
            <p:cNvPr id="35903"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4"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5851" name="组合 31"/>
          <p:cNvGrpSpPr>
            <a:grpSpLocks/>
          </p:cNvGrpSpPr>
          <p:nvPr/>
        </p:nvGrpSpPr>
        <p:grpSpPr bwMode="auto">
          <a:xfrm>
            <a:off x="1881188" y="2709863"/>
            <a:ext cx="358775" cy="360362"/>
            <a:chOff x="1343016" y="1455729"/>
            <a:chExt cx="358776" cy="358779"/>
          </a:xfrm>
        </p:grpSpPr>
        <p:sp>
          <p:nvSpPr>
            <p:cNvPr id="35901"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2"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35852" name="直接连接符 35"/>
          <p:cNvCxnSpPr>
            <a:cxnSpLocks noChangeShapeType="1"/>
            <a:stCxn id="35914" idx="2"/>
            <a:endCxn id="35912" idx="3"/>
          </p:cNvCxnSpPr>
          <p:nvPr/>
        </p:nvCxnSpPr>
        <p:spPr bwMode="auto">
          <a:xfrm rot="5400000">
            <a:off x="1702594"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3" name="直接连接符 40"/>
          <p:cNvCxnSpPr>
            <a:cxnSpLocks noChangeShapeType="1"/>
            <a:stCxn id="35912" idx="2"/>
            <a:endCxn id="35908" idx="3"/>
          </p:cNvCxnSpPr>
          <p:nvPr/>
        </p:nvCxnSpPr>
        <p:spPr bwMode="auto">
          <a:xfrm rot="5400000">
            <a:off x="1163638"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4" name="直接连接符 43"/>
          <p:cNvCxnSpPr>
            <a:cxnSpLocks noChangeShapeType="1"/>
            <a:stCxn id="35914" idx="2"/>
            <a:endCxn id="35910" idx="1"/>
          </p:cNvCxnSpPr>
          <p:nvPr/>
        </p:nvCxnSpPr>
        <p:spPr bwMode="auto">
          <a:xfrm rot="16200000" flipH="1">
            <a:off x="2061369"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5" name="直接连接符 46"/>
          <p:cNvCxnSpPr>
            <a:cxnSpLocks noChangeShapeType="1"/>
            <a:stCxn id="35910" idx="2"/>
          </p:cNvCxnSpPr>
          <p:nvPr/>
        </p:nvCxnSpPr>
        <p:spPr bwMode="auto">
          <a:xfrm rot="16200000" flipH="1">
            <a:off x="2599532" y="2532856"/>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6" name="直接连接符 49"/>
          <p:cNvCxnSpPr>
            <a:cxnSpLocks noChangeShapeType="1"/>
          </p:cNvCxnSpPr>
          <p:nvPr/>
        </p:nvCxnSpPr>
        <p:spPr bwMode="auto">
          <a:xfrm rot="16200000" flipH="1">
            <a:off x="984250" y="3070225"/>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7" name="直接连接符 64"/>
          <p:cNvCxnSpPr>
            <a:cxnSpLocks noChangeShapeType="1"/>
          </p:cNvCxnSpPr>
          <p:nvPr/>
        </p:nvCxnSpPr>
        <p:spPr bwMode="auto">
          <a:xfrm rot="5400000">
            <a:off x="2239963"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35858" name="组合 6"/>
          <p:cNvGrpSpPr>
            <a:grpSpLocks/>
          </p:cNvGrpSpPr>
          <p:nvPr/>
        </p:nvGrpSpPr>
        <p:grpSpPr bwMode="auto">
          <a:xfrm>
            <a:off x="6003925" y="1635125"/>
            <a:ext cx="358775" cy="360363"/>
            <a:chOff x="1343016" y="1455730"/>
            <a:chExt cx="358776" cy="360000"/>
          </a:xfrm>
        </p:grpSpPr>
        <p:sp>
          <p:nvSpPr>
            <p:cNvPr id="35899"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0"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5859" name="组合 7"/>
          <p:cNvGrpSpPr>
            <a:grpSpLocks/>
          </p:cNvGrpSpPr>
          <p:nvPr/>
        </p:nvGrpSpPr>
        <p:grpSpPr bwMode="auto">
          <a:xfrm>
            <a:off x="5465763" y="2171700"/>
            <a:ext cx="358775" cy="360363"/>
            <a:chOff x="1343016" y="1455729"/>
            <a:chExt cx="358776" cy="360000"/>
          </a:xfrm>
        </p:grpSpPr>
        <p:sp>
          <p:nvSpPr>
            <p:cNvPr id="3589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8"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5860" name="组合 10"/>
          <p:cNvGrpSpPr>
            <a:grpSpLocks/>
          </p:cNvGrpSpPr>
          <p:nvPr/>
        </p:nvGrpSpPr>
        <p:grpSpPr bwMode="auto">
          <a:xfrm>
            <a:off x="6542088" y="2173288"/>
            <a:ext cx="358775" cy="360362"/>
            <a:chOff x="1343016" y="1455729"/>
            <a:chExt cx="358776" cy="360000"/>
          </a:xfrm>
        </p:grpSpPr>
        <p:sp>
          <p:nvSpPr>
            <p:cNvPr id="3589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6"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5861" name="组合 13"/>
          <p:cNvGrpSpPr>
            <a:grpSpLocks/>
          </p:cNvGrpSpPr>
          <p:nvPr/>
        </p:nvGrpSpPr>
        <p:grpSpPr bwMode="auto">
          <a:xfrm>
            <a:off x="4927600" y="2709863"/>
            <a:ext cx="358775" cy="360362"/>
            <a:chOff x="1343016" y="1455730"/>
            <a:chExt cx="358776" cy="358778"/>
          </a:xfrm>
        </p:grpSpPr>
        <p:sp>
          <p:nvSpPr>
            <p:cNvPr id="3589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4"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5862" name="组合 16"/>
          <p:cNvGrpSpPr>
            <a:grpSpLocks/>
          </p:cNvGrpSpPr>
          <p:nvPr/>
        </p:nvGrpSpPr>
        <p:grpSpPr bwMode="auto">
          <a:xfrm>
            <a:off x="5465763" y="3249613"/>
            <a:ext cx="358775" cy="360362"/>
            <a:chOff x="1343016" y="1455729"/>
            <a:chExt cx="358776" cy="358779"/>
          </a:xfrm>
        </p:grpSpPr>
        <p:sp>
          <p:nvSpPr>
            <p:cNvPr id="3589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2"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a:t>
              </a:r>
              <a:endParaRPr lang="zh-CN" altLang="en-US" sz="1200" b="1"/>
            </a:p>
          </p:txBody>
        </p:sp>
      </p:grpSp>
      <p:grpSp>
        <p:nvGrpSpPr>
          <p:cNvPr id="35863" name="组合 19"/>
          <p:cNvGrpSpPr>
            <a:grpSpLocks/>
          </p:cNvGrpSpPr>
          <p:nvPr/>
        </p:nvGrpSpPr>
        <p:grpSpPr bwMode="auto">
          <a:xfrm>
            <a:off x="6900863" y="2711450"/>
            <a:ext cx="720725" cy="360363"/>
            <a:chOff x="1163628" y="1455730"/>
            <a:chExt cx="720000" cy="360000"/>
          </a:xfrm>
        </p:grpSpPr>
        <p:sp>
          <p:nvSpPr>
            <p:cNvPr id="35889"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0"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5864" name="组合 31"/>
          <p:cNvGrpSpPr>
            <a:grpSpLocks/>
          </p:cNvGrpSpPr>
          <p:nvPr/>
        </p:nvGrpSpPr>
        <p:grpSpPr bwMode="auto">
          <a:xfrm>
            <a:off x="6003925" y="2709863"/>
            <a:ext cx="358775" cy="360362"/>
            <a:chOff x="1343016" y="1455729"/>
            <a:chExt cx="358776" cy="358779"/>
          </a:xfrm>
        </p:grpSpPr>
        <p:sp>
          <p:nvSpPr>
            <p:cNvPr id="35887"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88"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35865" name="直接连接符 35"/>
          <p:cNvCxnSpPr>
            <a:cxnSpLocks noChangeShapeType="1"/>
          </p:cNvCxnSpPr>
          <p:nvPr/>
        </p:nvCxnSpPr>
        <p:spPr bwMode="auto">
          <a:xfrm rot="5400000">
            <a:off x="5825332"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66" name="直接连接符 40"/>
          <p:cNvCxnSpPr>
            <a:cxnSpLocks noChangeShapeType="1"/>
          </p:cNvCxnSpPr>
          <p:nvPr/>
        </p:nvCxnSpPr>
        <p:spPr bwMode="auto">
          <a:xfrm rot="5400000">
            <a:off x="5286375"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67" name="直接连接符 43"/>
          <p:cNvCxnSpPr>
            <a:cxnSpLocks noChangeShapeType="1"/>
          </p:cNvCxnSpPr>
          <p:nvPr/>
        </p:nvCxnSpPr>
        <p:spPr bwMode="auto">
          <a:xfrm rot="16200000" flipH="1">
            <a:off x="6184107"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68" name="直接连接符 46"/>
          <p:cNvCxnSpPr>
            <a:cxnSpLocks noChangeShapeType="1"/>
          </p:cNvCxnSpPr>
          <p:nvPr/>
        </p:nvCxnSpPr>
        <p:spPr bwMode="auto">
          <a:xfrm rot="16200000" flipH="1">
            <a:off x="6722269" y="2532856"/>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69" name="直接连接符 49"/>
          <p:cNvCxnSpPr>
            <a:cxnSpLocks noChangeShapeType="1"/>
          </p:cNvCxnSpPr>
          <p:nvPr/>
        </p:nvCxnSpPr>
        <p:spPr bwMode="auto">
          <a:xfrm rot="16200000" flipH="1">
            <a:off x="5106988" y="3070225"/>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70" name="直接连接符 64"/>
          <p:cNvCxnSpPr>
            <a:cxnSpLocks noChangeShapeType="1"/>
          </p:cNvCxnSpPr>
          <p:nvPr/>
        </p:nvCxnSpPr>
        <p:spPr bwMode="auto">
          <a:xfrm rot="5400000">
            <a:off x="6362700"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5871" name="矩形 71"/>
          <p:cNvSpPr>
            <a:spLocks noChangeArrowheads="1"/>
          </p:cNvSpPr>
          <p:nvPr/>
        </p:nvSpPr>
        <p:spPr bwMode="auto">
          <a:xfrm>
            <a:off x="4751388" y="3429000"/>
            <a:ext cx="179387"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72" name="矩形 72"/>
          <p:cNvSpPr>
            <a:spLocks noChangeArrowheads="1"/>
          </p:cNvSpPr>
          <p:nvPr/>
        </p:nvSpPr>
        <p:spPr bwMode="auto">
          <a:xfrm>
            <a:off x="5648325" y="2890838"/>
            <a:ext cx="179388" cy="179387"/>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73" name="直接连接符 40"/>
          <p:cNvCxnSpPr>
            <a:cxnSpLocks noChangeShapeType="1"/>
            <a:stCxn id="35894" idx="2"/>
            <a:endCxn id="35871" idx="0"/>
          </p:cNvCxnSpPr>
          <p:nvPr/>
        </p:nvCxnSpPr>
        <p:spPr bwMode="auto">
          <a:xfrm rot="5400000">
            <a:off x="4795044" y="3117056"/>
            <a:ext cx="358775" cy="26511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74" name="直接连接符 40"/>
          <p:cNvCxnSpPr>
            <a:cxnSpLocks noChangeShapeType="1"/>
            <a:stCxn id="35898" idx="2"/>
            <a:endCxn id="35872" idx="0"/>
          </p:cNvCxnSpPr>
          <p:nvPr/>
        </p:nvCxnSpPr>
        <p:spPr bwMode="auto">
          <a:xfrm rot="16200000" flipH="1">
            <a:off x="5512594" y="2664619"/>
            <a:ext cx="358775" cy="9366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5875" name="矩形 79"/>
          <p:cNvSpPr>
            <a:spLocks noChangeArrowheads="1"/>
          </p:cNvSpPr>
          <p:nvPr/>
        </p:nvSpPr>
        <p:spPr bwMode="auto">
          <a:xfrm>
            <a:off x="6007100" y="3429000"/>
            <a:ext cx="179388"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76" name="矩形 80"/>
          <p:cNvSpPr>
            <a:spLocks noChangeArrowheads="1"/>
          </p:cNvSpPr>
          <p:nvPr/>
        </p:nvSpPr>
        <p:spPr bwMode="auto">
          <a:xfrm>
            <a:off x="6365875" y="3429000"/>
            <a:ext cx="179388"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77" name="直接连接符 40"/>
          <p:cNvCxnSpPr>
            <a:cxnSpLocks noChangeShapeType="1"/>
            <a:stCxn id="35888" idx="2"/>
            <a:endCxn id="35875" idx="0"/>
          </p:cNvCxnSpPr>
          <p:nvPr/>
        </p:nvCxnSpPr>
        <p:spPr bwMode="auto">
          <a:xfrm rot="5400000">
            <a:off x="5961063" y="3206750"/>
            <a:ext cx="358775" cy="857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78" name="直接连接符 40"/>
          <p:cNvCxnSpPr>
            <a:cxnSpLocks noChangeShapeType="1"/>
            <a:stCxn id="35888" idx="2"/>
            <a:endCxn id="35876" idx="0"/>
          </p:cNvCxnSpPr>
          <p:nvPr/>
        </p:nvCxnSpPr>
        <p:spPr bwMode="auto">
          <a:xfrm rot="16200000" flipH="1">
            <a:off x="6140450" y="3113088"/>
            <a:ext cx="358775" cy="2730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5879" name="矩形 87"/>
          <p:cNvSpPr>
            <a:spLocks noChangeArrowheads="1"/>
          </p:cNvSpPr>
          <p:nvPr/>
        </p:nvSpPr>
        <p:spPr bwMode="auto">
          <a:xfrm>
            <a:off x="7083425" y="3429000"/>
            <a:ext cx="179388"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80" name="矩形 88"/>
          <p:cNvSpPr>
            <a:spLocks noChangeArrowheads="1"/>
          </p:cNvSpPr>
          <p:nvPr/>
        </p:nvSpPr>
        <p:spPr bwMode="auto">
          <a:xfrm>
            <a:off x="7442200" y="3429000"/>
            <a:ext cx="179388"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81" name="直接连接符 40"/>
          <p:cNvCxnSpPr>
            <a:cxnSpLocks noChangeShapeType="1"/>
            <a:endCxn id="35879" idx="0"/>
          </p:cNvCxnSpPr>
          <p:nvPr/>
        </p:nvCxnSpPr>
        <p:spPr bwMode="auto">
          <a:xfrm rot="5400000">
            <a:off x="7037388" y="3206750"/>
            <a:ext cx="358775" cy="857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82" name="直接连接符 40"/>
          <p:cNvCxnSpPr>
            <a:cxnSpLocks noChangeShapeType="1"/>
            <a:endCxn id="35880" idx="0"/>
          </p:cNvCxnSpPr>
          <p:nvPr/>
        </p:nvCxnSpPr>
        <p:spPr bwMode="auto">
          <a:xfrm rot="16200000" flipH="1">
            <a:off x="7216775" y="3113088"/>
            <a:ext cx="358775" cy="2730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5883" name="矩形 91"/>
          <p:cNvSpPr>
            <a:spLocks noChangeArrowheads="1"/>
          </p:cNvSpPr>
          <p:nvPr/>
        </p:nvSpPr>
        <p:spPr bwMode="auto">
          <a:xfrm>
            <a:off x="5468938" y="3967163"/>
            <a:ext cx="179387" cy="179387"/>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84" name="矩形 92"/>
          <p:cNvSpPr>
            <a:spLocks noChangeArrowheads="1"/>
          </p:cNvSpPr>
          <p:nvPr/>
        </p:nvSpPr>
        <p:spPr bwMode="auto">
          <a:xfrm>
            <a:off x="5827713" y="3967163"/>
            <a:ext cx="179387" cy="179387"/>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85" name="直接连接符 40"/>
          <p:cNvCxnSpPr>
            <a:cxnSpLocks noChangeShapeType="1"/>
            <a:endCxn id="35883" idx="0"/>
          </p:cNvCxnSpPr>
          <p:nvPr/>
        </p:nvCxnSpPr>
        <p:spPr bwMode="auto">
          <a:xfrm rot="5400000">
            <a:off x="5422900" y="3744913"/>
            <a:ext cx="358775" cy="857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86" name="直接连接符 40"/>
          <p:cNvCxnSpPr>
            <a:cxnSpLocks noChangeShapeType="1"/>
            <a:endCxn id="35884" idx="0"/>
          </p:cNvCxnSpPr>
          <p:nvPr/>
        </p:nvCxnSpPr>
        <p:spPr bwMode="auto">
          <a:xfrm rot="16200000" flipH="1">
            <a:off x="5602287" y="3651251"/>
            <a:ext cx="358775" cy="2730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4157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关于</a:t>
            </a:r>
            <a:r>
              <a:rPr lang="en-US" altLang="zh-CN" smtClean="0"/>
              <a:t>BST</a:t>
            </a:r>
            <a:r>
              <a:rPr lang="zh-CN" altLang="en-US" smtClean="0"/>
              <a:t>插入的结论</a:t>
            </a:r>
          </a:p>
        </p:txBody>
      </p:sp>
      <p:sp>
        <p:nvSpPr>
          <p:cNvPr id="38915" name="内容占位符 2"/>
          <p:cNvSpPr>
            <a:spLocks noGrp="1"/>
          </p:cNvSpPr>
          <p:nvPr>
            <p:ph idx="1"/>
          </p:nvPr>
        </p:nvSpPr>
        <p:spPr/>
        <p:txBody>
          <a:bodyPr/>
          <a:lstStyle/>
          <a:p>
            <a:r>
              <a:rPr lang="zh-CN" altLang="en-US" smtClean="0"/>
              <a:t>新插入的节点一定是一个</a:t>
            </a:r>
            <a:r>
              <a:rPr lang="zh-CN" altLang="en-US" smtClean="0">
                <a:solidFill>
                  <a:srgbClr val="FF0000"/>
                </a:solidFill>
              </a:rPr>
              <a:t>叶子节点</a:t>
            </a:r>
            <a:endParaRPr lang="en-US" altLang="zh-CN" smtClean="0">
              <a:solidFill>
                <a:srgbClr val="FF0000"/>
              </a:solidFill>
            </a:endParaRPr>
          </a:p>
          <a:p>
            <a:r>
              <a:rPr lang="zh-CN" altLang="en-US" smtClean="0"/>
              <a:t>并且是查找不成功时查找路径上访问的最后一个节点的左孩子或右孩子节点</a:t>
            </a: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2551E9-5389-4BA1-82D2-4514175354A9}" type="slidenum">
              <a:rPr lang="en-US" altLang="en-US">
                <a:solidFill>
                  <a:srgbClr val="4B4B4B"/>
                </a:solidFill>
              </a:rPr>
              <a:pPr eaLnBrk="1" hangingPunct="1"/>
              <a:t>179</a:t>
            </a:fld>
            <a:endParaRPr lang="en-US" altLang="en-US">
              <a:solidFill>
                <a:srgbClr val="4B4B4B"/>
              </a:solidFill>
            </a:endParaRPr>
          </a:p>
        </p:txBody>
      </p:sp>
    </p:spTree>
    <p:extLst>
      <p:ext uri="{BB962C8B-B14F-4D97-AF65-F5344CB8AC3E}">
        <p14:creationId xmlns:p14="http://schemas.microsoft.com/office/powerpoint/2010/main" val="377915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第五部分：排序和查找</a:t>
            </a:r>
          </a:p>
        </p:txBody>
      </p:sp>
      <p:sp>
        <p:nvSpPr>
          <p:cNvPr id="38915" name="内容占位符 2"/>
          <p:cNvSpPr>
            <a:spLocks noGrp="1"/>
          </p:cNvSpPr>
          <p:nvPr>
            <p:ph idx="1"/>
          </p:nvPr>
        </p:nvSpPr>
        <p:spPr/>
        <p:txBody>
          <a:bodyPr/>
          <a:lstStyle/>
          <a:p>
            <a:r>
              <a:rPr lang="zh-CN" altLang="en-US" smtClean="0"/>
              <a:t>专题</a:t>
            </a:r>
            <a:r>
              <a:rPr lang="en-US" altLang="zh-CN" smtClean="0"/>
              <a:t>1</a:t>
            </a:r>
            <a:r>
              <a:rPr lang="zh-CN" altLang="en-US" smtClean="0"/>
              <a:t>：排序</a:t>
            </a:r>
            <a:endParaRPr lang="en-US" altLang="zh-CN" smtClean="0"/>
          </a:p>
          <a:p>
            <a:pPr lvl="1"/>
            <a:r>
              <a:rPr lang="zh-CN" altLang="en-US" smtClean="0"/>
              <a:t>各种排序算法的适用范围</a:t>
            </a:r>
            <a:endParaRPr lang="en-US" altLang="zh-CN" smtClean="0"/>
          </a:p>
          <a:p>
            <a:pPr lvl="2"/>
            <a:r>
              <a:rPr lang="zh-CN" altLang="en-US" smtClean="0">
                <a:latin typeface="楷体" panose="02010609060101010101" pitchFamily="49" charset="-122"/>
                <a:ea typeface="楷体" panose="02010609060101010101" pitchFamily="49" charset="-122"/>
              </a:rPr>
              <a:t>待排队列无规律时适用哪种算法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待排队列有序时适用哪种算法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待排队列逆序时适用哪种算法</a:t>
            </a:r>
          </a:p>
          <a:p>
            <a:pPr lvl="1"/>
            <a:r>
              <a:rPr lang="zh-CN" altLang="en-US" smtClean="0"/>
              <a:t>稳定性</a:t>
            </a:r>
            <a:endParaRPr lang="en-US" altLang="zh-CN" smtClean="0"/>
          </a:p>
          <a:p>
            <a:pPr lvl="2"/>
            <a:r>
              <a:rPr lang="zh-CN" altLang="en-US" smtClean="0">
                <a:latin typeface="楷体" panose="02010609060101010101" pitchFamily="49" charset="-122"/>
                <a:ea typeface="楷体" panose="02010609060101010101" pitchFamily="49" charset="-122"/>
              </a:rPr>
              <a:t>哪些排序是稳定排序、哪些是不稳定排序</a:t>
            </a:r>
            <a:endParaRPr lang="en-US" altLang="zh-CN" smtClean="0">
              <a:latin typeface="楷体" panose="02010609060101010101" pitchFamily="49" charset="-122"/>
              <a:ea typeface="楷体" panose="02010609060101010101" pitchFamily="49" charset="-122"/>
            </a:endParaRPr>
          </a:p>
        </p:txBody>
      </p:sp>
      <p:sp>
        <p:nvSpPr>
          <p:cNvPr id="389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40842E-9867-4741-A170-C456CFCE44D9}" type="slidenum">
              <a:rPr lang="en-US" altLang="en-US">
                <a:solidFill>
                  <a:srgbClr val="4B4B4B"/>
                </a:solidFill>
              </a:rPr>
              <a:pPr eaLnBrk="1" hangingPunct="1"/>
              <a:t>18</a:t>
            </a:fld>
            <a:endParaRPr lang="en-US" altLang="en-US">
              <a:solidFill>
                <a:srgbClr val="4B4B4B"/>
              </a:solidFill>
            </a:endParaRPr>
          </a:p>
        </p:txBody>
      </p:sp>
    </p:spTree>
    <p:extLst>
      <p:ext uri="{BB962C8B-B14F-4D97-AF65-F5344CB8AC3E}">
        <p14:creationId xmlns:p14="http://schemas.microsoft.com/office/powerpoint/2010/main" val="406100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删除算法（续）</a:t>
            </a:r>
          </a:p>
        </p:txBody>
      </p:sp>
      <p:sp>
        <p:nvSpPr>
          <p:cNvPr id="44035" name="Rectangle 3"/>
          <p:cNvSpPr>
            <a:spLocks noGrp="1" noChangeArrowheads="1"/>
          </p:cNvSpPr>
          <p:nvPr>
            <p:ph idx="1"/>
          </p:nvPr>
        </p:nvSpPr>
        <p:spPr/>
        <p:txBody>
          <a:bodyPr/>
          <a:lstStyle/>
          <a:p>
            <a:pPr marL="609600" indent="-609600"/>
            <a:r>
              <a:rPr lang="zh-CN" altLang="en-US" smtClean="0"/>
              <a:t>不是叶节点：如何保持二叉搜索树特性？</a:t>
            </a:r>
            <a:r>
              <a:rPr lang="en-US" altLang="zh-CN" smtClean="0"/>
              <a:t>——</a:t>
            </a:r>
            <a:r>
              <a:rPr lang="zh-CN" altLang="en-US" smtClean="0"/>
              <a:t>删除节点</a:t>
            </a:r>
            <a:r>
              <a:rPr lang="en-US" altLang="zh-CN" smtClean="0"/>
              <a:t>p</a:t>
            </a:r>
            <a:r>
              <a:rPr lang="zh-CN" altLang="en-US" smtClean="0"/>
              <a:t>，</a:t>
            </a:r>
            <a:r>
              <a:rPr lang="en-US" altLang="zh-CN" smtClean="0"/>
              <a:t>p</a:t>
            </a:r>
            <a:r>
              <a:rPr lang="zh-CN" altLang="en-US" smtClean="0"/>
              <a:t>的子树内部调整</a:t>
            </a:r>
          </a:p>
          <a:p>
            <a:pPr marL="609600" indent="-609600">
              <a:buFont typeface="Wingdings" panose="05000000000000000000" pitchFamily="2" charset="2"/>
              <a:buAutoNum type="arabicPeriod" startAt="2"/>
            </a:pPr>
            <a:r>
              <a:rPr lang="en-US" altLang="zh-CN" smtClean="0"/>
              <a:t>p</a:t>
            </a:r>
            <a:r>
              <a:rPr lang="zh-CN" altLang="en-US" smtClean="0"/>
              <a:t>有且只有一个非空子树</a:t>
            </a:r>
            <a:r>
              <a:rPr lang="en-US" altLang="zh-CN" smtClean="0"/>
              <a:t>t</a:t>
            </a:r>
            <a:r>
              <a:rPr lang="zh-CN" altLang="en-US" smtClean="0"/>
              <a:t>，其根为</a:t>
            </a:r>
            <a:r>
              <a:rPr lang="en-US" altLang="zh-CN" smtClean="0"/>
              <a:t>q</a:t>
            </a:r>
          </a:p>
          <a:p>
            <a:pPr marL="990600" lvl="1" indent="-533400"/>
            <a:r>
              <a:rPr lang="zh-CN" altLang="en-US" smtClean="0"/>
              <a:t>丢弃</a:t>
            </a:r>
            <a:r>
              <a:rPr lang="en-US" altLang="zh-CN" smtClean="0"/>
              <a:t>p</a:t>
            </a:r>
            <a:r>
              <a:rPr lang="zh-CN" altLang="en-US" smtClean="0"/>
              <a:t>，以</a:t>
            </a:r>
            <a:r>
              <a:rPr lang="en-US" altLang="zh-CN" smtClean="0"/>
              <a:t>q</a:t>
            </a:r>
            <a:r>
              <a:rPr lang="zh-CN" altLang="en-US" smtClean="0"/>
              <a:t>取代</a:t>
            </a:r>
            <a:r>
              <a:rPr lang="en-US" altLang="zh-CN" smtClean="0"/>
              <a:t>p</a:t>
            </a:r>
            <a:r>
              <a:rPr lang="zh-CN" altLang="en-US" smtClean="0"/>
              <a:t>的位置</a:t>
            </a:r>
          </a:p>
          <a:p>
            <a:pPr marL="1371600" lvl="2" indent="-457200"/>
            <a:r>
              <a:rPr lang="en-US" altLang="zh-CN" smtClean="0"/>
              <a:t>p</a:t>
            </a:r>
            <a:r>
              <a:rPr lang="zh-CN" altLang="en-US" smtClean="0"/>
              <a:t>是整个二叉搜索树的根</a:t>
            </a:r>
            <a:r>
              <a:rPr lang="en-US" altLang="zh-CN" smtClean="0"/>
              <a:t>——q</a:t>
            </a:r>
            <a:r>
              <a:rPr lang="zh-CN" altLang="en-US" smtClean="0"/>
              <a:t>作为新的根</a:t>
            </a:r>
          </a:p>
          <a:p>
            <a:pPr marL="1371600" lvl="2" indent="-457200"/>
            <a:r>
              <a:rPr lang="zh-CN" altLang="en-US" smtClean="0"/>
              <a:t>否则</a:t>
            </a:r>
            <a:r>
              <a:rPr lang="en-US" altLang="zh-CN" smtClean="0"/>
              <a:t>——p</a:t>
            </a:r>
            <a:r>
              <a:rPr lang="zh-CN" altLang="en-US" smtClean="0"/>
              <a:t>的父节点的“指向</a:t>
            </a:r>
            <a:r>
              <a:rPr lang="en-US" altLang="zh-CN" smtClean="0"/>
              <a:t>p</a:t>
            </a:r>
            <a:r>
              <a:rPr lang="zh-CN" altLang="en-US" smtClean="0"/>
              <a:t>的指针”变为指向</a:t>
            </a:r>
            <a:r>
              <a:rPr lang="en-US" altLang="zh-CN" smtClean="0"/>
              <a:t>q</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1F9814-D654-43B7-BD5F-62906F5ADE8C}" type="slidenum">
              <a:rPr lang="en-US" altLang="en-US">
                <a:solidFill>
                  <a:srgbClr val="4B4B4B"/>
                </a:solidFill>
              </a:rPr>
              <a:pPr eaLnBrk="1" hangingPunct="1"/>
              <a:t>180</a:t>
            </a:fld>
            <a:endParaRPr lang="en-US" altLang="en-US">
              <a:solidFill>
                <a:srgbClr val="4B4B4B"/>
              </a:solidFill>
            </a:endParaRPr>
          </a:p>
        </p:txBody>
      </p:sp>
    </p:spTree>
    <p:extLst>
      <p:ext uri="{BB962C8B-B14F-4D97-AF65-F5344CB8AC3E}">
        <p14:creationId xmlns:p14="http://schemas.microsoft.com/office/powerpoint/2010/main" val="162061753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删除算法（续）</a:t>
            </a:r>
          </a:p>
        </p:txBody>
      </p:sp>
      <p:sp>
        <p:nvSpPr>
          <p:cNvPr id="46083" name="Rectangle 3"/>
          <p:cNvSpPr>
            <a:spLocks noGrp="1" noChangeArrowheads="1"/>
          </p:cNvSpPr>
          <p:nvPr>
            <p:ph idx="1"/>
          </p:nvPr>
        </p:nvSpPr>
        <p:spPr/>
        <p:txBody>
          <a:bodyPr/>
          <a:lstStyle/>
          <a:p>
            <a:pPr marL="609600" indent="-609600">
              <a:buFont typeface="Wingdings" panose="05000000000000000000" pitchFamily="2" charset="2"/>
              <a:buAutoNum type="arabicPeriod" startAt="3"/>
            </a:pPr>
            <a:r>
              <a:rPr lang="en-US" altLang="zh-CN" smtClean="0"/>
              <a:t>p</a:t>
            </a:r>
            <a:r>
              <a:rPr lang="zh-CN" altLang="en-US" smtClean="0"/>
              <a:t>的两个子树都不空</a:t>
            </a:r>
            <a:r>
              <a:rPr lang="en-US" altLang="zh-CN" smtClean="0"/>
              <a:t>——</a:t>
            </a:r>
            <a:r>
              <a:rPr lang="zh-CN" altLang="en-US" smtClean="0"/>
              <a:t>转换为情况</a:t>
            </a:r>
            <a:r>
              <a:rPr lang="en-US" altLang="zh-CN" smtClean="0"/>
              <a:t>2</a:t>
            </a:r>
            <a:r>
              <a:rPr lang="zh-CN" altLang="en-US" smtClean="0"/>
              <a:t>（或</a:t>
            </a:r>
            <a:r>
              <a:rPr lang="en-US" altLang="zh-CN" smtClean="0"/>
              <a:t>1</a:t>
            </a:r>
            <a:r>
              <a:rPr lang="zh-CN" altLang="en-US" smtClean="0"/>
              <a:t>）</a:t>
            </a:r>
          </a:p>
          <a:p>
            <a:pPr marL="990600" lvl="1" indent="-533400"/>
            <a:r>
              <a:rPr lang="en-US" altLang="zh-CN" smtClean="0"/>
              <a:t>p</a:t>
            </a:r>
            <a:r>
              <a:rPr lang="zh-CN" altLang="en-US" smtClean="0"/>
              <a:t>与某个节点</a:t>
            </a:r>
            <a:r>
              <a:rPr lang="en-US" altLang="zh-CN" smtClean="0"/>
              <a:t>q</a:t>
            </a:r>
            <a:r>
              <a:rPr lang="zh-CN" altLang="en-US" smtClean="0"/>
              <a:t>（满足情况</a:t>
            </a:r>
            <a:r>
              <a:rPr lang="en-US" altLang="zh-CN" smtClean="0"/>
              <a:t>2</a:t>
            </a:r>
            <a:r>
              <a:rPr lang="zh-CN" altLang="en-US" smtClean="0"/>
              <a:t>或</a:t>
            </a:r>
            <a:r>
              <a:rPr lang="en-US" altLang="zh-CN" smtClean="0"/>
              <a:t>1</a:t>
            </a:r>
            <a:r>
              <a:rPr lang="zh-CN" altLang="en-US" smtClean="0"/>
              <a:t>）交换</a:t>
            </a:r>
            <a:endParaRPr lang="zh-CN" altLang="en-US" smtClean="0">
              <a:sym typeface="Wingdings" panose="05000000000000000000" pitchFamily="2" charset="2"/>
            </a:endParaRPr>
          </a:p>
          <a:p>
            <a:pPr marL="990600" lvl="1" indent="-533400"/>
            <a:r>
              <a:rPr lang="zh-CN" altLang="en-US" smtClean="0">
                <a:sym typeface="Wingdings" panose="05000000000000000000" pitchFamily="2" charset="2"/>
              </a:rPr>
              <a:t>删除</a:t>
            </a:r>
            <a:r>
              <a:rPr lang="en-US" altLang="zh-CN" smtClean="0">
                <a:sym typeface="Wingdings" panose="05000000000000000000" pitchFamily="2" charset="2"/>
              </a:rPr>
              <a:t>p</a:t>
            </a:r>
            <a:r>
              <a:rPr lang="zh-CN" altLang="en-US" smtClean="0"/>
              <a:t>删除</a:t>
            </a:r>
            <a:r>
              <a:rPr lang="en-US" altLang="zh-CN" smtClean="0"/>
              <a:t>q</a:t>
            </a:r>
          </a:p>
          <a:p>
            <a:pPr marL="990600" lvl="1" indent="-533400"/>
            <a:r>
              <a:rPr lang="en-US" altLang="zh-CN" smtClean="0"/>
              <a:t>q</a:t>
            </a:r>
            <a:r>
              <a:rPr lang="zh-CN" altLang="en-US" smtClean="0"/>
              <a:t>的选择准则？</a:t>
            </a:r>
            <a:r>
              <a:rPr lang="en-US" altLang="zh-CN" smtClean="0"/>
              <a:t>——</a:t>
            </a:r>
            <a:r>
              <a:rPr lang="zh-CN" altLang="en-US" smtClean="0"/>
              <a:t>替代</a:t>
            </a:r>
            <a:r>
              <a:rPr lang="en-US" altLang="zh-CN" smtClean="0"/>
              <a:t>p</a:t>
            </a:r>
            <a:r>
              <a:rPr lang="zh-CN" altLang="en-US" smtClean="0"/>
              <a:t>成为子树的根后，应当保持二叉搜索树特性</a:t>
            </a:r>
          </a:p>
          <a:p>
            <a:pPr marL="990600" lvl="1" indent="-533400"/>
            <a:r>
              <a:rPr lang="zh-CN" altLang="en-US" smtClean="0"/>
              <a:t>左子树的最右节点或右子树的最左节点，排名恰与</a:t>
            </a:r>
            <a:r>
              <a:rPr lang="en-US" altLang="zh-CN" smtClean="0"/>
              <a:t>p</a:t>
            </a:r>
            <a:r>
              <a:rPr lang="zh-CN" altLang="en-US" smtClean="0"/>
              <a:t>相邻</a:t>
            </a:r>
            <a:r>
              <a:rPr lang="en-US" altLang="zh-CN" smtClean="0"/>
              <a:t>——</a:t>
            </a:r>
            <a:r>
              <a:rPr lang="zh-CN" altLang="en-US" smtClean="0"/>
              <a:t>之前或之后</a:t>
            </a:r>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75898B-1272-4E8E-9476-ECDB6C3ACA03}" type="slidenum">
              <a:rPr lang="en-US" altLang="en-US">
                <a:solidFill>
                  <a:srgbClr val="4B4B4B"/>
                </a:solidFill>
              </a:rPr>
              <a:pPr eaLnBrk="1" hangingPunct="1"/>
              <a:t>181</a:t>
            </a:fld>
            <a:endParaRPr lang="en-US" altLang="en-US">
              <a:solidFill>
                <a:srgbClr val="4B4B4B"/>
              </a:solidFill>
            </a:endParaRPr>
          </a:p>
        </p:txBody>
      </p:sp>
    </p:spTree>
    <p:extLst>
      <p:ext uri="{BB962C8B-B14F-4D97-AF65-F5344CB8AC3E}">
        <p14:creationId xmlns:p14="http://schemas.microsoft.com/office/powerpoint/2010/main" val="376840912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关于删除算法的结论</a:t>
            </a:r>
          </a:p>
        </p:txBody>
      </p:sp>
      <p:sp>
        <p:nvSpPr>
          <p:cNvPr id="49155" name="内容占位符 2"/>
          <p:cNvSpPr>
            <a:spLocks noGrp="1"/>
          </p:cNvSpPr>
          <p:nvPr>
            <p:ph idx="1"/>
          </p:nvPr>
        </p:nvSpPr>
        <p:spPr/>
        <p:txBody>
          <a:bodyPr/>
          <a:lstStyle/>
          <a:p>
            <a:r>
              <a:rPr lang="zh-CN" altLang="en-US" smtClean="0"/>
              <a:t>情况</a:t>
            </a:r>
            <a:r>
              <a:rPr lang="en-US" altLang="zh-CN" smtClean="0"/>
              <a:t>1</a:t>
            </a:r>
            <a:r>
              <a:rPr lang="zh-CN" altLang="en-US" smtClean="0"/>
              <a:t>、</a:t>
            </a:r>
            <a:r>
              <a:rPr lang="en-US" altLang="zh-CN" smtClean="0"/>
              <a:t>2</a:t>
            </a:r>
            <a:r>
              <a:rPr lang="zh-CN" altLang="en-US" smtClean="0"/>
              <a:t>无需讨论</a:t>
            </a:r>
            <a:endParaRPr lang="en-US" altLang="zh-CN" smtClean="0"/>
          </a:p>
          <a:p>
            <a:r>
              <a:rPr lang="zh-CN" altLang="en-US" smtClean="0"/>
              <a:t>情况</a:t>
            </a:r>
            <a:r>
              <a:rPr lang="en-US" altLang="zh-CN" smtClean="0"/>
              <a:t>3</a:t>
            </a:r>
            <a:r>
              <a:rPr lang="zh-CN" altLang="en-US" smtClean="0"/>
              <a:t>的算法思路其实是</a:t>
            </a:r>
            <a:endParaRPr lang="en-US" altLang="zh-CN" smtClean="0"/>
          </a:p>
          <a:p>
            <a:pPr lvl="1"/>
            <a:r>
              <a:rPr lang="zh-CN" altLang="en-US" smtClean="0"/>
              <a:t>假定被删节点是</a:t>
            </a:r>
            <a:r>
              <a:rPr lang="en-US" altLang="zh-CN" smtClean="0"/>
              <a:t>p</a:t>
            </a:r>
          </a:p>
          <a:p>
            <a:pPr lvl="1"/>
            <a:r>
              <a:rPr lang="zh-CN" altLang="en-US" smtClean="0"/>
              <a:t>找到</a:t>
            </a:r>
            <a:r>
              <a:rPr lang="en-US" altLang="zh-CN" smtClean="0"/>
              <a:t>BST</a:t>
            </a:r>
            <a:r>
              <a:rPr lang="zh-CN" altLang="en-US" smtClean="0"/>
              <a:t>中</a:t>
            </a:r>
            <a:r>
              <a:rPr lang="en-US" altLang="zh-CN" smtClean="0"/>
              <a:t>p</a:t>
            </a:r>
            <a:r>
              <a:rPr lang="zh-CN" altLang="en-US" smtClean="0"/>
              <a:t>的直接前驱或直接后继替代它</a:t>
            </a:r>
            <a:endParaRPr lang="en-US" altLang="zh-CN" smtClean="0"/>
          </a:p>
          <a:p>
            <a:pPr lvl="1"/>
            <a:r>
              <a:rPr lang="zh-CN" altLang="en-US" smtClean="0"/>
              <a:t>一般惯例是选用直接前驱，即</a:t>
            </a:r>
            <a:r>
              <a:rPr lang="zh-CN" altLang="en-US" smtClean="0">
                <a:solidFill>
                  <a:srgbClr val="FF0000"/>
                </a:solidFill>
              </a:rPr>
              <a:t>被删节点左子树的最右节点</a:t>
            </a: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2AF44D-D89D-4258-B0D9-54194CEE9B9B}" type="slidenum">
              <a:rPr lang="en-US" altLang="en-US">
                <a:solidFill>
                  <a:srgbClr val="4B4B4B"/>
                </a:solidFill>
              </a:rPr>
              <a:pPr eaLnBrk="1" hangingPunct="1"/>
              <a:t>182</a:t>
            </a:fld>
            <a:endParaRPr lang="en-US" altLang="en-US">
              <a:solidFill>
                <a:srgbClr val="4B4B4B"/>
              </a:solidFill>
            </a:endParaRPr>
          </a:p>
        </p:txBody>
      </p:sp>
    </p:spTree>
    <p:extLst>
      <p:ext uri="{BB962C8B-B14F-4D97-AF65-F5344CB8AC3E}">
        <p14:creationId xmlns:p14="http://schemas.microsoft.com/office/powerpoint/2010/main" val="366159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复杂性分析</a:t>
            </a:r>
          </a:p>
        </p:txBody>
      </p:sp>
      <p:sp>
        <p:nvSpPr>
          <p:cNvPr id="57347" name="Rectangle 3"/>
          <p:cNvSpPr>
            <a:spLocks noGrp="1" noChangeArrowheads="1"/>
          </p:cNvSpPr>
          <p:nvPr>
            <p:ph idx="1"/>
          </p:nvPr>
        </p:nvSpPr>
        <p:spPr/>
        <p:txBody>
          <a:bodyPr/>
          <a:lstStyle/>
          <a:p>
            <a:r>
              <a:rPr lang="zh-CN" altLang="en-US" smtClean="0"/>
              <a:t>搜索、插入、删除的复杂性为</a:t>
            </a:r>
            <a:r>
              <a:rPr lang="en-US" altLang="zh-CN" smtClean="0"/>
              <a:t>O(h)</a:t>
            </a:r>
          </a:p>
          <a:p>
            <a:r>
              <a:rPr lang="zh-CN" altLang="en-US" smtClean="0"/>
              <a:t>二叉搜索树的高度</a:t>
            </a:r>
            <a:r>
              <a:rPr lang="en-US" altLang="zh-CN" smtClean="0"/>
              <a:t>h</a:t>
            </a:r>
            <a:r>
              <a:rPr lang="zh-CN" altLang="en-US" smtClean="0"/>
              <a:t>，</a:t>
            </a:r>
            <a:r>
              <a:rPr lang="zh-CN" altLang="en-US" smtClean="0">
                <a:solidFill>
                  <a:schemeClr val="accent2"/>
                </a:solidFill>
              </a:rPr>
              <a:t>最坏情况为</a:t>
            </a:r>
            <a:r>
              <a:rPr lang="en-US" altLang="zh-CN" smtClean="0">
                <a:solidFill>
                  <a:schemeClr val="accent2"/>
                </a:solidFill>
              </a:rPr>
              <a:t>n</a:t>
            </a:r>
            <a:endParaRPr lang="zh-CN" altLang="en-US" smtClean="0">
              <a:solidFill>
                <a:schemeClr val="accent2"/>
              </a:solidFill>
            </a:endParaRPr>
          </a:p>
          <a:p>
            <a:r>
              <a:rPr lang="zh-CN" altLang="en-US" smtClean="0"/>
              <a:t>可证明，若搜索、插入、删除是随机的，</a:t>
            </a:r>
            <a:r>
              <a:rPr lang="zh-CN" altLang="en-US" smtClean="0">
                <a:solidFill>
                  <a:schemeClr val="accent2"/>
                </a:solidFill>
              </a:rPr>
              <a:t>平均情况为</a:t>
            </a:r>
            <a:r>
              <a:rPr lang="en-US" altLang="zh-CN" smtClean="0">
                <a:solidFill>
                  <a:schemeClr val="accent2"/>
                </a:solidFill>
              </a:rPr>
              <a:t>O(logn)</a:t>
            </a:r>
          </a:p>
          <a:p>
            <a:r>
              <a:rPr lang="zh-CN" altLang="en-US" smtClean="0"/>
              <a:t>而升序输出为</a:t>
            </a:r>
            <a:r>
              <a:rPr lang="en-US" altLang="zh-CN" smtClean="0"/>
              <a:t>O(n)</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9E8AAE-579F-46A4-BC79-235B3A0869E4}" type="slidenum">
              <a:rPr lang="en-US" altLang="en-US">
                <a:solidFill>
                  <a:srgbClr val="4B4B4B"/>
                </a:solidFill>
              </a:rPr>
              <a:pPr eaLnBrk="1" hangingPunct="1"/>
              <a:t>183</a:t>
            </a:fld>
            <a:endParaRPr lang="en-US" altLang="en-US">
              <a:solidFill>
                <a:srgbClr val="4B4B4B"/>
              </a:solidFill>
            </a:endParaRPr>
          </a:p>
        </p:txBody>
      </p:sp>
    </p:spTree>
    <p:extLst>
      <p:ext uri="{BB962C8B-B14F-4D97-AF65-F5344CB8AC3E}">
        <p14:creationId xmlns:p14="http://schemas.microsoft.com/office/powerpoint/2010/main" val="188076752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mtClean="0"/>
              <a:t>AVL</a:t>
            </a:r>
            <a:r>
              <a:rPr lang="zh-CN" altLang="en-US" smtClean="0"/>
              <a:t>树</a:t>
            </a:r>
          </a:p>
        </p:txBody>
      </p:sp>
      <p:sp>
        <p:nvSpPr>
          <p:cNvPr id="60419" name="Rectangle 3"/>
          <p:cNvSpPr>
            <a:spLocks noGrp="1" noChangeArrowheads="1"/>
          </p:cNvSpPr>
          <p:nvPr>
            <p:ph idx="1"/>
          </p:nvPr>
        </p:nvSpPr>
        <p:spPr/>
        <p:txBody>
          <a:bodyPr/>
          <a:lstStyle/>
          <a:p>
            <a:pPr marL="609600" indent="-609600"/>
            <a:r>
              <a:rPr lang="zh-CN" altLang="en-US" smtClean="0"/>
              <a:t>如何提高二叉搜索树的最坏情况？</a:t>
            </a:r>
          </a:p>
          <a:p>
            <a:pPr marL="609600" indent="-609600"/>
            <a:r>
              <a:rPr lang="zh-CN" altLang="en-US" smtClean="0"/>
              <a:t>树高最坏情况保持在</a:t>
            </a:r>
            <a:r>
              <a:rPr lang="en-US" altLang="zh-CN" smtClean="0"/>
              <a:t>O(logn)</a:t>
            </a:r>
          </a:p>
          <a:p>
            <a:pPr marL="609600" indent="-609600"/>
            <a:r>
              <a:rPr lang="en-US" altLang="zh-CN" smtClean="0"/>
              <a:t>AVL</a:t>
            </a:r>
            <a:r>
              <a:rPr lang="zh-CN" altLang="en-US" smtClean="0"/>
              <a:t>树</a:t>
            </a:r>
            <a:r>
              <a:rPr lang="en-US" altLang="zh-CN" smtClean="0"/>
              <a:t>——</a:t>
            </a:r>
            <a:r>
              <a:rPr lang="zh-CN" altLang="en-US" smtClean="0"/>
              <a:t>一种平衡树</a:t>
            </a:r>
          </a:p>
          <a:p>
            <a:pPr marL="609600" indent="-609600"/>
            <a:r>
              <a:rPr lang="en-US" altLang="zh-CN" smtClean="0"/>
              <a:t>1962</a:t>
            </a:r>
            <a:r>
              <a:rPr lang="zh-CN" altLang="en-US" smtClean="0"/>
              <a:t>年，</a:t>
            </a:r>
            <a:r>
              <a:rPr lang="en-US" altLang="zh-CN" smtClean="0">
                <a:solidFill>
                  <a:schemeClr val="hlink"/>
                </a:solidFill>
              </a:rPr>
              <a:t>A</a:t>
            </a:r>
            <a:r>
              <a:rPr lang="en-US" altLang="zh-CN" smtClean="0"/>
              <a:t>delson-</a:t>
            </a:r>
            <a:r>
              <a:rPr lang="en-US" altLang="zh-CN" smtClean="0">
                <a:solidFill>
                  <a:schemeClr val="hlink"/>
                </a:solidFill>
              </a:rPr>
              <a:t>V</a:t>
            </a:r>
            <a:r>
              <a:rPr lang="en-US" altLang="zh-CN" smtClean="0"/>
              <a:t>elskii</a:t>
            </a:r>
            <a:r>
              <a:rPr lang="zh-CN" altLang="en-US" smtClean="0"/>
              <a:t>和</a:t>
            </a:r>
            <a:r>
              <a:rPr lang="en-US" altLang="zh-CN" smtClean="0">
                <a:solidFill>
                  <a:schemeClr val="hlink"/>
                </a:solidFill>
              </a:rPr>
              <a:t>L</a:t>
            </a:r>
            <a:r>
              <a:rPr lang="en-US" altLang="zh-CN" smtClean="0"/>
              <a:t>andis</a:t>
            </a:r>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E4C06E-ADA8-4D77-A100-2AF3046F176E}" type="slidenum">
              <a:rPr lang="en-US" altLang="en-US">
                <a:solidFill>
                  <a:srgbClr val="4B4B4B"/>
                </a:solidFill>
              </a:rPr>
              <a:pPr eaLnBrk="1" hangingPunct="1"/>
              <a:t>184</a:t>
            </a:fld>
            <a:endParaRPr lang="en-US" altLang="en-US">
              <a:solidFill>
                <a:srgbClr val="4B4B4B"/>
              </a:solidFill>
            </a:endParaRPr>
          </a:p>
        </p:txBody>
      </p:sp>
    </p:spTree>
    <p:extLst>
      <p:ext uri="{BB962C8B-B14F-4D97-AF65-F5344CB8AC3E}">
        <p14:creationId xmlns:p14="http://schemas.microsoft.com/office/powerpoint/2010/main" val="93621466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定义</a:t>
            </a:r>
          </a:p>
        </p:txBody>
      </p:sp>
      <p:sp>
        <p:nvSpPr>
          <p:cNvPr id="61443" name="Rectangle 3"/>
          <p:cNvSpPr>
            <a:spLocks noGrp="1" noChangeArrowheads="1"/>
          </p:cNvSpPr>
          <p:nvPr>
            <p:ph idx="1"/>
          </p:nvPr>
        </p:nvSpPr>
        <p:spPr/>
        <p:txBody>
          <a:bodyPr/>
          <a:lstStyle/>
          <a:p>
            <a:pPr marL="609600" indent="-609600"/>
            <a:r>
              <a:rPr lang="zh-CN" altLang="en-US" smtClean="0"/>
              <a:t>空二叉树是</a:t>
            </a:r>
            <a:r>
              <a:rPr lang="en-US" altLang="zh-CN" smtClean="0">
                <a:solidFill>
                  <a:schemeClr val="accent2"/>
                </a:solidFill>
              </a:rPr>
              <a:t>AVL</a:t>
            </a:r>
            <a:r>
              <a:rPr lang="zh-CN" altLang="en-US" smtClean="0">
                <a:solidFill>
                  <a:schemeClr val="accent2"/>
                </a:solidFill>
              </a:rPr>
              <a:t>树</a:t>
            </a:r>
            <a:r>
              <a:rPr lang="zh-CN" altLang="en-US" smtClean="0"/>
              <a:t>；</a:t>
            </a:r>
            <a:br>
              <a:rPr lang="zh-CN" altLang="en-US" smtClean="0"/>
            </a:br>
            <a:r>
              <a:rPr lang="zh-CN" altLang="en-US" smtClean="0"/>
              <a:t>如果</a:t>
            </a:r>
            <a:r>
              <a:rPr lang="en-US" altLang="zh-CN" smtClean="0"/>
              <a:t>T</a:t>
            </a:r>
            <a:r>
              <a:rPr lang="zh-CN" altLang="en-US" smtClean="0"/>
              <a:t>是一棵非空的二叉树，</a:t>
            </a:r>
            <a:br>
              <a:rPr lang="zh-CN" altLang="en-US" smtClean="0"/>
            </a:b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分别是其左子树和右子树，</a:t>
            </a:r>
            <a:br>
              <a:rPr lang="zh-CN" altLang="en-US" smtClean="0"/>
            </a:br>
            <a:r>
              <a:rPr lang="zh-CN" altLang="en-US" smtClean="0"/>
              <a:t>那么满足以下条件，</a:t>
            </a:r>
            <a:r>
              <a:rPr lang="en-US" altLang="zh-CN" i="1" smtClean="0"/>
              <a:t>T</a:t>
            </a:r>
            <a:r>
              <a:rPr lang="zh-CN" altLang="en-US" smtClean="0"/>
              <a:t>是一棵</a:t>
            </a:r>
            <a:r>
              <a:rPr lang="en-US" altLang="zh-CN" smtClean="0"/>
              <a:t>AVL</a:t>
            </a:r>
            <a:r>
              <a:rPr lang="zh-CN" altLang="en-US" smtClean="0"/>
              <a:t>树：</a:t>
            </a:r>
          </a:p>
          <a:p>
            <a:pPr marL="990600" lvl="1" indent="-533400">
              <a:buFont typeface="Wingdings" panose="05000000000000000000" pitchFamily="2" charset="2"/>
              <a:buAutoNum type="arabicParenR"/>
            </a:pP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是</a:t>
            </a:r>
            <a:r>
              <a:rPr lang="en-US" altLang="zh-CN" smtClean="0"/>
              <a:t>AVL</a:t>
            </a:r>
            <a:r>
              <a:rPr lang="zh-CN" altLang="en-US" smtClean="0"/>
              <a:t>树</a:t>
            </a:r>
          </a:p>
          <a:p>
            <a:pPr marL="990600" lvl="1" indent="-533400">
              <a:buFont typeface="Wingdings" panose="05000000000000000000" pitchFamily="2" charset="2"/>
              <a:buAutoNum type="arabicParenR"/>
            </a:pPr>
            <a:r>
              <a:rPr lang="en-US" altLang="zh-CN"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en-US" altLang="zh-CN" i="1" smtClean="0">
                <a:solidFill>
                  <a:srgbClr val="FF0000"/>
                </a:solidFill>
              </a:rPr>
              <a:t>-h</a:t>
            </a:r>
            <a:r>
              <a:rPr lang="en-US" altLang="zh-CN" i="1" baseline="-25000" smtClean="0">
                <a:solidFill>
                  <a:srgbClr val="FF0000"/>
                </a:solidFill>
              </a:rPr>
              <a:t>R</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zh-CN" altLang="en-US" smtClean="0">
                <a:solidFill>
                  <a:srgbClr val="FF0000"/>
                </a:solidFill>
              </a:rPr>
              <a:t>和</a:t>
            </a:r>
            <a:r>
              <a:rPr lang="en-US" altLang="zh-CN" i="1" smtClean="0">
                <a:solidFill>
                  <a:srgbClr val="FF0000"/>
                </a:solidFill>
              </a:rPr>
              <a:t>h</a:t>
            </a:r>
            <a:r>
              <a:rPr lang="en-US" altLang="zh-CN" i="1" baseline="-25000" smtClean="0">
                <a:solidFill>
                  <a:srgbClr val="FF0000"/>
                </a:solidFill>
              </a:rPr>
              <a:t>R</a:t>
            </a:r>
            <a:r>
              <a:rPr lang="zh-CN" altLang="en-US" smtClean="0">
                <a:solidFill>
                  <a:srgbClr val="FF0000"/>
                </a:solidFill>
              </a:rPr>
              <a:t>分别是左子树和右子树的高度</a:t>
            </a:r>
          </a:p>
          <a:p>
            <a:pPr marL="609600" indent="-609600"/>
            <a:r>
              <a:rPr lang="en-US" altLang="zh-CN" smtClean="0"/>
              <a:t>AVL</a:t>
            </a:r>
            <a:r>
              <a:rPr lang="zh-CN" altLang="en-US" smtClean="0"/>
              <a:t>搜索树</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6F6BFD-18A8-4E34-A234-4DEC6A46D641}" type="slidenum">
              <a:rPr lang="en-US" altLang="en-US">
                <a:solidFill>
                  <a:srgbClr val="4B4B4B"/>
                </a:solidFill>
              </a:rPr>
              <a:pPr eaLnBrk="1" hangingPunct="1"/>
              <a:t>185</a:t>
            </a:fld>
            <a:endParaRPr lang="en-US" altLang="en-US">
              <a:solidFill>
                <a:srgbClr val="4B4B4B"/>
              </a:solidFill>
            </a:endParaRPr>
          </a:p>
        </p:txBody>
      </p:sp>
    </p:spTree>
    <p:extLst>
      <p:ext uri="{BB962C8B-B14F-4D97-AF65-F5344CB8AC3E}">
        <p14:creationId xmlns:p14="http://schemas.microsoft.com/office/powerpoint/2010/main" val="302806823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AVL</a:t>
            </a:r>
            <a:r>
              <a:rPr lang="zh-CN" altLang="en-US" smtClean="0"/>
              <a:t>树的特性</a:t>
            </a:r>
          </a:p>
        </p:txBody>
      </p:sp>
      <p:sp>
        <p:nvSpPr>
          <p:cNvPr id="63491" name="Rectangle 3"/>
          <p:cNvSpPr>
            <a:spLocks noGrp="1" noChangeArrowheads="1"/>
          </p:cNvSpPr>
          <p:nvPr>
            <p:ph idx="1"/>
          </p:nvPr>
        </p:nvSpPr>
        <p:spPr/>
        <p:txBody>
          <a:bodyPr>
            <a:normAutofit fontScale="92500" lnSpcReduction="10000"/>
          </a:bodyPr>
          <a:lstStyle/>
          <a:p>
            <a:pPr marL="533400" indent="-533400">
              <a:buFont typeface="Wingdings" panose="05000000000000000000" pitchFamily="2" charset="2"/>
              <a:buAutoNum type="arabicPeriod"/>
            </a:pPr>
            <a:r>
              <a:rPr lang="en-US" altLang="zh-CN" dirty="0" smtClean="0"/>
              <a:t>n</a:t>
            </a:r>
            <a:r>
              <a:rPr lang="zh-CN" altLang="en-US" dirty="0" smtClean="0"/>
              <a:t>个元素（节点）的</a:t>
            </a:r>
            <a:r>
              <a:rPr lang="en-US" altLang="zh-CN" dirty="0" smtClean="0"/>
              <a:t>AVL</a:t>
            </a:r>
            <a:r>
              <a:rPr lang="zh-CN" altLang="en-US" dirty="0" smtClean="0"/>
              <a:t>树的高度是</a:t>
            </a:r>
            <a:r>
              <a:rPr lang="en-US" altLang="zh-CN" dirty="0" smtClean="0"/>
              <a:t>O(</a:t>
            </a:r>
            <a:r>
              <a:rPr lang="en-US" altLang="zh-CN" dirty="0" err="1" smtClean="0"/>
              <a:t>logn</a:t>
            </a:r>
            <a:r>
              <a:rPr lang="en-US" altLang="zh-CN" dirty="0" smtClean="0"/>
              <a:t>)</a:t>
            </a:r>
          </a:p>
          <a:p>
            <a:pPr marL="533400" indent="-533400">
              <a:buFont typeface="Wingdings" panose="05000000000000000000" pitchFamily="2" charset="2"/>
              <a:buAutoNum type="arabicPeriod"/>
            </a:pPr>
            <a:r>
              <a:rPr lang="zh-CN" altLang="en-US" dirty="0" smtClean="0"/>
              <a:t>对于每一个</a:t>
            </a:r>
            <a:r>
              <a:rPr lang="en-US" altLang="zh-CN" i="1" dirty="0" smtClean="0"/>
              <a:t>n</a:t>
            </a:r>
            <a:r>
              <a:rPr lang="zh-CN" altLang="en-US" dirty="0" smtClean="0"/>
              <a:t>（</a:t>
            </a:r>
            <a:r>
              <a:rPr lang="en-US" altLang="zh-CN" i="1" dirty="0" smtClean="0"/>
              <a:t>n</a:t>
            </a:r>
            <a:r>
              <a:rPr lang="en-US" altLang="zh-CN" dirty="0" smtClean="0"/>
              <a:t>≥0</a:t>
            </a:r>
            <a:r>
              <a:rPr lang="zh-CN" altLang="en-US" dirty="0" smtClean="0"/>
              <a:t>）值，都存在一棵</a:t>
            </a:r>
            <a:r>
              <a:rPr lang="en-US" altLang="zh-CN" dirty="0" smtClean="0"/>
              <a:t>AVL</a:t>
            </a:r>
            <a:r>
              <a:rPr lang="zh-CN" altLang="en-US" dirty="0" smtClean="0"/>
              <a:t>树（保证任何时刻，插入操作都是可完成的）</a:t>
            </a:r>
          </a:p>
          <a:p>
            <a:pPr marL="533400" indent="-533400">
              <a:buFont typeface="Wingdings" panose="05000000000000000000" pitchFamily="2" charset="2"/>
              <a:buAutoNum type="arabicPeriod"/>
            </a:pPr>
            <a:r>
              <a:rPr lang="zh-CN" altLang="en-US" dirty="0" smtClean="0"/>
              <a:t>一棵</a:t>
            </a:r>
            <a:r>
              <a:rPr lang="en-US" altLang="zh-CN" i="1" dirty="0" smtClean="0"/>
              <a:t>n</a:t>
            </a:r>
            <a:r>
              <a:rPr lang="zh-CN" altLang="en-US" dirty="0" smtClean="0"/>
              <a:t>元素的</a:t>
            </a:r>
            <a:r>
              <a:rPr lang="en-US" altLang="zh-CN" dirty="0" smtClean="0"/>
              <a:t>AVL</a:t>
            </a:r>
            <a:r>
              <a:rPr lang="zh-CN" altLang="en-US" dirty="0" smtClean="0"/>
              <a:t>搜索树能在</a:t>
            </a:r>
            <a:r>
              <a:rPr lang="en-US" altLang="zh-CN" dirty="0" smtClean="0"/>
              <a:t>O(</a:t>
            </a:r>
            <a:r>
              <a:rPr lang="zh-CN" altLang="en-US" dirty="0" smtClean="0"/>
              <a:t>高度</a:t>
            </a:r>
            <a:r>
              <a:rPr lang="en-US" altLang="zh-CN" dirty="0" smtClean="0"/>
              <a:t>)=O(</a:t>
            </a:r>
            <a:r>
              <a:rPr lang="en-US" altLang="zh-CN" dirty="0" err="1" smtClean="0"/>
              <a:t>log</a:t>
            </a:r>
            <a:r>
              <a:rPr lang="en-US" altLang="zh-CN" i="1" dirty="0" err="1" smtClean="0"/>
              <a:t>n</a:t>
            </a:r>
            <a:r>
              <a:rPr lang="en-US" altLang="zh-CN" dirty="0" smtClean="0"/>
              <a:t>)</a:t>
            </a:r>
            <a:r>
              <a:rPr lang="zh-CN" altLang="en-US" dirty="0" smtClean="0"/>
              <a:t>的时间内完成搜索。</a:t>
            </a:r>
            <a:endParaRPr lang="en-US" altLang="zh-CN" dirty="0" smtClean="0"/>
          </a:p>
          <a:p>
            <a:pPr marL="609600" indent="-609600">
              <a:buFont typeface="Wingdings" panose="05000000000000000000" pitchFamily="2" charset="2"/>
              <a:buAutoNum type="arabicPeriod" startAt="4"/>
            </a:pPr>
            <a:r>
              <a:rPr lang="zh-CN" altLang="en-US" dirty="0"/>
              <a:t>将一个新元素插入到一棵</a:t>
            </a:r>
            <a:r>
              <a:rPr lang="en-US" altLang="zh-CN" i="1" dirty="0"/>
              <a:t>n</a:t>
            </a:r>
            <a:r>
              <a:rPr lang="zh-CN" altLang="en-US" dirty="0"/>
              <a:t>元素的</a:t>
            </a:r>
            <a:r>
              <a:rPr lang="en-US" altLang="zh-CN" dirty="0"/>
              <a:t>AVL</a:t>
            </a:r>
            <a:r>
              <a:rPr lang="zh-CN" altLang="en-US" dirty="0"/>
              <a:t>搜索树中，可得到一棵</a:t>
            </a:r>
            <a:r>
              <a:rPr lang="en-US" altLang="zh-CN" i="1" dirty="0"/>
              <a:t>n</a:t>
            </a:r>
            <a:r>
              <a:rPr lang="en-US" altLang="zh-CN" dirty="0"/>
              <a:t>+1</a:t>
            </a:r>
            <a:r>
              <a:rPr lang="zh-CN" altLang="en-US" dirty="0"/>
              <a:t>元素的</a:t>
            </a:r>
            <a:r>
              <a:rPr lang="en-US" altLang="zh-CN" dirty="0"/>
              <a:t>AVL</a:t>
            </a:r>
            <a:r>
              <a:rPr lang="zh-CN" altLang="en-US" dirty="0"/>
              <a:t>树，这种插入过程可以在</a:t>
            </a:r>
            <a:r>
              <a:rPr lang="en-US" altLang="zh-CN" dirty="0"/>
              <a:t>O(</a:t>
            </a:r>
            <a:r>
              <a:rPr lang="en-US" altLang="zh-CN" dirty="0" err="1"/>
              <a:t>log</a:t>
            </a:r>
            <a:r>
              <a:rPr lang="en-US" altLang="zh-CN" i="1" dirty="0" err="1"/>
              <a:t>n</a:t>
            </a:r>
            <a:r>
              <a:rPr lang="en-US" altLang="zh-CN" dirty="0"/>
              <a:t>)</a:t>
            </a:r>
            <a:r>
              <a:rPr lang="zh-CN" altLang="en-US" dirty="0"/>
              <a:t>时间内完成</a:t>
            </a:r>
          </a:p>
          <a:p>
            <a:pPr marL="609600" indent="-609600">
              <a:buFont typeface="Wingdings" panose="05000000000000000000" pitchFamily="2" charset="2"/>
              <a:buAutoNum type="arabicPeriod" startAt="4"/>
            </a:pPr>
            <a:r>
              <a:rPr lang="zh-CN" altLang="en-US" dirty="0"/>
              <a:t>从一棵</a:t>
            </a:r>
            <a:r>
              <a:rPr lang="en-US" altLang="zh-CN" i="1" dirty="0"/>
              <a:t>n</a:t>
            </a:r>
            <a:r>
              <a:rPr lang="zh-CN" altLang="en-US" dirty="0"/>
              <a:t>元素的</a:t>
            </a:r>
            <a:r>
              <a:rPr lang="en-US" altLang="zh-CN" dirty="0"/>
              <a:t>AVL</a:t>
            </a:r>
            <a:r>
              <a:rPr lang="zh-CN" altLang="en-US" dirty="0"/>
              <a:t>搜索树中删除一个元素，可得到一棵</a:t>
            </a:r>
            <a:r>
              <a:rPr lang="en-US" altLang="zh-CN" i="1" dirty="0"/>
              <a:t>n</a:t>
            </a:r>
            <a:r>
              <a:rPr lang="en-US" altLang="zh-CN" dirty="0"/>
              <a:t>-1</a:t>
            </a:r>
            <a:r>
              <a:rPr lang="zh-CN" altLang="en-US" dirty="0"/>
              <a:t>元素的</a:t>
            </a:r>
            <a:r>
              <a:rPr lang="en-US" altLang="zh-CN" dirty="0"/>
              <a:t>AVL</a:t>
            </a:r>
            <a:r>
              <a:rPr lang="zh-CN" altLang="en-US" dirty="0"/>
              <a:t>树，这种删除过程可以在</a:t>
            </a:r>
            <a:r>
              <a:rPr lang="en-US" altLang="zh-CN" dirty="0"/>
              <a:t>O(</a:t>
            </a:r>
            <a:r>
              <a:rPr lang="en-US" altLang="zh-CN" dirty="0" err="1"/>
              <a:t>log</a:t>
            </a:r>
            <a:r>
              <a:rPr lang="en-US" altLang="zh-CN" i="1" dirty="0" err="1"/>
              <a:t>n</a:t>
            </a:r>
            <a:r>
              <a:rPr lang="en-US" altLang="zh-CN" dirty="0"/>
              <a:t>)</a:t>
            </a:r>
            <a:r>
              <a:rPr lang="zh-CN" altLang="en-US" dirty="0"/>
              <a:t>时间内</a:t>
            </a:r>
            <a:r>
              <a:rPr lang="zh-CN" altLang="en-US" dirty="0" smtClean="0"/>
              <a:t>完成</a:t>
            </a:r>
            <a:endParaRPr lang="zh-CN" altLang="en-US" dirty="0"/>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E676F4-CD0E-4C55-A240-5FF8AAF47BF3}" type="slidenum">
              <a:rPr lang="en-US" altLang="en-US">
                <a:solidFill>
                  <a:srgbClr val="4B4B4B"/>
                </a:solidFill>
              </a:rPr>
              <a:pPr eaLnBrk="1" hangingPunct="1"/>
              <a:t>186</a:t>
            </a:fld>
            <a:endParaRPr lang="en-US" altLang="en-US">
              <a:solidFill>
                <a:srgbClr val="4B4B4B"/>
              </a:solidFill>
            </a:endParaRPr>
          </a:p>
        </p:txBody>
      </p:sp>
    </p:spTree>
    <p:extLst>
      <p:ext uri="{BB962C8B-B14F-4D97-AF65-F5344CB8AC3E}">
        <p14:creationId xmlns:p14="http://schemas.microsoft.com/office/powerpoint/2010/main" val="20207429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t>AVL</a:t>
            </a:r>
            <a:r>
              <a:rPr lang="zh-CN" altLang="en-US" smtClean="0"/>
              <a:t>树的高度</a:t>
            </a:r>
          </a:p>
        </p:txBody>
      </p:sp>
      <p:sp>
        <p:nvSpPr>
          <p:cNvPr id="65539" name="Rectangle 3"/>
          <p:cNvSpPr>
            <a:spLocks noGrp="1" noChangeArrowheads="1"/>
          </p:cNvSpPr>
          <p:nvPr>
            <p:ph idx="1"/>
          </p:nvPr>
        </p:nvSpPr>
        <p:spPr/>
        <p:txBody>
          <a:bodyPr/>
          <a:lstStyle/>
          <a:p>
            <a:r>
              <a:rPr lang="zh-CN" altLang="en-US" smtClean="0"/>
              <a:t>高度</a:t>
            </a:r>
            <a:r>
              <a:rPr lang="en-US" altLang="zh-CN" smtClean="0"/>
              <a:t>——</a:t>
            </a:r>
            <a:r>
              <a:rPr lang="zh-CN" altLang="en-US" smtClean="0"/>
              <a:t>复杂性</a:t>
            </a:r>
          </a:p>
          <a:p>
            <a:r>
              <a:rPr lang="zh-CN" altLang="en-US" smtClean="0"/>
              <a:t>显然，平均情况不会低于随机二叉搜索树，</a:t>
            </a:r>
            <a:r>
              <a:rPr lang="en-US" altLang="zh-CN" smtClean="0"/>
              <a:t>O(logn)</a:t>
            </a:r>
          </a:p>
          <a:p>
            <a:r>
              <a:rPr lang="zh-CN" altLang="en-US" smtClean="0"/>
              <a:t>最坏情况呢，如果也是</a:t>
            </a:r>
            <a:r>
              <a:rPr lang="en-US" altLang="zh-CN" smtClean="0"/>
              <a:t>O(n)</a:t>
            </a:r>
            <a:r>
              <a:rPr lang="zh-CN" altLang="en-US" smtClean="0"/>
              <a:t>，就失去改进的意义了</a:t>
            </a:r>
          </a:p>
          <a:p>
            <a:r>
              <a:rPr lang="en-US" altLang="zh-CN" smtClean="0"/>
              <a:t>n</a:t>
            </a:r>
            <a:r>
              <a:rPr lang="zh-CN" altLang="en-US" smtClean="0"/>
              <a:t>个节点的</a:t>
            </a:r>
            <a:r>
              <a:rPr lang="en-US" altLang="zh-CN" smtClean="0"/>
              <a:t>AVL</a:t>
            </a:r>
            <a:r>
              <a:rPr lang="zh-CN" altLang="en-US" smtClean="0"/>
              <a:t>树的高度最高是多少？</a:t>
            </a:r>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1CA24C-5E90-4590-9743-B54FE62AF60B}" type="slidenum">
              <a:rPr lang="en-US" altLang="en-US">
                <a:solidFill>
                  <a:srgbClr val="4B4B4B"/>
                </a:solidFill>
              </a:rPr>
              <a:pPr eaLnBrk="1" hangingPunct="1"/>
              <a:t>187</a:t>
            </a:fld>
            <a:endParaRPr lang="en-US" altLang="en-US">
              <a:solidFill>
                <a:srgbClr val="4B4B4B"/>
              </a:solidFill>
            </a:endParaRPr>
          </a:p>
        </p:txBody>
      </p:sp>
    </p:spTree>
    <p:extLst>
      <p:ext uri="{BB962C8B-B14F-4D97-AF65-F5344CB8AC3E}">
        <p14:creationId xmlns:p14="http://schemas.microsoft.com/office/powerpoint/2010/main" val="3760869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AVL</a:t>
            </a:r>
            <a:r>
              <a:rPr lang="zh-CN" altLang="en-US" smtClean="0"/>
              <a:t>树的高度（续）</a:t>
            </a:r>
          </a:p>
        </p:txBody>
      </p:sp>
      <p:sp>
        <p:nvSpPr>
          <p:cNvPr id="1028" name="Rectangle 3"/>
          <p:cNvSpPr>
            <a:spLocks noGrp="1" noChangeArrowheads="1"/>
          </p:cNvSpPr>
          <p:nvPr>
            <p:ph idx="1"/>
          </p:nvPr>
        </p:nvSpPr>
        <p:spPr/>
        <p:txBody>
          <a:bodyPr/>
          <a:lstStyle/>
          <a:p>
            <a:r>
              <a:rPr lang="en-US" altLang="zh-CN" dirty="0" smtClean="0">
                <a:sym typeface="Wingdings" panose="05000000000000000000" pitchFamily="2" charset="2"/>
              </a:rPr>
              <a:t>|</a:t>
            </a:r>
            <a:r>
              <a:rPr lang="en-US" altLang="zh-CN" dirty="0" err="1" smtClean="0">
                <a:sym typeface="Wingdings" panose="05000000000000000000" pitchFamily="2" charset="2"/>
              </a:rPr>
              <a:t>F</a:t>
            </a:r>
            <a:r>
              <a:rPr lang="en-US" altLang="zh-CN" baseline="-25000" dirty="0" err="1" smtClean="0">
                <a:sym typeface="Wingdings" panose="05000000000000000000" pitchFamily="2" charset="2"/>
              </a:rPr>
              <a:t>h</a:t>
            </a:r>
            <a:r>
              <a:rPr lang="en-US" altLang="zh-CN" dirty="0" smtClean="0">
                <a:sym typeface="Wingdings" panose="05000000000000000000" pitchFamily="2" charset="2"/>
              </a:rPr>
              <a:t>|+1=|F</a:t>
            </a:r>
            <a:r>
              <a:rPr lang="en-US" altLang="zh-CN" baseline="-25000" dirty="0" smtClean="0">
                <a:sym typeface="Wingdings" panose="05000000000000000000" pitchFamily="2" charset="2"/>
              </a:rPr>
              <a:t>h-1</a:t>
            </a:r>
            <a:r>
              <a:rPr lang="en-US" altLang="zh-CN" dirty="0" smtClean="0">
                <a:sym typeface="Wingdings" panose="05000000000000000000" pitchFamily="2" charset="2"/>
              </a:rPr>
              <a:t>|+1+|F</a:t>
            </a:r>
            <a:r>
              <a:rPr lang="en-US" altLang="zh-CN" baseline="-25000" dirty="0" smtClean="0">
                <a:sym typeface="Wingdings" panose="05000000000000000000" pitchFamily="2" charset="2"/>
              </a:rPr>
              <a:t>h-2</a:t>
            </a:r>
            <a:r>
              <a:rPr lang="en-US" altLang="zh-CN" dirty="0" smtClean="0">
                <a:sym typeface="Wingdings" panose="05000000000000000000" pitchFamily="2" charset="2"/>
              </a:rPr>
              <a:t>|+1</a:t>
            </a:r>
            <a:r>
              <a:rPr lang="zh-CN" altLang="en-US" dirty="0" smtClean="0">
                <a:sym typeface="Wingdings" panose="05000000000000000000" pitchFamily="2" charset="2"/>
              </a:rPr>
              <a:t>：菲波那契数列！</a:t>
            </a:r>
          </a:p>
          <a:p>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r>
              <a:rPr lang="en-US" altLang="zh-CN" dirty="0" smtClean="0">
                <a:sym typeface="Wingdings" panose="05000000000000000000" pitchFamily="2" charset="2"/>
              </a:rPr>
              <a:t>h</a:t>
            </a:r>
            <a:r>
              <a:rPr lang="en-US" altLang="zh-CN" dirty="0" smtClean="0">
                <a:latin typeface="宋体" panose="02010600030101010101" pitchFamily="2" charset="-122"/>
                <a:sym typeface="Wingdings" panose="05000000000000000000" pitchFamily="2" charset="2"/>
              </a:rPr>
              <a:t>≈</a:t>
            </a:r>
            <a:r>
              <a:rPr lang="en-US" altLang="zh-CN" dirty="0" smtClean="0">
                <a:sym typeface="Wingdings" panose="05000000000000000000" pitchFamily="2" charset="2"/>
              </a:rPr>
              <a:t>1.44log</a:t>
            </a:r>
            <a:r>
              <a:rPr lang="en-US" altLang="zh-CN" baseline="-25000" dirty="0" smtClean="0">
                <a:sym typeface="Wingdings" panose="05000000000000000000" pitchFamily="2" charset="2"/>
              </a:rPr>
              <a:t>2</a:t>
            </a:r>
            <a:r>
              <a:rPr lang="en-US" altLang="zh-CN" dirty="0" smtClean="0">
                <a:sym typeface="Wingdings" panose="05000000000000000000" pitchFamily="2" charset="2"/>
              </a:rPr>
              <a:t>|F</a:t>
            </a:r>
            <a:r>
              <a:rPr lang="en-US" altLang="zh-CN" baseline="-25000" dirty="0" smtClean="0">
                <a:sym typeface="Wingdings" panose="05000000000000000000" pitchFamily="2" charset="2"/>
              </a:rPr>
              <a:t>h</a:t>
            </a:r>
            <a:r>
              <a:rPr lang="en-US" altLang="zh-CN" dirty="0" smtClean="0">
                <a:sym typeface="Wingdings" panose="05000000000000000000" pitchFamily="2" charset="2"/>
              </a:rPr>
              <a:t>|=l.44log</a:t>
            </a:r>
            <a:r>
              <a:rPr lang="en-US" altLang="zh-CN" baseline="-25000" dirty="0" smtClean="0">
                <a:sym typeface="Wingdings" panose="05000000000000000000" pitchFamily="2" charset="2"/>
              </a:rPr>
              <a:t>2</a:t>
            </a:r>
            <a:r>
              <a:rPr lang="en-US" altLang="zh-CN" dirty="0" smtClean="0">
                <a:sym typeface="Wingdings" panose="05000000000000000000" pitchFamily="2" charset="2"/>
              </a:rPr>
              <a:t>n=O(</a:t>
            </a:r>
            <a:r>
              <a:rPr lang="en-US" altLang="zh-CN" dirty="0" err="1" smtClean="0">
                <a:sym typeface="Wingdings" panose="05000000000000000000" pitchFamily="2" charset="2"/>
              </a:rPr>
              <a:t>logn</a:t>
            </a:r>
            <a:r>
              <a:rPr lang="en-US" altLang="zh-CN" dirty="0" smtClean="0">
                <a:sym typeface="Wingdings" panose="05000000000000000000" pitchFamily="2" charset="2"/>
              </a:rPr>
              <a:t>)</a:t>
            </a:r>
          </a:p>
        </p:txBody>
      </p:sp>
      <p:sp>
        <p:nvSpPr>
          <p:cNvPr id="102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6CDC26-B283-42D6-AD96-EBB35AA03AF8}" type="slidenum">
              <a:rPr lang="en-US" altLang="en-US">
                <a:solidFill>
                  <a:srgbClr val="4B4B4B"/>
                </a:solidFill>
              </a:rPr>
              <a:pPr eaLnBrk="1" hangingPunct="1"/>
              <a:t>188</a:t>
            </a:fld>
            <a:endParaRPr lang="en-US" altLang="en-US">
              <a:solidFill>
                <a:srgbClr val="4B4B4B"/>
              </a:solidFill>
            </a:endParaRPr>
          </a:p>
        </p:txBody>
      </p:sp>
      <p:graphicFrame>
        <p:nvGraphicFramePr>
          <p:cNvPr id="1026" name="Object 2"/>
          <p:cNvGraphicFramePr>
            <a:graphicFrameLocks noChangeAspect="1"/>
          </p:cNvGraphicFramePr>
          <p:nvPr>
            <p:extLst/>
          </p:nvPr>
        </p:nvGraphicFramePr>
        <p:xfrm>
          <a:off x="1581807" y="2296510"/>
          <a:ext cx="4025900" cy="1431925"/>
        </p:xfrm>
        <a:graphic>
          <a:graphicData uri="http://schemas.openxmlformats.org/presentationml/2006/ole">
            <mc:AlternateContent xmlns:mc="http://schemas.openxmlformats.org/markup-compatibility/2006">
              <mc:Choice xmlns:v="urn:schemas-microsoft-com:vml" Requires="v">
                <p:oleObj spid="_x0000_s30726" name="Equation" r:id="rId3" imgW="1498320" imgH="533160" progId="Equation.3">
                  <p:embed/>
                </p:oleObj>
              </mc:Choice>
              <mc:Fallback>
                <p:oleObj name="Equation" r:id="rId3" imgW="149832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807" y="2296510"/>
                        <a:ext cx="40259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36126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关于</a:t>
            </a:r>
            <a:r>
              <a:rPr lang="en-US" altLang="zh-CN" smtClean="0"/>
              <a:t>AVL</a:t>
            </a:r>
            <a:r>
              <a:rPr lang="zh-CN" altLang="en-US" smtClean="0"/>
              <a:t>树的一组值</a:t>
            </a:r>
          </a:p>
        </p:txBody>
      </p:sp>
      <p:sp>
        <p:nvSpPr>
          <p:cNvPr id="67587" name="内容占位符 2"/>
          <p:cNvSpPr>
            <a:spLocks noGrp="1"/>
          </p:cNvSpPr>
          <p:nvPr>
            <p:ph idx="1"/>
          </p:nvPr>
        </p:nvSpPr>
        <p:spPr/>
        <p:txBody>
          <a:bodyPr/>
          <a:lstStyle/>
          <a:p>
            <a:r>
              <a:rPr lang="zh-CN" altLang="en-US" smtClean="0"/>
              <a:t>高度为</a:t>
            </a:r>
            <a:r>
              <a:rPr lang="en-US" altLang="zh-CN" smtClean="0"/>
              <a:t>h</a:t>
            </a:r>
            <a:r>
              <a:rPr lang="zh-CN" altLang="en-US" smtClean="0"/>
              <a:t>的</a:t>
            </a:r>
            <a:r>
              <a:rPr lang="en-US" altLang="zh-CN" smtClean="0"/>
              <a:t>AVL</a:t>
            </a:r>
            <a:r>
              <a:rPr lang="zh-CN" altLang="en-US" smtClean="0"/>
              <a:t>树最少有几个节点？</a:t>
            </a:r>
            <a:endParaRPr lang="en-US" altLang="zh-CN" smtClean="0"/>
          </a:p>
          <a:p>
            <a:endParaRPr lang="en-US" altLang="zh-CN" smtClean="0"/>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58FAB4-E240-4455-BD34-D34F1DD15485}" type="slidenum">
              <a:rPr lang="en-US" altLang="en-US">
                <a:solidFill>
                  <a:srgbClr val="4B4B4B"/>
                </a:solidFill>
              </a:rPr>
              <a:pPr eaLnBrk="1" hangingPunct="1"/>
              <a:t>189</a:t>
            </a:fld>
            <a:endParaRPr lang="en-US" altLang="en-US">
              <a:solidFill>
                <a:srgbClr val="4B4B4B"/>
              </a:solidFill>
            </a:endParaRPr>
          </a:p>
        </p:txBody>
      </p:sp>
      <p:graphicFrame>
        <p:nvGraphicFramePr>
          <p:cNvPr id="5" name="表格 4"/>
          <p:cNvGraphicFramePr>
            <a:graphicFrameLocks noGrp="1"/>
          </p:cNvGraphicFramePr>
          <p:nvPr/>
        </p:nvGraphicFramePr>
        <p:xfrm>
          <a:off x="446088" y="2890838"/>
          <a:ext cx="8280396" cy="1112838"/>
        </p:xfrm>
        <a:graphic>
          <a:graphicData uri="http://schemas.openxmlformats.org/drawingml/2006/table">
            <a:tbl>
              <a:tblPr bandRow="1">
                <a:tableStyleId>{5C22544A-7EE6-4342-B048-85BDC9FD1C3A}</a:tableStyleId>
              </a:tblPr>
              <a:tblGrid>
                <a:gridCol w="1080052"/>
                <a:gridCol w="900043"/>
                <a:gridCol w="900043"/>
                <a:gridCol w="900043"/>
                <a:gridCol w="900043"/>
                <a:gridCol w="900043"/>
                <a:gridCol w="900043"/>
                <a:gridCol w="900043"/>
                <a:gridCol w="900043"/>
              </a:tblGrid>
              <a:tr h="370946">
                <a:tc>
                  <a:txBody>
                    <a:bodyPr/>
                    <a:lstStyle/>
                    <a:p>
                      <a:pPr algn="ctr"/>
                      <a:r>
                        <a:rPr lang="en-US" altLang="zh-CN" sz="1800" i="1" dirty="0" smtClean="0"/>
                        <a:t>h</a:t>
                      </a:r>
                      <a:endParaRPr lang="zh-CN" altLang="en-US" sz="1800" i="1" dirty="0"/>
                    </a:p>
                  </a:txBody>
                  <a:tcPr marL="91444" marR="91444" marT="45733" marB="45733" anchor="ctr"/>
                </a:tc>
                <a:tc>
                  <a:txBody>
                    <a:bodyPr/>
                    <a:lstStyle/>
                    <a:p>
                      <a:pPr algn="ctr"/>
                      <a:r>
                        <a:rPr lang="en-US" altLang="zh-CN" sz="1800" dirty="0" smtClean="0"/>
                        <a:t>1</a:t>
                      </a:r>
                      <a:endParaRPr lang="zh-CN" altLang="en-US" sz="1800" dirty="0"/>
                    </a:p>
                  </a:txBody>
                  <a:tcPr marL="91444" marR="91444" marT="45733" marB="45733" anchor="ctr"/>
                </a:tc>
                <a:tc>
                  <a:txBody>
                    <a:bodyPr/>
                    <a:lstStyle/>
                    <a:p>
                      <a:pPr algn="ctr"/>
                      <a:r>
                        <a:rPr lang="en-US" altLang="zh-CN" sz="1800" dirty="0" smtClean="0"/>
                        <a:t>2</a:t>
                      </a:r>
                      <a:endParaRPr lang="zh-CN" altLang="en-US" sz="1800" dirty="0"/>
                    </a:p>
                  </a:txBody>
                  <a:tcPr marL="91444" marR="91444" marT="45733" marB="45733" anchor="ctr"/>
                </a:tc>
                <a:tc>
                  <a:txBody>
                    <a:bodyPr/>
                    <a:lstStyle/>
                    <a:p>
                      <a:pPr algn="ctr"/>
                      <a:r>
                        <a:rPr lang="en-US" altLang="zh-CN" sz="1800" dirty="0" smtClean="0"/>
                        <a:t>3</a:t>
                      </a:r>
                      <a:endParaRPr lang="zh-CN" altLang="en-US" sz="1800" dirty="0"/>
                    </a:p>
                  </a:txBody>
                  <a:tcPr marL="91444" marR="91444" marT="45733" marB="45733" anchor="ctr"/>
                </a:tc>
                <a:tc>
                  <a:txBody>
                    <a:bodyPr/>
                    <a:lstStyle/>
                    <a:p>
                      <a:pPr algn="ctr"/>
                      <a:r>
                        <a:rPr lang="en-US" altLang="zh-CN" sz="1800" dirty="0" smtClean="0"/>
                        <a:t>4</a:t>
                      </a:r>
                      <a:endParaRPr lang="zh-CN" altLang="en-US" sz="1800" dirty="0"/>
                    </a:p>
                  </a:txBody>
                  <a:tcPr marL="91444" marR="91444" marT="45733" marB="45733" anchor="ctr"/>
                </a:tc>
                <a:tc>
                  <a:txBody>
                    <a:bodyPr/>
                    <a:lstStyle/>
                    <a:p>
                      <a:pPr algn="ctr"/>
                      <a:r>
                        <a:rPr lang="en-US" altLang="zh-CN" sz="1800" dirty="0" smtClean="0"/>
                        <a:t>5</a:t>
                      </a:r>
                      <a:endParaRPr lang="zh-CN" altLang="en-US" sz="1800" dirty="0"/>
                    </a:p>
                  </a:txBody>
                  <a:tcPr marL="91444" marR="91444" marT="45733" marB="45733" anchor="ctr"/>
                </a:tc>
                <a:tc>
                  <a:txBody>
                    <a:bodyPr/>
                    <a:lstStyle/>
                    <a:p>
                      <a:pPr algn="ctr"/>
                      <a:r>
                        <a:rPr lang="en-US" altLang="zh-CN" sz="1800" dirty="0" smtClean="0"/>
                        <a:t>6</a:t>
                      </a:r>
                      <a:endParaRPr lang="zh-CN" altLang="en-US" sz="1800" dirty="0"/>
                    </a:p>
                  </a:txBody>
                  <a:tcPr marL="91444" marR="91444" marT="45733" marB="45733" anchor="ctr"/>
                </a:tc>
                <a:tc>
                  <a:txBody>
                    <a:bodyPr/>
                    <a:lstStyle/>
                    <a:p>
                      <a:pPr algn="ctr"/>
                      <a:r>
                        <a:rPr lang="en-US" altLang="zh-CN" sz="1800" dirty="0" smtClean="0"/>
                        <a:t>7</a:t>
                      </a:r>
                      <a:endParaRPr lang="zh-CN" altLang="en-US" sz="1800" dirty="0"/>
                    </a:p>
                  </a:txBody>
                  <a:tcPr marL="91444" marR="91444" marT="45733" marB="45733" anchor="ctr"/>
                </a:tc>
                <a:tc>
                  <a:txBody>
                    <a:bodyPr/>
                    <a:lstStyle/>
                    <a:p>
                      <a:pPr algn="ctr"/>
                      <a:r>
                        <a:rPr lang="en-US" altLang="zh-CN" sz="1800" dirty="0" smtClean="0"/>
                        <a:t>……</a:t>
                      </a:r>
                      <a:endParaRPr lang="zh-CN" altLang="en-US" sz="1800" dirty="0"/>
                    </a:p>
                  </a:txBody>
                  <a:tcPr marL="91444" marR="91444" marT="45733" marB="45733" anchor="ctr"/>
                </a:tc>
              </a:tr>
              <a:tr h="370946">
                <a:tc rowSpan="2">
                  <a:txBody>
                    <a:bodyPr/>
                    <a:lstStyle/>
                    <a:p>
                      <a:pPr algn="ctr"/>
                      <a:r>
                        <a:rPr lang="en-US" altLang="zh-CN" sz="1800" i="1" dirty="0" err="1" smtClean="0"/>
                        <a:t>MinNum</a:t>
                      </a:r>
                      <a:endParaRPr lang="zh-CN" altLang="en-US" sz="1800" i="1" dirty="0"/>
                    </a:p>
                  </a:txBody>
                  <a:tcPr marL="91444" marR="91444" marT="45733" marB="45733" anchor="ctr"/>
                </a:tc>
                <a:tc>
                  <a:txBody>
                    <a:bodyPr/>
                    <a:lstStyle/>
                    <a:p>
                      <a:pPr algn="ctr"/>
                      <a:r>
                        <a:rPr lang="en-US" altLang="zh-CN" sz="1400" b="1" dirty="0" smtClean="0"/>
                        <a:t>1</a:t>
                      </a:r>
                      <a:endParaRPr lang="zh-CN" altLang="en-US" sz="1400" b="1" dirty="0"/>
                    </a:p>
                  </a:txBody>
                  <a:tcPr marL="91444" marR="91444" marT="45733" marB="45733" anchor="ctr"/>
                </a:tc>
                <a:tc>
                  <a:txBody>
                    <a:bodyPr/>
                    <a:lstStyle/>
                    <a:p>
                      <a:pPr algn="ctr"/>
                      <a:r>
                        <a:rPr lang="en-US" altLang="zh-CN" sz="1400" b="1" dirty="0" smtClean="0"/>
                        <a:t>1+1</a:t>
                      </a:r>
                      <a:endParaRPr lang="zh-CN" altLang="en-US" sz="1400" b="1" dirty="0"/>
                    </a:p>
                  </a:txBody>
                  <a:tcPr marL="91444" marR="91444" marT="45733" marB="45733" anchor="ctr"/>
                </a:tc>
                <a:tc>
                  <a:txBody>
                    <a:bodyPr/>
                    <a:lstStyle/>
                    <a:p>
                      <a:pPr algn="ctr"/>
                      <a:r>
                        <a:rPr lang="en-US" altLang="zh-CN" sz="1400" b="1" dirty="0" smtClean="0"/>
                        <a:t>1+2+1</a:t>
                      </a:r>
                      <a:endParaRPr lang="zh-CN" altLang="en-US" sz="1400" b="1" dirty="0"/>
                    </a:p>
                  </a:txBody>
                  <a:tcPr marL="91444" marR="91444" marT="45733" marB="45733" anchor="ctr"/>
                </a:tc>
                <a:tc>
                  <a:txBody>
                    <a:bodyPr/>
                    <a:lstStyle/>
                    <a:p>
                      <a:pPr algn="ctr"/>
                      <a:r>
                        <a:rPr lang="en-US" altLang="zh-CN" sz="1400" b="1" dirty="0" smtClean="0"/>
                        <a:t>2+4+1</a:t>
                      </a:r>
                      <a:endParaRPr lang="zh-CN" altLang="en-US" sz="1400" b="1" dirty="0"/>
                    </a:p>
                  </a:txBody>
                  <a:tcPr marL="91444" marR="91444" marT="45733" marB="45733" anchor="ctr"/>
                </a:tc>
                <a:tc>
                  <a:txBody>
                    <a:bodyPr/>
                    <a:lstStyle/>
                    <a:p>
                      <a:pPr algn="ctr"/>
                      <a:r>
                        <a:rPr lang="en-US" altLang="zh-CN" sz="1400" b="1" dirty="0" smtClean="0"/>
                        <a:t>4+7+1</a:t>
                      </a:r>
                      <a:endParaRPr lang="zh-CN" altLang="en-US" sz="1400" b="1" dirty="0"/>
                    </a:p>
                  </a:txBody>
                  <a:tcPr marL="91444" marR="91444" marT="45733" marB="45733" anchor="ctr"/>
                </a:tc>
                <a:tc>
                  <a:txBody>
                    <a:bodyPr/>
                    <a:lstStyle/>
                    <a:p>
                      <a:pPr algn="ctr"/>
                      <a:r>
                        <a:rPr lang="en-US" altLang="zh-CN" sz="1400" b="1" dirty="0" smtClean="0"/>
                        <a:t>7+12+1</a:t>
                      </a:r>
                      <a:endParaRPr lang="zh-CN" altLang="en-US" sz="1400" b="1" dirty="0"/>
                    </a:p>
                  </a:txBody>
                  <a:tcPr marL="91444" marR="91444" marT="45733" marB="45733" anchor="ctr"/>
                </a:tc>
                <a:tc>
                  <a:txBody>
                    <a:bodyPr/>
                    <a:lstStyle/>
                    <a:p>
                      <a:pPr algn="ctr"/>
                      <a:r>
                        <a:rPr lang="en-US" altLang="zh-CN" sz="1400" b="1" dirty="0" smtClean="0"/>
                        <a:t>12+20+1</a:t>
                      </a:r>
                      <a:endParaRPr lang="zh-CN" altLang="en-US" sz="1400" b="1" dirty="0"/>
                    </a:p>
                  </a:txBody>
                  <a:tcPr marL="91444" marR="91444" marT="45733" marB="45733" anchor="ctr"/>
                </a:tc>
                <a:tc>
                  <a:txBody>
                    <a:bodyPr/>
                    <a:lstStyle/>
                    <a:p>
                      <a:pPr algn="ctr"/>
                      <a:r>
                        <a:rPr lang="en-US" altLang="zh-CN" sz="1800" b="0" dirty="0" smtClean="0"/>
                        <a:t>……</a:t>
                      </a:r>
                      <a:endParaRPr lang="zh-CN" altLang="en-US" sz="1800" b="0" dirty="0"/>
                    </a:p>
                  </a:txBody>
                  <a:tcPr marL="91444" marR="91444" marT="45733" marB="45733" anchor="ctr"/>
                </a:tc>
              </a:tr>
              <a:tr h="370946">
                <a:tc vMerge="1">
                  <a:txBody>
                    <a:bodyPr/>
                    <a:lstStyle/>
                    <a:p>
                      <a:pPr algn="ctr"/>
                      <a:endParaRPr lang="zh-CN" altLang="en-US" dirty="0"/>
                    </a:p>
                  </a:txBody>
                  <a:tcPr anchor="ctr"/>
                </a:tc>
                <a:tc>
                  <a:txBody>
                    <a:bodyPr/>
                    <a:lstStyle/>
                    <a:p>
                      <a:pPr algn="ctr"/>
                      <a:r>
                        <a:rPr lang="en-US" altLang="zh-CN" sz="1800" dirty="0" smtClean="0">
                          <a:solidFill>
                            <a:srgbClr val="FF0000"/>
                          </a:solidFill>
                        </a:rPr>
                        <a:t>1</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2</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4</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7</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12</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20</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33</a:t>
                      </a:r>
                      <a:endParaRPr lang="zh-CN" altLang="en-US" sz="1800" dirty="0">
                        <a:solidFill>
                          <a:srgbClr val="FF0000"/>
                        </a:solidFill>
                      </a:endParaRPr>
                    </a:p>
                  </a:txBody>
                  <a:tcPr marL="91444" marR="91444" marT="45733" marB="45733" anchor="ctr"/>
                </a:tc>
                <a:tc>
                  <a:txBody>
                    <a:bodyPr/>
                    <a:lstStyle/>
                    <a:p>
                      <a:pPr algn="ctr"/>
                      <a:r>
                        <a:rPr lang="en-US" altLang="zh-CN" sz="1800" dirty="0" smtClean="0"/>
                        <a:t>……</a:t>
                      </a:r>
                      <a:endParaRPr lang="zh-CN" altLang="en-US" sz="1800" dirty="0"/>
                    </a:p>
                  </a:txBody>
                  <a:tcPr marL="91444" marR="91444" marT="45733" marB="45733" anchor="ctr"/>
                </a:tc>
              </a:tr>
            </a:tbl>
          </a:graphicData>
        </a:graphic>
      </p:graphicFrame>
    </p:spTree>
    <p:extLst>
      <p:ext uri="{BB962C8B-B14F-4D97-AF65-F5344CB8AC3E}">
        <p14:creationId xmlns:p14="http://schemas.microsoft.com/office/powerpoint/2010/main" val="159973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第五部分：排序和查找</a:t>
            </a:r>
          </a:p>
        </p:txBody>
      </p:sp>
      <p:sp>
        <p:nvSpPr>
          <p:cNvPr id="39939" name="内容占位符 2"/>
          <p:cNvSpPr>
            <a:spLocks noGrp="1"/>
          </p:cNvSpPr>
          <p:nvPr>
            <p:ph idx="1"/>
          </p:nvPr>
        </p:nvSpPr>
        <p:spPr/>
        <p:txBody>
          <a:bodyPr/>
          <a:lstStyle/>
          <a:p>
            <a:r>
              <a:rPr lang="zh-CN" altLang="en-US" smtClean="0"/>
              <a:t>专题</a:t>
            </a:r>
            <a:r>
              <a:rPr lang="en-US" altLang="zh-CN" smtClean="0"/>
              <a:t>2</a:t>
            </a:r>
            <a:r>
              <a:rPr lang="zh-CN" altLang="en-US" smtClean="0"/>
              <a:t>：查找</a:t>
            </a:r>
            <a:endParaRPr lang="en-US" altLang="zh-CN" smtClean="0"/>
          </a:p>
          <a:p>
            <a:pPr lvl="1"/>
            <a:r>
              <a:rPr lang="zh-CN" altLang="en-US" smtClean="0"/>
              <a:t>各种查找算法的对比</a:t>
            </a:r>
            <a:endParaRPr lang="en-US" altLang="zh-CN" smtClean="0"/>
          </a:p>
          <a:p>
            <a:pPr lvl="2"/>
            <a:r>
              <a:rPr lang="zh-CN" altLang="en-US" smtClean="0">
                <a:latin typeface="楷体" panose="02010609060101010101" pitchFamily="49" charset="-122"/>
                <a:ea typeface="楷体" panose="02010609060101010101" pitchFamily="49" charset="-122"/>
              </a:rPr>
              <a:t>算法思想</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查找过程</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复杂度分析</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适用范围</a:t>
            </a:r>
          </a:p>
        </p:txBody>
      </p:sp>
      <p:sp>
        <p:nvSpPr>
          <p:cNvPr id="399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00E6FA-7613-475C-89AF-1DC6BBBD1970}" type="slidenum">
              <a:rPr lang="en-US" altLang="en-US">
                <a:solidFill>
                  <a:srgbClr val="4B4B4B"/>
                </a:solidFill>
              </a:rPr>
              <a:pPr eaLnBrk="1" hangingPunct="1"/>
              <a:t>19</a:t>
            </a:fld>
            <a:endParaRPr lang="en-US" altLang="en-US">
              <a:solidFill>
                <a:srgbClr val="4B4B4B"/>
              </a:solidFill>
            </a:endParaRPr>
          </a:p>
        </p:txBody>
      </p:sp>
    </p:spTree>
    <p:extLst>
      <p:ext uri="{BB962C8B-B14F-4D97-AF65-F5344CB8AC3E}">
        <p14:creationId xmlns:p14="http://schemas.microsoft.com/office/powerpoint/2010/main" val="301429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AVL</a:t>
            </a:r>
            <a:r>
              <a:rPr lang="zh-CN" altLang="en-US" smtClean="0"/>
              <a:t>搜索</a:t>
            </a:r>
          </a:p>
        </p:txBody>
      </p:sp>
      <p:sp>
        <p:nvSpPr>
          <p:cNvPr id="70659" name="内容占位符 2"/>
          <p:cNvSpPr>
            <a:spLocks noGrp="1"/>
          </p:cNvSpPr>
          <p:nvPr>
            <p:ph idx="1"/>
          </p:nvPr>
        </p:nvSpPr>
        <p:spPr/>
        <p:txBody>
          <a:bodyPr/>
          <a:lstStyle/>
          <a:p>
            <a:r>
              <a:rPr lang="zh-CN" altLang="en-US" smtClean="0"/>
              <a:t>与一般的二叉搜索树一致</a:t>
            </a:r>
            <a:endParaRPr lang="en-US" altLang="zh-CN" smtClean="0"/>
          </a:p>
          <a:p>
            <a:pPr lvl="1"/>
            <a:r>
              <a:rPr lang="zh-CN" altLang="en-US" smtClean="0"/>
              <a:t>从根节点开始将</a:t>
            </a:r>
            <a:r>
              <a:rPr lang="en-US" altLang="zh-CN" smtClean="0"/>
              <a:t>key</a:t>
            </a:r>
            <a:r>
              <a:rPr lang="zh-CN" altLang="en-US" smtClean="0"/>
              <a:t>与节点值比较</a:t>
            </a:r>
            <a:endParaRPr lang="en-US" altLang="zh-CN" smtClean="0"/>
          </a:p>
          <a:p>
            <a:pPr lvl="1"/>
            <a:r>
              <a:rPr lang="zh-CN" altLang="en-US" smtClean="0"/>
              <a:t>如果</a:t>
            </a:r>
            <a:r>
              <a:rPr lang="en-US" altLang="zh-CN" smtClean="0"/>
              <a:t>key</a:t>
            </a:r>
            <a:r>
              <a:rPr lang="zh-CN" altLang="en-US" smtClean="0"/>
              <a:t>小于节点值，进入左子树；</a:t>
            </a:r>
            <a:endParaRPr lang="en-US" altLang="zh-CN" smtClean="0"/>
          </a:p>
          <a:p>
            <a:pPr lvl="1"/>
            <a:r>
              <a:rPr lang="zh-CN" altLang="en-US" smtClean="0"/>
              <a:t>如果</a:t>
            </a:r>
            <a:r>
              <a:rPr lang="en-US" altLang="zh-CN" smtClean="0"/>
              <a:t>key</a:t>
            </a:r>
            <a:r>
              <a:rPr lang="zh-CN" altLang="en-US" smtClean="0"/>
              <a:t>大于节点值，进入右子树；</a:t>
            </a:r>
            <a:endParaRPr lang="en-US" altLang="zh-CN" smtClean="0"/>
          </a:p>
          <a:p>
            <a:pPr lvl="1"/>
            <a:r>
              <a:rPr lang="zh-CN" altLang="en-US" smtClean="0"/>
              <a:t>直到找到或子树为空停止。</a:t>
            </a:r>
            <a:endParaRPr lang="en-US" altLang="zh-CN" smtClean="0"/>
          </a:p>
          <a:p>
            <a:endParaRPr lang="zh-CN" altLang="en-US" smtClean="0"/>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B7D779-55BD-4103-AA35-011CE1CFD23B}" type="slidenum">
              <a:rPr lang="en-US" altLang="en-US">
                <a:solidFill>
                  <a:srgbClr val="4B4B4B"/>
                </a:solidFill>
              </a:rPr>
              <a:pPr eaLnBrk="1" hangingPunct="1"/>
              <a:t>190</a:t>
            </a:fld>
            <a:endParaRPr lang="en-US" altLang="en-US">
              <a:solidFill>
                <a:srgbClr val="4B4B4B"/>
              </a:solidFill>
            </a:endParaRPr>
          </a:p>
        </p:txBody>
      </p:sp>
    </p:spTree>
    <p:extLst>
      <p:ext uri="{BB962C8B-B14F-4D97-AF65-F5344CB8AC3E}">
        <p14:creationId xmlns:p14="http://schemas.microsoft.com/office/powerpoint/2010/main" val="226599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t>AVL</a:t>
            </a:r>
            <a:r>
              <a:rPr lang="zh-CN" altLang="en-US" smtClean="0"/>
              <a:t>插入</a:t>
            </a:r>
          </a:p>
        </p:txBody>
      </p:sp>
      <p:sp>
        <p:nvSpPr>
          <p:cNvPr id="71683" name="Rectangle 3"/>
          <p:cNvSpPr>
            <a:spLocks noGrp="1" noChangeArrowheads="1"/>
          </p:cNvSpPr>
          <p:nvPr>
            <p:ph idx="1"/>
          </p:nvPr>
        </p:nvSpPr>
        <p:spPr/>
        <p:txBody>
          <a:bodyPr/>
          <a:lstStyle/>
          <a:p>
            <a:r>
              <a:rPr lang="zh-CN" altLang="en-US" smtClean="0"/>
              <a:t>首先利用二叉搜索树的插入算法</a:t>
            </a:r>
          </a:p>
          <a:p>
            <a:r>
              <a:rPr lang="zh-CN" altLang="en-US" smtClean="0"/>
              <a:t>可能出现不平衡的情况</a:t>
            </a:r>
            <a:r>
              <a:rPr lang="zh-CN" altLang="en-US" smtClean="0">
                <a:sym typeface="Wingdings" panose="05000000000000000000" pitchFamily="2" charset="2"/>
              </a:rPr>
              <a:t></a:t>
            </a:r>
            <a:r>
              <a:rPr lang="zh-CN" altLang="en-US" smtClean="0"/>
              <a:t>调整结构</a:t>
            </a:r>
          </a:p>
        </p:txBody>
      </p:sp>
      <p:sp>
        <p:nvSpPr>
          <p:cNvPr id="716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D28CB6-38F3-4FB1-9034-693CA2A44FA2}" type="slidenum">
              <a:rPr lang="en-US" altLang="en-US">
                <a:solidFill>
                  <a:srgbClr val="4B4B4B"/>
                </a:solidFill>
              </a:rPr>
              <a:pPr eaLnBrk="1" hangingPunct="1"/>
              <a:t>191</a:t>
            </a:fld>
            <a:endParaRPr lang="en-US" altLang="en-US">
              <a:solidFill>
                <a:srgbClr val="4B4B4B"/>
              </a:solidFill>
            </a:endParaRPr>
          </a:p>
        </p:txBody>
      </p:sp>
      <p:pic>
        <p:nvPicPr>
          <p:cNvPr id="71684" name="Picture 4" descr="avli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39268"/>
            <a:ext cx="88392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 Box 5"/>
          <p:cNvSpPr txBox="1">
            <a:spLocks noChangeArrowheads="1"/>
          </p:cNvSpPr>
          <p:nvPr/>
        </p:nvSpPr>
        <p:spPr bwMode="ltGray">
          <a:xfrm>
            <a:off x="3162300" y="3431383"/>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dirty="0">
                <a:solidFill>
                  <a:srgbClr val="FF0000"/>
                </a:solidFill>
              </a:rPr>
              <a:t>插入</a:t>
            </a:r>
            <a:r>
              <a:rPr lang="en-US" altLang="zh-CN" dirty="0">
                <a:solidFill>
                  <a:srgbClr val="FF0000"/>
                </a:solidFill>
              </a:rPr>
              <a:t>32</a:t>
            </a:r>
            <a:r>
              <a:rPr lang="zh-CN" altLang="en-US" dirty="0">
                <a:solidFill>
                  <a:srgbClr val="FF0000"/>
                </a:solidFill>
              </a:rPr>
              <a:t>后的调整</a:t>
            </a:r>
          </a:p>
        </p:txBody>
      </p:sp>
      <p:sp>
        <p:nvSpPr>
          <p:cNvPr id="71686" name="Line 6"/>
          <p:cNvSpPr>
            <a:spLocks noChangeShapeType="1"/>
          </p:cNvSpPr>
          <p:nvPr/>
        </p:nvSpPr>
        <p:spPr bwMode="ltGray">
          <a:xfrm>
            <a:off x="3352800" y="3276600"/>
            <a:ext cx="2133600" cy="158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2390412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mtClean="0"/>
              <a:t>LL</a:t>
            </a:r>
            <a:r>
              <a:rPr lang="zh-CN" altLang="en-US" smtClean="0"/>
              <a:t>型不平衡及其调整方法</a:t>
            </a:r>
          </a:p>
        </p:txBody>
      </p:sp>
      <p:sp>
        <p:nvSpPr>
          <p:cNvPr id="79875" name="Rectangle 3"/>
          <p:cNvSpPr>
            <a:spLocks noGrp="1" noChangeArrowheads="1"/>
          </p:cNvSpPr>
          <p:nvPr>
            <p:ph idx="1"/>
          </p:nvPr>
        </p:nvSpPr>
        <p:spPr/>
        <p:txBody>
          <a:bodyPr/>
          <a:lstStyle/>
          <a:p>
            <a:r>
              <a:rPr lang="zh-CN" altLang="en-US" smtClean="0"/>
              <a:t>旋转后保持搜索树特性</a:t>
            </a:r>
          </a:p>
          <a:p>
            <a:pPr lvl="1"/>
            <a:r>
              <a:rPr lang="en-US" altLang="zh-CN" smtClean="0"/>
              <a:t>B'</a:t>
            </a:r>
            <a:r>
              <a:rPr lang="en-US" altLang="zh-CN" baseline="-25000" smtClean="0"/>
              <a:t>L</a:t>
            </a:r>
            <a:r>
              <a:rPr lang="en-US" altLang="zh-CN" smtClean="0"/>
              <a:t>&lt;B&lt;B</a:t>
            </a:r>
            <a:r>
              <a:rPr lang="en-US" altLang="zh-CN" baseline="-25000" smtClean="0"/>
              <a:t>R</a:t>
            </a:r>
            <a:r>
              <a:rPr lang="en-US" altLang="zh-CN" smtClean="0"/>
              <a:t>&lt;A&lt;A</a:t>
            </a:r>
            <a:r>
              <a:rPr lang="en-US" altLang="zh-CN" baseline="-25000" smtClean="0"/>
              <a:t>R</a:t>
            </a:r>
            <a:endParaRPr lang="en-US" altLang="zh-CN" smtClean="0"/>
          </a:p>
          <a:p>
            <a:r>
              <a:rPr lang="zh-CN" altLang="en-US" smtClean="0"/>
              <a:t>单旋转：</a:t>
            </a:r>
            <a:r>
              <a:rPr lang="en-US" altLang="zh-CN" smtClean="0"/>
              <a:t>RR——</a:t>
            </a:r>
            <a:r>
              <a:rPr lang="zh-CN" altLang="en-US" smtClean="0"/>
              <a:t>对称的</a:t>
            </a:r>
          </a:p>
        </p:txBody>
      </p:sp>
      <p:sp>
        <p:nvSpPr>
          <p:cNvPr id="7987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D728AE-9894-4B0A-89A4-BB8C3F42CB12}" type="slidenum">
              <a:rPr lang="en-US" altLang="en-US">
                <a:solidFill>
                  <a:srgbClr val="4B4B4B"/>
                </a:solidFill>
              </a:rPr>
              <a:pPr eaLnBrk="1" hangingPunct="1"/>
              <a:t>192</a:t>
            </a:fld>
            <a:endParaRPr lang="en-US" altLang="en-US">
              <a:solidFill>
                <a:srgbClr val="4B4B4B"/>
              </a:solidFill>
            </a:endParaRPr>
          </a:p>
        </p:txBody>
      </p:sp>
      <p:grpSp>
        <p:nvGrpSpPr>
          <p:cNvPr id="2" name="组合 1"/>
          <p:cNvGrpSpPr/>
          <p:nvPr/>
        </p:nvGrpSpPr>
        <p:grpSpPr>
          <a:xfrm>
            <a:off x="412750" y="3251201"/>
            <a:ext cx="8731250" cy="2925762"/>
            <a:chOff x="228600" y="1265238"/>
            <a:chExt cx="8731250" cy="2925762"/>
          </a:xfrm>
        </p:grpSpPr>
        <p:pic>
          <p:nvPicPr>
            <p:cNvPr id="79876" name="Picture 5" descr="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65238"/>
              <a:ext cx="873125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34459" y="157124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628650" y="245627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650473" y="168279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44664" y="256782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409439" y="168279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989832" y="256782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27495952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mtClean="0"/>
              <a:t>LR</a:t>
            </a:r>
            <a:r>
              <a:rPr lang="zh-CN" altLang="en-US" smtClean="0"/>
              <a:t>型不平衡及其调整方法</a:t>
            </a:r>
          </a:p>
        </p:txBody>
      </p:sp>
      <p:sp>
        <p:nvSpPr>
          <p:cNvPr id="81923" name="Rectangle 3"/>
          <p:cNvSpPr>
            <a:spLocks noGrp="1" noChangeArrowheads="1"/>
          </p:cNvSpPr>
          <p:nvPr>
            <p:ph idx="1"/>
          </p:nvPr>
        </p:nvSpPr>
        <p:spPr>
          <a:xfrm>
            <a:off x="692670" y="4521969"/>
            <a:ext cx="7886700" cy="1675172"/>
          </a:xfrm>
        </p:spPr>
        <p:txBody>
          <a:bodyPr/>
          <a:lstStyle/>
          <a:p>
            <a:r>
              <a:rPr lang="en-US" altLang="zh-CN" sz="2400" smtClean="0"/>
              <a:t>b=0</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bf(B)=bf(A)=0</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bf(B)=0, bf(A)=-1</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bf(B)=1, bf(A)=0</a:t>
            </a:r>
          </a:p>
          <a:p>
            <a:r>
              <a:rPr lang="en-US" altLang="zh-CN" smtClean="0">
                <a:sym typeface="Wingdings" panose="05000000000000000000" pitchFamily="2" charset="2"/>
              </a:rPr>
              <a:t>RL——</a:t>
            </a:r>
            <a:r>
              <a:rPr lang="zh-CN" altLang="en-US" smtClean="0">
                <a:sym typeface="Wingdings" panose="05000000000000000000" pitchFamily="2" charset="2"/>
              </a:rPr>
              <a:t>对称</a:t>
            </a:r>
          </a:p>
        </p:txBody>
      </p:sp>
      <p:sp>
        <p:nvSpPr>
          <p:cNvPr id="8192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753E2A-D17A-49A6-BCC7-01BEB306594D}" type="slidenum">
              <a:rPr lang="en-US" altLang="en-US">
                <a:solidFill>
                  <a:srgbClr val="4B4B4B"/>
                </a:solidFill>
              </a:rPr>
              <a:pPr eaLnBrk="1" hangingPunct="1"/>
              <a:t>193</a:t>
            </a:fld>
            <a:endParaRPr lang="en-US" altLang="en-US">
              <a:solidFill>
                <a:srgbClr val="4B4B4B"/>
              </a:solidFill>
            </a:endParaRPr>
          </a:p>
        </p:txBody>
      </p:sp>
      <p:grpSp>
        <p:nvGrpSpPr>
          <p:cNvPr id="2" name="组合 1"/>
          <p:cNvGrpSpPr/>
          <p:nvPr/>
        </p:nvGrpSpPr>
        <p:grpSpPr>
          <a:xfrm>
            <a:off x="585788" y="1295400"/>
            <a:ext cx="7720012" cy="2819400"/>
            <a:chOff x="585788" y="1295400"/>
            <a:chExt cx="7720012" cy="2819400"/>
          </a:xfrm>
        </p:grpSpPr>
        <p:pic>
          <p:nvPicPr>
            <p:cNvPr id="81924" name="Picture 5" descr="l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295400"/>
              <a:ext cx="772001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502624" y="1593072"/>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966241" y="2322459"/>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246782" y="1528807"/>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710399" y="2258194"/>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2" name="椭圆 11"/>
            <p:cNvSpPr/>
            <p:nvPr/>
          </p:nvSpPr>
          <p:spPr>
            <a:xfrm>
              <a:off x="4196448" y="3020194"/>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3" name="椭圆 12"/>
            <p:cNvSpPr/>
            <p:nvPr/>
          </p:nvSpPr>
          <p:spPr>
            <a:xfrm>
              <a:off x="6990940" y="1495448"/>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4868401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6" name="Rectangle 6"/>
          <p:cNvSpPr>
            <a:spLocks noChangeArrowheads="1"/>
          </p:cNvSpPr>
          <p:nvPr/>
        </p:nvSpPr>
        <p:spPr bwMode="ltGray">
          <a:xfrm>
            <a:off x="4235942" y="1690689"/>
            <a:ext cx="4465637" cy="3671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46" name="Rectangle 2"/>
          <p:cNvSpPr>
            <a:spLocks noGrp="1" noChangeArrowheads="1"/>
          </p:cNvSpPr>
          <p:nvPr>
            <p:ph type="title"/>
          </p:nvPr>
        </p:nvSpPr>
        <p:spPr/>
        <p:txBody>
          <a:bodyPr/>
          <a:lstStyle/>
          <a:p>
            <a:r>
              <a:rPr lang="zh-CN" altLang="en-US" smtClean="0"/>
              <a:t>双旋转例</a:t>
            </a:r>
          </a:p>
        </p:txBody>
      </p:sp>
      <p:sp>
        <p:nvSpPr>
          <p:cNvPr id="2" name="内容占位符 1"/>
          <p:cNvSpPr>
            <a:spLocks noGrp="1"/>
          </p:cNvSpPr>
          <p:nvPr>
            <p:ph idx="1"/>
          </p:nvPr>
        </p:nvSpPr>
        <p:spPr/>
        <p:txBody>
          <a:bodyPr/>
          <a:lstStyle/>
          <a:p>
            <a:endParaRPr lang="zh-CN" altLang="en-US"/>
          </a:p>
        </p:txBody>
      </p:sp>
      <p:sp>
        <p:nvSpPr>
          <p:cNvPr id="829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E7DB5-C60F-4552-A9B0-9DD1779F5C41}" type="slidenum">
              <a:rPr lang="en-US" altLang="en-US">
                <a:solidFill>
                  <a:srgbClr val="4B4B4B"/>
                </a:solidFill>
              </a:rPr>
              <a:pPr eaLnBrk="1" hangingPunct="1"/>
              <a:t>194</a:t>
            </a:fld>
            <a:endParaRPr lang="en-US" altLang="en-US">
              <a:solidFill>
                <a:srgbClr val="4B4B4B"/>
              </a:solidFill>
            </a:endParaRPr>
          </a:p>
        </p:txBody>
      </p:sp>
      <p:pic>
        <p:nvPicPr>
          <p:cNvPr id="82948" name="Picture 5" descr="avlins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25625"/>
            <a:ext cx="8258503"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964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1520646"/>
                                        </p:tgtEl>
                                        <p:attrNameLst>
                                          <p:attrName>ppt_x</p:attrName>
                                        </p:attrNameLst>
                                      </p:cBhvr>
                                      <p:tavLst>
                                        <p:tav tm="0">
                                          <p:val>
                                            <p:strVal val="ppt_x"/>
                                          </p:val>
                                        </p:tav>
                                        <p:tav tm="100000">
                                          <p:val>
                                            <p:strVal val="ppt_x"/>
                                          </p:val>
                                        </p:tav>
                                      </p:tavLst>
                                    </p:anim>
                                    <p:anim calcmode="lin" valueType="num">
                                      <p:cBhvr additive="base">
                                        <p:cTn id="7" dur="500"/>
                                        <p:tgtEl>
                                          <p:spTgt spid="1520646"/>
                                        </p:tgtEl>
                                        <p:attrNameLst>
                                          <p:attrName>ppt_y</p:attrName>
                                        </p:attrNameLst>
                                      </p:cBhvr>
                                      <p:tavLst>
                                        <p:tav tm="0">
                                          <p:val>
                                            <p:strVal val="ppt_y"/>
                                          </p:val>
                                        </p:tav>
                                        <p:tav tm="100000">
                                          <p:val>
                                            <p:strVal val="1+ppt_h/2"/>
                                          </p:val>
                                        </p:tav>
                                      </p:tavLst>
                                    </p:anim>
                                    <p:set>
                                      <p:cBhvr>
                                        <p:cTn id="8" dur="1" fill="hold">
                                          <p:stCondLst>
                                            <p:cond delay="499"/>
                                          </p:stCondLst>
                                        </p:cTn>
                                        <p:tgtEl>
                                          <p:spTgt spid="15206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6"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70" name="Rectangle 6"/>
          <p:cNvSpPr>
            <a:spLocks noChangeArrowheads="1"/>
          </p:cNvSpPr>
          <p:nvPr/>
        </p:nvSpPr>
        <p:spPr bwMode="ltGray">
          <a:xfrm>
            <a:off x="4570413" y="1341438"/>
            <a:ext cx="4465637" cy="3671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0" name="Rectangle 2"/>
          <p:cNvSpPr>
            <a:spLocks noGrp="1" noChangeArrowheads="1"/>
          </p:cNvSpPr>
          <p:nvPr>
            <p:ph type="title"/>
          </p:nvPr>
        </p:nvSpPr>
        <p:spPr/>
        <p:txBody>
          <a:bodyPr/>
          <a:lstStyle/>
          <a:p>
            <a:r>
              <a:rPr lang="zh-CN" altLang="en-US" smtClean="0"/>
              <a:t>双旋转例</a:t>
            </a:r>
          </a:p>
        </p:txBody>
      </p:sp>
      <p:sp>
        <p:nvSpPr>
          <p:cNvPr id="2" name="内容占位符 1"/>
          <p:cNvSpPr>
            <a:spLocks noGrp="1"/>
          </p:cNvSpPr>
          <p:nvPr>
            <p:ph idx="1"/>
          </p:nvPr>
        </p:nvSpPr>
        <p:spPr/>
        <p:txBody>
          <a:bodyPr/>
          <a:lstStyle/>
          <a:p>
            <a:endParaRPr lang="zh-CN" altLang="en-US"/>
          </a:p>
        </p:txBody>
      </p:sp>
      <p:sp>
        <p:nvSpPr>
          <p:cNvPr id="839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55D0B5-B244-4CE4-9863-313247EBDEE9}" type="slidenum">
              <a:rPr lang="en-US" altLang="en-US">
                <a:solidFill>
                  <a:srgbClr val="4B4B4B"/>
                </a:solidFill>
              </a:rPr>
              <a:pPr eaLnBrk="1" hangingPunct="1"/>
              <a:t>195</a:t>
            </a:fld>
            <a:endParaRPr lang="en-US" altLang="en-US">
              <a:solidFill>
                <a:srgbClr val="4B4B4B"/>
              </a:solidFill>
            </a:endParaRPr>
          </a:p>
        </p:txBody>
      </p:sp>
      <p:pic>
        <p:nvPicPr>
          <p:cNvPr id="83972" name="Picture 5" descr="avlins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41488"/>
            <a:ext cx="8393113"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7080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1521670"/>
                                        </p:tgtEl>
                                        <p:attrNameLst>
                                          <p:attrName>ppt_x</p:attrName>
                                        </p:attrNameLst>
                                      </p:cBhvr>
                                      <p:tavLst>
                                        <p:tav tm="0">
                                          <p:val>
                                            <p:strVal val="ppt_x"/>
                                          </p:val>
                                        </p:tav>
                                        <p:tav tm="100000">
                                          <p:val>
                                            <p:strVal val="ppt_x"/>
                                          </p:val>
                                        </p:tav>
                                      </p:tavLst>
                                    </p:anim>
                                    <p:anim calcmode="lin" valueType="num">
                                      <p:cBhvr additive="base">
                                        <p:cTn id="7" dur="500"/>
                                        <p:tgtEl>
                                          <p:spTgt spid="1521670"/>
                                        </p:tgtEl>
                                        <p:attrNameLst>
                                          <p:attrName>ppt_y</p:attrName>
                                        </p:attrNameLst>
                                      </p:cBhvr>
                                      <p:tavLst>
                                        <p:tav tm="0">
                                          <p:val>
                                            <p:strVal val="ppt_y"/>
                                          </p:val>
                                        </p:tav>
                                        <p:tav tm="100000">
                                          <p:val>
                                            <p:strVal val="1+ppt_h/2"/>
                                          </p:val>
                                        </p:tav>
                                      </p:tavLst>
                                    </p:anim>
                                    <p:set>
                                      <p:cBhvr>
                                        <p:cTn id="8" dur="1" fill="hold">
                                          <p:stCondLst>
                                            <p:cond delay="499"/>
                                          </p:stCondLst>
                                        </p:cTn>
                                        <p:tgtEl>
                                          <p:spTgt spid="15216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70"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t>AVL</a:t>
            </a:r>
            <a:r>
              <a:rPr lang="zh-CN" altLang="en-US" smtClean="0"/>
              <a:t>树插入算法</a:t>
            </a:r>
          </a:p>
        </p:txBody>
      </p:sp>
      <p:sp>
        <p:nvSpPr>
          <p:cNvPr id="84995" name="Rectangle 3"/>
          <p:cNvSpPr>
            <a:spLocks noGrp="1" noChangeArrowheads="1"/>
          </p:cNvSpPr>
          <p:nvPr>
            <p:ph idx="1"/>
          </p:nvPr>
        </p:nvSpPr>
        <p:spPr/>
        <p:txBody>
          <a:bodyPr/>
          <a:lstStyle/>
          <a:p>
            <a:pPr marL="533400" indent="-533400">
              <a:buFont typeface="Wingdings" panose="05000000000000000000" pitchFamily="2" charset="2"/>
              <a:buAutoNum type="arabicParenR"/>
            </a:pPr>
            <a:r>
              <a:rPr lang="zh-CN" altLang="en-US" smtClean="0"/>
              <a:t>从根节点开始搜索，确定插入位置</a:t>
            </a:r>
          </a:p>
          <a:p>
            <a:pPr marL="914400" lvl="1" indent="-457200"/>
            <a:r>
              <a:rPr lang="zh-CN" altLang="en-US" smtClean="0"/>
              <a:t>同时寻找最后的平衡因子为</a:t>
            </a:r>
            <a:r>
              <a:rPr lang="en-US" altLang="zh-CN" smtClean="0"/>
              <a:t>-1</a:t>
            </a:r>
            <a:r>
              <a:rPr lang="zh-CN" altLang="en-US" smtClean="0"/>
              <a:t>或</a:t>
            </a:r>
            <a:r>
              <a:rPr lang="en-US" altLang="zh-CN" smtClean="0"/>
              <a:t>1</a:t>
            </a:r>
            <a:r>
              <a:rPr lang="zh-CN" altLang="en-US" smtClean="0"/>
              <a:t>的节点，记为</a:t>
            </a:r>
            <a:r>
              <a:rPr lang="en-US" altLang="zh-CN" i="1" smtClean="0"/>
              <a:t>A </a:t>
            </a:r>
            <a:endParaRPr lang="en-US" altLang="zh-CN" smtClean="0"/>
          </a:p>
          <a:p>
            <a:pPr marL="914400" lvl="1" indent="-457200"/>
            <a:r>
              <a:rPr lang="zh-CN" altLang="en-US" smtClean="0"/>
              <a:t>若找到相同关键字的元素，插入失败</a:t>
            </a:r>
          </a:p>
          <a:p>
            <a:pPr marL="533400" indent="-533400">
              <a:buFont typeface="Wingdings" panose="05000000000000000000" pitchFamily="2" charset="2"/>
              <a:buAutoNum type="arabicParenR"/>
            </a:pPr>
            <a:r>
              <a:rPr lang="zh-CN" altLang="en-US" smtClean="0"/>
              <a:t>若没有这样的节点</a:t>
            </a:r>
            <a:r>
              <a:rPr lang="en-US" altLang="zh-CN" i="1" smtClean="0"/>
              <a:t>A</a:t>
            </a:r>
            <a:r>
              <a:rPr lang="en-US" altLang="zh-CN" smtClean="0"/>
              <a:t>——</a:t>
            </a:r>
            <a:r>
              <a:rPr lang="zh-CN" altLang="en-US" smtClean="0"/>
              <a:t>插入后平衡</a:t>
            </a:r>
          </a:p>
          <a:p>
            <a:pPr marL="914400" lvl="1" indent="-457200"/>
            <a:r>
              <a:rPr lang="zh-CN" altLang="en-US" smtClean="0"/>
              <a:t>从根节点重新遍历一次，修改平衡因子，然后终止</a:t>
            </a:r>
          </a:p>
        </p:txBody>
      </p:sp>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55E782-20DB-4384-BA16-57D498817C4F}" type="slidenum">
              <a:rPr lang="en-US" altLang="en-US">
                <a:solidFill>
                  <a:srgbClr val="4B4B4B"/>
                </a:solidFill>
              </a:rPr>
              <a:pPr eaLnBrk="1" hangingPunct="1"/>
              <a:t>196</a:t>
            </a:fld>
            <a:endParaRPr lang="en-US" altLang="en-US">
              <a:solidFill>
                <a:srgbClr val="4B4B4B"/>
              </a:solidFill>
            </a:endParaRPr>
          </a:p>
        </p:txBody>
      </p:sp>
    </p:spTree>
    <p:extLst>
      <p:ext uri="{BB962C8B-B14F-4D97-AF65-F5344CB8AC3E}">
        <p14:creationId xmlns:p14="http://schemas.microsoft.com/office/powerpoint/2010/main" val="164215405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t>AVL</a:t>
            </a:r>
            <a:r>
              <a:rPr lang="zh-CN" altLang="en-US" smtClean="0"/>
              <a:t>树插入算法</a:t>
            </a:r>
          </a:p>
        </p:txBody>
      </p:sp>
      <p:sp>
        <p:nvSpPr>
          <p:cNvPr id="86019" name="Rectangle 3"/>
          <p:cNvSpPr>
            <a:spLocks noGrp="1" noChangeArrowheads="1"/>
          </p:cNvSpPr>
          <p:nvPr>
            <p:ph idx="1"/>
          </p:nvPr>
        </p:nvSpPr>
        <p:spPr/>
        <p:txBody>
          <a:bodyPr/>
          <a:lstStyle/>
          <a:p>
            <a:pPr marL="609600" indent="-609600">
              <a:buFont typeface="Wingdings" panose="05000000000000000000" pitchFamily="2" charset="2"/>
              <a:buAutoNum type="arabicParenR" startAt="3"/>
            </a:pPr>
            <a:r>
              <a:rPr lang="zh-CN" altLang="en-US" smtClean="0"/>
              <a:t>若</a:t>
            </a:r>
            <a:r>
              <a:rPr lang="en-US" altLang="zh-CN" i="1" smtClean="0"/>
              <a:t>bf</a:t>
            </a:r>
            <a:r>
              <a:rPr lang="en-US" altLang="zh-CN" smtClean="0"/>
              <a:t>(A)=1</a:t>
            </a:r>
            <a:r>
              <a:rPr lang="zh-CN" altLang="en-US" smtClean="0"/>
              <a:t>且新节点插入</a:t>
            </a:r>
            <a:r>
              <a:rPr lang="en-US" altLang="zh-CN" smtClean="0"/>
              <a:t>A</a:t>
            </a:r>
            <a:r>
              <a:rPr lang="zh-CN" altLang="en-US" smtClean="0"/>
              <a:t>的右子树，</a:t>
            </a:r>
            <a:br>
              <a:rPr lang="zh-CN" altLang="en-US" smtClean="0"/>
            </a:br>
            <a:r>
              <a:rPr lang="zh-CN" altLang="en-US" smtClean="0"/>
              <a:t>或</a:t>
            </a:r>
            <a:r>
              <a:rPr lang="en-US" altLang="zh-CN" i="1" smtClean="0"/>
              <a:t>bf</a:t>
            </a:r>
            <a:r>
              <a:rPr lang="en-US" altLang="zh-CN" smtClean="0"/>
              <a:t>(A)=-1</a:t>
            </a:r>
            <a:r>
              <a:rPr lang="zh-CN" altLang="en-US" smtClean="0"/>
              <a:t>且新节点插入</a:t>
            </a:r>
            <a:r>
              <a:rPr lang="en-US" altLang="zh-CN" smtClean="0"/>
              <a:t>A</a:t>
            </a:r>
            <a:r>
              <a:rPr lang="zh-CN" altLang="en-US" smtClean="0"/>
              <a:t>的左子树</a:t>
            </a:r>
            <a:br>
              <a:rPr lang="zh-CN" altLang="en-US" smtClean="0"/>
            </a:br>
            <a:r>
              <a:rPr lang="zh-CN" altLang="en-US" smtClean="0">
                <a:sym typeface="Wingdings" panose="05000000000000000000" pitchFamily="2" charset="2"/>
              </a:rPr>
              <a:t></a:t>
            </a:r>
            <a:r>
              <a:rPr lang="en-US" altLang="zh-CN" smtClean="0"/>
              <a:t>A</a:t>
            </a:r>
            <a:r>
              <a:rPr lang="en-US" altLang="zh-CN" i="1" smtClean="0"/>
              <a:t> </a:t>
            </a:r>
            <a:r>
              <a:rPr lang="zh-CN" altLang="en-US" smtClean="0"/>
              <a:t>的新平衡因子是</a:t>
            </a:r>
            <a:r>
              <a:rPr lang="en-US" altLang="zh-CN" smtClean="0"/>
              <a:t>0</a:t>
            </a:r>
          </a:p>
          <a:p>
            <a:pPr marL="990600" lvl="1" indent="-533400"/>
            <a:r>
              <a:rPr lang="zh-CN" altLang="en-US" smtClean="0"/>
              <a:t>修改从</a:t>
            </a:r>
            <a:r>
              <a:rPr lang="en-US" altLang="zh-CN" smtClean="0"/>
              <a:t>A </a:t>
            </a:r>
            <a:r>
              <a:rPr lang="zh-CN" altLang="en-US" smtClean="0"/>
              <a:t>到新节点路径中节点的平衡因子，然后终止</a:t>
            </a:r>
          </a:p>
          <a:p>
            <a:pPr marL="609600" indent="-609600">
              <a:buFont typeface="Wingdings" panose="05000000000000000000" pitchFamily="2" charset="2"/>
              <a:buAutoNum type="arabicParenR" startAt="3"/>
            </a:pPr>
            <a:r>
              <a:rPr lang="zh-CN" altLang="en-US" smtClean="0"/>
              <a:t>不平衡情况</a:t>
            </a:r>
          </a:p>
          <a:p>
            <a:pPr marL="990600" lvl="1" indent="-533400"/>
            <a:r>
              <a:rPr lang="zh-CN" altLang="en-US" smtClean="0"/>
              <a:t>确定不平衡类型，并执行相应的旋转</a:t>
            </a:r>
          </a:p>
          <a:p>
            <a:pPr marL="990600" lvl="1" indent="-533400"/>
            <a:r>
              <a:rPr lang="zh-CN" altLang="en-US" smtClean="0"/>
              <a:t>在从新子树根节点至新插入节点路径中，根据旋转需要修改相应的平衡因子</a:t>
            </a:r>
          </a:p>
        </p:txBody>
      </p:sp>
      <p:sp>
        <p:nvSpPr>
          <p:cNvPr id="860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E5BB26-86A6-47FF-AC62-7B617F00984E}" type="slidenum">
              <a:rPr lang="en-US" altLang="en-US">
                <a:solidFill>
                  <a:srgbClr val="4B4B4B"/>
                </a:solidFill>
              </a:rPr>
              <a:pPr eaLnBrk="1" hangingPunct="1"/>
              <a:t>197</a:t>
            </a:fld>
            <a:endParaRPr lang="en-US" altLang="en-US">
              <a:solidFill>
                <a:srgbClr val="4B4B4B"/>
              </a:solidFill>
            </a:endParaRPr>
          </a:p>
        </p:txBody>
      </p:sp>
    </p:spTree>
    <p:extLst>
      <p:ext uri="{BB962C8B-B14F-4D97-AF65-F5344CB8AC3E}">
        <p14:creationId xmlns:p14="http://schemas.microsoft.com/office/powerpoint/2010/main" val="60286757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AVL</a:t>
            </a:r>
            <a:r>
              <a:rPr lang="zh-CN" altLang="en-US" smtClean="0"/>
              <a:t>插入小结</a:t>
            </a:r>
          </a:p>
        </p:txBody>
      </p:sp>
      <p:sp>
        <p:nvSpPr>
          <p:cNvPr id="87043" name="内容占位符 2"/>
          <p:cNvSpPr>
            <a:spLocks noGrp="1"/>
          </p:cNvSpPr>
          <p:nvPr>
            <p:ph idx="1"/>
          </p:nvPr>
        </p:nvSpPr>
        <p:spPr/>
        <p:txBody>
          <a:bodyPr/>
          <a:lstStyle/>
          <a:p>
            <a:r>
              <a:rPr lang="zh-CN" altLang="en-US" smtClean="0"/>
              <a:t>不平衡共分四种情况</a:t>
            </a:r>
            <a:endParaRPr lang="en-US" altLang="zh-CN" smtClean="0"/>
          </a:p>
          <a:p>
            <a:pPr lvl="1"/>
            <a:r>
              <a:rPr lang="en-US" altLang="zh-CN" smtClean="0"/>
              <a:t>LL</a:t>
            </a:r>
            <a:r>
              <a:rPr lang="zh-CN" altLang="en-US" smtClean="0"/>
              <a:t>与</a:t>
            </a:r>
            <a:r>
              <a:rPr lang="en-US" altLang="zh-CN" smtClean="0"/>
              <a:t>RR</a:t>
            </a:r>
            <a:r>
              <a:rPr lang="zh-CN" altLang="en-US" smtClean="0"/>
              <a:t>对称：一次旋转</a:t>
            </a:r>
            <a:endParaRPr lang="en-US" altLang="zh-CN" smtClean="0"/>
          </a:p>
          <a:p>
            <a:pPr lvl="1"/>
            <a:r>
              <a:rPr lang="en-US" altLang="zh-CN" smtClean="0"/>
              <a:t>LR</a:t>
            </a:r>
            <a:r>
              <a:rPr lang="zh-CN" altLang="en-US" smtClean="0"/>
              <a:t>与</a:t>
            </a:r>
            <a:r>
              <a:rPr lang="en-US" altLang="zh-CN" smtClean="0"/>
              <a:t>RL</a:t>
            </a:r>
            <a:r>
              <a:rPr lang="zh-CN" altLang="en-US" smtClean="0"/>
              <a:t>对称：两次旋转</a:t>
            </a:r>
            <a:endParaRPr lang="en-US" altLang="zh-CN" smtClean="0"/>
          </a:p>
          <a:p>
            <a:pPr lvl="1"/>
            <a:endParaRPr lang="en-US" altLang="zh-CN" smtClean="0"/>
          </a:p>
          <a:p>
            <a:r>
              <a:rPr lang="zh-CN" altLang="en-US" smtClean="0"/>
              <a:t>关键是找到距离插入点最近的</a:t>
            </a:r>
            <a:r>
              <a:rPr lang="zh-CN" altLang="en-US" smtClean="0">
                <a:solidFill>
                  <a:srgbClr val="FF0000"/>
                </a:solidFill>
              </a:rPr>
              <a:t>不平衡节点</a:t>
            </a:r>
            <a:r>
              <a:rPr lang="zh-CN" altLang="en-US" smtClean="0"/>
              <a:t>！</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D3AB71-D43C-4973-B237-907F34975784}" type="slidenum">
              <a:rPr lang="en-US" altLang="en-US">
                <a:solidFill>
                  <a:srgbClr val="4B4B4B"/>
                </a:solidFill>
              </a:rPr>
              <a:pPr eaLnBrk="1" hangingPunct="1"/>
              <a:t>198</a:t>
            </a:fld>
            <a:endParaRPr lang="en-US" altLang="en-US">
              <a:solidFill>
                <a:srgbClr val="4B4B4B"/>
              </a:solidFill>
            </a:endParaRPr>
          </a:p>
        </p:txBody>
      </p:sp>
    </p:spTree>
    <p:extLst>
      <p:ext uri="{BB962C8B-B14F-4D97-AF65-F5344CB8AC3E}">
        <p14:creationId xmlns:p14="http://schemas.microsoft.com/office/powerpoint/2010/main" val="266804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descr="avl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888" y="2543504"/>
            <a:ext cx="3822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3"/>
          <p:cNvSpPr>
            <a:spLocks noChangeArrowheads="1"/>
          </p:cNvSpPr>
          <p:nvPr/>
        </p:nvSpPr>
        <p:spPr bwMode="auto">
          <a:xfrm>
            <a:off x="1182688"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3300"/>
              </a:buClr>
              <a:buSzPct val="75000"/>
              <a:buFont typeface="Wingdings" panose="05000000000000000000" pitchFamily="2" charset="2"/>
              <a:buChar char="m"/>
            </a:pPr>
            <a:endParaRPr lang="zh-CN" altLang="en-US" sz="2800" dirty="0">
              <a:latin typeface="Times New Roman" panose="02020603050405020304" pitchFamily="18" charset="0"/>
              <a:sym typeface="Wingdings" panose="05000000000000000000" pitchFamily="2" charset="2"/>
            </a:endParaRPr>
          </a:p>
        </p:txBody>
      </p:sp>
      <p:sp>
        <p:nvSpPr>
          <p:cNvPr id="2" name="标题 1"/>
          <p:cNvSpPr>
            <a:spLocks noGrp="1"/>
          </p:cNvSpPr>
          <p:nvPr>
            <p:ph type="title"/>
          </p:nvPr>
        </p:nvSpPr>
        <p:spPr/>
        <p:txBody>
          <a:bodyPr/>
          <a:lstStyle/>
          <a:p>
            <a:r>
              <a:rPr lang="en-US" altLang="zh-CN" b="1" dirty="0">
                <a:latin typeface="黑体" pitchFamily="49" charset="-122"/>
                <a:ea typeface="黑体" pitchFamily="49" charset="-122"/>
              </a:rPr>
              <a:t>AVL</a:t>
            </a:r>
            <a:r>
              <a:rPr lang="zh-CN" altLang="en-US" b="1" dirty="0" smtClean="0">
                <a:latin typeface="黑体" pitchFamily="49" charset="-122"/>
                <a:ea typeface="黑体" pitchFamily="49" charset="-122"/>
              </a:rPr>
              <a:t>删除</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首先执行二叉搜索树的删除，如不平衡</a:t>
            </a:r>
            <a:r>
              <a:rPr lang="zh-CN" altLang="en-US" dirty="0">
                <a:sym typeface="Wingdings" panose="05000000000000000000" pitchFamily="2" charset="2"/>
              </a:rPr>
              <a:t>则调整</a:t>
            </a:r>
          </a:p>
          <a:p>
            <a:r>
              <a:rPr lang="zh-CN" altLang="en-US" dirty="0">
                <a:sym typeface="Wingdings" panose="05000000000000000000" pitchFamily="2" charset="2"/>
              </a:rPr>
              <a:t>从删除节点的父节点</a:t>
            </a:r>
            <a:br>
              <a:rPr lang="zh-CN" altLang="en-US" dirty="0">
                <a:sym typeface="Wingdings" panose="05000000000000000000" pitchFamily="2" charset="2"/>
              </a:rPr>
            </a:br>
            <a:r>
              <a:rPr lang="zh-CN" altLang="en-US" dirty="0">
                <a:sym typeface="Wingdings" panose="05000000000000000000" pitchFamily="2" charset="2"/>
              </a:rPr>
              <a:t>开始到根节点，对路径</a:t>
            </a:r>
            <a:br>
              <a:rPr lang="zh-CN" altLang="en-US" dirty="0">
                <a:sym typeface="Wingdings" panose="05000000000000000000" pitchFamily="2" charset="2"/>
              </a:rPr>
            </a:br>
            <a:r>
              <a:rPr lang="zh-CN" altLang="en-US" dirty="0">
                <a:sym typeface="Wingdings" panose="05000000000000000000" pitchFamily="2" charset="2"/>
              </a:rPr>
              <a:t>上的每个节点</a:t>
            </a:r>
            <a:r>
              <a:rPr lang="en-US" altLang="zh-CN" dirty="0">
                <a:sym typeface="Wingdings" panose="05000000000000000000" pitchFamily="2" charset="2"/>
              </a:rPr>
              <a:t>q</a:t>
            </a:r>
            <a:r>
              <a:rPr lang="zh-CN" altLang="en-US" dirty="0">
                <a:sym typeface="Wingdings" panose="05000000000000000000" pitchFamily="2" charset="2"/>
              </a:rPr>
              <a:t>，</a:t>
            </a:r>
            <a:br>
              <a:rPr lang="zh-CN" altLang="en-US" dirty="0">
                <a:sym typeface="Wingdings" panose="05000000000000000000" pitchFamily="2" charset="2"/>
              </a:rPr>
            </a:br>
            <a:r>
              <a:rPr lang="zh-CN" altLang="en-US" dirty="0">
                <a:sym typeface="Wingdings" panose="05000000000000000000" pitchFamily="2" charset="2"/>
              </a:rPr>
              <a:t>根据新的平衡因子，</a:t>
            </a:r>
            <a:br>
              <a:rPr lang="zh-CN" altLang="en-US" dirty="0">
                <a:sym typeface="Wingdings" panose="05000000000000000000" pitchFamily="2" charset="2"/>
              </a:rPr>
            </a:br>
            <a:r>
              <a:rPr lang="zh-CN" altLang="en-US" dirty="0">
                <a:sym typeface="Wingdings" panose="05000000000000000000" pitchFamily="2" charset="2"/>
              </a:rPr>
              <a:t>判断子树高度变化，</a:t>
            </a:r>
            <a:br>
              <a:rPr lang="zh-CN" altLang="en-US" dirty="0">
                <a:sym typeface="Wingdings" panose="05000000000000000000" pitchFamily="2" charset="2"/>
              </a:rPr>
            </a:br>
            <a:r>
              <a:rPr lang="zh-CN" altLang="en-US" dirty="0">
                <a:sym typeface="Wingdings" panose="05000000000000000000" pitchFamily="2" charset="2"/>
              </a:rPr>
              <a:t>调整方法，</a:t>
            </a:r>
            <a:br>
              <a:rPr lang="zh-CN" altLang="en-US" dirty="0">
                <a:sym typeface="Wingdings" panose="05000000000000000000" pitchFamily="2" charset="2"/>
              </a:rPr>
            </a:br>
            <a:r>
              <a:rPr lang="zh-CN" altLang="en-US" dirty="0">
                <a:sym typeface="Wingdings" panose="05000000000000000000" pitchFamily="2" charset="2"/>
              </a:rPr>
              <a:t>以及是否继续调整过程</a:t>
            </a:r>
          </a:p>
        </p:txBody>
      </p:sp>
      <p:sp>
        <p:nvSpPr>
          <p:cNvPr id="9216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4D4131-B21E-4E22-B655-82A5ED4DAB41}" type="slidenum">
              <a:rPr lang="en-US" altLang="en-US">
                <a:solidFill>
                  <a:srgbClr val="4B4B4B"/>
                </a:solidFill>
              </a:rPr>
              <a:pPr eaLnBrk="1" hangingPunct="1"/>
              <a:t>199</a:t>
            </a:fld>
            <a:endParaRPr lang="en-US" altLang="en-US">
              <a:solidFill>
                <a:srgbClr val="4B4B4B"/>
              </a:solidFill>
            </a:endParaRPr>
          </a:p>
        </p:txBody>
      </p:sp>
    </p:spTree>
    <p:extLst>
      <p:ext uri="{BB962C8B-B14F-4D97-AF65-F5344CB8AC3E}">
        <p14:creationId xmlns:p14="http://schemas.microsoft.com/office/powerpoint/2010/main" val="419869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ctrTitle"/>
          </p:nvPr>
        </p:nvSpPr>
        <p:spPr/>
        <p:txBody>
          <a:bodyPr/>
          <a:lstStyle/>
          <a:p>
            <a:r>
              <a:rPr lang="zh-CN" altLang="en-US" smtClean="0">
                <a:ea typeface="宋体" panose="02010600030101010101" pitchFamily="2" charset="-122"/>
              </a:rPr>
              <a:t>知识点总结和复习</a:t>
            </a:r>
          </a:p>
        </p:txBody>
      </p:sp>
    </p:spTree>
    <p:extLst>
      <p:ext uri="{BB962C8B-B14F-4D97-AF65-F5344CB8AC3E}">
        <p14:creationId xmlns:p14="http://schemas.microsoft.com/office/powerpoint/2010/main" val="426712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关于考试的特别提醒</a:t>
            </a:r>
          </a:p>
        </p:txBody>
      </p:sp>
      <p:sp>
        <p:nvSpPr>
          <p:cNvPr id="40963" name="内容占位符 2"/>
          <p:cNvSpPr>
            <a:spLocks noGrp="1"/>
          </p:cNvSpPr>
          <p:nvPr>
            <p:ph idx="1"/>
          </p:nvPr>
        </p:nvSpPr>
        <p:spPr/>
        <p:txBody>
          <a:bodyPr/>
          <a:lstStyle/>
          <a:p>
            <a:r>
              <a:rPr lang="zh-CN" altLang="en-US" smtClean="0"/>
              <a:t>按照代课教师选择考场</a:t>
            </a:r>
            <a:endParaRPr lang="en-US" altLang="zh-CN" smtClean="0"/>
          </a:p>
          <a:p>
            <a:pPr lvl="1"/>
            <a:r>
              <a:rPr lang="zh-CN" altLang="en-US" smtClean="0"/>
              <a:t>注意黑板上的提示，该考场是哪个老师的学生</a:t>
            </a:r>
            <a:endParaRPr lang="en-US" altLang="zh-CN" smtClean="0"/>
          </a:p>
          <a:p>
            <a:r>
              <a:rPr lang="zh-CN" altLang="en-US" smtClean="0"/>
              <a:t>诚信作答、不要作弊</a:t>
            </a:r>
            <a:endParaRPr lang="en-US" altLang="zh-CN" smtClean="0"/>
          </a:p>
          <a:p>
            <a:r>
              <a:rPr lang="zh-CN" altLang="en-US" smtClean="0"/>
              <a:t>遇到不会的题目也尽量回答，不要空题</a:t>
            </a:r>
            <a:endParaRPr lang="en-US" altLang="zh-CN" smtClean="0"/>
          </a:p>
          <a:p>
            <a:pPr lvl="1"/>
            <a:r>
              <a:rPr lang="zh-CN" altLang="en-US" smtClean="0"/>
              <a:t>尽量写出部分答案</a:t>
            </a:r>
            <a:endParaRPr lang="en-US" altLang="zh-CN" smtClean="0"/>
          </a:p>
          <a:p>
            <a:pPr lvl="1"/>
            <a:r>
              <a:rPr lang="zh-CN" altLang="en-US" smtClean="0"/>
              <a:t>尽量写出解题思路</a:t>
            </a:r>
          </a:p>
        </p:txBody>
      </p:sp>
      <p:sp>
        <p:nvSpPr>
          <p:cNvPr id="4096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58FA0C-6A45-401E-95BA-DE69E6FAFFF7}" type="slidenum">
              <a:rPr lang="en-US" altLang="en-US">
                <a:solidFill>
                  <a:srgbClr val="4B4B4B"/>
                </a:solidFill>
              </a:rPr>
              <a:pPr eaLnBrk="1" hangingPunct="1"/>
              <a:t>20</a:t>
            </a:fld>
            <a:endParaRPr lang="en-US" altLang="en-US">
              <a:solidFill>
                <a:srgbClr val="4B4B4B"/>
              </a:solidFill>
            </a:endParaRPr>
          </a:p>
        </p:txBody>
      </p:sp>
    </p:spTree>
    <p:extLst>
      <p:ext uri="{BB962C8B-B14F-4D97-AF65-F5344CB8AC3E}">
        <p14:creationId xmlns:p14="http://schemas.microsoft.com/office/powerpoint/2010/main" val="154949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dirty="0" smtClean="0"/>
              <a:t>R0</a:t>
            </a:r>
            <a:r>
              <a:rPr lang="zh-CN" altLang="en-US" dirty="0" smtClean="0"/>
              <a:t>型不平衡的调整</a:t>
            </a:r>
          </a:p>
        </p:txBody>
      </p:sp>
      <p:sp>
        <p:nvSpPr>
          <p:cNvPr id="95235" name="Rectangle 3"/>
          <p:cNvSpPr>
            <a:spLocks noGrp="1" noChangeArrowheads="1"/>
          </p:cNvSpPr>
          <p:nvPr>
            <p:ph idx="1"/>
          </p:nvPr>
        </p:nvSpPr>
        <p:spPr/>
        <p:txBody>
          <a:bodyPr/>
          <a:lstStyle/>
          <a:p>
            <a:r>
              <a:rPr lang="zh-CN" altLang="en-US" dirty="0" smtClean="0"/>
              <a:t>高度未变，祖先平衡因子不需调整</a:t>
            </a:r>
          </a:p>
          <a:p>
            <a:r>
              <a:rPr lang="zh-CN" altLang="en-US" dirty="0" smtClean="0"/>
              <a:t>与</a:t>
            </a:r>
            <a:r>
              <a:rPr lang="en-US" altLang="zh-CN" dirty="0" smtClean="0"/>
              <a:t>LL</a:t>
            </a:r>
            <a:r>
              <a:rPr lang="zh-CN" altLang="en-US" dirty="0" smtClean="0"/>
              <a:t>旋转类似</a:t>
            </a:r>
          </a:p>
        </p:txBody>
      </p:sp>
      <p:sp>
        <p:nvSpPr>
          <p:cNvPr id="9523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8DE209-E411-4D57-BDBA-140AFBD34DE7}" type="slidenum">
              <a:rPr lang="en-US" altLang="en-US">
                <a:solidFill>
                  <a:srgbClr val="4B4B4B"/>
                </a:solidFill>
              </a:rPr>
              <a:pPr eaLnBrk="1" hangingPunct="1"/>
              <a:t>200</a:t>
            </a:fld>
            <a:endParaRPr lang="en-US" altLang="en-US">
              <a:solidFill>
                <a:srgbClr val="4B4B4B"/>
              </a:solidFill>
            </a:endParaRPr>
          </a:p>
        </p:txBody>
      </p:sp>
      <p:pic>
        <p:nvPicPr>
          <p:cNvPr id="95236" name="Picture 4" descr="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79" y="1690689"/>
            <a:ext cx="8748713"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87969" y="2055834"/>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756993" y="2984701"/>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624635" y="2013794"/>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93659" y="2942661"/>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338002" y="2003284"/>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8010309" y="2862007"/>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4713154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smtClean="0"/>
              <a:t>R1</a:t>
            </a:r>
            <a:r>
              <a:rPr lang="zh-CN" altLang="en-US" smtClean="0"/>
              <a:t>型不平衡的调整</a:t>
            </a:r>
          </a:p>
        </p:txBody>
      </p:sp>
      <p:sp>
        <p:nvSpPr>
          <p:cNvPr id="96259" name="Rectangle 3"/>
          <p:cNvSpPr>
            <a:spLocks noGrp="1" noChangeArrowheads="1"/>
          </p:cNvSpPr>
          <p:nvPr>
            <p:ph idx="1"/>
          </p:nvPr>
        </p:nvSpPr>
        <p:spPr/>
        <p:txBody>
          <a:bodyPr/>
          <a:lstStyle/>
          <a:p>
            <a:r>
              <a:rPr lang="zh-CN" altLang="en-US" smtClean="0"/>
              <a:t>高度减少</a:t>
            </a:r>
            <a:r>
              <a:rPr lang="en-US" altLang="zh-CN" smtClean="0"/>
              <a:t>1</a:t>
            </a:r>
            <a:r>
              <a:rPr lang="zh-CN" altLang="en-US" smtClean="0"/>
              <a:t>，继续修正过程</a:t>
            </a:r>
          </a:p>
          <a:p>
            <a:r>
              <a:rPr lang="zh-CN" altLang="en-US" smtClean="0"/>
              <a:t>与</a:t>
            </a:r>
            <a:r>
              <a:rPr lang="en-US" altLang="zh-CN" smtClean="0"/>
              <a:t>LL</a:t>
            </a:r>
            <a:r>
              <a:rPr lang="zh-CN" altLang="en-US" smtClean="0"/>
              <a:t>旋转类似</a:t>
            </a:r>
          </a:p>
        </p:txBody>
      </p:sp>
      <p:sp>
        <p:nvSpPr>
          <p:cNvPr id="9626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625605-B686-414A-8CAC-3707D15FEF50}" type="slidenum">
              <a:rPr lang="en-US" altLang="en-US">
                <a:solidFill>
                  <a:srgbClr val="4B4B4B"/>
                </a:solidFill>
              </a:rPr>
              <a:pPr eaLnBrk="1" hangingPunct="1"/>
              <a:t>201</a:t>
            </a:fld>
            <a:endParaRPr lang="en-US" altLang="en-US">
              <a:solidFill>
                <a:srgbClr val="4B4B4B"/>
              </a:solidFill>
            </a:endParaRPr>
          </a:p>
        </p:txBody>
      </p:sp>
      <p:pic>
        <p:nvPicPr>
          <p:cNvPr id="96260" name="Picture 5" descr="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03338"/>
            <a:ext cx="8716963"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56437" y="1600379"/>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725461" y="252924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593103" y="1705482"/>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63483" y="252924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306470" y="1694972"/>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978777" y="2553695"/>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950400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smtClean="0"/>
              <a:t>R-1</a:t>
            </a:r>
            <a:r>
              <a:rPr lang="zh-CN" altLang="en-US" smtClean="0"/>
              <a:t>型不平衡的调整</a:t>
            </a:r>
          </a:p>
        </p:txBody>
      </p:sp>
      <p:sp>
        <p:nvSpPr>
          <p:cNvPr id="97283" name="Rectangle 3"/>
          <p:cNvSpPr>
            <a:spLocks noGrp="1" noChangeArrowheads="1"/>
          </p:cNvSpPr>
          <p:nvPr>
            <p:ph idx="1"/>
          </p:nvPr>
        </p:nvSpPr>
        <p:spPr/>
        <p:txBody>
          <a:bodyPr/>
          <a:lstStyle/>
          <a:p>
            <a:r>
              <a:rPr lang="en-US" altLang="zh-CN" sz="2400" smtClean="0"/>
              <a:t>b=0</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bf(B)=bf(A)=0</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h-2</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bf(B)=0, bf(A)=-1</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h-2</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bf(B)=1, bf(A)=0</a:t>
            </a:r>
          </a:p>
          <a:p>
            <a:r>
              <a:rPr lang="zh-CN" altLang="en-US" sz="2400" smtClean="0">
                <a:sym typeface="Wingdings" panose="05000000000000000000" pitchFamily="2" charset="2"/>
              </a:rPr>
              <a:t>高度减少</a:t>
            </a:r>
            <a:r>
              <a:rPr lang="en-US" altLang="zh-CN" sz="2400" smtClean="0">
                <a:sym typeface="Wingdings" panose="05000000000000000000" pitchFamily="2" charset="2"/>
              </a:rPr>
              <a:t>1</a:t>
            </a:r>
            <a:r>
              <a:rPr lang="zh-CN" altLang="en-US" sz="2400" smtClean="0">
                <a:sym typeface="Wingdings" panose="05000000000000000000" pitchFamily="2" charset="2"/>
              </a:rPr>
              <a:t>，需继续修正过程</a:t>
            </a:r>
          </a:p>
          <a:p>
            <a:r>
              <a:rPr lang="zh-CN" altLang="en-US" sz="2400" smtClean="0">
                <a:sym typeface="Wingdings" panose="05000000000000000000" pitchFamily="2" charset="2"/>
              </a:rPr>
              <a:t>与</a:t>
            </a:r>
            <a:r>
              <a:rPr lang="en-US" altLang="zh-CN" sz="2400" smtClean="0">
                <a:sym typeface="Wingdings" panose="05000000000000000000" pitchFamily="2" charset="2"/>
              </a:rPr>
              <a:t>LR</a:t>
            </a:r>
            <a:r>
              <a:rPr lang="zh-CN" altLang="en-US" sz="2400" smtClean="0">
                <a:sym typeface="Wingdings" panose="05000000000000000000" pitchFamily="2" charset="2"/>
              </a:rPr>
              <a:t>旋转类似</a:t>
            </a:r>
          </a:p>
        </p:txBody>
      </p:sp>
      <p:sp>
        <p:nvSpPr>
          <p:cNvPr id="9728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28FEFA-189C-4829-9601-A9A7C07ACEE4}" type="slidenum">
              <a:rPr lang="en-US" altLang="en-US">
                <a:solidFill>
                  <a:srgbClr val="4B4B4B"/>
                </a:solidFill>
              </a:rPr>
              <a:pPr eaLnBrk="1" hangingPunct="1"/>
              <a:t>202</a:t>
            </a:fld>
            <a:endParaRPr lang="en-US" altLang="en-US">
              <a:solidFill>
                <a:srgbClr val="4B4B4B"/>
              </a:solidFill>
            </a:endParaRPr>
          </a:p>
        </p:txBody>
      </p:sp>
      <p:pic>
        <p:nvPicPr>
          <p:cNvPr id="97284" name="Picture 5" descr="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376363"/>
            <a:ext cx="7769225"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613563" y="1600379"/>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1104437" y="2406231"/>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350894" y="1646237"/>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805705" y="2334362"/>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044438" y="1555138"/>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642446" y="2314883"/>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2" name="椭圆 11"/>
          <p:cNvSpPr/>
          <p:nvPr/>
        </p:nvSpPr>
        <p:spPr>
          <a:xfrm>
            <a:off x="1524603" y="3067378"/>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3" name="椭圆 12"/>
          <p:cNvSpPr/>
          <p:nvPr/>
        </p:nvSpPr>
        <p:spPr>
          <a:xfrm>
            <a:off x="4300004" y="3067378"/>
            <a:ext cx="420166" cy="47659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4" name="椭圆 13"/>
          <p:cNvSpPr/>
          <p:nvPr/>
        </p:nvSpPr>
        <p:spPr>
          <a:xfrm>
            <a:off x="6389592" y="2334362"/>
            <a:ext cx="420166" cy="45557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9251837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smtClean="0"/>
              <a:t>AVL</a:t>
            </a:r>
            <a:r>
              <a:rPr lang="zh-CN" altLang="en-US" smtClean="0"/>
              <a:t>删除小结</a:t>
            </a:r>
          </a:p>
        </p:txBody>
      </p:sp>
      <p:sp>
        <p:nvSpPr>
          <p:cNvPr id="103427" name="内容占位符 2"/>
          <p:cNvSpPr>
            <a:spLocks noGrp="1"/>
          </p:cNvSpPr>
          <p:nvPr>
            <p:ph idx="1"/>
          </p:nvPr>
        </p:nvSpPr>
        <p:spPr/>
        <p:txBody>
          <a:bodyPr/>
          <a:lstStyle/>
          <a:p>
            <a:r>
              <a:rPr lang="zh-CN" altLang="en-US" smtClean="0"/>
              <a:t>不平衡共分三种情况</a:t>
            </a:r>
            <a:endParaRPr lang="en-US" altLang="zh-CN" smtClean="0"/>
          </a:p>
          <a:p>
            <a:pPr lvl="1"/>
            <a:r>
              <a:rPr lang="zh-CN" altLang="en-US" smtClean="0"/>
              <a:t>一次旋转即停止</a:t>
            </a:r>
            <a:endParaRPr lang="en-US" altLang="zh-CN" smtClean="0"/>
          </a:p>
          <a:p>
            <a:pPr lvl="1"/>
            <a:r>
              <a:rPr lang="zh-CN" altLang="en-US" smtClean="0"/>
              <a:t>一次旋转不平衡</a:t>
            </a:r>
            <a:endParaRPr lang="en-US" altLang="zh-CN" smtClean="0"/>
          </a:p>
          <a:p>
            <a:pPr lvl="1"/>
            <a:r>
              <a:rPr lang="zh-CN" altLang="en-US" smtClean="0"/>
              <a:t>两次旋转不平衡</a:t>
            </a:r>
            <a:endParaRPr lang="en-US" altLang="zh-CN" smtClean="0"/>
          </a:p>
          <a:p>
            <a:pPr lvl="1"/>
            <a:endParaRPr lang="en-US" altLang="zh-CN" smtClean="0"/>
          </a:p>
          <a:p>
            <a:r>
              <a:rPr lang="zh-CN" altLang="en-US" smtClean="0"/>
              <a:t>关键是考察不平衡节点的</a:t>
            </a:r>
            <a:r>
              <a:rPr lang="zh-CN" altLang="en-US" smtClean="0">
                <a:solidFill>
                  <a:srgbClr val="FF0000"/>
                </a:solidFill>
              </a:rPr>
              <a:t>另一棵子树</a:t>
            </a:r>
            <a:r>
              <a:rPr lang="zh-CN" altLang="en-US" smtClean="0"/>
              <a:t>！</a:t>
            </a:r>
          </a:p>
        </p:txBody>
      </p:sp>
      <p:sp>
        <p:nvSpPr>
          <p:cNvPr id="1034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6C3D5D-BA97-4C51-8EB5-456F9279FFA2}" type="slidenum">
              <a:rPr lang="en-US" altLang="en-US">
                <a:solidFill>
                  <a:srgbClr val="4B4B4B"/>
                </a:solidFill>
              </a:rPr>
              <a:pPr eaLnBrk="1" hangingPunct="1"/>
              <a:t>203</a:t>
            </a:fld>
            <a:endParaRPr lang="en-US" altLang="en-US">
              <a:solidFill>
                <a:srgbClr val="4B4B4B"/>
              </a:solidFill>
            </a:endParaRPr>
          </a:p>
        </p:txBody>
      </p:sp>
    </p:spTree>
    <p:extLst>
      <p:ext uri="{BB962C8B-B14F-4D97-AF65-F5344CB8AC3E}">
        <p14:creationId xmlns:p14="http://schemas.microsoft.com/office/powerpoint/2010/main" val="151210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m</a:t>
            </a:r>
            <a:r>
              <a:rPr lang="zh-CN" altLang="en-US" smtClean="0"/>
              <a:t>叉搜索树</a:t>
            </a:r>
          </a:p>
        </p:txBody>
      </p:sp>
      <p:sp>
        <p:nvSpPr>
          <p:cNvPr id="31747" name="Rectangle 3"/>
          <p:cNvSpPr>
            <a:spLocks noGrp="1" noChangeArrowheads="1"/>
          </p:cNvSpPr>
          <p:nvPr>
            <p:ph idx="1"/>
          </p:nvPr>
        </p:nvSpPr>
        <p:spPr/>
        <p:txBody>
          <a:bodyPr/>
          <a:lstStyle/>
          <a:p>
            <a:pPr marL="533400" indent="-533400"/>
            <a:r>
              <a:rPr lang="zh-CN" altLang="en-US" smtClean="0">
                <a:solidFill>
                  <a:srgbClr val="0000FF"/>
                </a:solidFill>
              </a:rPr>
              <a:t>定义</a:t>
            </a:r>
            <a:r>
              <a:rPr lang="zh-CN" altLang="en-US" smtClean="0"/>
              <a:t>：</a:t>
            </a:r>
            <a:r>
              <a:rPr lang="en-US" altLang="zh-CN" i="1" smtClean="0">
                <a:solidFill>
                  <a:srgbClr val="0000FF"/>
                </a:solidFill>
              </a:rPr>
              <a:t>m</a:t>
            </a:r>
            <a:r>
              <a:rPr lang="zh-CN" altLang="en-US" smtClean="0">
                <a:solidFill>
                  <a:srgbClr val="0000FF"/>
                </a:solidFill>
              </a:rPr>
              <a:t>叉搜索树</a:t>
            </a:r>
            <a:r>
              <a:rPr lang="zh-CN" altLang="en-US" smtClean="0"/>
              <a:t>（</a:t>
            </a:r>
            <a:r>
              <a:rPr lang="en-US" altLang="zh-CN" i="1" smtClean="0">
                <a:solidFill>
                  <a:schemeClr val="hlink"/>
                </a:solidFill>
              </a:rPr>
              <a:t>m</a:t>
            </a:r>
            <a:r>
              <a:rPr lang="en-US" altLang="zh-CN" smtClean="0">
                <a:solidFill>
                  <a:schemeClr val="hlink"/>
                </a:solidFill>
              </a:rPr>
              <a:t>-way search tree</a:t>
            </a:r>
            <a:r>
              <a:rPr lang="zh-CN" altLang="en-US" smtClean="0"/>
              <a:t>）可以是一棵空树，</a:t>
            </a:r>
            <a:br>
              <a:rPr lang="zh-CN" altLang="en-US" smtClean="0"/>
            </a:br>
            <a:r>
              <a:rPr lang="zh-CN" altLang="en-US" smtClean="0"/>
              <a:t>如果非空，它必须满足：</a:t>
            </a:r>
          </a:p>
          <a:p>
            <a:pPr marL="533400" indent="-533400">
              <a:buFont typeface="Wingdings" panose="05000000000000000000" pitchFamily="2" charset="2"/>
              <a:buAutoNum type="arabicParenR"/>
            </a:pPr>
            <a:r>
              <a:rPr lang="zh-CN" altLang="en-US" smtClean="0"/>
              <a:t>在相应的扩充搜索树中（用外部节点替换零指针），</a:t>
            </a:r>
            <a:r>
              <a:rPr lang="zh-CN" altLang="en-US" smtClean="0">
                <a:solidFill>
                  <a:srgbClr val="FF0000"/>
                </a:solidFill>
              </a:rPr>
              <a:t>每个内部节点最多可以有</a:t>
            </a:r>
            <a:r>
              <a:rPr lang="en-US" altLang="zh-CN" i="1" smtClean="0">
                <a:solidFill>
                  <a:srgbClr val="FF0000"/>
                </a:solidFill>
              </a:rPr>
              <a:t>m</a:t>
            </a:r>
            <a:r>
              <a:rPr lang="zh-CN" altLang="en-US" smtClean="0">
                <a:solidFill>
                  <a:srgbClr val="FF0000"/>
                </a:solidFill>
              </a:rPr>
              <a:t>个子女及</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m</a:t>
            </a:r>
            <a:r>
              <a:rPr lang="en-US" altLang="zh-CN" smtClean="0">
                <a:solidFill>
                  <a:srgbClr val="FF0000"/>
                </a:solidFill>
              </a:rPr>
              <a:t>-1</a:t>
            </a:r>
            <a:r>
              <a:rPr lang="zh-CN" altLang="en-US" smtClean="0">
                <a:solidFill>
                  <a:srgbClr val="FF0000"/>
                </a:solidFill>
              </a:rPr>
              <a:t>个元素</a:t>
            </a:r>
            <a:r>
              <a:rPr lang="zh-CN" altLang="en-US" smtClean="0"/>
              <a:t>（外部节点不含元素和子女）</a:t>
            </a: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7E6E10-C4DF-4251-9D4F-2151FCBEF45E}" type="slidenum">
              <a:rPr lang="en-US" altLang="en-US">
                <a:solidFill>
                  <a:srgbClr val="4B4B4B"/>
                </a:solidFill>
              </a:rPr>
              <a:pPr eaLnBrk="1" hangingPunct="1"/>
              <a:t>204</a:t>
            </a:fld>
            <a:endParaRPr lang="en-US" altLang="en-US">
              <a:solidFill>
                <a:srgbClr val="4B4B4B"/>
              </a:solidFill>
            </a:endParaRPr>
          </a:p>
        </p:txBody>
      </p:sp>
    </p:spTree>
    <p:extLst>
      <p:ext uri="{BB962C8B-B14F-4D97-AF65-F5344CB8AC3E}">
        <p14:creationId xmlns:p14="http://schemas.microsoft.com/office/powerpoint/2010/main" val="46690808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t>m</a:t>
            </a:r>
            <a:r>
              <a:rPr lang="zh-CN" altLang="en-US" smtClean="0"/>
              <a:t>叉搜索树</a:t>
            </a:r>
          </a:p>
        </p:txBody>
      </p:sp>
      <p:sp>
        <p:nvSpPr>
          <p:cNvPr id="32771" name="Rectangle 3"/>
          <p:cNvSpPr>
            <a:spLocks noGrp="1" noChangeArrowheads="1"/>
          </p:cNvSpPr>
          <p:nvPr>
            <p:ph idx="1"/>
          </p:nvPr>
        </p:nvSpPr>
        <p:spPr/>
        <p:txBody>
          <a:bodyPr/>
          <a:lstStyle/>
          <a:p>
            <a:pPr marL="609600" indent="-609600">
              <a:buFont typeface="Wingdings" panose="05000000000000000000" pitchFamily="2" charset="2"/>
              <a:buAutoNum type="arabicParenR" startAt="2"/>
            </a:pPr>
            <a:r>
              <a:rPr lang="zh-CN" altLang="en-US" smtClean="0"/>
              <a:t>每个含</a:t>
            </a:r>
            <a:r>
              <a:rPr lang="en-US" altLang="zh-CN" i="1" smtClean="0"/>
              <a:t>p</a:t>
            </a:r>
            <a:r>
              <a:rPr lang="zh-CN" altLang="en-US" smtClean="0"/>
              <a:t>个元素的节点，有</a:t>
            </a:r>
            <a:r>
              <a:rPr lang="en-US" altLang="zh-CN" i="1" smtClean="0"/>
              <a:t>p</a:t>
            </a:r>
            <a:r>
              <a:rPr lang="en-US" altLang="zh-CN" smtClean="0"/>
              <a:t>+1</a:t>
            </a:r>
            <a:r>
              <a:rPr lang="zh-CN" altLang="en-US" smtClean="0"/>
              <a:t>个子女</a:t>
            </a:r>
          </a:p>
          <a:p>
            <a:pPr marL="609600" indent="-609600">
              <a:buFont typeface="Wingdings" panose="05000000000000000000" pitchFamily="2" charset="2"/>
              <a:buAutoNum type="arabicParenR" startAt="2"/>
            </a:pPr>
            <a:r>
              <a:rPr lang="zh-CN" altLang="en-US" smtClean="0"/>
              <a:t>考察含</a:t>
            </a:r>
            <a:r>
              <a:rPr lang="en-US" altLang="zh-CN" i="1" smtClean="0"/>
              <a:t>p</a:t>
            </a:r>
            <a:r>
              <a:rPr lang="zh-CN" altLang="en-US" smtClean="0"/>
              <a:t>个元素的任意节点</a:t>
            </a:r>
          </a:p>
          <a:p>
            <a:pPr marL="990600" lvl="1" indent="-533400"/>
            <a:r>
              <a:rPr lang="zh-CN" altLang="en-US" smtClean="0"/>
              <a:t>设</a:t>
            </a:r>
            <a:r>
              <a:rPr lang="en-US" altLang="zh-CN" i="1" smtClean="0"/>
              <a:t>k</a:t>
            </a:r>
            <a:r>
              <a:rPr lang="en-US" altLang="zh-CN" baseline="-25000" smtClean="0"/>
              <a:t>1</a:t>
            </a:r>
            <a:r>
              <a:rPr lang="en-US" altLang="zh-CN" smtClean="0"/>
              <a:t>, ..., </a:t>
            </a:r>
            <a:r>
              <a:rPr lang="en-US" altLang="zh-CN" i="1" smtClean="0"/>
              <a:t>k</a:t>
            </a:r>
            <a:r>
              <a:rPr lang="en-US" altLang="zh-CN" i="1" baseline="-25000" smtClean="0"/>
              <a:t>p</a:t>
            </a:r>
            <a:r>
              <a:rPr lang="zh-CN" altLang="en-US" smtClean="0"/>
              <a:t>是这些元素的关键值，元素按关键字</a:t>
            </a:r>
            <a:r>
              <a:rPr lang="zh-CN" altLang="en-US" smtClean="0">
                <a:solidFill>
                  <a:srgbClr val="FF0000"/>
                </a:solidFill>
              </a:rPr>
              <a:t>升序</a:t>
            </a:r>
            <a:r>
              <a:rPr lang="zh-CN" altLang="en-US" smtClean="0"/>
              <a:t>排列，即有</a:t>
            </a:r>
            <a:r>
              <a:rPr lang="en-US" altLang="zh-CN" i="1" smtClean="0"/>
              <a:t>k</a:t>
            </a:r>
            <a:r>
              <a:rPr lang="en-US" altLang="zh-CN" baseline="-25000" smtClean="0"/>
              <a:t>1</a:t>
            </a:r>
            <a:r>
              <a:rPr lang="en-US" altLang="zh-CN" smtClean="0"/>
              <a:t>&lt;</a:t>
            </a:r>
            <a:r>
              <a:rPr lang="en-US" altLang="zh-CN" i="1" smtClean="0"/>
              <a:t>k</a:t>
            </a:r>
            <a:r>
              <a:rPr lang="en-US" altLang="zh-CN" baseline="-25000" smtClean="0"/>
              <a:t>2</a:t>
            </a:r>
            <a:r>
              <a:rPr lang="en-US" altLang="zh-CN" smtClean="0"/>
              <a:t>&lt;...&lt;</a:t>
            </a:r>
            <a:r>
              <a:rPr lang="en-US" altLang="zh-CN" i="1" smtClean="0"/>
              <a:t>k</a:t>
            </a:r>
            <a:r>
              <a:rPr lang="en-US" altLang="zh-CN" i="1" baseline="-25000" smtClean="0"/>
              <a:t>p</a:t>
            </a:r>
            <a:br>
              <a:rPr lang="en-US" altLang="zh-CN" i="1" baseline="-25000" smtClean="0"/>
            </a:br>
            <a:r>
              <a:rPr lang="zh-CN" altLang="en-US" smtClean="0"/>
              <a:t>设</a:t>
            </a:r>
            <a:r>
              <a:rPr lang="en-US" altLang="zh-CN" i="1" smtClean="0"/>
              <a:t>c</a:t>
            </a:r>
            <a:r>
              <a:rPr lang="en-US" altLang="zh-CN" baseline="-25000" smtClean="0"/>
              <a:t>0</a:t>
            </a:r>
            <a:r>
              <a:rPr lang="en-US" altLang="zh-CN" smtClean="0"/>
              <a:t>, </a:t>
            </a:r>
            <a:r>
              <a:rPr lang="en-US" altLang="zh-CN" i="1" smtClean="0"/>
              <a:t>c</a:t>
            </a:r>
            <a:r>
              <a:rPr lang="en-US" altLang="zh-CN" baseline="-25000" smtClean="0"/>
              <a:t>1</a:t>
            </a:r>
            <a:r>
              <a:rPr lang="en-US" altLang="zh-CN" smtClean="0"/>
              <a:t>, ..., </a:t>
            </a:r>
            <a:r>
              <a:rPr lang="en-US" altLang="zh-CN" i="1" smtClean="0"/>
              <a:t>c</a:t>
            </a:r>
            <a:r>
              <a:rPr lang="en-US" altLang="zh-CN" i="1" baseline="-25000" smtClean="0"/>
              <a:t>p</a:t>
            </a:r>
            <a:r>
              <a:rPr lang="zh-CN" altLang="en-US" smtClean="0"/>
              <a:t>是节点的</a:t>
            </a:r>
            <a:r>
              <a:rPr lang="en-US" altLang="zh-CN" i="1" smtClean="0"/>
              <a:t>p</a:t>
            </a:r>
            <a:r>
              <a:rPr lang="en-US" altLang="zh-CN" smtClean="0"/>
              <a:t>+1</a:t>
            </a:r>
            <a:r>
              <a:rPr lang="zh-CN" altLang="en-US" smtClean="0"/>
              <a:t>个孩子</a:t>
            </a:r>
          </a:p>
          <a:p>
            <a:pPr marL="1371600" lvl="2" indent="-457200"/>
            <a:r>
              <a:rPr lang="zh-CN" altLang="en-US" smtClean="0"/>
              <a:t>以</a:t>
            </a:r>
            <a:r>
              <a:rPr lang="en-US" altLang="zh-CN" i="1" smtClean="0"/>
              <a:t>c</a:t>
            </a:r>
            <a:r>
              <a:rPr lang="en-US" altLang="zh-CN" baseline="-25000" smtClean="0"/>
              <a:t>0</a:t>
            </a:r>
            <a:r>
              <a:rPr lang="zh-CN" altLang="en-US" smtClean="0"/>
              <a:t>为根的子树中的元素关键值小于</a:t>
            </a:r>
            <a:r>
              <a:rPr lang="en-US" altLang="zh-CN" i="1" smtClean="0"/>
              <a:t>k</a:t>
            </a:r>
            <a:r>
              <a:rPr lang="en-US" altLang="zh-CN" baseline="-25000" smtClean="0"/>
              <a:t>1</a:t>
            </a:r>
          </a:p>
          <a:p>
            <a:pPr marL="1371600" lvl="2" indent="-457200"/>
            <a:r>
              <a:rPr lang="zh-CN" altLang="en-US" smtClean="0"/>
              <a:t>以</a:t>
            </a:r>
            <a:r>
              <a:rPr lang="en-US" altLang="zh-CN" i="1" smtClean="0"/>
              <a:t>c</a:t>
            </a:r>
            <a:r>
              <a:rPr lang="en-US" altLang="zh-CN" i="1" baseline="-25000" smtClean="0"/>
              <a:t>p</a:t>
            </a:r>
            <a:r>
              <a:rPr lang="zh-CN" altLang="en-US" smtClean="0"/>
              <a:t>为根的子树中的元素关键值大于</a:t>
            </a:r>
            <a:r>
              <a:rPr lang="en-US" altLang="zh-CN" i="1" smtClean="0"/>
              <a:t>k</a:t>
            </a:r>
            <a:r>
              <a:rPr lang="en-US" altLang="zh-CN" i="1" baseline="-25000" smtClean="0"/>
              <a:t>p</a:t>
            </a:r>
          </a:p>
          <a:p>
            <a:pPr marL="1371600" lvl="2" indent="-457200"/>
            <a:r>
              <a:rPr lang="zh-CN" altLang="en-US" smtClean="0"/>
              <a:t>并且以</a:t>
            </a:r>
            <a:r>
              <a:rPr lang="en-US" altLang="zh-CN" i="1" smtClean="0"/>
              <a:t>c</a:t>
            </a:r>
            <a:r>
              <a:rPr lang="en-US" altLang="zh-CN" i="1" baseline="-25000" smtClean="0"/>
              <a:t>i</a:t>
            </a:r>
            <a:r>
              <a:rPr lang="zh-CN" altLang="en-US" smtClean="0"/>
              <a:t>为根的子树中的元素关键值会大于</a:t>
            </a:r>
            <a:r>
              <a:rPr lang="en-US" altLang="zh-CN" i="1" smtClean="0"/>
              <a:t>k</a:t>
            </a:r>
            <a:r>
              <a:rPr lang="en-US" altLang="zh-CN" baseline="-25000" smtClean="0"/>
              <a:t>i</a:t>
            </a:r>
            <a:r>
              <a:rPr lang="zh-CN" altLang="en-US" smtClean="0"/>
              <a:t>而小于</a:t>
            </a:r>
            <a:r>
              <a:rPr lang="en-US" altLang="zh-CN" i="1" smtClean="0"/>
              <a:t>k</a:t>
            </a:r>
            <a:r>
              <a:rPr lang="en-US" altLang="zh-CN" baseline="-25000" smtClean="0"/>
              <a:t>i+1</a:t>
            </a:r>
            <a:r>
              <a:rPr lang="zh-CN" altLang="en-US" smtClean="0"/>
              <a:t>，其中</a:t>
            </a:r>
            <a:r>
              <a:rPr lang="en-US" altLang="zh-CN" smtClean="0"/>
              <a:t>1≤</a:t>
            </a:r>
            <a:r>
              <a:rPr lang="en-US" altLang="zh-CN" i="1" smtClean="0"/>
              <a:t>i</a:t>
            </a:r>
            <a:r>
              <a:rPr lang="en-US" altLang="zh-CN" smtClean="0"/>
              <a:t>≤</a:t>
            </a:r>
            <a:r>
              <a:rPr lang="en-US" altLang="zh-CN" i="1" smtClean="0"/>
              <a:t>p</a:t>
            </a:r>
            <a:endParaRPr lang="en-US" altLang="zh-CN"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3886C2-E646-4E71-B3AC-B2900C97C659}" type="slidenum">
              <a:rPr lang="en-US" altLang="en-US">
                <a:solidFill>
                  <a:srgbClr val="4B4B4B"/>
                </a:solidFill>
              </a:rPr>
              <a:pPr eaLnBrk="1" hangingPunct="1"/>
              <a:t>205</a:t>
            </a:fld>
            <a:endParaRPr lang="en-US" altLang="en-US">
              <a:solidFill>
                <a:srgbClr val="4B4B4B"/>
              </a:solidFill>
            </a:endParaRPr>
          </a:p>
        </p:txBody>
      </p:sp>
    </p:spTree>
    <p:extLst>
      <p:ext uri="{BB962C8B-B14F-4D97-AF65-F5344CB8AC3E}">
        <p14:creationId xmlns:p14="http://schemas.microsoft.com/office/powerpoint/2010/main" val="417763225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例</a:t>
            </a:r>
          </a:p>
        </p:txBody>
      </p:sp>
      <p:sp>
        <p:nvSpPr>
          <p:cNvPr id="34819" name="Rectangle 3"/>
          <p:cNvSpPr>
            <a:spLocks noGrp="1" noChangeArrowheads="1"/>
          </p:cNvSpPr>
          <p:nvPr>
            <p:ph idx="1"/>
          </p:nvPr>
        </p:nvSpPr>
        <p:spPr/>
        <p:txBody>
          <a:bodyPr/>
          <a:lstStyle/>
          <a:p>
            <a:r>
              <a:rPr lang="zh-CN" altLang="en-US" smtClean="0">
                <a:solidFill>
                  <a:srgbClr val="FF0000"/>
                </a:solidFill>
              </a:rPr>
              <a:t>插入</a:t>
            </a:r>
            <a:r>
              <a:rPr lang="zh-CN" altLang="en-US" smtClean="0"/>
              <a:t>操作</a:t>
            </a:r>
          </a:p>
          <a:p>
            <a:pPr lvl="1"/>
            <a:r>
              <a:rPr lang="zh-CN" altLang="en-US" smtClean="0"/>
              <a:t>先进行搜索：成功，插入失败；否则，在失败位置（最后的一个内部节点）进行插入</a:t>
            </a:r>
          </a:p>
          <a:p>
            <a:pPr lvl="1"/>
            <a:r>
              <a:rPr lang="zh-CN" altLang="en-US" smtClean="0"/>
              <a:t>元素数</a:t>
            </a:r>
            <a:r>
              <a:rPr lang="en-US" altLang="zh-CN" smtClean="0"/>
              <a:t>&lt;m-1</a:t>
            </a:r>
            <a:r>
              <a:rPr lang="zh-CN" altLang="en-US" smtClean="0"/>
              <a:t>，直接插入：插入</a:t>
            </a:r>
            <a:r>
              <a:rPr lang="en-US" altLang="zh-CN" smtClean="0"/>
              <a:t>31</a:t>
            </a:r>
          </a:p>
          <a:p>
            <a:pPr lvl="1"/>
            <a:r>
              <a:rPr lang="en-US" altLang="zh-CN" smtClean="0">
                <a:latin typeface="宋体" panose="02010600030101010101" pitchFamily="2" charset="-122"/>
              </a:rPr>
              <a:t>≥</a:t>
            </a:r>
            <a:r>
              <a:rPr lang="en-US" altLang="zh-CN" smtClean="0"/>
              <a:t>m-1</a:t>
            </a:r>
            <a:r>
              <a:rPr lang="zh-CN" altLang="en-US" smtClean="0">
                <a:latin typeface="宋体" panose="02010600030101010101" pitchFamily="2" charset="-122"/>
              </a:rPr>
              <a:t>，生成新孩子节点：插入</a:t>
            </a:r>
            <a:r>
              <a:rPr lang="en-US" altLang="zh-CN" smtClean="0"/>
              <a:t>65</a:t>
            </a:r>
          </a:p>
        </p:txBody>
      </p:sp>
      <p:sp>
        <p:nvSpPr>
          <p:cNvPr id="3482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46A9CD-7988-41A5-8997-1EBC85238D52}" type="slidenum">
              <a:rPr lang="en-US" altLang="en-US">
                <a:solidFill>
                  <a:srgbClr val="4B4B4B"/>
                </a:solidFill>
              </a:rPr>
              <a:pPr eaLnBrk="1" hangingPunct="1"/>
              <a:t>206</a:t>
            </a:fld>
            <a:endParaRPr lang="en-US" altLang="en-US">
              <a:solidFill>
                <a:srgbClr val="4B4B4B"/>
              </a:solidFill>
            </a:endParaRPr>
          </a:p>
        </p:txBody>
      </p:sp>
      <p:pic>
        <p:nvPicPr>
          <p:cNvPr id="34820" name="Picture 4" descr="7ary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19" y="4033838"/>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49252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例</a:t>
            </a:r>
          </a:p>
        </p:txBody>
      </p:sp>
      <p:sp>
        <p:nvSpPr>
          <p:cNvPr id="35843" name="Rectangle 3"/>
          <p:cNvSpPr>
            <a:spLocks noGrp="1" noChangeArrowheads="1"/>
          </p:cNvSpPr>
          <p:nvPr>
            <p:ph idx="1"/>
          </p:nvPr>
        </p:nvSpPr>
        <p:spPr/>
        <p:txBody>
          <a:bodyPr/>
          <a:lstStyle/>
          <a:p>
            <a:r>
              <a:rPr lang="zh-CN" altLang="en-US" smtClean="0">
                <a:solidFill>
                  <a:srgbClr val="FF0000"/>
                </a:solidFill>
              </a:rPr>
              <a:t>删除</a:t>
            </a:r>
            <a:r>
              <a:rPr lang="zh-CN" altLang="en-US" smtClean="0"/>
              <a:t>操作</a:t>
            </a:r>
          </a:p>
          <a:p>
            <a:pPr lvl="1"/>
            <a:r>
              <a:rPr lang="zh-CN" altLang="en-US" smtClean="0"/>
              <a:t>先进行搜索，找到元素后进行删除</a:t>
            </a:r>
          </a:p>
          <a:p>
            <a:pPr lvl="1"/>
            <a:r>
              <a:rPr lang="zh-CN" altLang="en-US" smtClean="0"/>
              <a:t>左右子树均为空，直接进行删除：删除</a:t>
            </a:r>
            <a:r>
              <a:rPr lang="en-US" altLang="zh-CN" smtClean="0"/>
              <a:t>20</a:t>
            </a:r>
          </a:p>
          <a:p>
            <a:pPr lvl="1"/>
            <a:r>
              <a:rPr lang="zh-CN" altLang="en-US" smtClean="0"/>
              <a:t>不都为空，子树中元素提升，替代被删除元素：删除</a:t>
            </a:r>
            <a:r>
              <a:rPr lang="en-US" altLang="zh-CN" smtClean="0"/>
              <a:t>10</a:t>
            </a:r>
          </a:p>
        </p:txBody>
      </p:sp>
      <p:sp>
        <p:nvSpPr>
          <p:cNvPr id="3584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F3F860-E45C-46A0-9827-22CDDDE5A6FA}" type="slidenum">
              <a:rPr lang="en-US" altLang="en-US">
                <a:solidFill>
                  <a:srgbClr val="4B4B4B"/>
                </a:solidFill>
              </a:rPr>
              <a:pPr eaLnBrk="1" hangingPunct="1"/>
              <a:t>207</a:t>
            </a:fld>
            <a:endParaRPr lang="en-US" altLang="en-US">
              <a:solidFill>
                <a:srgbClr val="4B4B4B"/>
              </a:solidFill>
            </a:endParaRPr>
          </a:p>
        </p:txBody>
      </p:sp>
      <p:pic>
        <p:nvPicPr>
          <p:cNvPr id="35844" name="Picture 4" descr="7ary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78" y="3987343"/>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01400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m</a:t>
            </a:r>
            <a:r>
              <a:rPr lang="zh-CN" altLang="en-US" smtClean="0"/>
              <a:t>叉搜索树的高度</a:t>
            </a:r>
          </a:p>
        </p:txBody>
      </p:sp>
      <p:sp>
        <p:nvSpPr>
          <p:cNvPr id="1028" name="Rectangle 3"/>
          <p:cNvSpPr>
            <a:spLocks noGrp="1" noChangeArrowheads="1"/>
          </p:cNvSpPr>
          <p:nvPr>
            <p:ph idx="1"/>
          </p:nvPr>
        </p:nvSpPr>
        <p:spPr/>
        <p:txBody>
          <a:bodyPr/>
          <a:lstStyle/>
          <a:p>
            <a:r>
              <a:rPr lang="zh-CN" altLang="en-US" smtClean="0"/>
              <a:t>高度为</a:t>
            </a:r>
            <a:r>
              <a:rPr lang="en-US" altLang="zh-CN" smtClean="0"/>
              <a:t>h</a:t>
            </a:r>
            <a:r>
              <a:rPr lang="zh-CN" altLang="en-US" smtClean="0"/>
              <a:t>，最少</a:t>
            </a:r>
            <a:r>
              <a:rPr lang="en-US" altLang="zh-CN" smtClean="0"/>
              <a:t>h</a:t>
            </a:r>
            <a:r>
              <a:rPr lang="zh-CN" altLang="en-US" smtClean="0"/>
              <a:t>个元素，最多</a:t>
            </a:r>
            <a:r>
              <a:rPr lang="en-US" altLang="zh-CN" smtClean="0"/>
              <a:t>m</a:t>
            </a:r>
            <a:r>
              <a:rPr lang="en-US" altLang="zh-CN" baseline="30000" smtClean="0"/>
              <a:t>h </a:t>
            </a:r>
            <a:r>
              <a:rPr lang="en-US" altLang="zh-CN" smtClean="0"/>
              <a:t>- 1</a:t>
            </a:r>
          </a:p>
          <a:p>
            <a:pPr lvl="1"/>
            <a:r>
              <a:rPr lang="en-US" altLang="zh-CN" smtClean="0"/>
              <a:t>1</a:t>
            </a:r>
            <a:r>
              <a:rPr lang="zh-CN" altLang="en-US" smtClean="0"/>
              <a:t>层～</a:t>
            </a:r>
            <a:r>
              <a:rPr lang="en-US" altLang="zh-CN" smtClean="0"/>
              <a:t>h-1</a:t>
            </a:r>
            <a:r>
              <a:rPr lang="zh-CN" altLang="en-US" smtClean="0"/>
              <a:t>层的每个节点孩子数都是</a:t>
            </a:r>
            <a:r>
              <a:rPr lang="en-US" altLang="zh-CN" smtClean="0"/>
              <a:t>m</a:t>
            </a:r>
            <a:br>
              <a:rPr lang="en-US" altLang="zh-CN" smtClean="0"/>
            </a:br>
            <a:r>
              <a:rPr lang="en-US" altLang="zh-CN" smtClean="0"/>
              <a:t>h</a:t>
            </a:r>
            <a:r>
              <a:rPr lang="zh-CN" altLang="en-US" smtClean="0"/>
              <a:t>层节点无孩子，节点总数</a:t>
            </a:r>
            <a:br>
              <a:rPr lang="zh-CN" altLang="en-US" smtClean="0"/>
            </a:br>
            <a:r>
              <a:rPr lang="zh-CN" altLang="en-US" smtClean="0"/>
              <a:t>每个节点</a:t>
            </a:r>
            <a:r>
              <a:rPr lang="en-US" altLang="zh-CN" smtClean="0"/>
              <a:t>m-1</a:t>
            </a:r>
            <a:r>
              <a:rPr lang="zh-CN" altLang="en-US" smtClean="0"/>
              <a:t>个元素</a:t>
            </a:r>
            <a:br>
              <a:rPr lang="zh-CN" altLang="en-US" smtClean="0"/>
            </a:br>
            <a:r>
              <a:rPr lang="zh-CN" altLang="en-US" smtClean="0"/>
              <a:t>元素总数</a:t>
            </a:r>
            <a:r>
              <a:rPr lang="en-US" altLang="zh-CN" smtClean="0"/>
              <a:t>m</a:t>
            </a:r>
            <a:r>
              <a:rPr lang="en-US" altLang="zh-CN" baseline="30000" smtClean="0"/>
              <a:t>h</a:t>
            </a:r>
            <a:r>
              <a:rPr lang="en-US" altLang="zh-CN" smtClean="0"/>
              <a:t>-1</a:t>
            </a:r>
          </a:p>
          <a:p>
            <a:r>
              <a:rPr lang="en-US" altLang="zh-CN" smtClean="0"/>
              <a:t>n</a:t>
            </a:r>
            <a:r>
              <a:rPr lang="zh-CN" altLang="en-US" smtClean="0"/>
              <a:t>个元素，高度</a:t>
            </a:r>
            <a:r>
              <a:rPr lang="en-US" altLang="zh-CN" smtClean="0"/>
              <a:t>n</a:t>
            </a:r>
            <a:r>
              <a:rPr lang="zh-CN" altLang="en-US" smtClean="0"/>
              <a:t>～</a:t>
            </a:r>
            <a:r>
              <a:rPr lang="en-US" altLang="zh-CN" smtClean="0"/>
              <a:t>log</a:t>
            </a:r>
            <a:r>
              <a:rPr lang="en-US" altLang="zh-CN" baseline="-25000" smtClean="0"/>
              <a:t>m</a:t>
            </a:r>
            <a:r>
              <a:rPr lang="en-US" altLang="zh-CN" smtClean="0"/>
              <a:t>(n+1)</a:t>
            </a:r>
          </a:p>
          <a:p>
            <a:r>
              <a:rPr lang="zh-CN" altLang="en-US" smtClean="0"/>
              <a:t>与二叉搜索树类似，最坏情况很差</a:t>
            </a:r>
            <a:r>
              <a:rPr lang="en-US" altLang="zh-CN" smtClean="0"/>
              <a:t>——</a:t>
            </a:r>
            <a:br>
              <a:rPr lang="en-US" altLang="zh-CN" smtClean="0"/>
            </a:br>
            <a:r>
              <a:rPr lang="en-US" altLang="zh-CN" smtClean="0">
                <a:solidFill>
                  <a:srgbClr val="0000CC"/>
                </a:solidFill>
              </a:rPr>
              <a:t>m</a:t>
            </a:r>
            <a:r>
              <a:rPr lang="zh-CN" altLang="en-US" smtClean="0">
                <a:solidFill>
                  <a:srgbClr val="0000CC"/>
                </a:solidFill>
              </a:rPr>
              <a:t>叉平衡搜索树，保证总有对数的复杂性</a:t>
            </a:r>
          </a:p>
        </p:txBody>
      </p:sp>
      <p:sp>
        <p:nvSpPr>
          <p:cNvPr id="102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34BE5A-F0A5-4CE1-BCD9-33F631B084EB}" type="slidenum">
              <a:rPr lang="en-US" altLang="en-US">
                <a:solidFill>
                  <a:srgbClr val="4B4B4B"/>
                </a:solidFill>
              </a:rPr>
              <a:pPr eaLnBrk="1" hangingPunct="1"/>
              <a:t>208</a:t>
            </a:fld>
            <a:endParaRPr lang="en-US" altLang="en-US">
              <a:solidFill>
                <a:srgbClr val="4B4B4B"/>
              </a:solidFill>
            </a:endParaRPr>
          </a:p>
        </p:txBody>
      </p:sp>
      <p:graphicFrame>
        <p:nvGraphicFramePr>
          <p:cNvPr id="1026" name="Object 2"/>
          <p:cNvGraphicFramePr>
            <a:graphicFrameLocks noChangeAspect="1"/>
          </p:cNvGraphicFramePr>
          <p:nvPr/>
        </p:nvGraphicFramePr>
        <p:xfrm>
          <a:off x="6096000" y="2286000"/>
          <a:ext cx="2819400" cy="812800"/>
        </p:xfrm>
        <a:graphic>
          <a:graphicData uri="http://schemas.openxmlformats.org/presentationml/2006/ole">
            <mc:AlternateContent xmlns:mc="http://schemas.openxmlformats.org/markup-compatibility/2006">
              <mc:Choice xmlns:v="urn:schemas-microsoft-com:vml" Requires="v">
                <p:oleObj spid="_x0000_s31750" name="Equation" r:id="rId3" imgW="1498320" imgH="431640" progId="Equation.3">
                  <p:embed/>
                </p:oleObj>
              </mc:Choice>
              <mc:Fallback>
                <p:oleObj name="Equation" r:id="rId3" imgW="14983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286000"/>
                        <a:ext cx="2819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704015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zh-CN" smtClean="0"/>
              <a:t>H1.m</a:t>
            </a:r>
            <a:r>
              <a:rPr lang="zh-CN" altLang="en-US" smtClean="0"/>
              <a:t>阶</a:t>
            </a:r>
            <a:r>
              <a:rPr lang="en-US" altLang="zh-CN" smtClean="0"/>
              <a:t>B-</a:t>
            </a:r>
            <a:r>
              <a:rPr lang="zh-CN" altLang="en-US" smtClean="0"/>
              <a:t>树</a:t>
            </a:r>
          </a:p>
        </p:txBody>
      </p:sp>
      <p:sp>
        <p:nvSpPr>
          <p:cNvPr id="2052" name="Rectangle 3"/>
          <p:cNvSpPr>
            <a:spLocks noGrp="1" noChangeArrowheads="1"/>
          </p:cNvSpPr>
          <p:nvPr>
            <p:ph idx="1"/>
          </p:nvPr>
        </p:nvSpPr>
        <p:spPr/>
        <p:txBody>
          <a:bodyPr/>
          <a:lstStyle/>
          <a:p>
            <a:pPr marL="609600" indent="-609600"/>
            <a:r>
              <a:rPr lang="zh-CN" altLang="en-US" dirty="0" smtClean="0">
                <a:solidFill>
                  <a:srgbClr val="0000FF"/>
                </a:solidFill>
              </a:rPr>
              <a:t>定义</a:t>
            </a:r>
            <a:r>
              <a:rPr lang="zh-CN" altLang="en-US" dirty="0" smtClean="0"/>
              <a:t>：</a:t>
            </a:r>
            <a:r>
              <a:rPr lang="en-US" altLang="zh-CN" i="1" dirty="0" smtClean="0">
                <a:solidFill>
                  <a:srgbClr val="0000FF"/>
                </a:solidFill>
              </a:rPr>
              <a:t>m</a:t>
            </a:r>
            <a:r>
              <a:rPr lang="zh-CN" altLang="en-US" dirty="0" smtClean="0">
                <a:solidFill>
                  <a:srgbClr val="0000FF"/>
                </a:solidFill>
              </a:rPr>
              <a:t>阶</a:t>
            </a:r>
            <a:r>
              <a:rPr lang="en-US" altLang="zh-CN" i="1" dirty="0" smtClean="0">
                <a:solidFill>
                  <a:srgbClr val="0000FF"/>
                </a:solidFill>
              </a:rPr>
              <a:t>B</a:t>
            </a:r>
            <a:r>
              <a:rPr lang="en-US" altLang="zh-CN" dirty="0" smtClean="0">
                <a:solidFill>
                  <a:srgbClr val="0000FF"/>
                </a:solidFill>
              </a:rPr>
              <a:t>-</a:t>
            </a:r>
            <a:r>
              <a:rPr lang="zh-CN" altLang="en-US" dirty="0" smtClean="0">
                <a:solidFill>
                  <a:srgbClr val="0000FF"/>
                </a:solidFill>
              </a:rPr>
              <a:t>树</a:t>
            </a:r>
            <a:r>
              <a:rPr lang="zh-CN" altLang="en-US" dirty="0" smtClean="0"/>
              <a:t>（</a:t>
            </a:r>
            <a:r>
              <a:rPr lang="en-US" altLang="zh-CN" dirty="0" smtClean="0">
                <a:solidFill>
                  <a:schemeClr val="hlink"/>
                </a:solidFill>
              </a:rPr>
              <a:t>B-Tree of order m</a:t>
            </a:r>
            <a:r>
              <a:rPr lang="zh-CN" altLang="en-US" dirty="0" smtClean="0"/>
              <a:t>）是一棵</a:t>
            </a:r>
            <a:r>
              <a:rPr lang="en-US" altLang="zh-CN" i="1" dirty="0" smtClean="0"/>
              <a:t>m</a:t>
            </a:r>
            <a:r>
              <a:rPr lang="zh-CN" altLang="en-US" dirty="0" smtClean="0"/>
              <a:t>叉搜索树，如果</a:t>
            </a:r>
            <a:r>
              <a:rPr lang="en-US" altLang="zh-CN" dirty="0" smtClean="0"/>
              <a:t>B-</a:t>
            </a:r>
            <a:r>
              <a:rPr lang="zh-CN" altLang="en-US" dirty="0" smtClean="0"/>
              <a:t>树非空，那么相应的扩充树满足下列特征：</a:t>
            </a:r>
          </a:p>
          <a:p>
            <a:pPr marL="990600" lvl="1" indent="-533400">
              <a:buFont typeface="Wingdings" panose="05000000000000000000" pitchFamily="2" charset="2"/>
              <a:buAutoNum type="arabicParenR"/>
            </a:pPr>
            <a:r>
              <a:rPr lang="zh-CN" altLang="en-US" dirty="0" smtClean="0">
                <a:solidFill>
                  <a:srgbClr val="FF0000"/>
                </a:solidFill>
              </a:rPr>
              <a:t>根节点至少有</a:t>
            </a:r>
            <a:r>
              <a:rPr lang="en-US" altLang="zh-CN" dirty="0" smtClean="0">
                <a:solidFill>
                  <a:srgbClr val="FF0000"/>
                </a:solidFill>
              </a:rPr>
              <a:t>2</a:t>
            </a:r>
            <a:r>
              <a:rPr lang="zh-CN" altLang="en-US" dirty="0" smtClean="0">
                <a:solidFill>
                  <a:srgbClr val="FF0000"/>
                </a:solidFill>
              </a:rPr>
              <a:t>个孩子</a:t>
            </a:r>
          </a:p>
          <a:p>
            <a:pPr marL="990600" lvl="1" indent="-533400">
              <a:buFont typeface="Wingdings" panose="05000000000000000000" pitchFamily="2" charset="2"/>
              <a:buAutoNum type="arabicParenR"/>
            </a:pPr>
            <a:r>
              <a:rPr lang="zh-CN" altLang="en-US" dirty="0" smtClean="0">
                <a:solidFill>
                  <a:srgbClr val="FF0000"/>
                </a:solidFill>
              </a:rPr>
              <a:t>除根节点外，所有内部节点至少有           个孩子</a:t>
            </a:r>
          </a:p>
          <a:p>
            <a:pPr marL="990600" lvl="1" indent="-533400">
              <a:buFont typeface="Wingdings" panose="05000000000000000000" pitchFamily="2" charset="2"/>
              <a:buAutoNum type="arabicParenR"/>
            </a:pPr>
            <a:r>
              <a:rPr lang="zh-CN" altLang="en-US" dirty="0" smtClean="0">
                <a:solidFill>
                  <a:srgbClr val="FF0000"/>
                </a:solidFill>
              </a:rPr>
              <a:t>所有外部节点位于同一层上</a:t>
            </a:r>
          </a:p>
          <a:p>
            <a:pPr marL="609600" indent="-609600"/>
            <a:endParaRPr lang="en-US" altLang="zh-CN" dirty="0" smtClean="0"/>
          </a:p>
        </p:txBody>
      </p:sp>
      <p:sp>
        <p:nvSpPr>
          <p:cNvPr id="205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13B42F-29F7-4A94-BD46-5199766A2DC6}" type="slidenum">
              <a:rPr lang="en-US" altLang="en-US">
                <a:solidFill>
                  <a:srgbClr val="4B4B4B"/>
                </a:solidFill>
              </a:rPr>
              <a:pPr eaLnBrk="1" hangingPunct="1"/>
              <a:t>209</a:t>
            </a:fld>
            <a:endParaRPr lang="en-US" altLang="en-US">
              <a:solidFill>
                <a:srgbClr val="4B4B4B"/>
              </a:solidFill>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2013963830"/>
              </p:ext>
            </p:extLst>
          </p:nvPr>
        </p:nvGraphicFramePr>
        <p:xfrm>
          <a:off x="6166891" y="3388437"/>
          <a:ext cx="990600" cy="525462"/>
        </p:xfrm>
        <a:graphic>
          <a:graphicData uri="http://schemas.openxmlformats.org/presentationml/2006/ole">
            <mc:AlternateContent xmlns:mc="http://schemas.openxmlformats.org/markup-compatibility/2006">
              <mc:Choice xmlns:v="urn:schemas-microsoft-com:vml" Requires="v">
                <p:oleObj spid="_x0000_s32775" name="Equation" r:id="rId3" imgW="431640" imgH="228600" progId="Equation.3">
                  <p:embed/>
                </p:oleObj>
              </mc:Choice>
              <mc:Fallback>
                <p:oleObj name="Equation" r:id="rId3" imgW="431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891" y="3388437"/>
                        <a:ext cx="9906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531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smtClean="0"/>
              <a:t>绪论</a:t>
            </a:r>
            <a:endParaRPr lang="zh-CN" dirty="0"/>
          </a:p>
        </p:txBody>
      </p:sp>
      <p:sp>
        <p:nvSpPr>
          <p:cNvPr id="3" name="副标题 2"/>
          <p:cNvSpPr>
            <a:spLocks noGrp="1"/>
          </p:cNvSpPr>
          <p:nvPr>
            <p:ph type="subTitle" idx="1"/>
          </p:nvPr>
        </p:nvSpPr>
        <p:spPr/>
        <p:txBody>
          <a:bodyPr rtlCol="0"/>
          <a:lstStyle/>
          <a:p>
            <a:pPr rtl="0"/>
            <a:r>
              <a:rPr lang="zh-CN" altLang="en-US" dirty="0" smtClean="0"/>
              <a:t>算法分析及基本概念</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zh-CN" smtClean="0"/>
              <a:t>7</a:t>
            </a:r>
            <a:r>
              <a:rPr lang="zh-CN" altLang="en-US" smtClean="0"/>
              <a:t>阶</a:t>
            </a:r>
            <a:r>
              <a:rPr lang="en-US" altLang="zh-CN" smtClean="0"/>
              <a:t>B-</a:t>
            </a:r>
            <a:r>
              <a:rPr lang="zh-CN" altLang="en-US" smtClean="0"/>
              <a:t>树例</a:t>
            </a:r>
          </a:p>
        </p:txBody>
      </p:sp>
      <p:sp>
        <p:nvSpPr>
          <p:cNvPr id="2" name="内容占位符 1"/>
          <p:cNvSpPr>
            <a:spLocks noGrp="1"/>
          </p:cNvSpPr>
          <p:nvPr>
            <p:ph idx="1"/>
          </p:nvPr>
        </p:nvSpPr>
        <p:spPr/>
        <p:txBody>
          <a:bodyPr/>
          <a:lstStyle/>
          <a:p>
            <a:endParaRPr lang="zh-CN" altLang="en-US"/>
          </a:p>
        </p:txBody>
      </p:sp>
      <p:sp>
        <p:nvSpPr>
          <p:cNvPr id="30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A9E72C-DB76-41CB-B3C5-893336F5E216}" type="slidenum">
              <a:rPr lang="en-US" altLang="en-US">
                <a:solidFill>
                  <a:srgbClr val="4B4B4B"/>
                </a:solidFill>
              </a:rPr>
              <a:pPr eaLnBrk="1" hangingPunct="1"/>
              <a:t>210</a:t>
            </a:fld>
            <a:endParaRPr lang="en-US" altLang="en-US">
              <a:solidFill>
                <a:srgbClr val="4B4B4B"/>
              </a:solidFill>
            </a:endParaRPr>
          </a:p>
        </p:txBody>
      </p:sp>
      <p:pic>
        <p:nvPicPr>
          <p:cNvPr id="3076" name="Picture 5" descr="b-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1635125"/>
            <a:ext cx="8918575"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3"/>
          <p:cNvSpPr txBox="1">
            <a:spLocks noChangeArrowheads="1"/>
          </p:cNvSpPr>
          <p:nvPr/>
        </p:nvSpPr>
        <p:spPr bwMode="auto">
          <a:xfrm>
            <a:off x="5289550" y="3967163"/>
            <a:ext cx="34083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AutoNum type="arabicParenR"/>
            </a:pPr>
            <a:r>
              <a:rPr lang="zh-CN" altLang="en-US">
                <a:solidFill>
                  <a:srgbClr val="FF0000"/>
                </a:solidFill>
              </a:rPr>
              <a:t>根节点至少有</a:t>
            </a:r>
            <a:r>
              <a:rPr lang="en-US" altLang="zh-CN">
                <a:solidFill>
                  <a:srgbClr val="FF0000"/>
                </a:solidFill>
              </a:rPr>
              <a:t>2</a:t>
            </a:r>
            <a:r>
              <a:rPr lang="zh-CN" altLang="en-US">
                <a:solidFill>
                  <a:srgbClr val="FF0000"/>
                </a:solidFill>
              </a:rPr>
              <a:t>个孩子</a:t>
            </a:r>
          </a:p>
          <a:p>
            <a:pPr eaLnBrk="1" hangingPunct="1">
              <a:buFont typeface="Wingdings" panose="05000000000000000000" pitchFamily="2" charset="2"/>
              <a:buAutoNum type="arabicParenR"/>
            </a:pPr>
            <a:r>
              <a:rPr lang="zh-CN" altLang="en-US">
                <a:solidFill>
                  <a:srgbClr val="FF0000"/>
                </a:solidFill>
              </a:rPr>
              <a:t>除根节点外，所有内部节点至少有           个孩子</a:t>
            </a:r>
          </a:p>
          <a:p>
            <a:pPr eaLnBrk="1" hangingPunct="1">
              <a:buFont typeface="Wingdings" panose="05000000000000000000" pitchFamily="2" charset="2"/>
              <a:buAutoNum type="arabicParenR"/>
            </a:pPr>
            <a:r>
              <a:rPr lang="zh-CN" altLang="en-US">
                <a:solidFill>
                  <a:srgbClr val="FF0000"/>
                </a:solidFill>
              </a:rPr>
              <a:t>所有外部节点位于同一层上</a:t>
            </a:r>
            <a:endParaRPr lang="zh-CN" altLang="en-US"/>
          </a:p>
        </p:txBody>
      </p:sp>
      <p:graphicFrame>
        <p:nvGraphicFramePr>
          <p:cNvPr id="3074" name="Object 2"/>
          <p:cNvGraphicFramePr>
            <a:graphicFrameLocks noChangeAspect="1"/>
          </p:cNvGraphicFramePr>
          <p:nvPr/>
        </p:nvGraphicFramePr>
        <p:xfrm>
          <a:off x="6904038" y="4518025"/>
          <a:ext cx="652462" cy="346075"/>
        </p:xfrm>
        <a:graphic>
          <a:graphicData uri="http://schemas.openxmlformats.org/presentationml/2006/ole">
            <mc:AlternateContent xmlns:mc="http://schemas.openxmlformats.org/markup-compatibility/2006">
              <mc:Choice xmlns:v="urn:schemas-microsoft-com:vml" Requires="v">
                <p:oleObj spid="_x0000_s33798" name="Equation" r:id="rId4" imgW="431640" imgH="228600" progId="Equation.3">
                  <p:embed/>
                </p:oleObj>
              </mc:Choice>
              <mc:Fallback>
                <p:oleObj name="Equation" r:id="rId4" imgW="4316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4038" y="4518025"/>
                        <a:ext cx="65246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625475" y="3967163"/>
            <a:ext cx="3587750" cy="2586037"/>
          </a:xfrm>
          <a:prstGeom prst="rect">
            <a:avLst/>
          </a:prstGeom>
          <a:noFill/>
        </p:spPr>
        <p:txBody>
          <a:bodyPr>
            <a:spAutoFit/>
          </a:bodyPr>
          <a:lstStyle/>
          <a:p>
            <a:pPr>
              <a:defRPr/>
            </a:pPr>
            <a:r>
              <a:rPr lang="en-US" altLang="zh-CN" dirty="0">
                <a:solidFill>
                  <a:srgbClr val="0000CC"/>
                </a:solidFill>
                <a:latin typeface="Arial" charset="0"/>
              </a:rPr>
              <a:t>1</a:t>
            </a:r>
            <a:r>
              <a:rPr lang="zh-CN" altLang="en-US" dirty="0">
                <a:solidFill>
                  <a:srgbClr val="0000CC"/>
                </a:solidFill>
                <a:latin typeface="Arial" charset="0"/>
              </a:rPr>
              <a:t>）在扩充搜索树中，每个内部节点最多可以有</a:t>
            </a:r>
            <a:r>
              <a:rPr lang="en-US" altLang="zh-CN" i="1" dirty="0">
                <a:solidFill>
                  <a:srgbClr val="0000CC"/>
                </a:solidFill>
                <a:latin typeface="Arial" charset="0"/>
              </a:rPr>
              <a:t>m</a:t>
            </a:r>
            <a:r>
              <a:rPr lang="zh-CN" altLang="en-US" dirty="0">
                <a:solidFill>
                  <a:srgbClr val="0000CC"/>
                </a:solidFill>
                <a:latin typeface="Arial" charset="0"/>
              </a:rPr>
              <a:t>个子女及</a:t>
            </a:r>
            <a:r>
              <a:rPr lang="en-US" altLang="zh-CN" dirty="0">
                <a:solidFill>
                  <a:srgbClr val="0000CC"/>
                </a:solidFill>
                <a:latin typeface="Arial" charset="0"/>
              </a:rPr>
              <a:t>1</a:t>
            </a:r>
            <a:r>
              <a:rPr lang="zh-CN" altLang="en-US" dirty="0">
                <a:solidFill>
                  <a:srgbClr val="0000CC"/>
                </a:solidFill>
                <a:latin typeface="Arial" charset="0"/>
              </a:rPr>
              <a:t>～</a:t>
            </a:r>
            <a:r>
              <a:rPr lang="en-US" altLang="zh-CN" i="1" dirty="0">
                <a:solidFill>
                  <a:srgbClr val="0000CC"/>
                </a:solidFill>
                <a:latin typeface="Arial" charset="0"/>
              </a:rPr>
              <a:t>m</a:t>
            </a:r>
            <a:r>
              <a:rPr lang="en-US" altLang="zh-CN" dirty="0">
                <a:solidFill>
                  <a:srgbClr val="0000CC"/>
                </a:solidFill>
                <a:latin typeface="Arial" charset="0"/>
              </a:rPr>
              <a:t>-1</a:t>
            </a:r>
            <a:r>
              <a:rPr lang="zh-CN" altLang="en-US" dirty="0">
                <a:solidFill>
                  <a:srgbClr val="0000CC"/>
                </a:solidFill>
                <a:latin typeface="Arial" charset="0"/>
              </a:rPr>
              <a:t>个元素</a:t>
            </a:r>
            <a:endParaRPr lang="en-US" altLang="zh-CN" dirty="0">
              <a:solidFill>
                <a:srgbClr val="0000CC"/>
              </a:solidFill>
              <a:latin typeface="Arial" charset="0"/>
            </a:endParaRPr>
          </a:p>
          <a:p>
            <a:pPr marL="609600" indent="-609600">
              <a:defRPr/>
            </a:pPr>
            <a:r>
              <a:rPr lang="en-US" altLang="zh-CN" dirty="0">
                <a:solidFill>
                  <a:srgbClr val="0000CC"/>
                </a:solidFill>
                <a:latin typeface="Arial" charset="0"/>
              </a:rPr>
              <a:t>2</a:t>
            </a:r>
            <a:r>
              <a:rPr lang="zh-CN" altLang="en-US" dirty="0">
                <a:solidFill>
                  <a:srgbClr val="0000CC"/>
                </a:solidFill>
                <a:latin typeface="Arial" charset="0"/>
              </a:rPr>
              <a:t>）每个含</a:t>
            </a:r>
            <a:r>
              <a:rPr lang="en-US" altLang="zh-CN" i="1" dirty="0">
                <a:solidFill>
                  <a:srgbClr val="0000CC"/>
                </a:solidFill>
                <a:latin typeface="Arial" charset="0"/>
              </a:rPr>
              <a:t>p</a:t>
            </a:r>
            <a:r>
              <a:rPr lang="zh-CN" altLang="en-US" dirty="0">
                <a:solidFill>
                  <a:srgbClr val="0000CC"/>
                </a:solidFill>
                <a:latin typeface="Arial" charset="0"/>
              </a:rPr>
              <a:t>个元素的节点，有</a:t>
            </a:r>
            <a:r>
              <a:rPr lang="en-US" altLang="zh-CN" i="1" dirty="0">
                <a:solidFill>
                  <a:srgbClr val="0000CC"/>
                </a:solidFill>
                <a:latin typeface="Arial" charset="0"/>
              </a:rPr>
              <a:t>p</a:t>
            </a:r>
            <a:r>
              <a:rPr lang="en-US" altLang="zh-CN" dirty="0">
                <a:solidFill>
                  <a:srgbClr val="0000CC"/>
                </a:solidFill>
                <a:latin typeface="Arial" charset="0"/>
              </a:rPr>
              <a:t>+1</a:t>
            </a:r>
          </a:p>
          <a:p>
            <a:pPr marL="609600" indent="-609600">
              <a:defRPr/>
            </a:pPr>
            <a:r>
              <a:rPr lang="zh-CN" altLang="en-US" dirty="0">
                <a:solidFill>
                  <a:srgbClr val="0000CC"/>
                </a:solidFill>
                <a:latin typeface="Arial" charset="0"/>
              </a:rPr>
              <a:t>个子女</a:t>
            </a:r>
          </a:p>
          <a:p>
            <a:pPr marL="609600" indent="-609600">
              <a:defRPr/>
            </a:pPr>
            <a:r>
              <a:rPr lang="en-US" altLang="zh-CN" dirty="0">
                <a:solidFill>
                  <a:srgbClr val="0000CC"/>
                </a:solidFill>
                <a:latin typeface="Arial" charset="0"/>
              </a:rPr>
              <a:t>3</a:t>
            </a:r>
            <a:r>
              <a:rPr lang="zh-CN" altLang="en-US" dirty="0">
                <a:solidFill>
                  <a:srgbClr val="0000CC"/>
                </a:solidFill>
                <a:latin typeface="Arial" charset="0"/>
              </a:rPr>
              <a:t>）考察含</a:t>
            </a:r>
            <a:r>
              <a:rPr lang="en-US" altLang="zh-CN" i="1" dirty="0">
                <a:solidFill>
                  <a:srgbClr val="0000CC"/>
                </a:solidFill>
                <a:latin typeface="Arial" charset="0"/>
              </a:rPr>
              <a:t>p</a:t>
            </a:r>
            <a:r>
              <a:rPr lang="zh-CN" altLang="en-US" dirty="0">
                <a:solidFill>
                  <a:srgbClr val="0000CC"/>
                </a:solidFill>
                <a:latin typeface="Arial" charset="0"/>
              </a:rPr>
              <a:t>个元素的任意节点以</a:t>
            </a:r>
            <a:r>
              <a:rPr lang="en-US" altLang="zh-CN" i="1" dirty="0" err="1">
                <a:solidFill>
                  <a:srgbClr val="0000CC"/>
                </a:solidFill>
                <a:latin typeface="Arial" charset="0"/>
              </a:rPr>
              <a:t>c</a:t>
            </a:r>
            <a:r>
              <a:rPr lang="en-US" altLang="zh-CN" i="1" baseline="-25000" dirty="0" err="1">
                <a:solidFill>
                  <a:srgbClr val="0000CC"/>
                </a:solidFill>
                <a:latin typeface="Arial" charset="0"/>
              </a:rPr>
              <a:t>i</a:t>
            </a:r>
            <a:endParaRPr lang="en-US" altLang="zh-CN" i="1" baseline="-25000" dirty="0">
              <a:solidFill>
                <a:srgbClr val="0000CC"/>
              </a:solidFill>
              <a:latin typeface="Arial" charset="0"/>
            </a:endParaRPr>
          </a:p>
          <a:p>
            <a:pPr marL="609600" indent="-609600">
              <a:defRPr/>
            </a:pPr>
            <a:r>
              <a:rPr lang="zh-CN" altLang="en-US" dirty="0">
                <a:solidFill>
                  <a:srgbClr val="0000CC"/>
                </a:solidFill>
                <a:latin typeface="Arial" charset="0"/>
              </a:rPr>
              <a:t>为根的子树中的元素关键值会大</a:t>
            </a:r>
            <a:endParaRPr lang="en-US" altLang="zh-CN" dirty="0">
              <a:solidFill>
                <a:srgbClr val="0000CC"/>
              </a:solidFill>
              <a:latin typeface="Arial" charset="0"/>
            </a:endParaRPr>
          </a:p>
          <a:p>
            <a:pPr marL="609600" indent="-609600">
              <a:defRPr/>
            </a:pPr>
            <a:r>
              <a:rPr lang="zh-CN" altLang="en-US" dirty="0">
                <a:solidFill>
                  <a:srgbClr val="0000CC"/>
                </a:solidFill>
                <a:latin typeface="Arial" charset="0"/>
              </a:rPr>
              <a:t>于</a:t>
            </a:r>
            <a:r>
              <a:rPr lang="en-US" altLang="zh-CN" i="1" dirty="0" err="1">
                <a:solidFill>
                  <a:srgbClr val="0000CC"/>
                </a:solidFill>
                <a:latin typeface="Arial" charset="0"/>
              </a:rPr>
              <a:t>k</a:t>
            </a:r>
            <a:r>
              <a:rPr lang="en-US" altLang="zh-CN" baseline="-25000" dirty="0" err="1">
                <a:solidFill>
                  <a:srgbClr val="0000CC"/>
                </a:solidFill>
                <a:latin typeface="Arial" charset="0"/>
              </a:rPr>
              <a:t>i</a:t>
            </a:r>
            <a:r>
              <a:rPr lang="zh-CN" altLang="en-US" dirty="0">
                <a:solidFill>
                  <a:srgbClr val="0000CC"/>
                </a:solidFill>
                <a:latin typeface="Arial" charset="0"/>
              </a:rPr>
              <a:t>而小于</a:t>
            </a:r>
            <a:r>
              <a:rPr lang="en-US" altLang="zh-CN" i="1" dirty="0">
                <a:solidFill>
                  <a:srgbClr val="0000CC"/>
                </a:solidFill>
                <a:latin typeface="Arial" charset="0"/>
              </a:rPr>
              <a:t>k</a:t>
            </a:r>
            <a:r>
              <a:rPr lang="en-US" altLang="zh-CN" baseline="-25000" dirty="0">
                <a:solidFill>
                  <a:srgbClr val="0000CC"/>
                </a:solidFill>
                <a:latin typeface="Arial" charset="0"/>
              </a:rPr>
              <a:t>i+1</a:t>
            </a:r>
            <a:r>
              <a:rPr lang="zh-CN" altLang="en-US" dirty="0">
                <a:solidFill>
                  <a:srgbClr val="0000CC"/>
                </a:solidFill>
                <a:latin typeface="Arial" charset="0"/>
              </a:rPr>
              <a:t>，其中</a:t>
            </a:r>
            <a:r>
              <a:rPr lang="en-US" altLang="zh-CN" dirty="0">
                <a:solidFill>
                  <a:srgbClr val="0000CC"/>
                </a:solidFill>
                <a:latin typeface="Arial" charset="0"/>
              </a:rPr>
              <a:t>1≤</a:t>
            </a:r>
            <a:r>
              <a:rPr lang="en-US" altLang="zh-CN" i="1" dirty="0">
                <a:solidFill>
                  <a:srgbClr val="0000CC"/>
                </a:solidFill>
                <a:latin typeface="Arial" charset="0"/>
              </a:rPr>
              <a:t>i</a:t>
            </a:r>
            <a:r>
              <a:rPr lang="en-US" altLang="zh-CN" dirty="0">
                <a:solidFill>
                  <a:srgbClr val="0000CC"/>
                </a:solidFill>
                <a:latin typeface="Arial" charset="0"/>
              </a:rPr>
              <a:t>≤</a:t>
            </a:r>
            <a:r>
              <a:rPr lang="en-US" altLang="zh-CN" i="1" dirty="0">
                <a:solidFill>
                  <a:srgbClr val="0000CC"/>
                </a:solidFill>
                <a:latin typeface="Arial" charset="0"/>
              </a:rPr>
              <a:t>p</a:t>
            </a:r>
            <a:endParaRPr lang="zh-CN" altLang="en-US" dirty="0">
              <a:solidFill>
                <a:srgbClr val="0000CC"/>
              </a:solidFill>
              <a:latin typeface="Arial" charset="0"/>
            </a:endParaRPr>
          </a:p>
          <a:p>
            <a:pPr>
              <a:defRPr/>
            </a:pPr>
            <a:endParaRPr lang="zh-CN" altLang="en-US" dirty="0">
              <a:solidFill>
                <a:srgbClr val="0000CC"/>
              </a:solidFill>
              <a:latin typeface="Arial" charset="0"/>
            </a:endParaRPr>
          </a:p>
        </p:txBody>
      </p:sp>
    </p:spTree>
    <p:extLst>
      <p:ext uri="{BB962C8B-B14F-4D97-AF65-F5344CB8AC3E}">
        <p14:creationId xmlns:p14="http://schemas.microsoft.com/office/powerpoint/2010/main" val="30569309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例</a:t>
            </a:r>
          </a:p>
        </p:txBody>
      </p:sp>
      <p:sp>
        <p:nvSpPr>
          <p:cNvPr id="36867" name="Rectangle 3"/>
          <p:cNvSpPr>
            <a:spLocks noGrp="1" noChangeArrowheads="1"/>
          </p:cNvSpPr>
          <p:nvPr>
            <p:ph idx="1"/>
          </p:nvPr>
        </p:nvSpPr>
        <p:spPr/>
        <p:txBody>
          <a:bodyPr/>
          <a:lstStyle/>
          <a:p>
            <a:r>
              <a:rPr lang="zh-CN" altLang="en-US" smtClean="0"/>
              <a:t>二阶</a:t>
            </a:r>
            <a:r>
              <a:rPr lang="en-US" altLang="zh-CN" smtClean="0"/>
              <a:t>B-</a:t>
            </a:r>
            <a:r>
              <a:rPr lang="zh-CN" altLang="en-US" smtClean="0"/>
              <a:t>树：满二叉树</a:t>
            </a:r>
          </a:p>
          <a:p>
            <a:r>
              <a:rPr lang="zh-CN" altLang="en-US" smtClean="0">
                <a:solidFill>
                  <a:srgbClr val="0000CC"/>
                </a:solidFill>
              </a:rPr>
              <a:t>三阶</a:t>
            </a:r>
            <a:r>
              <a:rPr lang="en-US" altLang="zh-CN" smtClean="0">
                <a:solidFill>
                  <a:srgbClr val="0000CC"/>
                </a:solidFill>
              </a:rPr>
              <a:t>B-</a:t>
            </a:r>
            <a:r>
              <a:rPr lang="zh-CN" altLang="en-US" smtClean="0">
                <a:solidFill>
                  <a:srgbClr val="0000CC"/>
                </a:solidFill>
              </a:rPr>
              <a:t>树：</a:t>
            </a:r>
            <a:r>
              <a:rPr lang="en-US" altLang="zh-CN" smtClean="0">
                <a:solidFill>
                  <a:srgbClr val="0000CC"/>
                </a:solidFill>
              </a:rPr>
              <a:t>2-3</a:t>
            </a:r>
            <a:r>
              <a:rPr lang="zh-CN" altLang="en-US" smtClean="0">
                <a:solidFill>
                  <a:srgbClr val="0000CC"/>
                </a:solidFill>
              </a:rPr>
              <a:t>树</a:t>
            </a:r>
          </a:p>
          <a:p>
            <a:r>
              <a:rPr lang="zh-CN" altLang="en-US" smtClean="0"/>
              <a:t>四阶</a:t>
            </a:r>
            <a:r>
              <a:rPr lang="en-US" altLang="zh-CN" smtClean="0"/>
              <a:t>B-</a:t>
            </a:r>
            <a:r>
              <a:rPr lang="zh-CN" altLang="en-US" smtClean="0"/>
              <a:t>树：</a:t>
            </a:r>
            <a:r>
              <a:rPr lang="en-US" altLang="zh-CN" smtClean="0">
                <a:solidFill>
                  <a:srgbClr val="FF0000"/>
                </a:solidFill>
              </a:rPr>
              <a:t>2-3-4</a:t>
            </a:r>
            <a:r>
              <a:rPr lang="zh-CN" altLang="en-US" smtClean="0">
                <a:solidFill>
                  <a:srgbClr val="FF0000"/>
                </a:solidFill>
              </a:rPr>
              <a:t>树</a:t>
            </a:r>
          </a:p>
        </p:txBody>
      </p:sp>
      <p:sp>
        <p:nvSpPr>
          <p:cNvPr id="368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95B530-9422-476C-AF6F-8CBF259FE895}" type="slidenum">
              <a:rPr lang="en-US" altLang="en-US">
                <a:solidFill>
                  <a:srgbClr val="4B4B4B"/>
                </a:solidFill>
              </a:rPr>
              <a:pPr eaLnBrk="1" hangingPunct="1"/>
              <a:t>211</a:t>
            </a:fld>
            <a:endParaRPr lang="en-US" altLang="en-US">
              <a:solidFill>
                <a:srgbClr val="4B4B4B"/>
              </a:solidFill>
            </a:endParaRPr>
          </a:p>
        </p:txBody>
      </p:sp>
      <p:pic>
        <p:nvPicPr>
          <p:cNvPr id="36868" name="Picture 4" descr="2-3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27400"/>
            <a:ext cx="8356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69" name="直接箭头连接符 5"/>
          <p:cNvCxnSpPr>
            <a:cxnSpLocks noChangeShapeType="1"/>
          </p:cNvCxnSpPr>
          <p:nvPr/>
        </p:nvCxnSpPr>
        <p:spPr bwMode="auto">
          <a:xfrm rot="10800000" flipV="1">
            <a:off x="4213225" y="2532063"/>
            <a:ext cx="1076325" cy="538162"/>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36870" name="TextBox 6"/>
          <p:cNvSpPr txBox="1">
            <a:spLocks noChangeArrowheads="1"/>
          </p:cNvSpPr>
          <p:nvPr/>
        </p:nvSpPr>
        <p:spPr bwMode="auto">
          <a:xfrm>
            <a:off x="5468938" y="2352675"/>
            <a:ext cx="3587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问题</a:t>
            </a:r>
            <a:r>
              <a:rPr lang="en-US" altLang="zh-CN">
                <a:solidFill>
                  <a:srgbClr val="FF0000"/>
                </a:solidFill>
              </a:rPr>
              <a:t>1</a:t>
            </a:r>
            <a:r>
              <a:rPr lang="zh-CN" altLang="en-US">
                <a:solidFill>
                  <a:srgbClr val="FF0000"/>
                </a:solidFill>
              </a:rPr>
              <a:t>：</a:t>
            </a:r>
            <a:r>
              <a:rPr lang="en-US" altLang="zh-CN">
                <a:solidFill>
                  <a:srgbClr val="FF0000"/>
                </a:solidFill>
              </a:rPr>
              <a:t>2-3-4</a:t>
            </a:r>
            <a:r>
              <a:rPr lang="zh-CN" altLang="en-US">
                <a:solidFill>
                  <a:srgbClr val="FF0000"/>
                </a:solidFill>
              </a:rPr>
              <a:t>树中有几种节点？</a:t>
            </a:r>
            <a:endParaRPr lang="en-US" altLang="zh-CN">
              <a:solidFill>
                <a:srgbClr val="FF0000"/>
              </a:solidFill>
            </a:endParaRPr>
          </a:p>
          <a:p>
            <a:pPr eaLnBrk="1" hangingPunct="1"/>
            <a:r>
              <a:rPr lang="zh-CN" altLang="en-US">
                <a:solidFill>
                  <a:srgbClr val="FF0000"/>
                </a:solidFill>
              </a:rPr>
              <a:t>问题</a:t>
            </a:r>
            <a:r>
              <a:rPr lang="en-US" altLang="zh-CN">
                <a:solidFill>
                  <a:srgbClr val="FF0000"/>
                </a:solidFill>
              </a:rPr>
              <a:t>2</a:t>
            </a:r>
            <a:r>
              <a:rPr lang="zh-CN" altLang="en-US">
                <a:solidFill>
                  <a:srgbClr val="FF0000"/>
                </a:solidFill>
              </a:rPr>
              <a:t>：这些节点如何存储？</a:t>
            </a:r>
          </a:p>
        </p:txBody>
      </p:sp>
    </p:spTree>
    <p:extLst>
      <p:ext uri="{BB962C8B-B14F-4D97-AF65-F5344CB8AC3E}">
        <p14:creationId xmlns:p14="http://schemas.microsoft.com/office/powerpoint/2010/main" val="57971115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重新整理</a:t>
            </a:r>
            <a:r>
              <a:rPr lang="en-US" altLang="zh-CN" smtClean="0"/>
              <a:t>m</a:t>
            </a:r>
            <a:r>
              <a:rPr lang="zh-CN" altLang="en-US" smtClean="0"/>
              <a:t>阶</a:t>
            </a:r>
            <a:r>
              <a:rPr lang="en-US" altLang="zh-CN" smtClean="0"/>
              <a:t>B</a:t>
            </a:r>
            <a:r>
              <a:rPr lang="zh-CN" altLang="en-US" smtClean="0"/>
              <a:t>树特征</a:t>
            </a:r>
          </a:p>
        </p:txBody>
      </p:sp>
      <p:sp>
        <p:nvSpPr>
          <p:cNvPr id="37891" name="内容占位符 2"/>
          <p:cNvSpPr>
            <a:spLocks noGrp="1"/>
          </p:cNvSpPr>
          <p:nvPr>
            <p:ph idx="1"/>
          </p:nvPr>
        </p:nvSpPr>
        <p:spPr>
          <a:xfrm>
            <a:off x="628650" y="1825625"/>
            <a:ext cx="6275387" cy="4351338"/>
          </a:xfrm>
        </p:spPr>
        <p:txBody>
          <a:bodyPr/>
          <a:lstStyle/>
          <a:p>
            <a:pPr marL="514350" indent="-514350">
              <a:buFontTx/>
              <a:buAutoNum type="arabicPeriod"/>
            </a:pPr>
            <a:r>
              <a:rPr lang="zh-CN" altLang="en-US" dirty="0" smtClean="0"/>
              <a:t>每个节点至多有</a:t>
            </a:r>
            <a:r>
              <a:rPr lang="en-US" altLang="zh-CN" dirty="0" smtClean="0"/>
              <a:t>m</a:t>
            </a:r>
            <a:r>
              <a:rPr lang="zh-CN" altLang="en-US" dirty="0" smtClean="0"/>
              <a:t>棵子树</a:t>
            </a:r>
            <a:endParaRPr lang="en-US" altLang="zh-CN" dirty="0" smtClean="0"/>
          </a:p>
          <a:p>
            <a:pPr marL="514350" indent="-514350">
              <a:buFontTx/>
              <a:buAutoNum type="arabicPeriod"/>
            </a:pPr>
            <a:r>
              <a:rPr lang="zh-CN" altLang="en-US" dirty="0" smtClean="0"/>
              <a:t>若根节点有子树，则至少有</a:t>
            </a:r>
            <a:r>
              <a:rPr lang="en-US" altLang="zh-CN" dirty="0" smtClean="0"/>
              <a:t>2</a:t>
            </a:r>
            <a:r>
              <a:rPr lang="zh-CN" altLang="en-US" dirty="0" smtClean="0"/>
              <a:t>棵子树</a:t>
            </a:r>
            <a:endParaRPr lang="en-US" altLang="zh-CN" dirty="0" smtClean="0"/>
          </a:p>
          <a:p>
            <a:pPr marL="514350" indent="-514350">
              <a:buFontTx/>
              <a:buAutoNum type="arabicPeriod"/>
            </a:pPr>
            <a:r>
              <a:rPr lang="zh-CN" altLang="en-US" dirty="0" smtClean="0"/>
              <a:t>除根节点外，每个节点至少有</a:t>
            </a:r>
            <a:r>
              <a:rPr lang="en-US" altLang="zh-CN" dirty="0" smtClean="0"/>
              <a:t>ceil(m/2)</a:t>
            </a:r>
            <a:r>
              <a:rPr lang="zh-CN" altLang="en-US" dirty="0" smtClean="0"/>
              <a:t>棵子树</a:t>
            </a:r>
            <a:endParaRPr lang="en-US" altLang="zh-CN" dirty="0" smtClean="0"/>
          </a:p>
          <a:p>
            <a:pPr marL="514350" indent="-514350">
              <a:buFontTx/>
              <a:buAutoNum type="arabicPeriod"/>
            </a:pPr>
            <a:r>
              <a:rPr lang="zh-CN" altLang="en-US" dirty="0" smtClean="0"/>
              <a:t>子树与它的索引有确定的大小关系</a:t>
            </a:r>
            <a:endParaRPr lang="en-US" altLang="zh-CN" dirty="0" smtClean="0"/>
          </a:p>
          <a:p>
            <a:pPr marL="514350" indent="-514350">
              <a:buFontTx/>
              <a:buAutoNum type="arabicPeriod"/>
            </a:pPr>
            <a:r>
              <a:rPr lang="zh-CN" altLang="en-US" dirty="0" smtClean="0"/>
              <a:t>所有叶节点在同一层上</a:t>
            </a: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C1856B-6EBF-45B9-A5C0-9A51D4E98DA8}" type="slidenum">
              <a:rPr lang="en-US" altLang="en-US">
                <a:solidFill>
                  <a:srgbClr val="4B4B4B"/>
                </a:solidFill>
              </a:rPr>
              <a:pPr eaLnBrk="1" hangingPunct="1"/>
              <a:t>212</a:t>
            </a:fld>
            <a:endParaRPr lang="en-US" altLang="en-US">
              <a:solidFill>
                <a:srgbClr val="4B4B4B"/>
              </a:solidFill>
            </a:endParaRPr>
          </a:p>
        </p:txBody>
      </p:sp>
      <p:sp>
        <p:nvSpPr>
          <p:cNvPr id="37893" name="右大括号 4"/>
          <p:cNvSpPr>
            <a:spLocks/>
          </p:cNvSpPr>
          <p:nvPr/>
        </p:nvSpPr>
        <p:spPr bwMode="auto">
          <a:xfrm>
            <a:off x="7083425" y="1635125"/>
            <a:ext cx="358775" cy="1854309"/>
          </a:xfrm>
          <a:prstGeom prst="rightBrace">
            <a:avLst>
              <a:gd name="adj1" fmla="val 8326"/>
              <a:gd name="adj2" fmla="val 50000"/>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4" name="右大括号 5"/>
          <p:cNvSpPr>
            <a:spLocks/>
          </p:cNvSpPr>
          <p:nvPr/>
        </p:nvSpPr>
        <p:spPr bwMode="auto">
          <a:xfrm>
            <a:off x="7083425" y="3668823"/>
            <a:ext cx="358775" cy="477728"/>
          </a:xfrm>
          <a:prstGeom prst="rightBrace">
            <a:avLst>
              <a:gd name="adj1" fmla="val 8333"/>
              <a:gd name="adj2" fmla="val 50000"/>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5" name="右大括号 6"/>
          <p:cNvSpPr>
            <a:spLocks/>
          </p:cNvSpPr>
          <p:nvPr/>
        </p:nvSpPr>
        <p:spPr bwMode="auto">
          <a:xfrm>
            <a:off x="7096508" y="4303792"/>
            <a:ext cx="358775" cy="455641"/>
          </a:xfrm>
          <a:prstGeom prst="rightBrace">
            <a:avLst>
              <a:gd name="adj1" fmla="val 8333"/>
              <a:gd name="adj2" fmla="val 50000"/>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6" name="TextBox 7"/>
          <p:cNvSpPr txBox="1">
            <a:spLocks noChangeArrowheads="1"/>
          </p:cNvSpPr>
          <p:nvPr/>
        </p:nvSpPr>
        <p:spPr bwMode="auto">
          <a:xfrm>
            <a:off x="7621588" y="2352675"/>
            <a:ext cx="1255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个数要求</a:t>
            </a:r>
          </a:p>
        </p:txBody>
      </p:sp>
      <p:sp>
        <p:nvSpPr>
          <p:cNvPr id="37897" name="TextBox 8"/>
          <p:cNvSpPr txBox="1">
            <a:spLocks noChangeArrowheads="1"/>
          </p:cNvSpPr>
          <p:nvPr/>
        </p:nvSpPr>
        <p:spPr bwMode="auto">
          <a:xfrm>
            <a:off x="7621588" y="3776663"/>
            <a:ext cx="1255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大小要求</a:t>
            </a:r>
          </a:p>
        </p:txBody>
      </p:sp>
      <p:sp>
        <p:nvSpPr>
          <p:cNvPr id="37898" name="TextBox 9"/>
          <p:cNvSpPr txBox="1">
            <a:spLocks noChangeArrowheads="1"/>
          </p:cNvSpPr>
          <p:nvPr/>
        </p:nvSpPr>
        <p:spPr bwMode="auto">
          <a:xfrm>
            <a:off x="7621588" y="4389545"/>
            <a:ext cx="1255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CC"/>
                </a:solidFill>
              </a:rPr>
              <a:t>层次要求</a:t>
            </a:r>
          </a:p>
        </p:txBody>
      </p:sp>
    </p:spTree>
    <p:extLst>
      <p:ext uri="{BB962C8B-B14F-4D97-AF65-F5344CB8AC3E}">
        <p14:creationId xmlns:p14="http://schemas.microsoft.com/office/powerpoint/2010/main" val="109332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smtClean="0"/>
              <a:t>B-</a:t>
            </a:r>
            <a:r>
              <a:rPr lang="zh-CN" altLang="en-US" dirty="0" smtClean="0"/>
              <a:t>树的高度</a:t>
            </a:r>
          </a:p>
        </p:txBody>
      </p:sp>
      <p:sp>
        <p:nvSpPr>
          <p:cNvPr id="4100" name="Rectangle 3"/>
          <p:cNvSpPr>
            <a:spLocks noGrp="1" noChangeArrowheads="1"/>
          </p:cNvSpPr>
          <p:nvPr>
            <p:ph idx="1"/>
          </p:nvPr>
        </p:nvSpPr>
        <p:spPr/>
        <p:txBody>
          <a:bodyPr/>
          <a:lstStyle/>
          <a:p>
            <a:pPr marL="533400" indent="-533400"/>
            <a:r>
              <a:rPr lang="zh-CN" altLang="en-US" dirty="0" smtClean="0"/>
              <a:t>定理</a:t>
            </a:r>
            <a:r>
              <a:rPr lang="en-US" altLang="zh-CN" dirty="0" smtClean="0"/>
              <a:t>11-3  </a:t>
            </a:r>
            <a:br>
              <a:rPr lang="en-US" altLang="zh-CN" dirty="0" smtClean="0"/>
            </a:br>
            <a:r>
              <a:rPr lang="zh-CN" altLang="en-US" dirty="0" smtClean="0"/>
              <a:t>设</a:t>
            </a:r>
            <a:r>
              <a:rPr lang="en-US" altLang="zh-CN" i="1" dirty="0" smtClean="0"/>
              <a:t>T</a:t>
            </a:r>
            <a:r>
              <a:rPr lang="zh-CN" altLang="en-US" dirty="0" smtClean="0"/>
              <a:t>是一棵高度为</a:t>
            </a:r>
            <a:r>
              <a:rPr lang="en-US" altLang="zh-CN" i="1" dirty="0" smtClean="0"/>
              <a:t>h</a:t>
            </a:r>
            <a:r>
              <a:rPr lang="zh-CN" altLang="en-US" dirty="0" smtClean="0"/>
              <a:t>的</a:t>
            </a:r>
            <a:r>
              <a:rPr lang="en-US" altLang="zh-CN" i="1" dirty="0" smtClean="0"/>
              <a:t>m</a:t>
            </a:r>
            <a:r>
              <a:rPr lang="zh-CN" altLang="en-US" dirty="0" smtClean="0"/>
              <a:t>阶</a:t>
            </a:r>
            <a:r>
              <a:rPr lang="en-US" altLang="zh-CN" dirty="0" smtClean="0"/>
              <a:t>B-</a:t>
            </a:r>
            <a:r>
              <a:rPr lang="zh-CN" altLang="en-US" dirty="0" smtClean="0"/>
              <a:t>树</a:t>
            </a:r>
            <a:br>
              <a:rPr lang="zh-CN" altLang="en-US" dirty="0" smtClean="0"/>
            </a:br>
            <a:r>
              <a:rPr lang="en-US" altLang="zh-CN" i="1" dirty="0" smtClean="0"/>
              <a:t>d</a:t>
            </a:r>
            <a:r>
              <a:rPr lang="en-US" altLang="zh-CN" dirty="0" smtClean="0"/>
              <a:t>=          </a:t>
            </a:r>
            <a:r>
              <a:rPr lang="zh-CN" altLang="en-US" dirty="0" smtClean="0"/>
              <a:t>且</a:t>
            </a:r>
            <a:r>
              <a:rPr lang="en-US" altLang="zh-CN" i="1" dirty="0" smtClean="0"/>
              <a:t>n</a:t>
            </a:r>
            <a:r>
              <a:rPr lang="zh-CN" altLang="en-US" dirty="0" smtClean="0"/>
              <a:t>是</a:t>
            </a:r>
            <a:r>
              <a:rPr lang="en-US" altLang="zh-CN" i="1" dirty="0" smtClean="0"/>
              <a:t>T</a:t>
            </a:r>
            <a:r>
              <a:rPr lang="zh-CN" altLang="en-US" dirty="0" smtClean="0"/>
              <a:t>中的元素个数，则</a:t>
            </a:r>
          </a:p>
          <a:p>
            <a:pPr marL="914400" lvl="1" indent="-457200">
              <a:buFont typeface="Wingdings" panose="05000000000000000000" pitchFamily="2" charset="2"/>
              <a:buAutoNum type="arabicParenR"/>
            </a:pPr>
            <a:r>
              <a:rPr lang="en-US" altLang="zh-CN" dirty="0" smtClean="0"/>
              <a:t>2</a:t>
            </a:r>
            <a:r>
              <a:rPr lang="en-US" altLang="zh-CN" i="1" dirty="0" smtClean="0"/>
              <a:t>d</a:t>
            </a:r>
            <a:r>
              <a:rPr lang="en-US" altLang="zh-CN" i="1" baseline="30000" dirty="0" smtClean="0"/>
              <a:t>h</a:t>
            </a:r>
            <a:r>
              <a:rPr lang="en-US" altLang="zh-CN" baseline="30000" dirty="0" smtClean="0"/>
              <a:t>-1</a:t>
            </a:r>
            <a:r>
              <a:rPr lang="en-US" altLang="zh-CN" dirty="0" smtClean="0"/>
              <a:t>-1≤</a:t>
            </a:r>
            <a:r>
              <a:rPr lang="en-US" altLang="zh-CN" i="1" dirty="0" smtClean="0"/>
              <a:t>n</a:t>
            </a:r>
            <a:r>
              <a:rPr lang="en-US" altLang="zh-CN" dirty="0" smtClean="0"/>
              <a:t>≤</a:t>
            </a:r>
            <a:r>
              <a:rPr lang="en-US" altLang="zh-CN" i="1" dirty="0" smtClean="0"/>
              <a:t>m</a:t>
            </a:r>
            <a:r>
              <a:rPr lang="en-US" altLang="zh-CN" i="1" baseline="30000" dirty="0" smtClean="0"/>
              <a:t>h</a:t>
            </a:r>
            <a:r>
              <a:rPr lang="en-US" altLang="zh-CN" dirty="0" smtClean="0"/>
              <a:t>-1</a:t>
            </a:r>
          </a:p>
          <a:p>
            <a:pPr marL="914400" lvl="1" indent="-457200">
              <a:buFont typeface="Wingdings" panose="05000000000000000000" pitchFamily="2" charset="2"/>
              <a:buAutoNum type="arabicParenR"/>
            </a:pPr>
            <a:r>
              <a:rPr lang="en-US" altLang="zh-CN" dirty="0" err="1" smtClean="0"/>
              <a:t>log</a:t>
            </a:r>
            <a:r>
              <a:rPr lang="en-US" altLang="zh-CN" i="1" baseline="-25000" dirty="0" err="1" smtClean="0"/>
              <a:t>m</a:t>
            </a:r>
            <a:r>
              <a:rPr lang="en-US" altLang="zh-CN" dirty="0" smtClean="0"/>
              <a:t>(</a:t>
            </a:r>
            <a:r>
              <a:rPr lang="en-US" altLang="zh-CN" i="1" dirty="0" smtClean="0"/>
              <a:t>n</a:t>
            </a:r>
            <a:r>
              <a:rPr lang="en-US" altLang="zh-CN" dirty="0" smtClean="0"/>
              <a:t>+1)≤</a:t>
            </a:r>
            <a:r>
              <a:rPr lang="en-US" altLang="zh-CN" i="1" dirty="0" err="1" smtClean="0"/>
              <a:t>h</a:t>
            </a:r>
            <a:r>
              <a:rPr lang="en-US" altLang="zh-CN" dirty="0" err="1" smtClean="0"/>
              <a:t>≤log</a:t>
            </a:r>
            <a:r>
              <a:rPr lang="en-US" altLang="zh-CN" i="1" baseline="-25000" dirty="0" err="1" smtClean="0"/>
              <a:t>d</a:t>
            </a:r>
            <a:r>
              <a:rPr lang="en-US" altLang="zh-CN" dirty="0" smtClean="0"/>
              <a:t>((</a:t>
            </a:r>
            <a:r>
              <a:rPr lang="en-US" altLang="zh-CN" i="1" dirty="0" smtClean="0"/>
              <a:t>n</a:t>
            </a:r>
            <a:r>
              <a:rPr lang="en-US" altLang="zh-CN" dirty="0" smtClean="0"/>
              <a:t>+1)/2)+1</a:t>
            </a:r>
          </a:p>
        </p:txBody>
      </p:sp>
      <p:sp>
        <p:nvSpPr>
          <p:cNvPr id="410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9D6040-46DE-4586-B3A9-9FC7FA6E5C39}" type="slidenum">
              <a:rPr lang="en-US" altLang="en-US">
                <a:solidFill>
                  <a:srgbClr val="4B4B4B"/>
                </a:solidFill>
              </a:rPr>
              <a:pPr eaLnBrk="1" hangingPunct="1"/>
              <a:t>213</a:t>
            </a:fld>
            <a:endParaRPr lang="en-US" altLang="en-US">
              <a:solidFill>
                <a:srgbClr val="4B4B4B"/>
              </a:solidFill>
            </a:endParaRPr>
          </a:p>
        </p:txBody>
      </p:sp>
      <p:graphicFrame>
        <p:nvGraphicFramePr>
          <p:cNvPr id="4098" name="Object 2"/>
          <p:cNvGraphicFramePr>
            <a:graphicFrameLocks noChangeAspect="1"/>
          </p:cNvGraphicFramePr>
          <p:nvPr>
            <p:extLst/>
          </p:nvPr>
        </p:nvGraphicFramePr>
        <p:xfrm>
          <a:off x="1642241" y="2625233"/>
          <a:ext cx="798032" cy="422767"/>
        </p:xfrm>
        <a:graphic>
          <a:graphicData uri="http://schemas.openxmlformats.org/presentationml/2006/ole">
            <mc:AlternateContent xmlns:mc="http://schemas.openxmlformats.org/markup-compatibility/2006">
              <mc:Choice xmlns:v="urn:schemas-microsoft-com:vml" Requires="v">
                <p:oleObj spid="_x0000_s34822" name="Equation" r:id="rId3" imgW="431640" imgH="228600" progId="Equation.3">
                  <p:embed/>
                </p:oleObj>
              </mc:Choice>
              <mc:Fallback>
                <p:oleObj name="Equation" r:id="rId3" imgW="431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241" y="2625233"/>
                        <a:ext cx="798032" cy="42276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148028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证明</a:t>
            </a:r>
          </a:p>
        </p:txBody>
      </p:sp>
      <p:sp>
        <p:nvSpPr>
          <p:cNvPr id="38915" name="Rectangle 3"/>
          <p:cNvSpPr>
            <a:spLocks noGrp="1" noChangeArrowheads="1"/>
          </p:cNvSpPr>
          <p:nvPr>
            <p:ph idx="1"/>
          </p:nvPr>
        </p:nvSpPr>
        <p:spPr/>
        <p:txBody>
          <a:bodyPr/>
          <a:lstStyle/>
          <a:p>
            <a:pPr marL="533400" indent="-533400">
              <a:buFont typeface="Wingdings" panose="05000000000000000000" pitchFamily="2" charset="2"/>
              <a:buNone/>
            </a:pPr>
            <a:r>
              <a:rPr lang="en-US" altLang="zh-CN" i="1" dirty="0" smtClean="0"/>
              <a:t>	n</a:t>
            </a:r>
            <a:r>
              <a:rPr lang="zh-CN" altLang="en-US" dirty="0" smtClean="0"/>
              <a:t>的上限，由</a:t>
            </a:r>
            <a:r>
              <a:rPr lang="en-US" altLang="zh-CN" i="1" dirty="0" smtClean="0"/>
              <a:t>T</a:t>
            </a:r>
            <a:r>
              <a:rPr lang="zh-CN" altLang="en-US" dirty="0" smtClean="0"/>
              <a:t>是一棵</a:t>
            </a:r>
            <a:r>
              <a:rPr lang="en-US" altLang="zh-CN" i="1" dirty="0" smtClean="0"/>
              <a:t>m</a:t>
            </a:r>
            <a:r>
              <a:rPr lang="zh-CN" altLang="en-US" dirty="0" smtClean="0"/>
              <a:t>叉搜索树，得证</a:t>
            </a:r>
            <a:br>
              <a:rPr lang="zh-CN" altLang="en-US" dirty="0" smtClean="0"/>
            </a:br>
            <a:r>
              <a:rPr lang="zh-CN" altLang="en-US" dirty="0" smtClean="0"/>
              <a:t>对于下限，扩充</a:t>
            </a:r>
            <a:r>
              <a:rPr lang="en-US" altLang="zh-CN" dirty="0" smtClean="0"/>
              <a:t>B-</a:t>
            </a:r>
            <a:r>
              <a:rPr lang="zh-CN" altLang="en-US" dirty="0" smtClean="0"/>
              <a:t>树的外部节点都在</a:t>
            </a:r>
            <a:r>
              <a:rPr lang="en-US" altLang="zh-CN" i="1" dirty="0" smtClean="0"/>
              <a:t>h</a:t>
            </a:r>
            <a:r>
              <a:rPr lang="en-US" altLang="zh-CN" dirty="0" smtClean="0"/>
              <a:t>+1</a:t>
            </a:r>
            <a:r>
              <a:rPr lang="zh-CN" altLang="en-US" dirty="0" smtClean="0"/>
              <a:t>层。</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a:t>
            </a:r>
            <a:r>
              <a:rPr lang="zh-CN" altLang="en-US" dirty="0" smtClean="0"/>
              <a:t>，</a:t>
            </a:r>
            <a:r>
              <a:rPr lang="en-US" altLang="zh-CN" i="1" dirty="0" smtClean="0"/>
              <a:t>h</a:t>
            </a:r>
            <a:r>
              <a:rPr lang="en-US" altLang="zh-CN" dirty="0" smtClean="0"/>
              <a:t>+1</a:t>
            </a:r>
            <a:r>
              <a:rPr lang="zh-CN" altLang="en-US" dirty="0" smtClean="0"/>
              <a:t>层的节点最小数目是</a:t>
            </a:r>
            <a:r>
              <a:rPr lang="en-US" altLang="zh-CN" dirty="0" smtClean="0"/>
              <a:t>1</a:t>
            </a:r>
            <a:r>
              <a:rPr lang="zh-CN" altLang="en-US" dirty="0" smtClean="0"/>
              <a:t>，</a:t>
            </a:r>
            <a:r>
              <a:rPr lang="en-US" altLang="zh-CN" dirty="0" smtClean="0"/>
              <a:t>2</a:t>
            </a:r>
            <a:r>
              <a:rPr lang="zh-CN" altLang="en-US" dirty="0" smtClean="0"/>
              <a:t>，</a:t>
            </a:r>
            <a:r>
              <a:rPr lang="en-US" altLang="zh-CN" dirty="0" smtClean="0"/>
              <a:t>2</a:t>
            </a:r>
            <a:r>
              <a:rPr lang="en-US" altLang="zh-CN" i="1" dirty="0" smtClean="0"/>
              <a:t>d</a:t>
            </a:r>
            <a:r>
              <a:rPr lang="zh-CN" altLang="en-US" dirty="0" smtClean="0"/>
              <a:t>，</a:t>
            </a:r>
            <a:r>
              <a:rPr lang="en-US" altLang="zh-CN" dirty="0" smtClean="0"/>
              <a:t>2</a:t>
            </a:r>
            <a:r>
              <a:rPr lang="en-US" altLang="zh-CN" i="1" dirty="0" smtClean="0"/>
              <a:t>d</a:t>
            </a:r>
            <a:r>
              <a:rPr lang="en-US" altLang="zh-CN" baseline="30000" dirty="0" smtClean="0"/>
              <a:t>2</a:t>
            </a:r>
            <a:r>
              <a:rPr lang="zh-CN" altLang="en-US" dirty="0" smtClean="0"/>
              <a:t>，</a:t>
            </a:r>
            <a:r>
              <a:rPr lang="en-US" altLang="zh-CN" dirty="0" smtClean="0"/>
              <a:t>...</a:t>
            </a:r>
            <a:r>
              <a:rPr lang="zh-CN" altLang="en-US" dirty="0" smtClean="0"/>
              <a:t>，</a:t>
            </a:r>
            <a:r>
              <a:rPr lang="en-US" altLang="zh-CN" dirty="0" smtClean="0"/>
              <a:t>2</a:t>
            </a:r>
            <a:r>
              <a:rPr lang="en-US" altLang="zh-CN" i="1" dirty="0" smtClean="0"/>
              <a:t>d</a:t>
            </a:r>
            <a:r>
              <a:rPr lang="en-US" altLang="zh-CN" i="1" baseline="30000" dirty="0" smtClean="0"/>
              <a:t>h</a:t>
            </a:r>
            <a:r>
              <a:rPr lang="en-US" altLang="zh-CN" baseline="30000" dirty="0" smtClean="0"/>
              <a:t>-1</a:t>
            </a:r>
            <a:r>
              <a:rPr lang="zh-CN" altLang="en-US" dirty="0" smtClean="0"/>
              <a:t>，</a:t>
            </a:r>
            <a:br>
              <a:rPr lang="zh-CN" altLang="en-US" dirty="0" smtClean="0"/>
            </a:br>
            <a:r>
              <a:rPr lang="zh-CN" altLang="en-US" dirty="0" smtClean="0">
                <a:sym typeface="Wingdings" panose="05000000000000000000" pitchFamily="2" charset="2"/>
              </a:rPr>
              <a:t></a:t>
            </a:r>
            <a:r>
              <a:rPr lang="en-US" altLang="zh-CN" dirty="0" smtClean="0"/>
              <a:t>B-</a:t>
            </a:r>
            <a:r>
              <a:rPr lang="zh-CN" altLang="en-US" dirty="0" smtClean="0"/>
              <a:t>树中外部节点的最小数是</a:t>
            </a:r>
            <a:r>
              <a:rPr lang="en-US" altLang="zh-CN" dirty="0" smtClean="0"/>
              <a:t>2</a:t>
            </a:r>
            <a:r>
              <a:rPr lang="en-US" altLang="zh-CN" i="1" dirty="0" smtClean="0"/>
              <a:t>d</a:t>
            </a:r>
            <a:r>
              <a:rPr lang="en-US" altLang="zh-CN" i="1" baseline="30000" dirty="0" smtClean="0"/>
              <a:t>h</a:t>
            </a:r>
            <a:r>
              <a:rPr lang="en-US" altLang="zh-CN" baseline="30000" dirty="0" smtClean="0"/>
              <a:t>-1</a:t>
            </a:r>
            <a:r>
              <a:rPr lang="en-US" altLang="zh-CN" dirty="0" smtClean="0"/>
              <a:t/>
            </a:r>
            <a:br>
              <a:rPr lang="en-US" altLang="zh-CN" dirty="0" smtClean="0"/>
            </a:br>
            <a:r>
              <a:rPr lang="zh-CN" altLang="en-US" dirty="0" smtClean="0">
                <a:solidFill>
                  <a:srgbClr val="FF0000"/>
                </a:solidFill>
              </a:rPr>
              <a:t>外部节点的数量比元素的个数多</a:t>
            </a:r>
            <a:r>
              <a:rPr lang="en-US" altLang="zh-CN" dirty="0" smtClean="0">
                <a:solidFill>
                  <a:srgbClr val="FF0000"/>
                </a:solidFill>
              </a:rPr>
              <a:t>1</a:t>
            </a:r>
            <a:r>
              <a:rPr lang="en-US" altLang="zh-CN" dirty="0" smtClean="0"/>
              <a:t/>
            </a:r>
            <a:br>
              <a:rPr lang="en-US" altLang="zh-CN" dirty="0" smtClean="0"/>
            </a:br>
            <a:r>
              <a:rPr lang="en-US" altLang="zh-CN" dirty="0" smtClean="0">
                <a:sym typeface="Wingdings" panose="05000000000000000000" pitchFamily="2" charset="2"/>
              </a:rPr>
              <a:t></a:t>
            </a:r>
            <a:r>
              <a:rPr lang="en-US" altLang="zh-CN" i="1" dirty="0" smtClean="0"/>
              <a:t>n</a:t>
            </a:r>
            <a:r>
              <a:rPr lang="en-US" altLang="zh-CN" dirty="0" smtClean="0"/>
              <a:t>≥2</a:t>
            </a:r>
            <a:r>
              <a:rPr lang="en-US" altLang="zh-CN" i="1" dirty="0" smtClean="0"/>
              <a:t>d</a:t>
            </a:r>
            <a:r>
              <a:rPr lang="en-US" altLang="zh-CN" i="1" baseline="30000" dirty="0" smtClean="0"/>
              <a:t>h</a:t>
            </a:r>
            <a:r>
              <a:rPr lang="en-US" altLang="zh-CN" baseline="30000" dirty="0" smtClean="0"/>
              <a:t>-1</a:t>
            </a:r>
            <a:r>
              <a:rPr lang="en-US" altLang="zh-CN" dirty="0" smtClean="0"/>
              <a:t>-1</a:t>
            </a:r>
            <a:r>
              <a:rPr lang="zh-CN" altLang="en-US" dirty="0" smtClean="0"/>
              <a:t>从</a:t>
            </a:r>
            <a:r>
              <a:rPr lang="en-US" altLang="zh-CN" dirty="0" smtClean="0"/>
              <a:t>1)</a:t>
            </a:r>
            <a:r>
              <a:rPr lang="zh-CN" altLang="en-US" dirty="0" smtClean="0"/>
              <a:t>直接可以得到</a:t>
            </a:r>
            <a:r>
              <a:rPr lang="en-US" altLang="zh-CN" dirty="0" smtClean="0"/>
              <a:t>2 )</a:t>
            </a: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0326C1-8992-4C1D-9FAA-517793D3B272}" type="slidenum">
              <a:rPr lang="en-US" altLang="en-US">
                <a:solidFill>
                  <a:srgbClr val="4B4B4B"/>
                </a:solidFill>
              </a:rPr>
              <a:pPr eaLnBrk="1" hangingPunct="1"/>
              <a:t>214</a:t>
            </a:fld>
            <a:endParaRPr lang="en-US" altLang="en-US">
              <a:solidFill>
                <a:srgbClr val="4B4B4B"/>
              </a:solidFill>
            </a:endParaRPr>
          </a:p>
        </p:txBody>
      </p:sp>
    </p:spTree>
    <p:extLst>
      <p:ext uri="{BB962C8B-B14F-4D97-AF65-F5344CB8AC3E}">
        <p14:creationId xmlns:p14="http://schemas.microsoft.com/office/powerpoint/2010/main" val="5534940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简单情况</a:t>
            </a:r>
          </a:p>
        </p:txBody>
      </p:sp>
      <p:sp>
        <p:nvSpPr>
          <p:cNvPr id="39939" name="Rectangle 3"/>
          <p:cNvSpPr>
            <a:spLocks noGrp="1" noChangeArrowheads="1"/>
          </p:cNvSpPr>
          <p:nvPr>
            <p:ph idx="1"/>
          </p:nvPr>
        </p:nvSpPr>
        <p:spPr/>
        <p:txBody>
          <a:bodyPr/>
          <a:lstStyle/>
          <a:p>
            <a:r>
              <a:rPr lang="zh-CN" altLang="en-US" smtClean="0"/>
              <a:t>插入节点的元素数</a:t>
            </a:r>
            <a:r>
              <a:rPr lang="en-US" altLang="zh-CN" smtClean="0"/>
              <a:t>&lt;m-1</a:t>
            </a:r>
            <a:r>
              <a:rPr lang="zh-CN" altLang="en-US" smtClean="0"/>
              <a:t>，直接插入</a:t>
            </a:r>
          </a:p>
        </p:txBody>
      </p:sp>
      <p:sp>
        <p:nvSpPr>
          <p:cNvPr id="399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6CC65C-63AD-4AB6-91B8-BAE9EA44D037}" type="slidenum">
              <a:rPr lang="en-US" altLang="en-US">
                <a:solidFill>
                  <a:srgbClr val="4B4B4B"/>
                </a:solidFill>
              </a:rPr>
              <a:pPr eaLnBrk="1" hangingPunct="1"/>
              <a:t>215</a:t>
            </a:fld>
            <a:endParaRPr lang="en-US" altLang="en-US">
              <a:solidFill>
                <a:srgbClr val="4B4B4B"/>
              </a:solidFill>
            </a:endParaRPr>
          </a:p>
        </p:txBody>
      </p:sp>
      <p:pic>
        <p:nvPicPr>
          <p:cNvPr id="39940" name="Picture 4" descr="b-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20131"/>
            <a:ext cx="6935788"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btreein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069" y="4668838"/>
            <a:ext cx="712946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 Box 6"/>
          <p:cNvSpPr txBox="1">
            <a:spLocks noChangeArrowheads="1"/>
          </p:cNvSpPr>
          <p:nvPr/>
        </p:nvSpPr>
        <p:spPr bwMode="ltGray">
          <a:xfrm>
            <a:off x="1815662" y="4052888"/>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dirty="0">
                <a:solidFill>
                  <a:srgbClr val="FF0000"/>
                </a:solidFill>
              </a:rPr>
              <a:t>插入</a:t>
            </a:r>
            <a:r>
              <a:rPr lang="en-US" altLang="zh-CN" dirty="0">
                <a:solidFill>
                  <a:srgbClr val="FF0000"/>
                </a:solidFill>
              </a:rPr>
              <a:t>3</a:t>
            </a:r>
          </a:p>
        </p:txBody>
      </p:sp>
      <p:sp>
        <p:nvSpPr>
          <p:cNvPr id="39943" name="Line 7"/>
          <p:cNvSpPr>
            <a:spLocks noChangeShapeType="1"/>
          </p:cNvSpPr>
          <p:nvPr/>
        </p:nvSpPr>
        <p:spPr bwMode="ltGray">
          <a:xfrm flipH="1">
            <a:off x="4572000" y="4001294"/>
            <a:ext cx="0" cy="533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90750521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a:t>
            </a:r>
          </a:p>
        </p:txBody>
      </p:sp>
      <p:sp>
        <p:nvSpPr>
          <p:cNvPr id="40963" name="Rectangle 3"/>
          <p:cNvSpPr>
            <a:spLocks noGrp="1" noChangeArrowheads="1"/>
          </p:cNvSpPr>
          <p:nvPr>
            <p:ph idx="1"/>
          </p:nvPr>
        </p:nvSpPr>
        <p:spPr/>
        <p:txBody>
          <a:bodyPr/>
          <a:lstStyle/>
          <a:p>
            <a:r>
              <a:rPr lang="zh-CN" altLang="en-US" smtClean="0"/>
              <a:t>插入节点的元素数</a:t>
            </a:r>
            <a:r>
              <a:rPr lang="zh-CN" altLang="en-US" smtClean="0">
                <a:latin typeface="宋体" panose="02010600030101010101" pitchFamily="2" charset="-122"/>
              </a:rPr>
              <a:t>＝</a:t>
            </a:r>
            <a:r>
              <a:rPr lang="en-US" altLang="zh-CN" smtClean="0"/>
              <a:t>m-1</a:t>
            </a:r>
            <a:r>
              <a:rPr lang="zh-CN" altLang="en-US" smtClean="0"/>
              <a:t>，再添加新的元素，必然超出限制，怎么办？分裂！</a:t>
            </a:r>
          </a:p>
          <a:p>
            <a:r>
              <a:rPr lang="zh-CN" altLang="en-US" smtClean="0"/>
              <a:t>带空指针的新元素</a:t>
            </a:r>
            <a:r>
              <a:rPr lang="en-US" altLang="zh-CN" smtClean="0"/>
              <a:t>e</a:t>
            </a:r>
            <a:r>
              <a:rPr lang="zh-CN" altLang="en-US" smtClean="0"/>
              <a:t>插入饱和节点</a:t>
            </a:r>
            <a:r>
              <a:rPr lang="en-US" altLang="zh-CN" smtClean="0"/>
              <a:t>P</a:t>
            </a:r>
            <a:br>
              <a:rPr lang="en-US" altLang="zh-CN" smtClean="0"/>
            </a:br>
            <a:r>
              <a:rPr lang="en-US" altLang="zh-CN" smtClean="0">
                <a:sym typeface="Wingdings" panose="05000000000000000000" pitchFamily="2" charset="2"/>
              </a:rPr>
              <a:t></a:t>
            </a:r>
            <a:r>
              <a:rPr lang="zh-CN" altLang="en-US" smtClean="0">
                <a:sym typeface="Wingdings" panose="05000000000000000000" pitchFamily="2" charset="2"/>
              </a:rPr>
              <a:t>成为溢出节点</a:t>
            </a:r>
            <a:br>
              <a:rPr lang="zh-CN" altLang="en-US" smtClean="0">
                <a:sym typeface="Wingdings" panose="05000000000000000000" pitchFamily="2" charset="2"/>
              </a:rPr>
            </a:br>
            <a:r>
              <a:rPr lang="en-US" altLang="zh-CN" i="1" smtClean="0"/>
              <a:t>m</a:t>
            </a:r>
            <a:r>
              <a:rPr lang="zh-CN" altLang="en-US" smtClean="0"/>
              <a:t>，</a:t>
            </a:r>
            <a:r>
              <a:rPr lang="en-US" altLang="zh-CN" i="1" smtClean="0"/>
              <a:t>c</a:t>
            </a:r>
            <a:r>
              <a:rPr lang="en-US" altLang="zh-CN" baseline="-25000" smtClean="0"/>
              <a:t>0</a:t>
            </a:r>
            <a:r>
              <a:rPr lang="en-US" altLang="zh-CN" smtClean="0">
                <a:ea typeface="仿宋_GB2312" pitchFamily="49" charset="-122"/>
              </a:rPr>
              <a:t>, </a:t>
            </a:r>
            <a:r>
              <a:rPr lang="en-US" altLang="zh-CN" smtClean="0"/>
              <a:t>(</a:t>
            </a:r>
            <a:r>
              <a:rPr lang="en-US" altLang="zh-CN" i="1" smtClean="0"/>
              <a:t>e</a:t>
            </a:r>
            <a:r>
              <a:rPr lang="en-US" altLang="zh-CN" baseline="-25000" smtClean="0"/>
              <a:t>1</a:t>
            </a:r>
            <a:r>
              <a:rPr lang="en-US" altLang="zh-CN" smtClean="0"/>
              <a:t>, </a:t>
            </a:r>
            <a:r>
              <a:rPr lang="en-US" altLang="zh-CN" i="1" smtClean="0"/>
              <a:t>c</a:t>
            </a:r>
            <a:r>
              <a:rPr lang="en-US" altLang="zh-CN" baseline="-25000" smtClean="0"/>
              <a:t>1</a:t>
            </a:r>
            <a:r>
              <a:rPr lang="en-US" altLang="zh-CN" smtClean="0"/>
              <a:t>)</a:t>
            </a:r>
            <a:r>
              <a:rPr lang="en-US" altLang="zh-CN" smtClean="0">
                <a:ea typeface="仿宋_GB2312" pitchFamily="49" charset="-122"/>
              </a:rPr>
              <a:t>, </a:t>
            </a:r>
            <a:r>
              <a:rPr lang="en-US" altLang="zh-CN" smtClean="0"/>
              <a:t>...</a:t>
            </a:r>
            <a:r>
              <a:rPr lang="en-US" altLang="zh-CN" smtClean="0">
                <a:ea typeface="仿宋_GB2312" pitchFamily="49" charset="-122"/>
              </a:rPr>
              <a:t>, </a:t>
            </a:r>
            <a:r>
              <a:rPr lang="en-US" altLang="zh-CN" smtClean="0"/>
              <a:t>(</a:t>
            </a:r>
            <a:r>
              <a:rPr lang="en-US" altLang="zh-CN" i="1" smtClean="0"/>
              <a:t>e</a:t>
            </a:r>
            <a:r>
              <a:rPr lang="en-US" altLang="zh-CN" i="1" baseline="-25000" smtClean="0"/>
              <a:t>m</a:t>
            </a:r>
            <a:r>
              <a:rPr lang="en-US" altLang="zh-CN" smtClean="0"/>
              <a:t>, </a:t>
            </a:r>
            <a:r>
              <a:rPr lang="en-US" altLang="zh-CN" i="1" smtClean="0"/>
              <a:t>c</a:t>
            </a:r>
            <a:r>
              <a:rPr lang="en-US" altLang="zh-CN" i="1" baseline="-25000" smtClean="0"/>
              <a:t>m</a:t>
            </a:r>
            <a:r>
              <a:rPr lang="en-US" altLang="zh-CN" smtClean="0"/>
              <a:t>)</a:t>
            </a:r>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21E766-EB95-4084-A75D-BD548313481E}" type="slidenum">
              <a:rPr lang="en-US" altLang="en-US">
                <a:solidFill>
                  <a:srgbClr val="4B4B4B"/>
                </a:solidFill>
              </a:rPr>
              <a:pPr eaLnBrk="1" hangingPunct="1"/>
              <a:t>216</a:t>
            </a:fld>
            <a:endParaRPr lang="en-US" altLang="en-US">
              <a:solidFill>
                <a:srgbClr val="4B4B4B"/>
              </a:solidFill>
            </a:endParaRPr>
          </a:p>
        </p:txBody>
      </p:sp>
    </p:spTree>
    <p:extLst>
      <p:ext uri="{BB962C8B-B14F-4D97-AF65-F5344CB8AC3E}">
        <p14:creationId xmlns:p14="http://schemas.microsoft.com/office/powerpoint/2010/main" val="409687149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a:t>
            </a:r>
          </a:p>
        </p:txBody>
      </p:sp>
      <p:sp>
        <p:nvSpPr>
          <p:cNvPr id="41987" name="Rectangle 3"/>
          <p:cNvSpPr>
            <a:spLocks noGrp="1" noChangeArrowheads="1"/>
          </p:cNvSpPr>
          <p:nvPr>
            <p:ph idx="1"/>
          </p:nvPr>
        </p:nvSpPr>
        <p:spPr/>
        <p:txBody>
          <a:bodyPr/>
          <a:lstStyle/>
          <a:p>
            <a:r>
              <a:rPr lang="zh-CN" altLang="en-US" smtClean="0"/>
              <a:t>从</a:t>
            </a:r>
            <a:r>
              <a:rPr lang="en-US" altLang="zh-CN" i="1" smtClean="0"/>
              <a:t>e</a:t>
            </a:r>
            <a:r>
              <a:rPr lang="en-US" altLang="zh-CN" i="1" baseline="-25000" smtClean="0"/>
              <a:t>d</a:t>
            </a:r>
            <a:r>
              <a:rPr lang="zh-CN" altLang="en-US" smtClean="0"/>
              <a:t>处分裂出新节点</a:t>
            </a:r>
            <a:r>
              <a:rPr lang="en-US" altLang="zh-CN" i="1" smtClean="0"/>
              <a:t>Q</a:t>
            </a:r>
            <a:r>
              <a:rPr lang="zh-CN" altLang="en-US" smtClean="0"/>
              <a:t>：</a:t>
            </a:r>
            <a:br>
              <a:rPr lang="zh-CN" altLang="en-US" smtClean="0"/>
            </a:br>
            <a:r>
              <a:rPr lang="en-US" altLang="zh-CN" i="1" smtClean="0"/>
              <a:t>P</a:t>
            </a:r>
            <a:r>
              <a:rPr lang="zh-CN" altLang="en-US" smtClean="0"/>
              <a:t>：</a:t>
            </a:r>
            <a:r>
              <a:rPr lang="en-US" altLang="zh-CN" i="1" smtClean="0"/>
              <a:t>d</a:t>
            </a:r>
            <a:r>
              <a:rPr lang="en-US" altLang="zh-CN" smtClean="0"/>
              <a:t>-1</a:t>
            </a:r>
            <a:r>
              <a:rPr lang="zh-CN" altLang="en-US" smtClean="0"/>
              <a:t>，</a:t>
            </a:r>
            <a:r>
              <a:rPr lang="en-US" altLang="zh-CN" i="1" smtClean="0"/>
              <a:t>c</a:t>
            </a:r>
            <a:r>
              <a:rPr lang="en-US" altLang="zh-CN" baseline="-25000" smtClean="0"/>
              <a:t>0</a:t>
            </a:r>
            <a:r>
              <a:rPr lang="en-US" altLang="zh-CN" smtClean="0"/>
              <a:t>, (</a:t>
            </a:r>
            <a:r>
              <a:rPr lang="en-US" altLang="zh-CN" i="1" smtClean="0"/>
              <a:t>e</a:t>
            </a:r>
            <a:r>
              <a:rPr lang="en-US" altLang="zh-CN" baseline="-25000" smtClean="0"/>
              <a:t>1</a:t>
            </a:r>
            <a:r>
              <a:rPr lang="en-US" altLang="zh-CN" smtClean="0"/>
              <a:t>, </a:t>
            </a:r>
            <a:r>
              <a:rPr lang="en-US" altLang="zh-CN" i="1" smtClean="0"/>
              <a:t>c</a:t>
            </a:r>
            <a:r>
              <a:rPr lang="en-US" altLang="zh-CN" baseline="-25000" smtClean="0"/>
              <a:t>1</a:t>
            </a:r>
            <a:r>
              <a:rPr lang="en-US" altLang="zh-CN" smtClean="0"/>
              <a:t>), ..., (</a:t>
            </a:r>
            <a:r>
              <a:rPr lang="en-US" altLang="zh-CN" i="1" smtClean="0"/>
              <a:t>e</a:t>
            </a:r>
            <a:r>
              <a:rPr lang="en-US" altLang="zh-CN" i="1" baseline="-25000" smtClean="0"/>
              <a:t>d</a:t>
            </a:r>
            <a:r>
              <a:rPr lang="en-US" altLang="zh-CN" baseline="-25000" smtClean="0"/>
              <a:t>-1</a:t>
            </a:r>
            <a:r>
              <a:rPr lang="en-US" altLang="zh-CN" smtClean="0"/>
              <a:t>, </a:t>
            </a:r>
            <a:r>
              <a:rPr lang="en-US" altLang="zh-CN" i="1" smtClean="0"/>
              <a:t>c</a:t>
            </a:r>
            <a:r>
              <a:rPr lang="en-US" altLang="zh-CN" i="1" baseline="-25000" smtClean="0"/>
              <a:t>d</a:t>
            </a:r>
            <a:r>
              <a:rPr lang="en-US" altLang="zh-CN" baseline="-25000" smtClean="0"/>
              <a:t>-1</a:t>
            </a:r>
            <a:r>
              <a:rPr lang="en-US" altLang="zh-CN" smtClean="0"/>
              <a:t>)</a:t>
            </a:r>
            <a:br>
              <a:rPr lang="en-US" altLang="zh-CN" smtClean="0"/>
            </a:br>
            <a:r>
              <a:rPr lang="en-US" altLang="zh-CN" i="1" smtClean="0"/>
              <a:t>Q</a:t>
            </a:r>
            <a:r>
              <a:rPr lang="zh-CN" altLang="en-US" smtClean="0"/>
              <a:t>：</a:t>
            </a:r>
            <a:r>
              <a:rPr lang="en-US" altLang="zh-CN" i="1" smtClean="0"/>
              <a:t>m</a:t>
            </a:r>
            <a:r>
              <a:rPr lang="en-US" altLang="zh-CN" smtClean="0"/>
              <a:t>-</a:t>
            </a:r>
            <a:r>
              <a:rPr lang="en-US" altLang="zh-CN" i="1" smtClean="0"/>
              <a:t>d</a:t>
            </a:r>
            <a:r>
              <a:rPr lang="zh-CN" altLang="en-US" smtClean="0"/>
              <a:t>，</a:t>
            </a:r>
            <a:r>
              <a:rPr lang="en-US" altLang="zh-CN" i="1" smtClean="0"/>
              <a:t>c</a:t>
            </a:r>
            <a:r>
              <a:rPr lang="en-US" altLang="zh-CN" i="1" baseline="-25000" smtClean="0"/>
              <a:t>d</a:t>
            </a:r>
            <a:r>
              <a:rPr lang="en-US" altLang="zh-CN" smtClean="0"/>
              <a:t>, (</a:t>
            </a:r>
            <a:r>
              <a:rPr lang="en-US" altLang="zh-CN" i="1" smtClean="0"/>
              <a:t>e</a:t>
            </a:r>
            <a:r>
              <a:rPr lang="en-US" altLang="zh-CN" i="1" baseline="-25000" smtClean="0"/>
              <a:t>d</a:t>
            </a:r>
            <a:r>
              <a:rPr lang="en-US" altLang="zh-CN" baseline="-25000" smtClean="0"/>
              <a:t>+1</a:t>
            </a:r>
            <a:r>
              <a:rPr lang="en-US" altLang="zh-CN" smtClean="0"/>
              <a:t>, </a:t>
            </a:r>
            <a:r>
              <a:rPr lang="en-US" altLang="zh-CN" i="1" smtClean="0"/>
              <a:t>c</a:t>
            </a:r>
            <a:r>
              <a:rPr lang="en-US" altLang="zh-CN" i="1" baseline="-25000" smtClean="0"/>
              <a:t>d</a:t>
            </a:r>
            <a:r>
              <a:rPr lang="en-US" altLang="zh-CN" baseline="-25000" smtClean="0"/>
              <a:t>+1</a:t>
            </a:r>
            <a:r>
              <a:rPr lang="en-US" altLang="zh-CN" smtClean="0"/>
              <a:t>), ..., (</a:t>
            </a:r>
            <a:r>
              <a:rPr lang="en-US" altLang="zh-CN" i="1" smtClean="0"/>
              <a:t>e</a:t>
            </a:r>
            <a:r>
              <a:rPr lang="en-US" altLang="zh-CN" i="1" baseline="-25000" smtClean="0"/>
              <a:t>m</a:t>
            </a:r>
            <a:r>
              <a:rPr lang="en-US" altLang="zh-CN" smtClean="0"/>
              <a:t>, </a:t>
            </a:r>
            <a:r>
              <a:rPr lang="en-US" altLang="zh-CN" i="1" smtClean="0"/>
              <a:t>c</a:t>
            </a:r>
            <a:r>
              <a:rPr lang="en-US" altLang="zh-CN" i="1" baseline="-25000" smtClean="0"/>
              <a:t>m</a:t>
            </a:r>
            <a:r>
              <a:rPr lang="en-US" altLang="zh-CN" smtClean="0"/>
              <a:t>)</a:t>
            </a:r>
          </a:p>
          <a:p>
            <a:r>
              <a:rPr lang="en-US" altLang="zh-CN" smtClean="0"/>
              <a:t>(</a:t>
            </a:r>
            <a:r>
              <a:rPr lang="en-US" altLang="zh-CN" i="1" smtClean="0"/>
              <a:t>e</a:t>
            </a:r>
            <a:r>
              <a:rPr lang="en-US" altLang="zh-CN" i="1" baseline="-25000" smtClean="0"/>
              <a:t>d</a:t>
            </a:r>
            <a:r>
              <a:rPr lang="en-US" altLang="zh-CN" smtClean="0"/>
              <a:t>, </a:t>
            </a:r>
            <a:r>
              <a:rPr lang="en-US" altLang="zh-CN" i="1" smtClean="0"/>
              <a:t>Q</a:t>
            </a:r>
            <a:r>
              <a:rPr lang="en-US" altLang="zh-CN" smtClean="0"/>
              <a:t>)</a:t>
            </a:r>
            <a:r>
              <a:rPr lang="zh-CN" altLang="en-US" smtClean="0"/>
              <a:t>提升到</a:t>
            </a:r>
            <a:r>
              <a:rPr lang="en-US" altLang="zh-CN" i="1" smtClean="0"/>
              <a:t>P</a:t>
            </a:r>
            <a:r>
              <a:rPr lang="zh-CN" altLang="en-US" smtClean="0"/>
              <a:t>的父节点中</a:t>
            </a: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11C91-C461-44F6-B45E-67F8B60DD672}" type="slidenum">
              <a:rPr lang="en-US" altLang="en-US">
                <a:solidFill>
                  <a:srgbClr val="4B4B4B"/>
                </a:solidFill>
              </a:rPr>
              <a:pPr eaLnBrk="1" hangingPunct="1"/>
              <a:t>217</a:t>
            </a:fld>
            <a:endParaRPr lang="en-US" altLang="en-US">
              <a:solidFill>
                <a:srgbClr val="4B4B4B"/>
              </a:solidFill>
            </a:endParaRPr>
          </a:p>
        </p:txBody>
      </p:sp>
    </p:spTree>
    <p:extLst>
      <p:ext uri="{BB962C8B-B14F-4D97-AF65-F5344CB8AC3E}">
        <p14:creationId xmlns:p14="http://schemas.microsoft.com/office/powerpoint/2010/main" val="30220681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分裂回溯</a:t>
            </a:r>
          </a:p>
        </p:txBody>
      </p:sp>
      <p:sp>
        <p:nvSpPr>
          <p:cNvPr id="44035" name="Rectangle 3"/>
          <p:cNvSpPr>
            <a:spLocks noGrp="1" noChangeArrowheads="1"/>
          </p:cNvSpPr>
          <p:nvPr>
            <p:ph idx="1"/>
          </p:nvPr>
        </p:nvSpPr>
        <p:spPr/>
        <p:txBody>
          <a:bodyPr/>
          <a:lstStyle/>
          <a:p>
            <a:r>
              <a:rPr lang="zh-CN" altLang="en-US" smtClean="0"/>
              <a:t>分裂后，中心节点提升至父节点</a:t>
            </a:r>
            <a:r>
              <a:rPr lang="en-US" altLang="zh-CN" smtClean="0"/>
              <a:t>——</a:t>
            </a:r>
            <a:br>
              <a:rPr lang="en-US" altLang="zh-CN" smtClean="0"/>
            </a:br>
            <a:r>
              <a:rPr lang="zh-CN" altLang="en-US" smtClean="0"/>
              <a:t>可能导致父节点溢出</a:t>
            </a:r>
            <a:r>
              <a:rPr lang="en-US" altLang="zh-CN" smtClean="0"/>
              <a:t>——</a:t>
            </a:r>
            <a:br>
              <a:rPr lang="en-US" altLang="zh-CN" smtClean="0"/>
            </a:br>
            <a:r>
              <a:rPr lang="zh-CN" altLang="en-US" smtClean="0"/>
              <a:t>继续分裂，</a:t>
            </a:r>
            <a:r>
              <a:rPr lang="en-US" altLang="zh-CN" smtClean="0"/>
              <a:t>...</a:t>
            </a:r>
            <a:r>
              <a:rPr lang="zh-CN" altLang="en-US" smtClean="0"/>
              <a:t>，直至根节点</a:t>
            </a:r>
          </a:p>
          <a:p>
            <a:r>
              <a:rPr lang="en-US" altLang="zh-CN" smtClean="0"/>
              <a:t>s</a:t>
            </a:r>
            <a:r>
              <a:rPr lang="zh-CN" altLang="en-US" smtClean="0"/>
              <a:t>次分裂，磁盘操作次数为</a:t>
            </a:r>
            <a:r>
              <a:rPr lang="en-US" altLang="zh-CN" smtClean="0"/>
              <a:t>——</a:t>
            </a:r>
            <a:br>
              <a:rPr lang="en-US" altLang="zh-CN" smtClean="0"/>
            </a:br>
            <a:r>
              <a:rPr lang="en-US" altLang="zh-CN" smtClean="0"/>
              <a:t>h</a:t>
            </a:r>
            <a:r>
              <a:rPr lang="zh-CN" altLang="en-US" smtClean="0"/>
              <a:t>（读取路径上的节点）</a:t>
            </a:r>
            <a:r>
              <a:rPr lang="en-US" altLang="zh-CN" smtClean="0"/>
              <a:t>+</a:t>
            </a:r>
            <a:br>
              <a:rPr lang="en-US" altLang="zh-CN" smtClean="0"/>
            </a:br>
            <a:r>
              <a:rPr lang="en-US" altLang="zh-CN" smtClean="0"/>
              <a:t>2s</a:t>
            </a:r>
            <a:r>
              <a:rPr lang="zh-CN" altLang="en-US" smtClean="0"/>
              <a:t>（写回两个分裂出的新节点）</a:t>
            </a:r>
            <a:r>
              <a:rPr lang="en-US" altLang="zh-CN" smtClean="0"/>
              <a:t>+</a:t>
            </a:r>
            <a:br>
              <a:rPr lang="en-US" altLang="zh-CN" smtClean="0"/>
            </a:br>
            <a:r>
              <a:rPr lang="en-US" altLang="zh-CN" smtClean="0"/>
              <a:t>1</a:t>
            </a:r>
            <a:r>
              <a:rPr lang="zh-CN" altLang="en-US" smtClean="0"/>
              <a:t>（写回根节点或未分裂节点）</a:t>
            </a:r>
            <a:br>
              <a:rPr lang="zh-CN" altLang="en-US" smtClean="0"/>
            </a:br>
            <a:r>
              <a:rPr lang="zh-CN" altLang="en-US" smtClean="0"/>
              <a:t>最多</a:t>
            </a:r>
            <a:r>
              <a:rPr lang="en-US" altLang="zh-CN" smtClean="0"/>
              <a:t>3h+1</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9C23AA-9562-4332-840A-339B05BF712F}" type="slidenum">
              <a:rPr lang="en-US" altLang="en-US">
                <a:solidFill>
                  <a:srgbClr val="4B4B4B"/>
                </a:solidFill>
              </a:rPr>
              <a:pPr eaLnBrk="1" hangingPunct="1"/>
              <a:t>218</a:t>
            </a:fld>
            <a:endParaRPr lang="en-US" altLang="en-US">
              <a:solidFill>
                <a:srgbClr val="4B4B4B"/>
              </a:solidFill>
            </a:endParaRPr>
          </a:p>
        </p:txBody>
      </p:sp>
    </p:spTree>
    <p:extLst>
      <p:ext uri="{BB962C8B-B14F-4D97-AF65-F5344CB8AC3E}">
        <p14:creationId xmlns:p14="http://schemas.microsoft.com/office/powerpoint/2010/main" val="19034025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删除操作</a:t>
            </a:r>
          </a:p>
        </p:txBody>
      </p:sp>
      <p:sp>
        <p:nvSpPr>
          <p:cNvPr id="47107" name="Rectangle 3"/>
          <p:cNvSpPr>
            <a:spLocks noGrp="1" noChangeArrowheads="1"/>
          </p:cNvSpPr>
          <p:nvPr>
            <p:ph idx="1"/>
          </p:nvPr>
        </p:nvSpPr>
        <p:spPr/>
        <p:txBody>
          <a:bodyPr/>
          <a:lstStyle/>
          <a:p>
            <a:pPr marL="609600" indent="-609600">
              <a:buFont typeface="Wingdings" panose="05000000000000000000" pitchFamily="2" charset="2"/>
              <a:buAutoNum type="arabicParenR"/>
            </a:pPr>
            <a:r>
              <a:rPr lang="zh-CN" altLang="en-US" smtClean="0"/>
              <a:t>删除叶节点中元素</a:t>
            </a:r>
          </a:p>
          <a:p>
            <a:pPr marL="609600" indent="-609600">
              <a:buFont typeface="Wingdings" panose="05000000000000000000" pitchFamily="2" charset="2"/>
              <a:buAutoNum type="arabicParenR"/>
            </a:pPr>
            <a:r>
              <a:rPr lang="zh-CN" altLang="en-US" smtClean="0"/>
              <a:t>删除非叶节点元素，类似</a:t>
            </a:r>
            <a:r>
              <a:rPr lang="en-US" altLang="zh-CN" smtClean="0"/>
              <a:t>AVL</a:t>
            </a:r>
            <a:r>
              <a:rPr lang="zh-CN" altLang="en-US" smtClean="0"/>
              <a:t>树，子树叶节点元素与之交换，转换为</a:t>
            </a:r>
            <a:r>
              <a:rPr lang="en-US" altLang="zh-CN" smtClean="0"/>
              <a:t>1)</a:t>
            </a:r>
          </a:p>
          <a:p>
            <a:pPr marL="609600" indent="-609600"/>
            <a:r>
              <a:rPr lang="zh-CN" altLang="en-US" smtClean="0"/>
              <a:t>元素数目</a:t>
            </a:r>
            <a:r>
              <a:rPr lang="en-US" altLang="zh-CN" smtClean="0"/>
              <a:t>&gt;d-1</a:t>
            </a:r>
            <a:r>
              <a:rPr lang="zh-CN" altLang="en-US" smtClean="0"/>
              <a:t>，直接删除即可</a:t>
            </a:r>
          </a:p>
          <a:p>
            <a:pPr marL="609600" indent="-609600"/>
            <a:r>
              <a:rPr lang="zh-CN" altLang="en-US" smtClean="0"/>
              <a:t>元素数目</a:t>
            </a:r>
            <a:r>
              <a:rPr lang="en-US" altLang="zh-CN" smtClean="0">
                <a:latin typeface="宋体" panose="02010600030101010101" pitchFamily="2" charset="-122"/>
              </a:rPr>
              <a:t>=</a:t>
            </a:r>
            <a:r>
              <a:rPr lang="en-US" altLang="zh-CN" smtClean="0"/>
              <a:t>d-1</a:t>
            </a:r>
            <a:r>
              <a:rPr lang="zh-CN" altLang="en-US" smtClean="0"/>
              <a:t>，删除后小于限制值</a:t>
            </a:r>
          </a:p>
          <a:p>
            <a:pPr marL="990600" lvl="1" indent="-533400"/>
            <a:r>
              <a:rPr lang="zh-CN" altLang="en-US" smtClean="0"/>
              <a:t>借用兄弟节点“多余”的元素</a:t>
            </a:r>
          </a:p>
          <a:p>
            <a:pPr marL="990600" lvl="1" indent="-533400"/>
            <a:r>
              <a:rPr lang="zh-CN" altLang="en-US" smtClean="0"/>
              <a:t>兄弟节点也无多余元素，合并</a:t>
            </a: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8EA0D3-A027-4FAC-8431-68878651F87C}" type="slidenum">
              <a:rPr lang="en-US" altLang="en-US">
                <a:solidFill>
                  <a:srgbClr val="4B4B4B"/>
                </a:solidFill>
              </a:rPr>
              <a:pPr eaLnBrk="1" hangingPunct="1"/>
              <a:t>219</a:t>
            </a:fld>
            <a:endParaRPr lang="en-US" altLang="en-US">
              <a:solidFill>
                <a:srgbClr val="4B4B4B"/>
              </a:solidFill>
            </a:endParaRPr>
          </a:p>
        </p:txBody>
      </p:sp>
    </p:spTree>
    <p:extLst>
      <p:ext uri="{BB962C8B-B14F-4D97-AF65-F5344CB8AC3E}">
        <p14:creationId xmlns:p14="http://schemas.microsoft.com/office/powerpoint/2010/main" val="274512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主要内容</a:t>
            </a:r>
          </a:p>
        </p:txBody>
      </p:sp>
      <p:sp>
        <p:nvSpPr>
          <p:cNvPr id="36867" name="内容占位符 2"/>
          <p:cNvSpPr>
            <a:spLocks noGrp="1"/>
          </p:cNvSpPr>
          <p:nvPr>
            <p:ph idx="1"/>
          </p:nvPr>
        </p:nvSpPr>
        <p:spPr/>
        <p:txBody>
          <a:bodyPr/>
          <a:lstStyle/>
          <a:p>
            <a:r>
              <a:rPr lang="zh-CN" altLang="en-US" dirty="0" smtClean="0"/>
              <a:t>基本概念和术语</a:t>
            </a:r>
            <a:endParaRPr lang="en-US" altLang="zh-CN" dirty="0" smtClean="0"/>
          </a:p>
          <a:p>
            <a:r>
              <a:rPr lang="zh-CN" altLang="en-US" dirty="0" smtClean="0"/>
              <a:t>算法定义</a:t>
            </a:r>
            <a:endParaRPr lang="en-US" altLang="zh-CN" dirty="0" smtClean="0"/>
          </a:p>
          <a:p>
            <a:pPr lvl="1"/>
            <a:r>
              <a:rPr lang="zh-CN" altLang="en-US" dirty="0" smtClean="0"/>
              <a:t>算法特性</a:t>
            </a:r>
            <a:endParaRPr lang="en-US" altLang="zh-CN" dirty="0" smtClean="0"/>
          </a:p>
          <a:p>
            <a:pPr lvl="1"/>
            <a:r>
              <a:rPr lang="zh-CN" altLang="en-US" dirty="0" smtClean="0"/>
              <a:t>算法效率度量</a:t>
            </a:r>
            <a:endParaRPr lang="en-US" altLang="zh-CN" dirty="0" smtClean="0"/>
          </a:p>
          <a:p>
            <a:pPr lvl="2"/>
            <a:r>
              <a:rPr lang="zh-CN" altLang="en-US" dirty="0" smtClean="0"/>
              <a:t>算法复杂度渐进符号（</a:t>
            </a:r>
            <a:r>
              <a:rPr lang="en-US" altLang="zh-CN" dirty="0" smtClean="0"/>
              <a:t>Ο</a:t>
            </a:r>
            <a:r>
              <a:rPr lang="zh-CN" altLang="en-US" dirty="0" smtClean="0"/>
              <a:t>、</a:t>
            </a:r>
            <a:r>
              <a:rPr lang="en-US" altLang="zh-CN" dirty="0" smtClean="0"/>
              <a:t>Ω</a:t>
            </a:r>
            <a:r>
              <a:rPr lang="zh-CN" altLang="en-US" dirty="0" smtClean="0"/>
              <a:t>、</a:t>
            </a:r>
            <a:r>
              <a:rPr lang="en-US" altLang="zh-CN" dirty="0" smtClean="0"/>
              <a:t>Θ</a:t>
            </a:r>
            <a:r>
              <a:rPr lang="zh-CN" altLang="en-US" dirty="0" smtClean="0"/>
              <a:t>、</a:t>
            </a:r>
            <a:r>
              <a:rPr lang="en-US" altLang="zh-CN" dirty="0" smtClean="0"/>
              <a:t>ο</a:t>
            </a:r>
            <a:r>
              <a:rPr lang="zh-CN" altLang="en-US" dirty="0" smtClean="0"/>
              <a:t>）</a:t>
            </a:r>
            <a:endParaRPr lang="en-US" altLang="zh-CN" dirty="0" smtClean="0"/>
          </a:p>
          <a:p>
            <a:pPr lvl="2"/>
            <a:r>
              <a:rPr lang="zh-CN" altLang="en-US" dirty="0" smtClean="0"/>
              <a:t>算法空间复杂度</a:t>
            </a:r>
            <a:endParaRPr lang="en-US" altLang="zh-CN" dirty="0" smtClean="0"/>
          </a:p>
          <a:p>
            <a:r>
              <a:rPr lang="zh-CN" altLang="en-US" dirty="0" smtClean="0"/>
              <a:t>性能测量方法</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22</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借用兄弟节点</a:t>
            </a:r>
          </a:p>
        </p:txBody>
      </p:sp>
      <p:sp>
        <p:nvSpPr>
          <p:cNvPr id="49155" name="Rectangle 3"/>
          <p:cNvSpPr>
            <a:spLocks noGrp="1" noChangeArrowheads="1"/>
          </p:cNvSpPr>
          <p:nvPr>
            <p:ph idx="1"/>
          </p:nvPr>
        </p:nvSpPr>
        <p:spPr/>
        <p:txBody>
          <a:bodyPr/>
          <a:lstStyle/>
          <a:p>
            <a:pPr marL="609600" indent="-609600"/>
            <a:r>
              <a:rPr lang="zh-CN" altLang="en-US" smtClean="0"/>
              <a:t>左（右）兄弟节点元素数</a:t>
            </a:r>
            <a:r>
              <a:rPr lang="en-US" altLang="zh-CN" smtClean="0"/>
              <a:t>&gt;d-1</a:t>
            </a:r>
          </a:p>
          <a:p>
            <a:pPr marL="609600" indent="-609600"/>
            <a:r>
              <a:rPr lang="zh-CN" altLang="en-US" smtClean="0"/>
              <a:t>将其最右（左）元素</a:t>
            </a:r>
            <a:r>
              <a:rPr lang="zh-CN" altLang="en-US" smtClean="0">
                <a:sym typeface="Wingdings" panose="05000000000000000000" pitchFamily="2" charset="2"/>
              </a:rPr>
              <a:t>提升至父节点，</a:t>
            </a:r>
            <a:br>
              <a:rPr lang="zh-CN" altLang="en-US" smtClean="0">
                <a:sym typeface="Wingdings" panose="05000000000000000000" pitchFamily="2" charset="2"/>
              </a:rPr>
            </a:br>
            <a:r>
              <a:rPr lang="zh-CN" altLang="en-US" smtClean="0">
                <a:sym typeface="Wingdings" panose="05000000000000000000" pitchFamily="2" charset="2"/>
              </a:rPr>
              <a:t>父节点相应元素下降到删除节点</a:t>
            </a:r>
            <a:br>
              <a:rPr lang="zh-CN" altLang="en-US" smtClean="0">
                <a:sym typeface="Wingdings" panose="05000000000000000000" pitchFamily="2" charset="2"/>
              </a:rPr>
            </a:br>
            <a:r>
              <a:rPr lang="zh-CN" altLang="en-US" smtClean="0">
                <a:sym typeface="Wingdings" panose="05000000000000000000" pitchFamily="2" charset="2"/>
              </a:rPr>
              <a:t>元素数目</a:t>
            </a:r>
            <a:r>
              <a:rPr lang="en-US" altLang="zh-CN" smtClean="0">
                <a:sym typeface="Wingdings" panose="05000000000000000000" pitchFamily="2" charset="2"/>
              </a:rPr>
              <a:t>&gt;=d-1</a:t>
            </a:r>
          </a:p>
          <a:p>
            <a:pPr marL="609600" indent="-609600"/>
            <a:r>
              <a:rPr lang="en-US" altLang="zh-CN" smtClean="0">
                <a:sym typeface="Wingdings" panose="05000000000000000000" pitchFamily="2" charset="2"/>
              </a:rPr>
              <a:t>6</a:t>
            </a:r>
            <a:r>
              <a:rPr lang="zh-CN" altLang="en-US" smtClean="0">
                <a:sym typeface="Wingdings" panose="05000000000000000000" pitchFamily="2" charset="2"/>
              </a:rPr>
              <a:t>次磁盘操作</a:t>
            </a:r>
            <a:endParaRPr lang="zh-CN" altLang="en-US" smtClean="0"/>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3C0228-C33D-425C-8AD9-C3C9F0A85330}" type="slidenum">
              <a:rPr lang="en-US" altLang="en-US">
                <a:solidFill>
                  <a:srgbClr val="4B4B4B"/>
                </a:solidFill>
              </a:rPr>
              <a:pPr eaLnBrk="1" hangingPunct="1"/>
              <a:t>220</a:t>
            </a:fld>
            <a:endParaRPr lang="en-US" altLang="en-US">
              <a:solidFill>
                <a:srgbClr val="4B4B4B"/>
              </a:solidFill>
            </a:endParaRPr>
          </a:p>
        </p:txBody>
      </p:sp>
    </p:spTree>
    <p:extLst>
      <p:ext uri="{BB962C8B-B14F-4D97-AF65-F5344CB8AC3E}">
        <p14:creationId xmlns:p14="http://schemas.microsoft.com/office/powerpoint/2010/main" val="103978500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与兄弟节点合并</a:t>
            </a:r>
          </a:p>
        </p:txBody>
      </p:sp>
      <p:sp>
        <p:nvSpPr>
          <p:cNvPr id="51203" name="Rectangle 3"/>
          <p:cNvSpPr>
            <a:spLocks noGrp="1" noChangeArrowheads="1"/>
          </p:cNvSpPr>
          <p:nvPr>
            <p:ph idx="1"/>
          </p:nvPr>
        </p:nvSpPr>
        <p:spPr/>
        <p:txBody>
          <a:bodyPr/>
          <a:lstStyle/>
          <a:p>
            <a:r>
              <a:rPr lang="zh-CN" altLang="en-US" smtClean="0"/>
              <a:t>本节点元素数：</a:t>
            </a:r>
            <a:r>
              <a:rPr lang="en-US" altLang="zh-CN" smtClean="0"/>
              <a:t>d-2</a:t>
            </a:r>
            <a:r>
              <a:rPr lang="zh-CN" altLang="en-US" smtClean="0"/>
              <a:t>＋</a:t>
            </a:r>
            <a:br>
              <a:rPr lang="zh-CN" altLang="en-US" smtClean="0"/>
            </a:br>
            <a:r>
              <a:rPr lang="zh-CN" altLang="en-US" smtClean="0"/>
              <a:t>兄弟节点元素数：</a:t>
            </a:r>
            <a:r>
              <a:rPr lang="en-US" altLang="zh-CN" smtClean="0"/>
              <a:t>d-1</a:t>
            </a:r>
            <a:r>
              <a:rPr lang="zh-CN" altLang="en-US" smtClean="0"/>
              <a:t>＋</a:t>
            </a:r>
            <a:br>
              <a:rPr lang="zh-CN" altLang="en-US" smtClean="0"/>
            </a:br>
            <a:r>
              <a:rPr lang="zh-CN" altLang="en-US" smtClean="0"/>
              <a:t>父节点中介于两者之间的元素：</a:t>
            </a:r>
            <a:r>
              <a:rPr lang="en-US" altLang="zh-CN" smtClean="0"/>
              <a:t>1</a:t>
            </a:r>
            <a:br>
              <a:rPr lang="en-US" altLang="zh-CN" smtClean="0"/>
            </a:br>
            <a:r>
              <a:rPr lang="en-US" altLang="zh-CN" smtClean="0"/>
              <a:t> = 2d – 2</a:t>
            </a:r>
            <a:r>
              <a:rPr lang="en-US" altLang="zh-CN" smtClean="0">
                <a:latin typeface="宋体" panose="02010600030101010101" pitchFamily="2" charset="-122"/>
              </a:rPr>
              <a:t>≤</a:t>
            </a:r>
            <a:r>
              <a:rPr lang="en-US" altLang="zh-CN" smtClean="0"/>
              <a:t>m – 1</a:t>
            </a:r>
          </a:p>
          <a:p>
            <a:r>
              <a:rPr lang="en-US" altLang="zh-CN" smtClean="0"/>
              <a:t>5</a:t>
            </a:r>
            <a:r>
              <a:rPr lang="zh-CN" altLang="en-US" smtClean="0"/>
              <a:t>次磁盘操作</a:t>
            </a:r>
          </a:p>
          <a:p>
            <a:endParaRPr lang="en-US" altLang="zh-CN" smtClean="0"/>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7CBF70-249F-4302-B06A-AB2592043F31}" type="slidenum">
              <a:rPr lang="en-US" altLang="en-US">
                <a:solidFill>
                  <a:srgbClr val="4B4B4B"/>
                </a:solidFill>
              </a:rPr>
              <a:pPr eaLnBrk="1" hangingPunct="1"/>
              <a:t>221</a:t>
            </a:fld>
            <a:endParaRPr lang="en-US" altLang="en-US">
              <a:solidFill>
                <a:srgbClr val="4B4B4B"/>
              </a:solidFill>
            </a:endParaRPr>
          </a:p>
        </p:txBody>
      </p:sp>
    </p:spTree>
    <p:extLst>
      <p:ext uri="{BB962C8B-B14F-4D97-AF65-F5344CB8AC3E}">
        <p14:creationId xmlns:p14="http://schemas.microsoft.com/office/powerpoint/2010/main" val="89255852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合并的回溯</a:t>
            </a:r>
          </a:p>
        </p:txBody>
      </p:sp>
      <p:sp>
        <p:nvSpPr>
          <p:cNvPr id="52227" name="Rectangle 3"/>
          <p:cNvSpPr>
            <a:spLocks noGrp="1" noChangeArrowheads="1"/>
          </p:cNvSpPr>
          <p:nvPr>
            <p:ph idx="1"/>
          </p:nvPr>
        </p:nvSpPr>
        <p:spPr/>
        <p:txBody>
          <a:bodyPr/>
          <a:lstStyle/>
          <a:p>
            <a:r>
              <a:rPr lang="zh-CN" altLang="en-US" smtClean="0"/>
              <a:t>合并：父节点元素数减少，可能</a:t>
            </a:r>
            <a:r>
              <a:rPr lang="en-US" altLang="zh-CN" smtClean="0"/>
              <a:t>&lt;d-1</a:t>
            </a:r>
          </a:p>
          <a:p>
            <a:r>
              <a:rPr lang="zh-CN" altLang="en-US" smtClean="0"/>
              <a:t>继续前面所述的处理方法</a:t>
            </a:r>
          </a:p>
          <a:p>
            <a:r>
              <a:rPr lang="zh-CN" altLang="en-US" smtClean="0"/>
              <a:t>可能需合并</a:t>
            </a:r>
            <a:r>
              <a:rPr lang="en-US" altLang="zh-CN" smtClean="0"/>
              <a:t>——</a:t>
            </a:r>
            <a:r>
              <a:rPr lang="zh-CN" altLang="en-US" smtClean="0"/>
              <a:t>涉及祖父节点</a:t>
            </a:r>
            <a:r>
              <a:rPr lang="en-US" altLang="zh-CN" smtClean="0"/>
              <a:t>...</a:t>
            </a:r>
          </a:p>
          <a:p>
            <a:r>
              <a:rPr lang="zh-CN" altLang="en-US" smtClean="0"/>
              <a:t>最坏情况回溯到根节点</a:t>
            </a:r>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BD8D1E-4F6C-4140-9DB3-43485D999EF4}" type="slidenum">
              <a:rPr lang="en-US" altLang="en-US">
                <a:solidFill>
                  <a:srgbClr val="4B4B4B"/>
                </a:solidFill>
              </a:rPr>
              <a:pPr eaLnBrk="1" hangingPunct="1"/>
              <a:t>222</a:t>
            </a:fld>
            <a:endParaRPr lang="en-US" altLang="en-US">
              <a:solidFill>
                <a:srgbClr val="4B4B4B"/>
              </a:solidFill>
            </a:endParaRPr>
          </a:p>
        </p:txBody>
      </p:sp>
    </p:spTree>
    <p:extLst>
      <p:ext uri="{BB962C8B-B14F-4D97-AF65-F5344CB8AC3E}">
        <p14:creationId xmlns:p14="http://schemas.microsoft.com/office/powerpoint/2010/main" val="149255768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H1</a:t>
            </a:r>
            <a:r>
              <a:rPr lang="zh-CN" altLang="en-US" smtClean="0"/>
              <a:t>小结</a:t>
            </a:r>
          </a:p>
        </p:txBody>
      </p:sp>
      <p:sp>
        <p:nvSpPr>
          <p:cNvPr id="61443" name="内容占位符 2"/>
          <p:cNvSpPr>
            <a:spLocks noGrp="1"/>
          </p:cNvSpPr>
          <p:nvPr>
            <p:ph idx="1"/>
          </p:nvPr>
        </p:nvSpPr>
        <p:spPr/>
        <p:txBody>
          <a:bodyPr/>
          <a:lstStyle/>
          <a:p>
            <a:r>
              <a:rPr lang="en-US" altLang="zh-CN" smtClean="0"/>
              <a:t>n</a:t>
            </a:r>
            <a:r>
              <a:rPr lang="zh-CN" altLang="en-US" smtClean="0"/>
              <a:t>阶</a:t>
            </a:r>
            <a:r>
              <a:rPr lang="en-US" altLang="zh-CN" smtClean="0"/>
              <a:t>B</a:t>
            </a:r>
            <a:r>
              <a:rPr lang="zh-CN" altLang="en-US" smtClean="0"/>
              <a:t>树的插入</a:t>
            </a:r>
            <a:endParaRPr lang="en-US" altLang="zh-CN" smtClean="0"/>
          </a:p>
          <a:p>
            <a:pPr lvl="1"/>
            <a:r>
              <a:rPr lang="zh-CN" altLang="en-US" smtClean="0"/>
              <a:t>需考虑违背</a:t>
            </a:r>
            <a:r>
              <a:rPr lang="en-US" altLang="zh-CN" smtClean="0"/>
              <a:t>n</a:t>
            </a:r>
            <a:r>
              <a:rPr lang="zh-CN" altLang="en-US" smtClean="0"/>
              <a:t>阶上限的情况</a:t>
            </a:r>
            <a:endParaRPr lang="en-US" altLang="zh-CN" smtClean="0"/>
          </a:p>
          <a:p>
            <a:pPr lvl="1"/>
            <a:r>
              <a:rPr lang="zh-CN" altLang="en-US" smtClean="0"/>
              <a:t>处理方法：</a:t>
            </a:r>
            <a:r>
              <a:rPr lang="zh-CN" altLang="en-US" smtClean="0">
                <a:solidFill>
                  <a:srgbClr val="0000CC"/>
                </a:solidFill>
              </a:rPr>
              <a:t>分裂</a:t>
            </a:r>
            <a:endParaRPr lang="en-US" altLang="zh-CN" smtClean="0">
              <a:solidFill>
                <a:srgbClr val="0000CC"/>
              </a:solidFill>
            </a:endParaRPr>
          </a:p>
          <a:p>
            <a:r>
              <a:rPr lang="en-US" altLang="zh-CN" smtClean="0"/>
              <a:t>n</a:t>
            </a:r>
            <a:r>
              <a:rPr lang="zh-CN" altLang="en-US" smtClean="0"/>
              <a:t>阶</a:t>
            </a:r>
            <a:r>
              <a:rPr lang="en-US" altLang="zh-CN" smtClean="0"/>
              <a:t>B</a:t>
            </a:r>
            <a:r>
              <a:rPr lang="zh-CN" altLang="en-US" smtClean="0"/>
              <a:t>树的删除</a:t>
            </a:r>
            <a:endParaRPr lang="en-US" altLang="zh-CN" smtClean="0"/>
          </a:p>
          <a:p>
            <a:pPr lvl="1"/>
            <a:r>
              <a:rPr lang="zh-CN" altLang="en-US" smtClean="0"/>
              <a:t>需考虑违背</a:t>
            </a:r>
            <a:r>
              <a:rPr lang="en-US" altLang="zh-CN" smtClean="0"/>
              <a:t>n</a:t>
            </a:r>
            <a:r>
              <a:rPr lang="zh-CN" altLang="en-US" smtClean="0"/>
              <a:t>阶下限的情况</a:t>
            </a:r>
            <a:endParaRPr lang="en-US" altLang="zh-CN" smtClean="0"/>
          </a:p>
          <a:p>
            <a:pPr lvl="1"/>
            <a:r>
              <a:rPr lang="zh-CN" altLang="en-US" smtClean="0"/>
              <a:t>处理方法：</a:t>
            </a:r>
            <a:r>
              <a:rPr lang="zh-CN" altLang="en-US" smtClean="0">
                <a:solidFill>
                  <a:srgbClr val="0000CC"/>
                </a:solidFill>
              </a:rPr>
              <a:t>能借就借，不能借合并</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14277C-3111-45B7-8703-37254E6DB40B}" type="slidenum">
              <a:rPr lang="en-US" altLang="en-US">
                <a:solidFill>
                  <a:srgbClr val="4B4B4B"/>
                </a:solidFill>
              </a:rPr>
              <a:pPr eaLnBrk="1" hangingPunct="1"/>
              <a:t>223</a:t>
            </a:fld>
            <a:endParaRPr lang="en-US" altLang="en-US">
              <a:solidFill>
                <a:srgbClr val="4B4B4B"/>
              </a:solidFill>
            </a:endParaRPr>
          </a:p>
        </p:txBody>
      </p:sp>
    </p:spTree>
    <p:extLst>
      <p:ext uri="{BB962C8B-B14F-4D97-AF65-F5344CB8AC3E}">
        <p14:creationId xmlns:p14="http://schemas.microsoft.com/office/powerpoint/2010/main" val="413297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mtClean="0"/>
              <a:t>B</a:t>
            </a:r>
            <a:r>
              <a:rPr lang="en-US" altLang="zh-CN" baseline="30000" smtClean="0"/>
              <a:t>+</a:t>
            </a:r>
            <a:r>
              <a:rPr lang="zh-CN" altLang="en-US" smtClean="0"/>
              <a:t>树定义</a:t>
            </a:r>
          </a:p>
        </p:txBody>
      </p:sp>
      <p:sp>
        <p:nvSpPr>
          <p:cNvPr id="63491" name="内容占位符 2"/>
          <p:cNvSpPr>
            <a:spLocks noGrp="1"/>
          </p:cNvSpPr>
          <p:nvPr>
            <p:ph idx="1"/>
          </p:nvPr>
        </p:nvSpPr>
        <p:spPr/>
        <p:txBody>
          <a:bodyPr/>
          <a:lstStyle/>
          <a:p>
            <a:r>
              <a:rPr lang="en-US" altLang="zh-CN" smtClean="0"/>
              <a:t>B+</a:t>
            </a:r>
            <a:r>
              <a:rPr lang="zh-CN" altLang="en-US" smtClean="0"/>
              <a:t>树与</a:t>
            </a:r>
            <a:r>
              <a:rPr lang="en-US" altLang="zh-CN" smtClean="0"/>
              <a:t>B</a:t>
            </a:r>
            <a:r>
              <a:rPr lang="zh-CN" altLang="en-US" smtClean="0"/>
              <a:t>树的区别</a:t>
            </a:r>
            <a:endParaRPr lang="en-US" altLang="zh-CN" smtClean="0"/>
          </a:p>
          <a:p>
            <a:pPr lvl="1"/>
            <a:r>
              <a:rPr lang="zh-CN" altLang="en-US" smtClean="0"/>
              <a:t>所有关键字都放在叶节点中，上层的非叶结点的关键字是其子树中最大关键字的复写</a:t>
            </a:r>
            <a:endParaRPr lang="en-US" altLang="zh-CN" smtClean="0"/>
          </a:p>
          <a:p>
            <a:pPr lvl="1"/>
            <a:r>
              <a:rPr lang="zh-CN" altLang="en-US" smtClean="0"/>
              <a:t>叶节点包含了全部关键字，且叶节点本身按关键字值从小到大链接</a:t>
            </a:r>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5089A7-3F33-4F78-B7C3-A1C50A4D6BB7}" type="slidenum">
              <a:rPr lang="en-US" altLang="en-US">
                <a:solidFill>
                  <a:srgbClr val="4B4B4B"/>
                </a:solidFill>
              </a:rPr>
              <a:pPr eaLnBrk="1" hangingPunct="1"/>
              <a:t>224</a:t>
            </a:fld>
            <a:endParaRPr lang="en-US" altLang="en-US">
              <a:solidFill>
                <a:srgbClr val="4B4B4B"/>
              </a:solidFill>
            </a:endParaRPr>
          </a:p>
        </p:txBody>
      </p:sp>
    </p:spTree>
    <p:extLst>
      <p:ext uri="{BB962C8B-B14F-4D97-AF65-F5344CB8AC3E}">
        <p14:creationId xmlns:p14="http://schemas.microsoft.com/office/powerpoint/2010/main" val="110046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4</a:t>
            </a:r>
            <a:r>
              <a:rPr lang="zh-CN" altLang="en-US" smtClean="0"/>
              <a:t>阶</a:t>
            </a:r>
            <a:r>
              <a:rPr lang="en-US" altLang="zh-CN" smtClean="0"/>
              <a:t>B+</a:t>
            </a:r>
            <a:r>
              <a:rPr lang="zh-CN" altLang="en-US" smtClean="0"/>
              <a:t>树示例</a:t>
            </a:r>
          </a:p>
        </p:txBody>
      </p:sp>
      <p:sp>
        <p:nvSpPr>
          <p:cNvPr id="2" name="内容占位符 1"/>
          <p:cNvSpPr>
            <a:spLocks noGrp="1"/>
          </p:cNvSpPr>
          <p:nvPr>
            <p:ph idx="1"/>
          </p:nvPr>
        </p:nvSpPr>
        <p:spPr/>
        <p:txBody>
          <a:bodyPr/>
          <a:lstStyle/>
          <a:p>
            <a:endParaRPr lang="zh-CN" altLang="en-US"/>
          </a:p>
        </p:txBody>
      </p:sp>
      <p:sp>
        <p:nvSpPr>
          <p:cNvPr id="645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3D6959-1E31-4DD0-911C-A60A5A626492}" type="slidenum">
              <a:rPr lang="en-US" altLang="en-US">
                <a:solidFill>
                  <a:srgbClr val="4B4B4B"/>
                </a:solidFill>
              </a:rPr>
              <a:pPr eaLnBrk="1" hangingPunct="1"/>
              <a:t>225</a:t>
            </a:fld>
            <a:endParaRPr lang="en-US" altLang="en-US">
              <a:solidFill>
                <a:srgbClr val="4B4B4B"/>
              </a:solidFill>
            </a:endParaRPr>
          </a:p>
        </p:txBody>
      </p:sp>
      <p:sp>
        <p:nvSpPr>
          <p:cNvPr id="5" name="圆角矩形 4"/>
          <p:cNvSpPr/>
          <p:nvPr/>
        </p:nvSpPr>
        <p:spPr bwMode="auto">
          <a:xfrm>
            <a:off x="3316288" y="1455738"/>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67  84</a:t>
            </a:r>
            <a:endParaRPr lang="zh-CN" altLang="en-US" sz="1600" dirty="0">
              <a:solidFill>
                <a:schemeClr val="tx1"/>
              </a:solidFill>
            </a:endParaRPr>
          </a:p>
        </p:txBody>
      </p:sp>
      <p:sp>
        <p:nvSpPr>
          <p:cNvPr id="6" name="圆角矩形 5"/>
          <p:cNvSpPr/>
          <p:nvPr/>
        </p:nvSpPr>
        <p:spPr bwMode="auto">
          <a:xfrm>
            <a:off x="1701800"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15  34  47  67</a:t>
            </a:r>
            <a:endParaRPr lang="zh-CN" altLang="en-US" sz="1600" dirty="0">
              <a:solidFill>
                <a:schemeClr val="tx1"/>
              </a:solidFill>
            </a:endParaRPr>
          </a:p>
        </p:txBody>
      </p:sp>
      <p:sp>
        <p:nvSpPr>
          <p:cNvPr id="7" name="圆角矩形 6"/>
          <p:cNvSpPr/>
          <p:nvPr/>
        </p:nvSpPr>
        <p:spPr bwMode="auto">
          <a:xfrm>
            <a:off x="6007100"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78  84</a:t>
            </a:r>
            <a:endParaRPr lang="zh-CN" altLang="en-US" sz="1600" dirty="0">
              <a:solidFill>
                <a:schemeClr val="tx1"/>
              </a:solidFill>
            </a:endParaRPr>
          </a:p>
        </p:txBody>
      </p:sp>
      <p:sp>
        <p:nvSpPr>
          <p:cNvPr id="8" name="圆角矩形 7"/>
          <p:cNvSpPr/>
          <p:nvPr/>
        </p:nvSpPr>
        <p:spPr bwMode="auto">
          <a:xfrm>
            <a:off x="446088" y="3967163"/>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10  15</a:t>
            </a:r>
            <a:endParaRPr lang="zh-CN" altLang="en-US" sz="1600" dirty="0">
              <a:solidFill>
                <a:schemeClr val="tx1"/>
              </a:solidFill>
            </a:endParaRPr>
          </a:p>
        </p:txBody>
      </p:sp>
      <p:sp>
        <p:nvSpPr>
          <p:cNvPr id="9" name="圆角矩形 8"/>
          <p:cNvSpPr/>
          <p:nvPr/>
        </p:nvSpPr>
        <p:spPr bwMode="auto">
          <a:xfrm>
            <a:off x="1522413" y="3967163"/>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18  22  27  34</a:t>
            </a:r>
            <a:endParaRPr lang="zh-CN" altLang="en-US" sz="1600" dirty="0">
              <a:solidFill>
                <a:schemeClr val="tx1"/>
              </a:solidFill>
            </a:endParaRPr>
          </a:p>
        </p:txBody>
      </p:sp>
      <p:sp>
        <p:nvSpPr>
          <p:cNvPr id="10" name="圆角矩形 9"/>
          <p:cNvSpPr/>
          <p:nvPr/>
        </p:nvSpPr>
        <p:spPr bwMode="auto">
          <a:xfrm>
            <a:off x="3316288" y="396716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40 44 47</a:t>
            </a:r>
            <a:endParaRPr lang="zh-CN" altLang="en-US" sz="1600" dirty="0">
              <a:solidFill>
                <a:schemeClr val="tx1"/>
              </a:solidFill>
            </a:endParaRPr>
          </a:p>
        </p:txBody>
      </p:sp>
      <p:sp>
        <p:nvSpPr>
          <p:cNvPr id="11" name="圆角矩形 10"/>
          <p:cNvSpPr/>
          <p:nvPr/>
        </p:nvSpPr>
        <p:spPr bwMode="auto">
          <a:xfrm>
            <a:off x="4572000" y="396716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54  67</a:t>
            </a:r>
            <a:endParaRPr lang="zh-CN" altLang="en-US" sz="1600" dirty="0">
              <a:solidFill>
                <a:schemeClr val="tx1"/>
              </a:solidFill>
            </a:endParaRPr>
          </a:p>
        </p:txBody>
      </p:sp>
      <p:sp>
        <p:nvSpPr>
          <p:cNvPr id="12" name="圆角矩形 11"/>
          <p:cNvSpPr/>
          <p:nvPr/>
        </p:nvSpPr>
        <p:spPr bwMode="auto">
          <a:xfrm>
            <a:off x="6007100" y="396716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72 74  78</a:t>
            </a:r>
            <a:endParaRPr lang="zh-CN" altLang="en-US" sz="1600" dirty="0">
              <a:solidFill>
                <a:schemeClr val="tx1"/>
              </a:solidFill>
            </a:endParaRPr>
          </a:p>
        </p:txBody>
      </p:sp>
      <p:sp>
        <p:nvSpPr>
          <p:cNvPr id="13" name="圆角矩形 12"/>
          <p:cNvSpPr/>
          <p:nvPr/>
        </p:nvSpPr>
        <p:spPr bwMode="auto">
          <a:xfrm>
            <a:off x="7262813" y="3967163"/>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81  84</a:t>
            </a:r>
            <a:endParaRPr lang="zh-CN" altLang="en-US" sz="1600" dirty="0">
              <a:solidFill>
                <a:schemeClr val="tx1"/>
              </a:solidFill>
            </a:endParaRPr>
          </a:p>
        </p:txBody>
      </p:sp>
      <p:cxnSp>
        <p:nvCxnSpPr>
          <p:cNvPr id="64525" name="直接连接符 16"/>
          <p:cNvCxnSpPr>
            <a:cxnSpLocks noChangeShapeType="1"/>
          </p:cNvCxnSpPr>
          <p:nvPr/>
        </p:nvCxnSpPr>
        <p:spPr bwMode="auto">
          <a:xfrm rot="5400000">
            <a:off x="804862" y="3070226"/>
            <a:ext cx="1076325"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26" name="直接连接符 19"/>
          <p:cNvCxnSpPr>
            <a:cxnSpLocks noChangeShapeType="1"/>
          </p:cNvCxnSpPr>
          <p:nvPr/>
        </p:nvCxnSpPr>
        <p:spPr bwMode="auto">
          <a:xfrm rot="16200000" flipH="1">
            <a:off x="1791494" y="3159919"/>
            <a:ext cx="1076325" cy="53816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27" name="直接连接符 22"/>
          <p:cNvCxnSpPr>
            <a:cxnSpLocks noChangeShapeType="1"/>
            <a:stCxn id="6" idx="2"/>
          </p:cNvCxnSpPr>
          <p:nvPr/>
        </p:nvCxnSpPr>
        <p:spPr bwMode="auto">
          <a:xfrm rot="16200000" flipH="1">
            <a:off x="2732881" y="2666207"/>
            <a:ext cx="1076325" cy="15255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28" name="直接连接符 25"/>
          <p:cNvCxnSpPr>
            <a:cxnSpLocks noChangeShapeType="1"/>
            <a:endCxn id="11" idx="0"/>
          </p:cNvCxnSpPr>
          <p:nvPr/>
        </p:nvCxnSpPr>
        <p:spPr bwMode="auto">
          <a:xfrm>
            <a:off x="2778125" y="2890838"/>
            <a:ext cx="2243138" cy="10763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29" name="直接连接符 28"/>
          <p:cNvCxnSpPr>
            <a:cxnSpLocks noChangeShapeType="1"/>
          </p:cNvCxnSpPr>
          <p:nvPr/>
        </p:nvCxnSpPr>
        <p:spPr bwMode="auto">
          <a:xfrm rot="16200000" flipH="1">
            <a:off x="5917406" y="3159920"/>
            <a:ext cx="1076325"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30" name="直接连接符 31"/>
          <p:cNvCxnSpPr>
            <a:cxnSpLocks noChangeShapeType="1"/>
            <a:endCxn id="13" idx="0"/>
          </p:cNvCxnSpPr>
          <p:nvPr/>
        </p:nvCxnSpPr>
        <p:spPr bwMode="auto">
          <a:xfrm>
            <a:off x="6545263" y="2890838"/>
            <a:ext cx="1166812" cy="10763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31" name="直接连接符 34"/>
          <p:cNvCxnSpPr>
            <a:cxnSpLocks noChangeShapeType="1"/>
          </p:cNvCxnSpPr>
          <p:nvPr/>
        </p:nvCxnSpPr>
        <p:spPr bwMode="auto">
          <a:xfrm>
            <a:off x="3854450" y="1814513"/>
            <a:ext cx="2511425"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32" name="直接连接符 37"/>
          <p:cNvCxnSpPr>
            <a:cxnSpLocks noChangeShapeType="1"/>
          </p:cNvCxnSpPr>
          <p:nvPr/>
        </p:nvCxnSpPr>
        <p:spPr bwMode="auto">
          <a:xfrm rot="5400000">
            <a:off x="2867819" y="1904207"/>
            <a:ext cx="717550"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33" name="直接箭头连接符 41"/>
          <p:cNvCxnSpPr>
            <a:cxnSpLocks noChangeShapeType="1"/>
            <a:stCxn id="8" idx="3"/>
            <a:endCxn id="9" idx="1"/>
          </p:cNvCxnSpPr>
          <p:nvPr/>
        </p:nvCxnSpPr>
        <p:spPr bwMode="auto">
          <a:xfrm>
            <a:off x="1343025" y="414655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4" name="直接箭头连接符 43"/>
          <p:cNvCxnSpPr>
            <a:cxnSpLocks noChangeShapeType="1"/>
            <a:stCxn id="9" idx="3"/>
            <a:endCxn id="10" idx="1"/>
          </p:cNvCxnSpPr>
          <p:nvPr/>
        </p:nvCxnSpPr>
        <p:spPr bwMode="auto">
          <a:xfrm>
            <a:off x="3136900" y="414655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5" name="直接箭头连接符 44"/>
          <p:cNvCxnSpPr>
            <a:cxnSpLocks noChangeShapeType="1"/>
            <a:stCxn id="10" idx="3"/>
            <a:endCxn id="11" idx="1"/>
          </p:cNvCxnSpPr>
          <p:nvPr/>
        </p:nvCxnSpPr>
        <p:spPr bwMode="auto">
          <a:xfrm>
            <a:off x="4392613" y="4146550"/>
            <a:ext cx="179387"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6" name="直接箭头连接符 47"/>
          <p:cNvCxnSpPr>
            <a:cxnSpLocks noChangeShapeType="1"/>
            <a:stCxn id="11" idx="3"/>
            <a:endCxn id="12" idx="1"/>
          </p:cNvCxnSpPr>
          <p:nvPr/>
        </p:nvCxnSpPr>
        <p:spPr bwMode="auto">
          <a:xfrm>
            <a:off x="5468938" y="4146550"/>
            <a:ext cx="538162"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7" name="直接箭头连接符 50"/>
          <p:cNvCxnSpPr>
            <a:cxnSpLocks noChangeShapeType="1"/>
            <a:stCxn id="12" idx="3"/>
            <a:endCxn id="13" idx="1"/>
          </p:cNvCxnSpPr>
          <p:nvPr/>
        </p:nvCxnSpPr>
        <p:spPr bwMode="auto">
          <a:xfrm>
            <a:off x="7083425" y="414655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8" name="直接箭头连接符 53"/>
          <p:cNvCxnSpPr>
            <a:cxnSpLocks noChangeShapeType="1"/>
          </p:cNvCxnSpPr>
          <p:nvPr/>
        </p:nvCxnSpPr>
        <p:spPr bwMode="auto">
          <a:xfrm>
            <a:off x="266700" y="414655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4332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B</a:t>
            </a:r>
            <a:r>
              <a:rPr lang="en-US" altLang="zh-CN" baseline="30000" smtClean="0"/>
              <a:t>+</a:t>
            </a:r>
            <a:r>
              <a:rPr lang="zh-CN" altLang="en-US" smtClean="0"/>
              <a:t>树插入</a:t>
            </a:r>
          </a:p>
        </p:txBody>
      </p:sp>
      <p:sp>
        <p:nvSpPr>
          <p:cNvPr id="65539" name="内容占位符 2"/>
          <p:cNvSpPr>
            <a:spLocks noGrp="1"/>
          </p:cNvSpPr>
          <p:nvPr>
            <p:ph idx="1"/>
          </p:nvPr>
        </p:nvSpPr>
        <p:spPr/>
        <p:txBody>
          <a:bodyPr/>
          <a:lstStyle/>
          <a:p>
            <a:r>
              <a:rPr lang="zh-CN" altLang="en-US" smtClean="0"/>
              <a:t>通过查找，在叶节点的适当位置插入元素</a:t>
            </a:r>
            <a:endParaRPr lang="en-US" altLang="zh-CN" smtClean="0"/>
          </a:p>
          <a:p>
            <a:r>
              <a:rPr lang="zh-CN" altLang="en-US" smtClean="0"/>
              <a:t>如果插入后合法，结束</a:t>
            </a:r>
            <a:endParaRPr lang="en-US" altLang="zh-CN" smtClean="0"/>
          </a:p>
          <a:p>
            <a:r>
              <a:rPr lang="zh-CN" altLang="en-US" smtClean="0"/>
              <a:t>如果插入后非法，将该叶节点均匀分裂，更新其父节点</a:t>
            </a:r>
            <a:endParaRPr lang="en-US" altLang="zh-CN" smtClean="0"/>
          </a:p>
          <a:p>
            <a:r>
              <a:rPr lang="zh-CN" altLang="en-US" smtClean="0"/>
              <a:t>递归检查其父节点在更新后是否合法，直至结束。</a:t>
            </a:r>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0581C3-F99E-4129-9017-321BBB7E9D23}" type="slidenum">
              <a:rPr lang="en-US" altLang="en-US">
                <a:solidFill>
                  <a:srgbClr val="4B4B4B"/>
                </a:solidFill>
              </a:rPr>
              <a:pPr eaLnBrk="1" hangingPunct="1"/>
              <a:t>226</a:t>
            </a:fld>
            <a:endParaRPr lang="en-US" altLang="en-US">
              <a:solidFill>
                <a:srgbClr val="4B4B4B"/>
              </a:solidFill>
            </a:endParaRPr>
          </a:p>
        </p:txBody>
      </p:sp>
    </p:spTree>
    <p:extLst>
      <p:ext uri="{BB962C8B-B14F-4D97-AF65-F5344CB8AC3E}">
        <p14:creationId xmlns:p14="http://schemas.microsoft.com/office/powerpoint/2010/main" val="37293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B+</a:t>
            </a:r>
            <a:r>
              <a:rPr lang="zh-CN" altLang="en-US" smtClean="0"/>
              <a:t>树插入示例</a:t>
            </a:r>
          </a:p>
        </p:txBody>
      </p:sp>
      <p:sp>
        <p:nvSpPr>
          <p:cNvPr id="70659" name="内容占位符 2"/>
          <p:cNvSpPr>
            <a:spLocks noGrp="1"/>
          </p:cNvSpPr>
          <p:nvPr>
            <p:ph idx="1"/>
          </p:nvPr>
        </p:nvSpPr>
        <p:spPr>
          <a:xfrm>
            <a:off x="628650" y="1589088"/>
            <a:ext cx="7886700" cy="4351338"/>
          </a:xfrm>
        </p:spPr>
        <p:txBody>
          <a:bodyPr/>
          <a:lstStyle/>
          <a:p>
            <a:r>
              <a:rPr lang="zh-CN" altLang="en-US" dirty="0" smtClean="0"/>
              <a:t>要求：连续插入十三个数，形成</a:t>
            </a:r>
            <a:r>
              <a:rPr lang="en-US" altLang="zh-CN" dirty="0" smtClean="0"/>
              <a:t>4</a:t>
            </a:r>
            <a:r>
              <a:rPr lang="zh-CN" altLang="en-US" dirty="0" smtClean="0"/>
              <a:t>阶</a:t>
            </a:r>
            <a:r>
              <a:rPr lang="en-US" altLang="zh-CN" dirty="0" smtClean="0"/>
              <a:t>B+</a:t>
            </a:r>
            <a:r>
              <a:rPr lang="zh-CN" altLang="en-US" dirty="0" smtClean="0"/>
              <a:t>树</a:t>
            </a:r>
            <a:r>
              <a:rPr lang="en-US" altLang="zh-CN" dirty="0" smtClean="0"/>
              <a:t>24,72,1,39,53,63,90,88,15,10,44,68,18</a:t>
            </a:r>
            <a:endParaRPr lang="zh-CN" altLang="en-US" dirty="0" smtClean="0"/>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90BD4C-CB35-43B9-B27E-045CB04931C3}" type="slidenum">
              <a:rPr lang="en-US" altLang="en-US">
                <a:solidFill>
                  <a:srgbClr val="4B4B4B"/>
                </a:solidFill>
              </a:rPr>
              <a:pPr eaLnBrk="1" hangingPunct="1"/>
              <a:t>227</a:t>
            </a:fld>
            <a:endParaRPr lang="en-US" altLang="en-US">
              <a:solidFill>
                <a:srgbClr val="4B4B4B"/>
              </a:solidFill>
            </a:endParaRPr>
          </a:p>
        </p:txBody>
      </p:sp>
      <p:sp>
        <p:nvSpPr>
          <p:cNvPr id="70661" name="TextBox 6"/>
          <p:cNvSpPr txBox="1">
            <a:spLocks noChangeArrowheads="1"/>
          </p:cNvSpPr>
          <p:nvPr/>
        </p:nvSpPr>
        <p:spPr bwMode="auto">
          <a:xfrm>
            <a:off x="4346383" y="2767014"/>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rPr>
              <a:t>第</a:t>
            </a:r>
            <a:r>
              <a:rPr lang="en-US" altLang="zh-CN" b="1" dirty="0">
                <a:solidFill>
                  <a:srgbClr val="FF0000"/>
                </a:solidFill>
              </a:rPr>
              <a:t>5</a:t>
            </a:r>
            <a:r>
              <a:rPr lang="zh-CN" altLang="en-US" b="1" dirty="0">
                <a:solidFill>
                  <a:srgbClr val="FF0000"/>
                </a:solidFill>
              </a:rPr>
              <a:t>步：插入</a:t>
            </a:r>
            <a:r>
              <a:rPr lang="en-US" altLang="zh-CN" b="1" dirty="0">
                <a:solidFill>
                  <a:srgbClr val="FF0000"/>
                </a:solidFill>
              </a:rPr>
              <a:t>68,18</a:t>
            </a:r>
            <a:endParaRPr lang="zh-CN" altLang="en-US" b="1" dirty="0">
              <a:solidFill>
                <a:srgbClr val="FF0000"/>
              </a:solidFill>
            </a:endParaRPr>
          </a:p>
        </p:txBody>
      </p:sp>
      <p:sp>
        <p:nvSpPr>
          <p:cNvPr id="27" name="圆角矩形 26"/>
          <p:cNvSpPr/>
          <p:nvPr/>
        </p:nvSpPr>
        <p:spPr bwMode="auto">
          <a:xfrm>
            <a:off x="1701800" y="3787775"/>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24  39</a:t>
            </a:r>
            <a:endParaRPr lang="zh-CN" altLang="en-US" sz="1600" dirty="0">
              <a:solidFill>
                <a:schemeClr val="tx1"/>
              </a:solidFill>
            </a:endParaRPr>
          </a:p>
        </p:txBody>
      </p:sp>
      <p:cxnSp>
        <p:nvCxnSpPr>
          <p:cNvPr id="70663" name="直接箭头连接符 27"/>
          <p:cNvCxnSpPr>
            <a:cxnSpLocks noChangeShapeType="1"/>
          </p:cNvCxnSpPr>
          <p:nvPr/>
        </p:nvCxnSpPr>
        <p:spPr bwMode="auto">
          <a:xfrm>
            <a:off x="1522413" y="3967163"/>
            <a:ext cx="179387"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9" name="圆角矩形 28"/>
          <p:cNvSpPr/>
          <p:nvPr/>
        </p:nvSpPr>
        <p:spPr bwMode="auto">
          <a:xfrm>
            <a:off x="2778125" y="3787775"/>
            <a:ext cx="1435100"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44 53  63  72</a:t>
            </a:r>
            <a:endParaRPr lang="zh-CN" altLang="en-US" sz="1600" dirty="0">
              <a:solidFill>
                <a:schemeClr val="tx1"/>
              </a:solidFill>
            </a:endParaRPr>
          </a:p>
        </p:txBody>
      </p:sp>
      <p:cxnSp>
        <p:nvCxnSpPr>
          <p:cNvPr id="70665" name="直接箭头连接符 31"/>
          <p:cNvCxnSpPr>
            <a:cxnSpLocks noChangeShapeType="1"/>
            <a:stCxn id="27" idx="3"/>
            <a:endCxn id="29" idx="1"/>
          </p:cNvCxnSpPr>
          <p:nvPr/>
        </p:nvCxnSpPr>
        <p:spPr bwMode="auto">
          <a:xfrm>
            <a:off x="2598738" y="3967163"/>
            <a:ext cx="179387"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33" name="圆角矩形 32"/>
          <p:cNvSpPr/>
          <p:nvPr/>
        </p:nvSpPr>
        <p:spPr bwMode="auto">
          <a:xfrm>
            <a:off x="2060575"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15  39  72  90</a:t>
            </a:r>
            <a:endParaRPr lang="zh-CN" altLang="en-US" sz="1600" dirty="0">
              <a:solidFill>
                <a:schemeClr val="tx1"/>
              </a:solidFill>
            </a:endParaRPr>
          </a:p>
        </p:txBody>
      </p:sp>
      <p:cxnSp>
        <p:nvCxnSpPr>
          <p:cNvPr id="70667" name="直接连接符 33"/>
          <p:cNvCxnSpPr>
            <a:cxnSpLocks noChangeShapeType="1"/>
          </p:cNvCxnSpPr>
          <p:nvPr/>
        </p:nvCxnSpPr>
        <p:spPr bwMode="auto">
          <a:xfrm rot="5400000">
            <a:off x="1970882" y="3159919"/>
            <a:ext cx="89693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68" name="直接连接符 34"/>
          <p:cNvCxnSpPr>
            <a:cxnSpLocks noChangeShapeType="1"/>
          </p:cNvCxnSpPr>
          <p:nvPr/>
        </p:nvCxnSpPr>
        <p:spPr bwMode="auto">
          <a:xfrm rot="16200000" flipH="1">
            <a:off x="2867819" y="2980532"/>
            <a:ext cx="896937"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4392613" y="3787775"/>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70670" name="直接连接符 36"/>
          <p:cNvCxnSpPr>
            <a:cxnSpLocks noChangeShapeType="1"/>
          </p:cNvCxnSpPr>
          <p:nvPr/>
        </p:nvCxnSpPr>
        <p:spPr bwMode="auto">
          <a:xfrm>
            <a:off x="3316288" y="2890838"/>
            <a:ext cx="1435100" cy="89693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71" name="直接箭头连接符 37"/>
          <p:cNvCxnSpPr>
            <a:cxnSpLocks noChangeShapeType="1"/>
            <a:stCxn id="29" idx="3"/>
            <a:endCxn id="36" idx="1"/>
          </p:cNvCxnSpPr>
          <p:nvPr/>
        </p:nvCxnSpPr>
        <p:spPr bwMode="auto">
          <a:xfrm>
            <a:off x="4213225" y="3967163"/>
            <a:ext cx="179388" cy="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6" name="圆角矩形 45"/>
          <p:cNvSpPr/>
          <p:nvPr/>
        </p:nvSpPr>
        <p:spPr bwMode="auto">
          <a:xfrm>
            <a:off x="266700" y="3787775"/>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1  10  15</a:t>
            </a:r>
            <a:endParaRPr lang="zh-CN" altLang="en-US" sz="1600" dirty="0">
              <a:solidFill>
                <a:schemeClr val="tx1"/>
              </a:solidFill>
            </a:endParaRPr>
          </a:p>
        </p:txBody>
      </p:sp>
      <p:cxnSp>
        <p:nvCxnSpPr>
          <p:cNvPr id="70673" name="直接箭头连接符 46"/>
          <p:cNvCxnSpPr>
            <a:cxnSpLocks noChangeShapeType="1"/>
          </p:cNvCxnSpPr>
          <p:nvPr/>
        </p:nvCxnSpPr>
        <p:spPr bwMode="auto">
          <a:xfrm>
            <a:off x="87313" y="3967163"/>
            <a:ext cx="179387"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70674" name="直接连接符 47"/>
          <p:cNvCxnSpPr>
            <a:cxnSpLocks noChangeShapeType="1"/>
          </p:cNvCxnSpPr>
          <p:nvPr/>
        </p:nvCxnSpPr>
        <p:spPr bwMode="auto">
          <a:xfrm rot="10800000" flipV="1">
            <a:off x="984250" y="2890838"/>
            <a:ext cx="1255713" cy="89693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9" name="圆角矩形 38"/>
          <p:cNvSpPr/>
          <p:nvPr/>
        </p:nvSpPr>
        <p:spPr bwMode="auto">
          <a:xfrm>
            <a:off x="4033838" y="6119813"/>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18  24  39</a:t>
            </a:r>
            <a:endParaRPr lang="zh-CN" altLang="en-US" sz="1600" dirty="0">
              <a:solidFill>
                <a:schemeClr val="tx1"/>
              </a:solidFill>
            </a:endParaRPr>
          </a:p>
        </p:txBody>
      </p:sp>
      <p:cxnSp>
        <p:nvCxnSpPr>
          <p:cNvPr id="70676" name="直接箭头连接符 39"/>
          <p:cNvCxnSpPr>
            <a:cxnSpLocks noChangeShapeType="1"/>
          </p:cNvCxnSpPr>
          <p:nvPr/>
        </p:nvCxnSpPr>
        <p:spPr bwMode="auto">
          <a:xfrm>
            <a:off x="3854450" y="629920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1" name="圆角矩形 40"/>
          <p:cNvSpPr/>
          <p:nvPr/>
        </p:nvSpPr>
        <p:spPr bwMode="auto">
          <a:xfrm>
            <a:off x="5468938" y="611981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44 53  63 </a:t>
            </a:r>
            <a:endParaRPr lang="zh-CN" altLang="en-US" sz="1600" dirty="0">
              <a:solidFill>
                <a:schemeClr val="tx1"/>
              </a:solidFill>
            </a:endParaRPr>
          </a:p>
        </p:txBody>
      </p:sp>
      <p:cxnSp>
        <p:nvCxnSpPr>
          <p:cNvPr id="70678" name="直接箭头连接符 41"/>
          <p:cNvCxnSpPr>
            <a:cxnSpLocks noChangeShapeType="1"/>
            <a:stCxn id="39" idx="3"/>
            <a:endCxn id="41" idx="1"/>
          </p:cNvCxnSpPr>
          <p:nvPr/>
        </p:nvCxnSpPr>
        <p:spPr bwMode="auto">
          <a:xfrm>
            <a:off x="5289550" y="629920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3" name="圆角矩形 42"/>
          <p:cNvSpPr/>
          <p:nvPr/>
        </p:nvSpPr>
        <p:spPr bwMode="auto">
          <a:xfrm>
            <a:off x="4572000" y="4864100"/>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15  39  63</a:t>
            </a:r>
            <a:endParaRPr lang="zh-CN" altLang="en-US" sz="1600" dirty="0">
              <a:solidFill>
                <a:schemeClr val="tx1"/>
              </a:solidFill>
            </a:endParaRPr>
          </a:p>
        </p:txBody>
      </p:sp>
      <p:cxnSp>
        <p:nvCxnSpPr>
          <p:cNvPr id="70680" name="直接连接符 43"/>
          <p:cNvCxnSpPr>
            <a:cxnSpLocks noChangeShapeType="1"/>
          </p:cNvCxnSpPr>
          <p:nvPr/>
        </p:nvCxnSpPr>
        <p:spPr bwMode="auto">
          <a:xfrm rot="5400000">
            <a:off x="4572000" y="5581650"/>
            <a:ext cx="896938"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81" name="直接连接符 44"/>
          <p:cNvCxnSpPr>
            <a:cxnSpLocks noChangeShapeType="1"/>
          </p:cNvCxnSpPr>
          <p:nvPr/>
        </p:nvCxnSpPr>
        <p:spPr bwMode="auto">
          <a:xfrm rot="16200000" flipH="1">
            <a:off x="6545263" y="5581650"/>
            <a:ext cx="896938" cy="17938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49" name="圆角矩形 48"/>
          <p:cNvSpPr/>
          <p:nvPr/>
        </p:nvSpPr>
        <p:spPr bwMode="auto">
          <a:xfrm>
            <a:off x="7800975" y="611981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70683" name="直接连接符 49"/>
          <p:cNvCxnSpPr>
            <a:cxnSpLocks noChangeShapeType="1"/>
          </p:cNvCxnSpPr>
          <p:nvPr/>
        </p:nvCxnSpPr>
        <p:spPr bwMode="auto">
          <a:xfrm rot="16200000" flipH="1">
            <a:off x="7262813" y="5222875"/>
            <a:ext cx="896938" cy="89693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84" name="直接箭头连接符 50"/>
          <p:cNvCxnSpPr>
            <a:cxnSpLocks noChangeShapeType="1"/>
            <a:endCxn id="49" idx="1"/>
          </p:cNvCxnSpPr>
          <p:nvPr/>
        </p:nvCxnSpPr>
        <p:spPr bwMode="auto">
          <a:xfrm>
            <a:off x="7621588" y="6299200"/>
            <a:ext cx="179387" cy="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52" name="圆角矩形 51"/>
          <p:cNvSpPr/>
          <p:nvPr/>
        </p:nvSpPr>
        <p:spPr bwMode="auto">
          <a:xfrm>
            <a:off x="2778125" y="611981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1  10  15</a:t>
            </a:r>
            <a:endParaRPr lang="zh-CN" altLang="en-US" sz="1600" dirty="0">
              <a:solidFill>
                <a:schemeClr val="tx1"/>
              </a:solidFill>
            </a:endParaRPr>
          </a:p>
        </p:txBody>
      </p:sp>
      <p:cxnSp>
        <p:nvCxnSpPr>
          <p:cNvPr id="70686" name="直接箭头连接符 52"/>
          <p:cNvCxnSpPr>
            <a:cxnSpLocks noChangeShapeType="1"/>
          </p:cNvCxnSpPr>
          <p:nvPr/>
        </p:nvCxnSpPr>
        <p:spPr bwMode="auto">
          <a:xfrm>
            <a:off x="2598738" y="6299200"/>
            <a:ext cx="179387"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70687" name="直接连接符 53"/>
          <p:cNvCxnSpPr>
            <a:cxnSpLocks noChangeShapeType="1"/>
          </p:cNvCxnSpPr>
          <p:nvPr/>
        </p:nvCxnSpPr>
        <p:spPr bwMode="auto">
          <a:xfrm rot="10800000" flipV="1">
            <a:off x="3495675" y="5222875"/>
            <a:ext cx="1255713" cy="89693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61" name="圆角矩形 60"/>
          <p:cNvSpPr/>
          <p:nvPr/>
        </p:nvSpPr>
        <p:spPr bwMode="auto">
          <a:xfrm>
            <a:off x="6724650" y="611981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68  72</a:t>
            </a:r>
            <a:endParaRPr lang="zh-CN" altLang="en-US" sz="1600" dirty="0">
              <a:solidFill>
                <a:schemeClr val="tx1"/>
              </a:solidFill>
            </a:endParaRPr>
          </a:p>
        </p:txBody>
      </p:sp>
      <p:cxnSp>
        <p:nvCxnSpPr>
          <p:cNvPr id="70689" name="直接箭头连接符 61"/>
          <p:cNvCxnSpPr>
            <a:cxnSpLocks noChangeShapeType="1"/>
          </p:cNvCxnSpPr>
          <p:nvPr/>
        </p:nvCxnSpPr>
        <p:spPr bwMode="auto">
          <a:xfrm>
            <a:off x="6545263" y="6299200"/>
            <a:ext cx="179387" cy="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63" name="圆角矩形 62"/>
          <p:cNvSpPr/>
          <p:nvPr/>
        </p:nvSpPr>
        <p:spPr bwMode="auto">
          <a:xfrm>
            <a:off x="6724650" y="4864100"/>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72  90</a:t>
            </a:r>
            <a:endParaRPr lang="zh-CN" altLang="en-US" sz="1600" dirty="0">
              <a:solidFill>
                <a:schemeClr val="tx1"/>
              </a:solidFill>
            </a:endParaRPr>
          </a:p>
        </p:txBody>
      </p:sp>
      <p:sp>
        <p:nvSpPr>
          <p:cNvPr id="64" name="圆角矩形 63"/>
          <p:cNvSpPr/>
          <p:nvPr/>
        </p:nvSpPr>
        <p:spPr bwMode="auto">
          <a:xfrm>
            <a:off x="5827713" y="3967163"/>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63  90</a:t>
            </a:r>
            <a:endParaRPr lang="zh-CN" altLang="en-US" sz="1600" dirty="0">
              <a:solidFill>
                <a:schemeClr val="tx1"/>
              </a:solidFill>
            </a:endParaRPr>
          </a:p>
        </p:txBody>
      </p:sp>
      <p:cxnSp>
        <p:nvCxnSpPr>
          <p:cNvPr id="70692" name="直接连接符 71"/>
          <p:cNvCxnSpPr>
            <a:cxnSpLocks noChangeShapeType="1"/>
          </p:cNvCxnSpPr>
          <p:nvPr/>
        </p:nvCxnSpPr>
        <p:spPr bwMode="auto">
          <a:xfrm rot="16200000" flipH="1">
            <a:off x="5379244" y="5312569"/>
            <a:ext cx="896938"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93" name="直接连接符 74"/>
          <p:cNvCxnSpPr>
            <a:cxnSpLocks noChangeShapeType="1"/>
          </p:cNvCxnSpPr>
          <p:nvPr/>
        </p:nvCxnSpPr>
        <p:spPr bwMode="auto">
          <a:xfrm>
            <a:off x="6365875" y="4325938"/>
            <a:ext cx="717550"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94" name="直接连接符 77"/>
          <p:cNvCxnSpPr>
            <a:cxnSpLocks noChangeShapeType="1"/>
          </p:cNvCxnSpPr>
          <p:nvPr/>
        </p:nvCxnSpPr>
        <p:spPr bwMode="auto">
          <a:xfrm rot="5400000">
            <a:off x="5468938" y="4325938"/>
            <a:ext cx="538162"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8839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mtClean="0"/>
              <a:t>B</a:t>
            </a:r>
            <a:r>
              <a:rPr lang="en-US" altLang="zh-CN" baseline="30000" smtClean="0"/>
              <a:t>+</a:t>
            </a:r>
            <a:r>
              <a:rPr lang="zh-CN" altLang="en-US" smtClean="0"/>
              <a:t>树删除</a:t>
            </a:r>
          </a:p>
        </p:txBody>
      </p:sp>
      <p:sp>
        <p:nvSpPr>
          <p:cNvPr id="71683" name="内容占位符 2"/>
          <p:cNvSpPr>
            <a:spLocks noGrp="1"/>
          </p:cNvSpPr>
          <p:nvPr>
            <p:ph idx="1"/>
          </p:nvPr>
        </p:nvSpPr>
        <p:spPr/>
        <p:txBody>
          <a:bodyPr/>
          <a:lstStyle/>
          <a:p>
            <a:r>
              <a:rPr lang="zh-CN" altLang="en-US" smtClean="0"/>
              <a:t>首先在叶节点上进行删除</a:t>
            </a:r>
            <a:endParaRPr lang="en-US" altLang="zh-CN" smtClean="0"/>
          </a:p>
          <a:p>
            <a:r>
              <a:rPr lang="zh-CN" altLang="en-US" smtClean="0"/>
              <a:t>如果删除后该节点仍满足最小元素数要求，停止</a:t>
            </a:r>
            <a:endParaRPr lang="en-US" altLang="zh-CN" smtClean="0"/>
          </a:p>
          <a:p>
            <a:r>
              <a:rPr lang="zh-CN" altLang="en-US" smtClean="0"/>
              <a:t>如果不满足了，从兄弟节点借元素</a:t>
            </a:r>
            <a:endParaRPr lang="en-US" altLang="zh-CN" smtClean="0"/>
          </a:p>
          <a:p>
            <a:r>
              <a:rPr lang="zh-CN" altLang="en-US" smtClean="0"/>
              <a:t>如果没法借，则合并兄弟节点</a:t>
            </a:r>
            <a:endParaRPr lang="en-US" altLang="zh-CN" smtClean="0"/>
          </a:p>
          <a:p>
            <a:r>
              <a:rPr lang="zh-CN" altLang="en-US" smtClean="0"/>
              <a:t>递归考察父节点，直至结束</a:t>
            </a:r>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B6FB1C-5476-478A-8C7D-16B0D76570FC}" type="slidenum">
              <a:rPr lang="en-US" altLang="en-US">
                <a:solidFill>
                  <a:srgbClr val="4B4B4B"/>
                </a:solidFill>
              </a:rPr>
              <a:pPr eaLnBrk="1" hangingPunct="1"/>
              <a:t>228</a:t>
            </a:fld>
            <a:endParaRPr lang="en-US" altLang="en-US">
              <a:solidFill>
                <a:srgbClr val="4B4B4B"/>
              </a:solidFill>
            </a:endParaRPr>
          </a:p>
        </p:txBody>
      </p:sp>
    </p:spTree>
    <p:extLst>
      <p:ext uri="{BB962C8B-B14F-4D97-AF65-F5344CB8AC3E}">
        <p14:creationId xmlns:p14="http://schemas.microsoft.com/office/powerpoint/2010/main" val="284771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15" y="451945"/>
            <a:ext cx="9248515" cy="4770848"/>
          </a:xfrm>
        </p:spPr>
      </p:pic>
      <p:sp>
        <p:nvSpPr>
          <p:cNvPr id="4" name="灯片编号占位符 3"/>
          <p:cNvSpPr>
            <a:spLocks noGrp="1"/>
          </p:cNvSpPr>
          <p:nvPr>
            <p:ph type="sldNum" sz="quarter" idx="12"/>
          </p:nvPr>
        </p:nvSpPr>
        <p:spPr/>
        <p:txBody>
          <a:bodyPr/>
          <a:lstStyle/>
          <a:p>
            <a:pPr rtl="0"/>
            <a:fld id="{71B7BAC7-FE87-40F6-AA24-4F4685D1B022}" type="slidenum">
              <a:rPr lang="en-US" altLang="zh-CN" noProof="0" smtClean="0"/>
              <a:t>229</a:t>
            </a:fld>
            <a:endParaRPr lang="zh-CN" altLang="en-US" noProof="0" dirty="0"/>
          </a:p>
        </p:txBody>
      </p:sp>
    </p:spTree>
    <p:extLst>
      <p:ext uri="{BB962C8B-B14F-4D97-AF65-F5344CB8AC3E}">
        <p14:creationId xmlns:p14="http://schemas.microsoft.com/office/powerpoint/2010/main" val="274839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ChangeArrowheads="1"/>
          </p:cNvSpPr>
          <p:nvPr/>
        </p:nvSpPr>
        <p:spPr bwMode="auto">
          <a:xfrm>
            <a:off x="284174" y="776290"/>
            <a:ext cx="7947025"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buFontTx/>
              <a:buChar char=" "/>
            </a:pPr>
            <a:endParaRPr lang="en-US" altLang="zh-CN" b="1" dirty="0">
              <a:solidFill>
                <a:srgbClr val="000066"/>
              </a:solidFill>
              <a:latin typeface="华文楷体" panose="02010600040101010101" pitchFamily="2" charset="-122"/>
              <a:ea typeface="华文楷体" panose="02010600040101010101" pitchFamily="2" charset="-122"/>
            </a:endParaRPr>
          </a:p>
        </p:txBody>
      </p:sp>
      <p:sp>
        <p:nvSpPr>
          <p:cNvPr id="4" name="标题 3"/>
          <p:cNvSpPr>
            <a:spLocks noGrp="1"/>
          </p:cNvSpPr>
          <p:nvPr>
            <p:ph type="title"/>
          </p:nvPr>
        </p:nvSpPr>
        <p:spPr/>
        <p:txBody>
          <a:bodyPr/>
          <a:lstStyle/>
          <a:p>
            <a:r>
              <a:rPr lang="zh-CN" altLang="en-US" dirty="0" smtClean="0"/>
              <a:t>逻辑结构（</a:t>
            </a:r>
            <a:r>
              <a:rPr lang="en-US" altLang="zh-CN" dirty="0" smtClean="0"/>
              <a:t>Cont.</a:t>
            </a:r>
            <a:r>
              <a:rPr lang="zh-CN" altLang="en-US" dirty="0" smtClean="0"/>
              <a:t>）</a:t>
            </a:r>
            <a:endParaRPr lang="zh-CN" altLang="en-US" dirty="0"/>
          </a:p>
        </p:txBody>
      </p:sp>
      <p:sp>
        <p:nvSpPr>
          <p:cNvPr id="5" name="内容占位符 4"/>
          <p:cNvSpPr>
            <a:spLocks noGrp="1"/>
          </p:cNvSpPr>
          <p:nvPr>
            <p:ph idx="1"/>
          </p:nvPr>
        </p:nvSpPr>
        <p:spPr/>
        <p:txBody>
          <a:bodyPr/>
          <a:lstStyle/>
          <a:p>
            <a:r>
              <a:rPr lang="zh-CN" altLang="en-US" dirty="0"/>
              <a:t>划分方法一</a:t>
            </a:r>
          </a:p>
          <a:p>
            <a:pPr lvl="1"/>
            <a:r>
              <a:rPr lang="zh-CN" altLang="en-US" dirty="0"/>
              <a:t>（</a:t>
            </a:r>
            <a:r>
              <a:rPr lang="en-US" altLang="zh-CN" dirty="0"/>
              <a:t>1</a:t>
            </a:r>
            <a:r>
              <a:rPr lang="zh-CN" altLang="en-US" dirty="0"/>
              <a:t>）线性结构</a:t>
            </a:r>
            <a:r>
              <a:rPr lang="en-US" altLang="zh-CN" dirty="0"/>
              <a:t>----</a:t>
            </a:r>
          </a:p>
          <a:p>
            <a:pPr lvl="2"/>
            <a:r>
              <a:rPr lang="zh-CN" altLang="en-US" dirty="0"/>
              <a:t>有且仅有一个开始和一个终端结点，并且所有结点都最多只有一个直接前趋和一个后继。</a:t>
            </a:r>
          </a:p>
          <a:p>
            <a:pPr lvl="2"/>
            <a:r>
              <a:rPr lang="zh-CN" altLang="en-US" dirty="0"/>
              <a:t>例如：线性表、栈、队列、串</a:t>
            </a:r>
          </a:p>
          <a:p>
            <a:pPr lvl="1"/>
            <a:r>
              <a:rPr lang="zh-CN" altLang="en-US" dirty="0"/>
              <a:t>（</a:t>
            </a:r>
            <a:r>
              <a:rPr lang="en-US" altLang="zh-CN" dirty="0"/>
              <a:t>2</a:t>
            </a:r>
            <a:r>
              <a:rPr lang="zh-CN" altLang="en-US" dirty="0"/>
              <a:t>）非线性结构</a:t>
            </a:r>
            <a:r>
              <a:rPr lang="en-US" altLang="zh-CN" dirty="0"/>
              <a:t>----</a:t>
            </a:r>
          </a:p>
          <a:p>
            <a:pPr lvl="2"/>
            <a:r>
              <a:rPr lang="zh-CN" altLang="en-US" dirty="0"/>
              <a:t>一个结点可能有多个直接前趋和直接后继。</a:t>
            </a:r>
          </a:p>
          <a:p>
            <a:pPr lvl="2"/>
            <a:r>
              <a:rPr lang="zh-CN" altLang="en-US" dirty="0"/>
              <a:t>例如：树、图</a:t>
            </a:r>
          </a:p>
          <a:p>
            <a:endParaRPr lang="zh-CN" altLang="en-US" dirty="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23</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377858">
                                            <p:txEl>
                                              <p:pRg st="0" end="0"/>
                                            </p:txEl>
                                          </p:spTgt>
                                        </p:tgtEl>
                                        <p:attrNameLst>
                                          <p:attrName>style.visibility</p:attrName>
                                        </p:attrNameLst>
                                      </p:cBhvr>
                                      <p:to>
                                        <p:strVal val="visible"/>
                                      </p:to>
                                    </p:set>
                                    <p:animEffect transition="in" filter="dissolve">
                                      <p:cBhvr>
                                        <p:cTn id="7" dur="500"/>
                                        <p:tgtEl>
                                          <p:spTgt spid="3778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build="p"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红－黑树定义</a:t>
            </a:r>
            <a:endParaRPr lang="en-US" altLang="zh-CN" smtClean="0"/>
          </a:p>
        </p:txBody>
      </p:sp>
      <p:sp>
        <p:nvSpPr>
          <p:cNvPr id="73731" name="Rectangle 3"/>
          <p:cNvSpPr>
            <a:spLocks noGrp="1" noChangeArrowheads="1"/>
          </p:cNvSpPr>
          <p:nvPr>
            <p:ph type="body" idx="1"/>
          </p:nvPr>
        </p:nvSpPr>
        <p:spPr>
          <a:xfrm>
            <a:off x="1143000" y="1371600"/>
            <a:ext cx="7812088" cy="5029200"/>
          </a:xfrm>
        </p:spPr>
        <p:txBody>
          <a:bodyPr/>
          <a:lstStyle/>
          <a:p>
            <a:r>
              <a:rPr lang="zh-CN" altLang="en-US" smtClean="0"/>
              <a:t>特殊的二叉搜索树，对扩充（外部节点）的二叉搜索树，满足以下条件</a:t>
            </a:r>
          </a:p>
          <a:p>
            <a:pPr lvl="1"/>
            <a:r>
              <a:rPr lang="en-US" altLang="zh-CN" smtClean="0"/>
              <a:t>RB1</a:t>
            </a:r>
            <a:r>
              <a:rPr lang="zh-CN" altLang="en-US" smtClean="0"/>
              <a:t>：根节点和所有外部节点的颜色是黑的</a:t>
            </a:r>
          </a:p>
          <a:p>
            <a:pPr lvl="1"/>
            <a:r>
              <a:rPr lang="en-US" altLang="zh-CN" smtClean="0"/>
              <a:t>RB2</a:t>
            </a:r>
            <a:r>
              <a:rPr lang="zh-CN" altLang="en-US" smtClean="0"/>
              <a:t>：根至外部节点的路径上没有连续红节点</a:t>
            </a:r>
          </a:p>
          <a:p>
            <a:pPr lvl="1"/>
            <a:r>
              <a:rPr lang="en-US" altLang="zh-CN" smtClean="0"/>
              <a:t>RB3</a:t>
            </a:r>
            <a:r>
              <a:rPr lang="zh-CN" altLang="en-US" smtClean="0"/>
              <a:t>：所有根至外部节点的路径具有相同数目的黑节点</a:t>
            </a:r>
          </a:p>
        </p:txBody>
      </p:sp>
      <p:sp>
        <p:nvSpPr>
          <p:cNvPr id="7373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FCBD3D-F09B-43A0-8C0F-8D28A1FE3FE4}" type="slidenum">
              <a:rPr lang="en-US" altLang="en-US">
                <a:solidFill>
                  <a:srgbClr val="4B4B4B"/>
                </a:solidFill>
              </a:rPr>
              <a:pPr eaLnBrk="1" hangingPunct="1"/>
              <a:t>230</a:t>
            </a:fld>
            <a:endParaRPr lang="en-US" altLang="en-US">
              <a:solidFill>
                <a:srgbClr val="4B4B4B"/>
              </a:solidFill>
            </a:endParaRPr>
          </a:p>
        </p:txBody>
      </p:sp>
    </p:spTree>
    <p:extLst>
      <p:ext uri="{BB962C8B-B14F-4D97-AF65-F5344CB8AC3E}">
        <p14:creationId xmlns:p14="http://schemas.microsoft.com/office/powerpoint/2010/main" val="15470678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另一种定义方式</a:t>
            </a:r>
          </a:p>
        </p:txBody>
      </p:sp>
      <p:sp>
        <p:nvSpPr>
          <p:cNvPr id="74755" name="Rectangle 3"/>
          <p:cNvSpPr>
            <a:spLocks noGrp="1" noChangeArrowheads="1"/>
          </p:cNvSpPr>
          <p:nvPr>
            <p:ph type="body" idx="1"/>
          </p:nvPr>
        </p:nvSpPr>
        <p:spPr/>
        <p:txBody>
          <a:bodyPr/>
          <a:lstStyle/>
          <a:p>
            <a:r>
              <a:rPr lang="zh-CN" altLang="en-US" smtClean="0"/>
              <a:t>边（指针）的颜色</a:t>
            </a:r>
          </a:p>
          <a:p>
            <a:pPr lvl="1"/>
            <a:r>
              <a:rPr lang="en-US" altLang="zh-CN" smtClean="0"/>
              <a:t>RB1’</a:t>
            </a:r>
            <a:r>
              <a:rPr lang="zh-CN" altLang="en-US" smtClean="0"/>
              <a:t>：从内部节点指向外部节点的指针是黑的</a:t>
            </a:r>
          </a:p>
          <a:p>
            <a:pPr lvl="1"/>
            <a:r>
              <a:rPr lang="en-US" altLang="zh-CN" smtClean="0"/>
              <a:t>RB2’</a:t>
            </a:r>
            <a:r>
              <a:rPr lang="zh-CN" altLang="en-US" smtClean="0"/>
              <a:t>：从根至外部节点的路径上没有连续红指针</a:t>
            </a:r>
          </a:p>
          <a:p>
            <a:pPr lvl="1"/>
            <a:r>
              <a:rPr lang="en-US" altLang="zh-CN" smtClean="0"/>
              <a:t>RB3’</a:t>
            </a:r>
            <a:r>
              <a:rPr lang="zh-CN" altLang="en-US" smtClean="0"/>
              <a:t>：所有根至外部节点的路径具有相同数目的黑指针</a:t>
            </a:r>
          </a:p>
          <a:p>
            <a:r>
              <a:rPr lang="zh-CN" altLang="en-US" smtClean="0"/>
              <a:t>黑指针指向的孩子节点是黑的</a:t>
            </a:r>
            <a:br>
              <a:rPr lang="zh-CN" altLang="en-US" smtClean="0"/>
            </a:br>
            <a:r>
              <a:rPr lang="zh-CN" altLang="en-US" smtClean="0"/>
              <a:t>红指针指向的孩子节点是红的</a:t>
            </a:r>
          </a:p>
        </p:txBody>
      </p:sp>
      <p:sp>
        <p:nvSpPr>
          <p:cNvPr id="747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2AF2ED-2C1B-4E91-83EC-22C55B71B7FA}" type="slidenum">
              <a:rPr lang="en-US" altLang="en-US">
                <a:solidFill>
                  <a:srgbClr val="4B4B4B"/>
                </a:solidFill>
              </a:rPr>
              <a:pPr eaLnBrk="1" hangingPunct="1"/>
              <a:t>231</a:t>
            </a:fld>
            <a:endParaRPr lang="en-US" altLang="en-US">
              <a:solidFill>
                <a:srgbClr val="4B4B4B"/>
              </a:solidFill>
            </a:endParaRPr>
          </a:p>
        </p:txBody>
      </p:sp>
    </p:spTree>
    <p:extLst>
      <p:ext uri="{BB962C8B-B14F-4D97-AF65-F5344CB8AC3E}">
        <p14:creationId xmlns:p14="http://schemas.microsoft.com/office/powerpoint/2010/main" val="123315634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红－黑树例</a:t>
            </a:r>
          </a:p>
        </p:txBody>
      </p:sp>
      <p:pic>
        <p:nvPicPr>
          <p:cNvPr id="75779" name="Picture 3" descr="redb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580072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4"/>
          <p:cNvSpPr>
            <a:spLocks noGrp="1" noChangeArrowheads="1"/>
          </p:cNvSpPr>
          <p:nvPr>
            <p:ph type="body" idx="1"/>
          </p:nvPr>
        </p:nvSpPr>
        <p:spPr>
          <a:noFill/>
        </p:spPr>
        <p:txBody>
          <a:bodyPr/>
          <a:lstStyle/>
          <a:p>
            <a:r>
              <a:rPr lang="zh-CN" altLang="en-US" smtClean="0"/>
              <a:t>节点的</a:t>
            </a:r>
            <a:r>
              <a:rPr lang="zh-CN" altLang="en-US" smtClean="0">
                <a:solidFill>
                  <a:schemeClr val="accent2"/>
                </a:solidFill>
              </a:rPr>
              <a:t>阶</a:t>
            </a:r>
            <a:r>
              <a:rPr lang="zh-CN" altLang="en-US" smtClean="0"/>
              <a:t>（</a:t>
            </a:r>
            <a:r>
              <a:rPr lang="en-US" altLang="zh-CN" smtClean="0">
                <a:solidFill>
                  <a:schemeClr val="hlink"/>
                </a:solidFill>
              </a:rPr>
              <a:t>rank</a:t>
            </a:r>
            <a:r>
              <a:rPr lang="zh-CN" altLang="en-US" smtClean="0"/>
              <a:t>）：从该节点到其子树中任一外部节点的路径上的黑色指针数目</a:t>
            </a:r>
          </a:p>
          <a:p>
            <a:endParaRPr lang="en-US" altLang="zh-CN" smtClean="0"/>
          </a:p>
        </p:txBody>
      </p:sp>
      <p:sp>
        <p:nvSpPr>
          <p:cNvPr id="7578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B0B0D5-D49C-4E22-9AB1-A06F99322B1A}" type="slidenum">
              <a:rPr lang="en-US" altLang="en-US">
                <a:solidFill>
                  <a:srgbClr val="4B4B4B"/>
                </a:solidFill>
              </a:rPr>
              <a:pPr eaLnBrk="1" hangingPunct="1"/>
              <a:t>232</a:t>
            </a:fld>
            <a:endParaRPr lang="en-US" altLang="en-US">
              <a:solidFill>
                <a:srgbClr val="4B4B4B"/>
              </a:solidFill>
            </a:endParaRPr>
          </a:p>
        </p:txBody>
      </p:sp>
    </p:spTree>
    <p:extLst>
      <p:ext uri="{BB962C8B-B14F-4D97-AF65-F5344CB8AC3E}">
        <p14:creationId xmlns:p14="http://schemas.microsoft.com/office/powerpoint/2010/main" val="36024334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红－黑树是怎么来的</a:t>
            </a:r>
          </a:p>
        </p:txBody>
      </p:sp>
      <p:sp>
        <p:nvSpPr>
          <p:cNvPr id="76803" name="Rectangle 3"/>
          <p:cNvSpPr>
            <a:spLocks noGrp="1" noChangeArrowheads="1"/>
          </p:cNvSpPr>
          <p:nvPr>
            <p:ph type="body" idx="1"/>
          </p:nvPr>
        </p:nvSpPr>
        <p:spPr/>
        <p:txBody>
          <a:bodyPr/>
          <a:lstStyle/>
          <a:p>
            <a:r>
              <a:rPr lang="zh-CN" altLang="en-US" smtClean="0"/>
              <a:t>实际上因为</a:t>
            </a:r>
            <a:r>
              <a:rPr lang="en-US" altLang="zh-CN" smtClean="0"/>
              <a:t>2-3-4</a:t>
            </a:r>
            <a:r>
              <a:rPr lang="zh-CN" altLang="en-US" smtClean="0"/>
              <a:t>树实现比较复杂，仍然想通过二叉树结构描述</a:t>
            </a:r>
            <a:r>
              <a:rPr lang="en-US" altLang="zh-CN" smtClean="0"/>
              <a:t>2-3-4</a:t>
            </a:r>
            <a:r>
              <a:rPr lang="zh-CN" altLang="en-US" smtClean="0"/>
              <a:t>树</a:t>
            </a:r>
          </a:p>
          <a:p>
            <a:pPr lvl="1"/>
            <a:r>
              <a:rPr lang="en-US" altLang="zh-CN" smtClean="0"/>
              <a:t>2</a:t>
            </a:r>
            <a:r>
              <a:rPr lang="zh-CN" altLang="en-US" smtClean="0"/>
              <a:t>节点（一个关键字，两个孩子）用二叉树结构表示当然没问题</a:t>
            </a:r>
          </a:p>
          <a:p>
            <a:pPr lvl="1"/>
            <a:r>
              <a:rPr lang="en-US" altLang="zh-CN" smtClean="0"/>
              <a:t>3</a:t>
            </a:r>
            <a:r>
              <a:rPr lang="zh-CN" altLang="en-US" smtClean="0"/>
              <a:t>节点、</a:t>
            </a:r>
            <a:r>
              <a:rPr lang="en-US" altLang="zh-CN" smtClean="0"/>
              <a:t>4</a:t>
            </a:r>
            <a:r>
              <a:rPr lang="zh-CN" altLang="en-US" smtClean="0"/>
              <a:t>节点怎么办？多个关键字在二叉树中只能形成多个节点</a:t>
            </a:r>
          </a:p>
          <a:p>
            <a:pPr lvl="1"/>
            <a:r>
              <a:rPr lang="zh-CN" altLang="en-US" smtClean="0"/>
              <a:t>用红边描述</a:t>
            </a:r>
            <a:r>
              <a:rPr lang="en-US" altLang="zh-CN" smtClean="0"/>
              <a:t>——</a:t>
            </a:r>
            <a:r>
              <a:rPr lang="zh-CN" altLang="en-US" smtClean="0"/>
              <a:t>红边连接的节点中的关键字，在</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树中是一个节点内的</a:t>
            </a:r>
          </a:p>
        </p:txBody>
      </p:sp>
      <p:sp>
        <p:nvSpPr>
          <p:cNvPr id="768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CBC376-C289-4345-B1EC-75CA90B787CF}" type="slidenum">
              <a:rPr lang="en-US" altLang="en-US">
                <a:solidFill>
                  <a:srgbClr val="4B4B4B"/>
                </a:solidFill>
              </a:rPr>
              <a:pPr eaLnBrk="1" hangingPunct="1"/>
              <a:t>233</a:t>
            </a:fld>
            <a:endParaRPr lang="en-US" altLang="en-US">
              <a:solidFill>
                <a:srgbClr val="4B4B4B"/>
              </a:solidFill>
            </a:endParaRPr>
          </a:p>
        </p:txBody>
      </p:sp>
    </p:spTree>
    <p:extLst>
      <p:ext uri="{BB962C8B-B14F-4D97-AF65-F5344CB8AC3E}">
        <p14:creationId xmlns:p14="http://schemas.microsoft.com/office/powerpoint/2010/main" val="206353905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2-3-4</a:t>
            </a:r>
            <a:r>
              <a:rPr lang="zh-CN" altLang="en-US" smtClean="0"/>
              <a:t>树的红－黑树表示</a:t>
            </a:r>
          </a:p>
        </p:txBody>
      </p:sp>
      <p:pic>
        <p:nvPicPr>
          <p:cNvPr id="77827" name="Picture 5" descr="b-rb-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487997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6"/>
          <p:cNvSpPr txBox="1">
            <a:spLocks noChangeArrowheads="1"/>
          </p:cNvSpPr>
          <p:nvPr/>
        </p:nvSpPr>
        <p:spPr bwMode="ltGray">
          <a:xfrm>
            <a:off x="6858000" y="2133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四节点的转换</a:t>
            </a:r>
          </a:p>
        </p:txBody>
      </p:sp>
      <p:sp>
        <p:nvSpPr>
          <p:cNvPr id="7782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BEBD9A-188C-4091-BED5-C98C0EDE9C63}" type="slidenum">
              <a:rPr lang="en-US" altLang="en-US">
                <a:solidFill>
                  <a:srgbClr val="4B4B4B"/>
                </a:solidFill>
              </a:rPr>
              <a:pPr eaLnBrk="1" hangingPunct="1"/>
              <a:t>234</a:t>
            </a:fld>
            <a:endParaRPr lang="en-US" altLang="en-US">
              <a:solidFill>
                <a:srgbClr val="4B4B4B"/>
              </a:solidFill>
            </a:endParaRPr>
          </a:p>
        </p:txBody>
      </p:sp>
    </p:spTree>
    <p:extLst>
      <p:ext uri="{BB962C8B-B14F-4D97-AF65-F5344CB8AC3E}">
        <p14:creationId xmlns:p14="http://schemas.microsoft.com/office/powerpoint/2010/main" val="243327953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2-3-4</a:t>
            </a:r>
            <a:r>
              <a:rPr lang="zh-CN" altLang="en-US" smtClean="0"/>
              <a:t>树的红－黑树表示</a:t>
            </a:r>
          </a:p>
        </p:txBody>
      </p:sp>
      <p:pic>
        <p:nvPicPr>
          <p:cNvPr id="78851" name="Picture 5" descr="b-r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95475"/>
            <a:ext cx="70389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6"/>
          <p:cNvSpPr txBox="1">
            <a:spLocks noChangeArrowheads="1"/>
          </p:cNvSpPr>
          <p:nvPr/>
        </p:nvSpPr>
        <p:spPr bwMode="ltGray">
          <a:xfrm>
            <a:off x="7162800" y="16002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三节点的转换</a:t>
            </a:r>
          </a:p>
        </p:txBody>
      </p:sp>
      <p:sp>
        <p:nvSpPr>
          <p:cNvPr id="78853" name="Text Box 7"/>
          <p:cNvSpPr txBox="1">
            <a:spLocks noChangeArrowheads="1"/>
          </p:cNvSpPr>
          <p:nvPr/>
        </p:nvSpPr>
        <p:spPr bwMode="ltGray">
          <a:xfrm>
            <a:off x="1676400" y="4100513"/>
            <a:ext cx="64008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即：红边实际上表示的是</a:t>
            </a:r>
            <a:r>
              <a:rPr lang="en-US" altLang="zh-CN">
                <a:solidFill>
                  <a:schemeClr val="hlink"/>
                </a:solidFill>
              </a:rPr>
              <a:t>2-3-4</a:t>
            </a:r>
            <a:r>
              <a:rPr lang="zh-CN" altLang="en-US">
                <a:solidFill>
                  <a:schemeClr val="hlink"/>
                </a:solidFill>
              </a:rPr>
              <a:t>树的同节点关系</a:t>
            </a:r>
          </a:p>
          <a:p>
            <a:pPr eaLnBrk="1" hangingPunct="1">
              <a:spcBef>
                <a:spcPct val="50000"/>
              </a:spcBef>
            </a:pPr>
            <a:r>
              <a:rPr lang="zh-CN" altLang="en-US">
                <a:solidFill>
                  <a:schemeClr val="hlink"/>
                </a:solidFill>
              </a:rPr>
              <a:t>黑边表示父子关系</a:t>
            </a:r>
          </a:p>
        </p:txBody>
      </p:sp>
      <p:sp>
        <p:nvSpPr>
          <p:cNvPr id="7885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CB30C8-EFB8-4AF0-921F-D59081F0E4AD}" type="slidenum">
              <a:rPr lang="en-US" altLang="en-US">
                <a:solidFill>
                  <a:srgbClr val="4B4B4B"/>
                </a:solidFill>
              </a:rPr>
              <a:pPr eaLnBrk="1" hangingPunct="1"/>
              <a:t>235</a:t>
            </a:fld>
            <a:endParaRPr lang="en-US" altLang="en-US">
              <a:solidFill>
                <a:srgbClr val="4B4B4B"/>
              </a:solidFill>
            </a:endParaRPr>
          </a:p>
        </p:txBody>
      </p:sp>
    </p:spTree>
    <p:extLst>
      <p:ext uri="{BB962C8B-B14F-4D97-AF65-F5344CB8AC3E}">
        <p14:creationId xmlns:p14="http://schemas.microsoft.com/office/powerpoint/2010/main" val="180591550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descr="redb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05000"/>
            <a:ext cx="5800725"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2"/>
          <p:cNvSpPr>
            <a:spLocks noGrp="1" noChangeArrowheads="1"/>
          </p:cNvSpPr>
          <p:nvPr>
            <p:ph type="title"/>
          </p:nvPr>
        </p:nvSpPr>
        <p:spPr/>
        <p:txBody>
          <a:bodyPr/>
          <a:lstStyle/>
          <a:p>
            <a:r>
              <a:rPr lang="en-US" altLang="zh-CN" smtClean="0"/>
              <a:t>2-3-4</a:t>
            </a:r>
            <a:r>
              <a:rPr lang="zh-CN" altLang="en-US" smtClean="0"/>
              <a:t>树的红－黑树表示</a:t>
            </a:r>
          </a:p>
        </p:txBody>
      </p:sp>
      <p:sp>
        <p:nvSpPr>
          <p:cNvPr id="1465349" name="AutoShape 5"/>
          <p:cNvSpPr>
            <a:spLocks noChangeArrowheads="1"/>
          </p:cNvSpPr>
          <p:nvPr/>
        </p:nvSpPr>
        <p:spPr bwMode="ltGray">
          <a:xfrm>
            <a:off x="1524000" y="1524000"/>
            <a:ext cx="1600200" cy="4572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50	65</a:t>
            </a:r>
          </a:p>
        </p:txBody>
      </p:sp>
      <p:grpSp>
        <p:nvGrpSpPr>
          <p:cNvPr id="2" name="Group 13"/>
          <p:cNvGrpSpPr>
            <a:grpSpLocks/>
          </p:cNvGrpSpPr>
          <p:nvPr/>
        </p:nvGrpSpPr>
        <p:grpSpPr bwMode="auto">
          <a:xfrm>
            <a:off x="228600" y="1981200"/>
            <a:ext cx="1371600" cy="1066800"/>
            <a:chOff x="144" y="1248"/>
            <a:chExt cx="864" cy="672"/>
          </a:xfrm>
        </p:grpSpPr>
        <p:sp>
          <p:nvSpPr>
            <p:cNvPr id="79885" name="AutoShape 7"/>
            <p:cNvSpPr>
              <a:spLocks noChangeArrowheads="1"/>
            </p:cNvSpPr>
            <p:nvPr/>
          </p:nvSpPr>
          <p:spPr bwMode="ltGray">
            <a:xfrm>
              <a:off x="144" y="1632"/>
              <a:ext cx="768"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5   10</a:t>
              </a:r>
            </a:p>
          </p:txBody>
        </p:sp>
        <p:sp>
          <p:nvSpPr>
            <p:cNvPr id="79886" name="Line 8"/>
            <p:cNvSpPr>
              <a:spLocks noChangeShapeType="1"/>
            </p:cNvSpPr>
            <p:nvPr/>
          </p:nvSpPr>
          <p:spPr bwMode="ltGray">
            <a:xfrm flipH="1">
              <a:off x="528" y="1248"/>
              <a:ext cx="48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4"/>
          <p:cNvGrpSpPr>
            <a:grpSpLocks/>
          </p:cNvGrpSpPr>
          <p:nvPr/>
        </p:nvGrpSpPr>
        <p:grpSpPr bwMode="auto">
          <a:xfrm>
            <a:off x="1676400" y="1981200"/>
            <a:ext cx="1219200" cy="1066800"/>
            <a:chOff x="1056" y="1248"/>
            <a:chExt cx="768" cy="672"/>
          </a:xfrm>
        </p:grpSpPr>
        <p:sp>
          <p:nvSpPr>
            <p:cNvPr id="79883" name="AutoShape 9"/>
            <p:cNvSpPr>
              <a:spLocks noChangeArrowheads="1"/>
            </p:cNvSpPr>
            <p:nvPr/>
          </p:nvSpPr>
          <p:spPr bwMode="ltGray">
            <a:xfrm>
              <a:off x="1056" y="1632"/>
              <a:ext cx="768"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60   62</a:t>
              </a:r>
            </a:p>
          </p:txBody>
        </p:sp>
        <p:sp>
          <p:nvSpPr>
            <p:cNvPr id="79884" name="Line 10"/>
            <p:cNvSpPr>
              <a:spLocks noChangeShapeType="1"/>
            </p:cNvSpPr>
            <p:nvPr/>
          </p:nvSpPr>
          <p:spPr bwMode="ltGray">
            <a:xfrm flipH="1">
              <a:off x="1488" y="1248"/>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5"/>
          <p:cNvGrpSpPr>
            <a:grpSpLocks/>
          </p:cNvGrpSpPr>
          <p:nvPr/>
        </p:nvGrpSpPr>
        <p:grpSpPr bwMode="auto">
          <a:xfrm>
            <a:off x="3048000" y="1981200"/>
            <a:ext cx="1219200" cy="1066800"/>
            <a:chOff x="1920" y="1248"/>
            <a:chExt cx="768" cy="672"/>
          </a:xfrm>
        </p:grpSpPr>
        <p:sp>
          <p:nvSpPr>
            <p:cNvPr id="79881" name="AutoShape 11"/>
            <p:cNvSpPr>
              <a:spLocks noChangeArrowheads="1"/>
            </p:cNvSpPr>
            <p:nvPr/>
          </p:nvSpPr>
          <p:spPr bwMode="ltGray">
            <a:xfrm>
              <a:off x="1920" y="1632"/>
              <a:ext cx="768"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70   80</a:t>
              </a:r>
            </a:p>
          </p:txBody>
        </p:sp>
        <p:sp>
          <p:nvSpPr>
            <p:cNvPr id="79882" name="Line 12"/>
            <p:cNvSpPr>
              <a:spLocks noChangeShapeType="1"/>
            </p:cNvSpPr>
            <p:nvPr/>
          </p:nvSpPr>
          <p:spPr bwMode="ltGray">
            <a:xfrm>
              <a:off x="1920" y="1248"/>
              <a:ext cx="38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8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0CB1AC-FDBE-4153-B78F-DE8E04AEA5D6}" type="slidenum">
              <a:rPr lang="en-US" altLang="en-US">
                <a:solidFill>
                  <a:srgbClr val="4B4B4B"/>
                </a:solidFill>
              </a:rPr>
              <a:pPr eaLnBrk="1" hangingPunct="1"/>
              <a:t>236</a:t>
            </a:fld>
            <a:endParaRPr lang="en-US" altLang="en-US">
              <a:solidFill>
                <a:srgbClr val="4B4B4B"/>
              </a:solidFill>
            </a:endParaRPr>
          </a:p>
        </p:txBody>
      </p:sp>
    </p:spTree>
    <p:extLst>
      <p:ext uri="{BB962C8B-B14F-4D97-AF65-F5344CB8AC3E}">
        <p14:creationId xmlns:p14="http://schemas.microsoft.com/office/powerpoint/2010/main" val="3841546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5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9" grpId="0" animBg="1" autoUpdateAnimBg="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红－黑树特性</a:t>
            </a:r>
            <a:r>
              <a:rPr lang="en-US" altLang="zh-CN" smtClean="0"/>
              <a:t>1</a:t>
            </a:r>
          </a:p>
        </p:txBody>
      </p:sp>
      <p:sp>
        <p:nvSpPr>
          <p:cNvPr id="81923" name="Rectangle 3"/>
          <p:cNvSpPr>
            <a:spLocks noGrp="1" noChangeArrowheads="1"/>
          </p:cNvSpPr>
          <p:nvPr>
            <p:ph idx="1"/>
          </p:nvPr>
        </p:nvSpPr>
        <p:spPr/>
        <p:txBody>
          <a:bodyPr/>
          <a:lstStyle/>
          <a:p>
            <a:r>
              <a:rPr lang="zh-CN" altLang="en-US" smtClean="0"/>
              <a:t>定理</a:t>
            </a:r>
            <a:r>
              <a:rPr lang="en-US" altLang="zh-CN" smtClean="0"/>
              <a:t>11-1</a:t>
            </a:r>
            <a:r>
              <a:rPr lang="zh-CN" altLang="en-US" smtClean="0"/>
              <a:t>：设从根到外部节点的路径的长度（</a:t>
            </a:r>
            <a:r>
              <a:rPr lang="en-US" altLang="zh-CN" smtClean="0"/>
              <a:t>length</a:t>
            </a:r>
            <a:r>
              <a:rPr lang="zh-CN" altLang="en-US" smtClean="0"/>
              <a:t>）是该路径中指针的数量，若</a:t>
            </a:r>
            <a:r>
              <a:rPr lang="en-US" altLang="zh-CN" smtClean="0"/>
              <a:t>P</a:t>
            </a:r>
            <a:r>
              <a:rPr lang="zh-CN" altLang="en-US" smtClean="0"/>
              <a:t>、</a:t>
            </a:r>
            <a:r>
              <a:rPr lang="en-US" altLang="zh-CN" smtClean="0"/>
              <a:t>Q</a:t>
            </a:r>
            <a:r>
              <a:rPr lang="zh-CN" altLang="en-US" smtClean="0"/>
              <a:t>是红－黑树中两条从根至外部节点的路径，那么</a:t>
            </a:r>
            <a:r>
              <a:rPr lang="en-US" altLang="zh-CN" smtClean="0"/>
              <a:t>length(P) </a:t>
            </a:r>
            <a:r>
              <a:rPr lang="en-US" altLang="zh-CN" smtClean="0">
                <a:latin typeface="宋体" panose="02010600030101010101" pitchFamily="2" charset="-122"/>
              </a:rPr>
              <a:t>≤</a:t>
            </a:r>
            <a:r>
              <a:rPr lang="en-US" altLang="zh-CN" smtClean="0"/>
              <a:t>2length(Q)</a:t>
            </a:r>
          </a:p>
          <a:p>
            <a:pPr>
              <a:buFont typeface="Wingdings" panose="05000000000000000000" pitchFamily="2" charset="2"/>
              <a:buNone/>
            </a:pPr>
            <a:r>
              <a:rPr lang="zh-CN" altLang="en-US" smtClean="0"/>
              <a:t>证明：</a:t>
            </a:r>
          </a:p>
          <a:p>
            <a:pPr>
              <a:buFont typeface="Wingdings" panose="05000000000000000000" pitchFamily="2" charset="2"/>
              <a:buNone/>
            </a:pPr>
            <a:r>
              <a:rPr lang="zh-CN" altLang="en-US" smtClean="0"/>
              <a:t>设根的阶为</a:t>
            </a:r>
            <a:r>
              <a:rPr lang="en-US" altLang="zh-CN" smtClean="0"/>
              <a:t>r——</a:t>
            </a:r>
            <a:r>
              <a:rPr lang="zh-CN" altLang="en-US" smtClean="0"/>
              <a:t>黑指针数为</a:t>
            </a:r>
            <a:r>
              <a:rPr lang="en-US" altLang="zh-CN" smtClean="0"/>
              <a:t>r</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47FA4D-C849-415F-8AC5-C862B2AF016F}" type="slidenum">
              <a:rPr lang="en-US" altLang="en-US">
                <a:solidFill>
                  <a:srgbClr val="4B4B4B"/>
                </a:solidFill>
              </a:rPr>
              <a:pPr eaLnBrk="1" hangingPunct="1"/>
              <a:t>237</a:t>
            </a:fld>
            <a:endParaRPr lang="en-US" altLang="en-US">
              <a:solidFill>
                <a:srgbClr val="4B4B4B"/>
              </a:solidFill>
            </a:endParaRPr>
          </a:p>
        </p:txBody>
      </p:sp>
    </p:spTree>
    <p:extLst>
      <p:ext uri="{BB962C8B-B14F-4D97-AF65-F5344CB8AC3E}">
        <p14:creationId xmlns:p14="http://schemas.microsoft.com/office/powerpoint/2010/main" val="9062002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红－黑树特性</a:t>
            </a:r>
            <a:r>
              <a:rPr lang="en-US" altLang="zh-CN" smtClean="0"/>
              <a:t>1</a:t>
            </a:r>
          </a:p>
        </p:txBody>
      </p:sp>
      <p:sp>
        <p:nvSpPr>
          <p:cNvPr id="82947" name="Rectangle 3"/>
          <p:cNvSpPr>
            <a:spLocks noGrp="1" noChangeArrowheads="1"/>
          </p:cNvSpPr>
          <p:nvPr>
            <p:ph idx="1"/>
          </p:nvPr>
        </p:nvSpPr>
        <p:spPr/>
        <p:txBody>
          <a:bodyPr/>
          <a:lstStyle/>
          <a:p>
            <a:pPr>
              <a:buFont typeface="Wingdings" panose="05000000000000000000" pitchFamily="2" charset="2"/>
              <a:buNone/>
            </a:pPr>
            <a:r>
              <a:rPr lang="zh-CN" altLang="en-US" smtClean="0"/>
              <a:t>由</a:t>
            </a:r>
            <a:r>
              <a:rPr lang="en-US" altLang="zh-CN" smtClean="0"/>
              <a:t>RB1’</a:t>
            </a:r>
            <a:r>
              <a:rPr lang="zh-CN" altLang="en-US" smtClean="0"/>
              <a:t>知：每条路径最后一个指针为黑色的</a:t>
            </a:r>
          </a:p>
          <a:p>
            <a:pPr>
              <a:buFont typeface="Wingdings" panose="05000000000000000000" pitchFamily="2" charset="2"/>
              <a:buNone/>
            </a:pPr>
            <a:r>
              <a:rPr lang="zh-CN" altLang="en-US" smtClean="0"/>
              <a:t>由</a:t>
            </a:r>
            <a:r>
              <a:rPr lang="en-US" altLang="zh-CN" smtClean="0"/>
              <a:t>RB2’</a:t>
            </a:r>
            <a:r>
              <a:rPr lang="zh-CN" altLang="en-US" smtClean="0"/>
              <a:t>知：所有路径都不包含连续红指针</a:t>
            </a:r>
          </a:p>
          <a:p>
            <a:pPr>
              <a:buFont typeface="Wingdings" panose="05000000000000000000" pitchFamily="2" charset="2"/>
              <a:buNone/>
            </a:pPr>
            <a:r>
              <a:rPr lang="zh-CN" altLang="en-US" smtClean="0">
                <a:sym typeface="Wingdings" panose="05000000000000000000" pitchFamily="2" charset="2"/>
              </a:rPr>
              <a:t>每个红指针后面都会紧跟一个黑指针</a:t>
            </a:r>
          </a:p>
          <a:p>
            <a:pPr>
              <a:buFont typeface="Wingdings" panose="05000000000000000000" pitchFamily="2" charset="2"/>
              <a:buNone/>
            </a:pPr>
            <a:r>
              <a:rPr lang="zh-CN" altLang="en-US" smtClean="0">
                <a:sym typeface="Wingdings" panose="05000000000000000000" pitchFamily="2" charset="2"/>
              </a:rPr>
              <a:t>红指针数目最多为</a:t>
            </a:r>
            <a:r>
              <a:rPr lang="en-US" altLang="zh-CN" smtClean="0">
                <a:sym typeface="Wingdings" panose="05000000000000000000" pitchFamily="2" charset="2"/>
              </a:rPr>
              <a:t>r</a:t>
            </a:r>
            <a:r>
              <a:rPr lang="zh-CN" altLang="en-US" smtClean="0">
                <a:sym typeface="Wingdings" panose="05000000000000000000" pitchFamily="2" charset="2"/>
              </a:rPr>
              <a:t>指针总数在</a:t>
            </a:r>
            <a:r>
              <a:rPr lang="en-US" altLang="zh-CN" smtClean="0">
                <a:sym typeface="Wingdings" panose="05000000000000000000" pitchFamily="2" charset="2"/>
              </a:rPr>
              <a:t>r~2r</a:t>
            </a:r>
            <a:r>
              <a:rPr lang="zh-CN" altLang="en-US" smtClean="0">
                <a:sym typeface="Wingdings" panose="05000000000000000000" pitchFamily="2" charset="2"/>
              </a:rPr>
              <a:t>之间</a:t>
            </a:r>
          </a:p>
          <a:p>
            <a:pPr>
              <a:buFont typeface="Wingdings" panose="05000000000000000000" pitchFamily="2" charset="2"/>
              <a:buNone/>
            </a:pPr>
            <a:r>
              <a:rPr lang="zh-CN" altLang="en-US" smtClean="0">
                <a:sym typeface="Wingdings" panose="05000000000000000000" pitchFamily="2" charset="2"/>
              </a:rPr>
              <a:t>定理得证</a:t>
            </a:r>
            <a:endParaRPr lang="zh-CN" altLang="en-US" smtClean="0"/>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3BDA82-89FB-4F33-BB54-EBD6B0522EB9}" type="slidenum">
              <a:rPr lang="en-US" altLang="en-US">
                <a:solidFill>
                  <a:srgbClr val="4B4B4B"/>
                </a:solidFill>
              </a:rPr>
              <a:pPr eaLnBrk="1" hangingPunct="1"/>
              <a:t>238</a:t>
            </a:fld>
            <a:endParaRPr lang="en-US" altLang="en-US">
              <a:solidFill>
                <a:srgbClr val="4B4B4B"/>
              </a:solidFill>
            </a:endParaRPr>
          </a:p>
        </p:txBody>
      </p:sp>
    </p:spTree>
    <p:extLst>
      <p:ext uri="{BB962C8B-B14F-4D97-AF65-F5344CB8AC3E}">
        <p14:creationId xmlns:p14="http://schemas.microsoft.com/office/powerpoint/2010/main" val="272069960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红－黑树特性</a:t>
            </a:r>
            <a:r>
              <a:rPr lang="en-US" altLang="zh-CN" smtClean="0"/>
              <a:t>2</a:t>
            </a:r>
          </a:p>
        </p:txBody>
      </p:sp>
      <p:sp>
        <p:nvSpPr>
          <p:cNvPr id="83971" name="Rectangle 3"/>
          <p:cNvSpPr>
            <a:spLocks noGrp="1" noChangeArrowheads="1"/>
          </p:cNvSpPr>
          <p:nvPr>
            <p:ph idx="1"/>
          </p:nvPr>
        </p:nvSpPr>
        <p:spPr/>
        <p:txBody>
          <a:bodyPr/>
          <a:lstStyle/>
          <a:p>
            <a:pPr marL="609600" indent="-609600"/>
            <a:r>
              <a:rPr lang="zh-CN" altLang="en-US" smtClean="0"/>
              <a:t>定理</a:t>
            </a:r>
            <a:r>
              <a:rPr lang="en-US" altLang="zh-CN" smtClean="0"/>
              <a:t>11-2</a:t>
            </a:r>
            <a:r>
              <a:rPr lang="zh-CN" altLang="en-US" smtClean="0"/>
              <a:t>：设</a:t>
            </a:r>
            <a:r>
              <a:rPr lang="en-US" altLang="zh-CN" smtClean="0"/>
              <a:t>h</a:t>
            </a:r>
            <a:r>
              <a:rPr lang="zh-CN" altLang="en-US" smtClean="0"/>
              <a:t>是一棵红－黑树的高度（不包括外部节点），</a:t>
            </a:r>
            <a:r>
              <a:rPr lang="en-US" altLang="zh-CN" smtClean="0"/>
              <a:t>n</a:t>
            </a:r>
            <a:r>
              <a:rPr lang="zh-CN" altLang="en-US" smtClean="0"/>
              <a:t>是树中内部节点的数目，而</a:t>
            </a:r>
            <a:r>
              <a:rPr lang="en-US" altLang="zh-CN" smtClean="0"/>
              <a:t>r</a:t>
            </a:r>
            <a:r>
              <a:rPr lang="zh-CN" altLang="en-US" smtClean="0"/>
              <a:t>是根节点的阶，则有</a:t>
            </a:r>
          </a:p>
          <a:p>
            <a:pPr marL="609600" indent="-609600">
              <a:buFont typeface="Wingdings" panose="05000000000000000000" pitchFamily="2" charset="2"/>
              <a:buAutoNum type="arabicParenR"/>
            </a:pPr>
            <a:r>
              <a:rPr lang="en-US" altLang="zh-CN" smtClean="0"/>
              <a:t>h≤2r——</a:t>
            </a:r>
            <a:r>
              <a:rPr lang="zh-CN" altLang="en-US" smtClean="0"/>
              <a:t>由定理</a:t>
            </a:r>
            <a:r>
              <a:rPr lang="en-US" altLang="zh-CN" smtClean="0"/>
              <a:t>11-1</a:t>
            </a:r>
            <a:r>
              <a:rPr lang="zh-CN" altLang="en-US" smtClean="0"/>
              <a:t>显然</a:t>
            </a:r>
          </a:p>
          <a:p>
            <a:pPr marL="609600" indent="-609600">
              <a:buFont typeface="Wingdings" panose="05000000000000000000" pitchFamily="2" charset="2"/>
              <a:buAutoNum type="arabicParenR"/>
            </a:pPr>
            <a:r>
              <a:rPr lang="en-US" altLang="zh-CN" smtClean="0"/>
              <a:t>n</a:t>
            </a:r>
            <a:r>
              <a:rPr lang="en-US" altLang="zh-CN" smtClean="0">
                <a:latin typeface="宋体" panose="02010600030101010101" pitchFamily="2" charset="-122"/>
              </a:rPr>
              <a:t>≥</a:t>
            </a:r>
            <a:r>
              <a:rPr lang="en-US" altLang="zh-CN" smtClean="0"/>
              <a:t>2</a:t>
            </a:r>
            <a:r>
              <a:rPr lang="en-US" altLang="zh-CN" baseline="30000" smtClean="0"/>
              <a:t>r</a:t>
            </a:r>
            <a:r>
              <a:rPr lang="en-US" altLang="zh-CN" smtClean="0"/>
              <a:t> – 1</a:t>
            </a:r>
          </a:p>
          <a:p>
            <a:pPr marL="609600" indent="-609600">
              <a:buFont typeface="Wingdings" panose="05000000000000000000" pitchFamily="2" charset="2"/>
              <a:buAutoNum type="arabicParenR"/>
            </a:pPr>
            <a:r>
              <a:rPr lang="en-US" altLang="zh-CN" smtClean="0"/>
              <a:t>h≤2log</a:t>
            </a:r>
            <a:r>
              <a:rPr lang="en-US" altLang="zh-CN" baseline="-25000" smtClean="0"/>
              <a:t>2</a:t>
            </a:r>
            <a:r>
              <a:rPr lang="en-US" altLang="zh-CN" smtClean="0"/>
              <a:t>(n+1)</a:t>
            </a:r>
          </a:p>
        </p:txBody>
      </p:sp>
      <p:sp>
        <p:nvSpPr>
          <p:cNvPr id="839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6968BC-EA18-472F-8CCF-9CEFB22A47FE}" type="slidenum">
              <a:rPr lang="en-US" altLang="en-US">
                <a:solidFill>
                  <a:srgbClr val="4B4B4B"/>
                </a:solidFill>
              </a:rPr>
              <a:pPr eaLnBrk="1" hangingPunct="1"/>
              <a:t>239</a:t>
            </a:fld>
            <a:endParaRPr lang="en-US" altLang="en-US">
              <a:solidFill>
                <a:srgbClr val="4B4B4B"/>
              </a:solidFill>
            </a:endParaRPr>
          </a:p>
        </p:txBody>
      </p:sp>
      <p:sp>
        <p:nvSpPr>
          <p:cNvPr id="83972" name="Text Box 4"/>
          <p:cNvSpPr txBox="1">
            <a:spLocks noChangeArrowheads="1"/>
          </p:cNvSpPr>
          <p:nvPr/>
        </p:nvSpPr>
        <p:spPr bwMode="ltGray">
          <a:xfrm>
            <a:off x="4876800" y="358140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hlink"/>
                </a:solidFill>
              </a:rPr>
              <a:t>根的阶为</a:t>
            </a:r>
            <a:r>
              <a:rPr lang="en-US" altLang="zh-CN" sz="2800">
                <a:solidFill>
                  <a:schemeClr val="hlink"/>
                </a:solidFill>
              </a:rPr>
              <a:t>r</a:t>
            </a:r>
            <a:r>
              <a:rPr lang="en-US" altLang="zh-CN" sz="2800">
                <a:solidFill>
                  <a:schemeClr val="hlink"/>
                </a:solidFill>
                <a:sym typeface="Wingdings" panose="05000000000000000000" pitchFamily="2" charset="2"/>
              </a:rPr>
              <a:t></a:t>
            </a:r>
            <a:r>
              <a:rPr lang="zh-CN" altLang="en-US" sz="2800">
                <a:solidFill>
                  <a:schemeClr val="hlink"/>
                </a:solidFill>
                <a:sym typeface="Wingdings" panose="05000000000000000000" pitchFamily="2" charset="2"/>
              </a:rPr>
              <a:t>树高至少为</a:t>
            </a:r>
            <a:r>
              <a:rPr lang="en-US" altLang="zh-CN" sz="2800">
                <a:solidFill>
                  <a:schemeClr val="hlink"/>
                </a:solidFill>
                <a:sym typeface="Wingdings" panose="05000000000000000000" pitchFamily="2" charset="2"/>
              </a:rPr>
              <a:t>r</a:t>
            </a:r>
            <a:endParaRPr lang="en-US" altLang="zh-CN" sz="2800">
              <a:solidFill>
                <a:schemeClr val="hlink"/>
              </a:solidFill>
            </a:endParaRPr>
          </a:p>
        </p:txBody>
      </p:sp>
      <p:sp>
        <p:nvSpPr>
          <p:cNvPr id="83973" name="AutoShape 5"/>
          <p:cNvSpPr>
            <a:spLocks noChangeArrowheads="1"/>
          </p:cNvSpPr>
          <p:nvPr/>
        </p:nvSpPr>
        <p:spPr bwMode="ltGray">
          <a:xfrm>
            <a:off x="3657600" y="3657600"/>
            <a:ext cx="1219200" cy="304800"/>
          </a:xfrm>
          <a:prstGeom prst="leftArrow">
            <a:avLst>
              <a:gd name="adj1" fmla="val 50000"/>
              <a:gd name="adj2" fmla="val 100000"/>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4" name="Text Box 6"/>
          <p:cNvSpPr txBox="1">
            <a:spLocks noChangeArrowheads="1"/>
          </p:cNvSpPr>
          <p:nvPr/>
        </p:nvSpPr>
        <p:spPr bwMode="ltGray">
          <a:xfrm>
            <a:off x="5257800" y="4191000"/>
            <a:ext cx="358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hlink"/>
                </a:solidFill>
              </a:rPr>
              <a:t>由</a:t>
            </a:r>
            <a:r>
              <a:rPr lang="en-US" altLang="zh-CN" sz="2800">
                <a:solidFill>
                  <a:schemeClr val="hlink"/>
                </a:solidFill>
              </a:rPr>
              <a:t>2</a:t>
            </a:r>
            <a:r>
              <a:rPr lang="zh-CN" altLang="en-US" sz="2800">
                <a:solidFill>
                  <a:schemeClr val="hlink"/>
                </a:solidFill>
              </a:rPr>
              <a:t>可得</a:t>
            </a:r>
            <a:r>
              <a:rPr lang="en-US" altLang="zh-CN" sz="2800">
                <a:solidFill>
                  <a:schemeClr val="hlink"/>
                </a:solidFill>
              </a:rPr>
              <a:t>r</a:t>
            </a:r>
            <a:r>
              <a:rPr lang="en-US" altLang="zh-CN" sz="2800">
                <a:solidFill>
                  <a:schemeClr val="hlink"/>
                </a:solidFill>
                <a:latin typeface="Times New Roman" panose="02020603050405020304" pitchFamily="18" charset="0"/>
              </a:rPr>
              <a:t>≤log</a:t>
            </a:r>
            <a:r>
              <a:rPr lang="en-US" altLang="zh-CN" sz="2800" baseline="-25000">
                <a:solidFill>
                  <a:schemeClr val="hlink"/>
                </a:solidFill>
                <a:latin typeface="Times New Roman" panose="02020603050405020304" pitchFamily="18" charset="0"/>
              </a:rPr>
              <a:t>2</a:t>
            </a:r>
            <a:r>
              <a:rPr lang="en-US" altLang="zh-CN" sz="2800">
                <a:solidFill>
                  <a:schemeClr val="hlink"/>
                </a:solidFill>
                <a:latin typeface="Times New Roman" panose="02020603050405020304" pitchFamily="18" charset="0"/>
              </a:rPr>
              <a:t>(n+1)</a:t>
            </a:r>
            <a:r>
              <a:rPr lang="zh-CN" altLang="en-US" sz="2800">
                <a:solidFill>
                  <a:schemeClr val="hlink"/>
                </a:solidFill>
                <a:latin typeface="Times New Roman" panose="02020603050405020304" pitchFamily="18" charset="0"/>
              </a:rPr>
              <a:t>，再结合</a:t>
            </a:r>
            <a:r>
              <a:rPr lang="en-US" altLang="zh-CN" sz="2800">
                <a:solidFill>
                  <a:schemeClr val="hlink"/>
                </a:solidFill>
                <a:latin typeface="Times New Roman" panose="02020603050405020304" pitchFamily="18" charset="0"/>
              </a:rPr>
              <a:t>1</a:t>
            </a:r>
            <a:r>
              <a:rPr lang="zh-CN" altLang="en-US" sz="2800">
                <a:solidFill>
                  <a:schemeClr val="hlink"/>
                </a:solidFill>
                <a:latin typeface="Times New Roman" panose="02020603050405020304" pitchFamily="18" charset="0"/>
              </a:rPr>
              <a:t>即可得证</a:t>
            </a:r>
          </a:p>
        </p:txBody>
      </p:sp>
      <p:sp>
        <p:nvSpPr>
          <p:cNvPr id="83975" name="AutoShape 7"/>
          <p:cNvSpPr>
            <a:spLocks noChangeArrowheads="1"/>
          </p:cNvSpPr>
          <p:nvPr/>
        </p:nvSpPr>
        <p:spPr bwMode="ltGray">
          <a:xfrm>
            <a:off x="4343400" y="4267200"/>
            <a:ext cx="990600" cy="304800"/>
          </a:xfrm>
          <a:prstGeom prst="leftArrow">
            <a:avLst>
              <a:gd name="adj1" fmla="val 50000"/>
              <a:gd name="adj2" fmla="val 81250"/>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35565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存储结构</a:t>
            </a:r>
            <a:endParaRPr lang="zh-CN" altLang="en-US" dirty="0"/>
          </a:p>
        </p:txBody>
      </p:sp>
      <p:sp>
        <p:nvSpPr>
          <p:cNvPr id="3" name="内容占位符 2"/>
          <p:cNvSpPr>
            <a:spLocks noGrp="1"/>
          </p:cNvSpPr>
          <p:nvPr>
            <p:ph sz="half" idx="1"/>
          </p:nvPr>
        </p:nvSpPr>
        <p:spPr/>
        <p:txBody>
          <a:bodyPr/>
          <a:lstStyle/>
          <a:p>
            <a:r>
              <a:rPr lang="zh-CN" altLang="en-US" dirty="0"/>
              <a:t>顺序存储结构</a:t>
            </a:r>
            <a:r>
              <a:rPr lang="en-US" altLang="zh-CN" dirty="0" smtClean="0"/>
              <a:t>—</a:t>
            </a:r>
            <a:r>
              <a:rPr lang="zh-CN" altLang="en-US" dirty="0" smtClean="0"/>
              <a:t>借助</a:t>
            </a:r>
            <a:r>
              <a:rPr lang="zh-CN" altLang="en-US" dirty="0"/>
              <a:t>元素在存储器中的相对位置来</a:t>
            </a:r>
            <a:r>
              <a:rPr lang="zh-CN" altLang="en-US" dirty="0" smtClean="0"/>
              <a:t>表示数据</a:t>
            </a:r>
            <a:r>
              <a:rPr lang="zh-CN" altLang="en-US" dirty="0"/>
              <a:t>元素间的逻辑</a:t>
            </a:r>
            <a:r>
              <a:rPr lang="zh-CN" altLang="en-US" dirty="0" smtClean="0"/>
              <a:t>关系</a:t>
            </a:r>
            <a:endParaRPr lang="en-US" altLang="zh-CN" dirty="0" smtClean="0"/>
          </a:p>
          <a:p>
            <a:endParaRPr lang="en-US" altLang="zh-CN" dirty="0"/>
          </a:p>
          <a:p>
            <a:endParaRPr lang="zh-CN" altLang="en-US" dirty="0"/>
          </a:p>
          <a:p>
            <a:r>
              <a:rPr lang="zh-CN" altLang="en-US" dirty="0"/>
              <a:t>链式存储结构</a:t>
            </a:r>
            <a:r>
              <a:rPr lang="en-US" altLang="zh-CN" dirty="0" smtClean="0"/>
              <a:t>—</a:t>
            </a:r>
            <a:r>
              <a:rPr lang="zh-CN" altLang="en-US" dirty="0" smtClean="0"/>
              <a:t>借助</a:t>
            </a:r>
            <a:r>
              <a:rPr lang="zh-CN" altLang="en-US" dirty="0"/>
              <a:t>指示元素存储地址的指针表示</a:t>
            </a:r>
            <a:r>
              <a:rPr lang="zh-CN" altLang="en-US" dirty="0" smtClean="0"/>
              <a:t>数据元素</a:t>
            </a:r>
            <a:r>
              <a:rPr lang="zh-CN" altLang="en-US" dirty="0"/>
              <a:t>间的逻辑关系</a:t>
            </a:r>
          </a:p>
        </p:txBody>
      </p:sp>
      <p:sp>
        <p:nvSpPr>
          <p:cNvPr id="6" name="灯片编号占位符 5"/>
          <p:cNvSpPr>
            <a:spLocks noGrp="1"/>
          </p:cNvSpPr>
          <p:nvPr>
            <p:ph type="sldNum" sz="quarter" idx="12"/>
          </p:nvPr>
        </p:nvSpPr>
        <p:spPr/>
        <p:txBody>
          <a:bodyPr/>
          <a:lstStyle/>
          <a:p>
            <a:pPr rtl="0"/>
            <a:fld id="{71B7BAC7-FE87-40F6-AA24-4F4685D1B022}" type="slidenum">
              <a:rPr lang="en-US" smtClean="0"/>
              <a:t>24</a:t>
            </a:fld>
            <a:endParaRPr lang="en-US"/>
          </a:p>
        </p:txBody>
      </p:sp>
      <p:grpSp>
        <p:nvGrpSpPr>
          <p:cNvPr id="11" name="Group 2"/>
          <p:cNvGrpSpPr/>
          <p:nvPr/>
        </p:nvGrpSpPr>
        <p:grpSpPr bwMode="auto">
          <a:xfrm>
            <a:off x="5851242" y="632661"/>
            <a:ext cx="2954867" cy="3048781"/>
            <a:chOff x="1152" y="336"/>
            <a:chExt cx="2640" cy="3536"/>
          </a:xfrm>
        </p:grpSpPr>
        <p:sp>
          <p:nvSpPr>
            <p:cNvPr id="12" name="Rectangle 3"/>
            <p:cNvSpPr>
              <a:spLocks noChangeArrowheads="1"/>
            </p:cNvSpPr>
            <p:nvPr/>
          </p:nvSpPr>
          <p:spPr bwMode="auto">
            <a:xfrm>
              <a:off x="2952" y="2757"/>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a:r>
                <a:rPr lang="zh-CN" altLang="en-US" sz="1400" b="1" dirty="0">
                  <a:latin typeface="楷体_GB2312" pitchFamily="49" charset="-122"/>
                  <a:ea typeface="楷体_GB2312" pitchFamily="49" charset="-122"/>
                </a:rPr>
                <a:t>元素</a:t>
              </a:r>
              <a:r>
                <a:rPr lang="en-US" altLang="zh-CN" sz="1400" b="1" dirty="0">
                  <a:latin typeface="楷体_GB2312" pitchFamily="49" charset="-122"/>
                  <a:ea typeface="楷体_GB2312" pitchFamily="49" charset="-122"/>
                </a:rPr>
                <a:t>n</a:t>
              </a:r>
            </a:p>
          </p:txBody>
        </p:sp>
        <p:sp>
          <p:nvSpPr>
            <p:cNvPr id="13" name="Rectangle 4"/>
            <p:cNvSpPr>
              <a:spLocks noChangeArrowheads="1"/>
            </p:cNvSpPr>
            <p:nvPr/>
          </p:nvSpPr>
          <p:spPr bwMode="auto">
            <a:xfrm>
              <a:off x="2952" y="2331"/>
              <a:ext cx="816" cy="426"/>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a:r>
                <a:rPr lang="en-US" altLang="zh-CN" sz="1400" b="1"/>
                <a:t>……..</a:t>
              </a:r>
            </a:p>
          </p:txBody>
        </p:sp>
        <p:sp>
          <p:nvSpPr>
            <p:cNvPr id="14" name="Rectangle 5"/>
            <p:cNvSpPr>
              <a:spLocks noChangeArrowheads="1"/>
            </p:cNvSpPr>
            <p:nvPr/>
          </p:nvSpPr>
          <p:spPr bwMode="auto">
            <a:xfrm>
              <a:off x="2952" y="1904"/>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a:r>
                <a:rPr lang="zh-CN" altLang="en-US" sz="1400" b="1">
                  <a:latin typeface="楷体_GB2312" pitchFamily="49" charset="-122"/>
                  <a:ea typeface="楷体_GB2312" pitchFamily="49" charset="-122"/>
                </a:rPr>
                <a:t>元素</a:t>
              </a:r>
              <a:r>
                <a:rPr lang="en-US" altLang="zh-CN" sz="1400" b="1">
                  <a:latin typeface="楷体_GB2312" pitchFamily="49" charset="-122"/>
                  <a:ea typeface="楷体_GB2312" pitchFamily="49" charset="-122"/>
                </a:rPr>
                <a:t>i</a:t>
              </a:r>
            </a:p>
          </p:txBody>
        </p:sp>
        <p:sp>
          <p:nvSpPr>
            <p:cNvPr id="15" name="Rectangle 6"/>
            <p:cNvSpPr>
              <a:spLocks noChangeArrowheads="1"/>
            </p:cNvSpPr>
            <p:nvPr/>
          </p:nvSpPr>
          <p:spPr bwMode="auto">
            <a:xfrm>
              <a:off x="2952" y="1477"/>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a:r>
                <a:rPr lang="en-US" altLang="zh-CN" sz="1400" b="1"/>
                <a:t>……..</a:t>
              </a:r>
            </a:p>
          </p:txBody>
        </p:sp>
        <p:sp>
          <p:nvSpPr>
            <p:cNvPr id="16" name="Rectangle 7"/>
            <p:cNvSpPr>
              <a:spLocks noChangeArrowheads="1"/>
            </p:cNvSpPr>
            <p:nvPr/>
          </p:nvSpPr>
          <p:spPr bwMode="auto">
            <a:xfrm>
              <a:off x="2952" y="1051"/>
              <a:ext cx="816" cy="426"/>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a:r>
                <a:rPr lang="zh-CN" altLang="en-US" sz="1400" b="1">
                  <a:latin typeface="楷体_GB2312" pitchFamily="49" charset="-122"/>
                  <a:ea typeface="楷体_GB2312" pitchFamily="49" charset="-122"/>
                </a:rPr>
                <a:t>元素</a:t>
              </a:r>
              <a:r>
                <a:rPr lang="en-US" altLang="zh-CN" sz="1400" b="1">
                  <a:latin typeface="楷体_GB2312" pitchFamily="49" charset="-122"/>
                  <a:ea typeface="楷体_GB2312" pitchFamily="49" charset="-122"/>
                </a:rPr>
                <a:t>2</a:t>
              </a:r>
            </a:p>
          </p:txBody>
        </p:sp>
        <p:sp>
          <p:nvSpPr>
            <p:cNvPr id="17" name="Rectangle 8"/>
            <p:cNvSpPr>
              <a:spLocks noChangeArrowheads="1"/>
            </p:cNvSpPr>
            <p:nvPr/>
          </p:nvSpPr>
          <p:spPr bwMode="auto">
            <a:xfrm>
              <a:off x="2952" y="624"/>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a:r>
                <a:rPr lang="zh-CN" altLang="en-US" sz="1400" b="1">
                  <a:latin typeface="楷体_GB2312" pitchFamily="49" charset="-122"/>
                  <a:ea typeface="楷体_GB2312" pitchFamily="49" charset="-122"/>
                </a:rPr>
                <a:t>元素</a:t>
              </a:r>
              <a:r>
                <a:rPr lang="en-US" altLang="zh-CN" sz="1400" b="1">
                  <a:latin typeface="楷体_GB2312" pitchFamily="49" charset="-122"/>
                  <a:ea typeface="楷体_GB2312" pitchFamily="49" charset="-122"/>
                </a:rPr>
                <a:t>1</a:t>
              </a:r>
            </a:p>
          </p:txBody>
        </p:sp>
        <p:sp>
          <p:nvSpPr>
            <p:cNvPr id="18" name="Line 9"/>
            <p:cNvSpPr>
              <a:spLocks noChangeShapeType="1"/>
            </p:cNvSpPr>
            <p:nvPr/>
          </p:nvSpPr>
          <p:spPr bwMode="auto">
            <a:xfrm>
              <a:off x="2952" y="624"/>
              <a:ext cx="81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19" name="Line 10"/>
            <p:cNvSpPr>
              <a:spLocks noChangeShapeType="1"/>
            </p:cNvSpPr>
            <p:nvPr/>
          </p:nvSpPr>
          <p:spPr bwMode="auto">
            <a:xfrm>
              <a:off x="2952" y="1051"/>
              <a:ext cx="8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20" name="Line 11"/>
            <p:cNvSpPr>
              <a:spLocks noChangeShapeType="1"/>
            </p:cNvSpPr>
            <p:nvPr/>
          </p:nvSpPr>
          <p:spPr bwMode="auto">
            <a:xfrm>
              <a:off x="2952" y="1477"/>
              <a:ext cx="8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21" name="Line 12"/>
            <p:cNvSpPr>
              <a:spLocks noChangeShapeType="1"/>
            </p:cNvSpPr>
            <p:nvPr/>
          </p:nvSpPr>
          <p:spPr bwMode="auto">
            <a:xfrm>
              <a:off x="2952" y="1904"/>
              <a:ext cx="8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22" name="Line 13"/>
            <p:cNvSpPr>
              <a:spLocks noChangeShapeType="1"/>
            </p:cNvSpPr>
            <p:nvPr/>
          </p:nvSpPr>
          <p:spPr bwMode="auto">
            <a:xfrm>
              <a:off x="2952" y="2331"/>
              <a:ext cx="8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23" name="Line 14"/>
            <p:cNvSpPr>
              <a:spLocks noChangeShapeType="1"/>
            </p:cNvSpPr>
            <p:nvPr/>
          </p:nvSpPr>
          <p:spPr bwMode="auto">
            <a:xfrm>
              <a:off x="2952" y="2757"/>
              <a:ext cx="8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24" name="Line 15"/>
            <p:cNvSpPr>
              <a:spLocks noChangeShapeType="1"/>
            </p:cNvSpPr>
            <p:nvPr/>
          </p:nvSpPr>
          <p:spPr bwMode="auto">
            <a:xfrm>
              <a:off x="2952" y="3184"/>
              <a:ext cx="81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25" name="Line 16"/>
            <p:cNvSpPr>
              <a:spLocks noChangeShapeType="1"/>
            </p:cNvSpPr>
            <p:nvPr/>
          </p:nvSpPr>
          <p:spPr bwMode="auto">
            <a:xfrm>
              <a:off x="2952" y="624"/>
              <a:ext cx="0" cy="256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26" name="Line 17"/>
            <p:cNvSpPr>
              <a:spLocks noChangeShapeType="1"/>
            </p:cNvSpPr>
            <p:nvPr/>
          </p:nvSpPr>
          <p:spPr bwMode="auto">
            <a:xfrm>
              <a:off x="3768" y="624"/>
              <a:ext cx="0" cy="256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27" name="Text Box 18"/>
            <p:cNvSpPr txBox="1">
              <a:spLocks noChangeArrowheads="1"/>
            </p:cNvSpPr>
            <p:nvPr/>
          </p:nvSpPr>
          <p:spPr bwMode="auto">
            <a:xfrm>
              <a:off x="2424" y="720"/>
              <a:ext cx="48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400" b="1">
                  <a:ea typeface="宋体" panose="02010600030101010101" pitchFamily="2" charset="-122"/>
                </a:rPr>
                <a:t>L</a:t>
              </a:r>
              <a:r>
                <a:rPr lang="en-US" altLang="zh-CN" sz="1400" b="1" baseline="-25000">
                  <a:ea typeface="宋体" panose="02010600030101010101" pitchFamily="2" charset="-122"/>
                </a:rPr>
                <a:t>o</a:t>
              </a:r>
              <a:endParaRPr lang="en-US" altLang="zh-CN" sz="1400" b="1">
                <a:ea typeface="宋体" panose="02010600030101010101" pitchFamily="2" charset="-122"/>
              </a:endParaRPr>
            </a:p>
          </p:txBody>
        </p:sp>
        <p:sp>
          <p:nvSpPr>
            <p:cNvPr id="28" name="Text Box 19"/>
            <p:cNvSpPr txBox="1">
              <a:spLocks noChangeArrowheads="1"/>
            </p:cNvSpPr>
            <p:nvPr/>
          </p:nvSpPr>
          <p:spPr bwMode="auto">
            <a:xfrm>
              <a:off x="2256" y="1152"/>
              <a:ext cx="67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400" b="1" dirty="0" err="1">
                  <a:ea typeface="宋体" panose="02010600030101010101" pitchFamily="2" charset="-122"/>
                </a:rPr>
                <a:t>L</a:t>
              </a:r>
              <a:r>
                <a:rPr lang="en-US" altLang="zh-CN" sz="1051" b="1" dirty="0" err="1">
                  <a:ea typeface="宋体" panose="02010600030101010101" pitchFamily="2" charset="-122"/>
                </a:rPr>
                <a:t>o</a:t>
              </a:r>
              <a:r>
                <a:rPr lang="en-US" altLang="zh-CN" sz="1400" b="1" dirty="0" err="1">
                  <a:ea typeface="宋体" panose="02010600030101010101" pitchFamily="2" charset="-122"/>
                </a:rPr>
                <a:t>+m</a:t>
              </a:r>
              <a:endParaRPr lang="en-US" altLang="zh-CN" sz="1400" b="1" dirty="0">
                <a:ea typeface="宋体" panose="02010600030101010101" pitchFamily="2" charset="-122"/>
              </a:endParaRPr>
            </a:p>
          </p:txBody>
        </p:sp>
        <p:sp>
          <p:nvSpPr>
            <p:cNvPr id="29" name="Text Box 20"/>
            <p:cNvSpPr txBox="1">
              <a:spLocks noChangeArrowheads="1"/>
            </p:cNvSpPr>
            <p:nvPr/>
          </p:nvSpPr>
          <p:spPr bwMode="auto">
            <a:xfrm>
              <a:off x="1800" y="2011"/>
              <a:ext cx="122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400" b="1" dirty="0">
                  <a:ea typeface="宋体" panose="02010600030101010101" pitchFamily="2" charset="-122"/>
                </a:rPr>
                <a:t>L</a:t>
              </a:r>
              <a:r>
                <a:rPr lang="en-US" altLang="zh-CN" sz="1051" b="1" dirty="0">
                  <a:ea typeface="宋体" panose="02010600030101010101" pitchFamily="2" charset="-122"/>
                </a:rPr>
                <a:t>o</a:t>
              </a:r>
              <a:r>
                <a:rPr lang="en-US" altLang="zh-CN" sz="1400" b="1" dirty="0">
                  <a:ea typeface="宋体" panose="02010600030101010101" pitchFamily="2" charset="-122"/>
                </a:rPr>
                <a:t>+(i-1)*m</a:t>
              </a:r>
            </a:p>
          </p:txBody>
        </p:sp>
        <p:sp>
          <p:nvSpPr>
            <p:cNvPr id="30" name="Text Box 21"/>
            <p:cNvSpPr txBox="1">
              <a:spLocks noChangeArrowheads="1"/>
            </p:cNvSpPr>
            <p:nvPr/>
          </p:nvSpPr>
          <p:spPr bwMode="auto">
            <a:xfrm>
              <a:off x="1719" y="2878"/>
              <a:ext cx="120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400" b="1" dirty="0">
                  <a:ea typeface="宋体" panose="02010600030101010101" pitchFamily="2" charset="-122"/>
                </a:rPr>
                <a:t>L</a:t>
              </a:r>
              <a:r>
                <a:rPr lang="en-US" altLang="zh-CN" sz="1051" b="1" dirty="0">
                  <a:ea typeface="宋体" panose="02010600030101010101" pitchFamily="2" charset="-122"/>
                </a:rPr>
                <a:t>o</a:t>
              </a:r>
              <a:r>
                <a:rPr lang="en-US" altLang="zh-CN" sz="1400" b="1" dirty="0">
                  <a:ea typeface="宋体" panose="02010600030101010101" pitchFamily="2" charset="-122"/>
                </a:rPr>
                <a:t>+</a:t>
              </a:r>
              <a:r>
                <a:rPr lang="zh-CN" altLang="en-US" sz="1400" b="1" dirty="0">
                  <a:ea typeface="宋体" panose="02010600030101010101" pitchFamily="2" charset="-122"/>
                </a:rPr>
                <a:t>（</a:t>
              </a:r>
              <a:r>
                <a:rPr lang="en-US" altLang="zh-CN" sz="1400" b="1" dirty="0">
                  <a:ea typeface="宋体" panose="02010600030101010101" pitchFamily="2" charset="-122"/>
                </a:rPr>
                <a:t>n-1)*m</a:t>
              </a:r>
            </a:p>
          </p:txBody>
        </p:sp>
        <p:sp>
          <p:nvSpPr>
            <p:cNvPr id="31" name="Text Box 22"/>
            <p:cNvSpPr txBox="1">
              <a:spLocks noChangeArrowheads="1"/>
            </p:cNvSpPr>
            <p:nvPr/>
          </p:nvSpPr>
          <p:spPr bwMode="auto">
            <a:xfrm>
              <a:off x="1920" y="336"/>
              <a:ext cx="98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1400" b="1">
                  <a:ea typeface="宋体" panose="02010600030101010101" pitchFamily="2" charset="-122"/>
                </a:rPr>
                <a:t>存储地址</a:t>
              </a:r>
            </a:p>
          </p:txBody>
        </p:sp>
        <p:sp>
          <p:nvSpPr>
            <p:cNvPr id="32" name="Text Box 23"/>
            <p:cNvSpPr txBox="1">
              <a:spLocks noChangeArrowheads="1"/>
            </p:cNvSpPr>
            <p:nvPr/>
          </p:nvSpPr>
          <p:spPr bwMode="auto">
            <a:xfrm>
              <a:off x="2880" y="336"/>
              <a:ext cx="91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1400" b="1" dirty="0">
                  <a:ea typeface="宋体" panose="02010600030101010101" pitchFamily="2" charset="-122"/>
                </a:rPr>
                <a:t>存储内容</a:t>
              </a:r>
            </a:p>
          </p:txBody>
        </p:sp>
        <p:sp>
          <p:nvSpPr>
            <p:cNvPr id="33" name="Line 24"/>
            <p:cNvSpPr>
              <a:spLocks noChangeShapeType="1"/>
            </p:cNvSpPr>
            <p:nvPr/>
          </p:nvSpPr>
          <p:spPr bwMode="auto">
            <a:xfrm flipH="1">
              <a:off x="1896" y="1056"/>
              <a:ext cx="1056"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34" name="Line 25"/>
            <p:cNvSpPr>
              <a:spLocks noChangeShapeType="1"/>
            </p:cNvSpPr>
            <p:nvPr/>
          </p:nvSpPr>
          <p:spPr bwMode="auto">
            <a:xfrm flipH="1">
              <a:off x="1896" y="1488"/>
              <a:ext cx="1056"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35" name="Line 26"/>
            <p:cNvSpPr>
              <a:spLocks noChangeShapeType="1"/>
            </p:cNvSpPr>
            <p:nvPr/>
          </p:nvSpPr>
          <p:spPr bwMode="auto">
            <a:xfrm flipH="1">
              <a:off x="1896" y="2352"/>
              <a:ext cx="1056"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36" name="Line 27"/>
            <p:cNvSpPr>
              <a:spLocks noChangeShapeType="1"/>
            </p:cNvSpPr>
            <p:nvPr/>
          </p:nvSpPr>
          <p:spPr bwMode="auto">
            <a:xfrm flipH="1">
              <a:off x="1896" y="3168"/>
              <a:ext cx="1056"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algn="ctr"/>
              <a:endParaRPr lang="zh-CN" altLang="en-US" sz="1100"/>
            </a:p>
          </p:txBody>
        </p:sp>
        <p:sp>
          <p:nvSpPr>
            <p:cNvPr id="37" name="Text Box 28"/>
            <p:cNvSpPr txBox="1">
              <a:spLocks noChangeArrowheads="1"/>
            </p:cNvSpPr>
            <p:nvPr/>
          </p:nvSpPr>
          <p:spPr bwMode="auto">
            <a:xfrm>
              <a:off x="1152" y="3515"/>
              <a:ext cx="2640" cy="35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400" b="1" dirty="0" err="1">
                  <a:ea typeface="宋体" panose="02010600030101010101" pitchFamily="2" charset="-122"/>
                </a:rPr>
                <a:t>Loc</a:t>
              </a:r>
              <a:r>
                <a:rPr lang="en-US" altLang="zh-CN" sz="1400" b="1" dirty="0">
                  <a:ea typeface="宋体" panose="02010600030101010101" pitchFamily="2" charset="-122"/>
                </a:rPr>
                <a:t>(</a:t>
              </a:r>
              <a:r>
                <a:rPr lang="zh-CN" altLang="zh-CN" sz="1400" b="1" dirty="0">
                  <a:ea typeface="宋体" panose="02010600030101010101" pitchFamily="2" charset="-122"/>
                </a:rPr>
                <a:t>元素</a:t>
              </a:r>
              <a:r>
                <a:rPr lang="en-US" altLang="zh-CN" sz="1400" b="1" dirty="0" err="1">
                  <a:ea typeface="宋体" panose="02010600030101010101" pitchFamily="2" charset="-122"/>
                </a:rPr>
                <a:t>i</a:t>
              </a:r>
              <a:r>
                <a:rPr lang="en-US" altLang="zh-CN" sz="1400" b="1" dirty="0">
                  <a:ea typeface="宋体" panose="02010600030101010101" pitchFamily="2" charset="-122"/>
                </a:rPr>
                <a:t>)=Lo+</a:t>
              </a:r>
              <a:r>
                <a:rPr lang="zh-CN" altLang="en-US" sz="1400" b="1" dirty="0">
                  <a:ea typeface="宋体" panose="02010600030101010101" pitchFamily="2" charset="-122"/>
                </a:rPr>
                <a:t>（</a:t>
              </a:r>
              <a:r>
                <a:rPr lang="en-US" altLang="zh-CN" sz="1400" b="1" dirty="0">
                  <a:ea typeface="宋体" panose="02010600030101010101" pitchFamily="2" charset="-122"/>
                </a:rPr>
                <a:t>i-1)*m</a:t>
              </a:r>
            </a:p>
          </p:txBody>
        </p:sp>
      </p:grpSp>
      <p:grpSp>
        <p:nvGrpSpPr>
          <p:cNvPr id="5" name="组合 4"/>
          <p:cNvGrpSpPr/>
          <p:nvPr/>
        </p:nvGrpSpPr>
        <p:grpSpPr>
          <a:xfrm>
            <a:off x="4902363" y="3847660"/>
            <a:ext cx="4605868" cy="1365208"/>
            <a:chOff x="6426363" y="3943352"/>
            <a:chExt cx="4605868" cy="1365208"/>
          </a:xfrm>
        </p:grpSpPr>
        <p:sp>
          <p:nvSpPr>
            <p:cNvPr id="39" name="Rectangle 2"/>
            <p:cNvSpPr>
              <a:spLocks noChangeArrowheads="1"/>
            </p:cNvSpPr>
            <p:nvPr/>
          </p:nvSpPr>
          <p:spPr bwMode="auto">
            <a:xfrm>
              <a:off x="8194687" y="4264765"/>
              <a:ext cx="452362" cy="240223"/>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en-US" altLang="zh-CN" sz="1100" b="1"/>
                <a:t>1536</a:t>
              </a:r>
            </a:p>
          </p:txBody>
        </p:sp>
        <p:sp>
          <p:nvSpPr>
            <p:cNvPr id="40" name="Rectangle 3"/>
            <p:cNvSpPr>
              <a:spLocks noChangeArrowheads="1"/>
            </p:cNvSpPr>
            <p:nvPr/>
          </p:nvSpPr>
          <p:spPr bwMode="auto">
            <a:xfrm>
              <a:off x="7660077" y="4264765"/>
              <a:ext cx="534610" cy="240223"/>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zh-CN" altLang="en-US" sz="1100" b="1">
                  <a:latin typeface="楷体_GB2312" pitchFamily="49" charset="-122"/>
                  <a:ea typeface="楷体_GB2312" pitchFamily="49" charset="-122"/>
                </a:rPr>
                <a:t>元素</a:t>
              </a:r>
              <a:r>
                <a:rPr lang="en-US" altLang="zh-CN" sz="1100" b="1">
                  <a:latin typeface="楷体_GB2312" pitchFamily="49" charset="-122"/>
                  <a:ea typeface="楷体_GB2312" pitchFamily="49" charset="-122"/>
                </a:rPr>
                <a:t>2</a:t>
              </a:r>
            </a:p>
          </p:txBody>
        </p:sp>
        <p:sp>
          <p:nvSpPr>
            <p:cNvPr id="41" name="Line 4"/>
            <p:cNvSpPr>
              <a:spLocks noChangeShapeType="1"/>
            </p:cNvSpPr>
            <p:nvPr/>
          </p:nvSpPr>
          <p:spPr bwMode="auto">
            <a:xfrm>
              <a:off x="7660077" y="4264765"/>
              <a:ext cx="98697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42" name="Line 5"/>
            <p:cNvSpPr>
              <a:spLocks noChangeShapeType="1"/>
            </p:cNvSpPr>
            <p:nvPr/>
          </p:nvSpPr>
          <p:spPr bwMode="auto">
            <a:xfrm>
              <a:off x="7660077" y="4504988"/>
              <a:ext cx="98697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43" name="Line 6"/>
            <p:cNvSpPr>
              <a:spLocks noChangeShapeType="1"/>
            </p:cNvSpPr>
            <p:nvPr/>
          </p:nvSpPr>
          <p:spPr bwMode="auto">
            <a:xfrm>
              <a:off x="7660077" y="4264765"/>
              <a:ext cx="0" cy="24022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44" name="Line 7"/>
            <p:cNvSpPr>
              <a:spLocks noChangeShapeType="1"/>
            </p:cNvSpPr>
            <p:nvPr/>
          </p:nvSpPr>
          <p:spPr bwMode="auto">
            <a:xfrm>
              <a:off x="8194687" y="4264765"/>
              <a:ext cx="0" cy="24022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45" name="Line 8"/>
            <p:cNvSpPr>
              <a:spLocks noChangeShapeType="1"/>
            </p:cNvSpPr>
            <p:nvPr/>
          </p:nvSpPr>
          <p:spPr bwMode="auto">
            <a:xfrm>
              <a:off x="8647049" y="4264765"/>
              <a:ext cx="0" cy="24022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46" name="Rectangle 9"/>
            <p:cNvSpPr>
              <a:spLocks noChangeArrowheads="1"/>
            </p:cNvSpPr>
            <p:nvPr/>
          </p:nvSpPr>
          <p:spPr bwMode="auto">
            <a:xfrm>
              <a:off x="6960973" y="4265602"/>
              <a:ext cx="452362" cy="240223"/>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en-US" altLang="zh-CN" sz="1100" b="1"/>
                <a:t>1400</a:t>
              </a:r>
            </a:p>
          </p:txBody>
        </p:sp>
        <p:sp>
          <p:nvSpPr>
            <p:cNvPr id="47" name="Rectangle 10"/>
            <p:cNvSpPr>
              <a:spLocks noChangeArrowheads="1"/>
            </p:cNvSpPr>
            <p:nvPr/>
          </p:nvSpPr>
          <p:spPr bwMode="auto">
            <a:xfrm>
              <a:off x="6426363" y="4265602"/>
              <a:ext cx="534610" cy="240223"/>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zh-CN" altLang="en-US" sz="1100" b="1">
                  <a:latin typeface="楷体_GB2312" pitchFamily="49" charset="-122"/>
                  <a:ea typeface="楷体_GB2312" pitchFamily="49" charset="-122"/>
                </a:rPr>
                <a:t>元素</a:t>
              </a:r>
              <a:r>
                <a:rPr lang="en-US" altLang="zh-CN" sz="1100" b="1">
                  <a:latin typeface="楷体_GB2312" pitchFamily="49" charset="-122"/>
                  <a:ea typeface="楷体_GB2312" pitchFamily="49" charset="-122"/>
                </a:rPr>
                <a:t>1</a:t>
              </a:r>
            </a:p>
          </p:txBody>
        </p:sp>
        <p:sp>
          <p:nvSpPr>
            <p:cNvPr id="48" name="Line 11"/>
            <p:cNvSpPr>
              <a:spLocks noChangeShapeType="1"/>
            </p:cNvSpPr>
            <p:nvPr/>
          </p:nvSpPr>
          <p:spPr bwMode="auto">
            <a:xfrm>
              <a:off x="6426363" y="4265602"/>
              <a:ext cx="98697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49" name="Line 12"/>
            <p:cNvSpPr>
              <a:spLocks noChangeShapeType="1"/>
            </p:cNvSpPr>
            <p:nvPr/>
          </p:nvSpPr>
          <p:spPr bwMode="auto">
            <a:xfrm>
              <a:off x="6426363" y="4505825"/>
              <a:ext cx="98697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50" name="Line 13"/>
            <p:cNvSpPr>
              <a:spLocks noChangeShapeType="1"/>
            </p:cNvSpPr>
            <p:nvPr/>
          </p:nvSpPr>
          <p:spPr bwMode="auto">
            <a:xfrm>
              <a:off x="6426363" y="4265602"/>
              <a:ext cx="0" cy="24022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51" name="Line 14"/>
            <p:cNvSpPr>
              <a:spLocks noChangeShapeType="1"/>
            </p:cNvSpPr>
            <p:nvPr/>
          </p:nvSpPr>
          <p:spPr bwMode="auto">
            <a:xfrm>
              <a:off x="6960973" y="4265602"/>
              <a:ext cx="0" cy="24022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52" name="Line 15"/>
            <p:cNvSpPr>
              <a:spLocks noChangeShapeType="1"/>
            </p:cNvSpPr>
            <p:nvPr/>
          </p:nvSpPr>
          <p:spPr bwMode="auto">
            <a:xfrm>
              <a:off x="7413335" y="4265602"/>
              <a:ext cx="0" cy="24022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53" name="Rectangle 16"/>
            <p:cNvSpPr>
              <a:spLocks noChangeArrowheads="1"/>
            </p:cNvSpPr>
            <p:nvPr/>
          </p:nvSpPr>
          <p:spPr bwMode="auto">
            <a:xfrm>
              <a:off x="9387278" y="4264765"/>
              <a:ext cx="452362" cy="241060"/>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en-US" altLang="zh-CN" sz="1100" b="1" dirty="0"/>
                <a:t>1346</a:t>
              </a:r>
            </a:p>
          </p:txBody>
        </p:sp>
        <p:sp>
          <p:nvSpPr>
            <p:cNvPr id="54" name="Rectangle 17"/>
            <p:cNvSpPr>
              <a:spLocks noChangeArrowheads="1"/>
            </p:cNvSpPr>
            <p:nvPr/>
          </p:nvSpPr>
          <p:spPr bwMode="auto">
            <a:xfrm>
              <a:off x="8852668" y="4264765"/>
              <a:ext cx="534610" cy="241060"/>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zh-CN" altLang="en-US" sz="1100" b="1">
                  <a:latin typeface="楷体_GB2312" pitchFamily="49" charset="-122"/>
                  <a:ea typeface="楷体_GB2312" pitchFamily="49" charset="-122"/>
                </a:rPr>
                <a:t>元素</a:t>
              </a:r>
              <a:r>
                <a:rPr lang="en-US" altLang="zh-CN" sz="1100" b="1">
                  <a:latin typeface="楷体_GB2312" pitchFamily="49" charset="-122"/>
                  <a:ea typeface="楷体_GB2312" pitchFamily="49" charset="-122"/>
                </a:rPr>
                <a:t>3</a:t>
              </a:r>
            </a:p>
          </p:txBody>
        </p:sp>
        <p:sp>
          <p:nvSpPr>
            <p:cNvPr id="55" name="Line 18"/>
            <p:cNvSpPr>
              <a:spLocks noChangeShapeType="1"/>
            </p:cNvSpPr>
            <p:nvPr/>
          </p:nvSpPr>
          <p:spPr bwMode="auto">
            <a:xfrm>
              <a:off x="8852668" y="4264765"/>
              <a:ext cx="98697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56" name="Line 19"/>
            <p:cNvSpPr>
              <a:spLocks noChangeShapeType="1"/>
            </p:cNvSpPr>
            <p:nvPr/>
          </p:nvSpPr>
          <p:spPr bwMode="auto">
            <a:xfrm>
              <a:off x="8852668" y="4505825"/>
              <a:ext cx="98697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57" name="Line 20"/>
            <p:cNvSpPr>
              <a:spLocks noChangeShapeType="1"/>
            </p:cNvSpPr>
            <p:nvPr/>
          </p:nvSpPr>
          <p:spPr bwMode="auto">
            <a:xfrm>
              <a:off x="8852668" y="4264765"/>
              <a:ext cx="0" cy="24106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58" name="Line 21"/>
            <p:cNvSpPr>
              <a:spLocks noChangeShapeType="1"/>
            </p:cNvSpPr>
            <p:nvPr/>
          </p:nvSpPr>
          <p:spPr bwMode="auto">
            <a:xfrm>
              <a:off x="9387278" y="4264765"/>
              <a:ext cx="0" cy="2410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59" name="Line 22"/>
            <p:cNvSpPr>
              <a:spLocks noChangeShapeType="1"/>
            </p:cNvSpPr>
            <p:nvPr/>
          </p:nvSpPr>
          <p:spPr bwMode="auto">
            <a:xfrm>
              <a:off x="9839639" y="4264765"/>
              <a:ext cx="0" cy="24106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60" name="Rectangle 23"/>
            <p:cNvSpPr>
              <a:spLocks noChangeArrowheads="1"/>
            </p:cNvSpPr>
            <p:nvPr/>
          </p:nvSpPr>
          <p:spPr bwMode="auto">
            <a:xfrm>
              <a:off x="10579868" y="4264765"/>
              <a:ext cx="452362" cy="240223"/>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en-US" altLang="zh-CN" sz="1200" b="1"/>
                <a:t> ∧</a:t>
              </a:r>
            </a:p>
          </p:txBody>
        </p:sp>
        <p:sp>
          <p:nvSpPr>
            <p:cNvPr id="61" name="Rectangle 24"/>
            <p:cNvSpPr>
              <a:spLocks noChangeArrowheads="1"/>
            </p:cNvSpPr>
            <p:nvPr/>
          </p:nvSpPr>
          <p:spPr bwMode="auto">
            <a:xfrm>
              <a:off x="10045259" y="4264765"/>
              <a:ext cx="534610" cy="240223"/>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zh-CN" altLang="en-US" sz="1100" b="1" dirty="0">
                  <a:latin typeface="楷体_GB2312" pitchFamily="49" charset="-122"/>
                  <a:ea typeface="楷体_GB2312" pitchFamily="49" charset="-122"/>
                </a:rPr>
                <a:t>元素</a:t>
              </a:r>
              <a:r>
                <a:rPr lang="en-US" altLang="zh-CN" sz="1100" b="1" dirty="0">
                  <a:latin typeface="楷体_GB2312" pitchFamily="49" charset="-122"/>
                  <a:ea typeface="楷体_GB2312" pitchFamily="49" charset="-122"/>
                </a:rPr>
                <a:t>4</a:t>
              </a:r>
            </a:p>
          </p:txBody>
        </p:sp>
        <p:sp>
          <p:nvSpPr>
            <p:cNvPr id="62" name="Line 25"/>
            <p:cNvSpPr>
              <a:spLocks noChangeShapeType="1"/>
            </p:cNvSpPr>
            <p:nvPr/>
          </p:nvSpPr>
          <p:spPr bwMode="auto">
            <a:xfrm>
              <a:off x="10045259" y="4264765"/>
              <a:ext cx="98697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63" name="Line 26"/>
            <p:cNvSpPr>
              <a:spLocks noChangeShapeType="1"/>
            </p:cNvSpPr>
            <p:nvPr/>
          </p:nvSpPr>
          <p:spPr bwMode="auto">
            <a:xfrm>
              <a:off x="10045259" y="4504988"/>
              <a:ext cx="98697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64" name="Line 27"/>
            <p:cNvSpPr>
              <a:spLocks noChangeShapeType="1"/>
            </p:cNvSpPr>
            <p:nvPr/>
          </p:nvSpPr>
          <p:spPr bwMode="auto">
            <a:xfrm>
              <a:off x="10045259" y="4264765"/>
              <a:ext cx="0" cy="24022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65" name="Line 28"/>
            <p:cNvSpPr>
              <a:spLocks noChangeShapeType="1"/>
            </p:cNvSpPr>
            <p:nvPr/>
          </p:nvSpPr>
          <p:spPr bwMode="auto">
            <a:xfrm>
              <a:off x="10579868" y="4264765"/>
              <a:ext cx="0" cy="24022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66" name="Line 29"/>
            <p:cNvSpPr>
              <a:spLocks noChangeShapeType="1"/>
            </p:cNvSpPr>
            <p:nvPr/>
          </p:nvSpPr>
          <p:spPr bwMode="auto">
            <a:xfrm>
              <a:off x="11032230" y="4264765"/>
              <a:ext cx="0" cy="24022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000"/>
            </a:p>
          </p:txBody>
        </p:sp>
        <p:sp>
          <p:nvSpPr>
            <p:cNvPr id="67" name="Rectangle 30"/>
            <p:cNvSpPr>
              <a:spLocks noChangeArrowheads="1"/>
            </p:cNvSpPr>
            <p:nvPr/>
          </p:nvSpPr>
          <p:spPr bwMode="auto">
            <a:xfrm>
              <a:off x="6960973" y="4746047"/>
              <a:ext cx="534610" cy="240223"/>
            </a:xfrm>
            <a:prstGeom prst="rect">
              <a:avLst/>
            </a:prstGeom>
            <a:solidFill>
              <a:srgbClr val="00CC99"/>
            </a:solidFill>
            <a:ln w="9525">
              <a:solidFill>
                <a:schemeClr val="tx1"/>
              </a:solidFill>
              <a:miter lim="800000"/>
            </a:ln>
          </p:spPr>
          <p:txBody>
            <a:bodyPr wrap="none"/>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r>
                <a:rPr lang="en-US" altLang="zh-CN" sz="1100" b="1"/>
                <a:t>1345</a:t>
              </a:r>
            </a:p>
          </p:txBody>
        </p:sp>
        <p:sp>
          <p:nvSpPr>
            <p:cNvPr id="68" name="Text Box 31" descr="蓝色砂纸"/>
            <p:cNvSpPr txBox="1">
              <a:spLocks noChangeArrowheads="1"/>
            </p:cNvSpPr>
            <p:nvPr/>
          </p:nvSpPr>
          <p:spPr bwMode="auto">
            <a:xfrm>
              <a:off x="6467486" y="3943352"/>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1200">
                  <a:ea typeface="宋体" panose="02010600030101010101" pitchFamily="2" charset="-122"/>
                </a:rPr>
                <a:t>h</a:t>
              </a:r>
            </a:p>
          </p:txBody>
        </p:sp>
        <p:cxnSp>
          <p:nvCxnSpPr>
            <p:cNvPr id="69" name="AutoShape 32"/>
            <p:cNvCxnSpPr>
              <a:cxnSpLocks noChangeShapeType="1"/>
              <a:stCxn id="46" idx="3"/>
              <a:endCxn id="40" idx="1"/>
            </p:cNvCxnSpPr>
            <p:nvPr/>
          </p:nvCxnSpPr>
          <p:spPr bwMode="auto">
            <a:xfrm flipV="1">
              <a:off x="7413335" y="4385295"/>
              <a:ext cx="246743" cy="837"/>
            </a:xfrm>
            <a:prstGeom prst="straightConnector1">
              <a:avLst/>
            </a:prstGeom>
            <a:noFill/>
            <a:ln w="28575">
              <a:solidFill>
                <a:srgbClr val="CC0066"/>
              </a:solidFill>
              <a:round/>
              <a:tailEnd type="triangle" w="med" len="med"/>
            </a:ln>
            <a:extLst>
              <a:ext uri="{909E8E84-426E-40DD-AFC4-6F175D3DCCD1}">
                <a14:hiddenFill xmlns:a14="http://schemas.microsoft.com/office/drawing/2010/main">
                  <a:noFill/>
                </a14:hiddenFill>
              </a:ext>
            </a:extLst>
          </p:spPr>
        </p:cxnSp>
        <p:cxnSp>
          <p:nvCxnSpPr>
            <p:cNvPr id="70" name="AutoShape 33"/>
            <p:cNvCxnSpPr>
              <a:cxnSpLocks noChangeShapeType="1"/>
              <a:stCxn id="39" idx="3"/>
              <a:endCxn id="54" idx="1"/>
            </p:cNvCxnSpPr>
            <p:nvPr/>
          </p:nvCxnSpPr>
          <p:spPr bwMode="auto">
            <a:xfrm>
              <a:off x="8647049" y="4385295"/>
              <a:ext cx="205619" cy="0"/>
            </a:xfrm>
            <a:prstGeom prst="straightConnector1">
              <a:avLst/>
            </a:prstGeom>
            <a:noFill/>
            <a:ln w="28575">
              <a:solidFill>
                <a:srgbClr val="CC0066"/>
              </a:solidFill>
              <a:round/>
              <a:tailEnd type="triangle" w="med" len="med"/>
            </a:ln>
            <a:extLst>
              <a:ext uri="{909E8E84-426E-40DD-AFC4-6F175D3DCCD1}">
                <a14:hiddenFill xmlns:a14="http://schemas.microsoft.com/office/drawing/2010/main">
                  <a:noFill/>
                </a14:hiddenFill>
              </a:ext>
            </a:extLst>
          </p:spPr>
        </p:cxnSp>
        <p:cxnSp>
          <p:nvCxnSpPr>
            <p:cNvPr id="71" name="AutoShape 34"/>
            <p:cNvCxnSpPr>
              <a:cxnSpLocks noChangeShapeType="1"/>
              <a:stCxn id="53" idx="3"/>
              <a:endCxn id="61" idx="1"/>
            </p:cNvCxnSpPr>
            <p:nvPr/>
          </p:nvCxnSpPr>
          <p:spPr bwMode="auto">
            <a:xfrm>
              <a:off x="9839639" y="4385295"/>
              <a:ext cx="205619" cy="0"/>
            </a:xfrm>
            <a:prstGeom prst="straightConnector1">
              <a:avLst/>
            </a:prstGeom>
            <a:noFill/>
            <a:ln w="28575">
              <a:solidFill>
                <a:srgbClr val="CC0066"/>
              </a:solidFill>
              <a:round/>
              <a:tailEnd type="triangle" w="med" len="med"/>
            </a:ln>
            <a:extLst>
              <a:ext uri="{909E8E84-426E-40DD-AFC4-6F175D3DCCD1}">
                <a14:hiddenFill xmlns:a14="http://schemas.microsoft.com/office/drawing/2010/main">
                  <a:noFill/>
                </a14:hiddenFill>
              </a:ext>
            </a:extLst>
          </p:spPr>
        </p:cxnSp>
        <p:sp>
          <p:nvSpPr>
            <p:cNvPr id="72" name="Line 71"/>
            <p:cNvSpPr>
              <a:spLocks noChangeShapeType="1"/>
            </p:cNvSpPr>
            <p:nvPr/>
          </p:nvSpPr>
          <p:spPr bwMode="auto">
            <a:xfrm>
              <a:off x="6796477" y="3983528"/>
              <a:ext cx="0" cy="281237"/>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000"/>
            </a:p>
          </p:txBody>
        </p:sp>
        <p:sp>
          <p:nvSpPr>
            <p:cNvPr id="73" name="Text Box 72" descr="蓝色砂纸"/>
            <p:cNvSpPr txBox="1">
              <a:spLocks noChangeArrowheads="1"/>
            </p:cNvSpPr>
            <p:nvPr/>
          </p:nvSpPr>
          <p:spPr bwMode="auto">
            <a:xfrm>
              <a:off x="7060988" y="5031561"/>
              <a:ext cx="2056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1200" b="1" dirty="0">
                  <a:ea typeface="宋体" panose="02010600030101010101" pitchFamily="2" charset="-122"/>
                </a:rPr>
                <a:t>h</a:t>
              </a:r>
            </a:p>
          </p:txBody>
        </p:sp>
      </p:grpSp>
      <p:graphicFrame>
        <p:nvGraphicFramePr>
          <p:cNvPr id="74" name="Group 35"/>
          <p:cNvGraphicFramePr>
            <a:graphicFrameLocks noGrp="1"/>
          </p:cNvGraphicFramePr>
          <p:nvPr/>
        </p:nvGraphicFramePr>
        <p:xfrm>
          <a:off x="6843175" y="4611936"/>
          <a:ext cx="2362200" cy="1920296"/>
        </p:xfrm>
        <a:graphic>
          <a:graphicData uri="http://schemas.openxmlformats.org/drawingml/2006/table">
            <a:tbl>
              <a:tblPr/>
              <a:tblGrid>
                <a:gridCol w="821267"/>
                <a:gridCol w="883105"/>
                <a:gridCol w="657828"/>
              </a:tblGrid>
              <a:tr h="27432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楷体_GB2312" pitchFamily="49" charset="-122"/>
                          <a:ea typeface="楷体_GB2312" pitchFamily="49" charset="-122"/>
                        </a:rPr>
                        <a:t>存储地址</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楷体_GB2312" pitchFamily="49" charset="-122"/>
                          <a:ea typeface="楷体_GB2312" pitchFamily="49" charset="-122"/>
                        </a:rPr>
                        <a:t>存储内容</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楷体_GB2312" pitchFamily="49" charset="-122"/>
                          <a:ea typeface="楷体_GB2312" pitchFamily="49" charset="-122"/>
                        </a:rPr>
                        <a:t>指针</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7432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rgbClr val="FF3300"/>
                          </a:solidFill>
                          <a:effectLst/>
                          <a:latin typeface="楷体_GB2312" pitchFamily="49" charset="-122"/>
                          <a:ea typeface="楷体_GB2312" pitchFamily="49" charset="-122"/>
                        </a:rPr>
                        <a:t>1345</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dirty="0" smtClean="0">
                          <a:ln>
                            <a:noFill/>
                          </a:ln>
                          <a:solidFill>
                            <a:srgbClr val="FF3300"/>
                          </a:solidFill>
                          <a:effectLst/>
                          <a:latin typeface="楷体_GB2312" pitchFamily="49" charset="-122"/>
                          <a:ea typeface="楷体_GB2312" pitchFamily="49" charset="-122"/>
                        </a:rPr>
                        <a:t>元素</a:t>
                      </a:r>
                      <a:r>
                        <a:rPr kumimoji="1" lang="en-US" altLang="zh-CN" sz="1200" b="1" i="0" u="none" strike="noStrike" cap="none" normalizeH="0" baseline="0" dirty="0" smtClean="0">
                          <a:ln>
                            <a:noFill/>
                          </a:ln>
                          <a:solidFill>
                            <a:srgbClr val="FF3300"/>
                          </a:solidFill>
                          <a:effectLst/>
                          <a:latin typeface="楷体_GB2312" pitchFamily="49" charset="-122"/>
                          <a:ea typeface="楷体_GB2312" pitchFamily="49" charset="-122"/>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rgbClr val="FF3300"/>
                          </a:solidFill>
                          <a:effectLst/>
                          <a:latin typeface="楷体_GB2312" pitchFamily="49" charset="-122"/>
                          <a:ea typeface="楷体_GB2312" pitchFamily="49" charset="-122"/>
                        </a:rPr>
                        <a:t>1400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7432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1346</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楷体_GB2312" pitchFamily="49" charset="-122"/>
                          <a:ea typeface="楷体_GB2312" pitchFamily="49" charset="-122"/>
                        </a:rPr>
                        <a:t>元素</a:t>
                      </a: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7432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  </a:t>
                      </a:r>
                      <a:r>
                        <a:rPr kumimoji="1" lang="en-US" altLang="zh-CN" sz="1200" b="1" i="0" u="none" strike="noStrike" cap="none" normalizeH="0" baseline="0" dirty="0" smtClean="0">
                          <a:ln>
                            <a:noFill/>
                          </a:ln>
                          <a:solidFill>
                            <a:schemeClr val="tx1"/>
                          </a:solidFill>
                          <a:effectLst/>
                          <a:latin typeface="Times New Roman" panose="02020603050405020304"/>
                          <a:ea typeface="楷体_GB2312" pitchFamily="49" charset="-122"/>
                        </a:rPr>
                        <a:t>……</a:t>
                      </a: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Times New Roman" panose="02020603050405020304"/>
                          <a:ea typeface="楷体_GB2312" pitchFamily="49" charset="-122"/>
                        </a:rPr>
                        <a:t>……</a:t>
                      </a: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 </a:t>
                      </a:r>
                      <a:r>
                        <a:rPr kumimoji="1" lang="en-US" altLang="zh-CN" sz="1200" b="1" i="0" u="none" strike="noStrike" cap="none" normalizeH="0" baseline="0" dirty="0" smtClean="0">
                          <a:ln>
                            <a:noFill/>
                          </a:ln>
                          <a:solidFill>
                            <a:schemeClr val="tx1"/>
                          </a:solidFill>
                          <a:effectLst/>
                          <a:latin typeface="Times New Roman" panose="02020603050405020304"/>
                          <a:ea typeface="楷体_GB2312" pitchFamily="49" charset="-122"/>
                        </a:rPr>
                        <a:t>……</a:t>
                      </a: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7432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rgbClr val="FF3300"/>
                          </a:solidFill>
                          <a:effectLst/>
                          <a:latin typeface="楷体_GB2312" pitchFamily="49" charset="-122"/>
                          <a:ea typeface="楷体_GB2312" pitchFamily="49" charset="-122"/>
                        </a:rPr>
                        <a:t>1400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dirty="0" smtClean="0">
                          <a:ln>
                            <a:noFill/>
                          </a:ln>
                          <a:solidFill>
                            <a:srgbClr val="FF3300"/>
                          </a:solidFill>
                          <a:effectLst/>
                          <a:latin typeface="楷体_GB2312" pitchFamily="49" charset="-122"/>
                          <a:ea typeface="楷体_GB2312" pitchFamily="49" charset="-122"/>
                        </a:rPr>
                        <a:t>元素</a:t>
                      </a:r>
                      <a:r>
                        <a:rPr kumimoji="1" lang="en-US" altLang="zh-CN" sz="1200" b="1" i="0" u="none" strike="noStrike" cap="none" normalizeH="0" baseline="0" dirty="0" smtClean="0">
                          <a:ln>
                            <a:noFill/>
                          </a:ln>
                          <a:solidFill>
                            <a:srgbClr val="FF3300"/>
                          </a:solidFill>
                          <a:effectLst/>
                          <a:latin typeface="楷体_GB2312" pitchFamily="49" charset="-122"/>
                          <a:ea typeface="楷体_GB2312" pitchFamily="49" charset="-122"/>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rgbClr val="FF3300"/>
                          </a:solidFill>
                          <a:effectLst/>
                          <a:latin typeface="楷体_GB2312" pitchFamily="49" charset="-122"/>
                          <a:ea typeface="楷体_GB2312" pitchFamily="49" charset="-122"/>
                        </a:rPr>
                        <a:t>1536</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7432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 </a:t>
                      </a:r>
                      <a:r>
                        <a:rPr kumimoji="1" lang="en-US" altLang="zh-CN" sz="1200" b="1" i="0" u="none" strike="noStrike" cap="none" normalizeH="0" baseline="0" dirty="0" smtClean="0">
                          <a:ln>
                            <a:noFill/>
                          </a:ln>
                          <a:solidFill>
                            <a:schemeClr val="tx1"/>
                          </a:solidFill>
                          <a:effectLst/>
                          <a:latin typeface="Times New Roman" panose="02020603050405020304"/>
                          <a:ea typeface="楷体_GB2312" pitchFamily="49" charset="-122"/>
                        </a:rPr>
                        <a:t>……</a:t>
                      </a: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 </a:t>
                      </a:r>
                      <a:r>
                        <a:rPr kumimoji="1" lang="en-US" altLang="zh-CN" sz="1200" b="1" i="0" u="none" strike="noStrike" cap="none" normalizeH="0" baseline="0" dirty="0" smtClean="0">
                          <a:ln>
                            <a:noFill/>
                          </a:ln>
                          <a:solidFill>
                            <a:schemeClr val="tx1"/>
                          </a:solidFill>
                          <a:effectLst/>
                          <a:latin typeface="Times New Roman" panose="02020603050405020304"/>
                          <a:ea typeface="楷体_GB2312" pitchFamily="49" charset="-122"/>
                        </a:rPr>
                        <a:t>……</a:t>
                      </a: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 </a:t>
                      </a:r>
                      <a:r>
                        <a:rPr kumimoji="1" lang="en-US" altLang="zh-CN" sz="1200" b="1" i="0" u="none" strike="noStrike" cap="none" normalizeH="0" baseline="0" dirty="0" smtClean="0">
                          <a:ln>
                            <a:noFill/>
                          </a:ln>
                          <a:solidFill>
                            <a:schemeClr val="tx1"/>
                          </a:solidFill>
                          <a:effectLst/>
                          <a:latin typeface="Times New Roman" panose="02020603050405020304"/>
                          <a:ea typeface="楷体_GB2312" pitchFamily="49" charset="-122"/>
                        </a:rPr>
                        <a:t>……</a:t>
                      </a: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7432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 1536</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dirty="0" smtClean="0">
                          <a:ln>
                            <a:noFill/>
                          </a:ln>
                          <a:solidFill>
                            <a:schemeClr val="tx1"/>
                          </a:solidFill>
                          <a:effectLst/>
                          <a:latin typeface="楷体_GB2312" pitchFamily="49" charset="-122"/>
                          <a:ea typeface="楷体_GB2312" pitchFamily="49" charset="-122"/>
                        </a:rPr>
                        <a:t>元素</a:t>
                      </a: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楷体_GB2312" pitchFamily="49" charset="-122"/>
                          <a:ea typeface="楷体_GB2312" pitchFamily="49" charset="-122"/>
                        </a:rPr>
                        <a:t>1346</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红－黑树的描述</a:t>
            </a:r>
          </a:p>
        </p:txBody>
      </p:sp>
      <p:sp>
        <p:nvSpPr>
          <p:cNvPr id="84995" name="Rectangle 3"/>
          <p:cNvSpPr>
            <a:spLocks noGrp="1" noChangeArrowheads="1"/>
          </p:cNvSpPr>
          <p:nvPr>
            <p:ph idx="1"/>
          </p:nvPr>
        </p:nvSpPr>
        <p:spPr/>
        <p:txBody>
          <a:bodyPr/>
          <a:lstStyle/>
          <a:p>
            <a:r>
              <a:rPr lang="zh-CN" altLang="en-US" smtClean="0"/>
              <a:t>外部节点无需实际保存</a:t>
            </a:r>
          </a:p>
          <a:p>
            <a:r>
              <a:rPr lang="zh-CN" altLang="en-US" smtClean="0"/>
              <a:t>每个节点需保存其颜色和两个指针的颜色</a:t>
            </a:r>
            <a:r>
              <a:rPr lang="en-US" altLang="zh-CN" smtClean="0"/>
              <a:t>——</a:t>
            </a:r>
            <a:r>
              <a:rPr lang="zh-CN" altLang="en-US" smtClean="0"/>
              <a:t>最多需</a:t>
            </a:r>
            <a:r>
              <a:rPr lang="en-US" altLang="zh-CN" smtClean="0"/>
              <a:t>3</a:t>
            </a:r>
            <a:r>
              <a:rPr lang="zh-CN" altLang="en-US" smtClean="0"/>
              <a:t>个二进制位</a:t>
            </a:r>
          </a:p>
        </p:txBody>
      </p:sp>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0BED96-B815-4C07-83EF-EA2D248300D7}" type="slidenum">
              <a:rPr lang="en-US" altLang="en-US">
                <a:solidFill>
                  <a:srgbClr val="4B4B4B"/>
                </a:solidFill>
              </a:rPr>
              <a:pPr eaLnBrk="1" hangingPunct="1"/>
              <a:t>240</a:t>
            </a:fld>
            <a:endParaRPr lang="en-US" altLang="en-US">
              <a:solidFill>
                <a:srgbClr val="4B4B4B"/>
              </a:solidFill>
            </a:endParaRPr>
          </a:p>
        </p:txBody>
      </p:sp>
    </p:spTree>
    <p:extLst>
      <p:ext uri="{BB962C8B-B14F-4D97-AF65-F5344CB8AC3E}">
        <p14:creationId xmlns:p14="http://schemas.microsoft.com/office/powerpoint/2010/main" val="157151079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mtClean="0"/>
              <a:t>H2.</a:t>
            </a:r>
            <a:r>
              <a:rPr lang="zh-CN" altLang="en-US" smtClean="0"/>
              <a:t>红－黑树的插入</a:t>
            </a:r>
          </a:p>
        </p:txBody>
      </p:sp>
      <p:sp>
        <p:nvSpPr>
          <p:cNvPr id="88067" name="Rectangle 3"/>
          <p:cNvSpPr>
            <a:spLocks noGrp="1" noChangeArrowheads="1"/>
          </p:cNvSpPr>
          <p:nvPr>
            <p:ph type="body" idx="1"/>
          </p:nvPr>
        </p:nvSpPr>
        <p:spPr/>
        <p:txBody>
          <a:bodyPr/>
          <a:lstStyle/>
          <a:p>
            <a:r>
              <a:rPr lang="zh-CN" altLang="en-US" smtClean="0"/>
              <a:t>首先还是简单的二叉搜索树插入方法</a:t>
            </a:r>
          </a:p>
          <a:p>
            <a:r>
              <a:rPr lang="zh-CN" altLang="en-US" smtClean="0"/>
              <a:t>然后有一个着色的问题</a:t>
            </a:r>
            <a:r>
              <a:rPr lang="en-US" altLang="zh-CN" smtClean="0"/>
              <a:t>——</a:t>
            </a:r>
            <a:r>
              <a:rPr lang="zh-CN" altLang="en-US" smtClean="0"/>
              <a:t>新节点应该是黑色还是红色？</a:t>
            </a:r>
          </a:p>
          <a:p>
            <a:r>
              <a:rPr lang="zh-CN" altLang="en-US" smtClean="0"/>
              <a:t>应该是红色，为什么？</a:t>
            </a:r>
            <a:r>
              <a:rPr lang="en-US" altLang="zh-CN" smtClean="0"/>
              <a:t>——</a:t>
            </a:r>
            <a:r>
              <a:rPr lang="zh-CN" altLang="en-US" smtClean="0"/>
              <a:t>考虑</a:t>
            </a:r>
            <a:r>
              <a:rPr lang="en-US" altLang="zh-CN" smtClean="0"/>
              <a:t>2-3-4</a:t>
            </a:r>
            <a:r>
              <a:rPr lang="zh-CN" altLang="en-US" smtClean="0"/>
              <a:t>树（</a:t>
            </a:r>
            <a:r>
              <a:rPr lang="en-US" altLang="zh-CN" smtClean="0"/>
              <a:t>B-</a:t>
            </a:r>
            <a:r>
              <a:rPr lang="zh-CN" altLang="en-US" smtClean="0"/>
              <a:t>树）的插入</a:t>
            </a:r>
          </a:p>
          <a:p>
            <a:r>
              <a:rPr lang="zh-CN" altLang="en-US" smtClean="0"/>
              <a:t>可能会出现连续红边，显然要调整树的结构，如何调整？</a:t>
            </a:r>
            <a:r>
              <a:rPr lang="en-US" altLang="zh-CN" smtClean="0"/>
              <a:t>——</a:t>
            </a:r>
            <a:r>
              <a:rPr lang="zh-CN" altLang="en-US" smtClean="0"/>
              <a:t>考虑对应的</a:t>
            </a:r>
            <a:r>
              <a:rPr lang="en-US" altLang="zh-CN" smtClean="0"/>
              <a:t>2-3-4</a:t>
            </a:r>
            <a:r>
              <a:rPr lang="zh-CN" altLang="en-US" smtClean="0"/>
              <a:t>树（</a:t>
            </a:r>
            <a:r>
              <a:rPr lang="en-US" altLang="zh-CN" smtClean="0"/>
              <a:t>B-</a:t>
            </a:r>
            <a:r>
              <a:rPr lang="zh-CN" altLang="en-US" smtClean="0"/>
              <a:t>树）插入的情况</a:t>
            </a:r>
          </a:p>
        </p:txBody>
      </p:sp>
      <p:sp>
        <p:nvSpPr>
          <p:cNvPr id="8806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CACD7F-5FCA-4232-B9B0-600B10A8223A}" type="slidenum">
              <a:rPr lang="en-US" altLang="en-US">
                <a:solidFill>
                  <a:srgbClr val="4B4B4B"/>
                </a:solidFill>
              </a:rPr>
              <a:pPr eaLnBrk="1" hangingPunct="1"/>
              <a:t>241</a:t>
            </a:fld>
            <a:endParaRPr lang="en-US" altLang="en-US">
              <a:solidFill>
                <a:srgbClr val="4B4B4B"/>
              </a:solidFill>
            </a:endParaRPr>
          </a:p>
        </p:txBody>
      </p:sp>
    </p:spTree>
    <p:extLst>
      <p:ext uri="{BB962C8B-B14F-4D97-AF65-F5344CB8AC3E}">
        <p14:creationId xmlns:p14="http://schemas.microsoft.com/office/powerpoint/2010/main" val="158276933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没有连续红边的情况（最理想）</a:t>
            </a:r>
          </a:p>
        </p:txBody>
      </p:sp>
      <p:sp>
        <p:nvSpPr>
          <p:cNvPr id="89091" name="Rectangle 3"/>
          <p:cNvSpPr>
            <a:spLocks noGrp="1" noChangeArrowheads="1"/>
          </p:cNvSpPr>
          <p:nvPr>
            <p:ph type="body" idx="1"/>
          </p:nvPr>
        </p:nvSpPr>
        <p:spPr/>
        <p:txBody>
          <a:bodyPr/>
          <a:lstStyle/>
          <a:p>
            <a:r>
              <a:rPr lang="zh-CN" altLang="en-US" smtClean="0"/>
              <a:t>对应</a:t>
            </a:r>
            <a:r>
              <a:rPr lang="en-US" altLang="zh-CN" smtClean="0"/>
              <a:t>2-3-4</a:t>
            </a:r>
            <a:r>
              <a:rPr lang="zh-CN" altLang="en-US" smtClean="0"/>
              <a:t>树的情况应该是</a:t>
            </a:r>
            <a:r>
              <a:rPr lang="en-US" altLang="zh-CN" smtClean="0"/>
              <a:t>2</a:t>
            </a:r>
            <a:r>
              <a:rPr lang="zh-CN" altLang="en-US" smtClean="0"/>
              <a:t>节点变为</a:t>
            </a:r>
            <a:r>
              <a:rPr lang="en-US" altLang="zh-CN" smtClean="0"/>
              <a:t>3</a:t>
            </a:r>
            <a:r>
              <a:rPr lang="zh-CN" altLang="en-US" smtClean="0"/>
              <a:t>节点</a:t>
            </a:r>
          </a:p>
        </p:txBody>
      </p:sp>
      <p:pic>
        <p:nvPicPr>
          <p:cNvPr id="89092" name="Picture 4" descr="rbi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379" y="2543175"/>
            <a:ext cx="36957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Box 4"/>
          <p:cNvSpPr txBox="1">
            <a:spLocks noChangeArrowheads="1"/>
          </p:cNvSpPr>
          <p:nvPr/>
        </p:nvSpPr>
        <p:spPr bwMode="auto">
          <a:xfrm>
            <a:off x="3495675" y="2173288"/>
            <a:ext cx="538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pu</a:t>
            </a:r>
            <a:endParaRPr lang="zh-CN" altLang="en-US"/>
          </a:p>
        </p:txBody>
      </p:sp>
      <p:sp>
        <p:nvSpPr>
          <p:cNvPr id="89094" name="TextBox 5"/>
          <p:cNvSpPr txBox="1">
            <a:spLocks noChangeArrowheads="1"/>
          </p:cNvSpPr>
          <p:nvPr/>
        </p:nvSpPr>
        <p:spPr bwMode="auto">
          <a:xfrm>
            <a:off x="6007100" y="2173288"/>
            <a:ext cx="717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u  pu</a:t>
            </a:r>
            <a:endParaRPr lang="zh-CN" altLang="en-US"/>
          </a:p>
        </p:txBody>
      </p:sp>
      <p:sp>
        <p:nvSpPr>
          <p:cNvPr id="8909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D43044-D08C-490B-80B1-72814C5ED63D}" type="slidenum">
              <a:rPr lang="en-US" altLang="en-US">
                <a:solidFill>
                  <a:srgbClr val="4B4B4B"/>
                </a:solidFill>
              </a:rPr>
              <a:pPr eaLnBrk="1" hangingPunct="1"/>
              <a:t>242</a:t>
            </a:fld>
            <a:endParaRPr lang="en-US" altLang="en-US">
              <a:solidFill>
                <a:srgbClr val="4B4B4B"/>
              </a:solidFill>
            </a:endParaRPr>
          </a:p>
        </p:txBody>
      </p:sp>
    </p:spTree>
    <p:extLst>
      <p:ext uri="{BB962C8B-B14F-4D97-AF65-F5344CB8AC3E}">
        <p14:creationId xmlns:p14="http://schemas.microsoft.com/office/powerpoint/2010/main" val="37900351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5" descr="rbi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2703513"/>
            <a:ext cx="5402263"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p:nvPr>
        </p:nvSpPr>
        <p:spPr/>
        <p:txBody>
          <a:bodyPr/>
          <a:lstStyle/>
          <a:p>
            <a:r>
              <a:rPr lang="zh-CN" altLang="en-US" smtClean="0"/>
              <a:t>连续红边情况</a:t>
            </a:r>
            <a:r>
              <a:rPr lang="en-US" altLang="zh-CN" smtClean="0"/>
              <a:t>1</a:t>
            </a:r>
            <a:r>
              <a:rPr lang="zh-CN" altLang="en-US" smtClean="0"/>
              <a:t>：</a:t>
            </a:r>
            <a:r>
              <a:rPr lang="en-US" altLang="zh-CN" smtClean="0"/>
              <a:t>XYb</a:t>
            </a:r>
            <a:endParaRPr lang="zh-CN" altLang="en-US" smtClean="0"/>
          </a:p>
        </p:txBody>
      </p:sp>
      <p:sp>
        <p:nvSpPr>
          <p:cNvPr id="90116" name="Rectangle 3"/>
          <p:cNvSpPr>
            <a:spLocks noGrp="1" noChangeArrowheads="1"/>
          </p:cNvSpPr>
          <p:nvPr>
            <p:ph type="body" idx="1"/>
          </p:nvPr>
        </p:nvSpPr>
        <p:spPr/>
        <p:txBody>
          <a:bodyPr/>
          <a:lstStyle/>
          <a:p>
            <a:r>
              <a:rPr lang="zh-CN" altLang="en-US" smtClean="0"/>
              <a:t>祖父的另一个孩子是黑色</a:t>
            </a:r>
            <a:r>
              <a:rPr lang="en-US" altLang="zh-CN" smtClean="0"/>
              <a:t>—3</a:t>
            </a:r>
            <a:r>
              <a:rPr lang="zh-CN" altLang="en-US" smtClean="0"/>
              <a:t>节点变为</a:t>
            </a:r>
            <a:r>
              <a:rPr lang="en-US" altLang="zh-CN" smtClean="0"/>
              <a:t>4</a:t>
            </a:r>
            <a:r>
              <a:rPr lang="zh-CN" altLang="en-US" smtClean="0"/>
              <a:t>节点</a:t>
            </a:r>
            <a:endParaRPr lang="en-US" altLang="zh-CN" smtClean="0"/>
          </a:p>
          <a:p>
            <a:r>
              <a:rPr lang="zh-CN" altLang="en-US" smtClean="0">
                <a:solidFill>
                  <a:srgbClr val="0000CC"/>
                </a:solidFill>
              </a:rPr>
              <a:t>旋转变色：根黑、子红</a:t>
            </a:r>
          </a:p>
        </p:txBody>
      </p:sp>
      <p:sp>
        <p:nvSpPr>
          <p:cNvPr id="9011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329694-5BA2-4E0C-95C7-3F682B72D9A3}" type="slidenum">
              <a:rPr lang="en-US" altLang="en-US">
                <a:solidFill>
                  <a:srgbClr val="4B4B4B"/>
                </a:solidFill>
              </a:rPr>
              <a:pPr eaLnBrk="1" hangingPunct="1"/>
              <a:t>243</a:t>
            </a:fld>
            <a:endParaRPr lang="en-US" altLang="en-US">
              <a:solidFill>
                <a:srgbClr val="4B4B4B"/>
              </a:solidFill>
            </a:endParaRPr>
          </a:p>
        </p:txBody>
      </p:sp>
    </p:spTree>
    <p:extLst>
      <p:ext uri="{BB962C8B-B14F-4D97-AF65-F5344CB8AC3E}">
        <p14:creationId xmlns:p14="http://schemas.microsoft.com/office/powerpoint/2010/main" val="285781847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descr="rbin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0" y="2908300"/>
            <a:ext cx="5334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2"/>
          <p:cNvSpPr>
            <a:spLocks noGrp="1" noChangeArrowheads="1"/>
          </p:cNvSpPr>
          <p:nvPr>
            <p:ph type="title"/>
          </p:nvPr>
        </p:nvSpPr>
        <p:spPr/>
        <p:txBody>
          <a:bodyPr/>
          <a:lstStyle/>
          <a:p>
            <a:r>
              <a:rPr lang="zh-CN" altLang="en-US" smtClean="0"/>
              <a:t>连续红边情况</a:t>
            </a:r>
            <a:r>
              <a:rPr lang="en-US" altLang="zh-CN" smtClean="0"/>
              <a:t>2</a:t>
            </a:r>
            <a:r>
              <a:rPr lang="zh-CN" altLang="en-US" smtClean="0"/>
              <a:t>：</a:t>
            </a:r>
            <a:r>
              <a:rPr lang="en-US" altLang="zh-CN" smtClean="0"/>
              <a:t>XYr</a:t>
            </a:r>
            <a:endParaRPr lang="zh-CN" altLang="en-US" smtClean="0"/>
          </a:p>
        </p:txBody>
      </p:sp>
      <p:sp>
        <p:nvSpPr>
          <p:cNvPr id="91140" name="Rectangle 3"/>
          <p:cNvSpPr>
            <a:spLocks noGrp="1" noChangeArrowheads="1"/>
          </p:cNvSpPr>
          <p:nvPr>
            <p:ph type="body" idx="1"/>
          </p:nvPr>
        </p:nvSpPr>
        <p:spPr/>
        <p:txBody>
          <a:bodyPr/>
          <a:lstStyle/>
          <a:p>
            <a:r>
              <a:rPr lang="zh-CN" altLang="en-US" smtClean="0"/>
              <a:t>祖父的另一个孩子是红色</a:t>
            </a:r>
            <a:r>
              <a:rPr lang="en-US" altLang="zh-CN" smtClean="0"/>
              <a:t>——</a:t>
            </a:r>
            <a:r>
              <a:rPr lang="zh-CN" altLang="en-US" smtClean="0"/>
              <a:t>溢出</a:t>
            </a:r>
            <a:endParaRPr lang="en-US" altLang="zh-CN" smtClean="0"/>
          </a:p>
          <a:p>
            <a:r>
              <a:rPr lang="zh-CN" altLang="en-US" smtClean="0">
                <a:solidFill>
                  <a:srgbClr val="0000CC"/>
                </a:solidFill>
              </a:rPr>
              <a:t>不转变色：根红、子黑</a:t>
            </a:r>
          </a:p>
        </p:txBody>
      </p:sp>
      <p:sp>
        <p:nvSpPr>
          <p:cNvPr id="9114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020A2F-6D2B-43BB-96B1-1F2232F0FCB5}" type="slidenum">
              <a:rPr lang="en-US" altLang="en-US">
                <a:solidFill>
                  <a:srgbClr val="4B4B4B"/>
                </a:solidFill>
              </a:rPr>
              <a:pPr eaLnBrk="1" hangingPunct="1"/>
              <a:t>244</a:t>
            </a:fld>
            <a:endParaRPr lang="en-US" altLang="en-US">
              <a:solidFill>
                <a:srgbClr val="4B4B4B"/>
              </a:solidFill>
            </a:endParaRPr>
          </a:p>
        </p:txBody>
      </p:sp>
    </p:spTree>
    <p:extLst>
      <p:ext uri="{BB962C8B-B14F-4D97-AF65-F5344CB8AC3E}">
        <p14:creationId xmlns:p14="http://schemas.microsoft.com/office/powerpoint/2010/main" val="134090573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红－黑树的删除</a:t>
            </a:r>
          </a:p>
        </p:txBody>
      </p:sp>
      <p:sp>
        <p:nvSpPr>
          <p:cNvPr id="94211" name="Rectangle 3"/>
          <p:cNvSpPr>
            <a:spLocks noGrp="1" noChangeArrowheads="1"/>
          </p:cNvSpPr>
          <p:nvPr>
            <p:ph type="body" idx="1"/>
          </p:nvPr>
        </p:nvSpPr>
        <p:spPr>
          <a:xfrm>
            <a:off x="1182688" y="1371600"/>
            <a:ext cx="7772400" cy="5029200"/>
          </a:xfrm>
        </p:spPr>
        <p:txBody>
          <a:bodyPr/>
          <a:lstStyle/>
          <a:p>
            <a:r>
              <a:rPr lang="zh-CN" altLang="en-US" smtClean="0"/>
              <a:t>首先还是类似二叉搜索树的方法</a:t>
            </a:r>
            <a:r>
              <a:rPr lang="en-US" altLang="zh-CN" smtClean="0"/>
              <a:t>——</a:t>
            </a:r>
            <a:br>
              <a:rPr lang="en-US" altLang="zh-CN" smtClean="0"/>
            </a:br>
            <a:r>
              <a:rPr lang="zh-CN" altLang="en-US" smtClean="0"/>
              <a:t>转化为叶节点删除</a:t>
            </a:r>
            <a:r>
              <a:rPr lang="en-US" altLang="zh-CN" smtClean="0"/>
              <a:t>——</a:t>
            </a:r>
            <a:br>
              <a:rPr lang="en-US" altLang="zh-CN" smtClean="0"/>
            </a:br>
            <a:r>
              <a:rPr lang="zh-CN" altLang="en-US" smtClean="0"/>
              <a:t>不是叶节点的，与中序遍历的后继节点交换</a:t>
            </a:r>
          </a:p>
          <a:p>
            <a:r>
              <a:rPr lang="zh-CN" altLang="en-US" smtClean="0"/>
              <a:t>可对应</a:t>
            </a:r>
            <a:r>
              <a:rPr lang="en-US" altLang="zh-CN" smtClean="0"/>
              <a:t>2-3-4</a:t>
            </a:r>
            <a:r>
              <a:rPr lang="zh-CN" altLang="en-US" smtClean="0"/>
              <a:t>树自底向上删除算法设计红－黑树自底向上的删除算法</a:t>
            </a:r>
          </a:p>
          <a:p>
            <a:r>
              <a:rPr lang="zh-CN" altLang="en-US" smtClean="0"/>
              <a:t>若删除红节点，结束</a:t>
            </a:r>
            <a:r>
              <a:rPr lang="en-US" altLang="zh-CN" smtClean="0"/>
              <a:t>——3</a:t>
            </a:r>
            <a:r>
              <a:rPr lang="zh-CN" altLang="en-US" smtClean="0"/>
              <a:t>节点或</a:t>
            </a:r>
            <a:r>
              <a:rPr lang="en-US" altLang="zh-CN" smtClean="0"/>
              <a:t>4</a:t>
            </a:r>
            <a:r>
              <a:rPr lang="zh-CN" altLang="en-US" smtClean="0"/>
              <a:t>节点的删除</a:t>
            </a:r>
          </a:p>
          <a:p>
            <a:r>
              <a:rPr lang="zh-CN" altLang="en-US" smtClean="0"/>
              <a:t>若删除黑节点，调整，可能回溯</a:t>
            </a:r>
            <a:r>
              <a:rPr lang="en-US" altLang="zh-CN" smtClean="0"/>
              <a:t>——2</a:t>
            </a:r>
            <a:r>
              <a:rPr lang="zh-CN" altLang="en-US" smtClean="0"/>
              <a:t>节点的删除</a:t>
            </a:r>
          </a:p>
        </p:txBody>
      </p:sp>
      <p:sp>
        <p:nvSpPr>
          <p:cNvPr id="9421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F2213B-4D88-46E6-862E-F3A1B21D4ACB}" type="slidenum">
              <a:rPr lang="en-US" altLang="en-US">
                <a:solidFill>
                  <a:srgbClr val="4B4B4B"/>
                </a:solidFill>
              </a:rPr>
              <a:pPr eaLnBrk="1" hangingPunct="1"/>
              <a:t>245</a:t>
            </a:fld>
            <a:endParaRPr lang="en-US" altLang="en-US">
              <a:solidFill>
                <a:srgbClr val="4B4B4B"/>
              </a:solidFill>
            </a:endParaRPr>
          </a:p>
        </p:txBody>
      </p:sp>
    </p:spTree>
    <p:extLst>
      <p:ext uri="{BB962C8B-B14F-4D97-AF65-F5344CB8AC3E}">
        <p14:creationId xmlns:p14="http://schemas.microsoft.com/office/powerpoint/2010/main" val="317494797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a:t>
            </a:r>
            <a:r>
              <a:rPr lang="zh-CN" altLang="en-US" sz="5400" spc="-300" dirty="0">
                <a:solidFill>
                  <a:schemeClr val="accent1">
                    <a:lumMod val="75000"/>
                  </a:schemeClr>
                </a:solidFill>
                <a:latin typeface="微软雅黑" panose="020B0503020204020204" pitchFamily="34" charset="-122"/>
                <a:ea typeface="微软雅黑" panose="020B0503020204020204" pitchFamily="34" charset="-122"/>
              </a:rPr>
              <a:t>七</a:t>
            </a: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章  </a:t>
            </a:r>
            <a:r>
              <a:rPr lang="zh-CN" altLang="en-US" sz="5400" spc="-300" dirty="0">
                <a:solidFill>
                  <a:schemeClr val="accent1">
                    <a:lumMod val="75000"/>
                  </a:schemeClr>
                </a:solidFill>
                <a:latin typeface="微软雅黑" panose="020B0503020204020204" pitchFamily="34" charset="-122"/>
                <a:ea typeface="微软雅黑" panose="020B0503020204020204" pitchFamily="34" charset="-122"/>
              </a:rPr>
              <a:t>图</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endParaRPr lang="zh-CN" altLang="en-US" sz="3200" dirty="0"/>
          </a:p>
        </p:txBody>
      </p:sp>
    </p:spTree>
    <p:extLst>
      <p:ext uri="{BB962C8B-B14F-4D97-AF65-F5344CB8AC3E}">
        <p14:creationId xmlns:p14="http://schemas.microsoft.com/office/powerpoint/2010/main" val="43844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图的定义</a:t>
            </a:r>
          </a:p>
        </p:txBody>
      </p:sp>
      <p:sp>
        <p:nvSpPr>
          <p:cNvPr id="24579" name="Rectangle 3"/>
          <p:cNvSpPr>
            <a:spLocks noGrp="1" noChangeArrowheads="1"/>
          </p:cNvSpPr>
          <p:nvPr>
            <p:ph type="body" idx="1"/>
          </p:nvPr>
        </p:nvSpPr>
        <p:spPr/>
        <p:txBody>
          <a:bodyPr/>
          <a:lstStyle/>
          <a:p>
            <a:r>
              <a:rPr lang="zh-CN" altLang="en-US" smtClean="0">
                <a:solidFill>
                  <a:schemeClr val="accent2"/>
                </a:solidFill>
              </a:rPr>
              <a:t>图</a:t>
            </a:r>
            <a:r>
              <a:rPr lang="zh-CN" altLang="en-US" smtClean="0"/>
              <a:t>（</a:t>
            </a:r>
            <a:r>
              <a:rPr lang="en-US" altLang="zh-CN" smtClean="0">
                <a:solidFill>
                  <a:schemeClr val="hlink"/>
                </a:solidFill>
              </a:rPr>
              <a:t>graph</a:t>
            </a:r>
            <a:r>
              <a:rPr lang="zh-CN" altLang="en-US" smtClean="0"/>
              <a:t>）：用线（</a:t>
            </a:r>
            <a:r>
              <a:rPr lang="zh-CN" altLang="en-US" smtClean="0">
                <a:solidFill>
                  <a:srgbClr val="FF0000"/>
                </a:solidFill>
              </a:rPr>
              <a:t>边</a:t>
            </a:r>
            <a:r>
              <a:rPr lang="zh-CN" altLang="en-US" smtClean="0"/>
              <a:t>）连接起来的顶点（</a:t>
            </a:r>
            <a:r>
              <a:rPr lang="zh-CN" altLang="en-US" smtClean="0">
                <a:solidFill>
                  <a:srgbClr val="FF0000"/>
                </a:solidFill>
              </a:rPr>
              <a:t>节点</a:t>
            </a:r>
            <a:r>
              <a:rPr lang="zh-CN" altLang="en-US" smtClean="0"/>
              <a:t>）的集合</a:t>
            </a:r>
          </a:p>
          <a:p>
            <a:r>
              <a:rPr lang="zh-CN" altLang="en-US" smtClean="0"/>
              <a:t>图</a:t>
            </a:r>
            <a:r>
              <a:rPr lang="en-US" altLang="zh-CN" smtClean="0"/>
              <a:t>G=(V, E)</a:t>
            </a:r>
          </a:p>
          <a:p>
            <a:pPr lvl="1"/>
            <a:r>
              <a:rPr lang="en-US" altLang="zh-CN" smtClean="0"/>
              <a:t>V</a:t>
            </a:r>
            <a:r>
              <a:rPr lang="zh-CN" altLang="en-US" smtClean="0"/>
              <a:t>：顶点有限集合</a:t>
            </a:r>
          </a:p>
          <a:p>
            <a:pPr lvl="1"/>
            <a:r>
              <a:rPr lang="en-US" altLang="zh-CN" smtClean="0"/>
              <a:t>E</a:t>
            </a:r>
            <a:r>
              <a:rPr lang="zh-CN" altLang="en-US" smtClean="0"/>
              <a:t>：边有限集合，</a:t>
            </a:r>
            <a:r>
              <a:rPr lang="en-US" altLang="zh-CN" smtClean="0"/>
              <a:t>(i, j)</a:t>
            </a:r>
            <a:r>
              <a:rPr lang="zh-CN" altLang="en-US" smtClean="0"/>
              <a:t>，</a:t>
            </a:r>
            <a:r>
              <a:rPr lang="en-US" altLang="zh-CN" smtClean="0"/>
              <a:t>i</a:t>
            </a:r>
            <a:r>
              <a:rPr lang="zh-CN" altLang="en-US" smtClean="0"/>
              <a:t>、</a:t>
            </a:r>
            <a:r>
              <a:rPr lang="en-US" altLang="zh-CN" smtClean="0"/>
              <a:t>j</a:t>
            </a:r>
            <a:r>
              <a:rPr lang="en-US" altLang="zh-CN" smtClean="0">
                <a:latin typeface="宋体" panose="02010600030101010101" pitchFamily="2" charset="-122"/>
              </a:rPr>
              <a:t>∈</a:t>
            </a:r>
            <a:r>
              <a:rPr lang="en-US" altLang="zh-CN" smtClean="0"/>
              <a:t>V</a:t>
            </a:r>
          </a:p>
          <a:p>
            <a:endParaRPr lang="en-US" altLang="zh-CN"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247</a:t>
            </a:fld>
            <a:endParaRPr lang="zh-CN" altLang="en-US" noProof="0" dirty="0"/>
          </a:p>
        </p:txBody>
      </p:sp>
    </p:spTree>
    <p:extLst>
      <p:ext uri="{BB962C8B-B14F-4D97-AF65-F5344CB8AC3E}">
        <p14:creationId xmlns:p14="http://schemas.microsoft.com/office/powerpoint/2010/main" val="44943723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基本概念</a:t>
            </a:r>
          </a:p>
        </p:txBody>
      </p:sp>
      <p:sp>
        <p:nvSpPr>
          <p:cNvPr id="28675" name="内容占位符 2"/>
          <p:cNvSpPr>
            <a:spLocks noGrp="1"/>
          </p:cNvSpPr>
          <p:nvPr>
            <p:ph idx="1"/>
          </p:nvPr>
        </p:nvSpPr>
        <p:spPr/>
        <p:txBody>
          <a:bodyPr/>
          <a:lstStyle/>
          <a:p>
            <a:pPr>
              <a:buFontTx/>
              <a:buNone/>
            </a:pPr>
            <a:r>
              <a:rPr lang="en-US" altLang="zh-CN" sz="2000" dirty="0" smtClean="0"/>
              <a:t>(1)</a:t>
            </a:r>
            <a:r>
              <a:rPr lang="zh-CN" altLang="en-US" sz="2000" dirty="0" smtClean="0"/>
              <a:t>顶点    </a:t>
            </a:r>
            <a:r>
              <a:rPr lang="en-US" altLang="zh-CN" sz="2000" dirty="0" smtClean="0"/>
              <a:t>(2)</a:t>
            </a:r>
            <a:r>
              <a:rPr lang="zh-CN" altLang="en-US" sz="2000" dirty="0" smtClean="0"/>
              <a:t>边     </a:t>
            </a:r>
            <a:r>
              <a:rPr lang="en-US" altLang="zh-CN" sz="2000" dirty="0" smtClean="0"/>
              <a:t>(3)</a:t>
            </a:r>
            <a:r>
              <a:rPr lang="zh-CN" altLang="en-US" sz="2000" dirty="0" smtClean="0"/>
              <a:t>无向边    </a:t>
            </a:r>
            <a:r>
              <a:rPr lang="en-US" altLang="zh-CN" sz="2000" dirty="0" smtClean="0"/>
              <a:t>(4)</a:t>
            </a:r>
            <a:r>
              <a:rPr lang="zh-CN" altLang="en-US" sz="2000" dirty="0" smtClean="0"/>
              <a:t>有向边</a:t>
            </a:r>
            <a:endParaRPr lang="en-US" altLang="zh-CN" sz="2000" dirty="0" smtClean="0"/>
          </a:p>
          <a:p>
            <a:pPr>
              <a:buFontTx/>
              <a:buNone/>
            </a:pPr>
            <a:r>
              <a:rPr lang="en-US" altLang="zh-CN" sz="2000" dirty="0" smtClean="0"/>
              <a:t>(5)</a:t>
            </a:r>
            <a:r>
              <a:rPr lang="zh-CN" altLang="en-US" sz="2000" dirty="0" smtClean="0"/>
              <a:t>关联于  </a:t>
            </a:r>
            <a:r>
              <a:rPr lang="en-US" altLang="zh-CN" sz="2000" dirty="0" smtClean="0"/>
              <a:t>(6)</a:t>
            </a:r>
            <a:r>
              <a:rPr lang="zh-CN" altLang="en-US" sz="2000" dirty="0" smtClean="0"/>
              <a:t>关联至（</a:t>
            </a:r>
            <a:r>
              <a:rPr lang="zh-CN" altLang="zh-CN" sz="2000" dirty="0">
                <a:solidFill>
                  <a:srgbClr val="333333"/>
                </a:solidFill>
                <a:latin typeface="Arial Unicode MS" panose="020B0604020202020204" pitchFamily="34" charset="-122"/>
                <a:ea typeface="PingFang SC"/>
              </a:rPr>
              <a:t> incident</a:t>
            </a:r>
            <a:r>
              <a:rPr lang="zh-CN" altLang="zh-CN" sz="800" dirty="0"/>
              <a:t> </a:t>
            </a:r>
            <a:r>
              <a:rPr lang="zh-CN" altLang="en-US" sz="2000" dirty="0" smtClean="0"/>
              <a:t>）</a:t>
            </a:r>
            <a:endParaRPr lang="en-US" altLang="zh-CN" sz="2000" dirty="0" smtClean="0"/>
          </a:p>
          <a:p>
            <a:pPr>
              <a:buFontTx/>
              <a:buNone/>
            </a:pPr>
            <a:r>
              <a:rPr lang="en-US" altLang="zh-CN" sz="2000" dirty="0" smtClean="0"/>
              <a:t>(7)</a:t>
            </a:r>
            <a:r>
              <a:rPr lang="zh-CN" altLang="en-US" sz="2000" dirty="0" smtClean="0"/>
              <a:t>邻接于    </a:t>
            </a:r>
            <a:r>
              <a:rPr lang="en-US" altLang="zh-CN" sz="2000" dirty="0" smtClean="0"/>
              <a:t>(8)</a:t>
            </a:r>
            <a:r>
              <a:rPr lang="zh-CN" altLang="en-US" sz="2000" dirty="0" smtClean="0"/>
              <a:t>邻接至    （</a:t>
            </a:r>
            <a:r>
              <a:rPr lang="zh-CN" altLang="zh-CN" sz="2000" dirty="0">
                <a:solidFill>
                  <a:srgbClr val="333333"/>
                </a:solidFill>
                <a:latin typeface="Arial Unicode MS" panose="020B0604020202020204" pitchFamily="34" charset="-122"/>
                <a:ea typeface="PingFang SC"/>
              </a:rPr>
              <a:t> adjacent</a:t>
            </a:r>
            <a:r>
              <a:rPr lang="zh-CN" altLang="zh-CN" sz="800" dirty="0"/>
              <a:t> </a:t>
            </a:r>
            <a:r>
              <a:rPr lang="zh-CN" altLang="en-US" sz="2000" dirty="0" smtClean="0"/>
              <a:t>）</a:t>
            </a:r>
            <a:endParaRPr lang="en-US" altLang="zh-CN" sz="2000" dirty="0" smtClean="0"/>
          </a:p>
          <a:p>
            <a:pPr>
              <a:buFontTx/>
              <a:buNone/>
            </a:pPr>
            <a:r>
              <a:rPr lang="en-US" altLang="zh-CN" sz="2000" dirty="0" smtClean="0"/>
              <a:t>(9)</a:t>
            </a:r>
            <a:r>
              <a:rPr lang="zh-CN" altLang="en-US" sz="2000" dirty="0" smtClean="0"/>
              <a:t>无向图  </a:t>
            </a:r>
            <a:r>
              <a:rPr lang="en-US" altLang="zh-CN" sz="2000" dirty="0" smtClean="0"/>
              <a:t>(10)</a:t>
            </a:r>
            <a:r>
              <a:rPr lang="zh-CN" altLang="en-US" sz="2000" dirty="0" smtClean="0"/>
              <a:t>有向图  </a:t>
            </a:r>
            <a:r>
              <a:rPr lang="en-US" altLang="zh-CN" sz="2000" dirty="0" smtClean="0"/>
              <a:t>(11)</a:t>
            </a:r>
            <a:r>
              <a:rPr lang="zh-CN" altLang="en-US" sz="2000" dirty="0" smtClean="0"/>
              <a:t>完全图  </a:t>
            </a:r>
            <a:r>
              <a:rPr lang="en-US" altLang="zh-CN" sz="2000" dirty="0" smtClean="0"/>
              <a:t>(12)</a:t>
            </a:r>
            <a:r>
              <a:rPr lang="zh-CN" altLang="en-US" sz="2000" dirty="0" smtClean="0"/>
              <a:t>稀疏图 </a:t>
            </a:r>
            <a:r>
              <a:rPr lang="en-US" altLang="zh-CN" sz="2000" dirty="0" smtClean="0"/>
              <a:t>(13)</a:t>
            </a:r>
            <a:r>
              <a:rPr lang="zh-CN" altLang="en-US" sz="2000" dirty="0" smtClean="0"/>
              <a:t>稠密图</a:t>
            </a:r>
            <a:endParaRPr lang="en-US" altLang="zh-CN" sz="2000" dirty="0" smtClean="0"/>
          </a:p>
          <a:p>
            <a:pPr>
              <a:buFontTx/>
              <a:buNone/>
            </a:pPr>
            <a:r>
              <a:rPr lang="en-US" altLang="zh-CN" sz="2000" dirty="0" smtClean="0"/>
              <a:t>(14)</a:t>
            </a:r>
            <a:r>
              <a:rPr lang="zh-CN" altLang="en-US" sz="2000" dirty="0" smtClean="0"/>
              <a:t>带权图  </a:t>
            </a:r>
            <a:r>
              <a:rPr lang="en-US" altLang="zh-CN" sz="2000" dirty="0" smtClean="0"/>
              <a:t>(15)</a:t>
            </a:r>
            <a:r>
              <a:rPr lang="zh-CN" altLang="en-US" sz="2000" dirty="0" smtClean="0"/>
              <a:t>子图</a:t>
            </a:r>
            <a:endParaRPr lang="en-US" altLang="zh-CN" sz="2000" dirty="0" smtClean="0"/>
          </a:p>
          <a:p>
            <a:pPr>
              <a:buFontTx/>
              <a:buNone/>
            </a:pPr>
            <a:r>
              <a:rPr lang="en-US" altLang="zh-CN" sz="2000" dirty="0" smtClean="0"/>
              <a:t>(16)</a:t>
            </a:r>
            <a:r>
              <a:rPr lang="zh-CN" altLang="en-US" sz="2000" dirty="0" smtClean="0"/>
              <a:t>顶点的度  </a:t>
            </a:r>
            <a:r>
              <a:rPr lang="en-US" altLang="zh-CN" sz="2000" dirty="0" smtClean="0"/>
              <a:t>(17)</a:t>
            </a:r>
            <a:r>
              <a:rPr lang="zh-CN" altLang="en-US" sz="2000" dirty="0" smtClean="0"/>
              <a:t>入度   </a:t>
            </a:r>
            <a:r>
              <a:rPr lang="en-US" altLang="zh-CN" sz="2000" dirty="0" smtClean="0"/>
              <a:t>(18)</a:t>
            </a:r>
            <a:r>
              <a:rPr lang="zh-CN" altLang="en-US" sz="2000" dirty="0" smtClean="0"/>
              <a:t>出度</a:t>
            </a:r>
            <a:endParaRPr lang="en-US" altLang="zh-CN" sz="2000" dirty="0" smtClean="0"/>
          </a:p>
          <a:p>
            <a:pPr>
              <a:buFontTx/>
              <a:buNone/>
            </a:pPr>
            <a:r>
              <a:rPr lang="en-US" altLang="zh-CN" sz="2000" dirty="0" smtClean="0"/>
              <a:t>(19)</a:t>
            </a:r>
            <a:r>
              <a:rPr lang="zh-CN" altLang="en-US" sz="2000" dirty="0" smtClean="0"/>
              <a:t>路径   </a:t>
            </a:r>
            <a:r>
              <a:rPr lang="en-US" altLang="zh-CN" sz="2000" dirty="0" smtClean="0"/>
              <a:t>(20)</a:t>
            </a:r>
            <a:r>
              <a:rPr lang="zh-CN" altLang="en-US" sz="2000" dirty="0" smtClean="0"/>
              <a:t>路径长度   </a:t>
            </a:r>
            <a:r>
              <a:rPr lang="en-US" altLang="zh-CN" sz="2000" dirty="0" smtClean="0"/>
              <a:t>(21)</a:t>
            </a:r>
            <a:r>
              <a:rPr lang="zh-CN" altLang="en-US" sz="2000" dirty="0" smtClean="0"/>
              <a:t>简单路径   </a:t>
            </a:r>
            <a:r>
              <a:rPr lang="en-US" altLang="zh-CN" sz="2000" dirty="0" smtClean="0"/>
              <a:t>(22)</a:t>
            </a:r>
            <a:r>
              <a:rPr lang="zh-CN" altLang="en-US" sz="2000" dirty="0" smtClean="0"/>
              <a:t>回路</a:t>
            </a:r>
            <a:endParaRPr lang="en-US" altLang="zh-CN" sz="2000" dirty="0" smtClean="0"/>
          </a:p>
          <a:p>
            <a:pPr>
              <a:buFontTx/>
              <a:buNone/>
            </a:pPr>
            <a:r>
              <a:rPr lang="en-US" altLang="zh-CN" sz="2000" dirty="0" smtClean="0"/>
              <a:t>(23)</a:t>
            </a:r>
            <a:r>
              <a:rPr lang="zh-CN" altLang="en-US" sz="2000" dirty="0" smtClean="0"/>
              <a:t>连通图 </a:t>
            </a:r>
            <a:r>
              <a:rPr lang="en-US" altLang="zh-CN" sz="2000" dirty="0" smtClean="0"/>
              <a:t>(24)</a:t>
            </a:r>
            <a:r>
              <a:rPr lang="zh-CN" altLang="en-US" sz="2000" dirty="0" smtClean="0"/>
              <a:t>连通分量 </a:t>
            </a:r>
            <a:r>
              <a:rPr lang="en-US" altLang="zh-CN" sz="2000" dirty="0" smtClean="0"/>
              <a:t>(25)</a:t>
            </a:r>
            <a:r>
              <a:rPr lang="zh-CN" altLang="en-US" sz="2000" dirty="0" smtClean="0"/>
              <a:t>强连通图 </a:t>
            </a:r>
            <a:r>
              <a:rPr lang="en-US" altLang="zh-CN" sz="2000" dirty="0" smtClean="0"/>
              <a:t>(26)</a:t>
            </a:r>
            <a:r>
              <a:rPr lang="zh-CN" altLang="en-US" sz="2000" dirty="0" smtClean="0"/>
              <a:t>强连通分量</a:t>
            </a:r>
            <a:endParaRPr lang="en-US" altLang="zh-CN" sz="2000" dirty="0" smtClean="0"/>
          </a:p>
          <a:p>
            <a:pPr>
              <a:buFontTx/>
              <a:buNone/>
            </a:pPr>
            <a:r>
              <a:rPr lang="en-US" altLang="zh-CN" sz="2000" dirty="0" smtClean="0"/>
              <a:t>(27)</a:t>
            </a:r>
            <a:r>
              <a:rPr lang="zh-CN" altLang="en-US" sz="2000" dirty="0" smtClean="0"/>
              <a:t>生成树 </a:t>
            </a:r>
            <a:r>
              <a:rPr lang="en-US" altLang="zh-CN" sz="2000" dirty="0" smtClean="0"/>
              <a:t>(28)</a:t>
            </a:r>
            <a:r>
              <a:rPr lang="zh-CN" altLang="en-US" sz="2000" dirty="0" smtClean="0"/>
              <a:t>生成森林</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248</a:t>
            </a:fld>
            <a:endParaRPr lang="zh-CN" altLang="en-US" noProof="0" dirty="0"/>
          </a:p>
        </p:txBody>
      </p:sp>
      <p:sp>
        <p:nvSpPr>
          <p:cNvPr id="4" name="Rectangle 2"/>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7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Documents and Settings\Administrator\My Documents\wg\数据结构\lecture\pictures\12\grap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63850"/>
            <a:ext cx="8316913"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title"/>
          </p:nvPr>
        </p:nvSpPr>
        <p:spPr/>
        <p:txBody>
          <a:bodyPr/>
          <a:lstStyle/>
          <a:p>
            <a:r>
              <a:rPr lang="zh-CN" altLang="en-US" smtClean="0"/>
              <a:t>基本概念</a:t>
            </a:r>
            <a:r>
              <a:rPr lang="en-US" altLang="zh-CN" smtClean="0"/>
              <a:t>1-8</a:t>
            </a:r>
            <a:endParaRPr lang="zh-CN" altLang="en-US" smtClean="0"/>
          </a:p>
        </p:txBody>
      </p:sp>
      <p:sp>
        <p:nvSpPr>
          <p:cNvPr id="29700" name="Text Box 5"/>
          <p:cNvSpPr txBox="1">
            <a:spLocks noChangeArrowheads="1"/>
          </p:cNvSpPr>
          <p:nvPr/>
        </p:nvSpPr>
        <p:spPr bwMode="ltGray">
          <a:xfrm>
            <a:off x="6934200" y="1951038"/>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buClrTx/>
              <a:buFontTx/>
              <a:buNone/>
            </a:pPr>
            <a:r>
              <a:rPr lang="zh-CN" altLang="en-US" sz="1800" b="0">
                <a:solidFill>
                  <a:srgbClr val="FF0000"/>
                </a:solidFill>
                <a:latin typeface="Arial" panose="020B0604020202020204" pitchFamily="34" charset="0"/>
                <a:ea typeface="宋体" panose="02010600030101010101" pitchFamily="2" charset="-122"/>
              </a:rPr>
              <a:t>有向边</a:t>
            </a:r>
          </a:p>
        </p:txBody>
      </p:sp>
      <p:sp>
        <p:nvSpPr>
          <p:cNvPr id="29701" name="Line 6"/>
          <p:cNvSpPr>
            <a:spLocks noChangeShapeType="1"/>
          </p:cNvSpPr>
          <p:nvPr/>
        </p:nvSpPr>
        <p:spPr bwMode="ltGray">
          <a:xfrm>
            <a:off x="7467600" y="2332038"/>
            <a:ext cx="152400" cy="11430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Text Box 7"/>
          <p:cNvSpPr txBox="1">
            <a:spLocks noChangeArrowheads="1"/>
          </p:cNvSpPr>
          <p:nvPr/>
        </p:nvSpPr>
        <p:spPr bwMode="ltGray">
          <a:xfrm>
            <a:off x="304800" y="2713038"/>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buClrTx/>
              <a:buFontTx/>
              <a:buNone/>
            </a:pPr>
            <a:r>
              <a:rPr lang="zh-CN" altLang="en-US" sz="1800" b="0">
                <a:solidFill>
                  <a:srgbClr val="FF0000"/>
                </a:solidFill>
                <a:latin typeface="Arial" panose="020B0604020202020204" pitchFamily="34" charset="0"/>
                <a:ea typeface="宋体" panose="02010600030101010101" pitchFamily="2" charset="-122"/>
              </a:rPr>
              <a:t>无向边</a:t>
            </a:r>
          </a:p>
        </p:txBody>
      </p:sp>
      <p:sp>
        <p:nvSpPr>
          <p:cNvPr id="29703" name="Line 8"/>
          <p:cNvSpPr>
            <a:spLocks noChangeShapeType="1"/>
          </p:cNvSpPr>
          <p:nvPr/>
        </p:nvSpPr>
        <p:spPr bwMode="ltGray">
          <a:xfrm>
            <a:off x="838200" y="3094038"/>
            <a:ext cx="152400" cy="11430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TextBox 7"/>
          <p:cNvSpPr txBox="1">
            <a:spLocks noChangeArrowheads="1"/>
          </p:cNvSpPr>
          <p:nvPr/>
        </p:nvSpPr>
        <p:spPr bwMode="auto">
          <a:xfrm>
            <a:off x="2957513" y="2595563"/>
            <a:ext cx="322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1800" b="0">
                <a:latin typeface="Arial" panose="020B0604020202020204" pitchFamily="34" charset="0"/>
                <a:ea typeface="宋体" panose="02010600030101010101" pitchFamily="2" charset="-122"/>
              </a:rPr>
              <a:t>边：</a:t>
            </a:r>
            <a:r>
              <a:rPr lang="en-US" altLang="zh-CN" sz="1800">
                <a:solidFill>
                  <a:srgbClr val="FF0000"/>
                </a:solidFill>
                <a:latin typeface="Arial" panose="020B0604020202020204" pitchFamily="34" charset="0"/>
                <a:ea typeface="宋体" panose="02010600030101010101" pitchFamily="2" charset="-122"/>
              </a:rPr>
              <a:t>(i,  j)</a:t>
            </a:r>
            <a:endParaRPr lang="zh-CN" altLang="en-US" sz="1800">
              <a:solidFill>
                <a:srgbClr val="FF0000"/>
              </a:solidFill>
              <a:latin typeface="Arial" panose="020B0604020202020204" pitchFamily="34" charset="0"/>
              <a:ea typeface="宋体" panose="02010600030101010101" pitchFamily="2" charset="-122"/>
            </a:endParaRPr>
          </a:p>
        </p:txBody>
      </p:sp>
      <p:sp>
        <p:nvSpPr>
          <p:cNvPr id="29705" name="TextBox 8"/>
          <p:cNvSpPr txBox="1">
            <a:spLocks noChangeArrowheads="1"/>
          </p:cNvSpPr>
          <p:nvPr/>
        </p:nvSpPr>
        <p:spPr bwMode="auto">
          <a:xfrm>
            <a:off x="446088" y="5749925"/>
            <a:ext cx="4484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E={(1,2),(1,3),(1,4),(2,3),(3,4)}</a:t>
            </a:r>
            <a:endParaRPr lang="zh-CN" altLang="en-US" sz="1800">
              <a:latin typeface="Arial" panose="020B0604020202020204" pitchFamily="34" charset="0"/>
              <a:ea typeface="宋体" panose="02010600030101010101" pitchFamily="2" charset="-122"/>
            </a:endParaRPr>
          </a:p>
        </p:txBody>
      </p:sp>
      <p:sp>
        <p:nvSpPr>
          <p:cNvPr id="29706" name="TextBox 9"/>
          <p:cNvSpPr txBox="1">
            <a:spLocks noChangeArrowheads="1"/>
          </p:cNvSpPr>
          <p:nvPr/>
        </p:nvSpPr>
        <p:spPr bwMode="auto">
          <a:xfrm>
            <a:off x="4392613" y="5749925"/>
            <a:ext cx="4484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algn="r" eaLnBrk="1" hangingPunct="1">
              <a:spcBef>
                <a:spcPct val="0"/>
              </a:spcBef>
              <a:buClrTx/>
              <a:buFontTx/>
              <a:buNone/>
            </a:pPr>
            <a:r>
              <a:rPr lang="en-US" altLang="zh-CN" sz="1800">
                <a:latin typeface="Arial" panose="020B0604020202020204" pitchFamily="34" charset="0"/>
                <a:ea typeface="宋体" panose="02010600030101010101" pitchFamily="2" charset="-122"/>
              </a:rPr>
              <a:t>E={(1,2),(2,3),(3,4),(4,3),(3,5),(5,4)}</a:t>
            </a:r>
            <a:endParaRPr lang="zh-CN" altLang="en-US" sz="1800">
              <a:latin typeface="Arial" panose="020B0604020202020204" pitchFamily="34" charset="0"/>
              <a:ea typeface="宋体" panose="02010600030101010101" pitchFamily="2" charset="-122"/>
            </a:endParaRPr>
          </a:p>
        </p:txBody>
      </p:sp>
      <p:sp>
        <p:nvSpPr>
          <p:cNvPr id="29707" name="TextBox 10"/>
          <p:cNvSpPr txBox="1">
            <a:spLocks noChangeArrowheads="1"/>
          </p:cNvSpPr>
          <p:nvPr/>
        </p:nvSpPr>
        <p:spPr bwMode="auto">
          <a:xfrm>
            <a:off x="266700" y="1635125"/>
            <a:ext cx="6457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800" b="0">
                <a:latin typeface="Arial" panose="020B0604020202020204" pitchFamily="34" charset="0"/>
                <a:ea typeface="宋体" panose="02010600030101010101" pitchFamily="2" charset="-122"/>
              </a:rPr>
              <a:t>(1)</a:t>
            </a:r>
            <a:r>
              <a:rPr lang="zh-CN" altLang="en-US" sz="1800" b="0">
                <a:latin typeface="Arial" panose="020B0604020202020204" pitchFamily="34" charset="0"/>
                <a:ea typeface="宋体" panose="02010600030101010101" pitchFamily="2" charset="-122"/>
              </a:rPr>
              <a:t>顶点     </a:t>
            </a:r>
            <a:r>
              <a:rPr lang="en-US" altLang="zh-CN" sz="1800" b="0">
                <a:latin typeface="Arial" panose="020B0604020202020204" pitchFamily="34" charset="0"/>
                <a:ea typeface="宋体" panose="02010600030101010101" pitchFamily="2" charset="-122"/>
              </a:rPr>
              <a:t>(2)</a:t>
            </a:r>
            <a:r>
              <a:rPr lang="zh-CN" altLang="en-US" sz="1800" b="0">
                <a:latin typeface="Arial" panose="020B0604020202020204" pitchFamily="34" charset="0"/>
                <a:ea typeface="宋体" panose="02010600030101010101" pitchFamily="2" charset="-122"/>
              </a:rPr>
              <a:t>边         </a:t>
            </a:r>
            <a:r>
              <a:rPr lang="en-US" altLang="zh-CN" sz="1800" b="0">
                <a:latin typeface="Arial" panose="020B0604020202020204" pitchFamily="34" charset="0"/>
                <a:ea typeface="宋体" panose="02010600030101010101" pitchFamily="2" charset="-122"/>
              </a:rPr>
              <a:t>(3)</a:t>
            </a:r>
            <a:r>
              <a:rPr lang="zh-CN" altLang="en-US" sz="1800" b="0">
                <a:latin typeface="Arial" panose="020B0604020202020204" pitchFamily="34" charset="0"/>
                <a:ea typeface="宋体" panose="02010600030101010101" pitchFamily="2" charset="-122"/>
              </a:rPr>
              <a:t>无向边    </a:t>
            </a:r>
            <a:r>
              <a:rPr lang="en-US" altLang="zh-CN" sz="1800" b="0">
                <a:latin typeface="Arial" panose="020B0604020202020204" pitchFamily="34" charset="0"/>
                <a:ea typeface="宋体" panose="02010600030101010101" pitchFamily="2" charset="-122"/>
              </a:rPr>
              <a:t>(4)</a:t>
            </a:r>
            <a:r>
              <a:rPr lang="zh-CN" altLang="en-US" sz="1800" b="0">
                <a:latin typeface="Arial" panose="020B0604020202020204" pitchFamily="34" charset="0"/>
                <a:ea typeface="宋体" panose="02010600030101010101" pitchFamily="2" charset="-122"/>
              </a:rPr>
              <a:t>有向边</a:t>
            </a:r>
            <a:endParaRPr lang="en-US" altLang="zh-CN" sz="1800" b="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b="0">
                <a:latin typeface="Arial" panose="020B0604020202020204" pitchFamily="34" charset="0"/>
                <a:ea typeface="宋体" panose="02010600030101010101" pitchFamily="2" charset="-122"/>
              </a:rPr>
              <a:t>(5)</a:t>
            </a:r>
            <a:r>
              <a:rPr lang="zh-CN" altLang="en-US" sz="1800" b="0">
                <a:latin typeface="Arial" panose="020B0604020202020204" pitchFamily="34" charset="0"/>
                <a:ea typeface="宋体" panose="02010600030101010101" pitchFamily="2" charset="-122"/>
              </a:rPr>
              <a:t>关联于  </a:t>
            </a:r>
            <a:r>
              <a:rPr lang="en-US" altLang="zh-CN" sz="1800" b="0">
                <a:latin typeface="Arial" panose="020B0604020202020204" pitchFamily="34" charset="0"/>
                <a:ea typeface="宋体" panose="02010600030101010101" pitchFamily="2" charset="-122"/>
              </a:rPr>
              <a:t>(6)</a:t>
            </a:r>
            <a:r>
              <a:rPr lang="zh-CN" altLang="en-US" sz="1800" b="0">
                <a:latin typeface="Arial" panose="020B0604020202020204" pitchFamily="34" charset="0"/>
                <a:ea typeface="宋体" panose="02010600030101010101" pitchFamily="2" charset="-122"/>
              </a:rPr>
              <a:t>关联至 </a:t>
            </a:r>
            <a:r>
              <a:rPr lang="en-US" altLang="zh-CN" sz="1800" b="0">
                <a:latin typeface="Arial" panose="020B0604020202020204" pitchFamily="34" charset="0"/>
                <a:ea typeface="宋体" panose="02010600030101010101" pitchFamily="2" charset="-122"/>
              </a:rPr>
              <a:t>(7)</a:t>
            </a:r>
            <a:r>
              <a:rPr lang="zh-CN" altLang="en-US" sz="1800" b="0">
                <a:latin typeface="Arial" panose="020B0604020202020204" pitchFamily="34" charset="0"/>
                <a:ea typeface="宋体" panose="02010600030101010101" pitchFamily="2" charset="-122"/>
              </a:rPr>
              <a:t>邻接于    </a:t>
            </a:r>
            <a:r>
              <a:rPr lang="en-US" altLang="zh-CN" sz="1800" b="0">
                <a:latin typeface="Arial" panose="020B0604020202020204" pitchFamily="34" charset="0"/>
                <a:ea typeface="宋体" panose="02010600030101010101" pitchFamily="2" charset="-122"/>
              </a:rPr>
              <a:t>(8)</a:t>
            </a:r>
            <a:r>
              <a:rPr lang="zh-CN" altLang="en-US" sz="1800" b="0">
                <a:latin typeface="Arial" panose="020B0604020202020204" pitchFamily="34" charset="0"/>
                <a:ea typeface="宋体" panose="02010600030101010101" pitchFamily="2" charset="-122"/>
              </a:rPr>
              <a:t>邻接至    </a:t>
            </a:r>
            <a:endParaRPr lang="en-US" altLang="zh-CN" sz="1800" b="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249</a:t>
            </a:fld>
            <a:endParaRPr lang="zh-CN" altLang="en-US" noProof="0" dirty="0"/>
          </a:p>
        </p:txBody>
      </p:sp>
    </p:spTree>
    <p:extLst>
      <p:ext uri="{BB962C8B-B14F-4D97-AF65-F5344CB8AC3E}">
        <p14:creationId xmlns:p14="http://schemas.microsoft.com/office/powerpoint/2010/main" val="2709994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45167" y="2678914"/>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endParaRPr lang="zh-CN" altLang="zh-CN" sz="2400" b="1">
              <a:latin typeface="Microsoft YaHei UI Light" panose="020B0502040204020203" pitchFamily="34" charset="-122"/>
              <a:ea typeface="Microsoft YaHei UI Light" panose="020B0502040204020203" pitchFamily="34" charset="-122"/>
            </a:endParaRPr>
          </a:p>
        </p:txBody>
      </p:sp>
      <p:sp>
        <p:nvSpPr>
          <p:cNvPr id="8" name="AutoShape 4"/>
          <p:cNvSpPr/>
          <p:nvPr/>
        </p:nvSpPr>
        <p:spPr bwMode="auto">
          <a:xfrm>
            <a:off x="1730818" y="2338712"/>
            <a:ext cx="427603" cy="3274688"/>
          </a:xfrm>
          <a:prstGeom prst="leftBrace">
            <a:avLst>
              <a:gd name="adj1" fmla="val 53795"/>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a:latin typeface="Microsoft YaHei UI Light" panose="020B0502040204020203" pitchFamily="34" charset="-122"/>
              <a:ea typeface="Microsoft YaHei UI Light" panose="020B0502040204020203" pitchFamily="34" charset="-122"/>
            </a:endParaRPr>
          </a:p>
        </p:txBody>
      </p:sp>
      <p:sp>
        <p:nvSpPr>
          <p:cNvPr id="9" name="Text Box 5" descr="花岗岩"/>
          <p:cNvSpPr txBox="1">
            <a:spLocks noChangeArrowheads="1"/>
          </p:cNvSpPr>
          <p:nvPr/>
        </p:nvSpPr>
        <p:spPr bwMode="auto">
          <a:xfrm>
            <a:off x="1994495" y="2055019"/>
            <a:ext cx="29097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b="1">
                <a:latin typeface="Microsoft YaHei UI Light" panose="020B0502040204020203" pitchFamily="34" charset="-122"/>
                <a:ea typeface="Microsoft YaHei UI Light" panose="020B0502040204020203" pitchFamily="34" charset="-122"/>
              </a:rPr>
              <a:t> </a:t>
            </a:r>
            <a:r>
              <a:rPr lang="zh-CN" altLang="en-US" b="1">
                <a:latin typeface="Microsoft YaHei UI Light" panose="020B0502040204020203" pitchFamily="34" charset="-122"/>
                <a:ea typeface="Microsoft YaHei UI Light" panose="020B0502040204020203" pitchFamily="34" charset="-122"/>
              </a:rPr>
              <a:t>数据的逻辑结构 </a:t>
            </a:r>
          </a:p>
        </p:txBody>
      </p:sp>
      <p:sp>
        <p:nvSpPr>
          <p:cNvPr id="10" name="Text Box 6" descr="花岗岩"/>
          <p:cNvSpPr txBox="1">
            <a:spLocks noChangeArrowheads="1"/>
          </p:cNvSpPr>
          <p:nvPr/>
        </p:nvSpPr>
        <p:spPr bwMode="auto">
          <a:xfrm>
            <a:off x="1994495" y="3765175"/>
            <a:ext cx="29097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b="1" dirty="0">
                <a:latin typeface="Microsoft YaHei UI Light" panose="020B0502040204020203" pitchFamily="34" charset="-122"/>
                <a:ea typeface="Microsoft YaHei UI Light" panose="020B0502040204020203" pitchFamily="34" charset="-122"/>
              </a:rPr>
              <a:t> </a:t>
            </a:r>
            <a:r>
              <a:rPr lang="zh-CN" altLang="en-US" b="1" dirty="0">
                <a:latin typeface="Microsoft YaHei UI Light" panose="020B0502040204020203" pitchFamily="34" charset="-122"/>
                <a:ea typeface="Microsoft YaHei UI Light" panose="020B0502040204020203" pitchFamily="34" charset="-122"/>
              </a:rPr>
              <a:t>数据的存储结构 </a:t>
            </a:r>
          </a:p>
        </p:txBody>
      </p:sp>
      <p:sp>
        <p:nvSpPr>
          <p:cNvPr id="11" name="Text Box 7" descr="花岗岩"/>
          <p:cNvSpPr txBox="1">
            <a:spLocks noChangeArrowheads="1"/>
          </p:cNvSpPr>
          <p:nvPr/>
        </p:nvSpPr>
        <p:spPr bwMode="auto">
          <a:xfrm>
            <a:off x="2165647" y="5343696"/>
            <a:ext cx="67393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b="1" dirty="0">
                <a:latin typeface="Microsoft YaHei UI Light" panose="020B0502040204020203" pitchFamily="34" charset="-122"/>
                <a:ea typeface="Microsoft YaHei UI Light" panose="020B0502040204020203" pitchFamily="34" charset="-122"/>
              </a:rPr>
              <a:t>数据的运算：</a:t>
            </a:r>
            <a:r>
              <a:rPr lang="zh-CN" altLang="en-US" sz="2400" b="1" dirty="0">
                <a:latin typeface="Microsoft YaHei UI Light" panose="020B0502040204020203" pitchFamily="34" charset="-122"/>
                <a:ea typeface="Microsoft YaHei UI Light" panose="020B0502040204020203" pitchFamily="34" charset="-122"/>
              </a:rPr>
              <a:t>插入、删除、修改、查找、排序 </a:t>
            </a:r>
            <a:endParaRPr lang="zh-CN" altLang="en-US" b="1" dirty="0">
              <a:latin typeface="Microsoft YaHei UI Light" panose="020B0502040204020203" pitchFamily="34" charset="-122"/>
              <a:ea typeface="Microsoft YaHei UI Light" panose="020B0502040204020203" pitchFamily="34" charset="-122"/>
            </a:endParaRPr>
          </a:p>
        </p:txBody>
      </p:sp>
      <p:sp>
        <p:nvSpPr>
          <p:cNvPr id="12" name="AutoShape 8"/>
          <p:cNvSpPr/>
          <p:nvPr/>
        </p:nvSpPr>
        <p:spPr bwMode="auto">
          <a:xfrm>
            <a:off x="4894286" y="3580746"/>
            <a:ext cx="201591" cy="1540603"/>
          </a:xfrm>
          <a:prstGeom prst="leftBrace">
            <a:avLst>
              <a:gd name="adj1" fmla="val 68866"/>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a:latin typeface="Microsoft YaHei UI Light" panose="020B0502040204020203" pitchFamily="34" charset="-122"/>
              <a:ea typeface="Microsoft YaHei UI Light" panose="020B0502040204020203" pitchFamily="34" charset="-122"/>
            </a:endParaRPr>
          </a:p>
        </p:txBody>
      </p:sp>
      <p:sp>
        <p:nvSpPr>
          <p:cNvPr id="14" name="AutoShape 10"/>
          <p:cNvSpPr/>
          <p:nvPr/>
        </p:nvSpPr>
        <p:spPr bwMode="auto">
          <a:xfrm>
            <a:off x="6480851" y="861000"/>
            <a:ext cx="152400" cy="1360488"/>
          </a:xfrm>
          <a:prstGeom prst="leftBrace">
            <a:avLst>
              <a:gd name="adj1" fmla="val 74392"/>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sz="2000">
              <a:latin typeface="Microsoft YaHei UI Light" panose="020B0502040204020203" pitchFamily="34" charset="-122"/>
              <a:ea typeface="Microsoft YaHei UI Light" panose="020B0502040204020203" pitchFamily="34" charset="-122"/>
            </a:endParaRPr>
          </a:p>
        </p:txBody>
      </p:sp>
      <p:sp>
        <p:nvSpPr>
          <p:cNvPr id="15" name="AutoShape 11"/>
          <p:cNvSpPr/>
          <p:nvPr/>
        </p:nvSpPr>
        <p:spPr bwMode="auto">
          <a:xfrm>
            <a:off x="6518951" y="2341041"/>
            <a:ext cx="114300" cy="944563"/>
          </a:xfrm>
          <a:prstGeom prst="leftBrace">
            <a:avLst>
              <a:gd name="adj1" fmla="val 68866"/>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sz="2000">
              <a:latin typeface="Microsoft YaHei UI Light" panose="020B0502040204020203" pitchFamily="34" charset="-122"/>
              <a:ea typeface="Microsoft YaHei UI Light" panose="020B0502040204020203" pitchFamily="34" charset="-122"/>
            </a:endParaRPr>
          </a:p>
        </p:txBody>
      </p:sp>
      <p:sp>
        <p:nvSpPr>
          <p:cNvPr id="16" name="Text Box 12" descr="花岗岩"/>
          <p:cNvSpPr txBox="1">
            <a:spLocks noChangeArrowheads="1"/>
          </p:cNvSpPr>
          <p:nvPr/>
        </p:nvSpPr>
        <p:spPr bwMode="auto">
          <a:xfrm>
            <a:off x="5124262" y="1372336"/>
            <a:ext cx="13612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b="1" dirty="0">
                <a:latin typeface="Microsoft YaHei UI Light" panose="020B0502040204020203" pitchFamily="34" charset="-122"/>
                <a:ea typeface="Microsoft YaHei UI Light" panose="020B0502040204020203" pitchFamily="34" charset="-122"/>
              </a:rPr>
              <a:t>线性结构 </a:t>
            </a:r>
          </a:p>
        </p:txBody>
      </p:sp>
      <p:sp>
        <p:nvSpPr>
          <p:cNvPr id="17" name="Text Box 13" descr="花岗岩"/>
          <p:cNvSpPr txBox="1">
            <a:spLocks noChangeArrowheads="1"/>
          </p:cNvSpPr>
          <p:nvPr/>
        </p:nvSpPr>
        <p:spPr bwMode="auto">
          <a:xfrm>
            <a:off x="5033693" y="2468208"/>
            <a:ext cx="15424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b="1" dirty="0">
                <a:latin typeface="Microsoft YaHei UI Light" panose="020B0502040204020203" pitchFamily="34" charset="-122"/>
                <a:ea typeface="Microsoft YaHei UI Light" panose="020B0502040204020203" pitchFamily="34" charset="-122"/>
              </a:rPr>
              <a:t>非线性结构</a:t>
            </a:r>
          </a:p>
        </p:txBody>
      </p:sp>
      <p:sp>
        <p:nvSpPr>
          <p:cNvPr id="18" name="Text Box 14" descr="花岗岩"/>
          <p:cNvSpPr txBox="1">
            <a:spLocks noChangeArrowheads="1"/>
          </p:cNvSpPr>
          <p:nvPr/>
        </p:nvSpPr>
        <p:spPr bwMode="auto">
          <a:xfrm>
            <a:off x="5138499" y="3337648"/>
            <a:ext cx="12859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b="1" dirty="0">
                <a:latin typeface="Microsoft YaHei UI Light" panose="020B0502040204020203" pitchFamily="34" charset="-122"/>
                <a:ea typeface="Microsoft YaHei UI Light" panose="020B0502040204020203" pitchFamily="34" charset="-122"/>
              </a:rPr>
              <a:t>顺序存储</a:t>
            </a:r>
          </a:p>
        </p:txBody>
      </p:sp>
      <p:sp>
        <p:nvSpPr>
          <p:cNvPr id="19" name="Text Box 15" descr="花岗岩"/>
          <p:cNvSpPr txBox="1">
            <a:spLocks noChangeArrowheads="1"/>
          </p:cNvSpPr>
          <p:nvPr/>
        </p:nvSpPr>
        <p:spPr bwMode="auto">
          <a:xfrm>
            <a:off x="5204251" y="4360868"/>
            <a:ext cx="12859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000" b="1" dirty="0">
                <a:latin typeface="Microsoft YaHei UI Light" panose="020B0502040204020203" pitchFamily="34" charset="-122"/>
                <a:ea typeface="Microsoft YaHei UI Light" panose="020B0502040204020203" pitchFamily="34" charset="-122"/>
              </a:rPr>
              <a:t>索引存储 </a:t>
            </a:r>
          </a:p>
        </p:txBody>
      </p:sp>
      <p:sp>
        <p:nvSpPr>
          <p:cNvPr id="20" name="Text Box 16" descr="花岗岩"/>
          <p:cNvSpPr txBox="1">
            <a:spLocks noChangeArrowheads="1"/>
          </p:cNvSpPr>
          <p:nvPr/>
        </p:nvSpPr>
        <p:spPr bwMode="auto">
          <a:xfrm>
            <a:off x="6702500" y="781344"/>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a:latin typeface="Microsoft YaHei UI Light" panose="020B0502040204020203" pitchFamily="34" charset="-122"/>
                <a:ea typeface="Microsoft YaHei UI Light" panose="020B0502040204020203" pitchFamily="34" charset="-122"/>
              </a:rPr>
              <a:t>线性表</a:t>
            </a:r>
          </a:p>
        </p:txBody>
      </p:sp>
      <p:sp>
        <p:nvSpPr>
          <p:cNvPr id="21" name="Text Box 17" descr="花岗岩"/>
          <p:cNvSpPr txBox="1">
            <a:spLocks noChangeArrowheads="1"/>
          </p:cNvSpPr>
          <p:nvPr/>
        </p:nvSpPr>
        <p:spPr bwMode="auto">
          <a:xfrm>
            <a:off x="6702494" y="130045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dirty="0">
                <a:latin typeface="Microsoft YaHei UI Light" panose="020B0502040204020203" pitchFamily="34" charset="-122"/>
                <a:ea typeface="Microsoft YaHei UI Light" panose="020B0502040204020203" pitchFamily="34" charset="-122"/>
              </a:rPr>
              <a:t>栈、队列</a:t>
            </a:r>
          </a:p>
        </p:txBody>
      </p:sp>
      <p:sp>
        <p:nvSpPr>
          <p:cNvPr id="22" name="Text Box 18" descr="花岗岩"/>
          <p:cNvSpPr txBox="1">
            <a:spLocks noChangeArrowheads="1"/>
          </p:cNvSpPr>
          <p:nvPr/>
        </p:nvSpPr>
        <p:spPr bwMode="auto">
          <a:xfrm>
            <a:off x="6702494" y="181956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dirty="0">
                <a:latin typeface="Microsoft YaHei UI Light" panose="020B0502040204020203" pitchFamily="34" charset="-122"/>
                <a:ea typeface="Microsoft YaHei UI Light" panose="020B0502040204020203" pitchFamily="34" charset="-122"/>
              </a:rPr>
              <a:t>串、数组</a:t>
            </a:r>
          </a:p>
        </p:txBody>
      </p:sp>
      <p:sp>
        <p:nvSpPr>
          <p:cNvPr id="23" name="Text Box 19" descr="花岗岩"/>
          <p:cNvSpPr txBox="1">
            <a:spLocks noChangeArrowheads="1"/>
          </p:cNvSpPr>
          <p:nvPr/>
        </p:nvSpPr>
        <p:spPr bwMode="auto">
          <a:xfrm>
            <a:off x="6665075" y="233871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a:latin typeface="Microsoft YaHei UI Light" panose="020B0502040204020203" pitchFamily="34" charset="-122"/>
                <a:ea typeface="Microsoft YaHei UI Light" panose="020B0502040204020203" pitchFamily="34" charset="-122"/>
              </a:rPr>
              <a:t>树形结构</a:t>
            </a:r>
          </a:p>
        </p:txBody>
      </p:sp>
      <p:sp>
        <p:nvSpPr>
          <p:cNvPr id="24" name="Text Box 20" descr="花岗岩"/>
          <p:cNvSpPr txBox="1">
            <a:spLocks noChangeArrowheads="1"/>
          </p:cNvSpPr>
          <p:nvPr/>
        </p:nvSpPr>
        <p:spPr bwMode="auto">
          <a:xfrm>
            <a:off x="6665075" y="287211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a:latin typeface="Microsoft YaHei UI Light" panose="020B0502040204020203" pitchFamily="34" charset="-122"/>
                <a:ea typeface="Microsoft YaHei UI Light" panose="020B0502040204020203" pitchFamily="34" charset="-122"/>
              </a:rPr>
              <a:t>图形结构</a:t>
            </a:r>
          </a:p>
        </p:txBody>
      </p:sp>
      <p:sp>
        <p:nvSpPr>
          <p:cNvPr id="25" name="Text Box 24"/>
          <p:cNvSpPr txBox="1">
            <a:spLocks noChangeArrowheads="1"/>
          </p:cNvSpPr>
          <p:nvPr/>
        </p:nvSpPr>
        <p:spPr bwMode="auto">
          <a:xfrm>
            <a:off x="61531" y="2259630"/>
            <a:ext cx="1662060"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1600" b="1" dirty="0">
                <a:solidFill>
                  <a:srgbClr val="0070C0"/>
                </a:solidFill>
                <a:latin typeface="Microsoft YaHei UI Light" panose="020B0502040204020203" pitchFamily="34" charset="-122"/>
                <a:ea typeface="Microsoft YaHei UI Light" panose="020B0502040204020203" pitchFamily="34" charset="-122"/>
              </a:rPr>
              <a:t>逻辑结构唯一</a:t>
            </a:r>
          </a:p>
          <a:p>
            <a:pPr algn="ctr" eaLnBrk="1" hangingPunct="1">
              <a:spcBef>
                <a:spcPct val="50000"/>
              </a:spcBef>
            </a:pPr>
            <a:endParaRPr lang="en-US" altLang="zh-CN" sz="20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endParaRPr lang="en-US" altLang="zh-CN" sz="16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endParaRPr lang="en-US" altLang="zh-CN" sz="16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r>
              <a:rPr lang="zh-CN" altLang="en-US" sz="1600" b="1" dirty="0">
                <a:solidFill>
                  <a:srgbClr val="0070C0"/>
                </a:solidFill>
                <a:latin typeface="Microsoft YaHei UI Light" panose="020B0502040204020203" pitchFamily="34" charset="-122"/>
                <a:ea typeface="Microsoft YaHei UI Light" panose="020B0502040204020203" pitchFamily="34" charset="-122"/>
              </a:rPr>
              <a:t>存储结构不唯一</a:t>
            </a:r>
          </a:p>
          <a:p>
            <a:pPr algn="ctr" eaLnBrk="1" hangingPunct="1">
              <a:spcBef>
                <a:spcPct val="50000"/>
              </a:spcBef>
            </a:pPr>
            <a:endParaRPr lang="zh-CN" altLang="en-US" sz="16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endParaRPr lang="en-US" altLang="zh-CN" sz="24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r>
              <a:rPr lang="zh-CN" altLang="en-US" sz="1600" b="1" dirty="0">
                <a:solidFill>
                  <a:srgbClr val="0070C0"/>
                </a:solidFill>
                <a:latin typeface="Microsoft YaHei UI Light" panose="020B0502040204020203" pitchFamily="34" charset="-122"/>
                <a:ea typeface="Microsoft YaHei UI Light" panose="020B0502040204020203" pitchFamily="34" charset="-122"/>
              </a:rPr>
              <a:t>运算的实现依赖于存储结构</a:t>
            </a:r>
          </a:p>
        </p:txBody>
      </p:sp>
      <p:sp>
        <p:nvSpPr>
          <p:cNvPr id="26" name="AutoShape 25"/>
          <p:cNvSpPr>
            <a:spLocks noChangeArrowheads="1"/>
          </p:cNvSpPr>
          <p:nvPr/>
        </p:nvSpPr>
        <p:spPr bwMode="auto">
          <a:xfrm>
            <a:off x="797845" y="4353391"/>
            <a:ext cx="189443" cy="442649"/>
          </a:xfrm>
          <a:prstGeom prst="upArrow">
            <a:avLst>
              <a:gd name="adj1" fmla="val 50000"/>
              <a:gd name="adj2" fmla="val 186080"/>
            </a:avLst>
          </a:prstGeom>
          <a:solidFill>
            <a:schemeClr val="accent1"/>
          </a:solidFill>
          <a:ln w="9525">
            <a:solidFill>
              <a:schemeClr val="tx1"/>
            </a:solidFill>
            <a:miter lim="800000"/>
          </a:ln>
        </p:spPr>
        <p:txBody>
          <a:bodyPr wrap="none" anchor="ct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a:latin typeface="Microsoft YaHei UI Light" panose="020B0502040204020203" pitchFamily="34" charset="-122"/>
              <a:ea typeface="Microsoft YaHei UI Light" panose="020B0502040204020203" pitchFamily="34" charset="-122"/>
            </a:endParaRPr>
          </a:p>
        </p:txBody>
      </p:sp>
      <p:sp>
        <p:nvSpPr>
          <p:cNvPr id="27" name="AutoShape 8"/>
          <p:cNvSpPr/>
          <p:nvPr/>
        </p:nvSpPr>
        <p:spPr bwMode="auto">
          <a:xfrm>
            <a:off x="4894283" y="1532473"/>
            <a:ext cx="244215" cy="1135795"/>
          </a:xfrm>
          <a:prstGeom prst="leftBrace">
            <a:avLst>
              <a:gd name="adj1" fmla="val 68866"/>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sz="2000">
              <a:latin typeface="Microsoft YaHei UI Light" panose="020B0502040204020203" pitchFamily="34" charset="-122"/>
              <a:ea typeface="Microsoft YaHei UI Light" panose="020B0502040204020203" pitchFamily="34" charset="-122"/>
            </a:endParaRPr>
          </a:p>
        </p:txBody>
      </p:sp>
      <p:sp>
        <p:nvSpPr>
          <p:cNvPr id="28" name="Text Box 14" descr="花岗岩"/>
          <p:cNvSpPr txBox="1">
            <a:spLocks noChangeArrowheads="1"/>
          </p:cNvSpPr>
          <p:nvPr/>
        </p:nvSpPr>
        <p:spPr bwMode="auto">
          <a:xfrm>
            <a:off x="5204243" y="38322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a:spcBef>
                <a:spcPct val="50000"/>
              </a:spcBef>
            </a:pPr>
            <a:r>
              <a:rPr lang="zh-CN" altLang="en-US" sz="2000" b="1" dirty="0">
                <a:latin typeface="Microsoft YaHei UI Light" panose="020B0502040204020203" pitchFamily="34" charset="-122"/>
                <a:ea typeface="Microsoft YaHei UI Light" panose="020B0502040204020203" pitchFamily="34" charset="-122"/>
              </a:rPr>
              <a:t>链式存储</a:t>
            </a:r>
          </a:p>
        </p:txBody>
      </p:sp>
      <p:sp>
        <p:nvSpPr>
          <p:cNvPr id="29" name="Text Box 15" descr="花岗岩"/>
          <p:cNvSpPr txBox="1">
            <a:spLocks noChangeArrowheads="1"/>
          </p:cNvSpPr>
          <p:nvPr/>
        </p:nvSpPr>
        <p:spPr bwMode="auto">
          <a:xfrm>
            <a:off x="5070474" y="4899381"/>
            <a:ext cx="14366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b="1" dirty="0">
                <a:latin typeface="Microsoft YaHei UI Light" panose="020B0502040204020203" pitchFamily="34" charset="-122"/>
                <a:ea typeface="Microsoft YaHei UI Light" panose="020B0502040204020203" pitchFamily="34" charset="-122"/>
              </a:rPr>
              <a:t>散列存储 </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25</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3500"/>
                            </p:stCondLst>
                            <p:childTnLst>
                              <p:par>
                                <p:cTn id="10" presetID="2" presetClass="entr" presetSubtype="2" fill="hold" grpId="0" nodeType="afterEffect">
                                  <p:stCondLst>
                                    <p:cond delay="3000"/>
                                  </p:stCondLst>
                                  <p:childTnLst>
                                    <p:set>
                                      <p:cBhvr>
                                        <p:cTn id="11" dur="1" fill="hold">
                                          <p:stCondLst>
                                            <p:cond delay="0"/>
                                          </p:stCondLst>
                                        </p:cTn>
                                        <p:tgtEl>
                                          <p:spTgt spid="25">
                                            <p:txEl>
                                              <p:pRg st="4" end="4"/>
                                            </p:txEl>
                                          </p:spTgt>
                                        </p:tgtEl>
                                        <p:attrNameLst>
                                          <p:attrName>style.visibility</p:attrName>
                                        </p:attrNameLst>
                                      </p:cBhvr>
                                      <p:to>
                                        <p:strVal val="visible"/>
                                      </p:to>
                                    </p:set>
                                    <p:anim calcmode="lin" valueType="num">
                                      <p:cBhvr additive="base">
                                        <p:cTn id="12" dur="500" fill="hold"/>
                                        <p:tgtEl>
                                          <p:spTgt spid="25">
                                            <p:txEl>
                                              <p:pRg st="4" end="4"/>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5">
                                            <p:txEl>
                                              <p:pRg st="4" end="4"/>
                                            </p:txEl>
                                          </p:spTgt>
                                        </p:tgtEl>
                                        <p:attrNameLst>
                                          <p:attrName>ppt_y</p:attrName>
                                        </p:attrNameLst>
                                      </p:cBhvr>
                                      <p:tavLst>
                                        <p:tav tm="0">
                                          <p:val>
                                            <p:strVal val="#ppt_y"/>
                                          </p:val>
                                        </p:tav>
                                        <p:tav tm="100000">
                                          <p:val>
                                            <p:strVal val="#ppt_y"/>
                                          </p:val>
                                        </p:tav>
                                      </p:tavLst>
                                    </p:anim>
                                  </p:childTnLst>
                                </p:cTn>
                              </p:par>
                            </p:childTnLst>
                          </p:cTn>
                        </p:par>
                        <p:par>
                          <p:cTn id="14" fill="hold">
                            <p:stCondLst>
                              <p:cond delay="7000"/>
                            </p:stCondLst>
                            <p:childTnLst>
                              <p:par>
                                <p:cTn id="15" presetID="2" presetClass="entr" presetSubtype="2" fill="hold" grpId="0" nodeType="afterEffect">
                                  <p:stCondLst>
                                    <p:cond delay="3000"/>
                                  </p:stCondLst>
                                  <p:childTnLst>
                                    <p:set>
                                      <p:cBhvr>
                                        <p:cTn id="16" dur="1" fill="hold">
                                          <p:stCondLst>
                                            <p:cond delay="0"/>
                                          </p:stCondLst>
                                        </p:cTn>
                                        <p:tgtEl>
                                          <p:spTgt spid="25">
                                            <p:txEl>
                                              <p:pRg st="7" end="7"/>
                                            </p:txEl>
                                          </p:spTgt>
                                        </p:tgtEl>
                                        <p:attrNameLst>
                                          <p:attrName>style.visibility</p:attrName>
                                        </p:attrNameLst>
                                      </p:cBhvr>
                                      <p:to>
                                        <p:strVal val="visible"/>
                                      </p:to>
                                    </p:set>
                                    <p:anim calcmode="lin" valueType="num">
                                      <p:cBhvr additive="base">
                                        <p:cTn id="17" dur="500" fill="hold"/>
                                        <p:tgtEl>
                                          <p:spTgt spid="25">
                                            <p:txEl>
                                              <p:pRg st="7" end="7"/>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5">
                                            <p:txEl>
                                              <p:pRg st="7" end="7"/>
                                            </p:txEl>
                                          </p:spTgt>
                                        </p:tgtEl>
                                        <p:attrNameLst>
                                          <p:attrName>ppt_y</p:attrName>
                                        </p:attrNameLst>
                                      </p:cBhvr>
                                      <p:tavLst>
                                        <p:tav tm="0">
                                          <p:val>
                                            <p:strVal val="#ppt_y"/>
                                          </p:val>
                                        </p:tav>
                                        <p:tav tm="100000">
                                          <p:val>
                                            <p:strVal val="#ppt_y"/>
                                          </p:val>
                                        </p:tav>
                                      </p:tavLst>
                                    </p:anim>
                                  </p:childTnLst>
                                </p:cTn>
                              </p:par>
                            </p:childTnLst>
                          </p:cTn>
                        </p:par>
                        <p:par>
                          <p:cTn id="19" fill="hold">
                            <p:stCondLst>
                              <p:cond delay="10500"/>
                            </p:stCondLst>
                            <p:childTnLst>
                              <p:par>
                                <p:cTn id="20" presetID="1" presetClass="entr" presetSubtype="0" fill="hold" grpId="0" nodeType="afterEffect">
                                  <p:stCondLst>
                                    <p:cond delay="2000"/>
                                  </p:stCondLst>
                                  <p:childTnLst>
                                    <p:set>
                                      <p:cBhvr>
                                        <p:cTn id="21"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advAuto="3000"/>
      <p:bldP spid="26"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基本概念</a:t>
            </a:r>
            <a:r>
              <a:rPr lang="en-US" altLang="zh-CN" smtClean="0"/>
              <a:t>9-13</a:t>
            </a:r>
            <a:endParaRPr lang="zh-CN" altLang="en-US" smtClean="0"/>
          </a:p>
        </p:txBody>
      </p:sp>
      <p:sp>
        <p:nvSpPr>
          <p:cNvPr id="30723" name="内容占位符 2"/>
          <p:cNvSpPr>
            <a:spLocks noGrp="1"/>
          </p:cNvSpPr>
          <p:nvPr>
            <p:ph idx="1"/>
          </p:nvPr>
        </p:nvSpPr>
        <p:spPr/>
        <p:txBody>
          <a:bodyPr/>
          <a:lstStyle/>
          <a:p>
            <a:pPr>
              <a:buFontTx/>
              <a:buNone/>
            </a:pPr>
            <a:r>
              <a:rPr lang="en-US" altLang="zh-CN" smtClean="0"/>
              <a:t>(9)</a:t>
            </a:r>
            <a:r>
              <a:rPr lang="zh-CN" altLang="en-US" smtClean="0"/>
              <a:t>无向图：所有边都是无向边的图</a:t>
            </a:r>
            <a:endParaRPr lang="en-US" altLang="zh-CN" smtClean="0"/>
          </a:p>
          <a:p>
            <a:pPr>
              <a:buFontTx/>
              <a:buNone/>
            </a:pPr>
            <a:r>
              <a:rPr lang="en-US" altLang="zh-CN" smtClean="0"/>
              <a:t>(10)</a:t>
            </a:r>
            <a:r>
              <a:rPr lang="zh-CN" altLang="en-US" smtClean="0"/>
              <a:t>有向图：所有边都是有向边的图</a:t>
            </a:r>
            <a:endParaRPr lang="en-US" altLang="zh-CN" smtClean="0"/>
          </a:p>
          <a:p>
            <a:pPr>
              <a:buFontTx/>
              <a:buNone/>
            </a:pPr>
            <a:r>
              <a:rPr lang="en-US" altLang="zh-CN" smtClean="0"/>
              <a:t>(11)</a:t>
            </a:r>
            <a:r>
              <a:rPr lang="zh-CN" altLang="en-US" smtClean="0"/>
              <a:t>完全图：边数达到最大的图  </a:t>
            </a:r>
            <a:r>
              <a:rPr lang="en-US" altLang="zh-CN" smtClean="0"/>
              <a:t>n(n-1)/2</a:t>
            </a:r>
          </a:p>
          <a:p>
            <a:pPr>
              <a:buFontTx/>
              <a:buNone/>
            </a:pPr>
            <a:r>
              <a:rPr lang="en-US" altLang="zh-CN" smtClean="0"/>
              <a:t>(12)</a:t>
            </a:r>
            <a:r>
              <a:rPr lang="zh-CN" altLang="en-US" smtClean="0"/>
              <a:t>稀疏图：有很少边的图</a:t>
            </a:r>
            <a:endParaRPr lang="en-US" altLang="zh-CN" smtClean="0"/>
          </a:p>
          <a:p>
            <a:pPr>
              <a:buFontTx/>
              <a:buNone/>
            </a:pPr>
            <a:r>
              <a:rPr lang="en-US" altLang="zh-CN" smtClean="0"/>
              <a:t>(13)</a:t>
            </a:r>
            <a:r>
              <a:rPr lang="zh-CN" altLang="en-US" smtClean="0"/>
              <a:t>稠密图：有较多边的图</a:t>
            </a:r>
          </a:p>
        </p:txBody>
      </p:sp>
      <p:sp>
        <p:nvSpPr>
          <p:cNvPr id="5" name="矩形 4"/>
          <p:cNvSpPr/>
          <p:nvPr/>
        </p:nvSpPr>
        <p:spPr>
          <a:xfrm>
            <a:off x="3854448" y="4684716"/>
            <a:ext cx="3534942" cy="120032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关于边的基本认识：</a:t>
            </a:r>
            <a:endParaRPr lang="en-US" altLang="zh-CN"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ndParaRPr>
          </a:p>
          <a:p>
            <a:pPr eaLnBrk="1" hangingPunct="1">
              <a:defRPr/>
            </a:pPr>
            <a:r>
              <a:rPr lang="en-US" altLang="zh-CN"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1.</a:t>
            </a: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两点之间至多有一条边</a:t>
            </a:r>
            <a:endParaRPr lang="en-US" altLang="zh-CN"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ndParaRPr>
          </a:p>
          <a:p>
            <a:pPr eaLnBrk="1" hangingPunct="1">
              <a:defRPr/>
            </a:pPr>
            <a:r>
              <a:rPr lang="en-US" altLang="zh-CN"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2.</a:t>
            </a: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不存在自连边</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250</a:t>
            </a:fld>
            <a:endParaRPr lang="zh-CN" altLang="en-US" noProof="0" dirty="0"/>
          </a:p>
        </p:txBody>
      </p:sp>
    </p:spTree>
    <p:extLst>
      <p:ext uri="{BB962C8B-B14F-4D97-AF65-F5344CB8AC3E}">
        <p14:creationId xmlns:p14="http://schemas.microsoft.com/office/powerpoint/2010/main" val="405274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基本概念</a:t>
            </a:r>
            <a:r>
              <a:rPr lang="en-US" altLang="zh-CN" smtClean="0"/>
              <a:t>14</a:t>
            </a:r>
            <a:endParaRPr lang="zh-CN" altLang="en-US" smtClean="0"/>
          </a:p>
        </p:txBody>
      </p:sp>
      <p:sp>
        <p:nvSpPr>
          <p:cNvPr id="31747" name="Rectangle 3"/>
          <p:cNvSpPr>
            <a:spLocks noGrp="1" noChangeArrowheads="1"/>
          </p:cNvSpPr>
          <p:nvPr>
            <p:ph type="body" idx="1"/>
          </p:nvPr>
        </p:nvSpPr>
        <p:spPr/>
        <p:txBody>
          <a:bodyPr/>
          <a:lstStyle/>
          <a:p>
            <a:r>
              <a:rPr lang="zh-CN" altLang="en-US" smtClean="0">
                <a:solidFill>
                  <a:schemeClr val="accent2"/>
                </a:solidFill>
              </a:rPr>
              <a:t>加权有向图、加权无向图</a:t>
            </a:r>
            <a:r>
              <a:rPr lang="zh-CN" altLang="en-US" smtClean="0"/>
              <a:t>：</a:t>
            </a:r>
            <a:br>
              <a:rPr lang="zh-CN" altLang="en-US" smtClean="0"/>
            </a:br>
            <a:r>
              <a:rPr lang="zh-CN" altLang="en-US" smtClean="0"/>
              <a:t>每条边赋予一个权重</a:t>
            </a:r>
            <a:br>
              <a:rPr lang="zh-CN" altLang="en-US" smtClean="0"/>
            </a:br>
            <a:r>
              <a:rPr lang="en-US" altLang="zh-CN" smtClean="0"/>
              <a:t>——(14)</a:t>
            </a:r>
            <a:r>
              <a:rPr lang="zh-CN" altLang="en-US" smtClean="0">
                <a:solidFill>
                  <a:schemeClr val="accent2"/>
                </a:solidFill>
              </a:rPr>
              <a:t>网络</a:t>
            </a:r>
            <a:r>
              <a:rPr lang="zh-CN" altLang="en-US" smtClean="0"/>
              <a:t>（</a:t>
            </a:r>
            <a:r>
              <a:rPr lang="en-US" altLang="zh-CN" smtClean="0">
                <a:solidFill>
                  <a:schemeClr val="hlink"/>
                </a:solidFill>
              </a:rPr>
              <a:t>network</a:t>
            </a:r>
            <a:r>
              <a:rPr lang="zh-CN" altLang="en-US" smtClean="0"/>
              <a:t>）</a:t>
            </a:r>
          </a:p>
        </p:txBody>
      </p:sp>
      <p:pic>
        <p:nvPicPr>
          <p:cNvPr id="31748" name="Picture 1" descr="spa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3249613"/>
            <a:ext cx="502285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251</a:t>
            </a:fld>
            <a:endParaRPr lang="zh-CN" altLang="en-US" noProof="0" dirty="0"/>
          </a:p>
        </p:txBody>
      </p:sp>
    </p:spTree>
    <p:extLst>
      <p:ext uri="{BB962C8B-B14F-4D97-AF65-F5344CB8AC3E}">
        <p14:creationId xmlns:p14="http://schemas.microsoft.com/office/powerpoint/2010/main" val="4026995336"/>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基本概念</a:t>
            </a:r>
            <a:r>
              <a:rPr lang="en-US" altLang="zh-CN" smtClean="0"/>
              <a:t>15</a:t>
            </a:r>
            <a:endParaRPr lang="zh-CN" altLang="en-US" smtClean="0"/>
          </a:p>
        </p:txBody>
      </p:sp>
      <p:sp>
        <p:nvSpPr>
          <p:cNvPr id="32771" name="内容占位符 2"/>
          <p:cNvSpPr>
            <a:spLocks noGrp="1"/>
          </p:cNvSpPr>
          <p:nvPr>
            <p:ph idx="1"/>
          </p:nvPr>
        </p:nvSpPr>
        <p:spPr>
          <a:xfrm>
            <a:off x="917575" y="1525588"/>
            <a:ext cx="7959725" cy="4570412"/>
          </a:xfrm>
        </p:spPr>
        <p:txBody>
          <a:bodyPr/>
          <a:lstStyle/>
          <a:p>
            <a:pPr>
              <a:buFontTx/>
              <a:buNone/>
            </a:pPr>
            <a:r>
              <a:rPr lang="en-US" altLang="zh-CN" smtClean="0"/>
              <a:t>(15)</a:t>
            </a:r>
            <a:r>
              <a:rPr lang="zh-CN" altLang="en-US" smtClean="0"/>
              <a:t>子图：设有两个图</a:t>
            </a:r>
            <a:r>
              <a:rPr lang="en-US" altLang="zh-CN" smtClean="0"/>
              <a:t>G=(V, E)</a:t>
            </a:r>
            <a:r>
              <a:rPr lang="zh-CN" altLang="en-US" smtClean="0"/>
              <a:t>和</a:t>
            </a:r>
            <a:r>
              <a:rPr lang="en-US" altLang="zh-CN" smtClean="0"/>
              <a:t>G'=(V', E')</a:t>
            </a:r>
            <a:r>
              <a:rPr lang="zh-CN" altLang="en-US" smtClean="0"/>
              <a:t>，</a:t>
            </a:r>
            <a:endParaRPr lang="en-US" altLang="zh-CN" smtClean="0"/>
          </a:p>
          <a:p>
            <a:pPr lvl="1"/>
            <a:r>
              <a:rPr lang="zh-CN" altLang="en-US" smtClean="0"/>
              <a:t>如果</a:t>
            </a:r>
            <a:r>
              <a:rPr lang="en-US" altLang="zh-CN" smtClean="0"/>
              <a:t>V'</a:t>
            </a:r>
            <a:r>
              <a:rPr lang="zh-CN" altLang="en-US" smtClean="0"/>
              <a:t>是</a:t>
            </a:r>
            <a:r>
              <a:rPr lang="en-US" altLang="zh-CN" smtClean="0"/>
              <a:t>V</a:t>
            </a:r>
            <a:r>
              <a:rPr lang="zh-CN" altLang="en-US" smtClean="0"/>
              <a:t>的子集</a:t>
            </a:r>
            <a:endParaRPr lang="en-US" altLang="zh-CN" smtClean="0"/>
          </a:p>
          <a:p>
            <a:pPr lvl="1"/>
            <a:r>
              <a:rPr lang="zh-CN" altLang="en-US" smtClean="0"/>
              <a:t>而且</a:t>
            </a:r>
            <a:r>
              <a:rPr lang="en-US" altLang="zh-CN" smtClean="0"/>
              <a:t>E'</a:t>
            </a:r>
            <a:r>
              <a:rPr lang="zh-CN" altLang="en-US" smtClean="0"/>
              <a:t>是</a:t>
            </a:r>
            <a:r>
              <a:rPr lang="en-US" altLang="zh-CN" smtClean="0"/>
              <a:t>E</a:t>
            </a:r>
            <a:r>
              <a:rPr lang="zh-CN" altLang="en-US" smtClean="0"/>
              <a:t>的子集</a:t>
            </a:r>
            <a:endParaRPr lang="en-US" altLang="zh-CN" smtClean="0"/>
          </a:p>
          <a:p>
            <a:pPr lvl="1"/>
            <a:r>
              <a:rPr lang="zh-CN" altLang="en-US" smtClean="0"/>
              <a:t>则称</a:t>
            </a:r>
            <a:r>
              <a:rPr lang="en-US" altLang="zh-CN" smtClean="0"/>
              <a:t>G'</a:t>
            </a:r>
            <a:r>
              <a:rPr lang="zh-CN" altLang="en-US" smtClean="0"/>
              <a:t>是</a:t>
            </a:r>
            <a:r>
              <a:rPr lang="en-US" altLang="zh-CN" smtClean="0"/>
              <a:t>G</a:t>
            </a:r>
            <a:r>
              <a:rPr lang="zh-CN" altLang="en-US" smtClean="0"/>
              <a:t>的子图</a:t>
            </a:r>
          </a:p>
        </p:txBody>
      </p:sp>
      <p:sp>
        <p:nvSpPr>
          <p:cNvPr id="5" name="椭圆 4"/>
          <p:cNvSpPr/>
          <p:nvPr/>
        </p:nvSpPr>
        <p:spPr bwMode="auto">
          <a:xfrm>
            <a:off x="984250" y="3967163"/>
            <a:ext cx="538163"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2400" dirty="0">
                <a:solidFill>
                  <a:schemeClr val="tx1"/>
                </a:solidFill>
              </a:rPr>
              <a:t>1</a:t>
            </a:r>
            <a:endParaRPr lang="zh-CN" altLang="en-US" sz="2400" dirty="0">
              <a:solidFill>
                <a:schemeClr val="tx1"/>
              </a:solidFill>
            </a:endParaRPr>
          </a:p>
        </p:txBody>
      </p:sp>
      <p:sp>
        <p:nvSpPr>
          <p:cNvPr id="6" name="椭圆 5"/>
          <p:cNvSpPr/>
          <p:nvPr/>
        </p:nvSpPr>
        <p:spPr bwMode="auto">
          <a:xfrm>
            <a:off x="2598738" y="3967163"/>
            <a:ext cx="538162"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2</a:t>
            </a:r>
            <a:endParaRPr lang="zh-CN" altLang="en-US" sz="2400" dirty="0">
              <a:solidFill>
                <a:schemeClr val="tx1"/>
              </a:solidFill>
            </a:endParaRPr>
          </a:p>
        </p:txBody>
      </p:sp>
      <p:sp>
        <p:nvSpPr>
          <p:cNvPr id="7" name="椭圆 6"/>
          <p:cNvSpPr/>
          <p:nvPr/>
        </p:nvSpPr>
        <p:spPr bwMode="auto">
          <a:xfrm>
            <a:off x="984250" y="5581650"/>
            <a:ext cx="538163"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3</a:t>
            </a:r>
            <a:endParaRPr lang="zh-CN" altLang="en-US" sz="2400" dirty="0">
              <a:solidFill>
                <a:schemeClr val="tx1"/>
              </a:solidFill>
            </a:endParaRPr>
          </a:p>
        </p:txBody>
      </p:sp>
      <p:sp>
        <p:nvSpPr>
          <p:cNvPr id="8" name="椭圆 7"/>
          <p:cNvSpPr/>
          <p:nvPr/>
        </p:nvSpPr>
        <p:spPr bwMode="auto">
          <a:xfrm>
            <a:off x="2598738" y="5581650"/>
            <a:ext cx="538162"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4</a:t>
            </a:r>
            <a:endParaRPr lang="zh-CN" altLang="en-US" sz="2400" dirty="0">
              <a:solidFill>
                <a:schemeClr val="tx1"/>
              </a:solidFill>
            </a:endParaRPr>
          </a:p>
        </p:txBody>
      </p:sp>
      <p:cxnSp>
        <p:nvCxnSpPr>
          <p:cNvPr id="10" name="直接箭头连接符 9"/>
          <p:cNvCxnSpPr>
            <a:stCxn id="5" idx="6"/>
            <a:endCxn id="6" idx="2"/>
          </p:cNvCxnSpPr>
          <p:nvPr/>
        </p:nvCxnSpPr>
        <p:spPr bwMode="auto">
          <a:xfrm>
            <a:off x="1522413" y="4237038"/>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stCxn id="5" idx="4"/>
            <a:endCxn id="7" idx="0"/>
          </p:cNvCxnSpPr>
          <p:nvPr/>
        </p:nvCxnSpPr>
        <p:spPr bwMode="auto">
          <a:xfrm rot="5400000">
            <a:off x="715169" y="5044282"/>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7" idx="6"/>
            <a:endCxn id="8" idx="2"/>
          </p:cNvCxnSpPr>
          <p:nvPr/>
        </p:nvCxnSpPr>
        <p:spPr bwMode="auto">
          <a:xfrm>
            <a:off x="1522413" y="5851525"/>
            <a:ext cx="1076325"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8" idx="1"/>
            <a:endCxn id="5" idx="5"/>
          </p:cNvCxnSpPr>
          <p:nvPr/>
        </p:nvCxnSpPr>
        <p:spPr bwMode="auto">
          <a:xfrm rot="16200000" flipV="1">
            <a:off x="1443038" y="4425950"/>
            <a:ext cx="1235075" cy="123507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0" name="椭圆 19"/>
          <p:cNvSpPr/>
          <p:nvPr/>
        </p:nvSpPr>
        <p:spPr bwMode="auto">
          <a:xfrm>
            <a:off x="4930775" y="3967163"/>
            <a:ext cx="538163"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2400" dirty="0">
                <a:solidFill>
                  <a:schemeClr val="tx1"/>
                </a:solidFill>
              </a:rPr>
              <a:t>1</a:t>
            </a:r>
            <a:endParaRPr lang="zh-CN" altLang="en-US" sz="2400" dirty="0">
              <a:solidFill>
                <a:schemeClr val="tx1"/>
              </a:solidFill>
            </a:endParaRPr>
          </a:p>
        </p:txBody>
      </p:sp>
      <p:sp>
        <p:nvSpPr>
          <p:cNvPr id="21" name="椭圆 20"/>
          <p:cNvSpPr/>
          <p:nvPr/>
        </p:nvSpPr>
        <p:spPr bwMode="auto">
          <a:xfrm>
            <a:off x="6545263" y="3967163"/>
            <a:ext cx="538162"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2</a:t>
            </a:r>
            <a:endParaRPr lang="zh-CN" altLang="en-US" sz="2400" dirty="0">
              <a:solidFill>
                <a:schemeClr val="tx1"/>
              </a:solidFill>
            </a:endParaRPr>
          </a:p>
        </p:txBody>
      </p:sp>
      <p:sp>
        <p:nvSpPr>
          <p:cNvPr id="22" name="椭圆 21"/>
          <p:cNvSpPr/>
          <p:nvPr/>
        </p:nvSpPr>
        <p:spPr bwMode="auto">
          <a:xfrm>
            <a:off x="4930775" y="5581650"/>
            <a:ext cx="538163"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3</a:t>
            </a:r>
            <a:endParaRPr lang="zh-CN" altLang="en-US" sz="2400" dirty="0">
              <a:solidFill>
                <a:schemeClr val="tx1"/>
              </a:solidFill>
            </a:endParaRPr>
          </a:p>
        </p:txBody>
      </p:sp>
      <p:cxnSp>
        <p:nvCxnSpPr>
          <p:cNvPr id="24" name="直接箭头连接符 23"/>
          <p:cNvCxnSpPr>
            <a:stCxn id="20" idx="6"/>
            <a:endCxn id="21" idx="2"/>
          </p:cNvCxnSpPr>
          <p:nvPr/>
        </p:nvCxnSpPr>
        <p:spPr bwMode="auto">
          <a:xfrm>
            <a:off x="5468938" y="4237038"/>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5" name="直接箭头连接符 24"/>
          <p:cNvCxnSpPr>
            <a:stCxn id="20" idx="4"/>
            <a:endCxn id="22" idx="0"/>
          </p:cNvCxnSpPr>
          <p:nvPr/>
        </p:nvCxnSpPr>
        <p:spPr bwMode="auto">
          <a:xfrm rot="5400000">
            <a:off x="4661694" y="5044282"/>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252</a:t>
            </a:fld>
            <a:endParaRPr lang="zh-CN" altLang="en-US" noProof="0" dirty="0"/>
          </a:p>
        </p:txBody>
      </p:sp>
    </p:spTree>
    <p:extLst>
      <p:ext uri="{BB962C8B-B14F-4D97-AF65-F5344CB8AC3E}">
        <p14:creationId xmlns:p14="http://schemas.microsoft.com/office/powerpoint/2010/main" val="370179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基本概念</a:t>
            </a:r>
            <a:r>
              <a:rPr lang="en-US" altLang="zh-CN" smtClean="0"/>
              <a:t>16-18</a:t>
            </a:r>
            <a:endParaRPr lang="zh-CN" altLang="en-US" smtClean="0"/>
          </a:p>
        </p:txBody>
      </p:sp>
      <p:sp>
        <p:nvSpPr>
          <p:cNvPr id="33795" name="内容占位符 2"/>
          <p:cNvSpPr>
            <a:spLocks noGrp="1"/>
          </p:cNvSpPr>
          <p:nvPr>
            <p:ph idx="1"/>
          </p:nvPr>
        </p:nvSpPr>
        <p:spPr>
          <a:xfrm>
            <a:off x="917575" y="1525588"/>
            <a:ext cx="7780338" cy="4570412"/>
          </a:xfrm>
        </p:spPr>
        <p:txBody>
          <a:bodyPr/>
          <a:lstStyle/>
          <a:p>
            <a:pPr>
              <a:buFontTx/>
              <a:buNone/>
            </a:pPr>
            <a:r>
              <a:rPr lang="en-US" altLang="zh-CN" smtClean="0"/>
              <a:t>(16)</a:t>
            </a:r>
            <a:r>
              <a:rPr lang="zh-CN" altLang="en-US" smtClean="0"/>
              <a:t>顶点</a:t>
            </a:r>
            <a:r>
              <a:rPr lang="en-US" altLang="zh-CN" smtClean="0"/>
              <a:t>v</a:t>
            </a:r>
            <a:r>
              <a:rPr lang="zh-CN" altLang="en-US" smtClean="0"/>
              <a:t>的</a:t>
            </a:r>
            <a:r>
              <a:rPr lang="zh-CN" altLang="en-US" smtClean="0">
                <a:solidFill>
                  <a:srgbClr val="FF0000"/>
                </a:solidFill>
              </a:rPr>
              <a:t>度</a:t>
            </a:r>
            <a:r>
              <a:rPr lang="zh-CN" altLang="en-US" smtClean="0"/>
              <a:t>：与</a:t>
            </a:r>
            <a:r>
              <a:rPr lang="en-US" altLang="zh-CN" smtClean="0"/>
              <a:t>v</a:t>
            </a:r>
            <a:r>
              <a:rPr lang="zh-CN" altLang="en-US" smtClean="0"/>
              <a:t>关联的边的数目</a:t>
            </a:r>
            <a:endParaRPr lang="en-US" altLang="zh-CN" smtClean="0"/>
          </a:p>
          <a:p>
            <a:pPr>
              <a:buFontTx/>
              <a:buNone/>
            </a:pPr>
            <a:r>
              <a:rPr lang="en-US" altLang="zh-CN" smtClean="0"/>
              <a:t>(17)</a:t>
            </a:r>
            <a:r>
              <a:rPr lang="zh-CN" altLang="en-US" smtClean="0"/>
              <a:t>有向图中顶点</a:t>
            </a:r>
            <a:r>
              <a:rPr lang="en-US" altLang="zh-CN" smtClean="0"/>
              <a:t>v</a:t>
            </a:r>
            <a:r>
              <a:rPr lang="zh-CN" altLang="en-US" smtClean="0"/>
              <a:t>的</a:t>
            </a:r>
            <a:r>
              <a:rPr lang="zh-CN" altLang="en-US" smtClean="0">
                <a:solidFill>
                  <a:srgbClr val="FF0000"/>
                </a:solidFill>
              </a:rPr>
              <a:t>入度</a:t>
            </a:r>
            <a:r>
              <a:rPr lang="zh-CN" altLang="en-US" smtClean="0"/>
              <a:t>：关联至</a:t>
            </a:r>
            <a:r>
              <a:rPr lang="en-US" altLang="zh-CN" smtClean="0"/>
              <a:t>v</a:t>
            </a:r>
            <a:r>
              <a:rPr lang="zh-CN" altLang="en-US" smtClean="0"/>
              <a:t>的边的数目</a:t>
            </a:r>
            <a:endParaRPr lang="en-US" altLang="zh-CN" smtClean="0"/>
          </a:p>
          <a:p>
            <a:pPr>
              <a:buFontTx/>
              <a:buNone/>
            </a:pPr>
            <a:r>
              <a:rPr lang="en-US" altLang="zh-CN" smtClean="0"/>
              <a:t>(18)</a:t>
            </a:r>
            <a:r>
              <a:rPr lang="zh-CN" altLang="en-US" smtClean="0"/>
              <a:t>有向图中顶点</a:t>
            </a:r>
            <a:r>
              <a:rPr lang="en-US" altLang="zh-CN" smtClean="0"/>
              <a:t>v</a:t>
            </a:r>
            <a:r>
              <a:rPr lang="zh-CN" altLang="en-US" smtClean="0"/>
              <a:t>的</a:t>
            </a:r>
            <a:r>
              <a:rPr lang="zh-CN" altLang="en-US" smtClean="0">
                <a:solidFill>
                  <a:srgbClr val="FF0000"/>
                </a:solidFill>
              </a:rPr>
              <a:t>出度</a:t>
            </a:r>
            <a:r>
              <a:rPr lang="zh-CN" altLang="en-US" smtClean="0"/>
              <a:t>：关联于</a:t>
            </a:r>
            <a:r>
              <a:rPr lang="en-US" altLang="zh-CN" smtClean="0"/>
              <a:t>v</a:t>
            </a:r>
            <a:r>
              <a:rPr lang="zh-CN" altLang="en-US" smtClean="0"/>
              <a:t>的边的数目</a:t>
            </a:r>
          </a:p>
          <a:p>
            <a:endParaRPr lang="zh-CN" altLang="en-US" smtClean="0"/>
          </a:p>
        </p:txBody>
      </p:sp>
      <p:sp>
        <p:nvSpPr>
          <p:cNvPr id="5" name="椭圆 4"/>
          <p:cNvSpPr/>
          <p:nvPr/>
        </p:nvSpPr>
        <p:spPr bwMode="auto">
          <a:xfrm>
            <a:off x="984250" y="3967163"/>
            <a:ext cx="538163"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2400" dirty="0">
                <a:solidFill>
                  <a:schemeClr val="tx1"/>
                </a:solidFill>
              </a:rPr>
              <a:t>1</a:t>
            </a:r>
            <a:endParaRPr lang="zh-CN" altLang="en-US" sz="2400" dirty="0">
              <a:solidFill>
                <a:schemeClr val="tx1"/>
              </a:solidFill>
            </a:endParaRPr>
          </a:p>
        </p:txBody>
      </p:sp>
      <p:sp>
        <p:nvSpPr>
          <p:cNvPr id="6" name="椭圆 5"/>
          <p:cNvSpPr/>
          <p:nvPr/>
        </p:nvSpPr>
        <p:spPr bwMode="auto">
          <a:xfrm>
            <a:off x="2598738" y="3967163"/>
            <a:ext cx="538162"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2</a:t>
            </a:r>
            <a:endParaRPr lang="zh-CN" altLang="en-US" sz="2400" dirty="0">
              <a:solidFill>
                <a:schemeClr val="tx1"/>
              </a:solidFill>
            </a:endParaRPr>
          </a:p>
        </p:txBody>
      </p:sp>
      <p:sp>
        <p:nvSpPr>
          <p:cNvPr id="7" name="椭圆 6"/>
          <p:cNvSpPr/>
          <p:nvPr/>
        </p:nvSpPr>
        <p:spPr bwMode="auto">
          <a:xfrm>
            <a:off x="984250" y="5581650"/>
            <a:ext cx="538163"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3</a:t>
            </a:r>
            <a:endParaRPr lang="zh-CN" altLang="en-US" sz="2400" dirty="0">
              <a:solidFill>
                <a:schemeClr val="tx1"/>
              </a:solidFill>
            </a:endParaRPr>
          </a:p>
        </p:txBody>
      </p:sp>
      <p:sp>
        <p:nvSpPr>
          <p:cNvPr id="8" name="椭圆 7"/>
          <p:cNvSpPr/>
          <p:nvPr/>
        </p:nvSpPr>
        <p:spPr bwMode="auto">
          <a:xfrm>
            <a:off x="2598738" y="5581650"/>
            <a:ext cx="538162"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4</a:t>
            </a:r>
            <a:endParaRPr lang="zh-CN" altLang="en-US" sz="2400" dirty="0">
              <a:solidFill>
                <a:schemeClr val="tx1"/>
              </a:solidFill>
            </a:endParaRPr>
          </a:p>
        </p:txBody>
      </p:sp>
      <p:cxnSp>
        <p:nvCxnSpPr>
          <p:cNvPr id="9" name="直接箭头连接符 8"/>
          <p:cNvCxnSpPr>
            <a:stCxn id="5" idx="6"/>
            <a:endCxn id="6" idx="2"/>
          </p:cNvCxnSpPr>
          <p:nvPr/>
        </p:nvCxnSpPr>
        <p:spPr bwMode="auto">
          <a:xfrm>
            <a:off x="1522413" y="4237038"/>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 name="直接箭头连接符 9"/>
          <p:cNvCxnSpPr>
            <a:stCxn id="5" idx="4"/>
            <a:endCxn id="7" idx="0"/>
          </p:cNvCxnSpPr>
          <p:nvPr/>
        </p:nvCxnSpPr>
        <p:spPr bwMode="auto">
          <a:xfrm rot="5400000">
            <a:off x="715169" y="5044282"/>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stCxn id="7" idx="6"/>
            <a:endCxn id="8" idx="2"/>
          </p:cNvCxnSpPr>
          <p:nvPr/>
        </p:nvCxnSpPr>
        <p:spPr bwMode="auto">
          <a:xfrm>
            <a:off x="1522413" y="5851525"/>
            <a:ext cx="1076325"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a:stCxn id="8" idx="1"/>
            <a:endCxn id="5" idx="5"/>
          </p:cNvCxnSpPr>
          <p:nvPr/>
        </p:nvCxnSpPr>
        <p:spPr bwMode="auto">
          <a:xfrm rot="16200000" flipV="1">
            <a:off x="1443038" y="4425950"/>
            <a:ext cx="1235075" cy="123507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p:nvSpPr>
        <p:spPr bwMode="auto">
          <a:xfrm>
            <a:off x="4213225" y="4146550"/>
            <a:ext cx="3767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1800" b="0">
                <a:solidFill>
                  <a:srgbClr val="FF0000"/>
                </a:solidFill>
                <a:latin typeface="Arial" panose="020B0604020202020204" pitchFamily="34" charset="0"/>
                <a:ea typeface="宋体" panose="02010600030101010101" pitchFamily="2" charset="-122"/>
              </a:rPr>
              <a:t>入度：</a:t>
            </a:r>
            <a:r>
              <a:rPr lang="en-US" altLang="zh-CN" sz="1800" b="0">
                <a:solidFill>
                  <a:srgbClr val="FF0000"/>
                </a:solidFill>
                <a:latin typeface="Arial" panose="020B0604020202020204" pitchFamily="34" charset="0"/>
                <a:ea typeface="宋体" panose="02010600030101010101" pitchFamily="2" charset="-122"/>
              </a:rPr>
              <a:t>1,1,1,1</a:t>
            </a:r>
          </a:p>
          <a:p>
            <a:pPr eaLnBrk="1" hangingPunct="1">
              <a:spcBef>
                <a:spcPct val="0"/>
              </a:spcBef>
              <a:buClrTx/>
              <a:buFontTx/>
              <a:buNone/>
            </a:pPr>
            <a:r>
              <a:rPr lang="zh-CN" altLang="en-US" sz="1800" b="0">
                <a:solidFill>
                  <a:srgbClr val="FF0000"/>
                </a:solidFill>
                <a:latin typeface="Arial" panose="020B0604020202020204" pitchFamily="34" charset="0"/>
                <a:ea typeface="宋体" panose="02010600030101010101" pitchFamily="2" charset="-122"/>
              </a:rPr>
              <a:t>出度：</a:t>
            </a:r>
            <a:r>
              <a:rPr lang="en-US" altLang="zh-CN" sz="1800" b="0">
                <a:solidFill>
                  <a:srgbClr val="FF0000"/>
                </a:solidFill>
                <a:latin typeface="Arial" panose="020B0604020202020204" pitchFamily="34" charset="0"/>
                <a:ea typeface="宋体" panose="02010600030101010101" pitchFamily="2" charset="-122"/>
              </a:rPr>
              <a:t>2,0,1,1</a:t>
            </a:r>
            <a:endParaRPr lang="zh-CN" altLang="en-US" sz="1800" b="0">
              <a:solidFill>
                <a:srgbClr val="FF0000"/>
              </a:solidFill>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253</a:t>
            </a:fld>
            <a:endParaRPr lang="zh-CN" altLang="en-US" noProof="0" dirty="0"/>
          </a:p>
        </p:txBody>
      </p:sp>
    </p:spTree>
    <p:extLst>
      <p:ext uri="{BB962C8B-B14F-4D97-AF65-F5344CB8AC3E}">
        <p14:creationId xmlns:p14="http://schemas.microsoft.com/office/powerpoint/2010/main" val="397749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基本概念</a:t>
            </a:r>
            <a:r>
              <a:rPr lang="en-US" altLang="zh-CN" smtClean="0"/>
              <a:t>19-22</a:t>
            </a:r>
            <a:endParaRPr lang="zh-CN" altLang="en-US" smtClean="0"/>
          </a:p>
        </p:txBody>
      </p:sp>
      <p:sp>
        <p:nvSpPr>
          <p:cNvPr id="34819" name="Rectangle 3"/>
          <p:cNvSpPr>
            <a:spLocks noGrp="1" noChangeArrowheads="1"/>
          </p:cNvSpPr>
          <p:nvPr>
            <p:ph type="body" idx="1"/>
          </p:nvPr>
        </p:nvSpPr>
        <p:spPr>
          <a:xfrm>
            <a:off x="917575" y="1525588"/>
            <a:ext cx="8139113" cy="4570412"/>
          </a:xfrm>
        </p:spPr>
        <p:txBody>
          <a:bodyPr/>
          <a:lstStyle/>
          <a:p>
            <a:pPr>
              <a:buFontTx/>
              <a:buNone/>
            </a:pPr>
            <a:r>
              <a:rPr lang="en-US" altLang="zh-CN" smtClean="0">
                <a:solidFill>
                  <a:schemeClr val="accent2"/>
                </a:solidFill>
              </a:rPr>
              <a:t>(19)</a:t>
            </a:r>
            <a:r>
              <a:rPr lang="zh-CN" altLang="en-US" smtClean="0">
                <a:solidFill>
                  <a:schemeClr val="accent2"/>
                </a:solidFill>
              </a:rPr>
              <a:t>路径</a:t>
            </a:r>
            <a:r>
              <a:rPr lang="zh-CN" altLang="en-US" smtClean="0"/>
              <a:t>：</a:t>
            </a:r>
            <a:br>
              <a:rPr lang="zh-CN" altLang="en-US" smtClean="0"/>
            </a:br>
            <a:r>
              <a:rPr lang="zh-CN" altLang="en-US" smtClean="0"/>
              <a:t>当且仅当对于每一个</a:t>
            </a:r>
            <a:r>
              <a:rPr lang="en-US" altLang="zh-CN" i="1" smtClean="0"/>
              <a:t>j</a:t>
            </a:r>
            <a:r>
              <a:rPr lang="zh-CN" altLang="en-US" smtClean="0"/>
              <a:t>（</a:t>
            </a:r>
            <a:r>
              <a:rPr lang="en-US" altLang="zh-CN" smtClean="0"/>
              <a:t>1≤</a:t>
            </a:r>
            <a:r>
              <a:rPr lang="en-US" altLang="zh-CN" i="1" smtClean="0"/>
              <a:t>j</a:t>
            </a:r>
            <a:r>
              <a:rPr lang="en-US" altLang="zh-CN" smtClean="0"/>
              <a:t>≤</a:t>
            </a:r>
            <a:r>
              <a:rPr lang="en-US" altLang="zh-CN" i="1" smtClean="0"/>
              <a:t>k</a:t>
            </a:r>
            <a:r>
              <a:rPr lang="zh-CN" altLang="en-US" smtClean="0"/>
              <a:t>），</a:t>
            </a:r>
            <a:br>
              <a:rPr lang="zh-CN" altLang="en-US" smtClean="0"/>
            </a:br>
            <a:r>
              <a:rPr lang="zh-CN" altLang="en-US" smtClean="0"/>
              <a:t>边</a:t>
            </a:r>
            <a:r>
              <a:rPr lang="en-US" altLang="zh-CN" smtClean="0"/>
              <a:t>(</a:t>
            </a:r>
            <a:r>
              <a:rPr lang="en-US" altLang="zh-CN" i="1" smtClean="0"/>
              <a:t>i</a:t>
            </a:r>
            <a:r>
              <a:rPr lang="en-US" altLang="zh-CN" i="1" baseline="-25000" smtClean="0"/>
              <a:t>j</a:t>
            </a:r>
            <a:r>
              <a:rPr lang="en-US" altLang="zh-CN" smtClean="0"/>
              <a:t>, </a:t>
            </a:r>
            <a:r>
              <a:rPr lang="en-US" altLang="zh-CN" i="1" smtClean="0"/>
              <a:t>i</a:t>
            </a:r>
            <a:r>
              <a:rPr lang="en-US" altLang="zh-CN" i="1" baseline="-25000" smtClean="0"/>
              <a:t>j</a:t>
            </a:r>
            <a:r>
              <a:rPr lang="en-US" altLang="zh-CN" baseline="-25000" smtClean="0"/>
              <a:t>+1</a:t>
            </a:r>
            <a:r>
              <a:rPr lang="en-US" altLang="zh-CN" smtClean="0"/>
              <a:t>)</a:t>
            </a:r>
            <a:r>
              <a:rPr lang="zh-CN" altLang="en-US" smtClean="0"/>
              <a:t>都在</a:t>
            </a:r>
            <a:r>
              <a:rPr lang="en-US" altLang="zh-CN" i="1" smtClean="0"/>
              <a:t>E</a:t>
            </a:r>
            <a:r>
              <a:rPr lang="zh-CN" altLang="en-US" smtClean="0"/>
              <a:t>中时，</a:t>
            </a:r>
            <a:br>
              <a:rPr lang="zh-CN" altLang="en-US" smtClean="0"/>
            </a:br>
            <a:r>
              <a:rPr lang="zh-CN" altLang="en-US" smtClean="0">
                <a:solidFill>
                  <a:srgbClr val="FF0000"/>
                </a:solidFill>
              </a:rPr>
              <a:t>顶点序列</a:t>
            </a:r>
            <a:r>
              <a:rPr lang="en-US" altLang="zh-CN" i="1" smtClean="0">
                <a:solidFill>
                  <a:srgbClr val="FF0000"/>
                </a:solidFill>
              </a:rPr>
              <a:t>P</a:t>
            </a:r>
            <a:r>
              <a:rPr lang="en-US" altLang="zh-CN" smtClean="0">
                <a:solidFill>
                  <a:srgbClr val="FF0000"/>
                </a:solidFill>
              </a:rPr>
              <a:t>=</a:t>
            </a:r>
            <a:r>
              <a:rPr lang="en-US" altLang="zh-CN" i="1" smtClean="0">
                <a:solidFill>
                  <a:srgbClr val="FF0000"/>
                </a:solidFill>
              </a:rPr>
              <a:t>i</a:t>
            </a:r>
            <a:r>
              <a:rPr lang="en-US" altLang="zh-CN" baseline="-25000" smtClean="0">
                <a:solidFill>
                  <a:srgbClr val="FF0000"/>
                </a:solidFill>
              </a:rPr>
              <a:t>1</a:t>
            </a:r>
            <a:r>
              <a:rPr lang="en-US" altLang="zh-CN" smtClean="0">
                <a:solidFill>
                  <a:srgbClr val="FF0000"/>
                </a:solidFill>
              </a:rPr>
              <a:t>, </a:t>
            </a:r>
            <a:r>
              <a:rPr lang="en-US" altLang="zh-CN" i="1" smtClean="0">
                <a:solidFill>
                  <a:srgbClr val="FF0000"/>
                </a:solidFill>
              </a:rPr>
              <a:t>i</a:t>
            </a:r>
            <a:r>
              <a:rPr lang="en-US" altLang="zh-CN" baseline="-25000" smtClean="0">
                <a:solidFill>
                  <a:srgbClr val="FF0000"/>
                </a:solidFill>
              </a:rPr>
              <a:t>2</a:t>
            </a:r>
            <a:r>
              <a:rPr lang="en-US" altLang="zh-CN" smtClean="0">
                <a:solidFill>
                  <a:srgbClr val="FF0000"/>
                </a:solidFill>
              </a:rPr>
              <a:t>, ..., </a:t>
            </a:r>
            <a:r>
              <a:rPr lang="en-US" altLang="zh-CN" i="1" smtClean="0">
                <a:solidFill>
                  <a:srgbClr val="FF0000"/>
                </a:solidFill>
              </a:rPr>
              <a:t>i</a:t>
            </a:r>
            <a:r>
              <a:rPr lang="en-US" altLang="zh-CN" i="1" baseline="-25000" smtClean="0">
                <a:solidFill>
                  <a:srgbClr val="FF0000"/>
                </a:solidFill>
              </a:rPr>
              <a:t>k</a:t>
            </a:r>
            <a:r>
              <a:rPr lang="zh-CN" altLang="en-US" smtClean="0">
                <a:solidFill>
                  <a:srgbClr val="FF0000"/>
                </a:solidFill>
              </a:rPr>
              <a:t>是图或有向图</a:t>
            </a:r>
            <a:r>
              <a:rPr lang="en-US" altLang="zh-CN" i="1" smtClean="0">
                <a:solidFill>
                  <a:srgbClr val="FF0000"/>
                </a:solidFill>
              </a:rPr>
              <a:t>G</a:t>
            </a:r>
            <a:r>
              <a:rPr lang="en-US" altLang="zh-CN" smtClean="0">
                <a:solidFill>
                  <a:srgbClr val="FF0000"/>
                </a:solidFill>
              </a:rPr>
              <a:t>=(</a:t>
            </a:r>
            <a:r>
              <a:rPr lang="en-US" altLang="zh-CN" i="1" smtClean="0">
                <a:solidFill>
                  <a:srgbClr val="FF0000"/>
                </a:solidFill>
              </a:rPr>
              <a:t>V</a:t>
            </a:r>
            <a:r>
              <a:rPr lang="en-US" altLang="zh-CN" smtClean="0">
                <a:solidFill>
                  <a:srgbClr val="FF0000"/>
                </a:solidFill>
              </a:rPr>
              <a:t>, </a:t>
            </a:r>
            <a:r>
              <a:rPr lang="en-US" altLang="zh-CN" i="1" smtClean="0">
                <a:solidFill>
                  <a:srgbClr val="FF0000"/>
                </a:solidFill>
              </a:rPr>
              <a:t>E</a:t>
            </a:r>
            <a:r>
              <a:rPr lang="en-US" altLang="zh-CN" smtClean="0">
                <a:solidFill>
                  <a:srgbClr val="FF0000"/>
                </a:solidFill>
              </a:rPr>
              <a:t>)</a:t>
            </a:r>
            <a:r>
              <a:rPr lang="zh-CN" altLang="en-US" smtClean="0">
                <a:solidFill>
                  <a:srgbClr val="FF0000"/>
                </a:solidFill>
              </a:rPr>
              <a:t>中一条从</a:t>
            </a:r>
            <a:r>
              <a:rPr lang="en-US" altLang="zh-CN" i="1" smtClean="0">
                <a:solidFill>
                  <a:srgbClr val="FF0000"/>
                </a:solidFill>
              </a:rPr>
              <a:t>i</a:t>
            </a:r>
            <a:r>
              <a:rPr lang="en-US" altLang="zh-CN" baseline="-25000" smtClean="0">
                <a:solidFill>
                  <a:srgbClr val="FF0000"/>
                </a:solidFill>
              </a:rPr>
              <a:t>1</a:t>
            </a:r>
            <a:r>
              <a:rPr lang="zh-CN" altLang="en-US" smtClean="0">
                <a:solidFill>
                  <a:srgbClr val="FF0000"/>
                </a:solidFill>
              </a:rPr>
              <a:t>到</a:t>
            </a:r>
            <a:r>
              <a:rPr lang="en-US" altLang="zh-CN" i="1" smtClean="0">
                <a:solidFill>
                  <a:srgbClr val="FF0000"/>
                </a:solidFill>
              </a:rPr>
              <a:t>i</a:t>
            </a:r>
            <a:r>
              <a:rPr lang="en-US" altLang="zh-CN" i="1" baseline="-25000" smtClean="0">
                <a:solidFill>
                  <a:srgbClr val="FF0000"/>
                </a:solidFill>
              </a:rPr>
              <a:t>k</a:t>
            </a:r>
            <a:r>
              <a:rPr lang="zh-CN" altLang="en-US" smtClean="0">
                <a:solidFill>
                  <a:srgbClr val="FF0000"/>
                </a:solidFill>
              </a:rPr>
              <a:t>的路径</a:t>
            </a:r>
          </a:p>
          <a:p>
            <a:pPr>
              <a:buFontTx/>
              <a:buNone/>
            </a:pPr>
            <a:r>
              <a:rPr lang="en-US" altLang="zh-CN" smtClean="0">
                <a:solidFill>
                  <a:schemeClr val="accent2"/>
                </a:solidFill>
              </a:rPr>
              <a:t>(20)</a:t>
            </a:r>
            <a:r>
              <a:rPr lang="zh-CN" altLang="en-US" smtClean="0">
                <a:solidFill>
                  <a:schemeClr val="accent2"/>
                </a:solidFill>
              </a:rPr>
              <a:t>路径长度</a:t>
            </a:r>
            <a:r>
              <a:rPr lang="zh-CN" altLang="en-US" smtClean="0"/>
              <a:t>：路径上所有边的长度之和</a:t>
            </a:r>
          </a:p>
          <a:p>
            <a:pPr>
              <a:buFontTx/>
              <a:buNone/>
            </a:pPr>
            <a:r>
              <a:rPr lang="en-US" altLang="zh-CN" smtClean="0">
                <a:solidFill>
                  <a:schemeClr val="accent2"/>
                </a:solidFill>
              </a:rPr>
              <a:t>(21)</a:t>
            </a:r>
            <a:r>
              <a:rPr lang="zh-CN" altLang="en-US" smtClean="0">
                <a:solidFill>
                  <a:schemeClr val="accent2"/>
                </a:solidFill>
              </a:rPr>
              <a:t>简单路径</a:t>
            </a:r>
            <a:r>
              <a:rPr lang="zh-CN" altLang="en-US" smtClean="0"/>
              <a:t>：序列中顶点不重复出现的路径</a:t>
            </a:r>
            <a:endParaRPr lang="en-US" altLang="zh-CN" smtClean="0"/>
          </a:p>
          <a:p>
            <a:pPr>
              <a:buFontTx/>
              <a:buNone/>
            </a:pPr>
            <a:r>
              <a:rPr lang="en-US" altLang="zh-CN" smtClean="0">
                <a:solidFill>
                  <a:schemeClr val="accent2"/>
                </a:solidFill>
              </a:rPr>
              <a:t>(22)</a:t>
            </a:r>
            <a:r>
              <a:rPr lang="zh-CN" altLang="en-US" smtClean="0">
                <a:solidFill>
                  <a:schemeClr val="accent2"/>
                </a:solidFill>
              </a:rPr>
              <a:t>回路</a:t>
            </a:r>
            <a:r>
              <a:rPr lang="zh-CN" altLang="en-US" smtClean="0"/>
              <a:t>：第一个顶点和最后一个顶点相同的路径</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254</a:t>
            </a:fld>
            <a:endParaRPr lang="zh-CN" altLang="en-US" noProof="0" dirty="0"/>
          </a:p>
        </p:txBody>
      </p:sp>
    </p:spTree>
    <p:extLst>
      <p:ext uri="{BB962C8B-B14F-4D97-AF65-F5344CB8AC3E}">
        <p14:creationId xmlns:p14="http://schemas.microsoft.com/office/powerpoint/2010/main" val="2792351069"/>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基本概念</a:t>
            </a:r>
            <a:r>
              <a:rPr lang="en-US" altLang="zh-CN" smtClean="0"/>
              <a:t>23-24</a:t>
            </a:r>
            <a:endParaRPr lang="zh-CN" altLang="en-US" smtClean="0"/>
          </a:p>
        </p:txBody>
      </p:sp>
      <p:sp>
        <p:nvSpPr>
          <p:cNvPr id="35843" name="内容占位符 2"/>
          <p:cNvSpPr>
            <a:spLocks noGrp="1"/>
          </p:cNvSpPr>
          <p:nvPr>
            <p:ph idx="1"/>
          </p:nvPr>
        </p:nvSpPr>
        <p:spPr>
          <a:xfrm>
            <a:off x="917575" y="1525588"/>
            <a:ext cx="7600950" cy="4570412"/>
          </a:xfrm>
        </p:spPr>
        <p:txBody>
          <a:bodyPr/>
          <a:lstStyle/>
          <a:p>
            <a:pPr>
              <a:buFontTx/>
              <a:buNone/>
            </a:pPr>
            <a:r>
              <a:rPr lang="en-US" altLang="zh-CN" smtClean="0"/>
              <a:t>(23)</a:t>
            </a:r>
            <a:r>
              <a:rPr lang="zh-CN" altLang="en-US" smtClean="0"/>
              <a:t>如果图中任意两个顶点</a:t>
            </a:r>
            <a:r>
              <a:rPr lang="en-US" altLang="zh-CN" smtClean="0"/>
              <a:t>v</a:t>
            </a:r>
            <a:r>
              <a:rPr lang="en-US" altLang="zh-CN" baseline="-25000" smtClean="0"/>
              <a:t>i</a:t>
            </a:r>
            <a:r>
              <a:rPr lang="zh-CN" altLang="en-US" smtClean="0"/>
              <a:t>和</a:t>
            </a:r>
            <a:r>
              <a:rPr lang="en-US" altLang="zh-CN" smtClean="0"/>
              <a:t>v</a:t>
            </a:r>
            <a:r>
              <a:rPr lang="en-US" altLang="zh-CN" baseline="-25000" smtClean="0"/>
              <a:t>j</a:t>
            </a:r>
            <a:r>
              <a:rPr lang="zh-CN" altLang="en-US" smtClean="0"/>
              <a:t>都是连通的，则图</a:t>
            </a:r>
            <a:r>
              <a:rPr lang="en-US" altLang="zh-CN" smtClean="0"/>
              <a:t>G</a:t>
            </a:r>
            <a:r>
              <a:rPr lang="zh-CN" altLang="en-US" smtClean="0"/>
              <a:t>是</a:t>
            </a:r>
            <a:r>
              <a:rPr lang="zh-CN" altLang="en-US" smtClean="0">
                <a:solidFill>
                  <a:srgbClr val="FF0000"/>
                </a:solidFill>
              </a:rPr>
              <a:t>连通图</a:t>
            </a:r>
            <a:endParaRPr lang="en-US" altLang="zh-CN" smtClean="0">
              <a:solidFill>
                <a:srgbClr val="FF0000"/>
              </a:solidFill>
            </a:endParaRPr>
          </a:p>
          <a:p>
            <a:pPr>
              <a:buFontTx/>
              <a:buNone/>
            </a:pPr>
            <a:r>
              <a:rPr lang="en-US" altLang="zh-CN" smtClean="0"/>
              <a:t>(24)</a:t>
            </a:r>
            <a:r>
              <a:rPr lang="zh-CN" altLang="en-US" smtClean="0"/>
              <a:t>无向图中的</a:t>
            </a:r>
            <a:r>
              <a:rPr lang="zh-CN" altLang="en-US" smtClean="0">
                <a:solidFill>
                  <a:srgbClr val="0000CC"/>
                </a:solidFill>
              </a:rPr>
              <a:t>极大</a:t>
            </a:r>
            <a:r>
              <a:rPr lang="zh-CN" altLang="en-US" smtClean="0"/>
              <a:t>连通子图称为</a:t>
            </a:r>
            <a:r>
              <a:rPr lang="zh-CN" altLang="en-US" smtClean="0">
                <a:solidFill>
                  <a:srgbClr val="FF0000"/>
                </a:solidFill>
              </a:rPr>
              <a:t>连通分量</a:t>
            </a:r>
          </a:p>
        </p:txBody>
      </p:sp>
      <p:sp>
        <p:nvSpPr>
          <p:cNvPr id="13" name="椭圆 12"/>
          <p:cNvSpPr/>
          <p:nvPr/>
        </p:nvSpPr>
        <p:spPr bwMode="auto">
          <a:xfrm>
            <a:off x="4930775" y="3429000"/>
            <a:ext cx="538163"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2400" dirty="0">
                <a:solidFill>
                  <a:schemeClr val="tx1"/>
                </a:solidFill>
              </a:rPr>
              <a:t>1</a:t>
            </a:r>
            <a:endParaRPr lang="zh-CN" altLang="en-US" sz="2400" dirty="0">
              <a:solidFill>
                <a:schemeClr val="tx1"/>
              </a:solidFill>
            </a:endParaRPr>
          </a:p>
        </p:txBody>
      </p:sp>
      <p:sp>
        <p:nvSpPr>
          <p:cNvPr id="14" name="椭圆 13"/>
          <p:cNvSpPr/>
          <p:nvPr/>
        </p:nvSpPr>
        <p:spPr bwMode="auto">
          <a:xfrm>
            <a:off x="7083425" y="3429000"/>
            <a:ext cx="538163"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2</a:t>
            </a:r>
            <a:endParaRPr lang="zh-CN" altLang="en-US" sz="2400" dirty="0">
              <a:solidFill>
                <a:schemeClr val="tx1"/>
              </a:solidFill>
            </a:endParaRPr>
          </a:p>
        </p:txBody>
      </p:sp>
      <p:sp>
        <p:nvSpPr>
          <p:cNvPr id="15" name="椭圆 14"/>
          <p:cNvSpPr/>
          <p:nvPr/>
        </p:nvSpPr>
        <p:spPr bwMode="auto">
          <a:xfrm>
            <a:off x="4930775" y="5761038"/>
            <a:ext cx="538163"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3</a:t>
            </a:r>
            <a:endParaRPr lang="zh-CN" altLang="en-US" sz="2400" dirty="0">
              <a:solidFill>
                <a:schemeClr val="tx1"/>
              </a:solidFill>
            </a:endParaRPr>
          </a:p>
        </p:txBody>
      </p:sp>
      <p:sp>
        <p:nvSpPr>
          <p:cNvPr id="16" name="椭圆 15"/>
          <p:cNvSpPr/>
          <p:nvPr/>
        </p:nvSpPr>
        <p:spPr bwMode="auto">
          <a:xfrm>
            <a:off x="7083425" y="5761038"/>
            <a:ext cx="538163"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4</a:t>
            </a:r>
            <a:endParaRPr lang="zh-CN" altLang="en-US" sz="2400" dirty="0">
              <a:solidFill>
                <a:schemeClr val="tx1"/>
              </a:solidFill>
            </a:endParaRPr>
          </a:p>
        </p:txBody>
      </p:sp>
      <p:sp>
        <p:nvSpPr>
          <p:cNvPr id="21" name="椭圆 20"/>
          <p:cNvSpPr/>
          <p:nvPr/>
        </p:nvSpPr>
        <p:spPr bwMode="auto">
          <a:xfrm>
            <a:off x="6007100" y="4505325"/>
            <a:ext cx="538163"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5</a:t>
            </a:r>
            <a:endParaRPr lang="zh-CN" altLang="en-US" sz="2400" dirty="0">
              <a:solidFill>
                <a:schemeClr val="tx1"/>
              </a:solidFill>
            </a:endParaRPr>
          </a:p>
        </p:txBody>
      </p:sp>
      <p:cxnSp>
        <p:nvCxnSpPr>
          <p:cNvPr id="23" name="直接连接符 22"/>
          <p:cNvCxnSpPr>
            <a:stCxn id="13" idx="6"/>
            <a:endCxn id="14" idx="2"/>
          </p:cNvCxnSpPr>
          <p:nvPr/>
        </p:nvCxnSpPr>
        <p:spPr bwMode="auto">
          <a:xfrm>
            <a:off x="5468938" y="3698875"/>
            <a:ext cx="1614487" cy="15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直接连接符 23"/>
          <p:cNvCxnSpPr>
            <a:stCxn id="13" idx="4"/>
            <a:endCxn id="15" idx="0"/>
          </p:cNvCxnSpPr>
          <p:nvPr/>
        </p:nvCxnSpPr>
        <p:spPr bwMode="auto">
          <a:xfrm rot="5400000">
            <a:off x="4302919" y="4864894"/>
            <a:ext cx="1793875"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16" idx="0"/>
            <a:endCxn id="14" idx="4"/>
          </p:cNvCxnSpPr>
          <p:nvPr/>
        </p:nvCxnSpPr>
        <p:spPr bwMode="auto">
          <a:xfrm rot="5400000" flipH="1" flipV="1">
            <a:off x="6455569" y="4864894"/>
            <a:ext cx="1793875"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直接连接符 29"/>
          <p:cNvCxnSpPr>
            <a:stCxn id="21" idx="3"/>
            <a:endCxn id="15" idx="7"/>
          </p:cNvCxnSpPr>
          <p:nvPr/>
        </p:nvCxnSpPr>
        <p:spPr bwMode="auto">
          <a:xfrm rot="5400000">
            <a:off x="5299869" y="5053807"/>
            <a:ext cx="876300" cy="696912"/>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直接连接符 33"/>
          <p:cNvCxnSpPr>
            <a:stCxn id="21" idx="7"/>
            <a:endCxn id="14" idx="3"/>
          </p:cNvCxnSpPr>
          <p:nvPr/>
        </p:nvCxnSpPr>
        <p:spPr bwMode="auto">
          <a:xfrm rot="5400000" flipH="1" flipV="1">
            <a:off x="6465888" y="3887788"/>
            <a:ext cx="696912" cy="696912"/>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1" idx="5"/>
            <a:endCxn id="16" idx="1"/>
          </p:cNvCxnSpPr>
          <p:nvPr/>
        </p:nvCxnSpPr>
        <p:spPr bwMode="auto">
          <a:xfrm rot="16200000" flipH="1">
            <a:off x="6376194" y="5053807"/>
            <a:ext cx="876300" cy="696912"/>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255</a:t>
            </a:fld>
            <a:endParaRPr lang="zh-CN" altLang="en-US" noProof="0" dirty="0"/>
          </a:p>
        </p:txBody>
      </p:sp>
    </p:spTree>
    <p:extLst>
      <p:ext uri="{BB962C8B-B14F-4D97-AF65-F5344CB8AC3E}">
        <p14:creationId xmlns:p14="http://schemas.microsoft.com/office/powerpoint/2010/main" val="362374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625475" y="917575"/>
            <a:ext cx="360363"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1</a:t>
            </a:r>
            <a:endParaRPr lang="zh-CN" altLang="en-US" sz="1600" dirty="0">
              <a:solidFill>
                <a:schemeClr val="tx1"/>
              </a:solidFill>
            </a:endParaRPr>
          </a:p>
        </p:txBody>
      </p:sp>
      <p:cxnSp>
        <p:nvCxnSpPr>
          <p:cNvPr id="10" name="直接连接符 9"/>
          <p:cNvCxnSpPr>
            <a:stCxn id="5" idx="6"/>
            <a:endCxn id="16" idx="2"/>
          </p:cNvCxnSpPr>
          <p:nvPr/>
        </p:nvCxnSpPr>
        <p:spPr bwMode="auto">
          <a:xfrm flipV="1">
            <a:off x="985838" y="1096963"/>
            <a:ext cx="215106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直接连接符 10"/>
          <p:cNvCxnSpPr>
            <a:stCxn id="5" idx="4"/>
            <a:endCxn id="17" idx="0"/>
          </p:cNvCxnSpPr>
          <p:nvPr/>
        </p:nvCxnSpPr>
        <p:spPr bwMode="auto">
          <a:xfrm rot="5400000">
            <a:off x="-180181" y="2262982"/>
            <a:ext cx="1971675"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直接连接符 12"/>
          <p:cNvCxnSpPr>
            <a:stCxn id="18" idx="2"/>
            <a:endCxn id="17" idx="6"/>
          </p:cNvCxnSpPr>
          <p:nvPr/>
        </p:nvCxnSpPr>
        <p:spPr bwMode="auto">
          <a:xfrm rot="10800000" flipV="1">
            <a:off x="985838" y="3427413"/>
            <a:ext cx="2151062"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椭圆 15"/>
          <p:cNvSpPr/>
          <p:nvPr/>
        </p:nvSpPr>
        <p:spPr bwMode="auto">
          <a:xfrm>
            <a:off x="3136900" y="915988"/>
            <a:ext cx="360363"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2</a:t>
            </a:r>
            <a:endParaRPr lang="zh-CN" altLang="en-US" sz="1600" dirty="0">
              <a:solidFill>
                <a:schemeClr val="tx1"/>
              </a:solidFill>
            </a:endParaRPr>
          </a:p>
        </p:txBody>
      </p:sp>
      <p:sp>
        <p:nvSpPr>
          <p:cNvPr id="17" name="椭圆 16"/>
          <p:cNvSpPr/>
          <p:nvPr/>
        </p:nvSpPr>
        <p:spPr bwMode="auto">
          <a:xfrm>
            <a:off x="625475" y="3248025"/>
            <a:ext cx="360363"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3</a:t>
            </a:r>
            <a:endParaRPr lang="zh-CN" altLang="en-US" sz="1600" dirty="0">
              <a:solidFill>
                <a:schemeClr val="tx1"/>
              </a:solidFill>
            </a:endParaRPr>
          </a:p>
        </p:txBody>
      </p:sp>
      <p:sp>
        <p:nvSpPr>
          <p:cNvPr id="18" name="椭圆 17"/>
          <p:cNvSpPr/>
          <p:nvPr/>
        </p:nvSpPr>
        <p:spPr bwMode="auto">
          <a:xfrm>
            <a:off x="3136900" y="3246438"/>
            <a:ext cx="360363"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4</a:t>
            </a:r>
            <a:endParaRPr lang="zh-CN" altLang="en-US" sz="1600" dirty="0">
              <a:solidFill>
                <a:schemeClr val="tx1"/>
              </a:solidFill>
            </a:endParaRPr>
          </a:p>
        </p:txBody>
      </p:sp>
      <p:cxnSp>
        <p:nvCxnSpPr>
          <p:cNvPr id="23" name="直接连接符 22"/>
          <p:cNvCxnSpPr>
            <a:stCxn id="16" idx="4"/>
            <a:endCxn id="18" idx="0"/>
          </p:cNvCxnSpPr>
          <p:nvPr/>
        </p:nvCxnSpPr>
        <p:spPr bwMode="auto">
          <a:xfrm rot="5400000">
            <a:off x="2331244" y="2261394"/>
            <a:ext cx="1971675"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 name="椭圆 25"/>
          <p:cNvSpPr/>
          <p:nvPr/>
        </p:nvSpPr>
        <p:spPr bwMode="auto">
          <a:xfrm>
            <a:off x="1879600" y="1454150"/>
            <a:ext cx="360363"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6</a:t>
            </a:r>
            <a:endParaRPr lang="zh-CN" altLang="en-US" sz="1600" dirty="0">
              <a:solidFill>
                <a:schemeClr val="tx1"/>
              </a:solidFill>
            </a:endParaRPr>
          </a:p>
        </p:txBody>
      </p:sp>
      <p:sp>
        <p:nvSpPr>
          <p:cNvPr id="27" name="椭圆 26"/>
          <p:cNvSpPr/>
          <p:nvPr/>
        </p:nvSpPr>
        <p:spPr bwMode="auto">
          <a:xfrm>
            <a:off x="2598738" y="1452563"/>
            <a:ext cx="360362"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7</a:t>
            </a:r>
            <a:endParaRPr lang="zh-CN" altLang="en-US" sz="1600" dirty="0">
              <a:solidFill>
                <a:schemeClr val="tx1"/>
              </a:solidFill>
            </a:endParaRPr>
          </a:p>
        </p:txBody>
      </p:sp>
      <p:sp>
        <p:nvSpPr>
          <p:cNvPr id="28" name="椭圆 27"/>
          <p:cNvSpPr/>
          <p:nvPr/>
        </p:nvSpPr>
        <p:spPr bwMode="auto">
          <a:xfrm>
            <a:off x="1163638" y="1455738"/>
            <a:ext cx="360362"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5</a:t>
            </a:r>
            <a:endParaRPr lang="zh-CN" altLang="en-US" sz="1600" dirty="0">
              <a:solidFill>
                <a:schemeClr val="tx1"/>
              </a:solidFill>
            </a:endParaRPr>
          </a:p>
        </p:txBody>
      </p:sp>
      <p:sp>
        <p:nvSpPr>
          <p:cNvPr id="29" name="椭圆 28"/>
          <p:cNvSpPr/>
          <p:nvPr/>
        </p:nvSpPr>
        <p:spPr bwMode="auto">
          <a:xfrm>
            <a:off x="1879600" y="1990725"/>
            <a:ext cx="360363"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9</a:t>
            </a:r>
            <a:endParaRPr lang="zh-CN" altLang="en-US" sz="1600" dirty="0">
              <a:solidFill>
                <a:schemeClr val="tx1"/>
              </a:solidFill>
            </a:endParaRPr>
          </a:p>
        </p:txBody>
      </p:sp>
      <p:sp>
        <p:nvSpPr>
          <p:cNvPr id="30" name="椭圆 29"/>
          <p:cNvSpPr/>
          <p:nvPr/>
        </p:nvSpPr>
        <p:spPr bwMode="auto">
          <a:xfrm>
            <a:off x="2598738" y="1990725"/>
            <a:ext cx="360362" cy="3587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endParaRPr lang="zh-CN" altLang="en-US" sz="800" dirty="0">
              <a:solidFill>
                <a:schemeClr val="tx1"/>
              </a:solidFill>
            </a:endParaRPr>
          </a:p>
        </p:txBody>
      </p:sp>
      <p:sp>
        <p:nvSpPr>
          <p:cNvPr id="31" name="椭圆 30"/>
          <p:cNvSpPr/>
          <p:nvPr/>
        </p:nvSpPr>
        <p:spPr bwMode="auto">
          <a:xfrm>
            <a:off x="1163638" y="1992313"/>
            <a:ext cx="360362"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8</a:t>
            </a:r>
            <a:endParaRPr lang="zh-CN" altLang="en-US" sz="1600" dirty="0">
              <a:solidFill>
                <a:schemeClr val="tx1"/>
              </a:solidFill>
            </a:endParaRPr>
          </a:p>
        </p:txBody>
      </p:sp>
      <p:sp>
        <p:nvSpPr>
          <p:cNvPr id="32" name="椭圆 31"/>
          <p:cNvSpPr/>
          <p:nvPr/>
        </p:nvSpPr>
        <p:spPr bwMode="auto">
          <a:xfrm>
            <a:off x="1879600" y="2528888"/>
            <a:ext cx="360363"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endParaRPr lang="zh-CN" altLang="en-US" sz="1600" dirty="0">
              <a:solidFill>
                <a:schemeClr val="tx1"/>
              </a:solidFill>
            </a:endParaRPr>
          </a:p>
        </p:txBody>
      </p:sp>
      <p:sp>
        <p:nvSpPr>
          <p:cNvPr id="33" name="椭圆 32"/>
          <p:cNvSpPr/>
          <p:nvPr/>
        </p:nvSpPr>
        <p:spPr bwMode="auto">
          <a:xfrm>
            <a:off x="2598738" y="2528888"/>
            <a:ext cx="360362" cy="3587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endParaRPr lang="zh-CN" altLang="en-US" sz="1600" dirty="0">
              <a:solidFill>
                <a:schemeClr val="tx1"/>
              </a:solidFill>
            </a:endParaRPr>
          </a:p>
        </p:txBody>
      </p:sp>
      <p:sp>
        <p:nvSpPr>
          <p:cNvPr id="34" name="椭圆 33"/>
          <p:cNvSpPr/>
          <p:nvPr/>
        </p:nvSpPr>
        <p:spPr bwMode="auto">
          <a:xfrm>
            <a:off x="1163638" y="2530475"/>
            <a:ext cx="360362"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endParaRPr lang="zh-CN" altLang="en-US" sz="1600" dirty="0">
              <a:solidFill>
                <a:schemeClr val="tx1"/>
              </a:solidFill>
            </a:endParaRPr>
          </a:p>
        </p:txBody>
      </p:sp>
      <p:sp>
        <p:nvSpPr>
          <p:cNvPr id="36884" name="TextBox 34"/>
          <p:cNvSpPr txBox="1">
            <a:spLocks noChangeArrowheads="1"/>
          </p:cNvSpPr>
          <p:nvPr/>
        </p:nvSpPr>
        <p:spPr bwMode="auto">
          <a:xfrm>
            <a:off x="2598738" y="19939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200">
                <a:latin typeface="Arial" panose="020B0604020202020204" pitchFamily="34" charset="0"/>
                <a:ea typeface="宋体" panose="02010600030101010101" pitchFamily="2" charset="-122"/>
              </a:rPr>
              <a:t>10</a:t>
            </a:r>
            <a:endParaRPr lang="zh-CN" altLang="en-US" sz="1200">
              <a:latin typeface="Arial" panose="020B0604020202020204" pitchFamily="34" charset="0"/>
              <a:ea typeface="宋体" panose="02010600030101010101" pitchFamily="2" charset="-122"/>
            </a:endParaRPr>
          </a:p>
        </p:txBody>
      </p:sp>
      <p:sp>
        <p:nvSpPr>
          <p:cNvPr id="36885" name="TextBox 35"/>
          <p:cNvSpPr txBox="1">
            <a:spLocks noChangeArrowheads="1"/>
          </p:cNvSpPr>
          <p:nvPr/>
        </p:nvSpPr>
        <p:spPr bwMode="auto">
          <a:xfrm>
            <a:off x="1163638" y="2532063"/>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200">
                <a:latin typeface="Arial" panose="020B0604020202020204" pitchFamily="34" charset="0"/>
                <a:ea typeface="宋体" panose="02010600030101010101" pitchFamily="2" charset="-122"/>
              </a:rPr>
              <a:t>11</a:t>
            </a:r>
            <a:endParaRPr lang="zh-CN" altLang="en-US" sz="1200">
              <a:latin typeface="Arial" panose="020B0604020202020204" pitchFamily="34" charset="0"/>
              <a:ea typeface="宋体" panose="02010600030101010101" pitchFamily="2" charset="-122"/>
            </a:endParaRPr>
          </a:p>
        </p:txBody>
      </p:sp>
      <p:sp>
        <p:nvSpPr>
          <p:cNvPr id="36886" name="TextBox 36"/>
          <p:cNvSpPr txBox="1">
            <a:spLocks noChangeArrowheads="1"/>
          </p:cNvSpPr>
          <p:nvPr/>
        </p:nvSpPr>
        <p:spPr bwMode="auto">
          <a:xfrm>
            <a:off x="1881188" y="2532063"/>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200">
                <a:latin typeface="Arial" panose="020B0604020202020204" pitchFamily="34" charset="0"/>
                <a:ea typeface="宋体" panose="02010600030101010101" pitchFamily="2" charset="-122"/>
              </a:rPr>
              <a:t>12</a:t>
            </a:r>
            <a:endParaRPr lang="zh-CN" altLang="en-US" sz="1200">
              <a:latin typeface="Arial" panose="020B0604020202020204" pitchFamily="34" charset="0"/>
              <a:ea typeface="宋体" panose="02010600030101010101" pitchFamily="2" charset="-122"/>
            </a:endParaRPr>
          </a:p>
        </p:txBody>
      </p:sp>
      <p:sp>
        <p:nvSpPr>
          <p:cNvPr id="36887" name="TextBox 37"/>
          <p:cNvSpPr txBox="1">
            <a:spLocks noChangeArrowheads="1"/>
          </p:cNvSpPr>
          <p:nvPr/>
        </p:nvSpPr>
        <p:spPr bwMode="auto">
          <a:xfrm>
            <a:off x="2598738" y="2532063"/>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200">
                <a:latin typeface="Arial" panose="020B0604020202020204" pitchFamily="34" charset="0"/>
                <a:ea typeface="宋体" panose="02010600030101010101" pitchFamily="2" charset="-122"/>
              </a:rPr>
              <a:t>13</a:t>
            </a:r>
            <a:endParaRPr lang="zh-CN" altLang="en-US" sz="1200">
              <a:latin typeface="Arial" panose="020B0604020202020204" pitchFamily="34" charset="0"/>
              <a:ea typeface="宋体" panose="02010600030101010101" pitchFamily="2" charset="-122"/>
            </a:endParaRPr>
          </a:p>
        </p:txBody>
      </p:sp>
      <p:cxnSp>
        <p:nvCxnSpPr>
          <p:cNvPr id="39" name="直接连接符 38"/>
          <p:cNvCxnSpPr>
            <a:stCxn id="5" idx="5"/>
            <a:endCxn id="28" idx="1"/>
          </p:cNvCxnSpPr>
          <p:nvPr/>
        </p:nvCxnSpPr>
        <p:spPr bwMode="auto">
          <a:xfrm rot="16200000" flipH="1">
            <a:off x="933450" y="1225550"/>
            <a:ext cx="282575" cy="282575"/>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5" idx="5"/>
            <a:endCxn id="31" idx="2"/>
          </p:cNvCxnSpPr>
          <p:nvPr/>
        </p:nvCxnSpPr>
        <p:spPr bwMode="auto">
          <a:xfrm rot="16200000" flipH="1">
            <a:off x="574675" y="1584325"/>
            <a:ext cx="947738" cy="2301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 name="直接连接符 46"/>
          <p:cNvCxnSpPr>
            <a:stCxn id="26" idx="6"/>
            <a:endCxn id="27" idx="2"/>
          </p:cNvCxnSpPr>
          <p:nvPr/>
        </p:nvCxnSpPr>
        <p:spPr bwMode="auto">
          <a:xfrm flipV="1">
            <a:off x="2239963" y="1633538"/>
            <a:ext cx="358775"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直接连接符 49"/>
          <p:cNvCxnSpPr/>
          <p:nvPr/>
        </p:nvCxnSpPr>
        <p:spPr bwMode="auto">
          <a:xfrm flipV="1">
            <a:off x="2239963" y="2171700"/>
            <a:ext cx="358775" cy="15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直接连接符 50"/>
          <p:cNvCxnSpPr>
            <a:stCxn id="36887" idx="0"/>
            <a:endCxn id="30" idx="4"/>
          </p:cNvCxnSpPr>
          <p:nvPr/>
        </p:nvCxnSpPr>
        <p:spPr bwMode="auto">
          <a:xfrm rot="5400000" flipH="1" flipV="1">
            <a:off x="2686843" y="2440782"/>
            <a:ext cx="182563"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直接连接符 53"/>
          <p:cNvCxnSpPr>
            <a:stCxn id="29" idx="5"/>
            <a:endCxn id="36887" idx="1"/>
          </p:cNvCxnSpPr>
          <p:nvPr/>
        </p:nvCxnSpPr>
        <p:spPr bwMode="auto">
          <a:xfrm rot="16200000" flipH="1">
            <a:off x="2207419" y="2278856"/>
            <a:ext cx="371475" cy="411163"/>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直接连接符 56"/>
          <p:cNvCxnSpPr>
            <a:stCxn id="29" idx="3"/>
            <a:endCxn id="36885" idx="3"/>
          </p:cNvCxnSpPr>
          <p:nvPr/>
        </p:nvCxnSpPr>
        <p:spPr bwMode="auto">
          <a:xfrm rot="5400000">
            <a:off x="1541463" y="2279650"/>
            <a:ext cx="371475" cy="409575"/>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直接连接符 59"/>
          <p:cNvCxnSpPr>
            <a:stCxn id="32" idx="5"/>
            <a:endCxn id="18" idx="1"/>
          </p:cNvCxnSpPr>
          <p:nvPr/>
        </p:nvCxnSpPr>
        <p:spPr bwMode="auto">
          <a:xfrm rot="16200000" flipH="1">
            <a:off x="2456657" y="2567781"/>
            <a:ext cx="463550" cy="1001713"/>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 name="直接连接符 62"/>
          <p:cNvCxnSpPr>
            <a:stCxn id="32" idx="3"/>
            <a:endCxn id="17" idx="7"/>
          </p:cNvCxnSpPr>
          <p:nvPr/>
        </p:nvCxnSpPr>
        <p:spPr bwMode="auto">
          <a:xfrm rot="5400000">
            <a:off x="1200944" y="2569369"/>
            <a:ext cx="463550" cy="99853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 name="椭圆 65"/>
          <p:cNvSpPr/>
          <p:nvPr/>
        </p:nvSpPr>
        <p:spPr bwMode="auto">
          <a:xfrm>
            <a:off x="4749800" y="919163"/>
            <a:ext cx="360363"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1</a:t>
            </a:r>
            <a:endParaRPr lang="zh-CN" altLang="en-US" sz="1600" dirty="0">
              <a:solidFill>
                <a:schemeClr val="tx1"/>
              </a:solidFill>
            </a:endParaRPr>
          </a:p>
        </p:txBody>
      </p:sp>
      <p:cxnSp>
        <p:nvCxnSpPr>
          <p:cNvPr id="67" name="直接连接符 66"/>
          <p:cNvCxnSpPr>
            <a:stCxn id="66" idx="6"/>
            <a:endCxn id="70" idx="2"/>
          </p:cNvCxnSpPr>
          <p:nvPr/>
        </p:nvCxnSpPr>
        <p:spPr bwMode="auto">
          <a:xfrm flipV="1">
            <a:off x="5110163" y="1096963"/>
            <a:ext cx="2151062"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 name="直接连接符 67"/>
          <p:cNvCxnSpPr>
            <a:stCxn id="66" idx="4"/>
            <a:endCxn id="71" idx="0"/>
          </p:cNvCxnSpPr>
          <p:nvPr/>
        </p:nvCxnSpPr>
        <p:spPr bwMode="auto">
          <a:xfrm rot="5400000">
            <a:off x="3944938" y="2263775"/>
            <a:ext cx="1970088"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 name="直接连接符 68"/>
          <p:cNvCxnSpPr>
            <a:stCxn id="72" idx="2"/>
            <a:endCxn id="71" idx="6"/>
          </p:cNvCxnSpPr>
          <p:nvPr/>
        </p:nvCxnSpPr>
        <p:spPr bwMode="auto">
          <a:xfrm rot="10800000" flipV="1">
            <a:off x="5110163" y="3429000"/>
            <a:ext cx="215106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0" name="椭圆 69"/>
          <p:cNvSpPr/>
          <p:nvPr/>
        </p:nvSpPr>
        <p:spPr bwMode="auto">
          <a:xfrm>
            <a:off x="7261225" y="917575"/>
            <a:ext cx="360363"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2</a:t>
            </a:r>
            <a:endParaRPr lang="zh-CN" altLang="en-US" sz="1600" dirty="0">
              <a:solidFill>
                <a:schemeClr val="tx1"/>
              </a:solidFill>
            </a:endParaRPr>
          </a:p>
        </p:txBody>
      </p:sp>
      <p:sp>
        <p:nvSpPr>
          <p:cNvPr id="71" name="椭圆 70"/>
          <p:cNvSpPr/>
          <p:nvPr/>
        </p:nvSpPr>
        <p:spPr bwMode="auto">
          <a:xfrm>
            <a:off x="4749800" y="3249613"/>
            <a:ext cx="360363"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3</a:t>
            </a:r>
            <a:endParaRPr lang="zh-CN" altLang="en-US" sz="1600" dirty="0">
              <a:solidFill>
                <a:schemeClr val="tx1"/>
              </a:solidFill>
            </a:endParaRPr>
          </a:p>
        </p:txBody>
      </p:sp>
      <p:sp>
        <p:nvSpPr>
          <p:cNvPr id="72" name="椭圆 71"/>
          <p:cNvSpPr/>
          <p:nvPr/>
        </p:nvSpPr>
        <p:spPr bwMode="auto">
          <a:xfrm>
            <a:off x="7261225" y="3248025"/>
            <a:ext cx="360363"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4</a:t>
            </a:r>
            <a:endParaRPr lang="zh-CN" altLang="en-US" sz="1600" dirty="0">
              <a:solidFill>
                <a:schemeClr val="tx1"/>
              </a:solidFill>
            </a:endParaRPr>
          </a:p>
        </p:txBody>
      </p:sp>
      <p:cxnSp>
        <p:nvCxnSpPr>
          <p:cNvPr id="73" name="直接连接符 72"/>
          <p:cNvCxnSpPr>
            <a:stCxn id="70" idx="4"/>
            <a:endCxn id="72" idx="0"/>
          </p:cNvCxnSpPr>
          <p:nvPr/>
        </p:nvCxnSpPr>
        <p:spPr bwMode="auto">
          <a:xfrm rot="5400000">
            <a:off x="6455569" y="2262982"/>
            <a:ext cx="1971675" cy="158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6" name="椭圆 75"/>
          <p:cNvSpPr/>
          <p:nvPr/>
        </p:nvSpPr>
        <p:spPr bwMode="auto">
          <a:xfrm>
            <a:off x="5287963" y="1457325"/>
            <a:ext cx="360362"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5</a:t>
            </a:r>
            <a:endParaRPr lang="zh-CN" altLang="en-US" sz="1600" dirty="0">
              <a:solidFill>
                <a:schemeClr val="tx1"/>
              </a:solidFill>
            </a:endParaRPr>
          </a:p>
        </p:txBody>
      </p:sp>
      <p:sp>
        <p:nvSpPr>
          <p:cNvPr id="79" name="椭圆 78"/>
          <p:cNvSpPr/>
          <p:nvPr/>
        </p:nvSpPr>
        <p:spPr bwMode="auto">
          <a:xfrm>
            <a:off x="5287963" y="1993900"/>
            <a:ext cx="360362"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8</a:t>
            </a:r>
            <a:endParaRPr lang="zh-CN" altLang="en-US" sz="1600" dirty="0">
              <a:solidFill>
                <a:schemeClr val="tx1"/>
              </a:solidFill>
            </a:endParaRPr>
          </a:p>
        </p:txBody>
      </p:sp>
      <p:sp>
        <p:nvSpPr>
          <p:cNvPr id="80" name="椭圆 79"/>
          <p:cNvSpPr/>
          <p:nvPr/>
        </p:nvSpPr>
        <p:spPr bwMode="auto">
          <a:xfrm>
            <a:off x="6003925" y="2530475"/>
            <a:ext cx="360363"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endParaRPr lang="zh-CN" altLang="en-US" sz="1600" dirty="0">
              <a:solidFill>
                <a:schemeClr val="tx1"/>
              </a:solidFill>
            </a:endParaRPr>
          </a:p>
        </p:txBody>
      </p:sp>
      <p:sp>
        <p:nvSpPr>
          <p:cNvPr id="36908" name="TextBox 84"/>
          <p:cNvSpPr txBox="1">
            <a:spLocks noChangeArrowheads="1"/>
          </p:cNvSpPr>
          <p:nvPr/>
        </p:nvSpPr>
        <p:spPr bwMode="auto">
          <a:xfrm>
            <a:off x="6005513" y="253365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200">
                <a:latin typeface="Arial" panose="020B0604020202020204" pitchFamily="34" charset="0"/>
                <a:ea typeface="宋体" panose="02010600030101010101" pitchFamily="2" charset="-122"/>
              </a:rPr>
              <a:t>12</a:t>
            </a:r>
            <a:endParaRPr lang="zh-CN" altLang="en-US" sz="1200">
              <a:latin typeface="Arial" panose="020B0604020202020204" pitchFamily="34" charset="0"/>
              <a:ea typeface="宋体" panose="02010600030101010101" pitchFamily="2" charset="-122"/>
            </a:endParaRPr>
          </a:p>
        </p:txBody>
      </p:sp>
      <p:cxnSp>
        <p:nvCxnSpPr>
          <p:cNvPr id="87" name="直接连接符 86"/>
          <p:cNvCxnSpPr>
            <a:stCxn id="66" idx="5"/>
            <a:endCxn id="76" idx="1"/>
          </p:cNvCxnSpPr>
          <p:nvPr/>
        </p:nvCxnSpPr>
        <p:spPr bwMode="auto">
          <a:xfrm rot="16200000" flipH="1">
            <a:off x="5056981" y="1226344"/>
            <a:ext cx="284163" cy="282575"/>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8" name="直接连接符 87"/>
          <p:cNvCxnSpPr>
            <a:stCxn id="66" idx="5"/>
            <a:endCxn id="79" idx="2"/>
          </p:cNvCxnSpPr>
          <p:nvPr/>
        </p:nvCxnSpPr>
        <p:spPr bwMode="auto">
          <a:xfrm rot="16200000" flipH="1">
            <a:off x="4699000" y="1584325"/>
            <a:ext cx="947738" cy="2301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4" name="直接连接符 93"/>
          <p:cNvCxnSpPr>
            <a:stCxn id="80" idx="5"/>
            <a:endCxn id="72" idx="1"/>
          </p:cNvCxnSpPr>
          <p:nvPr/>
        </p:nvCxnSpPr>
        <p:spPr bwMode="auto">
          <a:xfrm rot="16200000" flipH="1">
            <a:off x="6581775" y="2568575"/>
            <a:ext cx="461963" cy="1001713"/>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5" name="直接连接符 94"/>
          <p:cNvCxnSpPr>
            <a:stCxn id="80" idx="3"/>
            <a:endCxn id="71" idx="7"/>
          </p:cNvCxnSpPr>
          <p:nvPr/>
        </p:nvCxnSpPr>
        <p:spPr bwMode="auto">
          <a:xfrm rot="5400000">
            <a:off x="5326063" y="2570162"/>
            <a:ext cx="463550" cy="1000125"/>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6" name="椭圆 95"/>
          <p:cNvSpPr/>
          <p:nvPr/>
        </p:nvSpPr>
        <p:spPr bwMode="auto">
          <a:xfrm>
            <a:off x="3851275" y="4860925"/>
            <a:ext cx="360363"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9</a:t>
            </a:r>
            <a:endParaRPr lang="zh-CN" altLang="en-US" sz="1600" dirty="0">
              <a:solidFill>
                <a:schemeClr val="tx1"/>
              </a:solidFill>
            </a:endParaRPr>
          </a:p>
        </p:txBody>
      </p:sp>
      <p:sp>
        <p:nvSpPr>
          <p:cNvPr id="97" name="椭圆 96"/>
          <p:cNvSpPr/>
          <p:nvPr/>
        </p:nvSpPr>
        <p:spPr bwMode="auto">
          <a:xfrm>
            <a:off x="4570413" y="4860925"/>
            <a:ext cx="360362" cy="3587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endParaRPr lang="zh-CN" altLang="en-US" sz="800" dirty="0">
              <a:solidFill>
                <a:schemeClr val="tx1"/>
              </a:solidFill>
            </a:endParaRPr>
          </a:p>
        </p:txBody>
      </p:sp>
      <p:sp>
        <p:nvSpPr>
          <p:cNvPr id="100" name="椭圆 99"/>
          <p:cNvSpPr/>
          <p:nvPr/>
        </p:nvSpPr>
        <p:spPr bwMode="auto">
          <a:xfrm>
            <a:off x="4570413" y="5399088"/>
            <a:ext cx="360362" cy="3587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endParaRPr lang="zh-CN" altLang="en-US" sz="1600" dirty="0">
              <a:solidFill>
                <a:schemeClr val="tx1"/>
              </a:solidFill>
            </a:endParaRPr>
          </a:p>
        </p:txBody>
      </p:sp>
      <p:sp>
        <p:nvSpPr>
          <p:cNvPr id="101" name="椭圆 100"/>
          <p:cNvSpPr/>
          <p:nvPr/>
        </p:nvSpPr>
        <p:spPr bwMode="auto">
          <a:xfrm>
            <a:off x="3135313" y="5400675"/>
            <a:ext cx="360362"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endParaRPr lang="zh-CN" altLang="en-US" sz="1600" dirty="0">
              <a:solidFill>
                <a:schemeClr val="tx1"/>
              </a:solidFill>
            </a:endParaRPr>
          </a:p>
        </p:txBody>
      </p:sp>
      <p:sp>
        <p:nvSpPr>
          <p:cNvPr id="36917" name="TextBox 101"/>
          <p:cNvSpPr txBox="1">
            <a:spLocks noChangeArrowheads="1"/>
          </p:cNvSpPr>
          <p:nvPr/>
        </p:nvSpPr>
        <p:spPr bwMode="auto">
          <a:xfrm>
            <a:off x="4570413" y="4864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200">
                <a:latin typeface="Arial" panose="020B0604020202020204" pitchFamily="34" charset="0"/>
                <a:ea typeface="宋体" panose="02010600030101010101" pitchFamily="2" charset="-122"/>
              </a:rPr>
              <a:t>10</a:t>
            </a:r>
            <a:endParaRPr lang="zh-CN" altLang="en-US" sz="1200">
              <a:latin typeface="Arial" panose="020B0604020202020204" pitchFamily="34" charset="0"/>
              <a:ea typeface="宋体" panose="02010600030101010101" pitchFamily="2" charset="-122"/>
            </a:endParaRPr>
          </a:p>
        </p:txBody>
      </p:sp>
      <p:sp>
        <p:nvSpPr>
          <p:cNvPr id="36918" name="TextBox 102"/>
          <p:cNvSpPr txBox="1">
            <a:spLocks noChangeArrowheads="1"/>
          </p:cNvSpPr>
          <p:nvPr/>
        </p:nvSpPr>
        <p:spPr bwMode="auto">
          <a:xfrm>
            <a:off x="3135313" y="5402263"/>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200">
                <a:latin typeface="Arial" panose="020B0604020202020204" pitchFamily="34" charset="0"/>
                <a:ea typeface="宋体" panose="02010600030101010101" pitchFamily="2" charset="-122"/>
              </a:rPr>
              <a:t>11</a:t>
            </a:r>
            <a:endParaRPr lang="zh-CN" altLang="en-US" sz="1200">
              <a:latin typeface="Arial" panose="020B0604020202020204" pitchFamily="34" charset="0"/>
              <a:ea typeface="宋体" panose="02010600030101010101" pitchFamily="2" charset="-122"/>
            </a:endParaRPr>
          </a:p>
        </p:txBody>
      </p:sp>
      <p:sp>
        <p:nvSpPr>
          <p:cNvPr id="36919" name="TextBox 104"/>
          <p:cNvSpPr txBox="1">
            <a:spLocks noChangeArrowheads="1"/>
          </p:cNvSpPr>
          <p:nvPr/>
        </p:nvSpPr>
        <p:spPr bwMode="auto">
          <a:xfrm>
            <a:off x="4570413" y="5402263"/>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1200">
                <a:latin typeface="Arial" panose="020B0604020202020204" pitchFamily="34" charset="0"/>
                <a:ea typeface="宋体" panose="02010600030101010101" pitchFamily="2" charset="-122"/>
              </a:rPr>
              <a:t>13</a:t>
            </a:r>
            <a:endParaRPr lang="zh-CN" altLang="en-US" sz="1200">
              <a:latin typeface="Arial" panose="020B0604020202020204" pitchFamily="34" charset="0"/>
              <a:ea typeface="宋体" panose="02010600030101010101" pitchFamily="2" charset="-122"/>
            </a:endParaRPr>
          </a:p>
        </p:txBody>
      </p:sp>
      <p:cxnSp>
        <p:nvCxnSpPr>
          <p:cNvPr id="106" name="直接连接符 105"/>
          <p:cNvCxnSpPr/>
          <p:nvPr/>
        </p:nvCxnSpPr>
        <p:spPr bwMode="auto">
          <a:xfrm flipV="1">
            <a:off x="4211638" y="5041900"/>
            <a:ext cx="358775" cy="15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7" name="直接连接符 106"/>
          <p:cNvCxnSpPr>
            <a:stCxn id="36919" idx="0"/>
            <a:endCxn id="97" idx="4"/>
          </p:cNvCxnSpPr>
          <p:nvPr/>
        </p:nvCxnSpPr>
        <p:spPr bwMode="auto">
          <a:xfrm rot="5400000" flipH="1" flipV="1">
            <a:off x="4659312" y="5310188"/>
            <a:ext cx="182563" cy="15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8" name="直接连接符 107"/>
          <p:cNvCxnSpPr>
            <a:stCxn id="96" idx="5"/>
            <a:endCxn id="36919" idx="1"/>
          </p:cNvCxnSpPr>
          <p:nvPr/>
        </p:nvCxnSpPr>
        <p:spPr bwMode="auto">
          <a:xfrm rot="16200000" flipH="1">
            <a:off x="4179094" y="5149056"/>
            <a:ext cx="371475" cy="411163"/>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9" name="直接连接符 108"/>
          <p:cNvCxnSpPr>
            <a:stCxn id="96" idx="3"/>
            <a:endCxn id="36918" idx="3"/>
          </p:cNvCxnSpPr>
          <p:nvPr/>
        </p:nvCxnSpPr>
        <p:spPr bwMode="auto">
          <a:xfrm rot="5400000">
            <a:off x="3513931" y="5149057"/>
            <a:ext cx="371475" cy="411162"/>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0" name="椭圆 109"/>
          <p:cNvSpPr/>
          <p:nvPr/>
        </p:nvSpPr>
        <p:spPr bwMode="auto">
          <a:xfrm>
            <a:off x="6364288" y="5045075"/>
            <a:ext cx="360362" cy="3603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6</a:t>
            </a:r>
            <a:endParaRPr lang="zh-CN" altLang="en-US" sz="1600" dirty="0">
              <a:solidFill>
                <a:schemeClr val="tx1"/>
              </a:solidFill>
            </a:endParaRPr>
          </a:p>
        </p:txBody>
      </p:sp>
      <p:sp>
        <p:nvSpPr>
          <p:cNvPr id="111" name="椭圆 110"/>
          <p:cNvSpPr/>
          <p:nvPr/>
        </p:nvSpPr>
        <p:spPr bwMode="auto">
          <a:xfrm>
            <a:off x="7083425" y="5043488"/>
            <a:ext cx="360363" cy="3603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1600" dirty="0">
                <a:solidFill>
                  <a:schemeClr val="tx1"/>
                </a:solidFill>
              </a:rPr>
              <a:t>7</a:t>
            </a:r>
            <a:endParaRPr lang="zh-CN" altLang="en-US" sz="1600" dirty="0">
              <a:solidFill>
                <a:schemeClr val="tx1"/>
              </a:solidFill>
            </a:endParaRPr>
          </a:p>
        </p:txBody>
      </p:sp>
      <p:cxnSp>
        <p:nvCxnSpPr>
          <p:cNvPr id="112" name="直接连接符 111"/>
          <p:cNvCxnSpPr>
            <a:stCxn id="110" idx="6"/>
            <a:endCxn id="111" idx="2"/>
          </p:cNvCxnSpPr>
          <p:nvPr/>
        </p:nvCxnSpPr>
        <p:spPr bwMode="auto">
          <a:xfrm flipV="1">
            <a:off x="6724650" y="5222875"/>
            <a:ext cx="358775" cy="15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256</a:t>
            </a:fld>
            <a:endParaRPr lang="zh-CN" altLang="en-US" noProof="0" dirty="0"/>
          </a:p>
        </p:txBody>
      </p:sp>
    </p:spTree>
    <p:extLst>
      <p:ext uri="{BB962C8B-B14F-4D97-AF65-F5344CB8AC3E}">
        <p14:creationId xmlns:p14="http://schemas.microsoft.com/office/powerpoint/2010/main" val="383986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基本概念</a:t>
            </a:r>
            <a:r>
              <a:rPr lang="en-US" altLang="zh-CN" smtClean="0"/>
              <a:t>25-26</a:t>
            </a:r>
            <a:endParaRPr lang="zh-CN" altLang="en-US" smtClean="0"/>
          </a:p>
        </p:txBody>
      </p:sp>
      <p:sp>
        <p:nvSpPr>
          <p:cNvPr id="37891" name="内容占位符 2"/>
          <p:cNvSpPr>
            <a:spLocks noGrp="1"/>
          </p:cNvSpPr>
          <p:nvPr>
            <p:ph idx="1"/>
          </p:nvPr>
        </p:nvSpPr>
        <p:spPr/>
        <p:txBody>
          <a:bodyPr/>
          <a:lstStyle/>
          <a:p>
            <a:pPr>
              <a:buFontTx/>
              <a:buNone/>
            </a:pPr>
            <a:r>
              <a:rPr lang="en-US" altLang="zh-CN" smtClean="0"/>
              <a:t>(25)</a:t>
            </a:r>
            <a:r>
              <a:rPr lang="zh-CN" altLang="en-US" smtClean="0"/>
              <a:t>对于有向图中任意两个顶点</a:t>
            </a:r>
            <a:r>
              <a:rPr lang="en-US" altLang="zh-CN" smtClean="0"/>
              <a:t>v</a:t>
            </a:r>
            <a:r>
              <a:rPr lang="en-US" altLang="zh-CN" baseline="-25000" smtClean="0"/>
              <a:t>i</a:t>
            </a:r>
            <a:r>
              <a:rPr lang="zh-CN" altLang="en-US" smtClean="0"/>
              <a:t>和</a:t>
            </a:r>
            <a:r>
              <a:rPr lang="en-US" altLang="zh-CN" smtClean="0"/>
              <a:t>v</a:t>
            </a:r>
            <a:r>
              <a:rPr lang="en-US" altLang="zh-CN" baseline="-25000" smtClean="0"/>
              <a:t>j</a:t>
            </a:r>
            <a:r>
              <a:rPr lang="zh-CN" altLang="en-US" smtClean="0"/>
              <a:t>，如果从</a:t>
            </a:r>
            <a:r>
              <a:rPr lang="en-US" altLang="zh-CN" smtClean="0"/>
              <a:t>v</a:t>
            </a:r>
            <a:r>
              <a:rPr lang="en-US" altLang="zh-CN" baseline="-25000" smtClean="0"/>
              <a:t>i</a:t>
            </a:r>
            <a:r>
              <a:rPr lang="zh-CN" altLang="en-US" smtClean="0"/>
              <a:t>到</a:t>
            </a:r>
            <a:r>
              <a:rPr lang="en-US" altLang="zh-CN" smtClean="0"/>
              <a:t>v</a:t>
            </a:r>
            <a:r>
              <a:rPr lang="en-US" altLang="zh-CN" baseline="-25000" smtClean="0"/>
              <a:t>j</a:t>
            </a:r>
            <a:r>
              <a:rPr lang="zh-CN" altLang="en-US" smtClean="0"/>
              <a:t>和从</a:t>
            </a:r>
            <a:r>
              <a:rPr lang="en-US" altLang="zh-CN" smtClean="0"/>
              <a:t>v</a:t>
            </a:r>
            <a:r>
              <a:rPr lang="en-US" altLang="zh-CN" baseline="-25000" smtClean="0"/>
              <a:t>j</a:t>
            </a:r>
            <a:r>
              <a:rPr lang="zh-CN" altLang="en-US" smtClean="0"/>
              <a:t>到</a:t>
            </a:r>
            <a:r>
              <a:rPr lang="en-US" altLang="zh-CN" smtClean="0"/>
              <a:t>v</a:t>
            </a:r>
            <a:r>
              <a:rPr lang="en-US" altLang="zh-CN" baseline="-25000" smtClean="0"/>
              <a:t>i</a:t>
            </a:r>
            <a:r>
              <a:rPr lang="zh-CN" altLang="en-US" smtClean="0"/>
              <a:t>都有路径，则图</a:t>
            </a:r>
            <a:r>
              <a:rPr lang="en-US" altLang="zh-CN" smtClean="0"/>
              <a:t>G</a:t>
            </a:r>
            <a:r>
              <a:rPr lang="zh-CN" altLang="en-US" smtClean="0"/>
              <a:t>是</a:t>
            </a:r>
            <a:r>
              <a:rPr lang="zh-CN" altLang="en-US" smtClean="0">
                <a:solidFill>
                  <a:srgbClr val="FF0000"/>
                </a:solidFill>
              </a:rPr>
              <a:t>强连通图</a:t>
            </a:r>
            <a:endParaRPr lang="en-US" altLang="zh-CN" smtClean="0">
              <a:solidFill>
                <a:srgbClr val="FF0000"/>
              </a:solidFill>
            </a:endParaRPr>
          </a:p>
          <a:p>
            <a:pPr>
              <a:buFontTx/>
              <a:buNone/>
            </a:pPr>
            <a:r>
              <a:rPr lang="en-US" altLang="zh-CN" smtClean="0"/>
              <a:t>(26)</a:t>
            </a:r>
            <a:r>
              <a:rPr lang="zh-CN" altLang="en-US" smtClean="0"/>
              <a:t>有向图中的极大连通子图称为</a:t>
            </a:r>
            <a:r>
              <a:rPr lang="zh-CN" altLang="en-US" smtClean="0">
                <a:solidFill>
                  <a:srgbClr val="FF0000"/>
                </a:solidFill>
              </a:rPr>
              <a:t>强连通分量</a:t>
            </a:r>
          </a:p>
          <a:p>
            <a:endParaRPr lang="zh-CN" altLang="en-US" smtClean="0"/>
          </a:p>
        </p:txBody>
      </p:sp>
      <p:sp>
        <p:nvSpPr>
          <p:cNvPr id="5" name="椭圆 4"/>
          <p:cNvSpPr/>
          <p:nvPr/>
        </p:nvSpPr>
        <p:spPr bwMode="auto">
          <a:xfrm>
            <a:off x="984250" y="3787775"/>
            <a:ext cx="538163"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2400" dirty="0">
                <a:solidFill>
                  <a:schemeClr val="tx1"/>
                </a:solidFill>
              </a:rPr>
              <a:t>1</a:t>
            </a:r>
            <a:endParaRPr lang="zh-CN" altLang="en-US" sz="2400" dirty="0">
              <a:solidFill>
                <a:schemeClr val="tx1"/>
              </a:solidFill>
            </a:endParaRPr>
          </a:p>
        </p:txBody>
      </p:sp>
      <p:sp>
        <p:nvSpPr>
          <p:cNvPr id="6" name="椭圆 5"/>
          <p:cNvSpPr/>
          <p:nvPr/>
        </p:nvSpPr>
        <p:spPr bwMode="auto">
          <a:xfrm>
            <a:off x="2598738" y="3787775"/>
            <a:ext cx="538162"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2</a:t>
            </a:r>
            <a:endParaRPr lang="zh-CN" altLang="en-US" sz="2400" dirty="0">
              <a:solidFill>
                <a:schemeClr val="tx1"/>
              </a:solidFill>
            </a:endParaRPr>
          </a:p>
        </p:txBody>
      </p:sp>
      <p:sp>
        <p:nvSpPr>
          <p:cNvPr id="7" name="椭圆 6"/>
          <p:cNvSpPr/>
          <p:nvPr/>
        </p:nvSpPr>
        <p:spPr bwMode="auto">
          <a:xfrm>
            <a:off x="984250" y="5402263"/>
            <a:ext cx="538163"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3</a:t>
            </a:r>
            <a:endParaRPr lang="zh-CN" altLang="en-US" sz="2400" dirty="0">
              <a:solidFill>
                <a:schemeClr val="tx1"/>
              </a:solidFill>
            </a:endParaRPr>
          </a:p>
        </p:txBody>
      </p:sp>
      <p:sp>
        <p:nvSpPr>
          <p:cNvPr id="8" name="椭圆 7"/>
          <p:cNvSpPr/>
          <p:nvPr/>
        </p:nvSpPr>
        <p:spPr bwMode="auto">
          <a:xfrm>
            <a:off x="2598738" y="5402263"/>
            <a:ext cx="538162"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4</a:t>
            </a:r>
            <a:endParaRPr lang="zh-CN" altLang="en-US" sz="2400" dirty="0">
              <a:solidFill>
                <a:schemeClr val="tx1"/>
              </a:solidFill>
            </a:endParaRPr>
          </a:p>
        </p:txBody>
      </p:sp>
      <p:cxnSp>
        <p:nvCxnSpPr>
          <p:cNvPr id="9" name="直接箭头连接符 8"/>
          <p:cNvCxnSpPr>
            <a:stCxn id="5" idx="6"/>
            <a:endCxn id="6" idx="2"/>
          </p:cNvCxnSpPr>
          <p:nvPr/>
        </p:nvCxnSpPr>
        <p:spPr bwMode="auto">
          <a:xfrm>
            <a:off x="1522413" y="4057650"/>
            <a:ext cx="1076325"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 name="直接箭头连接符 9"/>
          <p:cNvCxnSpPr>
            <a:stCxn id="5" idx="4"/>
            <a:endCxn id="7" idx="0"/>
          </p:cNvCxnSpPr>
          <p:nvPr/>
        </p:nvCxnSpPr>
        <p:spPr bwMode="auto">
          <a:xfrm rot="5400000">
            <a:off x="715169" y="4864894"/>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stCxn id="7" idx="6"/>
            <a:endCxn id="8" idx="2"/>
          </p:cNvCxnSpPr>
          <p:nvPr/>
        </p:nvCxnSpPr>
        <p:spPr bwMode="auto">
          <a:xfrm>
            <a:off x="1522413" y="5672138"/>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a:stCxn id="8" idx="1"/>
            <a:endCxn id="5" idx="5"/>
          </p:cNvCxnSpPr>
          <p:nvPr/>
        </p:nvCxnSpPr>
        <p:spPr bwMode="auto">
          <a:xfrm rot="16200000" flipV="1">
            <a:off x="1443038" y="4246563"/>
            <a:ext cx="1235075" cy="123507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3" name="椭圆 12"/>
          <p:cNvSpPr/>
          <p:nvPr/>
        </p:nvSpPr>
        <p:spPr bwMode="auto">
          <a:xfrm>
            <a:off x="4751388" y="3787775"/>
            <a:ext cx="538162" cy="5381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eaLnBrk="1" hangingPunct="1">
              <a:spcBef>
                <a:spcPct val="50000"/>
              </a:spcBef>
              <a:defRPr/>
            </a:pPr>
            <a:r>
              <a:rPr lang="en-US" altLang="zh-CN" sz="2400" dirty="0">
                <a:solidFill>
                  <a:schemeClr val="tx1"/>
                </a:solidFill>
              </a:rPr>
              <a:t>1</a:t>
            </a:r>
            <a:endParaRPr lang="zh-CN" altLang="en-US" sz="2400" dirty="0">
              <a:solidFill>
                <a:schemeClr val="tx1"/>
              </a:solidFill>
            </a:endParaRPr>
          </a:p>
        </p:txBody>
      </p:sp>
      <p:sp>
        <p:nvSpPr>
          <p:cNvPr id="14" name="椭圆 13"/>
          <p:cNvSpPr/>
          <p:nvPr/>
        </p:nvSpPr>
        <p:spPr bwMode="auto">
          <a:xfrm>
            <a:off x="7083425" y="3608388"/>
            <a:ext cx="538163"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2</a:t>
            </a:r>
            <a:endParaRPr lang="zh-CN" altLang="en-US" sz="2400" dirty="0">
              <a:solidFill>
                <a:schemeClr val="tx1"/>
              </a:solidFill>
            </a:endParaRPr>
          </a:p>
        </p:txBody>
      </p:sp>
      <p:sp>
        <p:nvSpPr>
          <p:cNvPr id="15" name="椭圆 14"/>
          <p:cNvSpPr/>
          <p:nvPr/>
        </p:nvSpPr>
        <p:spPr bwMode="auto">
          <a:xfrm>
            <a:off x="4751388" y="5402263"/>
            <a:ext cx="538162"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3</a:t>
            </a:r>
            <a:endParaRPr lang="zh-CN" altLang="en-US" sz="2400" dirty="0">
              <a:solidFill>
                <a:schemeClr val="tx1"/>
              </a:solidFill>
            </a:endParaRPr>
          </a:p>
        </p:txBody>
      </p:sp>
      <p:sp>
        <p:nvSpPr>
          <p:cNvPr id="16" name="椭圆 15"/>
          <p:cNvSpPr/>
          <p:nvPr/>
        </p:nvSpPr>
        <p:spPr bwMode="auto">
          <a:xfrm>
            <a:off x="6365875" y="5402263"/>
            <a:ext cx="538163" cy="53816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eaLnBrk="1" hangingPunct="1">
              <a:spcBef>
                <a:spcPct val="50000"/>
              </a:spcBef>
              <a:defRPr/>
            </a:pPr>
            <a:r>
              <a:rPr lang="en-US" altLang="zh-CN" sz="2400" dirty="0">
                <a:solidFill>
                  <a:schemeClr val="tx1"/>
                </a:solidFill>
              </a:rPr>
              <a:t>4</a:t>
            </a:r>
            <a:endParaRPr lang="zh-CN" altLang="en-US" sz="2400" dirty="0">
              <a:solidFill>
                <a:schemeClr val="tx1"/>
              </a:solidFill>
            </a:endParaRPr>
          </a:p>
        </p:txBody>
      </p:sp>
      <p:cxnSp>
        <p:nvCxnSpPr>
          <p:cNvPr id="18" name="直接箭头连接符 17"/>
          <p:cNvCxnSpPr>
            <a:stCxn id="13" idx="4"/>
            <a:endCxn id="15" idx="0"/>
          </p:cNvCxnSpPr>
          <p:nvPr/>
        </p:nvCxnSpPr>
        <p:spPr bwMode="auto">
          <a:xfrm rot="5400000">
            <a:off x="4482306" y="4864894"/>
            <a:ext cx="1076325"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stCxn id="15" idx="6"/>
            <a:endCxn id="16" idx="2"/>
          </p:cNvCxnSpPr>
          <p:nvPr/>
        </p:nvCxnSpPr>
        <p:spPr bwMode="auto">
          <a:xfrm>
            <a:off x="5289550" y="5672138"/>
            <a:ext cx="10763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0" name="直接箭头连接符 19"/>
          <p:cNvCxnSpPr>
            <a:stCxn id="16" idx="1"/>
            <a:endCxn id="13" idx="5"/>
          </p:cNvCxnSpPr>
          <p:nvPr/>
        </p:nvCxnSpPr>
        <p:spPr bwMode="auto">
          <a:xfrm rot="16200000" flipV="1">
            <a:off x="5210175" y="4246563"/>
            <a:ext cx="1235075" cy="123507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1" name="矩形 20"/>
          <p:cNvSpPr/>
          <p:nvPr/>
        </p:nvSpPr>
        <p:spPr>
          <a:xfrm>
            <a:off x="2778120" y="6119820"/>
            <a:ext cx="5134739" cy="461665"/>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思考：如何将左图修改为强连通图？</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257</a:t>
            </a:fld>
            <a:endParaRPr lang="zh-CN" altLang="en-US" noProof="0" dirty="0"/>
          </a:p>
        </p:txBody>
      </p:sp>
    </p:spTree>
    <p:extLst>
      <p:ext uri="{BB962C8B-B14F-4D97-AF65-F5344CB8AC3E}">
        <p14:creationId xmlns:p14="http://schemas.microsoft.com/office/powerpoint/2010/main" val="390788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基本概念</a:t>
            </a:r>
            <a:r>
              <a:rPr lang="en-US" altLang="zh-CN" smtClean="0"/>
              <a:t>27-28</a:t>
            </a:r>
            <a:endParaRPr lang="zh-CN" altLang="en-US" smtClean="0"/>
          </a:p>
        </p:txBody>
      </p:sp>
      <p:sp>
        <p:nvSpPr>
          <p:cNvPr id="38915" name="内容占位符 2"/>
          <p:cNvSpPr>
            <a:spLocks noGrp="1"/>
          </p:cNvSpPr>
          <p:nvPr>
            <p:ph idx="1"/>
          </p:nvPr>
        </p:nvSpPr>
        <p:spPr>
          <a:xfrm>
            <a:off x="984250" y="1455738"/>
            <a:ext cx="7369175" cy="4570412"/>
          </a:xfrm>
        </p:spPr>
        <p:txBody>
          <a:bodyPr/>
          <a:lstStyle/>
          <a:p>
            <a:pPr>
              <a:buFontTx/>
              <a:buNone/>
            </a:pPr>
            <a:r>
              <a:rPr lang="en-US" altLang="zh-CN" smtClean="0"/>
              <a:t>(27)</a:t>
            </a:r>
            <a:r>
              <a:rPr lang="zh-CN" altLang="en-US" smtClean="0"/>
              <a:t>一个连通图的</a:t>
            </a:r>
            <a:r>
              <a:rPr lang="zh-CN" altLang="en-US" smtClean="0">
                <a:solidFill>
                  <a:srgbClr val="FF0000"/>
                </a:solidFill>
              </a:rPr>
              <a:t>生成树</a:t>
            </a:r>
            <a:r>
              <a:rPr lang="zh-CN" altLang="en-US" smtClean="0"/>
              <a:t>含有图中全部顶点，但只有足以构成一棵树的</a:t>
            </a:r>
            <a:r>
              <a:rPr lang="en-US" altLang="zh-CN" smtClean="0"/>
              <a:t>n-1</a:t>
            </a:r>
            <a:r>
              <a:rPr lang="zh-CN" altLang="en-US" smtClean="0"/>
              <a:t>条边</a:t>
            </a:r>
            <a:endParaRPr lang="en-US" altLang="zh-CN" smtClean="0"/>
          </a:p>
          <a:p>
            <a:r>
              <a:rPr lang="zh-CN" altLang="en-US" smtClean="0"/>
              <a:t>无环的无向连通图</a:t>
            </a:r>
            <a:r>
              <a:rPr lang="en-US" altLang="zh-CN" smtClean="0"/>
              <a:t>——</a:t>
            </a:r>
            <a:r>
              <a:rPr lang="zh-CN" altLang="en-US" smtClean="0"/>
              <a:t>树</a:t>
            </a:r>
          </a:p>
          <a:p>
            <a:r>
              <a:rPr lang="zh-CN" altLang="en-US" smtClean="0">
                <a:solidFill>
                  <a:schemeClr val="accent2"/>
                </a:solidFill>
              </a:rPr>
              <a:t>生成树</a:t>
            </a:r>
            <a:r>
              <a:rPr lang="zh-CN" altLang="en-US" smtClean="0"/>
              <a:t>（</a:t>
            </a:r>
            <a:r>
              <a:rPr lang="en-US" altLang="zh-CN" smtClean="0">
                <a:solidFill>
                  <a:schemeClr val="hlink"/>
                </a:solidFill>
              </a:rPr>
              <a:t>spanning tree</a:t>
            </a:r>
            <a:r>
              <a:rPr lang="zh-CN" altLang="en-US" smtClean="0"/>
              <a:t>）：包含</a:t>
            </a:r>
            <a:r>
              <a:rPr lang="en-US" altLang="zh-CN" smtClean="0"/>
              <a:t>G</a:t>
            </a:r>
            <a:r>
              <a:rPr lang="zh-CN" altLang="en-US" smtClean="0"/>
              <a:t>中所有顶点且是</a:t>
            </a:r>
            <a:r>
              <a:rPr lang="en-US" altLang="zh-CN" smtClean="0"/>
              <a:t>G</a:t>
            </a:r>
            <a:r>
              <a:rPr lang="zh-CN" altLang="en-US" smtClean="0"/>
              <a:t>的子图的树</a:t>
            </a:r>
            <a:endParaRPr lang="en-US" altLang="zh-CN" smtClean="0"/>
          </a:p>
          <a:p>
            <a:pPr>
              <a:buFontTx/>
              <a:buNone/>
            </a:pPr>
            <a:r>
              <a:rPr lang="en-US" altLang="zh-CN" smtClean="0"/>
              <a:t>(28)</a:t>
            </a:r>
            <a:r>
              <a:rPr lang="zh-CN" altLang="en-US" smtClean="0"/>
              <a:t>生成森林：略</a:t>
            </a:r>
          </a:p>
          <a:p>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258</a:t>
            </a:fld>
            <a:endParaRPr lang="zh-CN" altLang="en-US" noProof="0" dirty="0"/>
          </a:p>
        </p:txBody>
      </p:sp>
    </p:spTree>
    <p:extLst>
      <p:ext uri="{BB962C8B-B14F-4D97-AF65-F5344CB8AC3E}">
        <p14:creationId xmlns:p14="http://schemas.microsoft.com/office/powerpoint/2010/main" val="156627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生成树例</a:t>
            </a:r>
          </a:p>
        </p:txBody>
      </p:sp>
      <p:pic>
        <p:nvPicPr>
          <p:cNvPr id="39939" name="Picture 4" descr="C:\Documents and Settings\Administrator\My Documents\wg\数据结构\lecture\pictures\12\spantre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524000"/>
            <a:ext cx="1392237"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5" descr="C:\Documents and Settings\Administrator\My Documents\wg\数据结构\lecture\pictures\12\spantre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9088" y="1295400"/>
            <a:ext cx="559911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AutoShape 6"/>
          <p:cNvSpPr>
            <a:spLocks noChangeArrowheads="1"/>
          </p:cNvSpPr>
          <p:nvPr/>
        </p:nvSpPr>
        <p:spPr bwMode="ltGray">
          <a:xfrm>
            <a:off x="2057400" y="2209800"/>
            <a:ext cx="609600" cy="381000"/>
          </a:xfrm>
          <a:prstGeom prst="rightArrow">
            <a:avLst>
              <a:gd name="adj1" fmla="val 50000"/>
              <a:gd name="adj2" fmla="val 4000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259</a:t>
            </a:fld>
            <a:endParaRPr lang="zh-CN" altLang="en-US" noProof="0" dirty="0"/>
          </a:p>
        </p:txBody>
      </p:sp>
    </p:spTree>
    <p:extLst>
      <p:ext uri="{BB962C8B-B14F-4D97-AF65-F5344CB8AC3E}">
        <p14:creationId xmlns:p14="http://schemas.microsoft.com/office/powerpoint/2010/main" val="3925939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算法及算法分析</a:t>
            </a:r>
            <a:endParaRPr lang="zh-CN" altLang="en-US" dirty="0"/>
          </a:p>
        </p:txBody>
      </p:sp>
      <p:sp>
        <p:nvSpPr>
          <p:cNvPr id="6" name="文本占位符 5"/>
          <p:cNvSpPr>
            <a:spLocks noGrp="1"/>
          </p:cNvSpPr>
          <p:nvPr>
            <p:ph type="body" idx="1"/>
          </p:nvPr>
        </p:nvSpPr>
        <p:spPr/>
        <p:txBody>
          <a:bodyPr/>
          <a:lstStyle/>
          <a:p>
            <a:r>
              <a:rPr lang="zh-CN" altLang="en-US" dirty="0" smtClean="0"/>
              <a:t>算法定义及特性，算法时间复杂度，空间复杂度分析</a:t>
            </a:r>
            <a:endParaRPr lang="zh-CN" altLang="en-US" dirty="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26</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图的特性</a:t>
            </a:r>
          </a:p>
        </p:txBody>
      </p:sp>
      <p:sp>
        <p:nvSpPr>
          <p:cNvPr id="40963" name="Rectangle 3"/>
          <p:cNvSpPr>
            <a:spLocks noGrp="1" noChangeArrowheads="1"/>
          </p:cNvSpPr>
          <p:nvPr>
            <p:ph type="body" idx="1"/>
          </p:nvPr>
        </p:nvSpPr>
        <p:spPr/>
        <p:txBody>
          <a:bodyPr/>
          <a:lstStyle/>
          <a:p>
            <a:pPr marL="609600" indent="-609600"/>
            <a:r>
              <a:rPr lang="en-US" altLang="zh-CN" smtClean="0"/>
              <a:t>G</a:t>
            </a:r>
            <a:r>
              <a:rPr lang="zh-CN" altLang="en-US" smtClean="0"/>
              <a:t>为无向图，顶点</a:t>
            </a:r>
            <a:r>
              <a:rPr lang="en-US" altLang="zh-CN" smtClean="0"/>
              <a:t>i</a:t>
            </a:r>
            <a:r>
              <a:rPr lang="zh-CN" altLang="en-US" smtClean="0"/>
              <a:t>的</a:t>
            </a:r>
            <a:r>
              <a:rPr lang="zh-CN" altLang="en-US" smtClean="0">
                <a:solidFill>
                  <a:schemeClr val="accent2"/>
                </a:solidFill>
              </a:rPr>
              <a:t>度</a:t>
            </a:r>
            <a:r>
              <a:rPr lang="zh-CN" altLang="en-US" smtClean="0"/>
              <a:t>（</a:t>
            </a:r>
            <a:r>
              <a:rPr lang="en-US" altLang="zh-CN" smtClean="0">
                <a:solidFill>
                  <a:schemeClr val="hlink"/>
                </a:solidFill>
              </a:rPr>
              <a:t>degree</a:t>
            </a:r>
            <a:r>
              <a:rPr lang="zh-CN" altLang="en-US" smtClean="0"/>
              <a:t>）：与顶点</a:t>
            </a:r>
            <a:r>
              <a:rPr lang="en-US" altLang="zh-CN" smtClean="0"/>
              <a:t>i</a:t>
            </a:r>
            <a:r>
              <a:rPr lang="zh-CN" altLang="en-US" smtClean="0"/>
              <a:t>相连的边的数目</a:t>
            </a:r>
          </a:p>
          <a:p>
            <a:pPr marL="609600" indent="-609600"/>
            <a:r>
              <a:rPr lang="zh-CN" altLang="en-US" smtClean="0">
                <a:solidFill>
                  <a:schemeClr val="accent2"/>
                </a:solidFill>
              </a:rPr>
              <a:t>特性</a:t>
            </a:r>
            <a:r>
              <a:rPr lang="en-US" altLang="zh-CN" smtClean="0">
                <a:solidFill>
                  <a:schemeClr val="accent2"/>
                </a:solidFill>
              </a:rPr>
              <a:t>1</a:t>
            </a:r>
            <a:r>
              <a:rPr lang="en-US" altLang="zh-CN" smtClean="0"/>
              <a:t>  </a:t>
            </a:r>
            <a:r>
              <a:rPr lang="zh-CN" altLang="en-US" smtClean="0"/>
              <a:t>设</a:t>
            </a:r>
            <a:r>
              <a:rPr lang="en-US" altLang="zh-CN" smtClean="0"/>
              <a:t>G=(V, E)</a:t>
            </a:r>
            <a:r>
              <a:rPr lang="zh-CN" altLang="en-US" smtClean="0"/>
              <a:t>为无向图，</a:t>
            </a:r>
            <a:r>
              <a:rPr lang="en-US" altLang="zh-CN" smtClean="0"/>
              <a:t>|V|=n</a:t>
            </a:r>
            <a:r>
              <a:rPr lang="zh-CN" altLang="en-US" smtClean="0"/>
              <a:t>，</a:t>
            </a:r>
            <a:r>
              <a:rPr lang="en-US" altLang="zh-CN" smtClean="0"/>
              <a:t>|E|=e</a:t>
            </a:r>
            <a:r>
              <a:rPr lang="zh-CN" altLang="en-US" smtClean="0"/>
              <a:t>，</a:t>
            </a:r>
            <a:r>
              <a:rPr lang="en-US" altLang="zh-CN" smtClean="0"/>
              <a:t>d</a:t>
            </a:r>
            <a:r>
              <a:rPr lang="en-US" altLang="zh-CN" baseline="-25000" smtClean="0"/>
              <a:t>i</a:t>
            </a:r>
            <a:r>
              <a:rPr lang="zh-CN" altLang="en-US" smtClean="0"/>
              <a:t>为顶点</a:t>
            </a:r>
            <a:r>
              <a:rPr lang="en-US" altLang="zh-CN" smtClean="0"/>
              <a:t>i</a:t>
            </a:r>
            <a:r>
              <a:rPr lang="zh-CN" altLang="en-US" smtClean="0"/>
              <a:t>的度，则有</a:t>
            </a:r>
          </a:p>
          <a:p>
            <a:pPr marL="990600" lvl="1" indent="-533400">
              <a:buFont typeface="Wingdings" panose="05000000000000000000" pitchFamily="2" charset="2"/>
              <a:buAutoNum type="arabicParenR"/>
            </a:pPr>
            <a:r>
              <a:rPr lang="zh-CN" altLang="en-US" smtClean="0"/>
              <a:t/>
            </a:r>
            <a:br>
              <a:rPr lang="zh-CN" altLang="en-US" smtClean="0"/>
            </a:br>
            <a:r>
              <a:rPr lang="zh-CN" altLang="en-US" smtClean="0"/>
              <a:t> </a:t>
            </a:r>
          </a:p>
          <a:p>
            <a:pPr marL="990600" lvl="1" indent="-533400">
              <a:buFont typeface="Wingdings" panose="05000000000000000000" pitchFamily="2" charset="2"/>
              <a:buAutoNum type="arabicParenR"/>
            </a:pPr>
            <a:r>
              <a:rPr lang="en-US" altLang="zh-CN" smtClean="0"/>
              <a:t>0</a:t>
            </a:r>
            <a:r>
              <a:rPr lang="en-US" altLang="zh-CN" smtClean="0">
                <a:latin typeface="宋体" panose="02010600030101010101" pitchFamily="2" charset="-122"/>
              </a:rPr>
              <a:t>≤</a:t>
            </a:r>
            <a:r>
              <a:rPr lang="en-US" altLang="zh-CN" smtClean="0"/>
              <a:t>e</a:t>
            </a:r>
            <a:r>
              <a:rPr lang="en-US" altLang="zh-CN" smtClean="0">
                <a:latin typeface="宋体" panose="02010600030101010101" pitchFamily="2" charset="-122"/>
              </a:rPr>
              <a:t>≤</a:t>
            </a:r>
            <a:r>
              <a:rPr lang="en-US" altLang="zh-CN" smtClean="0"/>
              <a:t>n(n-1)/2</a:t>
            </a:r>
          </a:p>
        </p:txBody>
      </p:sp>
      <p:graphicFrame>
        <p:nvGraphicFramePr>
          <p:cNvPr id="40964" name="Object 2"/>
          <p:cNvGraphicFramePr>
            <a:graphicFrameLocks noChangeAspect="1"/>
          </p:cNvGraphicFramePr>
          <p:nvPr/>
        </p:nvGraphicFramePr>
        <p:xfrm>
          <a:off x="2133600" y="3352800"/>
          <a:ext cx="1524000" cy="1016000"/>
        </p:xfrm>
        <a:graphic>
          <a:graphicData uri="http://schemas.openxmlformats.org/presentationml/2006/ole">
            <mc:AlternateContent xmlns:mc="http://schemas.openxmlformats.org/markup-compatibility/2006">
              <mc:Choice xmlns:v="urn:schemas-microsoft-com:vml" Requires="v">
                <p:oleObj spid="_x0000_s35846" name="Equation" r:id="rId3" imgW="647700" imgH="431800" progId="Equation.3">
                  <p:embed/>
                </p:oleObj>
              </mc:Choice>
              <mc:Fallback>
                <p:oleObj name="Equation" r:id="rId3" imgW="647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15240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260</a:t>
            </a:fld>
            <a:endParaRPr lang="zh-CN" altLang="en-US" noProof="0" dirty="0"/>
          </a:p>
        </p:txBody>
      </p:sp>
    </p:spTree>
    <p:extLst>
      <p:ext uri="{BB962C8B-B14F-4D97-AF65-F5344CB8AC3E}">
        <p14:creationId xmlns:p14="http://schemas.microsoft.com/office/powerpoint/2010/main" val="3174975724"/>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特性</a:t>
            </a:r>
            <a:r>
              <a:rPr lang="en-US" altLang="zh-CN" smtClean="0"/>
              <a:t>2</a:t>
            </a:r>
          </a:p>
        </p:txBody>
      </p:sp>
      <p:sp>
        <p:nvSpPr>
          <p:cNvPr id="43011" name="Rectangle 3"/>
          <p:cNvSpPr>
            <a:spLocks noGrp="1" noChangeArrowheads="1"/>
          </p:cNvSpPr>
          <p:nvPr>
            <p:ph type="body" idx="1"/>
          </p:nvPr>
        </p:nvSpPr>
        <p:spPr>
          <a:xfrm>
            <a:off x="1143000" y="1371600"/>
            <a:ext cx="7812088" cy="4724400"/>
          </a:xfrm>
        </p:spPr>
        <p:txBody>
          <a:bodyPr/>
          <a:lstStyle/>
          <a:p>
            <a:pPr marL="609600" indent="-609600"/>
            <a:r>
              <a:rPr lang="en-US" altLang="zh-CN" smtClean="0"/>
              <a:t>G</a:t>
            </a:r>
            <a:r>
              <a:rPr lang="zh-CN" altLang="en-US" smtClean="0"/>
              <a:t>为有向图</a:t>
            </a:r>
            <a:br>
              <a:rPr lang="zh-CN" altLang="en-US" smtClean="0"/>
            </a:br>
            <a:r>
              <a:rPr lang="zh-CN" altLang="en-US" smtClean="0">
                <a:solidFill>
                  <a:schemeClr val="accent2"/>
                </a:solidFill>
              </a:rPr>
              <a:t>入度</a:t>
            </a:r>
            <a:r>
              <a:rPr lang="zh-CN" altLang="en-US" smtClean="0"/>
              <a:t>（</a:t>
            </a:r>
            <a:r>
              <a:rPr lang="en-US" altLang="zh-CN" smtClean="0">
                <a:solidFill>
                  <a:schemeClr val="hlink"/>
                </a:solidFill>
              </a:rPr>
              <a:t>in-degree</a:t>
            </a:r>
            <a:r>
              <a:rPr lang="zh-CN" altLang="en-US" smtClean="0"/>
              <a:t>）：关联</a:t>
            </a:r>
            <a:r>
              <a:rPr lang="zh-CN" altLang="en-US" smtClean="0">
                <a:solidFill>
                  <a:srgbClr val="FF0000"/>
                </a:solidFill>
              </a:rPr>
              <a:t>至</a:t>
            </a:r>
            <a:r>
              <a:rPr lang="zh-CN" altLang="en-US" smtClean="0"/>
              <a:t>顶点</a:t>
            </a:r>
            <a:r>
              <a:rPr lang="en-US" altLang="zh-CN" smtClean="0"/>
              <a:t>i</a:t>
            </a:r>
            <a:r>
              <a:rPr lang="zh-CN" altLang="en-US" smtClean="0"/>
              <a:t>的边的数目，</a:t>
            </a:r>
            <a:r>
              <a:rPr lang="en-US" altLang="zh-CN" smtClean="0"/>
              <a:t>d</a:t>
            </a:r>
            <a:r>
              <a:rPr lang="en-US" altLang="zh-CN" baseline="-25000" smtClean="0"/>
              <a:t>i</a:t>
            </a:r>
            <a:r>
              <a:rPr lang="en-US" altLang="zh-CN" baseline="30000" smtClean="0"/>
              <a:t>in</a:t>
            </a:r>
            <a:br>
              <a:rPr lang="en-US" altLang="zh-CN" baseline="30000" smtClean="0"/>
            </a:br>
            <a:r>
              <a:rPr lang="zh-CN" altLang="en-US" smtClean="0">
                <a:solidFill>
                  <a:schemeClr val="accent2"/>
                </a:solidFill>
              </a:rPr>
              <a:t>出度</a:t>
            </a:r>
            <a:r>
              <a:rPr lang="zh-CN" altLang="en-US" smtClean="0"/>
              <a:t>（</a:t>
            </a:r>
            <a:r>
              <a:rPr lang="en-US" altLang="zh-CN" smtClean="0">
                <a:solidFill>
                  <a:schemeClr val="hlink"/>
                </a:solidFill>
              </a:rPr>
              <a:t>out-degree</a:t>
            </a:r>
            <a:r>
              <a:rPr lang="zh-CN" altLang="en-US" smtClean="0"/>
              <a:t>）：关联</a:t>
            </a:r>
            <a:r>
              <a:rPr lang="zh-CN" altLang="en-US" smtClean="0">
                <a:solidFill>
                  <a:srgbClr val="FF0000"/>
                </a:solidFill>
              </a:rPr>
              <a:t>于</a:t>
            </a:r>
            <a:r>
              <a:rPr lang="zh-CN" altLang="en-US" smtClean="0"/>
              <a:t>顶点</a:t>
            </a:r>
            <a:r>
              <a:rPr lang="en-US" altLang="zh-CN" smtClean="0"/>
              <a:t>i</a:t>
            </a:r>
            <a:r>
              <a:rPr lang="zh-CN" altLang="en-US" smtClean="0"/>
              <a:t>的边的数目，</a:t>
            </a:r>
            <a:r>
              <a:rPr lang="en-US" altLang="zh-CN" smtClean="0"/>
              <a:t>d</a:t>
            </a:r>
            <a:r>
              <a:rPr lang="en-US" altLang="zh-CN" baseline="-25000" smtClean="0"/>
              <a:t>i</a:t>
            </a:r>
            <a:r>
              <a:rPr lang="en-US" altLang="zh-CN" baseline="30000" smtClean="0"/>
              <a:t>out</a:t>
            </a:r>
          </a:p>
          <a:p>
            <a:pPr marL="609600" indent="-609600"/>
            <a:r>
              <a:rPr lang="zh-CN" altLang="en-US" smtClean="0"/>
              <a:t>特性</a:t>
            </a:r>
            <a:r>
              <a:rPr lang="en-US" altLang="zh-CN" smtClean="0"/>
              <a:t>2  G=(V, E)</a:t>
            </a:r>
            <a:r>
              <a:rPr lang="zh-CN" altLang="en-US" smtClean="0"/>
              <a:t>为有向图，有：</a:t>
            </a:r>
          </a:p>
          <a:p>
            <a:pPr marL="990600" lvl="1" indent="-533400">
              <a:buFont typeface="Wingdings" panose="05000000000000000000" pitchFamily="2" charset="2"/>
              <a:buAutoNum type="arabicParenR"/>
            </a:pPr>
            <a:r>
              <a:rPr lang="en-US" altLang="zh-CN" smtClean="0"/>
              <a:t>0</a:t>
            </a:r>
            <a:r>
              <a:rPr lang="en-US" altLang="zh-CN" smtClean="0">
                <a:latin typeface="宋体" panose="02010600030101010101" pitchFamily="2" charset="-122"/>
              </a:rPr>
              <a:t>≤</a:t>
            </a:r>
            <a:r>
              <a:rPr lang="en-US" altLang="zh-CN" smtClean="0"/>
              <a:t>e</a:t>
            </a:r>
            <a:r>
              <a:rPr lang="en-US" altLang="zh-CN" smtClean="0">
                <a:latin typeface="宋体" panose="02010600030101010101" pitchFamily="2" charset="-122"/>
              </a:rPr>
              <a:t>≤</a:t>
            </a:r>
            <a:r>
              <a:rPr lang="en-US" altLang="zh-CN" smtClean="0"/>
              <a:t>n(n-1)</a:t>
            </a:r>
          </a:p>
          <a:p>
            <a:pPr marL="990600" lvl="1" indent="-533400">
              <a:buFont typeface="Wingdings" panose="05000000000000000000" pitchFamily="2" charset="2"/>
              <a:buAutoNum type="arabicParenR"/>
            </a:pPr>
            <a:endParaRPr lang="en-US" altLang="zh-CN" smtClean="0"/>
          </a:p>
          <a:p>
            <a:pPr marL="990600" lvl="1" indent="-533400">
              <a:buFont typeface="Wingdings" panose="05000000000000000000" pitchFamily="2" charset="2"/>
              <a:buAutoNum type="arabicParenR"/>
            </a:pPr>
            <a:r>
              <a:rPr lang="en-US" altLang="zh-CN" smtClean="0"/>
              <a:t> </a:t>
            </a:r>
          </a:p>
        </p:txBody>
      </p:sp>
      <p:graphicFrame>
        <p:nvGraphicFramePr>
          <p:cNvPr id="43012" name="Object 2"/>
          <p:cNvGraphicFramePr>
            <a:graphicFrameLocks noChangeAspect="1"/>
          </p:cNvGraphicFramePr>
          <p:nvPr/>
        </p:nvGraphicFramePr>
        <p:xfrm>
          <a:off x="2209800" y="4879975"/>
          <a:ext cx="2438400" cy="881063"/>
        </p:xfrm>
        <a:graphic>
          <a:graphicData uri="http://schemas.openxmlformats.org/presentationml/2006/ole">
            <mc:AlternateContent xmlns:mc="http://schemas.openxmlformats.org/markup-compatibility/2006">
              <mc:Choice xmlns:v="urn:schemas-microsoft-com:vml" Requires="v">
                <p:oleObj spid="_x0000_s36870" name="Equation" r:id="rId3" imgW="1193800" imgH="431800" progId="Equation.3">
                  <p:embed/>
                </p:oleObj>
              </mc:Choice>
              <mc:Fallback>
                <p:oleObj name="Equation" r:id="rId3" imgW="11938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79975"/>
                        <a:ext cx="24384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261</a:t>
            </a:fld>
            <a:endParaRPr lang="zh-CN" altLang="en-US" noProof="0" dirty="0"/>
          </a:p>
        </p:txBody>
      </p:sp>
    </p:spTree>
    <p:extLst>
      <p:ext uri="{BB962C8B-B14F-4D97-AF65-F5344CB8AC3E}">
        <p14:creationId xmlns:p14="http://schemas.microsoft.com/office/powerpoint/2010/main" val="2516284424"/>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三种存储方式</a:t>
            </a:r>
          </a:p>
        </p:txBody>
      </p:sp>
      <p:sp>
        <p:nvSpPr>
          <p:cNvPr id="51203" name="内容占位符 2"/>
          <p:cNvSpPr>
            <a:spLocks noGrp="1"/>
          </p:cNvSpPr>
          <p:nvPr>
            <p:ph idx="1"/>
          </p:nvPr>
        </p:nvSpPr>
        <p:spPr/>
        <p:txBody>
          <a:bodyPr/>
          <a:lstStyle/>
          <a:p>
            <a:r>
              <a:rPr lang="zh-CN" altLang="en-US" smtClean="0"/>
              <a:t>邻接矩阵</a:t>
            </a:r>
            <a:endParaRPr lang="en-US" altLang="zh-CN" smtClean="0"/>
          </a:p>
          <a:p>
            <a:r>
              <a:rPr lang="zh-CN" altLang="en-US" smtClean="0"/>
              <a:t>邻接压缩表</a:t>
            </a:r>
            <a:endParaRPr lang="en-US" altLang="zh-CN" smtClean="0"/>
          </a:p>
          <a:p>
            <a:r>
              <a:rPr lang="zh-CN" altLang="en-US" smtClean="0"/>
              <a:t>邻接链表</a:t>
            </a:r>
            <a:endParaRPr lang="en-US" altLang="zh-CN" smtClean="0"/>
          </a:p>
          <a:p>
            <a:r>
              <a:rPr lang="zh-CN" altLang="en-US" smtClean="0"/>
              <a:t>十字链表</a:t>
            </a:r>
            <a:endParaRPr lang="en-US" altLang="zh-CN" smtClean="0"/>
          </a:p>
        </p:txBody>
      </p:sp>
      <p:sp>
        <p:nvSpPr>
          <p:cNvPr id="5" name="右大括号 4"/>
          <p:cNvSpPr/>
          <p:nvPr/>
        </p:nvSpPr>
        <p:spPr bwMode="auto">
          <a:xfrm>
            <a:off x="3854450" y="1635125"/>
            <a:ext cx="358775" cy="896938"/>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lIns="0" tIns="0" rIns="182880" bIns="0"/>
          <a:lstStyle/>
          <a:p>
            <a:pPr eaLnBrk="1" hangingPunct="1">
              <a:spcBef>
                <a:spcPct val="50000"/>
              </a:spcBef>
              <a:defRPr/>
            </a:pPr>
            <a:endParaRPr lang="zh-CN" altLang="en-US" sz="2400"/>
          </a:p>
        </p:txBody>
      </p:sp>
      <p:sp>
        <p:nvSpPr>
          <p:cNvPr id="51206" name="TextBox 5"/>
          <p:cNvSpPr txBox="1">
            <a:spLocks noChangeArrowheads="1"/>
          </p:cNvSpPr>
          <p:nvPr/>
        </p:nvSpPr>
        <p:spPr bwMode="auto">
          <a:xfrm>
            <a:off x="4213225" y="1814513"/>
            <a:ext cx="161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1800">
                <a:solidFill>
                  <a:srgbClr val="FF0000"/>
                </a:solidFill>
                <a:latin typeface="Arial" panose="020B0604020202020204" pitchFamily="34" charset="0"/>
                <a:ea typeface="宋体" panose="02010600030101010101" pitchFamily="2" charset="-122"/>
              </a:rPr>
              <a:t>顺序存储</a:t>
            </a:r>
          </a:p>
        </p:txBody>
      </p:sp>
      <p:sp>
        <p:nvSpPr>
          <p:cNvPr id="51207" name="TextBox 7"/>
          <p:cNvSpPr txBox="1">
            <a:spLocks noChangeArrowheads="1"/>
          </p:cNvSpPr>
          <p:nvPr/>
        </p:nvSpPr>
        <p:spPr bwMode="auto">
          <a:xfrm>
            <a:off x="4213225" y="3070225"/>
            <a:ext cx="1614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1800">
                <a:solidFill>
                  <a:srgbClr val="FF0000"/>
                </a:solidFill>
                <a:latin typeface="Arial" panose="020B0604020202020204" pitchFamily="34" charset="0"/>
                <a:ea typeface="宋体" panose="02010600030101010101" pitchFamily="2" charset="-122"/>
              </a:rPr>
              <a:t>链表存储</a:t>
            </a:r>
          </a:p>
        </p:txBody>
      </p:sp>
      <p:sp>
        <p:nvSpPr>
          <p:cNvPr id="11" name="右大括号 10"/>
          <p:cNvSpPr/>
          <p:nvPr/>
        </p:nvSpPr>
        <p:spPr bwMode="auto">
          <a:xfrm>
            <a:off x="3854450" y="2890838"/>
            <a:ext cx="358775" cy="896937"/>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lIns="0" tIns="0" rIns="182880" bIns="0"/>
          <a:lstStyle/>
          <a:p>
            <a:pPr eaLnBrk="1" hangingPunct="1">
              <a:spcBef>
                <a:spcPct val="50000"/>
              </a:spcBef>
              <a:defRPr/>
            </a:pPr>
            <a:endParaRPr lang="zh-CN" altLang="en-US" sz="240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262</a:t>
            </a:fld>
            <a:endParaRPr lang="zh-CN" altLang="en-US" noProof="0" dirty="0"/>
          </a:p>
        </p:txBody>
      </p:sp>
    </p:spTree>
    <p:extLst>
      <p:ext uri="{BB962C8B-B14F-4D97-AF65-F5344CB8AC3E}">
        <p14:creationId xmlns:p14="http://schemas.microsoft.com/office/powerpoint/2010/main" val="24967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存储方式</a:t>
            </a:r>
            <a:r>
              <a:rPr lang="en-US" altLang="zh-CN" smtClean="0"/>
              <a:t>1</a:t>
            </a:r>
            <a:r>
              <a:rPr lang="zh-CN" altLang="en-US" smtClean="0"/>
              <a:t>：邻接矩阵</a:t>
            </a:r>
          </a:p>
        </p:txBody>
      </p:sp>
      <p:sp>
        <p:nvSpPr>
          <p:cNvPr id="52227" name="Rectangle 3"/>
          <p:cNvSpPr>
            <a:spLocks noGrp="1" noChangeArrowheads="1"/>
          </p:cNvSpPr>
          <p:nvPr>
            <p:ph type="body" idx="1"/>
          </p:nvPr>
        </p:nvSpPr>
        <p:spPr/>
        <p:txBody>
          <a:bodyPr/>
          <a:lstStyle/>
          <a:p>
            <a:r>
              <a:rPr lang="zh-CN" altLang="en-US" smtClean="0">
                <a:solidFill>
                  <a:schemeClr val="accent2"/>
                </a:solidFill>
              </a:rPr>
              <a:t>邻接矩阵</a:t>
            </a:r>
            <a:r>
              <a:rPr lang="zh-CN" altLang="en-US" smtClean="0"/>
              <a:t>（</a:t>
            </a:r>
            <a:r>
              <a:rPr lang="en-US" altLang="zh-CN" smtClean="0">
                <a:solidFill>
                  <a:schemeClr val="hlink"/>
                </a:solidFill>
              </a:rPr>
              <a:t>adjacency matrix</a:t>
            </a:r>
            <a:r>
              <a:rPr lang="zh-CN" altLang="en-US" smtClean="0"/>
              <a:t>）</a:t>
            </a:r>
          </a:p>
          <a:p>
            <a:pPr lvl="1"/>
            <a:r>
              <a:rPr lang="zh-CN" altLang="en-US" smtClean="0"/>
              <a:t>图</a:t>
            </a:r>
            <a:r>
              <a:rPr lang="en-US" altLang="zh-CN" smtClean="0"/>
              <a:t>G=(V, E)</a:t>
            </a:r>
            <a:r>
              <a:rPr lang="zh-CN" altLang="en-US" smtClean="0"/>
              <a:t>有</a:t>
            </a:r>
            <a:r>
              <a:rPr lang="en-US" altLang="zh-CN" smtClean="0"/>
              <a:t>n</a:t>
            </a:r>
            <a:r>
              <a:rPr lang="zh-CN" altLang="en-US" smtClean="0"/>
              <a:t>个顶点，</a:t>
            </a:r>
            <a:r>
              <a:rPr lang="en-US" altLang="zh-CN" smtClean="0"/>
              <a:t>V={1, 2, ..., n}</a:t>
            </a:r>
          </a:p>
          <a:p>
            <a:pPr lvl="1"/>
            <a:r>
              <a:rPr lang="en-US" altLang="zh-CN" smtClean="0"/>
              <a:t>n×n</a:t>
            </a:r>
            <a:r>
              <a:rPr lang="zh-CN" altLang="en-US" smtClean="0"/>
              <a:t>的矩阵</a:t>
            </a:r>
            <a:r>
              <a:rPr lang="en-US" altLang="zh-CN" smtClean="0"/>
              <a:t>A</a:t>
            </a:r>
          </a:p>
          <a:p>
            <a:pPr lvl="1"/>
            <a:r>
              <a:rPr lang="en-US" altLang="zh-CN" smtClean="0"/>
              <a:t>G</a:t>
            </a:r>
            <a:r>
              <a:rPr lang="zh-CN" altLang="en-US" smtClean="0"/>
              <a:t>为无向图</a:t>
            </a:r>
            <a:br>
              <a:rPr lang="zh-CN" altLang="en-US" smtClean="0"/>
            </a:br>
            <a:endParaRPr lang="zh-CN" altLang="en-US" smtClean="0"/>
          </a:p>
          <a:p>
            <a:pPr lvl="1"/>
            <a:r>
              <a:rPr lang="en-US" altLang="zh-CN" smtClean="0"/>
              <a:t>G</a:t>
            </a:r>
            <a:r>
              <a:rPr lang="zh-CN" altLang="en-US" smtClean="0"/>
              <a:t>为有向图</a:t>
            </a:r>
          </a:p>
        </p:txBody>
      </p:sp>
      <p:graphicFrame>
        <p:nvGraphicFramePr>
          <p:cNvPr id="52228" name="Object 2"/>
          <p:cNvGraphicFramePr>
            <a:graphicFrameLocks noChangeAspect="1"/>
          </p:cNvGraphicFramePr>
          <p:nvPr/>
        </p:nvGraphicFramePr>
        <p:xfrm>
          <a:off x="3657600" y="2700338"/>
          <a:ext cx="4267200" cy="1033462"/>
        </p:xfrm>
        <a:graphic>
          <a:graphicData uri="http://schemas.openxmlformats.org/presentationml/2006/ole">
            <mc:AlternateContent xmlns:mc="http://schemas.openxmlformats.org/markup-compatibility/2006">
              <mc:Choice xmlns:v="urn:schemas-microsoft-com:vml" Requires="v">
                <p:oleObj spid="_x0000_s37898" name="Equation" r:id="rId3" imgW="1993900" imgH="482600" progId="Equation.3">
                  <p:embed/>
                </p:oleObj>
              </mc:Choice>
              <mc:Fallback>
                <p:oleObj name="Equation" r:id="rId3" imgW="19939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700338"/>
                        <a:ext cx="4267200"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3"/>
          <p:cNvGraphicFramePr>
            <a:graphicFrameLocks noChangeAspect="1"/>
          </p:cNvGraphicFramePr>
          <p:nvPr/>
        </p:nvGraphicFramePr>
        <p:xfrm>
          <a:off x="3678238" y="3733800"/>
          <a:ext cx="2798762" cy="977900"/>
        </p:xfrm>
        <a:graphic>
          <a:graphicData uri="http://schemas.openxmlformats.org/presentationml/2006/ole">
            <mc:AlternateContent xmlns:mc="http://schemas.openxmlformats.org/markup-compatibility/2006">
              <mc:Choice xmlns:v="urn:schemas-microsoft-com:vml" Requires="v">
                <p:oleObj spid="_x0000_s37899" name="Equation" r:id="rId5" imgW="1308100" imgH="457200" progId="Equation.3">
                  <p:embed/>
                </p:oleObj>
              </mc:Choice>
              <mc:Fallback>
                <p:oleObj name="Equation" r:id="rId5" imgW="13081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8238" y="3733800"/>
                        <a:ext cx="2798762"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263</a:t>
            </a:fld>
            <a:endParaRPr lang="zh-CN" altLang="en-US" noProof="0" dirty="0"/>
          </a:p>
        </p:txBody>
      </p:sp>
    </p:spTree>
    <p:extLst>
      <p:ext uri="{BB962C8B-B14F-4D97-AF65-F5344CB8AC3E}">
        <p14:creationId xmlns:p14="http://schemas.microsoft.com/office/powerpoint/2010/main" val="7336756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邻接矩阵例</a:t>
            </a:r>
          </a:p>
        </p:txBody>
      </p:sp>
      <p:pic>
        <p:nvPicPr>
          <p:cNvPr id="53251" name="Picture 6" descr="C:\Documents and Settings\Administrator\My Documents\wg\教学\数据结构\lecture\pictures\12\graph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2178050"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7" descr="C:\Documents and Settings\Administrator\My Documents\wg\教学\数据结构\lecture\pictures\12\adjmatrix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05000"/>
            <a:ext cx="2522538"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264</a:t>
            </a:fld>
            <a:endParaRPr lang="zh-CN" altLang="en-US" noProof="0" dirty="0"/>
          </a:p>
        </p:txBody>
      </p:sp>
    </p:spTree>
    <p:extLst>
      <p:ext uri="{BB962C8B-B14F-4D97-AF65-F5344CB8AC3E}">
        <p14:creationId xmlns:p14="http://schemas.microsoft.com/office/powerpoint/2010/main" val="3999143008"/>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邻接矩阵特性</a:t>
            </a:r>
          </a:p>
        </p:txBody>
      </p:sp>
      <p:sp>
        <p:nvSpPr>
          <p:cNvPr id="56323" name="Rectangle 3"/>
          <p:cNvSpPr>
            <a:spLocks noGrp="1" noChangeArrowheads="1"/>
          </p:cNvSpPr>
          <p:nvPr>
            <p:ph type="body" idx="1"/>
          </p:nvPr>
        </p:nvSpPr>
        <p:spPr/>
        <p:txBody>
          <a:bodyPr/>
          <a:lstStyle/>
          <a:p>
            <a:pPr marL="609600" indent="-609600">
              <a:buFont typeface="Wingdings" panose="05000000000000000000" pitchFamily="2" charset="2"/>
              <a:buAutoNum type="arabicParenR"/>
            </a:pPr>
            <a:r>
              <a:rPr lang="zh-CN" altLang="en-US" smtClean="0"/>
              <a:t>对</a:t>
            </a:r>
            <a:r>
              <a:rPr lang="en-US" altLang="zh-CN" smtClean="0"/>
              <a:t>n</a:t>
            </a:r>
            <a:r>
              <a:rPr lang="zh-CN" altLang="en-US" smtClean="0"/>
              <a:t>顶点的无向图，</a:t>
            </a:r>
            <a:r>
              <a:rPr lang="en-US" altLang="zh-CN" smtClean="0"/>
              <a:t>A(i, i)=0</a:t>
            </a:r>
            <a:r>
              <a:rPr lang="zh-CN" altLang="en-US" smtClean="0"/>
              <a:t>，</a:t>
            </a:r>
            <a:r>
              <a:rPr lang="en-US" altLang="zh-CN" smtClean="0"/>
              <a:t>1</a:t>
            </a:r>
            <a:r>
              <a:rPr lang="en-US" altLang="zh-CN" smtClean="0">
                <a:latin typeface="宋体" panose="02010600030101010101" pitchFamily="2" charset="-122"/>
              </a:rPr>
              <a:t>≤</a:t>
            </a:r>
            <a:r>
              <a:rPr lang="en-US" altLang="zh-CN" smtClean="0"/>
              <a:t>i</a:t>
            </a:r>
            <a:r>
              <a:rPr lang="en-US" altLang="zh-CN" smtClean="0">
                <a:latin typeface="宋体" panose="02010600030101010101" pitchFamily="2" charset="-122"/>
              </a:rPr>
              <a:t>≤</a:t>
            </a:r>
            <a:r>
              <a:rPr lang="en-US" altLang="zh-CN" smtClean="0"/>
              <a:t>n</a:t>
            </a:r>
          </a:p>
          <a:p>
            <a:pPr marL="609600" indent="-609600">
              <a:buFont typeface="Wingdings" panose="05000000000000000000" pitchFamily="2" charset="2"/>
              <a:buAutoNum type="arabicParenR"/>
            </a:pPr>
            <a:r>
              <a:rPr lang="zh-CN" altLang="en-US" smtClean="0"/>
              <a:t>无向图的邻接矩阵是</a:t>
            </a:r>
            <a:r>
              <a:rPr lang="zh-CN" altLang="en-US" smtClean="0">
                <a:solidFill>
                  <a:srgbClr val="FF0000"/>
                </a:solidFill>
              </a:rPr>
              <a:t>对称</a:t>
            </a:r>
            <a:r>
              <a:rPr lang="zh-CN" altLang="en-US" smtClean="0"/>
              <a:t>的，</a:t>
            </a:r>
            <a:br>
              <a:rPr lang="zh-CN" altLang="en-US" smtClean="0"/>
            </a:br>
            <a:r>
              <a:rPr lang="en-US" altLang="zh-CN" smtClean="0"/>
              <a:t>A(i, j)=A(j, i), 1</a:t>
            </a:r>
            <a:r>
              <a:rPr lang="en-US" altLang="zh-CN" smtClean="0">
                <a:latin typeface="宋体" panose="02010600030101010101" pitchFamily="2" charset="-122"/>
              </a:rPr>
              <a:t>≤</a:t>
            </a:r>
            <a:r>
              <a:rPr lang="en-US" altLang="zh-CN" smtClean="0"/>
              <a:t>i</a:t>
            </a:r>
            <a:r>
              <a:rPr lang="en-US" altLang="zh-CN" smtClean="0">
                <a:latin typeface="宋体" panose="02010600030101010101" pitchFamily="2" charset="-122"/>
              </a:rPr>
              <a:t>≤</a:t>
            </a:r>
            <a:r>
              <a:rPr lang="en-US" altLang="zh-CN" smtClean="0"/>
              <a:t>n</a:t>
            </a:r>
          </a:p>
          <a:p>
            <a:pPr marL="609600" indent="-609600">
              <a:buFont typeface="Wingdings" panose="05000000000000000000" pitchFamily="2" charset="2"/>
              <a:buAutoNum type="arabicParenR"/>
            </a:pPr>
            <a:r>
              <a:rPr lang="zh-CN" altLang="en-US" smtClean="0"/>
              <a:t>对</a:t>
            </a:r>
            <a:r>
              <a:rPr lang="en-US" altLang="zh-CN" smtClean="0"/>
              <a:t>n</a:t>
            </a:r>
            <a:r>
              <a:rPr lang="zh-CN" altLang="en-US" smtClean="0"/>
              <a:t>顶点的无向图，</a:t>
            </a:r>
            <a:br>
              <a:rPr lang="zh-CN" altLang="en-US" smtClean="0"/>
            </a:br>
            <a:r>
              <a:rPr lang="zh-CN" altLang="en-US" smtClean="0"/>
              <a:t/>
            </a:r>
            <a:br>
              <a:rPr lang="zh-CN" altLang="en-US" smtClean="0"/>
            </a:br>
            <a:r>
              <a:rPr lang="zh-CN" altLang="en-US" smtClean="0"/>
              <a:t>行、列之和均等于顶点的度</a:t>
            </a:r>
          </a:p>
        </p:txBody>
      </p:sp>
      <p:graphicFrame>
        <p:nvGraphicFramePr>
          <p:cNvPr id="56324" name="Object 2"/>
          <p:cNvGraphicFramePr>
            <a:graphicFrameLocks noChangeAspect="1"/>
          </p:cNvGraphicFramePr>
          <p:nvPr/>
        </p:nvGraphicFramePr>
        <p:xfrm>
          <a:off x="4572000" y="2890838"/>
          <a:ext cx="3886200" cy="1104900"/>
        </p:xfrm>
        <a:graphic>
          <a:graphicData uri="http://schemas.openxmlformats.org/presentationml/2006/ole">
            <mc:AlternateContent xmlns:mc="http://schemas.openxmlformats.org/markup-compatibility/2006">
              <mc:Choice xmlns:v="urn:schemas-microsoft-com:vml" Requires="v">
                <p:oleObj spid="_x0000_s38918" name="Equation" r:id="rId3" imgW="1562100" imgH="444500" progId="Equation.3">
                  <p:embed/>
                </p:oleObj>
              </mc:Choice>
              <mc:Fallback>
                <p:oleObj name="Equation" r:id="rId3" imgW="15621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890838"/>
                        <a:ext cx="38862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265</a:t>
            </a:fld>
            <a:endParaRPr lang="zh-CN" altLang="en-US" noProof="0" dirty="0"/>
          </a:p>
        </p:txBody>
      </p:sp>
    </p:spTree>
    <p:extLst>
      <p:ext uri="{BB962C8B-B14F-4D97-AF65-F5344CB8AC3E}">
        <p14:creationId xmlns:p14="http://schemas.microsoft.com/office/powerpoint/2010/main" val="68740390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邻接矩阵特性</a:t>
            </a:r>
          </a:p>
        </p:txBody>
      </p:sp>
      <p:sp>
        <p:nvSpPr>
          <p:cNvPr id="57347" name="Rectangle 3"/>
          <p:cNvSpPr>
            <a:spLocks noGrp="1" noChangeArrowheads="1"/>
          </p:cNvSpPr>
          <p:nvPr>
            <p:ph type="body" idx="1"/>
          </p:nvPr>
        </p:nvSpPr>
        <p:spPr/>
        <p:txBody>
          <a:bodyPr/>
          <a:lstStyle/>
          <a:p>
            <a:pPr marL="609600" indent="-609600">
              <a:buFont typeface="Wingdings" panose="05000000000000000000" pitchFamily="2" charset="2"/>
              <a:buAutoNum type="arabicParenR" startAt="4"/>
            </a:pPr>
            <a:r>
              <a:rPr lang="zh-CN" altLang="en-US" smtClean="0"/>
              <a:t>对</a:t>
            </a:r>
            <a:r>
              <a:rPr lang="en-US" altLang="zh-CN" smtClean="0"/>
              <a:t>n</a:t>
            </a:r>
            <a:r>
              <a:rPr lang="zh-CN" altLang="en-US" smtClean="0"/>
              <a:t>顶点的有向图</a:t>
            </a:r>
            <a:br>
              <a:rPr lang="zh-CN" altLang="en-US" smtClean="0"/>
            </a:br>
            <a:r>
              <a:rPr lang="zh-CN" altLang="en-US" smtClean="0"/>
              <a:t/>
            </a:r>
            <a:br>
              <a:rPr lang="zh-CN" altLang="en-US" smtClean="0"/>
            </a:br>
            <a:r>
              <a:rPr lang="zh-CN" altLang="en-US" smtClean="0"/>
              <a:t/>
            </a:r>
            <a:br>
              <a:rPr lang="zh-CN" altLang="en-US" smtClean="0"/>
            </a:br>
            <a:r>
              <a:rPr lang="zh-CN" altLang="en-US" smtClean="0"/>
              <a:t/>
            </a:r>
            <a:br>
              <a:rPr lang="zh-CN" altLang="en-US" smtClean="0"/>
            </a:br>
            <a:r>
              <a:rPr lang="zh-CN" altLang="en-US" smtClean="0"/>
              <a:t>行之和等于顶点的出度</a:t>
            </a:r>
            <a:br>
              <a:rPr lang="zh-CN" altLang="en-US" smtClean="0"/>
            </a:br>
            <a:r>
              <a:rPr lang="zh-CN" altLang="en-US" smtClean="0"/>
              <a:t>列之和等于顶点的入度</a:t>
            </a:r>
          </a:p>
        </p:txBody>
      </p:sp>
      <p:graphicFrame>
        <p:nvGraphicFramePr>
          <p:cNvPr id="57348" name="Object 2"/>
          <p:cNvGraphicFramePr>
            <a:graphicFrameLocks noChangeAspect="1"/>
          </p:cNvGraphicFramePr>
          <p:nvPr/>
        </p:nvGraphicFramePr>
        <p:xfrm>
          <a:off x="5105400" y="1143000"/>
          <a:ext cx="2286000" cy="2247900"/>
        </p:xfrm>
        <a:graphic>
          <a:graphicData uri="http://schemas.openxmlformats.org/presentationml/2006/ole">
            <mc:AlternateContent xmlns:mc="http://schemas.openxmlformats.org/markup-compatibility/2006">
              <mc:Choice xmlns:v="urn:schemas-microsoft-com:vml" Requires="v">
                <p:oleObj spid="_x0000_s39942" name="Equation" r:id="rId3" imgW="838200" imgH="825500" progId="Equation.3">
                  <p:embed/>
                </p:oleObj>
              </mc:Choice>
              <mc:Fallback>
                <p:oleObj name="Equation" r:id="rId3" imgW="838200" imgH="825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143000"/>
                        <a:ext cx="2286000" cy="224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266</a:t>
            </a:fld>
            <a:endParaRPr lang="zh-CN" altLang="en-US" noProof="0" dirty="0"/>
          </a:p>
        </p:txBody>
      </p:sp>
    </p:spTree>
    <p:extLst>
      <p:ext uri="{BB962C8B-B14F-4D97-AF65-F5344CB8AC3E}">
        <p14:creationId xmlns:p14="http://schemas.microsoft.com/office/powerpoint/2010/main" val="89290908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存储方式</a:t>
            </a:r>
            <a:r>
              <a:rPr lang="en-US" altLang="zh-CN" smtClean="0"/>
              <a:t>2</a:t>
            </a:r>
            <a:r>
              <a:rPr lang="zh-CN" altLang="en-US" smtClean="0"/>
              <a:t>：邻接压缩表</a:t>
            </a:r>
          </a:p>
        </p:txBody>
      </p:sp>
      <p:sp>
        <p:nvSpPr>
          <p:cNvPr id="64515" name="Rectangle 3"/>
          <p:cNvSpPr>
            <a:spLocks noGrp="1" noChangeArrowheads="1"/>
          </p:cNvSpPr>
          <p:nvPr>
            <p:ph type="body" idx="1"/>
          </p:nvPr>
        </p:nvSpPr>
        <p:spPr/>
        <p:txBody>
          <a:bodyPr/>
          <a:lstStyle/>
          <a:p>
            <a:r>
              <a:rPr lang="zh-CN" altLang="en-US" smtClean="0"/>
              <a:t>图较为“稀疏”，邻接矩阵空间浪费</a:t>
            </a:r>
          </a:p>
          <a:p>
            <a:r>
              <a:rPr lang="zh-CN" altLang="en-US" smtClean="0"/>
              <a:t>邻接压缩表，</a:t>
            </a:r>
            <a:r>
              <a:rPr lang="en-US" altLang="zh-CN" smtClean="0">
                <a:solidFill>
                  <a:schemeClr val="hlink"/>
                </a:solidFill>
              </a:rPr>
              <a:t>packed-adjacency-list</a:t>
            </a:r>
          </a:p>
          <a:p>
            <a:pPr lvl="1"/>
            <a:r>
              <a:rPr lang="zh-CN" altLang="en-US" smtClean="0"/>
              <a:t>使用一维数组</a:t>
            </a:r>
            <a:r>
              <a:rPr lang="en-US" altLang="zh-CN" smtClean="0"/>
              <a:t>h[0:n+1]</a:t>
            </a:r>
            <a:r>
              <a:rPr lang="zh-CN" altLang="en-US" smtClean="0"/>
              <a:t>，</a:t>
            </a:r>
            <a:r>
              <a:rPr lang="en-US" altLang="zh-CN" i="1" smtClean="0">
                <a:latin typeface="Century Schoolbook" panose="02040604050505020304" pitchFamily="18" charset="0"/>
              </a:rPr>
              <a:t>l</a:t>
            </a:r>
            <a:r>
              <a:rPr lang="en-US" altLang="zh-CN" smtClean="0"/>
              <a:t>[0:x]</a:t>
            </a:r>
          </a:p>
          <a:p>
            <a:pPr lvl="1"/>
            <a:r>
              <a:rPr lang="zh-CN" altLang="en-US" smtClean="0"/>
              <a:t>有向图：</a:t>
            </a:r>
            <a:r>
              <a:rPr lang="en-US" altLang="zh-CN" smtClean="0"/>
              <a:t>x=e-1</a:t>
            </a:r>
            <a:r>
              <a:rPr lang="zh-CN" altLang="en-US" smtClean="0"/>
              <a:t>；无向图：</a:t>
            </a:r>
            <a:r>
              <a:rPr lang="en-US" altLang="zh-CN" smtClean="0"/>
              <a:t>x=2e-1</a:t>
            </a:r>
          </a:p>
          <a:p>
            <a:pPr lvl="1"/>
            <a:r>
              <a:rPr lang="en-US" altLang="zh-CN" i="1" smtClean="0">
                <a:latin typeface="Century Schoolbook" panose="02040604050505020304" pitchFamily="18" charset="0"/>
              </a:rPr>
              <a:t>l</a:t>
            </a:r>
            <a:r>
              <a:rPr lang="zh-CN" altLang="en-US" smtClean="0"/>
              <a:t>：保存邻接顶点集合</a:t>
            </a:r>
            <a:br>
              <a:rPr lang="zh-CN" altLang="en-US" smtClean="0"/>
            </a:br>
            <a:r>
              <a:rPr lang="zh-CN" altLang="en-US" smtClean="0"/>
              <a:t>顶点</a:t>
            </a:r>
            <a:r>
              <a:rPr lang="en-US" altLang="zh-CN" smtClean="0"/>
              <a:t>1</a:t>
            </a:r>
            <a:r>
              <a:rPr lang="zh-CN" altLang="en-US" smtClean="0"/>
              <a:t>的邻接顶点，顶点</a:t>
            </a:r>
            <a:r>
              <a:rPr lang="en-US" altLang="zh-CN" smtClean="0"/>
              <a:t>2</a:t>
            </a:r>
            <a:r>
              <a:rPr lang="zh-CN" altLang="en-US" smtClean="0"/>
              <a:t>的邻接顶点，</a:t>
            </a:r>
            <a:r>
              <a:rPr lang="en-US" altLang="zh-CN" smtClean="0"/>
              <a:t>...</a:t>
            </a:r>
          </a:p>
          <a:p>
            <a:pPr lvl="1"/>
            <a:r>
              <a:rPr lang="en-US" altLang="zh-CN" smtClean="0"/>
              <a:t>h[i]</a:t>
            </a:r>
            <a:r>
              <a:rPr lang="zh-CN" altLang="en-US" smtClean="0"/>
              <a:t>：顶点</a:t>
            </a:r>
            <a:r>
              <a:rPr lang="en-US" altLang="zh-CN" smtClean="0"/>
              <a:t>i</a:t>
            </a:r>
            <a:r>
              <a:rPr lang="zh-CN" altLang="en-US" smtClean="0"/>
              <a:t>邻接顶点集合在</a:t>
            </a:r>
            <a:r>
              <a:rPr lang="en-US" altLang="zh-CN" i="1" smtClean="0">
                <a:latin typeface="Century Schoolbook" panose="02040604050505020304" pitchFamily="18" charset="0"/>
              </a:rPr>
              <a:t>l</a:t>
            </a:r>
            <a:r>
              <a:rPr lang="zh-CN" altLang="en-US" smtClean="0"/>
              <a:t>中的起始位置</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267</a:t>
            </a:fld>
            <a:endParaRPr lang="zh-CN" altLang="en-US" noProof="0" dirty="0"/>
          </a:p>
        </p:txBody>
      </p:sp>
    </p:spTree>
    <p:extLst>
      <p:ext uri="{BB962C8B-B14F-4D97-AF65-F5344CB8AC3E}">
        <p14:creationId xmlns:p14="http://schemas.microsoft.com/office/powerpoint/2010/main" val="354460136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C:\Documents and Settings\Administrator\My Documents\wg\数据结构\lecture\pictures\12\spantre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19891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p:cNvSpPr>
            <a:spLocks noGrp="1" noChangeArrowheads="1"/>
          </p:cNvSpPr>
          <p:nvPr>
            <p:ph type="title"/>
          </p:nvPr>
        </p:nvSpPr>
        <p:spPr/>
        <p:txBody>
          <a:bodyPr/>
          <a:lstStyle/>
          <a:p>
            <a:r>
              <a:rPr lang="zh-CN" altLang="en-US" smtClean="0"/>
              <a:t>邻接压缩表示例</a:t>
            </a:r>
          </a:p>
        </p:txBody>
      </p:sp>
      <p:pic>
        <p:nvPicPr>
          <p:cNvPr id="65540" name="Picture 5" descr="C:\Documents and Settings\Administrator\My Documents\wg\数据结构\lecture\pictures\12\pack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475" y="1371600"/>
            <a:ext cx="62325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6" descr="C:\Documents and Settings\Administrator\My Documents\wg\教学\数据结构\lecture\pictures\12\adjmatrix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895600"/>
            <a:ext cx="168433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268</a:t>
            </a:fld>
            <a:endParaRPr lang="zh-CN" altLang="en-US" noProof="0" dirty="0"/>
          </a:p>
        </p:txBody>
      </p:sp>
    </p:spTree>
    <p:extLst>
      <p:ext uri="{BB962C8B-B14F-4D97-AF65-F5344CB8AC3E}">
        <p14:creationId xmlns:p14="http://schemas.microsoft.com/office/powerpoint/2010/main" val="3285630850"/>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t>时间复杂性</a:t>
            </a:r>
          </a:p>
        </p:txBody>
      </p:sp>
      <p:sp>
        <p:nvSpPr>
          <p:cNvPr id="69635" name="Rectangle 3"/>
          <p:cNvSpPr>
            <a:spLocks noGrp="1" noChangeArrowheads="1"/>
          </p:cNvSpPr>
          <p:nvPr>
            <p:ph type="body" idx="1"/>
          </p:nvPr>
        </p:nvSpPr>
        <p:spPr>
          <a:xfrm>
            <a:off x="1182688" y="1371600"/>
            <a:ext cx="7772400" cy="5257800"/>
          </a:xfrm>
        </p:spPr>
        <p:txBody>
          <a:bodyPr/>
          <a:lstStyle/>
          <a:p>
            <a:r>
              <a:rPr lang="en-US" altLang="zh-CN" smtClean="0"/>
              <a:t>e</a:t>
            </a:r>
            <a:r>
              <a:rPr lang="zh-CN" altLang="en-US" smtClean="0"/>
              <a:t>远远小于</a:t>
            </a:r>
            <a:r>
              <a:rPr lang="en-US" altLang="zh-CN" smtClean="0"/>
              <a:t>n</a:t>
            </a:r>
            <a:r>
              <a:rPr lang="en-US" altLang="zh-CN" baseline="30000" smtClean="0"/>
              <a:t>2</a:t>
            </a:r>
            <a:r>
              <a:rPr lang="en-US" altLang="zh-CN" smtClean="0">
                <a:sym typeface="Wingdings" panose="05000000000000000000" pitchFamily="2" charset="2"/>
              </a:rPr>
              <a:t></a:t>
            </a:r>
            <a:r>
              <a:rPr lang="zh-CN" altLang="en-US" smtClean="0"/>
              <a:t>空间复杂性远优于邻接矩阵</a:t>
            </a:r>
          </a:p>
          <a:p>
            <a:r>
              <a:rPr lang="zh-CN" altLang="en-US" smtClean="0"/>
              <a:t>顶点</a:t>
            </a:r>
            <a:r>
              <a:rPr lang="en-US" altLang="zh-CN" smtClean="0"/>
              <a:t>i</a:t>
            </a:r>
            <a:r>
              <a:rPr lang="zh-CN" altLang="en-US" smtClean="0"/>
              <a:t>的度</a:t>
            </a:r>
            <a:r>
              <a:rPr lang="en-US" altLang="zh-CN" smtClean="0"/>
              <a:t>h[i+1]-h[i]</a:t>
            </a:r>
            <a:r>
              <a:rPr lang="zh-CN" altLang="en-US" smtClean="0"/>
              <a:t>，边总数</a:t>
            </a:r>
            <a:r>
              <a:rPr lang="en-US" altLang="zh-CN" smtClean="0"/>
              <a:t>h[n+1]/2</a:t>
            </a:r>
            <a:r>
              <a:rPr lang="zh-CN" altLang="en-US" smtClean="0"/>
              <a:t>，</a:t>
            </a:r>
            <a:r>
              <a:rPr lang="en-US" altLang="zh-CN" smtClean="0">
                <a:latin typeface="Symbol" panose="05050102010706020507" pitchFamily="18" charset="2"/>
              </a:rPr>
              <a:t>Q</a:t>
            </a:r>
            <a:r>
              <a:rPr lang="en-US" altLang="zh-CN" smtClean="0"/>
              <a:t>(1)</a:t>
            </a:r>
          </a:p>
          <a:p>
            <a:r>
              <a:rPr lang="zh-CN" altLang="en-US" smtClean="0"/>
              <a:t>增加、删除一条边，</a:t>
            </a:r>
            <a:r>
              <a:rPr lang="en-US" altLang="zh-CN" smtClean="0"/>
              <a:t>O(n+e)</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269</a:t>
            </a:fld>
            <a:endParaRPr lang="zh-CN" altLang="en-US" noProof="0" dirty="0"/>
          </a:p>
        </p:txBody>
      </p:sp>
    </p:spTree>
    <p:extLst>
      <p:ext uri="{BB962C8B-B14F-4D97-AF65-F5344CB8AC3E}">
        <p14:creationId xmlns:p14="http://schemas.microsoft.com/office/powerpoint/2010/main" val="626294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算法定义和特征</a:t>
            </a:r>
            <a:endParaRPr lang="zh-CN" altLang="en-US" dirty="0"/>
          </a:p>
        </p:txBody>
      </p:sp>
      <p:sp>
        <p:nvSpPr>
          <p:cNvPr id="5" name="内容占位符 4"/>
          <p:cNvSpPr>
            <a:spLocks noGrp="1"/>
          </p:cNvSpPr>
          <p:nvPr>
            <p:ph idx="1"/>
          </p:nvPr>
        </p:nvSpPr>
        <p:spPr/>
        <p:txBody>
          <a:bodyPr/>
          <a:lstStyle/>
          <a:p>
            <a:r>
              <a:rPr lang="zh-CN" altLang="en-US" dirty="0" smtClean="0"/>
              <a:t>定义：</a:t>
            </a:r>
            <a:endParaRPr lang="en-US" altLang="zh-CN" dirty="0" smtClean="0"/>
          </a:p>
          <a:p>
            <a:pPr lvl="1"/>
            <a:r>
              <a:rPr lang="zh-CN" altLang="en-US" dirty="0" smtClean="0"/>
              <a:t>一</a:t>
            </a:r>
            <a:r>
              <a:rPr lang="zh-CN" altLang="en-US" dirty="0"/>
              <a:t>个</a:t>
            </a:r>
            <a:r>
              <a:rPr lang="zh-CN" altLang="en-US" dirty="0">
                <a:solidFill>
                  <a:srgbClr val="FF0000"/>
                </a:solidFill>
              </a:rPr>
              <a:t>有穷</a:t>
            </a:r>
            <a:r>
              <a:rPr lang="zh-CN" altLang="en-US" dirty="0"/>
              <a:t>的指令集，这些指令为解决某一特定任务规定了一个运算</a:t>
            </a:r>
            <a:r>
              <a:rPr lang="zh-CN" altLang="en-US" dirty="0" smtClean="0"/>
              <a:t>序列</a:t>
            </a:r>
            <a:endParaRPr lang="en-US" altLang="zh-CN" dirty="0" smtClean="0"/>
          </a:p>
          <a:p>
            <a:r>
              <a:rPr lang="zh-CN" altLang="en-US" dirty="0" smtClean="0"/>
              <a:t>特性</a:t>
            </a:r>
            <a:r>
              <a:rPr lang="zh-CN" altLang="en-US" dirty="0"/>
              <a:t>：</a:t>
            </a:r>
          </a:p>
          <a:p>
            <a:pPr lvl="1"/>
            <a:r>
              <a:rPr lang="zh-CN" altLang="en-US" dirty="0"/>
              <a:t> </a:t>
            </a:r>
            <a:r>
              <a:rPr lang="zh-CN" altLang="en-US" dirty="0">
                <a:solidFill>
                  <a:schemeClr val="accent1">
                    <a:lumMod val="75000"/>
                  </a:schemeClr>
                </a:solidFill>
              </a:rPr>
              <a:t>输入</a:t>
            </a:r>
            <a:r>
              <a:rPr lang="zh-CN" altLang="en-US" dirty="0"/>
              <a:t>  </a:t>
            </a:r>
            <a:r>
              <a:rPr lang="zh-CN" altLang="en-US" dirty="0" smtClean="0"/>
              <a:t>   有</a:t>
            </a:r>
            <a:r>
              <a:rPr lang="en-US" altLang="zh-CN" dirty="0"/>
              <a:t>0</a:t>
            </a:r>
            <a:r>
              <a:rPr lang="zh-CN" altLang="en-US" dirty="0"/>
              <a:t>个或多个输入</a:t>
            </a:r>
          </a:p>
          <a:p>
            <a:pPr lvl="1"/>
            <a:r>
              <a:rPr lang="zh-CN" altLang="en-US" dirty="0"/>
              <a:t> </a:t>
            </a:r>
            <a:r>
              <a:rPr lang="zh-CN" altLang="en-US" dirty="0">
                <a:solidFill>
                  <a:schemeClr val="accent1">
                    <a:lumMod val="75000"/>
                  </a:schemeClr>
                </a:solidFill>
              </a:rPr>
              <a:t>输出</a:t>
            </a:r>
            <a:r>
              <a:rPr lang="zh-CN" altLang="en-US" dirty="0"/>
              <a:t>  </a:t>
            </a:r>
            <a:r>
              <a:rPr lang="zh-CN" altLang="en-US" dirty="0" smtClean="0"/>
              <a:t>   有</a:t>
            </a:r>
            <a:r>
              <a:rPr lang="zh-CN" altLang="en-US" dirty="0"/>
              <a:t>一个或多个输出</a:t>
            </a:r>
            <a:r>
              <a:rPr lang="en-US" altLang="zh-CN" dirty="0"/>
              <a:t>(</a:t>
            </a:r>
            <a:r>
              <a:rPr lang="zh-CN" altLang="en-US" dirty="0"/>
              <a:t>处理结果</a:t>
            </a:r>
            <a:r>
              <a:rPr lang="en-US" altLang="zh-CN" dirty="0"/>
              <a:t>)</a:t>
            </a:r>
          </a:p>
          <a:p>
            <a:pPr lvl="1"/>
            <a:r>
              <a:rPr lang="en-US" altLang="zh-CN" dirty="0"/>
              <a:t> </a:t>
            </a:r>
            <a:r>
              <a:rPr lang="zh-CN" altLang="en-US" dirty="0">
                <a:solidFill>
                  <a:schemeClr val="accent1">
                    <a:lumMod val="75000"/>
                  </a:schemeClr>
                </a:solidFill>
              </a:rPr>
              <a:t>确定性</a:t>
            </a:r>
            <a:r>
              <a:rPr lang="zh-CN" altLang="en-US" dirty="0"/>
              <a:t>  每步定义都是确切、无歧义的</a:t>
            </a:r>
          </a:p>
          <a:p>
            <a:pPr lvl="1"/>
            <a:r>
              <a:rPr lang="zh-CN" altLang="en-US" dirty="0"/>
              <a:t> </a:t>
            </a:r>
            <a:r>
              <a:rPr lang="zh-CN" altLang="en-US" dirty="0">
                <a:solidFill>
                  <a:schemeClr val="accent1">
                    <a:lumMod val="75000"/>
                  </a:schemeClr>
                </a:solidFill>
              </a:rPr>
              <a:t>有穷性</a:t>
            </a:r>
            <a:r>
              <a:rPr lang="zh-CN" altLang="en-US" dirty="0"/>
              <a:t>  算法应在执行有穷步后结束</a:t>
            </a:r>
          </a:p>
          <a:p>
            <a:pPr lvl="1"/>
            <a:r>
              <a:rPr lang="zh-CN" altLang="en-US" dirty="0"/>
              <a:t> </a:t>
            </a:r>
            <a:r>
              <a:rPr lang="zh-CN" altLang="en-US" dirty="0">
                <a:solidFill>
                  <a:schemeClr val="accent1">
                    <a:lumMod val="75000"/>
                  </a:schemeClr>
                </a:solidFill>
              </a:rPr>
              <a:t>有效性</a:t>
            </a:r>
            <a:r>
              <a:rPr lang="zh-CN" altLang="en-US" dirty="0"/>
              <a:t>  每一条运算应足够基本</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27</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mtClean="0"/>
              <a:t>存储方式</a:t>
            </a:r>
            <a:r>
              <a:rPr lang="en-US" altLang="zh-CN" smtClean="0"/>
              <a:t>3</a:t>
            </a:r>
            <a:r>
              <a:rPr lang="zh-CN" altLang="en-US" smtClean="0"/>
              <a:t>：邻接链表</a:t>
            </a:r>
          </a:p>
        </p:txBody>
      </p:sp>
      <p:sp>
        <p:nvSpPr>
          <p:cNvPr id="70659" name="Rectangle 3"/>
          <p:cNvSpPr>
            <a:spLocks noGrp="1" noChangeArrowheads="1"/>
          </p:cNvSpPr>
          <p:nvPr>
            <p:ph type="body" idx="1"/>
          </p:nvPr>
        </p:nvSpPr>
        <p:spPr/>
        <p:txBody>
          <a:bodyPr/>
          <a:lstStyle/>
          <a:p>
            <a:r>
              <a:rPr lang="zh-CN" altLang="en-US" smtClean="0"/>
              <a:t>邻接压缩表插入、删除复杂</a:t>
            </a:r>
          </a:p>
          <a:p>
            <a:r>
              <a:rPr lang="zh-CN" altLang="en-US" smtClean="0"/>
              <a:t>邻接链表（</a:t>
            </a:r>
            <a:r>
              <a:rPr lang="en-US" altLang="zh-CN" smtClean="0">
                <a:solidFill>
                  <a:schemeClr val="hlink"/>
                </a:solidFill>
              </a:rPr>
              <a:t>linked-adjacency-list</a:t>
            </a:r>
            <a:r>
              <a:rPr lang="zh-CN" altLang="en-US" smtClean="0"/>
              <a:t>）</a:t>
            </a:r>
          </a:p>
          <a:p>
            <a:pPr lvl="1"/>
            <a:r>
              <a:rPr lang="zh-CN" altLang="en-US" smtClean="0"/>
              <a:t>邻接表（邻接顶点集合）用链表保存</a:t>
            </a:r>
          </a:p>
          <a:p>
            <a:pPr lvl="1"/>
            <a:r>
              <a:rPr lang="en-US" altLang="zh-CN" smtClean="0"/>
              <a:t>Chain&lt;int&gt;</a:t>
            </a:r>
            <a:r>
              <a:rPr lang="zh-CN" altLang="en-US" smtClean="0"/>
              <a:t>类型的数组</a:t>
            </a:r>
            <a:r>
              <a:rPr lang="en-US" altLang="zh-CN" smtClean="0"/>
              <a:t>h</a:t>
            </a:r>
            <a:br>
              <a:rPr lang="en-US" altLang="zh-CN" smtClean="0"/>
            </a:br>
            <a:r>
              <a:rPr lang="en-US" altLang="zh-CN" smtClean="0"/>
              <a:t>h[i]——</a:t>
            </a:r>
            <a:r>
              <a:rPr lang="zh-CN" altLang="en-US" smtClean="0"/>
              <a:t>顶点</a:t>
            </a:r>
            <a:r>
              <a:rPr lang="en-US" altLang="zh-CN" smtClean="0"/>
              <a:t>i</a:t>
            </a:r>
            <a:r>
              <a:rPr lang="zh-CN" altLang="en-US" smtClean="0"/>
              <a:t>的邻接表</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270</a:t>
            </a:fld>
            <a:endParaRPr lang="zh-CN" altLang="en-US" noProof="0" dirty="0"/>
          </a:p>
        </p:txBody>
      </p:sp>
    </p:spTree>
    <p:extLst>
      <p:ext uri="{BB962C8B-B14F-4D97-AF65-F5344CB8AC3E}">
        <p14:creationId xmlns:p14="http://schemas.microsoft.com/office/powerpoint/2010/main" val="361091582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t>邻接链表示例</a:t>
            </a:r>
          </a:p>
        </p:txBody>
      </p:sp>
      <p:pic>
        <p:nvPicPr>
          <p:cNvPr id="71683" name="Picture 4" descr="C:\Documents and Settings\Administrator\My Documents\wg\数据结构\lecture\pictures\12\spantre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19891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5" descr="C:\Documents and Settings\Administrator\My Documents\wg\数据结构\lecture\pictures\12\linkadj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438" y="1295400"/>
            <a:ext cx="5110162"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6" descr="C:\Documents and Settings\Administrator\My Documents\wg\教学\数据结构\lecture\pictures\12\adjmatrix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76600"/>
            <a:ext cx="168433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271</a:t>
            </a:fld>
            <a:endParaRPr lang="zh-CN" altLang="en-US" noProof="0" dirty="0"/>
          </a:p>
        </p:txBody>
      </p:sp>
    </p:spTree>
    <p:extLst>
      <p:ext uri="{BB962C8B-B14F-4D97-AF65-F5344CB8AC3E}">
        <p14:creationId xmlns:p14="http://schemas.microsoft.com/office/powerpoint/2010/main" val="241515115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复杂性分析</a:t>
            </a:r>
          </a:p>
        </p:txBody>
      </p:sp>
      <p:sp>
        <p:nvSpPr>
          <p:cNvPr id="74755" name="Rectangle 3"/>
          <p:cNvSpPr>
            <a:spLocks noGrp="1" noChangeArrowheads="1"/>
          </p:cNvSpPr>
          <p:nvPr>
            <p:ph type="body" idx="1"/>
          </p:nvPr>
        </p:nvSpPr>
        <p:spPr/>
        <p:txBody>
          <a:bodyPr/>
          <a:lstStyle/>
          <a:p>
            <a:r>
              <a:rPr lang="zh-CN" altLang="en-US" smtClean="0"/>
              <a:t>空间复杂性</a:t>
            </a:r>
          </a:p>
          <a:p>
            <a:pPr lvl="1"/>
            <a:r>
              <a:rPr lang="en-US" altLang="zh-CN" smtClean="0"/>
              <a:t>2(n+m+1)</a:t>
            </a:r>
            <a:r>
              <a:rPr lang="zh-CN" altLang="en-US" smtClean="0"/>
              <a:t>，有向图：</a:t>
            </a:r>
            <a:r>
              <a:rPr lang="en-US" altLang="zh-CN" smtClean="0"/>
              <a:t>m=e</a:t>
            </a:r>
            <a:r>
              <a:rPr lang="zh-CN" altLang="en-US" smtClean="0"/>
              <a:t>，无向图：</a:t>
            </a:r>
            <a:r>
              <a:rPr lang="en-US" altLang="zh-CN" smtClean="0"/>
              <a:t>m=2e</a:t>
            </a:r>
          </a:p>
          <a:p>
            <a:r>
              <a:rPr lang="zh-CN" altLang="en-US" smtClean="0"/>
              <a:t>时间复杂性</a:t>
            </a:r>
          </a:p>
          <a:p>
            <a:pPr lvl="1"/>
            <a:r>
              <a:rPr lang="zh-CN" altLang="en-US" smtClean="0"/>
              <a:t>插入、删除边高效</a:t>
            </a:r>
          </a:p>
          <a:p>
            <a:pPr lvl="1"/>
            <a:r>
              <a:rPr lang="zh-CN" altLang="en-US" smtClean="0"/>
              <a:t>求邻接顶点集合：</a:t>
            </a:r>
            <a:r>
              <a:rPr lang="en-US" altLang="zh-CN" smtClean="0">
                <a:latin typeface="Symbol" panose="05050102010706020507" pitchFamily="18" charset="2"/>
              </a:rPr>
              <a:t>Q</a:t>
            </a:r>
            <a:r>
              <a:rPr lang="en-US" altLang="zh-CN" smtClean="0"/>
              <a:t>(n)</a:t>
            </a:r>
          </a:p>
          <a:p>
            <a:pPr lvl="1"/>
            <a:r>
              <a:rPr lang="zh-CN" altLang="en-US" smtClean="0"/>
              <a:t>求边的总数：</a:t>
            </a:r>
            <a:r>
              <a:rPr lang="en-US" altLang="zh-CN" smtClean="0">
                <a:latin typeface="Symbol" panose="05050102010706020507" pitchFamily="18" charset="2"/>
              </a:rPr>
              <a:t>Q</a:t>
            </a:r>
            <a:r>
              <a:rPr lang="en-US" altLang="zh-CN" smtClean="0"/>
              <a:t>(e)</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272</a:t>
            </a:fld>
            <a:endParaRPr lang="zh-CN" altLang="en-US" noProof="0" dirty="0"/>
          </a:p>
        </p:txBody>
      </p:sp>
    </p:spTree>
    <p:extLst>
      <p:ext uri="{BB962C8B-B14F-4D97-AF65-F5344CB8AC3E}">
        <p14:creationId xmlns:p14="http://schemas.microsoft.com/office/powerpoint/2010/main" val="90296378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存储方式</a:t>
            </a:r>
            <a:r>
              <a:rPr lang="en-US" altLang="zh-CN" smtClean="0"/>
              <a:t>4</a:t>
            </a:r>
            <a:r>
              <a:rPr lang="zh-CN" altLang="en-US" smtClean="0"/>
              <a:t>：十字链表</a:t>
            </a:r>
          </a:p>
        </p:txBody>
      </p:sp>
      <p:sp>
        <p:nvSpPr>
          <p:cNvPr id="75779" name="内容占位符 2"/>
          <p:cNvSpPr>
            <a:spLocks noGrp="1"/>
          </p:cNvSpPr>
          <p:nvPr>
            <p:ph idx="1"/>
          </p:nvPr>
        </p:nvSpPr>
        <p:spPr/>
        <p:txBody>
          <a:bodyPr/>
          <a:lstStyle/>
          <a:p>
            <a:endParaRPr lang="zh-CN" altLang="en-US" smtClean="0"/>
          </a:p>
        </p:txBody>
      </p:sp>
      <p:pic>
        <p:nvPicPr>
          <p:cNvPr id="75781" name="Picture 4" descr="C:\Documents and Settings\Administrator\My Documents\wg\教学\数据结构\lecture\pictures\12\crosslin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635125"/>
            <a:ext cx="8680450"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273</a:t>
            </a:fld>
            <a:endParaRPr lang="zh-CN" altLang="en-US" noProof="0" dirty="0"/>
          </a:p>
        </p:txBody>
      </p:sp>
    </p:spTree>
    <p:extLst>
      <p:ext uri="{BB962C8B-B14F-4D97-AF65-F5344CB8AC3E}">
        <p14:creationId xmlns:p14="http://schemas.microsoft.com/office/powerpoint/2010/main" val="133165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网络的描述</a:t>
            </a:r>
          </a:p>
        </p:txBody>
      </p:sp>
      <p:sp>
        <p:nvSpPr>
          <p:cNvPr id="76803" name="Rectangle 3"/>
          <p:cNvSpPr>
            <a:spLocks noGrp="1" noChangeArrowheads="1"/>
          </p:cNvSpPr>
          <p:nvPr>
            <p:ph type="body" idx="1"/>
          </p:nvPr>
        </p:nvSpPr>
        <p:spPr/>
        <p:txBody>
          <a:bodyPr/>
          <a:lstStyle/>
          <a:p>
            <a:r>
              <a:rPr lang="zh-CN" altLang="en-US" smtClean="0"/>
              <a:t>图描述简单扩充，描述边的耗费</a:t>
            </a:r>
          </a:p>
          <a:p>
            <a:r>
              <a:rPr lang="zh-CN" altLang="en-US" smtClean="0"/>
              <a:t>耗费邻接矩阵（</a:t>
            </a:r>
            <a:r>
              <a:rPr lang="en-US" altLang="zh-CN" smtClean="0">
                <a:solidFill>
                  <a:schemeClr val="hlink"/>
                </a:solidFill>
              </a:rPr>
              <a:t>cost-adjacency-matrix</a:t>
            </a:r>
            <a:r>
              <a:rPr lang="zh-CN" altLang="en-US" smtClean="0"/>
              <a:t>）</a:t>
            </a:r>
            <a:r>
              <a:rPr lang="en-US" altLang="zh-CN" smtClean="0"/>
              <a:t>C</a:t>
            </a:r>
          </a:p>
          <a:p>
            <a:pPr lvl="1"/>
            <a:r>
              <a:rPr lang="en-US" altLang="zh-CN" smtClean="0"/>
              <a:t>A(i, j)=1</a:t>
            </a:r>
            <a:r>
              <a:rPr lang="zh-CN" altLang="en-US" smtClean="0"/>
              <a:t>，</a:t>
            </a:r>
            <a:r>
              <a:rPr lang="en-US" altLang="zh-CN" smtClean="0"/>
              <a:t>C(i, j)——</a:t>
            </a:r>
            <a:r>
              <a:rPr lang="zh-CN" altLang="en-US" smtClean="0"/>
              <a:t>对应边的耗费（权重）</a:t>
            </a:r>
          </a:p>
          <a:p>
            <a:pPr lvl="1"/>
            <a:r>
              <a:rPr lang="en-US" altLang="zh-CN" smtClean="0"/>
              <a:t>A(i, j)=0</a:t>
            </a:r>
            <a:r>
              <a:rPr lang="zh-CN" altLang="en-US" smtClean="0"/>
              <a:t>，</a:t>
            </a:r>
            <a:r>
              <a:rPr lang="en-US" altLang="zh-CN" smtClean="0"/>
              <a:t>C(i, j)=∞——</a:t>
            </a:r>
            <a:r>
              <a:rPr lang="zh-CN" altLang="en-US" smtClean="0"/>
              <a:t>不存在边</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274</a:t>
            </a:fld>
            <a:endParaRPr lang="zh-CN" altLang="en-US" noProof="0" dirty="0"/>
          </a:p>
        </p:txBody>
      </p:sp>
    </p:spTree>
    <p:extLst>
      <p:ext uri="{BB962C8B-B14F-4D97-AF65-F5344CB8AC3E}">
        <p14:creationId xmlns:p14="http://schemas.microsoft.com/office/powerpoint/2010/main" val="2149598646"/>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耗费邻接矩阵例</a:t>
            </a:r>
          </a:p>
        </p:txBody>
      </p:sp>
      <p:pic>
        <p:nvPicPr>
          <p:cNvPr id="77827" name="Picture 4" descr="C:\Documents and Settings\Administrator\My Documents\wg\数据结构\lecture\pictures\12\weigh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19891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5" descr="C:\Documents and Settings\Administrator\My Documents\wg\数据结构\lecture\pictures\12\costmatrix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00200"/>
            <a:ext cx="21717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275</a:t>
            </a:fld>
            <a:endParaRPr lang="zh-CN" altLang="en-US" noProof="0" dirty="0"/>
          </a:p>
        </p:txBody>
      </p:sp>
    </p:spTree>
    <p:extLst>
      <p:ext uri="{BB962C8B-B14F-4D97-AF65-F5344CB8AC3E}">
        <p14:creationId xmlns:p14="http://schemas.microsoft.com/office/powerpoint/2010/main" val="6513287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邻接链表实现</a:t>
            </a:r>
          </a:p>
        </p:txBody>
      </p:sp>
      <p:pic>
        <p:nvPicPr>
          <p:cNvPr id="80899" name="Picture 4" descr="C:\Documents and Settings\Administrator\My Documents\wg\数据结构\lecture\pictures\12\weigh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19891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5" descr="C:\Documents and Settings\Administrator\My Documents\wg\教学\数据结构\lecture\pictures\12\costlinkadj.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981200"/>
            <a:ext cx="5718175"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276</a:t>
            </a:fld>
            <a:endParaRPr lang="zh-CN" altLang="en-US" noProof="0" dirty="0"/>
          </a:p>
        </p:txBody>
      </p:sp>
    </p:spTree>
    <p:extLst>
      <p:ext uri="{BB962C8B-B14F-4D97-AF65-F5344CB8AC3E}">
        <p14:creationId xmlns:p14="http://schemas.microsoft.com/office/powerpoint/2010/main" val="360757469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图的遍历</a:t>
            </a:r>
          </a:p>
        </p:txBody>
      </p:sp>
      <p:sp>
        <p:nvSpPr>
          <p:cNvPr id="83971" name="Rectangle 3"/>
          <p:cNvSpPr>
            <a:spLocks noGrp="1" noChangeArrowheads="1"/>
          </p:cNvSpPr>
          <p:nvPr>
            <p:ph type="body" idx="1"/>
          </p:nvPr>
        </p:nvSpPr>
        <p:spPr>
          <a:xfrm>
            <a:off x="914400" y="1371600"/>
            <a:ext cx="8040688" cy="4724400"/>
          </a:xfrm>
        </p:spPr>
        <p:txBody>
          <a:bodyPr/>
          <a:lstStyle/>
          <a:p>
            <a:r>
              <a:rPr lang="zh-CN" altLang="en-US" smtClean="0"/>
              <a:t>从一个给定节点开始，访问所有可达节点，且每个顶点仅访问一次</a:t>
            </a:r>
          </a:p>
          <a:p>
            <a:r>
              <a:rPr lang="zh-CN" altLang="en-US" smtClean="0">
                <a:solidFill>
                  <a:schemeClr val="accent2"/>
                </a:solidFill>
              </a:rPr>
              <a:t>宽度优先搜索</a:t>
            </a:r>
            <a:r>
              <a:rPr lang="zh-CN" altLang="en-US" smtClean="0"/>
              <a:t>（</a:t>
            </a:r>
            <a:r>
              <a:rPr lang="en-US" altLang="zh-CN" smtClean="0">
                <a:solidFill>
                  <a:schemeClr val="hlink"/>
                </a:solidFill>
              </a:rPr>
              <a:t>Breadth-First Search</a:t>
            </a:r>
            <a:r>
              <a:rPr lang="en-US" altLang="zh-CN" smtClean="0"/>
              <a:t>, </a:t>
            </a:r>
            <a:r>
              <a:rPr lang="en-US" altLang="zh-CN" smtClean="0">
                <a:solidFill>
                  <a:schemeClr val="hlink"/>
                </a:solidFill>
              </a:rPr>
              <a:t>BFS</a:t>
            </a:r>
            <a:r>
              <a:rPr lang="zh-CN" altLang="en-US" smtClean="0"/>
              <a:t>）</a:t>
            </a:r>
          </a:p>
          <a:p>
            <a:pPr lvl="1"/>
            <a:r>
              <a:rPr lang="zh-CN" altLang="en-US" smtClean="0"/>
              <a:t>开始顶点</a:t>
            </a:r>
            <a:r>
              <a:rPr lang="en-US" altLang="zh-CN" smtClean="0"/>
              <a:t>1</a:t>
            </a:r>
          </a:p>
          <a:p>
            <a:pPr lvl="1"/>
            <a:r>
              <a:rPr lang="en-US" altLang="zh-CN" smtClean="0"/>
              <a:t>1</a:t>
            </a:r>
            <a:r>
              <a:rPr lang="zh-CN" altLang="en-US" smtClean="0"/>
              <a:t>可达的顶点集合</a:t>
            </a:r>
            <a:r>
              <a:rPr lang="en-US" altLang="zh-CN" smtClean="0"/>
              <a:t>{2, 3, 4}</a:t>
            </a:r>
          </a:p>
          <a:p>
            <a:pPr lvl="1"/>
            <a:r>
              <a:rPr lang="en-US" altLang="zh-CN" smtClean="0"/>
              <a:t>{2, 3, 4}</a:t>
            </a:r>
            <a:r>
              <a:rPr lang="zh-CN" altLang="en-US" smtClean="0"/>
              <a:t>可达的顶点集合</a:t>
            </a:r>
            <a:r>
              <a:rPr lang="en-US" altLang="zh-CN" smtClean="0"/>
              <a:t>{5, 6, 7}</a:t>
            </a:r>
          </a:p>
          <a:p>
            <a:pPr lvl="1"/>
            <a:r>
              <a:rPr lang="en-US" altLang="zh-CN" smtClean="0"/>
              <a:t>{5, 6, 7}</a:t>
            </a:r>
            <a:r>
              <a:rPr lang="zh-CN" altLang="en-US" smtClean="0"/>
              <a:t>可达的顶点集合</a:t>
            </a:r>
            <a:r>
              <a:rPr lang="en-US" altLang="zh-CN" smtClean="0"/>
              <a:t>{8, 9}</a:t>
            </a:r>
          </a:p>
          <a:p>
            <a:pPr lvl="1"/>
            <a:endParaRPr lang="en-US" altLang="zh-CN"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277</a:t>
            </a:fld>
            <a:endParaRPr lang="zh-CN" altLang="en-US" noProof="0" dirty="0"/>
          </a:p>
        </p:txBody>
      </p:sp>
    </p:spTree>
    <p:extLst>
      <p:ext uri="{BB962C8B-B14F-4D97-AF65-F5344CB8AC3E}">
        <p14:creationId xmlns:p14="http://schemas.microsoft.com/office/powerpoint/2010/main" val="222509857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宽度优先搜索示例</a:t>
            </a:r>
          </a:p>
        </p:txBody>
      </p:sp>
      <p:pic>
        <p:nvPicPr>
          <p:cNvPr id="84995" name="Picture 4" descr="C:\Documents and Settings\Administrator\My Documents\wg\数据结构\lecture\pictures\12\bf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558213"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278</a:t>
            </a:fld>
            <a:endParaRPr lang="zh-CN" altLang="en-US" noProof="0" dirty="0"/>
          </a:p>
        </p:txBody>
      </p:sp>
    </p:spTree>
    <p:extLst>
      <p:ext uri="{BB962C8B-B14F-4D97-AF65-F5344CB8AC3E}">
        <p14:creationId xmlns:p14="http://schemas.microsoft.com/office/powerpoint/2010/main" val="271129426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深度优先搜索</a:t>
            </a:r>
          </a:p>
        </p:txBody>
      </p:sp>
      <p:sp>
        <p:nvSpPr>
          <p:cNvPr id="89091" name="Rectangle 3"/>
          <p:cNvSpPr>
            <a:spLocks noGrp="1" noChangeArrowheads="1"/>
          </p:cNvSpPr>
          <p:nvPr>
            <p:ph type="body" idx="1"/>
          </p:nvPr>
        </p:nvSpPr>
        <p:spPr/>
        <p:txBody>
          <a:bodyPr/>
          <a:lstStyle/>
          <a:p>
            <a:r>
              <a:rPr lang="en-US" altLang="zh-CN" smtClean="0">
                <a:solidFill>
                  <a:schemeClr val="hlink"/>
                </a:solidFill>
              </a:rPr>
              <a:t>Depth-First Search</a:t>
            </a:r>
            <a:r>
              <a:rPr lang="zh-CN" altLang="en-US" smtClean="0"/>
              <a:t>，</a:t>
            </a:r>
            <a:r>
              <a:rPr lang="en-US" altLang="zh-CN" smtClean="0">
                <a:solidFill>
                  <a:schemeClr val="hlink"/>
                </a:solidFill>
              </a:rPr>
              <a:t>DFS</a:t>
            </a:r>
          </a:p>
          <a:p>
            <a:pPr lvl="1"/>
            <a:r>
              <a:rPr lang="en-US" altLang="zh-CN" smtClean="0"/>
              <a:t>v</a:t>
            </a:r>
            <a:r>
              <a:rPr lang="zh-CN" altLang="en-US" smtClean="0"/>
              <a:t>为开始顶点，首先标记</a:t>
            </a:r>
            <a:r>
              <a:rPr lang="en-US" altLang="zh-CN" smtClean="0"/>
              <a:t>v</a:t>
            </a:r>
          </a:p>
          <a:p>
            <a:pPr lvl="1"/>
            <a:r>
              <a:rPr lang="zh-CN" altLang="en-US" smtClean="0"/>
              <a:t>选择一个与</a:t>
            </a:r>
            <a:r>
              <a:rPr lang="en-US" altLang="zh-CN" smtClean="0"/>
              <a:t>v</a:t>
            </a:r>
            <a:r>
              <a:rPr lang="zh-CN" altLang="en-US" smtClean="0"/>
              <a:t>邻接，且尚未标记的顶点</a:t>
            </a:r>
            <a:r>
              <a:rPr lang="en-US" altLang="zh-CN" smtClean="0"/>
              <a:t>u</a:t>
            </a:r>
          </a:p>
          <a:p>
            <a:pPr lvl="1"/>
            <a:r>
              <a:rPr lang="zh-CN" altLang="en-US" smtClean="0"/>
              <a:t>像处理</a:t>
            </a:r>
            <a:r>
              <a:rPr lang="en-US" altLang="zh-CN" smtClean="0"/>
              <a:t>v</a:t>
            </a:r>
            <a:r>
              <a:rPr lang="zh-CN" altLang="en-US" smtClean="0"/>
              <a:t>一样对</a:t>
            </a:r>
            <a:r>
              <a:rPr lang="en-US" altLang="zh-CN" smtClean="0"/>
              <a:t>u</a:t>
            </a:r>
            <a:r>
              <a:rPr lang="zh-CN" altLang="en-US" smtClean="0"/>
              <a:t>进行处理</a:t>
            </a:r>
            <a:r>
              <a:rPr lang="en-US" altLang="zh-CN" smtClean="0"/>
              <a:t>——DFS</a:t>
            </a:r>
            <a:r>
              <a:rPr lang="zh-CN" altLang="en-US" smtClean="0"/>
              <a:t>递归调用</a:t>
            </a:r>
          </a:p>
          <a:p>
            <a:pPr lvl="1"/>
            <a:r>
              <a:rPr lang="zh-CN" altLang="en-US" smtClean="0"/>
              <a:t>对</a:t>
            </a:r>
            <a:r>
              <a:rPr lang="en-US" altLang="zh-CN" smtClean="0"/>
              <a:t>u</a:t>
            </a:r>
            <a:r>
              <a:rPr lang="zh-CN" altLang="en-US" smtClean="0"/>
              <a:t>的处理完毕后，选择另一个与</a:t>
            </a:r>
            <a:r>
              <a:rPr lang="en-US" altLang="zh-CN" smtClean="0"/>
              <a:t>v</a:t>
            </a:r>
            <a:r>
              <a:rPr lang="zh-CN" altLang="en-US" smtClean="0"/>
              <a:t>相邻且未标记的顶点，继续搜索</a:t>
            </a:r>
          </a:p>
          <a:p>
            <a:pPr lvl="1"/>
            <a:r>
              <a:rPr lang="zh-CN" altLang="en-US" smtClean="0"/>
              <a:t>若不存在，搜索中止</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279</a:t>
            </a:fld>
            <a:endParaRPr lang="zh-CN" altLang="en-US" noProof="0" dirty="0"/>
          </a:p>
        </p:txBody>
      </p:sp>
    </p:spTree>
    <p:extLst>
      <p:ext uri="{BB962C8B-B14F-4D97-AF65-F5344CB8AC3E}">
        <p14:creationId xmlns:p14="http://schemas.microsoft.com/office/powerpoint/2010/main" val="976478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结论</a:t>
            </a:r>
          </a:p>
        </p:txBody>
      </p:sp>
      <p:sp>
        <p:nvSpPr>
          <p:cNvPr id="40963" name="内容占位符 2"/>
          <p:cNvSpPr>
            <a:spLocks noGrp="1"/>
          </p:cNvSpPr>
          <p:nvPr>
            <p:ph idx="1"/>
          </p:nvPr>
        </p:nvSpPr>
        <p:spPr/>
        <p:txBody>
          <a:bodyPr/>
          <a:lstStyle/>
          <a:p>
            <a:r>
              <a:rPr lang="zh-CN" altLang="en-US" smtClean="0"/>
              <a:t>评价程序性能</a:t>
            </a:r>
            <a:endParaRPr lang="en-US" altLang="zh-CN" smtClean="0"/>
          </a:p>
          <a:p>
            <a:pPr lvl="1"/>
            <a:r>
              <a:rPr lang="zh-CN" altLang="en-US" smtClean="0"/>
              <a:t>分析或测量程序的时空开销</a:t>
            </a:r>
            <a:endParaRPr lang="en-US" altLang="zh-CN" smtClean="0"/>
          </a:p>
          <a:p>
            <a:r>
              <a:rPr lang="zh-CN" altLang="en-US" smtClean="0"/>
              <a:t>选择算法</a:t>
            </a:r>
            <a:endParaRPr lang="en-US" altLang="zh-CN" smtClean="0"/>
          </a:p>
          <a:p>
            <a:pPr lvl="1"/>
            <a:r>
              <a:rPr lang="zh-CN" altLang="en-US" smtClean="0"/>
              <a:t>针对某一具体问题，在其不同解决方案之间进行空间和时间的权衡</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28</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smtClean="0"/>
              <a:t>深度优先搜索例</a:t>
            </a:r>
          </a:p>
        </p:txBody>
      </p:sp>
      <p:sp>
        <p:nvSpPr>
          <p:cNvPr id="90115" name="Rectangle 3"/>
          <p:cNvSpPr>
            <a:spLocks noGrp="1" noChangeArrowheads="1"/>
          </p:cNvSpPr>
          <p:nvPr>
            <p:ph type="body" idx="1"/>
          </p:nvPr>
        </p:nvSpPr>
        <p:spPr>
          <a:xfrm>
            <a:off x="1182688" y="3733800"/>
            <a:ext cx="7772400" cy="2362200"/>
          </a:xfrm>
        </p:spPr>
        <p:txBody>
          <a:bodyPr/>
          <a:lstStyle/>
          <a:p>
            <a:pPr>
              <a:buFont typeface="Wingdings" panose="05000000000000000000" pitchFamily="2" charset="2"/>
              <a:buNone/>
            </a:pPr>
            <a:r>
              <a:rPr lang="en-US" altLang="zh-CN" smtClean="0">
                <a:solidFill>
                  <a:srgbClr val="0000FF"/>
                </a:solidFill>
              </a:rPr>
              <a:t>1</a:t>
            </a:r>
            <a:r>
              <a:rPr lang="en-US" altLang="zh-CN" smtClean="0">
                <a:solidFill>
                  <a:srgbClr val="0000FF"/>
                </a:solidFill>
                <a:sym typeface="Wingdings" panose="05000000000000000000" pitchFamily="2" charset="2"/>
              </a:rPr>
              <a:t>258</a:t>
            </a:r>
          </a:p>
          <a:p>
            <a:pPr>
              <a:buFont typeface="Wingdings" panose="05000000000000000000" pitchFamily="2" charset="2"/>
              <a:buNone/>
            </a:pPr>
            <a:r>
              <a:rPr lang="en-US" altLang="zh-CN" smtClean="0">
                <a:solidFill>
                  <a:srgbClr val="0000FF"/>
                </a:solidFill>
                <a:sym typeface="Wingdings" panose="05000000000000000000" pitchFamily="2" charset="2"/>
              </a:rPr>
              <a:t>  3</a:t>
            </a:r>
          </a:p>
          <a:p>
            <a:pPr>
              <a:buFont typeface="Wingdings" panose="05000000000000000000" pitchFamily="2" charset="2"/>
              <a:buNone/>
            </a:pPr>
            <a:r>
              <a:rPr lang="en-US" altLang="zh-CN" smtClean="0">
                <a:solidFill>
                  <a:srgbClr val="0000FF"/>
                </a:solidFill>
                <a:sym typeface="Wingdings" panose="05000000000000000000" pitchFamily="2" charset="2"/>
              </a:rPr>
              <a:t>  46</a:t>
            </a:r>
          </a:p>
          <a:p>
            <a:pPr>
              <a:buFont typeface="Wingdings" panose="05000000000000000000" pitchFamily="2" charset="2"/>
              <a:buNone/>
            </a:pPr>
            <a:r>
              <a:rPr lang="en-US" altLang="zh-CN" smtClean="0">
                <a:solidFill>
                  <a:srgbClr val="0000FF"/>
                </a:solidFill>
                <a:sym typeface="Wingdings" panose="05000000000000000000" pitchFamily="2" charset="2"/>
              </a:rPr>
              <a:t>        79</a:t>
            </a:r>
          </a:p>
        </p:txBody>
      </p:sp>
      <p:pic>
        <p:nvPicPr>
          <p:cNvPr id="90116" name="Picture 4" descr="C:\Documents and Settings\Administrator\My Documents\wg\数据结构\lecture\pictures\12\df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371600"/>
            <a:ext cx="48688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280</a:t>
            </a:fld>
            <a:endParaRPr lang="zh-CN" altLang="en-US" noProof="0" dirty="0"/>
          </a:p>
        </p:txBody>
      </p:sp>
    </p:spTree>
    <p:extLst>
      <p:ext uri="{BB962C8B-B14F-4D97-AF65-F5344CB8AC3E}">
        <p14:creationId xmlns:p14="http://schemas.microsoft.com/office/powerpoint/2010/main" val="283944413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生成树</a:t>
            </a:r>
          </a:p>
        </p:txBody>
      </p:sp>
      <p:sp>
        <p:nvSpPr>
          <p:cNvPr id="91139" name="Rectangle 3"/>
          <p:cNvSpPr>
            <a:spLocks noGrp="1" noChangeArrowheads="1"/>
          </p:cNvSpPr>
          <p:nvPr>
            <p:ph type="body" idx="1"/>
          </p:nvPr>
        </p:nvSpPr>
        <p:spPr/>
        <p:txBody>
          <a:bodyPr/>
          <a:lstStyle/>
          <a:p>
            <a:r>
              <a:rPr lang="zh-CN" altLang="en-US" smtClean="0"/>
              <a:t>对连通图进行</a:t>
            </a:r>
            <a:r>
              <a:rPr lang="en-US" altLang="zh-CN" smtClean="0"/>
              <a:t>BFS</a:t>
            </a:r>
            <a:r>
              <a:rPr lang="zh-CN" altLang="en-US" smtClean="0"/>
              <a:t>，所有顶点都被标记</a:t>
            </a:r>
          </a:p>
          <a:p>
            <a:r>
              <a:rPr lang="zh-CN" altLang="en-US" smtClean="0"/>
              <a:t>到达一个新的顶点，要通过相应的边</a:t>
            </a:r>
          </a:p>
          <a:p>
            <a:r>
              <a:rPr lang="zh-CN" altLang="en-US" smtClean="0"/>
              <a:t>恰好</a:t>
            </a:r>
            <a:r>
              <a:rPr lang="en-US" altLang="zh-CN" smtClean="0"/>
              <a:t>n-1</a:t>
            </a:r>
            <a:r>
              <a:rPr lang="zh-CN" altLang="en-US" smtClean="0"/>
              <a:t>条边</a:t>
            </a:r>
            <a:r>
              <a:rPr lang="en-US" altLang="zh-CN" smtClean="0"/>
              <a:t>——</a:t>
            </a:r>
            <a:r>
              <a:rPr lang="zh-CN" altLang="en-US" smtClean="0"/>
              <a:t>连通子图</a:t>
            </a:r>
            <a:r>
              <a:rPr lang="en-US" altLang="zh-CN" smtClean="0"/>
              <a:t>——</a:t>
            </a:r>
            <a:r>
              <a:rPr lang="zh-CN" altLang="en-US" smtClean="0"/>
              <a:t>生成树</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281</a:t>
            </a:fld>
            <a:endParaRPr lang="zh-CN" altLang="en-US" noProof="0" dirty="0"/>
          </a:p>
        </p:txBody>
      </p:sp>
    </p:spTree>
    <p:extLst>
      <p:ext uri="{BB962C8B-B14F-4D97-AF65-F5344CB8AC3E}">
        <p14:creationId xmlns:p14="http://schemas.microsoft.com/office/powerpoint/2010/main" val="3101248010"/>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mtClean="0"/>
              <a:t>宽度优先搜索构造生成树</a:t>
            </a:r>
          </a:p>
        </p:txBody>
      </p:sp>
      <p:pic>
        <p:nvPicPr>
          <p:cNvPr id="92163" name="Picture 4" descr="C:\Documents and Settings\Administrator\My Documents\wg\数据结构\lecture\pictures\12\bfsspan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5737225"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Text Box 5"/>
          <p:cNvSpPr txBox="1">
            <a:spLocks noChangeArrowheads="1"/>
          </p:cNvSpPr>
          <p:nvPr/>
        </p:nvSpPr>
        <p:spPr bwMode="ltGray">
          <a:xfrm>
            <a:off x="7239000" y="1371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buClrTx/>
              <a:buFontTx/>
              <a:buNone/>
            </a:pPr>
            <a:r>
              <a:rPr lang="en-US" altLang="zh-CN" sz="1800" b="0">
                <a:solidFill>
                  <a:srgbClr val="FF0000"/>
                </a:solidFill>
                <a:latin typeface="Arial" panose="020B0604020202020204" pitchFamily="34" charset="0"/>
                <a:ea typeface="宋体" panose="02010600030101010101" pitchFamily="2" charset="-122"/>
              </a:rPr>
              <a:t>1</a:t>
            </a:r>
          </a:p>
        </p:txBody>
      </p:sp>
      <p:sp>
        <p:nvSpPr>
          <p:cNvPr id="92165" name="Text Box 6"/>
          <p:cNvSpPr txBox="1">
            <a:spLocks noChangeArrowheads="1"/>
          </p:cNvSpPr>
          <p:nvPr/>
        </p:nvSpPr>
        <p:spPr bwMode="ltGray">
          <a:xfrm>
            <a:off x="7086600" y="4114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buClrTx/>
              <a:buFontTx/>
              <a:buNone/>
            </a:pPr>
            <a:r>
              <a:rPr lang="en-US" altLang="zh-CN" sz="1800" b="0">
                <a:solidFill>
                  <a:srgbClr val="FF0000"/>
                </a:solidFill>
                <a:latin typeface="Arial" panose="020B0604020202020204" pitchFamily="34" charset="0"/>
                <a:ea typeface="宋体" panose="02010600030101010101" pitchFamily="2" charset="-122"/>
              </a:rPr>
              <a:t>6</a:t>
            </a:r>
          </a:p>
        </p:txBody>
      </p:sp>
      <p:sp>
        <p:nvSpPr>
          <p:cNvPr id="92166" name="Text Box 7"/>
          <p:cNvSpPr txBox="1">
            <a:spLocks noChangeArrowheads="1"/>
          </p:cNvSpPr>
          <p:nvPr/>
        </p:nvSpPr>
        <p:spPr bwMode="ltGray">
          <a:xfrm>
            <a:off x="3505200" y="41910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pitchFamily="49" charset="-122"/>
                <a:ea typeface="黑体" panose="02010609060101010101" pitchFamily="49"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5000"/>
              </a:spcBef>
              <a:buClr>
                <a:schemeClr val="tx2"/>
              </a:buClr>
              <a:buChar char="•"/>
              <a:defRPr sz="20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Char char="•"/>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pitchFamily="49" charset="-122"/>
                <a:ea typeface="黑体" panose="02010609060101010101" pitchFamily="49" charset="-122"/>
              </a:defRPr>
            </a:lvl9pPr>
          </a:lstStyle>
          <a:p>
            <a:pPr eaLnBrk="1" hangingPunct="1">
              <a:buClrTx/>
              <a:buFontTx/>
              <a:buNone/>
            </a:pPr>
            <a:r>
              <a:rPr lang="en-US" altLang="zh-CN" sz="1800" b="0">
                <a:solidFill>
                  <a:srgbClr val="FF0000"/>
                </a:solidFill>
                <a:latin typeface="Arial" panose="020B0604020202020204" pitchFamily="34" charset="0"/>
                <a:ea typeface="宋体" panose="02010600030101010101" pitchFamily="2" charset="-122"/>
              </a:rPr>
              <a:t>8</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282</a:t>
            </a:fld>
            <a:endParaRPr lang="zh-CN" altLang="en-US" noProof="0" dirty="0"/>
          </a:p>
        </p:txBody>
      </p:sp>
    </p:spTree>
    <p:extLst>
      <p:ext uri="{BB962C8B-B14F-4D97-AF65-F5344CB8AC3E}">
        <p14:creationId xmlns:p14="http://schemas.microsoft.com/office/powerpoint/2010/main" val="4187294466"/>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mtClean="0"/>
              <a:t>深度优先搜索构造生成树</a:t>
            </a:r>
          </a:p>
        </p:txBody>
      </p:sp>
      <p:pic>
        <p:nvPicPr>
          <p:cNvPr id="93187" name="Picture 4" descr="C:\Documents and Settings\Administrator\My Documents\wg\数据结构\lecture\pictures\12\dfsspan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71600"/>
            <a:ext cx="588645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8" name="Picture 5" descr="C:\Documents and Settings\Administrator\My Documents\wg\数据结构\lecture\pictures\12\dfsspantre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24352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283</a:t>
            </a:fld>
            <a:endParaRPr lang="zh-CN" altLang="en-US" noProof="0" dirty="0"/>
          </a:p>
        </p:txBody>
      </p:sp>
    </p:spTree>
    <p:extLst>
      <p:ext uri="{BB962C8B-B14F-4D97-AF65-F5344CB8AC3E}">
        <p14:creationId xmlns:p14="http://schemas.microsoft.com/office/powerpoint/2010/main" val="4004205096"/>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smtClean="0"/>
              <a:t>最小耗费生成树</a:t>
            </a:r>
          </a:p>
        </p:txBody>
      </p:sp>
      <p:sp>
        <p:nvSpPr>
          <p:cNvPr id="95235" name="Rectangle 3"/>
          <p:cNvSpPr>
            <a:spLocks noGrp="1" noChangeArrowheads="1"/>
          </p:cNvSpPr>
          <p:nvPr>
            <p:ph type="body" idx="1"/>
          </p:nvPr>
        </p:nvSpPr>
        <p:spPr/>
        <p:txBody>
          <a:bodyPr/>
          <a:lstStyle/>
          <a:p>
            <a:pPr marL="609600" indent="-609600"/>
            <a:r>
              <a:rPr lang="zh-CN" altLang="en-US" smtClean="0"/>
              <a:t>问题关键：如何选择生成树的</a:t>
            </a:r>
            <a:r>
              <a:rPr lang="en-US" altLang="zh-CN" smtClean="0"/>
              <a:t>n-1</a:t>
            </a:r>
            <a:r>
              <a:rPr lang="zh-CN" altLang="en-US" smtClean="0"/>
              <a:t>条边</a:t>
            </a:r>
          </a:p>
          <a:p>
            <a:pPr marL="609600" indent="-609600">
              <a:buFont typeface="Wingdings" panose="05000000000000000000" pitchFamily="2" charset="2"/>
              <a:buAutoNum type="arabicPeriod"/>
            </a:pPr>
            <a:r>
              <a:rPr lang="en-US" altLang="zh-CN" smtClean="0"/>
              <a:t>Kruskal</a:t>
            </a:r>
          </a:p>
          <a:p>
            <a:pPr marL="990600" lvl="1" indent="-533400"/>
            <a:r>
              <a:rPr lang="zh-CN" altLang="en-US" smtClean="0"/>
              <a:t>每个步骤选择一条边加入生成树</a:t>
            </a:r>
          </a:p>
          <a:p>
            <a:pPr marL="990600" lvl="1" indent="-533400"/>
            <a:r>
              <a:rPr lang="zh-CN" altLang="en-US" smtClean="0"/>
              <a:t>贪心准则：不会产生环路，且耗费最小</a:t>
            </a:r>
          </a:p>
          <a:p>
            <a:pPr marL="990600" lvl="1" indent="-533400"/>
            <a:r>
              <a:rPr lang="zh-CN" altLang="en-US" smtClean="0"/>
              <a:t>可按耗费递增顺序考察每条边</a:t>
            </a:r>
          </a:p>
          <a:p>
            <a:pPr marL="1371600" lvl="2" indent="-457200"/>
            <a:r>
              <a:rPr lang="zh-CN" altLang="en-US" smtClean="0"/>
              <a:t>若产生环路，丢弃</a:t>
            </a:r>
          </a:p>
          <a:p>
            <a:pPr marL="1371600" lvl="2" indent="-457200"/>
            <a:r>
              <a:rPr lang="zh-CN" altLang="en-US" smtClean="0"/>
              <a:t>否则，加入</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284</a:t>
            </a:fld>
            <a:endParaRPr lang="zh-CN" altLang="en-US" noProof="0" dirty="0"/>
          </a:p>
        </p:txBody>
      </p:sp>
    </p:spTree>
    <p:extLst>
      <p:ext uri="{BB962C8B-B14F-4D97-AF65-F5344CB8AC3E}">
        <p14:creationId xmlns:p14="http://schemas.microsoft.com/office/powerpoint/2010/main" val="1761759364"/>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marL="838200" indent="-838200"/>
            <a:r>
              <a:rPr lang="en-US" altLang="zh-CN" smtClean="0"/>
              <a:t>Prim</a:t>
            </a:r>
            <a:r>
              <a:rPr lang="zh-CN" altLang="en-US" smtClean="0"/>
              <a:t>算法</a:t>
            </a:r>
          </a:p>
        </p:txBody>
      </p:sp>
      <p:sp>
        <p:nvSpPr>
          <p:cNvPr id="100355" name="Rectangle 3"/>
          <p:cNvSpPr>
            <a:spLocks noGrp="1" noChangeArrowheads="1"/>
          </p:cNvSpPr>
          <p:nvPr>
            <p:ph type="body" idx="1"/>
          </p:nvPr>
        </p:nvSpPr>
        <p:spPr/>
        <p:txBody>
          <a:bodyPr/>
          <a:lstStyle/>
          <a:p>
            <a:r>
              <a:rPr lang="zh-CN" altLang="en-US" smtClean="0"/>
              <a:t>贪心准则</a:t>
            </a:r>
          </a:p>
          <a:p>
            <a:pPr lvl="1"/>
            <a:r>
              <a:rPr lang="zh-CN" altLang="en-US" smtClean="0"/>
              <a:t>加入后仍形成树，且耗费最小</a:t>
            </a:r>
          </a:p>
          <a:p>
            <a:pPr lvl="1"/>
            <a:r>
              <a:rPr lang="zh-CN" altLang="en-US" smtClean="0"/>
              <a:t>始终保持树的结构</a:t>
            </a:r>
            <a:r>
              <a:rPr lang="en-US" altLang="zh-CN" smtClean="0"/>
              <a:t>——Kruskal</a:t>
            </a:r>
            <a:r>
              <a:rPr lang="zh-CN" altLang="en-US" smtClean="0"/>
              <a:t>算法是森林</a:t>
            </a:r>
          </a:p>
          <a:p>
            <a:r>
              <a:rPr lang="zh-CN" altLang="en-US" smtClean="0"/>
              <a:t>算法过程</a:t>
            </a:r>
          </a:p>
          <a:p>
            <a:pPr lvl="1"/>
            <a:r>
              <a:rPr lang="zh-CN" altLang="en-US" smtClean="0"/>
              <a:t>从单一顶点的树</a:t>
            </a:r>
            <a:r>
              <a:rPr lang="en-US" altLang="zh-CN" smtClean="0"/>
              <a:t>T</a:t>
            </a:r>
            <a:r>
              <a:rPr lang="zh-CN" altLang="en-US" smtClean="0"/>
              <a:t>开始</a:t>
            </a:r>
          </a:p>
          <a:p>
            <a:pPr lvl="1"/>
            <a:r>
              <a:rPr lang="zh-CN" altLang="en-US" smtClean="0"/>
              <a:t>不断加入耗费最小的边</a:t>
            </a:r>
            <a:r>
              <a:rPr lang="en-US" altLang="zh-CN" smtClean="0"/>
              <a:t>(u, v)</a:t>
            </a:r>
            <a:r>
              <a:rPr lang="zh-CN" altLang="en-US" smtClean="0"/>
              <a:t>，使</a:t>
            </a:r>
            <a:r>
              <a:rPr lang="en-US" altLang="zh-CN" smtClean="0"/>
              <a:t>T</a:t>
            </a:r>
            <a:r>
              <a:rPr lang="en-US" altLang="zh-CN" smtClean="0">
                <a:latin typeface="宋体" panose="02010600030101010101" pitchFamily="2" charset="-122"/>
              </a:rPr>
              <a:t>∪</a:t>
            </a:r>
            <a:r>
              <a:rPr lang="en-US" altLang="zh-CN" smtClean="0"/>
              <a:t>{(u, v)}</a:t>
            </a:r>
            <a:r>
              <a:rPr lang="zh-CN" altLang="en-US" smtClean="0"/>
              <a:t>仍为树</a:t>
            </a:r>
            <a:r>
              <a:rPr lang="en-US" altLang="zh-CN" smtClean="0"/>
              <a:t>——u</a:t>
            </a:r>
            <a:r>
              <a:rPr lang="zh-CN" altLang="en-US" smtClean="0"/>
              <a:t>、</a:t>
            </a:r>
            <a:r>
              <a:rPr lang="en-US" altLang="zh-CN" smtClean="0"/>
              <a:t>v</a:t>
            </a:r>
            <a:r>
              <a:rPr lang="zh-CN" altLang="en-US" smtClean="0"/>
              <a:t>中必然有一个已经在</a:t>
            </a:r>
            <a:r>
              <a:rPr lang="en-US" altLang="zh-CN" smtClean="0"/>
              <a:t>T</a:t>
            </a:r>
            <a:r>
              <a:rPr lang="zh-CN" altLang="en-US" smtClean="0"/>
              <a:t>中，另一个不在</a:t>
            </a:r>
            <a:r>
              <a:rPr lang="en-US" altLang="zh-CN" smtClean="0"/>
              <a:t>T</a:t>
            </a:r>
            <a:r>
              <a:rPr lang="zh-CN" altLang="en-US" smtClean="0"/>
              <a:t>中</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285</a:t>
            </a:fld>
            <a:endParaRPr lang="zh-CN" altLang="en-US" noProof="0" dirty="0"/>
          </a:p>
        </p:txBody>
      </p:sp>
    </p:spTree>
    <p:extLst>
      <p:ext uri="{BB962C8B-B14F-4D97-AF65-F5344CB8AC3E}">
        <p14:creationId xmlns:p14="http://schemas.microsoft.com/office/powerpoint/2010/main" val="389089042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最短路径问题</a:t>
            </a:r>
          </a:p>
        </p:txBody>
      </p:sp>
      <p:sp>
        <p:nvSpPr>
          <p:cNvPr id="23555" name="内容占位符 2"/>
          <p:cNvSpPr>
            <a:spLocks noGrp="1"/>
          </p:cNvSpPr>
          <p:nvPr>
            <p:ph idx="1"/>
          </p:nvPr>
        </p:nvSpPr>
        <p:spPr/>
        <p:txBody>
          <a:bodyPr/>
          <a:lstStyle/>
          <a:p>
            <a:r>
              <a:rPr lang="zh-CN" altLang="en-US" smtClean="0"/>
              <a:t>无权图的最短路径问题</a:t>
            </a:r>
            <a:endParaRPr lang="en-US" altLang="zh-CN" smtClean="0"/>
          </a:p>
          <a:p>
            <a:pPr lvl="1"/>
            <a:r>
              <a:rPr lang="zh-CN" altLang="en-US" smtClean="0"/>
              <a:t>比较简单，即两点之间边数最少的路径</a:t>
            </a:r>
            <a:endParaRPr lang="en-US" altLang="zh-CN" smtClean="0"/>
          </a:p>
          <a:p>
            <a:r>
              <a:rPr lang="zh-CN" altLang="en-US" smtClean="0">
                <a:solidFill>
                  <a:srgbClr val="0000CC"/>
                </a:solidFill>
              </a:rPr>
              <a:t>有向带权图</a:t>
            </a:r>
            <a:r>
              <a:rPr lang="zh-CN" altLang="en-US" smtClean="0"/>
              <a:t>的最短路径问题</a:t>
            </a:r>
            <a:endParaRPr lang="en-US" altLang="zh-CN" smtClean="0"/>
          </a:p>
          <a:p>
            <a:pPr lvl="1"/>
            <a:r>
              <a:rPr lang="zh-CN" altLang="en-US" smtClean="0"/>
              <a:t>可理解为两地间交通费用最少问题</a:t>
            </a:r>
            <a:endParaRPr lang="en-US" altLang="zh-CN" smtClean="0"/>
          </a:p>
          <a:p>
            <a:pPr lvl="1"/>
            <a:r>
              <a:rPr lang="zh-CN" altLang="en-US" smtClean="0"/>
              <a:t>分为单源最短路径、每对点最短路径两类</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286</a:t>
            </a:fld>
            <a:endParaRPr lang="zh-CN" altLang="en-US" noProof="0" dirty="0"/>
          </a:p>
        </p:txBody>
      </p:sp>
    </p:spTree>
    <p:extLst>
      <p:ext uri="{BB962C8B-B14F-4D97-AF65-F5344CB8AC3E}">
        <p14:creationId xmlns:p14="http://schemas.microsoft.com/office/powerpoint/2010/main" val="12843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单源最短路径</a:t>
            </a:r>
          </a:p>
        </p:txBody>
      </p:sp>
      <p:sp>
        <p:nvSpPr>
          <p:cNvPr id="24579" name="Rectangle 3"/>
          <p:cNvSpPr>
            <a:spLocks noGrp="1" noChangeArrowheads="1"/>
          </p:cNvSpPr>
          <p:nvPr>
            <p:ph type="body" idx="1"/>
          </p:nvPr>
        </p:nvSpPr>
        <p:spPr/>
        <p:txBody>
          <a:bodyPr/>
          <a:lstStyle/>
          <a:p>
            <a:r>
              <a:rPr lang="zh-CN" altLang="en-US" smtClean="0"/>
              <a:t>有向图</a:t>
            </a:r>
            <a:r>
              <a:rPr lang="en-US" altLang="zh-CN" smtClean="0"/>
              <a:t>G</a:t>
            </a:r>
            <a:r>
              <a:rPr lang="zh-CN" altLang="en-US" smtClean="0"/>
              <a:t>，每条边都有非负权重（耗费）</a:t>
            </a:r>
          </a:p>
          <a:p>
            <a:r>
              <a:rPr lang="zh-CN" altLang="en-US" smtClean="0"/>
              <a:t>路径长度</a:t>
            </a:r>
            <a:r>
              <a:rPr lang="en-US" altLang="zh-CN" smtClean="0"/>
              <a:t>——</a:t>
            </a:r>
            <a:r>
              <a:rPr lang="zh-CN" altLang="en-US" smtClean="0"/>
              <a:t>路径中边的权重之和</a:t>
            </a:r>
          </a:p>
          <a:p>
            <a:r>
              <a:rPr lang="zh-CN" altLang="en-US" smtClean="0"/>
              <a:t>单源最短路径：给定源顶点</a:t>
            </a:r>
            <a:r>
              <a:rPr lang="en-US" altLang="zh-CN" smtClean="0"/>
              <a:t>s</a:t>
            </a:r>
            <a:r>
              <a:rPr lang="zh-CN" altLang="en-US" smtClean="0"/>
              <a:t>，求它到其他任意顶点（目的顶点）的最短路径</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287</a:t>
            </a:fld>
            <a:endParaRPr lang="zh-CN" altLang="en-US" noProof="0" dirty="0"/>
          </a:p>
        </p:txBody>
      </p:sp>
    </p:spTree>
    <p:extLst>
      <p:ext uri="{BB962C8B-B14F-4D97-AF65-F5344CB8AC3E}">
        <p14:creationId xmlns:p14="http://schemas.microsoft.com/office/powerpoint/2010/main" val="245879971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Dijkstra</a:t>
            </a:r>
            <a:r>
              <a:rPr lang="zh-CN" altLang="en-US" smtClean="0"/>
              <a:t>算法</a:t>
            </a:r>
          </a:p>
        </p:txBody>
      </p:sp>
      <p:sp>
        <p:nvSpPr>
          <p:cNvPr id="26627" name="Rectangle 3"/>
          <p:cNvSpPr>
            <a:spLocks noGrp="1" noChangeArrowheads="1"/>
          </p:cNvSpPr>
          <p:nvPr>
            <p:ph type="body" idx="1"/>
          </p:nvPr>
        </p:nvSpPr>
        <p:spPr>
          <a:xfrm>
            <a:off x="917575" y="1525588"/>
            <a:ext cx="7780338" cy="4570412"/>
          </a:xfrm>
        </p:spPr>
        <p:txBody>
          <a:bodyPr/>
          <a:lstStyle/>
          <a:p>
            <a:r>
              <a:rPr lang="en-US" altLang="zh-CN" smtClean="0"/>
              <a:t>S</a:t>
            </a:r>
            <a:r>
              <a:rPr lang="zh-CN" altLang="en-US" smtClean="0"/>
              <a:t>：“已求出最短路径顶点集合”，初始为</a:t>
            </a:r>
            <a:r>
              <a:rPr lang="en-US" altLang="zh-CN" smtClean="0"/>
              <a:t>{s}</a:t>
            </a:r>
          </a:p>
          <a:p>
            <a:r>
              <a:rPr lang="en-US" altLang="zh-CN" smtClean="0"/>
              <a:t>L=V - S</a:t>
            </a:r>
          </a:p>
          <a:p>
            <a:r>
              <a:rPr lang="zh-CN" altLang="en-US" smtClean="0"/>
              <a:t>每个步骤从</a:t>
            </a:r>
            <a:r>
              <a:rPr lang="en-US" altLang="zh-CN" smtClean="0"/>
              <a:t>L</a:t>
            </a:r>
            <a:r>
              <a:rPr lang="zh-CN" altLang="en-US" smtClean="0"/>
              <a:t>选取一个顶点</a:t>
            </a:r>
            <a:r>
              <a:rPr lang="en-US" altLang="zh-CN" smtClean="0"/>
              <a:t>v</a:t>
            </a:r>
            <a:r>
              <a:rPr lang="zh-CN" altLang="en-US" smtClean="0"/>
              <a:t>加入</a:t>
            </a:r>
            <a:r>
              <a:rPr lang="en-US" altLang="zh-CN" smtClean="0"/>
              <a:t>S</a:t>
            </a:r>
          </a:p>
          <a:p>
            <a:r>
              <a:rPr lang="zh-CN" altLang="en-US" smtClean="0"/>
              <a:t>贪心准则：</a:t>
            </a:r>
            <a:r>
              <a:rPr lang="en-US" altLang="zh-CN" smtClean="0"/>
              <a:t>v</a:t>
            </a:r>
            <a:r>
              <a:rPr lang="zh-CN" altLang="en-US" smtClean="0"/>
              <a:t>是</a:t>
            </a:r>
            <a:r>
              <a:rPr lang="en-US" altLang="zh-CN" smtClean="0"/>
              <a:t>L</a:t>
            </a:r>
            <a:r>
              <a:rPr lang="zh-CN" altLang="en-US" smtClean="0"/>
              <a:t>中距</a:t>
            </a:r>
            <a:r>
              <a:rPr lang="en-US" altLang="zh-CN" smtClean="0"/>
              <a:t>s</a:t>
            </a:r>
            <a:r>
              <a:rPr lang="zh-CN" altLang="en-US" smtClean="0"/>
              <a:t>距离最短者</a:t>
            </a:r>
          </a:p>
          <a:p>
            <a:r>
              <a:rPr lang="zh-CN" altLang="en-US" smtClean="0"/>
              <a:t>新最短路径</a:t>
            </a:r>
            <a:r>
              <a:rPr lang="en-US" altLang="zh-CN" smtClean="0">
                <a:sym typeface="Wingdings" panose="05000000000000000000" pitchFamily="2" charset="2"/>
              </a:rPr>
              <a:t>=</a:t>
            </a:r>
            <a:r>
              <a:rPr lang="zh-CN" altLang="en-US" smtClean="0">
                <a:sym typeface="Wingdings" panose="05000000000000000000" pitchFamily="2" charset="2"/>
              </a:rPr>
              <a:t>已有最短路径</a:t>
            </a:r>
            <a:r>
              <a:rPr lang="en-US" altLang="zh-CN" smtClean="0">
                <a:sym typeface="Wingdings" panose="05000000000000000000" pitchFamily="2" charset="2"/>
              </a:rPr>
              <a:t>+</a:t>
            </a:r>
            <a:r>
              <a:rPr lang="zh-CN" altLang="en-US" smtClean="0">
                <a:sym typeface="Wingdings" panose="05000000000000000000" pitchFamily="2" charset="2"/>
              </a:rPr>
              <a:t>一条边</a:t>
            </a:r>
            <a:br>
              <a:rPr lang="zh-CN" altLang="en-US" smtClean="0">
                <a:sym typeface="Wingdings" panose="05000000000000000000" pitchFamily="2" charset="2"/>
              </a:rPr>
            </a:br>
            <a:r>
              <a:rPr lang="zh-CN" altLang="en-US" smtClean="0">
                <a:sym typeface="Wingdings" panose="05000000000000000000" pitchFamily="2" charset="2"/>
              </a:rPr>
              <a:t>每个顶点无需保存其完整路径，保存路径中它的前一顶点即可</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288</a:t>
            </a:fld>
            <a:endParaRPr lang="zh-CN" altLang="en-US" noProof="0" dirty="0"/>
          </a:p>
        </p:txBody>
      </p:sp>
    </p:spTree>
    <p:extLst>
      <p:ext uri="{BB962C8B-B14F-4D97-AF65-F5344CB8AC3E}">
        <p14:creationId xmlns:p14="http://schemas.microsoft.com/office/powerpoint/2010/main" val="315761685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floy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95600"/>
            <a:ext cx="721201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2"/>
          <p:cNvSpPr>
            <a:spLocks noGrp="1" noChangeArrowheads="1"/>
          </p:cNvSpPr>
          <p:nvPr>
            <p:ph type="title"/>
          </p:nvPr>
        </p:nvSpPr>
        <p:spPr/>
        <p:txBody>
          <a:bodyPr/>
          <a:lstStyle/>
          <a:p>
            <a:r>
              <a:rPr lang="zh-CN" altLang="en-US" smtClean="0"/>
              <a:t>每一对点的最短路径</a:t>
            </a:r>
          </a:p>
        </p:txBody>
      </p:sp>
      <p:sp>
        <p:nvSpPr>
          <p:cNvPr id="38916" name="Rectangle 3"/>
          <p:cNvSpPr>
            <a:spLocks noGrp="1" noChangeArrowheads="1"/>
          </p:cNvSpPr>
          <p:nvPr>
            <p:ph type="body" idx="1"/>
          </p:nvPr>
        </p:nvSpPr>
        <p:spPr>
          <a:xfrm>
            <a:off x="1143000" y="1295400"/>
            <a:ext cx="7772400" cy="2514600"/>
          </a:xfrm>
        </p:spPr>
        <p:txBody>
          <a:bodyPr/>
          <a:lstStyle/>
          <a:p>
            <a:r>
              <a:rPr lang="zh-CN" altLang="en-US" smtClean="0"/>
              <a:t>所有点对间的最短路径，</a:t>
            </a:r>
            <a:r>
              <a:rPr lang="en-US" altLang="zh-CN" smtClean="0">
                <a:solidFill>
                  <a:schemeClr val="hlink"/>
                </a:solidFill>
              </a:rPr>
              <a:t>all-pairs shortest-paths problem</a:t>
            </a:r>
            <a:r>
              <a:rPr lang="zh-CN" altLang="en-US" smtClean="0"/>
              <a:t>，</a:t>
            </a:r>
            <a:r>
              <a:rPr lang="en-US" altLang="zh-CN" smtClean="0"/>
              <a:t>n(n-1)</a:t>
            </a:r>
            <a:r>
              <a:rPr lang="zh-CN" altLang="en-US" smtClean="0"/>
              <a:t>条</a:t>
            </a:r>
          </a:p>
          <a:p>
            <a:r>
              <a:rPr lang="zh-CN" altLang="en-US" smtClean="0"/>
              <a:t>简单算法：每个顶点执行单源最短路径算法</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289</a:t>
            </a:fld>
            <a:endParaRPr lang="zh-CN" altLang="en-US" noProof="0" dirty="0"/>
          </a:p>
        </p:txBody>
      </p:sp>
    </p:spTree>
    <p:extLst>
      <p:ext uri="{BB962C8B-B14F-4D97-AF65-F5344CB8AC3E}">
        <p14:creationId xmlns:p14="http://schemas.microsoft.com/office/powerpoint/2010/main" val="3681948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影响程序性能评价的因素</a:t>
            </a:r>
          </a:p>
        </p:txBody>
      </p:sp>
      <p:sp>
        <p:nvSpPr>
          <p:cNvPr id="41987" name="内容占位符 2"/>
          <p:cNvSpPr>
            <a:spLocks noGrp="1"/>
          </p:cNvSpPr>
          <p:nvPr>
            <p:ph idx="1"/>
          </p:nvPr>
        </p:nvSpPr>
        <p:spPr/>
        <p:txBody>
          <a:bodyPr/>
          <a:lstStyle/>
          <a:p>
            <a:r>
              <a:rPr lang="zh-CN" altLang="en-US" smtClean="0"/>
              <a:t>计算机</a:t>
            </a:r>
            <a:endParaRPr lang="en-US" altLang="zh-CN" smtClean="0"/>
          </a:p>
          <a:p>
            <a:r>
              <a:rPr lang="zh-CN" altLang="en-US" smtClean="0"/>
              <a:t>编译器及其选项</a:t>
            </a:r>
            <a:endParaRPr lang="en-US" altLang="zh-CN" smtClean="0"/>
          </a:p>
          <a:p>
            <a:r>
              <a:rPr lang="zh-CN" altLang="en-US" smtClean="0"/>
              <a:t>问题规模（问题实例长度）</a:t>
            </a:r>
            <a:endParaRPr lang="en-US" altLang="zh-CN" smtClean="0"/>
          </a:p>
          <a:p>
            <a:r>
              <a:rPr lang="zh-CN" altLang="en-US" smtClean="0"/>
              <a:t>具体输入</a:t>
            </a:r>
            <a:endParaRPr lang="en-US" altLang="zh-CN" smtClean="0"/>
          </a:p>
          <a:p>
            <a:r>
              <a:rPr lang="zh-CN" altLang="en-US" smtClean="0"/>
              <a:t>代码本身（数据结构及算法）</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29</a:t>
            </a:fld>
            <a:endParaRPr lang="zh-CN" altLang="en-US" noProof="0" dirty="0"/>
          </a:p>
        </p:txBody>
      </p:sp>
      <p:sp>
        <p:nvSpPr>
          <p:cNvPr id="41989" name="右大括号 5"/>
          <p:cNvSpPr/>
          <p:nvPr/>
        </p:nvSpPr>
        <p:spPr bwMode="auto">
          <a:xfrm>
            <a:off x="5648336" y="1455748"/>
            <a:ext cx="358775" cy="1076325"/>
          </a:xfrm>
          <a:prstGeom prst="rightBrace">
            <a:avLst>
              <a:gd name="adj1" fmla="val 8333"/>
              <a:gd name="adj2" fmla="val 50000"/>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1990" name="右大括号 6"/>
          <p:cNvSpPr/>
          <p:nvPr/>
        </p:nvSpPr>
        <p:spPr bwMode="auto">
          <a:xfrm>
            <a:off x="5648336" y="2890848"/>
            <a:ext cx="358775" cy="1614487"/>
          </a:xfrm>
          <a:prstGeom prst="rightBrace">
            <a:avLst>
              <a:gd name="adj1" fmla="val 8333"/>
              <a:gd name="adj2" fmla="val 50000"/>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1991" name="TextBox 7"/>
          <p:cNvSpPr txBox="1">
            <a:spLocks noChangeArrowheads="1"/>
          </p:cNvSpPr>
          <p:nvPr/>
        </p:nvSpPr>
        <p:spPr bwMode="auto">
          <a:xfrm>
            <a:off x="6186495" y="1814516"/>
            <a:ext cx="1973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暂不考虑</a:t>
            </a:r>
          </a:p>
        </p:txBody>
      </p:sp>
      <p:sp>
        <p:nvSpPr>
          <p:cNvPr id="41992" name="TextBox 8"/>
          <p:cNvSpPr txBox="1">
            <a:spLocks noChangeArrowheads="1"/>
          </p:cNvSpPr>
          <p:nvPr/>
        </p:nvSpPr>
        <p:spPr bwMode="auto">
          <a:xfrm>
            <a:off x="6186495" y="3429000"/>
            <a:ext cx="1973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重点考虑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t>Floyd</a:t>
            </a:r>
            <a:r>
              <a:rPr lang="zh-CN" altLang="en-US" smtClean="0"/>
              <a:t>算法</a:t>
            </a:r>
          </a:p>
        </p:txBody>
      </p:sp>
      <p:sp>
        <p:nvSpPr>
          <p:cNvPr id="39939" name="Rectangle 3"/>
          <p:cNvSpPr>
            <a:spLocks noGrp="1" noChangeArrowheads="1"/>
          </p:cNvSpPr>
          <p:nvPr>
            <p:ph type="body" idx="1"/>
          </p:nvPr>
        </p:nvSpPr>
        <p:spPr>
          <a:xfrm>
            <a:off x="1182688" y="1371600"/>
            <a:ext cx="7772400" cy="5486400"/>
          </a:xfrm>
        </p:spPr>
        <p:txBody>
          <a:bodyPr/>
          <a:lstStyle/>
          <a:p>
            <a:r>
              <a:rPr lang="zh-CN" altLang="en-US" smtClean="0"/>
              <a:t>顶点编号为</a:t>
            </a:r>
            <a:r>
              <a:rPr lang="en-US" altLang="zh-CN" smtClean="0"/>
              <a:t>1</a:t>
            </a:r>
            <a:r>
              <a:rPr lang="zh-CN" altLang="en-US" smtClean="0"/>
              <a:t>～</a:t>
            </a:r>
            <a:r>
              <a:rPr lang="en-US" altLang="zh-CN" smtClean="0"/>
              <a:t>n</a:t>
            </a:r>
          </a:p>
          <a:p>
            <a:r>
              <a:rPr lang="en-US" altLang="zh-CN" smtClean="0"/>
              <a:t>c(i,j,k)</a:t>
            </a:r>
            <a:r>
              <a:rPr lang="zh-CN" altLang="en-US" smtClean="0"/>
              <a:t>：</a:t>
            </a:r>
            <a:r>
              <a:rPr lang="en-US" altLang="zh-CN" smtClean="0"/>
              <a:t>i</a:t>
            </a:r>
            <a:r>
              <a:rPr lang="en-US" altLang="zh-CN" smtClean="0">
                <a:sym typeface="Wingdings" panose="05000000000000000000" pitchFamily="2" charset="2"/>
              </a:rPr>
              <a:t>j</a:t>
            </a:r>
            <a:r>
              <a:rPr lang="zh-CN" altLang="en-US" smtClean="0">
                <a:sym typeface="Wingdings" panose="05000000000000000000" pitchFamily="2" charset="2"/>
              </a:rPr>
              <a:t>的“最短路径”长度</a:t>
            </a:r>
            <a:r>
              <a:rPr lang="en-US" altLang="zh-CN" smtClean="0">
                <a:sym typeface="Wingdings" panose="05000000000000000000" pitchFamily="2" charset="2"/>
              </a:rPr>
              <a:t>——</a:t>
            </a:r>
            <a:r>
              <a:rPr lang="zh-CN" altLang="en-US" smtClean="0">
                <a:sym typeface="Wingdings" panose="05000000000000000000" pitchFamily="2" charset="2"/>
              </a:rPr>
              <a:t>加了限制条件，路径中顶点的最大编号为</a:t>
            </a:r>
            <a:r>
              <a:rPr lang="en-US" altLang="zh-CN" smtClean="0">
                <a:sym typeface="Wingdings" panose="05000000000000000000" pitchFamily="2" charset="2"/>
              </a:rPr>
              <a:t>k</a:t>
            </a:r>
          </a:p>
          <a:p>
            <a:pPr lvl="1"/>
            <a:r>
              <a:rPr lang="zh-CN" altLang="en-US" smtClean="0"/>
              <a:t>存在边</a:t>
            </a:r>
            <a:r>
              <a:rPr lang="en-US" altLang="zh-CN" smtClean="0"/>
              <a:t>&lt;i, j&gt;</a:t>
            </a:r>
            <a:r>
              <a:rPr lang="en-US" altLang="zh-CN" smtClean="0">
                <a:sym typeface="Wingdings" panose="05000000000000000000" pitchFamily="2" charset="2"/>
              </a:rPr>
              <a:t>c(i, j, 0)=&lt;i, j&gt;</a:t>
            </a:r>
            <a:r>
              <a:rPr lang="zh-CN" altLang="en-US" smtClean="0">
                <a:sym typeface="Wingdings" panose="05000000000000000000" pitchFamily="2" charset="2"/>
              </a:rPr>
              <a:t>的长度</a:t>
            </a:r>
          </a:p>
          <a:p>
            <a:pPr lvl="1"/>
            <a:r>
              <a:rPr lang="zh-CN" altLang="en-US" smtClean="0">
                <a:sym typeface="Wingdings" panose="05000000000000000000" pitchFamily="2" charset="2"/>
              </a:rPr>
              <a:t>不存在边</a:t>
            </a:r>
            <a:r>
              <a:rPr lang="en-US" altLang="zh-CN" smtClean="0">
                <a:sym typeface="Wingdings" panose="05000000000000000000" pitchFamily="2" charset="2"/>
              </a:rPr>
              <a:t>&lt;i, j&gt;c(i, j, 0)=+</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sym typeface="Wingdings" panose="05000000000000000000" pitchFamily="2" charset="2"/>
              </a:rPr>
              <a:t>∞</a:t>
            </a:r>
            <a:endParaRPr lang="en-US" altLang="zh-CN" smtClean="0">
              <a:sym typeface="Wingdings" panose="05000000000000000000" pitchFamily="2" charset="2"/>
            </a:endParaRPr>
          </a:p>
          <a:p>
            <a:pPr lvl="1"/>
            <a:r>
              <a:rPr lang="en-US" altLang="zh-CN" smtClean="0">
                <a:sym typeface="Wingdings" panose="05000000000000000000" pitchFamily="2" charset="2"/>
              </a:rPr>
              <a:t>c(i, i, 0)=0</a:t>
            </a:r>
          </a:p>
          <a:p>
            <a:pPr lvl="1"/>
            <a:r>
              <a:rPr lang="en-US" altLang="zh-CN" smtClean="0">
                <a:sym typeface="Wingdings" panose="05000000000000000000" pitchFamily="2" charset="2"/>
              </a:rPr>
              <a:t>c(i, j, n)——</a:t>
            </a:r>
            <a:r>
              <a:rPr lang="zh-CN" altLang="en-US" smtClean="0">
                <a:sym typeface="Wingdings" panose="05000000000000000000" pitchFamily="2" charset="2"/>
              </a:rPr>
              <a:t>最短路径长度</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290</a:t>
            </a:fld>
            <a:endParaRPr lang="zh-CN" altLang="en-US" noProof="0" dirty="0"/>
          </a:p>
        </p:txBody>
      </p:sp>
    </p:spTree>
    <p:extLst>
      <p:ext uri="{BB962C8B-B14F-4D97-AF65-F5344CB8AC3E}">
        <p14:creationId xmlns:p14="http://schemas.microsoft.com/office/powerpoint/2010/main" val="209649830"/>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如何计算</a:t>
            </a:r>
            <a:r>
              <a:rPr lang="en-US" altLang="zh-CN" smtClean="0"/>
              <a:t>c(i, j, k)</a:t>
            </a:r>
          </a:p>
        </p:txBody>
      </p:sp>
      <p:sp>
        <p:nvSpPr>
          <p:cNvPr id="41987" name="Rectangle 3"/>
          <p:cNvSpPr>
            <a:spLocks noGrp="1" noChangeArrowheads="1"/>
          </p:cNvSpPr>
          <p:nvPr>
            <p:ph type="body" idx="1"/>
          </p:nvPr>
        </p:nvSpPr>
        <p:spPr/>
        <p:txBody>
          <a:bodyPr/>
          <a:lstStyle/>
          <a:p>
            <a:r>
              <a:rPr lang="zh-CN" altLang="en-US" smtClean="0"/>
              <a:t>顶点最大编号不超过</a:t>
            </a:r>
            <a:r>
              <a:rPr lang="en-US" altLang="zh-CN" smtClean="0"/>
              <a:t>k</a:t>
            </a:r>
            <a:r>
              <a:rPr lang="zh-CN" altLang="en-US" smtClean="0"/>
              <a:t>，两种情况</a:t>
            </a:r>
          </a:p>
          <a:p>
            <a:pPr lvl="1"/>
            <a:r>
              <a:rPr lang="zh-CN" altLang="en-US" smtClean="0"/>
              <a:t>路径不包含</a:t>
            </a:r>
            <a:r>
              <a:rPr lang="en-US" altLang="zh-CN" smtClean="0"/>
              <a:t>k</a:t>
            </a:r>
            <a:r>
              <a:rPr lang="zh-CN" altLang="en-US" smtClean="0"/>
              <a:t>，</a:t>
            </a:r>
            <a:r>
              <a:rPr lang="en-US" altLang="zh-CN" smtClean="0"/>
              <a:t>c(i, j, k)=c(i, j, k-1)</a:t>
            </a:r>
          </a:p>
          <a:p>
            <a:pPr lvl="1"/>
            <a:r>
              <a:rPr lang="zh-CN" altLang="en-US" smtClean="0"/>
              <a:t>包含</a:t>
            </a:r>
            <a:r>
              <a:rPr lang="en-US" altLang="zh-CN" smtClean="0"/>
              <a:t>k</a:t>
            </a:r>
            <a:r>
              <a:rPr lang="zh-CN" altLang="en-US" smtClean="0"/>
              <a:t>，</a:t>
            </a:r>
            <a:r>
              <a:rPr lang="en-US" altLang="zh-CN" smtClean="0"/>
              <a:t>c(i, j, k)=c(i, k, k-1) + c(k, j, k-1)</a:t>
            </a:r>
          </a:p>
          <a:p>
            <a:pPr lvl="1"/>
            <a:r>
              <a:rPr lang="en-US" altLang="zh-CN" smtClean="0">
                <a:sym typeface="Wingdings" panose="05000000000000000000" pitchFamily="2" charset="2"/>
              </a:rPr>
              <a:t>c(i,j,k)=min{c(i,j,k-1), </a:t>
            </a:r>
            <a:r>
              <a:rPr lang="en-US" altLang="zh-CN" smtClean="0"/>
              <a:t>c(i,k,k-1)+c(k,j,k-1)}</a:t>
            </a:r>
          </a:p>
          <a:p>
            <a:r>
              <a:rPr lang="zh-CN" altLang="en-US" smtClean="0"/>
              <a:t>递归算法，</a:t>
            </a:r>
            <a:r>
              <a:rPr lang="en-US" altLang="zh-CN" smtClean="0">
                <a:latin typeface="Symbol" panose="05050102010706020507" pitchFamily="18" charset="2"/>
              </a:rPr>
              <a:t>Q</a:t>
            </a:r>
            <a:r>
              <a:rPr lang="en-US" altLang="zh-CN" smtClean="0"/>
              <a:t>(n2</a:t>
            </a:r>
            <a:r>
              <a:rPr lang="en-US" altLang="zh-CN" baseline="30000" smtClean="0"/>
              <a:t>n</a:t>
            </a:r>
            <a:r>
              <a:rPr lang="en-US" altLang="zh-CN" smtClean="0"/>
              <a:t>)</a:t>
            </a:r>
          </a:p>
          <a:p>
            <a:r>
              <a:rPr lang="zh-CN" altLang="en-US" smtClean="0"/>
              <a:t>迭代计算</a:t>
            </a:r>
            <a:r>
              <a:rPr lang="zh-CN" altLang="en-US" smtClean="0">
                <a:sym typeface="Wingdings" panose="05000000000000000000" pitchFamily="2" charset="2"/>
              </a:rPr>
              <a:t></a:t>
            </a:r>
            <a:r>
              <a:rPr lang="en-US" altLang="zh-CN" smtClean="0">
                <a:latin typeface="Symbol" panose="05050102010706020507" pitchFamily="18" charset="2"/>
              </a:rPr>
              <a:t>Q</a:t>
            </a:r>
            <a:r>
              <a:rPr lang="en-US" altLang="zh-CN" smtClean="0"/>
              <a:t>(n</a:t>
            </a:r>
            <a:r>
              <a:rPr lang="en-US" altLang="zh-CN" baseline="30000" smtClean="0"/>
              <a:t>3</a:t>
            </a:r>
            <a:r>
              <a:rPr lang="en-US" altLang="zh-CN" smtClean="0"/>
              <a:t>)</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291</a:t>
            </a:fld>
            <a:endParaRPr lang="zh-CN" altLang="en-US" noProof="0" dirty="0"/>
          </a:p>
        </p:txBody>
      </p:sp>
    </p:spTree>
    <p:extLst>
      <p:ext uri="{BB962C8B-B14F-4D97-AF65-F5344CB8AC3E}">
        <p14:creationId xmlns:p14="http://schemas.microsoft.com/office/powerpoint/2010/main" val="430476746"/>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拓扑排序</a:t>
            </a:r>
          </a:p>
        </p:txBody>
      </p:sp>
      <p:sp>
        <p:nvSpPr>
          <p:cNvPr id="55299" name="Rectangle 3"/>
          <p:cNvSpPr>
            <a:spLocks noGrp="1" noChangeArrowheads="1"/>
          </p:cNvSpPr>
          <p:nvPr>
            <p:ph type="body" idx="1"/>
          </p:nvPr>
        </p:nvSpPr>
        <p:spPr>
          <a:xfrm>
            <a:off x="804863" y="1371600"/>
            <a:ext cx="8150225" cy="2514600"/>
          </a:xfrm>
        </p:spPr>
        <p:txBody>
          <a:bodyPr/>
          <a:lstStyle/>
          <a:p>
            <a:pPr>
              <a:lnSpc>
                <a:spcPct val="90000"/>
              </a:lnSpc>
            </a:pPr>
            <a:r>
              <a:rPr lang="zh-CN" altLang="en-US" smtClean="0">
                <a:sym typeface="Wingdings" panose="05000000000000000000" pitchFamily="2" charset="2"/>
              </a:rPr>
              <a:t>偏序：集合中仅有部分成员之间可比较</a:t>
            </a:r>
            <a:endParaRPr lang="en-US" altLang="zh-CN" smtClean="0">
              <a:sym typeface="Wingdings" panose="05000000000000000000" pitchFamily="2" charset="2"/>
            </a:endParaRPr>
          </a:p>
          <a:p>
            <a:pPr>
              <a:lnSpc>
                <a:spcPct val="90000"/>
              </a:lnSpc>
            </a:pPr>
            <a:r>
              <a:rPr lang="zh-CN" altLang="en-US" smtClean="0">
                <a:sym typeface="Wingdings" panose="05000000000000000000" pitchFamily="2" charset="2"/>
              </a:rPr>
              <a:t>全序：集合中全体成员之间均可比较</a:t>
            </a:r>
            <a:endParaRPr lang="en-US" altLang="zh-CN" smtClean="0">
              <a:sym typeface="Wingdings" panose="05000000000000000000" pitchFamily="2" charset="2"/>
            </a:endParaRPr>
          </a:p>
          <a:p>
            <a:pPr>
              <a:lnSpc>
                <a:spcPct val="90000"/>
              </a:lnSpc>
            </a:pPr>
            <a:r>
              <a:rPr lang="zh-CN" altLang="en-US" smtClean="0">
                <a:solidFill>
                  <a:srgbClr val="FF0000"/>
                </a:solidFill>
                <a:sym typeface="Wingdings" panose="05000000000000000000" pitchFamily="2" charset="2"/>
              </a:rPr>
              <a:t>拓扑排序</a:t>
            </a:r>
            <a:r>
              <a:rPr lang="zh-CN" altLang="en-US" smtClean="0">
                <a:sym typeface="Wingdings" panose="05000000000000000000" pitchFamily="2" charset="2"/>
              </a:rPr>
              <a:t>（</a:t>
            </a:r>
            <a:r>
              <a:rPr lang="en-US" altLang="zh-CN" smtClean="0">
                <a:sym typeface="Wingdings" panose="05000000000000000000" pitchFamily="2" charset="2"/>
              </a:rPr>
              <a:t>Topological Sort</a:t>
            </a:r>
            <a:r>
              <a:rPr lang="zh-CN" altLang="en-US" smtClean="0">
                <a:sym typeface="Wingdings" panose="05000000000000000000" pitchFamily="2" charset="2"/>
              </a:rPr>
              <a:t>）：由某个集合上的一个偏序得到该集合上的一个全序</a:t>
            </a:r>
          </a:p>
        </p:txBody>
      </p:sp>
      <p:grpSp>
        <p:nvGrpSpPr>
          <p:cNvPr id="55300" name="组合 51"/>
          <p:cNvGrpSpPr>
            <a:grpSpLocks/>
          </p:cNvGrpSpPr>
          <p:nvPr/>
        </p:nvGrpSpPr>
        <p:grpSpPr bwMode="auto">
          <a:xfrm>
            <a:off x="625475" y="3786188"/>
            <a:ext cx="2692400" cy="1974850"/>
            <a:chOff x="625464" y="3785939"/>
            <a:chExt cx="2692656" cy="1975105"/>
          </a:xfrm>
        </p:grpSpPr>
        <p:grpSp>
          <p:nvGrpSpPr>
            <p:cNvPr id="55328" name="组合 5"/>
            <p:cNvGrpSpPr>
              <a:grpSpLocks/>
            </p:cNvGrpSpPr>
            <p:nvPr/>
          </p:nvGrpSpPr>
          <p:grpSpPr bwMode="auto">
            <a:xfrm>
              <a:off x="625464" y="4505327"/>
              <a:ext cx="540000" cy="540001"/>
              <a:chOff x="625464" y="4505327"/>
              <a:chExt cx="540000" cy="540001"/>
            </a:xfrm>
          </p:grpSpPr>
          <p:sp>
            <p:nvSpPr>
              <p:cNvPr id="4" name="流程图: 联系 3"/>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51" name="TextBox 4"/>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1</a:t>
                </a:r>
                <a:endParaRPr lang="zh-CN" altLang="en-US" b="1" baseline="-25000">
                  <a:solidFill>
                    <a:srgbClr val="FFFFFF"/>
                  </a:solidFill>
                </a:endParaRPr>
              </a:p>
            </p:txBody>
          </p:sp>
        </p:grpSp>
        <p:grpSp>
          <p:nvGrpSpPr>
            <p:cNvPr id="55329" name="组合 6"/>
            <p:cNvGrpSpPr>
              <a:grpSpLocks/>
            </p:cNvGrpSpPr>
            <p:nvPr/>
          </p:nvGrpSpPr>
          <p:grpSpPr bwMode="auto">
            <a:xfrm>
              <a:off x="1699956" y="3785939"/>
              <a:ext cx="540000" cy="540001"/>
              <a:chOff x="625464" y="4505327"/>
              <a:chExt cx="540000" cy="540001"/>
            </a:xfrm>
          </p:grpSpPr>
          <p:sp>
            <p:nvSpPr>
              <p:cNvPr id="8" name="流程图: 联系 7"/>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47" name="TextBox 8"/>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2</a:t>
                </a:r>
                <a:endParaRPr lang="zh-CN" altLang="en-US" b="1" baseline="-25000">
                  <a:solidFill>
                    <a:srgbClr val="FFFFFF"/>
                  </a:solidFill>
                </a:endParaRPr>
              </a:p>
            </p:txBody>
          </p:sp>
        </p:grpSp>
        <p:grpSp>
          <p:nvGrpSpPr>
            <p:cNvPr id="55330" name="组合 9"/>
            <p:cNvGrpSpPr>
              <a:grpSpLocks/>
            </p:cNvGrpSpPr>
            <p:nvPr/>
          </p:nvGrpSpPr>
          <p:grpSpPr bwMode="auto">
            <a:xfrm>
              <a:off x="1701792" y="5221043"/>
              <a:ext cx="540000" cy="540001"/>
              <a:chOff x="625464" y="4505327"/>
              <a:chExt cx="540000" cy="540001"/>
            </a:xfrm>
          </p:grpSpPr>
          <p:sp>
            <p:nvSpPr>
              <p:cNvPr id="11" name="流程图: 联系 10"/>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43" name="TextBox 11"/>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3</a:t>
                </a:r>
                <a:endParaRPr lang="zh-CN" altLang="en-US" b="1" baseline="-25000">
                  <a:solidFill>
                    <a:srgbClr val="FFFFFF"/>
                  </a:solidFill>
                </a:endParaRPr>
              </a:p>
            </p:txBody>
          </p:sp>
        </p:grpSp>
        <p:grpSp>
          <p:nvGrpSpPr>
            <p:cNvPr id="55331" name="组合 12"/>
            <p:cNvGrpSpPr>
              <a:grpSpLocks/>
            </p:cNvGrpSpPr>
            <p:nvPr/>
          </p:nvGrpSpPr>
          <p:grpSpPr bwMode="auto">
            <a:xfrm>
              <a:off x="2778120" y="4503491"/>
              <a:ext cx="540000" cy="540001"/>
              <a:chOff x="625464" y="4505327"/>
              <a:chExt cx="540000" cy="540001"/>
            </a:xfrm>
          </p:grpSpPr>
          <p:sp>
            <p:nvSpPr>
              <p:cNvPr id="14" name="流程图: 联系 13"/>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39" name="TextBox 14"/>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4</a:t>
                </a:r>
                <a:endParaRPr lang="zh-CN" altLang="en-US" b="1" baseline="-25000">
                  <a:solidFill>
                    <a:srgbClr val="FFFFFF"/>
                  </a:solidFill>
                </a:endParaRPr>
              </a:p>
            </p:txBody>
          </p:sp>
        </p:grpSp>
        <p:cxnSp>
          <p:nvCxnSpPr>
            <p:cNvPr id="29" name="直接箭头连接符 28"/>
            <p:cNvCxnSpPr>
              <a:stCxn id="55351" idx="3"/>
              <a:endCxn id="55347" idx="1"/>
            </p:cNvCxnSpPr>
            <p:nvPr/>
          </p:nvCxnSpPr>
          <p:spPr bwMode="auto">
            <a:xfrm flipV="1">
              <a:off x="1165265" y="3970113"/>
              <a:ext cx="535039" cy="71923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endCxn id="55343" idx="1"/>
            </p:cNvCxnSpPr>
            <p:nvPr/>
          </p:nvCxnSpPr>
          <p:spPr bwMode="auto">
            <a:xfrm rot="16200000" flipH="1">
              <a:off x="1072375" y="4775883"/>
              <a:ext cx="720818" cy="538213"/>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a:stCxn id="55347" idx="3"/>
              <a:endCxn id="55339" idx="1"/>
            </p:cNvCxnSpPr>
            <p:nvPr/>
          </p:nvCxnSpPr>
          <p:spPr bwMode="auto">
            <a:xfrm>
              <a:off x="2240106" y="3970113"/>
              <a:ext cx="538213" cy="717643"/>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0" name="直接箭头连接符 39"/>
            <p:cNvCxnSpPr>
              <a:stCxn id="55343" idx="3"/>
              <a:endCxn id="55339" idx="1"/>
            </p:cNvCxnSpPr>
            <p:nvPr/>
          </p:nvCxnSpPr>
          <p:spPr bwMode="auto">
            <a:xfrm flipV="1">
              <a:off x="2241693" y="4687755"/>
              <a:ext cx="536626" cy="717643"/>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grpSp>
        <p:nvGrpSpPr>
          <p:cNvPr id="55301" name="组合 52"/>
          <p:cNvGrpSpPr>
            <a:grpSpLocks/>
          </p:cNvGrpSpPr>
          <p:nvPr/>
        </p:nvGrpSpPr>
        <p:grpSpPr bwMode="auto">
          <a:xfrm>
            <a:off x="4392613" y="4502150"/>
            <a:ext cx="4305300" cy="542925"/>
            <a:chOff x="4392612" y="4502697"/>
            <a:chExt cx="4305312" cy="542632"/>
          </a:xfrm>
        </p:grpSpPr>
        <p:grpSp>
          <p:nvGrpSpPr>
            <p:cNvPr id="55303" name="组合 15"/>
            <p:cNvGrpSpPr>
              <a:grpSpLocks/>
            </p:cNvGrpSpPr>
            <p:nvPr/>
          </p:nvGrpSpPr>
          <p:grpSpPr bwMode="auto">
            <a:xfrm>
              <a:off x="4392612" y="4505327"/>
              <a:ext cx="540000" cy="540001"/>
              <a:chOff x="625464" y="4505327"/>
              <a:chExt cx="540000" cy="540001"/>
            </a:xfrm>
          </p:grpSpPr>
          <p:sp>
            <p:nvSpPr>
              <p:cNvPr id="17" name="流程图: 联系 16"/>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27" name="TextBox 17"/>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1</a:t>
                </a:r>
                <a:endParaRPr lang="zh-CN" altLang="en-US" b="1" baseline="-25000">
                  <a:solidFill>
                    <a:srgbClr val="FFFFFF"/>
                  </a:solidFill>
                </a:endParaRPr>
              </a:p>
            </p:txBody>
          </p:sp>
        </p:grpSp>
        <p:grpSp>
          <p:nvGrpSpPr>
            <p:cNvPr id="55304" name="组合 18"/>
            <p:cNvGrpSpPr>
              <a:grpSpLocks/>
            </p:cNvGrpSpPr>
            <p:nvPr/>
          </p:nvGrpSpPr>
          <p:grpSpPr bwMode="auto">
            <a:xfrm>
              <a:off x="5648328" y="4503491"/>
              <a:ext cx="540000" cy="540001"/>
              <a:chOff x="625464" y="4505327"/>
              <a:chExt cx="540000" cy="540001"/>
            </a:xfrm>
          </p:grpSpPr>
          <p:sp>
            <p:nvSpPr>
              <p:cNvPr id="20" name="流程图: 联系 19"/>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23" name="TextBox 20"/>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2</a:t>
                </a:r>
                <a:endParaRPr lang="zh-CN" altLang="en-US" b="1" baseline="-25000">
                  <a:solidFill>
                    <a:srgbClr val="FFFFFF"/>
                  </a:solidFill>
                </a:endParaRPr>
              </a:p>
            </p:txBody>
          </p:sp>
        </p:grpSp>
        <p:grpSp>
          <p:nvGrpSpPr>
            <p:cNvPr id="55305" name="组合 21"/>
            <p:cNvGrpSpPr>
              <a:grpSpLocks/>
            </p:cNvGrpSpPr>
            <p:nvPr/>
          </p:nvGrpSpPr>
          <p:grpSpPr bwMode="auto">
            <a:xfrm>
              <a:off x="6902208" y="4505328"/>
              <a:ext cx="540000" cy="540001"/>
              <a:chOff x="625464" y="4505327"/>
              <a:chExt cx="540000" cy="540001"/>
            </a:xfrm>
          </p:grpSpPr>
          <p:sp>
            <p:nvSpPr>
              <p:cNvPr id="23" name="流程图: 联系 22"/>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19" name="TextBox 23"/>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3</a:t>
                </a:r>
                <a:endParaRPr lang="zh-CN" altLang="en-US" b="1" baseline="-25000">
                  <a:solidFill>
                    <a:srgbClr val="FFFFFF"/>
                  </a:solidFill>
                </a:endParaRPr>
              </a:p>
            </p:txBody>
          </p:sp>
        </p:grpSp>
        <p:grpSp>
          <p:nvGrpSpPr>
            <p:cNvPr id="55306" name="组合 24"/>
            <p:cNvGrpSpPr>
              <a:grpSpLocks/>
            </p:cNvGrpSpPr>
            <p:nvPr/>
          </p:nvGrpSpPr>
          <p:grpSpPr bwMode="auto">
            <a:xfrm>
              <a:off x="8157924" y="4503491"/>
              <a:ext cx="540000" cy="540001"/>
              <a:chOff x="625464" y="4505327"/>
              <a:chExt cx="540000" cy="540001"/>
            </a:xfrm>
          </p:grpSpPr>
          <p:sp>
            <p:nvSpPr>
              <p:cNvPr id="26" name="流程图: 联系 25"/>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15" name="TextBox 26"/>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4</a:t>
                </a:r>
                <a:endParaRPr lang="zh-CN" altLang="en-US" b="1" baseline="-25000">
                  <a:solidFill>
                    <a:srgbClr val="FFFFFF"/>
                  </a:solidFill>
                </a:endParaRPr>
              </a:p>
            </p:txBody>
          </p:sp>
        </p:grpSp>
        <p:cxnSp>
          <p:nvCxnSpPr>
            <p:cNvPr id="44" name="直接箭头连接符 43"/>
            <p:cNvCxnSpPr/>
            <p:nvPr/>
          </p:nvCxnSpPr>
          <p:spPr bwMode="auto">
            <a:xfrm>
              <a:off x="4930775" y="4864452"/>
              <a:ext cx="717552"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7" name="直接箭头连接符 46"/>
            <p:cNvCxnSpPr/>
            <p:nvPr/>
          </p:nvCxnSpPr>
          <p:spPr bwMode="auto">
            <a:xfrm>
              <a:off x="6186492" y="4864452"/>
              <a:ext cx="717552"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p:nvPr/>
          </p:nvCxnSpPr>
          <p:spPr bwMode="auto">
            <a:xfrm>
              <a:off x="7442207" y="4864452"/>
              <a:ext cx="717552"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50" name="曲线连接符 49"/>
            <p:cNvCxnSpPr>
              <a:stCxn id="55323" idx="0"/>
              <a:endCxn id="55315" idx="0"/>
            </p:cNvCxnSpPr>
            <p:nvPr/>
          </p:nvCxnSpPr>
          <p:spPr bwMode="auto">
            <a:xfrm rot="5400000" flipH="1" flipV="1">
              <a:off x="7173126" y="3249362"/>
              <a:ext cx="1587" cy="2508257"/>
            </a:xfrm>
            <a:prstGeom prst="curvedConnector3">
              <a:avLst>
                <a:gd name="adj1" fmla="val 14395466"/>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51" name="曲线连接符 50"/>
            <p:cNvCxnSpPr/>
            <p:nvPr/>
          </p:nvCxnSpPr>
          <p:spPr bwMode="auto">
            <a:xfrm rot="16200000" flipH="1">
              <a:off x="5826128" y="3789614"/>
              <a:ext cx="1586" cy="2509845"/>
            </a:xfrm>
            <a:prstGeom prst="curvedConnector3">
              <a:avLst>
                <a:gd name="adj1" fmla="val 14395466"/>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292</a:t>
            </a:fld>
            <a:endParaRPr lang="zh-CN" altLang="en-US" noProof="0" dirty="0"/>
          </a:p>
        </p:txBody>
      </p:sp>
    </p:spTree>
    <p:extLst>
      <p:ext uri="{BB962C8B-B14F-4D97-AF65-F5344CB8AC3E}">
        <p14:creationId xmlns:p14="http://schemas.microsoft.com/office/powerpoint/2010/main" val="249179328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AOV</a:t>
            </a:r>
            <a:r>
              <a:rPr lang="zh-CN" altLang="en-US" smtClean="0"/>
              <a:t>图</a:t>
            </a:r>
          </a:p>
        </p:txBody>
      </p:sp>
      <p:sp>
        <p:nvSpPr>
          <p:cNvPr id="56323" name="Rectangle 3"/>
          <p:cNvSpPr>
            <a:spLocks noGrp="1" noChangeArrowheads="1"/>
          </p:cNvSpPr>
          <p:nvPr>
            <p:ph type="body" idx="1"/>
          </p:nvPr>
        </p:nvSpPr>
        <p:spPr>
          <a:xfrm>
            <a:off x="804863" y="1371600"/>
            <a:ext cx="8150225" cy="2514600"/>
          </a:xfrm>
        </p:spPr>
        <p:txBody>
          <a:bodyPr/>
          <a:lstStyle/>
          <a:p>
            <a:pPr>
              <a:lnSpc>
                <a:spcPct val="90000"/>
              </a:lnSpc>
            </a:pPr>
            <a:r>
              <a:rPr lang="zh-CN" altLang="en-US" smtClean="0">
                <a:sym typeface="Wingdings" panose="05000000000000000000" pitchFamily="2" charset="2"/>
              </a:rPr>
              <a:t>用顶点表示活动，用箭头表示活动间优先关系的有向图称为顶点活动网络（</a:t>
            </a:r>
            <a:r>
              <a:rPr lang="en-US" altLang="zh-CN" smtClean="0">
                <a:solidFill>
                  <a:srgbClr val="FF0000"/>
                </a:solidFill>
                <a:sym typeface="Wingdings" panose="05000000000000000000" pitchFamily="2" charset="2"/>
              </a:rPr>
              <a:t>Activity On Vertex</a:t>
            </a:r>
            <a:r>
              <a:rPr lang="zh-CN" altLang="en-US" smtClean="0">
                <a:solidFill>
                  <a:srgbClr val="FF0000"/>
                </a:solidFill>
                <a:sym typeface="Wingdings" panose="05000000000000000000" pitchFamily="2" charset="2"/>
              </a:rPr>
              <a:t>，</a:t>
            </a:r>
            <a:r>
              <a:rPr lang="en-US" altLang="zh-CN" smtClean="0">
                <a:solidFill>
                  <a:srgbClr val="FF0000"/>
                </a:solidFill>
                <a:sym typeface="Wingdings" panose="05000000000000000000" pitchFamily="2" charset="2"/>
              </a:rPr>
              <a:t>AOV</a:t>
            </a:r>
            <a:r>
              <a:rPr lang="zh-CN" altLang="en-US" smtClean="0">
                <a:sym typeface="Wingdings" panose="05000000000000000000" pitchFamily="2" charset="2"/>
              </a:rPr>
              <a:t>）</a:t>
            </a:r>
          </a:p>
          <a:p>
            <a:pPr lvl="1">
              <a:lnSpc>
                <a:spcPct val="90000"/>
              </a:lnSpc>
            </a:pPr>
            <a:r>
              <a:rPr lang="zh-CN" altLang="en-US" smtClean="0"/>
              <a:t>顶点</a:t>
            </a:r>
            <a:r>
              <a:rPr lang="en-US" altLang="zh-CN" smtClean="0"/>
              <a:t>i</a:t>
            </a:r>
            <a:r>
              <a:rPr lang="zh-CN" altLang="en-US" smtClean="0"/>
              <a:t>在顶点</a:t>
            </a:r>
            <a:r>
              <a:rPr lang="en-US" altLang="zh-CN" smtClean="0"/>
              <a:t>j</a:t>
            </a:r>
            <a:r>
              <a:rPr lang="zh-CN" altLang="en-US" smtClean="0"/>
              <a:t>之前，意味着活动</a:t>
            </a:r>
            <a:r>
              <a:rPr lang="en-US" altLang="zh-CN" smtClean="0"/>
              <a:t>i</a:t>
            </a:r>
            <a:r>
              <a:rPr lang="zh-CN" altLang="en-US" smtClean="0"/>
              <a:t>是活动</a:t>
            </a:r>
            <a:r>
              <a:rPr lang="en-US" altLang="zh-CN" smtClean="0"/>
              <a:t>j</a:t>
            </a:r>
            <a:r>
              <a:rPr lang="zh-CN" altLang="en-US" smtClean="0"/>
              <a:t>的先决条件</a:t>
            </a:r>
            <a:endParaRPr lang="en-US" altLang="zh-CN" smtClean="0"/>
          </a:p>
          <a:p>
            <a:pPr lvl="1">
              <a:lnSpc>
                <a:spcPct val="90000"/>
              </a:lnSpc>
            </a:pPr>
            <a:r>
              <a:rPr lang="zh-CN" altLang="en-US" smtClean="0"/>
              <a:t>显然不应该出现有向环，否则“活动</a:t>
            </a:r>
            <a:r>
              <a:rPr lang="en-US" altLang="zh-CN" smtClean="0"/>
              <a:t>k</a:t>
            </a:r>
            <a:r>
              <a:rPr lang="zh-CN" altLang="en-US" smtClean="0"/>
              <a:t>是它自己的先决条件”，不成立</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293</a:t>
            </a:fld>
            <a:endParaRPr lang="zh-CN" altLang="en-US" noProof="0" dirty="0"/>
          </a:p>
        </p:txBody>
      </p:sp>
    </p:spTree>
    <p:extLst>
      <p:ext uri="{BB962C8B-B14F-4D97-AF65-F5344CB8AC3E}">
        <p14:creationId xmlns:p14="http://schemas.microsoft.com/office/powerpoint/2010/main" val="9762668"/>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利用贪心算法进行拓扑排序</a:t>
            </a:r>
          </a:p>
        </p:txBody>
      </p:sp>
      <p:sp>
        <p:nvSpPr>
          <p:cNvPr id="59395" name="Rectangle 3"/>
          <p:cNvSpPr>
            <a:spLocks noGrp="1" noChangeArrowheads="1"/>
          </p:cNvSpPr>
          <p:nvPr>
            <p:ph type="body" idx="1"/>
          </p:nvPr>
        </p:nvSpPr>
        <p:spPr>
          <a:xfrm>
            <a:off x="984250" y="1371600"/>
            <a:ext cx="7970838" cy="5486400"/>
          </a:xfrm>
        </p:spPr>
        <p:txBody>
          <a:bodyPr/>
          <a:lstStyle/>
          <a:p>
            <a:r>
              <a:rPr lang="zh-CN" altLang="en-US" smtClean="0"/>
              <a:t>在有向图中选一个没有前驱的顶点且输出</a:t>
            </a:r>
            <a:endParaRPr lang="en-US" altLang="zh-CN" smtClean="0"/>
          </a:p>
          <a:p>
            <a:r>
              <a:rPr lang="zh-CN" altLang="en-US" smtClean="0"/>
              <a:t>从图中删除该顶点和所有从其发出的箭头</a:t>
            </a:r>
            <a:endParaRPr lang="en-US" altLang="zh-CN" smtClean="0"/>
          </a:p>
          <a:p>
            <a:r>
              <a:rPr lang="zh-CN" altLang="en-US" smtClean="0"/>
              <a:t>重复上述两步，直至所有顶点均已输出，或者当前图中不存在无前驱的顶点为止</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294</a:t>
            </a:fld>
            <a:endParaRPr lang="zh-CN" altLang="en-US" noProof="0" dirty="0"/>
          </a:p>
        </p:txBody>
      </p:sp>
    </p:spTree>
    <p:extLst>
      <p:ext uri="{BB962C8B-B14F-4D97-AF65-F5344CB8AC3E}">
        <p14:creationId xmlns:p14="http://schemas.microsoft.com/office/powerpoint/2010/main" val="1155024085"/>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拓扑排序要点</a:t>
            </a:r>
          </a:p>
        </p:txBody>
      </p:sp>
      <p:sp>
        <p:nvSpPr>
          <p:cNvPr id="67587" name="内容占位符 2"/>
          <p:cNvSpPr>
            <a:spLocks noGrp="1"/>
          </p:cNvSpPr>
          <p:nvPr>
            <p:ph idx="1"/>
          </p:nvPr>
        </p:nvSpPr>
        <p:spPr/>
        <p:txBody>
          <a:bodyPr/>
          <a:lstStyle/>
          <a:p>
            <a:r>
              <a:rPr lang="zh-CN" altLang="en-US" smtClean="0"/>
              <a:t>入度为</a:t>
            </a:r>
            <a:r>
              <a:rPr lang="en-US" altLang="zh-CN" smtClean="0"/>
              <a:t>0</a:t>
            </a:r>
            <a:r>
              <a:rPr lang="zh-CN" altLang="en-US" smtClean="0"/>
              <a:t>的顶点即没有前驱活动的，或前驱活动都已经完成的顶点，工程可以从这个顶点所代表的活动开始或继续</a:t>
            </a:r>
            <a:endParaRPr lang="en-US" altLang="zh-CN" smtClean="0"/>
          </a:p>
          <a:p>
            <a:endParaRPr lang="en-US" altLang="zh-CN" smtClean="0"/>
          </a:p>
          <a:p>
            <a:r>
              <a:rPr lang="zh-CN" altLang="en-US" smtClean="0"/>
              <a:t>算法每输出一个顶点之后，要删去从这个顶点发出的边，这意味着这个顶点所代表的活动已经完成，对于后续顶点所代表的活动来说，该前驱活动已经完成</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295</a:t>
            </a:fld>
            <a:endParaRPr lang="zh-CN" altLang="en-US" noProof="0" dirty="0"/>
          </a:p>
        </p:txBody>
      </p:sp>
    </p:spTree>
    <p:extLst>
      <p:ext uri="{BB962C8B-B14F-4D97-AF65-F5344CB8AC3E}">
        <p14:creationId xmlns:p14="http://schemas.microsoft.com/office/powerpoint/2010/main" val="25392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拓扑排序要点</a:t>
            </a:r>
          </a:p>
        </p:txBody>
      </p:sp>
      <p:sp>
        <p:nvSpPr>
          <p:cNvPr id="68611" name="内容占位符 2"/>
          <p:cNvSpPr>
            <a:spLocks noGrp="1"/>
          </p:cNvSpPr>
          <p:nvPr>
            <p:ph idx="1"/>
          </p:nvPr>
        </p:nvSpPr>
        <p:spPr/>
        <p:txBody>
          <a:bodyPr/>
          <a:lstStyle/>
          <a:p>
            <a:r>
              <a:rPr lang="zh-CN" altLang="en-US" smtClean="0"/>
              <a:t>如果一个节点有多个直接后继，则拓扑排序的结果通常不唯一</a:t>
            </a:r>
            <a:endParaRPr lang="en-US" altLang="zh-CN" smtClean="0"/>
          </a:p>
          <a:p>
            <a:endParaRPr lang="en-US" altLang="zh-CN" smtClean="0"/>
          </a:p>
          <a:p>
            <a:r>
              <a:rPr lang="zh-CN" altLang="en-US" smtClean="0"/>
              <a:t>由于</a:t>
            </a:r>
            <a:r>
              <a:rPr lang="en-US" altLang="zh-CN" smtClean="0"/>
              <a:t>AOV</a:t>
            </a:r>
            <a:r>
              <a:rPr lang="zh-CN" altLang="en-US" smtClean="0"/>
              <a:t>网络中各顶点的地位是平等的，每个顶点的编号是人为的，因此可以按照拓扑排序的结果重新安排顶点的序号，生成</a:t>
            </a:r>
            <a:r>
              <a:rPr lang="en-US" altLang="zh-CN" smtClean="0"/>
              <a:t>AOV</a:t>
            </a:r>
            <a:r>
              <a:rPr lang="zh-CN" altLang="en-US" smtClean="0"/>
              <a:t>网络的新的邻接矩阵存储表示。其中，对角线以下可以全为零。</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296</a:t>
            </a:fld>
            <a:endParaRPr lang="zh-CN" altLang="en-US" noProof="0" dirty="0"/>
          </a:p>
        </p:txBody>
      </p:sp>
    </p:spTree>
    <p:extLst>
      <p:ext uri="{BB962C8B-B14F-4D97-AF65-F5344CB8AC3E}">
        <p14:creationId xmlns:p14="http://schemas.microsoft.com/office/powerpoint/2010/main" val="62146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t>AOE</a:t>
            </a:r>
            <a:r>
              <a:rPr lang="zh-CN" altLang="en-US" smtClean="0"/>
              <a:t>网</a:t>
            </a:r>
          </a:p>
        </p:txBody>
      </p:sp>
      <p:sp>
        <p:nvSpPr>
          <p:cNvPr id="71683" name="Rectangle 3"/>
          <p:cNvSpPr>
            <a:spLocks noGrp="1" noChangeArrowheads="1"/>
          </p:cNvSpPr>
          <p:nvPr>
            <p:ph type="body" idx="1"/>
          </p:nvPr>
        </p:nvSpPr>
        <p:spPr/>
        <p:txBody>
          <a:bodyPr/>
          <a:lstStyle/>
          <a:p>
            <a:r>
              <a:rPr lang="zh-CN" altLang="en-US" smtClean="0"/>
              <a:t>一个带权的有向无环图，其中顶点表示事件，边表示活动，权表示活动持续的时间，则该图称为</a:t>
            </a:r>
            <a:r>
              <a:rPr lang="en-US" altLang="zh-CN" smtClean="0">
                <a:solidFill>
                  <a:schemeClr val="hlink"/>
                </a:solidFill>
              </a:rPr>
              <a:t>AOE</a:t>
            </a:r>
            <a:r>
              <a:rPr lang="zh-CN" altLang="en-US" smtClean="0"/>
              <a:t>（</a:t>
            </a:r>
            <a:r>
              <a:rPr lang="en-US" altLang="zh-CN" smtClean="0">
                <a:solidFill>
                  <a:schemeClr val="hlink"/>
                </a:solidFill>
              </a:rPr>
              <a:t>Activity On Edge</a:t>
            </a:r>
            <a:r>
              <a:rPr lang="zh-CN" altLang="en-US" smtClean="0"/>
              <a:t>）网</a:t>
            </a:r>
          </a:p>
        </p:txBody>
      </p:sp>
      <p:pic>
        <p:nvPicPr>
          <p:cNvPr id="71684" name="Picture 6" descr="ao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3070225"/>
            <a:ext cx="4973637"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Box 4"/>
          <p:cNvSpPr txBox="1">
            <a:spLocks noChangeArrowheads="1"/>
          </p:cNvSpPr>
          <p:nvPr/>
        </p:nvSpPr>
        <p:spPr bwMode="auto">
          <a:xfrm>
            <a:off x="5827713" y="3070225"/>
            <a:ext cx="304958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左图所示工程：</a:t>
            </a:r>
            <a:endParaRPr lang="en-US" altLang="zh-CN">
              <a:solidFill>
                <a:srgbClr val="FF0000"/>
              </a:solidFill>
            </a:endParaRPr>
          </a:p>
          <a:p>
            <a:pPr eaLnBrk="1" hangingPunct="1"/>
            <a:r>
              <a:rPr lang="en-US" altLang="zh-CN">
                <a:solidFill>
                  <a:srgbClr val="FF0000"/>
                </a:solidFill>
              </a:rPr>
              <a:t>9</a:t>
            </a:r>
            <a:r>
              <a:rPr lang="zh-CN" altLang="en-US">
                <a:solidFill>
                  <a:srgbClr val="FF0000"/>
                </a:solidFill>
              </a:rPr>
              <a:t>个事件（里程碑）</a:t>
            </a:r>
            <a:endParaRPr lang="en-US" altLang="zh-CN">
              <a:solidFill>
                <a:srgbClr val="FF0000"/>
              </a:solidFill>
            </a:endParaRPr>
          </a:p>
          <a:p>
            <a:pPr eaLnBrk="1" hangingPunct="1"/>
            <a:r>
              <a:rPr lang="en-US" altLang="zh-CN">
                <a:solidFill>
                  <a:srgbClr val="FF0000"/>
                </a:solidFill>
              </a:rPr>
              <a:t>11</a:t>
            </a:r>
            <a:r>
              <a:rPr lang="zh-CN" altLang="en-US">
                <a:solidFill>
                  <a:srgbClr val="FF0000"/>
                </a:solidFill>
              </a:rPr>
              <a:t>项活动（必须完成的工作）</a:t>
            </a:r>
            <a:endParaRPr lang="en-US" altLang="zh-CN">
              <a:solidFill>
                <a:srgbClr val="FF0000"/>
              </a:solidFill>
            </a:endParaRPr>
          </a:p>
          <a:p>
            <a:pPr eaLnBrk="1" hangingPunct="1"/>
            <a:endParaRPr lang="en-US" altLang="zh-CN">
              <a:solidFill>
                <a:srgbClr val="FF0000"/>
              </a:solidFill>
            </a:endParaRPr>
          </a:p>
          <a:p>
            <a:pPr eaLnBrk="1" hangingPunct="1"/>
            <a:r>
              <a:rPr lang="en-US" altLang="zh-CN">
                <a:solidFill>
                  <a:srgbClr val="FF0000"/>
                </a:solidFill>
              </a:rPr>
              <a:t>V</a:t>
            </a:r>
            <a:r>
              <a:rPr lang="en-US" altLang="zh-CN" baseline="-25000">
                <a:solidFill>
                  <a:srgbClr val="FF0000"/>
                </a:solidFill>
              </a:rPr>
              <a:t>5</a:t>
            </a:r>
            <a:r>
              <a:rPr lang="zh-CN" altLang="en-US">
                <a:solidFill>
                  <a:srgbClr val="FF0000"/>
                </a:solidFill>
              </a:rPr>
              <a:t>含义是：</a:t>
            </a:r>
            <a:endParaRPr lang="en-US" altLang="zh-CN">
              <a:solidFill>
                <a:srgbClr val="FF0000"/>
              </a:solidFill>
            </a:endParaRPr>
          </a:p>
          <a:p>
            <a:pPr eaLnBrk="1" hangingPunct="1"/>
            <a:r>
              <a:rPr lang="en-US" altLang="zh-CN">
                <a:solidFill>
                  <a:srgbClr val="FF0000"/>
                </a:solidFill>
              </a:rPr>
              <a:t>a4</a:t>
            </a:r>
            <a:r>
              <a:rPr lang="zh-CN" altLang="en-US">
                <a:solidFill>
                  <a:srgbClr val="FF0000"/>
                </a:solidFill>
              </a:rPr>
              <a:t>和</a:t>
            </a:r>
            <a:r>
              <a:rPr lang="en-US" altLang="zh-CN">
                <a:solidFill>
                  <a:srgbClr val="FF0000"/>
                </a:solidFill>
              </a:rPr>
              <a:t>a5</a:t>
            </a:r>
            <a:r>
              <a:rPr lang="zh-CN" altLang="en-US">
                <a:solidFill>
                  <a:srgbClr val="FF0000"/>
                </a:solidFill>
              </a:rPr>
              <a:t>已完成</a:t>
            </a:r>
            <a:endParaRPr lang="en-US" altLang="zh-CN">
              <a:solidFill>
                <a:srgbClr val="FF0000"/>
              </a:solidFill>
            </a:endParaRPr>
          </a:p>
          <a:p>
            <a:pPr eaLnBrk="1" hangingPunct="1"/>
            <a:r>
              <a:rPr lang="en-US" altLang="zh-CN">
                <a:solidFill>
                  <a:srgbClr val="FF0000"/>
                </a:solidFill>
              </a:rPr>
              <a:t>a7</a:t>
            </a:r>
            <a:r>
              <a:rPr lang="zh-CN" altLang="en-US">
                <a:solidFill>
                  <a:srgbClr val="FF0000"/>
                </a:solidFill>
              </a:rPr>
              <a:t>和</a:t>
            </a:r>
            <a:r>
              <a:rPr lang="en-US" altLang="zh-CN">
                <a:solidFill>
                  <a:srgbClr val="FF0000"/>
                </a:solidFill>
              </a:rPr>
              <a:t>a8</a:t>
            </a:r>
            <a:r>
              <a:rPr lang="zh-CN" altLang="en-US">
                <a:solidFill>
                  <a:srgbClr val="FF0000"/>
                </a:solidFill>
              </a:rPr>
              <a:t>可开始</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297</a:t>
            </a:fld>
            <a:endParaRPr lang="zh-CN" altLang="en-US" noProof="0" dirty="0"/>
          </a:p>
        </p:txBody>
      </p:sp>
    </p:spTree>
    <p:extLst>
      <p:ext uri="{BB962C8B-B14F-4D97-AF65-F5344CB8AC3E}">
        <p14:creationId xmlns:p14="http://schemas.microsoft.com/office/powerpoint/2010/main" val="2803038600"/>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关键路径</a:t>
            </a:r>
          </a:p>
        </p:txBody>
      </p:sp>
      <p:sp>
        <p:nvSpPr>
          <p:cNvPr id="72707" name="Rectangle 3"/>
          <p:cNvSpPr>
            <a:spLocks noGrp="1" noChangeArrowheads="1"/>
          </p:cNvSpPr>
          <p:nvPr>
            <p:ph type="body" idx="1"/>
          </p:nvPr>
        </p:nvSpPr>
        <p:spPr/>
        <p:txBody>
          <a:bodyPr/>
          <a:lstStyle/>
          <a:p>
            <a:r>
              <a:rPr lang="zh-CN" altLang="en-US" smtClean="0"/>
              <a:t>将</a:t>
            </a:r>
            <a:r>
              <a:rPr lang="en-US" altLang="zh-CN" smtClean="0"/>
              <a:t>AOE</a:t>
            </a:r>
            <a:r>
              <a:rPr lang="zh-CN" altLang="en-US" smtClean="0"/>
              <a:t>网看作一个工程</a:t>
            </a:r>
          </a:p>
          <a:p>
            <a:pPr lvl="1"/>
            <a:r>
              <a:rPr lang="zh-CN" altLang="en-US" smtClean="0"/>
              <a:t>只有一个入度为</a:t>
            </a:r>
            <a:r>
              <a:rPr lang="en-US" altLang="zh-CN" smtClean="0"/>
              <a:t>0</a:t>
            </a:r>
            <a:r>
              <a:rPr lang="zh-CN" altLang="en-US" smtClean="0"/>
              <a:t>的点（源点），一个出度为</a:t>
            </a:r>
            <a:r>
              <a:rPr lang="en-US" altLang="zh-CN" smtClean="0"/>
              <a:t>0</a:t>
            </a:r>
            <a:r>
              <a:rPr lang="zh-CN" altLang="en-US" smtClean="0"/>
              <a:t>的点（汇点）</a:t>
            </a:r>
          </a:p>
          <a:p>
            <a:pPr lvl="1"/>
            <a:r>
              <a:rPr lang="zh-CN" altLang="en-US" smtClean="0"/>
              <a:t>完成整个工程需要多少时间？哪些活动是影响工程进度的关键？</a:t>
            </a:r>
          </a:p>
          <a:p>
            <a:r>
              <a:rPr lang="zh-CN" altLang="en-US" smtClean="0">
                <a:solidFill>
                  <a:schemeClr val="accent2"/>
                </a:solidFill>
              </a:rPr>
              <a:t>关键路径</a:t>
            </a:r>
            <a:r>
              <a:rPr lang="zh-CN" altLang="en-US" smtClean="0"/>
              <a:t>（</a:t>
            </a:r>
            <a:r>
              <a:rPr lang="en-US" altLang="zh-CN" smtClean="0">
                <a:solidFill>
                  <a:schemeClr val="hlink"/>
                </a:solidFill>
              </a:rPr>
              <a:t>Critical Path</a:t>
            </a:r>
            <a:r>
              <a:rPr lang="zh-CN" altLang="en-US" smtClean="0"/>
              <a:t>）</a:t>
            </a:r>
          </a:p>
          <a:p>
            <a:pPr lvl="1"/>
            <a:r>
              <a:rPr lang="zh-CN" altLang="en-US" smtClean="0"/>
              <a:t>从源点到汇点长度（时间和）最长的路径</a:t>
            </a:r>
          </a:p>
          <a:p>
            <a:pPr lvl="1"/>
            <a:r>
              <a:rPr lang="zh-CN" altLang="en-US" smtClean="0"/>
              <a:t>长度</a:t>
            </a:r>
            <a:r>
              <a:rPr lang="en-US" altLang="zh-CN" smtClean="0"/>
              <a:t>——</a:t>
            </a:r>
            <a:r>
              <a:rPr lang="zh-CN" altLang="en-US" smtClean="0"/>
              <a:t>完成工程的最短时间</a:t>
            </a:r>
          </a:p>
          <a:p>
            <a:pPr lvl="1"/>
            <a:r>
              <a:rPr lang="zh-CN" altLang="en-US" smtClean="0"/>
              <a:t>上例：</a:t>
            </a:r>
            <a:r>
              <a:rPr lang="en-US" altLang="zh-CN" smtClean="0"/>
              <a:t>(v</a:t>
            </a:r>
            <a:r>
              <a:rPr lang="en-US" altLang="zh-CN" baseline="-25000" smtClean="0"/>
              <a:t>1</a:t>
            </a:r>
            <a:r>
              <a:rPr lang="en-US" altLang="zh-CN" smtClean="0"/>
              <a:t>, v</a:t>
            </a:r>
            <a:r>
              <a:rPr lang="en-US" altLang="zh-CN" baseline="-25000" smtClean="0"/>
              <a:t>2</a:t>
            </a:r>
            <a:r>
              <a:rPr lang="en-US" altLang="zh-CN" smtClean="0"/>
              <a:t>, v</a:t>
            </a:r>
            <a:r>
              <a:rPr lang="en-US" altLang="zh-CN" baseline="-25000" smtClean="0"/>
              <a:t>5</a:t>
            </a:r>
            <a:r>
              <a:rPr lang="en-US" altLang="zh-CN" smtClean="0"/>
              <a:t>, v</a:t>
            </a:r>
            <a:r>
              <a:rPr lang="en-US" altLang="zh-CN" baseline="-25000" smtClean="0"/>
              <a:t>8</a:t>
            </a:r>
            <a:r>
              <a:rPr lang="en-US" altLang="zh-CN" smtClean="0"/>
              <a:t>, v</a:t>
            </a:r>
            <a:r>
              <a:rPr lang="en-US" altLang="zh-CN" baseline="-25000" smtClean="0"/>
              <a:t>9</a:t>
            </a:r>
            <a:r>
              <a:rPr lang="en-US" altLang="zh-CN" smtClean="0"/>
              <a:t>)</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298</a:t>
            </a:fld>
            <a:endParaRPr lang="zh-CN" altLang="en-US" noProof="0" dirty="0"/>
          </a:p>
        </p:txBody>
      </p:sp>
    </p:spTree>
    <p:extLst>
      <p:ext uri="{BB962C8B-B14F-4D97-AF65-F5344CB8AC3E}">
        <p14:creationId xmlns:p14="http://schemas.microsoft.com/office/powerpoint/2010/main" val="3497510910"/>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关键活动</a:t>
            </a:r>
          </a:p>
        </p:txBody>
      </p:sp>
      <p:sp>
        <p:nvSpPr>
          <p:cNvPr id="73731" name="Rectangle 3"/>
          <p:cNvSpPr>
            <a:spLocks noGrp="1" noChangeArrowheads="1"/>
          </p:cNvSpPr>
          <p:nvPr>
            <p:ph type="body" idx="1"/>
          </p:nvPr>
        </p:nvSpPr>
        <p:spPr/>
        <p:txBody>
          <a:bodyPr/>
          <a:lstStyle/>
          <a:p>
            <a:r>
              <a:rPr lang="zh-CN" altLang="en-US" smtClean="0"/>
              <a:t>源点</a:t>
            </a:r>
            <a:r>
              <a:rPr lang="en-US" altLang="zh-CN" smtClean="0"/>
              <a:t>v</a:t>
            </a:r>
            <a:r>
              <a:rPr lang="en-US" altLang="zh-CN" baseline="-25000" smtClean="0"/>
              <a:t>1</a:t>
            </a:r>
            <a:r>
              <a:rPr lang="en-US" altLang="zh-CN" smtClean="0">
                <a:sym typeface="Wingdings" panose="05000000000000000000" pitchFamily="2" charset="2"/>
              </a:rPr>
              <a:t>v</a:t>
            </a:r>
            <a:r>
              <a:rPr lang="en-US" altLang="zh-CN" baseline="-25000" smtClean="0">
                <a:sym typeface="Wingdings" panose="05000000000000000000" pitchFamily="2" charset="2"/>
              </a:rPr>
              <a:t>i</a:t>
            </a:r>
            <a:r>
              <a:rPr lang="zh-CN" altLang="en-US" smtClean="0">
                <a:sym typeface="Wingdings" panose="05000000000000000000" pitchFamily="2" charset="2"/>
              </a:rPr>
              <a:t>的最长路径长度：</a:t>
            </a:r>
            <a:br>
              <a:rPr lang="zh-CN" altLang="en-US" smtClean="0">
                <a:sym typeface="Wingdings" panose="05000000000000000000" pitchFamily="2" charset="2"/>
              </a:rPr>
            </a:br>
            <a:r>
              <a:rPr lang="zh-CN" altLang="en-US" smtClean="0">
                <a:sym typeface="Wingdings" panose="05000000000000000000" pitchFamily="2" charset="2"/>
              </a:rPr>
              <a:t>事件</a:t>
            </a:r>
            <a:r>
              <a:rPr lang="en-US" altLang="zh-CN" smtClean="0">
                <a:sym typeface="Wingdings" panose="05000000000000000000" pitchFamily="2" charset="2"/>
              </a:rPr>
              <a:t>v</a:t>
            </a:r>
            <a:r>
              <a:rPr lang="en-US" altLang="zh-CN" baseline="-25000" smtClean="0">
                <a:sym typeface="Wingdings" panose="05000000000000000000" pitchFamily="2" charset="2"/>
              </a:rPr>
              <a:t>i</a:t>
            </a:r>
            <a:r>
              <a:rPr lang="zh-CN" altLang="en-US" smtClean="0">
                <a:sym typeface="Wingdings" panose="05000000000000000000" pitchFamily="2" charset="2"/>
              </a:rPr>
              <a:t>的最早发生时间，</a:t>
            </a:r>
            <a:br>
              <a:rPr lang="zh-CN" altLang="en-US" smtClean="0">
                <a:sym typeface="Wingdings" panose="05000000000000000000" pitchFamily="2" charset="2"/>
              </a:rPr>
            </a:br>
            <a:r>
              <a:rPr lang="en-US" altLang="zh-CN" smtClean="0">
                <a:sym typeface="Wingdings" panose="05000000000000000000" pitchFamily="2" charset="2"/>
              </a:rPr>
              <a:t>v</a:t>
            </a:r>
            <a:r>
              <a:rPr lang="en-US" altLang="zh-CN" baseline="-25000" smtClean="0">
                <a:sym typeface="Wingdings" panose="05000000000000000000" pitchFamily="2" charset="2"/>
              </a:rPr>
              <a:t>i</a:t>
            </a:r>
            <a:r>
              <a:rPr lang="zh-CN" altLang="en-US" smtClean="0">
                <a:sym typeface="Wingdings" panose="05000000000000000000" pitchFamily="2" charset="2"/>
              </a:rPr>
              <a:t>发出的所有边（活动）的最早开始时间</a:t>
            </a:r>
          </a:p>
          <a:p>
            <a:r>
              <a:rPr lang="en-US" altLang="zh-CN" smtClean="0"/>
              <a:t>e(i)</a:t>
            </a:r>
            <a:r>
              <a:rPr lang="zh-CN" altLang="en-US" smtClean="0"/>
              <a:t>：活动</a:t>
            </a:r>
            <a:r>
              <a:rPr lang="en-US" altLang="zh-CN" smtClean="0"/>
              <a:t>a</a:t>
            </a:r>
            <a:r>
              <a:rPr lang="en-US" altLang="zh-CN" baseline="-25000" smtClean="0"/>
              <a:t>i</a:t>
            </a:r>
            <a:r>
              <a:rPr lang="zh-CN" altLang="en-US" smtClean="0"/>
              <a:t>的最早开始时间</a:t>
            </a:r>
          </a:p>
          <a:p>
            <a:r>
              <a:rPr lang="zh-CN" altLang="en-US" smtClean="0"/>
              <a:t>最迟开始时间：</a:t>
            </a:r>
            <a:r>
              <a:rPr lang="en-US" altLang="zh-CN" smtClean="0"/>
              <a:t>l(i)</a:t>
            </a:r>
            <a:r>
              <a:rPr lang="zh-CN" altLang="en-US" smtClean="0"/>
              <a:t>，前提：不影响工程进度</a:t>
            </a:r>
          </a:p>
          <a:p>
            <a:r>
              <a:rPr lang="en-US" altLang="zh-CN" smtClean="0"/>
              <a:t>l(i)=e(i)</a:t>
            </a:r>
            <a:r>
              <a:rPr lang="zh-CN" altLang="en-US" smtClean="0"/>
              <a:t>：关键活动</a:t>
            </a:r>
          </a:p>
          <a:p>
            <a:r>
              <a:rPr lang="zh-CN" altLang="en-US" smtClean="0"/>
              <a:t>关键路径上的活动都是关键活动</a:t>
            </a:r>
          </a:p>
          <a:p>
            <a:r>
              <a:rPr lang="zh-CN" altLang="en-US" smtClean="0">
                <a:solidFill>
                  <a:srgbClr val="FF0000"/>
                </a:solidFill>
              </a:rPr>
              <a:t>通过计算</a:t>
            </a:r>
            <a:r>
              <a:rPr lang="en-US" altLang="zh-CN" smtClean="0">
                <a:solidFill>
                  <a:srgbClr val="FF0000"/>
                </a:solidFill>
              </a:rPr>
              <a:t>l(i)</a:t>
            </a:r>
            <a:r>
              <a:rPr lang="zh-CN" altLang="en-US" smtClean="0">
                <a:solidFill>
                  <a:srgbClr val="FF0000"/>
                </a:solidFill>
              </a:rPr>
              <a:t>、</a:t>
            </a:r>
            <a:r>
              <a:rPr lang="en-US" altLang="zh-CN" smtClean="0">
                <a:solidFill>
                  <a:srgbClr val="FF0000"/>
                </a:solidFill>
              </a:rPr>
              <a:t>e(i)</a:t>
            </a:r>
            <a:r>
              <a:rPr lang="zh-CN" altLang="en-US" smtClean="0">
                <a:solidFill>
                  <a:srgbClr val="FF0000"/>
                </a:solidFill>
              </a:rPr>
              <a:t>寻找关键活动</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299</a:t>
            </a:fld>
            <a:endParaRPr lang="zh-CN" altLang="en-US" noProof="0" dirty="0"/>
          </a:p>
        </p:txBody>
      </p:sp>
    </p:spTree>
    <p:extLst>
      <p:ext uri="{BB962C8B-B14F-4D97-AF65-F5344CB8AC3E}">
        <p14:creationId xmlns:p14="http://schemas.microsoft.com/office/powerpoint/2010/main" val="209163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卷面结构</a:t>
            </a:r>
          </a:p>
        </p:txBody>
      </p:sp>
      <p:sp>
        <p:nvSpPr>
          <p:cNvPr id="23555" name="内容占位符 2"/>
          <p:cNvSpPr>
            <a:spLocks noGrp="1"/>
          </p:cNvSpPr>
          <p:nvPr>
            <p:ph idx="1"/>
          </p:nvPr>
        </p:nvSpPr>
        <p:spPr/>
        <p:txBody>
          <a:bodyPr/>
          <a:lstStyle/>
          <a:p>
            <a:r>
              <a:rPr lang="zh-CN" altLang="en-US" dirty="0" smtClean="0"/>
              <a:t>单选题，</a:t>
            </a:r>
            <a:r>
              <a:rPr lang="en-US" altLang="zh-CN" dirty="0" smtClean="0"/>
              <a:t>20</a:t>
            </a:r>
            <a:r>
              <a:rPr lang="zh-CN" altLang="en-US" dirty="0" smtClean="0"/>
              <a:t>分</a:t>
            </a:r>
            <a:endParaRPr lang="en-US" altLang="zh-CN" dirty="0" smtClean="0"/>
          </a:p>
          <a:p>
            <a:r>
              <a:rPr lang="zh-CN" altLang="en-US" dirty="0"/>
              <a:t>填空</a:t>
            </a:r>
            <a:r>
              <a:rPr lang="zh-CN" altLang="en-US" dirty="0" smtClean="0"/>
              <a:t>题，</a:t>
            </a:r>
            <a:r>
              <a:rPr lang="en-US" altLang="zh-CN" dirty="0" smtClean="0"/>
              <a:t>20</a:t>
            </a:r>
            <a:r>
              <a:rPr lang="zh-CN" altLang="en-US" dirty="0" smtClean="0"/>
              <a:t>分</a:t>
            </a:r>
            <a:endParaRPr lang="en-US" altLang="zh-CN" dirty="0" smtClean="0"/>
          </a:p>
          <a:p>
            <a:r>
              <a:rPr lang="zh-CN" altLang="en-US" dirty="0" smtClean="0"/>
              <a:t>简答题，</a:t>
            </a:r>
            <a:r>
              <a:rPr lang="en-US" altLang="zh-CN" dirty="0" smtClean="0"/>
              <a:t>35</a:t>
            </a:r>
            <a:r>
              <a:rPr lang="zh-CN" altLang="en-US" dirty="0" smtClean="0"/>
              <a:t>分</a:t>
            </a:r>
            <a:endParaRPr lang="en-US" altLang="zh-CN" dirty="0" smtClean="0"/>
          </a:p>
          <a:p>
            <a:r>
              <a:rPr lang="zh-CN" altLang="en-US" dirty="0" smtClean="0"/>
              <a:t>综合题，</a:t>
            </a:r>
            <a:r>
              <a:rPr lang="en-US" altLang="zh-CN" dirty="0" smtClean="0"/>
              <a:t>25</a:t>
            </a:r>
            <a:r>
              <a:rPr lang="zh-CN" altLang="en-US" dirty="0" smtClean="0"/>
              <a:t>分</a:t>
            </a:r>
            <a:endParaRPr lang="zh-CN" altLang="en-US" dirty="0"/>
          </a:p>
          <a:p>
            <a:endParaRPr lang="zh-CN" altLang="en-US" dirty="0" smtClean="0"/>
          </a:p>
        </p:txBody>
      </p:sp>
      <p:sp>
        <p:nvSpPr>
          <p:cNvPr id="235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DDA5DC-AC51-46DC-9DBA-A60309CD7276}" type="slidenum">
              <a:rPr lang="en-US" altLang="en-US">
                <a:solidFill>
                  <a:srgbClr val="4B4B4B"/>
                </a:solidFill>
              </a:rPr>
              <a:pPr eaLnBrk="1" hangingPunct="1"/>
              <a:t>3</a:t>
            </a:fld>
            <a:endParaRPr lang="en-US" altLang="en-US">
              <a:solidFill>
                <a:srgbClr val="4B4B4B"/>
              </a:solidFill>
            </a:endParaRPr>
          </a:p>
        </p:txBody>
      </p:sp>
    </p:spTree>
    <p:extLst>
      <p:ext uri="{BB962C8B-B14F-4D97-AF65-F5344CB8AC3E}">
        <p14:creationId xmlns:p14="http://schemas.microsoft.com/office/powerpoint/2010/main" val="187366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空间复杂性</a:t>
            </a:r>
          </a:p>
        </p:txBody>
      </p:sp>
      <p:sp>
        <p:nvSpPr>
          <p:cNvPr id="43011" name="内容占位符 2"/>
          <p:cNvSpPr>
            <a:spLocks noGrp="1"/>
          </p:cNvSpPr>
          <p:nvPr>
            <p:ph idx="1"/>
          </p:nvPr>
        </p:nvSpPr>
        <p:spPr/>
        <p:txBody>
          <a:bodyPr/>
          <a:lstStyle/>
          <a:p>
            <a:r>
              <a:rPr lang="zh-CN" altLang="en-US" dirty="0" smtClean="0"/>
              <a:t>程序所需空间</a:t>
            </a:r>
            <a:endParaRPr lang="en-US" altLang="zh-CN" dirty="0" smtClean="0"/>
          </a:p>
          <a:p>
            <a:pPr lvl="1"/>
            <a:r>
              <a:rPr lang="zh-CN" altLang="en-US" dirty="0" smtClean="0"/>
              <a:t>指令空间</a:t>
            </a:r>
            <a:endParaRPr lang="en-US" altLang="zh-CN" dirty="0" smtClean="0"/>
          </a:p>
          <a:p>
            <a:pPr lvl="2"/>
            <a:r>
              <a:rPr lang="zh-CN" altLang="en-US" dirty="0" smtClean="0"/>
              <a:t>存储编译后的指令所需的空间</a:t>
            </a:r>
            <a:endParaRPr lang="en-US" altLang="zh-CN" dirty="0" smtClean="0"/>
          </a:p>
          <a:p>
            <a:pPr lvl="2"/>
            <a:r>
              <a:rPr lang="zh-CN" altLang="en-US" dirty="0" smtClean="0"/>
              <a:t>与目标机器、编译器及选项有关</a:t>
            </a:r>
            <a:endParaRPr lang="en-US" altLang="zh-CN" dirty="0" smtClean="0"/>
          </a:p>
          <a:p>
            <a:pPr lvl="2"/>
            <a:r>
              <a:rPr lang="zh-CN" altLang="en-US" dirty="0" smtClean="0"/>
              <a:t>不在本课程研究范围之内</a:t>
            </a:r>
            <a:endParaRPr lang="en-US" altLang="zh-CN" dirty="0" smtClean="0"/>
          </a:p>
          <a:p>
            <a:pPr lvl="1"/>
            <a:r>
              <a:rPr lang="zh-CN" altLang="en-US" dirty="0" smtClean="0"/>
              <a:t>数据空间</a:t>
            </a:r>
            <a:endParaRPr lang="en-US" altLang="zh-CN" dirty="0" smtClean="0"/>
          </a:p>
          <a:p>
            <a:pPr lvl="2"/>
            <a:r>
              <a:rPr lang="zh-CN" altLang="en-US" dirty="0" smtClean="0"/>
              <a:t>存储常量、简单变量、复合变量及动态分配的空间</a:t>
            </a:r>
            <a:endParaRPr lang="en-US" altLang="zh-CN" dirty="0" smtClean="0"/>
          </a:p>
          <a:p>
            <a:pPr lvl="1"/>
            <a:r>
              <a:rPr lang="zh-CN" altLang="en-US" dirty="0" smtClean="0"/>
              <a:t>环境栈空间</a:t>
            </a:r>
            <a:endParaRPr lang="en-US" altLang="zh-CN" dirty="0" smtClean="0"/>
          </a:p>
          <a:p>
            <a:pPr lvl="2"/>
            <a:r>
              <a:rPr lang="zh-CN" altLang="en-US" dirty="0" smtClean="0"/>
              <a:t>发生函数调用时所需的空间（</a:t>
            </a:r>
            <a:r>
              <a:rPr lang="zh-CN" altLang="en-US" dirty="0" smtClean="0">
                <a:solidFill>
                  <a:schemeClr val="accent1">
                    <a:lumMod val="75000"/>
                  </a:schemeClr>
                </a:solidFill>
              </a:rPr>
              <a:t>递归调用和循环比较</a:t>
            </a:r>
            <a:r>
              <a:rPr lang="zh-CN" altLang="en-US" dirty="0" smtClean="0"/>
              <a:t>）</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30</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t>l(i)</a:t>
            </a:r>
            <a:r>
              <a:rPr lang="zh-CN" altLang="en-US" smtClean="0"/>
              <a:t>和</a:t>
            </a:r>
            <a:r>
              <a:rPr lang="en-US" altLang="zh-CN" smtClean="0"/>
              <a:t>e(i)</a:t>
            </a:r>
            <a:r>
              <a:rPr lang="zh-CN" altLang="en-US" smtClean="0"/>
              <a:t>的计算</a:t>
            </a:r>
          </a:p>
        </p:txBody>
      </p:sp>
      <p:sp>
        <p:nvSpPr>
          <p:cNvPr id="74755" name="Rectangle 3"/>
          <p:cNvSpPr>
            <a:spLocks noGrp="1" noChangeArrowheads="1"/>
          </p:cNvSpPr>
          <p:nvPr>
            <p:ph type="body" idx="1"/>
          </p:nvPr>
        </p:nvSpPr>
        <p:spPr/>
        <p:txBody>
          <a:bodyPr/>
          <a:lstStyle/>
          <a:p>
            <a:r>
              <a:rPr lang="zh-CN" altLang="en-US" smtClean="0"/>
              <a:t>事件的最早发生时间</a:t>
            </a:r>
            <a:r>
              <a:rPr lang="en-US" altLang="zh-CN" smtClean="0"/>
              <a:t>ve(j)</a:t>
            </a:r>
            <a:br>
              <a:rPr lang="en-US" altLang="zh-CN" smtClean="0"/>
            </a:br>
            <a:r>
              <a:rPr lang="zh-CN" altLang="en-US" smtClean="0"/>
              <a:t>最迟发生时间</a:t>
            </a:r>
            <a:r>
              <a:rPr lang="en-US" altLang="zh-CN" smtClean="0"/>
              <a:t>vl(j)</a:t>
            </a:r>
          </a:p>
          <a:p>
            <a:r>
              <a:rPr lang="zh-CN" altLang="en-US" smtClean="0"/>
              <a:t>活动</a:t>
            </a:r>
            <a:r>
              <a:rPr lang="en-US" altLang="zh-CN" smtClean="0"/>
              <a:t>a</a:t>
            </a:r>
            <a:r>
              <a:rPr lang="en-US" altLang="zh-CN" baseline="-25000" smtClean="0"/>
              <a:t>i</a:t>
            </a:r>
            <a:r>
              <a:rPr lang="zh-CN" altLang="en-US" smtClean="0"/>
              <a:t>由边</a:t>
            </a:r>
            <a:r>
              <a:rPr lang="en-US" altLang="zh-CN" smtClean="0"/>
              <a:t>&lt;j, k&gt;</a:t>
            </a:r>
            <a:r>
              <a:rPr lang="zh-CN" altLang="en-US" smtClean="0"/>
              <a:t>表示</a:t>
            </a:r>
            <a:br>
              <a:rPr lang="zh-CN" altLang="en-US" smtClean="0"/>
            </a:br>
            <a:r>
              <a:rPr lang="en-US" altLang="zh-CN" smtClean="0"/>
              <a:t>dut(&lt;j, k&gt;)</a:t>
            </a:r>
            <a:r>
              <a:rPr lang="zh-CN" altLang="en-US" smtClean="0"/>
              <a:t>表示其持续时间，则有</a:t>
            </a:r>
          </a:p>
          <a:p>
            <a:pPr lvl="1"/>
            <a:r>
              <a:rPr lang="en-US" altLang="zh-CN" smtClean="0">
                <a:solidFill>
                  <a:srgbClr val="FF0000"/>
                </a:solidFill>
              </a:rPr>
              <a:t>e(i)=ve(j)   </a:t>
            </a:r>
          </a:p>
          <a:p>
            <a:pPr lvl="1"/>
            <a:r>
              <a:rPr lang="zh-CN" altLang="en-US" smtClean="0"/>
              <a:t>含义是：活动</a:t>
            </a:r>
            <a:r>
              <a:rPr lang="en-US" altLang="zh-CN" smtClean="0"/>
              <a:t>i</a:t>
            </a:r>
            <a:r>
              <a:rPr lang="zh-CN" altLang="en-US" smtClean="0"/>
              <a:t>要想开始至少需要等待的时间</a:t>
            </a:r>
            <a:endParaRPr lang="en-US" altLang="zh-CN" smtClean="0"/>
          </a:p>
          <a:p>
            <a:pPr lvl="1"/>
            <a:r>
              <a:rPr lang="en-US" altLang="zh-CN" smtClean="0">
                <a:solidFill>
                  <a:srgbClr val="FF0000"/>
                </a:solidFill>
              </a:rPr>
              <a:t>l(i)=vl(k)-dut(&lt;j, k&gt;)</a:t>
            </a:r>
          </a:p>
          <a:p>
            <a:pPr lvl="1"/>
            <a:r>
              <a:rPr lang="zh-CN" altLang="en-US" smtClean="0"/>
              <a:t>含义是：活动</a:t>
            </a:r>
            <a:r>
              <a:rPr lang="en-US" altLang="zh-CN" smtClean="0"/>
              <a:t>i</a:t>
            </a:r>
            <a:r>
              <a:rPr lang="zh-CN" altLang="en-US" smtClean="0"/>
              <a:t>开始之前最多空闲的时间</a:t>
            </a:r>
            <a:endParaRPr lang="en-US" altLang="zh-CN" smtClean="0"/>
          </a:p>
        </p:txBody>
      </p:sp>
      <p:sp>
        <p:nvSpPr>
          <p:cNvPr id="74756" name="Line 4"/>
          <p:cNvSpPr>
            <a:spLocks noChangeShapeType="1"/>
          </p:cNvSpPr>
          <p:nvPr/>
        </p:nvSpPr>
        <p:spPr bwMode="ltGray">
          <a:xfrm>
            <a:off x="5791200" y="2362200"/>
            <a:ext cx="2667000" cy="0"/>
          </a:xfrm>
          <a:prstGeom prst="line">
            <a:avLst/>
          </a:prstGeom>
          <a:noFill/>
          <a:ln w="25400">
            <a:solidFill>
              <a:schemeClr va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7" name="Oval 5"/>
          <p:cNvSpPr>
            <a:spLocks noChangeArrowheads="1"/>
          </p:cNvSpPr>
          <p:nvPr/>
        </p:nvSpPr>
        <p:spPr bwMode="ltGray">
          <a:xfrm>
            <a:off x="5410200" y="21336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j</a:t>
            </a:r>
          </a:p>
        </p:txBody>
      </p:sp>
      <p:sp>
        <p:nvSpPr>
          <p:cNvPr id="74758" name="Oval 6"/>
          <p:cNvSpPr>
            <a:spLocks noChangeArrowheads="1"/>
          </p:cNvSpPr>
          <p:nvPr/>
        </p:nvSpPr>
        <p:spPr bwMode="ltGray">
          <a:xfrm>
            <a:off x="8458200" y="21336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k</a:t>
            </a:r>
          </a:p>
        </p:txBody>
      </p:sp>
      <p:sp>
        <p:nvSpPr>
          <p:cNvPr id="74759" name="Text Box 7"/>
          <p:cNvSpPr txBox="1">
            <a:spLocks noChangeArrowheads="1"/>
          </p:cNvSpPr>
          <p:nvPr/>
        </p:nvSpPr>
        <p:spPr bwMode="ltGray">
          <a:xfrm>
            <a:off x="6781800" y="1828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r>
              <a:rPr lang="en-US" altLang="zh-CN" baseline="-25000"/>
              <a:t>i</a:t>
            </a:r>
            <a:endParaRPr lang="en-US" altLang="zh-CN"/>
          </a:p>
        </p:txBody>
      </p:sp>
      <p:sp>
        <p:nvSpPr>
          <p:cNvPr id="74760" name="Text Box 8"/>
          <p:cNvSpPr txBox="1">
            <a:spLocks noChangeArrowheads="1"/>
          </p:cNvSpPr>
          <p:nvPr/>
        </p:nvSpPr>
        <p:spPr bwMode="ltGray">
          <a:xfrm>
            <a:off x="6629400" y="228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dut</a:t>
            </a:r>
          </a:p>
        </p:txBody>
      </p:sp>
      <p:sp>
        <p:nvSpPr>
          <p:cNvPr id="9" name="矩形 8"/>
          <p:cNvSpPr/>
          <p:nvPr/>
        </p:nvSpPr>
        <p:spPr>
          <a:xfrm>
            <a:off x="1129164" y="5924598"/>
            <a:ext cx="6739345" cy="553998"/>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求</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e(</a:t>
            </a:r>
            <a:r>
              <a:rPr lang="en-US" altLang="zh-CN" sz="3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i</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a:t>
            </a: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和</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l(</a:t>
            </a:r>
            <a:r>
              <a:rPr lang="en-US" altLang="zh-CN" sz="3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i</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a:t>
            </a: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可以转换为求</a:t>
            </a:r>
            <a:r>
              <a:rPr lang="en-US" altLang="zh-CN" sz="3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ve</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(j)</a:t>
            </a: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和</a:t>
            </a:r>
            <a:r>
              <a:rPr lang="en-US" altLang="zh-CN" sz="3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vl</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(k)</a:t>
            </a: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itchFamily="82" charset="0"/>
              </a:rPr>
              <a:t>的问题</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300</a:t>
            </a:fld>
            <a:endParaRPr lang="zh-CN" altLang="en-US" noProof="0" dirty="0"/>
          </a:p>
        </p:txBody>
      </p:sp>
    </p:spTree>
    <p:extLst>
      <p:ext uri="{BB962C8B-B14F-4D97-AF65-F5344CB8AC3E}">
        <p14:creationId xmlns:p14="http://schemas.microsoft.com/office/powerpoint/2010/main" val="3272516304"/>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smtClean="0"/>
              <a:t>ve(i)</a:t>
            </a:r>
            <a:r>
              <a:rPr lang="zh-CN" altLang="en-US" smtClean="0"/>
              <a:t>的计算</a:t>
            </a:r>
          </a:p>
        </p:txBody>
      </p:sp>
      <p:sp>
        <p:nvSpPr>
          <p:cNvPr id="75779" name="Rectangle 3"/>
          <p:cNvSpPr>
            <a:spLocks noGrp="1" noChangeArrowheads="1"/>
          </p:cNvSpPr>
          <p:nvPr>
            <p:ph type="body" idx="1"/>
          </p:nvPr>
        </p:nvSpPr>
        <p:spPr/>
        <p:txBody>
          <a:bodyPr/>
          <a:lstStyle/>
          <a:p>
            <a:pPr lvl="1"/>
            <a:r>
              <a:rPr lang="zh-CN" altLang="en-US" smtClean="0"/>
              <a:t>由</a:t>
            </a:r>
            <a:r>
              <a:rPr lang="en-US" altLang="zh-CN" smtClean="0"/>
              <a:t>ve(0)=0</a:t>
            </a:r>
            <a:r>
              <a:rPr lang="zh-CN" altLang="en-US" smtClean="0"/>
              <a:t>向前递推</a:t>
            </a:r>
            <a:br>
              <a:rPr lang="zh-CN" altLang="en-US" smtClean="0"/>
            </a:br>
            <a:r>
              <a:rPr lang="en-US" altLang="zh-CN" smtClean="0"/>
              <a:t>ve(j)=</a:t>
            </a:r>
            <a:r>
              <a:rPr lang="en-US" altLang="zh-CN" smtClean="0">
                <a:solidFill>
                  <a:srgbClr val="0000CC"/>
                </a:solidFill>
              </a:rPr>
              <a:t>max</a:t>
            </a:r>
            <a:r>
              <a:rPr lang="en-US" altLang="zh-CN" smtClean="0"/>
              <a:t>{ve(i)+dut(&lt;i, j&gt;)}</a:t>
            </a:r>
            <a:r>
              <a:rPr lang="zh-CN" altLang="en-US" smtClean="0"/>
              <a:t>，</a:t>
            </a:r>
            <a:r>
              <a:rPr lang="en-US" altLang="zh-CN" smtClean="0"/>
              <a:t>&lt;i, j&gt;</a:t>
            </a:r>
            <a:r>
              <a:rPr lang="en-US" altLang="zh-CN" smtClean="0">
                <a:latin typeface="宋体" panose="02010600030101010101" pitchFamily="2" charset="-122"/>
              </a:rPr>
              <a:t>∈</a:t>
            </a:r>
            <a:r>
              <a:rPr lang="en-US" altLang="zh-CN" smtClean="0"/>
              <a:t>E</a:t>
            </a:r>
          </a:p>
        </p:txBody>
      </p:sp>
      <p:sp>
        <p:nvSpPr>
          <p:cNvPr id="75780" name="Line 4"/>
          <p:cNvSpPr>
            <a:spLocks noChangeShapeType="1"/>
          </p:cNvSpPr>
          <p:nvPr/>
        </p:nvSpPr>
        <p:spPr bwMode="ltGray">
          <a:xfrm>
            <a:off x="1676400" y="2895600"/>
            <a:ext cx="1143000" cy="4572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1" name="Oval 5"/>
          <p:cNvSpPr>
            <a:spLocks noChangeArrowheads="1"/>
          </p:cNvSpPr>
          <p:nvPr/>
        </p:nvSpPr>
        <p:spPr bwMode="ltGray">
          <a:xfrm>
            <a:off x="1295400" y="26670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a:t>
            </a:r>
          </a:p>
        </p:txBody>
      </p:sp>
      <p:sp>
        <p:nvSpPr>
          <p:cNvPr id="75782" name="Oval 6"/>
          <p:cNvSpPr>
            <a:spLocks noChangeArrowheads="1"/>
          </p:cNvSpPr>
          <p:nvPr/>
        </p:nvSpPr>
        <p:spPr bwMode="ltGray">
          <a:xfrm>
            <a:off x="2819400" y="32766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j</a:t>
            </a:r>
          </a:p>
        </p:txBody>
      </p:sp>
      <p:sp>
        <p:nvSpPr>
          <p:cNvPr id="75783" name="Line 7"/>
          <p:cNvSpPr>
            <a:spLocks noChangeShapeType="1"/>
          </p:cNvSpPr>
          <p:nvPr/>
        </p:nvSpPr>
        <p:spPr bwMode="ltGray">
          <a:xfrm>
            <a:off x="1676400" y="3505200"/>
            <a:ext cx="1143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Oval 8"/>
          <p:cNvSpPr>
            <a:spLocks noChangeArrowheads="1"/>
          </p:cNvSpPr>
          <p:nvPr/>
        </p:nvSpPr>
        <p:spPr bwMode="ltGray">
          <a:xfrm>
            <a:off x="1295400" y="32766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a:t>
            </a:r>
          </a:p>
        </p:txBody>
      </p:sp>
      <p:sp>
        <p:nvSpPr>
          <p:cNvPr id="75785" name="Line 9"/>
          <p:cNvSpPr>
            <a:spLocks noChangeShapeType="1"/>
          </p:cNvSpPr>
          <p:nvPr/>
        </p:nvSpPr>
        <p:spPr bwMode="ltGray">
          <a:xfrm flipV="1">
            <a:off x="1676400" y="3581400"/>
            <a:ext cx="1219200" cy="4572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Oval 10"/>
          <p:cNvSpPr>
            <a:spLocks noChangeArrowheads="1"/>
          </p:cNvSpPr>
          <p:nvPr/>
        </p:nvSpPr>
        <p:spPr bwMode="ltGray">
          <a:xfrm>
            <a:off x="1295400" y="38862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a:t>
            </a:r>
          </a:p>
        </p:txBody>
      </p:sp>
      <p:sp>
        <p:nvSpPr>
          <p:cNvPr id="75787" name="Text Box 18"/>
          <p:cNvSpPr txBox="1">
            <a:spLocks noChangeArrowheads="1"/>
          </p:cNvSpPr>
          <p:nvPr/>
        </p:nvSpPr>
        <p:spPr bwMode="ltGray">
          <a:xfrm>
            <a:off x="3505200" y="2927350"/>
            <a:ext cx="426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事件</a:t>
            </a:r>
            <a:r>
              <a:rPr lang="en-US" altLang="zh-CN">
                <a:solidFill>
                  <a:srgbClr val="FF0000"/>
                </a:solidFill>
              </a:rPr>
              <a:t>j</a:t>
            </a:r>
            <a:r>
              <a:rPr lang="zh-CN" altLang="en-US">
                <a:solidFill>
                  <a:srgbClr val="FF0000"/>
                </a:solidFill>
              </a:rPr>
              <a:t>的开始依赖于</a:t>
            </a:r>
            <a:br>
              <a:rPr lang="zh-CN" altLang="en-US">
                <a:solidFill>
                  <a:srgbClr val="FF0000"/>
                </a:solidFill>
              </a:rPr>
            </a:br>
            <a:r>
              <a:rPr lang="zh-CN" altLang="en-US">
                <a:solidFill>
                  <a:srgbClr val="FF0000"/>
                </a:solidFill>
                <a:ea typeface="黑体" panose="02010609060101010101" pitchFamily="49" charset="-122"/>
              </a:rPr>
              <a:t>所有</a:t>
            </a:r>
            <a:r>
              <a:rPr lang="zh-CN" altLang="en-US">
                <a:solidFill>
                  <a:srgbClr val="FF0000"/>
                </a:solidFill>
              </a:rPr>
              <a:t>活动</a:t>
            </a:r>
            <a:r>
              <a:rPr lang="en-US" altLang="zh-CN">
                <a:solidFill>
                  <a:srgbClr val="FF0000"/>
                </a:solidFill>
              </a:rPr>
              <a:t>&lt;i,j&gt;</a:t>
            </a:r>
            <a:r>
              <a:rPr lang="zh-CN" altLang="en-US">
                <a:solidFill>
                  <a:srgbClr val="FF0000"/>
                </a:solidFill>
              </a:rPr>
              <a:t>的完成</a:t>
            </a:r>
            <a:br>
              <a:rPr lang="zh-CN" altLang="en-US">
                <a:solidFill>
                  <a:srgbClr val="FF0000"/>
                </a:solidFill>
              </a:rPr>
            </a:br>
            <a:r>
              <a:rPr lang="zh-CN" altLang="en-US">
                <a:solidFill>
                  <a:srgbClr val="FF0000"/>
                </a:solidFill>
              </a:rPr>
              <a:t>显然应该取其中“最差”者</a:t>
            </a:r>
            <a:r>
              <a:rPr lang="en-US" altLang="zh-CN">
                <a:solidFill>
                  <a:srgbClr val="FF0000"/>
                </a:solidFill>
              </a:rPr>
              <a:t>——</a:t>
            </a:r>
            <a:br>
              <a:rPr lang="en-US" altLang="zh-CN">
                <a:solidFill>
                  <a:srgbClr val="FF0000"/>
                </a:solidFill>
              </a:rPr>
            </a:br>
            <a:r>
              <a:rPr lang="en-US" altLang="zh-CN">
                <a:solidFill>
                  <a:srgbClr val="FF0000"/>
                </a:solidFill>
              </a:rPr>
              <a:t>j</a:t>
            </a:r>
            <a:r>
              <a:rPr lang="zh-CN" altLang="en-US">
                <a:solidFill>
                  <a:srgbClr val="FF0000"/>
                </a:solidFill>
              </a:rPr>
              <a:t>再早也不会比最慢的那个早</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301</a:t>
            </a:fld>
            <a:endParaRPr lang="zh-CN" altLang="en-US" noProof="0" dirty="0"/>
          </a:p>
        </p:txBody>
      </p:sp>
    </p:spTree>
    <p:extLst>
      <p:ext uri="{BB962C8B-B14F-4D97-AF65-F5344CB8AC3E}">
        <p14:creationId xmlns:p14="http://schemas.microsoft.com/office/powerpoint/2010/main" val="391662876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t>vl(i)</a:t>
            </a:r>
            <a:r>
              <a:rPr lang="zh-CN" altLang="en-US" smtClean="0"/>
              <a:t> 的计算</a:t>
            </a:r>
          </a:p>
        </p:txBody>
      </p:sp>
      <p:sp>
        <p:nvSpPr>
          <p:cNvPr id="76803" name="Rectangle 3"/>
          <p:cNvSpPr>
            <a:spLocks noGrp="1" noChangeArrowheads="1"/>
          </p:cNvSpPr>
          <p:nvPr>
            <p:ph type="body" idx="1"/>
          </p:nvPr>
        </p:nvSpPr>
        <p:spPr/>
        <p:txBody>
          <a:bodyPr/>
          <a:lstStyle/>
          <a:p>
            <a:pPr lvl="1"/>
            <a:r>
              <a:rPr lang="zh-CN" altLang="en-US" smtClean="0"/>
              <a:t>由</a:t>
            </a:r>
            <a:r>
              <a:rPr lang="en-US" altLang="zh-CN" smtClean="0"/>
              <a:t>vl(n-1)=ve(n-1)</a:t>
            </a:r>
            <a:r>
              <a:rPr lang="zh-CN" altLang="en-US" smtClean="0"/>
              <a:t>向后递推</a:t>
            </a:r>
            <a:br>
              <a:rPr lang="zh-CN" altLang="en-US" smtClean="0"/>
            </a:br>
            <a:r>
              <a:rPr lang="en-US" altLang="zh-CN" smtClean="0"/>
              <a:t>vl(i)=min{vl(j)-dut(&lt;i, j&gt;)}</a:t>
            </a:r>
            <a:r>
              <a:rPr lang="zh-CN" altLang="en-US" smtClean="0"/>
              <a:t>，</a:t>
            </a:r>
            <a:r>
              <a:rPr lang="en-US" altLang="zh-CN" smtClean="0"/>
              <a:t>&lt;i, j&gt;</a:t>
            </a:r>
            <a:r>
              <a:rPr lang="en-US" altLang="zh-CN" smtClean="0">
                <a:latin typeface="宋体" panose="02010600030101010101" pitchFamily="2" charset="-122"/>
              </a:rPr>
              <a:t>∈</a:t>
            </a:r>
            <a:r>
              <a:rPr lang="en-US" altLang="zh-CN" smtClean="0"/>
              <a:t>E</a:t>
            </a:r>
          </a:p>
        </p:txBody>
      </p:sp>
      <p:sp>
        <p:nvSpPr>
          <p:cNvPr id="76804" name="Line 11"/>
          <p:cNvSpPr>
            <a:spLocks noChangeShapeType="1"/>
          </p:cNvSpPr>
          <p:nvPr/>
        </p:nvSpPr>
        <p:spPr bwMode="ltGray">
          <a:xfrm>
            <a:off x="1676400" y="3276600"/>
            <a:ext cx="1143000" cy="4572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5" name="Oval 12"/>
          <p:cNvSpPr>
            <a:spLocks noChangeArrowheads="1"/>
          </p:cNvSpPr>
          <p:nvPr/>
        </p:nvSpPr>
        <p:spPr bwMode="ltGray">
          <a:xfrm>
            <a:off x="2895600" y="23622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j</a:t>
            </a:r>
          </a:p>
        </p:txBody>
      </p:sp>
      <p:sp>
        <p:nvSpPr>
          <p:cNvPr id="76806" name="Oval 13"/>
          <p:cNvSpPr>
            <a:spLocks noChangeArrowheads="1"/>
          </p:cNvSpPr>
          <p:nvPr/>
        </p:nvSpPr>
        <p:spPr bwMode="ltGray">
          <a:xfrm>
            <a:off x="1311275" y="29718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a:t>
            </a:r>
          </a:p>
        </p:txBody>
      </p:sp>
      <p:sp>
        <p:nvSpPr>
          <p:cNvPr id="76807" name="Line 14"/>
          <p:cNvSpPr>
            <a:spLocks noChangeShapeType="1"/>
          </p:cNvSpPr>
          <p:nvPr/>
        </p:nvSpPr>
        <p:spPr bwMode="ltGray">
          <a:xfrm>
            <a:off x="1752600" y="3200400"/>
            <a:ext cx="1143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8" name="Oval 15"/>
          <p:cNvSpPr>
            <a:spLocks noChangeArrowheads="1"/>
          </p:cNvSpPr>
          <p:nvPr/>
        </p:nvSpPr>
        <p:spPr bwMode="ltGray">
          <a:xfrm>
            <a:off x="2895600" y="29718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j</a:t>
            </a:r>
          </a:p>
        </p:txBody>
      </p:sp>
      <p:sp>
        <p:nvSpPr>
          <p:cNvPr id="76809" name="Line 16"/>
          <p:cNvSpPr>
            <a:spLocks noChangeShapeType="1"/>
          </p:cNvSpPr>
          <p:nvPr/>
        </p:nvSpPr>
        <p:spPr bwMode="ltGray">
          <a:xfrm flipV="1">
            <a:off x="1676400" y="2590800"/>
            <a:ext cx="1219200" cy="4572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0" name="Oval 17"/>
          <p:cNvSpPr>
            <a:spLocks noChangeArrowheads="1"/>
          </p:cNvSpPr>
          <p:nvPr/>
        </p:nvSpPr>
        <p:spPr bwMode="ltGray">
          <a:xfrm>
            <a:off x="2895600" y="3581400"/>
            <a:ext cx="381000" cy="381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j</a:t>
            </a:r>
          </a:p>
        </p:txBody>
      </p:sp>
      <p:sp>
        <p:nvSpPr>
          <p:cNvPr id="76811" name="Text Box 18"/>
          <p:cNvSpPr txBox="1">
            <a:spLocks noChangeArrowheads="1"/>
          </p:cNvSpPr>
          <p:nvPr/>
        </p:nvSpPr>
        <p:spPr bwMode="ltGray">
          <a:xfrm>
            <a:off x="3505200" y="2514600"/>
            <a:ext cx="441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所有的</a:t>
            </a:r>
            <a:r>
              <a:rPr lang="en-US" altLang="zh-CN">
                <a:solidFill>
                  <a:srgbClr val="FF0000"/>
                </a:solidFill>
              </a:rPr>
              <a:t>j</a:t>
            </a:r>
            <a:r>
              <a:rPr lang="zh-CN" altLang="en-US">
                <a:solidFill>
                  <a:srgbClr val="FF0000"/>
                </a:solidFill>
              </a:rPr>
              <a:t>都依赖于</a:t>
            </a:r>
            <a:r>
              <a:rPr lang="en-US" altLang="zh-CN">
                <a:solidFill>
                  <a:srgbClr val="FF0000"/>
                </a:solidFill>
              </a:rPr>
              <a:t>i</a:t>
            </a:r>
            <a:br>
              <a:rPr lang="en-US" altLang="zh-CN">
                <a:solidFill>
                  <a:srgbClr val="FF0000"/>
                </a:solidFill>
              </a:rPr>
            </a:br>
            <a:r>
              <a:rPr lang="en-US" altLang="zh-CN">
                <a:solidFill>
                  <a:srgbClr val="FF0000"/>
                </a:solidFill>
              </a:rPr>
              <a:t>i</a:t>
            </a:r>
            <a:r>
              <a:rPr lang="zh-CN" altLang="en-US">
                <a:solidFill>
                  <a:srgbClr val="FF0000"/>
                </a:solidFill>
              </a:rPr>
              <a:t>再迟也不应影响</a:t>
            </a:r>
            <a:r>
              <a:rPr lang="en-US" altLang="zh-CN">
                <a:solidFill>
                  <a:srgbClr val="FF0000"/>
                </a:solidFill>
              </a:rPr>
              <a:t>j</a:t>
            </a:r>
            <a:r>
              <a:rPr lang="zh-CN" altLang="en-US">
                <a:solidFill>
                  <a:srgbClr val="FF0000"/>
                </a:solidFill>
              </a:rPr>
              <a:t>的启动</a:t>
            </a:r>
            <a:r>
              <a:rPr lang="en-US" altLang="zh-CN">
                <a:solidFill>
                  <a:srgbClr val="FF0000"/>
                </a:solidFill>
              </a:rPr>
              <a:t>——</a:t>
            </a:r>
            <a:r>
              <a:rPr lang="zh-CN" altLang="en-US">
                <a:solidFill>
                  <a:srgbClr val="FF0000"/>
                </a:solidFill>
              </a:rPr>
              <a:t>不能影响工期</a:t>
            </a:r>
            <a:br>
              <a:rPr lang="zh-CN" altLang="en-US">
                <a:solidFill>
                  <a:srgbClr val="FF0000"/>
                </a:solidFill>
              </a:rPr>
            </a:br>
            <a:r>
              <a:rPr lang="zh-CN" altLang="en-US">
                <a:solidFill>
                  <a:srgbClr val="FF0000"/>
                </a:solidFill>
              </a:rPr>
              <a:t>也应该取其中“最差”（最早）者</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302</a:t>
            </a:fld>
            <a:endParaRPr lang="zh-CN" altLang="en-US" noProof="0" dirty="0"/>
          </a:p>
        </p:txBody>
      </p:sp>
    </p:spTree>
    <p:extLst>
      <p:ext uri="{BB962C8B-B14F-4D97-AF65-F5344CB8AC3E}">
        <p14:creationId xmlns:p14="http://schemas.microsoft.com/office/powerpoint/2010/main" val="14927487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关键路径要点</a:t>
            </a:r>
          </a:p>
        </p:txBody>
      </p:sp>
      <p:sp>
        <p:nvSpPr>
          <p:cNvPr id="79875" name="内容占位符 2"/>
          <p:cNvSpPr>
            <a:spLocks noGrp="1"/>
          </p:cNvSpPr>
          <p:nvPr>
            <p:ph idx="1"/>
          </p:nvPr>
        </p:nvSpPr>
        <p:spPr>
          <a:xfrm>
            <a:off x="917575" y="1525588"/>
            <a:ext cx="7600950" cy="4570412"/>
          </a:xfrm>
        </p:spPr>
        <p:txBody>
          <a:bodyPr/>
          <a:lstStyle/>
          <a:p>
            <a:r>
              <a:rPr lang="zh-CN" altLang="en-US" sz="2000" smtClean="0"/>
              <a:t>关键路径长度是完成工程的最短时间，即至少消耗时间</a:t>
            </a:r>
            <a:endParaRPr lang="en-US" altLang="zh-CN" sz="2000" smtClean="0"/>
          </a:p>
          <a:p>
            <a:r>
              <a:rPr lang="zh-CN" altLang="en-US" sz="2000" smtClean="0"/>
              <a:t>研究意义是找到关键路径、设法提高其效率，则</a:t>
            </a:r>
            <a:r>
              <a:rPr lang="zh-CN" altLang="en-US" sz="2000" smtClean="0">
                <a:solidFill>
                  <a:srgbClr val="FF0000"/>
                </a:solidFill>
              </a:rPr>
              <a:t>有可能</a:t>
            </a:r>
            <a:r>
              <a:rPr lang="zh-CN" altLang="en-US" sz="2000" smtClean="0"/>
              <a:t>缩短工期</a:t>
            </a:r>
            <a:endParaRPr lang="en-US" altLang="zh-CN" sz="2000" smtClean="0"/>
          </a:p>
          <a:p>
            <a:r>
              <a:rPr lang="zh-CN" altLang="en-US" sz="2000" smtClean="0"/>
              <a:t>算法</a:t>
            </a:r>
            <a:endParaRPr lang="en-US" altLang="zh-CN" sz="2000" smtClean="0"/>
          </a:p>
          <a:p>
            <a:pPr lvl="1"/>
            <a:r>
              <a:rPr lang="en-US" altLang="zh-CN" sz="2000" smtClean="0"/>
              <a:t>Step1</a:t>
            </a:r>
            <a:r>
              <a:rPr lang="zh-CN" altLang="en-US" sz="2000" smtClean="0"/>
              <a:t>：从源点开始计算</a:t>
            </a:r>
            <a:r>
              <a:rPr lang="en-US" altLang="zh-CN" sz="2000" smtClean="0"/>
              <a:t>ve(i)</a:t>
            </a:r>
            <a:r>
              <a:rPr lang="zh-CN" altLang="en-US" sz="2000" smtClean="0"/>
              <a:t>，考察指向顶点</a:t>
            </a:r>
            <a:r>
              <a:rPr lang="en-US" altLang="zh-CN" sz="2000" smtClean="0"/>
              <a:t>i</a:t>
            </a:r>
            <a:r>
              <a:rPr lang="zh-CN" altLang="en-US" sz="2000" smtClean="0"/>
              <a:t>的所有边，寻找</a:t>
            </a:r>
            <a:r>
              <a:rPr lang="zh-CN" altLang="en-US" sz="2000" smtClean="0">
                <a:solidFill>
                  <a:srgbClr val="0000CC"/>
                </a:solidFill>
              </a:rPr>
              <a:t>最大值</a:t>
            </a:r>
            <a:r>
              <a:rPr lang="en-US" altLang="zh-CN" sz="2000" smtClean="0"/>
              <a:t>ve(j)=max{ve(i)+dut(&lt;i, j&gt;)}</a:t>
            </a:r>
            <a:r>
              <a:rPr lang="zh-CN" altLang="en-US" sz="2000" smtClean="0"/>
              <a:t>，</a:t>
            </a:r>
            <a:r>
              <a:rPr lang="en-US" altLang="zh-CN" sz="2000" smtClean="0"/>
              <a:t>&lt;i, j&gt;</a:t>
            </a:r>
            <a:r>
              <a:rPr lang="en-US" altLang="zh-CN" sz="2000" smtClean="0">
                <a:latin typeface="宋体" panose="02010600030101010101" pitchFamily="2" charset="-122"/>
              </a:rPr>
              <a:t>∈</a:t>
            </a:r>
            <a:r>
              <a:rPr lang="en-US" altLang="zh-CN" sz="2000" smtClean="0"/>
              <a:t>E</a:t>
            </a:r>
          </a:p>
          <a:p>
            <a:pPr lvl="1"/>
            <a:r>
              <a:rPr lang="en-US" altLang="zh-CN" sz="2000" smtClean="0"/>
              <a:t>Step2</a:t>
            </a:r>
            <a:r>
              <a:rPr lang="zh-CN" altLang="en-US" sz="2000" smtClean="0"/>
              <a:t>：从汇点开始计算</a:t>
            </a:r>
            <a:r>
              <a:rPr lang="en-US" altLang="zh-CN" sz="2000" smtClean="0"/>
              <a:t>vl(i)</a:t>
            </a:r>
            <a:r>
              <a:rPr lang="zh-CN" altLang="en-US" sz="2000" smtClean="0"/>
              <a:t>，考察顶点</a:t>
            </a:r>
            <a:r>
              <a:rPr lang="en-US" altLang="zh-CN" sz="2000" smtClean="0"/>
              <a:t>i</a:t>
            </a:r>
            <a:r>
              <a:rPr lang="zh-CN" altLang="en-US" sz="2000" smtClean="0"/>
              <a:t>发出的所有边，寻找</a:t>
            </a:r>
            <a:r>
              <a:rPr lang="zh-CN" altLang="en-US" sz="2000" smtClean="0">
                <a:solidFill>
                  <a:srgbClr val="0000CC"/>
                </a:solidFill>
              </a:rPr>
              <a:t>最小值</a:t>
            </a:r>
            <a:r>
              <a:rPr lang="en-US" altLang="zh-CN" sz="2000" smtClean="0"/>
              <a:t>vl(i)=min{vl(j)-dut(&lt;i, j&gt;)}</a:t>
            </a:r>
            <a:r>
              <a:rPr lang="zh-CN" altLang="en-US" sz="2000" smtClean="0"/>
              <a:t>，</a:t>
            </a:r>
            <a:r>
              <a:rPr lang="en-US" altLang="zh-CN" sz="2000" smtClean="0"/>
              <a:t>&lt;i, j&gt;</a:t>
            </a:r>
            <a:r>
              <a:rPr lang="en-US" altLang="zh-CN" sz="2000" smtClean="0">
                <a:latin typeface="宋体" panose="02010600030101010101" pitchFamily="2" charset="-122"/>
              </a:rPr>
              <a:t>∈</a:t>
            </a:r>
            <a:r>
              <a:rPr lang="en-US" altLang="zh-CN" sz="2000" smtClean="0"/>
              <a:t>E</a:t>
            </a:r>
          </a:p>
          <a:p>
            <a:pPr lvl="1"/>
            <a:r>
              <a:rPr lang="en-US" altLang="zh-CN" sz="2000" smtClean="0"/>
              <a:t>Step3</a:t>
            </a:r>
            <a:r>
              <a:rPr lang="zh-CN" altLang="en-US" sz="2000" smtClean="0"/>
              <a:t>：求每个活动的</a:t>
            </a:r>
            <a:r>
              <a:rPr lang="en-US" altLang="zh-CN" sz="2000" smtClean="0"/>
              <a:t>e(i)</a:t>
            </a:r>
            <a:r>
              <a:rPr lang="zh-CN" altLang="en-US" sz="2000" smtClean="0"/>
              <a:t>，等于活动发出顶点的</a:t>
            </a:r>
            <a:r>
              <a:rPr lang="en-US" altLang="zh-CN" sz="2000" smtClean="0"/>
              <a:t>ve</a:t>
            </a:r>
            <a:r>
              <a:rPr lang="zh-CN" altLang="en-US" sz="2000" smtClean="0"/>
              <a:t>值</a:t>
            </a:r>
            <a:endParaRPr lang="en-US" altLang="zh-CN" sz="2000" smtClean="0"/>
          </a:p>
          <a:p>
            <a:pPr lvl="1"/>
            <a:r>
              <a:rPr lang="en-US" altLang="zh-CN" sz="2000" smtClean="0"/>
              <a:t>Step4</a:t>
            </a:r>
            <a:r>
              <a:rPr lang="zh-CN" altLang="en-US" sz="2000" smtClean="0"/>
              <a:t>：求每个活动的</a:t>
            </a:r>
            <a:r>
              <a:rPr lang="en-US" altLang="zh-CN" sz="2000" smtClean="0"/>
              <a:t>l(i)</a:t>
            </a:r>
            <a:r>
              <a:rPr lang="zh-CN" altLang="en-US" sz="2000" smtClean="0"/>
              <a:t>，等于活动指向顶点的</a:t>
            </a:r>
            <a:r>
              <a:rPr lang="en-US" altLang="zh-CN" sz="2000" smtClean="0"/>
              <a:t>vl</a:t>
            </a:r>
            <a:r>
              <a:rPr lang="zh-CN" altLang="en-US" sz="2000" smtClean="0"/>
              <a:t>值减去活动本身的持续时间</a:t>
            </a:r>
            <a:endParaRPr lang="en-US" altLang="zh-CN" sz="2000" smtClean="0"/>
          </a:p>
          <a:p>
            <a:pPr lvl="1"/>
            <a:r>
              <a:rPr lang="en-US" altLang="zh-CN" sz="2000" smtClean="0"/>
              <a:t>Step5</a:t>
            </a:r>
            <a:r>
              <a:rPr lang="zh-CN" altLang="en-US" sz="2000" smtClean="0"/>
              <a:t>：找到那些</a:t>
            </a:r>
            <a:r>
              <a:rPr lang="en-US" altLang="zh-CN" sz="2000" smtClean="0"/>
              <a:t>l(i)=e(i)</a:t>
            </a:r>
            <a:r>
              <a:rPr lang="zh-CN" altLang="en-US" sz="2000" smtClean="0"/>
              <a:t>的活动，即为关键活动；构成的路径即为关键路径。关键路径可能不止一条。</a:t>
            </a: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t>303</a:t>
            </a:fld>
            <a:endParaRPr lang="zh-CN" altLang="en-US" noProof="0" dirty="0"/>
          </a:p>
        </p:txBody>
      </p:sp>
    </p:spTree>
    <p:extLst>
      <p:ext uri="{BB962C8B-B14F-4D97-AF65-F5344CB8AC3E}">
        <p14:creationId xmlns:p14="http://schemas.microsoft.com/office/powerpoint/2010/main" val="315789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a:t>
            </a:r>
            <a:r>
              <a:rPr lang="zh-CN" altLang="en-US" sz="5400" spc="-300" dirty="0">
                <a:solidFill>
                  <a:schemeClr val="accent1">
                    <a:lumMod val="75000"/>
                  </a:schemeClr>
                </a:solidFill>
                <a:latin typeface="微软雅黑" panose="020B0503020204020204" pitchFamily="34" charset="-122"/>
                <a:ea typeface="微软雅黑" panose="020B0503020204020204" pitchFamily="34" charset="-122"/>
              </a:rPr>
              <a:t>八</a:t>
            </a: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章  排序和查找</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endParaRPr lang="zh-CN" altLang="en-US" sz="3200" dirty="0"/>
          </a:p>
        </p:txBody>
      </p:sp>
    </p:spTree>
    <p:extLst>
      <p:ext uri="{BB962C8B-B14F-4D97-AF65-F5344CB8AC3E}">
        <p14:creationId xmlns:p14="http://schemas.microsoft.com/office/powerpoint/2010/main" val="363655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已经学过的排序算法（</a:t>
            </a:r>
            <a:r>
              <a:rPr lang="en-US" altLang="zh-CN" smtClean="0"/>
              <a:t>7</a:t>
            </a:r>
            <a:r>
              <a:rPr lang="zh-CN" altLang="en-US" smtClean="0"/>
              <a:t>种）</a:t>
            </a:r>
          </a:p>
        </p:txBody>
      </p:sp>
      <p:sp>
        <p:nvSpPr>
          <p:cNvPr id="25603" name="内容占位符 2"/>
          <p:cNvSpPr>
            <a:spLocks noGrp="1"/>
          </p:cNvSpPr>
          <p:nvPr>
            <p:ph idx="1"/>
          </p:nvPr>
        </p:nvSpPr>
        <p:spPr>
          <a:xfrm>
            <a:off x="887412" y="1690689"/>
            <a:ext cx="7369175" cy="4570412"/>
          </a:xfrm>
        </p:spPr>
        <p:txBody>
          <a:bodyPr/>
          <a:lstStyle/>
          <a:p>
            <a:r>
              <a:rPr lang="zh-CN" altLang="en-US" dirty="0" smtClean="0"/>
              <a:t>计数排序</a:t>
            </a:r>
            <a:endParaRPr lang="en-US" altLang="zh-CN" dirty="0" smtClean="0"/>
          </a:p>
          <a:p>
            <a:r>
              <a:rPr lang="zh-CN" altLang="en-US" dirty="0" smtClean="0"/>
              <a:t>选择排序</a:t>
            </a:r>
            <a:endParaRPr lang="en-US" altLang="zh-CN" dirty="0" smtClean="0"/>
          </a:p>
          <a:p>
            <a:r>
              <a:rPr lang="zh-CN" altLang="en-US" dirty="0" smtClean="0"/>
              <a:t>冒泡排序</a:t>
            </a:r>
            <a:endParaRPr lang="en-US" altLang="zh-CN" dirty="0" smtClean="0"/>
          </a:p>
          <a:p>
            <a:r>
              <a:rPr lang="zh-CN" altLang="en-US" dirty="0" smtClean="0"/>
              <a:t>插入排序</a:t>
            </a:r>
            <a:endParaRPr lang="en-US" altLang="zh-CN" dirty="0" smtClean="0"/>
          </a:p>
          <a:p>
            <a:r>
              <a:rPr lang="zh-CN" altLang="en-US" dirty="0" smtClean="0"/>
              <a:t>箱子排序</a:t>
            </a:r>
            <a:endParaRPr lang="en-US" altLang="zh-CN" dirty="0" smtClean="0"/>
          </a:p>
          <a:p>
            <a:r>
              <a:rPr lang="zh-CN" altLang="en-US" dirty="0" smtClean="0"/>
              <a:t>基数排序</a:t>
            </a:r>
            <a:endParaRPr lang="en-US" altLang="zh-CN" dirty="0" smtClean="0"/>
          </a:p>
          <a:p>
            <a:r>
              <a:rPr lang="zh-CN" altLang="en-US" dirty="0" smtClean="0"/>
              <a:t>堆排序</a:t>
            </a:r>
          </a:p>
        </p:txBody>
      </p:sp>
    </p:spTree>
    <p:extLst>
      <p:ext uri="{BB962C8B-B14F-4D97-AF65-F5344CB8AC3E}">
        <p14:creationId xmlns:p14="http://schemas.microsoft.com/office/powerpoint/2010/main" val="283189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已经学过的查找方法（</a:t>
            </a:r>
            <a:r>
              <a:rPr lang="en-US" altLang="zh-CN" smtClean="0"/>
              <a:t>5</a:t>
            </a:r>
            <a:r>
              <a:rPr lang="zh-CN" altLang="en-US" smtClean="0"/>
              <a:t>种）</a:t>
            </a:r>
          </a:p>
        </p:txBody>
      </p:sp>
      <p:sp>
        <p:nvSpPr>
          <p:cNvPr id="26627" name="内容占位符 2"/>
          <p:cNvSpPr>
            <a:spLocks noGrp="1"/>
          </p:cNvSpPr>
          <p:nvPr>
            <p:ph idx="1"/>
          </p:nvPr>
        </p:nvSpPr>
        <p:spPr>
          <a:xfrm>
            <a:off x="917575" y="1370013"/>
            <a:ext cx="7369175" cy="4570412"/>
          </a:xfrm>
        </p:spPr>
        <p:txBody>
          <a:bodyPr/>
          <a:lstStyle/>
          <a:p>
            <a:r>
              <a:rPr lang="zh-CN" altLang="en-US" dirty="0" smtClean="0"/>
              <a:t>散列</a:t>
            </a:r>
            <a:endParaRPr lang="en-US" altLang="zh-CN" dirty="0" smtClean="0"/>
          </a:p>
          <a:p>
            <a:pPr lvl="1"/>
            <a:r>
              <a:rPr lang="zh-CN" altLang="en-US" dirty="0" smtClean="0"/>
              <a:t>哈希查找</a:t>
            </a:r>
            <a:endParaRPr lang="en-US" altLang="zh-CN" dirty="0" smtClean="0"/>
          </a:p>
          <a:p>
            <a:r>
              <a:rPr lang="zh-CN" altLang="en-US" dirty="0" smtClean="0"/>
              <a:t>树</a:t>
            </a:r>
            <a:endParaRPr lang="en-US" altLang="zh-CN" dirty="0" smtClean="0"/>
          </a:p>
          <a:p>
            <a:pPr lvl="1"/>
            <a:r>
              <a:rPr lang="en-US" altLang="zh-CN" dirty="0" smtClean="0"/>
              <a:t>BST</a:t>
            </a:r>
            <a:r>
              <a:rPr lang="zh-CN" altLang="en-US" dirty="0" smtClean="0"/>
              <a:t>查找</a:t>
            </a:r>
            <a:endParaRPr lang="en-US" altLang="zh-CN" dirty="0" smtClean="0"/>
          </a:p>
          <a:p>
            <a:pPr lvl="1"/>
            <a:r>
              <a:rPr lang="en-US" altLang="zh-CN" dirty="0" smtClean="0"/>
              <a:t>AVL</a:t>
            </a:r>
            <a:r>
              <a:rPr lang="zh-CN" altLang="en-US" dirty="0" smtClean="0"/>
              <a:t>查找</a:t>
            </a:r>
            <a:endParaRPr lang="en-US" altLang="zh-CN" dirty="0" smtClean="0"/>
          </a:p>
          <a:p>
            <a:pPr lvl="1"/>
            <a:r>
              <a:rPr lang="zh-CN" altLang="en-US" dirty="0" smtClean="0"/>
              <a:t>红黑树查找</a:t>
            </a:r>
            <a:endParaRPr lang="en-US" altLang="zh-CN" dirty="0" smtClean="0"/>
          </a:p>
          <a:p>
            <a:pPr lvl="1"/>
            <a:r>
              <a:rPr lang="en-US" altLang="zh-CN" dirty="0" smtClean="0"/>
              <a:t>B</a:t>
            </a:r>
            <a:r>
              <a:rPr lang="zh-CN" altLang="en-US" dirty="0" smtClean="0"/>
              <a:t>树查找</a:t>
            </a:r>
          </a:p>
        </p:txBody>
      </p:sp>
    </p:spTree>
    <p:extLst>
      <p:ext uri="{BB962C8B-B14F-4D97-AF65-F5344CB8AC3E}">
        <p14:creationId xmlns:p14="http://schemas.microsoft.com/office/powerpoint/2010/main" val="73055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排序分类</a:t>
            </a:r>
            <a:endParaRPr lang="zh-CN" altLang="en-US" dirty="0"/>
          </a:p>
        </p:txBody>
      </p:sp>
      <p:sp>
        <p:nvSpPr>
          <p:cNvPr id="4" name="object 21"/>
          <p:cNvSpPr txBox="1">
            <a:spLocks noGrp="1"/>
          </p:cNvSpPr>
          <p:nvPr>
            <p:ph idx="1"/>
          </p:nvPr>
        </p:nvSpPr>
        <p:spPr>
          <a:xfrm>
            <a:off x="628650" y="1825625"/>
            <a:ext cx="7886700" cy="4659674"/>
          </a:xfrm>
          <a:prstGeom prst="rect">
            <a:avLst/>
          </a:prstGeom>
        </p:spPr>
        <p:txBody>
          <a:bodyPr vert="horz" wrap="square" lIns="0" tIns="0" rIns="0" bIns="0" rtlCol="0">
            <a:spAutoFit/>
          </a:bodyPr>
          <a:lstStyle/>
          <a:p>
            <a:pPr marL="412115" marR="5080" indent="0">
              <a:lnSpc>
                <a:spcPct val="122600"/>
              </a:lnSpc>
              <a:spcBef>
                <a:spcPts val="70"/>
              </a:spcBef>
              <a:buNone/>
            </a:pPr>
            <a:r>
              <a:rPr sz="2400" b="1" spc="-15" dirty="0" err="1" smtClean="0">
                <a:latin typeface="宋体"/>
                <a:cs typeface="宋体"/>
              </a:rPr>
              <a:t>按照排序时排序对象存放的设备</a:t>
            </a:r>
            <a:endParaRPr lang="en-US" sz="2400" b="1" spc="-15" dirty="0" smtClean="0">
              <a:latin typeface="宋体"/>
              <a:cs typeface="宋体"/>
            </a:endParaRPr>
          </a:p>
          <a:p>
            <a:pPr marL="1212215" marR="5080" lvl="1" indent="-342900">
              <a:lnSpc>
                <a:spcPct val="122600"/>
              </a:lnSpc>
              <a:spcBef>
                <a:spcPts val="70"/>
              </a:spcBef>
            </a:pPr>
            <a:r>
              <a:rPr sz="2000" b="1" spc="-15" dirty="0" err="1" smtClean="0">
                <a:latin typeface="宋体"/>
                <a:cs typeface="宋体"/>
              </a:rPr>
              <a:t>内部排序</a:t>
            </a:r>
            <a:r>
              <a:rPr sz="2000" b="1" dirty="0" err="1">
                <a:latin typeface="Arial"/>
                <a:cs typeface="Arial"/>
              </a:rPr>
              <a:t>:</a:t>
            </a:r>
            <a:r>
              <a:rPr sz="2000" b="1" spc="-15" dirty="0" err="1">
                <a:latin typeface="宋体"/>
                <a:cs typeface="宋体"/>
              </a:rPr>
              <a:t>排序过程中数据对象全部在内存中的排序</a:t>
            </a:r>
            <a:r>
              <a:rPr sz="2000" b="1" spc="-15" dirty="0" smtClean="0">
                <a:latin typeface="宋体"/>
                <a:cs typeface="宋体"/>
              </a:rPr>
              <a:t>。</a:t>
            </a:r>
            <a:endParaRPr lang="en-US" sz="2000" b="1" spc="-15" dirty="0" smtClean="0">
              <a:latin typeface="宋体"/>
              <a:cs typeface="宋体"/>
            </a:endParaRPr>
          </a:p>
          <a:p>
            <a:pPr marL="1212215" marR="5080" lvl="1" indent="-342900">
              <a:lnSpc>
                <a:spcPct val="122600"/>
              </a:lnSpc>
              <a:spcBef>
                <a:spcPts val="70"/>
              </a:spcBef>
            </a:pPr>
            <a:r>
              <a:rPr sz="2000" b="1" spc="-15" dirty="0" err="1" smtClean="0">
                <a:latin typeface="宋体"/>
                <a:cs typeface="宋体"/>
              </a:rPr>
              <a:t>外部排序</a:t>
            </a:r>
            <a:r>
              <a:rPr sz="2000" b="1" dirty="0" err="1">
                <a:latin typeface="Arial"/>
                <a:cs typeface="Arial"/>
              </a:rPr>
              <a:t>:</a:t>
            </a:r>
            <a:r>
              <a:rPr sz="2000" b="1" spc="-15" dirty="0" err="1">
                <a:latin typeface="宋体"/>
                <a:cs typeface="宋体"/>
              </a:rPr>
              <a:t>排序过程数据对象并非完全在内存中的排序</a:t>
            </a:r>
            <a:endParaRPr sz="2000" dirty="0">
              <a:latin typeface="宋体"/>
              <a:cs typeface="宋体"/>
            </a:endParaRPr>
          </a:p>
          <a:p>
            <a:pPr marL="412115" marR="109855" indent="0">
              <a:lnSpc>
                <a:spcPct val="125000"/>
              </a:lnSpc>
              <a:buNone/>
            </a:pPr>
            <a:r>
              <a:rPr sz="2400" b="1" spc="-15" dirty="0" err="1" smtClean="0">
                <a:latin typeface="宋体"/>
                <a:cs typeface="宋体"/>
              </a:rPr>
              <a:t>按照排序是的基本操作是否基于关键字的比较</a:t>
            </a:r>
            <a:endParaRPr lang="en-US" sz="2400" b="1" spc="-15" dirty="0">
              <a:latin typeface="宋体"/>
              <a:cs typeface="宋体"/>
            </a:endParaRPr>
          </a:p>
          <a:p>
            <a:pPr marL="1212215" marR="5080" lvl="1" indent="-342900">
              <a:lnSpc>
                <a:spcPct val="122600"/>
              </a:lnSpc>
              <a:spcBef>
                <a:spcPts val="70"/>
              </a:spcBef>
            </a:pPr>
            <a:r>
              <a:rPr sz="2000" b="1" spc="-15" dirty="0" err="1">
                <a:latin typeface="宋体"/>
                <a:cs typeface="宋体"/>
              </a:rPr>
              <a:t>基于比较：基本操作</a:t>
            </a:r>
            <a:r>
              <a:rPr sz="2000" b="1" spc="-15" dirty="0">
                <a:latin typeface="宋体"/>
                <a:cs typeface="宋体"/>
              </a:rPr>
              <a:t>——</a:t>
            </a:r>
            <a:r>
              <a:rPr sz="2000" b="1" spc="-15" dirty="0" err="1">
                <a:latin typeface="宋体"/>
                <a:cs typeface="宋体"/>
              </a:rPr>
              <a:t>关键字的比较和记录的移动，其最差时间下限已经被证明为</a:t>
            </a:r>
            <a:r>
              <a:rPr sz="2000" b="1" spc="-15" dirty="0" err="1" smtClean="0">
                <a:latin typeface="宋体"/>
                <a:cs typeface="宋体"/>
              </a:rPr>
              <a:t>Ω（nlogn</a:t>
            </a:r>
            <a:r>
              <a:rPr sz="2000" b="1" spc="-15" dirty="0">
                <a:latin typeface="宋体"/>
                <a:cs typeface="宋体"/>
              </a:rPr>
              <a:t>）。</a:t>
            </a:r>
          </a:p>
          <a:p>
            <a:pPr marL="1669415" lvl="2">
              <a:lnSpc>
                <a:spcPts val="2730"/>
              </a:lnSpc>
              <a:spcBef>
                <a:spcPts val="835"/>
              </a:spcBef>
            </a:pPr>
            <a:r>
              <a:rPr lang="zh-CN" altLang="en-US" sz="1600" b="1" spc="-15" dirty="0">
                <a:solidFill>
                  <a:srgbClr val="FF0000"/>
                </a:solidFill>
                <a:latin typeface="宋体"/>
                <a:cs typeface="宋体"/>
              </a:rPr>
              <a:t>交换排序</a:t>
            </a:r>
            <a:r>
              <a:rPr lang="zh-CN" altLang="en-US" sz="1600" b="1" spc="-15" dirty="0">
                <a:latin typeface="宋体"/>
                <a:cs typeface="宋体"/>
              </a:rPr>
              <a:t>（</a:t>
            </a:r>
            <a:r>
              <a:rPr lang="zh-CN" altLang="en-US" sz="1600" b="1" spc="-15" dirty="0">
                <a:solidFill>
                  <a:srgbClr val="0000FF"/>
                </a:solidFill>
                <a:latin typeface="宋体"/>
                <a:cs typeface="宋体"/>
              </a:rPr>
              <a:t>气泡、快速排序</a:t>
            </a:r>
            <a:r>
              <a:rPr lang="zh-CN" altLang="en-US" sz="1600" b="1" spc="-15" dirty="0">
                <a:latin typeface="宋体"/>
                <a:cs typeface="宋体"/>
              </a:rPr>
              <a:t>）；</a:t>
            </a:r>
            <a:r>
              <a:rPr lang="zh-CN" altLang="en-US" sz="1600" b="1" spc="-15" dirty="0">
                <a:solidFill>
                  <a:srgbClr val="FF0000"/>
                </a:solidFill>
                <a:latin typeface="宋体"/>
                <a:cs typeface="宋体"/>
              </a:rPr>
              <a:t>选择排序</a:t>
            </a:r>
            <a:r>
              <a:rPr lang="zh-CN" altLang="en-US" sz="1600" b="1" spc="-15" dirty="0">
                <a:latin typeface="宋体"/>
                <a:cs typeface="宋体"/>
              </a:rPr>
              <a:t>（</a:t>
            </a:r>
            <a:r>
              <a:rPr lang="zh-CN" altLang="en-US" sz="1600" b="1" spc="-15" dirty="0">
                <a:solidFill>
                  <a:srgbClr val="0000FF"/>
                </a:solidFill>
                <a:latin typeface="宋体"/>
                <a:cs typeface="宋体"/>
              </a:rPr>
              <a:t>直接</a:t>
            </a:r>
            <a:r>
              <a:rPr lang="zh-CN" altLang="en-US" sz="1600" b="1" spc="-15" dirty="0" smtClean="0">
                <a:solidFill>
                  <a:srgbClr val="0000FF"/>
                </a:solidFill>
                <a:latin typeface="宋体"/>
                <a:cs typeface="宋体"/>
              </a:rPr>
              <a:t>选择</a:t>
            </a:r>
            <a:r>
              <a:rPr lang="zh-CN" altLang="en-US" sz="1600" b="1" spc="-15" dirty="0">
                <a:solidFill>
                  <a:srgbClr val="0000FF"/>
                </a:solidFill>
                <a:latin typeface="宋体"/>
                <a:cs typeface="宋体"/>
              </a:rPr>
              <a:t>排序</a:t>
            </a:r>
            <a:r>
              <a:rPr lang="zh-CN" altLang="en-US" sz="1600" b="1" spc="-15" dirty="0" smtClean="0">
                <a:solidFill>
                  <a:srgbClr val="0000FF"/>
                </a:solidFill>
                <a:latin typeface="宋体"/>
                <a:cs typeface="宋体"/>
              </a:rPr>
              <a:t>、</a:t>
            </a:r>
            <a:r>
              <a:rPr lang="zh-CN" altLang="en-US" sz="1600" b="1" spc="-15" dirty="0">
                <a:solidFill>
                  <a:srgbClr val="0000FF"/>
                </a:solidFill>
                <a:latin typeface="宋体"/>
                <a:cs typeface="宋体"/>
              </a:rPr>
              <a:t>堆排序</a:t>
            </a:r>
            <a:r>
              <a:rPr lang="zh-CN" altLang="en-US" sz="1600" b="1" spc="-15" dirty="0">
                <a:latin typeface="宋体"/>
                <a:cs typeface="宋体"/>
              </a:rPr>
              <a:t>）；</a:t>
            </a:r>
            <a:r>
              <a:rPr lang="zh-CN" altLang="en-US" sz="1600" b="1" spc="-15" dirty="0">
                <a:solidFill>
                  <a:srgbClr val="FF0000"/>
                </a:solidFill>
                <a:latin typeface="宋体"/>
                <a:cs typeface="宋体"/>
              </a:rPr>
              <a:t>插入排序</a:t>
            </a:r>
            <a:r>
              <a:rPr lang="zh-CN" altLang="en-US" sz="1600" b="1" spc="-15" dirty="0">
                <a:latin typeface="宋体"/>
                <a:cs typeface="宋体"/>
              </a:rPr>
              <a:t>（</a:t>
            </a:r>
            <a:r>
              <a:rPr lang="zh-CN" altLang="en-US" sz="1600" b="1" spc="-15" dirty="0">
                <a:solidFill>
                  <a:srgbClr val="0000FF"/>
                </a:solidFill>
                <a:latin typeface="宋体"/>
                <a:cs typeface="宋体"/>
              </a:rPr>
              <a:t>直接插入、折半插入、希</a:t>
            </a:r>
            <a:r>
              <a:rPr lang="zh-CN" altLang="en-US" sz="1600" b="1" spc="-15" dirty="0" smtClean="0">
                <a:solidFill>
                  <a:srgbClr val="0000FF"/>
                </a:solidFill>
                <a:latin typeface="宋体"/>
                <a:cs typeface="宋体"/>
              </a:rPr>
              <a:t>尔</a:t>
            </a:r>
            <a:r>
              <a:rPr lang="zh-CN" altLang="en-US" sz="1600" b="1" spc="-10" dirty="0" smtClean="0">
                <a:solidFill>
                  <a:srgbClr val="0000FF"/>
                </a:solidFill>
                <a:latin typeface="宋体"/>
                <a:cs typeface="宋体"/>
              </a:rPr>
              <a:t>排序</a:t>
            </a:r>
            <a:r>
              <a:rPr lang="zh-CN" altLang="en-US" sz="1600" b="1" spc="-15" dirty="0">
                <a:latin typeface="宋体"/>
                <a:cs typeface="宋体"/>
              </a:rPr>
              <a:t>）、</a:t>
            </a:r>
            <a:r>
              <a:rPr lang="zh-CN" altLang="en-US" sz="1600" b="1" spc="-15" dirty="0">
                <a:solidFill>
                  <a:srgbClr val="FF0000"/>
                </a:solidFill>
                <a:latin typeface="宋体"/>
                <a:cs typeface="宋体"/>
              </a:rPr>
              <a:t>归并排序</a:t>
            </a:r>
            <a:r>
              <a:rPr lang="zh-CN" altLang="en-US" sz="1600" b="1" spc="-15" dirty="0">
                <a:latin typeface="宋体"/>
                <a:cs typeface="宋体"/>
              </a:rPr>
              <a:t>（</a:t>
            </a:r>
            <a:r>
              <a:rPr lang="zh-CN" altLang="en-US" sz="1600" b="1" spc="-15" dirty="0">
                <a:solidFill>
                  <a:srgbClr val="0000FF"/>
                </a:solidFill>
                <a:latin typeface="宋体"/>
                <a:cs typeface="宋体"/>
              </a:rPr>
              <a:t>二路归并排序</a:t>
            </a:r>
            <a:r>
              <a:rPr lang="zh-CN" altLang="en-US" sz="1600" b="1" spc="-15" dirty="0">
                <a:latin typeface="宋体"/>
                <a:cs typeface="宋体"/>
              </a:rPr>
              <a:t>）。</a:t>
            </a:r>
            <a:endParaRPr lang="zh-CN" altLang="en-US" sz="1600" dirty="0">
              <a:latin typeface="宋体"/>
              <a:cs typeface="宋体"/>
            </a:endParaRPr>
          </a:p>
          <a:p>
            <a:pPr marL="1212215" marR="5080" lvl="1" indent="-342900">
              <a:lnSpc>
                <a:spcPct val="122600"/>
              </a:lnSpc>
              <a:spcBef>
                <a:spcPts val="70"/>
              </a:spcBef>
            </a:pPr>
            <a:r>
              <a:rPr sz="2000" b="1" spc="-15" dirty="0" err="1">
                <a:latin typeface="宋体"/>
                <a:cs typeface="宋体"/>
              </a:rPr>
              <a:t>不基于比较：</a:t>
            </a:r>
            <a:r>
              <a:rPr sz="2000" b="1" spc="-15" dirty="0" err="1" smtClean="0">
                <a:latin typeface="宋体"/>
                <a:cs typeface="宋体"/>
              </a:rPr>
              <a:t>根据根据组成关键字的的分量及其分布特征</a:t>
            </a:r>
            <a:r>
              <a:rPr sz="2000" b="1" spc="-15" dirty="0" err="1">
                <a:latin typeface="宋体"/>
                <a:cs typeface="宋体"/>
              </a:rPr>
              <a:t>，</a:t>
            </a:r>
            <a:r>
              <a:rPr sz="2000" b="1" spc="-15" dirty="0" err="1" smtClean="0">
                <a:latin typeface="宋体"/>
                <a:cs typeface="宋体"/>
              </a:rPr>
              <a:t>如基数排序</a:t>
            </a:r>
            <a:r>
              <a:rPr lang="en-US" altLang="zh-CN" sz="2000" b="1" spc="-15" dirty="0" smtClean="0">
                <a:latin typeface="宋体"/>
                <a:cs typeface="宋体"/>
              </a:rPr>
              <a:t>(</a:t>
            </a:r>
            <a:r>
              <a:rPr lang="zh-CN" altLang="en-US" sz="2000" b="1" spc="-15" dirty="0" smtClean="0">
                <a:latin typeface="宋体"/>
                <a:cs typeface="宋体"/>
              </a:rPr>
              <a:t>箱子排序</a:t>
            </a:r>
            <a:r>
              <a:rPr lang="en-US" altLang="zh-CN" sz="2000" b="1" spc="-15" dirty="0" smtClean="0">
                <a:latin typeface="宋体"/>
                <a:cs typeface="宋体"/>
              </a:rPr>
              <a:t>)</a:t>
            </a:r>
            <a:r>
              <a:rPr lang="zh-CN" altLang="en-US" sz="2000" b="1" spc="-15" dirty="0" smtClean="0">
                <a:latin typeface="宋体"/>
                <a:cs typeface="宋体"/>
              </a:rPr>
              <a:t>、计数排序</a:t>
            </a:r>
            <a:r>
              <a:rPr sz="2000" b="1" spc="-15" dirty="0" smtClean="0">
                <a:latin typeface="宋体"/>
                <a:cs typeface="宋体"/>
              </a:rPr>
              <a:t>。</a:t>
            </a:r>
            <a:endParaRPr sz="2000" b="1" spc="-15" dirty="0">
              <a:latin typeface="宋体"/>
              <a:cs typeface="宋体"/>
            </a:endParaRPr>
          </a:p>
        </p:txBody>
      </p:sp>
    </p:spTree>
    <p:extLst>
      <p:ext uri="{BB962C8B-B14F-4D97-AF65-F5344CB8AC3E}">
        <p14:creationId xmlns:p14="http://schemas.microsoft.com/office/powerpoint/2010/main" val="10754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排序算法性能</a:t>
            </a:r>
            <a:endParaRPr lang="zh-CN" altLang="en-US" dirty="0"/>
          </a:p>
        </p:txBody>
      </p:sp>
      <p:sp>
        <p:nvSpPr>
          <p:cNvPr id="3" name="内容占位符 2"/>
          <p:cNvSpPr>
            <a:spLocks noGrp="1"/>
          </p:cNvSpPr>
          <p:nvPr>
            <p:ph idx="1"/>
          </p:nvPr>
        </p:nvSpPr>
        <p:spPr/>
        <p:txBody>
          <a:bodyPr/>
          <a:lstStyle/>
          <a:p>
            <a:r>
              <a:rPr lang="zh-CN" altLang="en-US" dirty="0"/>
              <a:t>基本</a:t>
            </a:r>
            <a:r>
              <a:rPr lang="zh-CN" altLang="en-US" dirty="0" smtClean="0"/>
              <a:t>操作</a:t>
            </a:r>
            <a:endParaRPr lang="en-US" altLang="zh-CN" dirty="0" smtClean="0"/>
          </a:p>
          <a:p>
            <a:pPr lvl="1"/>
            <a:r>
              <a:rPr lang="zh-CN" altLang="en-US" dirty="0" smtClean="0"/>
              <a:t>比较</a:t>
            </a:r>
            <a:endParaRPr lang="en-US" altLang="zh-CN" dirty="0" smtClean="0"/>
          </a:p>
          <a:p>
            <a:pPr lvl="1"/>
            <a:r>
              <a:rPr lang="zh-CN" altLang="en-US" dirty="0" smtClean="0"/>
              <a:t>移动</a:t>
            </a:r>
            <a:endParaRPr lang="en-US" altLang="zh-CN" dirty="0" smtClean="0"/>
          </a:p>
          <a:p>
            <a:r>
              <a:rPr lang="zh-CN" altLang="en-US" dirty="0" smtClean="0"/>
              <a:t>辅助空间</a:t>
            </a:r>
            <a:endParaRPr lang="en-US" altLang="zh-CN" dirty="0" smtClean="0"/>
          </a:p>
          <a:p>
            <a:pPr lvl="1"/>
            <a:r>
              <a:rPr lang="zh-CN" altLang="en-US" dirty="0"/>
              <a:t>在数据规模一定的条件下，除了</a:t>
            </a:r>
            <a:r>
              <a:rPr lang="zh-CN" altLang="en-US" dirty="0" smtClean="0"/>
              <a:t>存放</a:t>
            </a:r>
            <a:r>
              <a:rPr lang="zh-CN" altLang="en-US" dirty="0"/>
              <a:t>待排序记录占用的存储空间之外，执行算法所</a:t>
            </a:r>
            <a:r>
              <a:rPr lang="zh-CN" altLang="en-US" dirty="0" smtClean="0"/>
              <a:t>需要的</a:t>
            </a:r>
            <a:r>
              <a:rPr lang="zh-CN" altLang="en-US" dirty="0"/>
              <a:t>其他额外存储空间</a:t>
            </a:r>
            <a:r>
              <a:rPr lang="zh-CN" altLang="en-US" dirty="0" smtClean="0"/>
              <a:t>。</a:t>
            </a:r>
            <a:endParaRPr lang="en-US" altLang="zh-CN" dirty="0" smtClean="0"/>
          </a:p>
          <a:p>
            <a:r>
              <a:rPr lang="zh-CN" altLang="en-US" dirty="0"/>
              <a:t>算法本身的复杂度</a:t>
            </a:r>
          </a:p>
        </p:txBody>
      </p:sp>
    </p:spTree>
    <p:extLst>
      <p:ext uri="{BB962C8B-B14F-4D97-AF65-F5344CB8AC3E}">
        <p14:creationId xmlns:p14="http://schemas.microsoft.com/office/powerpoint/2010/main" val="405621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a:xfrm>
            <a:off x="628650" y="1376854"/>
            <a:ext cx="7886700" cy="5150069"/>
          </a:xfrm>
        </p:spPr>
        <p:txBody>
          <a:bodyPr>
            <a:normAutofit/>
          </a:bodyPr>
          <a:lstStyle/>
          <a:p>
            <a:r>
              <a:rPr lang="zh-CN" altLang="en-US" dirty="0"/>
              <a:t>最坏情况（反序</a:t>
            </a:r>
            <a:r>
              <a:rPr lang="zh-CN" altLang="en-US" dirty="0" smtClean="0"/>
              <a:t>）</a:t>
            </a:r>
            <a:endParaRPr lang="en-US" altLang="zh-CN" dirty="0" smtClean="0"/>
          </a:p>
          <a:p>
            <a:pPr lvl="1"/>
            <a:r>
              <a:rPr lang="zh-CN" altLang="en-US" dirty="0" smtClean="0"/>
              <a:t>比较次数 </a:t>
            </a:r>
            <a:endParaRPr lang="en-US" altLang="zh-CN" dirty="0" smtClean="0"/>
          </a:p>
          <a:p>
            <a:pPr lvl="1"/>
            <a:endParaRPr lang="en-US" altLang="zh-CN" dirty="0" smtClean="0"/>
          </a:p>
          <a:p>
            <a:pPr lvl="1"/>
            <a:r>
              <a:rPr lang="zh-CN" altLang="en-US" dirty="0" smtClean="0"/>
              <a:t>移动次数</a:t>
            </a:r>
            <a:endParaRPr lang="en-US" altLang="zh-CN" dirty="0" smtClean="0"/>
          </a:p>
          <a:p>
            <a:pPr lvl="1"/>
            <a:endParaRPr lang="en-US" altLang="zh-CN" dirty="0"/>
          </a:p>
          <a:p>
            <a:pPr lvl="1"/>
            <a:r>
              <a:rPr lang="zh-CN" altLang="en-US" dirty="0"/>
              <a:t>时间复杂</a:t>
            </a:r>
            <a:r>
              <a:rPr lang="zh-CN" altLang="en-US" dirty="0" smtClean="0"/>
              <a:t>度</a:t>
            </a:r>
            <a:r>
              <a:rPr lang="en-US" altLang="zh-CN" dirty="0" smtClean="0"/>
              <a:t>O(n</a:t>
            </a:r>
            <a:r>
              <a:rPr lang="en-US" altLang="zh-CN" baseline="30000" dirty="0" smtClean="0"/>
              <a:t>2</a:t>
            </a:r>
            <a:r>
              <a:rPr lang="en-US" altLang="zh-CN" dirty="0" smtClean="0"/>
              <a:t>)</a:t>
            </a:r>
            <a:r>
              <a:rPr lang="zh-CN" altLang="en-US" dirty="0" smtClean="0"/>
              <a:t> </a:t>
            </a:r>
            <a:endParaRPr lang="en-US" altLang="zh-CN" dirty="0" smtClean="0"/>
          </a:p>
          <a:p>
            <a:pPr lvl="1"/>
            <a:endParaRPr lang="en-US" altLang="zh-CN" dirty="0"/>
          </a:p>
          <a:p>
            <a:r>
              <a:rPr lang="zh-CN" altLang="en-US" dirty="0" smtClean="0"/>
              <a:t>最好情况（正序</a:t>
            </a:r>
            <a:r>
              <a:rPr lang="zh-CN" altLang="en-US" dirty="0"/>
              <a:t>）</a:t>
            </a:r>
            <a:endParaRPr lang="en-US" altLang="zh-CN" dirty="0"/>
          </a:p>
          <a:p>
            <a:pPr lvl="1"/>
            <a:r>
              <a:rPr lang="zh-CN" altLang="en-US" dirty="0"/>
              <a:t>比较次数 </a:t>
            </a:r>
            <a:r>
              <a:rPr lang="zh-CN" altLang="en-US" dirty="0" smtClean="0"/>
              <a:t> </a:t>
            </a:r>
            <a:r>
              <a:rPr lang="en-US" altLang="zh-CN" dirty="0" smtClean="0"/>
              <a:t>n</a:t>
            </a:r>
          </a:p>
          <a:p>
            <a:pPr lvl="1"/>
            <a:r>
              <a:rPr lang="zh-CN" altLang="en-US" dirty="0" smtClean="0"/>
              <a:t>移动</a:t>
            </a:r>
            <a:r>
              <a:rPr lang="zh-CN" altLang="en-US" dirty="0"/>
              <a:t>次数 </a:t>
            </a:r>
            <a:r>
              <a:rPr lang="zh-CN" altLang="en-US" dirty="0" smtClean="0"/>
              <a:t> </a:t>
            </a:r>
            <a:r>
              <a:rPr lang="en-US" altLang="zh-CN" dirty="0" smtClean="0"/>
              <a:t>0</a:t>
            </a:r>
          </a:p>
          <a:p>
            <a:pPr lvl="1"/>
            <a:r>
              <a:rPr lang="zh-CN" altLang="en-US" dirty="0"/>
              <a:t>时间复杂度</a:t>
            </a:r>
            <a:r>
              <a:rPr lang="en-US" altLang="zh-CN" dirty="0" smtClean="0"/>
              <a:t>O(n)</a:t>
            </a:r>
            <a:r>
              <a:rPr lang="zh-CN" altLang="en-US" dirty="0" smtClean="0"/>
              <a:t> </a:t>
            </a:r>
            <a:endParaRPr lang="en-US" altLang="zh-CN" dirty="0"/>
          </a:p>
          <a:p>
            <a:r>
              <a:rPr lang="zh-CN" altLang="en-US" dirty="0"/>
              <a:t>空间复杂</a:t>
            </a:r>
            <a:r>
              <a:rPr lang="zh-CN" altLang="en-US" dirty="0" smtClean="0"/>
              <a:t>度</a:t>
            </a:r>
            <a:r>
              <a:rPr lang="en-US" altLang="zh-CN" dirty="0" smtClean="0"/>
              <a:t>S(1)</a:t>
            </a:r>
            <a:endParaRPr lang="zh-CN" altLang="en-US" dirty="0"/>
          </a:p>
          <a:p>
            <a:pPr lvl="1"/>
            <a:endParaRPr lang="zh-CN" altLang="en-US" dirty="0"/>
          </a:p>
        </p:txBody>
      </p:sp>
      <p:grpSp>
        <p:nvGrpSpPr>
          <p:cNvPr id="4" name="组合 3"/>
          <p:cNvGrpSpPr/>
          <p:nvPr/>
        </p:nvGrpSpPr>
        <p:grpSpPr>
          <a:xfrm>
            <a:off x="3791864" y="1681331"/>
            <a:ext cx="2549607" cy="875061"/>
            <a:chOff x="3137084" y="3894960"/>
            <a:chExt cx="2549607" cy="875061"/>
          </a:xfrm>
        </p:grpSpPr>
        <p:sp>
          <p:nvSpPr>
            <p:cNvPr id="5" name="object 29"/>
            <p:cNvSpPr/>
            <p:nvPr/>
          </p:nvSpPr>
          <p:spPr>
            <a:xfrm>
              <a:off x="4607191" y="4373753"/>
              <a:ext cx="1079500" cy="0"/>
            </a:xfrm>
            <a:custGeom>
              <a:avLst/>
              <a:gdLst/>
              <a:ahLst/>
              <a:cxnLst/>
              <a:rect l="l" t="t" r="r" b="b"/>
              <a:pathLst>
                <a:path w="1079500">
                  <a:moveTo>
                    <a:pt x="0" y="0"/>
                  </a:moveTo>
                  <a:lnTo>
                    <a:pt x="1078992" y="0"/>
                  </a:lnTo>
                </a:path>
              </a:pathLst>
            </a:custGeom>
            <a:ln w="14350">
              <a:solidFill>
                <a:srgbClr val="000000"/>
              </a:solidFill>
            </a:ln>
          </p:spPr>
          <p:txBody>
            <a:bodyPr wrap="square" lIns="0" tIns="0" rIns="0" bIns="0" rtlCol="0"/>
            <a:lstStyle/>
            <a:p>
              <a:endParaRPr sz="1600"/>
            </a:p>
          </p:txBody>
        </p:sp>
        <p:sp>
          <p:nvSpPr>
            <p:cNvPr id="6" name="object 30"/>
            <p:cNvSpPr txBox="1"/>
            <p:nvPr/>
          </p:nvSpPr>
          <p:spPr>
            <a:xfrm>
              <a:off x="5018157" y="4441162"/>
              <a:ext cx="177800"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2</a:t>
              </a:r>
              <a:endParaRPr sz="2000">
                <a:latin typeface="Times New Roman"/>
                <a:cs typeface="Times New Roman"/>
              </a:endParaRPr>
            </a:p>
          </p:txBody>
        </p:sp>
        <p:sp>
          <p:nvSpPr>
            <p:cNvPr id="7" name="object 31"/>
            <p:cNvSpPr txBox="1"/>
            <p:nvPr/>
          </p:nvSpPr>
          <p:spPr>
            <a:xfrm>
              <a:off x="4729359" y="3995096"/>
              <a:ext cx="953769" cy="328295"/>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n</a:t>
              </a:r>
              <a:r>
                <a:rPr sz="2000" b="1" i="1" spc="-10" dirty="0">
                  <a:latin typeface="Times New Roman"/>
                  <a:cs typeface="Times New Roman"/>
                </a:rPr>
                <a:t> </a:t>
              </a:r>
              <a:r>
                <a:rPr sz="3200" b="1" spc="44" baseline="1157" dirty="0">
                  <a:latin typeface="Times New Roman"/>
                  <a:cs typeface="Times New Roman"/>
                </a:rPr>
                <a:t>(</a:t>
              </a:r>
              <a:r>
                <a:rPr sz="3200" b="1" i="1" baseline="1157" dirty="0">
                  <a:latin typeface="Times New Roman"/>
                  <a:cs typeface="Times New Roman"/>
                </a:rPr>
                <a:t>n</a:t>
              </a:r>
              <a:r>
                <a:rPr sz="3200" b="1" i="1" spc="-315" baseline="1157" dirty="0">
                  <a:latin typeface="Times New Roman"/>
                  <a:cs typeface="Times New Roman"/>
                </a:rPr>
                <a:t> </a:t>
              </a:r>
              <a:r>
                <a:rPr sz="3200" b="1" spc="-315" baseline="5787" dirty="0">
                  <a:latin typeface="Symbol"/>
                  <a:cs typeface="Symbol"/>
                </a:rPr>
                <a:t></a:t>
              </a:r>
              <a:r>
                <a:rPr sz="3200" b="1" spc="-434" baseline="1157" dirty="0">
                  <a:latin typeface="Times New Roman"/>
                  <a:cs typeface="Times New Roman"/>
                </a:rPr>
                <a:t>1</a:t>
              </a:r>
              <a:r>
                <a:rPr sz="3200" b="1" baseline="1157" dirty="0">
                  <a:latin typeface="Times New Roman"/>
                  <a:cs typeface="Times New Roman"/>
                </a:rPr>
                <a:t>)</a:t>
              </a:r>
              <a:endParaRPr sz="3200" baseline="1157" dirty="0">
                <a:latin typeface="Times New Roman"/>
                <a:cs typeface="Times New Roman"/>
              </a:endParaRPr>
            </a:p>
          </p:txBody>
        </p:sp>
        <p:sp>
          <p:nvSpPr>
            <p:cNvPr id="8" name="object 32"/>
            <p:cNvSpPr txBox="1"/>
            <p:nvPr/>
          </p:nvSpPr>
          <p:spPr>
            <a:xfrm>
              <a:off x="3162687" y="4482763"/>
              <a:ext cx="461645" cy="287258"/>
            </a:xfrm>
            <a:prstGeom prst="rect">
              <a:avLst/>
            </a:prstGeom>
          </p:spPr>
          <p:txBody>
            <a:bodyPr vert="horz" wrap="square" lIns="0" tIns="0" rIns="0" bIns="0" rtlCol="0">
              <a:spAutoFit/>
            </a:bodyPr>
            <a:lstStyle/>
            <a:p>
              <a:pPr marL="12700">
                <a:lnSpc>
                  <a:spcPct val="100000"/>
                </a:lnSpc>
              </a:pPr>
              <a:r>
                <a:rPr b="1" i="1" spc="-10" dirty="0">
                  <a:latin typeface="Times New Roman"/>
                  <a:cs typeface="Times New Roman"/>
                </a:rPr>
                <a:t>i</a:t>
              </a:r>
              <a:r>
                <a:rPr b="1" i="1" spc="-110" dirty="0">
                  <a:latin typeface="Times New Roman"/>
                  <a:cs typeface="Times New Roman"/>
                </a:rPr>
                <a:t> </a:t>
              </a:r>
              <a:r>
                <a:rPr sz="2800" b="1" spc="-22" baseline="2777" dirty="0">
                  <a:latin typeface="Symbol"/>
                  <a:cs typeface="Symbol"/>
                </a:rPr>
                <a:t></a:t>
              </a:r>
              <a:r>
                <a:rPr sz="2800" b="1" spc="-165" baseline="2777" dirty="0">
                  <a:latin typeface="Times New Roman"/>
                  <a:cs typeface="Times New Roman"/>
                </a:rPr>
                <a:t> </a:t>
              </a:r>
              <a:r>
                <a:rPr b="1" spc="-10" dirty="0">
                  <a:latin typeface="Times New Roman"/>
                  <a:cs typeface="Times New Roman"/>
                </a:rPr>
                <a:t>1</a:t>
              </a:r>
              <a:endParaRPr>
                <a:latin typeface="Times New Roman"/>
                <a:cs typeface="Times New Roman"/>
              </a:endParaRPr>
            </a:p>
          </p:txBody>
        </p:sp>
        <p:sp>
          <p:nvSpPr>
            <p:cNvPr id="9" name="object 33"/>
            <p:cNvSpPr txBox="1"/>
            <p:nvPr/>
          </p:nvSpPr>
          <p:spPr>
            <a:xfrm>
              <a:off x="3218313" y="4181024"/>
              <a:ext cx="1292860" cy="410369"/>
            </a:xfrm>
            <a:prstGeom prst="rect">
              <a:avLst/>
            </a:prstGeom>
          </p:spPr>
          <p:txBody>
            <a:bodyPr vert="horz" wrap="square" lIns="0" tIns="0" rIns="0" bIns="0" rtlCol="0">
              <a:spAutoFit/>
            </a:bodyPr>
            <a:lstStyle/>
            <a:p>
              <a:pPr marL="12700">
                <a:lnSpc>
                  <a:spcPct val="100000"/>
                </a:lnSpc>
                <a:tabLst>
                  <a:tab pos="1111885" algn="l"/>
                </a:tabLst>
              </a:pPr>
              <a:r>
                <a:rPr sz="4000" b="1" baseline="-3968" dirty="0">
                  <a:latin typeface="Symbol"/>
                  <a:cs typeface="Symbol"/>
                </a:rPr>
                <a:t></a:t>
              </a:r>
              <a:r>
                <a:rPr sz="4000" b="1" spc="225" baseline="-3968" dirty="0">
                  <a:latin typeface="Times New Roman"/>
                  <a:cs typeface="Times New Roman"/>
                </a:rPr>
                <a:t> </a:t>
              </a:r>
              <a:r>
                <a:rPr sz="2000" b="1" dirty="0">
                  <a:latin typeface="Times New Roman"/>
                  <a:cs typeface="Times New Roman"/>
                </a:rPr>
                <a:t>(</a:t>
              </a:r>
              <a:r>
                <a:rPr sz="2000" b="1" i="1" dirty="0">
                  <a:latin typeface="Times New Roman"/>
                  <a:cs typeface="Times New Roman"/>
                </a:rPr>
                <a:t>n</a:t>
              </a:r>
              <a:r>
                <a:rPr sz="2000" b="1" dirty="0">
                  <a:latin typeface="Times New Roman"/>
                  <a:cs typeface="Times New Roman"/>
                </a:rPr>
                <a:t>-</a:t>
              </a:r>
              <a:r>
                <a:rPr sz="2000" b="1" i="1" dirty="0">
                  <a:latin typeface="Times New Roman"/>
                  <a:cs typeface="Times New Roman"/>
                </a:rPr>
                <a:t>i</a:t>
              </a:r>
              <a:r>
                <a:rPr sz="2000" b="1" dirty="0">
                  <a:latin typeface="Times New Roman"/>
                  <a:cs typeface="Times New Roman"/>
                </a:rPr>
                <a:t>)	</a:t>
              </a:r>
              <a:r>
                <a:rPr sz="3200" b="1" baseline="3472" dirty="0">
                  <a:latin typeface="Symbol"/>
                  <a:cs typeface="Symbol"/>
                </a:rPr>
                <a:t></a:t>
              </a:r>
              <a:endParaRPr sz="3200" baseline="3472" dirty="0">
                <a:latin typeface="Symbol"/>
                <a:cs typeface="Symbol"/>
              </a:endParaRPr>
            </a:p>
          </p:txBody>
        </p:sp>
        <p:sp>
          <p:nvSpPr>
            <p:cNvPr id="10" name="object 34"/>
            <p:cNvSpPr txBox="1"/>
            <p:nvPr/>
          </p:nvSpPr>
          <p:spPr>
            <a:xfrm>
              <a:off x="3137084" y="3894960"/>
              <a:ext cx="448309" cy="307777"/>
            </a:xfrm>
            <a:prstGeom prst="rect">
              <a:avLst/>
            </a:prstGeom>
          </p:spPr>
          <p:txBody>
            <a:bodyPr vert="horz" wrap="square" lIns="0" tIns="0" rIns="0" bIns="0" rtlCol="0">
              <a:spAutoFit/>
            </a:bodyPr>
            <a:lstStyle/>
            <a:p>
              <a:pPr marL="12700">
                <a:lnSpc>
                  <a:spcPct val="100000"/>
                </a:lnSpc>
              </a:pPr>
              <a:r>
                <a:rPr sz="2000" b="1" i="1" spc="-5" dirty="0">
                  <a:latin typeface="Times New Roman"/>
                  <a:cs typeface="Times New Roman"/>
                </a:rPr>
                <a:t>n</a:t>
              </a:r>
              <a:r>
                <a:rPr sz="2000" b="1" spc="-5" dirty="0">
                  <a:latin typeface="Times New Roman"/>
                  <a:cs typeface="Times New Roman"/>
                </a:rPr>
                <a:t>-1</a:t>
              </a:r>
              <a:endParaRPr sz="2000">
                <a:latin typeface="Times New Roman"/>
                <a:cs typeface="Times New Roman"/>
              </a:endParaRPr>
            </a:p>
          </p:txBody>
        </p:sp>
      </p:grpSp>
      <p:grpSp>
        <p:nvGrpSpPr>
          <p:cNvPr id="11" name="组合 10"/>
          <p:cNvGrpSpPr/>
          <p:nvPr/>
        </p:nvGrpSpPr>
        <p:grpSpPr>
          <a:xfrm>
            <a:off x="3817467" y="2521321"/>
            <a:ext cx="2550242" cy="1001425"/>
            <a:chOff x="3119558" y="4632958"/>
            <a:chExt cx="2550242" cy="1001425"/>
          </a:xfrm>
        </p:grpSpPr>
        <p:sp>
          <p:nvSpPr>
            <p:cNvPr id="12" name="object 35"/>
            <p:cNvSpPr/>
            <p:nvPr/>
          </p:nvSpPr>
          <p:spPr>
            <a:xfrm>
              <a:off x="4589665" y="5259196"/>
              <a:ext cx="1080135" cy="0"/>
            </a:xfrm>
            <a:custGeom>
              <a:avLst/>
              <a:gdLst/>
              <a:ahLst/>
              <a:cxnLst/>
              <a:rect l="l" t="t" r="r" b="b"/>
              <a:pathLst>
                <a:path w="1080135">
                  <a:moveTo>
                    <a:pt x="0" y="0"/>
                  </a:moveTo>
                  <a:lnTo>
                    <a:pt x="1079754" y="0"/>
                  </a:lnTo>
                </a:path>
              </a:pathLst>
            </a:custGeom>
            <a:ln w="14350">
              <a:solidFill>
                <a:srgbClr val="000000"/>
              </a:solidFill>
            </a:ln>
          </p:spPr>
          <p:txBody>
            <a:bodyPr wrap="square" lIns="0" tIns="0" rIns="0" bIns="0" rtlCol="0"/>
            <a:lstStyle/>
            <a:p>
              <a:endParaRPr sz="1600"/>
            </a:p>
          </p:txBody>
        </p:sp>
        <p:sp>
          <p:nvSpPr>
            <p:cNvPr id="13" name="object 36"/>
            <p:cNvSpPr txBox="1"/>
            <p:nvPr/>
          </p:nvSpPr>
          <p:spPr>
            <a:xfrm>
              <a:off x="5000631" y="5326606"/>
              <a:ext cx="177800"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2</a:t>
              </a:r>
              <a:endParaRPr sz="2000">
                <a:latin typeface="Times New Roman"/>
                <a:cs typeface="Times New Roman"/>
              </a:endParaRPr>
            </a:p>
          </p:txBody>
        </p:sp>
        <p:sp>
          <p:nvSpPr>
            <p:cNvPr id="14" name="object 37"/>
            <p:cNvSpPr txBox="1"/>
            <p:nvPr/>
          </p:nvSpPr>
          <p:spPr>
            <a:xfrm>
              <a:off x="3200787" y="4880540"/>
              <a:ext cx="2465070" cy="410369"/>
            </a:xfrm>
            <a:prstGeom prst="rect">
              <a:avLst/>
            </a:prstGeom>
          </p:spPr>
          <p:txBody>
            <a:bodyPr vert="horz" wrap="square" lIns="0" tIns="0" rIns="0" bIns="0" rtlCol="0">
              <a:spAutoFit/>
            </a:bodyPr>
            <a:lstStyle/>
            <a:p>
              <a:pPr marL="12700">
                <a:lnSpc>
                  <a:spcPct val="100000"/>
                </a:lnSpc>
                <a:tabLst>
                  <a:tab pos="1447165" algn="l"/>
                </a:tabLst>
              </a:pPr>
              <a:r>
                <a:rPr sz="4000" b="1" baseline="-3968" dirty="0">
                  <a:latin typeface="Symbol"/>
                  <a:cs typeface="Symbol"/>
                </a:rPr>
                <a:t></a:t>
              </a:r>
              <a:r>
                <a:rPr sz="4000" b="1" spc="225" baseline="-3968" dirty="0">
                  <a:latin typeface="Times New Roman"/>
                  <a:cs typeface="Times New Roman"/>
                </a:rPr>
                <a:t> </a:t>
              </a:r>
              <a:r>
                <a:rPr sz="2000" b="1" dirty="0">
                  <a:latin typeface="Times New Roman"/>
                  <a:cs typeface="Times New Roman"/>
                </a:rPr>
                <a:t>3(</a:t>
              </a:r>
              <a:r>
                <a:rPr sz="2000" b="1" i="1" dirty="0">
                  <a:latin typeface="Times New Roman"/>
                  <a:cs typeface="Times New Roman"/>
                </a:rPr>
                <a:t>n</a:t>
              </a:r>
              <a:r>
                <a:rPr sz="2000" b="1" dirty="0">
                  <a:latin typeface="Times New Roman"/>
                  <a:cs typeface="Times New Roman"/>
                </a:rPr>
                <a:t>-</a:t>
              </a:r>
              <a:r>
                <a:rPr sz="2000" b="1" i="1" dirty="0">
                  <a:latin typeface="Times New Roman"/>
                  <a:cs typeface="Times New Roman"/>
                </a:rPr>
                <a:t>i</a:t>
              </a:r>
              <a:r>
                <a:rPr sz="2000" b="1" spc="204" dirty="0">
                  <a:latin typeface="Times New Roman"/>
                  <a:cs typeface="Times New Roman"/>
                </a:rPr>
                <a:t>)</a:t>
              </a:r>
              <a:r>
                <a:rPr sz="3200" b="1" baseline="3472" dirty="0">
                  <a:latin typeface="Symbol"/>
                  <a:cs typeface="Symbol"/>
                </a:rPr>
                <a:t></a:t>
              </a:r>
              <a:r>
                <a:rPr sz="3200" b="1" baseline="3472" dirty="0">
                  <a:latin typeface="Times New Roman"/>
                  <a:cs typeface="Times New Roman"/>
                </a:rPr>
                <a:t>	</a:t>
              </a:r>
              <a:r>
                <a:rPr sz="3200" b="1" i="1" baseline="32407" dirty="0">
                  <a:latin typeface="Times New Roman"/>
                  <a:cs typeface="Times New Roman"/>
                </a:rPr>
                <a:t>3</a:t>
              </a:r>
              <a:r>
                <a:rPr sz="3200" b="1" i="1" spc="-15" baseline="32407" dirty="0">
                  <a:latin typeface="Times New Roman"/>
                  <a:cs typeface="Times New Roman"/>
                </a:rPr>
                <a:t>n</a:t>
              </a:r>
              <a:r>
                <a:rPr sz="3200" b="1" spc="44" baseline="33564" dirty="0">
                  <a:latin typeface="Times New Roman"/>
                  <a:cs typeface="Times New Roman"/>
                </a:rPr>
                <a:t>(</a:t>
              </a:r>
              <a:r>
                <a:rPr sz="3200" b="1" i="1" baseline="33564" dirty="0">
                  <a:latin typeface="Times New Roman"/>
                  <a:cs typeface="Times New Roman"/>
                </a:rPr>
                <a:t>n</a:t>
              </a:r>
              <a:r>
                <a:rPr sz="3200" b="1" i="1" spc="-315" baseline="33564" dirty="0">
                  <a:latin typeface="Times New Roman"/>
                  <a:cs typeface="Times New Roman"/>
                </a:rPr>
                <a:t> </a:t>
              </a:r>
              <a:r>
                <a:rPr sz="3200" b="1" spc="-315" baseline="38194" dirty="0">
                  <a:latin typeface="Symbol"/>
                  <a:cs typeface="Symbol"/>
                </a:rPr>
                <a:t></a:t>
              </a:r>
              <a:r>
                <a:rPr sz="3200" b="1" spc="-434" baseline="33564" dirty="0">
                  <a:latin typeface="Times New Roman"/>
                  <a:cs typeface="Times New Roman"/>
                </a:rPr>
                <a:t>1</a:t>
              </a:r>
              <a:r>
                <a:rPr sz="3200" b="1" baseline="33564" dirty="0">
                  <a:latin typeface="Times New Roman"/>
                  <a:cs typeface="Times New Roman"/>
                </a:rPr>
                <a:t>)</a:t>
              </a:r>
              <a:endParaRPr sz="3200" baseline="33564" dirty="0">
                <a:latin typeface="Times New Roman"/>
                <a:cs typeface="Times New Roman"/>
              </a:endParaRPr>
            </a:p>
          </p:txBody>
        </p:sp>
        <p:sp>
          <p:nvSpPr>
            <p:cNvPr id="15" name="object 38"/>
            <p:cNvSpPr txBox="1"/>
            <p:nvPr/>
          </p:nvSpPr>
          <p:spPr>
            <a:xfrm>
              <a:off x="3145161" y="5284127"/>
              <a:ext cx="461645" cy="287258"/>
            </a:xfrm>
            <a:prstGeom prst="rect">
              <a:avLst/>
            </a:prstGeom>
          </p:spPr>
          <p:txBody>
            <a:bodyPr vert="horz" wrap="square" lIns="0" tIns="0" rIns="0" bIns="0" rtlCol="0">
              <a:spAutoFit/>
            </a:bodyPr>
            <a:lstStyle/>
            <a:p>
              <a:pPr marL="12700">
                <a:lnSpc>
                  <a:spcPct val="100000"/>
                </a:lnSpc>
              </a:pPr>
              <a:r>
                <a:rPr b="1" i="1" spc="-10" dirty="0">
                  <a:latin typeface="Times New Roman"/>
                  <a:cs typeface="Times New Roman"/>
                </a:rPr>
                <a:t>i</a:t>
              </a:r>
              <a:r>
                <a:rPr b="1" i="1" spc="-110" dirty="0">
                  <a:latin typeface="Times New Roman"/>
                  <a:cs typeface="Times New Roman"/>
                </a:rPr>
                <a:t> </a:t>
              </a:r>
              <a:r>
                <a:rPr sz="2800" b="1" spc="-22" baseline="2777" dirty="0">
                  <a:latin typeface="Symbol"/>
                  <a:cs typeface="Symbol"/>
                </a:rPr>
                <a:t></a:t>
              </a:r>
              <a:r>
                <a:rPr sz="2800" b="1" spc="-165" baseline="2777" dirty="0">
                  <a:latin typeface="Times New Roman"/>
                  <a:cs typeface="Times New Roman"/>
                </a:rPr>
                <a:t> </a:t>
              </a:r>
              <a:r>
                <a:rPr b="1" spc="-10" dirty="0">
                  <a:latin typeface="Times New Roman"/>
                  <a:cs typeface="Times New Roman"/>
                </a:rPr>
                <a:t>1</a:t>
              </a:r>
              <a:endParaRPr dirty="0">
                <a:latin typeface="Times New Roman"/>
                <a:cs typeface="Times New Roman"/>
              </a:endParaRPr>
            </a:p>
          </p:txBody>
        </p:sp>
        <p:sp>
          <p:nvSpPr>
            <p:cNvPr id="16" name="object 39"/>
            <p:cNvSpPr txBox="1"/>
            <p:nvPr/>
          </p:nvSpPr>
          <p:spPr>
            <a:xfrm>
              <a:off x="3119558" y="4632958"/>
              <a:ext cx="448309" cy="307777"/>
            </a:xfrm>
            <a:prstGeom prst="rect">
              <a:avLst/>
            </a:prstGeom>
          </p:spPr>
          <p:txBody>
            <a:bodyPr vert="horz" wrap="square" lIns="0" tIns="0" rIns="0" bIns="0" rtlCol="0">
              <a:spAutoFit/>
            </a:bodyPr>
            <a:lstStyle/>
            <a:p>
              <a:pPr marL="12700">
                <a:lnSpc>
                  <a:spcPct val="100000"/>
                </a:lnSpc>
              </a:pPr>
              <a:r>
                <a:rPr sz="2000" b="1" i="1" spc="-5" dirty="0">
                  <a:latin typeface="Times New Roman"/>
                  <a:cs typeface="Times New Roman"/>
                </a:rPr>
                <a:t>n</a:t>
              </a:r>
              <a:r>
                <a:rPr sz="2000" b="1" spc="-5" dirty="0">
                  <a:latin typeface="Times New Roman"/>
                  <a:cs typeface="Times New Roman"/>
                </a:rPr>
                <a:t>-1</a:t>
              </a:r>
              <a:endParaRPr sz="2000" dirty="0">
                <a:latin typeface="Times New Roman"/>
                <a:cs typeface="Times New Roman"/>
              </a:endParaRPr>
            </a:p>
          </p:txBody>
        </p:sp>
      </p:grpSp>
    </p:spTree>
    <p:extLst>
      <p:ext uri="{BB962C8B-B14F-4D97-AF65-F5344CB8AC3E}">
        <p14:creationId xmlns:p14="http://schemas.microsoft.com/office/powerpoint/2010/main" val="425228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程序空间分析</a:t>
            </a:r>
          </a:p>
        </p:txBody>
      </p:sp>
      <p:sp>
        <p:nvSpPr>
          <p:cNvPr id="45059" name="内容占位符 2"/>
          <p:cNvSpPr>
            <a:spLocks noGrp="1"/>
          </p:cNvSpPr>
          <p:nvPr>
            <p:ph idx="1"/>
          </p:nvPr>
        </p:nvSpPr>
        <p:spPr/>
        <p:txBody>
          <a:bodyPr/>
          <a:lstStyle/>
          <a:p>
            <a:r>
              <a:rPr lang="zh-CN" altLang="en-US" dirty="0" smtClean="0"/>
              <a:t>程序空间分为固定部分和可变部分</a:t>
            </a:r>
            <a:endParaRPr lang="en-US" altLang="zh-CN" dirty="0" smtClean="0"/>
          </a:p>
          <a:p>
            <a:r>
              <a:rPr lang="zh-CN" altLang="en-US" dirty="0" smtClean="0"/>
              <a:t>其中可变部分是指随问题规模变化的空间</a:t>
            </a:r>
            <a:endParaRPr lang="en-US" altLang="zh-CN" dirty="0" smtClean="0"/>
          </a:p>
          <a:p>
            <a:pPr lvl="1"/>
            <a:r>
              <a:rPr lang="zh-CN" altLang="en-US" dirty="0" smtClean="0"/>
              <a:t>复合变量所需的空间</a:t>
            </a:r>
            <a:endParaRPr lang="en-US" altLang="zh-CN" dirty="0" smtClean="0"/>
          </a:p>
          <a:p>
            <a:pPr lvl="1"/>
            <a:r>
              <a:rPr lang="zh-CN" altLang="en-US" dirty="0" smtClean="0"/>
              <a:t>动态分配的空间</a:t>
            </a:r>
            <a:endParaRPr lang="en-US" altLang="zh-CN" dirty="0" smtClean="0"/>
          </a:p>
          <a:p>
            <a:pPr lvl="1"/>
            <a:r>
              <a:rPr lang="zh-CN" altLang="en-US" dirty="0" smtClean="0"/>
              <a:t>递归栈所需的空间</a:t>
            </a:r>
            <a:endParaRPr lang="en-US" altLang="zh-CN" dirty="0" smtClean="0"/>
          </a:p>
          <a:p>
            <a:pPr lvl="1"/>
            <a:endParaRPr lang="en-US" altLang="zh-CN" dirty="0" smtClean="0"/>
          </a:p>
          <a:p>
            <a:pPr>
              <a:buFontTx/>
              <a:buNone/>
            </a:pPr>
            <a:r>
              <a:rPr lang="en-US" altLang="zh-CN" dirty="0" smtClean="0"/>
              <a:t>   </a:t>
            </a:r>
            <a:r>
              <a:rPr lang="en-US" altLang="zh-CN" i="1" dirty="0" smtClean="0"/>
              <a:t>S(P) </a:t>
            </a:r>
            <a:r>
              <a:rPr lang="en-US" altLang="zh-CN" dirty="0" smtClean="0"/>
              <a:t>= </a:t>
            </a:r>
            <a:r>
              <a:rPr lang="en-US" altLang="zh-CN" i="1" dirty="0" smtClean="0"/>
              <a:t>c </a:t>
            </a:r>
            <a:r>
              <a:rPr lang="en-US" altLang="zh-CN" dirty="0" smtClean="0"/>
              <a:t>+ </a:t>
            </a:r>
            <a:r>
              <a:rPr lang="en-US" altLang="zh-CN" i="1" dirty="0" err="1" smtClean="0"/>
              <a:t>S</a:t>
            </a:r>
            <a:r>
              <a:rPr lang="en-US" altLang="zh-CN" i="1" baseline="-25000" dirty="0" err="1" smtClean="0"/>
              <a:t>p</a:t>
            </a:r>
            <a:r>
              <a:rPr lang="en-US" altLang="zh-CN" dirty="0" smtClean="0"/>
              <a:t>(</a:t>
            </a:r>
            <a:r>
              <a:rPr lang="zh-CN" altLang="en-US" dirty="0" smtClean="0"/>
              <a:t>实例特征</a:t>
            </a:r>
            <a:r>
              <a:rPr lang="en-US" altLang="zh-CN" dirty="0" smtClean="0"/>
              <a:t>)</a:t>
            </a:r>
            <a:endParaRPr lang="zh-CN" altLang="en-US"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31</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a:t>
            </a:r>
            <a:r>
              <a:rPr lang="zh-CN" altLang="en-US" dirty="0" smtClean="0"/>
              <a:t>排序</a:t>
            </a:r>
            <a:endParaRPr lang="zh-CN" altLang="en-US" dirty="0"/>
          </a:p>
        </p:txBody>
      </p:sp>
      <p:sp>
        <p:nvSpPr>
          <p:cNvPr id="3" name="内容占位符 2"/>
          <p:cNvSpPr>
            <a:spLocks noGrp="1"/>
          </p:cNvSpPr>
          <p:nvPr>
            <p:ph idx="1"/>
          </p:nvPr>
        </p:nvSpPr>
        <p:spPr/>
        <p:txBody>
          <a:bodyPr/>
          <a:lstStyle/>
          <a:p>
            <a:r>
              <a:rPr lang="zh-CN" altLang="en-US" dirty="0"/>
              <a:t>快速算法是对气泡排序的</a:t>
            </a:r>
            <a:r>
              <a:rPr lang="zh-CN" altLang="en-US" dirty="0" smtClean="0"/>
              <a:t>改进</a:t>
            </a:r>
            <a:endParaRPr lang="en-US" altLang="zh-CN" dirty="0"/>
          </a:p>
          <a:p>
            <a:pPr lvl="1"/>
            <a:r>
              <a:rPr lang="zh-CN" altLang="en-US" dirty="0" smtClean="0"/>
              <a:t>在</a:t>
            </a:r>
            <a:r>
              <a:rPr lang="zh-CN" altLang="en-US" dirty="0"/>
              <a:t>气泡排序中，记录的比较和移动是在相邻单元中进行 的，记录每次交换只能上移或下移一个单元，因而总的 比较次数和移动次数较多。</a:t>
            </a:r>
          </a:p>
        </p:txBody>
      </p:sp>
      <p:sp>
        <p:nvSpPr>
          <p:cNvPr id="4" name="object 11"/>
          <p:cNvSpPr txBox="1"/>
          <p:nvPr/>
        </p:nvSpPr>
        <p:spPr>
          <a:xfrm>
            <a:off x="2551315" y="3378272"/>
            <a:ext cx="4175125" cy="36933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92075">
              <a:lnSpc>
                <a:spcPct val="100000"/>
              </a:lnSpc>
            </a:pPr>
            <a:r>
              <a:rPr sz="2400" spc="10" dirty="0">
                <a:latin typeface="微软雅黑"/>
                <a:cs typeface="微软雅黑"/>
              </a:rPr>
              <a:t>减少总的比较次数和移动次</a:t>
            </a:r>
            <a:endParaRPr sz="2400" dirty="0">
              <a:latin typeface="微软雅黑"/>
              <a:cs typeface="微软雅黑"/>
            </a:endParaRPr>
          </a:p>
        </p:txBody>
      </p:sp>
      <p:sp>
        <p:nvSpPr>
          <p:cNvPr id="5" name="object 12"/>
          <p:cNvSpPr/>
          <p:nvPr/>
        </p:nvSpPr>
        <p:spPr>
          <a:xfrm>
            <a:off x="4498923" y="3917101"/>
            <a:ext cx="360680" cy="539750"/>
          </a:xfrm>
          <a:custGeom>
            <a:avLst/>
            <a:gdLst/>
            <a:ahLst/>
            <a:cxnLst/>
            <a:rect l="l" t="t" r="r" b="b"/>
            <a:pathLst>
              <a:path w="360679" h="539750">
                <a:moveTo>
                  <a:pt x="360426" y="404622"/>
                </a:moveTo>
                <a:lnTo>
                  <a:pt x="270510" y="404622"/>
                </a:lnTo>
                <a:lnTo>
                  <a:pt x="270509" y="0"/>
                </a:lnTo>
                <a:lnTo>
                  <a:pt x="89915" y="0"/>
                </a:lnTo>
                <a:lnTo>
                  <a:pt x="89916" y="404622"/>
                </a:lnTo>
                <a:lnTo>
                  <a:pt x="0" y="404622"/>
                </a:lnTo>
                <a:lnTo>
                  <a:pt x="180594" y="539496"/>
                </a:lnTo>
                <a:lnTo>
                  <a:pt x="360426" y="404622"/>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6" name="object 14"/>
          <p:cNvSpPr/>
          <p:nvPr/>
        </p:nvSpPr>
        <p:spPr>
          <a:xfrm>
            <a:off x="4519450" y="5070007"/>
            <a:ext cx="360680" cy="539750"/>
          </a:xfrm>
          <a:custGeom>
            <a:avLst/>
            <a:gdLst/>
            <a:ahLst/>
            <a:cxnLst/>
            <a:rect l="l" t="t" r="r" b="b"/>
            <a:pathLst>
              <a:path w="360679" h="539750">
                <a:moveTo>
                  <a:pt x="360426" y="404622"/>
                </a:moveTo>
                <a:lnTo>
                  <a:pt x="270510" y="404622"/>
                </a:lnTo>
                <a:lnTo>
                  <a:pt x="270509" y="0"/>
                </a:lnTo>
                <a:lnTo>
                  <a:pt x="89915" y="0"/>
                </a:lnTo>
                <a:lnTo>
                  <a:pt x="89916" y="404622"/>
                </a:lnTo>
                <a:lnTo>
                  <a:pt x="0" y="404622"/>
                </a:lnTo>
                <a:lnTo>
                  <a:pt x="180594" y="539496"/>
                </a:lnTo>
                <a:lnTo>
                  <a:pt x="360426" y="404622"/>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7" name="object 16"/>
          <p:cNvSpPr txBox="1"/>
          <p:nvPr/>
        </p:nvSpPr>
        <p:spPr>
          <a:xfrm>
            <a:off x="2376817" y="5677225"/>
            <a:ext cx="4544695" cy="738664"/>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91440" marR="127635">
              <a:lnSpc>
                <a:spcPct val="100000"/>
              </a:lnSpc>
            </a:pPr>
            <a:r>
              <a:rPr sz="2400" spc="10" dirty="0">
                <a:latin typeface="微软雅黑"/>
                <a:cs typeface="微软雅黑"/>
              </a:rPr>
              <a:t>较大记录从前面直接移动到后面 较小记录从后面直接移动到前面</a:t>
            </a:r>
            <a:endParaRPr sz="2400">
              <a:latin typeface="微软雅黑"/>
              <a:cs typeface="微软雅黑"/>
            </a:endParaRPr>
          </a:p>
        </p:txBody>
      </p:sp>
      <p:sp>
        <p:nvSpPr>
          <p:cNvPr id="8" name="object 17"/>
          <p:cNvSpPr txBox="1"/>
          <p:nvPr/>
        </p:nvSpPr>
        <p:spPr>
          <a:xfrm>
            <a:off x="2690761" y="4524319"/>
            <a:ext cx="3977004" cy="36933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92075">
              <a:lnSpc>
                <a:spcPct val="100000"/>
              </a:lnSpc>
            </a:pPr>
            <a:r>
              <a:rPr sz="2400" spc="10" dirty="0" err="1" smtClean="0">
                <a:latin typeface="微软雅黑"/>
                <a:cs typeface="微软雅黑"/>
              </a:rPr>
              <a:t>增大记录的比较和移动距</a:t>
            </a:r>
            <a:endParaRPr sz="2400" dirty="0">
              <a:latin typeface="微软雅黑"/>
              <a:cs typeface="微软雅黑"/>
            </a:endParaRPr>
          </a:p>
        </p:txBody>
      </p:sp>
    </p:spTree>
    <p:extLst>
      <p:ext uri="{BB962C8B-B14F-4D97-AF65-F5344CB8AC3E}">
        <p14:creationId xmlns:p14="http://schemas.microsoft.com/office/powerpoint/2010/main" val="314418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p:txBody>
          <a:bodyPr/>
          <a:lstStyle/>
          <a:p>
            <a:pPr eaLnBrk="1" hangingPunct="1"/>
            <a:r>
              <a:rPr lang="zh-CN" altLang="en-US" sz="2000" dirty="0" smtClean="0"/>
              <a:t>思想</a:t>
            </a:r>
            <a:endParaRPr lang="en-US" altLang="zh-CN" sz="2000" dirty="0" smtClean="0"/>
          </a:p>
          <a:p>
            <a:pPr lvl="1"/>
            <a:r>
              <a:rPr lang="zh-CN" altLang="en-US" sz="2000" dirty="0"/>
              <a:t>是</a:t>
            </a:r>
            <a:r>
              <a:rPr lang="en-US" altLang="zh-CN" sz="2000" dirty="0" err="1"/>
              <a:t>C.R.A.Hoare</a:t>
            </a:r>
            <a:r>
              <a:rPr lang="en-US" altLang="zh-CN" sz="2000" dirty="0"/>
              <a:t> 1962</a:t>
            </a:r>
            <a:r>
              <a:rPr lang="zh-CN" altLang="en-US" sz="2000" dirty="0"/>
              <a:t>年提出的一种划分交换排序。采用的 是分治策略</a:t>
            </a:r>
            <a:r>
              <a:rPr lang="en-US" altLang="zh-CN" sz="2000" dirty="0"/>
              <a:t>(</a:t>
            </a:r>
            <a:r>
              <a:rPr lang="zh-CN" altLang="en-US" sz="2000" dirty="0"/>
              <a:t>一般与递归技术结合使用</a:t>
            </a:r>
            <a:r>
              <a:rPr lang="en-US" altLang="zh-CN" sz="2000" dirty="0"/>
              <a:t>)</a:t>
            </a:r>
            <a:r>
              <a:rPr lang="zh-CN" altLang="en-US" sz="2000" dirty="0"/>
              <a:t>，以减少排序过程 中的比较次数。</a:t>
            </a:r>
            <a:endParaRPr lang="en-US" altLang="zh-CN" sz="2000" dirty="0"/>
          </a:p>
          <a:p>
            <a:pPr lvl="1"/>
            <a:r>
              <a:rPr lang="zh-CN" altLang="en-US" sz="2000" dirty="0"/>
              <a:t>通过一趟排序将要排序的数据分割成独立的两部分，其中 一部分的所有数据都比另外一不部分的所有数据都要小， 然后再按此方法对这两部分数据分别进行快速排序</a:t>
            </a:r>
            <a:endParaRPr lang="en-US" altLang="zh-CN" sz="2000" dirty="0"/>
          </a:p>
          <a:p>
            <a:pPr lvl="1" eaLnBrk="1" hangingPunct="1"/>
            <a:r>
              <a:rPr lang="zh-CN" altLang="en-US" sz="2000" dirty="0" smtClean="0"/>
              <a:t>在一个分区中，所有在</a:t>
            </a:r>
            <a:r>
              <a:rPr lang="en-US" altLang="zh-CN" sz="2000" dirty="0" smtClean="0"/>
              <a:t>s</a:t>
            </a:r>
            <a:r>
              <a:rPr lang="zh-CN" altLang="en-US" sz="2000" dirty="0" smtClean="0"/>
              <a:t>下标之前的元素都小于等于</a:t>
            </a:r>
            <a:r>
              <a:rPr lang="en-US" altLang="zh-CN" sz="2000" dirty="0" smtClean="0"/>
              <a:t>A[s]</a:t>
            </a:r>
            <a:r>
              <a:rPr lang="zh-CN" altLang="en-US" sz="2000" dirty="0" smtClean="0"/>
              <a:t>，所有在</a:t>
            </a:r>
            <a:r>
              <a:rPr lang="en-US" altLang="zh-CN" sz="2000" dirty="0" smtClean="0"/>
              <a:t>s</a:t>
            </a:r>
            <a:r>
              <a:rPr lang="zh-CN" altLang="en-US" sz="2000" dirty="0" smtClean="0"/>
              <a:t>下标之后的元素都大于等于</a:t>
            </a:r>
            <a:r>
              <a:rPr lang="en-US" altLang="zh-CN" sz="2000" dirty="0" smtClean="0"/>
              <a:t>A[s]</a:t>
            </a:r>
          </a:p>
          <a:p>
            <a:pPr lvl="1" eaLnBrk="1" hangingPunct="1"/>
            <a:r>
              <a:rPr lang="zh-CN" altLang="en-US" sz="2000" dirty="0" smtClean="0"/>
              <a:t>建立了一个分区以后，</a:t>
            </a:r>
            <a:r>
              <a:rPr lang="en-US" altLang="zh-CN" sz="2000" dirty="0" smtClean="0"/>
              <a:t>A[s]</a:t>
            </a:r>
            <a:r>
              <a:rPr lang="zh-CN" altLang="en-US" sz="2000" dirty="0" smtClean="0"/>
              <a:t>已经位于它在有序数组中的最终位置。接下来使用同样的方法继续对</a:t>
            </a:r>
            <a:r>
              <a:rPr lang="en-US" altLang="zh-CN" sz="2000" dirty="0" smtClean="0"/>
              <a:t>A[s]</a:t>
            </a:r>
            <a:r>
              <a:rPr lang="zh-CN" altLang="en-US" sz="2000" dirty="0" smtClean="0"/>
              <a:t>前和</a:t>
            </a:r>
            <a:r>
              <a:rPr lang="en-US" altLang="zh-CN" sz="2000" dirty="0" smtClean="0"/>
              <a:t>A[s]</a:t>
            </a:r>
            <a:r>
              <a:rPr lang="zh-CN" altLang="en-US" sz="2000" dirty="0" smtClean="0"/>
              <a:t>后的子数组分别进行排序</a:t>
            </a:r>
          </a:p>
        </p:txBody>
      </p:sp>
      <p:sp>
        <p:nvSpPr>
          <p:cNvPr id="2052" name="标题 1"/>
          <p:cNvSpPr>
            <a:spLocks noGrp="1"/>
          </p:cNvSpPr>
          <p:nvPr>
            <p:ph type="title"/>
          </p:nvPr>
        </p:nvSpPr>
        <p:spPr/>
        <p:txBody>
          <a:bodyPr/>
          <a:lstStyle/>
          <a:p>
            <a:pPr eaLnBrk="1" hangingPunct="1"/>
            <a:r>
              <a:rPr lang="zh-CN" altLang="en-US" smtClean="0"/>
              <a:t>快速排序</a:t>
            </a:r>
          </a:p>
        </p:txBody>
      </p:sp>
      <p:graphicFrame>
        <p:nvGraphicFramePr>
          <p:cNvPr id="2050" name="Object 3"/>
          <p:cNvGraphicFramePr>
            <a:graphicFrameLocks noChangeAspect="1"/>
          </p:cNvGraphicFramePr>
          <p:nvPr/>
        </p:nvGraphicFramePr>
        <p:xfrm>
          <a:off x="1458913" y="5349875"/>
          <a:ext cx="4630737" cy="889000"/>
        </p:xfrm>
        <a:graphic>
          <a:graphicData uri="http://schemas.openxmlformats.org/presentationml/2006/ole">
            <mc:AlternateContent xmlns:mc="http://schemas.openxmlformats.org/markup-compatibility/2006">
              <mc:Choice xmlns:v="urn:schemas-microsoft-com:vml" Requires="v">
                <p:oleObj spid="_x0000_s44038" name="Equation" r:id="rId3" imgW="1587240" imgH="304560" progId="Equation.3">
                  <p:embed/>
                </p:oleObj>
              </mc:Choice>
              <mc:Fallback>
                <p:oleObj name="Equation" r:id="rId3" imgW="158724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5349875"/>
                        <a:ext cx="463073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7935829"/>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a:t>
            </a:r>
          </a:p>
        </p:txBody>
      </p:sp>
      <p:sp>
        <p:nvSpPr>
          <p:cNvPr id="3" name="内容占位符 2"/>
          <p:cNvSpPr>
            <a:spLocks noGrp="1"/>
          </p:cNvSpPr>
          <p:nvPr>
            <p:ph idx="1"/>
          </p:nvPr>
        </p:nvSpPr>
        <p:spPr>
          <a:xfrm>
            <a:off x="272283" y="1513490"/>
            <a:ext cx="8599433" cy="4610922"/>
          </a:xfrm>
        </p:spPr>
        <p:txBody>
          <a:bodyPr>
            <a:normAutofit/>
          </a:bodyPr>
          <a:lstStyle/>
          <a:p>
            <a:r>
              <a:rPr lang="zh-CN" altLang="en-US" dirty="0" smtClean="0"/>
              <a:t>算法</a:t>
            </a:r>
            <a:r>
              <a:rPr lang="zh-CN" altLang="en-US" dirty="0"/>
              <a:t>实现</a:t>
            </a:r>
            <a:endParaRPr lang="en-US" altLang="zh-CN" dirty="0"/>
          </a:p>
          <a:p>
            <a:pPr lvl="1"/>
            <a:r>
              <a:rPr lang="zh-CN" altLang="en-US" dirty="0"/>
              <a:t>设被排序的无序区为</a:t>
            </a:r>
            <a:r>
              <a:rPr lang="en-US" altLang="zh-CN" dirty="0"/>
              <a:t>A[</a:t>
            </a:r>
            <a:r>
              <a:rPr lang="en-US" altLang="zh-CN" dirty="0" err="1"/>
              <a:t>i</a:t>
            </a:r>
            <a:r>
              <a:rPr lang="en-US" altLang="zh-CN" dirty="0"/>
              <a:t>],……,A[j]</a:t>
            </a:r>
            <a:endParaRPr lang="zh-CN" altLang="en-US" dirty="0"/>
          </a:p>
          <a:p>
            <a:pPr marR="5080" lvl="1"/>
            <a:r>
              <a:rPr lang="zh-CN" altLang="en-US" dirty="0" smtClean="0"/>
              <a:t>基准</a:t>
            </a:r>
            <a:r>
              <a:rPr lang="zh-CN" altLang="en-US" dirty="0"/>
              <a:t>元素选取：选择其中的一个记录的关键字</a:t>
            </a:r>
            <a:r>
              <a:rPr lang="en-US" altLang="zh-CN" dirty="0"/>
              <a:t>v </a:t>
            </a:r>
            <a:r>
              <a:rPr lang="zh-CN" altLang="en-US" dirty="0"/>
              <a:t>作为</a:t>
            </a:r>
            <a:r>
              <a:rPr lang="zh-CN" altLang="en-US" dirty="0" smtClean="0"/>
              <a:t>基准元素</a:t>
            </a:r>
            <a:r>
              <a:rPr lang="en-US" altLang="zh-CN" dirty="0"/>
              <a:t>(</a:t>
            </a:r>
            <a:r>
              <a:rPr lang="zh-CN" altLang="en-US" dirty="0"/>
              <a:t>控制</a:t>
            </a:r>
            <a:r>
              <a:rPr lang="zh-CN" altLang="en-US" dirty="0" smtClean="0"/>
              <a:t>关键字</a:t>
            </a:r>
            <a:r>
              <a:rPr lang="en-US" altLang="zh-CN" dirty="0" smtClean="0">
                <a:solidFill>
                  <a:srgbClr val="FF0000"/>
                </a:solidFill>
              </a:rPr>
              <a:t> (</a:t>
            </a:r>
            <a:r>
              <a:rPr lang="zh-CN" altLang="en-US" dirty="0">
                <a:solidFill>
                  <a:srgbClr val="FF0000"/>
                </a:solidFill>
              </a:rPr>
              <a:t>怎么选择？</a:t>
            </a:r>
            <a:r>
              <a:rPr lang="en-US" altLang="zh-CN" dirty="0">
                <a:solidFill>
                  <a:srgbClr val="FF0000"/>
                </a:solidFill>
              </a:rPr>
              <a:t>)</a:t>
            </a:r>
            <a:endParaRPr lang="zh-CN" altLang="en-US" dirty="0">
              <a:solidFill>
                <a:srgbClr val="FF0000"/>
              </a:solidFill>
            </a:endParaRPr>
          </a:p>
          <a:p>
            <a:pPr marR="5080" lvl="1"/>
            <a:r>
              <a:rPr lang="zh-CN" altLang="en-US" dirty="0" smtClean="0"/>
              <a:t>划分</a:t>
            </a:r>
            <a:r>
              <a:rPr lang="zh-CN" altLang="en-US" dirty="0"/>
              <a:t>：通过基准元素</a:t>
            </a:r>
            <a:r>
              <a:rPr lang="en-US" altLang="zh-CN" dirty="0"/>
              <a:t>v </a:t>
            </a:r>
            <a:r>
              <a:rPr lang="zh-CN" altLang="en-US" dirty="0"/>
              <a:t>把无序区</a:t>
            </a:r>
            <a:r>
              <a:rPr lang="en-US" altLang="zh-CN" dirty="0"/>
              <a:t>A[</a:t>
            </a:r>
            <a:r>
              <a:rPr lang="en-US" altLang="zh-CN" dirty="0" err="1"/>
              <a:t>i</a:t>
            </a:r>
            <a:r>
              <a:rPr lang="en-US" altLang="zh-CN" dirty="0"/>
              <a:t>],……,A[j]</a:t>
            </a:r>
            <a:r>
              <a:rPr lang="zh-CN" altLang="en-US" dirty="0"/>
              <a:t>划分成左、 右两部分，使得左边的各记录的关键字都小于</a:t>
            </a:r>
            <a:r>
              <a:rPr lang="en-US" altLang="zh-CN" dirty="0"/>
              <a:t>v </a:t>
            </a:r>
            <a:r>
              <a:rPr lang="zh-CN" altLang="en-US" dirty="0"/>
              <a:t>；右边的 各记录的关键字都大于等于</a:t>
            </a:r>
            <a:r>
              <a:rPr lang="en-US" altLang="zh-CN" dirty="0"/>
              <a:t>v </a:t>
            </a:r>
            <a:endParaRPr lang="zh-CN" altLang="en-US" dirty="0"/>
          </a:p>
          <a:p>
            <a:pPr marR="36195" lvl="1"/>
            <a:r>
              <a:rPr lang="zh-CN" altLang="en-US" dirty="0" smtClean="0"/>
              <a:t>递归</a:t>
            </a:r>
            <a:r>
              <a:rPr lang="zh-CN" altLang="en-US" dirty="0"/>
              <a:t>求解：重复</a:t>
            </a:r>
            <a:r>
              <a:rPr lang="en-US" altLang="zh-CN" dirty="0"/>
              <a:t>(1)~(2)</a:t>
            </a:r>
            <a:r>
              <a:rPr lang="zh-CN" altLang="en-US" dirty="0"/>
              <a:t>，分别对左边和右边部分递归地进 行快速排序；</a:t>
            </a:r>
          </a:p>
          <a:p>
            <a:pPr lvl="1"/>
            <a:r>
              <a:rPr lang="zh-CN" altLang="en-US" dirty="0" smtClean="0"/>
              <a:t>组合</a:t>
            </a:r>
            <a:r>
              <a:rPr lang="zh-CN" altLang="en-US" dirty="0"/>
              <a:t>：左、右两部分均有序，整个序列有序。</a:t>
            </a:r>
          </a:p>
          <a:p>
            <a:pPr marL="457200" lvl="1" indent="0">
              <a:buNone/>
            </a:pPr>
            <a:endParaRPr lang="zh-CN" altLang="en-US" dirty="0"/>
          </a:p>
        </p:txBody>
      </p:sp>
    </p:spTree>
    <p:extLst>
      <p:ext uri="{BB962C8B-B14F-4D97-AF65-F5344CB8AC3E}">
        <p14:creationId xmlns:p14="http://schemas.microsoft.com/office/powerpoint/2010/main" val="321669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基数排序</a:t>
            </a:r>
            <a:endParaRPr lang="zh-CN" altLang="en-US" dirty="0"/>
          </a:p>
        </p:txBody>
      </p:sp>
      <p:sp>
        <p:nvSpPr>
          <p:cNvPr id="3" name="内容占位符 2"/>
          <p:cNvSpPr>
            <a:spLocks noGrp="1"/>
          </p:cNvSpPr>
          <p:nvPr>
            <p:ph idx="1"/>
          </p:nvPr>
        </p:nvSpPr>
        <p:spPr/>
        <p:txBody>
          <a:bodyPr>
            <a:normAutofit fontScale="70000" lnSpcReduction="20000"/>
          </a:bodyPr>
          <a:lstStyle/>
          <a:p>
            <a:pPr marL="12700" marR="155575">
              <a:lnSpc>
                <a:spcPts val="2720"/>
              </a:lnSpc>
            </a:pPr>
            <a:r>
              <a:rPr lang="zh-CN" altLang="en-US" spc="10" dirty="0">
                <a:latin typeface="微软雅黑"/>
                <a:cs typeface="微软雅黑"/>
              </a:rPr>
              <a:t>理论上可以证明，对于基于关键字之间比较的排序，无论用 什么方法都至少需要进</a:t>
            </a:r>
            <a:r>
              <a:rPr lang="zh-CN" altLang="en-US" spc="5" dirty="0">
                <a:latin typeface="微软雅黑"/>
                <a:cs typeface="微软雅黑"/>
              </a:rPr>
              <a:t>行</a:t>
            </a:r>
            <a:r>
              <a:rPr lang="en-US" altLang="zh-CN" spc="-5" dirty="0">
                <a:latin typeface="Times New Roman"/>
                <a:cs typeface="Times New Roman"/>
              </a:rPr>
              <a:t>lo</a:t>
            </a:r>
            <a:r>
              <a:rPr lang="en-US" altLang="zh-CN" dirty="0">
                <a:latin typeface="Times New Roman"/>
                <a:cs typeface="Times New Roman"/>
              </a:rPr>
              <a:t>g</a:t>
            </a:r>
            <a:r>
              <a:rPr lang="en-US" altLang="zh-CN" baseline="-20833" dirty="0">
                <a:latin typeface="Times New Roman"/>
                <a:cs typeface="Times New Roman"/>
              </a:rPr>
              <a:t>2</a:t>
            </a:r>
            <a:r>
              <a:rPr lang="en-US" altLang="zh-CN" spc="-5" dirty="0">
                <a:latin typeface="Times New Roman"/>
                <a:cs typeface="Times New Roman"/>
              </a:rPr>
              <a:t>n</a:t>
            </a:r>
            <a:r>
              <a:rPr lang="en-US" altLang="zh-CN" spc="5" dirty="0">
                <a:latin typeface="Times New Roman"/>
                <a:cs typeface="Times New Roman"/>
              </a:rPr>
              <a:t>!</a:t>
            </a:r>
            <a:r>
              <a:rPr lang="zh-CN" altLang="en-US" spc="10" dirty="0">
                <a:latin typeface="微软雅黑"/>
                <a:cs typeface="微软雅黑"/>
              </a:rPr>
              <a:t>次比较</a:t>
            </a:r>
            <a:r>
              <a:rPr lang="zh-CN" altLang="en-US" spc="10" dirty="0" smtClean="0">
                <a:latin typeface="微软雅黑"/>
                <a:cs typeface="微软雅黑"/>
              </a:rPr>
              <a:t>。</a:t>
            </a:r>
            <a:r>
              <a:rPr lang="en-US" altLang="zh-CN" spc="-5" dirty="0">
                <a:latin typeface="Times New Roman"/>
                <a:cs typeface="Times New Roman"/>
              </a:rPr>
              <a:t> lo</a:t>
            </a:r>
            <a:r>
              <a:rPr lang="en-US" altLang="zh-CN" spc="5" dirty="0">
                <a:latin typeface="Times New Roman"/>
                <a:cs typeface="Times New Roman"/>
              </a:rPr>
              <a:t>g</a:t>
            </a:r>
            <a:r>
              <a:rPr lang="en-US" altLang="zh-CN" baseline="-20833" dirty="0">
                <a:latin typeface="Times New Roman"/>
                <a:cs typeface="Times New Roman"/>
              </a:rPr>
              <a:t>2</a:t>
            </a:r>
            <a:r>
              <a:rPr lang="en-US" altLang="zh-CN" spc="-5" dirty="0">
                <a:latin typeface="Times New Roman"/>
                <a:cs typeface="Times New Roman"/>
              </a:rPr>
              <a:t>n</a:t>
            </a:r>
            <a:r>
              <a:rPr lang="en-US" altLang="zh-CN" dirty="0">
                <a:latin typeface="Times New Roman"/>
                <a:cs typeface="Times New Roman"/>
              </a:rPr>
              <a:t>!</a:t>
            </a:r>
            <a:r>
              <a:rPr lang="zh-CN" altLang="en-US" spc="-10" dirty="0">
                <a:latin typeface="Times New Roman"/>
                <a:cs typeface="Times New Roman"/>
              </a:rPr>
              <a:t> </a:t>
            </a:r>
            <a:r>
              <a:rPr lang="zh-CN" altLang="en-US" dirty="0">
                <a:latin typeface="Symbol"/>
                <a:cs typeface="Symbol"/>
              </a:rPr>
              <a:t></a:t>
            </a:r>
            <a:r>
              <a:rPr lang="en-US" altLang="zh-CN" spc="-5" dirty="0">
                <a:latin typeface="Times New Roman"/>
                <a:cs typeface="Times New Roman"/>
              </a:rPr>
              <a:t>nlog</a:t>
            </a:r>
            <a:r>
              <a:rPr lang="en-US" altLang="zh-CN" baseline="-20833" dirty="0">
                <a:latin typeface="Times New Roman"/>
                <a:cs typeface="Times New Roman"/>
              </a:rPr>
              <a:t>2</a:t>
            </a:r>
            <a:r>
              <a:rPr lang="en-US" altLang="zh-CN" spc="-5" dirty="0">
                <a:latin typeface="Times New Roman"/>
                <a:cs typeface="Times New Roman"/>
              </a:rPr>
              <a:t>n-1.44n+O(log</a:t>
            </a:r>
            <a:r>
              <a:rPr lang="en-US" altLang="zh-CN" baseline="-20833" dirty="0">
                <a:latin typeface="Times New Roman"/>
                <a:cs typeface="Times New Roman"/>
              </a:rPr>
              <a:t>2</a:t>
            </a:r>
            <a:r>
              <a:rPr lang="en-US" altLang="zh-CN" spc="-5" dirty="0">
                <a:latin typeface="Times New Roman"/>
                <a:cs typeface="Times New Roman"/>
              </a:rPr>
              <a:t>n)</a:t>
            </a:r>
            <a:r>
              <a:rPr lang="zh-CN" altLang="en-US" spc="10" dirty="0" smtClean="0">
                <a:latin typeface="微软雅黑"/>
                <a:cs typeface="微软雅黑"/>
              </a:rPr>
              <a:t>。</a:t>
            </a:r>
            <a:r>
              <a:rPr lang="zh-CN" altLang="en-US" spc="10" dirty="0">
                <a:latin typeface="微软雅黑"/>
                <a:cs typeface="微软雅黑"/>
              </a:rPr>
              <a:t>不存在时 间复杂性低于此下界的基于关键字比较的</a:t>
            </a:r>
            <a:r>
              <a:rPr lang="zh-CN" altLang="en-US" spc="10" dirty="0" smtClean="0">
                <a:latin typeface="微软雅黑"/>
                <a:cs typeface="微软雅黑"/>
              </a:rPr>
              <a:t>排序</a:t>
            </a:r>
            <a:r>
              <a:rPr lang="en-US" altLang="zh-CN" dirty="0" smtClean="0">
                <a:latin typeface="Times New Roman"/>
                <a:cs typeface="Times New Roman"/>
              </a:rPr>
              <a:t>.</a:t>
            </a:r>
            <a:endParaRPr lang="zh-CN" altLang="en-US" dirty="0">
              <a:latin typeface="微软雅黑"/>
              <a:cs typeface="微软雅黑"/>
            </a:endParaRPr>
          </a:p>
          <a:p>
            <a:pPr marL="12700" marR="110489" algn="just">
              <a:lnSpc>
                <a:spcPct val="89100"/>
              </a:lnSpc>
              <a:spcBef>
                <a:spcPts val="1070"/>
              </a:spcBef>
            </a:pPr>
            <a:r>
              <a:rPr lang="zh-CN" altLang="en-US" spc="10" dirty="0" smtClean="0">
                <a:solidFill>
                  <a:srgbClr val="FF0000"/>
                </a:solidFill>
                <a:latin typeface="微软雅黑"/>
                <a:cs typeface="微软雅黑"/>
              </a:rPr>
              <a:t>基数</a:t>
            </a:r>
            <a:r>
              <a:rPr lang="zh-CN" altLang="en-US" spc="10" dirty="0">
                <a:solidFill>
                  <a:srgbClr val="FF0000"/>
                </a:solidFill>
                <a:latin typeface="微软雅黑"/>
                <a:cs typeface="微软雅黑"/>
              </a:rPr>
              <a:t>排序</a:t>
            </a:r>
            <a:r>
              <a:rPr lang="zh-CN" altLang="en-US" spc="10" dirty="0">
                <a:latin typeface="微软雅黑"/>
                <a:cs typeface="微软雅黑"/>
              </a:rPr>
              <a:t>（时间复杂性可达到线性级</a:t>
            </a:r>
            <a:r>
              <a:rPr lang="en-US" altLang="zh-CN" spc="-5" dirty="0">
                <a:latin typeface="Times New Roman"/>
                <a:cs typeface="Times New Roman"/>
              </a:rPr>
              <a:t>O(n))</a:t>
            </a:r>
            <a:endParaRPr lang="zh-CN" altLang="en-US" dirty="0">
              <a:latin typeface="Times New Roman"/>
              <a:cs typeface="Times New Roman"/>
            </a:endParaRPr>
          </a:p>
          <a:p>
            <a:pPr marL="469900">
              <a:lnSpc>
                <a:spcPts val="2730"/>
              </a:lnSpc>
              <a:spcBef>
                <a:spcPts val="855"/>
              </a:spcBef>
            </a:pPr>
            <a:r>
              <a:rPr lang="zh-CN" altLang="en-US" spc="10" dirty="0">
                <a:latin typeface="微软雅黑"/>
                <a:cs typeface="微软雅黑"/>
              </a:rPr>
              <a:t>不比较关键字的大小，而根据</a:t>
            </a:r>
            <a:r>
              <a:rPr lang="zh-CN" altLang="en-US" spc="10" dirty="0">
                <a:solidFill>
                  <a:srgbClr val="FF0000"/>
                </a:solidFill>
                <a:latin typeface="微软雅黑"/>
                <a:cs typeface="微软雅黑"/>
              </a:rPr>
              <a:t>构成关键字的每个分量</a:t>
            </a:r>
            <a:r>
              <a:rPr lang="zh-CN" altLang="en-US" spc="10" dirty="0">
                <a:latin typeface="微软雅黑"/>
                <a:cs typeface="微软雅黑"/>
              </a:rPr>
              <a:t>的</a:t>
            </a:r>
            <a:r>
              <a:rPr lang="zh-CN" altLang="en-US" spc="10" dirty="0" smtClean="0">
                <a:latin typeface="微软雅黑"/>
                <a:cs typeface="微软雅黑"/>
              </a:rPr>
              <a:t>值，</a:t>
            </a:r>
            <a:r>
              <a:rPr lang="zh-CN" altLang="en-US" spc="10" dirty="0">
                <a:latin typeface="微软雅黑"/>
                <a:cs typeface="微软雅黑"/>
              </a:rPr>
              <a:t>排列记录顺序的方法，称为</a:t>
            </a:r>
            <a:r>
              <a:rPr lang="zh-CN" altLang="en-US" spc="10" dirty="0">
                <a:solidFill>
                  <a:srgbClr val="FF0000"/>
                </a:solidFill>
                <a:latin typeface="微软雅黑"/>
                <a:cs typeface="微软雅黑"/>
              </a:rPr>
              <a:t>分配法排序（基数排序）。</a:t>
            </a:r>
            <a:endParaRPr lang="zh-CN" altLang="en-US" dirty="0">
              <a:latin typeface="微软雅黑"/>
              <a:cs typeface="微软雅黑"/>
            </a:endParaRPr>
          </a:p>
          <a:p>
            <a:pPr marL="469900" marR="6350">
              <a:lnSpc>
                <a:spcPts val="2590"/>
              </a:lnSpc>
              <a:spcBef>
                <a:spcPts val="1050"/>
              </a:spcBef>
            </a:pPr>
            <a:r>
              <a:rPr lang="zh-CN" altLang="en-US" spc="10" dirty="0">
                <a:latin typeface="微软雅黑"/>
                <a:cs typeface="微软雅黑"/>
              </a:rPr>
              <a:t>而把关键字各个分量所有可能的取值范围的最大值称为</a:t>
            </a:r>
            <a:r>
              <a:rPr lang="zh-CN" altLang="en-US" dirty="0" smtClean="0">
                <a:solidFill>
                  <a:srgbClr val="FF0000"/>
                </a:solidFill>
                <a:latin typeface="微软雅黑"/>
                <a:cs typeface="微软雅黑"/>
              </a:rPr>
              <a:t>基</a:t>
            </a:r>
            <a:r>
              <a:rPr lang="zh-CN" altLang="en-US" spc="10" dirty="0" smtClean="0">
                <a:solidFill>
                  <a:srgbClr val="FF0000"/>
                </a:solidFill>
                <a:latin typeface="微软雅黑"/>
                <a:cs typeface="微软雅黑"/>
              </a:rPr>
              <a:t>数</a:t>
            </a:r>
            <a:r>
              <a:rPr lang="zh-CN" altLang="en-US" spc="10" dirty="0">
                <a:latin typeface="微软雅黑"/>
                <a:cs typeface="微软雅黑"/>
              </a:rPr>
              <a:t>或</a:t>
            </a:r>
            <a:r>
              <a:rPr lang="zh-CN" altLang="en-US" spc="10" dirty="0">
                <a:solidFill>
                  <a:srgbClr val="FF0000"/>
                </a:solidFill>
                <a:latin typeface="微软雅黑"/>
                <a:cs typeface="微软雅黑"/>
              </a:rPr>
              <a:t>桶</a:t>
            </a:r>
            <a:r>
              <a:rPr lang="zh-CN" altLang="en-US" spc="10" dirty="0">
                <a:latin typeface="微软雅黑"/>
                <a:cs typeface="微软雅黑"/>
              </a:rPr>
              <a:t>或</a:t>
            </a:r>
            <a:r>
              <a:rPr lang="zh-CN" altLang="en-US" spc="10" dirty="0">
                <a:solidFill>
                  <a:srgbClr val="FF0000"/>
                </a:solidFill>
                <a:latin typeface="微软雅黑"/>
                <a:cs typeface="微软雅黑"/>
              </a:rPr>
              <a:t>箱</a:t>
            </a:r>
            <a:r>
              <a:rPr lang="zh-CN" altLang="en-US" spc="10" dirty="0">
                <a:latin typeface="微软雅黑"/>
                <a:cs typeface="微软雅黑"/>
              </a:rPr>
              <a:t>，因此基数排序又称为</a:t>
            </a:r>
            <a:r>
              <a:rPr lang="zh-CN" altLang="en-US" spc="10" dirty="0">
                <a:solidFill>
                  <a:srgbClr val="FF0000"/>
                </a:solidFill>
                <a:latin typeface="微软雅黑"/>
                <a:cs typeface="微软雅黑"/>
              </a:rPr>
              <a:t>桶排序</a:t>
            </a:r>
            <a:r>
              <a:rPr lang="zh-CN" altLang="en-US" dirty="0">
                <a:latin typeface="微软雅黑"/>
                <a:cs typeface="微软雅黑"/>
              </a:rPr>
              <a:t>。</a:t>
            </a:r>
          </a:p>
          <a:p>
            <a:pPr marL="469900" indent="-457200">
              <a:lnSpc>
                <a:spcPct val="100000"/>
              </a:lnSpc>
              <a:spcBef>
                <a:spcPts val="680"/>
              </a:spcBef>
            </a:pPr>
            <a:r>
              <a:rPr lang="zh-CN" altLang="en-US" spc="10" dirty="0">
                <a:solidFill>
                  <a:srgbClr val="FF0000"/>
                </a:solidFill>
                <a:latin typeface="微软雅黑"/>
                <a:cs typeface="微软雅黑"/>
              </a:rPr>
              <a:t>基数排序的适用范围：</a:t>
            </a:r>
            <a:endParaRPr lang="zh-CN" altLang="en-US" dirty="0">
              <a:latin typeface="微软雅黑"/>
              <a:cs typeface="微软雅黑"/>
            </a:endParaRPr>
          </a:p>
          <a:p>
            <a:pPr marL="469900" marR="5080">
              <a:lnSpc>
                <a:spcPts val="2580"/>
              </a:lnSpc>
              <a:spcBef>
                <a:spcPts val="1055"/>
              </a:spcBef>
            </a:pPr>
            <a:r>
              <a:rPr lang="zh-CN" altLang="en-US" spc="10" dirty="0">
                <a:latin typeface="微软雅黑"/>
                <a:cs typeface="微软雅黑"/>
              </a:rPr>
              <a:t>显然，要求关键字分量的取值范围必须是</a:t>
            </a:r>
            <a:r>
              <a:rPr lang="zh-CN" altLang="en-US" spc="10" dirty="0">
                <a:solidFill>
                  <a:srgbClr val="FF0000"/>
                </a:solidFill>
                <a:latin typeface="微软雅黑"/>
                <a:cs typeface="微软雅黑"/>
              </a:rPr>
              <a:t>有限的</a:t>
            </a:r>
            <a:r>
              <a:rPr lang="zh-CN" altLang="en-US" spc="10" dirty="0">
                <a:latin typeface="微软雅黑"/>
                <a:cs typeface="微软雅黑"/>
              </a:rPr>
              <a:t>，否则</a:t>
            </a:r>
            <a:r>
              <a:rPr lang="zh-CN" altLang="en-US" spc="10" dirty="0" smtClean="0">
                <a:latin typeface="微软雅黑"/>
                <a:cs typeface="微软雅黑"/>
              </a:rPr>
              <a:t>可</a:t>
            </a:r>
            <a:r>
              <a:rPr lang="zh-CN" altLang="en-US" u="sng" spc="10" dirty="0" smtClean="0">
                <a:latin typeface="微软雅黑"/>
                <a:cs typeface="微软雅黑"/>
              </a:rPr>
              <a:t>能</a:t>
            </a:r>
            <a:r>
              <a:rPr lang="zh-CN" altLang="en-US" u="sng" spc="10" dirty="0">
                <a:latin typeface="微软雅黑"/>
                <a:cs typeface="微软雅黑"/>
              </a:rPr>
              <a:t>要无限的箱。</a:t>
            </a:r>
            <a:r>
              <a:rPr lang="zh-CN" altLang="en-US" u="sng" spc="475" dirty="0">
                <a:latin typeface="微软雅黑"/>
                <a:cs typeface="微软雅黑"/>
              </a:rPr>
              <a:t> </a:t>
            </a:r>
            <a:endParaRPr lang="zh-CN" altLang="en-US" dirty="0">
              <a:latin typeface="微软雅黑"/>
              <a:cs typeface="微软雅黑"/>
            </a:endParaRPr>
          </a:p>
          <a:p>
            <a:endParaRPr lang="zh-CN" altLang="en-US" dirty="0"/>
          </a:p>
        </p:txBody>
      </p:sp>
    </p:spTree>
    <p:extLst>
      <p:ext uri="{BB962C8B-B14F-4D97-AF65-F5344CB8AC3E}">
        <p14:creationId xmlns:p14="http://schemas.microsoft.com/office/powerpoint/2010/main" val="388355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4833"/>
            <a:ext cx="7886700" cy="1325563"/>
          </a:xfrm>
        </p:spPr>
        <p:txBody>
          <a:bodyPr vert="horz" lIns="91440" tIns="45720" rIns="91440" bIns="45720" rtlCol="0" anchor="ctr">
            <a:normAutofit/>
          </a:bodyPr>
          <a:lstStyle/>
          <a:p>
            <a:r>
              <a:rPr lang="zh-CN" altLang="en-US" dirty="0"/>
              <a:t>算法的基本思想</a:t>
            </a:r>
          </a:p>
        </p:txBody>
      </p:sp>
      <p:sp>
        <p:nvSpPr>
          <p:cNvPr id="4" name="object 10"/>
          <p:cNvSpPr txBox="1"/>
          <p:nvPr/>
        </p:nvSpPr>
        <p:spPr>
          <a:xfrm>
            <a:off x="387985" y="1783584"/>
            <a:ext cx="8368030" cy="4485843"/>
          </a:xfrm>
          <a:prstGeom prst="rect">
            <a:avLst/>
          </a:prstGeom>
        </p:spPr>
        <p:txBody>
          <a:bodyPr vert="horz" wrap="square" lIns="0" tIns="0" rIns="0" bIns="0" rtlCol="0">
            <a:spAutoFit/>
          </a:bodyPr>
          <a:lstStyle/>
          <a:p>
            <a:pPr marR="5080">
              <a:lnSpc>
                <a:spcPts val="2580"/>
              </a:lnSpc>
              <a:spcBef>
                <a:spcPts val="960"/>
              </a:spcBef>
            </a:pPr>
            <a:r>
              <a:rPr sz="2400" spc="10" dirty="0" err="1" smtClean="0">
                <a:latin typeface="微软雅黑"/>
                <a:cs typeface="微软雅黑"/>
              </a:rPr>
              <a:t>设待排序的序列的关键字都是位相同的</a:t>
            </a:r>
            <a:r>
              <a:rPr sz="2400" spc="10" dirty="0" err="1" smtClean="0">
                <a:solidFill>
                  <a:srgbClr val="FF0000"/>
                </a:solidFill>
                <a:latin typeface="微软雅黑"/>
                <a:cs typeface="微软雅黑"/>
              </a:rPr>
              <a:t>整数</a:t>
            </a:r>
            <a:r>
              <a:rPr sz="2400" spc="10" dirty="0" err="1">
                <a:latin typeface="微软雅黑"/>
                <a:cs typeface="微软雅黑"/>
              </a:rPr>
              <a:t>（不相同</a:t>
            </a:r>
            <a:r>
              <a:rPr sz="2400" dirty="0" err="1">
                <a:latin typeface="微软雅黑"/>
                <a:cs typeface="微软雅黑"/>
              </a:rPr>
              <a:t>时</a:t>
            </a:r>
            <a:r>
              <a:rPr sz="2400" spc="5" dirty="0" err="1">
                <a:latin typeface="Times New Roman"/>
                <a:cs typeface="Times New Roman"/>
              </a:rPr>
              <a:t>,</a:t>
            </a:r>
            <a:r>
              <a:rPr sz="2400" dirty="0" err="1" smtClean="0">
                <a:latin typeface="微软雅黑"/>
                <a:cs typeface="微软雅黑"/>
              </a:rPr>
              <a:t>取</a:t>
            </a:r>
            <a:r>
              <a:rPr sz="2400" spc="10" dirty="0" err="1" smtClean="0">
                <a:latin typeface="微软雅黑"/>
                <a:cs typeface="微软雅黑"/>
              </a:rPr>
              <a:t>位数的最大值</a:t>
            </a:r>
            <a:r>
              <a:rPr sz="2400" spc="10" dirty="0">
                <a:latin typeface="微软雅黑"/>
                <a:cs typeface="微软雅黑"/>
              </a:rPr>
              <a:t>），其位数为</a:t>
            </a:r>
            <a:r>
              <a:rPr sz="2400" dirty="0">
                <a:latin typeface="Times New Roman"/>
                <a:cs typeface="Times New Roman"/>
              </a:rPr>
              <a:t>figur</a:t>
            </a:r>
            <a:r>
              <a:rPr sz="2400" spc="-10" dirty="0">
                <a:latin typeface="Times New Roman"/>
                <a:cs typeface="Times New Roman"/>
              </a:rPr>
              <a:t>e</a:t>
            </a:r>
            <a:r>
              <a:rPr sz="2400" spc="10" dirty="0">
                <a:latin typeface="微软雅黑"/>
                <a:cs typeface="微软雅黑"/>
              </a:rPr>
              <a:t>，每个关键字可以各自 含有</a:t>
            </a:r>
            <a:r>
              <a:rPr sz="2400" dirty="0">
                <a:latin typeface="Times New Roman"/>
                <a:cs typeface="Times New Roman"/>
              </a:rPr>
              <a:t>figur</a:t>
            </a:r>
            <a:r>
              <a:rPr sz="2400" spc="-10" dirty="0">
                <a:latin typeface="Times New Roman"/>
                <a:cs typeface="Times New Roman"/>
              </a:rPr>
              <a:t>e</a:t>
            </a:r>
            <a:r>
              <a:rPr sz="2400" spc="10" dirty="0">
                <a:latin typeface="微软雅黑"/>
                <a:cs typeface="微软雅黑"/>
              </a:rPr>
              <a:t>个</a:t>
            </a:r>
            <a:r>
              <a:rPr sz="2400" spc="10" dirty="0">
                <a:solidFill>
                  <a:srgbClr val="FF0000"/>
                </a:solidFill>
                <a:latin typeface="微软雅黑"/>
                <a:cs typeface="微软雅黑"/>
              </a:rPr>
              <a:t>分量</a:t>
            </a:r>
            <a:r>
              <a:rPr sz="2400" spc="10" dirty="0">
                <a:latin typeface="微软雅黑"/>
                <a:cs typeface="微软雅黑"/>
              </a:rPr>
              <a:t>，每个分量的值取值范围</a:t>
            </a:r>
            <a:r>
              <a:rPr sz="2400" spc="5" dirty="0">
                <a:latin typeface="微软雅黑"/>
                <a:cs typeface="微软雅黑"/>
              </a:rPr>
              <a:t>为</a:t>
            </a:r>
            <a:r>
              <a:rPr sz="2400" dirty="0">
                <a:latin typeface="Times New Roman"/>
                <a:cs typeface="Times New Roman"/>
              </a:rPr>
              <a:t>0,1,…,9</a:t>
            </a:r>
            <a:r>
              <a:rPr sz="2400" spc="10" dirty="0" smtClean="0">
                <a:latin typeface="微软雅黑"/>
                <a:cs typeface="微软雅黑"/>
              </a:rPr>
              <a:t>即</a:t>
            </a:r>
            <a:r>
              <a:rPr sz="2400" dirty="0" smtClean="0">
                <a:solidFill>
                  <a:srgbClr val="FF0000"/>
                </a:solidFill>
                <a:latin typeface="微软雅黑"/>
                <a:cs typeface="微软雅黑"/>
              </a:rPr>
              <a:t>基</a:t>
            </a:r>
            <a:r>
              <a:rPr sz="2400" spc="10" dirty="0" smtClean="0">
                <a:solidFill>
                  <a:srgbClr val="FF0000"/>
                </a:solidFill>
                <a:latin typeface="微软雅黑"/>
                <a:cs typeface="微软雅黑"/>
              </a:rPr>
              <a:t>数</a:t>
            </a:r>
            <a:r>
              <a:rPr sz="2400" dirty="0" smtClean="0">
                <a:latin typeface="微软雅黑"/>
                <a:cs typeface="微软雅黑"/>
              </a:rPr>
              <a:t>为</a:t>
            </a:r>
            <a:r>
              <a:rPr sz="2400" spc="5" dirty="0">
                <a:latin typeface="Times New Roman"/>
                <a:cs typeface="Times New Roman"/>
              </a:rPr>
              <a:t>1</a:t>
            </a:r>
            <a:r>
              <a:rPr sz="2400" spc="-5" dirty="0">
                <a:latin typeface="Times New Roman"/>
                <a:cs typeface="Times New Roman"/>
              </a:rPr>
              <a:t>0</a:t>
            </a:r>
            <a:r>
              <a:rPr sz="2400" spc="10" dirty="0">
                <a:latin typeface="微软雅黑"/>
                <a:cs typeface="微软雅黑"/>
              </a:rPr>
              <a:t>。依次从低位考查，每个分量。</a:t>
            </a:r>
            <a:endParaRPr sz="2400" dirty="0">
              <a:latin typeface="微软雅黑"/>
              <a:cs typeface="微软雅黑"/>
            </a:endParaRPr>
          </a:p>
          <a:p>
            <a:pPr marR="194310">
              <a:lnSpc>
                <a:spcPts val="3600"/>
              </a:lnSpc>
              <a:spcBef>
                <a:spcPts val="204"/>
              </a:spcBef>
            </a:pPr>
            <a:r>
              <a:rPr sz="2400" spc="10" dirty="0">
                <a:latin typeface="微软雅黑"/>
                <a:cs typeface="微软雅黑"/>
              </a:rPr>
              <a:t>首先把全部数据装入一个队列</a:t>
            </a:r>
            <a:r>
              <a:rPr sz="2400" spc="5" dirty="0">
                <a:latin typeface="Times New Roman"/>
                <a:cs typeface="Times New Roman"/>
              </a:rPr>
              <a:t>A</a:t>
            </a:r>
            <a:r>
              <a:rPr sz="2400" spc="10" dirty="0">
                <a:latin typeface="微软雅黑"/>
                <a:cs typeface="微软雅黑"/>
              </a:rPr>
              <a:t>，然后按下列步骤进行</a:t>
            </a:r>
            <a:r>
              <a:rPr sz="2400" dirty="0">
                <a:latin typeface="Times New Roman"/>
                <a:cs typeface="Times New Roman"/>
              </a:rPr>
              <a:t>: </a:t>
            </a:r>
            <a:endParaRPr lang="en-US" sz="2400" dirty="0" smtClean="0">
              <a:latin typeface="Times New Roman"/>
              <a:cs typeface="Times New Roman"/>
            </a:endParaRPr>
          </a:p>
          <a:p>
            <a:pPr marL="273050" marR="194310">
              <a:lnSpc>
                <a:spcPts val="3600"/>
              </a:lnSpc>
              <a:spcBef>
                <a:spcPts val="204"/>
              </a:spcBef>
            </a:pPr>
            <a:r>
              <a:rPr sz="2000" dirty="0" smtClean="0">
                <a:latin typeface="Times New Roman"/>
                <a:cs typeface="Times New Roman"/>
              </a:rPr>
              <a:t>1</a:t>
            </a:r>
            <a:r>
              <a:rPr sz="2000" dirty="0">
                <a:latin typeface="Times New Roman"/>
                <a:cs typeface="Times New Roman"/>
              </a:rPr>
              <a:t>.</a:t>
            </a:r>
            <a:r>
              <a:rPr sz="2000" spc="10" dirty="0">
                <a:solidFill>
                  <a:srgbClr val="FF0000"/>
                </a:solidFill>
                <a:latin typeface="微软雅黑"/>
                <a:cs typeface="微软雅黑"/>
              </a:rPr>
              <a:t>初</a:t>
            </a:r>
            <a:r>
              <a:rPr sz="2000" spc="5" dirty="0">
                <a:solidFill>
                  <a:srgbClr val="FF0000"/>
                </a:solidFill>
                <a:latin typeface="微软雅黑"/>
                <a:cs typeface="微软雅黑"/>
              </a:rPr>
              <a:t>态</a:t>
            </a:r>
            <a:r>
              <a:rPr sz="2000" dirty="0">
                <a:latin typeface="Times New Roman"/>
                <a:cs typeface="Times New Roman"/>
              </a:rPr>
              <a:t>:</a:t>
            </a:r>
            <a:r>
              <a:rPr sz="2000" spc="15" dirty="0">
                <a:latin typeface="微软雅黑"/>
                <a:cs typeface="微软雅黑"/>
              </a:rPr>
              <a:t>设</a:t>
            </a:r>
            <a:r>
              <a:rPr sz="2000" spc="5" dirty="0">
                <a:latin typeface="微软雅黑"/>
                <a:cs typeface="微软雅黑"/>
              </a:rPr>
              <a:t>置</a:t>
            </a:r>
            <a:r>
              <a:rPr sz="2000" dirty="0">
                <a:latin typeface="Times New Roman"/>
                <a:cs typeface="Times New Roman"/>
              </a:rPr>
              <a:t>10</a:t>
            </a:r>
            <a:r>
              <a:rPr sz="2000" spc="10" dirty="0">
                <a:latin typeface="微软雅黑"/>
                <a:cs typeface="微软雅黑"/>
              </a:rPr>
              <a:t>个队列，分别</a:t>
            </a:r>
            <a:r>
              <a:rPr sz="2000" dirty="0">
                <a:latin typeface="微软雅黑"/>
                <a:cs typeface="微软雅黑"/>
              </a:rPr>
              <a:t>为</a:t>
            </a:r>
            <a:r>
              <a:rPr sz="2000" spc="-5" dirty="0">
                <a:latin typeface="Times New Roman"/>
                <a:cs typeface="Times New Roman"/>
              </a:rPr>
              <a:t>Q[0],Q[1],…,Q[9]</a:t>
            </a:r>
            <a:r>
              <a:rPr sz="2000" spc="10" dirty="0">
                <a:latin typeface="微软雅黑"/>
                <a:cs typeface="微软雅黑"/>
              </a:rPr>
              <a:t>，并且均为空</a:t>
            </a:r>
            <a:endParaRPr sz="2000" dirty="0">
              <a:latin typeface="微软雅黑"/>
              <a:cs typeface="微软雅黑"/>
            </a:endParaRPr>
          </a:p>
          <a:p>
            <a:pPr marL="273050" marR="33655">
              <a:lnSpc>
                <a:spcPct val="89900"/>
              </a:lnSpc>
              <a:spcBef>
                <a:spcPts val="770"/>
              </a:spcBef>
            </a:pPr>
            <a:r>
              <a:rPr sz="2000" dirty="0">
                <a:latin typeface="Times New Roman"/>
                <a:cs typeface="Times New Roman"/>
              </a:rPr>
              <a:t>2.</a:t>
            </a:r>
            <a:r>
              <a:rPr sz="2000" spc="10" dirty="0">
                <a:solidFill>
                  <a:srgbClr val="FF0000"/>
                </a:solidFill>
                <a:latin typeface="微软雅黑"/>
                <a:cs typeface="微软雅黑"/>
              </a:rPr>
              <a:t>分</a:t>
            </a:r>
            <a:r>
              <a:rPr sz="2000" spc="5" dirty="0">
                <a:solidFill>
                  <a:srgbClr val="FF0000"/>
                </a:solidFill>
                <a:latin typeface="微软雅黑"/>
                <a:cs typeface="微软雅黑"/>
              </a:rPr>
              <a:t>配</a:t>
            </a:r>
            <a:r>
              <a:rPr sz="2000" dirty="0">
                <a:latin typeface="Times New Roman"/>
                <a:cs typeface="Times New Roman"/>
              </a:rPr>
              <a:t>:</a:t>
            </a:r>
            <a:r>
              <a:rPr sz="2000" spc="10" dirty="0">
                <a:latin typeface="微软雅黑"/>
                <a:cs typeface="微软雅黑"/>
              </a:rPr>
              <a:t>依次从队列中取出每个数据</a:t>
            </a:r>
            <a:r>
              <a:rPr sz="2000" dirty="0">
                <a:latin typeface="Times New Roman"/>
                <a:cs typeface="Times New Roman"/>
              </a:rPr>
              <a:t>dat</a:t>
            </a:r>
            <a:r>
              <a:rPr sz="2000" spc="-5" dirty="0">
                <a:latin typeface="Times New Roman"/>
                <a:cs typeface="Times New Roman"/>
              </a:rPr>
              <a:t>a</a:t>
            </a:r>
            <a:r>
              <a:rPr sz="2000" spc="10" dirty="0">
                <a:latin typeface="微软雅黑"/>
                <a:cs typeface="微软雅黑"/>
              </a:rPr>
              <a:t>；第</a:t>
            </a:r>
            <a:r>
              <a:rPr sz="2000" dirty="0">
                <a:latin typeface="Times New Roman"/>
                <a:cs typeface="Times New Roman"/>
              </a:rPr>
              <a:t>pas</a:t>
            </a:r>
            <a:r>
              <a:rPr sz="2000" spc="5" dirty="0">
                <a:latin typeface="Times New Roman"/>
                <a:cs typeface="Times New Roman"/>
              </a:rPr>
              <a:t>s</a:t>
            </a:r>
            <a:r>
              <a:rPr sz="2000" spc="10" dirty="0">
                <a:latin typeface="微软雅黑"/>
                <a:cs typeface="微软雅黑"/>
              </a:rPr>
              <a:t>遍处时，考查 </a:t>
            </a:r>
            <a:r>
              <a:rPr sz="2000" dirty="0">
                <a:latin typeface="Times New Roman"/>
                <a:cs typeface="Times New Roman"/>
              </a:rPr>
              <a:t>data.ke</a:t>
            </a:r>
            <a:r>
              <a:rPr sz="2000" spc="-5" dirty="0">
                <a:latin typeface="Times New Roman"/>
                <a:cs typeface="Times New Roman"/>
              </a:rPr>
              <a:t>y</a:t>
            </a:r>
            <a:r>
              <a:rPr sz="2000" spc="10" dirty="0">
                <a:latin typeface="微软雅黑"/>
                <a:cs typeface="微软雅黑"/>
              </a:rPr>
              <a:t>右起第</a:t>
            </a:r>
            <a:r>
              <a:rPr sz="2000" dirty="0">
                <a:latin typeface="Times New Roman"/>
                <a:cs typeface="Times New Roman"/>
              </a:rPr>
              <a:t>pas</a:t>
            </a:r>
            <a:r>
              <a:rPr sz="2000" spc="5" dirty="0">
                <a:latin typeface="Times New Roman"/>
                <a:cs typeface="Times New Roman"/>
              </a:rPr>
              <a:t>s</a:t>
            </a:r>
            <a:r>
              <a:rPr sz="2000" spc="10" dirty="0">
                <a:latin typeface="微软雅黑"/>
                <a:cs typeface="微软雅黑"/>
              </a:rPr>
              <a:t>位数字，设其</a:t>
            </a:r>
            <a:r>
              <a:rPr sz="2000" dirty="0">
                <a:latin typeface="微软雅黑"/>
                <a:cs typeface="微软雅黑"/>
              </a:rPr>
              <a:t>为</a:t>
            </a:r>
            <a:r>
              <a:rPr sz="2000" dirty="0">
                <a:latin typeface="Times New Roman"/>
                <a:cs typeface="Times New Roman"/>
              </a:rPr>
              <a:t>r</a:t>
            </a:r>
            <a:r>
              <a:rPr sz="2000" spc="10" dirty="0">
                <a:latin typeface="微软雅黑"/>
                <a:cs typeface="微软雅黑"/>
              </a:rPr>
              <a:t>，把</a:t>
            </a:r>
            <a:r>
              <a:rPr sz="2000" dirty="0">
                <a:latin typeface="Times New Roman"/>
                <a:cs typeface="Times New Roman"/>
              </a:rPr>
              <a:t>dat</a:t>
            </a:r>
            <a:r>
              <a:rPr sz="2000" spc="-5" dirty="0">
                <a:latin typeface="Times New Roman"/>
                <a:cs typeface="Times New Roman"/>
              </a:rPr>
              <a:t>a</a:t>
            </a:r>
            <a:r>
              <a:rPr sz="2000" spc="10" dirty="0">
                <a:latin typeface="微软雅黑"/>
                <a:cs typeface="微软雅黑"/>
              </a:rPr>
              <a:t>插入队列</a:t>
            </a:r>
            <a:r>
              <a:rPr sz="2000" dirty="0">
                <a:latin typeface="Times New Roman"/>
                <a:cs typeface="Times New Roman"/>
              </a:rPr>
              <a:t>Q[r</a:t>
            </a:r>
            <a:r>
              <a:rPr sz="2000" spc="-10" dirty="0">
                <a:latin typeface="Times New Roman"/>
                <a:cs typeface="Times New Roman"/>
              </a:rPr>
              <a:t>]</a:t>
            </a:r>
            <a:r>
              <a:rPr sz="2000" dirty="0">
                <a:latin typeface="微软雅黑"/>
                <a:cs typeface="微软雅黑"/>
              </a:rPr>
              <a:t>， </a:t>
            </a:r>
            <a:r>
              <a:rPr sz="2000" spc="10" dirty="0">
                <a:latin typeface="微软雅黑"/>
                <a:cs typeface="微软雅黑"/>
              </a:rPr>
              <a:t>取尽</a:t>
            </a:r>
            <a:r>
              <a:rPr sz="2000" spc="5" dirty="0">
                <a:latin typeface="Times New Roman"/>
                <a:cs typeface="Times New Roman"/>
              </a:rPr>
              <a:t>A</a:t>
            </a:r>
            <a:r>
              <a:rPr sz="2000" spc="10" dirty="0">
                <a:latin typeface="微软雅黑"/>
                <a:cs typeface="微软雅黑"/>
              </a:rPr>
              <a:t>，则全部数据被分配</a:t>
            </a:r>
            <a:r>
              <a:rPr sz="2000" spc="5" dirty="0">
                <a:latin typeface="微软雅黑"/>
                <a:cs typeface="微软雅黑"/>
              </a:rPr>
              <a:t>到</a:t>
            </a:r>
            <a:r>
              <a:rPr sz="2000" spc="-5" dirty="0">
                <a:latin typeface="Times New Roman"/>
                <a:cs typeface="Times New Roman"/>
              </a:rPr>
              <a:t>Q[0],Q[1],…,Q[9].</a:t>
            </a:r>
            <a:endParaRPr sz="2000" dirty="0">
              <a:latin typeface="Times New Roman"/>
              <a:cs typeface="Times New Roman"/>
            </a:endParaRPr>
          </a:p>
          <a:p>
            <a:pPr marL="273050">
              <a:lnSpc>
                <a:spcPts val="2730"/>
              </a:lnSpc>
              <a:spcBef>
                <a:spcPts val="720"/>
              </a:spcBef>
            </a:pPr>
            <a:r>
              <a:rPr sz="2000" dirty="0">
                <a:latin typeface="Times New Roman"/>
                <a:cs typeface="Times New Roman"/>
              </a:rPr>
              <a:t>3.</a:t>
            </a:r>
            <a:r>
              <a:rPr sz="2000" spc="10" dirty="0">
                <a:solidFill>
                  <a:srgbClr val="FF0000"/>
                </a:solidFill>
                <a:latin typeface="微软雅黑"/>
                <a:cs typeface="微软雅黑"/>
              </a:rPr>
              <a:t>收</a:t>
            </a:r>
            <a:r>
              <a:rPr sz="2000" spc="5" dirty="0">
                <a:solidFill>
                  <a:srgbClr val="FF0000"/>
                </a:solidFill>
                <a:latin typeface="微软雅黑"/>
                <a:cs typeface="微软雅黑"/>
              </a:rPr>
              <a:t>集</a:t>
            </a:r>
            <a:r>
              <a:rPr sz="2000" dirty="0">
                <a:latin typeface="Times New Roman"/>
                <a:cs typeface="Times New Roman"/>
              </a:rPr>
              <a:t>:</a:t>
            </a:r>
            <a:r>
              <a:rPr sz="2000" spc="15" dirty="0">
                <a:latin typeface="微软雅黑"/>
                <a:cs typeface="微软雅黑"/>
              </a:rPr>
              <a:t>从</a:t>
            </a:r>
            <a:r>
              <a:rPr sz="2000" spc="-5" dirty="0">
                <a:latin typeface="Times New Roman"/>
                <a:cs typeface="Times New Roman"/>
              </a:rPr>
              <a:t>Q[0]</a:t>
            </a:r>
            <a:r>
              <a:rPr sz="2000" spc="10" dirty="0">
                <a:latin typeface="微软雅黑"/>
                <a:cs typeface="微软雅黑"/>
              </a:rPr>
              <a:t>开始，依次取</a:t>
            </a:r>
            <a:r>
              <a:rPr sz="2000" dirty="0">
                <a:latin typeface="微软雅黑"/>
                <a:cs typeface="微软雅黑"/>
              </a:rPr>
              <a:t>出</a:t>
            </a:r>
            <a:r>
              <a:rPr sz="2000" spc="-5" dirty="0">
                <a:latin typeface="Times New Roman"/>
                <a:cs typeface="Times New Roman"/>
              </a:rPr>
              <a:t>Q[0],Q[1],…,Q[9]</a:t>
            </a:r>
            <a:r>
              <a:rPr sz="2000" spc="10" dirty="0" err="1" smtClean="0">
                <a:latin typeface="微软雅黑"/>
                <a:cs typeface="微软雅黑"/>
              </a:rPr>
              <a:t>中的全部数据，</a:t>
            </a:r>
            <a:r>
              <a:rPr sz="2000" spc="10" dirty="0" err="1">
                <a:latin typeface="微软雅黑"/>
                <a:cs typeface="微软雅黑"/>
              </a:rPr>
              <a:t>并按照取出顺序，把每个数据插入排队</a:t>
            </a:r>
            <a:r>
              <a:rPr sz="2000" spc="5" dirty="0" err="1">
                <a:latin typeface="Times New Roman"/>
                <a:cs typeface="Times New Roman"/>
              </a:rPr>
              <a:t>A</a:t>
            </a:r>
            <a:r>
              <a:rPr sz="2000" dirty="0">
                <a:latin typeface="微软雅黑"/>
                <a:cs typeface="微软雅黑"/>
              </a:rPr>
              <a:t>。</a:t>
            </a:r>
          </a:p>
          <a:p>
            <a:pPr marL="273050">
              <a:lnSpc>
                <a:spcPts val="2870"/>
              </a:lnSpc>
              <a:spcBef>
                <a:spcPts val="720"/>
              </a:spcBef>
            </a:pPr>
            <a:r>
              <a:rPr sz="2000" dirty="0">
                <a:latin typeface="Times New Roman"/>
                <a:cs typeface="Times New Roman"/>
              </a:rPr>
              <a:t>4.</a:t>
            </a:r>
            <a:r>
              <a:rPr sz="2000" spc="10" dirty="0">
                <a:solidFill>
                  <a:srgbClr val="FF0000"/>
                </a:solidFill>
                <a:latin typeface="微软雅黑"/>
                <a:cs typeface="微软雅黑"/>
              </a:rPr>
              <a:t>重</a:t>
            </a:r>
            <a:r>
              <a:rPr sz="2000" spc="5" dirty="0">
                <a:solidFill>
                  <a:srgbClr val="FF0000"/>
                </a:solidFill>
                <a:latin typeface="微软雅黑"/>
                <a:cs typeface="微软雅黑"/>
              </a:rPr>
              <a:t>复</a:t>
            </a:r>
            <a:r>
              <a:rPr sz="2000" dirty="0">
                <a:latin typeface="Times New Roman"/>
                <a:cs typeface="Times New Roman"/>
              </a:rPr>
              <a:t>1,2,3</a:t>
            </a:r>
            <a:r>
              <a:rPr sz="2000" spc="10" dirty="0">
                <a:latin typeface="微软雅黑"/>
                <a:cs typeface="微软雅黑"/>
              </a:rPr>
              <a:t>步，对于关键字中</a:t>
            </a:r>
            <a:r>
              <a:rPr sz="2000" spc="5" dirty="0">
                <a:latin typeface="微软雅黑"/>
                <a:cs typeface="微软雅黑"/>
              </a:rPr>
              <a:t>有</a:t>
            </a:r>
            <a:r>
              <a:rPr sz="2000" dirty="0">
                <a:latin typeface="Times New Roman"/>
                <a:cs typeface="Times New Roman"/>
              </a:rPr>
              <a:t>figure</a:t>
            </a:r>
            <a:r>
              <a:rPr sz="2000" spc="10" dirty="0">
                <a:latin typeface="微软雅黑"/>
                <a:cs typeface="微软雅黑"/>
              </a:rPr>
              <a:t>位数字的数据进</a:t>
            </a:r>
            <a:r>
              <a:rPr sz="2000" spc="5" dirty="0">
                <a:latin typeface="微软雅黑"/>
                <a:cs typeface="微软雅黑"/>
              </a:rPr>
              <a:t>行</a:t>
            </a:r>
            <a:r>
              <a:rPr sz="2000" dirty="0">
                <a:latin typeface="Times New Roman"/>
                <a:cs typeface="Times New Roman"/>
              </a:rPr>
              <a:t>figure</a:t>
            </a:r>
            <a:endParaRPr sz="2400" dirty="0">
              <a:latin typeface="Times New Roman"/>
              <a:cs typeface="Times New Roman"/>
            </a:endParaRPr>
          </a:p>
        </p:txBody>
      </p:sp>
    </p:spTree>
    <p:extLst>
      <p:ext uri="{BB962C8B-B14F-4D97-AF65-F5344CB8AC3E}">
        <p14:creationId xmlns:p14="http://schemas.microsoft.com/office/powerpoint/2010/main" val="36480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p>
        </p:txBody>
      </p:sp>
      <p:sp>
        <p:nvSpPr>
          <p:cNvPr id="4" name="object 16"/>
          <p:cNvSpPr txBox="1">
            <a:spLocks/>
          </p:cNvSpPr>
          <p:nvPr/>
        </p:nvSpPr>
        <p:spPr>
          <a:xfrm>
            <a:off x="628650" y="1410467"/>
            <a:ext cx="7886700" cy="52014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4500">
              <a:lnSpc>
                <a:spcPct val="100000"/>
              </a:lnSpc>
            </a:pPr>
            <a:r>
              <a:rPr lang="zh-CN" altLang="en-US" sz="2400" spc="10" dirty="0" smtClean="0">
                <a:solidFill>
                  <a:srgbClr val="FF0000"/>
                </a:solidFill>
              </a:rPr>
              <a:t>算法性能分析</a:t>
            </a:r>
          </a:p>
          <a:p>
            <a:pPr marL="901065">
              <a:lnSpc>
                <a:spcPct val="100000"/>
              </a:lnSpc>
              <a:spcBef>
                <a:spcPts val="844"/>
              </a:spcBef>
            </a:pPr>
            <a:r>
              <a:rPr lang="en-US" altLang="zh-CN" sz="2400" spc="-5" dirty="0" smtClean="0">
                <a:latin typeface="Times New Roman"/>
                <a:cs typeface="Times New Roman"/>
              </a:rPr>
              <a:t>n---</a:t>
            </a:r>
            <a:r>
              <a:rPr lang="en-US" altLang="zh-CN" sz="2400" spc="5" dirty="0" smtClean="0">
                <a:latin typeface="Times New Roman"/>
                <a:cs typeface="Times New Roman"/>
              </a:rPr>
              <a:t>-</a:t>
            </a:r>
            <a:r>
              <a:rPr lang="zh-CN" altLang="en-US" sz="2400" spc="10" dirty="0" smtClean="0"/>
              <a:t>记录数，</a:t>
            </a:r>
            <a:r>
              <a:rPr lang="en-US" altLang="zh-CN" sz="2400" spc="-5" dirty="0" smtClean="0">
                <a:latin typeface="Times New Roman"/>
                <a:cs typeface="Times New Roman"/>
              </a:rPr>
              <a:t>d---</a:t>
            </a:r>
            <a:r>
              <a:rPr lang="en-US" altLang="zh-CN" sz="2400" spc="5" dirty="0" smtClean="0">
                <a:latin typeface="Times New Roman"/>
                <a:cs typeface="Times New Roman"/>
              </a:rPr>
              <a:t>-</a:t>
            </a:r>
            <a:r>
              <a:rPr lang="zh-CN" altLang="en-US" sz="2400" spc="10" dirty="0" smtClean="0"/>
              <a:t>关键字（分量）个数</a:t>
            </a:r>
            <a:r>
              <a:rPr lang="zh-CN" altLang="en-US" sz="2400" spc="5" dirty="0" smtClean="0"/>
              <a:t>，</a:t>
            </a:r>
            <a:r>
              <a:rPr lang="en-US" altLang="zh-CN" sz="2400" spc="-5" dirty="0" smtClean="0">
                <a:latin typeface="Times New Roman"/>
                <a:cs typeface="Times New Roman"/>
              </a:rPr>
              <a:t>r---</a:t>
            </a:r>
            <a:r>
              <a:rPr lang="en-US" altLang="zh-CN" sz="2400" spc="5" dirty="0" smtClean="0">
                <a:latin typeface="Times New Roman"/>
                <a:cs typeface="Times New Roman"/>
              </a:rPr>
              <a:t>-</a:t>
            </a:r>
            <a:r>
              <a:rPr lang="zh-CN" altLang="en-US" sz="2400" spc="10" dirty="0" smtClean="0"/>
              <a:t>基数</a:t>
            </a:r>
          </a:p>
          <a:p>
            <a:pPr marL="901065" marR="67945">
              <a:lnSpc>
                <a:spcPct val="100000"/>
              </a:lnSpc>
              <a:spcBef>
                <a:spcPts val="1005"/>
              </a:spcBef>
            </a:pPr>
            <a:r>
              <a:rPr lang="zh-CN" altLang="en-US" sz="2400" spc="10" dirty="0" smtClean="0">
                <a:solidFill>
                  <a:srgbClr val="FF0000"/>
                </a:solidFill>
              </a:rPr>
              <a:t>时间复杂度：</a:t>
            </a:r>
            <a:r>
              <a:rPr lang="zh-CN" altLang="en-US" sz="2400" spc="10" dirty="0" smtClean="0"/>
              <a:t>分配操作</a:t>
            </a:r>
            <a:r>
              <a:rPr lang="zh-CN" altLang="en-US" sz="2400" spc="5" dirty="0" smtClean="0"/>
              <a:t>：</a:t>
            </a:r>
            <a:r>
              <a:rPr lang="en-US" altLang="zh-CN" sz="2400" dirty="0" smtClean="0">
                <a:latin typeface="Times New Roman"/>
                <a:cs typeface="Times New Roman"/>
              </a:rPr>
              <a:t>O</a:t>
            </a:r>
            <a:r>
              <a:rPr lang="zh-CN" altLang="en-US" sz="2400" spc="10" dirty="0" smtClean="0"/>
              <a:t>（</a:t>
            </a:r>
            <a:r>
              <a:rPr lang="en-US" altLang="zh-CN" sz="2400" dirty="0" smtClean="0">
                <a:latin typeface="Times New Roman"/>
                <a:cs typeface="Times New Roman"/>
              </a:rPr>
              <a:t>n</a:t>
            </a:r>
            <a:r>
              <a:rPr lang="zh-CN" altLang="en-US" sz="2400" dirty="0" smtClean="0"/>
              <a:t>）</a:t>
            </a:r>
            <a:r>
              <a:rPr lang="en-US" altLang="zh-CN" sz="2400" spc="5" dirty="0" smtClean="0">
                <a:latin typeface="Times New Roman"/>
                <a:cs typeface="Times New Roman"/>
              </a:rPr>
              <a:t>,</a:t>
            </a:r>
            <a:r>
              <a:rPr lang="zh-CN" altLang="en-US" sz="2400" spc="10" dirty="0" smtClean="0"/>
              <a:t>收集操</a:t>
            </a:r>
            <a:r>
              <a:rPr lang="zh-CN" altLang="en-US" sz="2400" dirty="0" smtClean="0"/>
              <a:t>作</a:t>
            </a:r>
            <a:r>
              <a:rPr lang="en-US" altLang="zh-CN" sz="2400" dirty="0" smtClean="0">
                <a:latin typeface="Times New Roman"/>
                <a:cs typeface="Times New Roman"/>
              </a:rPr>
              <a:t>O(r</a:t>
            </a:r>
            <a:r>
              <a:rPr lang="en-US" altLang="zh-CN" sz="2400" spc="-10" dirty="0" smtClean="0">
                <a:latin typeface="Times New Roman"/>
                <a:cs typeface="Times New Roman"/>
              </a:rPr>
              <a:t>)</a:t>
            </a:r>
            <a:r>
              <a:rPr lang="zh-CN" altLang="en-US" sz="2400" spc="10" dirty="0" smtClean="0"/>
              <a:t>，需进行</a:t>
            </a:r>
            <a:r>
              <a:rPr lang="en-US" altLang="zh-CN" sz="2400" dirty="0" smtClean="0">
                <a:latin typeface="Times New Roman"/>
                <a:cs typeface="Times New Roman"/>
              </a:rPr>
              <a:t>d </a:t>
            </a:r>
            <a:r>
              <a:rPr lang="zh-CN" altLang="en-US" sz="2400" spc="10" dirty="0" smtClean="0"/>
              <a:t>趟分配和收集。时间复杂度</a:t>
            </a:r>
            <a:r>
              <a:rPr lang="zh-CN" altLang="en-US" sz="2400" spc="5" dirty="0" smtClean="0"/>
              <a:t>：</a:t>
            </a:r>
            <a:r>
              <a:rPr lang="en-US" altLang="zh-CN" sz="2400" dirty="0" smtClean="0">
                <a:latin typeface="Times New Roman"/>
                <a:cs typeface="Times New Roman"/>
              </a:rPr>
              <a:t>O(d(</a:t>
            </a:r>
            <a:r>
              <a:rPr lang="en-US" altLang="zh-CN" sz="2400" dirty="0" err="1" smtClean="0">
                <a:latin typeface="Times New Roman"/>
                <a:cs typeface="Times New Roman"/>
              </a:rPr>
              <a:t>n+r</a:t>
            </a:r>
            <a:r>
              <a:rPr lang="en-US" altLang="zh-CN" sz="2400" dirty="0" smtClean="0">
                <a:latin typeface="Times New Roman"/>
                <a:cs typeface="Times New Roman"/>
              </a:rPr>
              <a:t>))</a:t>
            </a:r>
          </a:p>
          <a:p>
            <a:pPr marL="901065" marR="5080">
              <a:lnSpc>
                <a:spcPct val="100000"/>
              </a:lnSpc>
              <a:spcBef>
                <a:spcPts val="1010"/>
              </a:spcBef>
            </a:pPr>
            <a:r>
              <a:rPr lang="zh-CN" altLang="en-US" sz="2400" spc="10" dirty="0" smtClean="0">
                <a:solidFill>
                  <a:srgbClr val="FF0000"/>
                </a:solidFill>
              </a:rPr>
              <a:t>空间复杂度：</a:t>
            </a:r>
            <a:r>
              <a:rPr lang="zh-CN" altLang="en-US" sz="2400" spc="10" dirty="0" smtClean="0"/>
              <a:t>所需辅助空间为队首和队尾指</a:t>
            </a:r>
            <a:r>
              <a:rPr lang="zh-CN" altLang="en-US" sz="2400" dirty="0" smtClean="0"/>
              <a:t>针</a:t>
            </a:r>
            <a:r>
              <a:rPr lang="en-US" altLang="zh-CN" sz="2400" spc="5" dirty="0" smtClean="0">
                <a:latin typeface="Times New Roman"/>
                <a:cs typeface="Times New Roman"/>
              </a:rPr>
              <a:t>2</a:t>
            </a:r>
            <a:r>
              <a:rPr lang="en-US" altLang="zh-CN" sz="2400" dirty="0" smtClean="0">
                <a:latin typeface="Times New Roman"/>
                <a:cs typeface="Times New Roman"/>
              </a:rPr>
              <a:t>r</a:t>
            </a:r>
            <a:r>
              <a:rPr lang="zh-CN" altLang="en-US" sz="2400" spc="10" dirty="0" smtClean="0"/>
              <a:t>个，此外 还有为每个记录增加的链域空间</a:t>
            </a:r>
            <a:r>
              <a:rPr lang="en-US" altLang="zh-CN" sz="2400" dirty="0" smtClean="0">
                <a:latin typeface="Times New Roman"/>
                <a:cs typeface="Times New Roman"/>
              </a:rPr>
              <a:t>n</a:t>
            </a:r>
            <a:r>
              <a:rPr lang="zh-CN" altLang="en-US" sz="2400" spc="10" dirty="0" smtClean="0"/>
              <a:t>个。空间复杂度</a:t>
            </a:r>
            <a:r>
              <a:rPr lang="en-US" altLang="zh-CN" sz="2400" spc="-5" dirty="0" smtClean="0">
                <a:latin typeface="Times New Roman"/>
                <a:cs typeface="Times New Roman"/>
              </a:rPr>
              <a:t>O((</a:t>
            </a:r>
            <a:r>
              <a:rPr lang="en-US" altLang="zh-CN" sz="2400" spc="-5" dirty="0" err="1" smtClean="0">
                <a:latin typeface="Times New Roman"/>
                <a:cs typeface="Times New Roman"/>
              </a:rPr>
              <a:t>n+r</a:t>
            </a:r>
            <a:r>
              <a:rPr lang="en-US" altLang="zh-CN" sz="2400" spc="-5" dirty="0" smtClean="0">
                <a:latin typeface="Times New Roman"/>
                <a:cs typeface="Times New Roman"/>
              </a:rPr>
              <a:t>))</a:t>
            </a:r>
          </a:p>
          <a:p>
            <a:pPr marL="901065" indent="-457200">
              <a:lnSpc>
                <a:spcPct val="100000"/>
              </a:lnSpc>
              <a:spcBef>
                <a:spcPts val="1170"/>
              </a:spcBef>
            </a:pPr>
            <a:r>
              <a:rPr lang="zh-CN" altLang="en-US" sz="2400" spc="10" dirty="0" smtClean="0">
                <a:solidFill>
                  <a:srgbClr val="FF0000"/>
                </a:solidFill>
              </a:rPr>
              <a:t>算法的推广</a:t>
            </a:r>
          </a:p>
          <a:p>
            <a:pPr marL="901065" marR="70485">
              <a:lnSpc>
                <a:spcPct val="100000"/>
              </a:lnSpc>
              <a:spcBef>
                <a:spcPts val="1005"/>
              </a:spcBef>
            </a:pPr>
            <a:r>
              <a:rPr lang="zh-CN" altLang="en-US" sz="2400" spc="10" dirty="0" smtClean="0"/>
              <a:t>若被排序的数据关键字由若干域组成，可以把每个域看成 一个分量按照每个域进行基数排序。</a:t>
            </a:r>
          </a:p>
          <a:p>
            <a:pPr marL="901065" marR="70485">
              <a:lnSpc>
                <a:spcPct val="100000"/>
              </a:lnSpc>
              <a:spcBef>
                <a:spcPts val="1010"/>
              </a:spcBef>
            </a:pPr>
            <a:r>
              <a:rPr lang="zh-CN" altLang="en-US" sz="2400" spc="10" dirty="0" smtClean="0"/>
              <a:t>若关键字各分量不是整数，则把各分量所有可以取值与一 组自然数对应。</a:t>
            </a:r>
            <a:endParaRPr lang="zh-CN" altLang="en-US" sz="2400" spc="10" dirty="0"/>
          </a:p>
        </p:txBody>
      </p:sp>
    </p:spTree>
    <p:extLst>
      <p:ext uri="{BB962C8B-B14F-4D97-AF65-F5344CB8AC3E}">
        <p14:creationId xmlns:p14="http://schemas.microsoft.com/office/powerpoint/2010/main" val="33284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直接选择排序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latin typeface="+mn-ea"/>
              </a:rPr>
              <a:t>选择排序的主要操作是选择，其主要思想是：每趟排序</a:t>
            </a:r>
            <a:r>
              <a:rPr lang="zh-CN" altLang="en-US" dirty="0" smtClean="0">
                <a:latin typeface="+mn-ea"/>
              </a:rPr>
              <a:t>在当前</a:t>
            </a:r>
            <a:r>
              <a:rPr lang="zh-CN" altLang="en-US" dirty="0">
                <a:latin typeface="+mn-ea"/>
              </a:rPr>
              <a:t>待排序序列中选出关键字值最小（最大）的记录，</a:t>
            </a:r>
            <a:r>
              <a:rPr lang="zh-CN" altLang="en-US" dirty="0" smtClean="0">
                <a:latin typeface="+mn-ea"/>
              </a:rPr>
              <a:t>添加</a:t>
            </a:r>
            <a:r>
              <a:rPr lang="zh-CN" altLang="en-US" dirty="0">
                <a:latin typeface="+mn-ea"/>
              </a:rPr>
              <a:t>到有序序列中</a:t>
            </a:r>
            <a:r>
              <a:rPr lang="zh-CN" altLang="en-US" dirty="0" smtClean="0">
                <a:latin typeface="+mn-ea"/>
              </a:rPr>
              <a:t>。</a:t>
            </a:r>
            <a:endParaRPr lang="en-US" altLang="zh-CN" dirty="0" smtClean="0">
              <a:latin typeface="+mn-ea"/>
            </a:endParaRPr>
          </a:p>
          <a:p>
            <a:r>
              <a:rPr lang="zh-CN" altLang="en-US" dirty="0" smtClean="0">
                <a:latin typeface="+mn-ea"/>
              </a:rPr>
              <a:t>直接</a:t>
            </a:r>
            <a:r>
              <a:rPr lang="zh-CN" altLang="en-US" dirty="0">
                <a:latin typeface="+mn-ea"/>
              </a:rPr>
              <a:t>选择排序，对待排序的记录序列进行</a:t>
            </a:r>
            <a:r>
              <a:rPr lang="en-US" altLang="zh-CN" dirty="0">
                <a:latin typeface="+mn-ea"/>
              </a:rPr>
              <a:t>n-1</a:t>
            </a:r>
            <a:r>
              <a:rPr lang="zh-CN" altLang="en-US" dirty="0">
                <a:latin typeface="+mn-ea"/>
              </a:rPr>
              <a:t>遍的处理， </a:t>
            </a:r>
            <a:r>
              <a:rPr lang="en-US" altLang="zh-CN" dirty="0">
                <a:latin typeface="+mn-ea"/>
              </a:rPr>
              <a:t>1</a:t>
            </a:r>
            <a:r>
              <a:rPr lang="zh-CN" altLang="en-US" dirty="0">
                <a:latin typeface="+mn-ea"/>
              </a:rPr>
              <a:t>遍处理是将</a:t>
            </a:r>
            <a:r>
              <a:rPr lang="en-US" altLang="zh-CN" dirty="0">
                <a:latin typeface="+mn-ea"/>
              </a:rPr>
              <a:t>A[1…n]</a:t>
            </a:r>
            <a:r>
              <a:rPr lang="zh-CN" altLang="en-US" dirty="0">
                <a:latin typeface="+mn-ea"/>
              </a:rPr>
              <a:t>中最小者与</a:t>
            </a:r>
            <a:r>
              <a:rPr lang="en-US" altLang="zh-CN" dirty="0">
                <a:latin typeface="+mn-ea"/>
              </a:rPr>
              <a:t>A[1]</a:t>
            </a:r>
            <a:r>
              <a:rPr lang="zh-CN" altLang="en-US" dirty="0">
                <a:latin typeface="+mn-ea"/>
              </a:rPr>
              <a:t>交换位置，第</a:t>
            </a:r>
            <a:r>
              <a:rPr lang="en-US" altLang="zh-CN" dirty="0">
                <a:latin typeface="+mn-ea"/>
              </a:rPr>
              <a:t>2</a:t>
            </a:r>
            <a:r>
              <a:rPr lang="zh-CN" altLang="en-US" dirty="0">
                <a:latin typeface="+mn-ea"/>
              </a:rPr>
              <a:t>遍处 是将</a:t>
            </a:r>
            <a:r>
              <a:rPr lang="en-US" altLang="zh-CN" dirty="0">
                <a:latin typeface="+mn-ea"/>
              </a:rPr>
              <a:t>A[2…n]</a:t>
            </a:r>
            <a:r>
              <a:rPr lang="zh-CN" altLang="en-US" dirty="0">
                <a:latin typeface="+mn-ea"/>
              </a:rPr>
              <a:t>中最小者与</a:t>
            </a:r>
            <a:r>
              <a:rPr lang="en-US" altLang="zh-CN" dirty="0">
                <a:latin typeface="+mn-ea"/>
              </a:rPr>
              <a:t>A[2]</a:t>
            </a:r>
            <a:r>
              <a:rPr lang="zh-CN" altLang="en-US" dirty="0">
                <a:latin typeface="+mn-ea"/>
              </a:rPr>
              <a:t>交换</a:t>
            </a:r>
            <a:r>
              <a:rPr lang="zh-CN" altLang="en-US" dirty="0" smtClean="0">
                <a:latin typeface="+mn-ea"/>
              </a:rPr>
              <a:t>位置，</a:t>
            </a:r>
            <a:r>
              <a:rPr lang="en-US" altLang="zh-CN" dirty="0">
                <a:latin typeface="+mn-ea"/>
              </a:rPr>
              <a:t>......</a:t>
            </a:r>
            <a:r>
              <a:rPr lang="zh-CN" altLang="en-US" dirty="0">
                <a:latin typeface="+mn-ea"/>
              </a:rPr>
              <a:t>，第</a:t>
            </a:r>
            <a:r>
              <a:rPr lang="en-US" altLang="zh-CN" dirty="0" err="1">
                <a:latin typeface="+mn-ea"/>
              </a:rPr>
              <a:t>i</a:t>
            </a:r>
            <a:r>
              <a:rPr lang="zh-CN" altLang="en-US" dirty="0">
                <a:latin typeface="+mn-ea"/>
              </a:rPr>
              <a:t>遍处理是 将</a:t>
            </a:r>
            <a:r>
              <a:rPr lang="en-US" altLang="zh-CN" dirty="0">
                <a:latin typeface="+mn-ea"/>
              </a:rPr>
              <a:t>A[</a:t>
            </a:r>
            <a:r>
              <a:rPr lang="en-US" altLang="zh-CN" dirty="0" err="1">
                <a:latin typeface="+mn-ea"/>
              </a:rPr>
              <a:t>i</a:t>
            </a:r>
            <a:r>
              <a:rPr lang="en-US" altLang="zh-CN" dirty="0">
                <a:latin typeface="+mn-ea"/>
              </a:rPr>
              <a:t>…n]</a:t>
            </a:r>
            <a:r>
              <a:rPr lang="zh-CN" altLang="en-US" dirty="0">
                <a:latin typeface="+mn-ea"/>
              </a:rPr>
              <a:t>中最小者与</a:t>
            </a:r>
            <a:r>
              <a:rPr lang="en-US" altLang="zh-CN" dirty="0">
                <a:latin typeface="+mn-ea"/>
              </a:rPr>
              <a:t>A[</a:t>
            </a:r>
            <a:r>
              <a:rPr lang="en-US" altLang="zh-CN" dirty="0" err="1">
                <a:latin typeface="+mn-ea"/>
              </a:rPr>
              <a:t>i</a:t>
            </a:r>
            <a:r>
              <a:rPr lang="en-US" altLang="zh-CN" dirty="0">
                <a:latin typeface="+mn-ea"/>
              </a:rPr>
              <a:t>]</a:t>
            </a:r>
            <a:r>
              <a:rPr lang="zh-CN" altLang="en-US" dirty="0">
                <a:latin typeface="+mn-ea"/>
              </a:rPr>
              <a:t>交换位置</a:t>
            </a:r>
            <a:r>
              <a:rPr lang="zh-CN" altLang="en-US" dirty="0" smtClean="0">
                <a:latin typeface="+mn-ea"/>
              </a:rPr>
              <a:t>。</a:t>
            </a:r>
            <a:endParaRPr lang="en-US" altLang="zh-CN" dirty="0" smtClean="0">
              <a:latin typeface="+mn-ea"/>
            </a:endParaRPr>
          </a:p>
          <a:p>
            <a:r>
              <a:rPr lang="zh-CN" altLang="en-US" dirty="0" smtClean="0">
                <a:latin typeface="+mn-ea"/>
              </a:rPr>
              <a:t>直接</a:t>
            </a:r>
            <a:r>
              <a:rPr lang="zh-CN" altLang="en-US" dirty="0">
                <a:latin typeface="+mn-ea"/>
              </a:rPr>
              <a:t>选择排序与气泡排序的区别在：气泡排序每次比较后，如果发现顺序不对立即进行交换，而选择排序不立即进 行交换，而是找出最小关键字记录后再进行交换。</a:t>
            </a:r>
          </a:p>
        </p:txBody>
      </p:sp>
    </p:spTree>
    <p:extLst>
      <p:ext uri="{BB962C8B-B14F-4D97-AF65-F5344CB8AC3E}">
        <p14:creationId xmlns:p14="http://schemas.microsoft.com/office/powerpoint/2010/main" val="205422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p:txBody>
          <a:bodyPr>
            <a:normAutofit/>
          </a:bodyPr>
          <a:lstStyle/>
          <a:p>
            <a:r>
              <a:rPr lang="zh-CN" altLang="en-US" dirty="0" smtClean="0"/>
              <a:t>移动次数：</a:t>
            </a:r>
            <a:endParaRPr lang="en-US" altLang="zh-CN" dirty="0" smtClean="0"/>
          </a:p>
          <a:p>
            <a:pPr lvl="1"/>
            <a:r>
              <a:rPr lang="zh-CN" altLang="en-US" dirty="0" smtClean="0"/>
              <a:t>最好情况正序</a:t>
            </a:r>
            <a:r>
              <a:rPr lang="en-US" altLang="zh-CN" dirty="0" smtClean="0"/>
              <a:t>0</a:t>
            </a:r>
            <a:r>
              <a:rPr lang="zh-CN" altLang="en-US" dirty="0" smtClean="0"/>
              <a:t>次，最坏</a:t>
            </a:r>
            <a:r>
              <a:rPr lang="en-US" altLang="zh-CN" dirty="0" smtClean="0"/>
              <a:t>3</a:t>
            </a:r>
            <a:r>
              <a:rPr lang="zh-CN" altLang="en-US" dirty="0" smtClean="0"/>
              <a:t>（</a:t>
            </a:r>
            <a:r>
              <a:rPr lang="en-US" altLang="zh-CN" dirty="0" smtClean="0"/>
              <a:t>n-1</a:t>
            </a:r>
            <a:r>
              <a:rPr lang="zh-CN" altLang="en-US" dirty="0" smtClean="0"/>
              <a:t>）次</a:t>
            </a:r>
            <a:endParaRPr lang="en-US" altLang="zh-CN" dirty="0" smtClean="0"/>
          </a:p>
          <a:p>
            <a:r>
              <a:rPr lang="zh-CN" altLang="en-US" dirty="0" smtClean="0"/>
              <a:t>比较次数：</a:t>
            </a:r>
            <a:endParaRPr lang="en-US" altLang="zh-CN" dirty="0" smtClean="0"/>
          </a:p>
          <a:p>
            <a:endParaRPr lang="en-US" altLang="zh-CN" dirty="0"/>
          </a:p>
          <a:p>
            <a:endParaRPr lang="en-US" altLang="zh-CN" dirty="0" smtClean="0"/>
          </a:p>
          <a:p>
            <a:r>
              <a:rPr lang="zh-CN" altLang="en-US" dirty="0" smtClean="0"/>
              <a:t>时间复杂度：</a:t>
            </a:r>
            <a:r>
              <a:rPr lang="en-US" altLang="zh-CN" dirty="0" smtClean="0"/>
              <a:t>O(n</a:t>
            </a:r>
            <a:r>
              <a:rPr lang="en-US" altLang="zh-CN" baseline="30000" dirty="0" smtClean="0"/>
              <a:t>2</a:t>
            </a:r>
            <a:r>
              <a:rPr lang="en-US" altLang="zh-CN" dirty="0" smtClean="0"/>
              <a:t>)</a:t>
            </a:r>
          </a:p>
          <a:p>
            <a:r>
              <a:rPr lang="zh-CN" altLang="en-US" dirty="0" smtClean="0"/>
              <a:t>空间复杂度：</a:t>
            </a:r>
            <a:r>
              <a:rPr lang="en-US" altLang="zh-CN" dirty="0" smtClean="0"/>
              <a:t>S(1)</a:t>
            </a:r>
          </a:p>
        </p:txBody>
      </p:sp>
      <p:grpSp>
        <p:nvGrpSpPr>
          <p:cNvPr id="4" name="组合 3"/>
          <p:cNvGrpSpPr/>
          <p:nvPr/>
        </p:nvGrpSpPr>
        <p:grpSpPr>
          <a:xfrm>
            <a:off x="1642153" y="3227079"/>
            <a:ext cx="4367225" cy="774215"/>
            <a:chOff x="2230761" y="3020485"/>
            <a:chExt cx="4367225" cy="774215"/>
          </a:xfrm>
        </p:grpSpPr>
        <p:sp>
          <p:nvSpPr>
            <p:cNvPr id="5" name="object 18"/>
            <p:cNvSpPr/>
            <p:nvPr/>
          </p:nvSpPr>
          <p:spPr>
            <a:xfrm>
              <a:off x="3897769" y="3395345"/>
              <a:ext cx="247650" cy="1905"/>
            </a:xfrm>
            <a:custGeom>
              <a:avLst/>
              <a:gdLst/>
              <a:ahLst/>
              <a:cxnLst/>
              <a:rect l="l" t="t" r="r" b="b"/>
              <a:pathLst>
                <a:path w="247650" h="1904">
                  <a:moveTo>
                    <a:pt x="0" y="0"/>
                  </a:moveTo>
                  <a:lnTo>
                    <a:pt x="247650" y="1523"/>
                  </a:lnTo>
                </a:path>
              </a:pathLst>
            </a:custGeom>
            <a:ln w="20637">
              <a:solidFill>
                <a:srgbClr val="000000"/>
              </a:solidFill>
            </a:ln>
          </p:spPr>
          <p:txBody>
            <a:bodyPr wrap="square" lIns="0" tIns="0" rIns="0" bIns="0" rtlCol="0"/>
            <a:lstStyle/>
            <a:p>
              <a:endParaRPr/>
            </a:p>
          </p:txBody>
        </p:sp>
        <p:sp>
          <p:nvSpPr>
            <p:cNvPr id="6" name="object 19"/>
            <p:cNvSpPr txBox="1"/>
            <p:nvPr/>
          </p:nvSpPr>
          <p:spPr>
            <a:xfrm>
              <a:off x="3628726" y="3223190"/>
              <a:ext cx="2969260" cy="516255"/>
            </a:xfrm>
            <a:prstGeom prst="rect">
              <a:avLst/>
            </a:prstGeom>
          </p:spPr>
          <p:txBody>
            <a:bodyPr vert="horz" wrap="square" lIns="0" tIns="0" rIns="0" bIns="0" rtlCol="0">
              <a:spAutoFit/>
            </a:bodyPr>
            <a:lstStyle/>
            <a:p>
              <a:pPr marL="12700">
                <a:lnSpc>
                  <a:spcPct val="100000"/>
                </a:lnSpc>
                <a:tabLst>
                  <a:tab pos="325755" algn="l"/>
                  <a:tab pos="1215390" algn="l"/>
                  <a:tab pos="1832610" algn="l"/>
                  <a:tab pos="2854325" algn="l"/>
                </a:tabLst>
              </a:pPr>
              <a:r>
                <a:rPr sz="3600" b="1" baseline="5787" dirty="0">
                  <a:latin typeface="Symbol"/>
                  <a:cs typeface="Symbol"/>
                </a:rPr>
                <a:t></a:t>
              </a:r>
              <a:r>
                <a:rPr sz="3600" b="1" baseline="5787" dirty="0">
                  <a:latin typeface="Times New Roman"/>
                  <a:cs typeface="Times New Roman"/>
                </a:rPr>
                <a:t>	</a:t>
              </a:r>
              <a:r>
                <a:rPr sz="3600" b="1" baseline="-27777" dirty="0">
                  <a:latin typeface="Times New Roman"/>
                  <a:cs typeface="Times New Roman"/>
                </a:rPr>
                <a:t>2</a:t>
              </a:r>
              <a:r>
                <a:rPr sz="3600" b="1" spc="225" baseline="-27777" dirty="0">
                  <a:latin typeface="Times New Roman"/>
                  <a:cs typeface="Times New Roman"/>
                </a:rPr>
                <a:t> </a:t>
              </a:r>
              <a:r>
                <a:rPr sz="2400" b="1" i="1" spc="195" dirty="0">
                  <a:latin typeface="Times New Roman"/>
                  <a:cs typeface="Times New Roman"/>
                </a:rPr>
                <a:t>n</a:t>
              </a:r>
              <a:r>
                <a:rPr sz="2400" b="1" dirty="0">
                  <a:latin typeface="Times New Roman"/>
                  <a:cs typeface="Times New Roman"/>
                </a:rPr>
                <a:t>(</a:t>
              </a:r>
              <a:r>
                <a:rPr sz="2400" b="1" spc="-335" dirty="0">
                  <a:latin typeface="Times New Roman"/>
                  <a:cs typeface="Times New Roman"/>
                </a:rPr>
                <a:t> </a:t>
              </a:r>
              <a:r>
                <a:rPr sz="2400" b="1" i="1" dirty="0">
                  <a:latin typeface="Times New Roman"/>
                  <a:cs typeface="Times New Roman"/>
                </a:rPr>
                <a:t>n	</a:t>
              </a:r>
              <a:r>
                <a:rPr sz="3600" b="1" baseline="5787" dirty="0">
                  <a:latin typeface="Symbol"/>
                  <a:cs typeface="Symbol"/>
                </a:rPr>
                <a:t></a:t>
              </a:r>
              <a:r>
                <a:rPr sz="3600" b="1" spc="-494" baseline="5787" dirty="0">
                  <a:latin typeface="Times New Roman"/>
                  <a:cs typeface="Times New Roman"/>
                </a:rPr>
                <a:t> </a:t>
              </a:r>
              <a:r>
                <a:rPr sz="2400" b="1" spc="-15" dirty="0">
                  <a:latin typeface="Times New Roman"/>
                  <a:cs typeface="Times New Roman"/>
                </a:rPr>
                <a:t>1</a:t>
              </a:r>
              <a:r>
                <a:rPr sz="2400" b="1" dirty="0">
                  <a:latin typeface="Times New Roman"/>
                  <a:cs typeface="Times New Roman"/>
                </a:rPr>
                <a:t>)	</a:t>
              </a:r>
              <a:r>
                <a:rPr sz="3600" b="1" baseline="5787" dirty="0">
                  <a:latin typeface="Symbol"/>
                  <a:cs typeface="Symbol"/>
                </a:rPr>
                <a:t></a:t>
              </a:r>
              <a:r>
                <a:rPr sz="3600" b="1" spc="97" baseline="5787" dirty="0">
                  <a:latin typeface="Times New Roman"/>
                  <a:cs typeface="Times New Roman"/>
                </a:rPr>
                <a:t> </a:t>
              </a:r>
              <a:r>
                <a:rPr sz="2400" b="1" i="1" dirty="0">
                  <a:latin typeface="Times New Roman"/>
                  <a:cs typeface="Times New Roman"/>
                </a:rPr>
                <a:t>O</a:t>
              </a:r>
              <a:r>
                <a:rPr sz="2400" b="1" i="1" spc="-235" dirty="0">
                  <a:latin typeface="Times New Roman"/>
                  <a:cs typeface="Times New Roman"/>
                </a:rPr>
                <a:t> </a:t>
              </a:r>
              <a:r>
                <a:rPr sz="2400" b="1" dirty="0">
                  <a:latin typeface="Times New Roman"/>
                  <a:cs typeface="Times New Roman"/>
                </a:rPr>
                <a:t>(</a:t>
              </a:r>
              <a:r>
                <a:rPr sz="2400" b="1" spc="-330" dirty="0">
                  <a:latin typeface="Times New Roman"/>
                  <a:cs typeface="Times New Roman"/>
                </a:rPr>
                <a:t> </a:t>
              </a:r>
              <a:r>
                <a:rPr sz="2400" b="1" i="1" dirty="0">
                  <a:latin typeface="Times New Roman"/>
                  <a:cs typeface="Times New Roman"/>
                </a:rPr>
                <a:t>n	</a:t>
              </a:r>
              <a:r>
                <a:rPr sz="2400" b="1" dirty="0">
                  <a:latin typeface="Times New Roman"/>
                  <a:cs typeface="Times New Roman"/>
                </a:rPr>
                <a:t>)</a:t>
              </a:r>
              <a:endParaRPr sz="2400" dirty="0">
                <a:latin typeface="Times New Roman"/>
                <a:cs typeface="Times New Roman"/>
              </a:endParaRPr>
            </a:p>
          </p:txBody>
        </p:sp>
        <p:sp>
          <p:nvSpPr>
            <p:cNvPr id="7" name="object 20"/>
            <p:cNvSpPr txBox="1"/>
            <p:nvPr/>
          </p:nvSpPr>
          <p:spPr>
            <a:xfrm>
              <a:off x="3935507" y="3113910"/>
              <a:ext cx="177800" cy="330200"/>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1</a:t>
              </a:r>
              <a:endParaRPr sz="2400" dirty="0">
                <a:latin typeface="Times New Roman"/>
                <a:cs typeface="Times New Roman"/>
              </a:endParaRPr>
            </a:p>
          </p:txBody>
        </p:sp>
        <p:sp>
          <p:nvSpPr>
            <p:cNvPr id="8" name="object 21"/>
            <p:cNvSpPr txBox="1"/>
            <p:nvPr/>
          </p:nvSpPr>
          <p:spPr>
            <a:xfrm>
              <a:off x="6258083" y="3207789"/>
              <a:ext cx="177800" cy="287258"/>
            </a:xfrm>
            <a:prstGeom prst="rect">
              <a:avLst/>
            </a:prstGeom>
          </p:spPr>
          <p:txBody>
            <a:bodyPr vert="horz" wrap="square" lIns="0" tIns="0" rIns="0" bIns="0" rtlCol="0">
              <a:spAutoFit/>
            </a:bodyPr>
            <a:lstStyle/>
            <a:p>
              <a:pPr marL="12700">
                <a:lnSpc>
                  <a:spcPct val="100000"/>
                </a:lnSpc>
              </a:pPr>
              <a:r>
                <a:rPr sz="2800" baseline="30000" dirty="0"/>
                <a:t>2</a:t>
              </a:r>
            </a:p>
          </p:txBody>
        </p:sp>
        <p:sp>
          <p:nvSpPr>
            <p:cNvPr id="9" name="object 22"/>
            <p:cNvSpPr txBox="1"/>
            <p:nvPr/>
          </p:nvSpPr>
          <p:spPr>
            <a:xfrm>
              <a:off x="2230761" y="3020485"/>
              <a:ext cx="480695" cy="300990"/>
            </a:xfrm>
            <a:prstGeom prst="rect">
              <a:avLst/>
            </a:prstGeom>
          </p:spPr>
          <p:txBody>
            <a:bodyPr vert="horz" wrap="square" lIns="0" tIns="0" rIns="0" bIns="0" rtlCol="0">
              <a:spAutoFit/>
            </a:bodyPr>
            <a:lstStyle/>
            <a:p>
              <a:pPr marL="12700">
                <a:lnSpc>
                  <a:spcPct val="100000"/>
                </a:lnSpc>
              </a:pPr>
              <a:r>
                <a:rPr sz="2000" b="1" i="1" spc="-15" dirty="0">
                  <a:latin typeface="Times New Roman"/>
                  <a:cs typeface="Times New Roman"/>
                </a:rPr>
                <a:t>n</a:t>
              </a:r>
              <a:r>
                <a:rPr sz="2000" b="1" i="1" spc="-225" dirty="0">
                  <a:latin typeface="Times New Roman"/>
                  <a:cs typeface="Times New Roman"/>
                </a:rPr>
                <a:t> </a:t>
              </a:r>
              <a:r>
                <a:rPr sz="3000" b="1" spc="127" baseline="4166" dirty="0">
                  <a:latin typeface="Symbol"/>
                  <a:cs typeface="Symbol"/>
                </a:rPr>
                <a:t></a:t>
              </a:r>
              <a:r>
                <a:rPr sz="2000" b="1" spc="-10" dirty="0">
                  <a:latin typeface="Times New Roman"/>
                  <a:cs typeface="Times New Roman"/>
                </a:rPr>
                <a:t>1</a:t>
              </a:r>
              <a:endParaRPr sz="2000">
                <a:latin typeface="Times New Roman"/>
                <a:cs typeface="Times New Roman"/>
              </a:endParaRPr>
            </a:p>
          </p:txBody>
        </p:sp>
        <p:sp>
          <p:nvSpPr>
            <p:cNvPr id="10" name="object 23"/>
            <p:cNvSpPr txBox="1"/>
            <p:nvPr/>
          </p:nvSpPr>
          <p:spPr>
            <a:xfrm>
              <a:off x="2252837" y="3515300"/>
              <a:ext cx="425450" cy="279400"/>
            </a:xfrm>
            <a:prstGeom prst="rect">
              <a:avLst/>
            </a:prstGeom>
          </p:spPr>
          <p:txBody>
            <a:bodyPr vert="horz" wrap="square" lIns="0" tIns="0" rIns="0" bIns="0" rtlCol="0">
              <a:spAutoFit/>
            </a:bodyPr>
            <a:lstStyle/>
            <a:p>
              <a:pPr marL="12700">
                <a:lnSpc>
                  <a:spcPct val="100000"/>
                </a:lnSpc>
                <a:tabLst>
                  <a:tab pos="285115" algn="l"/>
                </a:tabLst>
              </a:pPr>
              <a:r>
                <a:rPr sz="2000" b="1" i="1" spc="-10" dirty="0">
                  <a:latin typeface="Times New Roman"/>
                  <a:cs typeface="Times New Roman"/>
                </a:rPr>
                <a:t>i	</a:t>
              </a:r>
              <a:r>
                <a:rPr sz="2000" b="1" spc="-10" dirty="0">
                  <a:latin typeface="Times New Roman"/>
                  <a:cs typeface="Times New Roman"/>
                </a:rPr>
                <a:t>1</a:t>
              </a:r>
              <a:endParaRPr sz="2000">
                <a:latin typeface="Times New Roman"/>
                <a:cs typeface="Times New Roman"/>
              </a:endParaRPr>
            </a:p>
          </p:txBody>
        </p:sp>
        <p:sp>
          <p:nvSpPr>
            <p:cNvPr id="11" name="object 24"/>
            <p:cNvSpPr txBox="1"/>
            <p:nvPr/>
          </p:nvSpPr>
          <p:spPr>
            <a:xfrm>
              <a:off x="3205664" y="3249485"/>
              <a:ext cx="483870" cy="339090"/>
            </a:xfrm>
            <a:prstGeom prst="rect">
              <a:avLst/>
            </a:prstGeom>
          </p:spPr>
          <p:txBody>
            <a:bodyPr vert="horz" wrap="square" lIns="0" tIns="0" rIns="0" bIns="0" rtlCol="0">
              <a:spAutoFit/>
            </a:bodyPr>
            <a:lstStyle/>
            <a:p>
              <a:pPr marL="12700">
                <a:lnSpc>
                  <a:spcPct val="100000"/>
                </a:lnSpc>
              </a:pPr>
              <a:r>
                <a:rPr sz="3600" b="1" i="1" baseline="1157" dirty="0">
                  <a:latin typeface="Times New Roman"/>
                  <a:cs typeface="Times New Roman"/>
                </a:rPr>
                <a:t>i</a:t>
              </a:r>
              <a:r>
                <a:rPr sz="3600" b="1" i="1" spc="-89" baseline="1157" dirty="0">
                  <a:latin typeface="Times New Roman"/>
                  <a:cs typeface="Times New Roman"/>
                </a:rPr>
                <a:t> </a:t>
              </a:r>
              <a:r>
                <a:rPr sz="2400" b="1" spc="-25" dirty="0">
                  <a:latin typeface="宋体"/>
                  <a:cs typeface="宋体"/>
                </a:rPr>
                <a:t>）</a:t>
              </a:r>
              <a:endParaRPr sz="2400">
                <a:latin typeface="宋体"/>
                <a:cs typeface="宋体"/>
              </a:endParaRPr>
            </a:p>
          </p:txBody>
        </p:sp>
        <p:sp>
          <p:nvSpPr>
            <p:cNvPr id="12" name="object 25"/>
            <p:cNvSpPr txBox="1"/>
            <p:nvPr/>
          </p:nvSpPr>
          <p:spPr>
            <a:xfrm>
              <a:off x="2748464" y="3213580"/>
              <a:ext cx="428625" cy="340360"/>
            </a:xfrm>
            <a:prstGeom prst="rect">
              <a:avLst/>
            </a:prstGeom>
          </p:spPr>
          <p:txBody>
            <a:bodyPr vert="horz" wrap="square" lIns="0" tIns="0" rIns="0" bIns="0" rtlCol="0">
              <a:spAutoFit/>
            </a:bodyPr>
            <a:lstStyle/>
            <a:p>
              <a:pPr marL="12700">
                <a:lnSpc>
                  <a:spcPct val="100000"/>
                </a:lnSpc>
              </a:pPr>
              <a:r>
                <a:rPr sz="2400" b="1" i="1" dirty="0">
                  <a:latin typeface="Times New Roman"/>
                  <a:cs typeface="Times New Roman"/>
                </a:rPr>
                <a:t>n</a:t>
              </a:r>
              <a:r>
                <a:rPr sz="2400" b="1" i="1" spc="-80" dirty="0">
                  <a:latin typeface="Times New Roman"/>
                  <a:cs typeface="Times New Roman"/>
                </a:rPr>
                <a:t> </a:t>
              </a:r>
              <a:r>
                <a:rPr sz="3600" b="1" baseline="-2314" dirty="0">
                  <a:latin typeface="Symbol"/>
                  <a:cs typeface="Symbol"/>
                </a:rPr>
                <a:t></a:t>
              </a:r>
              <a:endParaRPr sz="3600" baseline="-2314">
                <a:latin typeface="Symbol"/>
                <a:cs typeface="Symbol"/>
              </a:endParaRPr>
            </a:p>
          </p:txBody>
        </p:sp>
        <p:sp>
          <p:nvSpPr>
            <p:cNvPr id="13" name="object 26"/>
            <p:cNvSpPr txBox="1"/>
            <p:nvPr/>
          </p:nvSpPr>
          <p:spPr>
            <a:xfrm>
              <a:off x="2314086" y="3129168"/>
              <a:ext cx="484505" cy="444500"/>
            </a:xfrm>
            <a:prstGeom prst="rect">
              <a:avLst/>
            </a:prstGeom>
          </p:spPr>
          <p:txBody>
            <a:bodyPr vert="horz" wrap="square" lIns="0" tIns="0" rIns="0" bIns="0" rtlCol="0">
              <a:spAutoFit/>
            </a:bodyPr>
            <a:lstStyle/>
            <a:p>
              <a:pPr marL="12700">
                <a:lnSpc>
                  <a:spcPct val="100000"/>
                </a:lnSpc>
              </a:pPr>
              <a:r>
                <a:rPr sz="4950" b="1" spc="-1717" baseline="-3367" dirty="0">
                  <a:latin typeface="Symbol"/>
                  <a:cs typeface="Symbol"/>
                </a:rPr>
                <a:t></a:t>
              </a:r>
              <a:r>
                <a:rPr sz="2400" b="1" spc="-25" dirty="0">
                  <a:latin typeface="宋体"/>
                  <a:cs typeface="宋体"/>
                </a:rPr>
                <a:t>（</a:t>
              </a:r>
              <a:endParaRPr sz="2400" dirty="0">
                <a:latin typeface="宋体"/>
                <a:cs typeface="宋体"/>
              </a:endParaRPr>
            </a:p>
          </p:txBody>
        </p:sp>
        <p:sp>
          <p:nvSpPr>
            <p:cNvPr id="14" name="object 27"/>
            <p:cNvSpPr txBox="1"/>
            <p:nvPr/>
          </p:nvSpPr>
          <p:spPr>
            <a:xfrm>
              <a:off x="2373288" y="3493721"/>
              <a:ext cx="165100" cy="279400"/>
            </a:xfrm>
            <a:prstGeom prst="rect">
              <a:avLst/>
            </a:prstGeom>
          </p:spPr>
          <p:txBody>
            <a:bodyPr vert="horz" wrap="square" lIns="0" tIns="0" rIns="0" bIns="0" rtlCol="0">
              <a:spAutoFit/>
            </a:bodyPr>
            <a:lstStyle/>
            <a:p>
              <a:pPr marL="12700">
                <a:lnSpc>
                  <a:spcPct val="100000"/>
                </a:lnSpc>
              </a:pPr>
              <a:r>
                <a:rPr sz="2000" b="1" spc="-15" dirty="0">
                  <a:latin typeface="Symbol"/>
                  <a:cs typeface="Symbol"/>
                </a:rPr>
                <a:t></a:t>
              </a:r>
              <a:endParaRPr sz="2000" dirty="0">
                <a:latin typeface="Symbol"/>
                <a:cs typeface="Symbol"/>
              </a:endParaRPr>
            </a:p>
          </p:txBody>
        </p:sp>
      </p:grpSp>
    </p:spTree>
    <p:extLst>
      <p:ext uri="{BB962C8B-B14F-4D97-AF65-F5344CB8AC3E}">
        <p14:creationId xmlns:p14="http://schemas.microsoft.com/office/powerpoint/2010/main" val="200615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堆排序</a:t>
            </a:r>
          </a:p>
        </p:txBody>
      </p:sp>
      <p:sp>
        <p:nvSpPr>
          <p:cNvPr id="3" name="内容占位符 2"/>
          <p:cNvSpPr>
            <a:spLocks noGrp="1"/>
          </p:cNvSpPr>
          <p:nvPr>
            <p:ph idx="1"/>
          </p:nvPr>
        </p:nvSpPr>
        <p:spPr/>
        <p:txBody>
          <a:bodyPr/>
          <a:lstStyle/>
          <a:p>
            <a:r>
              <a:rPr lang="zh-CN" altLang="en-US" dirty="0"/>
              <a:t>如何减少关键字之间的比较次数。若能利用每趟比较后的 结果，也就是在找出关键字值最小记录的同时，也找出关 键字值较小的记录，则可减少后面的选择中所用的比较</a:t>
            </a:r>
            <a:r>
              <a:rPr lang="zh-CN" altLang="en-US" dirty="0" smtClean="0"/>
              <a:t>次数</a:t>
            </a:r>
            <a:r>
              <a:rPr lang="zh-CN" altLang="en-US" dirty="0"/>
              <a:t>，从而提高整个排序过程的效率。</a:t>
            </a:r>
          </a:p>
        </p:txBody>
      </p:sp>
    </p:spTree>
    <p:extLst>
      <p:ext uri="{BB962C8B-B14F-4D97-AF65-F5344CB8AC3E}">
        <p14:creationId xmlns:p14="http://schemas.microsoft.com/office/powerpoint/2010/main" val="423308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583010" y="355726"/>
            <a:ext cx="304800" cy="248920"/>
          </a:xfrm>
          <a:custGeom>
            <a:avLst/>
            <a:gdLst/>
            <a:ahLst/>
            <a:cxnLst/>
            <a:rect l="l" t="t" r="r" b="b"/>
            <a:pathLst>
              <a:path w="304800" h="248920">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7" name="object 7"/>
          <p:cNvSpPr/>
          <p:nvPr/>
        </p:nvSpPr>
        <p:spPr>
          <a:xfrm>
            <a:off x="1049610" y="792352"/>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8" name="object 8"/>
          <p:cNvSpPr/>
          <p:nvPr/>
        </p:nvSpPr>
        <p:spPr>
          <a:xfrm>
            <a:off x="2116441" y="782447"/>
            <a:ext cx="304800" cy="248920"/>
          </a:xfrm>
          <a:custGeom>
            <a:avLst/>
            <a:gdLst/>
            <a:ahLst/>
            <a:cxnLst/>
            <a:rect l="l" t="t" r="r" b="b"/>
            <a:pathLst>
              <a:path w="304800" h="248919">
                <a:moveTo>
                  <a:pt x="152172" y="0"/>
                </a:moveTo>
                <a:lnTo>
                  <a:pt x="105654" y="5933"/>
                </a:lnTo>
                <a:lnTo>
                  <a:pt x="64866" y="22523"/>
                </a:lnTo>
                <a:lnTo>
                  <a:pt x="32120" y="47953"/>
                </a:lnTo>
                <a:lnTo>
                  <a:pt x="9727" y="80405"/>
                </a:lnTo>
                <a:lnTo>
                  <a:pt x="0" y="118064"/>
                </a:lnTo>
                <a:lnTo>
                  <a:pt x="765" y="132111"/>
                </a:lnTo>
                <a:lnTo>
                  <a:pt x="12123" y="170864"/>
                </a:lnTo>
                <a:lnTo>
                  <a:pt x="35374" y="203402"/>
                </a:lnTo>
                <a:lnTo>
                  <a:pt x="68336" y="228268"/>
                </a:lnTo>
                <a:lnTo>
                  <a:pt x="108827" y="244006"/>
                </a:lnTo>
                <a:lnTo>
                  <a:pt x="138926" y="248706"/>
                </a:lnTo>
                <a:lnTo>
                  <a:pt x="156558" y="248171"/>
                </a:lnTo>
                <a:lnTo>
                  <a:pt x="204877" y="239581"/>
                </a:lnTo>
                <a:lnTo>
                  <a:pt x="245238" y="221767"/>
                </a:lnTo>
                <a:lnTo>
                  <a:pt x="276233" y="196334"/>
                </a:lnTo>
                <a:lnTo>
                  <a:pt x="300556" y="153351"/>
                </a:lnTo>
                <a:lnTo>
                  <a:pt x="304492" y="129041"/>
                </a:lnTo>
                <a:lnTo>
                  <a:pt x="303697" y="115264"/>
                </a:lnTo>
                <a:lnTo>
                  <a:pt x="292220" y="77104"/>
                </a:lnTo>
                <a:lnTo>
                  <a:pt x="268761" y="44927"/>
                </a:lnTo>
                <a:lnTo>
                  <a:pt x="235449" y="20309"/>
                </a:lnTo>
                <a:lnTo>
                  <a:pt x="194413" y="4825"/>
                </a:lnTo>
                <a:lnTo>
                  <a:pt x="152172" y="0"/>
                </a:lnTo>
                <a:close/>
              </a:path>
            </a:pathLst>
          </a:custGeom>
          <a:ln w="28575">
            <a:solidFill>
              <a:srgbClr val="000000"/>
            </a:solidFill>
          </a:ln>
        </p:spPr>
        <p:txBody>
          <a:bodyPr wrap="square" lIns="0" tIns="0" rIns="0" bIns="0" rtlCol="0"/>
          <a:lstStyle/>
          <a:p>
            <a:endParaRPr/>
          </a:p>
        </p:txBody>
      </p:sp>
      <p:sp>
        <p:nvSpPr>
          <p:cNvPr id="9" name="object 9"/>
          <p:cNvSpPr/>
          <p:nvPr/>
        </p:nvSpPr>
        <p:spPr>
          <a:xfrm>
            <a:off x="744810" y="1280795"/>
            <a:ext cx="304800" cy="247650"/>
          </a:xfrm>
          <a:custGeom>
            <a:avLst/>
            <a:gdLst/>
            <a:ahLst/>
            <a:cxnLst/>
            <a:rect l="l" t="t" r="r" b="b"/>
            <a:pathLst>
              <a:path w="304800" h="247650">
                <a:moveTo>
                  <a:pt x="152203" y="0"/>
                </a:moveTo>
                <a:lnTo>
                  <a:pt x="105577" y="5956"/>
                </a:lnTo>
                <a:lnTo>
                  <a:pt x="64715" y="22583"/>
                </a:lnTo>
                <a:lnTo>
                  <a:pt x="31945" y="48018"/>
                </a:lnTo>
                <a:lnTo>
                  <a:pt x="9597" y="80397"/>
                </a:lnTo>
                <a:lnTo>
                  <a:pt x="0" y="117857"/>
                </a:lnTo>
                <a:lnTo>
                  <a:pt x="778" y="131857"/>
                </a:lnTo>
                <a:lnTo>
                  <a:pt x="12245" y="170421"/>
                </a:lnTo>
                <a:lnTo>
                  <a:pt x="35692" y="202715"/>
                </a:lnTo>
                <a:lnTo>
                  <a:pt x="68909" y="227303"/>
                </a:lnTo>
                <a:lnTo>
                  <a:pt x="109687" y="242749"/>
                </a:lnTo>
                <a:lnTo>
                  <a:pt x="139981" y="247257"/>
                </a:lnTo>
                <a:lnTo>
                  <a:pt x="157546" y="246710"/>
                </a:lnTo>
                <a:lnTo>
                  <a:pt x="205727" y="238090"/>
                </a:lnTo>
                <a:lnTo>
                  <a:pt x="245994" y="220231"/>
                </a:lnTo>
                <a:lnTo>
                  <a:pt x="276872" y="194711"/>
                </a:lnTo>
                <a:lnTo>
                  <a:pt x="300890" y="151492"/>
                </a:lnTo>
                <a:lnTo>
                  <a:pt x="304565" y="126993"/>
                </a:lnTo>
                <a:lnTo>
                  <a:pt x="303752" y="113493"/>
                </a:lnTo>
                <a:lnTo>
                  <a:pt x="292106" y="75939"/>
                </a:lnTo>
                <a:lnTo>
                  <a:pt x="268342" y="44129"/>
                </a:lnTo>
                <a:lnTo>
                  <a:pt x="234629" y="19755"/>
                </a:lnTo>
                <a:lnTo>
                  <a:pt x="193139" y="4513"/>
                </a:lnTo>
                <a:lnTo>
                  <a:pt x="152203" y="0"/>
                </a:lnTo>
                <a:close/>
              </a:path>
            </a:pathLst>
          </a:custGeom>
          <a:ln w="28575">
            <a:solidFill>
              <a:srgbClr val="000000"/>
            </a:solidFill>
          </a:ln>
        </p:spPr>
        <p:txBody>
          <a:bodyPr wrap="square" lIns="0" tIns="0" rIns="0" bIns="0" rtlCol="0"/>
          <a:lstStyle/>
          <a:p>
            <a:endParaRPr/>
          </a:p>
        </p:txBody>
      </p:sp>
      <p:sp>
        <p:nvSpPr>
          <p:cNvPr id="10" name="object 10"/>
          <p:cNvSpPr txBox="1"/>
          <p:nvPr/>
        </p:nvSpPr>
        <p:spPr>
          <a:xfrm>
            <a:off x="828681" y="129098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1" name="object 11"/>
          <p:cNvSpPr/>
          <p:nvPr/>
        </p:nvSpPr>
        <p:spPr>
          <a:xfrm>
            <a:off x="1354410" y="1271651"/>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12" name="object 12"/>
          <p:cNvSpPr/>
          <p:nvPr/>
        </p:nvSpPr>
        <p:spPr>
          <a:xfrm>
            <a:off x="1811610" y="1280795"/>
            <a:ext cx="304800" cy="247650"/>
          </a:xfrm>
          <a:custGeom>
            <a:avLst/>
            <a:gdLst/>
            <a:ahLst/>
            <a:cxnLst/>
            <a:rect l="l" t="t" r="r" b="b"/>
            <a:pathLst>
              <a:path w="304800" h="247650">
                <a:moveTo>
                  <a:pt x="152203" y="0"/>
                </a:moveTo>
                <a:lnTo>
                  <a:pt x="105577" y="5956"/>
                </a:lnTo>
                <a:lnTo>
                  <a:pt x="64715" y="22583"/>
                </a:lnTo>
                <a:lnTo>
                  <a:pt x="31945" y="48018"/>
                </a:lnTo>
                <a:lnTo>
                  <a:pt x="9597" y="80397"/>
                </a:lnTo>
                <a:lnTo>
                  <a:pt x="0" y="117857"/>
                </a:lnTo>
                <a:lnTo>
                  <a:pt x="778" y="131857"/>
                </a:lnTo>
                <a:lnTo>
                  <a:pt x="12245" y="170421"/>
                </a:lnTo>
                <a:lnTo>
                  <a:pt x="35692" y="202715"/>
                </a:lnTo>
                <a:lnTo>
                  <a:pt x="68909" y="227303"/>
                </a:lnTo>
                <a:lnTo>
                  <a:pt x="109687" y="242749"/>
                </a:lnTo>
                <a:lnTo>
                  <a:pt x="139981" y="247257"/>
                </a:lnTo>
                <a:lnTo>
                  <a:pt x="157546" y="246710"/>
                </a:lnTo>
                <a:lnTo>
                  <a:pt x="205727" y="238090"/>
                </a:lnTo>
                <a:lnTo>
                  <a:pt x="245994" y="220231"/>
                </a:lnTo>
                <a:lnTo>
                  <a:pt x="276872" y="194711"/>
                </a:lnTo>
                <a:lnTo>
                  <a:pt x="300890" y="151492"/>
                </a:lnTo>
                <a:lnTo>
                  <a:pt x="304565" y="126993"/>
                </a:lnTo>
                <a:lnTo>
                  <a:pt x="303752" y="113493"/>
                </a:lnTo>
                <a:lnTo>
                  <a:pt x="292106" y="75939"/>
                </a:lnTo>
                <a:lnTo>
                  <a:pt x="268342" y="44129"/>
                </a:lnTo>
                <a:lnTo>
                  <a:pt x="234629" y="19755"/>
                </a:lnTo>
                <a:lnTo>
                  <a:pt x="193139" y="4513"/>
                </a:lnTo>
                <a:lnTo>
                  <a:pt x="152203" y="0"/>
                </a:lnTo>
                <a:close/>
              </a:path>
            </a:pathLst>
          </a:custGeom>
          <a:ln w="28575">
            <a:solidFill>
              <a:srgbClr val="000000"/>
            </a:solidFill>
          </a:ln>
        </p:spPr>
        <p:txBody>
          <a:bodyPr wrap="square" lIns="0" tIns="0" rIns="0" bIns="0" rtlCol="0"/>
          <a:lstStyle/>
          <a:p>
            <a:endParaRPr/>
          </a:p>
        </p:txBody>
      </p:sp>
      <p:sp>
        <p:nvSpPr>
          <p:cNvPr id="13" name="object 13"/>
          <p:cNvSpPr/>
          <p:nvPr/>
        </p:nvSpPr>
        <p:spPr>
          <a:xfrm>
            <a:off x="2421210" y="1271651"/>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516181" y="1769998"/>
            <a:ext cx="304800" cy="247650"/>
          </a:xfrm>
          <a:custGeom>
            <a:avLst/>
            <a:gdLst/>
            <a:ahLst/>
            <a:cxnLst/>
            <a:rect l="l" t="t" r="r" b="b"/>
            <a:pathLst>
              <a:path w="304800" h="247650">
                <a:moveTo>
                  <a:pt x="152232" y="0"/>
                </a:moveTo>
                <a:lnTo>
                  <a:pt x="105498" y="5979"/>
                </a:lnTo>
                <a:lnTo>
                  <a:pt x="64562" y="22643"/>
                </a:lnTo>
                <a:lnTo>
                  <a:pt x="31769" y="48082"/>
                </a:lnTo>
                <a:lnTo>
                  <a:pt x="9466" y="80385"/>
                </a:lnTo>
                <a:lnTo>
                  <a:pt x="0" y="117642"/>
                </a:lnTo>
                <a:lnTo>
                  <a:pt x="782" y="131544"/>
                </a:lnTo>
                <a:lnTo>
                  <a:pt x="12248" y="169980"/>
                </a:lnTo>
                <a:lnTo>
                  <a:pt x="35676" y="202324"/>
                </a:lnTo>
                <a:lnTo>
                  <a:pt x="68863" y="227058"/>
                </a:lnTo>
                <a:lnTo>
                  <a:pt x="109604" y="242662"/>
                </a:lnTo>
                <a:lnTo>
                  <a:pt x="139872" y="247243"/>
                </a:lnTo>
                <a:lnTo>
                  <a:pt x="157412" y="246693"/>
                </a:lnTo>
                <a:lnTo>
                  <a:pt x="205531" y="238018"/>
                </a:lnTo>
                <a:lnTo>
                  <a:pt x="245763" y="220070"/>
                </a:lnTo>
                <a:lnTo>
                  <a:pt x="276653" y="194469"/>
                </a:lnTo>
                <a:lnTo>
                  <a:pt x="300788" y="151233"/>
                </a:lnTo>
                <a:lnTo>
                  <a:pt x="304577" y="126796"/>
                </a:lnTo>
                <a:lnTo>
                  <a:pt x="303766" y="113323"/>
                </a:lnTo>
                <a:lnTo>
                  <a:pt x="292115" y="75831"/>
                </a:lnTo>
                <a:lnTo>
                  <a:pt x="268329" y="44058"/>
                </a:lnTo>
                <a:lnTo>
                  <a:pt x="234585" y="19708"/>
                </a:lnTo>
                <a:lnTo>
                  <a:pt x="193057" y="4487"/>
                </a:lnTo>
                <a:lnTo>
                  <a:pt x="152232" y="0"/>
                </a:lnTo>
                <a:close/>
              </a:path>
            </a:pathLst>
          </a:custGeom>
          <a:ln w="28575">
            <a:solidFill>
              <a:srgbClr val="000000"/>
            </a:solidFill>
          </a:ln>
        </p:spPr>
        <p:txBody>
          <a:bodyPr wrap="square" lIns="0" tIns="0" rIns="0" bIns="0" rtlCol="0"/>
          <a:lstStyle/>
          <a:p>
            <a:endParaRPr/>
          </a:p>
        </p:txBody>
      </p:sp>
      <p:sp>
        <p:nvSpPr>
          <p:cNvPr id="15" name="object 15"/>
          <p:cNvSpPr/>
          <p:nvPr/>
        </p:nvSpPr>
        <p:spPr>
          <a:xfrm>
            <a:off x="897241" y="1760092"/>
            <a:ext cx="304800" cy="249554"/>
          </a:xfrm>
          <a:custGeom>
            <a:avLst/>
            <a:gdLst/>
            <a:ahLst/>
            <a:cxnLst/>
            <a:rect l="l" t="t" r="r" b="b"/>
            <a:pathLst>
              <a:path w="304800" h="249555">
                <a:moveTo>
                  <a:pt x="152172" y="0"/>
                </a:moveTo>
                <a:lnTo>
                  <a:pt x="105654" y="6002"/>
                </a:lnTo>
                <a:lnTo>
                  <a:pt x="64866" y="22733"/>
                </a:lnTo>
                <a:lnTo>
                  <a:pt x="32120" y="48276"/>
                </a:lnTo>
                <a:lnTo>
                  <a:pt x="9727" y="80715"/>
                </a:lnTo>
                <a:lnTo>
                  <a:pt x="0" y="118135"/>
                </a:lnTo>
                <a:lnTo>
                  <a:pt x="762" y="132147"/>
                </a:lnTo>
                <a:lnTo>
                  <a:pt x="12070" y="170907"/>
                </a:lnTo>
                <a:lnTo>
                  <a:pt x="35226" y="203577"/>
                </a:lnTo>
                <a:lnTo>
                  <a:pt x="68060" y="228645"/>
                </a:lnTo>
                <a:lnTo>
                  <a:pt x="108406" y="244598"/>
                </a:lnTo>
                <a:lnTo>
                  <a:pt x="138405" y="249424"/>
                </a:lnTo>
                <a:lnTo>
                  <a:pt x="156052" y="248893"/>
                </a:lnTo>
                <a:lnTo>
                  <a:pt x="204395" y="240287"/>
                </a:lnTo>
                <a:lnTo>
                  <a:pt x="244777" y="222443"/>
                </a:lnTo>
                <a:lnTo>
                  <a:pt x="275828" y="197002"/>
                </a:lnTo>
                <a:lnTo>
                  <a:pt x="300345" y="154107"/>
                </a:lnTo>
                <a:lnTo>
                  <a:pt x="304454" y="129908"/>
                </a:lnTo>
                <a:lnTo>
                  <a:pt x="303670" y="116143"/>
                </a:lnTo>
                <a:lnTo>
                  <a:pt x="292274" y="77926"/>
                </a:lnTo>
                <a:lnTo>
                  <a:pt x="268952" y="45587"/>
                </a:lnTo>
                <a:lnTo>
                  <a:pt x="235815" y="20745"/>
                </a:lnTo>
                <a:lnTo>
                  <a:pt x="194975" y="5021"/>
                </a:lnTo>
                <a:lnTo>
                  <a:pt x="152172"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1278241" y="1777619"/>
            <a:ext cx="304800" cy="248920"/>
          </a:xfrm>
          <a:custGeom>
            <a:avLst/>
            <a:gdLst/>
            <a:ahLst/>
            <a:cxnLst/>
            <a:rect l="l" t="t" r="r" b="b"/>
            <a:pathLst>
              <a:path w="304800" h="248919">
                <a:moveTo>
                  <a:pt x="152172" y="0"/>
                </a:moveTo>
                <a:lnTo>
                  <a:pt x="105654" y="6002"/>
                </a:lnTo>
                <a:lnTo>
                  <a:pt x="64866" y="22733"/>
                </a:lnTo>
                <a:lnTo>
                  <a:pt x="32120" y="48276"/>
                </a:lnTo>
                <a:lnTo>
                  <a:pt x="9727" y="80715"/>
                </a:lnTo>
                <a:lnTo>
                  <a:pt x="0" y="118135"/>
                </a:lnTo>
                <a:lnTo>
                  <a:pt x="766" y="132173"/>
                </a:lnTo>
                <a:lnTo>
                  <a:pt x="12128" y="170905"/>
                </a:lnTo>
                <a:lnTo>
                  <a:pt x="35389" y="203430"/>
                </a:lnTo>
                <a:lnTo>
                  <a:pt x="68365" y="228288"/>
                </a:lnTo>
                <a:lnTo>
                  <a:pt x="108871" y="244017"/>
                </a:lnTo>
                <a:lnTo>
                  <a:pt x="138980" y="248710"/>
                </a:lnTo>
                <a:lnTo>
                  <a:pt x="156606" y="248173"/>
                </a:lnTo>
                <a:lnTo>
                  <a:pt x="204913" y="239579"/>
                </a:lnTo>
                <a:lnTo>
                  <a:pt x="245266" y="221756"/>
                </a:lnTo>
                <a:lnTo>
                  <a:pt x="276255" y="196314"/>
                </a:lnTo>
                <a:lnTo>
                  <a:pt x="300566" y="153315"/>
                </a:lnTo>
                <a:lnTo>
                  <a:pt x="304493" y="128997"/>
                </a:lnTo>
                <a:lnTo>
                  <a:pt x="303698" y="115353"/>
                </a:lnTo>
                <a:lnTo>
                  <a:pt x="292217" y="77402"/>
                </a:lnTo>
                <a:lnTo>
                  <a:pt x="268751" y="45223"/>
                </a:lnTo>
                <a:lnTo>
                  <a:pt x="235431" y="20489"/>
                </a:lnTo>
                <a:lnTo>
                  <a:pt x="194384" y="4874"/>
                </a:lnTo>
                <a:lnTo>
                  <a:pt x="152172" y="0"/>
                </a:lnTo>
                <a:close/>
              </a:path>
            </a:pathLst>
          </a:custGeom>
          <a:ln w="28575">
            <a:solidFill>
              <a:srgbClr val="000000"/>
            </a:solidFill>
          </a:ln>
        </p:spPr>
        <p:txBody>
          <a:bodyPr wrap="square" lIns="0" tIns="0" rIns="0" bIns="0" rtlCol="0"/>
          <a:lstStyle/>
          <a:p>
            <a:endParaRPr/>
          </a:p>
        </p:txBody>
      </p:sp>
      <p:sp>
        <p:nvSpPr>
          <p:cNvPr id="17" name="object 17"/>
          <p:cNvSpPr txBox="1"/>
          <p:nvPr/>
        </p:nvSpPr>
        <p:spPr>
          <a:xfrm>
            <a:off x="1362081" y="1281844"/>
            <a:ext cx="685800" cy="783590"/>
          </a:xfrm>
          <a:prstGeom prst="rect">
            <a:avLst/>
          </a:prstGeom>
        </p:spPr>
        <p:txBody>
          <a:bodyPr vert="horz" wrap="square" lIns="0" tIns="0" rIns="0" bIns="0" rtlCol="0">
            <a:spAutoFit/>
          </a:bodyPr>
          <a:lstStyle/>
          <a:p>
            <a:pPr marL="88900">
              <a:lnSpc>
                <a:spcPct val="100000"/>
              </a:lnSpc>
              <a:tabLst>
                <a:tab pos="545465" algn="l"/>
              </a:tabLst>
            </a:pPr>
            <a:r>
              <a:rPr sz="3000" b="1" spc="-15" baseline="1388" dirty="0">
                <a:latin typeface="Times New Roman"/>
                <a:cs typeface="Times New Roman"/>
              </a:rPr>
              <a:t>5	</a:t>
            </a:r>
            <a:r>
              <a:rPr sz="2000" b="1" spc="-10" dirty="0">
                <a:latin typeface="Times New Roman"/>
                <a:cs typeface="Times New Roman"/>
              </a:rPr>
              <a:t>9</a:t>
            </a:r>
            <a:endParaRPr sz="2000">
              <a:latin typeface="Times New Roman"/>
              <a:cs typeface="Times New Roman"/>
            </a:endParaRPr>
          </a:p>
          <a:p>
            <a:pPr marL="12700">
              <a:lnSpc>
                <a:spcPct val="100000"/>
              </a:lnSpc>
              <a:spcBef>
                <a:spcPts val="1500"/>
              </a:spcBef>
            </a:pPr>
            <a:r>
              <a:rPr sz="2000" b="1" spc="-10" dirty="0">
                <a:latin typeface="Times New Roman"/>
                <a:cs typeface="Times New Roman"/>
              </a:rPr>
              <a:t>3</a:t>
            </a:r>
            <a:endParaRPr sz="2000">
              <a:latin typeface="Times New Roman"/>
              <a:cs typeface="Times New Roman"/>
            </a:endParaRPr>
          </a:p>
        </p:txBody>
      </p:sp>
      <p:sp>
        <p:nvSpPr>
          <p:cNvPr id="18" name="object 18"/>
          <p:cNvSpPr txBox="1"/>
          <p:nvPr/>
        </p:nvSpPr>
        <p:spPr>
          <a:xfrm>
            <a:off x="2505081" y="12818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9" name="object 19"/>
          <p:cNvSpPr txBox="1"/>
          <p:nvPr/>
        </p:nvSpPr>
        <p:spPr>
          <a:xfrm>
            <a:off x="600081" y="178019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20" name="object 20"/>
          <p:cNvSpPr txBox="1"/>
          <p:nvPr/>
        </p:nvSpPr>
        <p:spPr>
          <a:xfrm>
            <a:off x="981081" y="176952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21" name="object 21"/>
          <p:cNvSpPr/>
          <p:nvPr/>
        </p:nvSpPr>
        <p:spPr>
          <a:xfrm>
            <a:off x="1278013" y="604901"/>
            <a:ext cx="381000" cy="187960"/>
          </a:xfrm>
          <a:custGeom>
            <a:avLst/>
            <a:gdLst/>
            <a:ahLst/>
            <a:cxnLst/>
            <a:rect l="l" t="t" r="r" b="b"/>
            <a:pathLst>
              <a:path w="381000" h="187959">
                <a:moveTo>
                  <a:pt x="381000" y="0"/>
                </a:moveTo>
                <a:lnTo>
                  <a:pt x="0" y="187452"/>
                </a:lnTo>
              </a:path>
            </a:pathLst>
          </a:custGeom>
          <a:ln w="28575">
            <a:solidFill>
              <a:srgbClr val="000000"/>
            </a:solidFill>
          </a:ln>
        </p:spPr>
        <p:txBody>
          <a:bodyPr wrap="square" lIns="0" tIns="0" rIns="0" bIns="0" rtlCol="0"/>
          <a:lstStyle/>
          <a:p>
            <a:endParaRPr/>
          </a:p>
        </p:txBody>
      </p:sp>
      <p:sp>
        <p:nvSpPr>
          <p:cNvPr id="22" name="object 22"/>
          <p:cNvSpPr/>
          <p:nvPr/>
        </p:nvSpPr>
        <p:spPr>
          <a:xfrm>
            <a:off x="1811413" y="604901"/>
            <a:ext cx="381000" cy="187960"/>
          </a:xfrm>
          <a:custGeom>
            <a:avLst/>
            <a:gdLst/>
            <a:ahLst/>
            <a:cxnLst/>
            <a:rect l="l" t="t" r="r" b="b"/>
            <a:pathLst>
              <a:path w="381000" h="187959">
                <a:moveTo>
                  <a:pt x="0" y="0"/>
                </a:moveTo>
                <a:lnTo>
                  <a:pt x="381000" y="187451"/>
                </a:lnTo>
              </a:path>
            </a:pathLst>
          </a:custGeom>
          <a:ln w="28575">
            <a:solidFill>
              <a:srgbClr val="000000"/>
            </a:solidFill>
          </a:ln>
        </p:spPr>
        <p:txBody>
          <a:bodyPr wrap="square" lIns="0" tIns="0" rIns="0" bIns="0" rtlCol="0"/>
          <a:lstStyle/>
          <a:p>
            <a:endParaRPr/>
          </a:p>
        </p:txBody>
      </p:sp>
      <p:sp>
        <p:nvSpPr>
          <p:cNvPr id="23" name="object 23"/>
          <p:cNvSpPr/>
          <p:nvPr/>
        </p:nvSpPr>
        <p:spPr>
          <a:xfrm>
            <a:off x="973213" y="1041526"/>
            <a:ext cx="228600" cy="247650"/>
          </a:xfrm>
          <a:custGeom>
            <a:avLst/>
            <a:gdLst/>
            <a:ahLst/>
            <a:cxnLst/>
            <a:rect l="l" t="t" r="r" b="b"/>
            <a:pathLst>
              <a:path w="228600" h="247650">
                <a:moveTo>
                  <a:pt x="228600" y="0"/>
                </a:moveTo>
                <a:lnTo>
                  <a:pt x="0" y="247650"/>
                </a:lnTo>
              </a:path>
            </a:pathLst>
          </a:custGeom>
          <a:ln w="28575">
            <a:solidFill>
              <a:srgbClr val="000000"/>
            </a:solidFill>
          </a:ln>
        </p:spPr>
        <p:txBody>
          <a:bodyPr wrap="square" lIns="0" tIns="0" rIns="0" bIns="0" rtlCol="0"/>
          <a:lstStyle/>
          <a:p>
            <a:endParaRPr/>
          </a:p>
        </p:txBody>
      </p:sp>
      <p:sp>
        <p:nvSpPr>
          <p:cNvPr id="24" name="object 24"/>
          <p:cNvSpPr/>
          <p:nvPr/>
        </p:nvSpPr>
        <p:spPr>
          <a:xfrm>
            <a:off x="1201813" y="1041526"/>
            <a:ext cx="228600" cy="247650"/>
          </a:xfrm>
          <a:custGeom>
            <a:avLst/>
            <a:gdLst/>
            <a:ahLst/>
            <a:cxnLst/>
            <a:rect l="l" t="t" r="r" b="b"/>
            <a:pathLst>
              <a:path w="228600" h="247650">
                <a:moveTo>
                  <a:pt x="0" y="0"/>
                </a:moveTo>
                <a:lnTo>
                  <a:pt x="228600" y="247650"/>
                </a:lnTo>
              </a:path>
            </a:pathLst>
          </a:custGeom>
          <a:ln w="28575">
            <a:solidFill>
              <a:srgbClr val="000000"/>
            </a:solidFill>
          </a:ln>
        </p:spPr>
        <p:txBody>
          <a:bodyPr wrap="square" lIns="0" tIns="0" rIns="0" bIns="0" rtlCol="0"/>
          <a:lstStyle/>
          <a:p>
            <a:endParaRPr/>
          </a:p>
        </p:txBody>
      </p:sp>
      <p:sp>
        <p:nvSpPr>
          <p:cNvPr id="25" name="object 25"/>
          <p:cNvSpPr/>
          <p:nvPr/>
        </p:nvSpPr>
        <p:spPr>
          <a:xfrm>
            <a:off x="668413" y="1538351"/>
            <a:ext cx="228600" cy="249554"/>
          </a:xfrm>
          <a:custGeom>
            <a:avLst/>
            <a:gdLst/>
            <a:ahLst/>
            <a:cxnLst/>
            <a:rect l="l" t="t" r="r" b="b"/>
            <a:pathLst>
              <a:path w="228600" h="249555">
                <a:moveTo>
                  <a:pt x="228600" y="0"/>
                </a:moveTo>
                <a:lnTo>
                  <a:pt x="0" y="249174"/>
                </a:lnTo>
              </a:path>
            </a:pathLst>
          </a:custGeom>
          <a:ln w="28575">
            <a:solidFill>
              <a:srgbClr val="000000"/>
            </a:solidFill>
          </a:ln>
        </p:spPr>
        <p:txBody>
          <a:bodyPr wrap="square" lIns="0" tIns="0" rIns="0" bIns="0" rtlCol="0"/>
          <a:lstStyle/>
          <a:p>
            <a:endParaRPr/>
          </a:p>
        </p:txBody>
      </p:sp>
      <p:sp>
        <p:nvSpPr>
          <p:cNvPr id="26" name="object 26"/>
          <p:cNvSpPr/>
          <p:nvPr/>
        </p:nvSpPr>
        <p:spPr>
          <a:xfrm>
            <a:off x="922159" y="1538351"/>
            <a:ext cx="152400" cy="249554"/>
          </a:xfrm>
          <a:custGeom>
            <a:avLst/>
            <a:gdLst/>
            <a:ahLst/>
            <a:cxnLst/>
            <a:rect l="l" t="t" r="r" b="b"/>
            <a:pathLst>
              <a:path w="152400" h="249555">
                <a:moveTo>
                  <a:pt x="0" y="0"/>
                </a:moveTo>
                <a:lnTo>
                  <a:pt x="152400" y="249174"/>
                </a:lnTo>
              </a:path>
            </a:pathLst>
          </a:custGeom>
          <a:ln w="28575">
            <a:solidFill>
              <a:srgbClr val="000000"/>
            </a:solidFill>
          </a:ln>
        </p:spPr>
        <p:txBody>
          <a:bodyPr wrap="square" lIns="0" tIns="0" rIns="0" bIns="0" rtlCol="0"/>
          <a:lstStyle/>
          <a:p>
            <a:endParaRPr/>
          </a:p>
        </p:txBody>
      </p:sp>
      <p:sp>
        <p:nvSpPr>
          <p:cNvPr id="27" name="object 27"/>
          <p:cNvSpPr/>
          <p:nvPr/>
        </p:nvSpPr>
        <p:spPr>
          <a:xfrm>
            <a:off x="1430413" y="1528445"/>
            <a:ext cx="76200" cy="249554"/>
          </a:xfrm>
          <a:custGeom>
            <a:avLst/>
            <a:gdLst/>
            <a:ahLst/>
            <a:cxnLst/>
            <a:rect l="l" t="t" r="r" b="b"/>
            <a:pathLst>
              <a:path w="76200" h="249555">
                <a:moveTo>
                  <a:pt x="76200" y="0"/>
                </a:moveTo>
                <a:lnTo>
                  <a:pt x="0" y="249174"/>
                </a:lnTo>
              </a:path>
            </a:pathLst>
          </a:custGeom>
          <a:ln w="28575">
            <a:solidFill>
              <a:srgbClr val="000000"/>
            </a:solidFill>
          </a:ln>
        </p:spPr>
        <p:txBody>
          <a:bodyPr wrap="square" lIns="0" tIns="0" rIns="0" bIns="0" rtlCol="0"/>
          <a:lstStyle/>
          <a:p>
            <a:endParaRPr/>
          </a:p>
        </p:txBody>
      </p:sp>
      <p:sp>
        <p:nvSpPr>
          <p:cNvPr id="28" name="object 28"/>
          <p:cNvSpPr/>
          <p:nvPr/>
        </p:nvSpPr>
        <p:spPr>
          <a:xfrm>
            <a:off x="1963813" y="1041526"/>
            <a:ext cx="304800" cy="247650"/>
          </a:xfrm>
          <a:custGeom>
            <a:avLst/>
            <a:gdLst/>
            <a:ahLst/>
            <a:cxnLst/>
            <a:rect l="l" t="t" r="r" b="b"/>
            <a:pathLst>
              <a:path w="304800" h="247650">
                <a:moveTo>
                  <a:pt x="304800" y="0"/>
                </a:moveTo>
                <a:lnTo>
                  <a:pt x="0" y="247650"/>
                </a:lnTo>
              </a:path>
            </a:pathLst>
          </a:custGeom>
          <a:ln w="28575">
            <a:solidFill>
              <a:srgbClr val="000000"/>
            </a:solidFill>
          </a:ln>
        </p:spPr>
        <p:txBody>
          <a:bodyPr wrap="square" lIns="0" tIns="0" rIns="0" bIns="0" rtlCol="0"/>
          <a:lstStyle/>
          <a:p>
            <a:endParaRPr/>
          </a:p>
        </p:txBody>
      </p:sp>
      <p:sp>
        <p:nvSpPr>
          <p:cNvPr id="29" name="object 29"/>
          <p:cNvSpPr/>
          <p:nvPr/>
        </p:nvSpPr>
        <p:spPr>
          <a:xfrm>
            <a:off x="2293759" y="1041526"/>
            <a:ext cx="304800" cy="247650"/>
          </a:xfrm>
          <a:custGeom>
            <a:avLst/>
            <a:gdLst/>
            <a:ahLst/>
            <a:cxnLst/>
            <a:rect l="l" t="t" r="r" b="b"/>
            <a:pathLst>
              <a:path w="304800" h="247650">
                <a:moveTo>
                  <a:pt x="0" y="0"/>
                </a:moveTo>
                <a:lnTo>
                  <a:pt x="304800" y="247650"/>
                </a:lnTo>
              </a:path>
            </a:pathLst>
          </a:custGeom>
          <a:ln w="28575">
            <a:solidFill>
              <a:srgbClr val="000000"/>
            </a:solidFill>
          </a:ln>
        </p:spPr>
        <p:txBody>
          <a:bodyPr wrap="square" lIns="0" tIns="0" rIns="0" bIns="0" rtlCol="0"/>
          <a:lstStyle/>
          <a:p>
            <a:endParaRPr/>
          </a:p>
        </p:txBody>
      </p:sp>
      <p:sp>
        <p:nvSpPr>
          <p:cNvPr id="30" name="object 30"/>
          <p:cNvSpPr/>
          <p:nvPr/>
        </p:nvSpPr>
        <p:spPr>
          <a:xfrm>
            <a:off x="4554810" y="355726"/>
            <a:ext cx="304800" cy="248920"/>
          </a:xfrm>
          <a:custGeom>
            <a:avLst/>
            <a:gdLst/>
            <a:ahLst/>
            <a:cxnLst/>
            <a:rect l="l" t="t" r="r" b="b"/>
            <a:pathLst>
              <a:path w="304800" h="248920">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31" name="object 31"/>
          <p:cNvSpPr/>
          <p:nvPr/>
        </p:nvSpPr>
        <p:spPr>
          <a:xfrm>
            <a:off x="4021410" y="792352"/>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5088241" y="782447"/>
            <a:ext cx="304800" cy="248920"/>
          </a:xfrm>
          <a:custGeom>
            <a:avLst/>
            <a:gdLst/>
            <a:ahLst/>
            <a:cxnLst/>
            <a:rect l="l" t="t" r="r" b="b"/>
            <a:pathLst>
              <a:path w="304800" h="248919">
                <a:moveTo>
                  <a:pt x="152172" y="0"/>
                </a:moveTo>
                <a:lnTo>
                  <a:pt x="105654" y="5933"/>
                </a:lnTo>
                <a:lnTo>
                  <a:pt x="64866" y="22523"/>
                </a:lnTo>
                <a:lnTo>
                  <a:pt x="32120" y="47953"/>
                </a:lnTo>
                <a:lnTo>
                  <a:pt x="9727" y="80405"/>
                </a:lnTo>
                <a:lnTo>
                  <a:pt x="0" y="118064"/>
                </a:lnTo>
                <a:lnTo>
                  <a:pt x="765" y="132111"/>
                </a:lnTo>
                <a:lnTo>
                  <a:pt x="12123" y="170864"/>
                </a:lnTo>
                <a:lnTo>
                  <a:pt x="35374" y="203402"/>
                </a:lnTo>
                <a:lnTo>
                  <a:pt x="68336" y="228268"/>
                </a:lnTo>
                <a:lnTo>
                  <a:pt x="108827" y="244006"/>
                </a:lnTo>
                <a:lnTo>
                  <a:pt x="138926" y="248706"/>
                </a:lnTo>
                <a:lnTo>
                  <a:pt x="156558" y="248171"/>
                </a:lnTo>
                <a:lnTo>
                  <a:pt x="204877" y="239581"/>
                </a:lnTo>
                <a:lnTo>
                  <a:pt x="245238" y="221767"/>
                </a:lnTo>
                <a:lnTo>
                  <a:pt x="276233" y="196334"/>
                </a:lnTo>
                <a:lnTo>
                  <a:pt x="300556" y="153351"/>
                </a:lnTo>
                <a:lnTo>
                  <a:pt x="304492" y="129041"/>
                </a:lnTo>
                <a:lnTo>
                  <a:pt x="303697" y="115264"/>
                </a:lnTo>
                <a:lnTo>
                  <a:pt x="292220" y="77104"/>
                </a:lnTo>
                <a:lnTo>
                  <a:pt x="268761" y="44927"/>
                </a:lnTo>
                <a:lnTo>
                  <a:pt x="235449" y="20309"/>
                </a:lnTo>
                <a:lnTo>
                  <a:pt x="194413" y="4825"/>
                </a:lnTo>
                <a:lnTo>
                  <a:pt x="152172" y="0"/>
                </a:lnTo>
                <a:close/>
              </a:path>
            </a:pathLst>
          </a:custGeom>
          <a:ln w="28575">
            <a:solidFill>
              <a:srgbClr val="000000"/>
            </a:solidFill>
          </a:ln>
        </p:spPr>
        <p:txBody>
          <a:bodyPr wrap="square" lIns="0" tIns="0" rIns="0" bIns="0" rtlCol="0"/>
          <a:lstStyle/>
          <a:p>
            <a:endParaRPr/>
          </a:p>
        </p:txBody>
      </p:sp>
      <p:sp>
        <p:nvSpPr>
          <p:cNvPr id="33" name="object 33"/>
          <p:cNvSpPr/>
          <p:nvPr/>
        </p:nvSpPr>
        <p:spPr>
          <a:xfrm>
            <a:off x="3716610" y="1280795"/>
            <a:ext cx="304800" cy="247650"/>
          </a:xfrm>
          <a:custGeom>
            <a:avLst/>
            <a:gdLst/>
            <a:ahLst/>
            <a:cxnLst/>
            <a:rect l="l" t="t" r="r" b="b"/>
            <a:pathLst>
              <a:path w="304800" h="247650">
                <a:moveTo>
                  <a:pt x="152203" y="0"/>
                </a:moveTo>
                <a:lnTo>
                  <a:pt x="105577" y="5956"/>
                </a:lnTo>
                <a:lnTo>
                  <a:pt x="64715" y="22583"/>
                </a:lnTo>
                <a:lnTo>
                  <a:pt x="31945" y="48018"/>
                </a:lnTo>
                <a:lnTo>
                  <a:pt x="9597" y="80397"/>
                </a:lnTo>
                <a:lnTo>
                  <a:pt x="0" y="117857"/>
                </a:lnTo>
                <a:lnTo>
                  <a:pt x="778" y="131857"/>
                </a:lnTo>
                <a:lnTo>
                  <a:pt x="12245" y="170421"/>
                </a:lnTo>
                <a:lnTo>
                  <a:pt x="35692" y="202715"/>
                </a:lnTo>
                <a:lnTo>
                  <a:pt x="68909" y="227303"/>
                </a:lnTo>
                <a:lnTo>
                  <a:pt x="109687" y="242749"/>
                </a:lnTo>
                <a:lnTo>
                  <a:pt x="139981" y="247257"/>
                </a:lnTo>
                <a:lnTo>
                  <a:pt x="157546" y="246710"/>
                </a:lnTo>
                <a:lnTo>
                  <a:pt x="205727" y="238090"/>
                </a:lnTo>
                <a:lnTo>
                  <a:pt x="245994" y="220231"/>
                </a:lnTo>
                <a:lnTo>
                  <a:pt x="276872" y="194711"/>
                </a:lnTo>
                <a:lnTo>
                  <a:pt x="300890" y="151492"/>
                </a:lnTo>
                <a:lnTo>
                  <a:pt x="304565" y="126993"/>
                </a:lnTo>
                <a:lnTo>
                  <a:pt x="303752" y="113493"/>
                </a:lnTo>
                <a:lnTo>
                  <a:pt x="292106" y="75939"/>
                </a:lnTo>
                <a:lnTo>
                  <a:pt x="268342" y="44129"/>
                </a:lnTo>
                <a:lnTo>
                  <a:pt x="234629" y="19755"/>
                </a:lnTo>
                <a:lnTo>
                  <a:pt x="193139" y="4513"/>
                </a:lnTo>
                <a:lnTo>
                  <a:pt x="152203" y="0"/>
                </a:lnTo>
                <a:close/>
              </a:path>
            </a:pathLst>
          </a:custGeom>
          <a:ln w="28575">
            <a:solidFill>
              <a:srgbClr val="000000"/>
            </a:solidFill>
          </a:ln>
        </p:spPr>
        <p:txBody>
          <a:bodyPr wrap="square" lIns="0" tIns="0" rIns="0" bIns="0" rtlCol="0"/>
          <a:lstStyle/>
          <a:p>
            <a:endParaRPr/>
          </a:p>
        </p:txBody>
      </p:sp>
      <p:sp>
        <p:nvSpPr>
          <p:cNvPr id="34" name="object 34"/>
          <p:cNvSpPr txBox="1"/>
          <p:nvPr/>
        </p:nvSpPr>
        <p:spPr>
          <a:xfrm>
            <a:off x="3819531" y="1352304"/>
            <a:ext cx="114300" cy="203200"/>
          </a:xfrm>
          <a:prstGeom prst="rect">
            <a:avLst/>
          </a:prstGeom>
        </p:spPr>
        <p:txBody>
          <a:bodyPr vert="horz" wrap="square" lIns="0" tIns="0" rIns="0" bIns="0" rtlCol="0">
            <a:spAutoFit/>
          </a:bodyPr>
          <a:lstStyle/>
          <a:p>
            <a:pPr marL="12700">
              <a:lnSpc>
                <a:spcPct val="100000"/>
              </a:lnSpc>
            </a:pPr>
            <a:r>
              <a:rPr sz="1400" b="1" spc="-10" dirty="0">
                <a:latin typeface="Times New Roman"/>
                <a:cs typeface="Times New Roman"/>
              </a:rPr>
              <a:t>1</a:t>
            </a:r>
            <a:endParaRPr sz="1400">
              <a:latin typeface="Times New Roman"/>
              <a:cs typeface="Times New Roman"/>
            </a:endParaRPr>
          </a:p>
        </p:txBody>
      </p:sp>
      <p:sp>
        <p:nvSpPr>
          <p:cNvPr id="35" name="object 35"/>
          <p:cNvSpPr/>
          <p:nvPr/>
        </p:nvSpPr>
        <p:spPr>
          <a:xfrm>
            <a:off x="4326210" y="1271651"/>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36" name="object 36"/>
          <p:cNvSpPr/>
          <p:nvPr/>
        </p:nvSpPr>
        <p:spPr>
          <a:xfrm>
            <a:off x="4783410" y="1280795"/>
            <a:ext cx="304800" cy="247650"/>
          </a:xfrm>
          <a:custGeom>
            <a:avLst/>
            <a:gdLst/>
            <a:ahLst/>
            <a:cxnLst/>
            <a:rect l="l" t="t" r="r" b="b"/>
            <a:pathLst>
              <a:path w="304800" h="247650">
                <a:moveTo>
                  <a:pt x="152203" y="0"/>
                </a:moveTo>
                <a:lnTo>
                  <a:pt x="105577" y="5956"/>
                </a:lnTo>
                <a:lnTo>
                  <a:pt x="64715" y="22583"/>
                </a:lnTo>
                <a:lnTo>
                  <a:pt x="31945" y="48018"/>
                </a:lnTo>
                <a:lnTo>
                  <a:pt x="9597" y="80397"/>
                </a:lnTo>
                <a:lnTo>
                  <a:pt x="0" y="117857"/>
                </a:lnTo>
                <a:lnTo>
                  <a:pt x="778" y="131857"/>
                </a:lnTo>
                <a:lnTo>
                  <a:pt x="12245" y="170421"/>
                </a:lnTo>
                <a:lnTo>
                  <a:pt x="35692" y="202715"/>
                </a:lnTo>
                <a:lnTo>
                  <a:pt x="68909" y="227303"/>
                </a:lnTo>
                <a:lnTo>
                  <a:pt x="109687" y="242749"/>
                </a:lnTo>
                <a:lnTo>
                  <a:pt x="139981" y="247257"/>
                </a:lnTo>
                <a:lnTo>
                  <a:pt x="157546" y="246710"/>
                </a:lnTo>
                <a:lnTo>
                  <a:pt x="205727" y="238090"/>
                </a:lnTo>
                <a:lnTo>
                  <a:pt x="245994" y="220231"/>
                </a:lnTo>
                <a:lnTo>
                  <a:pt x="276872" y="194711"/>
                </a:lnTo>
                <a:lnTo>
                  <a:pt x="300890" y="151492"/>
                </a:lnTo>
                <a:lnTo>
                  <a:pt x="304565" y="126993"/>
                </a:lnTo>
                <a:lnTo>
                  <a:pt x="303752" y="113493"/>
                </a:lnTo>
                <a:lnTo>
                  <a:pt x="292106" y="75939"/>
                </a:lnTo>
                <a:lnTo>
                  <a:pt x="268342" y="44129"/>
                </a:lnTo>
                <a:lnTo>
                  <a:pt x="234629" y="19755"/>
                </a:lnTo>
                <a:lnTo>
                  <a:pt x="193139" y="4513"/>
                </a:lnTo>
                <a:lnTo>
                  <a:pt x="152203" y="0"/>
                </a:lnTo>
                <a:close/>
              </a:path>
            </a:pathLst>
          </a:custGeom>
          <a:ln w="28575">
            <a:solidFill>
              <a:srgbClr val="000000"/>
            </a:solidFill>
          </a:ln>
        </p:spPr>
        <p:txBody>
          <a:bodyPr wrap="square" lIns="0" tIns="0" rIns="0" bIns="0" rtlCol="0"/>
          <a:lstStyle/>
          <a:p>
            <a:endParaRPr/>
          </a:p>
        </p:txBody>
      </p:sp>
      <p:sp>
        <p:nvSpPr>
          <p:cNvPr id="37" name="object 37"/>
          <p:cNvSpPr txBox="1"/>
          <p:nvPr/>
        </p:nvSpPr>
        <p:spPr>
          <a:xfrm>
            <a:off x="4410081" y="1281844"/>
            <a:ext cx="609600" cy="288290"/>
          </a:xfrm>
          <a:prstGeom prst="rect">
            <a:avLst/>
          </a:prstGeom>
        </p:spPr>
        <p:txBody>
          <a:bodyPr vert="horz" wrap="square" lIns="0" tIns="0" rIns="0" bIns="0" rtlCol="0">
            <a:spAutoFit/>
          </a:bodyPr>
          <a:lstStyle/>
          <a:p>
            <a:pPr marL="12700">
              <a:lnSpc>
                <a:spcPct val="100000"/>
              </a:lnSpc>
              <a:tabLst>
                <a:tab pos="469265" algn="l"/>
              </a:tabLst>
            </a:pPr>
            <a:r>
              <a:rPr sz="3000" b="1" spc="-15" baseline="1388" dirty="0">
                <a:latin typeface="Times New Roman"/>
                <a:cs typeface="Times New Roman"/>
              </a:rPr>
              <a:t>3	</a:t>
            </a:r>
            <a:r>
              <a:rPr sz="2000" b="1" spc="-10" dirty="0">
                <a:latin typeface="Times New Roman"/>
                <a:cs typeface="Times New Roman"/>
              </a:rPr>
              <a:t>9</a:t>
            </a:r>
            <a:endParaRPr sz="2000">
              <a:latin typeface="Times New Roman"/>
              <a:cs typeface="Times New Roman"/>
            </a:endParaRPr>
          </a:p>
        </p:txBody>
      </p:sp>
      <p:sp>
        <p:nvSpPr>
          <p:cNvPr id="38" name="object 38"/>
          <p:cNvSpPr/>
          <p:nvPr/>
        </p:nvSpPr>
        <p:spPr>
          <a:xfrm>
            <a:off x="5392997" y="1271651"/>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39" name="object 39"/>
          <p:cNvSpPr txBox="1"/>
          <p:nvPr/>
        </p:nvSpPr>
        <p:spPr>
          <a:xfrm>
            <a:off x="5476881" y="12818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40" name="object 40"/>
          <p:cNvSpPr/>
          <p:nvPr/>
        </p:nvSpPr>
        <p:spPr>
          <a:xfrm>
            <a:off x="3487981" y="1769998"/>
            <a:ext cx="304800" cy="247650"/>
          </a:xfrm>
          <a:custGeom>
            <a:avLst/>
            <a:gdLst/>
            <a:ahLst/>
            <a:cxnLst/>
            <a:rect l="l" t="t" r="r" b="b"/>
            <a:pathLst>
              <a:path w="304800" h="247650">
                <a:moveTo>
                  <a:pt x="152232" y="0"/>
                </a:moveTo>
                <a:lnTo>
                  <a:pt x="105498" y="5979"/>
                </a:lnTo>
                <a:lnTo>
                  <a:pt x="64562" y="22643"/>
                </a:lnTo>
                <a:lnTo>
                  <a:pt x="31769" y="48082"/>
                </a:lnTo>
                <a:lnTo>
                  <a:pt x="9466" y="80385"/>
                </a:lnTo>
                <a:lnTo>
                  <a:pt x="0" y="117642"/>
                </a:lnTo>
                <a:lnTo>
                  <a:pt x="782" y="131544"/>
                </a:lnTo>
                <a:lnTo>
                  <a:pt x="12248" y="169980"/>
                </a:lnTo>
                <a:lnTo>
                  <a:pt x="35676" y="202324"/>
                </a:lnTo>
                <a:lnTo>
                  <a:pt x="68863" y="227058"/>
                </a:lnTo>
                <a:lnTo>
                  <a:pt x="109604" y="242662"/>
                </a:lnTo>
                <a:lnTo>
                  <a:pt x="139872" y="247243"/>
                </a:lnTo>
                <a:lnTo>
                  <a:pt x="157412" y="246693"/>
                </a:lnTo>
                <a:lnTo>
                  <a:pt x="205531" y="238018"/>
                </a:lnTo>
                <a:lnTo>
                  <a:pt x="245763" y="220070"/>
                </a:lnTo>
                <a:lnTo>
                  <a:pt x="276653" y="194469"/>
                </a:lnTo>
                <a:lnTo>
                  <a:pt x="300788" y="151233"/>
                </a:lnTo>
                <a:lnTo>
                  <a:pt x="304577" y="126796"/>
                </a:lnTo>
                <a:lnTo>
                  <a:pt x="303766" y="113323"/>
                </a:lnTo>
                <a:lnTo>
                  <a:pt x="292115" y="75831"/>
                </a:lnTo>
                <a:lnTo>
                  <a:pt x="268329" y="44058"/>
                </a:lnTo>
                <a:lnTo>
                  <a:pt x="234585" y="19708"/>
                </a:lnTo>
                <a:lnTo>
                  <a:pt x="193057" y="4487"/>
                </a:lnTo>
                <a:lnTo>
                  <a:pt x="152232" y="0"/>
                </a:lnTo>
                <a:close/>
              </a:path>
            </a:pathLst>
          </a:custGeom>
          <a:ln w="28575">
            <a:solidFill>
              <a:srgbClr val="000000"/>
            </a:solidFill>
          </a:ln>
        </p:spPr>
        <p:txBody>
          <a:bodyPr wrap="square" lIns="0" tIns="0" rIns="0" bIns="0" rtlCol="0"/>
          <a:lstStyle/>
          <a:p>
            <a:endParaRPr/>
          </a:p>
        </p:txBody>
      </p:sp>
      <p:sp>
        <p:nvSpPr>
          <p:cNvPr id="41" name="object 41"/>
          <p:cNvSpPr/>
          <p:nvPr/>
        </p:nvSpPr>
        <p:spPr>
          <a:xfrm>
            <a:off x="3869041" y="1760092"/>
            <a:ext cx="304800" cy="249554"/>
          </a:xfrm>
          <a:custGeom>
            <a:avLst/>
            <a:gdLst/>
            <a:ahLst/>
            <a:cxnLst/>
            <a:rect l="l" t="t" r="r" b="b"/>
            <a:pathLst>
              <a:path w="304800" h="249555">
                <a:moveTo>
                  <a:pt x="152172" y="0"/>
                </a:moveTo>
                <a:lnTo>
                  <a:pt x="105654" y="6002"/>
                </a:lnTo>
                <a:lnTo>
                  <a:pt x="64866" y="22733"/>
                </a:lnTo>
                <a:lnTo>
                  <a:pt x="32120" y="48276"/>
                </a:lnTo>
                <a:lnTo>
                  <a:pt x="9727" y="80715"/>
                </a:lnTo>
                <a:lnTo>
                  <a:pt x="0" y="118135"/>
                </a:lnTo>
                <a:lnTo>
                  <a:pt x="762" y="132147"/>
                </a:lnTo>
                <a:lnTo>
                  <a:pt x="12070" y="170907"/>
                </a:lnTo>
                <a:lnTo>
                  <a:pt x="35226" y="203577"/>
                </a:lnTo>
                <a:lnTo>
                  <a:pt x="68060" y="228645"/>
                </a:lnTo>
                <a:lnTo>
                  <a:pt x="108406" y="244598"/>
                </a:lnTo>
                <a:lnTo>
                  <a:pt x="138405" y="249424"/>
                </a:lnTo>
                <a:lnTo>
                  <a:pt x="156052" y="248893"/>
                </a:lnTo>
                <a:lnTo>
                  <a:pt x="204395" y="240287"/>
                </a:lnTo>
                <a:lnTo>
                  <a:pt x="244777" y="222443"/>
                </a:lnTo>
                <a:lnTo>
                  <a:pt x="275828" y="197002"/>
                </a:lnTo>
                <a:lnTo>
                  <a:pt x="300345" y="154107"/>
                </a:lnTo>
                <a:lnTo>
                  <a:pt x="304454" y="129908"/>
                </a:lnTo>
                <a:lnTo>
                  <a:pt x="303670" y="116143"/>
                </a:lnTo>
                <a:lnTo>
                  <a:pt x="292274" y="77926"/>
                </a:lnTo>
                <a:lnTo>
                  <a:pt x="268952" y="45587"/>
                </a:lnTo>
                <a:lnTo>
                  <a:pt x="235815" y="20745"/>
                </a:lnTo>
                <a:lnTo>
                  <a:pt x="194975" y="5021"/>
                </a:lnTo>
                <a:lnTo>
                  <a:pt x="152172" y="0"/>
                </a:lnTo>
                <a:close/>
              </a:path>
            </a:pathLst>
          </a:custGeom>
          <a:ln w="28575">
            <a:solidFill>
              <a:srgbClr val="000000"/>
            </a:solidFill>
          </a:ln>
        </p:spPr>
        <p:txBody>
          <a:bodyPr wrap="square" lIns="0" tIns="0" rIns="0" bIns="0" rtlCol="0"/>
          <a:lstStyle/>
          <a:p>
            <a:endParaRPr/>
          </a:p>
        </p:txBody>
      </p:sp>
      <p:sp>
        <p:nvSpPr>
          <p:cNvPr id="42" name="object 42"/>
          <p:cNvSpPr/>
          <p:nvPr/>
        </p:nvSpPr>
        <p:spPr>
          <a:xfrm>
            <a:off x="4250041" y="1777619"/>
            <a:ext cx="304800" cy="248920"/>
          </a:xfrm>
          <a:custGeom>
            <a:avLst/>
            <a:gdLst/>
            <a:ahLst/>
            <a:cxnLst/>
            <a:rect l="l" t="t" r="r" b="b"/>
            <a:pathLst>
              <a:path w="304800" h="248919">
                <a:moveTo>
                  <a:pt x="152172" y="0"/>
                </a:moveTo>
                <a:lnTo>
                  <a:pt x="105654" y="6002"/>
                </a:lnTo>
                <a:lnTo>
                  <a:pt x="64866" y="22733"/>
                </a:lnTo>
                <a:lnTo>
                  <a:pt x="32120" y="48276"/>
                </a:lnTo>
                <a:lnTo>
                  <a:pt x="9727" y="80715"/>
                </a:lnTo>
                <a:lnTo>
                  <a:pt x="0" y="118135"/>
                </a:lnTo>
                <a:lnTo>
                  <a:pt x="766" y="132173"/>
                </a:lnTo>
                <a:lnTo>
                  <a:pt x="12128" y="170905"/>
                </a:lnTo>
                <a:lnTo>
                  <a:pt x="35389" y="203430"/>
                </a:lnTo>
                <a:lnTo>
                  <a:pt x="68365" y="228288"/>
                </a:lnTo>
                <a:lnTo>
                  <a:pt x="108871" y="244017"/>
                </a:lnTo>
                <a:lnTo>
                  <a:pt x="138980" y="248710"/>
                </a:lnTo>
                <a:lnTo>
                  <a:pt x="156606" y="248173"/>
                </a:lnTo>
                <a:lnTo>
                  <a:pt x="204913" y="239579"/>
                </a:lnTo>
                <a:lnTo>
                  <a:pt x="245266" y="221756"/>
                </a:lnTo>
                <a:lnTo>
                  <a:pt x="276255" y="196314"/>
                </a:lnTo>
                <a:lnTo>
                  <a:pt x="300566" y="153315"/>
                </a:lnTo>
                <a:lnTo>
                  <a:pt x="304493" y="128997"/>
                </a:lnTo>
                <a:lnTo>
                  <a:pt x="303698" y="115353"/>
                </a:lnTo>
                <a:lnTo>
                  <a:pt x="292217" y="77402"/>
                </a:lnTo>
                <a:lnTo>
                  <a:pt x="268751" y="45223"/>
                </a:lnTo>
                <a:lnTo>
                  <a:pt x="235431" y="20489"/>
                </a:lnTo>
                <a:lnTo>
                  <a:pt x="194384" y="4874"/>
                </a:lnTo>
                <a:lnTo>
                  <a:pt x="152172" y="0"/>
                </a:lnTo>
                <a:close/>
              </a:path>
            </a:pathLst>
          </a:custGeom>
          <a:ln w="28575">
            <a:solidFill>
              <a:srgbClr val="000000"/>
            </a:solidFill>
          </a:ln>
        </p:spPr>
        <p:txBody>
          <a:bodyPr wrap="square" lIns="0" tIns="0" rIns="0" bIns="0" rtlCol="0"/>
          <a:lstStyle/>
          <a:p>
            <a:endParaRPr/>
          </a:p>
        </p:txBody>
      </p:sp>
      <p:sp>
        <p:nvSpPr>
          <p:cNvPr id="43" name="object 43"/>
          <p:cNvSpPr/>
          <p:nvPr/>
        </p:nvSpPr>
        <p:spPr>
          <a:xfrm>
            <a:off x="4249813" y="604901"/>
            <a:ext cx="381000" cy="187960"/>
          </a:xfrm>
          <a:custGeom>
            <a:avLst/>
            <a:gdLst/>
            <a:ahLst/>
            <a:cxnLst/>
            <a:rect l="l" t="t" r="r" b="b"/>
            <a:pathLst>
              <a:path w="381000" h="187959">
                <a:moveTo>
                  <a:pt x="381000" y="0"/>
                </a:moveTo>
                <a:lnTo>
                  <a:pt x="0" y="187452"/>
                </a:lnTo>
              </a:path>
            </a:pathLst>
          </a:custGeom>
          <a:ln w="28575">
            <a:solidFill>
              <a:srgbClr val="000000"/>
            </a:solidFill>
          </a:ln>
        </p:spPr>
        <p:txBody>
          <a:bodyPr wrap="square" lIns="0" tIns="0" rIns="0" bIns="0" rtlCol="0"/>
          <a:lstStyle/>
          <a:p>
            <a:endParaRPr/>
          </a:p>
        </p:txBody>
      </p:sp>
      <p:sp>
        <p:nvSpPr>
          <p:cNvPr id="44" name="object 44"/>
          <p:cNvSpPr/>
          <p:nvPr/>
        </p:nvSpPr>
        <p:spPr>
          <a:xfrm>
            <a:off x="4783213" y="604901"/>
            <a:ext cx="381000" cy="187960"/>
          </a:xfrm>
          <a:custGeom>
            <a:avLst/>
            <a:gdLst/>
            <a:ahLst/>
            <a:cxnLst/>
            <a:rect l="l" t="t" r="r" b="b"/>
            <a:pathLst>
              <a:path w="381000" h="187959">
                <a:moveTo>
                  <a:pt x="0" y="0"/>
                </a:moveTo>
                <a:lnTo>
                  <a:pt x="381000" y="187451"/>
                </a:lnTo>
              </a:path>
            </a:pathLst>
          </a:custGeom>
          <a:ln w="28575">
            <a:solidFill>
              <a:srgbClr val="000000"/>
            </a:solidFill>
          </a:ln>
        </p:spPr>
        <p:txBody>
          <a:bodyPr wrap="square" lIns="0" tIns="0" rIns="0" bIns="0" rtlCol="0"/>
          <a:lstStyle/>
          <a:p>
            <a:endParaRPr/>
          </a:p>
        </p:txBody>
      </p:sp>
      <p:sp>
        <p:nvSpPr>
          <p:cNvPr id="45" name="object 45"/>
          <p:cNvSpPr/>
          <p:nvPr/>
        </p:nvSpPr>
        <p:spPr>
          <a:xfrm>
            <a:off x="3945013" y="1041526"/>
            <a:ext cx="228600" cy="247650"/>
          </a:xfrm>
          <a:custGeom>
            <a:avLst/>
            <a:gdLst/>
            <a:ahLst/>
            <a:cxnLst/>
            <a:rect l="l" t="t" r="r" b="b"/>
            <a:pathLst>
              <a:path w="228600" h="247650">
                <a:moveTo>
                  <a:pt x="228600" y="0"/>
                </a:moveTo>
                <a:lnTo>
                  <a:pt x="0" y="247650"/>
                </a:lnTo>
              </a:path>
            </a:pathLst>
          </a:custGeom>
          <a:ln w="28575">
            <a:solidFill>
              <a:srgbClr val="000000"/>
            </a:solidFill>
          </a:ln>
        </p:spPr>
        <p:txBody>
          <a:bodyPr wrap="square" lIns="0" tIns="0" rIns="0" bIns="0" rtlCol="0"/>
          <a:lstStyle/>
          <a:p>
            <a:endParaRPr/>
          </a:p>
        </p:txBody>
      </p:sp>
      <p:sp>
        <p:nvSpPr>
          <p:cNvPr id="46" name="object 46"/>
          <p:cNvSpPr/>
          <p:nvPr/>
        </p:nvSpPr>
        <p:spPr>
          <a:xfrm>
            <a:off x="4173613" y="1041526"/>
            <a:ext cx="228600" cy="247650"/>
          </a:xfrm>
          <a:custGeom>
            <a:avLst/>
            <a:gdLst/>
            <a:ahLst/>
            <a:cxnLst/>
            <a:rect l="l" t="t" r="r" b="b"/>
            <a:pathLst>
              <a:path w="228600" h="247650">
                <a:moveTo>
                  <a:pt x="0" y="0"/>
                </a:moveTo>
                <a:lnTo>
                  <a:pt x="228600" y="247650"/>
                </a:lnTo>
              </a:path>
            </a:pathLst>
          </a:custGeom>
          <a:ln w="28575">
            <a:solidFill>
              <a:srgbClr val="000000"/>
            </a:solidFill>
          </a:ln>
        </p:spPr>
        <p:txBody>
          <a:bodyPr wrap="square" lIns="0" tIns="0" rIns="0" bIns="0" rtlCol="0"/>
          <a:lstStyle/>
          <a:p>
            <a:endParaRPr/>
          </a:p>
        </p:txBody>
      </p:sp>
      <p:sp>
        <p:nvSpPr>
          <p:cNvPr id="47" name="object 47"/>
          <p:cNvSpPr/>
          <p:nvPr/>
        </p:nvSpPr>
        <p:spPr>
          <a:xfrm>
            <a:off x="3640213" y="1538351"/>
            <a:ext cx="228600" cy="249554"/>
          </a:xfrm>
          <a:custGeom>
            <a:avLst/>
            <a:gdLst/>
            <a:ahLst/>
            <a:cxnLst/>
            <a:rect l="l" t="t" r="r" b="b"/>
            <a:pathLst>
              <a:path w="228600" h="249555">
                <a:moveTo>
                  <a:pt x="228600" y="0"/>
                </a:moveTo>
                <a:lnTo>
                  <a:pt x="0" y="249174"/>
                </a:lnTo>
              </a:path>
            </a:pathLst>
          </a:custGeom>
          <a:ln w="28575">
            <a:solidFill>
              <a:srgbClr val="000000"/>
            </a:solidFill>
          </a:ln>
        </p:spPr>
        <p:txBody>
          <a:bodyPr wrap="square" lIns="0" tIns="0" rIns="0" bIns="0" rtlCol="0"/>
          <a:lstStyle/>
          <a:p>
            <a:endParaRPr/>
          </a:p>
        </p:txBody>
      </p:sp>
      <p:sp>
        <p:nvSpPr>
          <p:cNvPr id="48" name="object 48"/>
          <p:cNvSpPr/>
          <p:nvPr/>
        </p:nvSpPr>
        <p:spPr>
          <a:xfrm>
            <a:off x="3893959" y="1538351"/>
            <a:ext cx="152400" cy="249554"/>
          </a:xfrm>
          <a:custGeom>
            <a:avLst/>
            <a:gdLst/>
            <a:ahLst/>
            <a:cxnLst/>
            <a:rect l="l" t="t" r="r" b="b"/>
            <a:pathLst>
              <a:path w="152400" h="249555">
                <a:moveTo>
                  <a:pt x="0" y="0"/>
                </a:moveTo>
                <a:lnTo>
                  <a:pt x="152400" y="249174"/>
                </a:lnTo>
              </a:path>
            </a:pathLst>
          </a:custGeom>
          <a:ln w="28575">
            <a:solidFill>
              <a:srgbClr val="000000"/>
            </a:solidFill>
          </a:ln>
        </p:spPr>
        <p:txBody>
          <a:bodyPr wrap="square" lIns="0" tIns="0" rIns="0" bIns="0" rtlCol="0"/>
          <a:lstStyle/>
          <a:p>
            <a:endParaRPr/>
          </a:p>
        </p:txBody>
      </p:sp>
      <p:sp>
        <p:nvSpPr>
          <p:cNvPr id="49" name="object 49"/>
          <p:cNvSpPr/>
          <p:nvPr/>
        </p:nvSpPr>
        <p:spPr>
          <a:xfrm>
            <a:off x="4402213" y="1528445"/>
            <a:ext cx="76200" cy="249554"/>
          </a:xfrm>
          <a:custGeom>
            <a:avLst/>
            <a:gdLst/>
            <a:ahLst/>
            <a:cxnLst/>
            <a:rect l="l" t="t" r="r" b="b"/>
            <a:pathLst>
              <a:path w="76200" h="249555">
                <a:moveTo>
                  <a:pt x="76200" y="0"/>
                </a:moveTo>
                <a:lnTo>
                  <a:pt x="0" y="249174"/>
                </a:lnTo>
              </a:path>
            </a:pathLst>
          </a:custGeom>
          <a:ln w="28575">
            <a:solidFill>
              <a:srgbClr val="000000"/>
            </a:solidFill>
          </a:ln>
        </p:spPr>
        <p:txBody>
          <a:bodyPr wrap="square" lIns="0" tIns="0" rIns="0" bIns="0" rtlCol="0"/>
          <a:lstStyle/>
          <a:p>
            <a:endParaRPr/>
          </a:p>
        </p:txBody>
      </p:sp>
      <p:sp>
        <p:nvSpPr>
          <p:cNvPr id="50" name="object 50"/>
          <p:cNvSpPr/>
          <p:nvPr/>
        </p:nvSpPr>
        <p:spPr>
          <a:xfrm>
            <a:off x="4935613" y="1041526"/>
            <a:ext cx="304800" cy="247650"/>
          </a:xfrm>
          <a:custGeom>
            <a:avLst/>
            <a:gdLst/>
            <a:ahLst/>
            <a:cxnLst/>
            <a:rect l="l" t="t" r="r" b="b"/>
            <a:pathLst>
              <a:path w="304800" h="247650">
                <a:moveTo>
                  <a:pt x="304800" y="0"/>
                </a:moveTo>
                <a:lnTo>
                  <a:pt x="0" y="247650"/>
                </a:lnTo>
              </a:path>
            </a:pathLst>
          </a:custGeom>
          <a:ln w="28575">
            <a:solidFill>
              <a:srgbClr val="000000"/>
            </a:solidFill>
          </a:ln>
        </p:spPr>
        <p:txBody>
          <a:bodyPr wrap="square" lIns="0" tIns="0" rIns="0" bIns="0" rtlCol="0"/>
          <a:lstStyle/>
          <a:p>
            <a:endParaRPr/>
          </a:p>
        </p:txBody>
      </p:sp>
      <p:sp>
        <p:nvSpPr>
          <p:cNvPr id="51" name="object 51"/>
          <p:cNvSpPr/>
          <p:nvPr/>
        </p:nvSpPr>
        <p:spPr>
          <a:xfrm>
            <a:off x="5265559" y="1041526"/>
            <a:ext cx="304800" cy="247650"/>
          </a:xfrm>
          <a:custGeom>
            <a:avLst/>
            <a:gdLst/>
            <a:ahLst/>
            <a:cxnLst/>
            <a:rect l="l" t="t" r="r" b="b"/>
            <a:pathLst>
              <a:path w="304800" h="247650">
                <a:moveTo>
                  <a:pt x="0" y="0"/>
                </a:moveTo>
                <a:lnTo>
                  <a:pt x="304800" y="247650"/>
                </a:lnTo>
              </a:path>
            </a:pathLst>
          </a:custGeom>
          <a:ln w="28575">
            <a:solidFill>
              <a:srgbClr val="000000"/>
            </a:solidFill>
          </a:ln>
        </p:spPr>
        <p:txBody>
          <a:bodyPr wrap="square" lIns="0" tIns="0" rIns="0" bIns="0" rtlCol="0"/>
          <a:lstStyle/>
          <a:p>
            <a:endParaRPr/>
          </a:p>
        </p:txBody>
      </p:sp>
      <p:sp>
        <p:nvSpPr>
          <p:cNvPr id="52" name="object 52"/>
          <p:cNvSpPr/>
          <p:nvPr/>
        </p:nvSpPr>
        <p:spPr>
          <a:xfrm>
            <a:off x="1246009" y="1187069"/>
            <a:ext cx="457200" cy="367665"/>
          </a:xfrm>
          <a:custGeom>
            <a:avLst/>
            <a:gdLst/>
            <a:ahLst/>
            <a:cxnLst/>
            <a:rect l="l" t="t" r="r" b="b"/>
            <a:pathLst>
              <a:path w="457200" h="367665">
                <a:moveTo>
                  <a:pt x="0" y="332232"/>
                </a:moveTo>
                <a:lnTo>
                  <a:pt x="4405" y="277749"/>
                </a:lnTo>
                <a:lnTo>
                  <a:pt x="14118" y="226283"/>
                </a:lnTo>
                <a:lnTo>
                  <a:pt x="28687" y="178475"/>
                </a:lnTo>
                <a:lnTo>
                  <a:pt x="47658" y="134965"/>
                </a:lnTo>
                <a:lnTo>
                  <a:pt x="70580" y="96393"/>
                </a:lnTo>
                <a:lnTo>
                  <a:pt x="96999" y="63398"/>
                </a:lnTo>
                <a:lnTo>
                  <a:pt x="126463" y="36621"/>
                </a:lnTo>
                <a:lnTo>
                  <a:pt x="175379" y="9515"/>
                </a:lnTo>
                <a:lnTo>
                  <a:pt x="228600" y="0"/>
                </a:lnTo>
                <a:lnTo>
                  <a:pt x="247381" y="1151"/>
                </a:lnTo>
                <a:lnTo>
                  <a:pt x="300947" y="17702"/>
                </a:lnTo>
                <a:lnTo>
                  <a:pt x="333760" y="38761"/>
                </a:lnTo>
                <a:lnTo>
                  <a:pt x="363711" y="67007"/>
                </a:lnTo>
                <a:lnTo>
                  <a:pt x="390334" y="101727"/>
                </a:lnTo>
                <a:lnTo>
                  <a:pt x="413162" y="142207"/>
                </a:lnTo>
                <a:lnTo>
                  <a:pt x="431729" y="187735"/>
                </a:lnTo>
                <a:lnTo>
                  <a:pt x="445568" y="237597"/>
                </a:lnTo>
                <a:lnTo>
                  <a:pt x="454214" y="291080"/>
                </a:lnTo>
                <a:lnTo>
                  <a:pt x="457200" y="347472"/>
                </a:lnTo>
                <a:lnTo>
                  <a:pt x="457200" y="353568"/>
                </a:lnTo>
                <a:lnTo>
                  <a:pt x="457200" y="360426"/>
                </a:lnTo>
                <a:lnTo>
                  <a:pt x="457200" y="367284"/>
                </a:lnTo>
              </a:path>
            </a:pathLst>
          </a:custGeom>
          <a:ln w="28575">
            <a:solidFill>
              <a:srgbClr val="FF0000"/>
            </a:solidFill>
            <a:prstDash val="dash"/>
          </a:ln>
        </p:spPr>
        <p:txBody>
          <a:bodyPr wrap="square" lIns="0" tIns="0" rIns="0" bIns="0" rtlCol="0"/>
          <a:lstStyle/>
          <a:p>
            <a:endParaRPr/>
          </a:p>
        </p:txBody>
      </p:sp>
      <p:sp>
        <p:nvSpPr>
          <p:cNvPr id="53" name="object 53"/>
          <p:cNvSpPr/>
          <p:nvPr/>
        </p:nvSpPr>
        <p:spPr>
          <a:xfrm>
            <a:off x="1246009" y="1498727"/>
            <a:ext cx="0" cy="563245"/>
          </a:xfrm>
          <a:custGeom>
            <a:avLst/>
            <a:gdLst/>
            <a:ahLst/>
            <a:cxnLst/>
            <a:rect l="l" t="t" r="r" b="b"/>
            <a:pathLst>
              <a:path h="563244">
                <a:moveTo>
                  <a:pt x="0" y="0"/>
                </a:moveTo>
                <a:lnTo>
                  <a:pt x="0" y="563118"/>
                </a:lnTo>
              </a:path>
            </a:pathLst>
          </a:custGeom>
          <a:ln w="28575">
            <a:solidFill>
              <a:srgbClr val="FF0000"/>
            </a:solidFill>
            <a:prstDash val="dash"/>
          </a:ln>
        </p:spPr>
        <p:txBody>
          <a:bodyPr wrap="square" lIns="0" tIns="0" rIns="0" bIns="0" rtlCol="0"/>
          <a:lstStyle/>
          <a:p>
            <a:endParaRPr/>
          </a:p>
        </p:txBody>
      </p:sp>
      <p:sp>
        <p:nvSpPr>
          <p:cNvPr id="54" name="object 54"/>
          <p:cNvSpPr/>
          <p:nvPr/>
        </p:nvSpPr>
        <p:spPr>
          <a:xfrm>
            <a:off x="1703209" y="1560449"/>
            <a:ext cx="0" cy="440055"/>
          </a:xfrm>
          <a:custGeom>
            <a:avLst/>
            <a:gdLst/>
            <a:ahLst/>
            <a:cxnLst/>
            <a:rect l="l" t="t" r="r" b="b"/>
            <a:pathLst>
              <a:path h="440055">
                <a:moveTo>
                  <a:pt x="0" y="0"/>
                </a:moveTo>
                <a:lnTo>
                  <a:pt x="0" y="439673"/>
                </a:lnTo>
              </a:path>
            </a:pathLst>
          </a:custGeom>
          <a:ln w="28575">
            <a:solidFill>
              <a:srgbClr val="FF0000"/>
            </a:solidFill>
            <a:prstDash val="dash"/>
          </a:ln>
        </p:spPr>
        <p:txBody>
          <a:bodyPr wrap="square" lIns="0" tIns="0" rIns="0" bIns="0" rtlCol="0"/>
          <a:lstStyle/>
          <a:p>
            <a:endParaRPr/>
          </a:p>
        </p:txBody>
      </p:sp>
      <p:sp>
        <p:nvSpPr>
          <p:cNvPr id="55" name="object 55"/>
          <p:cNvSpPr/>
          <p:nvPr/>
        </p:nvSpPr>
        <p:spPr>
          <a:xfrm>
            <a:off x="7404688" y="355726"/>
            <a:ext cx="304800" cy="248920"/>
          </a:xfrm>
          <a:custGeom>
            <a:avLst/>
            <a:gdLst/>
            <a:ahLst/>
            <a:cxnLst/>
            <a:rect l="l" t="t" r="r" b="b"/>
            <a:pathLst>
              <a:path w="304800" h="248920">
                <a:moveTo>
                  <a:pt x="152205" y="0"/>
                </a:moveTo>
                <a:lnTo>
                  <a:pt x="105291" y="5956"/>
                </a:lnTo>
                <a:lnTo>
                  <a:pt x="64385" y="22583"/>
                </a:lnTo>
                <a:lnTo>
                  <a:pt x="31714" y="48018"/>
                </a:lnTo>
                <a:lnTo>
                  <a:pt x="9509" y="80397"/>
                </a:lnTo>
                <a:lnTo>
                  <a:pt x="0" y="117857"/>
                </a:lnTo>
                <a:lnTo>
                  <a:pt x="762" y="131933"/>
                </a:lnTo>
                <a:lnTo>
                  <a:pt x="12021" y="170751"/>
                </a:lnTo>
                <a:lnTo>
                  <a:pt x="35116" y="203329"/>
                </a:lnTo>
                <a:lnTo>
                  <a:pt x="67964" y="228221"/>
                </a:lnTo>
                <a:lnTo>
                  <a:pt x="108481" y="243979"/>
                </a:lnTo>
                <a:lnTo>
                  <a:pt x="138722" y="248697"/>
                </a:lnTo>
                <a:lnTo>
                  <a:pt x="156217" y="248166"/>
                </a:lnTo>
                <a:lnTo>
                  <a:pt x="204302" y="239622"/>
                </a:lnTo>
                <a:lnTo>
                  <a:pt x="244643" y="221866"/>
                </a:lnTo>
                <a:lnTo>
                  <a:pt x="275769" y="196460"/>
                </a:lnTo>
                <a:lnTo>
                  <a:pt x="300396" y="153392"/>
                </a:lnTo>
                <a:lnTo>
                  <a:pt x="304497" y="128959"/>
                </a:lnTo>
                <a:lnTo>
                  <a:pt x="303698" y="115194"/>
                </a:lnTo>
                <a:lnTo>
                  <a:pt x="292128" y="77062"/>
                </a:lnTo>
                <a:lnTo>
                  <a:pt x="268527" y="44902"/>
                </a:lnTo>
                <a:lnTo>
                  <a:pt x="235124" y="20294"/>
                </a:lnTo>
                <a:lnTo>
                  <a:pt x="194144" y="4817"/>
                </a:lnTo>
                <a:lnTo>
                  <a:pt x="152205" y="0"/>
                </a:lnTo>
                <a:close/>
              </a:path>
            </a:pathLst>
          </a:custGeom>
          <a:ln w="28575">
            <a:solidFill>
              <a:srgbClr val="000000"/>
            </a:solidFill>
          </a:ln>
        </p:spPr>
        <p:txBody>
          <a:bodyPr wrap="square" lIns="0" tIns="0" rIns="0" bIns="0" rtlCol="0"/>
          <a:lstStyle/>
          <a:p>
            <a:endParaRPr/>
          </a:p>
        </p:txBody>
      </p:sp>
      <p:sp>
        <p:nvSpPr>
          <p:cNvPr id="56" name="object 56"/>
          <p:cNvSpPr/>
          <p:nvPr/>
        </p:nvSpPr>
        <p:spPr>
          <a:xfrm>
            <a:off x="6871288" y="792352"/>
            <a:ext cx="304800" cy="248920"/>
          </a:xfrm>
          <a:custGeom>
            <a:avLst/>
            <a:gdLst/>
            <a:ahLst/>
            <a:cxnLst/>
            <a:rect l="l" t="t" r="r" b="b"/>
            <a:pathLst>
              <a:path w="304800" h="248919">
                <a:moveTo>
                  <a:pt x="152205" y="0"/>
                </a:moveTo>
                <a:lnTo>
                  <a:pt x="105291" y="5956"/>
                </a:lnTo>
                <a:lnTo>
                  <a:pt x="64385" y="22583"/>
                </a:lnTo>
                <a:lnTo>
                  <a:pt x="31714" y="48018"/>
                </a:lnTo>
                <a:lnTo>
                  <a:pt x="9509" y="80397"/>
                </a:lnTo>
                <a:lnTo>
                  <a:pt x="0" y="117857"/>
                </a:lnTo>
                <a:lnTo>
                  <a:pt x="762" y="131933"/>
                </a:lnTo>
                <a:lnTo>
                  <a:pt x="12021" y="170751"/>
                </a:lnTo>
                <a:lnTo>
                  <a:pt x="35116" y="203329"/>
                </a:lnTo>
                <a:lnTo>
                  <a:pt x="67964" y="228221"/>
                </a:lnTo>
                <a:lnTo>
                  <a:pt x="108481" y="243979"/>
                </a:lnTo>
                <a:lnTo>
                  <a:pt x="138722" y="248697"/>
                </a:lnTo>
                <a:lnTo>
                  <a:pt x="156217" y="248166"/>
                </a:lnTo>
                <a:lnTo>
                  <a:pt x="204302" y="239622"/>
                </a:lnTo>
                <a:lnTo>
                  <a:pt x="244643" y="221866"/>
                </a:lnTo>
                <a:lnTo>
                  <a:pt x="275769" y="196460"/>
                </a:lnTo>
                <a:lnTo>
                  <a:pt x="300396" y="153392"/>
                </a:lnTo>
                <a:lnTo>
                  <a:pt x="304497" y="128959"/>
                </a:lnTo>
                <a:lnTo>
                  <a:pt x="303698" y="115194"/>
                </a:lnTo>
                <a:lnTo>
                  <a:pt x="292128" y="77062"/>
                </a:lnTo>
                <a:lnTo>
                  <a:pt x="268527" y="44902"/>
                </a:lnTo>
                <a:lnTo>
                  <a:pt x="235124" y="20294"/>
                </a:lnTo>
                <a:lnTo>
                  <a:pt x="194144" y="4817"/>
                </a:lnTo>
                <a:lnTo>
                  <a:pt x="152205" y="0"/>
                </a:lnTo>
                <a:close/>
              </a:path>
            </a:pathLst>
          </a:custGeom>
          <a:ln w="28575">
            <a:solidFill>
              <a:srgbClr val="000000"/>
            </a:solidFill>
          </a:ln>
        </p:spPr>
        <p:txBody>
          <a:bodyPr wrap="square" lIns="0" tIns="0" rIns="0" bIns="0" rtlCol="0"/>
          <a:lstStyle/>
          <a:p>
            <a:endParaRPr/>
          </a:p>
        </p:txBody>
      </p:sp>
      <p:sp>
        <p:nvSpPr>
          <p:cNvPr id="57" name="object 57"/>
          <p:cNvSpPr/>
          <p:nvPr/>
        </p:nvSpPr>
        <p:spPr>
          <a:xfrm>
            <a:off x="7938119" y="782447"/>
            <a:ext cx="304800" cy="248920"/>
          </a:xfrm>
          <a:custGeom>
            <a:avLst/>
            <a:gdLst/>
            <a:ahLst/>
            <a:cxnLst/>
            <a:rect l="l" t="t" r="r" b="b"/>
            <a:pathLst>
              <a:path w="304800" h="248919">
                <a:moveTo>
                  <a:pt x="152174" y="0"/>
                </a:moveTo>
                <a:lnTo>
                  <a:pt x="105369" y="5933"/>
                </a:lnTo>
                <a:lnTo>
                  <a:pt x="64536" y="22523"/>
                </a:lnTo>
                <a:lnTo>
                  <a:pt x="31888" y="47953"/>
                </a:lnTo>
                <a:lnTo>
                  <a:pt x="9638" y="80405"/>
                </a:lnTo>
                <a:lnTo>
                  <a:pt x="0" y="118064"/>
                </a:lnTo>
                <a:lnTo>
                  <a:pt x="757" y="132111"/>
                </a:lnTo>
                <a:lnTo>
                  <a:pt x="12016" y="170864"/>
                </a:lnTo>
                <a:lnTo>
                  <a:pt x="35127" y="203403"/>
                </a:lnTo>
                <a:lnTo>
                  <a:pt x="68004" y="228269"/>
                </a:lnTo>
                <a:lnTo>
                  <a:pt x="108555" y="244006"/>
                </a:lnTo>
                <a:lnTo>
                  <a:pt x="138822" y="248706"/>
                </a:lnTo>
                <a:lnTo>
                  <a:pt x="156341" y="248171"/>
                </a:lnTo>
                <a:lnTo>
                  <a:pt x="204490" y="239588"/>
                </a:lnTo>
                <a:lnTo>
                  <a:pt x="244866" y="221788"/>
                </a:lnTo>
                <a:lnTo>
                  <a:pt x="275983" y="196374"/>
                </a:lnTo>
                <a:lnTo>
                  <a:pt x="300498" y="153419"/>
                </a:lnTo>
                <a:lnTo>
                  <a:pt x="304490" y="129124"/>
                </a:lnTo>
                <a:lnTo>
                  <a:pt x="303688" y="115335"/>
                </a:lnTo>
                <a:lnTo>
                  <a:pt x="292117" y="77151"/>
                </a:lnTo>
                <a:lnTo>
                  <a:pt x="268531" y="44960"/>
                </a:lnTo>
                <a:lnTo>
                  <a:pt x="235150" y="20332"/>
                </a:lnTo>
                <a:lnTo>
                  <a:pt x="194198" y="4838"/>
                </a:lnTo>
                <a:lnTo>
                  <a:pt x="152174" y="0"/>
                </a:lnTo>
                <a:close/>
              </a:path>
            </a:pathLst>
          </a:custGeom>
          <a:ln w="28575">
            <a:solidFill>
              <a:srgbClr val="000000"/>
            </a:solidFill>
          </a:ln>
        </p:spPr>
        <p:txBody>
          <a:bodyPr wrap="square" lIns="0" tIns="0" rIns="0" bIns="0" rtlCol="0"/>
          <a:lstStyle/>
          <a:p>
            <a:endParaRPr/>
          </a:p>
        </p:txBody>
      </p:sp>
      <p:sp>
        <p:nvSpPr>
          <p:cNvPr id="58" name="object 58"/>
          <p:cNvSpPr/>
          <p:nvPr/>
        </p:nvSpPr>
        <p:spPr>
          <a:xfrm>
            <a:off x="6566488" y="1280795"/>
            <a:ext cx="304800" cy="247650"/>
          </a:xfrm>
          <a:custGeom>
            <a:avLst/>
            <a:gdLst/>
            <a:ahLst/>
            <a:cxnLst/>
            <a:rect l="l" t="t" r="r" b="b"/>
            <a:pathLst>
              <a:path w="304800" h="247650">
                <a:moveTo>
                  <a:pt x="152205" y="0"/>
                </a:moveTo>
                <a:lnTo>
                  <a:pt x="105291" y="5956"/>
                </a:lnTo>
                <a:lnTo>
                  <a:pt x="64385" y="22583"/>
                </a:lnTo>
                <a:lnTo>
                  <a:pt x="31714" y="48018"/>
                </a:lnTo>
                <a:lnTo>
                  <a:pt x="9509" y="80397"/>
                </a:lnTo>
                <a:lnTo>
                  <a:pt x="0" y="117857"/>
                </a:lnTo>
                <a:lnTo>
                  <a:pt x="769" y="131857"/>
                </a:lnTo>
                <a:lnTo>
                  <a:pt x="12136" y="170421"/>
                </a:lnTo>
                <a:lnTo>
                  <a:pt x="35444" y="202715"/>
                </a:lnTo>
                <a:lnTo>
                  <a:pt x="68576" y="227303"/>
                </a:lnTo>
                <a:lnTo>
                  <a:pt x="109418" y="242749"/>
                </a:lnTo>
                <a:lnTo>
                  <a:pt x="139884" y="247257"/>
                </a:lnTo>
                <a:lnTo>
                  <a:pt x="157335" y="246710"/>
                </a:lnTo>
                <a:lnTo>
                  <a:pt x="205344" y="238097"/>
                </a:lnTo>
                <a:lnTo>
                  <a:pt x="245626" y="220251"/>
                </a:lnTo>
                <a:lnTo>
                  <a:pt x="276628" y="194748"/>
                </a:lnTo>
                <a:lnTo>
                  <a:pt x="300837" y="151555"/>
                </a:lnTo>
                <a:lnTo>
                  <a:pt x="304565" y="127071"/>
                </a:lnTo>
                <a:lnTo>
                  <a:pt x="303744" y="113560"/>
                </a:lnTo>
                <a:lnTo>
                  <a:pt x="292002" y="75984"/>
                </a:lnTo>
                <a:lnTo>
                  <a:pt x="268108" y="44159"/>
                </a:lnTo>
                <a:lnTo>
                  <a:pt x="234327" y="19776"/>
                </a:lnTo>
                <a:lnTo>
                  <a:pt x="192926" y="4525"/>
                </a:lnTo>
                <a:lnTo>
                  <a:pt x="152205" y="0"/>
                </a:lnTo>
                <a:close/>
              </a:path>
            </a:pathLst>
          </a:custGeom>
          <a:ln w="28575">
            <a:solidFill>
              <a:srgbClr val="000000"/>
            </a:solidFill>
          </a:ln>
        </p:spPr>
        <p:txBody>
          <a:bodyPr wrap="square" lIns="0" tIns="0" rIns="0" bIns="0" rtlCol="0"/>
          <a:lstStyle/>
          <a:p>
            <a:endParaRPr/>
          </a:p>
        </p:txBody>
      </p:sp>
      <p:sp>
        <p:nvSpPr>
          <p:cNvPr id="59" name="object 59"/>
          <p:cNvSpPr txBox="1"/>
          <p:nvPr/>
        </p:nvSpPr>
        <p:spPr>
          <a:xfrm>
            <a:off x="6650361" y="129098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60" name="object 60"/>
          <p:cNvSpPr/>
          <p:nvPr/>
        </p:nvSpPr>
        <p:spPr>
          <a:xfrm>
            <a:off x="7176088" y="1271651"/>
            <a:ext cx="304800" cy="248920"/>
          </a:xfrm>
          <a:custGeom>
            <a:avLst/>
            <a:gdLst/>
            <a:ahLst/>
            <a:cxnLst/>
            <a:rect l="l" t="t" r="r" b="b"/>
            <a:pathLst>
              <a:path w="304800" h="248919">
                <a:moveTo>
                  <a:pt x="152205" y="0"/>
                </a:moveTo>
                <a:lnTo>
                  <a:pt x="105291" y="5956"/>
                </a:lnTo>
                <a:lnTo>
                  <a:pt x="64385" y="22583"/>
                </a:lnTo>
                <a:lnTo>
                  <a:pt x="31714" y="48018"/>
                </a:lnTo>
                <a:lnTo>
                  <a:pt x="9509" y="80397"/>
                </a:lnTo>
                <a:lnTo>
                  <a:pt x="0" y="117857"/>
                </a:lnTo>
                <a:lnTo>
                  <a:pt x="762" y="131933"/>
                </a:lnTo>
                <a:lnTo>
                  <a:pt x="12021" y="170751"/>
                </a:lnTo>
                <a:lnTo>
                  <a:pt x="35116" y="203329"/>
                </a:lnTo>
                <a:lnTo>
                  <a:pt x="67964" y="228221"/>
                </a:lnTo>
                <a:lnTo>
                  <a:pt x="108481" y="243979"/>
                </a:lnTo>
                <a:lnTo>
                  <a:pt x="138722" y="248697"/>
                </a:lnTo>
                <a:lnTo>
                  <a:pt x="156217" y="248166"/>
                </a:lnTo>
                <a:lnTo>
                  <a:pt x="204302" y="239622"/>
                </a:lnTo>
                <a:lnTo>
                  <a:pt x="244643" y="221866"/>
                </a:lnTo>
                <a:lnTo>
                  <a:pt x="275769" y="196460"/>
                </a:lnTo>
                <a:lnTo>
                  <a:pt x="300396" y="153392"/>
                </a:lnTo>
                <a:lnTo>
                  <a:pt x="304497" y="128959"/>
                </a:lnTo>
                <a:lnTo>
                  <a:pt x="303698" y="115194"/>
                </a:lnTo>
                <a:lnTo>
                  <a:pt x="292128" y="77062"/>
                </a:lnTo>
                <a:lnTo>
                  <a:pt x="268527" y="44902"/>
                </a:lnTo>
                <a:lnTo>
                  <a:pt x="235124" y="20294"/>
                </a:lnTo>
                <a:lnTo>
                  <a:pt x="194144" y="4817"/>
                </a:lnTo>
                <a:lnTo>
                  <a:pt x="152205" y="0"/>
                </a:lnTo>
                <a:close/>
              </a:path>
            </a:pathLst>
          </a:custGeom>
          <a:ln w="28575">
            <a:solidFill>
              <a:srgbClr val="000000"/>
            </a:solidFill>
          </a:ln>
        </p:spPr>
        <p:txBody>
          <a:bodyPr wrap="square" lIns="0" tIns="0" rIns="0" bIns="0" rtlCol="0"/>
          <a:lstStyle/>
          <a:p>
            <a:endParaRPr/>
          </a:p>
        </p:txBody>
      </p:sp>
      <p:sp>
        <p:nvSpPr>
          <p:cNvPr id="61" name="object 61"/>
          <p:cNvSpPr/>
          <p:nvPr/>
        </p:nvSpPr>
        <p:spPr>
          <a:xfrm>
            <a:off x="7633288" y="1280795"/>
            <a:ext cx="304800" cy="247650"/>
          </a:xfrm>
          <a:custGeom>
            <a:avLst/>
            <a:gdLst/>
            <a:ahLst/>
            <a:cxnLst/>
            <a:rect l="l" t="t" r="r" b="b"/>
            <a:pathLst>
              <a:path w="304800" h="247650">
                <a:moveTo>
                  <a:pt x="152205" y="0"/>
                </a:moveTo>
                <a:lnTo>
                  <a:pt x="105291" y="5956"/>
                </a:lnTo>
                <a:lnTo>
                  <a:pt x="64385" y="22583"/>
                </a:lnTo>
                <a:lnTo>
                  <a:pt x="31714" y="48018"/>
                </a:lnTo>
                <a:lnTo>
                  <a:pt x="9509" y="80397"/>
                </a:lnTo>
                <a:lnTo>
                  <a:pt x="0" y="117857"/>
                </a:lnTo>
                <a:lnTo>
                  <a:pt x="769" y="131857"/>
                </a:lnTo>
                <a:lnTo>
                  <a:pt x="12136" y="170421"/>
                </a:lnTo>
                <a:lnTo>
                  <a:pt x="35444" y="202715"/>
                </a:lnTo>
                <a:lnTo>
                  <a:pt x="68576" y="227303"/>
                </a:lnTo>
                <a:lnTo>
                  <a:pt x="109418" y="242749"/>
                </a:lnTo>
                <a:lnTo>
                  <a:pt x="139884" y="247257"/>
                </a:lnTo>
                <a:lnTo>
                  <a:pt x="157335" y="246710"/>
                </a:lnTo>
                <a:lnTo>
                  <a:pt x="205344" y="238097"/>
                </a:lnTo>
                <a:lnTo>
                  <a:pt x="245626" y="220251"/>
                </a:lnTo>
                <a:lnTo>
                  <a:pt x="276628" y="194748"/>
                </a:lnTo>
                <a:lnTo>
                  <a:pt x="300837" y="151555"/>
                </a:lnTo>
                <a:lnTo>
                  <a:pt x="304565" y="127071"/>
                </a:lnTo>
                <a:lnTo>
                  <a:pt x="303744" y="113560"/>
                </a:lnTo>
                <a:lnTo>
                  <a:pt x="292002" y="75984"/>
                </a:lnTo>
                <a:lnTo>
                  <a:pt x="268108" y="44159"/>
                </a:lnTo>
                <a:lnTo>
                  <a:pt x="234327" y="19776"/>
                </a:lnTo>
                <a:lnTo>
                  <a:pt x="192926" y="4525"/>
                </a:lnTo>
                <a:lnTo>
                  <a:pt x="152205" y="0"/>
                </a:lnTo>
                <a:close/>
              </a:path>
            </a:pathLst>
          </a:custGeom>
          <a:ln w="28575">
            <a:solidFill>
              <a:srgbClr val="000000"/>
            </a:solidFill>
          </a:ln>
        </p:spPr>
        <p:txBody>
          <a:bodyPr wrap="square" lIns="0" tIns="0" rIns="0" bIns="0" rtlCol="0"/>
          <a:lstStyle/>
          <a:p>
            <a:endParaRPr/>
          </a:p>
        </p:txBody>
      </p:sp>
      <p:sp>
        <p:nvSpPr>
          <p:cNvPr id="62" name="object 62"/>
          <p:cNvSpPr txBox="1"/>
          <p:nvPr/>
        </p:nvSpPr>
        <p:spPr>
          <a:xfrm>
            <a:off x="7259961" y="1281844"/>
            <a:ext cx="609600" cy="288290"/>
          </a:xfrm>
          <a:prstGeom prst="rect">
            <a:avLst/>
          </a:prstGeom>
        </p:spPr>
        <p:txBody>
          <a:bodyPr vert="horz" wrap="square" lIns="0" tIns="0" rIns="0" bIns="0" rtlCol="0">
            <a:spAutoFit/>
          </a:bodyPr>
          <a:lstStyle/>
          <a:p>
            <a:pPr marL="12700">
              <a:lnSpc>
                <a:spcPct val="100000"/>
              </a:lnSpc>
              <a:tabLst>
                <a:tab pos="469265" algn="l"/>
              </a:tabLst>
            </a:pPr>
            <a:r>
              <a:rPr sz="3000" b="1" spc="-15" baseline="1388" dirty="0">
                <a:latin typeface="Times New Roman"/>
                <a:cs typeface="Times New Roman"/>
              </a:rPr>
              <a:t>3	</a:t>
            </a:r>
            <a:r>
              <a:rPr sz="2000" b="1" spc="-10" dirty="0">
                <a:latin typeface="Times New Roman"/>
                <a:cs typeface="Times New Roman"/>
              </a:rPr>
              <a:t>9</a:t>
            </a:r>
            <a:endParaRPr sz="2000">
              <a:latin typeface="Times New Roman"/>
              <a:cs typeface="Times New Roman"/>
            </a:endParaRPr>
          </a:p>
        </p:txBody>
      </p:sp>
      <p:sp>
        <p:nvSpPr>
          <p:cNvPr id="63" name="object 63"/>
          <p:cNvSpPr/>
          <p:nvPr/>
        </p:nvSpPr>
        <p:spPr>
          <a:xfrm>
            <a:off x="8242888" y="1271651"/>
            <a:ext cx="304800" cy="248920"/>
          </a:xfrm>
          <a:custGeom>
            <a:avLst/>
            <a:gdLst/>
            <a:ahLst/>
            <a:cxnLst/>
            <a:rect l="l" t="t" r="r" b="b"/>
            <a:pathLst>
              <a:path w="304800" h="248919">
                <a:moveTo>
                  <a:pt x="152205" y="0"/>
                </a:moveTo>
                <a:lnTo>
                  <a:pt x="105291" y="5956"/>
                </a:lnTo>
                <a:lnTo>
                  <a:pt x="64385" y="22583"/>
                </a:lnTo>
                <a:lnTo>
                  <a:pt x="31714" y="48018"/>
                </a:lnTo>
                <a:lnTo>
                  <a:pt x="9509" y="80397"/>
                </a:lnTo>
                <a:lnTo>
                  <a:pt x="0" y="117857"/>
                </a:lnTo>
                <a:lnTo>
                  <a:pt x="762" y="131933"/>
                </a:lnTo>
                <a:lnTo>
                  <a:pt x="12021" y="170751"/>
                </a:lnTo>
                <a:lnTo>
                  <a:pt x="35116" y="203329"/>
                </a:lnTo>
                <a:lnTo>
                  <a:pt x="67964" y="228221"/>
                </a:lnTo>
                <a:lnTo>
                  <a:pt x="108481" y="243979"/>
                </a:lnTo>
                <a:lnTo>
                  <a:pt x="138722" y="248697"/>
                </a:lnTo>
                <a:lnTo>
                  <a:pt x="156217" y="248166"/>
                </a:lnTo>
                <a:lnTo>
                  <a:pt x="204302" y="239622"/>
                </a:lnTo>
                <a:lnTo>
                  <a:pt x="244643" y="221866"/>
                </a:lnTo>
                <a:lnTo>
                  <a:pt x="275769" y="196460"/>
                </a:lnTo>
                <a:lnTo>
                  <a:pt x="300396" y="153392"/>
                </a:lnTo>
                <a:lnTo>
                  <a:pt x="304497" y="128959"/>
                </a:lnTo>
                <a:lnTo>
                  <a:pt x="303698" y="115194"/>
                </a:lnTo>
                <a:lnTo>
                  <a:pt x="292128" y="77062"/>
                </a:lnTo>
                <a:lnTo>
                  <a:pt x="268527" y="44902"/>
                </a:lnTo>
                <a:lnTo>
                  <a:pt x="235124" y="20294"/>
                </a:lnTo>
                <a:lnTo>
                  <a:pt x="194144" y="4817"/>
                </a:lnTo>
                <a:lnTo>
                  <a:pt x="152205" y="0"/>
                </a:lnTo>
                <a:close/>
              </a:path>
            </a:pathLst>
          </a:custGeom>
          <a:ln w="28575">
            <a:solidFill>
              <a:srgbClr val="000000"/>
            </a:solidFill>
          </a:ln>
        </p:spPr>
        <p:txBody>
          <a:bodyPr wrap="square" lIns="0" tIns="0" rIns="0" bIns="0" rtlCol="0"/>
          <a:lstStyle/>
          <a:p>
            <a:endParaRPr/>
          </a:p>
        </p:txBody>
      </p:sp>
      <p:sp>
        <p:nvSpPr>
          <p:cNvPr id="64" name="object 64"/>
          <p:cNvSpPr txBox="1"/>
          <p:nvPr/>
        </p:nvSpPr>
        <p:spPr>
          <a:xfrm>
            <a:off x="8326761" y="12818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65" name="object 65"/>
          <p:cNvSpPr/>
          <p:nvPr/>
        </p:nvSpPr>
        <p:spPr>
          <a:xfrm>
            <a:off x="6337859" y="1769998"/>
            <a:ext cx="304800" cy="247650"/>
          </a:xfrm>
          <a:custGeom>
            <a:avLst/>
            <a:gdLst/>
            <a:ahLst/>
            <a:cxnLst/>
            <a:rect l="l" t="t" r="r" b="b"/>
            <a:pathLst>
              <a:path w="304800" h="247650">
                <a:moveTo>
                  <a:pt x="152233" y="0"/>
                </a:moveTo>
                <a:lnTo>
                  <a:pt x="105212" y="5979"/>
                </a:lnTo>
                <a:lnTo>
                  <a:pt x="64231" y="22643"/>
                </a:lnTo>
                <a:lnTo>
                  <a:pt x="31539" y="48082"/>
                </a:lnTo>
                <a:lnTo>
                  <a:pt x="9380" y="80385"/>
                </a:lnTo>
                <a:lnTo>
                  <a:pt x="0" y="117642"/>
                </a:lnTo>
                <a:lnTo>
                  <a:pt x="774" y="131545"/>
                </a:lnTo>
                <a:lnTo>
                  <a:pt x="12139" y="169980"/>
                </a:lnTo>
                <a:lnTo>
                  <a:pt x="35428" y="202325"/>
                </a:lnTo>
                <a:lnTo>
                  <a:pt x="68530" y="227059"/>
                </a:lnTo>
                <a:lnTo>
                  <a:pt x="109334" y="242663"/>
                </a:lnTo>
                <a:lnTo>
                  <a:pt x="139773" y="247243"/>
                </a:lnTo>
                <a:lnTo>
                  <a:pt x="157200" y="246693"/>
                </a:lnTo>
                <a:lnTo>
                  <a:pt x="205147" y="238025"/>
                </a:lnTo>
                <a:lnTo>
                  <a:pt x="245394" y="220090"/>
                </a:lnTo>
                <a:lnTo>
                  <a:pt x="276407" y="194506"/>
                </a:lnTo>
                <a:lnTo>
                  <a:pt x="300733" y="151297"/>
                </a:lnTo>
                <a:lnTo>
                  <a:pt x="304576" y="126874"/>
                </a:lnTo>
                <a:lnTo>
                  <a:pt x="303757" y="113391"/>
                </a:lnTo>
                <a:lnTo>
                  <a:pt x="292010" y="75876"/>
                </a:lnTo>
                <a:lnTo>
                  <a:pt x="268095" y="44088"/>
                </a:lnTo>
                <a:lnTo>
                  <a:pt x="234283" y="19729"/>
                </a:lnTo>
                <a:lnTo>
                  <a:pt x="192845" y="4499"/>
                </a:lnTo>
                <a:lnTo>
                  <a:pt x="152233" y="0"/>
                </a:lnTo>
                <a:close/>
              </a:path>
            </a:pathLst>
          </a:custGeom>
          <a:ln w="28575">
            <a:solidFill>
              <a:srgbClr val="000000"/>
            </a:solidFill>
          </a:ln>
        </p:spPr>
        <p:txBody>
          <a:bodyPr wrap="square" lIns="0" tIns="0" rIns="0" bIns="0" rtlCol="0"/>
          <a:lstStyle/>
          <a:p>
            <a:endParaRPr/>
          </a:p>
        </p:txBody>
      </p:sp>
      <p:sp>
        <p:nvSpPr>
          <p:cNvPr id="66" name="object 66"/>
          <p:cNvSpPr/>
          <p:nvPr/>
        </p:nvSpPr>
        <p:spPr>
          <a:xfrm>
            <a:off x="6718919" y="1760092"/>
            <a:ext cx="304800" cy="249554"/>
          </a:xfrm>
          <a:custGeom>
            <a:avLst/>
            <a:gdLst/>
            <a:ahLst/>
            <a:cxnLst/>
            <a:rect l="l" t="t" r="r" b="b"/>
            <a:pathLst>
              <a:path w="304800" h="249555">
                <a:moveTo>
                  <a:pt x="152174" y="0"/>
                </a:moveTo>
                <a:lnTo>
                  <a:pt x="105369" y="6002"/>
                </a:lnTo>
                <a:lnTo>
                  <a:pt x="64536" y="22733"/>
                </a:lnTo>
                <a:lnTo>
                  <a:pt x="31888" y="48276"/>
                </a:lnTo>
                <a:lnTo>
                  <a:pt x="9638" y="80715"/>
                </a:lnTo>
                <a:lnTo>
                  <a:pt x="0" y="118135"/>
                </a:lnTo>
                <a:lnTo>
                  <a:pt x="754" y="132147"/>
                </a:lnTo>
                <a:lnTo>
                  <a:pt x="11964" y="170908"/>
                </a:lnTo>
                <a:lnTo>
                  <a:pt x="34980" y="203578"/>
                </a:lnTo>
                <a:lnTo>
                  <a:pt x="67728" y="228645"/>
                </a:lnTo>
                <a:lnTo>
                  <a:pt x="108132" y="244599"/>
                </a:lnTo>
                <a:lnTo>
                  <a:pt x="138297" y="249424"/>
                </a:lnTo>
                <a:lnTo>
                  <a:pt x="155832" y="248893"/>
                </a:lnTo>
                <a:lnTo>
                  <a:pt x="204005" y="240295"/>
                </a:lnTo>
                <a:lnTo>
                  <a:pt x="244402" y="222464"/>
                </a:lnTo>
                <a:lnTo>
                  <a:pt x="275575" y="197043"/>
                </a:lnTo>
                <a:lnTo>
                  <a:pt x="300285" y="154176"/>
                </a:lnTo>
                <a:lnTo>
                  <a:pt x="304451" y="129992"/>
                </a:lnTo>
                <a:lnTo>
                  <a:pt x="303660" y="116216"/>
                </a:lnTo>
                <a:lnTo>
                  <a:pt x="292172" y="77975"/>
                </a:lnTo>
                <a:lnTo>
                  <a:pt x="268723" y="45621"/>
                </a:lnTo>
                <a:lnTo>
                  <a:pt x="235517" y="20770"/>
                </a:lnTo>
                <a:lnTo>
                  <a:pt x="194760" y="5035"/>
                </a:lnTo>
                <a:lnTo>
                  <a:pt x="152174" y="0"/>
                </a:lnTo>
                <a:close/>
              </a:path>
            </a:pathLst>
          </a:custGeom>
          <a:ln w="28575">
            <a:solidFill>
              <a:srgbClr val="000000"/>
            </a:solidFill>
          </a:ln>
        </p:spPr>
        <p:txBody>
          <a:bodyPr wrap="square" lIns="0" tIns="0" rIns="0" bIns="0" rtlCol="0"/>
          <a:lstStyle/>
          <a:p>
            <a:endParaRPr/>
          </a:p>
        </p:txBody>
      </p:sp>
      <p:sp>
        <p:nvSpPr>
          <p:cNvPr id="67" name="object 67"/>
          <p:cNvSpPr/>
          <p:nvPr/>
        </p:nvSpPr>
        <p:spPr>
          <a:xfrm>
            <a:off x="7099919" y="1777619"/>
            <a:ext cx="304800" cy="248920"/>
          </a:xfrm>
          <a:custGeom>
            <a:avLst/>
            <a:gdLst/>
            <a:ahLst/>
            <a:cxnLst/>
            <a:rect l="l" t="t" r="r" b="b"/>
            <a:pathLst>
              <a:path w="304800" h="248919">
                <a:moveTo>
                  <a:pt x="152174" y="0"/>
                </a:moveTo>
                <a:lnTo>
                  <a:pt x="105369" y="6002"/>
                </a:lnTo>
                <a:lnTo>
                  <a:pt x="64536" y="22733"/>
                </a:lnTo>
                <a:lnTo>
                  <a:pt x="31888" y="48276"/>
                </a:lnTo>
                <a:lnTo>
                  <a:pt x="9638" y="80715"/>
                </a:lnTo>
                <a:lnTo>
                  <a:pt x="0" y="118135"/>
                </a:lnTo>
                <a:lnTo>
                  <a:pt x="758" y="132173"/>
                </a:lnTo>
                <a:lnTo>
                  <a:pt x="12021" y="170905"/>
                </a:lnTo>
                <a:lnTo>
                  <a:pt x="35143" y="203431"/>
                </a:lnTo>
                <a:lnTo>
                  <a:pt x="68032" y="228288"/>
                </a:lnTo>
                <a:lnTo>
                  <a:pt x="108599" y="244017"/>
                </a:lnTo>
                <a:lnTo>
                  <a:pt x="138876" y="248710"/>
                </a:lnTo>
                <a:lnTo>
                  <a:pt x="156390" y="248174"/>
                </a:lnTo>
                <a:lnTo>
                  <a:pt x="204526" y="239586"/>
                </a:lnTo>
                <a:lnTo>
                  <a:pt x="244895" y="221777"/>
                </a:lnTo>
                <a:lnTo>
                  <a:pt x="276005" y="196353"/>
                </a:lnTo>
                <a:lnTo>
                  <a:pt x="300509" y="153382"/>
                </a:lnTo>
                <a:lnTo>
                  <a:pt x="304492" y="129080"/>
                </a:lnTo>
                <a:lnTo>
                  <a:pt x="303689" y="115424"/>
                </a:lnTo>
                <a:lnTo>
                  <a:pt x="292114" y="77449"/>
                </a:lnTo>
                <a:lnTo>
                  <a:pt x="268521" y="45256"/>
                </a:lnTo>
                <a:lnTo>
                  <a:pt x="235131" y="20513"/>
                </a:lnTo>
                <a:lnTo>
                  <a:pt x="194169" y="4888"/>
                </a:lnTo>
                <a:lnTo>
                  <a:pt x="152174" y="0"/>
                </a:lnTo>
                <a:close/>
              </a:path>
            </a:pathLst>
          </a:custGeom>
          <a:ln w="28575">
            <a:solidFill>
              <a:srgbClr val="000000"/>
            </a:solidFill>
          </a:ln>
        </p:spPr>
        <p:txBody>
          <a:bodyPr wrap="square" lIns="0" tIns="0" rIns="0" bIns="0" rtlCol="0"/>
          <a:lstStyle/>
          <a:p>
            <a:endParaRPr/>
          </a:p>
        </p:txBody>
      </p:sp>
      <p:sp>
        <p:nvSpPr>
          <p:cNvPr id="68" name="object 68"/>
          <p:cNvSpPr/>
          <p:nvPr/>
        </p:nvSpPr>
        <p:spPr>
          <a:xfrm>
            <a:off x="7099693" y="604901"/>
            <a:ext cx="381000" cy="187960"/>
          </a:xfrm>
          <a:custGeom>
            <a:avLst/>
            <a:gdLst/>
            <a:ahLst/>
            <a:cxnLst/>
            <a:rect l="l" t="t" r="r" b="b"/>
            <a:pathLst>
              <a:path w="381000" h="187959">
                <a:moveTo>
                  <a:pt x="381000" y="0"/>
                </a:moveTo>
                <a:lnTo>
                  <a:pt x="0" y="187452"/>
                </a:lnTo>
              </a:path>
            </a:pathLst>
          </a:custGeom>
          <a:ln w="28575">
            <a:solidFill>
              <a:srgbClr val="000000"/>
            </a:solidFill>
          </a:ln>
        </p:spPr>
        <p:txBody>
          <a:bodyPr wrap="square" lIns="0" tIns="0" rIns="0" bIns="0" rtlCol="0"/>
          <a:lstStyle/>
          <a:p>
            <a:endParaRPr/>
          </a:p>
        </p:txBody>
      </p:sp>
      <p:sp>
        <p:nvSpPr>
          <p:cNvPr id="69" name="object 69"/>
          <p:cNvSpPr/>
          <p:nvPr/>
        </p:nvSpPr>
        <p:spPr>
          <a:xfrm>
            <a:off x="7633093" y="604901"/>
            <a:ext cx="381000" cy="187960"/>
          </a:xfrm>
          <a:custGeom>
            <a:avLst/>
            <a:gdLst/>
            <a:ahLst/>
            <a:cxnLst/>
            <a:rect l="l" t="t" r="r" b="b"/>
            <a:pathLst>
              <a:path w="381000" h="187959">
                <a:moveTo>
                  <a:pt x="0" y="0"/>
                </a:moveTo>
                <a:lnTo>
                  <a:pt x="381000" y="187451"/>
                </a:lnTo>
              </a:path>
            </a:pathLst>
          </a:custGeom>
          <a:ln w="28575">
            <a:solidFill>
              <a:srgbClr val="000000"/>
            </a:solidFill>
          </a:ln>
        </p:spPr>
        <p:txBody>
          <a:bodyPr wrap="square" lIns="0" tIns="0" rIns="0" bIns="0" rtlCol="0"/>
          <a:lstStyle/>
          <a:p>
            <a:endParaRPr/>
          </a:p>
        </p:txBody>
      </p:sp>
      <p:sp>
        <p:nvSpPr>
          <p:cNvPr id="70" name="object 70"/>
          <p:cNvSpPr/>
          <p:nvPr/>
        </p:nvSpPr>
        <p:spPr>
          <a:xfrm>
            <a:off x="6794893" y="1041526"/>
            <a:ext cx="228600" cy="247650"/>
          </a:xfrm>
          <a:custGeom>
            <a:avLst/>
            <a:gdLst/>
            <a:ahLst/>
            <a:cxnLst/>
            <a:rect l="l" t="t" r="r" b="b"/>
            <a:pathLst>
              <a:path w="228600" h="247650">
                <a:moveTo>
                  <a:pt x="228600" y="0"/>
                </a:moveTo>
                <a:lnTo>
                  <a:pt x="0" y="247650"/>
                </a:lnTo>
              </a:path>
            </a:pathLst>
          </a:custGeom>
          <a:ln w="28575">
            <a:solidFill>
              <a:srgbClr val="000000"/>
            </a:solidFill>
          </a:ln>
        </p:spPr>
        <p:txBody>
          <a:bodyPr wrap="square" lIns="0" tIns="0" rIns="0" bIns="0" rtlCol="0"/>
          <a:lstStyle/>
          <a:p>
            <a:endParaRPr/>
          </a:p>
        </p:txBody>
      </p:sp>
      <p:sp>
        <p:nvSpPr>
          <p:cNvPr id="71" name="object 71"/>
          <p:cNvSpPr/>
          <p:nvPr/>
        </p:nvSpPr>
        <p:spPr>
          <a:xfrm>
            <a:off x="7023493" y="1041526"/>
            <a:ext cx="228600" cy="247650"/>
          </a:xfrm>
          <a:custGeom>
            <a:avLst/>
            <a:gdLst/>
            <a:ahLst/>
            <a:cxnLst/>
            <a:rect l="l" t="t" r="r" b="b"/>
            <a:pathLst>
              <a:path w="228600" h="247650">
                <a:moveTo>
                  <a:pt x="0" y="0"/>
                </a:moveTo>
                <a:lnTo>
                  <a:pt x="228600" y="247650"/>
                </a:lnTo>
              </a:path>
            </a:pathLst>
          </a:custGeom>
          <a:ln w="28575">
            <a:solidFill>
              <a:srgbClr val="000000"/>
            </a:solidFill>
          </a:ln>
        </p:spPr>
        <p:txBody>
          <a:bodyPr wrap="square" lIns="0" tIns="0" rIns="0" bIns="0" rtlCol="0"/>
          <a:lstStyle/>
          <a:p>
            <a:endParaRPr/>
          </a:p>
        </p:txBody>
      </p:sp>
      <p:sp>
        <p:nvSpPr>
          <p:cNvPr id="72" name="object 72"/>
          <p:cNvSpPr/>
          <p:nvPr/>
        </p:nvSpPr>
        <p:spPr>
          <a:xfrm>
            <a:off x="6490093" y="1538351"/>
            <a:ext cx="228600" cy="249554"/>
          </a:xfrm>
          <a:custGeom>
            <a:avLst/>
            <a:gdLst/>
            <a:ahLst/>
            <a:cxnLst/>
            <a:rect l="l" t="t" r="r" b="b"/>
            <a:pathLst>
              <a:path w="228600" h="249555">
                <a:moveTo>
                  <a:pt x="228600" y="0"/>
                </a:moveTo>
                <a:lnTo>
                  <a:pt x="0" y="249174"/>
                </a:lnTo>
              </a:path>
            </a:pathLst>
          </a:custGeom>
          <a:ln w="28575">
            <a:solidFill>
              <a:srgbClr val="000000"/>
            </a:solidFill>
          </a:ln>
        </p:spPr>
        <p:txBody>
          <a:bodyPr wrap="square" lIns="0" tIns="0" rIns="0" bIns="0" rtlCol="0"/>
          <a:lstStyle/>
          <a:p>
            <a:endParaRPr/>
          </a:p>
        </p:txBody>
      </p:sp>
      <p:sp>
        <p:nvSpPr>
          <p:cNvPr id="73" name="object 73"/>
          <p:cNvSpPr/>
          <p:nvPr/>
        </p:nvSpPr>
        <p:spPr>
          <a:xfrm>
            <a:off x="6743839" y="1538351"/>
            <a:ext cx="152400" cy="249554"/>
          </a:xfrm>
          <a:custGeom>
            <a:avLst/>
            <a:gdLst/>
            <a:ahLst/>
            <a:cxnLst/>
            <a:rect l="l" t="t" r="r" b="b"/>
            <a:pathLst>
              <a:path w="152400" h="249555">
                <a:moveTo>
                  <a:pt x="0" y="0"/>
                </a:moveTo>
                <a:lnTo>
                  <a:pt x="152400" y="249174"/>
                </a:lnTo>
              </a:path>
            </a:pathLst>
          </a:custGeom>
          <a:ln w="28575">
            <a:solidFill>
              <a:srgbClr val="000000"/>
            </a:solidFill>
          </a:ln>
        </p:spPr>
        <p:txBody>
          <a:bodyPr wrap="square" lIns="0" tIns="0" rIns="0" bIns="0" rtlCol="0"/>
          <a:lstStyle/>
          <a:p>
            <a:endParaRPr/>
          </a:p>
        </p:txBody>
      </p:sp>
      <p:sp>
        <p:nvSpPr>
          <p:cNvPr id="74" name="object 74"/>
          <p:cNvSpPr/>
          <p:nvPr/>
        </p:nvSpPr>
        <p:spPr>
          <a:xfrm>
            <a:off x="7252093" y="1528445"/>
            <a:ext cx="76200" cy="249554"/>
          </a:xfrm>
          <a:custGeom>
            <a:avLst/>
            <a:gdLst/>
            <a:ahLst/>
            <a:cxnLst/>
            <a:rect l="l" t="t" r="r" b="b"/>
            <a:pathLst>
              <a:path w="76200" h="249555">
                <a:moveTo>
                  <a:pt x="76200" y="0"/>
                </a:moveTo>
                <a:lnTo>
                  <a:pt x="0" y="249174"/>
                </a:lnTo>
              </a:path>
            </a:pathLst>
          </a:custGeom>
          <a:ln w="28575">
            <a:solidFill>
              <a:srgbClr val="000000"/>
            </a:solidFill>
          </a:ln>
        </p:spPr>
        <p:txBody>
          <a:bodyPr wrap="square" lIns="0" tIns="0" rIns="0" bIns="0" rtlCol="0"/>
          <a:lstStyle/>
          <a:p>
            <a:endParaRPr/>
          </a:p>
        </p:txBody>
      </p:sp>
      <p:sp>
        <p:nvSpPr>
          <p:cNvPr id="75" name="object 75"/>
          <p:cNvSpPr/>
          <p:nvPr/>
        </p:nvSpPr>
        <p:spPr>
          <a:xfrm>
            <a:off x="7785493" y="1041526"/>
            <a:ext cx="304800" cy="247650"/>
          </a:xfrm>
          <a:custGeom>
            <a:avLst/>
            <a:gdLst/>
            <a:ahLst/>
            <a:cxnLst/>
            <a:rect l="l" t="t" r="r" b="b"/>
            <a:pathLst>
              <a:path w="304800" h="247650">
                <a:moveTo>
                  <a:pt x="304800" y="0"/>
                </a:moveTo>
                <a:lnTo>
                  <a:pt x="0" y="247650"/>
                </a:lnTo>
              </a:path>
            </a:pathLst>
          </a:custGeom>
          <a:ln w="28575">
            <a:solidFill>
              <a:srgbClr val="000000"/>
            </a:solidFill>
          </a:ln>
        </p:spPr>
        <p:txBody>
          <a:bodyPr wrap="square" lIns="0" tIns="0" rIns="0" bIns="0" rtlCol="0"/>
          <a:lstStyle/>
          <a:p>
            <a:endParaRPr/>
          </a:p>
        </p:txBody>
      </p:sp>
      <p:sp>
        <p:nvSpPr>
          <p:cNvPr id="76" name="object 76"/>
          <p:cNvSpPr/>
          <p:nvPr/>
        </p:nvSpPr>
        <p:spPr>
          <a:xfrm>
            <a:off x="8115439" y="1041526"/>
            <a:ext cx="304800" cy="247650"/>
          </a:xfrm>
          <a:custGeom>
            <a:avLst/>
            <a:gdLst/>
            <a:ahLst/>
            <a:cxnLst/>
            <a:rect l="l" t="t" r="r" b="b"/>
            <a:pathLst>
              <a:path w="304800" h="247650">
                <a:moveTo>
                  <a:pt x="0" y="0"/>
                </a:moveTo>
                <a:lnTo>
                  <a:pt x="304800" y="247650"/>
                </a:lnTo>
              </a:path>
            </a:pathLst>
          </a:custGeom>
          <a:ln w="28575">
            <a:solidFill>
              <a:srgbClr val="000000"/>
            </a:solidFill>
          </a:ln>
        </p:spPr>
        <p:txBody>
          <a:bodyPr wrap="square" lIns="0" tIns="0" rIns="0" bIns="0" rtlCol="0"/>
          <a:lstStyle/>
          <a:p>
            <a:endParaRPr/>
          </a:p>
        </p:txBody>
      </p:sp>
      <p:sp>
        <p:nvSpPr>
          <p:cNvPr id="77" name="object 77"/>
          <p:cNvSpPr/>
          <p:nvPr/>
        </p:nvSpPr>
        <p:spPr>
          <a:xfrm>
            <a:off x="3379609" y="1254125"/>
            <a:ext cx="838200" cy="342900"/>
          </a:xfrm>
          <a:custGeom>
            <a:avLst/>
            <a:gdLst/>
            <a:ahLst/>
            <a:cxnLst/>
            <a:rect l="l" t="t" r="r" b="b"/>
            <a:pathLst>
              <a:path w="838200" h="342900">
                <a:moveTo>
                  <a:pt x="0" y="310134"/>
                </a:moveTo>
                <a:lnTo>
                  <a:pt x="8093" y="259232"/>
                </a:lnTo>
                <a:lnTo>
                  <a:pt x="25883" y="211165"/>
                </a:lnTo>
                <a:lnTo>
                  <a:pt x="52552" y="166527"/>
                </a:lnTo>
                <a:lnTo>
                  <a:pt x="87282" y="125912"/>
                </a:lnTo>
                <a:lnTo>
                  <a:pt x="129254" y="89916"/>
                </a:lnTo>
                <a:lnTo>
                  <a:pt x="177649" y="59131"/>
                </a:lnTo>
                <a:lnTo>
                  <a:pt x="231650" y="34152"/>
                </a:lnTo>
                <a:lnTo>
                  <a:pt x="290437" y="15575"/>
                </a:lnTo>
                <a:lnTo>
                  <a:pt x="353193" y="3992"/>
                </a:lnTo>
                <a:lnTo>
                  <a:pt x="419100" y="0"/>
                </a:lnTo>
                <a:lnTo>
                  <a:pt x="453497" y="1077"/>
                </a:lnTo>
                <a:lnTo>
                  <a:pt x="519874" y="9446"/>
                </a:lnTo>
                <a:lnTo>
                  <a:pt x="582310" y="25538"/>
                </a:lnTo>
                <a:lnTo>
                  <a:pt x="639946" y="48684"/>
                </a:lnTo>
                <a:lnTo>
                  <a:pt x="691921" y="78209"/>
                </a:lnTo>
                <a:lnTo>
                  <a:pt x="737377" y="113443"/>
                </a:lnTo>
                <a:lnTo>
                  <a:pt x="775453" y="153712"/>
                </a:lnTo>
                <a:lnTo>
                  <a:pt x="805291" y="198346"/>
                </a:lnTo>
                <a:lnTo>
                  <a:pt x="826030" y="246671"/>
                </a:lnTo>
                <a:lnTo>
                  <a:pt x="836812" y="298016"/>
                </a:lnTo>
                <a:lnTo>
                  <a:pt x="838200" y="324612"/>
                </a:lnTo>
                <a:lnTo>
                  <a:pt x="838200" y="330708"/>
                </a:lnTo>
                <a:lnTo>
                  <a:pt x="838200" y="336804"/>
                </a:lnTo>
                <a:lnTo>
                  <a:pt x="837438" y="342900"/>
                </a:lnTo>
              </a:path>
            </a:pathLst>
          </a:custGeom>
          <a:ln w="28575">
            <a:solidFill>
              <a:srgbClr val="FF0000"/>
            </a:solidFill>
            <a:prstDash val="dash"/>
          </a:ln>
        </p:spPr>
        <p:txBody>
          <a:bodyPr wrap="square" lIns="0" tIns="0" rIns="0" bIns="0" rtlCol="0"/>
          <a:lstStyle/>
          <a:p>
            <a:endParaRPr/>
          </a:p>
        </p:txBody>
      </p:sp>
      <p:sp>
        <p:nvSpPr>
          <p:cNvPr id="78" name="object 78"/>
          <p:cNvSpPr/>
          <p:nvPr/>
        </p:nvSpPr>
        <p:spPr>
          <a:xfrm>
            <a:off x="4217809" y="1601597"/>
            <a:ext cx="0" cy="410209"/>
          </a:xfrm>
          <a:custGeom>
            <a:avLst/>
            <a:gdLst/>
            <a:ahLst/>
            <a:cxnLst/>
            <a:rect l="l" t="t" r="r" b="b"/>
            <a:pathLst>
              <a:path h="410210">
                <a:moveTo>
                  <a:pt x="0" y="0"/>
                </a:moveTo>
                <a:lnTo>
                  <a:pt x="0" y="409955"/>
                </a:lnTo>
              </a:path>
            </a:pathLst>
          </a:custGeom>
          <a:ln w="28575">
            <a:solidFill>
              <a:srgbClr val="FF0000"/>
            </a:solidFill>
            <a:prstDash val="dash"/>
          </a:ln>
        </p:spPr>
        <p:txBody>
          <a:bodyPr wrap="square" lIns="0" tIns="0" rIns="0" bIns="0" rtlCol="0"/>
          <a:lstStyle/>
          <a:p>
            <a:endParaRPr/>
          </a:p>
        </p:txBody>
      </p:sp>
      <p:sp>
        <p:nvSpPr>
          <p:cNvPr id="79" name="object 79"/>
          <p:cNvSpPr/>
          <p:nvPr/>
        </p:nvSpPr>
        <p:spPr>
          <a:xfrm>
            <a:off x="1487621" y="2487802"/>
            <a:ext cx="304800" cy="239395"/>
          </a:xfrm>
          <a:custGeom>
            <a:avLst/>
            <a:gdLst/>
            <a:ahLst/>
            <a:cxnLst/>
            <a:rect l="l" t="t" r="r" b="b"/>
            <a:pathLst>
              <a:path w="304800" h="239394">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80" name="object 80"/>
          <p:cNvSpPr txBox="1"/>
          <p:nvPr/>
        </p:nvSpPr>
        <p:spPr>
          <a:xfrm>
            <a:off x="1571631" y="24995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81" name="object 81"/>
          <p:cNvSpPr/>
          <p:nvPr/>
        </p:nvSpPr>
        <p:spPr>
          <a:xfrm>
            <a:off x="954238" y="2908426"/>
            <a:ext cx="304800" cy="240665"/>
          </a:xfrm>
          <a:custGeom>
            <a:avLst/>
            <a:gdLst/>
            <a:ahLst/>
            <a:cxnLst/>
            <a:rect l="l" t="t" r="r" b="b"/>
            <a:pathLst>
              <a:path w="304800" h="240664">
                <a:moveTo>
                  <a:pt x="152324" y="0"/>
                </a:moveTo>
                <a:lnTo>
                  <a:pt x="105158" y="5929"/>
                </a:lnTo>
                <a:lnTo>
                  <a:pt x="63926" y="22452"/>
                </a:lnTo>
                <a:lnTo>
                  <a:pt x="31044" y="47671"/>
                </a:lnTo>
                <a:lnTo>
                  <a:pt x="8930" y="79687"/>
                </a:lnTo>
                <a:lnTo>
                  <a:pt x="0" y="116601"/>
                </a:lnTo>
                <a:lnTo>
                  <a:pt x="830" y="130099"/>
                </a:lnTo>
                <a:lnTo>
                  <a:pt x="12765" y="167385"/>
                </a:lnTo>
                <a:lnTo>
                  <a:pt x="37055" y="198643"/>
                </a:lnTo>
                <a:lnTo>
                  <a:pt x="71369" y="222309"/>
                </a:lnTo>
                <a:lnTo>
                  <a:pt x="113377" y="236820"/>
                </a:lnTo>
                <a:lnTo>
                  <a:pt x="144505" y="240636"/>
                </a:lnTo>
                <a:lnTo>
                  <a:pt x="161756" y="240032"/>
                </a:lnTo>
                <a:lnTo>
                  <a:pt x="209299" y="231099"/>
                </a:lnTo>
                <a:lnTo>
                  <a:pt x="249144" y="212761"/>
                </a:lnTo>
                <a:lnTo>
                  <a:pt x="279510" y="186655"/>
                </a:lnTo>
                <a:lnTo>
                  <a:pt x="302178" y="142592"/>
                </a:lnTo>
                <a:lnTo>
                  <a:pt x="304223" y="130328"/>
                </a:lnTo>
                <a:lnTo>
                  <a:pt x="303512" y="116146"/>
                </a:lnTo>
                <a:lnTo>
                  <a:pt x="292333" y="77267"/>
                </a:lnTo>
                <a:lnTo>
                  <a:pt x="269225" y="44906"/>
                </a:lnTo>
                <a:lnTo>
                  <a:pt x="236298" y="20372"/>
                </a:lnTo>
                <a:lnTo>
                  <a:pt x="195661" y="4975"/>
                </a:lnTo>
                <a:lnTo>
                  <a:pt x="152324" y="0"/>
                </a:lnTo>
                <a:close/>
              </a:path>
            </a:pathLst>
          </a:custGeom>
          <a:ln w="28575">
            <a:solidFill>
              <a:srgbClr val="000000"/>
            </a:solidFill>
          </a:ln>
        </p:spPr>
        <p:txBody>
          <a:bodyPr wrap="square" lIns="0" tIns="0" rIns="0" bIns="0" rtlCol="0"/>
          <a:lstStyle/>
          <a:p>
            <a:endParaRPr/>
          </a:p>
        </p:txBody>
      </p:sp>
      <p:sp>
        <p:nvSpPr>
          <p:cNvPr id="82" name="object 82"/>
          <p:cNvSpPr txBox="1"/>
          <p:nvPr/>
        </p:nvSpPr>
        <p:spPr>
          <a:xfrm>
            <a:off x="1038231" y="29201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83" name="object 83"/>
          <p:cNvSpPr/>
          <p:nvPr/>
        </p:nvSpPr>
        <p:spPr>
          <a:xfrm>
            <a:off x="2021058" y="2898520"/>
            <a:ext cx="304165" cy="241935"/>
          </a:xfrm>
          <a:custGeom>
            <a:avLst/>
            <a:gdLst/>
            <a:ahLst/>
            <a:cxnLst/>
            <a:rect l="l" t="t" r="r" b="b"/>
            <a:pathLst>
              <a:path w="304164" h="241935">
                <a:moveTo>
                  <a:pt x="152305" y="0"/>
                </a:moveTo>
                <a:lnTo>
                  <a:pt x="105246" y="5907"/>
                </a:lnTo>
                <a:lnTo>
                  <a:pt x="64088" y="22395"/>
                </a:lnTo>
                <a:lnTo>
                  <a:pt x="31228" y="47614"/>
                </a:lnTo>
                <a:lnTo>
                  <a:pt x="9066" y="79714"/>
                </a:lnTo>
                <a:lnTo>
                  <a:pt x="0" y="116844"/>
                </a:lnTo>
                <a:lnTo>
                  <a:pt x="823" y="130284"/>
                </a:lnTo>
                <a:lnTo>
                  <a:pt x="12710" y="167530"/>
                </a:lnTo>
                <a:lnTo>
                  <a:pt x="36918" y="198896"/>
                </a:lnTo>
                <a:lnTo>
                  <a:pt x="71126" y="222749"/>
                </a:lnTo>
                <a:lnTo>
                  <a:pt x="113017" y="237458"/>
                </a:lnTo>
                <a:lnTo>
                  <a:pt x="144065" y="241378"/>
                </a:lnTo>
                <a:lnTo>
                  <a:pt x="161362" y="240771"/>
                </a:lnTo>
                <a:lnTo>
                  <a:pt x="209004" y="231776"/>
                </a:lnTo>
                <a:lnTo>
                  <a:pt x="248909" y="213361"/>
                </a:lnTo>
                <a:lnTo>
                  <a:pt x="279326" y="187249"/>
                </a:lnTo>
                <a:lnTo>
                  <a:pt x="302089" y="143440"/>
                </a:lnTo>
                <a:lnTo>
                  <a:pt x="304170" y="131307"/>
                </a:lnTo>
                <a:lnTo>
                  <a:pt x="303470" y="116997"/>
                </a:lnTo>
                <a:lnTo>
                  <a:pt x="292376" y="77833"/>
                </a:lnTo>
                <a:lnTo>
                  <a:pt x="269417" y="45297"/>
                </a:lnTo>
                <a:lnTo>
                  <a:pt x="236682" y="20643"/>
                </a:lnTo>
                <a:lnTo>
                  <a:pt x="196263" y="5129"/>
                </a:lnTo>
                <a:lnTo>
                  <a:pt x="152305" y="0"/>
                </a:lnTo>
                <a:close/>
              </a:path>
            </a:pathLst>
          </a:custGeom>
          <a:ln w="28575">
            <a:solidFill>
              <a:srgbClr val="000000"/>
            </a:solidFill>
          </a:ln>
        </p:spPr>
        <p:txBody>
          <a:bodyPr wrap="square" lIns="0" tIns="0" rIns="0" bIns="0" rtlCol="0"/>
          <a:lstStyle/>
          <a:p>
            <a:endParaRPr/>
          </a:p>
        </p:txBody>
      </p:sp>
      <p:sp>
        <p:nvSpPr>
          <p:cNvPr id="84" name="object 84"/>
          <p:cNvSpPr txBox="1"/>
          <p:nvPr/>
        </p:nvSpPr>
        <p:spPr>
          <a:xfrm>
            <a:off x="2105031" y="290871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85" name="object 85"/>
          <p:cNvSpPr/>
          <p:nvPr/>
        </p:nvSpPr>
        <p:spPr>
          <a:xfrm>
            <a:off x="649421" y="3381629"/>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86" name="object 86"/>
          <p:cNvSpPr txBox="1"/>
          <p:nvPr/>
        </p:nvSpPr>
        <p:spPr>
          <a:xfrm>
            <a:off x="73343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87" name="object 87"/>
          <p:cNvSpPr/>
          <p:nvPr/>
        </p:nvSpPr>
        <p:spPr>
          <a:xfrm>
            <a:off x="1259038" y="3371722"/>
            <a:ext cx="304165" cy="241935"/>
          </a:xfrm>
          <a:custGeom>
            <a:avLst/>
            <a:gdLst/>
            <a:ahLst/>
            <a:cxnLst/>
            <a:rect l="l" t="t" r="r" b="b"/>
            <a:pathLst>
              <a:path w="304165" h="241935">
                <a:moveTo>
                  <a:pt x="152324" y="0"/>
                </a:moveTo>
                <a:lnTo>
                  <a:pt x="105158" y="5929"/>
                </a:lnTo>
                <a:lnTo>
                  <a:pt x="63926" y="22452"/>
                </a:lnTo>
                <a:lnTo>
                  <a:pt x="31044" y="47671"/>
                </a:lnTo>
                <a:lnTo>
                  <a:pt x="8930" y="79687"/>
                </a:lnTo>
                <a:lnTo>
                  <a:pt x="0" y="116601"/>
                </a:lnTo>
                <a:lnTo>
                  <a:pt x="826" y="130076"/>
                </a:lnTo>
                <a:lnTo>
                  <a:pt x="12705" y="167398"/>
                </a:lnTo>
                <a:lnTo>
                  <a:pt x="36886" y="198810"/>
                </a:lnTo>
                <a:lnTo>
                  <a:pt x="71055" y="222692"/>
                </a:lnTo>
                <a:lnTo>
                  <a:pt x="112899" y="237428"/>
                </a:lnTo>
                <a:lnTo>
                  <a:pt x="143916" y="241371"/>
                </a:lnTo>
                <a:lnTo>
                  <a:pt x="161192" y="240769"/>
                </a:lnTo>
                <a:lnTo>
                  <a:pt x="208778" y="231816"/>
                </a:lnTo>
                <a:lnTo>
                  <a:pt x="248654" y="213450"/>
                </a:lnTo>
                <a:lnTo>
                  <a:pt x="279088" y="187348"/>
                </a:lnTo>
                <a:lnTo>
                  <a:pt x="301989" y="143411"/>
                </a:lnTo>
                <a:lnTo>
                  <a:pt x="304130" y="131210"/>
                </a:lnTo>
                <a:lnTo>
                  <a:pt x="303440" y="116916"/>
                </a:lnTo>
                <a:lnTo>
                  <a:pt x="292369" y="77788"/>
                </a:lnTo>
                <a:lnTo>
                  <a:pt x="269420" y="45274"/>
                </a:lnTo>
                <a:lnTo>
                  <a:pt x="236688" y="20633"/>
                </a:lnTo>
                <a:lnTo>
                  <a:pt x="196266" y="5125"/>
                </a:lnTo>
                <a:lnTo>
                  <a:pt x="152324" y="0"/>
                </a:lnTo>
                <a:close/>
              </a:path>
            </a:pathLst>
          </a:custGeom>
          <a:ln w="28575">
            <a:solidFill>
              <a:srgbClr val="000000"/>
            </a:solidFill>
          </a:ln>
        </p:spPr>
        <p:txBody>
          <a:bodyPr wrap="square" lIns="0" tIns="0" rIns="0" bIns="0" rtlCol="0"/>
          <a:lstStyle/>
          <a:p>
            <a:endParaRPr/>
          </a:p>
        </p:txBody>
      </p:sp>
      <p:sp>
        <p:nvSpPr>
          <p:cNvPr id="88" name="object 88"/>
          <p:cNvSpPr/>
          <p:nvPr/>
        </p:nvSpPr>
        <p:spPr>
          <a:xfrm>
            <a:off x="1716221" y="3381629"/>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89" name="object 89"/>
          <p:cNvSpPr/>
          <p:nvPr/>
        </p:nvSpPr>
        <p:spPr>
          <a:xfrm>
            <a:off x="2325838" y="3371722"/>
            <a:ext cx="304165" cy="241935"/>
          </a:xfrm>
          <a:custGeom>
            <a:avLst/>
            <a:gdLst/>
            <a:ahLst/>
            <a:cxnLst/>
            <a:rect l="l" t="t" r="r" b="b"/>
            <a:pathLst>
              <a:path w="304164" h="241935">
                <a:moveTo>
                  <a:pt x="152324" y="0"/>
                </a:moveTo>
                <a:lnTo>
                  <a:pt x="105158" y="5929"/>
                </a:lnTo>
                <a:lnTo>
                  <a:pt x="63926" y="22452"/>
                </a:lnTo>
                <a:lnTo>
                  <a:pt x="31044" y="47671"/>
                </a:lnTo>
                <a:lnTo>
                  <a:pt x="8930" y="79687"/>
                </a:lnTo>
                <a:lnTo>
                  <a:pt x="0" y="116601"/>
                </a:lnTo>
                <a:lnTo>
                  <a:pt x="826" y="130076"/>
                </a:lnTo>
                <a:lnTo>
                  <a:pt x="12705" y="167398"/>
                </a:lnTo>
                <a:lnTo>
                  <a:pt x="36886" y="198810"/>
                </a:lnTo>
                <a:lnTo>
                  <a:pt x="71055" y="222692"/>
                </a:lnTo>
                <a:lnTo>
                  <a:pt x="112899" y="237428"/>
                </a:lnTo>
                <a:lnTo>
                  <a:pt x="143916" y="241371"/>
                </a:lnTo>
                <a:lnTo>
                  <a:pt x="161192" y="240769"/>
                </a:lnTo>
                <a:lnTo>
                  <a:pt x="208778" y="231816"/>
                </a:lnTo>
                <a:lnTo>
                  <a:pt x="248654" y="213450"/>
                </a:lnTo>
                <a:lnTo>
                  <a:pt x="279088" y="187348"/>
                </a:lnTo>
                <a:lnTo>
                  <a:pt x="301989" y="143411"/>
                </a:lnTo>
                <a:lnTo>
                  <a:pt x="304130" y="131210"/>
                </a:lnTo>
                <a:lnTo>
                  <a:pt x="303440" y="116916"/>
                </a:lnTo>
                <a:lnTo>
                  <a:pt x="292369" y="77788"/>
                </a:lnTo>
                <a:lnTo>
                  <a:pt x="269420" y="45274"/>
                </a:lnTo>
                <a:lnTo>
                  <a:pt x="236688" y="20633"/>
                </a:lnTo>
                <a:lnTo>
                  <a:pt x="196266" y="5125"/>
                </a:lnTo>
                <a:lnTo>
                  <a:pt x="152324" y="0"/>
                </a:lnTo>
                <a:close/>
              </a:path>
            </a:pathLst>
          </a:custGeom>
          <a:ln w="28575">
            <a:solidFill>
              <a:srgbClr val="000000"/>
            </a:solidFill>
          </a:ln>
        </p:spPr>
        <p:txBody>
          <a:bodyPr wrap="square" lIns="0" tIns="0" rIns="0" bIns="0" rtlCol="0"/>
          <a:lstStyle/>
          <a:p>
            <a:endParaRPr/>
          </a:p>
        </p:txBody>
      </p:sp>
      <p:sp>
        <p:nvSpPr>
          <p:cNvPr id="90" name="object 90"/>
          <p:cNvSpPr/>
          <p:nvPr/>
        </p:nvSpPr>
        <p:spPr>
          <a:xfrm>
            <a:off x="420858" y="3852545"/>
            <a:ext cx="304165" cy="241935"/>
          </a:xfrm>
          <a:custGeom>
            <a:avLst/>
            <a:gdLst/>
            <a:ahLst/>
            <a:cxnLst/>
            <a:rect l="l" t="t" r="r" b="b"/>
            <a:pathLst>
              <a:path w="304165" h="241935">
                <a:moveTo>
                  <a:pt x="152305" y="0"/>
                </a:moveTo>
                <a:lnTo>
                  <a:pt x="105246" y="5907"/>
                </a:lnTo>
                <a:lnTo>
                  <a:pt x="64088" y="22395"/>
                </a:lnTo>
                <a:lnTo>
                  <a:pt x="31228" y="47614"/>
                </a:lnTo>
                <a:lnTo>
                  <a:pt x="9066" y="79714"/>
                </a:lnTo>
                <a:lnTo>
                  <a:pt x="0" y="116844"/>
                </a:lnTo>
                <a:lnTo>
                  <a:pt x="823" y="130284"/>
                </a:lnTo>
                <a:lnTo>
                  <a:pt x="12710" y="167530"/>
                </a:lnTo>
                <a:lnTo>
                  <a:pt x="36918" y="198896"/>
                </a:lnTo>
                <a:lnTo>
                  <a:pt x="71126" y="222749"/>
                </a:lnTo>
                <a:lnTo>
                  <a:pt x="113017" y="237458"/>
                </a:lnTo>
                <a:lnTo>
                  <a:pt x="144065" y="241378"/>
                </a:lnTo>
                <a:lnTo>
                  <a:pt x="161362" y="240771"/>
                </a:lnTo>
                <a:lnTo>
                  <a:pt x="209004" y="231776"/>
                </a:lnTo>
                <a:lnTo>
                  <a:pt x="248909" y="213361"/>
                </a:lnTo>
                <a:lnTo>
                  <a:pt x="279326" y="187249"/>
                </a:lnTo>
                <a:lnTo>
                  <a:pt x="302089" y="143440"/>
                </a:lnTo>
                <a:lnTo>
                  <a:pt x="304170" y="131307"/>
                </a:lnTo>
                <a:lnTo>
                  <a:pt x="303470" y="116997"/>
                </a:lnTo>
                <a:lnTo>
                  <a:pt x="292376" y="77833"/>
                </a:lnTo>
                <a:lnTo>
                  <a:pt x="269417" y="45297"/>
                </a:lnTo>
                <a:lnTo>
                  <a:pt x="236682" y="20643"/>
                </a:lnTo>
                <a:lnTo>
                  <a:pt x="196263" y="5129"/>
                </a:lnTo>
                <a:lnTo>
                  <a:pt x="152305" y="0"/>
                </a:lnTo>
                <a:close/>
              </a:path>
            </a:pathLst>
          </a:custGeom>
          <a:ln w="28575">
            <a:solidFill>
              <a:srgbClr val="000000"/>
            </a:solidFill>
          </a:ln>
        </p:spPr>
        <p:txBody>
          <a:bodyPr wrap="square" lIns="0" tIns="0" rIns="0" bIns="0" rtlCol="0"/>
          <a:lstStyle/>
          <a:p>
            <a:endParaRPr/>
          </a:p>
        </p:txBody>
      </p:sp>
      <p:sp>
        <p:nvSpPr>
          <p:cNvPr id="91" name="object 91"/>
          <p:cNvSpPr/>
          <p:nvPr/>
        </p:nvSpPr>
        <p:spPr>
          <a:xfrm>
            <a:off x="801821" y="3844925"/>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92" name="object 92"/>
          <p:cNvSpPr/>
          <p:nvPr/>
        </p:nvSpPr>
        <p:spPr>
          <a:xfrm>
            <a:off x="1182821" y="3862451"/>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93" name="object 93"/>
          <p:cNvSpPr txBox="1"/>
          <p:nvPr/>
        </p:nvSpPr>
        <p:spPr>
          <a:xfrm>
            <a:off x="1266831" y="3381916"/>
            <a:ext cx="228600" cy="768350"/>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450"/>
              </a:spcBef>
            </a:pPr>
            <a:r>
              <a:rPr sz="2000" b="1" spc="-10" dirty="0">
                <a:latin typeface="Times New Roman"/>
                <a:cs typeface="Times New Roman"/>
              </a:rPr>
              <a:t>5</a:t>
            </a:r>
            <a:endParaRPr sz="2000">
              <a:latin typeface="Times New Roman"/>
              <a:cs typeface="Times New Roman"/>
            </a:endParaRPr>
          </a:p>
        </p:txBody>
      </p:sp>
      <p:sp>
        <p:nvSpPr>
          <p:cNvPr id="94" name="object 94"/>
          <p:cNvSpPr txBox="1"/>
          <p:nvPr/>
        </p:nvSpPr>
        <p:spPr>
          <a:xfrm>
            <a:off x="180023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95" name="object 95"/>
          <p:cNvSpPr txBox="1"/>
          <p:nvPr/>
        </p:nvSpPr>
        <p:spPr>
          <a:xfrm>
            <a:off x="2409831" y="33819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96" name="object 96"/>
          <p:cNvSpPr txBox="1"/>
          <p:nvPr/>
        </p:nvSpPr>
        <p:spPr>
          <a:xfrm>
            <a:off x="504831" y="38627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97" name="object 97"/>
          <p:cNvSpPr txBox="1"/>
          <p:nvPr/>
        </p:nvSpPr>
        <p:spPr>
          <a:xfrm>
            <a:off x="885831" y="3850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98" name="object 98"/>
          <p:cNvSpPr/>
          <p:nvPr/>
        </p:nvSpPr>
        <p:spPr>
          <a:xfrm>
            <a:off x="1182763" y="2727070"/>
            <a:ext cx="381000" cy="181610"/>
          </a:xfrm>
          <a:custGeom>
            <a:avLst/>
            <a:gdLst/>
            <a:ahLst/>
            <a:cxnLst/>
            <a:rect l="l" t="t" r="r" b="b"/>
            <a:pathLst>
              <a:path w="381000" h="181610">
                <a:moveTo>
                  <a:pt x="381000" y="0"/>
                </a:moveTo>
                <a:lnTo>
                  <a:pt x="0" y="181356"/>
                </a:lnTo>
              </a:path>
            </a:pathLst>
          </a:custGeom>
          <a:ln w="28575">
            <a:solidFill>
              <a:srgbClr val="000000"/>
            </a:solidFill>
          </a:ln>
        </p:spPr>
        <p:txBody>
          <a:bodyPr wrap="square" lIns="0" tIns="0" rIns="0" bIns="0" rtlCol="0"/>
          <a:lstStyle/>
          <a:p>
            <a:endParaRPr/>
          </a:p>
        </p:txBody>
      </p:sp>
      <p:sp>
        <p:nvSpPr>
          <p:cNvPr id="99" name="object 99"/>
          <p:cNvSpPr/>
          <p:nvPr/>
        </p:nvSpPr>
        <p:spPr>
          <a:xfrm>
            <a:off x="1716163" y="2727070"/>
            <a:ext cx="381000" cy="181610"/>
          </a:xfrm>
          <a:custGeom>
            <a:avLst/>
            <a:gdLst/>
            <a:ahLst/>
            <a:cxnLst/>
            <a:rect l="l" t="t" r="r" b="b"/>
            <a:pathLst>
              <a:path w="381000" h="181610">
                <a:moveTo>
                  <a:pt x="0" y="0"/>
                </a:moveTo>
                <a:lnTo>
                  <a:pt x="381000" y="181355"/>
                </a:lnTo>
              </a:path>
            </a:pathLst>
          </a:custGeom>
          <a:ln w="28574">
            <a:solidFill>
              <a:srgbClr val="000000"/>
            </a:solidFill>
          </a:ln>
        </p:spPr>
        <p:txBody>
          <a:bodyPr wrap="square" lIns="0" tIns="0" rIns="0" bIns="0" rtlCol="0"/>
          <a:lstStyle/>
          <a:p>
            <a:endParaRPr/>
          </a:p>
        </p:txBody>
      </p:sp>
      <p:sp>
        <p:nvSpPr>
          <p:cNvPr id="100" name="object 100"/>
          <p:cNvSpPr/>
          <p:nvPr/>
        </p:nvSpPr>
        <p:spPr>
          <a:xfrm>
            <a:off x="877963" y="3149219"/>
            <a:ext cx="228600" cy="240029"/>
          </a:xfrm>
          <a:custGeom>
            <a:avLst/>
            <a:gdLst/>
            <a:ahLst/>
            <a:cxnLst/>
            <a:rect l="l" t="t" r="r" b="b"/>
            <a:pathLst>
              <a:path w="228600" h="240029">
                <a:moveTo>
                  <a:pt x="228600" y="0"/>
                </a:moveTo>
                <a:lnTo>
                  <a:pt x="0" y="240029"/>
                </a:lnTo>
              </a:path>
            </a:pathLst>
          </a:custGeom>
          <a:ln w="28575">
            <a:solidFill>
              <a:srgbClr val="000000"/>
            </a:solidFill>
          </a:ln>
        </p:spPr>
        <p:txBody>
          <a:bodyPr wrap="square" lIns="0" tIns="0" rIns="0" bIns="0" rtlCol="0"/>
          <a:lstStyle/>
          <a:p>
            <a:endParaRPr/>
          </a:p>
        </p:txBody>
      </p:sp>
      <p:sp>
        <p:nvSpPr>
          <p:cNvPr id="101" name="object 101"/>
          <p:cNvSpPr/>
          <p:nvPr/>
        </p:nvSpPr>
        <p:spPr>
          <a:xfrm>
            <a:off x="1106563" y="3149219"/>
            <a:ext cx="228600" cy="240029"/>
          </a:xfrm>
          <a:custGeom>
            <a:avLst/>
            <a:gdLst/>
            <a:ahLst/>
            <a:cxnLst/>
            <a:rect l="l" t="t" r="r" b="b"/>
            <a:pathLst>
              <a:path w="228600" h="240029">
                <a:moveTo>
                  <a:pt x="0" y="0"/>
                </a:moveTo>
                <a:lnTo>
                  <a:pt x="228600" y="240029"/>
                </a:lnTo>
              </a:path>
            </a:pathLst>
          </a:custGeom>
          <a:ln w="28575">
            <a:solidFill>
              <a:srgbClr val="000000"/>
            </a:solidFill>
          </a:ln>
        </p:spPr>
        <p:txBody>
          <a:bodyPr wrap="square" lIns="0" tIns="0" rIns="0" bIns="0" rtlCol="0"/>
          <a:lstStyle/>
          <a:p>
            <a:endParaRPr/>
          </a:p>
        </p:txBody>
      </p:sp>
      <p:sp>
        <p:nvSpPr>
          <p:cNvPr id="102" name="object 102"/>
          <p:cNvSpPr/>
          <p:nvPr/>
        </p:nvSpPr>
        <p:spPr>
          <a:xfrm>
            <a:off x="573163" y="3630803"/>
            <a:ext cx="228600" cy="239395"/>
          </a:xfrm>
          <a:custGeom>
            <a:avLst/>
            <a:gdLst/>
            <a:ahLst/>
            <a:cxnLst/>
            <a:rect l="l" t="t" r="r" b="b"/>
            <a:pathLst>
              <a:path w="228600" h="239395">
                <a:moveTo>
                  <a:pt x="228600" y="0"/>
                </a:moveTo>
                <a:lnTo>
                  <a:pt x="0" y="239268"/>
                </a:lnTo>
              </a:path>
            </a:pathLst>
          </a:custGeom>
          <a:ln w="28575">
            <a:solidFill>
              <a:srgbClr val="000000"/>
            </a:solidFill>
          </a:ln>
        </p:spPr>
        <p:txBody>
          <a:bodyPr wrap="square" lIns="0" tIns="0" rIns="0" bIns="0" rtlCol="0"/>
          <a:lstStyle/>
          <a:p>
            <a:endParaRPr/>
          </a:p>
        </p:txBody>
      </p:sp>
      <p:sp>
        <p:nvSpPr>
          <p:cNvPr id="103" name="object 103"/>
          <p:cNvSpPr/>
          <p:nvPr/>
        </p:nvSpPr>
        <p:spPr>
          <a:xfrm>
            <a:off x="826909" y="3630803"/>
            <a:ext cx="152400" cy="239395"/>
          </a:xfrm>
          <a:custGeom>
            <a:avLst/>
            <a:gdLst/>
            <a:ahLst/>
            <a:cxnLst/>
            <a:rect l="l" t="t" r="r" b="b"/>
            <a:pathLst>
              <a:path w="152400" h="239395">
                <a:moveTo>
                  <a:pt x="0" y="0"/>
                </a:moveTo>
                <a:lnTo>
                  <a:pt x="152400" y="239268"/>
                </a:lnTo>
              </a:path>
            </a:pathLst>
          </a:custGeom>
          <a:ln w="28575">
            <a:solidFill>
              <a:srgbClr val="000000"/>
            </a:solidFill>
          </a:ln>
        </p:spPr>
        <p:txBody>
          <a:bodyPr wrap="square" lIns="0" tIns="0" rIns="0" bIns="0" rtlCol="0"/>
          <a:lstStyle/>
          <a:p>
            <a:endParaRPr/>
          </a:p>
        </p:txBody>
      </p:sp>
      <p:sp>
        <p:nvSpPr>
          <p:cNvPr id="104" name="object 104"/>
          <p:cNvSpPr/>
          <p:nvPr/>
        </p:nvSpPr>
        <p:spPr>
          <a:xfrm>
            <a:off x="1335163" y="3619372"/>
            <a:ext cx="76200" cy="241935"/>
          </a:xfrm>
          <a:custGeom>
            <a:avLst/>
            <a:gdLst/>
            <a:ahLst/>
            <a:cxnLst/>
            <a:rect l="l" t="t" r="r" b="b"/>
            <a:pathLst>
              <a:path w="76200" h="241935">
                <a:moveTo>
                  <a:pt x="76200" y="0"/>
                </a:moveTo>
                <a:lnTo>
                  <a:pt x="0" y="241554"/>
                </a:lnTo>
              </a:path>
            </a:pathLst>
          </a:custGeom>
          <a:ln w="28575">
            <a:solidFill>
              <a:srgbClr val="000000"/>
            </a:solidFill>
          </a:ln>
        </p:spPr>
        <p:txBody>
          <a:bodyPr wrap="square" lIns="0" tIns="0" rIns="0" bIns="0" rtlCol="0"/>
          <a:lstStyle/>
          <a:p>
            <a:endParaRPr/>
          </a:p>
        </p:txBody>
      </p:sp>
      <p:sp>
        <p:nvSpPr>
          <p:cNvPr id="105" name="object 105"/>
          <p:cNvSpPr/>
          <p:nvPr/>
        </p:nvSpPr>
        <p:spPr>
          <a:xfrm>
            <a:off x="1868563" y="3149219"/>
            <a:ext cx="304800" cy="240029"/>
          </a:xfrm>
          <a:custGeom>
            <a:avLst/>
            <a:gdLst/>
            <a:ahLst/>
            <a:cxnLst/>
            <a:rect l="l" t="t" r="r" b="b"/>
            <a:pathLst>
              <a:path w="304800" h="240029">
                <a:moveTo>
                  <a:pt x="304800" y="0"/>
                </a:moveTo>
                <a:lnTo>
                  <a:pt x="0" y="240029"/>
                </a:lnTo>
              </a:path>
            </a:pathLst>
          </a:custGeom>
          <a:ln w="28575">
            <a:solidFill>
              <a:srgbClr val="000000"/>
            </a:solidFill>
          </a:ln>
        </p:spPr>
        <p:txBody>
          <a:bodyPr wrap="square" lIns="0" tIns="0" rIns="0" bIns="0" rtlCol="0"/>
          <a:lstStyle/>
          <a:p>
            <a:endParaRPr/>
          </a:p>
        </p:txBody>
      </p:sp>
      <p:sp>
        <p:nvSpPr>
          <p:cNvPr id="106" name="object 106"/>
          <p:cNvSpPr/>
          <p:nvPr/>
        </p:nvSpPr>
        <p:spPr>
          <a:xfrm>
            <a:off x="2198509" y="3149219"/>
            <a:ext cx="304800" cy="240029"/>
          </a:xfrm>
          <a:custGeom>
            <a:avLst/>
            <a:gdLst/>
            <a:ahLst/>
            <a:cxnLst/>
            <a:rect l="l" t="t" r="r" b="b"/>
            <a:pathLst>
              <a:path w="304800" h="240029">
                <a:moveTo>
                  <a:pt x="0" y="0"/>
                </a:moveTo>
                <a:lnTo>
                  <a:pt x="304800" y="240029"/>
                </a:lnTo>
              </a:path>
            </a:pathLst>
          </a:custGeom>
          <a:ln w="28575">
            <a:solidFill>
              <a:srgbClr val="000000"/>
            </a:solidFill>
          </a:ln>
        </p:spPr>
        <p:txBody>
          <a:bodyPr wrap="square" lIns="0" tIns="0" rIns="0" bIns="0" rtlCol="0"/>
          <a:lstStyle/>
          <a:p>
            <a:endParaRPr/>
          </a:p>
        </p:txBody>
      </p:sp>
      <p:sp>
        <p:nvSpPr>
          <p:cNvPr id="107" name="object 107"/>
          <p:cNvSpPr/>
          <p:nvPr/>
        </p:nvSpPr>
        <p:spPr>
          <a:xfrm>
            <a:off x="268363" y="2822320"/>
            <a:ext cx="1371600" cy="503555"/>
          </a:xfrm>
          <a:custGeom>
            <a:avLst/>
            <a:gdLst/>
            <a:ahLst/>
            <a:cxnLst/>
            <a:rect l="l" t="t" r="r" b="b"/>
            <a:pathLst>
              <a:path w="1371600" h="503554">
                <a:moveTo>
                  <a:pt x="0" y="457200"/>
                </a:moveTo>
                <a:lnTo>
                  <a:pt x="4521" y="419224"/>
                </a:lnTo>
                <a:lnTo>
                  <a:pt x="25792" y="346182"/>
                </a:lnTo>
                <a:lnTo>
                  <a:pt x="42208" y="311334"/>
                </a:lnTo>
                <a:lnTo>
                  <a:pt x="62257" y="277748"/>
                </a:lnTo>
                <a:lnTo>
                  <a:pt x="85773" y="245534"/>
                </a:lnTo>
                <a:lnTo>
                  <a:pt x="112588" y="214801"/>
                </a:lnTo>
                <a:lnTo>
                  <a:pt x="142536" y="185659"/>
                </a:lnTo>
                <a:lnTo>
                  <a:pt x="175452" y="158218"/>
                </a:lnTo>
                <a:lnTo>
                  <a:pt x="211169" y="132587"/>
                </a:lnTo>
                <a:lnTo>
                  <a:pt x="249520" y="108877"/>
                </a:lnTo>
                <a:lnTo>
                  <a:pt x="290340" y="87197"/>
                </a:lnTo>
                <a:lnTo>
                  <a:pt x="333461" y="67656"/>
                </a:lnTo>
                <a:lnTo>
                  <a:pt x="378719" y="50365"/>
                </a:lnTo>
                <a:lnTo>
                  <a:pt x="425946" y="35432"/>
                </a:lnTo>
                <a:lnTo>
                  <a:pt x="474975" y="22969"/>
                </a:lnTo>
                <a:lnTo>
                  <a:pt x="525642" y="13085"/>
                </a:lnTo>
                <a:lnTo>
                  <a:pt x="577779" y="5888"/>
                </a:lnTo>
                <a:lnTo>
                  <a:pt x="631220" y="1490"/>
                </a:lnTo>
                <a:lnTo>
                  <a:pt x="685800" y="0"/>
                </a:lnTo>
                <a:lnTo>
                  <a:pt x="742040" y="1585"/>
                </a:lnTo>
                <a:lnTo>
                  <a:pt x="797029" y="6259"/>
                </a:lnTo>
                <a:lnTo>
                  <a:pt x="850591" y="13897"/>
                </a:lnTo>
                <a:lnTo>
                  <a:pt x="902549" y="24377"/>
                </a:lnTo>
                <a:lnTo>
                  <a:pt x="952726" y="37576"/>
                </a:lnTo>
                <a:lnTo>
                  <a:pt x="1000945" y="53368"/>
                </a:lnTo>
                <a:lnTo>
                  <a:pt x="1047031" y="71632"/>
                </a:lnTo>
                <a:lnTo>
                  <a:pt x="1090806" y="92244"/>
                </a:lnTo>
                <a:lnTo>
                  <a:pt x="1132093" y="115080"/>
                </a:lnTo>
                <a:lnTo>
                  <a:pt x="1170717" y="140017"/>
                </a:lnTo>
                <a:lnTo>
                  <a:pt x="1206501" y="166931"/>
                </a:lnTo>
                <a:lnTo>
                  <a:pt x="1239268" y="195699"/>
                </a:lnTo>
                <a:lnTo>
                  <a:pt x="1268841" y="226198"/>
                </a:lnTo>
                <a:lnTo>
                  <a:pt x="1295044" y="258304"/>
                </a:lnTo>
                <a:lnTo>
                  <a:pt x="1317700" y="291893"/>
                </a:lnTo>
                <a:lnTo>
                  <a:pt x="1336633" y="326843"/>
                </a:lnTo>
                <a:lnTo>
                  <a:pt x="1351666" y="363029"/>
                </a:lnTo>
                <a:lnTo>
                  <a:pt x="1362622" y="400328"/>
                </a:lnTo>
                <a:lnTo>
                  <a:pt x="1369326" y="438618"/>
                </a:lnTo>
                <a:lnTo>
                  <a:pt x="1371600" y="477773"/>
                </a:lnTo>
                <a:lnTo>
                  <a:pt x="1371524" y="490469"/>
                </a:lnTo>
                <a:lnTo>
                  <a:pt x="1370995" y="503164"/>
                </a:lnTo>
              </a:path>
            </a:pathLst>
          </a:custGeom>
          <a:ln w="28575">
            <a:solidFill>
              <a:srgbClr val="FF0000"/>
            </a:solidFill>
            <a:prstDash val="dash"/>
          </a:ln>
        </p:spPr>
        <p:txBody>
          <a:bodyPr wrap="square" lIns="0" tIns="0" rIns="0" bIns="0" rtlCol="0"/>
          <a:lstStyle/>
          <a:p>
            <a:endParaRPr/>
          </a:p>
        </p:txBody>
      </p:sp>
      <p:sp>
        <p:nvSpPr>
          <p:cNvPr id="108" name="object 108"/>
          <p:cNvSpPr/>
          <p:nvPr/>
        </p:nvSpPr>
        <p:spPr>
          <a:xfrm>
            <a:off x="268363" y="3249802"/>
            <a:ext cx="0" cy="775970"/>
          </a:xfrm>
          <a:custGeom>
            <a:avLst/>
            <a:gdLst/>
            <a:ahLst/>
            <a:cxnLst/>
            <a:rect l="l" t="t" r="r" b="b"/>
            <a:pathLst>
              <a:path h="775970">
                <a:moveTo>
                  <a:pt x="0" y="0"/>
                </a:moveTo>
                <a:lnTo>
                  <a:pt x="0" y="775715"/>
                </a:lnTo>
              </a:path>
            </a:pathLst>
          </a:custGeom>
          <a:ln w="28575">
            <a:solidFill>
              <a:srgbClr val="FF0000"/>
            </a:solidFill>
            <a:prstDash val="dash"/>
          </a:ln>
        </p:spPr>
        <p:txBody>
          <a:bodyPr wrap="square" lIns="0" tIns="0" rIns="0" bIns="0" rtlCol="0"/>
          <a:lstStyle/>
          <a:p>
            <a:endParaRPr/>
          </a:p>
        </p:txBody>
      </p:sp>
      <p:sp>
        <p:nvSpPr>
          <p:cNvPr id="109" name="object 109"/>
          <p:cNvSpPr/>
          <p:nvPr/>
        </p:nvSpPr>
        <p:spPr>
          <a:xfrm>
            <a:off x="1639963" y="3336671"/>
            <a:ext cx="0" cy="603885"/>
          </a:xfrm>
          <a:custGeom>
            <a:avLst/>
            <a:gdLst/>
            <a:ahLst/>
            <a:cxnLst/>
            <a:rect l="l" t="t" r="r" b="b"/>
            <a:pathLst>
              <a:path h="603885">
                <a:moveTo>
                  <a:pt x="0" y="0"/>
                </a:moveTo>
                <a:lnTo>
                  <a:pt x="0" y="603504"/>
                </a:lnTo>
              </a:path>
            </a:pathLst>
          </a:custGeom>
          <a:ln w="28575">
            <a:solidFill>
              <a:srgbClr val="FF0000"/>
            </a:solidFill>
            <a:prstDash val="dash"/>
          </a:ln>
        </p:spPr>
        <p:txBody>
          <a:bodyPr wrap="square" lIns="0" tIns="0" rIns="0" bIns="0" rtlCol="0"/>
          <a:lstStyle/>
          <a:p>
            <a:endParaRPr/>
          </a:p>
        </p:txBody>
      </p:sp>
      <p:sp>
        <p:nvSpPr>
          <p:cNvPr id="110" name="object 110"/>
          <p:cNvSpPr/>
          <p:nvPr/>
        </p:nvSpPr>
        <p:spPr>
          <a:xfrm>
            <a:off x="4459421" y="2487802"/>
            <a:ext cx="304800" cy="239395"/>
          </a:xfrm>
          <a:custGeom>
            <a:avLst/>
            <a:gdLst/>
            <a:ahLst/>
            <a:cxnLst/>
            <a:rect l="l" t="t" r="r" b="b"/>
            <a:pathLst>
              <a:path w="304800" h="239394">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11" name="object 111"/>
          <p:cNvSpPr txBox="1"/>
          <p:nvPr/>
        </p:nvSpPr>
        <p:spPr>
          <a:xfrm>
            <a:off x="4543431" y="24995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12" name="object 112"/>
          <p:cNvSpPr/>
          <p:nvPr/>
        </p:nvSpPr>
        <p:spPr>
          <a:xfrm>
            <a:off x="3926038" y="2908426"/>
            <a:ext cx="304800" cy="240665"/>
          </a:xfrm>
          <a:custGeom>
            <a:avLst/>
            <a:gdLst/>
            <a:ahLst/>
            <a:cxnLst/>
            <a:rect l="l" t="t" r="r" b="b"/>
            <a:pathLst>
              <a:path w="304800" h="240664">
                <a:moveTo>
                  <a:pt x="152324" y="0"/>
                </a:moveTo>
                <a:lnTo>
                  <a:pt x="105158" y="5929"/>
                </a:lnTo>
                <a:lnTo>
                  <a:pt x="63926" y="22452"/>
                </a:lnTo>
                <a:lnTo>
                  <a:pt x="31044" y="47671"/>
                </a:lnTo>
                <a:lnTo>
                  <a:pt x="8930" y="79687"/>
                </a:lnTo>
                <a:lnTo>
                  <a:pt x="0" y="116601"/>
                </a:lnTo>
                <a:lnTo>
                  <a:pt x="830" y="130099"/>
                </a:lnTo>
                <a:lnTo>
                  <a:pt x="12765" y="167385"/>
                </a:lnTo>
                <a:lnTo>
                  <a:pt x="37055" y="198643"/>
                </a:lnTo>
                <a:lnTo>
                  <a:pt x="71369" y="222309"/>
                </a:lnTo>
                <a:lnTo>
                  <a:pt x="113377" y="236820"/>
                </a:lnTo>
                <a:lnTo>
                  <a:pt x="144505" y="240636"/>
                </a:lnTo>
                <a:lnTo>
                  <a:pt x="161756" y="240032"/>
                </a:lnTo>
                <a:lnTo>
                  <a:pt x="209299" y="231099"/>
                </a:lnTo>
                <a:lnTo>
                  <a:pt x="249144" y="212761"/>
                </a:lnTo>
                <a:lnTo>
                  <a:pt x="279510" y="186655"/>
                </a:lnTo>
                <a:lnTo>
                  <a:pt x="302178" y="142592"/>
                </a:lnTo>
                <a:lnTo>
                  <a:pt x="304223" y="130328"/>
                </a:lnTo>
                <a:lnTo>
                  <a:pt x="303512" y="116146"/>
                </a:lnTo>
                <a:lnTo>
                  <a:pt x="292333" y="77267"/>
                </a:lnTo>
                <a:lnTo>
                  <a:pt x="269225" y="44906"/>
                </a:lnTo>
                <a:lnTo>
                  <a:pt x="236298" y="20372"/>
                </a:lnTo>
                <a:lnTo>
                  <a:pt x="195661" y="4975"/>
                </a:lnTo>
                <a:lnTo>
                  <a:pt x="152324" y="0"/>
                </a:lnTo>
                <a:close/>
              </a:path>
            </a:pathLst>
          </a:custGeom>
          <a:ln w="28575">
            <a:solidFill>
              <a:srgbClr val="000000"/>
            </a:solidFill>
          </a:ln>
        </p:spPr>
        <p:txBody>
          <a:bodyPr wrap="square" lIns="0" tIns="0" rIns="0" bIns="0" rtlCol="0"/>
          <a:lstStyle/>
          <a:p>
            <a:endParaRPr/>
          </a:p>
        </p:txBody>
      </p:sp>
      <p:sp>
        <p:nvSpPr>
          <p:cNvPr id="113" name="object 113"/>
          <p:cNvSpPr txBox="1"/>
          <p:nvPr/>
        </p:nvSpPr>
        <p:spPr>
          <a:xfrm>
            <a:off x="4010031" y="29201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14" name="object 114"/>
          <p:cNvSpPr/>
          <p:nvPr/>
        </p:nvSpPr>
        <p:spPr>
          <a:xfrm>
            <a:off x="4992858" y="2898520"/>
            <a:ext cx="304165" cy="241935"/>
          </a:xfrm>
          <a:custGeom>
            <a:avLst/>
            <a:gdLst/>
            <a:ahLst/>
            <a:cxnLst/>
            <a:rect l="l" t="t" r="r" b="b"/>
            <a:pathLst>
              <a:path w="304164" h="241935">
                <a:moveTo>
                  <a:pt x="152305" y="0"/>
                </a:moveTo>
                <a:lnTo>
                  <a:pt x="105246" y="5907"/>
                </a:lnTo>
                <a:lnTo>
                  <a:pt x="64088" y="22395"/>
                </a:lnTo>
                <a:lnTo>
                  <a:pt x="31228" y="47614"/>
                </a:lnTo>
                <a:lnTo>
                  <a:pt x="9066" y="79714"/>
                </a:lnTo>
                <a:lnTo>
                  <a:pt x="0" y="116844"/>
                </a:lnTo>
                <a:lnTo>
                  <a:pt x="823" y="130284"/>
                </a:lnTo>
                <a:lnTo>
                  <a:pt x="12710" y="167530"/>
                </a:lnTo>
                <a:lnTo>
                  <a:pt x="36918" y="198896"/>
                </a:lnTo>
                <a:lnTo>
                  <a:pt x="71126" y="222749"/>
                </a:lnTo>
                <a:lnTo>
                  <a:pt x="113017" y="237458"/>
                </a:lnTo>
                <a:lnTo>
                  <a:pt x="144065" y="241378"/>
                </a:lnTo>
                <a:lnTo>
                  <a:pt x="161362" y="240771"/>
                </a:lnTo>
                <a:lnTo>
                  <a:pt x="209004" y="231776"/>
                </a:lnTo>
                <a:lnTo>
                  <a:pt x="248909" y="213361"/>
                </a:lnTo>
                <a:lnTo>
                  <a:pt x="279326" y="187249"/>
                </a:lnTo>
                <a:lnTo>
                  <a:pt x="302089" y="143440"/>
                </a:lnTo>
                <a:lnTo>
                  <a:pt x="304170" y="131307"/>
                </a:lnTo>
                <a:lnTo>
                  <a:pt x="303470" y="116997"/>
                </a:lnTo>
                <a:lnTo>
                  <a:pt x="292376" y="77833"/>
                </a:lnTo>
                <a:lnTo>
                  <a:pt x="269417" y="45297"/>
                </a:lnTo>
                <a:lnTo>
                  <a:pt x="236682" y="20643"/>
                </a:lnTo>
                <a:lnTo>
                  <a:pt x="196263" y="5129"/>
                </a:lnTo>
                <a:lnTo>
                  <a:pt x="152305" y="0"/>
                </a:lnTo>
                <a:close/>
              </a:path>
            </a:pathLst>
          </a:custGeom>
          <a:ln w="28575">
            <a:solidFill>
              <a:srgbClr val="000000"/>
            </a:solidFill>
          </a:ln>
        </p:spPr>
        <p:txBody>
          <a:bodyPr wrap="square" lIns="0" tIns="0" rIns="0" bIns="0" rtlCol="0"/>
          <a:lstStyle/>
          <a:p>
            <a:endParaRPr/>
          </a:p>
        </p:txBody>
      </p:sp>
      <p:sp>
        <p:nvSpPr>
          <p:cNvPr id="115" name="object 115"/>
          <p:cNvSpPr txBox="1"/>
          <p:nvPr/>
        </p:nvSpPr>
        <p:spPr>
          <a:xfrm>
            <a:off x="5076831" y="290871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16" name="object 116"/>
          <p:cNvSpPr/>
          <p:nvPr/>
        </p:nvSpPr>
        <p:spPr>
          <a:xfrm>
            <a:off x="3621221" y="3381629"/>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17" name="object 117"/>
          <p:cNvSpPr txBox="1"/>
          <p:nvPr/>
        </p:nvSpPr>
        <p:spPr>
          <a:xfrm>
            <a:off x="370523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18" name="object 118"/>
          <p:cNvSpPr/>
          <p:nvPr/>
        </p:nvSpPr>
        <p:spPr>
          <a:xfrm>
            <a:off x="4230838" y="3371722"/>
            <a:ext cx="304165" cy="241935"/>
          </a:xfrm>
          <a:custGeom>
            <a:avLst/>
            <a:gdLst/>
            <a:ahLst/>
            <a:cxnLst/>
            <a:rect l="l" t="t" r="r" b="b"/>
            <a:pathLst>
              <a:path w="304164" h="241935">
                <a:moveTo>
                  <a:pt x="152324" y="0"/>
                </a:moveTo>
                <a:lnTo>
                  <a:pt x="105158" y="5929"/>
                </a:lnTo>
                <a:lnTo>
                  <a:pt x="63926" y="22452"/>
                </a:lnTo>
                <a:lnTo>
                  <a:pt x="31044" y="47671"/>
                </a:lnTo>
                <a:lnTo>
                  <a:pt x="8930" y="79687"/>
                </a:lnTo>
                <a:lnTo>
                  <a:pt x="0" y="116601"/>
                </a:lnTo>
                <a:lnTo>
                  <a:pt x="826" y="130076"/>
                </a:lnTo>
                <a:lnTo>
                  <a:pt x="12705" y="167398"/>
                </a:lnTo>
                <a:lnTo>
                  <a:pt x="36886" y="198810"/>
                </a:lnTo>
                <a:lnTo>
                  <a:pt x="71055" y="222692"/>
                </a:lnTo>
                <a:lnTo>
                  <a:pt x="112899" y="237428"/>
                </a:lnTo>
                <a:lnTo>
                  <a:pt x="143916" y="241371"/>
                </a:lnTo>
                <a:lnTo>
                  <a:pt x="161192" y="240769"/>
                </a:lnTo>
                <a:lnTo>
                  <a:pt x="208778" y="231816"/>
                </a:lnTo>
                <a:lnTo>
                  <a:pt x="248654" y="213450"/>
                </a:lnTo>
                <a:lnTo>
                  <a:pt x="279088" y="187348"/>
                </a:lnTo>
                <a:lnTo>
                  <a:pt x="301989" y="143411"/>
                </a:lnTo>
                <a:lnTo>
                  <a:pt x="304130" y="131210"/>
                </a:lnTo>
                <a:lnTo>
                  <a:pt x="303440" y="116916"/>
                </a:lnTo>
                <a:lnTo>
                  <a:pt x="292369" y="77788"/>
                </a:lnTo>
                <a:lnTo>
                  <a:pt x="269420" y="45274"/>
                </a:lnTo>
                <a:lnTo>
                  <a:pt x="236688" y="20633"/>
                </a:lnTo>
                <a:lnTo>
                  <a:pt x="196266" y="5125"/>
                </a:lnTo>
                <a:lnTo>
                  <a:pt x="152324" y="0"/>
                </a:lnTo>
                <a:close/>
              </a:path>
            </a:pathLst>
          </a:custGeom>
          <a:ln w="28575">
            <a:solidFill>
              <a:srgbClr val="000000"/>
            </a:solidFill>
          </a:ln>
        </p:spPr>
        <p:txBody>
          <a:bodyPr wrap="square" lIns="0" tIns="0" rIns="0" bIns="0" rtlCol="0"/>
          <a:lstStyle/>
          <a:p>
            <a:endParaRPr/>
          </a:p>
        </p:txBody>
      </p:sp>
      <p:sp>
        <p:nvSpPr>
          <p:cNvPr id="119" name="object 119"/>
          <p:cNvSpPr/>
          <p:nvPr/>
        </p:nvSpPr>
        <p:spPr>
          <a:xfrm>
            <a:off x="4688021" y="3381629"/>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20" name="object 120"/>
          <p:cNvSpPr/>
          <p:nvPr/>
        </p:nvSpPr>
        <p:spPr>
          <a:xfrm>
            <a:off x="5297638" y="3371722"/>
            <a:ext cx="304165" cy="241935"/>
          </a:xfrm>
          <a:custGeom>
            <a:avLst/>
            <a:gdLst/>
            <a:ahLst/>
            <a:cxnLst/>
            <a:rect l="l" t="t" r="r" b="b"/>
            <a:pathLst>
              <a:path w="304164" h="241935">
                <a:moveTo>
                  <a:pt x="152324" y="0"/>
                </a:moveTo>
                <a:lnTo>
                  <a:pt x="105158" y="5929"/>
                </a:lnTo>
                <a:lnTo>
                  <a:pt x="63926" y="22452"/>
                </a:lnTo>
                <a:lnTo>
                  <a:pt x="31044" y="47671"/>
                </a:lnTo>
                <a:lnTo>
                  <a:pt x="8930" y="79687"/>
                </a:lnTo>
                <a:lnTo>
                  <a:pt x="0" y="116601"/>
                </a:lnTo>
                <a:lnTo>
                  <a:pt x="826" y="130076"/>
                </a:lnTo>
                <a:lnTo>
                  <a:pt x="12705" y="167398"/>
                </a:lnTo>
                <a:lnTo>
                  <a:pt x="36886" y="198810"/>
                </a:lnTo>
                <a:lnTo>
                  <a:pt x="71055" y="222692"/>
                </a:lnTo>
                <a:lnTo>
                  <a:pt x="112899" y="237428"/>
                </a:lnTo>
                <a:lnTo>
                  <a:pt x="143916" y="241371"/>
                </a:lnTo>
                <a:lnTo>
                  <a:pt x="161192" y="240769"/>
                </a:lnTo>
                <a:lnTo>
                  <a:pt x="208778" y="231816"/>
                </a:lnTo>
                <a:lnTo>
                  <a:pt x="248654" y="213450"/>
                </a:lnTo>
                <a:lnTo>
                  <a:pt x="279088" y="187348"/>
                </a:lnTo>
                <a:lnTo>
                  <a:pt x="301989" y="143411"/>
                </a:lnTo>
                <a:lnTo>
                  <a:pt x="304130" y="131210"/>
                </a:lnTo>
                <a:lnTo>
                  <a:pt x="303440" y="116916"/>
                </a:lnTo>
                <a:lnTo>
                  <a:pt x="292369" y="77788"/>
                </a:lnTo>
                <a:lnTo>
                  <a:pt x="269420" y="45274"/>
                </a:lnTo>
                <a:lnTo>
                  <a:pt x="236688" y="20633"/>
                </a:lnTo>
                <a:lnTo>
                  <a:pt x="196266" y="5125"/>
                </a:lnTo>
                <a:lnTo>
                  <a:pt x="152324" y="0"/>
                </a:lnTo>
                <a:close/>
              </a:path>
            </a:pathLst>
          </a:custGeom>
          <a:ln w="28575">
            <a:solidFill>
              <a:srgbClr val="000000"/>
            </a:solidFill>
          </a:ln>
        </p:spPr>
        <p:txBody>
          <a:bodyPr wrap="square" lIns="0" tIns="0" rIns="0" bIns="0" rtlCol="0"/>
          <a:lstStyle/>
          <a:p>
            <a:endParaRPr/>
          </a:p>
        </p:txBody>
      </p:sp>
      <p:sp>
        <p:nvSpPr>
          <p:cNvPr id="121" name="object 121"/>
          <p:cNvSpPr/>
          <p:nvPr/>
        </p:nvSpPr>
        <p:spPr>
          <a:xfrm>
            <a:off x="3392658" y="3852545"/>
            <a:ext cx="304165" cy="241935"/>
          </a:xfrm>
          <a:custGeom>
            <a:avLst/>
            <a:gdLst/>
            <a:ahLst/>
            <a:cxnLst/>
            <a:rect l="l" t="t" r="r" b="b"/>
            <a:pathLst>
              <a:path w="304164" h="241935">
                <a:moveTo>
                  <a:pt x="152305" y="0"/>
                </a:moveTo>
                <a:lnTo>
                  <a:pt x="105246" y="5907"/>
                </a:lnTo>
                <a:lnTo>
                  <a:pt x="64088" y="22395"/>
                </a:lnTo>
                <a:lnTo>
                  <a:pt x="31228" y="47614"/>
                </a:lnTo>
                <a:lnTo>
                  <a:pt x="9066" y="79714"/>
                </a:lnTo>
                <a:lnTo>
                  <a:pt x="0" y="116844"/>
                </a:lnTo>
                <a:lnTo>
                  <a:pt x="823" y="130284"/>
                </a:lnTo>
                <a:lnTo>
                  <a:pt x="12710" y="167530"/>
                </a:lnTo>
                <a:lnTo>
                  <a:pt x="36918" y="198896"/>
                </a:lnTo>
                <a:lnTo>
                  <a:pt x="71126" y="222749"/>
                </a:lnTo>
                <a:lnTo>
                  <a:pt x="113017" y="237458"/>
                </a:lnTo>
                <a:lnTo>
                  <a:pt x="144065" y="241378"/>
                </a:lnTo>
                <a:lnTo>
                  <a:pt x="161362" y="240771"/>
                </a:lnTo>
                <a:lnTo>
                  <a:pt x="209004" y="231776"/>
                </a:lnTo>
                <a:lnTo>
                  <a:pt x="248909" y="213361"/>
                </a:lnTo>
                <a:lnTo>
                  <a:pt x="279326" y="187249"/>
                </a:lnTo>
                <a:lnTo>
                  <a:pt x="302089" y="143440"/>
                </a:lnTo>
                <a:lnTo>
                  <a:pt x="304170" y="131307"/>
                </a:lnTo>
                <a:lnTo>
                  <a:pt x="303470" y="116997"/>
                </a:lnTo>
                <a:lnTo>
                  <a:pt x="292376" y="77833"/>
                </a:lnTo>
                <a:lnTo>
                  <a:pt x="269417" y="45297"/>
                </a:lnTo>
                <a:lnTo>
                  <a:pt x="236682" y="20643"/>
                </a:lnTo>
                <a:lnTo>
                  <a:pt x="196263" y="5129"/>
                </a:lnTo>
                <a:lnTo>
                  <a:pt x="152305" y="0"/>
                </a:lnTo>
                <a:close/>
              </a:path>
            </a:pathLst>
          </a:custGeom>
          <a:ln w="28575">
            <a:solidFill>
              <a:srgbClr val="000000"/>
            </a:solidFill>
          </a:ln>
        </p:spPr>
        <p:txBody>
          <a:bodyPr wrap="square" lIns="0" tIns="0" rIns="0" bIns="0" rtlCol="0"/>
          <a:lstStyle/>
          <a:p>
            <a:endParaRPr/>
          </a:p>
        </p:txBody>
      </p:sp>
      <p:sp>
        <p:nvSpPr>
          <p:cNvPr id="122" name="object 122"/>
          <p:cNvSpPr/>
          <p:nvPr/>
        </p:nvSpPr>
        <p:spPr>
          <a:xfrm>
            <a:off x="3773621" y="3844925"/>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23" name="object 123"/>
          <p:cNvSpPr/>
          <p:nvPr/>
        </p:nvSpPr>
        <p:spPr>
          <a:xfrm>
            <a:off x="4154621" y="3862451"/>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24" name="object 124"/>
          <p:cNvSpPr txBox="1"/>
          <p:nvPr/>
        </p:nvSpPr>
        <p:spPr>
          <a:xfrm>
            <a:off x="4238631" y="3381916"/>
            <a:ext cx="228600" cy="768350"/>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450"/>
              </a:spcBef>
            </a:pPr>
            <a:r>
              <a:rPr sz="2000" b="1" spc="-10" dirty="0">
                <a:latin typeface="Times New Roman"/>
                <a:cs typeface="Times New Roman"/>
              </a:rPr>
              <a:t>5</a:t>
            </a:r>
            <a:endParaRPr sz="2000">
              <a:latin typeface="Times New Roman"/>
              <a:cs typeface="Times New Roman"/>
            </a:endParaRPr>
          </a:p>
        </p:txBody>
      </p:sp>
      <p:sp>
        <p:nvSpPr>
          <p:cNvPr id="125" name="object 125"/>
          <p:cNvSpPr txBox="1"/>
          <p:nvPr/>
        </p:nvSpPr>
        <p:spPr>
          <a:xfrm>
            <a:off x="477203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26" name="object 126"/>
          <p:cNvSpPr txBox="1"/>
          <p:nvPr/>
        </p:nvSpPr>
        <p:spPr>
          <a:xfrm>
            <a:off x="5381631" y="33819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27" name="object 127"/>
          <p:cNvSpPr txBox="1"/>
          <p:nvPr/>
        </p:nvSpPr>
        <p:spPr>
          <a:xfrm>
            <a:off x="3476631" y="38627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28" name="object 128"/>
          <p:cNvSpPr txBox="1"/>
          <p:nvPr/>
        </p:nvSpPr>
        <p:spPr>
          <a:xfrm>
            <a:off x="3857631" y="3850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29" name="object 129"/>
          <p:cNvSpPr/>
          <p:nvPr/>
        </p:nvSpPr>
        <p:spPr>
          <a:xfrm>
            <a:off x="4154563" y="2727070"/>
            <a:ext cx="381000" cy="181610"/>
          </a:xfrm>
          <a:custGeom>
            <a:avLst/>
            <a:gdLst/>
            <a:ahLst/>
            <a:cxnLst/>
            <a:rect l="l" t="t" r="r" b="b"/>
            <a:pathLst>
              <a:path w="381000" h="181610">
                <a:moveTo>
                  <a:pt x="381000" y="0"/>
                </a:moveTo>
                <a:lnTo>
                  <a:pt x="0" y="181356"/>
                </a:lnTo>
              </a:path>
            </a:pathLst>
          </a:custGeom>
          <a:ln w="28575">
            <a:solidFill>
              <a:srgbClr val="000000"/>
            </a:solidFill>
          </a:ln>
        </p:spPr>
        <p:txBody>
          <a:bodyPr wrap="square" lIns="0" tIns="0" rIns="0" bIns="0" rtlCol="0"/>
          <a:lstStyle/>
          <a:p>
            <a:endParaRPr/>
          </a:p>
        </p:txBody>
      </p:sp>
      <p:sp>
        <p:nvSpPr>
          <p:cNvPr id="130" name="object 130"/>
          <p:cNvSpPr/>
          <p:nvPr/>
        </p:nvSpPr>
        <p:spPr>
          <a:xfrm>
            <a:off x="4687963" y="2727070"/>
            <a:ext cx="381000" cy="181610"/>
          </a:xfrm>
          <a:custGeom>
            <a:avLst/>
            <a:gdLst/>
            <a:ahLst/>
            <a:cxnLst/>
            <a:rect l="l" t="t" r="r" b="b"/>
            <a:pathLst>
              <a:path w="381000" h="181610">
                <a:moveTo>
                  <a:pt x="0" y="0"/>
                </a:moveTo>
                <a:lnTo>
                  <a:pt x="381000" y="181355"/>
                </a:lnTo>
              </a:path>
            </a:pathLst>
          </a:custGeom>
          <a:ln w="28574">
            <a:solidFill>
              <a:srgbClr val="000000"/>
            </a:solidFill>
          </a:ln>
        </p:spPr>
        <p:txBody>
          <a:bodyPr wrap="square" lIns="0" tIns="0" rIns="0" bIns="0" rtlCol="0"/>
          <a:lstStyle/>
          <a:p>
            <a:endParaRPr/>
          </a:p>
        </p:txBody>
      </p:sp>
      <p:sp>
        <p:nvSpPr>
          <p:cNvPr id="131" name="object 131"/>
          <p:cNvSpPr/>
          <p:nvPr/>
        </p:nvSpPr>
        <p:spPr>
          <a:xfrm>
            <a:off x="3849763" y="3149219"/>
            <a:ext cx="228600" cy="240029"/>
          </a:xfrm>
          <a:custGeom>
            <a:avLst/>
            <a:gdLst/>
            <a:ahLst/>
            <a:cxnLst/>
            <a:rect l="l" t="t" r="r" b="b"/>
            <a:pathLst>
              <a:path w="228600" h="240029">
                <a:moveTo>
                  <a:pt x="228600" y="0"/>
                </a:moveTo>
                <a:lnTo>
                  <a:pt x="0" y="240029"/>
                </a:lnTo>
              </a:path>
            </a:pathLst>
          </a:custGeom>
          <a:ln w="28575">
            <a:solidFill>
              <a:srgbClr val="000000"/>
            </a:solidFill>
          </a:ln>
        </p:spPr>
        <p:txBody>
          <a:bodyPr wrap="square" lIns="0" tIns="0" rIns="0" bIns="0" rtlCol="0"/>
          <a:lstStyle/>
          <a:p>
            <a:endParaRPr/>
          </a:p>
        </p:txBody>
      </p:sp>
      <p:sp>
        <p:nvSpPr>
          <p:cNvPr id="132" name="object 132"/>
          <p:cNvSpPr/>
          <p:nvPr/>
        </p:nvSpPr>
        <p:spPr>
          <a:xfrm>
            <a:off x="4078363" y="3149219"/>
            <a:ext cx="228600" cy="240029"/>
          </a:xfrm>
          <a:custGeom>
            <a:avLst/>
            <a:gdLst/>
            <a:ahLst/>
            <a:cxnLst/>
            <a:rect l="l" t="t" r="r" b="b"/>
            <a:pathLst>
              <a:path w="228600" h="240029">
                <a:moveTo>
                  <a:pt x="0" y="0"/>
                </a:moveTo>
                <a:lnTo>
                  <a:pt x="228600" y="240029"/>
                </a:lnTo>
              </a:path>
            </a:pathLst>
          </a:custGeom>
          <a:ln w="28575">
            <a:solidFill>
              <a:srgbClr val="000000"/>
            </a:solidFill>
          </a:ln>
        </p:spPr>
        <p:txBody>
          <a:bodyPr wrap="square" lIns="0" tIns="0" rIns="0" bIns="0" rtlCol="0"/>
          <a:lstStyle/>
          <a:p>
            <a:endParaRPr/>
          </a:p>
        </p:txBody>
      </p:sp>
      <p:sp>
        <p:nvSpPr>
          <p:cNvPr id="133" name="object 133"/>
          <p:cNvSpPr/>
          <p:nvPr/>
        </p:nvSpPr>
        <p:spPr>
          <a:xfrm>
            <a:off x="3544963" y="3630803"/>
            <a:ext cx="228600" cy="239395"/>
          </a:xfrm>
          <a:custGeom>
            <a:avLst/>
            <a:gdLst/>
            <a:ahLst/>
            <a:cxnLst/>
            <a:rect l="l" t="t" r="r" b="b"/>
            <a:pathLst>
              <a:path w="228600" h="239395">
                <a:moveTo>
                  <a:pt x="228600" y="0"/>
                </a:moveTo>
                <a:lnTo>
                  <a:pt x="0" y="239268"/>
                </a:lnTo>
              </a:path>
            </a:pathLst>
          </a:custGeom>
          <a:ln w="28575">
            <a:solidFill>
              <a:srgbClr val="000000"/>
            </a:solidFill>
          </a:ln>
        </p:spPr>
        <p:txBody>
          <a:bodyPr wrap="square" lIns="0" tIns="0" rIns="0" bIns="0" rtlCol="0"/>
          <a:lstStyle/>
          <a:p>
            <a:endParaRPr/>
          </a:p>
        </p:txBody>
      </p:sp>
      <p:sp>
        <p:nvSpPr>
          <p:cNvPr id="134" name="object 134"/>
          <p:cNvSpPr/>
          <p:nvPr/>
        </p:nvSpPr>
        <p:spPr>
          <a:xfrm>
            <a:off x="3798709" y="3630803"/>
            <a:ext cx="152400" cy="239395"/>
          </a:xfrm>
          <a:custGeom>
            <a:avLst/>
            <a:gdLst/>
            <a:ahLst/>
            <a:cxnLst/>
            <a:rect l="l" t="t" r="r" b="b"/>
            <a:pathLst>
              <a:path w="152400" h="239395">
                <a:moveTo>
                  <a:pt x="0" y="0"/>
                </a:moveTo>
                <a:lnTo>
                  <a:pt x="152400" y="239268"/>
                </a:lnTo>
              </a:path>
            </a:pathLst>
          </a:custGeom>
          <a:ln w="28575">
            <a:solidFill>
              <a:srgbClr val="000000"/>
            </a:solidFill>
          </a:ln>
        </p:spPr>
        <p:txBody>
          <a:bodyPr wrap="square" lIns="0" tIns="0" rIns="0" bIns="0" rtlCol="0"/>
          <a:lstStyle/>
          <a:p>
            <a:endParaRPr/>
          </a:p>
        </p:txBody>
      </p:sp>
      <p:sp>
        <p:nvSpPr>
          <p:cNvPr id="135" name="object 135"/>
          <p:cNvSpPr/>
          <p:nvPr/>
        </p:nvSpPr>
        <p:spPr>
          <a:xfrm>
            <a:off x="4306963" y="3619372"/>
            <a:ext cx="76200" cy="241935"/>
          </a:xfrm>
          <a:custGeom>
            <a:avLst/>
            <a:gdLst/>
            <a:ahLst/>
            <a:cxnLst/>
            <a:rect l="l" t="t" r="r" b="b"/>
            <a:pathLst>
              <a:path w="76200" h="241935">
                <a:moveTo>
                  <a:pt x="76200" y="0"/>
                </a:moveTo>
                <a:lnTo>
                  <a:pt x="0" y="241554"/>
                </a:lnTo>
              </a:path>
            </a:pathLst>
          </a:custGeom>
          <a:ln w="28575">
            <a:solidFill>
              <a:srgbClr val="000000"/>
            </a:solidFill>
          </a:ln>
        </p:spPr>
        <p:txBody>
          <a:bodyPr wrap="square" lIns="0" tIns="0" rIns="0" bIns="0" rtlCol="0"/>
          <a:lstStyle/>
          <a:p>
            <a:endParaRPr/>
          </a:p>
        </p:txBody>
      </p:sp>
      <p:sp>
        <p:nvSpPr>
          <p:cNvPr id="136" name="object 136"/>
          <p:cNvSpPr/>
          <p:nvPr/>
        </p:nvSpPr>
        <p:spPr>
          <a:xfrm>
            <a:off x="4840363" y="3149219"/>
            <a:ext cx="304800" cy="240029"/>
          </a:xfrm>
          <a:custGeom>
            <a:avLst/>
            <a:gdLst/>
            <a:ahLst/>
            <a:cxnLst/>
            <a:rect l="l" t="t" r="r" b="b"/>
            <a:pathLst>
              <a:path w="304800" h="240029">
                <a:moveTo>
                  <a:pt x="304800" y="0"/>
                </a:moveTo>
                <a:lnTo>
                  <a:pt x="0" y="240029"/>
                </a:lnTo>
              </a:path>
            </a:pathLst>
          </a:custGeom>
          <a:ln w="28575">
            <a:solidFill>
              <a:srgbClr val="000000"/>
            </a:solidFill>
          </a:ln>
        </p:spPr>
        <p:txBody>
          <a:bodyPr wrap="square" lIns="0" tIns="0" rIns="0" bIns="0" rtlCol="0"/>
          <a:lstStyle/>
          <a:p>
            <a:endParaRPr/>
          </a:p>
        </p:txBody>
      </p:sp>
      <p:sp>
        <p:nvSpPr>
          <p:cNvPr id="137" name="object 137"/>
          <p:cNvSpPr/>
          <p:nvPr/>
        </p:nvSpPr>
        <p:spPr>
          <a:xfrm>
            <a:off x="5170309" y="3149219"/>
            <a:ext cx="304800" cy="240029"/>
          </a:xfrm>
          <a:custGeom>
            <a:avLst/>
            <a:gdLst/>
            <a:ahLst/>
            <a:cxnLst/>
            <a:rect l="l" t="t" r="r" b="b"/>
            <a:pathLst>
              <a:path w="304800" h="240029">
                <a:moveTo>
                  <a:pt x="0" y="0"/>
                </a:moveTo>
                <a:lnTo>
                  <a:pt x="304800" y="240029"/>
                </a:lnTo>
              </a:path>
            </a:pathLst>
          </a:custGeom>
          <a:ln w="28575">
            <a:solidFill>
              <a:srgbClr val="000000"/>
            </a:solidFill>
          </a:ln>
        </p:spPr>
        <p:txBody>
          <a:bodyPr wrap="square" lIns="0" tIns="0" rIns="0" bIns="0" rtlCol="0"/>
          <a:lstStyle/>
          <a:p>
            <a:endParaRPr/>
          </a:p>
        </p:txBody>
      </p:sp>
      <p:sp>
        <p:nvSpPr>
          <p:cNvPr id="138" name="object 138"/>
          <p:cNvSpPr/>
          <p:nvPr/>
        </p:nvSpPr>
        <p:spPr>
          <a:xfrm>
            <a:off x="7558417" y="703198"/>
            <a:ext cx="1066800" cy="392430"/>
          </a:xfrm>
          <a:custGeom>
            <a:avLst/>
            <a:gdLst/>
            <a:ahLst/>
            <a:cxnLst/>
            <a:rect l="l" t="t" r="r" b="b"/>
            <a:pathLst>
              <a:path w="1066800" h="392430">
                <a:moveTo>
                  <a:pt x="0" y="355091"/>
                </a:moveTo>
                <a:lnTo>
                  <a:pt x="10158" y="296821"/>
                </a:lnTo>
                <a:lnTo>
                  <a:pt x="32639" y="241791"/>
                </a:lnTo>
                <a:lnTo>
                  <a:pt x="66414" y="190685"/>
                </a:lnTo>
                <a:lnTo>
                  <a:pt x="110454" y="144182"/>
                </a:lnTo>
                <a:lnTo>
                  <a:pt x="163729" y="102965"/>
                </a:lnTo>
                <a:lnTo>
                  <a:pt x="225213" y="67714"/>
                </a:lnTo>
                <a:lnTo>
                  <a:pt x="293874" y="39111"/>
                </a:lnTo>
                <a:lnTo>
                  <a:pt x="330575" y="27515"/>
                </a:lnTo>
                <a:lnTo>
                  <a:pt x="368684" y="17836"/>
                </a:lnTo>
                <a:lnTo>
                  <a:pt x="408074" y="10160"/>
                </a:lnTo>
                <a:lnTo>
                  <a:pt x="448615" y="4572"/>
                </a:lnTo>
                <a:lnTo>
                  <a:pt x="490179" y="1157"/>
                </a:lnTo>
                <a:lnTo>
                  <a:pt x="532638" y="0"/>
                </a:lnTo>
                <a:lnTo>
                  <a:pt x="576431" y="1229"/>
                </a:lnTo>
                <a:lnTo>
                  <a:pt x="619253" y="4856"/>
                </a:lnTo>
                <a:lnTo>
                  <a:pt x="660965" y="10783"/>
                </a:lnTo>
                <a:lnTo>
                  <a:pt x="701430" y="18915"/>
                </a:lnTo>
                <a:lnTo>
                  <a:pt x="740509" y="29158"/>
                </a:lnTo>
                <a:lnTo>
                  <a:pt x="778065" y="41415"/>
                </a:lnTo>
                <a:lnTo>
                  <a:pt x="813960" y="55591"/>
                </a:lnTo>
                <a:lnTo>
                  <a:pt x="880217" y="89319"/>
                </a:lnTo>
                <a:lnTo>
                  <a:pt x="938179" y="129578"/>
                </a:lnTo>
                <a:lnTo>
                  <a:pt x="986742" y="175604"/>
                </a:lnTo>
                <a:lnTo>
                  <a:pt x="1024806" y="226635"/>
                </a:lnTo>
                <a:lnTo>
                  <a:pt x="1051269" y="281906"/>
                </a:lnTo>
                <a:lnTo>
                  <a:pt x="1065028" y="340654"/>
                </a:lnTo>
                <a:lnTo>
                  <a:pt x="1066800" y="371093"/>
                </a:lnTo>
                <a:lnTo>
                  <a:pt x="1066800" y="377951"/>
                </a:lnTo>
                <a:lnTo>
                  <a:pt x="1066038" y="384809"/>
                </a:lnTo>
                <a:lnTo>
                  <a:pt x="1066038" y="392429"/>
                </a:lnTo>
              </a:path>
            </a:pathLst>
          </a:custGeom>
          <a:ln w="28575">
            <a:solidFill>
              <a:srgbClr val="FF0000"/>
            </a:solidFill>
            <a:prstDash val="dash"/>
          </a:ln>
        </p:spPr>
        <p:txBody>
          <a:bodyPr wrap="square" lIns="0" tIns="0" rIns="0" bIns="0" rtlCol="0"/>
          <a:lstStyle/>
          <a:p>
            <a:endParaRPr/>
          </a:p>
        </p:txBody>
      </p:sp>
      <p:sp>
        <p:nvSpPr>
          <p:cNvPr id="139" name="object 139"/>
          <p:cNvSpPr/>
          <p:nvPr/>
        </p:nvSpPr>
        <p:spPr>
          <a:xfrm>
            <a:off x="7558417" y="1034669"/>
            <a:ext cx="0" cy="601980"/>
          </a:xfrm>
          <a:custGeom>
            <a:avLst/>
            <a:gdLst/>
            <a:ahLst/>
            <a:cxnLst/>
            <a:rect l="l" t="t" r="r" b="b"/>
            <a:pathLst>
              <a:path h="601980">
                <a:moveTo>
                  <a:pt x="0" y="0"/>
                </a:moveTo>
                <a:lnTo>
                  <a:pt x="0" y="601980"/>
                </a:lnTo>
              </a:path>
            </a:pathLst>
          </a:custGeom>
          <a:ln w="28575">
            <a:solidFill>
              <a:srgbClr val="FF0000"/>
            </a:solidFill>
            <a:prstDash val="dash"/>
          </a:ln>
        </p:spPr>
        <p:txBody>
          <a:bodyPr wrap="square" lIns="0" tIns="0" rIns="0" bIns="0" rtlCol="0"/>
          <a:lstStyle/>
          <a:p>
            <a:endParaRPr/>
          </a:p>
        </p:txBody>
      </p:sp>
      <p:sp>
        <p:nvSpPr>
          <p:cNvPr id="140" name="object 140"/>
          <p:cNvSpPr/>
          <p:nvPr/>
        </p:nvSpPr>
        <p:spPr>
          <a:xfrm>
            <a:off x="8625217" y="1101725"/>
            <a:ext cx="0" cy="467995"/>
          </a:xfrm>
          <a:custGeom>
            <a:avLst/>
            <a:gdLst/>
            <a:ahLst/>
            <a:cxnLst/>
            <a:rect l="l" t="t" r="r" b="b"/>
            <a:pathLst>
              <a:path h="467994">
                <a:moveTo>
                  <a:pt x="0" y="0"/>
                </a:moveTo>
                <a:lnTo>
                  <a:pt x="0" y="467867"/>
                </a:lnTo>
              </a:path>
            </a:pathLst>
          </a:custGeom>
          <a:ln w="28575">
            <a:solidFill>
              <a:srgbClr val="FF0000"/>
            </a:solidFill>
            <a:prstDash val="dash"/>
          </a:ln>
        </p:spPr>
        <p:txBody>
          <a:bodyPr wrap="square" lIns="0" tIns="0" rIns="0" bIns="0" rtlCol="0"/>
          <a:lstStyle/>
          <a:p>
            <a:endParaRPr/>
          </a:p>
        </p:txBody>
      </p:sp>
      <p:sp>
        <p:nvSpPr>
          <p:cNvPr id="141" name="object 141"/>
          <p:cNvSpPr/>
          <p:nvPr/>
        </p:nvSpPr>
        <p:spPr>
          <a:xfrm>
            <a:off x="3544963" y="2509901"/>
            <a:ext cx="2133600" cy="503555"/>
          </a:xfrm>
          <a:custGeom>
            <a:avLst/>
            <a:gdLst/>
            <a:ahLst/>
            <a:cxnLst/>
            <a:rect l="l" t="t" r="r" b="b"/>
            <a:pathLst>
              <a:path w="2133600" h="503555">
                <a:moveTo>
                  <a:pt x="0" y="456438"/>
                </a:moveTo>
                <a:lnTo>
                  <a:pt x="7066" y="418571"/>
                </a:lnTo>
                <a:lnTo>
                  <a:pt x="20549" y="381627"/>
                </a:lnTo>
                <a:lnTo>
                  <a:pt x="40191" y="345714"/>
                </a:lnTo>
                <a:lnTo>
                  <a:pt x="65733" y="310944"/>
                </a:lnTo>
                <a:lnTo>
                  <a:pt x="96916" y="277427"/>
                </a:lnTo>
                <a:lnTo>
                  <a:pt x="133484" y="245273"/>
                </a:lnTo>
                <a:lnTo>
                  <a:pt x="175176" y="214592"/>
                </a:lnTo>
                <a:lnTo>
                  <a:pt x="221735" y="185495"/>
                </a:lnTo>
                <a:lnTo>
                  <a:pt x="272903" y="158091"/>
                </a:lnTo>
                <a:lnTo>
                  <a:pt x="328422" y="132492"/>
                </a:lnTo>
                <a:lnTo>
                  <a:pt x="388032" y="108808"/>
                </a:lnTo>
                <a:lnTo>
                  <a:pt x="451475" y="87148"/>
                </a:lnTo>
                <a:lnTo>
                  <a:pt x="518494" y="67623"/>
                </a:lnTo>
                <a:lnTo>
                  <a:pt x="588830" y="50344"/>
                </a:lnTo>
                <a:lnTo>
                  <a:pt x="662225" y="35421"/>
                </a:lnTo>
                <a:lnTo>
                  <a:pt x="738420" y="22963"/>
                </a:lnTo>
                <a:lnTo>
                  <a:pt x="817157" y="13082"/>
                </a:lnTo>
                <a:lnTo>
                  <a:pt x="898178" y="5887"/>
                </a:lnTo>
                <a:lnTo>
                  <a:pt x="981224" y="1490"/>
                </a:lnTo>
                <a:lnTo>
                  <a:pt x="1066037" y="0"/>
                </a:lnTo>
                <a:lnTo>
                  <a:pt x="1153620" y="1579"/>
                </a:lnTo>
                <a:lnTo>
                  <a:pt x="1239247" y="6238"/>
                </a:lnTo>
                <a:lnTo>
                  <a:pt x="1322646" y="13854"/>
                </a:lnTo>
                <a:lnTo>
                  <a:pt x="1403541" y="24304"/>
                </a:lnTo>
                <a:lnTo>
                  <a:pt x="1481659" y="37468"/>
                </a:lnTo>
                <a:lnTo>
                  <a:pt x="1556725" y="53224"/>
                </a:lnTo>
                <a:lnTo>
                  <a:pt x="1628464" y="71450"/>
                </a:lnTo>
                <a:lnTo>
                  <a:pt x="1696603" y="92025"/>
                </a:lnTo>
                <a:lnTo>
                  <a:pt x="1760868" y="114826"/>
                </a:lnTo>
                <a:lnTo>
                  <a:pt x="1820983" y="139731"/>
                </a:lnTo>
                <a:lnTo>
                  <a:pt x="1876674" y="166620"/>
                </a:lnTo>
                <a:lnTo>
                  <a:pt x="1927668" y="195370"/>
                </a:lnTo>
                <a:lnTo>
                  <a:pt x="1973690" y="225860"/>
                </a:lnTo>
                <a:lnTo>
                  <a:pt x="2014466" y="257968"/>
                </a:lnTo>
                <a:lnTo>
                  <a:pt x="2049721" y="291572"/>
                </a:lnTo>
                <a:lnTo>
                  <a:pt x="2079181" y="326550"/>
                </a:lnTo>
                <a:lnTo>
                  <a:pt x="2102572" y="362781"/>
                </a:lnTo>
                <a:lnTo>
                  <a:pt x="2119620" y="400143"/>
                </a:lnTo>
                <a:lnTo>
                  <a:pt x="2130049" y="438515"/>
                </a:lnTo>
                <a:lnTo>
                  <a:pt x="2133587" y="477773"/>
                </a:lnTo>
                <a:lnTo>
                  <a:pt x="2133152" y="490462"/>
                </a:lnTo>
                <a:lnTo>
                  <a:pt x="2132175" y="503100"/>
                </a:lnTo>
              </a:path>
            </a:pathLst>
          </a:custGeom>
          <a:ln w="28575">
            <a:solidFill>
              <a:srgbClr val="FF0000"/>
            </a:solidFill>
            <a:prstDash val="dash"/>
          </a:ln>
        </p:spPr>
        <p:txBody>
          <a:bodyPr wrap="square" lIns="0" tIns="0" rIns="0" bIns="0" rtlCol="0"/>
          <a:lstStyle/>
          <a:p>
            <a:endParaRPr/>
          </a:p>
        </p:txBody>
      </p:sp>
      <p:sp>
        <p:nvSpPr>
          <p:cNvPr id="142" name="object 142"/>
          <p:cNvSpPr/>
          <p:nvPr/>
        </p:nvSpPr>
        <p:spPr>
          <a:xfrm>
            <a:off x="3544963" y="2936620"/>
            <a:ext cx="0" cy="776605"/>
          </a:xfrm>
          <a:custGeom>
            <a:avLst/>
            <a:gdLst/>
            <a:ahLst/>
            <a:cxnLst/>
            <a:rect l="l" t="t" r="r" b="b"/>
            <a:pathLst>
              <a:path h="776604">
                <a:moveTo>
                  <a:pt x="0" y="0"/>
                </a:moveTo>
                <a:lnTo>
                  <a:pt x="0" y="776477"/>
                </a:lnTo>
              </a:path>
            </a:pathLst>
          </a:custGeom>
          <a:ln w="28575">
            <a:solidFill>
              <a:srgbClr val="FF0000"/>
            </a:solidFill>
            <a:prstDash val="dash"/>
          </a:ln>
        </p:spPr>
        <p:txBody>
          <a:bodyPr wrap="square" lIns="0" tIns="0" rIns="0" bIns="0" rtlCol="0"/>
          <a:lstStyle/>
          <a:p>
            <a:endParaRPr/>
          </a:p>
        </p:txBody>
      </p:sp>
      <p:sp>
        <p:nvSpPr>
          <p:cNvPr id="143" name="object 143"/>
          <p:cNvSpPr/>
          <p:nvPr/>
        </p:nvSpPr>
        <p:spPr>
          <a:xfrm>
            <a:off x="5678551" y="3024251"/>
            <a:ext cx="0" cy="603250"/>
          </a:xfrm>
          <a:custGeom>
            <a:avLst/>
            <a:gdLst/>
            <a:ahLst/>
            <a:cxnLst/>
            <a:rect l="l" t="t" r="r" b="b"/>
            <a:pathLst>
              <a:path h="603250">
                <a:moveTo>
                  <a:pt x="0" y="0"/>
                </a:moveTo>
                <a:lnTo>
                  <a:pt x="0" y="602741"/>
                </a:lnTo>
              </a:path>
            </a:pathLst>
          </a:custGeom>
          <a:ln w="28575">
            <a:solidFill>
              <a:srgbClr val="FF0000"/>
            </a:solidFill>
            <a:prstDash val="dash"/>
          </a:ln>
        </p:spPr>
        <p:txBody>
          <a:bodyPr wrap="square" lIns="0" tIns="0" rIns="0" bIns="0" rtlCol="0"/>
          <a:lstStyle/>
          <a:p>
            <a:endParaRPr/>
          </a:p>
        </p:txBody>
      </p:sp>
      <p:sp>
        <p:nvSpPr>
          <p:cNvPr id="144" name="object 144"/>
          <p:cNvSpPr/>
          <p:nvPr/>
        </p:nvSpPr>
        <p:spPr>
          <a:xfrm>
            <a:off x="7404550" y="2487802"/>
            <a:ext cx="304800" cy="239395"/>
          </a:xfrm>
          <a:custGeom>
            <a:avLst/>
            <a:gdLst/>
            <a:ahLst/>
            <a:cxnLst/>
            <a:rect l="l" t="t" r="r" b="b"/>
            <a:pathLst>
              <a:path w="304800" h="239394">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45" name="object 145"/>
          <p:cNvSpPr txBox="1"/>
          <p:nvPr/>
        </p:nvSpPr>
        <p:spPr>
          <a:xfrm>
            <a:off x="7488561" y="24995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46" name="object 146"/>
          <p:cNvSpPr/>
          <p:nvPr/>
        </p:nvSpPr>
        <p:spPr>
          <a:xfrm>
            <a:off x="6871168" y="2908426"/>
            <a:ext cx="304800" cy="240665"/>
          </a:xfrm>
          <a:custGeom>
            <a:avLst/>
            <a:gdLst/>
            <a:ahLst/>
            <a:cxnLst/>
            <a:rect l="l" t="t" r="r" b="b"/>
            <a:pathLst>
              <a:path w="304800" h="240664">
                <a:moveTo>
                  <a:pt x="152325" y="0"/>
                </a:moveTo>
                <a:lnTo>
                  <a:pt x="104869" y="5929"/>
                </a:lnTo>
                <a:lnTo>
                  <a:pt x="63595" y="22452"/>
                </a:lnTo>
                <a:lnTo>
                  <a:pt x="30818" y="47671"/>
                </a:lnTo>
                <a:lnTo>
                  <a:pt x="8848" y="79687"/>
                </a:lnTo>
                <a:lnTo>
                  <a:pt x="0" y="116601"/>
                </a:lnTo>
                <a:lnTo>
                  <a:pt x="821" y="130099"/>
                </a:lnTo>
                <a:lnTo>
                  <a:pt x="12652" y="167385"/>
                </a:lnTo>
                <a:lnTo>
                  <a:pt x="36800" y="198643"/>
                </a:lnTo>
                <a:lnTo>
                  <a:pt x="71033" y="222309"/>
                </a:lnTo>
                <a:lnTo>
                  <a:pt x="113120" y="236820"/>
                </a:lnTo>
                <a:lnTo>
                  <a:pt x="144439" y="240636"/>
                </a:lnTo>
                <a:lnTo>
                  <a:pt x="161571" y="240032"/>
                </a:lnTo>
                <a:lnTo>
                  <a:pt x="208934" y="231104"/>
                </a:lnTo>
                <a:lnTo>
                  <a:pt x="248798" y="212775"/>
                </a:lnTo>
                <a:lnTo>
                  <a:pt x="279291" y="186680"/>
                </a:lnTo>
                <a:lnTo>
                  <a:pt x="302142" y="142636"/>
                </a:lnTo>
                <a:lnTo>
                  <a:pt x="304213" y="130377"/>
                </a:lnTo>
                <a:lnTo>
                  <a:pt x="303496" y="116189"/>
                </a:lnTo>
                <a:lnTo>
                  <a:pt x="292225" y="77297"/>
                </a:lnTo>
                <a:lnTo>
                  <a:pt x="268988" y="44928"/>
                </a:lnTo>
                <a:lnTo>
                  <a:pt x="235987" y="20388"/>
                </a:lnTo>
                <a:lnTo>
                  <a:pt x="195424" y="4984"/>
                </a:lnTo>
                <a:lnTo>
                  <a:pt x="152325" y="0"/>
                </a:lnTo>
                <a:close/>
              </a:path>
            </a:pathLst>
          </a:custGeom>
          <a:ln w="28575">
            <a:solidFill>
              <a:srgbClr val="000000"/>
            </a:solidFill>
          </a:ln>
        </p:spPr>
        <p:txBody>
          <a:bodyPr wrap="square" lIns="0" tIns="0" rIns="0" bIns="0" rtlCol="0"/>
          <a:lstStyle/>
          <a:p>
            <a:endParaRPr/>
          </a:p>
        </p:txBody>
      </p:sp>
      <p:sp>
        <p:nvSpPr>
          <p:cNvPr id="147" name="object 147"/>
          <p:cNvSpPr txBox="1"/>
          <p:nvPr/>
        </p:nvSpPr>
        <p:spPr>
          <a:xfrm>
            <a:off x="6955161" y="29201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48" name="object 148"/>
          <p:cNvSpPr/>
          <p:nvPr/>
        </p:nvSpPr>
        <p:spPr>
          <a:xfrm>
            <a:off x="7937987" y="2898520"/>
            <a:ext cx="304165" cy="241935"/>
          </a:xfrm>
          <a:custGeom>
            <a:avLst/>
            <a:gdLst/>
            <a:ahLst/>
            <a:cxnLst/>
            <a:rect l="l" t="t" r="r" b="b"/>
            <a:pathLst>
              <a:path w="304165" h="241935">
                <a:moveTo>
                  <a:pt x="152306" y="0"/>
                </a:moveTo>
                <a:lnTo>
                  <a:pt x="104958" y="5907"/>
                </a:lnTo>
                <a:lnTo>
                  <a:pt x="63758" y="22395"/>
                </a:lnTo>
                <a:lnTo>
                  <a:pt x="31001" y="47614"/>
                </a:lnTo>
                <a:lnTo>
                  <a:pt x="8983" y="79714"/>
                </a:lnTo>
                <a:lnTo>
                  <a:pt x="0" y="116844"/>
                </a:lnTo>
                <a:lnTo>
                  <a:pt x="814" y="130284"/>
                </a:lnTo>
                <a:lnTo>
                  <a:pt x="12598" y="167530"/>
                </a:lnTo>
                <a:lnTo>
                  <a:pt x="36664" y="198896"/>
                </a:lnTo>
                <a:lnTo>
                  <a:pt x="70790" y="222749"/>
                </a:lnTo>
                <a:lnTo>
                  <a:pt x="112758" y="237459"/>
                </a:lnTo>
                <a:lnTo>
                  <a:pt x="143997" y="241378"/>
                </a:lnTo>
                <a:lnTo>
                  <a:pt x="161174" y="240772"/>
                </a:lnTo>
                <a:lnTo>
                  <a:pt x="208637" y="231781"/>
                </a:lnTo>
                <a:lnTo>
                  <a:pt x="248561" y="213375"/>
                </a:lnTo>
                <a:lnTo>
                  <a:pt x="279104" y="187276"/>
                </a:lnTo>
                <a:lnTo>
                  <a:pt x="302052" y="143486"/>
                </a:lnTo>
                <a:lnTo>
                  <a:pt x="304160" y="131358"/>
                </a:lnTo>
                <a:lnTo>
                  <a:pt x="303453" y="117042"/>
                </a:lnTo>
                <a:lnTo>
                  <a:pt x="292268" y="77865"/>
                </a:lnTo>
                <a:lnTo>
                  <a:pt x="269181" y="45320"/>
                </a:lnTo>
                <a:lnTo>
                  <a:pt x="236373" y="20660"/>
                </a:lnTo>
                <a:lnTo>
                  <a:pt x="196026" y="5139"/>
                </a:lnTo>
                <a:lnTo>
                  <a:pt x="152306" y="0"/>
                </a:lnTo>
                <a:close/>
              </a:path>
            </a:pathLst>
          </a:custGeom>
          <a:ln w="28575">
            <a:solidFill>
              <a:srgbClr val="000000"/>
            </a:solidFill>
          </a:ln>
        </p:spPr>
        <p:txBody>
          <a:bodyPr wrap="square" lIns="0" tIns="0" rIns="0" bIns="0" rtlCol="0"/>
          <a:lstStyle/>
          <a:p>
            <a:endParaRPr/>
          </a:p>
        </p:txBody>
      </p:sp>
      <p:sp>
        <p:nvSpPr>
          <p:cNvPr id="149" name="object 149"/>
          <p:cNvSpPr/>
          <p:nvPr/>
        </p:nvSpPr>
        <p:spPr>
          <a:xfrm>
            <a:off x="7929498" y="2835275"/>
            <a:ext cx="337185" cy="425450"/>
          </a:xfrm>
          <a:custGeom>
            <a:avLst/>
            <a:gdLst/>
            <a:ahLst/>
            <a:cxnLst/>
            <a:rect l="l" t="t" r="r" b="b"/>
            <a:pathLst>
              <a:path w="337184" h="425450">
                <a:moveTo>
                  <a:pt x="0" y="0"/>
                </a:moveTo>
                <a:lnTo>
                  <a:pt x="0" y="425196"/>
                </a:lnTo>
                <a:lnTo>
                  <a:pt x="336803" y="425196"/>
                </a:lnTo>
                <a:lnTo>
                  <a:pt x="336803" y="0"/>
                </a:lnTo>
                <a:lnTo>
                  <a:pt x="0" y="0"/>
                </a:lnTo>
                <a:close/>
              </a:path>
            </a:pathLst>
          </a:custGeom>
          <a:ln w="28575">
            <a:solidFill>
              <a:srgbClr val="000000"/>
            </a:solidFill>
          </a:ln>
        </p:spPr>
        <p:txBody>
          <a:bodyPr wrap="square" lIns="0" tIns="0" rIns="0" bIns="0" rtlCol="0"/>
          <a:lstStyle/>
          <a:p>
            <a:endParaRPr/>
          </a:p>
        </p:txBody>
      </p:sp>
      <p:sp>
        <p:nvSpPr>
          <p:cNvPr id="150" name="object 150"/>
          <p:cNvSpPr txBox="1"/>
          <p:nvPr/>
        </p:nvSpPr>
        <p:spPr>
          <a:xfrm>
            <a:off x="8021961" y="292319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51" name="object 151"/>
          <p:cNvSpPr/>
          <p:nvPr/>
        </p:nvSpPr>
        <p:spPr>
          <a:xfrm>
            <a:off x="6566350" y="3381629"/>
            <a:ext cx="304800" cy="239395"/>
          </a:xfrm>
          <a:custGeom>
            <a:avLst/>
            <a:gdLst/>
            <a:ahLst/>
            <a:cxnLst/>
            <a:rect l="l" t="t" r="r" b="b"/>
            <a:pathLst>
              <a:path w="304800" h="239395">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52" name="object 152"/>
          <p:cNvSpPr txBox="1"/>
          <p:nvPr/>
        </p:nvSpPr>
        <p:spPr>
          <a:xfrm>
            <a:off x="665036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53" name="object 153"/>
          <p:cNvSpPr/>
          <p:nvPr/>
        </p:nvSpPr>
        <p:spPr>
          <a:xfrm>
            <a:off x="7175968" y="3371722"/>
            <a:ext cx="304165" cy="241935"/>
          </a:xfrm>
          <a:custGeom>
            <a:avLst/>
            <a:gdLst/>
            <a:ahLst/>
            <a:cxnLst/>
            <a:rect l="l" t="t" r="r" b="b"/>
            <a:pathLst>
              <a:path w="304165" h="241935">
                <a:moveTo>
                  <a:pt x="152325" y="0"/>
                </a:moveTo>
                <a:lnTo>
                  <a:pt x="104869" y="5929"/>
                </a:lnTo>
                <a:lnTo>
                  <a:pt x="63595" y="22452"/>
                </a:lnTo>
                <a:lnTo>
                  <a:pt x="30818" y="47671"/>
                </a:lnTo>
                <a:lnTo>
                  <a:pt x="8848" y="79687"/>
                </a:lnTo>
                <a:lnTo>
                  <a:pt x="0" y="116601"/>
                </a:lnTo>
                <a:lnTo>
                  <a:pt x="817" y="130076"/>
                </a:lnTo>
                <a:lnTo>
                  <a:pt x="12593" y="167398"/>
                </a:lnTo>
                <a:lnTo>
                  <a:pt x="36631" y="198810"/>
                </a:lnTo>
                <a:lnTo>
                  <a:pt x="70719" y="222693"/>
                </a:lnTo>
                <a:lnTo>
                  <a:pt x="112640" y="237428"/>
                </a:lnTo>
                <a:lnTo>
                  <a:pt x="143846" y="241371"/>
                </a:lnTo>
                <a:lnTo>
                  <a:pt x="161004" y="240769"/>
                </a:lnTo>
                <a:lnTo>
                  <a:pt x="208411" y="231821"/>
                </a:lnTo>
                <a:lnTo>
                  <a:pt x="248304" y="213465"/>
                </a:lnTo>
                <a:lnTo>
                  <a:pt x="278865" y="187376"/>
                </a:lnTo>
                <a:lnTo>
                  <a:pt x="301950" y="143459"/>
                </a:lnTo>
                <a:lnTo>
                  <a:pt x="304119" y="131263"/>
                </a:lnTo>
                <a:lnTo>
                  <a:pt x="303423" y="116962"/>
                </a:lnTo>
                <a:lnTo>
                  <a:pt x="292261" y="77821"/>
                </a:lnTo>
                <a:lnTo>
                  <a:pt x="269184" y="45298"/>
                </a:lnTo>
                <a:lnTo>
                  <a:pt x="236379" y="20650"/>
                </a:lnTo>
                <a:lnTo>
                  <a:pt x="196030" y="5135"/>
                </a:lnTo>
                <a:lnTo>
                  <a:pt x="152325" y="0"/>
                </a:lnTo>
                <a:close/>
              </a:path>
            </a:pathLst>
          </a:custGeom>
          <a:ln w="28575">
            <a:solidFill>
              <a:srgbClr val="000000"/>
            </a:solidFill>
          </a:ln>
        </p:spPr>
        <p:txBody>
          <a:bodyPr wrap="square" lIns="0" tIns="0" rIns="0" bIns="0" rtlCol="0"/>
          <a:lstStyle/>
          <a:p>
            <a:endParaRPr/>
          </a:p>
        </p:txBody>
      </p:sp>
      <p:sp>
        <p:nvSpPr>
          <p:cNvPr id="154" name="object 154"/>
          <p:cNvSpPr/>
          <p:nvPr/>
        </p:nvSpPr>
        <p:spPr>
          <a:xfrm>
            <a:off x="7633150" y="3381629"/>
            <a:ext cx="304800" cy="239395"/>
          </a:xfrm>
          <a:custGeom>
            <a:avLst/>
            <a:gdLst/>
            <a:ahLst/>
            <a:cxnLst/>
            <a:rect l="l" t="t" r="r" b="b"/>
            <a:pathLst>
              <a:path w="304800" h="239395">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55" name="object 155"/>
          <p:cNvSpPr/>
          <p:nvPr/>
        </p:nvSpPr>
        <p:spPr>
          <a:xfrm>
            <a:off x="8242768" y="3371722"/>
            <a:ext cx="304165" cy="241935"/>
          </a:xfrm>
          <a:custGeom>
            <a:avLst/>
            <a:gdLst/>
            <a:ahLst/>
            <a:cxnLst/>
            <a:rect l="l" t="t" r="r" b="b"/>
            <a:pathLst>
              <a:path w="304165" h="241935">
                <a:moveTo>
                  <a:pt x="152325" y="0"/>
                </a:moveTo>
                <a:lnTo>
                  <a:pt x="104869" y="5929"/>
                </a:lnTo>
                <a:lnTo>
                  <a:pt x="63595" y="22452"/>
                </a:lnTo>
                <a:lnTo>
                  <a:pt x="30818" y="47671"/>
                </a:lnTo>
                <a:lnTo>
                  <a:pt x="8848" y="79687"/>
                </a:lnTo>
                <a:lnTo>
                  <a:pt x="0" y="116601"/>
                </a:lnTo>
                <a:lnTo>
                  <a:pt x="817" y="130076"/>
                </a:lnTo>
                <a:lnTo>
                  <a:pt x="12593" y="167398"/>
                </a:lnTo>
                <a:lnTo>
                  <a:pt x="36631" y="198810"/>
                </a:lnTo>
                <a:lnTo>
                  <a:pt x="70719" y="222693"/>
                </a:lnTo>
                <a:lnTo>
                  <a:pt x="112640" y="237428"/>
                </a:lnTo>
                <a:lnTo>
                  <a:pt x="143846" y="241371"/>
                </a:lnTo>
                <a:lnTo>
                  <a:pt x="161004" y="240769"/>
                </a:lnTo>
                <a:lnTo>
                  <a:pt x="208411" y="231821"/>
                </a:lnTo>
                <a:lnTo>
                  <a:pt x="248304" y="213465"/>
                </a:lnTo>
                <a:lnTo>
                  <a:pt x="278865" y="187376"/>
                </a:lnTo>
                <a:lnTo>
                  <a:pt x="301950" y="143459"/>
                </a:lnTo>
                <a:lnTo>
                  <a:pt x="304119" y="131263"/>
                </a:lnTo>
                <a:lnTo>
                  <a:pt x="303423" y="116962"/>
                </a:lnTo>
                <a:lnTo>
                  <a:pt x="292261" y="77821"/>
                </a:lnTo>
                <a:lnTo>
                  <a:pt x="269184" y="45298"/>
                </a:lnTo>
                <a:lnTo>
                  <a:pt x="236379" y="20650"/>
                </a:lnTo>
                <a:lnTo>
                  <a:pt x="196030" y="5135"/>
                </a:lnTo>
                <a:lnTo>
                  <a:pt x="152325" y="0"/>
                </a:lnTo>
                <a:close/>
              </a:path>
            </a:pathLst>
          </a:custGeom>
          <a:ln w="28575">
            <a:solidFill>
              <a:srgbClr val="000000"/>
            </a:solidFill>
          </a:ln>
        </p:spPr>
        <p:txBody>
          <a:bodyPr wrap="square" lIns="0" tIns="0" rIns="0" bIns="0" rtlCol="0"/>
          <a:lstStyle/>
          <a:p>
            <a:endParaRPr/>
          </a:p>
        </p:txBody>
      </p:sp>
      <p:sp>
        <p:nvSpPr>
          <p:cNvPr id="156" name="object 156"/>
          <p:cNvSpPr/>
          <p:nvPr/>
        </p:nvSpPr>
        <p:spPr>
          <a:xfrm>
            <a:off x="6337787" y="3852545"/>
            <a:ext cx="304165" cy="241935"/>
          </a:xfrm>
          <a:custGeom>
            <a:avLst/>
            <a:gdLst/>
            <a:ahLst/>
            <a:cxnLst/>
            <a:rect l="l" t="t" r="r" b="b"/>
            <a:pathLst>
              <a:path w="304165" h="241935">
                <a:moveTo>
                  <a:pt x="152306" y="0"/>
                </a:moveTo>
                <a:lnTo>
                  <a:pt x="104958" y="5907"/>
                </a:lnTo>
                <a:lnTo>
                  <a:pt x="63758" y="22395"/>
                </a:lnTo>
                <a:lnTo>
                  <a:pt x="31001" y="47614"/>
                </a:lnTo>
                <a:lnTo>
                  <a:pt x="8983" y="79714"/>
                </a:lnTo>
                <a:lnTo>
                  <a:pt x="0" y="116844"/>
                </a:lnTo>
                <a:lnTo>
                  <a:pt x="814" y="130284"/>
                </a:lnTo>
                <a:lnTo>
                  <a:pt x="12598" y="167530"/>
                </a:lnTo>
                <a:lnTo>
                  <a:pt x="36664" y="198896"/>
                </a:lnTo>
                <a:lnTo>
                  <a:pt x="70790" y="222749"/>
                </a:lnTo>
                <a:lnTo>
                  <a:pt x="112758" y="237459"/>
                </a:lnTo>
                <a:lnTo>
                  <a:pt x="143997" y="241378"/>
                </a:lnTo>
                <a:lnTo>
                  <a:pt x="161174" y="240772"/>
                </a:lnTo>
                <a:lnTo>
                  <a:pt x="208637" y="231781"/>
                </a:lnTo>
                <a:lnTo>
                  <a:pt x="248561" y="213375"/>
                </a:lnTo>
                <a:lnTo>
                  <a:pt x="279104" y="187276"/>
                </a:lnTo>
                <a:lnTo>
                  <a:pt x="302052" y="143486"/>
                </a:lnTo>
                <a:lnTo>
                  <a:pt x="304160" y="131358"/>
                </a:lnTo>
                <a:lnTo>
                  <a:pt x="303453" y="117042"/>
                </a:lnTo>
                <a:lnTo>
                  <a:pt x="292268" y="77865"/>
                </a:lnTo>
                <a:lnTo>
                  <a:pt x="269181" y="45320"/>
                </a:lnTo>
                <a:lnTo>
                  <a:pt x="236373" y="20660"/>
                </a:lnTo>
                <a:lnTo>
                  <a:pt x="196026" y="5139"/>
                </a:lnTo>
                <a:lnTo>
                  <a:pt x="152306" y="0"/>
                </a:lnTo>
                <a:close/>
              </a:path>
            </a:pathLst>
          </a:custGeom>
          <a:ln w="28575">
            <a:solidFill>
              <a:srgbClr val="000000"/>
            </a:solidFill>
          </a:ln>
        </p:spPr>
        <p:txBody>
          <a:bodyPr wrap="square" lIns="0" tIns="0" rIns="0" bIns="0" rtlCol="0"/>
          <a:lstStyle/>
          <a:p>
            <a:endParaRPr/>
          </a:p>
        </p:txBody>
      </p:sp>
      <p:sp>
        <p:nvSpPr>
          <p:cNvPr id="157" name="object 157"/>
          <p:cNvSpPr/>
          <p:nvPr/>
        </p:nvSpPr>
        <p:spPr>
          <a:xfrm>
            <a:off x="6718750" y="3844925"/>
            <a:ext cx="304800" cy="239395"/>
          </a:xfrm>
          <a:custGeom>
            <a:avLst/>
            <a:gdLst/>
            <a:ahLst/>
            <a:cxnLst/>
            <a:rect l="l" t="t" r="r" b="b"/>
            <a:pathLst>
              <a:path w="304800" h="239395">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58" name="object 158"/>
          <p:cNvSpPr/>
          <p:nvPr/>
        </p:nvSpPr>
        <p:spPr>
          <a:xfrm>
            <a:off x="7099750" y="3862451"/>
            <a:ext cx="304800" cy="239395"/>
          </a:xfrm>
          <a:custGeom>
            <a:avLst/>
            <a:gdLst/>
            <a:ahLst/>
            <a:cxnLst/>
            <a:rect l="l" t="t" r="r" b="b"/>
            <a:pathLst>
              <a:path w="304800" h="239395">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59" name="object 159"/>
          <p:cNvSpPr txBox="1"/>
          <p:nvPr/>
        </p:nvSpPr>
        <p:spPr>
          <a:xfrm>
            <a:off x="7183761" y="3381916"/>
            <a:ext cx="228600" cy="768350"/>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450"/>
              </a:spcBef>
            </a:pPr>
            <a:r>
              <a:rPr sz="2000" b="1" spc="-10" dirty="0">
                <a:latin typeface="Times New Roman"/>
                <a:cs typeface="Times New Roman"/>
              </a:rPr>
              <a:t>5</a:t>
            </a:r>
            <a:endParaRPr sz="2000">
              <a:latin typeface="Times New Roman"/>
              <a:cs typeface="Times New Roman"/>
            </a:endParaRPr>
          </a:p>
        </p:txBody>
      </p:sp>
      <p:sp>
        <p:nvSpPr>
          <p:cNvPr id="160" name="object 160"/>
          <p:cNvSpPr txBox="1"/>
          <p:nvPr/>
        </p:nvSpPr>
        <p:spPr>
          <a:xfrm>
            <a:off x="771716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61" name="object 161"/>
          <p:cNvSpPr txBox="1"/>
          <p:nvPr/>
        </p:nvSpPr>
        <p:spPr>
          <a:xfrm>
            <a:off x="8326761" y="33819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62" name="object 162"/>
          <p:cNvSpPr txBox="1"/>
          <p:nvPr/>
        </p:nvSpPr>
        <p:spPr>
          <a:xfrm>
            <a:off x="6421761" y="38627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63" name="object 163"/>
          <p:cNvSpPr txBox="1"/>
          <p:nvPr/>
        </p:nvSpPr>
        <p:spPr>
          <a:xfrm>
            <a:off x="6802761" y="3850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64" name="object 164"/>
          <p:cNvSpPr/>
          <p:nvPr/>
        </p:nvSpPr>
        <p:spPr>
          <a:xfrm>
            <a:off x="7099693" y="2727070"/>
            <a:ext cx="381000" cy="181610"/>
          </a:xfrm>
          <a:custGeom>
            <a:avLst/>
            <a:gdLst/>
            <a:ahLst/>
            <a:cxnLst/>
            <a:rect l="l" t="t" r="r" b="b"/>
            <a:pathLst>
              <a:path w="381000" h="181610">
                <a:moveTo>
                  <a:pt x="381000" y="0"/>
                </a:moveTo>
                <a:lnTo>
                  <a:pt x="0" y="181356"/>
                </a:lnTo>
              </a:path>
            </a:pathLst>
          </a:custGeom>
          <a:ln w="28575">
            <a:solidFill>
              <a:srgbClr val="000000"/>
            </a:solidFill>
          </a:ln>
        </p:spPr>
        <p:txBody>
          <a:bodyPr wrap="square" lIns="0" tIns="0" rIns="0" bIns="0" rtlCol="0"/>
          <a:lstStyle/>
          <a:p>
            <a:endParaRPr/>
          </a:p>
        </p:txBody>
      </p:sp>
      <p:sp>
        <p:nvSpPr>
          <p:cNvPr id="165" name="object 165"/>
          <p:cNvSpPr/>
          <p:nvPr/>
        </p:nvSpPr>
        <p:spPr>
          <a:xfrm>
            <a:off x="7633093" y="2727070"/>
            <a:ext cx="381000" cy="181610"/>
          </a:xfrm>
          <a:custGeom>
            <a:avLst/>
            <a:gdLst/>
            <a:ahLst/>
            <a:cxnLst/>
            <a:rect l="l" t="t" r="r" b="b"/>
            <a:pathLst>
              <a:path w="381000" h="181610">
                <a:moveTo>
                  <a:pt x="0" y="0"/>
                </a:moveTo>
                <a:lnTo>
                  <a:pt x="381000" y="181355"/>
                </a:lnTo>
              </a:path>
            </a:pathLst>
          </a:custGeom>
          <a:ln w="28574">
            <a:solidFill>
              <a:srgbClr val="000000"/>
            </a:solidFill>
          </a:ln>
        </p:spPr>
        <p:txBody>
          <a:bodyPr wrap="square" lIns="0" tIns="0" rIns="0" bIns="0" rtlCol="0"/>
          <a:lstStyle/>
          <a:p>
            <a:endParaRPr/>
          </a:p>
        </p:txBody>
      </p:sp>
      <p:sp>
        <p:nvSpPr>
          <p:cNvPr id="166" name="object 166"/>
          <p:cNvSpPr/>
          <p:nvPr/>
        </p:nvSpPr>
        <p:spPr>
          <a:xfrm>
            <a:off x="6794893" y="3149219"/>
            <a:ext cx="228600" cy="240029"/>
          </a:xfrm>
          <a:custGeom>
            <a:avLst/>
            <a:gdLst/>
            <a:ahLst/>
            <a:cxnLst/>
            <a:rect l="l" t="t" r="r" b="b"/>
            <a:pathLst>
              <a:path w="228600" h="240029">
                <a:moveTo>
                  <a:pt x="228600" y="0"/>
                </a:moveTo>
                <a:lnTo>
                  <a:pt x="0" y="240029"/>
                </a:lnTo>
              </a:path>
            </a:pathLst>
          </a:custGeom>
          <a:ln w="28575">
            <a:solidFill>
              <a:srgbClr val="000000"/>
            </a:solidFill>
          </a:ln>
        </p:spPr>
        <p:txBody>
          <a:bodyPr wrap="square" lIns="0" tIns="0" rIns="0" bIns="0" rtlCol="0"/>
          <a:lstStyle/>
          <a:p>
            <a:endParaRPr/>
          </a:p>
        </p:txBody>
      </p:sp>
      <p:sp>
        <p:nvSpPr>
          <p:cNvPr id="167" name="object 167"/>
          <p:cNvSpPr/>
          <p:nvPr/>
        </p:nvSpPr>
        <p:spPr>
          <a:xfrm>
            <a:off x="7023493" y="3149219"/>
            <a:ext cx="228600" cy="240029"/>
          </a:xfrm>
          <a:custGeom>
            <a:avLst/>
            <a:gdLst/>
            <a:ahLst/>
            <a:cxnLst/>
            <a:rect l="l" t="t" r="r" b="b"/>
            <a:pathLst>
              <a:path w="228600" h="240029">
                <a:moveTo>
                  <a:pt x="0" y="0"/>
                </a:moveTo>
                <a:lnTo>
                  <a:pt x="228600" y="240029"/>
                </a:lnTo>
              </a:path>
            </a:pathLst>
          </a:custGeom>
          <a:ln w="28575">
            <a:solidFill>
              <a:srgbClr val="000000"/>
            </a:solidFill>
          </a:ln>
        </p:spPr>
        <p:txBody>
          <a:bodyPr wrap="square" lIns="0" tIns="0" rIns="0" bIns="0" rtlCol="0"/>
          <a:lstStyle/>
          <a:p>
            <a:endParaRPr/>
          </a:p>
        </p:txBody>
      </p:sp>
      <p:sp>
        <p:nvSpPr>
          <p:cNvPr id="168" name="object 168"/>
          <p:cNvSpPr/>
          <p:nvPr/>
        </p:nvSpPr>
        <p:spPr>
          <a:xfrm>
            <a:off x="6490093" y="3630802"/>
            <a:ext cx="228600" cy="239395"/>
          </a:xfrm>
          <a:custGeom>
            <a:avLst/>
            <a:gdLst/>
            <a:ahLst/>
            <a:cxnLst/>
            <a:rect l="l" t="t" r="r" b="b"/>
            <a:pathLst>
              <a:path w="228600" h="239395">
                <a:moveTo>
                  <a:pt x="228600" y="0"/>
                </a:moveTo>
                <a:lnTo>
                  <a:pt x="0" y="239268"/>
                </a:lnTo>
              </a:path>
            </a:pathLst>
          </a:custGeom>
          <a:ln w="28575">
            <a:solidFill>
              <a:srgbClr val="000000"/>
            </a:solidFill>
          </a:ln>
        </p:spPr>
        <p:txBody>
          <a:bodyPr wrap="square" lIns="0" tIns="0" rIns="0" bIns="0" rtlCol="0"/>
          <a:lstStyle/>
          <a:p>
            <a:endParaRPr/>
          </a:p>
        </p:txBody>
      </p:sp>
      <p:sp>
        <p:nvSpPr>
          <p:cNvPr id="169" name="object 169"/>
          <p:cNvSpPr/>
          <p:nvPr/>
        </p:nvSpPr>
        <p:spPr>
          <a:xfrm>
            <a:off x="6743839" y="3630802"/>
            <a:ext cx="152400" cy="239395"/>
          </a:xfrm>
          <a:custGeom>
            <a:avLst/>
            <a:gdLst/>
            <a:ahLst/>
            <a:cxnLst/>
            <a:rect l="l" t="t" r="r" b="b"/>
            <a:pathLst>
              <a:path w="152400" h="239395">
                <a:moveTo>
                  <a:pt x="0" y="0"/>
                </a:moveTo>
                <a:lnTo>
                  <a:pt x="152400" y="239268"/>
                </a:lnTo>
              </a:path>
            </a:pathLst>
          </a:custGeom>
          <a:ln w="28575">
            <a:solidFill>
              <a:srgbClr val="000000"/>
            </a:solidFill>
          </a:ln>
        </p:spPr>
        <p:txBody>
          <a:bodyPr wrap="square" lIns="0" tIns="0" rIns="0" bIns="0" rtlCol="0"/>
          <a:lstStyle/>
          <a:p>
            <a:endParaRPr/>
          </a:p>
        </p:txBody>
      </p:sp>
      <p:sp>
        <p:nvSpPr>
          <p:cNvPr id="170" name="object 170"/>
          <p:cNvSpPr/>
          <p:nvPr/>
        </p:nvSpPr>
        <p:spPr>
          <a:xfrm>
            <a:off x="7252093" y="3619372"/>
            <a:ext cx="76200" cy="241935"/>
          </a:xfrm>
          <a:custGeom>
            <a:avLst/>
            <a:gdLst/>
            <a:ahLst/>
            <a:cxnLst/>
            <a:rect l="l" t="t" r="r" b="b"/>
            <a:pathLst>
              <a:path w="76200" h="241935">
                <a:moveTo>
                  <a:pt x="76200" y="0"/>
                </a:moveTo>
                <a:lnTo>
                  <a:pt x="0" y="241554"/>
                </a:lnTo>
              </a:path>
            </a:pathLst>
          </a:custGeom>
          <a:ln w="28575">
            <a:solidFill>
              <a:srgbClr val="000000"/>
            </a:solidFill>
          </a:ln>
        </p:spPr>
        <p:txBody>
          <a:bodyPr wrap="square" lIns="0" tIns="0" rIns="0" bIns="0" rtlCol="0"/>
          <a:lstStyle/>
          <a:p>
            <a:endParaRPr/>
          </a:p>
        </p:txBody>
      </p:sp>
      <p:sp>
        <p:nvSpPr>
          <p:cNvPr id="171" name="object 171"/>
          <p:cNvSpPr/>
          <p:nvPr/>
        </p:nvSpPr>
        <p:spPr>
          <a:xfrm>
            <a:off x="7785493" y="3149219"/>
            <a:ext cx="304800" cy="240029"/>
          </a:xfrm>
          <a:custGeom>
            <a:avLst/>
            <a:gdLst/>
            <a:ahLst/>
            <a:cxnLst/>
            <a:rect l="l" t="t" r="r" b="b"/>
            <a:pathLst>
              <a:path w="304800" h="240029">
                <a:moveTo>
                  <a:pt x="304800" y="0"/>
                </a:moveTo>
                <a:lnTo>
                  <a:pt x="0" y="240029"/>
                </a:lnTo>
              </a:path>
            </a:pathLst>
          </a:custGeom>
          <a:ln w="28575">
            <a:solidFill>
              <a:srgbClr val="000000"/>
            </a:solidFill>
          </a:ln>
        </p:spPr>
        <p:txBody>
          <a:bodyPr wrap="square" lIns="0" tIns="0" rIns="0" bIns="0" rtlCol="0"/>
          <a:lstStyle/>
          <a:p>
            <a:endParaRPr/>
          </a:p>
        </p:txBody>
      </p:sp>
      <p:sp>
        <p:nvSpPr>
          <p:cNvPr id="172" name="object 172"/>
          <p:cNvSpPr/>
          <p:nvPr/>
        </p:nvSpPr>
        <p:spPr>
          <a:xfrm>
            <a:off x="8115439" y="3149219"/>
            <a:ext cx="304800" cy="240029"/>
          </a:xfrm>
          <a:custGeom>
            <a:avLst/>
            <a:gdLst/>
            <a:ahLst/>
            <a:cxnLst/>
            <a:rect l="l" t="t" r="r" b="b"/>
            <a:pathLst>
              <a:path w="304800" h="240029">
                <a:moveTo>
                  <a:pt x="0" y="0"/>
                </a:moveTo>
                <a:lnTo>
                  <a:pt x="304800" y="240029"/>
                </a:lnTo>
              </a:path>
            </a:pathLst>
          </a:custGeom>
          <a:ln w="28575">
            <a:solidFill>
              <a:srgbClr val="000000"/>
            </a:solidFill>
          </a:ln>
        </p:spPr>
        <p:txBody>
          <a:bodyPr wrap="square" lIns="0" tIns="0" rIns="0" bIns="0" rtlCol="0"/>
          <a:lstStyle/>
          <a:p>
            <a:endParaRPr/>
          </a:p>
        </p:txBody>
      </p:sp>
      <p:sp>
        <p:nvSpPr>
          <p:cNvPr id="173" name="object 173"/>
          <p:cNvSpPr/>
          <p:nvPr/>
        </p:nvSpPr>
        <p:spPr>
          <a:xfrm>
            <a:off x="6211951" y="2733929"/>
            <a:ext cx="1371600" cy="502920"/>
          </a:xfrm>
          <a:custGeom>
            <a:avLst/>
            <a:gdLst/>
            <a:ahLst/>
            <a:cxnLst/>
            <a:rect l="l" t="t" r="r" b="b"/>
            <a:pathLst>
              <a:path w="1371600" h="502919">
                <a:moveTo>
                  <a:pt x="0" y="456438"/>
                </a:moveTo>
                <a:lnTo>
                  <a:pt x="4523" y="418571"/>
                </a:lnTo>
                <a:lnTo>
                  <a:pt x="25796" y="345714"/>
                </a:lnTo>
                <a:lnTo>
                  <a:pt x="42214" y="310944"/>
                </a:lnTo>
                <a:lnTo>
                  <a:pt x="62264" y="277427"/>
                </a:lnTo>
                <a:lnTo>
                  <a:pt x="85781" y="245273"/>
                </a:lnTo>
                <a:lnTo>
                  <a:pt x="112596" y="214592"/>
                </a:lnTo>
                <a:lnTo>
                  <a:pt x="142545" y="185495"/>
                </a:lnTo>
                <a:lnTo>
                  <a:pt x="175461" y="158091"/>
                </a:lnTo>
                <a:lnTo>
                  <a:pt x="211178" y="132492"/>
                </a:lnTo>
                <a:lnTo>
                  <a:pt x="249530" y="108808"/>
                </a:lnTo>
                <a:lnTo>
                  <a:pt x="290349" y="87148"/>
                </a:lnTo>
                <a:lnTo>
                  <a:pt x="333470" y="67623"/>
                </a:lnTo>
                <a:lnTo>
                  <a:pt x="378727" y="50344"/>
                </a:lnTo>
                <a:lnTo>
                  <a:pt x="425953" y="35421"/>
                </a:lnTo>
                <a:lnTo>
                  <a:pt x="474982" y="22963"/>
                </a:lnTo>
                <a:lnTo>
                  <a:pt x="525647" y="13082"/>
                </a:lnTo>
                <a:lnTo>
                  <a:pt x="577783" y="5887"/>
                </a:lnTo>
                <a:lnTo>
                  <a:pt x="631222" y="1490"/>
                </a:lnTo>
                <a:lnTo>
                  <a:pt x="685800" y="0"/>
                </a:lnTo>
                <a:lnTo>
                  <a:pt x="742042" y="1579"/>
                </a:lnTo>
                <a:lnTo>
                  <a:pt x="797032" y="6237"/>
                </a:lnTo>
                <a:lnTo>
                  <a:pt x="850595" y="13851"/>
                </a:lnTo>
                <a:lnTo>
                  <a:pt x="902554" y="24298"/>
                </a:lnTo>
                <a:lnTo>
                  <a:pt x="952731" y="37457"/>
                </a:lnTo>
                <a:lnTo>
                  <a:pt x="1000951" y="53204"/>
                </a:lnTo>
                <a:lnTo>
                  <a:pt x="1047036" y="71418"/>
                </a:lnTo>
                <a:lnTo>
                  <a:pt x="1090811" y="91976"/>
                </a:lnTo>
                <a:lnTo>
                  <a:pt x="1132098" y="114756"/>
                </a:lnTo>
                <a:lnTo>
                  <a:pt x="1170722" y="139636"/>
                </a:lnTo>
                <a:lnTo>
                  <a:pt x="1206505" y="166493"/>
                </a:lnTo>
                <a:lnTo>
                  <a:pt x="1239271" y="195206"/>
                </a:lnTo>
                <a:lnTo>
                  <a:pt x="1268844" y="225651"/>
                </a:lnTo>
                <a:lnTo>
                  <a:pt x="1295046" y="257706"/>
                </a:lnTo>
                <a:lnTo>
                  <a:pt x="1317702" y="291250"/>
                </a:lnTo>
                <a:lnTo>
                  <a:pt x="1336634" y="326160"/>
                </a:lnTo>
                <a:lnTo>
                  <a:pt x="1351667" y="362313"/>
                </a:lnTo>
                <a:lnTo>
                  <a:pt x="1362623" y="399588"/>
                </a:lnTo>
                <a:lnTo>
                  <a:pt x="1369326" y="437861"/>
                </a:lnTo>
                <a:lnTo>
                  <a:pt x="1371600" y="477011"/>
                </a:lnTo>
                <a:lnTo>
                  <a:pt x="1371524" y="489707"/>
                </a:lnTo>
                <a:lnTo>
                  <a:pt x="1370995" y="502402"/>
                </a:lnTo>
              </a:path>
            </a:pathLst>
          </a:custGeom>
          <a:ln w="28575">
            <a:solidFill>
              <a:srgbClr val="FF0000"/>
            </a:solidFill>
            <a:prstDash val="dash"/>
          </a:ln>
        </p:spPr>
        <p:txBody>
          <a:bodyPr wrap="square" lIns="0" tIns="0" rIns="0" bIns="0" rtlCol="0"/>
          <a:lstStyle/>
          <a:p>
            <a:endParaRPr/>
          </a:p>
        </p:txBody>
      </p:sp>
      <p:sp>
        <p:nvSpPr>
          <p:cNvPr id="174" name="object 174"/>
          <p:cNvSpPr/>
          <p:nvPr/>
        </p:nvSpPr>
        <p:spPr>
          <a:xfrm>
            <a:off x="6211951" y="3160648"/>
            <a:ext cx="0" cy="776605"/>
          </a:xfrm>
          <a:custGeom>
            <a:avLst/>
            <a:gdLst/>
            <a:ahLst/>
            <a:cxnLst/>
            <a:rect l="l" t="t" r="r" b="b"/>
            <a:pathLst>
              <a:path h="776604">
                <a:moveTo>
                  <a:pt x="0" y="0"/>
                </a:moveTo>
                <a:lnTo>
                  <a:pt x="0" y="776477"/>
                </a:lnTo>
              </a:path>
            </a:pathLst>
          </a:custGeom>
          <a:ln w="28575">
            <a:solidFill>
              <a:srgbClr val="FF0000"/>
            </a:solidFill>
            <a:prstDash val="dash"/>
          </a:ln>
        </p:spPr>
        <p:txBody>
          <a:bodyPr wrap="square" lIns="0" tIns="0" rIns="0" bIns="0" rtlCol="0"/>
          <a:lstStyle/>
          <a:p>
            <a:endParaRPr/>
          </a:p>
        </p:txBody>
      </p:sp>
      <p:sp>
        <p:nvSpPr>
          <p:cNvPr id="175" name="object 175"/>
          <p:cNvSpPr/>
          <p:nvPr/>
        </p:nvSpPr>
        <p:spPr>
          <a:xfrm>
            <a:off x="7583551" y="3248279"/>
            <a:ext cx="0" cy="603250"/>
          </a:xfrm>
          <a:custGeom>
            <a:avLst/>
            <a:gdLst/>
            <a:ahLst/>
            <a:cxnLst/>
            <a:rect l="l" t="t" r="r" b="b"/>
            <a:pathLst>
              <a:path h="603250">
                <a:moveTo>
                  <a:pt x="0" y="0"/>
                </a:moveTo>
                <a:lnTo>
                  <a:pt x="0" y="602741"/>
                </a:lnTo>
              </a:path>
            </a:pathLst>
          </a:custGeom>
          <a:ln w="28575">
            <a:solidFill>
              <a:srgbClr val="FF0000"/>
            </a:solidFill>
            <a:prstDash val="dash"/>
          </a:ln>
        </p:spPr>
        <p:txBody>
          <a:bodyPr wrap="square" lIns="0" tIns="0" rIns="0" bIns="0" rtlCol="0"/>
          <a:lstStyle/>
          <a:p>
            <a:endParaRPr/>
          </a:p>
        </p:txBody>
      </p:sp>
      <p:sp>
        <p:nvSpPr>
          <p:cNvPr id="176" name="object 176"/>
          <p:cNvSpPr/>
          <p:nvPr/>
        </p:nvSpPr>
        <p:spPr>
          <a:xfrm>
            <a:off x="4320394" y="45848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177" name="object 177"/>
          <p:cNvSpPr txBox="1"/>
          <p:nvPr/>
        </p:nvSpPr>
        <p:spPr>
          <a:xfrm>
            <a:off x="4403985" y="45950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78" name="object 178"/>
          <p:cNvSpPr/>
          <p:nvPr/>
        </p:nvSpPr>
        <p:spPr>
          <a:xfrm>
            <a:off x="3786994" y="49658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179" name="object 179"/>
          <p:cNvSpPr txBox="1"/>
          <p:nvPr/>
        </p:nvSpPr>
        <p:spPr>
          <a:xfrm>
            <a:off x="3870585" y="497449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80" name="object 180"/>
          <p:cNvSpPr/>
          <p:nvPr/>
        </p:nvSpPr>
        <p:spPr>
          <a:xfrm>
            <a:off x="4853839" y="4957445"/>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181" name="object 181"/>
          <p:cNvSpPr txBox="1"/>
          <p:nvPr/>
        </p:nvSpPr>
        <p:spPr>
          <a:xfrm>
            <a:off x="4937385" y="496611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82" name="object 182"/>
          <p:cNvSpPr/>
          <p:nvPr/>
        </p:nvSpPr>
        <p:spPr>
          <a:xfrm>
            <a:off x="3482239" y="53925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183" name="object 183"/>
          <p:cNvSpPr txBox="1"/>
          <p:nvPr/>
        </p:nvSpPr>
        <p:spPr>
          <a:xfrm>
            <a:off x="3565785" y="54012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84" name="object 184"/>
          <p:cNvSpPr/>
          <p:nvPr/>
        </p:nvSpPr>
        <p:spPr>
          <a:xfrm>
            <a:off x="4091794" y="53849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185" name="object 185"/>
          <p:cNvSpPr/>
          <p:nvPr/>
        </p:nvSpPr>
        <p:spPr>
          <a:xfrm>
            <a:off x="4549039" y="53925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186" name="object 186"/>
          <p:cNvSpPr/>
          <p:nvPr/>
        </p:nvSpPr>
        <p:spPr>
          <a:xfrm>
            <a:off x="5158594" y="53849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187" name="object 187"/>
          <p:cNvSpPr/>
          <p:nvPr/>
        </p:nvSpPr>
        <p:spPr>
          <a:xfrm>
            <a:off x="3253594" y="5820029"/>
            <a:ext cx="303530" cy="217170"/>
          </a:xfrm>
          <a:custGeom>
            <a:avLst/>
            <a:gdLst/>
            <a:ahLst/>
            <a:cxnLst/>
            <a:rect l="l" t="t" r="r" b="b"/>
            <a:pathLst>
              <a:path w="303529" h="217170">
                <a:moveTo>
                  <a:pt x="151922" y="0"/>
                </a:moveTo>
                <a:lnTo>
                  <a:pt x="102720" y="5681"/>
                </a:lnTo>
                <a:lnTo>
                  <a:pt x="60291" y="21510"/>
                </a:lnTo>
                <a:lnTo>
                  <a:pt x="27232" y="45668"/>
                </a:lnTo>
                <a:lnTo>
                  <a:pt x="2211" y="87689"/>
                </a:lnTo>
                <a:lnTo>
                  <a:pt x="0" y="99496"/>
                </a:lnTo>
                <a:lnTo>
                  <a:pt x="778" y="112834"/>
                </a:lnTo>
                <a:lnTo>
                  <a:pt x="12888" y="149217"/>
                </a:lnTo>
                <a:lnTo>
                  <a:pt x="37804" y="179123"/>
                </a:lnTo>
                <a:lnTo>
                  <a:pt x="73146" y="201230"/>
                </a:lnTo>
                <a:lnTo>
                  <a:pt x="116531" y="214213"/>
                </a:lnTo>
                <a:lnTo>
                  <a:pt x="148746" y="217147"/>
                </a:lnTo>
                <a:lnTo>
                  <a:pt x="165934" y="216508"/>
                </a:lnTo>
                <a:lnTo>
                  <a:pt x="213632" y="207411"/>
                </a:lnTo>
                <a:lnTo>
                  <a:pt x="253648" y="188948"/>
                </a:lnTo>
                <a:lnTo>
                  <a:pt x="283551" y="162929"/>
                </a:lnTo>
                <a:lnTo>
                  <a:pt x="303493" y="119608"/>
                </a:lnTo>
                <a:lnTo>
                  <a:pt x="302782" y="105883"/>
                </a:lnTo>
                <a:lnTo>
                  <a:pt x="290889" y="68741"/>
                </a:lnTo>
                <a:lnTo>
                  <a:pt x="266260" y="38509"/>
                </a:lnTo>
                <a:lnTo>
                  <a:pt x="231342" y="16289"/>
                </a:lnTo>
                <a:lnTo>
                  <a:pt x="188583" y="3185"/>
                </a:lnTo>
                <a:lnTo>
                  <a:pt x="151922" y="0"/>
                </a:lnTo>
                <a:close/>
              </a:path>
            </a:pathLst>
          </a:custGeom>
          <a:ln w="28575">
            <a:solidFill>
              <a:srgbClr val="000000"/>
            </a:solidFill>
          </a:ln>
        </p:spPr>
        <p:txBody>
          <a:bodyPr wrap="square" lIns="0" tIns="0" rIns="0" bIns="0" rtlCol="0"/>
          <a:lstStyle/>
          <a:p>
            <a:endParaRPr/>
          </a:p>
        </p:txBody>
      </p:sp>
      <p:sp>
        <p:nvSpPr>
          <p:cNvPr id="188" name="object 188"/>
          <p:cNvSpPr/>
          <p:nvPr/>
        </p:nvSpPr>
        <p:spPr>
          <a:xfrm>
            <a:off x="3634639" y="58116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189" name="object 189"/>
          <p:cNvSpPr/>
          <p:nvPr/>
        </p:nvSpPr>
        <p:spPr>
          <a:xfrm>
            <a:off x="4015639" y="5827648"/>
            <a:ext cx="303530" cy="217170"/>
          </a:xfrm>
          <a:custGeom>
            <a:avLst/>
            <a:gdLst/>
            <a:ahLst/>
            <a:cxnLst/>
            <a:rect l="l" t="t" r="r" b="b"/>
            <a:pathLst>
              <a:path w="303529" h="217170">
                <a:moveTo>
                  <a:pt x="151878" y="0"/>
                </a:moveTo>
                <a:lnTo>
                  <a:pt x="102784" y="5736"/>
                </a:lnTo>
                <a:lnTo>
                  <a:pt x="60427" y="21690"/>
                </a:lnTo>
                <a:lnTo>
                  <a:pt x="27382" y="45977"/>
                </a:lnTo>
                <a:lnTo>
                  <a:pt x="2261" y="88065"/>
                </a:lnTo>
                <a:lnTo>
                  <a:pt x="0" y="99856"/>
                </a:lnTo>
                <a:lnTo>
                  <a:pt x="772" y="113140"/>
                </a:lnTo>
                <a:lnTo>
                  <a:pt x="12885" y="149403"/>
                </a:lnTo>
                <a:lnTo>
                  <a:pt x="37835" y="179238"/>
                </a:lnTo>
                <a:lnTo>
                  <a:pt x="73229" y="201300"/>
                </a:lnTo>
                <a:lnTo>
                  <a:pt x="116679" y="214247"/>
                </a:lnTo>
                <a:lnTo>
                  <a:pt x="148939" y="217150"/>
                </a:lnTo>
                <a:lnTo>
                  <a:pt x="166138" y="216507"/>
                </a:lnTo>
                <a:lnTo>
                  <a:pt x="213878" y="207364"/>
                </a:lnTo>
                <a:lnTo>
                  <a:pt x="253914" y="188852"/>
                </a:lnTo>
                <a:lnTo>
                  <a:pt x="283782" y="162833"/>
                </a:lnTo>
                <a:lnTo>
                  <a:pt x="303527" y="119689"/>
                </a:lnTo>
                <a:lnTo>
                  <a:pt x="302802" y="106079"/>
                </a:lnTo>
                <a:lnTo>
                  <a:pt x="290874" y="69097"/>
                </a:lnTo>
                <a:lnTo>
                  <a:pt x="266223" y="38826"/>
                </a:lnTo>
                <a:lnTo>
                  <a:pt x="231292" y="16468"/>
                </a:lnTo>
                <a:lnTo>
                  <a:pt x="188526" y="3227"/>
                </a:lnTo>
                <a:lnTo>
                  <a:pt x="151878" y="0"/>
                </a:lnTo>
                <a:close/>
              </a:path>
            </a:pathLst>
          </a:custGeom>
          <a:ln w="28575">
            <a:solidFill>
              <a:srgbClr val="000000"/>
            </a:solidFill>
          </a:ln>
        </p:spPr>
        <p:txBody>
          <a:bodyPr wrap="square" lIns="0" tIns="0" rIns="0" bIns="0" rtlCol="0"/>
          <a:lstStyle/>
          <a:p>
            <a:endParaRPr/>
          </a:p>
        </p:txBody>
      </p:sp>
      <p:sp>
        <p:nvSpPr>
          <p:cNvPr id="190" name="object 190"/>
          <p:cNvSpPr txBox="1"/>
          <p:nvPr/>
        </p:nvSpPr>
        <p:spPr>
          <a:xfrm>
            <a:off x="4099185" y="5393596"/>
            <a:ext cx="228600" cy="720725"/>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070"/>
              </a:spcBef>
            </a:pPr>
            <a:r>
              <a:rPr sz="2000" b="1" spc="-10" dirty="0">
                <a:latin typeface="Times New Roman"/>
                <a:cs typeface="Times New Roman"/>
              </a:rPr>
              <a:t>5</a:t>
            </a:r>
            <a:endParaRPr sz="2000">
              <a:latin typeface="Times New Roman"/>
              <a:cs typeface="Times New Roman"/>
            </a:endParaRPr>
          </a:p>
        </p:txBody>
      </p:sp>
      <p:sp>
        <p:nvSpPr>
          <p:cNvPr id="191" name="object 191"/>
          <p:cNvSpPr txBox="1"/>
          <p:nvPr/>
        </p:nvSpPr>
        <p:spPr>
          <a:xfrm>
            <a:off x="4632585" y="54012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92" name="object 192"/>
          <p:cNvSpPr txBox="1"/>
          <p:nvPr/>
        </p:nvSpPr>
        <p:spPr>
          <a:xfrm>
            <a:off x="5242185" y="539359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93" name="object 193"/>
          <p:cNvSpPr txBox="1"/>
          <p:nvPr/>
        </p:nvSpPr>
        <p:spPr>
          <a:xfrm>
            <a:off x="3337185" y="5828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94" name="object 194"/>
          <p:cNvSpPr txBox="1"/>
          <p:nvPr/>
        </p:nvSpPr>
        <p:spPr>
          <a:xfrm>
            <a:off x="3718185" y="5817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95" name="object 195"/>
          <p:cNvSpPr/>
          <p:nvPr/>
        </p:nvSpPr>
        <p:spPr>
          <a:xfrm>
            <a:off x="4015117" y="4801996"/>
            <a:ext cx="381000" cy="163830"/>
          </a:xfrm>
          <a:custGeom>
            <a:avLst/>
            <a:gdLst/>
            <a:ahLst/>
            <a:cxnLst/>
            <a:rect l="l" t="t" r="r" b="b"/>
            <a:pathLst>
              <a:path w="381000" h="163829">
                <a:moveTo>
                  <a:pt x="381000" y="0"/>
                </a:moveTo>
                <a:lnTo>
                  <a:pt x="0" y="163830"/>
                </a:lnTo>
              </a:path>
            </a:pathLst>
          </a:custGeom>
          <a:ln w="28575">
            <a:solidFill>
              <a:srgbClr val="000000"/>
            </a:solidFill>
          </a:ln>
        </p:spPr>
        <p:txBody>
          <a:bodyPr wrap="square" lIns="0" tIns="0" rIns="0" bIns="0" rtlCol="0"/>
          <a:lstStyle/>
          <a:p>
            <a:endParaRPr/>
          </a:p>
        </p:txBody>
      </p:sp>
      <p:sp>
        <p:nvSpPr>
          <p:cNvPr id="196" name="object 196"/>
          <p:cNvSpPr/>
          <p:nvPr/>
        </p:nvSpPr>
        <p:spPr>
          <a:xfrm>
            <a:off x="4548517" y="4801996"/>
            <a:ext cx="381000" cy="163830"/>
          </a:xfrm>
          <a:custGeom>
            <a:avLst/>
            <a:gdLst/>
            <a:ahLst/>
            <a:cxnLst/>
            <a:rect l="l" t="t" r="r" b="b"/>
            <a:pathLst>
              <a:path w="381000" h="163829">
                <a:moveTo>
                  <a:pt x="0" y="0"/>
                </a:moveTo>
                <a:lnTo>
                  <a:pt x="381000" y="163829"/>
                </a:lnTo>
              </a:path>
            </a:pathLst>
          </a:custGeom>
          <a:ln w="28575">
            <a:solidFill>
              <a:srgbClr val="000000"/>
            </a:solidFill>
          </a:ln>
        </p:spPr>
        <p:txBody>
          <a:bodyPr wrap="square" lIns="0" tIns="0" rIns="0" bIns="0" rtlCol="0"/>
          <a:lstStyle/>
          <a:p>
            <a:endParaRPr/>
          </a:p>
        </p:txBody>
      </p:sp>
      <p:sp>
        <p:nvSpPr>
          <p:cNvPr id="197" name="object 197"/>
          <p:cNvSpPr/>
          <p:nvPr/>
        </p:nvSpPr>
        <p:spPr>
          <a:xfrm>
            <a:off x="3710317" y="5182996"/>
            <a:ext cx="228600" cy="218440"/>
          </a:xfrm>
          <a:custGeom>
            <a:avLst/>
            <a:gdLst/>
            <a:ahLst/>
            <a:cxnLst/>
            <a:rect l="l" t="t" r="r" b="b"/>
            <a:pathLst>
              <a:path w="228600" h="218439">
                <a:moveTo>
                  <a:pt x="228600" y="0"/>
                </a:moveTo>
                <a:lnTo>
                  <a:pt x="0" y="217932"/>
                </a:lnTo>
              </a:path>
            </a:pathLst>
          </a:custGeom>
          <a:ln w="28575">
            <a:solidFill>
              <a:srgbClr val="000000"/>
            </a:solidFill>
          </a:ln>
        </p:spPr>
        <p:txBody>
          <a:bodyPr wrap="square" lIns="0" tIns="0" rIns="0" bIns="0" rtlCol="0"/>
          <a:lstStyle/>
          <a:p>
            <a:endParaRPr/>
          </a:p>
        </p:txBody>
      </p:sp>
      <p:sp>
        <p:nvSpPr>
          <p:cNvPr id="198" name="object 198"/>
          <p:cNvSpPr/>
          <p:nvPr/>
        </p:nvSpPr>
        <p:spPr>
          <a:xfrm>
            <a:off x="3938917" y="5182996"/>
            <a:ext cx="228600" cy="218440"/>
          </a:xfrm>
          <a:custGeom>
            <a:avLst/>
            <a:gdLst/>
            <a:ahLst/>
            <a:cxnLst/>
            <a:rect l="l" t="t" r="r" b="b"/>
            <a:pathLst>
              <a:path w="228600" h="218439">
                <a:moveTo>
                  <a:pt x="0" y="0"/>
                </a:moveTo>
                <a:lnTo>
                  <a:pt x="228600" y="217932"/>
                </a:lnTo>
              </a:path>
            </a:pathLst>
          </a:custGeom>
          <a:ln w="28575">
            <a:solidFill>
              <a:srgbClr val="000000"/>
            </a:solidFill>
          </a:ln>
        </p:spPr>
        <p:txBody>
          <a:bodyPr wrap="square" lIns="0" tIns="0" rIns="0" bIns="0" rtlCol="0"/>
          <a:lstStyle/>
          <a:p>
            <a:endParaRPr/>
          </a:p>
        </p:txBody>
      </p:sp>
      <p:sp>
        <p:nvSpPr>
          <p:cNvPr id="199" name="object 199"/>
          <p:cNvSpPr/>
          <p:nvPr/>
        </p:nvSpPr>
        <p:spPr>
          <a:xfrm>
            <a:off x="3405517" y="5618098"/>
            <a:ext cx="228600" cy="217170"/>
          </a:xfrm>
          <a:custGeom>
            <a:avLst/>
            <a:gdLst/>
            <a:ahLst/>
            <a:cxnLst/>
            <a:rect l="l" t="t" r="r" b="b"/>
            <a:pathLst>
              <a:path w="228600" h="217170">
                <a:moveTo>
                  <a:pt x="228600" y="0"/>
                </a:moveTo>
                <a:lnTo>
                  <a:pt x="0" y="217170"/>
                </a:lnTo>
              </a:path>
            </a:pathLst>
          </a:custGeom>
          <a:ln w="28574">
            <a:solidFill>
              <a:srgbClr val="000000"/>
            </a:solidFill>
          </a:ln>
        </p:spPr>
        <p:txBody>
          <a:bodyPr wrap="square" lIns="0" tIns="0" rIns="0" bIns="0" rtlCol="0"/>
          <a:lstStyle/>
          <a:p>
            <a:endParaRPr/>
          </a:p>
        </p:txBody>
      </p:sp>
      <p:sp>
        <p:nvSpPr>
          <p:cNvPr id="200" name="object 200"/>
          <p:cNvSpPr/>
          <p:nvPr/>
        </p:nvSpPr>
        <p:spPr>
          <a:xfrm>
            <a:off x="3659263" y="5618098"/>
            <a:ext cx="152400" cy="217170"/>
          </a:xfrm>
          <a:custGeom>
            <a:avLst/>
            <a:gdLst/>
            <a:ahLst/>
            <a:cxnLst/>
            <a:rect l="l" t="t" r="r" b="b"/>
            <a:pathLst>
              <a:path w="152400" h="217170">
                <a:moveTo>
                  <a:pt x="0" y="0"/>
                </a:moveTo>
                <a:lnTo>
                  <a:pt x="152400" y="217170"/>
                </a:lnTo>
              </a:path>
            </a:pathLst>
          </a:custGeom>
          <a:ln w="28575">
            <a:solidFill>
              <a:srgbClr val="000000"/>
            </a:solidFill>
          </a:ln>
        </p:spPr>
        <p:txBody>
          <a:bodyPr wrap="square" lIns="0" tIns="0" rIns="0" bIns="0" rtlCol="0"/>
          <a:lstStyle/>
          <a:p>
            <a:endParaRPr/>
          </a:p>
        </p:txBody>
      </p:sp>
      <p:sp>
        <p:nvSpPr>
          <p:cNvPr id="201" name="object 201"/>
          <p:cNvSpPr/>
          <p:nvPr/>
        </p:nvSpPr>
        <p:spPr>
          <a:xfrm>
            <a:off x="4167517" y="5608192"/>
            <a:ext cx="76200" cy="218440"/>
          </a:xfrm>
          <a:custGeom>
            <a:avLst/>
            <a:gdLst/>
            <a:ahLst/>
            <a:cxnLst/>
            <a:rect l="l" t="t" r="r" b="b"/>
            <a:pathLst>
              <a:path w="76200" h="218439">
                <a:moveTo>
                  <a:pt x="76200" y="0"/>
                </a:moveTo>
                <a:lnTo>
                  <a:pt x="0" y="217932"/>
                </a:lnTo>
              </a:path>
            </a:pathLst>
          </a:custGeom>
          <a:ln w="28575">
            <a:solidFill>
              <a:srgbClr val="000000"/>
            </a:solidFill>
          </a:ln>
        </p:spPr>
        <p:txBody>
          <a:bodyPr wrap="square" lIns="0" tIns="0" rIns="0" bIns="0" rtlCol="0"/>
          <a:lstStyle/>
          <a:p>
            <a:endParaRPr/>
          </a:p>
        </p:txBody>
      </p:sp>
      <p:sp>
        <p:nvSpPr>
          <p:cNvPr id="202" name="object 202"/>
          <p:cNvSpPr/>
          <p:nvPr/>
        </p:nvSpPr>
        <p:spPr>
          <a:xfrm>
            <a:off x="4700917" y="5182996"/>
            <a:ext cx="304800" cy="218440"/>
          </a:xfrm>
          <a:custGeom>
            <a:avLst/>
            <a:gdLst/>
            <a:ahLst/>
            <a:cxnLst/>
            <a:rect l="l" t="t" r="r" b="b"/>
            <a:pathLst>
              <a:path w="304800" h="218439">
                <a:moveTo>
                  <a:pt x="304800" y="0"/>
                </a:moveTo>
                <a:lnTo>
                  <a:pt x="0" y="217932"/>
                </a:lnTo>
              </a:path>
            </a:pathLst>
          </a:custGeom>
          <a:ln w="28575">
            <a:solidFill>
              <a:srgbClr val="000000"/>
            </a:solidFill>
          </a:ln>
        </p:spPr>
        <p:txBody>
          <a:bodyPr wrap="square" lIns="0" tIns="0" rIns="0" bIns="0" rtlCol="0"/>
          <a:lstStyle/>
          <a:p>
            <a:endParaRPr/>
          </a:p>
        </p:txBody>
      </p:sp>
      <p:sp>
        <p:nvSpPr>
          <p:cNvPr id="203" name="object 203"/>
          <p:cNvSpPr/>
          <p:nvPr/>
        </p:nvSpPr>
        <p:spPr>
          <a:xfrm>
            <a:off x="5030863" y="5182996"/>
            <a:ext cx="304800" cy="218440"/>
          </a:xfrm>
          <a:custGeom>
            <a:avLst/>
            <a:gdLst/>
            <a:ahLst/>
            <a:cxnLst/>
            <a:rect l="l" t="t" r="r" b="b"/>
            <a:pathLst>
              <a:path w="304800" h="218439">
                <a:moveTo>
                  <a:pt x="0" y="0"/>
                </a:moveTo>
                <a:lnTo>
                  <a:pt x="304800" y="217932"/>
                </a:lnTo>
              </a:path>
            </a:pathLst>
          </a:custGeom>
          <a:ln w="28575">
            <a:solidFill>
              <a:srgbClr val="000000"/>
            </a:solidFill>
          </a:ln>
        </p:spPr>
        <p:txBody>
          <a:bodyPr wrap="square" lIns="0" tIns="0" rIns="0" bIns="0" rtlCol="0"/>
          <a:lstStyle/>
          <a:p>
            <a:endParaRPr/>
          </a:p>
        </p:txBody>
      </p:sp>
      <p:sp>
        <p:nvSpPr>
          <p:cNvPr id="204" name="object 204"/>
          <p:cNvSpPr/>
          <p:nvPr/>
        </p:nvSpPr>
        <p:spPr>
          <a:xfrm>
            <a:off x="3176917" y="5253101"/>
            <a:ext cx="838200" cy="317500"/>
          </a:xfrm>
          <a:custGeom>
            <a:avLst/>
            <a:gdLst/>
            <a:ahLst/>
            <a:cxnLst/>
            <a:rect l="l" t="t" r="r" b="b"/>
            <a:pathLst>
              <a:path w="838200" h="317500">
                <a:moveTo>
                  <a:pt x="0" y="287274"/>
                </a:moveTo>
                <a:lnTo>
                  <a:pt x="8071" y="240160"/>
                </a:lnTo>
                <a:lnTo>
                  <a:pt x="25804" y="195657"/>
                </a:lnTo>
                <a:lnTo>
                  <a:pt x="52388" y="154317"/>
                </a:lnTo>
                <a:lnTo>
                  <a:pt x="87014" y="116695"/>
                </a:lnTo>
                <a:lnTo>
                  <a:pt x="128873" y="83343"/>
                </a:lnTo>
                <a:lnTo>
                  <a:pt x="177155" y="54815"/>
                </a:lnTo>
                <a:lnTo>
                  <a:pt x="231052" y="31663"/>
                </a:lnTo>
                <a:lnTo>
                  <a:pt x="289755" y="14441"/>
                </a:lnTo>
                <a:lnTo>
                  <a:pt x="352453" y="3702"/>
                </a:lnTo>
                <a:lnTo>
                  <a:pt x="418338" y="0"/>
                </a:lnTo>
                <a:lnTo>
                  <a:pt x="452741" y="993"/>
                </a:lnTo>
                <a:lnTo>
                  <a:pt x="519159" y="8707"/>
                </a:lnTo>
                <a:lnTo>
                  <a:pt x="581667" y="23550"/>
                </a:lnTo>
                <a:lnTo>
                  <a:pt x="639398" y="44908"/>
                </a:lnTo>
                <a:lnTo>
                  <a:pt x="691483" y="72168"/>
                </a:lnTo>
                <a:lnTo>
                  <a:pt x="737053" y="104718"/>
                </a:lnTo>
                <a:lnTo>
                  <a:pt x="775238" y="141945"/>
                </a:lnTo>
                <a:lnTo>
                  <a:pt x="805172" y="183237"/>
                </a:lnTo>
                <a:lnTo>
                  <a:pt x="825984" y="227980"/>
                </a:lnTo>
                <a:lnTo>
                  <a:pt x="836806" y="275563"/>
                </a:lnTo>
                <a:lnTo>
                  <a:pt x="838200" y="300228"/>
                </a:lnTo>
                <a:lnTo>
                  <a:pt x="838200" y="306324"/>
                </a:lnTo>
                <a:lnTo>
                  <a:pt x="837438" y="311658"/>
                </a:lnTo>
                <a:lnTo>
                  <a:pt x="837438" y="316992"/>
                </a:lnTo>
              </a:path>
            </a:pathLst>
          </a:custGeom>
          <a:ln w="28575">
            <a:solidFill>
              <a:srgbClr val="FF0000"/>
            </a:solidFill>
            <a:prstDash val="dash"/>
          </a:ln>
        </p:spPr>
        <p:txBody>
          <a:bodyPr wrap="square" lIns="0" tIns="0" rIns="0" bIns="0" rtlCol="0"/>
          <a:lstStyle/>
          <a:p>
            <a:endParaRPr/>
          </a:p>
        </p:txBody>
      </p:sp>
      <p:sp>
        <p:nvSpPr>
          <p:cNvPr id="205" name="object 205"/>
          <p:cNvSpPr/>
          <p:nvPr/>
        </p:nvSpPr>
        <p:spPr>
          <a:xfrm>
            <a:off x="3176917" y="5522848"/>
            <a:ext cx="0" cy="489584"/>
          </a:xfrm>
          <a:custGeom>
            <a:avLst/>
            <a:gdLst/>
            <a:ahLst/>
            <a:cxnLst/>
            <a:rect l="l" t="t" r="r" b="b"/>
            <a:pathLst>
              <a:path h="489585">
                <a:moveTo>
                  <a:pt x="0" y="0"/>
                </a:moveTo>
                <a:lnTo>
                  <a:pt x="0" y="489203"/>
                </a:lnTo>
              </a:path>
            </a:pathLst>
          </a:custGeom>
          <a:ln w="28575">
            <a:solidFill>
              <a:srgbClr val="FF0000"/>
            </a:solidFill>
            <a:prstDash val="dash"/>
          </a:ln>
        </p:spPr>
        <p:txBody>
          <a:bodyPr wrap="square" lIns="0" tIns="0" rIns="0" bIns="0" rtlCol="0"/>
          <a:lstStyle/>
          <a:p>
            <a:endParaRPr/>
          </a:p>
        </p:txBody>
      </p:sp>
      <p:sp>
        <p:nvSpPr>
          <p:cNvPr id="206" name="object 206"/>
          <p:cNvSpPr/>
          <p:nvPr/>
        </p:nvSpPr>
        <p:spPr>
          <a:xfrm>
            <a:off x="4015117" y="5576951"/>
            <a:ext cx="0" cy="381000"/>
          </a:xfrm>
          <a:custGeom>
            <a:avLst/>
            <a:gdLst/>
            <a:ahLst/>
            <a:cxnLst/>
            <a:rect l="l" t="t" r="r" b="b"/>
            <a:pathLst>
              <a:path h="381000">
                <a:moveTo>
                  <a:pt x="0" y="0"/>
                </a:moveTo>
                <a:lnTo>
                  <a:pt x="0" y="381000"/>
                </a:lnTo>
              </a:path>
            </a:pathLst>
          </a:custGeom>
          <a:ln w="28575">
            <a:solidFill>
              <a:srgbClr val="FF0000"/>
            </a:solidFill>
            <a:prstDash val="dash"/>
          </a:ln>
        </p:spPr>
        <p:txBody>
          <a:bodyPr wrap="square" lIns="0" tIns="0" rIns="0" bIns="0" rtlCol="0"/>
          <a:lstStyle/>
          <a:p>
            <a:endParaRPr/>
          </a:p>
        </p:txBody>
      </p:sp>
      <p:sp>
        <p:nvSpPr>
          <p:cNvPr id="207" name="object 207"/>
          <p:cNvSpPr/>
          <p:nvPr/>
        </p:nvSpPr>
        <p:spPr>
          <a:xfrm>
            <a:off x="7368394" y="45848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208" name="object 208"/>
          <p:cNvSpPr txBox="1"/>
          <p:nvPr/>
        </p:nvSpPr>
        <p:spPr>
          <a:xfrm>
            <a:off x="7451985" y="45950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09" name="object 209"/>
          <p:cNvSpPr/>
          <p:nvPr/>
        </p:nvSpPr>
        <p:spPr>
          <a:xfrm>
            <a:off x="6834994" y="49658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210" name="object 210"/>
          <p:cNvSpPr txBox="1"/>
          <p:nvPr/>
        </p:nvSpPr>
        <p:spPr>
          <a:xfrm>
            <a:off x="6918585" y="497449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11" name="object 211"/>
          <p:cNvSpPr/>
          <p:nvPr/>
        </p:nvSpPr>
        <p:spPr>
          <a:xfrm>
            <a:off x="7901839" y="4957445"/>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212" name="object 212"/>
          <p:cNvSpPr txBox="1"/>
          <p:nvPr/>
        </p:nvSpPr>
        <p:spPr>
          <a:xfrm>
            <a:off x="7985385" y="496611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213" name="object 213"/>
          <p:cNvSpPr/>
          <p:nvPr/>
        </p:nvSpPr>
        <p:spPr>
          <a:xfrm>
            <a:off x="6530239" y="53925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214" name="object 214"/>
          <p:cNvSpPr txBox="1"/>
          <p:nvPr/>
        </p:nvSpPr>
        <p:spPr>
          <a:xfrm>
            <a:off x="6613785" y="54012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215" name="object 215"/>
          <p:cNvSpPr/>
          <p:nvPr/>
        </p:nvSpPr>
        <p:spPr>
          <a:xfrm>
            <a:off x="7139794" y="53849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216" name="object 216"/>
          <p:cNvSpPr/>
          <p:nvPr/>
        </p:nvSpPr>
        <p:spPr>
          <a:xfrm>
            <a:off x="7597039" y="53925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217" name="object 217"/>
          <p:cNvSpPr/>
          <p:nvPr/>
        </p:nvSpPr>
        <p:spPr>
          <a:xfrm>
            <a:off x="8206594" y="53849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218" name="object 218"/>
          <p:cNvSpPr/>
          <p:nvPr/>
        </p:nvSpPr>
        <p:spPr>
          <a:xfrm>
            <a:off x="6301594" y="5820029"/>
            <a:ext cx="303530" cy="217170"/>
          </a:xfrm>
          <a:custGeom>
            <a:avLst/>
            <a:gdLst/>
            <a:ahLst/>
            <a:cxnLst/>
            <a:rect l="l" t="t" r="r" b="b"/>
            <a:pathLst>
              <a:path w="303529" h="217170">
                <a:moveTo>
                  <a:pt x="151922" y="0"/>
                </a:moveTo>
                <a:lnTo>
                  <a:pt x="102720" y="5681"/>
                </a:lnTo>
                <a:lnTo>
                  <a:pt x="60291" y="21510"/>
                </a:lnTo>
                <a:lnTo>
                  <a:pt x="27232" y="45668"/>
                </a:lnTo>
                <a:lnTo>
                  <a:pt x="2211" y="87689"/>
                </a:lnTo>
                <a:lnTo>
                  <a:pt x="0" y="99496"/>
                </a:lnTo>
                <a:lnTo>
                  <a:pt x="778" y="112834"/>
                </a:lnTo>
                <a:lnTo>
                  <a:pt x="12888" y="149217"/>
                </a:lnTo>
                <a:lnTo>
                  <a:pt x="37804" y="179123"/>
                </a:lnTo>
                <a:lnTo>
                  <a:pt x="73146" y="201230"/>
                </a:lnTo>
                <a:lnTo>
                  <a:pt x="116531" y="214213"/>
                </a:lnTo>
                <a:lnTo>
                  <a:pt x="148746" y="217147"/>
                </a:lnTo>
                <a:lnTo>
                  <a:pt x="165934" y="216508"/>
                </a:lnTo>
                <a:lnTo>
                  <a:pt x="213632" y="207411"/>
                </a:lnTo>
                <a:lnTo>
                  <a:pt x="253648" y="188948"/>
                </a:lnTo>
                <a:lnTo>
                  <a:pt x="283551" y="162929"/>
                </a:lnTo>
                <a:lnTo>
                  <a:pt x="303493" y="119608"/>
                </a:lnTo>
                <a:lnTo>
                  <a:pt x="302782" y="105883"/>
                </a:lnTo>
                <a:lnTo>
                  <a:pt x="290889" y="68741"/>
                </a:lnTo>
                <a:lnTo>
                  <a:pt x="266260" y="38509"/>
                </a:lnTo>
                <a:lnTo>
                  <a:pt x="231342" y="16289"/>
                </a:lnTo>
                <a:lnTo>
                  <a:pt x="188583" y="3185"/>
                </a:lnTo>
                <a:lnTo>
                  <a:pt x="151922" y="0"/>
                </a:lnTo>
                <a:close/>
              </a:path>
            </a:pathLst>
          </a:custGeom>
          <a:ln w="28575">
            <a:solidFill>
              <a:srgbClr val="000000"/>
            </a:solidFill>
          </a:ln>
        </p:spPr>
        <p:txBody>
          <a:bodyPr wrap="square" lIns="0" tIns="0" rIns="0" bIns="0" rtlCol="0"/>
          <a:lstStyle/>
          <a:p>
            <a:endParaRPr/>
          </a:p>
        </p:txBody>
      </p:sp>
      <p:sp>
        <p:nvSpPr>
          <p:cNvPr id="219" name="object 219"/>
          <p:cNvSpPr/>
          <p:nvPr/>
        </p:nvSpPr>
        <p:spPr>
          <a:xfrm>
            <a:off x="6682639" y="58116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220" name="object 220"/>
          <p:cNvSpPr/>
          <p:nvPr/>
        </p:nvSpPr>
        <p:spPr>
          <a:xfrm>
            <a:off x="7063639" y="5827648"/>
            <a:ext cx="303530" cy="217170"/>
          </a:xfrm>
          <a:custGeom>
            <a:avLst/>
            <a:gdLst/>
            <a:ahLst/>
            <a:cxnLst/>
            <a:rect l="l" t="t" r="r" b="b"/>
            <a:pathLst>
              <a:path w="303529" h="217170">
                <a:moveTo>
                  <a:pt x="151878" y="0"/>
                </a:moveTo>
                <a:lnTo>
                  <a:pt x="102784" y="5736"/>
                </a:lnTo>
                <a:lnTo>
                  <a:pt x="60427" y="21690"/>
                </a:lnTo>
                <a:lnTo>
                  <a:pt x="27382" y="45977"/>
                </a:lnTo>
                <a:lnTo>
                  <a:pt x="2261" y="88065"/>
                </a:lnTo>
                <a:lnTo>
                  <a:pt x="0" y="99856"/>
                </a:lnTo>
                <a:lnTo>
                  <a:pt x="772" y="113140"/>
                </a:lnTo>
                <a:lnTo>
                  <a:pt x="12885" y="149403"/>
                </a:lnTo>
                <a:lnTo>
                  <a:pt x="37835" y="179238"/>
                </a:lnTo>
                <a:lnTo>
                  <a:pt x="73229" y="201300"/>
                </a:lnTo>
                <a:lnTo>
                  <a:pt x="116679" y="214247"/>
                </a:lnTo>
                <a:lnTo>
                  <a:pt x="148939" y="217150"/>
                </a:lnTo>
                <a:lnTo>
                  <a:pt x="166138" y="216507"/>
                </a:lnTo>
                <a:lnTo>
                  <a:pt x="213878" y="207364"/>
                </a:lnTo>
                <a:lnTo>
                  <a:pt x="253914" y="188852"/>
                </a:lnTo>
                <a:lnTo>
                  <a:pt x="283782" y="162833"/>
                </a:lnTo>
                <a:lnTo>
                  <a:pt x="303527" y="119689"/>
                </a:lnTo>
                <a:lnTo>
                  <a:pt x="302802" y="106079"/>
                </a:lnTo>
                <a:lnTo>
                  <a:pt x="290874" y="69097"/>
                </a:lnTo>
                <a:lnTo>
                  <a:pt x="266223" y="38826"/>
                </a:lnTo>
                <a:lnTo>
                  <a:pt x="231292" y="16468"/>
                </a:lnTo>
                <a:lnTo>
                  <a:pt x="188526" y="3227"/>
                </a:lnTo>
                <a:lnTo>
                  <a:pt x="151878" y="0"/>
                </a:lnTo>
                <a:close/>
              </a:path>
            </a:pathLst>
          </a:custGeom>
          <a:ln w="28575">
            <a:solidFill>
              <a:srgbClr val="000000"/>
            </a:solidFill>
          </a:ln>
        </p:spPr>
        <p:txBody>
          <a:bodyPr wrap="square" lIns="0" tIns="0" rIns="0" bIns="0" rtlCol="0"/>
          <a:lstStyle/>
          <a:p>
            <a:endParaRPr/>
          </a:p>
        </p:txBody>
      </p:sp>
      <p:sp>
        <p:nvSpPr>
          <p:cNvPr id="221" name="object 221"/>
          <p:cNvSpPr txBox="1"/>
          <p:nvPr/>
        </p:nvSpPr>
        <p:spPr>
          <a:xfrm>
            <a:off x="7147185" y="5393596"/>
            <a:ext cx="228600" cy="720725"/>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070"/>
              </a:spcBef>
            </a:pPr>
            <a:r>
              <a:rPr sz="2000" b="1" spc="-10" dirty="0">
                <a:latin typeface="Times New Roman"/>
                <a:cs typeface="Times New Roman"/>
              </a:rPr>
              <a:t>5</a:t>
            </a:r>
            <a:endParaRPr sz="2000">
              <a:latin typeface="Times New Roman"/>
              <a:cs typeface="Times New Roman"/>
            </a:endParaRPr>
          </a:p>
        </p:txBody>
      </p:sp>
      <p:sp>
        <p:nvSpPr>
          <p:cNvPr id="222" name="object 222"/>
          <p:cNvSpPr txBox="1"/>
          <p:nvPr/>
        </p:nvSpPr>
        <p:spPr>
          <a:xfrm>
            <a:off x="7680585" y="54012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223" name="object 223"/>
          <p:cNvSpPr txBox="1"/>
          <p:nvPr/>
        </p:nvSpPr>
        <p:spPr>
          <a:xfrm>
            <a:off x="8290185" y="539359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24" name="object 224"/>
          <p:cNvSpPr txBox="1"/>
          <p:nvPr/>
        </p:nvSpPr>
        <p:spPr>
          <a:xfrm>
            <a:off x="6385185" y="5828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225" name="object 225"/>
          <p:cNvSpPr txBox="1"/>
          <p:nvPr/>
        </p:nvSpPr>
        <p:spPr>
          <a:xfrm>
            <a:off x="6766185" y="5817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226" name="object 226"/>
          <p:cNvSpPr/>
          <p:nvPr/>
        </p:nvSpPr>
        <p:spPr>
          <a:xfrm>
            <a:off x="7063117" y="4801996"/>
            <a:ext cx="381000" cy="163830"/>
          </a:xfrm>
          <a:custGeom>
            <a:avLst/>
            <a:gdLst/>
            <a:ahLst/>
            <a:cxnLst/>
            <a:rect l="l" t="t" r="r" b="b"/>
            <a:pathLst>
              <a:path w="381000" h="163829">
                <a:moveTo>
                  <a:pt x="381000" y="0"/>
                </a:moveTo>
                <a:lnTo>
                  <a:pt x="0" y="163830"/>
                </a:lnTo>
              </a:path>
            </a:pathLst>
          </a:custGeom>
          <a:ln w="28575">
            <a:solidFill>
              <a:srgbClr val="000000"/>
            </a:solidFill>
          </a:ln>
        </p:spPr>
        <p:txBody>
          <a:bodyPr wrap="square" lIns="0" tIns="0" rIns="0" bIns="0" rtlCol="0"/>
          <a:lstStyle/>
          <a:p>
            <a:endParaRPr/>
          </a:p>
        </p:txBody>
      </p:sp>
      <p:sp>
        <p:nvSpPr>
          <p:cNvPr id="227" name="object 227"/>
          <p:cNvSpPr/>
          <p:nvPr/>
        </p:nvSpPr>
        <p:spPr>
          <a:xfrm>
            <a:off x="7596517" y="4801996"/>
            <a:ext cx="381000" cy="163830"/>
          </a:xfrm>
          <a:custGeom>
            <a:avLst/>
            <a:gdLst/>
            <a:ahLst/>
            <a:cxnLst/>
            <a:rect l="l" t="t" r="r" b="b"/>
            <a:pathLst>
              <a:path w="381000" h="163829">
                <a:moveTo>
                  <a:pt x="0" y="0"/>
                </a:moveTo>
                <a:lnTo>
                  <a:pt x="381000" y="163829"/>
                </a:lnTo>
              </a:path>
            </a:pathLst>
          </a:custGeom>
          <a:ln w="28575">
            <a:solidFill>
              <a:srgbClr val="000000"/>
            </a:solidFill>
          </a:ln>
        </p:spPr>
        <p:txBody>
          <a:bodyPr wrap="square" lIns="0" tIns="0" rIns="0" bIns="0" rtlCol="0"/>
          <a:lstStyle/>
          <a:p>
            <a:endParaRPr/>
          </a:p>
        </p:txBody>
      </p:sp>
      <p:sp>
        <p:nvSpPr>
          <p:cNvPr id="228" name="object 228"/>
          <p:cNvSpPr/>
          <p:nvPr/>
        </p:nvSpPr>
        <p:spPr>
          <a:xfrm>
            <a:off x="6758317" y="5182996"/>
            <a:ext cx="228600" cy="218440"/>
          </a:xfrm>
          <a:custGeom>
            <a:avLst/>
            <a:gdLst/>
            <a:ahLst/>
            <a:cxnLst/>
            <a:rect l="l" t="t" r="r" b="b"/>
            <a:pathLst>
              <a:path w="228600" h="218439">
                <a:moveTo>
                  <a:pt x="228600" y="0"/>
                </a:moveTo>
                <a:lnTo>
                  <a:pt x="0" y="217932"/>
                </a:lnTo>
              </a:path>
            </a:pathLst>
          </a:custGeom>
          <a:ln w="28575">
            <a:solidFill>
              <a:srgbClr val="000000"/>
            </a:solidFill>
          </a:ln>
        </p:spPr>
        <p:txBody>
          <a:bodyPr wrap="square" lIns="0" tIns="0" rIns="0" bIns="0" rtlCol="0"/>
          <a:lstStyle/>
          <a:p>
            <a:endParaRPr/>
          </a:p>
        </p:txBody>
      </p:sp>
      <p:sp>
        <p:nvSpPr>
          <p:cNvPr id="229" name="object 229"/>
          <p:cNvSpPr/>
          <p:nvPr/>
        </p:nvSpPr>
        <p:spPr>
          <a:xfrm>
            <a:off x="6986917" y="5182996"/>
            <a:ext cx="228600" cy="218440"/>
          </a:xfrm>
          <a:custGeom>
            <a:avLst/>
            <a:gdLst/>
            <a:ahLst/>
            <a:cxnLst/>
            <a:rect l="l" t="t" r="r" b="b"/>
            <a:pathLst>
              <a:path w="228600" h="218439">
                <a:moveTo>
                  <a:pt x="0" y="0"/>
                </a:moveTo>
                <a:lnTo>
                  <a:pt x="228600" y="217932"/>
                </a:lnTo>
              </a:path>
            </a:pathLst>
          </a:custGeom>
          <a:ln w="28575">
            <a:solidFill>
              <a:srgbClr val="000000"/>
            </a:solidFill>
          </a:ln>
        </p:spPr>
        <p:txBody>
          <a:bodyPr wrap="square" lIns="0" tIns="0" rIns="0" bIns="0" rtlCol="0"/>
          <a:lstStyle/>
          <a:p>
            <a:endParaRPr/>
          </a:p>
        </p:txBody>
      </p:sp>
      <p:sp>
        <p:nvSpPr>
          <p:cNvPr id="230" name="object 230"/>
          <p:cNvSpPr/>
          <p:nvPr/>
        </p:nvSpPr>
        <p:spPr>
          <a:xfrm>
            <a:off x="6453517" y="5618098"/>
            <a:ext cx="228600" cy="217170"/>
          </a:xfrm>
          <a:custGeom>
            <a:avLst/>
            <a:gdLst/>
            <a:ahLst/>
            <a:cxnLst/>
            <a:rect l="l" t="t" r="r" b="b"/>
            <a:pathLst>
              <a:path w="228600" h="217170">
                <a:moveTo>
                  <a:pt x="228600" y="0"/>
                </a:moveTo>
                <a:lnTo>
                  <a:pt x="0" y="217170"/>
                </a:lnTo>
              </a:path>
            </a:pathLst>
          </a:custGeom>
          <a:ln w="28574">
            <a:solidFill>
              <a:srgbClr val="000000"/>
            </a:solidFill>
          </a:ln>
        </p:spPr>
        <p:txBody>
          <a:bodyPr wrap="square" lIns="0" tIns="0" rIns="0" bIns="0" rtlCol="0"/>
          <a:lstStyle/>
          <a:p>
            <a:endParaRPr/>
          </a:p>
        </p:txBody>
      </p:sp>
      <p:sp>
        <p:nvSpPr>
          <p:cNvPr id="231" name="object 231"/>
          <p:cNvSpPr/>
          <p:nvPr/>
        </p:nvSpPr>
        <p:spPr>
          <a:xfrm>
            <a:off x="6707263" y="5618098"/>
            <a:ext cx="152400" cy="217170"/>
          </a:xfrm>
          <a:custGeom>
            <a:avLst/>
            <a:gdLst/>
            <a:ahLst/>
            <a:cxnLst/>
            <a:rect l="l" t="t" r="r" b="b"/>
            <a:pathLst>
              <a:path w="152400" h="217170">
                <a:moveTo>
                  <a:pt x="0" y="0"/>
                </a:moveTo>
                <a:lnTo>
                  <a:pt x="152400" y="217170"/>
                </a:lnTo>
              </a:path>
            </a:pathLst>
          </a:custGeom>
          <a:ln w="28575">
            <a:solidFill>
              <a:srgbClr val="000000"/>
            </a:solidFill>
          </a:ln>
        </p:spPr>
        <p:txBody>
          <a:bodyPr wrap="square" lIns="0" tIns="0" rIns="0" bIns="0" rtlCol="0"/>
          <a:lstStyle/>
          <a:p>
            <a:endParaRPr/>
          </a:p>
        </p:txBody>
      </p:sp>
      <p:sp>
        <p:nvSpPr>
          <p:cNvPr id="232" name="object 232"/>
          <p:cNvSpPr/>
          <p:nvPr/>
        </p:nvSpPr>
        <p:spPr>
          <a:xfrm>
            <a:off x="7215517" y="5608192"/>
            <a:ext cx="76200" cy="218440"/>
          </a:xfrm>
          <a:custGeom>
            <a:avLst/>
            <a:gdLst/>
            <a:ahLst/>
            <a:cxnLst/>
            <a:rect l="l" t="t" r="r" b="b"/>
            <a:pathLst>
              <a:path w="76200" h="218439">
                <a:moveTo>
                  <a:pt x="76200" y="0"/>
                </a:moveTo>
                <a:lnTo>
                  <a:pt x="0" y="217932"/>
                </a:lnTo>
              </a:path>
            </a:pathLst>
          </a:custGeom>
          <a:ln w="28575">
            <a:solidFill>
              <a:srgbClr val="000000"/>
            </a:solidFill>
          </a:ln>
        </p:spPr>
        <p:txBody>
          <a:bodyPr wrap="square" lIns="0" tIns="0" rIns="0" bIns="0" rtlCol="0"/>
          <a:lstStyle/>
          <a:p>
            <a:endParaRPr/>
          </a:p>
        </p:txBody>
      </p:sp>
      <p:sp>
        <p:nvSpPr>
          <p:cNvPr id="233" name="object 233"/>
          <p:cNvSpPr/>
          <p:nvPr/>
        </p:nvSpPr>
        <p:spPr>
          <a:xfrm>
            <a:off x="7748917" y="5182996"/>
            <a:ext cx="304800" cy="218440"/>
          </a:xfrm>
          <a:custGeom>
            <a:avLst/>
            <a:gdLst/>
            <a:ahLst/>
            <a:cxnLst/>
            <a:rect l="l" t="t" r="r" b="b"/>
            <a:pathLst>
              <a:path w="304800" h="218439">
                <a:moveTo>
                  <a:pt x="304800" y="0"/>
                </a:moveTo>
                <a:lnTo>
                  <a:pt x="0" y="217932"/>
                </a:lnTo>
              </a:path>
            </a:pathLst>
          </a:custGeom>
          <a:ln w="28575">
            <a:solidFill>
              <a:srgbClr val="000000"/>
            </a:solidFill>
          </a:ln>
        </p:spPr>
        <p:txBody>
          <a:bodyPr wrap="square" lIns="0" tIns="0" rIns="0" bIns="0" rtlCol="0"/>
          <a:lstStyle/>
          <a:p>
            <a:endParaRPr/>
          </a:p>
        </p:txBody>
      </p:sp>
      <p:sp>
        <p:nvSpPr>
          <p:cNvPr id="234" name="object 234"/>
          <p:cNvSpPr/>
          <p:nvPr/>
        </p:nvSpPr>
        <p:spPr>
          <a:xfrm>
            <a:off x="8078863" y="5182996"/>
            <a:ext cx="304800" cy="218440"/>
          </a:xfrm>
          <a:custGeom>
            <a:avLst/>
            <a:gdLst/>
            <a:ahLst/>
            <a:cxnLst/>
            <a:rect l="l" t="t" r="r" b="b"/>
            <a:pathLst>
              <a:path w="304800" h="218439">
                <a:moveTo>
                  <a:pt x="0" y="0"/>
                </a:moveTo>
                <a:lnTo>
                  <a:pt x="304800" y="217932"/>
                </a:lnTo>
              </a:path>
            </a:pathLst>
          </a:custGeom>
          <a:ln w="28575">
            <a:solidFill>
              <a:srgbClr val="000000"/>
            </a:solidFill>
          </a:ln>
        </p:spPr>
        <p:txBody>
          <a:bodyPr wrap="square" lIns="0" tIns="0" rIns="0" bIns="0" rtlCol="0"/>
          <a:lstStyle/>
          <a:p>
            <a:endParaRPr/>
          </a:p>
        </p:txBody>
      </p:sp>
      <p:sp>
        <p:nvSpPr>
          <p:cNvPr id="236" name="object 236"/>
          <p:cNvSpPr txBox="1"/>
          <p:nvPr/>
        </p:nvSpPr>
        <p:spPr>
          <a:xfrm>
            <a:off x="1666881" y="3674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237" name="object 237"/>
          <p:cNvSpPr txBox="1"/>
          <p:nvPr/>
        </p:nvSpPr>
        <p:spPr>
          <a:xfrm>
            <a:off x="1133481" y="802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38" name="object 238"/>
          <p:cNvSpPr txBox="1"/>
          <p:nvPr/>
        </p:nvSpPr>
        <p:spPr>
          <a:xfrm>
            <a:off x="2200281" y="79416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40" name="object 240"/>
          <p:cNvSpPr txBox="1"/>
          <p:nvPr/>
        </p:nvSpPr>
        <p:spPr>
          <a:xfrm>
            <a:off x="4638681" y="3674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241" name="object 241"/>
          <p:cNvSpPr txBox="1"/>
          <p:nvPr/>
        </p:nvSpPr>
        <p:spPr>
          <a:xfrm>
            <a:off x="4105281" y="802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42" name="object 242"/>
          <p:cNvSpPr txBox="1"/>
          <p:nvPr/>
        </p:nvSpPr>
        <p:spPr>
          <a:xfrm>
            <a:off x="5172081" y="79264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44" name="object 244"/>
          <p:cNvSpPr txBox="1"/>
          <p:nvPr/>
        </p:nvSpPr>
        <p:spPr>
          <a:xfrm>
            <a:off x="7488561" y="3674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245" name="object 245"/>
          <p:cNvSpPr txBox="1"/>
          <p:nvPr/>
        </p:nvSpPr>
        <p:spPr>
          <a:xfrm>
            <a:off x="6955161" y="802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46" name="object 246"/>
          <p:cNvSpPr txBox="1"/>
          <p:nvPr/>
        </p:nvSpPr>
        <p:spPr>
          <a:xfrm>
            <a:off x="8021961" y="79264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49" name="object 249"/>
          <p:cNvSpPr txBox="1"/>
          <p:nvPr/>
        </p:nvSpPr>
        <p:spPr>
          <a:xfrm>
            <a:off x="347611" y="5270627"/>
            <a:ext cx="2048510" cy="48577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95250">
              <a:lnSpc>
                <a:spcPct val="100000"/>
              </a:lnSpc>
            </a:pPr>
            <a:r>
              <a:rPr sz="2400" b="1" spc="-15" dirty="0">
                <a:latin typeface="宋体"/>
                <a:cs typeface="宋体"/>
              </a:rPr>
              <a:t>初始建堆过</a:t>
            </a:r>
            <a:endParaRPr sz="2400" dirty="0">
              <a:latin typeface="宋体"/>
              <a:cs typeface="宋体"/>
            </a:endParaRPr>
          </a:p>
        </p:txBody>
      </p:sp>
      <p:graphicFrame>
        <p:nvGraphicFramePr>
          <p:cNvPr id="235" name="object 235"/>
          <p:cNvGraphicFramePr>
            <a:graphicFrameLocks noGrp="1"/>
          </p:cNvGraphicFramePr>
          <p:nvPr>
            <p:extLst/>
          </p:nvPr>
        </p:nvGraphicFramePr>
        <p:xfrm>
          <a:off x="185125" y="6177024"/>
          <a:ext cx="8739369" cy="490220"/>
        </p:xfrm>
        <a:graphic>
          <a:graphicData uri="http://schemas.openxmlformats.org/drawingml/2006/table">
            <a:tbl>
              <a:tblPr firstRow="1" bandRow="1">
                <a:tableStyleId>{2D5ABB26-0587-4C30-8999-92F81FD0307C}</a:tableStyleId>
              </a:tblPr>
              <a:tblGrid>
                <a:gridCol w="2795777"/>
                <a:gridCol w="282701"/>
                <a:gridCol w="278892"/>
                <a:gridCol w="304800"/>
                <a:gridCol w="279654"/>
                <a:gridCol w="279653"/>
                <a:gridCol w="304800"/>
                <a:gridCol w="278892"/>
                <a:gridCol w="279654"/>
                <a:gridCol w="304800"/>
                <a:gridCol w="301751"/>
                <a:gridCol w="152399"/>
                <a:gridCol w="282701"/>
                <a:gridCol w="278892"/>
                <a:gridCol w="304799"/>
                <a:gridCol w="279654"/>
                <a:gridCol w="279653"/>
                <a:gridCol w="304800"/>
                <a:gridCol w="278892"/>
                <a:gridCol w="279654"/>
                <a:gridCol w="304800"/>
                <a:gridCol w="301751"/>
              </a:tblGrid>
              <a:tr h="0">
                <a:tc rowSpan="2">
                  <a:txBody>
                    <a:bodyPr/>
                    <a:lstStyle/>
                    <a:p>
                      <a:endParaRPr sz="20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marL="89535">
                        <a:lnSpc>
                          <a:spcPts val="1739"/>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2710">
                        <a:lnSpc>
                          <a:spcPts val="1739"/>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9695">
                        <a:lnSpc>
                          <a:spcPts val="1739"/>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0645">
                        <a:lnSpc>
                          <a:spcPts val="1739"/>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6995">
                        <a:lnSpc>
                          <a:spcPts val="1739"/>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2710">
                        <a:lnSpc>
                          <a:spcPts val="1739"/>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73660">
                        <a:lnSpc>
                          <a:spcPts val="1739"/>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0645">
                        <a:lnSpc>
                          <a:spcPts val="1739"/>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6995">
                        <a:lnSpc>
                          <a:spcPts val="1739"/>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67945">
                        <a:lnSpc>
                          <a:spcPts val="1739"/>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rowSpan="2">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B w="9525">
                      <a:solidFill>
                        <a:srgbClr val="000000"/>
                      </a:solidFill>
                      <a:prstDash val="solid"/>
                    </a:lnB>
                  </a:tcPr>
                </a:tc>
                <a:tc>
                  <a:txBody>
                    <a:bodyPr/>
                    <a:lstStyle/>
                    <a:p>
                      <a:pPr marL="89535">
                        <a:lnSpc>
                          <a:spcPts val="1739"/>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2710">
                        <a:lnSpc>
                          <a:spcPts val="1739"/>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9695">
                        <a:lnSpc>
                          <a:spcPts val="1739"/>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0645">
                        <a:lnSpc>
                          <a:spcPts val="1739"/>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6995">
                        <a:lnSpc>
                          <a:spcPts val="1739"/>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2710">
                        <a:lnSpc>
                          <a:spcPts val="1739"/>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73660">
                        <a:lnSpc>
                          <a:spcPts val="1739"/>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0645">
                        <a:lnSpc>
                          <a:spcPts val="1739"/>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6995">
                        <a:lnSpc>
                          <a:spcPts val="1739"/>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67945">
                        <a:lnSpc>
                          <a:spcPts val="1739"/>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r>
              <a:tr h="99985">
                <a:tc vMerge="1">
                  <a:txBody>
                    <a:bodyPr/>
                    <a:lstStyle/>
                    <a:p>
                      <a:endParaRPr/>
                    </a:p>
                  </a:txBody>
                  <a:tcPr marL="0" marR="0" marT="0" marB="0">
                    <a:lnR w="28575">
                      <a:solidFill>
                        <a:srgbClr val="000000"/>
                      </a:solidFill>
                      <a:prstDash val="solid"/>
                    </a:lnR>
                    <a:lnB w="9525">
                      <a:solidFill>
                        <a:srgbClr val="000000"/>
                      </a:solidFill>
                      <a:prstDash val="solid"/>
                    </a:lnB>
                  </a:tcPr>
                </a:tc>
                <a:tc gridSpan="10">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28575">
                      <a:solidFill>
                        <a:srgbClr val="000000"/>
                      </a:solidFill>
                      <a:prstDash val="solid"/>
                    </a:lnL>
                    <a:lnR w="28575">
                      <a:solidFill>
                        <a:srgbClr val="000000"/>
                      </a:solidFill>
                      <a:prstDash val="solid"/>
                    </a:lnR>
                    <a:lnB w="9525">
                      <a:solidFill>
                        <a:srgbClr val="000000"/>
                      </a:solidFill>
                      <a:prstDash val="solid"/>
                    </a:lnB>
                  </a:tcPr>
                </a:tc>
                <a:tc gridSpan="10">
                  <a:txBody>
                    <a:bodyPr/>
                    <a:lstStyle/>
                    <a:p>
                      <a:endParaRPr sz="1800" dirty="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graphicFrame>
        <p:nvGraphicFramePr>
          <p:cNvPr id="239" name="object 239"/>
          <p:cNvGraphicFramePr>
            <a:graphicFrameLocks noGrp="1"/>
          </p:cNvGraphicFramePr>
          <p:nvPr>
            <p:extLst/>
          </p:nvPr>
        </p:nvGraphicFramePr>
        <p:xfrm>
          <a:off x="273126" y="2186152"/>
          <a:ext cx="2895596" cy="288886"/>
        </p:xfrm>
        <a:graphic>
          <a:graphicData uri="http://schemas.openxmlformats.org/drawingml/2006/table">
            <a:tbl>
              <a:tblPr firstRow="1" bandRow="1">
                <a:tableStyleId>{2D5ABB26-0587-4C30-8999-92F81FD0307C}</a:tableStyleId>
              </a:tblPr>
              <a:tblGrid>
                <a:gridCol w="282702"/>
                <a:gridCol w="279653"/>
                <a:gridCol w="583692"/>
                <a:gridCol w="279654"/>
                <a:gridCol w="304799"/>
                <a:gridCol w="279653"/>
                <a:gridCol w="278892"/>
                <a:gridCol w="304800"/>
                <a:gridCol w="301751"/>
              </a:tblGrid>
              <a:tr h="288886">
                <a:tc>
                  <a:txBody>
                    <a:bodyPr/>
                    <a:lstStyle/>
                    <a:p>
                      <a:pPr marL="9080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tabLst>
                          <a:tab pos="385445" algn="l"/>
                        </a:tabLst>
                      </a:pPr>
                      <a:r>
                        <a:rPr sz="1800" b="1" dirty="0">
                          <a:latin typeface="Times New Roman"/>
                          <a:cs typeface="Times New Roman"/>
                        </a:rPr>
                        <a:t>4	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pPr>
                      <a:r>
                        <a:rPr sz="1800" b="1" dirty="0">
                          <a:latin typeface="Times New Roman"/>
                          <a:cs typeface="Times New Roman"/>
                        </a:rPr>
                        <a:t>3</a:t>
                      </a:r>
                      <a:endParaRPr sz="18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243" name="object 243"/>
          <p:cNvGraphicFramePr>
            <a:graphicFrameLocks noGrp="1"/>
          </p:cNvGraphicFramePr>
          <p:nvPr>
            <p:extLst/>
          </p:nvPr>
        </p:nvGraphicFramePr>
        <p:xfrm>
          <a:off x="3244926" y="1760092"/>
          <a:ext cx="5745475" cy="729234"/>
        </p:xfrm>
        <a:graphic>
          <a:graphicData uri="http://schemas.openxmlformats.org/drawingml/2006/table">
            <a:tbl>
              <a:tblPr firstRow="1" bandRow="1">
                <a:tableStyleId>{2D5ABB26-0587-4C30-8999-92F81FD0307C}</a:tableStyleId>
              </a:tblPr>
              <a:tblGrid>
                <a:gridCol w="120396"/>
                <a:gridCol w="162306"/>
                <a:gridCol w="279653"/>
                <a:gridCol w="304800"/>
                <a:gridCol w="278892"/>
                <a:gridCol w="279654"/>
                <a:gridCol w="304800"/>
                <a:gridCol w="279653"/>
                <a:gridCol w="278892"/>
                <a:gridCol w="304800"/>
                <a:gridCol w="256031"/>
                <a:gridCol w="45720"/>
                <a:gridCol w="236207"/>
                <a:gridCol w="279654"/>
                <a:gridCol w="304800"/>
                <a:gridCol w="279654"/>
                <a:gridCol w="278891"/>
                <a:gridCol w="304800"/>
                <a:gridCol w="279654"/>
                <a:gridCol w="279654"/>
                <a:gridCol w="304800"/>
                <a:gridCol w="301764"/>
              </a:tblGrid>
              <a:tr h="424014">
                <a:tc>
                  <a:txBody>
                    <a:bodyPr/>
                    <a:lstStyle/>
                    <a:p>
                      <a:endParaRPr sz="2000" dirty="0">
                        <a:latin typeface="Times New Roman"/>
                        <a:cs typeface="Times New Roman"/>
                      </a:endParaRPr>
                    </a:p>
                  </a:txBody>
                  <a:tcPr marL="0" marR="0" marT="0" marB="0">
                    <a:lnR w="28575">
                      <a:solidFill>
                        <a:srgbClr val="FF0000"/>
                      </a:solidFill>
                      <a:prstDash val="solid"/>
                    </a:lnR>
                    <a:lnB w="28575">
                      <a:solidFill>
                        <a:srgbClr val="000000"/>
                      </a:solidFill>
                      <a:prstDash val="solid"/>
                    </a:lnB>
                  </a:tcPr>
                </a:tc>
                <a:tc gridSpan="21">
                  <a:txBody>
                    <a:bodyPr/>
                    <a:lstStyle/>
                    <a:p>
                      <a:pPr marL="190500">
                        <a:lnSpc>
                          <a:spcPct val="100000"/>
                        </a:lnSpc>
                        <a:tabLst>
                          <a:tab pos="571500" algn="l"/>
                          <a:tab pos="952500" algn="l"/>
                          <a:tab pos="3040380" algn="l"/>
                          <a:tab pos="3421379" algn="l"/>
                          <a:tab pos="3802379" algn="l"/>
                        </a:tabLst>
                      </a:pPr>
                      <a:r>
                        <a:rPr sz="3000" b="1" baseline="1388" dirty="0">
                          <a:latin typeface="Times New Roman"/>
                          <a:cs typeface="Times New Roman"/>
                        </a:rPr>
                        <a:t>6	</a:t>
                      </a:r>
                      <a:r>
                        <a:rPr sz="3000" b="1" baseline="4166" dirty="0">
                          <a:latin typeface="Times New Roman"/>
                          <a:cs typeface="Times New Roman"/>
                        </a:rPr>
                        <a:t>5	</a:t>
                      </a:r>
                      <a:r>
                        <a:rPr sz="2000" b="1" dirty="0">
                          <a:latin typeface="Times New Roman"/>
                          <a:cs typeface="Times New Roman"/>
                        </a:rPr>
                        <a:t>5	</a:t>
                      </a:r>
                      <a:r>
                        <a:rPr sz="3000" b="1" baseline="1388" dirty="0">
                          <a:latin typeface="Times New Roman"/>
                          <a:cs typeface="Times New Roman"/>
                        </a:rPr>
                        <a:t>6	</a:t>
                      </a:r>
                      <a:r>
                        <a:rPr sz="3000" b="1" baseline="4166" dirty="0">
                          <a:latin typeface="Times New Roman"/>
                          <a:cs typeface="Times New Roman"/>
                        </a:rPr>
                        <a:t>5	</a:t>
                      </a:r>
                      <a:r>
                        <a:rPr sz="2000" b="1" dirty="0">
                          <a:latin typeface="Times New Roman"/>
                          <a:cs typeface="Times New Roman"/>
                        </a:rPr>
                        <a:t>5</a:t>
                      </a:r>
                      <a:endParaRPr sz="2000" dirty="0">
                        <a:latin typeface="Times New Roman"/>
                        <a:cs typeface="Times New Roman"/>
                      </a:endParaRPr>
                    </a:p>
                  </a:txBody>
                  <a:tcPr marL="0" marR="0" marT="0" marB="0">
                    <a:lnL w="28575">
                      <a:solidFill>
                        <a:srgbClr val="FF0000"/>
                      </a:solidFill>
                      <a:prstDash val="solid"/>
                    </a:ln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305220">
                <a:tc gridSpan="2">
                  <a:txBody>
                    <a:bodyPr/>
                    <a:lstStyle/>
                    <a:p>
                      <a:pPr marL="9080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381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latin typeface="Times New Roman"/>
                          <a:cs typeface="Times New Roman"/>
                        </a:rPr>
                        <a:t>5</a:t>
                      </a:r>
                      <a:endParaRPr sz="18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247" name="object 247"/>
          <p:cNvGraphicFramePr>
            <a:graphicFrameLocks noGrp="1"/>
          </p:cNvGraphicFramePr>
          <p:nvPr/>
        </p:nvGraphicFramePr>
        <p:xfrm>
          <a:off x="177876" y="4154487"/>
          <a:ext cx="2895597" cy="395477"/>
        </p:xfrm>
        <a:graphic>
          <a:graphicData uri="http://schemas.openxmlformats.org/drawingml/2006/table">
            <a:tbl>
              <a:tblPr firstRow="1" bandRow="1">
                <a:tableStyleId>{2D5ABB26-0587-4C30-8999-92F81FD0307C}</a:tableStyleId>
              </a:tblPr>
              <a:tblGrid>
                <a:gridCol w="282702"/>
                <a:gridCol w="279653"/>
                <a:gridCol w="304800"/>
                <a:gridCol w="278892"/>
                <a:gridCol w="279654"/>
                <a:gridCol w="304800"/>
                <a:gridCol w="279653"/>
                <a:gridCol w="278892"/>
                <a:gridCol w="304800"/>
                <a:gridCol w="301751"/>
              </a:tblGrid>
              <a:tr h="395477">
                <a:tc>
                  <a:txBody>
                    <a:bodyPr/>
                    <a:lstStyle/>
                    <a:p>
                      <a:pPr marL="9080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248" name="object 248"/>
          <p:cNvGraphicFramePr>
            <a:graphicFrameLocks noGrp="1"/>
          </p:cNvGraphicFramePr>
          <p:nvPr/>
        </p:nvGraphicFramePr>
        <p:xfrm>
          <a:off x="3149676" y="4154487"/>
          <a:ext cx="5840724" cy="395477"/>
        </p:xfrm>
        <a:graphic>
          <a:graphicData uri="http://schemas.openxmlformats.org/drawingml/2006/table">
            <a:tbl>
              <a:tblPr firstRow="1" bandRow="1">
                <a:tableStyleId>{2D5ABB26-0587-4C30-8999-92F81FD0307C}</a:tableStyleId>
              </a:tblPr>
              <a:tblGrid>
                <a:gridCol w="282702"/>
                <a:gridCol w="279653"/>
                <a:gridCol w="304800"/>
                <a:gridCol w="278892"/>
                <a:gridCol w="279654"/>
                <a:gridCol w="304800"/>
                <a:gridCol w="279653"/>
                <a:gridCol w="278892"/>
                <a:gridCol w="304800"/>
                <a:gridCol w="301751"/>
                <a:gridCol w="49529"/>
                <a:gridCol w="281927"/>
                <a:gridCol w="279654"/>
                <a:gridCol w="304800"/>
                <a:gridCol w="279654"/>
                <a:gridCol w="278891"/>
                <a:gridCol w="304800"/>
                <a:gridCol w="279654"/>
                <a:gridCol w="279654"/>
                <a:gridCol w="304800"/>
                <a:gridCol w="301764"/>
              </a:tblGrid>
              <a:tr h="395477">
                <a:tc>
                  <a:txBody>
                    <a:bodyPr/>
                    <a:lstStyle/>
                    <a:p>
                      <a:pPr marL="9080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a:txBody>
                    <a:bodyPr/>
                    <a:lstStyle/>
                    <a:p>
                      <a:pPr marL="8953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extLst>
      <p:ext uri="{BB962C8B-B14F-4D97-AF65-F5344CB8AC3E}">
        <p14:creationId xmlns:p14="http://schemas.microsoft.com/office/powerpoint/2010/main" val="2520777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t>时间复杂度分析</a:t>
            </a:r>
          </a:p>
        </p:txBody>
      </p:sp>
      <p:sp>
        <p:nvSpPr>
          <p:cNvPr id="49155" name="内容占位符 2"/>
          <p:cNvSpPr>
            <a:spLocks noGrp="1"/>
          </p:cNvSpPr>
          <p:nvPr>
            <p:ph idx="1"/>
          </p:nvPr>
        </p:nvSpPr>
        <p:spPr/>
        <p:txBody>
          <a:bodyPr/>
          <a:lstStyle/>
          <a:p>
            <a:r>
              <a:rPr lang="zh-CN" altLang="en-US" dirty="0"/>
              <a:t>指标（计数对象）</a:t>
            </a:r>
            <a:endParaRPr lang="en-US" altLang="zh-CN" dirty="0"/>
          </a:p>
          <a:p>
            <a:r>
              <a:rPr lang="zh-CN" altLang="en-US" dirty="0" smtClean="0"/>
              <a:t>渐近符号（</a:t>
            </a:r>
            <a:r>
              <a:rPr lang="en-US" altLang="zh-CN" dirty="0" smtClean="0"/>
              <a:t>Ο</a:t>
            </a:r>
            <a:r>
              <a:rPr lang="zh-CN" altLang="en-US" dirty="0" smtClean="0"/>
              <a:t>、</a:t>
            </a:r>
            <a:r>
              <a:rPr lang="en-US" altLang="zh-CN" dirty="0" smtClean="0"/>
              <a:t>Ω</a:t>
            </a:r>
            <a:r>
              <a:rPr lang="zh-CN" altLang="en-US" dirty="0" smtClean="0"/>
              <a:t>、</a:t>
            </a:r>
            <a:r>
              <a:rPr lang="en-US" altLang="zh-CN" dirty="0" smtClean="0"/>
              <a:t>Θ</a:t>
            </a:r>
            <a:r>
              <a:rPr lang="zh-CN" altLang="en-US" dirty="0" smtClean="0"/>
              <a:t>、</a:t>
            </a:r>
            <a:r>
              <a:rPr lang="en-US" altLang="zh-CN" dirty="0" smtClean="0"/>
              <a:t>ο</a:t>
            </a:r>
            <a:r>
              <a:rPr lang="zh-CN" altLang="en-US" dirty="0" smtClean="0"/>
              <a:t>）</a:t>
            </a:r>
            <a:endParaRPr lang="en-US" altLang="zh-CN" dirty="0" smtClean="0"/>
          </a:p>
          <a:p>
            <a:r>
              <a:rPr lang="zh-CN" altLang="en-US" dirty="0" smtClean="0"/>
              <a:t>性能测量</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32</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517787" y="540893"/>
            <a:ext cx="1390650" cy="486409"/>
          </a:xfrm>
          <a:prstGeom prst="rect">
            <a:avLst/>
          </a:prstGeom>
          <a:ln w="28575">
            <a:solidFill>
              <a:schemeClr val="bg1"/>
            </a:solidFill>
          </a:ln>
        </p:spPr>
        <p:txBody>
          <a:bodyPr vert="horz" wrap="square" lIns="0" tIns="0" rIns="0" bIns="0" rtlCol="0">
            <a:spAutoFit/>
          </a:bodyPr>
          <a:lstStyle/>
          <a:p>
            <a:pPr marL="221615">
              <a:lnSpc>
                <a:spcPct val="100000"/>
              </a:lnSpc>
            </a:pPr>
            <a:r>
              <a:rPr sz="2400" b="1" spc="-15" dirty="0">
                <a:latin typeface="宋体"/>
                <a:cs typeface="宋体"/>
              </a:rPr>
              <a:t>堆排序</a:t>
            </a:r>
            <a:endParaRPr sz="2400">
              <a:latin typeface="宋体"/>
              <a:cs typeface="宋体"/>
            </a:endParaRPr>
          </a:p>
        </p:txBody>
      </p:sp>
      <p:sp>
        <p:nvSpPr>
          <p:cNvPr id="9" name="object 9"/>
          <p:cNvSpPr/>
          <p:nvPr/>
        </p:nvSpPr>
        <p:spPr>
          <a:xfrm>
            <a:off x="1558323" y="3298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0" name="object 10"/>
          <p:cNvSpPr txBox="1"/>
          <p:nvPr/>
        </p:nvSpPr>
        <p:spPr>
          <a:xfrm>
            <a:off x="1641735" y="3422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1" name="object 11"/>
          <p:cNvSpPr/>
          <p:nvPr/>
        </p:nvSpPr>
        <p:spPr>
          <a:xfrm>
            <a:off x="1024923" y="86321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2" name="object 12"/>
          <p:cNvSpPr txBox="1"/>
          <p:nvPr/>
        </p:nvSpPr>
        <p:spPr>
          <a:xfrm>
            <a:off x="1108335" y="875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3" name="object 13"/>
          <p:cNvSpPr/>
          <p:nvPr/>
        </p:nvSpPr>
        <p:spPr>
          <a:xfrm>
            <a:off x="2091723" y="8525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4" name="object 14"/>
          <p:cNvSpPr txBox="1"/>
          <p:nvPr/>
        </p:nvSpPr>
        <p:spPr>
          <a:xfrm>
            <a:off x="2175135" y="864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5" name="object 15"/>
          <p:cNvSpPr/>
          <p:nvPr/>
        </p:nvSpPr>
        <p:spPr>
          <a:xfrm>
            <a:off x="720123" y="14621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6" name="object 16"/>
          <p:cNvSpPr txBox="1"/>
          <p:nvPr/>
        </p:nvSpPr>
        <p:spPr>
          <a:xfrm>
            <a:off x="803535"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7" name="object 17"/>
          <p:cNvSpPr/>
          <p:nvPr/>
        </p:nvSpPr>
        <p:spPr>
          <a:xfrm>
            <a:off x="1329723" y="14507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8" name="object 18"/>
          <p:cNvSpPr txBox="1"/>
          <p:nvPr/>
        </p:nvSpPr>
        <p:spPr>
          <a:xfrm>
            <a:off x="1413135"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9" name="object 19"/>
          <p:cNvSpPr/>
          <p:nvPr/>
        </p:nvSpPr>
        <p:spPr>
          <a:xfrm>
            <a:off x="1786923" y="14621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20" name="object 20"/>
          <p:cNvSpPr txBox="1"/>
          <p:nvPr/>
        </p:nvSpPr>
        <p:spPr>
          <a:xfrm>
            <a:off x="1870335"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21" name="object 21"/>
          <p:cNvSpPr/>
          <p:nvPr/>
        </p:nvSpPr>
        <p:spPr>
          <a:xfrm>
            <a:off x="2396523" y="14507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22" name="object 22"/>
          <p:cNvSpPr txBox="1"/>
          <p:nvPr/>
        </p:nvSpPr>
        <p:spPr>
          <a:xfrm>
            <a:off x="2479935"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3" name="object 23"/>
          <p:cNvSpPr/>
          <p:nvPr/>
        </p:nvSpPr>
        <p:spPr>
          <a:xfrm>
            <a:off x="491523" y="2060320"/>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24" name="object 24"/>
          <p:cNvSpPr txBox="1"/>
          <p:nvPr/>
        </p:nvSpPr>
        <p:spPr>
          <a:xfrm>
            <a:off x="574935" y="20720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25" name="object 25"/>
          <p:cNvSpPr/>
          <p:nvPr/>
        </p:nvSpPr>
        <p:spPr>
          <a:xfrm>
            <a:off x="872523" y="2049652"/>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26" name="object 26"/>
          <p:cNvSpPr txBox="1"/>
          <p:nvPr/>
        </p:nvSpPr>
        <p:spPr>
          <a:xfrm>
            <a:off x="955935" y="206137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27" name="object 27"/>
          <p:cNvSpPr/>
          <p:nvPr/>
        </p:nvSpPr>
        <p:spPr>
          <a:xfrm>
            <a:off x="1253523" y="20717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28" name="object 28"/>
          <p:cNvSpPr txBox="1"/>
          <p:nvPr/>
        </p:nvSpPr>
        <p:spPr>
          <a:xfrm>
            <a:off x="1336935" y="20834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29" name="object 29"/>
          <p:cNvSpPr/>
          <p:nvPr/>
        </p:nvSpPr>
        <p:spPr>
          <a:xfrm>
            <a:off x="1252867" y="6346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30" name="object 30"/>
          <p:cNvSpPr/>
          <p:nvPr/>
        </p:nvSpPr>
        <p:spPr>
          <a:xfrm>
            <a:off x="1786267" y="6346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31" name="object 31"/>
          <p:cNvSpPr/>
          <p:nvPr/>
        </p:nvSpPr>
        <p:spPr>
          <a:xfrm>
            <a:off x="948067" y="11680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32" name="object 32"/>
          <p:cNvSpPr/>
          <p:nvPr/>
        </p:nvSpPr>
        <p:spPr>
          <a:xfrm>
            <a:off x="1176667" y="11680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33" name="object 33"/>
          <p:cNvSpPr/>
          <p:nvPr/>
        </p:nvSpPr>
        <p:spPr>
          <a:xfrm>
            <a:off x="643267" y="17776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34" name="object 34"/>
          <p:cNvSpPr/>
          <p:nvPr/>
        </p:nvSpPr>
        <p:spPr>
          <a:xfrm>
            <a:off x="897013" y="1777619"/>
            <a:ext cx="160020" cy="300355"/>
          </a:xfrm>
          <a:custGeom>
            <a:avLst/>
            <a:gdLst/>
            <a:ahLst/>
            <a:cxnLst/>
            <a:rect l="l" t="t" r="r" b="b"/>
            <a:pathLst>
              <a:path w="160019" h="300355">
                <a:moveTo>
                  <a:pt x="0" y="0"/>
                </a:moveTo>
                <a:lnTo>
                  <a:pt x="160020" y="300228"/>
                </a:lnTo>
              </a:path>
            </a:pathLst>
          </a:custGeom>
          <a:ln w="28575">
            <a:solidFill>
              <a:srgbClr val="000000"/>
            </a:solidFill>
          </a:ln>
        </p:spPr>
        <p:txBody>
          <a:bodyPr wrap="square" lIns="0" tIns="0" rIns="0" bIns="0" rtlCol="0"/>
          <a:lstStyle/>
          <a:p>
            <a:endParaRPr/>
          </a:p>
        </p:txBody>
      </p:sp>
      <p:sp>
        <p:nvSpPr>
          <p:cNvPr id="35" name="object 35"/>
          <p:cNvSpPr/>
          <p:nvPr/>
        </p:nvSpPr>
        <p:spPr>
          <a:xfrm>
            <a:off x="1405267" y="1765426"/>
            <a:ext cx="76200" cy="304800"/>
          </a:xfrm>
          <a:custGeom>
            <a:avLst/>
            <a:gdLst/>
            <a:ahLst/>
            <a:cxnLst/>
            <a:rect l="l" t="t" r="r" b="b"/>
            <a:pathLst>
              <a:path w="76200" h="304800">
                <a:moveTo>
                  <a:pt x="76200" y="0"/>
                </a:moveTo>
                <a:lnTo>
                  <a:pt x="0" y="304800"/>
                </a:lnTo>
              </a:path>
            </a:pathLst>
          </a:custGeom>
          <a:ln w="28575">
            <a:solidFill>
              <a:srgbClr val="000000"/>
            </a:solidFill>
          </a:ln>
        </p:spPr>
        <p:txBody>
          <a:bodyPr wrap="square" lIns="0" tIns="0" rIns="0" bIns="0" rtlCol="0"/>
          <a:lstStyle/>
          <a:p>
            <a:endParaRPr/>
          </a:p>
        </p:txBody>
      </p:sp>
      <p:sp>
        <p:nvSpPr>
          <p:cNvPr id="36" name="object 36"/>
          <p:cNvSpPr/>
          <p:nvPr/>
        </p:nvSpPr>
        <p:spPr>
          <a:xfrm>
            <a:off x="1938667" y="11680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37" name="object 37"/>
          <p:cNvSpPr/>
          <p:nvPr/>
        </p:nvSpPr>
        <p:spPr>
          <a:xfrm>
            <a:off x="2268613" y="1168019"/>
            <a:ext cx="304800" cy="304800"/>
          </a:xfrm>
          <a:custGeom>
            <a:avLst/>
            <a:gdLst/>
            <a:ahLst/>
            <a:cxnLst/>
            <a:rect l="l" t="t" r="r" b="b"/>
            <a:pathLst>
              <a:path w="304800" h="304800">
                <a:moveTo>
                  <a:pt x="0" y="0"/>
                </a:moveTo>
                <a:lnTo>
                  <a:pt x="304800" y="304800"/>
                </a:lnTo>
              </a:path>
            </a:pathLst>
          </a:custGeom>
          <a:ln w="28575">
            <a:solidFill>
              <a:srgbClr val="000000"/>
            </a:solidFill>
          </a:ln>
        </p:spPr>
        <p:txBody>
          <a:bodyPr wrap="square" lIns="0" tIns="0" rIns="0" bIns="0" rtlCol="0"/>
          <a:lstStyle/>
          <a:p>
            <a:endParaRPr/>
          </a:p>
        </p:txBody>
      </p:sp>
      <p:sp>
        <p:nvSpPr>
          <p:cNvPr id="38" name="object 38"/>
          <p:cNvSpPr/>
          <p:nvPr/>
        </p:nvSpPr>
        <p:spPr>
          <a:xfrm>
            <a:off x="4511073" y="3298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39" name="object 39"/>
          <p:cNvSpPr txBox="1"/>
          <p:nvPr/>
        </p:nvSpPr>
        <p:spPr>
          <a:xfrm>
            <a:off x="4594485" y="3422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40" name="object 40"/>
          <p:cNvSpPr/>
          <p:nvPr/>
        </p:nvSpPr>
        <p:spPr>
          <a:xfrm>
            <a:off x="3977673" y="8632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41" name="object 41"/>
          <p:cNvSpPr txBox="1"/>
          <p:nvPr/>
        </p:nvSpPr>
        <p:spPr>
          <a:xfrm>
            <a:off x="4061085" y="875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42" name="object 42"/>
          <p:cNvSpPr/>
          <p:nvPr/>
        </p:nvSpPr>
        <p:spPr>
          <a:xfrm>
            <a:off x="5044473" y="8525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43" name="object 43"/>
          <p:cNvSpPr txBox="1"/>
          <p:nvPr/>
        </p:nvSpPr>
        <p:spPr>
          <a:xfrm>
            <a:off x="5127885" y="864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44" name="object 44"/>
          <p:cNvSpPr/>
          <p:nvPr/>
        </p:nvSpPr>
        <p:spPr>
          <a:xfrm>
            <a:off x="3672873" y="14621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45" name="object 45"/>
          <p:cNvSpPr txBox="1"/>
          <p:nvPr/>
        </p:nvSpPr>
        <p:spPr>
          <a:xfrm>
            <a:off x="3756285"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46" name="object 46"/>
          <p:cNvSpPr/>
          <p:nvPr/>
        </p:nvSpPr>
        <p:spPr>
          <a:xfrm>
            <a:off x="4282473" y="14507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47" name="object 47"/>
          <p:cNvSpPr txBox="1"/>
          <p:nvPr/>
        </p:nvSpPr>
        <p:spPr>
          <a:xfrm>
            <a:off x="4365885"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48" name="object 48"/>
          <p:cNvSpPr/>
          <p:nvPr/>
        </p:nvSpPr>
        <p:spPr>
          <a:xfrm>
            <a:off x="4739673" y="14621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49" name="object 49"/>
          <p:cNvSpPr txBox="1"/>
          <p:nvPr/>
        </p:nvSpPr>
        <p:spPr>
          <a:xfrm>
            <a:off x="4823085"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50" name="object 50"/>
          <p:cNvSpPr/>
          <p:nvPr/>
        </p:nvSpPr>
        <p:spPr>
          <a:xfrm>
            <a:off x="5349273" y="14507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51" name="object 51"/>
          <p:cNvSpPr txBox="1"/>
          <p:nvPr/>
        </p:nvSpPr>
        <p:spPr>
          <a:xfrm>
            <a:off x="5432685"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52" name="object 52"/>
          <p:cNvSpPr/>
          <p:nvPr/>
        </p:nvSpPr>
        <p:spPr>
          <a:xfrm>
            <a:off x="3444273" y="20603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53" name="object 53"/>
          <p:cNvSpPr txBox="1"/>
          <p:nvPr/>
        </p:nvSpPr>
        <p:spPr>
          <a:xfrm>
            <a:off x="3527685" y="20720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54" name="object 54"/>
          <p:cNvSpPr/>
          <p:nvPr/>
        </p:nvSpPr>
        <p:spPr>
          <a:xfrm>
            <a:off x="3825273" y="2049652"/>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55" name="object 55"/>
          <p:cNvSpPr txBox="1"/>
          <p:nvPr/>
        </p:nvSpPr>
        <p:spPr>
          <a:xfrm>
            <a:off x="3908685" y="206137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56" name="object 56"/>
          <p:cNvSpPr/>
          <p:nvPr/>
        </p:nvSpPr>
        <p:spPr>
          <a:xfrm>
            <a:off x="4205617" y="6346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57" name="object 57"/>
          <p:cNvSpPr/>
          <p:nvPr/>
        </p:nvSpPr>
        <p:spPr>
          <a:xfrm>
            <a:off x="4739017" y="6346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58" name="object 58"/>
          <p:cNvSpPr/>
          <p:nvPr/>
        </p:nvSpPr>
        <p:spPr>
          <a:xfrm>
            <a:off x="3900817" y="11680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59" name="object 59"/>
          <p:cNvSpPr/>
          <p:nvPr/>
        </p:nvSpPr>
        <p:spPr>
          <a:xfrm>
            <a:off x="4129417" y="11680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60" name="object 60"/>
          <p:cNvSpPr/>
          <p:nvPr/>
        </p:nvSpPr>
        <p:spPr>
          <a:xfrm>
            <a:off x="3596017" y="17776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61" name="object 61"/>
          <p:cNvSpPr/>
          <p:nvPr/>
        </p:nvSpPr>
        <p:spPr>
          <a:xfrm>
            <a:off x="3849763" y="1777619"/>
            <a:ext cx="152400" cy="304800"/>
          </a:xfrm>
          <a:custGeom>
            <a:avLst/>
            <a:gdLst/>
            <a:ahLst/>
            <a:cxnLst/>
            <a:rect l="l" t="t" r="r" b="b"/>
            <a:pathLst>
              <a:path w="152400" h="304800">
                <a:moveTo>
                  <a:pt x="0" y="0"/>
                </a:moveTo>
                <a:lnTo>
                  <a:pt x="152400" y="304800"/>
                </a:lnTo>
              </a:path>
            </a:pathLst>
          </a:custGeom>
          <a:ln w="28575">
            <a:solidFill>
              <a:srgbClr val="000000"/>
            </a:solidFill>
          </a:ln>
        </p:spPr>
        <p:txBody>
          <a:bodyPr wrap="square" lIns="0" tIns="0" rIns="0" bIns="0" rtlCol="0"/>
          <a:lstStyle/>
          <a:p>
            <a:endParaRPr/>
          </a:p>
        </p:txBody>
      </p:sp>
      <p:sp>
        <p:nvSpPr>
          <p:cNvPr id="62" name="object 62"/>
          <p:cNvSpPr/>
          <p:nvPr/>
        </p:nvSpPr>
        <p:spPr>
          <a:xfrm>
            <a:off x="4891417" y="11680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63" name="object 63"/>
          <p:cNvSpPr/>
          <p:nvPr/>
        </p:nvSpPr>
        <p:spPr>
          <a:xfrm>
            <a:off x="5221363" y="1168019"/>
            <a:ext cx="304800" cy="304800"/>
          </a:xfrm>
          <a:custGeom>
            <a:avLst/>
            <a:gdLst/>
            <a:ahLst/>
            <a:cxnLst/>
            <a:rect l="l" t="t" r="r" b="b"/>
            <a:pathLst>
              <a:path w="304800" h="304800">
                <a:moveTo>
                  <a:pt x="0" y="0"/>
                </a:moveTo>
                <a:lnTo>
                  <a:pt x="304800" y="304800"/>
                </a:lnTo>
              </a:path>
            </a:pathLst>
          </a:custGeom>
          <a:ln w="28575">
            <a:solidFill>
              <a:srgbClr val="000000"/>
            </a:solidFill>
          </a:ln>
        </p:spPr>
        <p:txBody>
          <a:bodyPr wrap="square" lIns="0" tIns="0" rIns="0" bIns="0" rtlCol="0"/>
          <a:lstStyle/>
          <a:p>
            <a:endParaRPr/>
          </a:p>
        </p:txBody>
      </p:sp>
      <p:sp>
        <p:nvSpPr>
          <p:cNvPr id="65" name="object 65"/>
          <p:cNvSpPr/>
          <p:nvPr/>
        </p:nvSpPr>
        <p:spPr>
          <a:xfrm>
            <a:off x="7481349" y="32981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66" name="object 66"/>
          <p:cNvSpPr txBox="1"/>
          <p:nvPr/>
        </p:nvSpPr>
        <p:spPr>
          <a:xfrm>
            <a:off x="7564761" y="3422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67" name="object 67"/>
          <p:cNvSpPr/>
          <p:nvPr/>
        </p:nvSpPr>
        <p:spPr>
          <a:xfrm>
            <a:off x="6947949" y="86321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68" name="object 68"/>
          <p:cNvSpPr txBox="1"/>
          <p:nvPr/>
        </p:nvSpPr>
        <p:spPr>
          <a:xfrm>
            <a:off x="7031361" y="875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69" name="object 69"/>
          <p:cNvSpPr/>
          <p:nvPr/>
        </p:nvSpPr>
        <p:spPr>
          <a:xfrm>
            <a:off x="8014749" y="8525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70" name="object 70"/>
          <p:cNvSpPr txBox="1"/>
          <p:nvPr/>
        </p:nvSpPr>
        <p:spPr>
          <a:xfrm>
            <a:off x="8098161" y="864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71" name="object 71"/>
          <p:cNvSpPr/>
          <p:nvPr/>
        </p:nvSpPr>
        <p:spPr>
          <a:xfrm>
            <a:off x="6643149" y="14621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72" name="object 72"/>
          <p:cNvSpPr txBox="1"/>
          <p:nvPr/>
        </p:nvSpPr>
        <p:spPr>
          <a:xfrm>
            <a:off x="6726561"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73" name="object 73"/>
          <p:cNvSpPr/>
          <p:nvPr/>
        </p:nvSpPr>
        <p:spPr>
          <a:xfrm>
            <a:off x="7252749" y="1450720"/>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74" name="object 74"/>
          <p:cNvSpPr txBox="1"/>
          <p:nvPr/>
        </p:nvSpPr>
        <p:spPr>
          <a:xfrm>
            <a:off x="7336161"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75" name="object 75"/>
          <p:cNvSpPr/>
          <p:nvPr/>
        </p:nvSpPr>
        <p:spPr>
          <a:xfrm>
            <a:off x="7709949" y="14621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76" name="object 76"/>
          <p:cNvSpPr txBox="1"/>
          <p:nvPr/>
        </p:nvSpPr>
        <p:spPr>
          <a:xfrm>
            <a:off x="7793361"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77" name="object 77"/>
          <p:cNvSpPr/>
          <p:nvPr/>
        </p:nvSpPr>
        <p:spPr>
          <a:xfrm>
            <a:off x="8319549" y="1450720"/>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78" name="object 78"/>
          <p:cNvSpPr txBox="1"/>
          <p:nvPr/>
        </p:nvSpPr>
        <p:spPr>
          <a:xfrm>
            <a:off x="8402961"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79" name="object 79"/>
          <p:cNvSpPr/>
          <p:nvPr/>
        </p:nvSpPr>
        <p:spPr>
          <a:xfrm>
            <a:off x="6414549" y="2060320"/>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80" name="object 80"/>
          <p:cNvSpPr txBox="1"/>
          <p:nvPr/>
        </p:nvSpPr>
        <p:spPr>
          <a:xfrm>
            <a:off x="6497961" y="20720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81" name="object 81"/>
          <p:cNvSpPr/>
          <p:nvPr/>
        </p:nvSpPr>
        <p:spPr>
          <a:xfrm>
            <a:off x="7175893" y="6346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82" name="object 82"/>
          <p:cNvSpPr/>
          <p:nvPr/>
        </p:nvSpPr>
        <p:spPr>
          <a:xfrm>
            <a:off x="7709293" y="6346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83" name="object 83"/>
          <p:cNvSpPr/>
          <p:nvPr/>
        </p:nvSpPr>
        <p:spPr>
          <a:xfrm>
            <a:off x="6871093" y="11680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84" name="object 84"/>
          <p:cNvSpPr/>
          <p:nvPr/>
        </p:nvSpPr>
        <p:spPr>
          <a:xfrm>
            <a:off x="7099693" y="11680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85" name="object 85"/>
          <p:cNvSpPr/>
          <p:nvPr/>
        </p:nvSpPr>
        <p:spPr>
          <a:xfrm>
            <a:off x="6566293" y="17776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86" name="object 86"/>
          <p:cNvSpPr/>
          <p:nvPr/>
        </p:nvSpPr>
        <p:spPr>
          <a:xfrm>
            <a:off x="7861693" y="11680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87" name="object 87"/>
          <p:cNvSpPr/>
          <p:nvPr/>
        </p:nvSpPr>
        <p:spPr>
          <a:xfrm>
            <a:off x="8191639" y="1168019"/>
            <a:ext cx="304800" cy="304800"/>
          </a:xfrm>
          <a:custGeom>
            <a:avLst/>
            <a:gdLst/>
            <a:ahLst/>
            <a:cxnLst/>
            <a:rect l="l" t="t" r="r" b="b"/>
            <a:pathLst>
              <a:path w="304800" h="304800">
                <a:moveTo>
                  <a:pt x="0" y="0"/>
                </a:moveTo>
                <a:lnTo>
                  <a:pt x="304800" y="304800"/>
                </a:lnTo>
              </a:path>
            </a:pathLst>
          </a:custGeom>
          <a:ln w="28575">
            <a:solidFill>
              <a:srgbClr val="000000"/>
            </a:solidFill>
          </a:ln>
        </p:spPr>
        <p:txBody>
          <a:bodyPr wrap="square" lIns="0" tIns="0" rIns="0" bIns="0" rtlCol="0"/>
          <a:lstStyle/>
          <a:p>
            <a:endParaRPr/>
          </a:p>
        </p:txBody>
      </p:sp>
      <p:sp>
        <p:nvSpPr>
          <p:cNvPr id="89" name="object 89"/>
          <p:cNvSpPr/>
          <p:nvPr/>
        </p:nvSpPr>
        <p:spPr>
          <a:xfrm>
            <a:off x="1558323" y="29206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90" name="object 90"/>
          <p:cNvSpPr txBox="1"/>
          <p:nvPr/>
        </p:nvSpPr>
        <p:spPr>
          <a:xfrm>
            <a:off x="1641735" y="29330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91" name="object 91"/>
          <p:cNvSpPr/>
          <p:nvPr/>
        </p:nvSpPr>
        <p:spPr>
          <a:xfrm>
            <a:off x="1024923" y="345401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92" name="object 92"/>
          <p:cNvSpPr txBox="1"/>
          <p:nvPr/>
        </p:nvSpPr>
        <p:spPr>
          <a:xfrm>
            <a:off x="1108335" y="34664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93" name="object 93"/>
          <p:cNvSpPr/>
          <p:nvPr/>
        </p:nvSpPr>
        <p:spPr>
          <a:xfrm>
            <a:off x="2091723" y="34433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94" name="object 94"/>
          <p:cNvSpPr txBox="1"/>
          <p:nvPr/>
        </p:nvSpPr>
        <p:spPr>
          <a:xfrm>
            <a:off x="2175135" y="34550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95" name="object 95"/>
          <p:cNvSpPr/>
          <p:nvPr/>
        </p:nvSpPr>
        <p:spPr>
          <a:xfrm>
            <a:off x="720123" y="40529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96" name="object 96"/>
          <p:cNvSpPr txBox="1"/>
          <p:nvPr/>
        </p:nvSpPr>
        <p:spPr>
          <a:xfrm>
            <a:off x="803535"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97" name="object 97"/>
          <p:cNvSpPr/>
          <p:nvPr/>
        </p:nvSpPr>
        <p:spPr>
          <a:xfrm>
            <a:off x="1329723" y="40415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98" name="object 98"/>
          <p:cNvSpPr txBox="1"/>
          <p:nvPr/>
        </p:nvSpPr>
        <p:spPr>
          <a:xfrm>
            <a:off x="1413135" y="40532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99" name="object 99"/>
          <p:cNvSpPr/>
          <p:nvPr/>
        </p:nvSpPr>
        <p:spPr>
          <a:xfrm>
            <a:off x="1786923" y="40529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00" name="object 100"/>
          <p:cNvSpPr txBox="1"/>
          <p:nvPr/>
        </p:nvSpPr>
        <p:spPr>
          <a:xfrm>
            <a:off x="1870335"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01" name="object 101"/>
          <p:cNvSpPr/>
          <p:nvPr/>
        </p:nvSpPr>
        <p:spPr>
          <a:xfrm>
            <a:off x="2396523" y="40415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02" name="object 102"/>
          <p:cNvSpPr txBox="1"/>
          <p:nvPr/>
        </p:nvSpPr>
        <p:spPr>
          <a:xfrm>
            <a:off x="2479935" y="40532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03" name="object 103"/>
          <p:cNvSpPr/>
          <p:nvPr/>
        </p:nvSpPr>
        <p:spPr>
          <a:xfrm>
            <a:off x="1252867" y="32254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04" name="object 104"/>
          <p:cNvSpPr/>
          <p:nvPr/>
        </p:nvSpPr>
        <p:spPr>
          <a:xfrm>
            <a:off x="1786267" y="32254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05" name="object 105"/>
          <p:cNvSpPr/>
          <p:nvPr/>
        </p:nvSpPr>
        <p:spPr>
          <a:xfrm>
            <a:off x="948067" y="37588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106" name="object 106"/>
          <p:cNvSpPr/>
          <p:nvPr/>
        </p:nvSpPr>
        <p:spPr>
          <a:xfrm>
            <a:off x="1176667" y="37588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107" name="object 107"/>
          <p:cNvSpPr/>
          <p:nvPr/>
        </p:nvSpPr>
        <p:spPr>
          <a:xfrm>
            <a:off x="1938667" y="37588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108" name="object 108"/>
          <p:cNvSpPr/>
          <p:nvPr/>
        </p:nvSpPr>
        <p:spPr>
          <a:xfrm>
            <a:off x="2268613" y="3758819"/>
            <a:ext cx="304800" cy="304800"/>
          </a:xfrm>
          <a:custGeom>
            <a:avLst/>
            <a:gdLst/>
            <a:ahLst/>
            <a:cxnLst/>
            <a:rect l="l" t="t" r="r" b="b"/>
            <a:pathLst>
              <a:path w="304800" h="304800">
                <a:moveTo>
                  <a:pt x="0" y="0"/>
                </a:moveTo>
                <a:lnTo>
                  <a:pt x="304800" y="304800"/>
                </a:lnTo>
              </a:path>
            </a:pathLst>
          </a:custGeom>
          <a:ln w="28575">
            <a:solidFill>
              <a:srgbClr val="000000"/>
            </a:solidFill>
          </a:ln>
        </p:spPr>
        <p:txBody>
          <a:bodyPr wrap="square" lIns="0" tIns="0" rIns="0" bIns="0" rtlCol="0"/>
          <a:lstStyle/>
          <a:p>
            <a:endParaRPr/>
          </a:p>
        </p:txBody>
      </p:sp>
      <p:sp>
        <p:nvSpPr>
          <p:cNvPr id="110" name="object 110"/>
          <p:cNvSpPr/>
          <p:nvPr/>
        </p:nvSpPr>
        <p:spPr>
          <a:xfrm>
            <a:off x="4530123" y="29206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11" name="object 111"/>
          <p:cNvSpPr txBox="1"/>
          <p:nvPr/>
        </p:nvSpPr>
        <p:spPr>
          <a:xfrm>
            <a:off x="4613535" y="29330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12" name="object 112"/>
          <p:cNvSpPr/>
          <p:nvPr/>
        </p:nvSpPr>
        <p:spPr>
          <a:xfrm>
            <a:off x="3996723" y="34540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13" name="object 113"/>
          <p:cNvSpPr txBox="1"/>
          <p:nvPr/>
        </p:nvSpPr>
        <p:spPr>
          <a:xfrm>
            <a:off x="4080135" y="34664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14" name="object 114"/>
          <p:cNvSpPr/>
          <p:nvPr/>
        </p:nvSpPr>
        <p:spPr>
          <a:xfrm>
            <a:off x="5063523" y="34433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15" name="object 115"/>
          <p:cNvSpPr txBox="1"/>
          <p:nvPr/>
        </p:nvSpPr>
        <p:spPr>
          <a:xfrm>
            <a:off x="5146935" y="34550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16" name="object 116"/>
          <p:cNvSpPr/>
          <p:nvPr/>
        </p:nvSpPr>
        <p:spPr>
          <a:xfrm>
            <a:off x="3691923" y="40529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17" name="object 117"/>
          <p:cNvSpPr txBox="1"/>
          <p:nvPr/>
        </p:nvSpPr>
        <p:spPr>
          <a:xfrm>
            <a:off x="3775335"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18" name="object 118"/>
          <p:cNvSpPr/>
          <p:nvPr/>
        </p:nvSpPr>
        <p:spPr>
          <a:xfrm>
            <a:off x="4301523" y="40415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19" name="object 119"/>
          <p:cNvSpPr txBox="1"/>
          <p:nvPr/>
        </p:nvSpPr>
        <p:spPr>
          <a:xfrm>
            <a:off x="4384935" y="40532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20" name="object 120"/>
          <p:cNvSpPr/>
          <p:nvPr/>
        </p:nvSpPr>
        <p:spPr>
          <a:xfrm>
            <a:off x="4758723" y="40529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21" name="object 121"/>
          <p:cNvSpPr txBox="1"/>
          <p:nvPr/>
        </p:nvSpPr>
        <p:spPr>
          <a:xfrm>
            <a:off x="4842135"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22" name="object 122"/>
          <p:cNvSpPr/>
          <p:nvPr/>
        </p:nvSpPr>
        <p:spPr>
          <a:xfrm>
            <a:off x="4224667" y="32254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23" name="object 123"/>
          <p:cNvSpPr/>
          <p:nvPr/>
        </p:nvSpPr>
        <p:spPr>
          <a:xfrm>
            <a:off x="4758067" y="32254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24" name="object 124"/>
          <p:cNvSpPr/>
          <p:nvPr/>
        </p:nvSpPr>
        <p:spPr>
          <a:xfrm>
            <a:off x="3919867" y="37588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125" name="object 125"/>
          <p:cNvSpPr/>
          <p:nvPr/>
        </p:nvSpPr>
        <p:spPr>
          <a:xfrm>
            <a:off x="4148467" y="37588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126" name="object 126"/>
          <p:cNvSpPr/>
          <p:nvPr/>
        </p:nvSpPr>
        <p:spPr>
          <a:xfrm>
            <a:off x="4910467" y="37588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128" name="object 128"/>
          <p:cNvSpPr/>
          <p:nvPr/>
        </p:nvSpPr>
        <p:spPr>
          <a:xfrm>
            <a:off x="7544589" y="2920619"/>
            <a:ext cx="304165" cy="304800"/>
          </a:xfrm>
          <a:custGeom>
            <a:avLst/>
            <a:gdLst/>
            <a:ahLst/>
            <a:cxnLst/>
            <a:rect l="l" t="t" r="r" b="b"/>
            <a:pathLst>
              <a:path w="304165"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260" y="303800"/>
                </a:lnTo>
                <a:lnTo>
                  <a:pt x="200511" y="294738"/>
                </a:lnTo>
                <a:lnTo>
                  <a:pt x="238487" y="275858"/>
                </a:lnTo>
                <a:lnTo>
                  <a:pt x="268951" y="248682"/>
                </a:lnTo>
                <a:lnTo>
                  <a:pt x="290665" y="214726"/>
                </a:lnTo>
                <a:lnTo>
                  <a:pt x="302392" y="175512"/>
                </a:lnTo>
                <a:lnTo>
                  <a:pt x="303868" y="161534"/>
                </a:lnTo>
                <a:lnTo>
                  <a:pt x="303250" y="145847"/>
                </a:lnTo>
                <a:lnTo>
                  <a:pt x="293903" y="102146"/>
                </a:lnTo>
                <a:lnTo>
                  <a:pt x="274577" y="64523"/>
                </a:lnTo>
                <a:lnTo>
                  <a:pt x="246894" y="34314"/>
                </a:lnTo>
                <a:lnTo>
                  <a:pt x="212473" y="12856"/>
                </a:lnTo>
                <a:lnTo>
                  <a:pt x="172935" y="1485"/>
                </a:lnTo>
                <a:lnTo>
                  <a:pt x="151737" y="0"/>
                </a:lnTo>
                <a:close/>
              </a:path>
            </a:pathLst>
          </a:custGeom>
          <a:ln w="28575">
            <a:solidFill>
              <a:srgbClr val="000000"/>
            </a:solidFill>
          </a:ln>
        </p:spPr>
        <p:txBody>
          <a:bodyPr wrap="square" lIns="0" tIns="0" rIns="0" bIns="0" rtlCol="0"/>
          <a:lstStyle/>
          <a:p>
            <a:endParaRPr/>
          </a:p>
        </p:txBody>
      </p:sp>
      <p:sp>
        <p:nvSpPr>
          <p:cNvPr id="129" name="object 129"/>
          <p:cNvSpPr txBox="1"/>
          <p:nvPr/>
        </p:nvSpPr>
        <p:spPr>
          <a:xfrm>
            <a:off x="7628007" y="29330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30" name="object 130"/>
          <p:cNvSpPr/>
          <p:nvPr/>
        </p:nvSpPr>
        <p:spPr>
          <a:xfrm>
            <a:off x="7011189" y="3454019"/>
            <a:ext cx="304165" cy="304800"/>
          </a:xfrm>
          <a:custGeom>
            <a:avLst/>
            <a:gdLst/>
            <a:ahLst/>
            <a:cxnLst/>
            <a:rect l="l" t="t" r="r" b="b"/>
            <a:pathLst>
              <a:path w="304165"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260" y="303800"/>
                </a:lnTo>
                <a:lnTo>
                  <a:pt x="200511" y="294738"/>
                </a:lnTo>
                <a:lnTo>
                  <a:pt x="238487" y="275858"/>
                </a:lnTo>
                <a:lnTo>
                  <a:pt x="268951" y="248682"/>
                </a:lnTo>
                <a:lnTo>
                  <a:pt x="290665" y="214726"/>
                </a:lnTo>
                <a:lnTo>
                  <a:pt x="302392" y="175512"/>
                </a:lnTo>
                <a:lnTo>
                  <a:pt x="303868" y="161534"/>
                </a:lnTo>
                <a:lnTo>
                  <a:pt x="303250" y="145847"/>
                </a:lnTo>
                <a:lnTo>
                  <a:pt x="293903" y="102146"/>
                </a:lnTo>
                <a:lnTo>
                  <a:pt x="274577" y="64523"/>
                </a:lnTo>
                <a:lnTo>
                  <a:pt x="246894" y="34314"/>
                </a:lnTo>
                <a:lnTo>
                  <a:pt x="212473" y="12856"/>
                </a:lnTo>
                <a:lnTo>
                  <a:pt x="172935" y="1485"/>
                </a:lnTo>
                <a:lnTo>
                  <a:pt x="151737" y="0"/>
                </a:lnTo>
                <a:close/>
              </a:path>
            </a:pathLst>
          </a:custGeom>
          <a:ln w="28575">
            <a:solidFill>
              <a:srgbClr val="000000"/>
            </a:solidFill>
          </a:ln>
        </p:spPr>
        <p:txBody>
          <a:bodyPr wrap="square" lIns="0" tIns="0" rIns="0" bIns="0" rtlCol="0"/>
          <a:lstStyle/>
          <a:p>
            <a:endParaRPr/>
          </a:p>
        </p:txBody>
      </p:sp>
      <p:sp>
        <p:nvSpPr>
          <p:cNvPr id="131" name="object 131"/>
          <p:cNvSpPr txBox="1"/>
          <p:nvPr/>
        </p:nvSpPr>
        <p:spPr>
          <a:xfrm>
            <a:off x="7094607" y="34664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32" name="object 132"/>
          <p:cNvSpPr/>
          <p:nvPr/>
        </p:nvSpPr>
        <p:spPr>
          <a:xfrm>
            <a:off x="8077989" y="3443351"/>
            <a:ext cx="304165" cy="304800"/>
          </a:xfrm>
          <a:custGeom>
            <a:avLst/>
            <a:gdLst/>
            <a:ahLst/>
            <a:cxnLst/>
            <a:rect l="l" t="t" r="r" b="b"/>
            <a:pathLst>
              <a:path w="304165" h="304800">
                <a:moveTo>
                  <a:pt x="151737" y="0"/>
                </a:moveTo>
                <a:lnTo>
                  <a:pt x="109008" y="6075"/>
                </a:lnTo>
                <a:lnTo>
                  <a:pt x="70904" y="23175"/>
                </a:lnTo>
                <a:lnTo>
                  <a:pt x="39194" y="49606"/>
                </a:lnTo>
                <a:lnTo>
                  <a:pt x="15646" y="83676"/>
                </a:lnTo>
                <a:lnTo>
                  <a:pt x="2027" y="123693"/>
                </a:lnTo>
                <a:lnTo>
                  <a:pt x="0" y="138062"/>
                </a:lnTo>
                <a:lnTo>
                  <a:pt x="532" y="154298"/>
                </a:lnTo>
                <a:lnTo>
                  <a:pt x="9407" y="199243"/>
                </a:lnTo>
                <a:lnTo>
                  <a:pt x="27992" y="237670"/>
                </a:lnTo>
                <a:lnTo>
                  <a:pt x="54744" y="268465"/>
                </a:lnTo>
                <a:lnTo>
                  <a:pt x="88117" y="290511"/>
                </a:lnTo>
                <a:lnTo>
                  <a:pt x="126564" y="302691"/>
                </a:lnTo>
                <a:lnTo>
                  <a:pt x="140240" y="304366"/>
                </a:lnTo>
                <a:lnTo>
                  <a:pt x="156180" y="303784"/>
                </a:lnTo>
                <a:lnTo>
                  <a:pt x="200452" y="294648"/>
                </a:lnTo>
                <a:lnTo>
                  <a:pt x="238442" y="275657"/>
                </a:lnTo>
                <a:lnTo>
                  <a:pt x="268915" y="248396"/>
                </a:lnTo>
                <a:lnTo>
                  <a:pt x="290640" y="214451"/>
                </a:lnTo>
                <a:lnTo>
                  <a:pt x="302381" y="175408"/>
                </a:lnTo>
                <a:lnTo>
                  <a:pt x="303863" y="161535"/>
                </a:lnTo>
                <a:lnTo>
                  <a:pt x="303246" y="145732"/>
                </a:lnTo>
                <a:lnTo>
                  <a:pt x="293901" y="101836"/>
                </a:lnTo>
                <a:lnTo>
                  <a:pt x="274577" y="64195"/>
                </a:lnTo>
                <a:lnTo>
                  <a:pt x="246896" y="34076"/>
                </a:lnTo>
                <a:lnTo>
                  <a:pt x="212476" y="12745"/>
                </a:lnTo>
                <a:lnTo>
                  <a:pt x="172938" y="1470"/>
                </a:lnTo>
                <a:lnTo>
                  <a:pt x="151737" y="0"/>
                </a:lnTo>
                <a:close/>
              </a:path>
            </a:pathLst>
          </a:custGeom>
          <a:ln w="28575">
            <a:solidFill>
              <a:srgbClr val="000000"/>
            </a:solidFill>
          </a:ln>
        </p:spPr>
        <p:txBody>
          <a:bodyPr wrap="square" lIns="0" tIns="0" rIns="0" bIns="0" rtlCol="0"/>
          <a:lstStyle/>
          <a:p>
            <a:endParaRPr/>
          </a:p>
        </p:txBody>
      </p:sp>
      <p:sp>
        <p:nvSpPr>
          <p:cNvPr id="133" name="object 133"/>
          <p:cNvSpPr txBox="1"/>
          <p:nvPr/>
        </p:nvSpPr>
        <p:spPr>
          <a:xfrm>
            <a:off x="8161407" y="34550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34" name="object 134"/>
          <p:cNvSpPr/>
          <p:nvPr/>
        </p:nvSpPr>
        <p:spPr>
          <a:xfrm>
            <a:off x="6706389" y="4052951"/>
            <a:ext cx="304165" cy="304800"/>
          </a:xfrm>
          <a:custGeom>
            <a:avLst/>
            <a:gdLst/>
            <a:ahLst/>
            <a:cxnLst/>
            <a:rect l="l" t="t" r="r" b="b"/>
            <a:pathLst>
              <a:path w="304165" h="304800">
                <a:moveTo>
                  <a:pt x="151737" y="0"/>
                </a:moveTo>
                <a:lnTo>
                  <a:pt x="109008" y="6075"/>
                </a:lnTo>
                <a:lnTo>
                  <a:pt x="70904" y="23175"/>
                </a:lnTo>
                <a:lnTo>
                  <a:pt x="39194" y="49606"/>
                </a:lnTo>
                <a:lnTo>
                  <a:pt x="15646" y="83676"/>
                </a:lnTo>
                <a:lnTo>
                  <a:pt x="2027" y="123693"/>
                </a:lnTo>
                <a:lnTo>
                  <a:pt x="0" y="138062"/>
                </a:lnTo>
                <a:lnTo>
                  <a:pt x="532" y="154298"/>
                </a:lnTo>
                <a:lnTo>
                  <a:pt x="9407" y="199243"/>
                </a:lnTo>
                <a:lnTo>
                  <a:pt x="27992" y="237670"/>
                </a:lnTo>
                <a:lnTo>
                  <a:pt x="54744" y="268465"/>
                </a:lnTo>
                <a:lnTo>
                  <a:pt x="88117" y="290511"/>
                </a:lnTo>
                <a:lnTo>
                  <a:pt x="126564" y="302691"/>
                </a:lnTo>
                <a:lnTo>
                  <a:pt x="140240" y="304366"/>
                </a:lnTo>
                <a:lnTo>
                  <a:pt x="156180" y="303784"/>
                </a:lnTo>
                <a:lnTo>
                  <a:pt x="200452" y="294648"/>
                </a:lnTo>
                <a:lnTo>
                  <a:pt x="238442" y="275657"/>
                </a:lnTo>
                <a:lnTo>
                  <a:pt x="268915" y="248396"/>
                </a:lnTo>
                <a:lnTo>
                  <a:pt x="290640" y="214451"/>
                </a:lnTo>
                <a:lnTo>
                  <a:pt x="302381" y="175408"/>
                </a:lnTo>
                <a:lnTo>
                  <a:pt x="303863" y="161535"/>
                </a:lnTo>
                <a:lnTo>
                  <a:pt x="303246" y="145732"/>
                </a:lnTo>
                <a:lnTo>
                  <a:pt x="293901" y="101836"/>
                </a:lnTo>
                <a:lnTo>
                  <a:pt x="274577" y="64195"/>
                </a:lnTo>
                <a:lnTo>
                  <a:pt x="246896" y="34076"/>
                </a:lnTo>
                <a:lnTo>
                  <a:pt x="212476" y="12745"/>
                </a:lnTo>
                <a:lnTo>
                  <a:pt x="172938" y="1470"/>
                </a:lnTo>
                <a:lnTo>
                  <a:pt x="151737" y="0"/>
                </a:lnTo>
                <a:close/>
              </a:path>
            </a:pathLst>
          </a:custGeom>
          <a:ln w="28575">
            <a:solidFill>
              <a:srgbClr val="000000"/>
            </a:solidFill>
          </a:ln>
        </p:spPr>
        <p:txBody>
          <a:bodyPr wrap="square" lIns="0" tIns="0" rIns="0" bIns="0" rtlCol="0"/>
          <a:lstStyle/>
          <a:p>
            <a:endParaRPr/>
          </a:p>
        </p:txBody>
      </p:sp>
      <p:sp>
        <p:nvSpPr>
          <p:cNvPr id="135" name="object 135"/>
          <p:cNvSpPr txBox="1"/>
          <p:nvPr/>
        </p:nvSpPr>
        <p:spPr>
          <a:xfrm>
            <a:off x="6789807"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36" name="object 136"/>
          <p:cNvSpPr/>
          <p:nvPr/>
        </p:nvSpPr>
        <p:spPr>
          <a:xfrm>
            <a:off x="7315989" y="4041520"/>
            <a:ext cx="304165" cy="304800"/>
          </a:xfrm>
          <a:custGeom>
            <a:avLst/>
            <a:gdLst/>
            <a:ahLst/>
            <a:cxnLst/>
            <a:rect l="l" t="t" r="r" b="b"/>
            <a:pathLst>
              <a:path w="304165"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260" y="303800"/>
                </a:lnTo>
                <a:lnTo>
                  <a:pt x="200511" y="294738"/>
                </a:lnTo>
                <a:lnTo>
                  <a:pt x="238487" y="275858"/>
                </a:lnTo>
                <a:lnTo>
                  <a:pt x="268951" y="248682"/>
                </a:lnTo>
                <a:lnTo>
                  <a:pt x="290665" y="214726"/>
                </a:lnTo>
                <a:lnTo>
                  <a:pt x="302392" y="175512"/>
                </a:lnTo>
                <a:lnTo>
                  <a:pt x="303868" y="161534"/>
                </a:lnTo>
                <a:lnTo>
                  <a:pt x="303250" y="145847"/>
                </a:lnTo>
                <a:lnTo>
                  <a:pt x="293903" y="102146"/>
                </a:lnTo>
                <a:lnTo>
                  <a:pt x="274577" y="64523"/>
                </a:lnTo>
                <a:lnTo>
                  <a:pt x="246894" y="34314"/>
                </a:lnTo>
                <a:lnTo>
                  <a:pt x="212473" y="12856"/>
                </a:lnTo>
                <a:lnTo>
                  <a:pt x="172935" y="1485"/>
                </a:lnTo>
                <a:lnTo>
                  <a:pt x="151737" y="0"/>
                </a:lnTo>
                <a:close/>
              </a:path>
            </a:pathLst>
          </a:custGeom>
          <a:ln w="28575">
            <a:solidFill>
              <a:srgbClr val="000000"/>
            </a:solidFill>
          </a:ln>
        </p:spPr>
        <p:txBody>
          <a:bodyPr wrap="square" lIns="0" tIns="0" rIns="0" bIns="0" rtlCol="0"/>
          <a:lstStyle/>
          <a:p>
            <a:endParaRPr/>
          </a:p>
        </p:txBody>
      </p:sp>
      <p:sp>
        <p:nvSpPr>
          <p:cNvPr id="137" name="object 137"/>
          <p:cNvSpPr txBox="1"/>
          <p:nvPr/>
        </p:nvSpPr>
        <p:spPr>
          <a:xfrm>
            <a:off x="7399407" y="40532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38" name="object 138"/>
          <p:cNvSpPr/>
          <p:nvPr/>
        </p:nvSpPr>
        <p:spPr>
          <a:xfrm>
            <a:off x="7239127" y="32254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39" name="object 139"/>
          <p:cNvSpPr/>
          <p:nvPr/>
        </p:nvSpPr>
        <p:spPr>
          <a:xfrm>
            <a:off x="7772527" y="32254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40" name="object 140"/>
          <p:cNvSpPr/>
          <p:nvPr/>
        </p:nvSpPr>
        <p:spPr>
          <a:xfrm>
            <a:off x="6934327" y="37588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141" name="object 141"/>
          <p:cNvSpPr/>
          <p:nvPr/>
        </p:nvSpPr>
        <p:spPr>
          <a:xfrm>
            <a:off x="7162927" y="37588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142" name="object 142"/>
          <p:cNvSpPr/>
          <p:nvPr/>
        </p:nvSpPr>
        <p:spPr>
          <a:xfrm>
            <a:off x="6248527" y="4520819"/>
            <a:ext cx="2895600" cy="395605"/>
          </a:xfrm>
          <a:custGeom>
            <a:avLst/>
            <a:gdLst/>
            <a:ahLst/>
            <a:cxnLst/>
            <a:rect l="l" t="t" r="r" b="b"/>
            <a:pathLst>
              <a:path w="2895600" h="395604">
                <a:moveTo>
                  <a:pt x="0" y="0"/>
                </a:moveTo>
                <a:lnTo>
                  <a:pt x="0" y="395477"/>
                </a:lnTo>
                <a:lnTo>
                  <a:pt x="2895473" y="395477"/>
                </a:lnTo>
              </a:path>
              <a:path w="2895600" h="395604">
                <a:moveTo>
                  <a:pt x="2895473" y="0"/>
                </a:moveTo>
                <a:lnTo>
                  <a:pt x="0" y="0"/>
                </a:lnTo>
              </a:path>
            </a:pathLst>
          </a:custGeom>
          <a:ln w="28575">
            <a:solidFill>
              <a:srgbClr val="000000"/>
            </a:solidFill>
          </a:ln>
        </p:spPr>
        <p:txBody>
          <a:bodyPr wrap="square" lIns="0" tIns="0" rIns="0" bIns="0" rtlCol="0"/>
          <a:lstStyle/>
          <a:p>
            <a:endParaRPr/>
          </a:p>
        </p:txBody>
      </p:sp>
      <p:sp>
        <p:nvSpPr>
          <p:cNvPr id="143" name="object 143"/>
          <p:cNvSpPr txBox="1"/>
          <p:nvPr/>
        </p:nvSpPr>
        <p:spPr>
          <a:xfrm>
            <a:off x="6340989" y="4605348"/>
            <a:ext cx="2711450" cy="254000"/>
          </a:xfrm>
          <a:prstGeom prst="rect">
            <a:avLst/>
          </a:prstGeom>
        </p:spPr>
        <p:txBody>
          <a:bodyPr vert="horz" wrap="square" lIns="0" tIns="0" rIns="0" bIns="0" rtlCol="0">
            <a:spAutoFit/>
          </a:bodyPr>
          <a:lstStyle/>
          <a:p>
            <a:pPr marL="12700">
              <a:lnSpc>
                <a:spcPct val="100000"/>
              </a:lnSpc>
              <a:tabLst>
                <a:tab pos="297815" algn="l"/>
                <a:tab pos="583565" algn="l"/>
                <a:tab pos="869315" algn="l"/>
                <a:tab pos="1155065" algn="l"/>
                <a:tab pos="1440815" algn="l"/>
                <a:tab pos="1726564" algn="l"/>
                <a:tab pos="2012314" algn="l"/>
                <a:tab pos="2298065" algn="l"/>
                <a:tab pos="2583815" algn="l"/>
              </a:tabLst>
            </a:pPr>
            <a:r>
              <a:rPr sz="1800" b="1" dirty="0">
                <a:latin typeface="Times New Roman"/>
                <a:cs typeface="Times New Roman"/>
              </a:rPr>
              <a:t>4	5	9	5	6	</a:t>
            </a:r>
            <a:r>
              <a:rPr sz="1800" b="1" dirty="0">
                <a:solidFill>
                  <a:srgbClr val="FF0000"/>
                </a:solidFill>
                <a:latin typeface="Times New Roman"/>
                <a:cs typeface="Times New Roman"/>
              </a:rPr>
              <a:t>3	3	2	1	1</a:t>
            </a:r>
            <a:endParaRPr sz="1800" dirty="0">
              <a:latin typeface="Times New Roman"/>
              <a:cs typeface="Times New Roman"/>
            </a:endParaRPr>
          </a:p>
        </p:txBody>
      </p:sp>
      <p:sp>
        <p:nvSpPr>
          <p:cNvPr id="144" name="object 144"/>
          <p:cNvSpPr/>
          <p:nvPr/>
        </p:nvSpPr>
        <p:spPr>
          <a:xfrm>
            <a:off x="6531241"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5" name="object 145"/>
          <p:cNvSpPr/>
          <p:nvPr/>
        </p:nvSpPr>
        <p:spPr>
          <a:xfrm>
            <a:off x="6810133"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6" name="object 146"/>
          <p:cNvSpPr/>
          <p:nvPr/>
        </p:nvSpPr>
        <p:spPr>
          <a:xfrm>
            <a:off x="7114933"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7" name="object 147"/>
          <p:cNvSpPr/>
          <p:nvPr/>
        </p:nvSpPr>
        <p:spPr>
          <a:xfrm>
            <a:off x="7394588"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8" name="object 148"/>
          <p:cNvSpPr/>
          <p:nvPr/>
        </p:nvSpPr>
        <p:spPr>
          <a:xfrm>
            <a:off x="7674241"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9" name="object 149"/>
          <p:cNvSpPr/>
          <p:nvPr/>
        </p:nvSpPr>
        <p:spPr>
          <a:xfrm>
            <a:off x="7979041"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50" name="object 150"/>
          <p:cNvSpPr/>
          <p:nvPr/>
        </p:nvSpPr>
        <p:spPr>
          <a:xfrm>
            <a:off x="8257933"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51" name="object 151"/>
          <p:cNvSpPr/>
          <p:nvPr/>
        </p:nvSpPr>
        <p:spPr>
          <a:xfrm>
            <a:off x="8537588"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52" name="object 152"/>
          <p:cNvSpPr/>
          <p:nvPr/>
        </p:nvSpPr>
        <p:spPr>
          <a:xfrm>
            <a:off x="8842388"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53" name="object 153"/>
          <p:cNvSpPr/>
          <p:nvPr/>
        </p:nvSpPr>
        <p:spPr>
          <a:xfrm>
            <a:off x="1005873" y="5046598"/>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402"/>
                </a:lnTo>
                <a:lnTo>
                  <a:pt x="9328" y="199319"/>
                </a:lnTo>
                <a:lnTo>
                  <a:pt x="27805" y="237729"/>
                </a:lnTo>
                <a:lnTo>
                  <a:pt x="54475" y="268510"/>
                </a:lnTo>
                <a:lnTo>
                  <a:pt x="87857" y="290543"/>
                </a:lnTo>
                <a:lnTo>
                  <a:pt x="126469" y="302705"/>
                </a:lnTo>
                <a:lnTo>
                  <a:pt x="140246" y="304373"/>
                </a:lnTo>
                <a:lnTo>
                  <a:pt x="156187" y="303790"/>
                </a:lnTo>
                <a:lnTo>
                  <a:pt x="200459" y="294651"/>
                </a:lnTo>
                <a:lnTo>
                  <a:pt x="238450" y="275657"/>
                </a:lnTo>
                <a:lnTo>
                  <a:pt x="268924" y="248395"/>
                </a:lnTo>
                <a:lnTo>
                  <a:pt x="290648" y="214449"/>
                </a:lnTo>
                <a:lnTo>
                  <a:pt x="302389" y="175404"/>
                </a:lnTo>
                <a:lnTo>
                  <a:pt x="303871" y="161531"/>
                </a:lnTo>
                <a:lnTo>
                  <a:pt x="303253" y="145844"/>
                </a:lnTo>
                <a:lnTo>
                  <a:pt x="293908" y="102144"/>
                </a:lnTo>
                <a:lnTo>
                  <a:pt x="274584" y="64522"/>
                </a:lnTo>
                <a:lnTo>
                  <a:pt x="246901" y="34314"/>
                </a:lnTo>
                <a:lnTo>
                  <a:pt x="212480" y="12857"/>
                </a:lnTo>
                <a:lnTo>
                  <a:pt x="172942" y="1485"/>
                </a:lnTo>
                <a:lnTo>
                  <a:pt x="151744" y="0"/>
                </a:lnTo>
                <a:close/>
              </a:path>
            </a:pathLst>
          </a:custGeom>
          <a:ln w="28575">
            <a:solidFill>
              <a:srgbClr val="000000"/>
            </a:solidFill>
          </a:ln>
        </p:spPr>
        <p:txBody>
          <a:bodyPr wrap="square" lIns="0" tIns="0" rIns="0" bIns="0" rtlCol="0"/>
          <a:lstStyle/>
          <a:p>
            <a:endParaRPr/>
          </a:p>
        </p:txBody>
      </p:sp>
      <p:sp>
        <p:nvSpPr>
          <p:cNvPr id="154" name="object 154"/>
          <p:cNvSpPr txBox="1"/>
          <p:nvPr/>
        </p:nvSpPr>
        <p:spPr>
          <a:xfrm>
            <a:off x="1089285" y="50583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55" name="object 155"/>
          <p:cNvSpPr/>
          <p:nvPr/>
        </p:nvSpPr>
        <p:spPr>
          <a:xfrm>
            <a:off x="472473" y="5579998"/>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402"/>
                </a:lnTo>
                <a:lnTo>
                  <a:pt x="9328" y="199319"/>
                </a:lnTo>
                <a:lnTo>
                  <a:pt x="27805" y="237729"/>
                </a:lnTo>
                <a:lnTo>
                  <a:pt x="54475" y="268510"/>
                </a:lnTo>
                <a:lnTo>
                  <a:pt x="87857" y="290543"/>
                </a:lnTo>
                <a:lnTo>
                  <a:pt x="126469" y="302705"/>
                </a:lnTo>
                <a:lnTo>
                  <a:pt x="140246" y="304373"/>
                </a:lnTo>
                <a:lnTo>
                  <a:pt x="156187" y="303790"/>
                </a:lnTo>
                <a:lnTo>
                  <a:pt x="200459" y="294651"/>
                </a:lnTo>
                <a:lnTo>
                  <a:pt x="238450" y="275657"/>
                </a:lnTo>
                <a:lnTo>
                  <a:pt x="268924" y="248395"/>
                </a:lnTo>
                <a:lnTo>
                  <a:pt x="290648" y="214449"/>
                </a:lnTo>
                <a:lnTo>
                  <a:pt x="302389" y="175404"/>
                </a:lnTo>
                <a:lnTo>
                  <a:pt x="303871" y="161531"/>
                </a:lnTo>
                <a:lnTo>
                  <a:pt x="303253" y="145844"/>
                </a:lnTo>
                <a:lnTo>
                  <a:pt x="293908" y="102144"/>
                </a:lnTo>
                <a:lnTo>
                  <a:pt x="274584" y="64522"/>
                </a:lnTo>
                <a:lnTo>
                  <a:pt x="246901" y="34314"/>
                </a:lnTo>
                <a:lnTo>
                  <a:pt x="212480" y="12857"/>
                </a:lnTo>
                <a:lnTo>
                  <a:pt x="172942" y="1485"/>
                </a:lnTo>
                <a:lnTo>
                  <a:pt x="151744" y="0"/>
                </a:lnTo>
                <a:close/>
              </a:path>
            </a:pathLst>
          </a:custGeom>
          <a:ln w="28575">
            <a:solidFill>
              <a:srgbClr val="000000"/>
            </a:solidFill>
          </a:ln>
        </p:spPr>
        <p:txBody>
          <a:bodyPr wrap="square" lIns="0" tIns="0" rIns="0" bIns="0" rtlCol="0"/>
          <a:lstStyle/>
          <a:p>
            <a:endParaRPr/>
          </a:p>
        </p:txBody>
      </p:sp>
      <p:sp>
        <p:nvSpPr>
          <p:cNvPr id="156" name="object 156"/>
          <p:cNvSpPr txBox="1"/>
          <p:nvPr/>
        </p:nvSpPr>
        <p:spPr>
          <a:xfrm>
            <a:off x="555885" y="55917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57" name="object 157"/>
          <p:cNvSpPr/>
          <p:nvPr/>
        </p:nvSpPr>
        <p:spPr>
          <a:xfrm>
            <a:off x="1539273" y="556856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58" name="object 158"/>
          <p:cNvSpPr txBox="1"/>
          <p:nvPr/>
        </p:nvSpPr>
        <p:spPr>
          <a:xfrm>
            <a:off x="1622685" y="558104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59" name="object 159"/>
          <p:cNvSpPr/>
          <p:nvPr/>
        </p:nvSpPr>
        <p:spPr>
          <a:xfrm>
            <a:off x="167673" y="617816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60" name="object 160"/>
          <p:cNvSpPr txBox="1"/>
          <p:nvPr/>
        </p:nvSpPr>
        <p:spPr>
          <a:xfrm>
            <a:off x="251085" y="619064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61" name="object 161"/>
          <p:cNvSpPr/>
          <p:nvPr/>
        </p:nvSpPr>
        <p:spPr>
          <a:xfrm>
            <a:off x="700417" y="5351398"/>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62" name="object 162"/>
          <p:cNvSpPr/>
          <p:nvPr/>
        </p:nvSpPr>
        <p:spPr>
          <a:xfrm>
            <a:off x="1233817" y="5351398"/>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63" name="object 163"/>
          <p:cNvSpPr/>
          <p:nvPr/>
        </p:nvSpPr>
        <p:spPr>
          <a:xfrm>
            <a:off x="395617" y="5884798"/>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165" name="object 165"/>
          <p:cNvSpPr/>
          <p:nvPr/>
        </p:nvSpPr>
        <p:spPr>
          <a:xfrm>
            <a:off x="4764826" y="5016119"/>
            <a:ext cx="304165" cy="304800"/>
          </a:xfrm>
          <a:custGeom>
            <a:avLst/>
            <a:gdLst/>
            <a:ahLst/>
            <a:cxnLst/>
            <a:rect l="l" t="t" r="r" b="b"/>
            <a:pathLst>
              <a:path w="304164"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376" y="303800"/>
                </a:lnTo>
                <a:lnTo>
                  <a:pt x="200821" y="294738"/>
                </a:lnTo>
                <a:lnTo>
                  <a:pt x="238817" y="275858"/>
                </a:lnTo>
                <a:lnTo>
                  <a:pt x="269194" y="248682"/>
                </a:lnTo>
                <a:lnTo>
                  <a:pt x="290782" y="214726"/>
                </a:lnTo>
                <a:lnTo>
                  <a:pt x="302410" y="175512"/>
                </a:lnTo>
                <a:lnTo>
                  <a:pt x="303871" y="161534"/>
                </a:lnTo>
                <a:lnTo>
                  <a:pt x="303259" y="145847"/>
                </a:lnTo>
                <a:lnTo>
                  <a:pt x="293996" y="102145"/>
                </a:lnTo>
                <a:lnTo>
                  <a:pt x="274797" y="64522"/>
                </a:lnTo>
                <a:lnTo>
                  <a:pt x="247213" y="34313"/>
                </a:lnTo>
                <a:lnTo>
                  <a:pt x="212796" y="12856"/>
                </a:lnTo>
                <a:lnTo>
                  <a:pt x="173096" y="1485"/>
                </a:lnTo>
                <a:lnTo>
                  <a:pt x="151737" y="0"/>
                </a:lnTo>
                <a:close/>
              </a:path>
            </a:pathLst>
          </a:custGeom>
          <a:ln w="28575">
            <a:solidFill>
              <a:srgbClr val="000000"/>
            </a:solidFill>
          </a:ln>
        </p:spPr>
        <p:txBody>
          <a:bodyPr wrap="square" lIns="0" tIns="0" rIns="0" bIns="0" rtlCol="0"/>
          <a:lstStyle/>
          <a:p>
            <a:endParaRPr/>
          </a:p>
        </p:txBody>
      </p:sp>
      <p:sp>
        <p:nvSpPr>
          <p:cNvPr id="166" name="object 166"/>
          <p:cNvSpPr txBox="1"/>
          <p:nvPr/>
        </p:nvSpPr>
        <p:spPr>
          <a:xfrm>
            <a:off x="4848231" y="50285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67" name="object 167"/>
          <p:cNvSpPr/>
          <p:nvPr/>
        </p:nvSpPr>
        <p:spPr>
          <a:xfrm>
            <a:off x="4231426" y="5549519"/>
            <a:ext cx="304165" cy="304800"/>
          </a:xfrm>
          <a:custGeom>
            <a:avLst/>
            <a:gdLst/>
            <a:ahLst/>
            <a:cxnLst/>
            <a:rect l="l" t="t" r="r" b="b"/>
            <a:pathLst>
              <a:path w="304164"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376" y="303800"/>
                </a:lnTo>
                <a:lnTo>
                  <a:pt x="200821" y="294738"/>
                </a:lnTo>
                <a:lnTo>
                  <a:pt x="238817" y="275858"/>
                </a:lnTo>
                <a:lnTo>
                  <a:pt x="269194" y="248682"/>
                </a:lnTo>
                <a:lnTo>
                  <a:pt x="290782" y="214726"/>
                </a:lnTo>
                <a:lnTo>
                  <a:pt x="302410" y="175512"/>
                </a:lnTo>
                <a:lnTo>
                  <a:pt x="303871" y="161534"/>
                </a:lnTo>
                <a:lnTo>
                  <a:pt x="303259" y="145847"/>
                </a:lnTo>
                <a:lnTo>
                  <a:pt x="293996" y="102145"/>
                </a:lnTo>
                <a:lnTo>
                  <a:pt x="274797" y="64522"/>
                </a:lnTo>
                <a:lnTo>
                  <a:pt x="247213" y="34313"/>
                </a:lnTo>
                <a:lnTo>
                  <a:pt x="212796" y="12856"/>
                </a:lnTo>
                <a:lnTo>
                  <a:pt x="173096" y="1485"/>
                </a:lnTo>
                <a:lnTo>
                  <a:pt x="151737" y="0"/>
                </a:lnTo>
                <a:close/>
              </a:path>
            </a:pathLst>
          </a:custGeom>
          <a:ln w="28575">
            <a:solidFill>
              <a:srgbClr val="000000"/>
            </a:solidFill>
          </a:ln>
        </p:spPr>
        <p:txBody>
          <a:bodyPr wrap="square" lIns="0" tIns="0" rIns="0" bIns="0" rtlCol="0"/>
          <a:lstStyle/>
          <a:p>
            <a:endParaRPr/>
          </a:p>
        </p:txBody>
      </p:sp>
      <p:sp>
        <p:nvSpPr>
          <p:cNvPr id="168" name="object 168"/>
          <p:cNvSpPr txBox="1"/>
          <p:nvPr/>
        </p:nvSpPr>
        <p:spPr>
          <a:xfrm>
            <a:off x="4314831" y="55619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69" name="object 169"/>
          <p:cNvSpPr/>
          <p:nvPr/>
        </p:nvSpPr>
        <p:spPr>
          <a:xfrm>
            <a:off x="5298226" y="5538851"/>
            <a:ext cx="304165" cy="304800"/>
          </a:xfrm>
          <a:custGeom>
            <a:avLst/>
            <a:gdLst/>
            <a:ahLst/>
            <a:cxnLst/>
            <a:rect l="l" t="t" r="r" b="b"/>
            <a:pathLst>
              <a:path w="304164" h="304800">
                <a:moveTo>
                  <a:pt x="151737" y="0"/>
                </a:moveTo>
                <a:lnTo>
                  <a:pt x="109008" y="6075"/>
                </a:lnTo>
                <a:lnTo>
                  <a:pt x="70904" y="23175"/>
                </a:lnTo>
                <a:lnTo>
                  <a:pt x="39194" y="49606"/>
                </a:lnTo>
                <a:lnTo>
                  <a:pt x="15646" y="83676"/>
                </a:lnTo>
                <a:lnTo>
                  <a:pt x="2027" y="123693"/>
                </a:lnTo>
                <a:lnTo>
                  <a:pt x="0" y="138062"/>
                </a:lnTo>
                <a:lnTo>
                  <a:pt x="532" y="154298"/>
                </a:lnTo>
                <a:lnTo>
                  <a:pt x="9407" y="199243"/>
                </a:lnTo>
                <a:lnTo>
                  <a:pt x="27992" y="237670"/>
                </a:lnTo>
                <a:lnTo>
                  <a:pt x="54744" y="268465"/>
                </a:lnTo>
                <a:lnTo>
                  <a:pt x="88117" y="290511"/>
                </a:lnTo>
                <a:lnTo>
                  <a:pt x="126564" y="302691"/>
                </a:lnTo>
                <a:lnTo>
                  <a:pt x="140240" y="304366"/>
                </a:lnTo>
                <a:lnTo>
                  <a:pt x="156296" y="303784"/>
                </a:lnTo>
                <a:lnTo>
                  <a:pt x="200762" y="294648"/>
                </a:lnTo>
                <a:lnTo>
                  <a:pt x="238772" y="275657"/>
                </a:lnTo>
                <a:lnTo>
                  <a:pt x="269159" y="248396"/>
                </a:lnTo>
                <a:lnTo>
                  <a:pt x="290757" y="214451"/>
                </a:lnTo>
                <a:lnTo>
                  <a:pt x="302399" y="175408"/>
                </a:lnTo>
                <a:lnTo>
                  <a:pt x="303866" y="161535"/>
                </a:lnTo>
                <a:lnTo>
                  <a:pt x="303255" y="145732"/>
                </a:lnTo>
                <a:lnTo>
                  <a:pt x="293994" y="101835"/>
                </a:lnTo>
                <a:lnTo>
                  <a:pt x="274797" y="64194"/>
                </a:lnTo>
                <a:lnTo>
                  <a:pt x="247215" y="34075"/>
                </a:lnTo>
                <a:lnTo>
                  <a:pt x="212799" y="12745"/>
                </a:lnTo>
                <a:lnTo>
                  <a:pt x="173100" y="1470"/>
                </a:lnTo>
                <a:lnTo>
                  <a:pt x="151737" y="0"/>
                </a:lnTo>
                <a:close/>
              </a:path>
            </a:pathLst>
          </a:custGeom>
          <a:ln w="28575">
            <a:solidFill>
              <a:srgbClr val="000000"/>
            </a:solidFill>
          </a:ln>
        </p:spPr>
        <p:txBody>
          <a:bodyPr wrap="square" lIns="0" tIns="0" rIns="0" bIns="0" rtlCol="0"/>
          <a:lstStyle/>
          <a:p>
            <a:endParaRPr/>
          </a:p>
        </p:txBody>
      </p:sp>
      <p:sp>
        <p:nvSpPr>
          <p:cNvPr id="170" name="object 170"/>
          <p:cNvSpPr txBox="1"/>
          <p:nvPr/>
        </p:nvSpPr>
        <p:spPr>
          <a:xfrm>
            <a:off x="5381631" y="55505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71" name="object 171"/>
          <p:cNvSpPr/>
          <p:nvPr/>
        </p:nvSpPr>
        <p:spPr>
          <a:xfrm>
            <a:off x="4459363" y="53209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72" name="object 172"/>
          <p:cNvSpPr/>
          <p:nvPr/>
        </p:nvSpPr>
        <p:spPr>
          <a:xfrm>
            <a:off x="4992763" y="53209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74" name="object 174"/>
          <p:cNvSpPr/>
          <p:nvPr/>
        </p:nvSpPr>
        <p:spPr>
          <a:xfrm>
            <a:off x="6274336" y="4990972"/>
            <a:ext cx="304165" cy="304800"/>
          </a:xfrm>
          <a:custGeom>
            <a:avLst/>
            <a:gdLst/>
            <a:ahLst/>
            <a:cxnLst/>
            <a:rect l="l" t="t" r="r" b="b"/>
            <a:pathLst>
              <a:path w="304165"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376" y="303800"/>
                </a:lnTo>
                <a:lnTo>
                  <a:pt x="200821" y="294738"/>
                </a:lnTo>
                <a:lnTo>
                  <a:pt x="238817" y="275858"/>
                </a:lnTo>
                <a:lnTo>
                  <a:pt x="269194" y="248682"/>
                </a:lnTo>
                <a:lnTo>
                  <a:pt x="290782" y="214726"/>
                </a:lnTo>
                <a:lnTo>
                  <a:pt x="302410" y="175512"/>
                </a:lnTo>
                <a:lnTo>
                  <a:pt x="303871" y="161534"/>
                </a:lnTo>
                <a:lnTo>
                  <a:pt x="303259" y="145847"/>
                </a:lnTo>
                <a:lnTo>
                  <a:pt x="293996" y="102145"/>
                </a:lnTo>
                <a:lnTo>
                  <a:pt x="274797" y="64522"/>
                </a:lnTo>
                <a:lnTo>
                  <a:pt x="247213" y="34313"/>
                </a:lnTo>
                <a:lnTo>
                  <a:pt x="212796" y="12856"/>
                </a:lnTo>
                <a:lnTo>
                  <a:pt x="173096" y="1485"/>
                </a:lnTo>
                <a:lnTo>
                  <a:pt x="151737" y="0"/>
                </a:lnTo>
                <a:close/>
              </a:path>
            </a:pathLst>
          </a:custGeom>
          <a:ln w="28575">
            <a:solidFill>
              <a:srgbClr val="000000"/>
            </a:solidFill>
          </a:ln>
        </p:spPr>
        <p:txBody>
          <a:bodyPr wrap="square" lIns="0" tIns="0" rIns="0" bIns="0" rtlCol="0"/>
          <a:lstStyle/>
          <a:p>
            <a:endParaRPr/>
          </a:p>
        </p:txBody>
      </p:sp>
      <p:sp>
        <p:nvSpPr>
          <p:cNvPr id="175" name="object 175"/>
          <p:cNvSpPr txBox="1"/>
          <p:nvPr/>
        </p:nvSpPr>
        <p:spPr>
          <a:xfrm>
            <a:off x="6357753" y="500269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76" name="object 176"/>
          <p:cNvSpPr/>
          <p:nvPr/>
        </p:nvSpPr>
        <p:spPr>
          <a:xfrm>
            <a:off x="5728749" y="5524372"/>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77" name="object 177"/>
          <p:cNvSpPr txBox="1"/>
          <p:nvPr/>
        </p:nvSpPr>
        <p:spPr>
          <a:xfrm>
            <a:off x="5824353" y="553609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78" name="object 178"/>
          <p:cNvSpPr/>
          <p:nvPr/>
        </p:nvSpPr>
        <p:spPr>
          <a:xfrm>
            <a:off x="5968873" y="5295772"/>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79" name="object 179"/>
          <p:cNvSpPr/>
          <p:nvPr/>
        </p:nvSpPr>
        <p:spPr>
          <a:xfrm>
            <a:off x="6248527" y="5410072"/>
            <a:ext cx="2895600" cy="395605"/>
          </a:xfrm>
          <a:custGeom>
            <a:avLst/>
            <a:gdLst/>
            <a:ahLst/>
            <a:cxnLst/>
            <a:rect l="l" t="t" r="r" b="b"/>
            <a:pathLst>
              <a:path w="2895600" h="395604">
                <a:moveTo>
                  <a:pt x="0" y="0"/>
                </a:moveTo>
                <a:lnTo>
                  <a:pt x="0" y="395477"/>
                </a:lnTo>
                <a:lnTo>
                  <a:pt x="2895473" y="395477"/>
                </a:lnTo>
              </a:path>
              <a:path w="2895600" h="395604">
                <a:moveTo>
                  <a:pt x="2895473" y="0"/>
                </a:moveTo>
                <a:lnTo>
                  <a:pt x="0" y="0"/>
                </a:lnTo>
              </a:path>
            </a:pathLst>
          </a:custGeom>
          <a:ln w="28575">
            <a:solidFill>
              <a:srgbClr val="000000"/>
            </a:solidFill>
          </a:ln>
        </p:spPr>
        <p:txBody>
          <a:bodyPr wrap="square" lIns="0" tIns="0" rIns="0" bIns="0" rtlCol="0"/>
          <a:lstStyle/>
          <a:p>
            <a:endParaRPr/>
          </a:p>
        </p:txBody>
      </p:sp>
      <p:sp>
        <p:nvSpPr>
          <p:cNvPr id="180" name="object 180"/>
          <p:cNvSpPr txBox="1"/>
          <p:nvPr/>
        </p:nvSpPr>
        <p:spPr>
          <a:xfrm>
            <a:off x="6340989" y="5494602"/>
            <a:ext cx="2711450" cy="254000"/>
          </a:xfrm>
          <a:prstGeom prst="rect">
            <a:avLst/>
          </a:prstGeom>
        </p:spPr>
        <p:txBody>
          <a:bodyPr vert="horz" wrap="square" lIns="0" tIns="0" rIns="0" bIns="0" rtlCol="0">
            <a:spAutoFit/>
          </a:bodyPr>
          <a:lstStyle/>
          <a:p>
            <a:pPr marL="12700">
              <a:lnSpc>
                <a:spcPct val="100000"/>
              </a:lnSpc>
              <a:tabLst>
                <a:tab pos="297815" algn="l"/>
                <a:tab pos="583565" algn="l"/>
                <a:tab pos="869315" algn="l"/>
                <a:tab pos="1155065" algn="l"/>
                <a:tab pos="1440815" algn="l"/>
                <a:tab pos="1726564" algn="l"/>
                <a:tab pos="2012314" algn="l"/>
                <a:tab pos="2298065" algn="l"/>
                <a:tab pos="2583815" algn="l"/>
              </a:tabLst>
            </a:pPr>
            <a:r>
              <a:rPr sz="1800" b="1" dirty="0">
                <a:latin typeface="Times New Roman"/>
                <a:cs typeface="Times New Roman"/>
              </a:rPr>
              <a:t>6	9	</a:t>
            </a:r>
            <a:r>
              <a:rPr sz="1800" b="1" dirty="0">
                <a:solidFill>
                  <a:srgbClr val="FF0000"/>
                </a:solidFill>
                <a:latin typeface="Times New Roman"/>
                <a:cs typeface="Times New Roman"/>
              </a:rPr>
              <a:t>5	5	4	3	3	2	1	1</a:t>
            </a:r>
            <a:endParaRPr sz="1800">
              <a:latin typeface="Times New Roman"/>
              <a:cs typeface="Times New Roman"/>
            </a:endParaRPr>
          </a:p>
        </p:txBody>
      </p:sp>
      <p:sp>
        <p:nvSpPr>
          <p:cNvPr id="181" name="object 181"/>
          <p:cNvSpPr/>
          <p:nvPr/>
        </p:nvSpPr>
        <p:spPr>
          <a:xfrm>
            <a:off x="6531241"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2" name="object 182"/>
          <p:cNvSpPr/>
          <p:nvPr/>
        </p:nvSpPr>
        <p:spPr>
          <a:xfrm>
            <a:off x="6810133"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3" name="object 183"/>
          <p:cNvSpPr/>
          <p:nvPr/>
        </p:nvSpPr>
        <p:spPr>
          <a:xfrm>
            <a:off x="7114933"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4" name="object 184"/>
          <p:cNvSpPr/>
          <p:nvPr/>
        </p:nvSpPr>
        <p:spPr>
          <a:xfrm>
            <a:off x="7394588"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5" name="object 185"/>
          <p:cNvSpPr/>
          <p:nvPr/>
        </p:nvSpPr>
        <p:spPr>
          <a:xfrm>
            <a:off x="7674241"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6" name="object 186"/>
          <p:cNvSpPr/>
          <p:nvPr/>
        </p:nvSpPr>
        <p:spPr>
          <a:xfrm>
            <a:off x="7979041"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7" name="object 187"/>
          <p:cNvSpPr/>
          <p:nvPr/>
        </p:nvSpPr>
        <p:spPr>
          <a:xfrm>
            <a:off x="8257933"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8" name="object 188"/>
          <p:cNvSpPr/>
          <p:nvPr/>
        </p:nvSpPr>
        <p:spPr>
          <a:xfrm>
            <a:off x="8537588"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9" name="object 189"/>
          <p:cNvSpPr/>
          <p:nvPr/>
        </p:nvSpPr>
        <p:spPr>
          <a:xfrm>
            <a:off x="8842388"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90" name="object 190"/>
          <p:cNvSpPr/>
          <p:nvPr/>
        </p:nvSpPr>
        <p:spPr>
          <a:xfrm>
            <a:off x="5031526" y="6057772"/>
            <a:ext cx="304165" cy="304800"/>
          </a:xfrm>
          <a:custGeom>
            <a:avLst/>
            <a:gdLst/>
            <a:ahLst/>
            <a:cxnLst/>
            <a:rect l="l" t="t" r="r" b="b"/>
            <a:pathLst>
              <a:path w="304164"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376" y="303800"/>
                </a:lnTo>
                <a:lnTo>
                  <a:pt x="200821" y="294738"/>
                </a:lnTo>
                <a:lnTo>
                  <a:pt x="238817" y="275858"/>
                </a:lnTo>
                <a:lnTo>
                  <a:pt x="269194" y="248682"/>
                </a:lnTo>
                <a:lnTo>
                  <a:pt x="290782" y="214726"/>
                </a:lnTo>
                <a:lnTo>
                  <a:pt x="302410" y="175512"/>
                </a:lnTo>
                <a:lnTo>
                  <a:pt x="303871" y="161534"/>
                </a:lnTo>
                <a:lnTo>
                  <a:pt x="303259" y="145847"/>
                </a:lnTo>
                <a:lnTo>
                  <a:pt x="293996" y="102145"/>
                </a:lnTo>
                <a:lnTo>
                  <a:pt x="274797" y="64522"/>
                </a:lnTo>
                <a:lnTo>
                  <a:pt x="247213" y="34313"/>
                </a:lnTo>
                <a:lnTo>
                  <a:pt x="212796" y="12856"/>
                </a:lnTo>
                <a:lnTo>
                  <a:pt x="173096" y="1485"/>
                </a:lnTo>
                <a:lnTo>
                  <a:pt x="151737" y="0"/>
                </a:lnTo>
                <a:close/>
              </a:path>
            </a:pathLst>
          </a:custGeom>
          <a:ln w="28575">
            <a:solidFill>
              <a:srgbClr val="000000"/>
            </a:solidFill>
          </a:ln>
        </p:spPr>
        <p:txBody>
          <a:bodyPr wrap="square" lIns="0" tIns="0" rIns="0" bIns="0" rtlCol="0"/>
          <a:lstStyle/>
          <a:p>
            <a:endParaRPr/>
          </a:p>
        </p:txBody>
      </p:sp>
      <p:sp>
        <p:nvSpPr>
          <p:cNvPr id="191" name="object 191"/>
          <p:cNvSpPr txBox="1"/>
          <p:nvPr/>
        </p:nvSpPr>
        <p:spPr>
          <a:xfrm>
            <a:off x="5114931" y="606949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graphicFrame>
        <p:nvGraphicFramePr>
          <p:cNvPr id="64" name="object 64"/>
          <p:cNvGraphicFramePr>
            <a:graphicFrameLocks noGrp="1"/>
          </p:cNvGraphicFramePr>
          <p:nvPr/>
        </p:nvGraphicFramePr>
        <p:xfrm>
          <a:off x="247980" y="2446083"/>
          <a:ext cx="5848343" cy="395477"/>
        </p:xfrm>
        <a:graphic>
          <a:graphicData uri="http://schemas.openxmlformats.org/drawingml/2006/table">
            <a:tbl>
              <a:tblPr firstRow="1" bandRow="1">
                <a:tableStyleId>{2D5ABB26-0587-4C30-8999-92F81FD0307C}</a:tableStyleId>
              </a:tblPr>
              <a:tblGrid>
                <a:gridCol w="282701"/>
                <a:gridCol w="278892"/>
                <a:gridCol w="304799"/>
                <a:gridCol w="279654"/>
                <a:gridCol w="279653"/>
                <a:gridCol w="304800"/>
                <a:gridCol w="278892"/>
                <a:gridCol w="279654"/>
                <a:gridCol w="304800"/>
                <a:gridCol w="301751"/>
                <a:gridCol w="57150"/>
                <a:gridCol w="282701"/>
                <a:gridCol w="278892"/>
                <a:gridCol w="304800"/>
                <a:gridCol w="279654"/>
                <a:gridCol w="279653"/>
                <a:gridCol w="304800"/>
                <a:gridCol w="278892"/>
                <a:gridCol w="279654"/>
                <a:gridCol w="304800"/>
                <a:gridCol w="301751"/>
              </a:tblGrid>
              <a:tr h="395477">
                <a:tc>
                  <a:txBody>
                    <a:bodyPr/>
                    <a:lstStyle/>
                    <a:p>
                      <a:pPr marL="8953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a:txBody>
                    <a:bodyPr/>
                    <a:lstStyle/>
                    <a:p>
                      <a:pPr marL="8953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88" name="object 88"/>
          <p:cNvGraphicFramePr>
            <a:graphicFrameLocks noGrp="1"/>
          </p:cNvGraphicFramePr>
          <p:nvPr/>
        </p:nvGraphicFramePr>
        <p:xfrm>
          <a:off x="6171006" y="2446083"/>
          <a:ext cx="2895598" cy="395478"/>
        </p:xfrm>
        <a:graphic>
          <a:graphicData uri="http://schemas.openxmlformats.org/drawingml/2006/table">
            <a:tbl>
              <a:tblPr firstRow="1" bandRow="1">
                <a:tableStyleId>{2D5ABB26-0587-4C30-8999-92F81FD0307C}</a:tableStyleId>
              </a:tblPr>
              <a:tblGrid>
                <a:gridCol w="281927"/>
                <a:gridCol w="279654"/>
                <a:gridCol w="304800"/>
                <a:gridCol w="279654"/>
                <a:gridCol w="278891"/>
                <a:gridCol w="304800"/>
                <a:gridCol w="279654"/>
                <a:gridCol w="279654"/>
                <a:gridCol w="304800"/>
                <a:gridCol w="301764"/>
              </a:tblGrid>
              <a:tr h="395478">
                <a:tc>
                  <a:txBody>
                    <a:bodyPr/>
                    <a:lstStyle/>
                    <a:p>
                      <a:pPr marL="8953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09" name="object 109"/>
          <p:cNvGraphicFramePr>
            <a:graphicFrameLocks noGrp="1"/>
          </p:cNvGraphicFramePr>
          <p:nvPr/>
        </p:nvGraphicFramePr>
        <p:xfrm>
          <a:off x="247980" y="4506531"/>
          <a:ext cx="2895595" cy="395477"/>
        </p:xfrm>
        <a:graphic>
          <a:graphicData uri="http://schemas.openxmlformats.org/drawingml/2006/table">
            <a:tbl>
              <a:tblPr firstRow="1" bandRow="1">
                <a:tableStyleId>{2D5ABB26-0587-4C30-8999-92F81FD0307C}</a:tableStyleId>
              </a:tblPr>
              <a:tblGrid>
                <a:gridCol w="282701"/>
                <a:gridCol w="278892"/>
                <a:gridCol w="304799"/>
                <a:gridCol w="279654"/>
                <a:gridCol w="279653"/>
                <a:gridCol w="304799"/>
                <a:gridCol w="278892"/>
                <a:gridCol w="279654"/>
                <a:gridCol w="304800"/>
                <a:gridCol w="301751"/>
              </a:tblGrid>
              <a:tr h="395477">
                <a:tc>
                  <a:txBody>
                    <a:bodyPr/>
                    <a:lstStyle/>
                    <a:p>
                      <a:pPr marL="8953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27" name="object 127"/>
          <p:cNvGraphicFramePr>
            <a:graphicFrameLocks noGrp="1"/>
          </p:cNvGraphicFramePr>
          <p:nvPr/>
        </p:nvGraphicFramePr>
        <p:xfrm>
          <a:off x="3219780" y="4506531"/>
          <a:ext cx="2895596" cy="395477"/>
        </p:xfrm>
        <a:graphic>
          <a:graphicData uri="http://schemas.openxmlformats.org/drawingml/2006/table">
            <a:tbl>
              <a:tblPr firstRow="1" bandRow="1">
                <a:tableStyleId>{2D5ABB26-0587-4C30-8999-92F81FD0307C}</a:tableStyleId>
              </a:tblPr>
              <a:tblGrid>
                <a:gridCol w="282701"/>
                <a:gridCol w="278892"/>
                <a:gridCol w="304800"/>
                <a:gridCol w="279654"/>
                <a:gridCol w="279653"/>
                <a:gridCol w="304800"/>
                <a:gridCol w="278892"/>
                <a:gridCol w="279654"/>
                <a:gridCol w="293750"/>
                <a:gridCol w="312800"/>
              </a:tblGrid>
              <a:tr h="395477">
                <a:tc>
                  <a:txBody>
                    <a:bodyPr/>
                    <a:lstStyle/>
                    <a:p>
                      <a:pPr marL="8953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50673">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50673">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64" name="object 164"/>
          <p:cNvGraphicFramePr>
            <a:graphicFrameLocks noGrp="1"/>
          </p:cNvGraphicFramePr>
          <p:nvPr/>
        </p:nvGraphicFramePr>
        <p:xfrm>
          <a:off x="552780" y="5946711"/>
          <a:ext cx="2895596" cy="395477"/>
        </p:xfrm>
        <a:graphic>
          <a:graphicData uri="http://schemas.openxmlformats.org/drawingml/2006/table">
            <a:tbl>
              <a:tblPr firstRow="1" bandRow="1">
                <a:tableStyleId>{2D5ABB26-0587-4C30-8999-92F81FD0307C}</a:tableStyleId>
              </a:tblPr>
              <a:tblGrid>
                <a:gridCol w="282701"/>
                <a:gridCol w="278892"/>
                <a:gridCol w="304800"/>
                <a:gridCol w="279654"/>
                <a:gridCol w="279653"/>
                <a:gridCol w="304799"/>
                <a:gridCol w="278892"/>
                <a:gridCol w="279654"/>
                <a:gridCol w="304800"/>
                <a:gridCol w="301751"/>
              </a:tblGrid>
              <a:tr h="395477">
                <a:tc>
                  <a:txBody>
                    <a:bodyPr/>
                    <a:lstStyle/>
                    <a:p>
                      <a:pPr marL="8953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73" name="object 173"/>
          <p:cNvGraphicFramePr>
            <a:graphicFrameLocks noGrp="1"/>
          </p:cNvGraphicFramePr>
          <p:nvPr/>
        </p:nvGraphicFramePr>
        <p:xfrm>
          <a:off x="1631772" y="5024691"/>
          <a:ext cx="2895597" cy="394715"/>
        </p:xfrm>
        <a:graphic>
          <a:graphicData uri="http://schemas.openxmlformats.org/drawingml/2006/table">
            <a:tbl>
              <a:tblPr firstRow="1" bandRow="1">
                <a:tableStyleId>{2D5ABB26-0587-4C30-8999-92F81FD0307C}</a:tableStyleId>
              </a:tblPr>
              <a:tblGrid>
                <a:gridCol w="282702"/>
                <a:gridCol w="279654"/>
                <a:gridCol w="304799"/>
                <a:gridCol w="279653"/>
                <a:gridCol w="278892"/>
                <a:gridCol w="304800"/>
                <a:gridCol w="279654"/>
                <a:gridCol w="279653"/>
                <a:gridCol w="304800"/>
                <a:gridCol w="300990"/>
              </a:tblGrid>
              <a:tr h="394715">
                <a:tc>
                  <a:txBody>
                    <a:bodyPr/>
                    <a:lstStyle/>
                    <a:p>
                      <a:pPr marL="9080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92" name="object 192"/>
          <p:cNvGraphicFramePr>
            <a:graphicFrameLocks noGrp="1"/>
          </p:cNvGraphicFramePr>
          <p:nvPr/>
        </p:nvGraphicFramePr>
        <p:xfrm>
          <a:off x="5410530" y="6005385"/>
          <a:ext cx="2895597" cy="395478"/>
        </p:xfrm>
        <a:graphic>
          <a:graphicData uri="http://schemas.openxmlformats.org/drawingml/2006/table">
            <a:tbl>
              <a:tblPr firstRow="1" bandRow="1">
                <a:tableStyleId>{2D5ABB26-0587-4C30-8999-92F81FD0307C}</a:tableStyleId>
              </a:tblPr>
              <a:tblGrid>
                <a:gridCol w="282689"/>
                <a:gridCol w="278891"/>
                <a:gridCol w="304800"/>
                <a:gridCol w="279654"/>
                <a:gridCol w="279654"/>
                <a:gridCol w="304800"/>
                <a:gridCol w="278891"/>
                <a:gridCol w="279654"/>
                <a:gridCol w="304800"/>
                <a:gridCol w="301764"/>
              </a:tblGrid>
              <a:tr h="395478">
                <a:tc>
                  <a:txBody>
                    <a:bodyPr/>
                    <a:lstStyle/>
                    <a:p>
                      <a:pPr marL="8953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solidFill>
                            <a:srgbClr val="FF0000"/>
                          </a:solidFill>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solidFill>
                            <a:srgbClr val="FF0000"/>
                          </a:solidFill>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extLst>
      <p:ext uri="{BB962C8B-B14F-4D97-AF65-F5344CB8AC3E}">
        <p14:creationId xmlns:p14="http://schemas.microsoft.com/office/powerpoint/2010/main" val="363900665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p:txBody>
          <a:bodyPr/>
          <a:lstStyle/>
          <a:p>
            <a:r>
              <a:rPr lang="zh-CN" altLang="en-US" dirty="0" smtClean="0"/>
              <a:t>根据完全二叉树的特点</a:t>
            </a:r>
            <a:endParaRPr lang="en-US" altLang="zh-CN" dirty="0" smtClean="0"/>
          </a:p>
          <a:p>
            <a:pPr lvl="1"/>
            <a:r>
              <a:rPr lang="zh-CN" altLang="en-US" dirty="0" smtClean="0"/>
              <a:t>最好，最差平均的时间复杂度均为</a:t>
            </a:r>
            <a:r>
              <a:rPr lang="en-US" altLang="zh-CN" dirty="0" smtClean="0"/>
              <a:t>O(</a:t>
            </a:r>
            <a:r>
              <a:rPr lang="en-US" altLang="zh-CN" dirty="0" err="1" smtClean="0"/>
              <a:t>nlogn</a:t>
            </a:r>
            <a:r>
              <a:rPr lang="en-US" altLang="zh-CN" dirty="0" smtClean="0"/>
              <a:t>)</a:t>
            </a:r>
          </a:p>
          <a:p>
            <a:pPr lvl="1"/>
            <a:r>
              <a:rPr lang="zh-CN" altLang="en-US" dirty="0" smtClean="0"/>
              <a:t>空间复杂度为</a:t>
            </a:r>
            <a:r>
              <a:rPr lang="en-US" altLang="zh-CN" dirty="0" smtClean="0"/>
              <a:t>S(1)</a:t>
            </a:r>
          </a:p>
        </p:txBody>
      </p:sp>
    </p:spTree>
    <p:extLst>
      <p:ext uri="{BB962C8B-B14F-4D97-AF65-F5344CB8AC3E}">
        <p14:creationId xmlns:p14="http://schemas.microsoft.com/office/powerpoint/2010/main" val="359137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直接插入排序</a:t>
            </a:r>
            <a:endParaRPr lang="zh-CN" altLang="en-US" dirty="0"/>
          </a:p>
        </p:txBody>
      </p:sp>
      <p:sp>
        <p:nvSpPr>
          <p:cNvPr id="3" name="内容占位符 2"/>
          <p:cNvSpPr>
            <a:spLocks noGrp="1"/>
          </p:cNvSpPr>
          <p:nvPr>
            <p:ph idx="1"/>
          </p:nvPr>
        </p:nvSpPr>
        <p:spPr/>
        <p:txBody>
          <a:bodyPr>
            <a:normAutofit fontScale="92500"/>
          </a:bodyPr>
          <a:lstStyle/>
          <a:p>
            <a:r>
              <a:rPr lang="zh-CN" altLang="en-US" dirty="0"/>
              <a:t>算法的基本思想</a:t>
            </a:r>
            <a:r>
              <a:rPr lang="zh-CN" altLang="en-US" dirty="0" smtClean="0"/>
              <a:t>：</a:t>
            </a:r>
            <a:r>
              <a:rPr lang="en-US" altLang="zh-CN" dirty="0" smtClean="0"/>
              <a:t/>
            </a:r>
            <a:br>
              <a:rPr lang="en-US" altLang="zh-CN" dirty="0" smtClean="0"/>
            </a:br>
            <a:r>
              <a:rPr lang="zh-CN" altLang="en-US" dirty="0" smtClean="0"/>
              <a:t>每次</a:t>
            </a:r>
            <a:r>
              <a:rPr lang="zh-CN" altLang="en-US" dirty="0"/>
              <a:t>将一个 待排序的记录按其关键字的大小插入到一个已经排好序的 有序序列中，直到全部记录排好序为止</a:t>
            </a:r>
            <a:r>
              <a:rPr lang="zh-CN" altLang="en-US" dirty="0" smtClean="0"/>
              <a:t>。</a:t>
            </a:r>
            <a:r>
              <a:rPr lang="en-US" altLang="zh-CN" dirty="0" smtClean="0"/>
              <a:t/>
            </a:r>
            <a:br>
              <a:rPr lang="en-US" altLang="zh-CN" dirty="0" smtClean="0"/>
            </a:br>
            <a:r>
              <a:rPr lang="zh-CN" altLang="en-US" dirty="0" smtClean="0"/>
              <a:t>经过</a:t>
            </a:r>
            <a:r>
              <a:rPr lang="en-US" altLang="zh-CN" dirty="0"/>
              <a:t>i-1</a:t>
            </a:r>
            <a:r>
              <a:rPr lang="zh-CN" altLang="en-US" dirty="0"/>
              <a:t>遍处理后，</a:t>
            </a:r>
            <a:r>
              <a:rPr lang="en-US" altLang="zh-CN" dirty="0"/>
              <a:t>A[1…i-1]</a:t>
            </a:r>
            <a:r>
              <a:rPr lang="zh-CN" altLang="en-US" dirty="0"/>
              <a:t>己排好序。第</a:t>
            </a:r>
            <a:r>
              <a:rPr lang="en-US" altLang="zh-CN" dirty="0" err="1"/>
              <a:t>i</a:t>
            </a:r>
            <a:r>
              <a:rPr lang="zh-CN" altLang="en-US" dirty="0"/>
              <a:t>遍处理仅将</a:t>
            </a:r>
            <a:r>
              <a:rPr lang="en-US" altLang="zh-CN" dirty="0"/>
              <a:t>A[</a:t>
            </a:r>
            <a:r>
              <a:rPr lang="en-US" altLang="zh-CN" dirty="0" err="1"/>
              <a:t>i</a:t>
            </a:r>
            <a:r>
              <a:rPr lang="en-US" altLang="zh-CN" dirty="0"/>
              <a:t>] </a:t>
            </a:r>
            <a:r>
              <a:rPr lang="zh-CN" altLang="en-US" dirty="0"/>
              <a:t>插入</a:t>
            </a:r>
            <a:r>
              <a:rPr lang="en-US" altLang="zh-CN" dirty="0"/>
              <a:t>A[1…i-1,i]</a:t>
            </a:r>
            <a:r>
              <a:rPr lang="zh-CN" altLang="en-US" dirty="0"/>
              <a:t>的适当位置，使得</a:t>
            </a:r>
            <a:r>
              <a:rPr lang="en-US" altLang="zh-CN" dirty="0"/>
              <a:t>A[1…</a:t>
            </a:r>
            <a:r>
              <a:rPr lang="en-US" altLang="zh-CN" dirty="0" err="1"/>
              <a:t>i</a:t>
            </a:r>
            <a:r>
              <a:rPr lang="en-US" altLang="zh-CN" dirty="0"/>
              <a:t>]</a:t>
            </a:r>
            <a:r>
              <a:rPr lang="zh-CN" altLang="en-US" dirty="0"/>
              <a:t>又是排好序的序 列</a:t>
            </a:r>
            <a:r>
              <a:rPr lang="zh-CN" altLang="en-US" dirty="0" smtClean="0"/>
              <a:t>。</a:t>
            </a:r>
            <a:endParaRPr lang="en-US" altLang="zh-CN" dirty="0" smtClean="0"/>
          </a:p>
          <a:p>
            <a:r>
              <a:rPr lang="zh-CN" altLang="en-US" dirty="0" smtClean="0"/>
              <a:t>实现方法：</a:t>
            </a:r>
            <a:endParaRPr lang="en-US" altLang="zh-CN" dirty="0" smtClean="0"/>
          </a:p>
          <a:p>
            <a:pPr lvl="1"/>
            <a:r>
              <a:rPr lang="zh-CN" altLang="en-US" dirty="0" smtClean="0"/>
              <a:t>首先</a:t>
            </a:r>
            <a:r>
              <a:rPr lang="zh-CN" altLang="en-US" dirty="0"/>
              <a:t>比较 </a:t>
            </a:r>
            <a:r>
              <a:rPr lang="en-US" altLang="zh-CN" dirty="0"/>
              <a:t>A[</a:t>
            </a:r>
            <a:r>
              <a:rPr lang="en-US" altLang="zh-CN" dirty="0" err="1"/>
              <a:t>i</a:t>
            </a:r>
            <a:r>
              <a:rPr lang="en-US" altLang="zh-CN" dirty="0"/>
              <a:t>]</a:t>
            </a:r>
            <a:r>
              <a:rPr lang="zh-CN" altLang="en-US" dirty="0"/>
              <a:t>和</a:t>
            </a:r>
            <a:r>
              <a:rPr lang="en-US" altLang="zh-CN" dirty="0"/>
              <a:t>A[i-1]</a:t>
            </a:r>
            <a:r>
              <a:rPr lang="zh-CN" altLang="en-US" dirty="0"/>
              <a:t>的关键字，如果</a:t>
            </a:r>
            <a:r>
              <a:rPr lang="en-US" altLang="zh-CN" dirty="0"/>
              <a:t>A[i-1].</a:t>
            </a:r>
            <a:r>
              <a:rPr lang="en-US" altLang="zh-CN" dirty="0" err="1"/>
              <a:t>key≤A</a:t>
            </a:r>
            <a:r>
              <a:rPr lang="en-US" altLang="zh-CN" dirty="0"/>
              <a:t>[</a:t>
            </a:r>
            <a:r>
              <a:rPr lang="en-US" altLang="zh-CN" dirty="0" err="1"/>
              <a:t>i</a:t>
            </a:r>
            <a:r>
              <a:rPr lang="en-US" altLang="zh-CN" dirty="0"/>
              <a:t>].key</a:t>
            </a:r>
            <a:r>
              <a:rPr lang="zh-CN" altLang="en-US" dirty="0"/>
              <a:t>，由于 </a:t>
            </a:r>
            <a:r>
              <a:rPr lang="en-US" altLang="zh-CN" dirty="0"/>
              <a:t>A[1…</a:t>
            </a:r>
            <a:r>
              <a:rPr lang="en-US" altLang="zh-CN" dirty="0" err="1"/>
              <a:t>i</a:t>
            </a:r>
            <a:r>
              <a:rPr lang="en-US" altLang="zh-CN" dirty="0"/>
              <a:t>]</a:t>
            </a:r>
            <a:r>
              <a:rPr lang="zh-CN" altLang="en-US" dirty="0"/>
              <a:t>已排好序，第</a:t>
            </a:r>
            <a:r>
              <a:rPr lang="en-US" altLang="zh-CN" dirty="0" err="1"/>
              <a:t>i</a:t>
            </a:r>
            <a:r>
              <a:rPr lang="zh-CN" altLang="en-US" dirty="0"/>
              <a:t>遍处理就结束了；否则交换</a:t>
            </a:r>
            <a:r>
              <a:rPr lang="en-US" altLang="zh-CN" dirty="0"/>
              <a:t>A[</a:t>
            </a:r>
            <a:r>
              <a:rPr lang="en-US" altLang="zh-CN" dirty="0" err="1"/>
              <a:t>i</a:t>
            </a:r>
            <a:r>
              <a:rPr lang="en-US" altLang="zh-CN" dirty="0"/>
              <a:t>]</a:t>
            </a:r>
            <a:r>
              <a:rPr lang="zh-CN" altLang="en-US" dirty="0"/>
              <a:t>与 </a:t>
            </a:r>
            <a:r>
              <a:rPr lang="en-US" altLang="zh-CN" dirty="0"/>
              <a:t>A[i-1]</a:t>
            </a:r>
            <a:r>
              <a:rPr lang="zh-CN" altLang="en-US" dirty="0"/>
              <a:t>的位置，继续比较</a:t>
            </a:r>
            <a:r>
              <a:rPr lang="en-US" altLang="zh-CN" dirty="0"/>
              <a:t>A[i-1]</a:t>
            </a:r>
            <a:r>
              <a:rPr lang="zh-CN" altLang="en-US" dirty="0"/>
              <a:t>和</a:t>
            </a:r>
            <a:r>
              <a:rPr lang="en-US" altLang="zh-CN" dirty="0"/>
              <a:t>A[i-2]</a:t>
            </a:r>
            <a:r>
              <a:rPr lang="zh-CN" altLang="en-US" dirty="0"/>
              <a:t>的关键字，直到找 到某一个位置</a:t>
            </a:r>
            <a:r>
              <a:rPr lang="en-US" altLang="zh-CN" dirty="0"/>
              <a:t>j(1≤j≤i-1)</a:t>
            </a:r>
            <a:r>
              <a:rPr lang="zh-CN" altLang="en-US" dirty="0"/>
              <a:t>，使得</a:t>
            </a:r>
            <a:r>
              <a:rPr lang="en-US" altLang="zh-CN" dirty="0"/>
              <a:t>A[j].</a:t>
            </a:r>
            <a:r>
              <a:rPr lang="en-US" altLang="zh-CN" dirty="0" err="1"/>
              <a:t>key≤A</a:t>
            </a:r>
            <a:r>
              <a:rPr lang="en-US" altLang="zh-CN" dirty="0"/>
              <a:t>[j+1].key</a:t>
            </a:r>
            <a:r>
              <a:rPr lang="zh-CN" altLang="en-US" dirty="0"/>
              <a:t>时为 止。</a:t>
            </a:r>
          </a:p>
        </p:txBody>
      </p:sp>
    </p:spTree>
    <p:extLst>
      <p:ext uri="{BB962C8B-B14F-4D97-AF65-F5344CB8AC3E}">
        <p14:creationId xmlns:p14="http://schemas.microsoft.com/office/powerpoint/2010/main" val="143925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直接插入排序</a:t>
            </a:r>
            <a:endParaRPr lang="zh-CN" altLang="en-US" dirty="0"/>
          </a:p>
        </p:txBody>
      </p:sp>
      <p:sp>
        <p:nvSpPr>
          <p:cNvPr id="4" name="object 17"/>
          <p:cNvSpPr txBox="1"/>
          <p:nvPr/>
        </p:nvSpPr>
        <p:spPr>
          <a:xfrm>
            <a:off x="628650" y="1377304"/>
            <a:ext cx="3619500" cy="2072362"/>
          </a:xfrm>
          <a:prstGeom prst="rect">
            <a:avLst/>
          </a:prstGeom>
        </p:spPr>
        <p:txBody>
          <a:bodyPr vert="horz" wrap="square" lIns="0" tIns="0" rIns="0" bIns="0" rtlCol="0">
            <a:spAutoFit/>
          </a:bodyPr>
          <a:lstStyle/>
          <a:p>
            <a:pPr marL="469265" marR="78105" indent="-457200">
              <a:lnSpc>
                <a:spcPct val="109800"/>
              </a:lnSpc>
            </a:pPr>
            <a:r>
              <a:rPr sz="2000" spc="10" dirty="0" smtClean="0">
                <a:latin typeface="微软雅黑"/>
                <a:cs typeface="微软雅黑"/>
              </a:rPr>
              <a:t> </a:t>
            </a:r>
            <a:endParaRPr lang="en-US" sz="2000" spc="10" dirty="0" smtClean="0">
              <a:latin typeface="微软雅黑"/>
              <a:cs typeface="微软雅黑"/>
            </a:endParaRPr>
          </a:p>
          <a:p>
            <a:pPr marL="469265" marR="78105" indent="-457200">
              <a:lnSpc>
                <a:spcPct val="109800"/>
              </a:lnSpc>
            </a:pPr>
            <a:r>
              <a:rPr lang="en-US" sz="2000" spc="10" dirty="0" smtClean="0">
                <a:latin typeface="微软雅黑"/>
                <a:cs typeface="微软雅黑"/>
              </a:rPr>
              <a:t>     </a:t>
            </a:r>
            <a:r>
              <a:rPr sz="2000" spc="10" dirty="0" err="1" smtClean="0">
                <a:latin typeface="微软雅黑"/>
                <a:cs typeface="微软雅黑"/>
              </a:rPr>
              <a:t>最好情况下（正序</a:t>
            </a:r>
            <a:r>
              <a:rPr sz="2000" spc="10" dirty="0" smtClean="0">
                <a:latin typeface="微软雅黑"/>
                <a:cs typeface="微软雅黑"/>
              </a:rPr>
              <a:t>）：</a:t>
            </a:r>
            <a:endParaRPr sz="2000" dirty="0" smtClean="0">
              <a:latin typeface="微软雅黑"/>
              <a:cs typeface="微软雅黑"/>
            </a:endParaRPr>
          </a:p>
          <a:p>
            <a:pPr marL="869315">
              <a:lnSpc>
                <a:spcPct val="100000"/>
              </a:lnSpc>
              <a:spcBef>
                <a:spcPts val="125"/>
              </a:spcBef>
            </a:pPr>
            <a:r>
              <a:rPr sz="2000" spc="10" dirty="0" smtClean="0">
                <a:latin typeface="微软雅黑"/>
                <a:cs typeface="微软雅黑"/>
              </a:rPr>
              <a:t>比较次数</a:t>
            </a:r>
            <a:r>
              <a:rPr sz="2000" spc="10" dirty="0">
                <a:latin typeface="微软雅黑"/>
                <a:cs typeface="微软雅黑"/>
              </a:rPr>
              <a:t>：</a:t>
            </a:r>
            <a:r>
              <a:rPr sz="2000" i="1" spc="-5" dirty="0">
                <a:latin typeface="Times New Roman"/>
                <a:cs typeface="Times New Roman"/>
              </a:rPr>
              <a:t>n</a:t>
            </a:r>
            <a:r>
              <a:rPr sz="2000" spc="-5" dirty="0">
                <a:latin typeface="Times New Roman"/>
                <a:cs typeface="Times New Roman"/>
              </a:rPr>
              <a:t>-1</a:t>
            </a:r>
            <a:endParaRPr sz="2000" dirty="0">
              <a:latin typeface="Times New Roman"/>
              <a:cs typeface="Times New Roman"/>
            </a:endParaRPr>
          </a:p>
          <a:p>
            <a:pPr marL="869315" marR="5080">
              <a:lnSpc>
                <a:spcPct val="109800"/>
              </a:lnSpc>
            </a:pPr>
            <a:r>
              <a:rPr sz="2000" spc="10" dirty="0">
                <a:latin typeface="微软雅黑"/>
                <a:cs typeface="微软雅黑"/>
              </a:rPr>
              <a:t>移动次数</a:t>
            </a:r>
            <a:r>
              <a:rPr sz="2000" dirty="0">
                <a:latin typeface="微软雅黑"/>
                <a:cs typeface="微软雅黑"/>
              </a:rPr>
              <a:t>：</a:t>
            </a:r>
            <a:r>
              <a:rPr sz="2000" dirty="0">
                <a:latin typeface="Times New Roman"/>
                <a:cs typeface="Times New Roman"/>
              </a:rPr>
              <a:t>2(</a:t>
            </a:r>
            <a:r>
              <a:rPr sz="2000" i="1" dirty="0">
                <a:latin typeface="Times New Roman"/>
                <a:cs typeface="Times New Roman"/>
              </a:rPr>
              <a:t>n</a:t>
            </a:r>
            <a:r>
              <a:rPr sz="2000" spc="-5" dirty="0">
                <a:latin typeface="Times New Roman"/>
                <a:cs typeface="Times New Roman"/>
              </a:rPr>
              <a:t>-1) </a:t>
            </a:r>
            <a:r>
              <a:rPr lang="en-US" sz="2000" spc="-5" dirty="0" smtClean="0">
                <a:latin typeface="Times New Roman"/>
                <a:cs typeface="Times New Roman"/>
              </a:rPr>
              <a:t/>
            </a:r>
            <a:br>
              <a:rPr lang="en-US" sz="2000" spc="-5" dirty="0" smtClean="0">
                <a:latin typeface="Times New Roman"/>
                <a:cs typeface="Times New Roman"/>
              </a:rPr>
            </a:br>
            <a:r>
              <a:rPr sz="2000" spc="10" dirty="0" err="1" smtClean="0">
                <a:latin typeface="微软雅黑"/>
                <a:cs typeface="微软雅黑"/>
              </a:rPr>
              <a:t>时间复杂度为</a:t>
            </a:r>
            <a:r>
              <a:rPr sz="2000" i="1" dirty="0" err="1">
                <a:latin typeface="Times New Roman"/>
                <a:cs typeface="Times New Roman"/>
              </a:rPr>
              <a:t>O</a:t>
            </a:r>
            <a:r>
              <a:rPr sz="2000" spc="5" dirty="0">
                <a:latin typeface="Times New Roman"/>
                <a:cs typeface="Times New Roman"/>
              </a:rPr>
              <a:t>(</a:t>
            </a:r>
            <a:r>
              <a:rPr sz="2000" i="1" spc="-5" dirty="0">
                <a:latin typeface="Times New Roman"/>
                <a:cs typeface="Times New Roman"/>
              </a:rPr>
              <a:t>n</a:t>
            </a:r>
            <a:r>
              <a:rPr sz="2000" dirty="0">
                <a:latin typeface="Times New Roman"/>
                <a:cs typeface="Times New Roman"/>
              </a:rPr>
              <a:t>)</a:t>
            </a:r>
            <a:r>
              <a:rPr sz="2000" dirty="0">
                <a:latin typeface="微软雅黑"/>
                <a:cs typeface="微软雅黑"/>
              </a:rPr>
              <a:t>。</a:t>
            </a:r>
          </a:p>
          <a:p>
            <a:pPr marL="469265">
              <a:lnSpc>
                <a:spcPts val="2735"/>
              </a:lnSpc>
              <a:spcBef>
                <a:spcPts val="445"/>
              </a:spcBef>
            </a:pPr>
            <a:r>
              <a:rPr sz="2000" spc="10" dirty="0">
                <a:latin typeface="微软雅黑"/>
                <a:cs typeface="微软雅黑"/>
              </a:rPr>
              <a:t>最坏情况下（反序）：</a:t>
            </a:r>
            <a:endParaRPr sz="2000" dirty="0">
              <a:latin typeface="微软雅黑"/>
              <a:cs typeface="微软雅黑"/>
            </a:endParaRPr>
          </a:p>
        </p:txBody>
      </p:sp>
      <p:sp>
        <p:nvSpPr>
          <p:cNvPr id="5" name="object 22"/>
          <p:cNvSpPr txBox="1"/>
          <p:nvPr/>
        </p:nvSpPr>
        <p:spPr>
          <a:xfrm>
            <a:off x="1692407" y="3460215"/>
            <a:ext cx="1557020" cy="1015663"/>
          </a:xfrm>
          <a:prstGeom prst="rect">
            <a:avLst/>
          </a:prstGeom>
        </p:spPr>
        <p:txBody>
          <a:bodyPr vert="horz" wrap="square" lIns="0" tIns="0" rIns="0" bIns="0" rtlCol="0">
            <a:spAutoFit/>
          </a:bodyPr>
          <a:lstStyle/>
          <a:p>
            <a:pPr marL="12700" marR="5080">
              <a:lnSpc>
                <a:spcPct val="109800"/>
              </a:lnSpc>
            </a:pPr>
            <a:r>
              <a:rPr sz="2000" spc="10" dirty="0" err="1">
                <a:latin typeface="微软雅黑"/>
                <a:cs typeface="微软雅黑"/>
              </a:rPr>
              <a:t>比较次数</a:t>
            </a:r>
            <a:r>
              <a:rPr sz="2000" spc="10" dirty="0" smtClean="0">
                <a:latin typeface="微软雅黑"/>
                <a:cs typeface="微软雅黑"/>
              </a:rPr>
              <a:t>：</a:t>
            </a:r>
            <a:endParaRPr lang="en-US" sz="2000" spc="10" dirty="0" smtClean="0">
              <a:latin typeface="微软雅黑"/>
              <a:cs typeface="微软雅黑"/>
            </a:endParaRPr>
          </a:p>
          <a:p>
            <a:pPr marL="12700" marR="5080">
              <a:lnSpc>
                <a:spcPct val="109800"/>
              </a:lnSpc>
            </a:pPr>
            <a:endParaRPr lang="en-US" sz="2000" spc="10" dirty="0" smtClean="0">
              <a:latin typeface="微软雅黑"/>
              <a:cs typeface="微软雅黑"/>
            </a:endParaRPr>
          </a:p>
          <a:p>
            <a:pPr marL="12700" marR="5080">
              <a:lnSpc>
                <a:spcPct val="109800"/>
              </a:lnSpc>
            </a:pPr>
            <a:r>
              <a:rPr sz="2000" spc="10" dirty="0" err="1" smtClean="0">
                <a:latin typeface="微软雅黑"/>
                <a:cs typeface="微软雅黑"/>
              </a:rPr>
              <a:t>移动次数</a:t>
            </a:r>
            <a:r>
              <a:rPr sz="2000" spc="10" dirty="0">
                <a:latin typeface="微软雅黑"/>
                <a:cs typeface="微软雅黑"/>
              </a:rPr>
              <a:t>：</a:t>
            </a:r>
            <a:endParaRPr sz="2000" dirty="0">
              <a:latin typeface="微软雅黑"/>
              <a:cs typeface="微软雅黑"/>
            </a:endParaRPr>
          </a:p>
        </p:txBody>
      </p:sp>
      <p:sp>
        <p:nvSpPr>
          <p:cNvPr id="7" name="object 33"/>
          <p:cNvSpPr txBox="1"/>
          <p:nvPr/>
        </p:nvSpPr>
        <p:spPr>
          <a:xfrm>
            <a:off x="1373515" y="4489682"/>
            <a:ext cx="3140075" cy="307777"/>
          </a:xfrm>
          <a:prstGeom prst="rect">
            <a:avLst/>
          </a:prstGeom>
        </p:spPr>
        <p:txBody>
          <a:bodyPr vert="horz" wrap="square" lIns="0" tIns="0" rIns="0" bIns="0" rtlCol="0">
            <a:spAutoFit/>
          </a:bodyPr>
          <a:lstStyle/>
          <a:p>
            <a:pPr marL="12700">
              <a:lnSpc>
                <a:spcPct val="100000"/>
              </a:lnSpc>
            </a:pPr>
            <a:r>
              <a:rPr sz="2000" spc="10" dirty="0">
                <a:latin typeface="微软雅黑"/>
                <a:cs typeface="微软雅黑"/>
              </a:rPr>
              <a:t>时间复杂度为</a:t>
            </a:r>
            <a:r>
              <a:rPr sz="2000" i="1" dirty="0">
                <a:latin typeface="Times New Roman"/>
                <a:cs typeface="Times New Roman"/>
              </a:rPr>
              <a:t>O</a:t>
            </a:r>
            <a:r>
              <a:rPr sz="2000" spc="5" dirty="0">
                <a:latin typeface="Times New Roman"/>
                <a:cs typeface="Times New Roman"/>
              </a:rPr>
              <a:t>(</a:t>
            </a:r>
            <a:r>
              <a:rPr sz="2000" i="1" spc="-5" dirty="0">
                <a:latin typeface="Times New Roman"/>
                <a:cs typeface="Times New Roman"/>
              </a:rPr>
              <a:t>n</a:t>
            </a:r>
            <a:r>
              <a:rPr sz="2000" i="1" baseline="24305" dirty="0">
                <a:latin typeface="Times New Roman"/>
                <a:cs typeface="Times New Roman"/>
              </a:rPr>
              <a:t>2</a:t>
            </a:r>
            <a:r>
              <a:rPr sz="2000" dirty="0">
                <a:latin typeface="Times New Roman"/>
                <a:cs typeface="Times New Roman"/>
              </a:rPr>
              <a:t>)</a:t>
            </a:r>
            <a:r>
              <a:rPr sz="2000" spc="-520" dirty="0">
                <a:latin typeface="微软雅黑"/>
                <a:cs typeface="微软雅黑"/>
              </a:rPr>
              <a:t>。</a:t>
            </a:r>
            <a:r>
              <a:rPr sz="2800" i="1" spc="-22" baseline="25000" dirty="0">
                <a:latin typeface="Times New Roman"/>
                <a:cs typeface="Times New Roman"/>
              </a:rPr>
              <a:t>i=2</a:t>
            </a:r>
            <a:endParaRPr sz="2800" baseline="25000" dirty="0">
              <a:latin typeface="Times New Roman"/>
              <a:cs typeface="Times New Roman"/>
            </a:endParaRPr>
          </a:p>
        </p:txBody>
      </p:sp>
      <p:sp>
        <p:nvSpPr>
          <p:cNvPr id="8" name="object 34"/>
          <p:cNvSpPr txBox="1"/>
          <p:nvPr/>
        </p:nvSpPr>
        <p:spPr>
          <a:xfrm>
            <a:off x="1162884" y="5004240"/>
            <a:ext cx="3673475" cy="307777"/>
          </a:xfrm>
          <a:prstGeom prst="rect">
            <a:avLst/>
          </a:prstGeom>
        </p:spPr>
        <p:txBody>
          <a:bodyPr vert="horz" wrap="square" lIns="0" tIns="0" rIns="0" bIns="0" rtlCol="0">
            <a:spAutoFit/>
          </a:bodyPr>
          <a:lstStyle/>
          <a:p>
            <a:pPr marL="12700">
              <a:lnSpc>
                <a:spcPct val="100000"/>
              </a:lnSpc>
              <a:tabLst>
                <a:tab pos="3519170" algn="l"/>
              </a:tabLst>
            </a:pPr>
            <a:r>
              <a:rPr sz="2000" spc="10" dirty="0">
                <a:latin typeface="微软雅黑"/>
                <a:cs typeface="微软雅黑"/>
              </a:rPr>
              <a:t>平均情况下（随机排列</a:t>
            </a:r>
            <a:r>
              <a:rPr sz="2000" dirty="0">
                <a:latin typeface="微软雅黑"/>
                <a:cs typeface="微软雅黑"/>
              </a:rPr>
              <a:t>）	</a:t>
            </a:r>
            <a:r>
              <a:rPr sz="2800" i="1" spc="-22" baseline="-16666" dirty="0">
                <a:latin typeface="Times New Roman"/>
                <a:cs typeface="Times New Roman"/>
              </a:rPr>
              <a:t>n</a:t>
            </a:r>
            <a:endParaRPr sz="2800" baseline="-16666">
              <a:latin typeface="Times New Roman"/>
              <a:cs typeface="Times New Roman"/>
            </a:endParaRPr>
          </a:p>
        </p:txBody>
      </p:sp>
      <p:sp>
        <p:nvSpPr>
          <p:cNvPr id="9" name="object 35"/>
          <p:cNvSpPr txBox="1"/>
          <p:nvPr/>
        </p:nvSpPr>
        <p:spPr>
          <a:xfrm>
            <a:off x="1562934" y="5405814"/>
            <a:ext cx="1557020" cy="677108"/>
          </a:xfrm>
          <a:prstGeom prst="rect">
            <a:avLst/>
          </a:prstGeom>
        </p:spPr>
        <p:txBody>
          <a:bodyPr vert="horz" wrap="square" lIns="0" tIns="0" rIns="0" bIns="0" rtlCol="0">
            <a:spAutoFit/>
          </a:bodyPr>
          <a:lstStyle/>
          <a:p>
            <a:pPr marL="12700" marR="5080">
              <a:lnSpc>
                <a:spcPct val="109800"/>
              </a:lnSpc>
            </a:pPr>
            <a:r>
              <a:rPr sz="2000" spc="10" dirty="0">
                <a:latin typeface="微软雅黑"/>
                <a:cs typeface="微软雅黑"/>
              </a:rPr>
              <a:t>比较次数： 移动次数：</a:t>
            </a:r>
            <a:endParaRPr sz="2000">
              <a:latin typeface="微软雅黑"/>
              <a:cs typeface="微软雅黑"/>
            </a:endParaRPr>
          </a:p>
        </p:txBody>
      </p:sp>
      <p:sp>
        <p:nvSpPr>
          <p:cNvPr id="10" name="object 36"/>
          <p:cNvSpPr txBox="1"/>
          <p:nvPr/>
        </p:nvSpPr>
        <p:spPr>
          <a:xfrm>
            <a:off x="1533612" y="6217643"/>
            <a:ext cx="3345179" cy="307777"/>
          </a:xfrm>
          <a:prstGeom prst="rect">
            <a:avLst/>
          </a:prstGeom>
        </p:spPr>
        <p:txBody>
          <a:bodyPr vert="horz" wrap="square" lIns="0" tIns="0" rIns="0" bIns="0" rtlCol="0">
            <a:spAutoFit/>
          </a:bodyPr>
          <a:lstStyle/>
          <a:p>
            <a:pPr marL="12700">
              <a:lnSpc>
                <a:spcPct val="100000"/>
              </a:lnSpc>
              <a:tabLst>
                <a:tab pos="2990215" algn="l"/>
              </a:tabLst>
            </a:pPr>
            <a:r>
              <a:rPr sz="2000" spc="10" dirty="0">
                <a:latin typeface="微软雅黑"/>
                <a:cs typeface="微软雅黑"/>
              </a:rPr>
              <a:t>时间复杂度为</a:t>
            </a:r>
            <a:r>
              <a:rPr sz="2000" i="1" dirty="0">
                <a:latin typeface="Times New Roman"/>
                <a:cs typeface="Times New Roman"/>
              </a:rPr>
              <a:t>O</a:t>
            </a:r>
            <a:r>
              <a:rPr sz="2000" spc="5" dirty="0">
                <a:latin typeface="Times New Roman"/>
                <a:cs typeface="Times New Roman"/>
              </a:rPr>
              <a:t>(</a:t>
            </a:r>
            <a:r>
              <a:rPr sz="2000" i="1" spc="-5" dirty="0">
                <a:latin typeface="Times New Roman"/>
                <a:cs typeface="Times New Roman"/>
              </a:rPr>
              <a:t>n</a:t>
            </a:r>
            <a:r>
              <a:rPr sz="2000" i="1" baseline="24305" dirty="0">
                <a:latin typeface="Times New Roman"/>
                <a:cs typeface="Times New Roman"/>
              </a:rPr>
              <a:t>2</a:t>
            </a:r>
            <a:r>
              <a:rPr sz="2000" dirty="0">
                <a:latin typeface="Times New Roman"/>
                <a:cs typeface="Times New Roman"/>
              </a:rPr>
              <a:t>)</a:t>
            </a:r>
            <a:r>
              <a:rPr sz="2000" dirty="0">
                <a:latin typeface="微软雅黑"/>
                <a:cs typeface="微软雅黑"/>
              </a:rPr>
              <a:t>。	</a:t>
            </a:r>
            <a:r>
              <a:rPr sz="2800" i="1" spc="-22" baseline="19444" dirty="0">
                <a:latin typeface="Times New Roman"/>
                <a:cs typeface="Times New Roman"/>
              </a:rPr>
              <a:t>i=2</a:t>
            </a:r>
            <a:endParaRPr sz="2800" baseline="19444" dirty="0">
              <a:latin typeface="Times New Roman"/>
              <a:cs typeface="Times New Roman"/>
            </a:endParaRPr>
          </a:p>
        </p:txBody>
      </p:sp>
      <p:grpSp>
        <p:nvGrpSpPr>
          <p:cNvPr id="26" name="组合 25"/>
          <p:cNvGrpSpPr/>
          <p:nvPr/>
        </p:nvGrpSpPr>
        <p:grpSpPr>
          <a:xfrm>
            <a:off x="3703244" y="3335033"/>
            <a:ext cx="2679608" cy="1274150"/>
            <a:chOff x="3883531" y="3433558"/>
            <a:chExt cx="2679608" cy="1274150"/>
          </a:xfrm>
        </p:grpSpPr>
        <p:sp>
          <p:nvSpPr>
            <p:cNvPr id="6" name="object 32"/>
            <p:cNvSpPr/>
            <p:nvPr/>
          </p:nvSpPr>
          <p:spPr>
            <a:xfrm>
              <a:off x="4610114" y="3847036"/>
              <a:ext cx="1440180" cy="1905"/>
            </a:xfrm>
            <a:custGeom>
              <a:avLst/>
              <a:gdLst/>
              <a:ahLst/>
              <a:cxnLst/>
              <a:rect l="l" t="t" r="r" b="b"/>
              <a:pathLst>
                <a:path w="1440179" h="1904">
                  <a:moveTo>
                    <a:pt x="0" y="0"/>
                  </a:moveTo>
                  <a:lnTo>
                    <a:pt x="1440180" y="1523"/>
                  </a:lnTo>
                </a:path>
              </a:pathLst>
            </a:custGeom>
            <a:ln w="14350">
              <a:solidFill>
                <a:srgbClr val="000000"/>
              </a:solidFill>
            </a:ln>
          </p:spPr>
          <p:txBody>
            <a:bodyPr wrap="square" lIns="0" tIns="0" rIns="0" bIns="0" rtlCol="0"/>
            <a:lstStyle/>
            <a:p>
              <a:endParaRPr sz="1600"/>
            </a:p>
          </p:txBody>
        </p:sp>
        <p:sp>
          <p:nvSpPr>
            <p:cNvPr id="11" name="object 37"/>
            <p:cNvSpPr txBox="1"/>
            <p:nvPr/>
          </p:nvSpPr>
          <p:spPr>
            <a:xfrm>
              <a:off x="4664616" y="3498860"/>
              <a:ext cx="1376045" cy="320601"/>
            </a:xfrm>
            <a:prstGeom prst="rect">
              <a:avLst/>
            </a:prstGeom>
          </p:spPr>
          <p:txBody>
            <a:bodyPr vert="horz" wrap="square" lIns="0" tIns="0" rIns="0" bIns="0" rtlCol="0">
              <a:spAutoFit/>
            </a:bodyPr>
            <a:lstStyle/>
            <a:p>
              <a:pPr marL="612140" marR="5080" indent="-600075">
                <a:lnSpc>
                  <a:spcPts val="2470"/>
                </a:lnSpc>
              </a:pPr>
              <a:r>
                <a:rPr sz="2000" spc="-180" dirty="0">
                  <a:latin typeface="Times New Roman"/>
                  <a:cs typeface="Times New Roman"/>
                </a:rPr>
                <a:t>(</a:t>
              </a:r>
              <a:r>
                <a:rPr sz="2000" i="1" dirty="0">
                  <a:latin typeface="Times New Roman"/>
                  <a:cs typeface="Times New Roman"/>
                </a:rPr>
                <a:t>n</a:t>
              </a:r>
              <a:r>
                <a:rPr sz="2000" i="1" spc="-215" dirty="0">
                  <a:latin typeface="Times New Roman"/>
                  <a:cs typeface="Times New Roman"/>
                </a:rPr>
                <a:t> </a:t>
              </a:r>
              <a:r>
                <a:rPr sz="2000" spc="60" dirty="0">
                  <a:latin typeface="Symbol"/>
                  <a:cs typeface="Symbol"/>
                </a:rPr>
                <a:t></a:t>
              </a:r>
              <a:r>
                <a:rPr sz="2000" spc="-204" dirty="0">
                  <a:latin typeface="Times New Roman"/>
                  <a:cs typeface="Times New Roman"/>
                </a:rPr>
                <a:t>2</a:t>
              </a:r>
              <a:r>
                <a:rPr sz="2000" spc="-5" dirty="0">
                  <a:latin typeface="Times New Roman"/>
                  <a:cs typeface="Times New Roman"/>
                </a:rPr>
                <a:t>)</a:t>
              </a:r>
              <a:r>
                <a:rPr sz="2000" spc="-235" dirty="0">
                  <a:latin typeface="Times New Roman"/>
                  <a:cs typeface="Times New Roman"/>
                </a:rPr>
                <a:t>(</a:t>
              </a:r>
              <a:r>
                <a:rPr sz="2000" i="1" dirty="0">
                  <a:latin typeface="Times New Roman"/>
                  <a:cs typeface="Times New Roman"/>
                </a:rPr>
                <a:t>n</a:t>
              </a:r>
              <a:r>
                <a:rPr sz="2000" i="1" spc="-310" dirty="0">
                  <a:latin typeface="Times New Roman"/>
                  <a:cs typeface="Times New Roman"/>
                </a:rPr>
                <a:t> </a:t>
              </a:r>
              <a:r>
                <a:rPr sz="3200" spc="-165" baseline="-2314" dirty="0">
                  <a:latin typeface="Symbol"/>
                  <a:cs typeface="Symbol"/>
                </a:rPr>
                <a:t></a:t>
              </a:r>
              <a:r>
                <a:rPr sz="2000" spc="-290" dirty="0">
                  <a:latin typeface="Times New Roman"/>
                  <a:cs typeface="Times New Roman"/>
                </a:rPr>
                <a:t>1</a:t>
              </a:r>
              <a:r>
                <a:rPr sz="2000" dirty="0" smtClean="0">
                  <a:latin typeface="Times New Roman"/>
                  <a:cs typeface="Times New Roman"/>
                </a:rPr>
                <a:t>)</a:t>
              </a:r>
              <a:endParaRPr sz="2000" dirty="0">
                <a:latin typeface="Times New Roman"/>
                <a:cs typeface="Times New Roman"/>
              </a:endParaRPr>
            </a:p>
          </p:txBody>
        </p:sp>
        <p:sp>
          <p:nvSpPr>
            <p:cNvPr id="12" name="object 38"/>
            <p:cNvSpPr txBox="1"/>
            <p:nvPr/>
          </p:nvSpPr>
          <p:spPr>
            <a:xfrm>
              <a:off x="3926390" y="3625648"/>
              <a:ext cx="641350" cy="328295"/>
            </a:xfrm>
            <a:prstGeom prst="rect">
              <a:avLst/>
            </a:prstGeom>
          </p:spPr>
          <p:txBody>
            <a:bodyPr vert="horz" wrap="square" lIns="0" tIns="0" rIns="0" bIns="0" rtlCol="0">
              <a:spAutoFit/>
            </a:bodyPr>
            <a:lstStyle/>
            <a:p>
              <a:pPr marL="12700">
                <a:lnSpc>
                  <a:spcPct val="100000"/>
                </a:lnSpc>
              </a:pPr>
              <a:r>
                <a:rPr sz="2000" dirty="0">
                  <a:latin typeface="Symbol"/>
                  <a:cs typeface="Symbol"/>
                </a:rPr>
                <a:t></a:t>
              </a:r>
              <a:r>
                <a:rPr sz="2000" spc="40" dirty="0">
                  <a:latin typeface="Times New Roman"/>
                  <a:cs typeface="Times New Roman"/>
                </a:rPr>
                <a:t> </a:t>
              </a:r>
              <a:r>
                <a:rPr sz="3200" i="1" baseline="2314" dirty="0">
                  <a:latin typeface="Times New Roman"/>
                  <a:cs typeface="Times New Roman"/>
                </a:rPr>
                <a:t>i</a:t>
              </a:r>
              <a:r>
                <a:rPr sz="3200" i="1" spc="-142" baseline="2314" dirty="0">
                  <a:latin typeface="Times New Roman"/>
                  <a:cs typeface="Times New Roman"/>
                </a:rPr>
                <a:t> </a:t>
              </a:r>
              <a:r>
                <a:rPr sz="2000" dirty="0">
                  <a:latin typeface="Symbol"/>
                  <a:cs typeface="Symbol"/>
                </a:rPr>
                <a:t></a:t>
              </a:r>
            </a:p>
          </p:txBody>
        </p:sp>
        <p:sp>
          <p:nvSpPr>
            <p:cNvPr id="13" name="object 39"/>
            <p:cNvSpPr txBox="1"/>
            <p:nvPr/>
          </p:nvSpPr>
          <p:spPr>
            <a:xfrm>
              <a:off x="4000762" y="3433558"/>
              <a:ext cx="16700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n</a:t>
              </a:r>
              <a:endParaRPr>
                <a:latin typeface="Times New Roman"/>
                <a:cs typeface="Times New Roman"/>
              </a:endParaRPr>
            </a:p>
          </p:txBody>
        </p:sp>
        <p:sp>
          <p:nvSpPr>
            <p:cNvPr id="14" name="object 40"/>
            <p:cNvSpPr txBox="1"/>
            <p:nvPr/>
          </p:nvSpPr>
          <p:spPr>
            <a:xfrm>
              <a:off x="3883531" y="3864926"/>
              <a:ext cx="36766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i=2</a:t>
              </a:r>
              <a:endParaRPr dirty="0">
                <a:latin typeface="Times New Roman"/>
                <a:cs typeface="Times New Roman"/>
              </a:endParaRPr>
            </a:p>
          </p:txBody>
        </p:sp>
        <p:sp>
          <p:nvSpPr>
            <p:cNvPr id="15" name="object 41"/>
            <p:cNvSpPr txBox="1"/>
            <p:nvPr/>
          </p:nvSpPr>
          <p:spPr>
            <a:xfrm>
              <a:off x="3989343" y="4018950"/>
              <a:ext cx="16700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n</a:t>
              </a:r>
              <a:endParaRPr>
                <a:latin typeface="Times New Roman"/>
                <a:cs typeface="Times New Roman"/>
              </a:endParaRPr>
            </a:p>
          </p:txBody>
        </p:sp>
        <p:sp>
          <p:nvSpPr>
            <p:cNvPr id="16" name="object 42"/>
            <p:cNvSpPr txBox="1"/>
            <p:nvPr/>
          </p:nvSpPr>
          <p:spPr>
            <a:xfrm>
              <a:off x="5633308" y="4399931"/>
              <a:ext cx="177800" cy="307777"/>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2</a:t>
              </a:r>
            </a:p>
          </p:txBody>
        </p:sp>
        <p:sp>
          <p:nvSpPr>
            <p:cNvPr id="17" name="object 43"/>
            <p:cNvSpPr txBox="1"/>
            <p:nvPr/>
          </p:nvSpPr>
          <p:spPr>
            <a:xfrm>
              <a:off x="4896264" y="4085142"/>
              <a:ext cx="1666875" cy="328295"/>
            </a:xfrm>
            <a:prstGeom prst="rect">
              <a:avLst/>
            </a:prstGeom>
          </p:spPr>
          <p:txBody>
            <a:bodyPr vert="horz" wrap="square" lIns="0" tIns="0" rIns="0" bIns="0" rtlCol="0">
              <a:spAutoFit/>
            </a:bodyPr>
            <a:lstStyle/>
            <a:p>
              <a:pPr marL="12700">
                <a:lnSpc>
                  <a:spcPct val="100000"/>
                </a:lnSpc>
              </a:pPr>
              <a:r>
                <a:rPr sz="3200" baseline="-24305" dirty="0">
                  <a:latin typeface="Symbol"/>
                  <a:cs typeface="Symbol"/>
                </a:rPr>
                <a:t></a:t>
              </a:r>
              <a:r>
                <a:rPr sz="3200" spc="-232" baseline="-24305" dirty="0">
                  <a:latin typeface="Times New Roman"/>
                  <a:cs typeface="Times New Roman"/>
                </a:rPr>
                <a:t> </a:t>
              </a:r>
              <a:r>
                <a:rPr sz="2000" u="heavy" spc="-80" dirty="0">
                  <a:latin typeface="Times New Roman"/>
                  <a:cs typeface="Times New Roman"/>
                </a:rPr>
                <a:t> </a:t>
              </a:r>
              <a:r>
                <a:rPr sz="2000" u="heavy" spc="-180" dirty="0">
                  <a:latin typeface="Times New Roman"/>
                  <a:cs typeface="Times New Roman"/>
                </a:rPr>
                <a:t>(</a:t>
              </a:r>
              <a:r>
                <a:rPr sz="2000" i="1" u="heavy" dirty="0">
                  <a:latin typeface="Times New Roman"/>
                  <a:cs typeface="Times New Roman"/>
                </a:rPr>
                <a:t>n</a:t>
              </a:r>
              <a:r>
                <a:rPr sz="2000" i="1" u="heavy" spc="-204" dirty="0">
                  <a:latin typeface="Times New Roman"/>
                  <a:cs typeface="Times New Roman"/>
                </a:rPr>
                <a:t> </a:t>
              </a:r>
              <a:r>
                <a:rPr sz="2000" u="heavy" spc="55" dirty="0">
                  <a:latin typeface="Symbol"/>
                  <a:cs typeface="Symbol"/>
                </a:rPr>
                <a:t></a:t>
              </a:r>
              <a:r>
                <a:rPr sz="2000" u="heavy" spc="-200" dirty="0">
                  <a:latin typeface="Times New Roman"/>
                  <a:cs typeface="Times New Roman"/>
                </a:rPr>
                <a:t>4</a:t>
              </a:r>
              <a:r>
                <a:rPr sz="2000" u="heavy" spc="-5" dirty="0">
                  <a:latin typeface="Times New Roman"/>
                  <a:cs typeface="Times New Roman"/>
                </a:rPr>
                <a:t>)</a:t>
              </a:r>
              <a:r>
                <a:rPr sz="2000" u="heavy" spc="-235" dirty="0">
                  <a:latin typeface="Times New Roman"/>
                  <a:cs typeface="Times New Roman"/>
                </a:rPr>
                <a:t>(</a:t>
              </a:r>
              <a:r>
                <a:rPr sz="2000" i="1" u="heavy" dirty="0">
                  <a:latin typeface="Times New Roman"/>
                  <a:cs typeface="Times New Roman"/>
                </a:rPr>
                <a:t>n</a:t>
              </a:r>
              <a:r>
                <a:rPr sz="2000" i="1" u="heavy" spc="-310" dirty="0">
                  <a:latin typeface="Times New Roman"/>
                  <a:cs typeface="Times New Roman"/>
                </a:rPr>
                <a:t> </a:t>
              </a:r>
              <a:r>
                <a:rPr sz="3200" u="heavy" spc="-165" baseline="-2314" dirty="0">
                  <a:latin typeface="Symbol"/>
                  <a:cs typeface="Symbol"/>
                </a:rPr>
                <a:t></a:t>
              </a:r>
              <a:r>
                <a:rPr sz="2000" u="heavy" spc="-290" dirty="0">
                  <a:latin typeface="Times New Roman"/>
                  <a:cs typeface="Times New Roman"/>
                </a:rPr>
                <a:t>1</a:t>
              </a:r>
              <a:r>
                <a:rPr sz="2000" u="heavy" dirty="0">
                  <a:latin typeface="Times New Roman"/>
                  <a:cs typeface="Times New Roman"/>
                </a:rPr>
                <a:t>)</a:t>
              </a:r>
              <a:endParaRPr sz="2000">
                <a:latin typeface="Times New Roman"/>
                <a:cs typeface="Times New Roman"/>
              </a:endParaRPr>
            </a:p>
          </p:txBody>
        </p:sp>
        <p:sp>
          <p:nvSpPr>
            <p:cNvPr id="18" name="object 44"/>
            <p:cNvSpPr txBox="1"/>
            <p:nvPr/>
          </p:nvSpPr>
          <p:spPr>
            <a:xfrm>
              <a:off x="3914808" y="4219864"/>
              <a:ext cx="1144270" cy="328295"/>
            </a:xfrm>
            <a:prstGeom prst="rect">
              <a:avLst/>
            </a:prstGeom>
          </p:spPr>
          <p:txBody>
            <a:bodyPr vert="horz" wrap="square" lIns="0" tIns="0" rIns="0" bIns="0" rtlCol="0">
              <a:spAutoFit/>
            </a:bodyPr>
            <a:lstStyle/>
            <a:p>
              <a:pPr marL="12700">
                <a:lnSpc>
                  <a:spcPct val="100000"/>
                </a:lnSpc>
              </a:pPr>
              <a:r>
                <a:rPr sz="3200" spc="-1417" baseline="4629" dirty="0">
                  <a:latin typeface="Symbol"/>
                  <a:cs typeface="Symbol"/>
                </a:rPr>
                <a:t></a:t>
              </a:r>
              <a:r>
                <a:rPr sz="2000" spc="-25" dirty="0">
                  <a:latin typeface="宋体"/>
                  <a:cs typeface="宋体"/>
                </a:rPr>
                <a:t>（</a:t>
              </a:r>
              <a:r>
                <a:rPr sz="2000" i="1" spc="-5" dirty="0">
                  <a:latin typeface="Times New Roman"/>
                  <a:cs typeface="Times New Roman"/>
                </a:rPr>
                <a:t>i+</a:t>
              </a:r>
              <a:r>
                <a:rPr sz="2000" dirty="0">
                  <a:latin typeface="Times New Roman"/>
                  <a:cs typeface="Times New Roman"/>
                </a:rPr>
                <a:t>1</a:t>
              </a:r>
              <a:r>
                <a:rPr sz="2000" spc="-25" dirty="0">
                  <a:latin typeface="宋体"/>
                  <a:cs typeface="宋体"/>
                </a:rPr>
                <a:t>）</a:t>
              </a:r>
              <a:endParaRPr sz="2000" dirty="0">
                <a:latin typeface="宋体"/>
                <a:cs typeface="宋体"/>
              </a:endParaRPr>
            </a:p>
          </p:txBody>
        </p:sp>
      </p:grpSp>
      <p:grpSp>
        <p:nvGrpSpPr>
          <p:cNvPr id="27" name="组合 26"/>
          <p:cNvGrpSpPr/>
          <p:nvPr/>
        </p:nvGrpSpPr>
        <p:grpSpPr>
          <a:xfrm>
            <a:off x="4552377" y="5204563"/>
            <a:ext cx="2844200" cy="1217946"/>
            <a:chOff x="4552377" y="5204563"/>
            <a:chExt cx="2844200" cy="1217946"/>
          </a:xfrm>
        </p:grpSpPr>
        <p:sp>
          <p:nvSpPr>
            <p:cNvPr id="19" name="object 45"/>
            <p:cNvSpPr txBox="1"/>
            <p:nvPr/>
          </p:nvSpPr>
          <p:spPr>
            <a:xfrm>
              <a:off x="5977190" y="5491181"/>
              <a:ext cx="177800" cy="307777"/>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4</a:t>
              </a:r>
            </a:p>
          </p:txBody>
        </p:sp>
        <p:sp>
          <p:nvSpPr>
            <p:cNvPr id="20" name="object 46"/>
            <p:cNvSpPr txBox="1"/>
            <p:nvPr/>
          </p:nvSpPr>
          <p:spPr>
            <a:xfrm>
              <a:off x="4595389" y="5204563"/>
              <a:ext cx="2418715" cy="328295"/>
            </a:xfrm>
            <a:prstGeom prst="rect">
              <a:avLst/>
            </a:prstGeom>
          </p:spPr>
          <p:txBody>
            <a:bodyPr vert="horz" wrap="square" lIns="0" tIns="0" rIns="0" bIns="0" rtlCol="0">
              <a:spAutoFit/>
            </a:bodyPr>
            <a:lstStyle/>
            <a:p>
              <a:pPr marL="12700">
                <a:lnSpc>
                  <a:spcPct val="100000"/>
                </a:lnSpc>
                <a:tabLst>
                  <a:tab pos="396240" algn="l"/>
                </a:tabLst>
              </a:pPr>
              <a:r>
                <a:rPr sz="3200" baseline="-24305" dirty="0">
                  <a:latin typeface="Symbol"/>
                  <a:cs typeface="Symbol"/>
                </a:rPr>
                <a:t></a:t>
              </a:r>
              <a:r>
                <a:rPr sz="3200" baseline="-24305" dirty="0">
                  <a:latin typeface="Times New Roman"/>
                  <a:cs typeface="Times New Roman"/>
                </a:rPr>
                <a:t>	</a:t>
              </a:r>
              <a:r>
                <a:rPr sz="3200" i="1" spc="-7" baseline="-21990" dirty="0">
                  <a:latin typeface="Times New Roman"/>
                  <a:cs typeface="Times New Roman"/>
                </a:rPr>
                <a:t>i/</a:t>
              </a:r>
              <a:r>
                <a:rPr sz="3200" i="1" baseline="-21990" dirty="0">
                  <a:latin typeface="Times New Roman"/>
                  <a:cs typeface="Times New Roman"/>
                </a:rPr>
                <a:t>2</a:t>
              </a:r>
              <a:r>
                <a:rPr sz="3200" i="1" spc="-352" baseline="-21990" dirty="0">
                  <a:latin typeface="Times New Roman"/>
                  <a:cs typeface="Times New Roman"/>
                </a:rPr>
                <a:t> </a:t>
              </a:r>
              <a:r>
                <a:rPr sz="3200" baseline="-24305" dirty="0">
                  <a:latin typeface="Symbol"/>
                  <a:cs typeface="Symbol"/>
                </a:rPr>
                <a:t></a:t>
              </a:r>
              <a:r>
                <a:rPr sz="3200" spc="-240" baseline="-24305" dirty="0">
                  <a:latin typeface="Times New Roman"/>
                  <a:cs typeface="Times New Roman"/>
                </a:rPr>
                <a:t> </a:t>
              </a:r>
              <a:r>
                <a:rPr sz="2000" u="heavy" spc="-70" dirty="0">
                  <a:latin typeface="Times New Roman"/>
                  <a:cs typeface="Times New Roman"/>
                </a:rPr>
                <a:t> </a:t>
              </a:r>
              <a:r>
                <a:rPr sz="2000" u="heavy" spc="-180" dirty="0">
                  <a:latin typeface="Times New Roman"/>
                  <a:cs typeface="Times New Roman"/>
                </a:rPr>
                <a:t>(</a:t>
              </a:r>
              <a:r>
                <a:rPr sz="2000" i="1" u="heavy" dirty="0">
                  <a:latin typeface="Times New Roman"/>
                  <a:cs typeface="Times New Roman"/>
                </a:rPr>
                <a:t>n</a:t>
              </a:r>
              <a:r>
                <a:rPr sz="2000" i="1" u="heavy" spc="-215" dirty="0">
                  <a:latin typeface="Times New Roman"/>
                  <a:cs typeface="Times New Roman"/>
                </a:rPr>
                <a:t> </a:t>
              </a:r>
              <a:r>
                <a:rPr sz="2000" u="heavy" spc="55" dirty="0">
                  <a:latin typeface="Symbol"/>
                  <a:cs typeface="Symbol"/>
                </a:rPr>
                <a:t></a:t>
              </a:r>
              <a:r>
                <a:rPr sz="2000" u="heavy" spc="-200" dirty="0">
                  <a:latin typeface="Times New Roman"/>
                  <a:cs typeface="Times New Roman"/>
                </a:rPr>
                <a:t>2</a:t>
              </a:r>
              <a:r>
                <a:rPr sz="2000" u="heavy" spc="-5" dirty="0">
                  <a:latin typeface="Times New Roman"/>
                  <a:cs typeface="Times New Roman"/>
                </a:rPr>
                <a:t>)</a:t>
              </a:r>
              <a:r>
                <a:rPr sz="2000" u="heavy" spc="-235" dirty="0">
                  <a:latin typeface="Times New Roman"/>
                  <a:cs typeface="Times New Roman"/>
                </a:rPr>
                <a:t>(</a:t>
              </a:r>
              <a:r>
                <a:rPr sz="2000" i="1" u="heavy" dirty="0">
                  <a:latin typeface="Times New Roman"/>
                  <a:cs typeface="Times New Roman"/>
                </a:rPr>
                <a:t>n</a:t>
              </a:r>
              <a:r>
                <a:rPr sz="2000" i="1" u="heavy" spc="-310" dirty="0">
                  <a:latin typeface="Times New Roman"/>
                  <a:cs typeface="Times New Roman"/>
                </a:rPr>
                <a:t> </a:t>
              </a:r>
              <a:r>
                <a:rPr sz="3200" u="heavy" spc="-165" baseline="-2314" dirty="0">
                  <a:latin typeface="Symbol"/>
                  <a:cs typeface="Symbol"/>
                </a:rPr>
                <a:t></a:t>
              </a:r>
              <a:r>
                <a:rPr sz="2000" u="heavy" spc="-290" dirty="0">
                  <a:latin typeface="Times New Roman"/>
                  <a:cs typeface="Times New Roman"/>
                </a:rPr>
                <a:t>1</a:t>
              </a:r>
              <a:r>
                <a:rPr sz="2000" u="heavy" dirty="0">
                  <a:latin typeface="Times New Roman"/>
                  <a:cs typeface="Times New Roman"/>
                </a:rPr>
                <a:t>)</a:t>
              </a:r>
              <a:endParaRPr sz="2000">
                <a:latin typeface="Times New Roman"/>
                <a:cs typeface="Times New Roman"/>
              </a:endParaRPr>
            </a:p>
          </p:txBody>
        </p:sp>
        <p:sp>
          <p:nvSpPr>
            <p:cNvPr id="21" name="object 47"/>
            <p:cNvSpPr txBox="1"/>
            <p:nvPr/>
          </p:nvSpPr>
          <p:spPr>
            <a:xfrm>
              <a:off x="4552377" y="5570324"/>
              <a:ext cx="36766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i=2</a:t>
              </a:r>
              <a:endParaRPr>
                <a:latin typeface="Times New Roman"/>
                <a:cs typeface="Times New Roman"/>
              </a:endParaRPr>
            </a:p>
          </p:txBody>
        </p:sp>
        <p:sp>
          <p:nvSpPr>
            <p:cNvPr id="22" name="object 48"/>
            <p:cNvSpPr txBox="1"/>
            <p:nvPr/>
          </p:nvSpPr>
          <p:spPr>
            <a:xfrm>
              <a:off x="4658189" y="5724348"/>
              <a:ext cx="16700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n</a:t>
              </a:r>
              <a:endParaRPr>
                <a:latin typeface="Times New Roman"/>
                <a:cs typeface="Times New Roman"/>
              </a:endParaRPr>
            </a:p>
          </p:txBody>
        </p:sp>
        <p:sp>
          <p:nvSpPr>
            <p:cNvPr id="23" name="object 49"/>
            <p:cNvSpPr txBox="1"/>
            <p:nvPr/>
          </p:nvSpPr>
          <p:spPr>
            <a:xfrm>
              <a:off x="6466464" y="6114732"/>
              <a:ext cx="177800" cy="307777"/>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4</a:t>
              </a:r>
            </a:p>
          </p:txBody>
        </p:sp>
        <p:sp>
          <p:nvSpPr>
            <p:cNvPr id="24" name="object 50"/>
            <p:cNvSpPr txBox="1"/>
            <p:nvPr/>
          </p:nvSpPr>
          <p:spPr>
            <a:xfrm>
              <a:off x="5729702" y="5789475"/>
              <a:ext cx="1666875" cy="328295"/>
            </a:xfrm>
            <a:prstGeom prst="rect">
              <a:avLst/>
            </a:prstGeom>
          </p:spPr>
          <p:txBody>
            <a:bodyPr vert="horz" wrap="square" lIns="0" tIns="0" rIns="0" bIns="0" rtlCol="0">
              <a:spAutoFit/>
            </a:bodyPr>
            <a:lstStyle/>
            <a:p>
              <a:pPr marL="12700">
                <a:lnSpc>
                  <a:spcPct val="100000"/>
                </a:lnSpc>
              </a:pPr>
              <a:r>
                <a:rPr sz="3200" baseline="-24305" dirty="0">
                  <a:latin typeface="Symbol"/>
                  <a:cs typeface="Symbol"/>
                </a:rPr>
                <a:t></a:t>
              </a:r>
              <a:r>
                <a:rPr sz="3200" spc="-232" baseline="-24305" dirty="0">
                  <a:latin typeface="Times New Roman"/>
                  <a:cs typeface="Times New Roman"/>
                </a:rPr>
                <a:t> </a:t>
              </a:r>
              <a:r>
                <a:rPr sz="2000" u="heavy" spc="-75" dirty="0">
                  <a:latin typeface="Times New Roman"/>
                  <a:cs typeface="Times New Roman"/>
                </a:rPr>
                <a:t> </a:t>
              </a:r>
              <a:r>
                <a:rPr sz="2000" u="heavy" spc="-180" dirty="0">
                  <a:latin typeface="Times New Roman"/>
                  <a:cs typeface="Times New Roman"/>
                </a:rPr>
                <a:t>(</a:t>
              </a:r>
              <a:r>
                <a:rPr sz="2000" i="1" u="heavy" dirty="0">
                  <a:latin typeface="Times New Roman"/>
                  <a:cs typeface="Times New Roman"/>
                </a:rPr>
                <a:t>n</a:t>
              </a:r>
              <a:r>
                <a:rPr sz="2000" i="1" u="heavy" spc="-215" dirty="0">
                  <a:latin typeface="Times New Roman"/>
                  <a:cs typeface="Times New Roman"/>
                </a:rPr>
                <a:t> </a:t>
              </a:r>
              <a:r>
                <a:rPr sz="2000" u="heavy" spc="55" dirty="0">
                  <a:latin typeface="Symbol"/>
                  <a:cs typeface="Symbol"/>
                </a:rPr>
                <a:t></a:t>
              </a:r>
              <a:r>
                <a:rPr sz="2000" u="heavy" spc="-200" dirty="0">
                  <a:latin typeface="Times New Roman"/>
                  <a:cs typeface="Times New Roman"/>
                </a:rPr>
                <a:t>4</a:t>
              </a:r>
              <a:r>
                <a:rPr sz="2000" u="heavy" spc="-5" dirty="0">
                  <a:latin typeface="Times New Roman"/>
                  <a:cs typeface="Times New Roman"/>
                </a:rPr>
                <a:t>)</a:t>
              </a:r>
              <a:r>
                <a:rPr sz="2000" u="heavy" spc="-235" dirty="0">
                  <a:latin typeface="Times New Roman"/>
                  <a:cs typeface="Times New Roman"/>
                </a:rPr>
                <a:t>(</a:t>
              </a:r>
              <a:r>
                <a:rPr sz="2000" i="1" u="heavy" dirty="0">
                  <a:latin typeface="Times New Roman"/>
                  <a:cs typeface="Times New Roman"/>
                </a:rPr>
                <a:t>n</a:t>
              </a:r>
              <a:r>
                <a:rPr sz="2000" i="1" u="heavy" spc="-310" dirty="0">
                  <a:latin typeface="Times New Roman"/>
                  <a:cs typeface="Times New Roman"/>
                </a:rPr>
                <a:t> </a:t>
              </a:r>
              <a:r>
                <a:rPr sz="3200" u="heavy" spc="-165" baseline="-2314" dirty="0">
                  <a:latin typeface="Symbol"/>
                  <a:cs typeface="Symbol"/>
                </a:rPr>
                <a:t></a:t>
              </a:r>
              <a:r>
                <a:rPr sz="2000" u="heavy" spc="-290" dirty="0">
                  <a:latin typeface="Times New Roman"/>
                  <a:cs typeface="Times New Roman"/>
                </a:rPr>
                <a:t>1</a:t>
              </a:r>
              <a:r>
                <a:rPr sz="2000" u="heavy" dirty="0">
                  <a:latin typeface="Times New Roman"/>
                  <a:cs typeface="Times New Roman"/>
                </a:rPr>
                <a:t>)</a:t>
              </a:r>
              <a:endParaRPr sz="2000">
                <a:latin typeface="Times New Roman"/>
                <a:cs typeface="Times New Roman"/>
              </a:endParaRPr>
            </a:p>
          </p:txBody>
        </p:sp>
        <p:sp>
          <p:nvSpPr>
            <p:cNvPr id="25" name="object 51"/>
            <p:cNvSpPr txBox="1"/>
            <p:nvPr/>
          </p:nvSpPr>
          <p:spPr>
            <a:xfrm>
              <a:off x="4583654" y="5924196"/>
              <a:ext cx="1162050" cy="328295"/>
            </a:xfrm>
            <a:prstGeom prst="rect">
              <a:avLst/>
            </a:prstGeom>
          </p:spPr>
          <p:txBody>
            <a:bodyPr vert="horz" wrap="square" lIns="0" tIns="0" rIns="0" bIns="0" rtlCol="0">
              <a:spAutoFit/>
            </a:bodyPr>
            <a:lstStyle/>
            <a:p>
              <a:pPr marL="12700">
                <a:lnSpc>
                  <a:spcPct val="100000"/>
                </a:lnSpc>
              </a:pPr>
              <a:r>
                <a:rPr sz="3200" baseline="2314" dirty="0">
                  <a:latin typeface="Symbol"/>
                  <a:cs typeface="Symbol"/>
                </a:rPr>
                <a:t></a:t>
              </a:r>
              <a:r>
                <a:rPr sz="3200" spc="-82" baseline="2314" dirty="0">
                  <a:latin typeface="Times New Roman"/>
                  <a:cs typeface="Times New Roman"/>
                </a:rPr>
                <a:t> </a:t>
              </a:r>
              <a:r>
                <a:rPr sz="2000" dirty="0">
                  <a:latin typeface="Times New Roman"/>
                  <a:cs typeface="Times New Roman"/>
                </a:rPr>
                <a:t>(</a:t>
              </a:r>
              <a:r>
                <a:rPr sz="2000" i="1" spc="-5" dirty="0">
                  <a:latin typeface="Times New Roman"/>
                  <a:cs typeface="Times New Roman"/>
                </a:rPr>
                <a:t>i+</a:t>
              </a:r>
              <a:r>
                <a:rPr sz="2000" spc="-5" dirty="0">
                  <a:latin typeface="Times New Roman"/>
                  <a:cs typeface="Times New Roman"/>
                </a:rPr>
                <a:t>1)/2</a:t>
              </a:r>
              <a:endParaRPr sz="2000">
                <a:latin typeface="Times New Roman"/>
                <a:cs typeface="Times New Roman"/>
              </a:endParaRPr>
            </a:p>
          </p:txBody>
        </p:sp>
      </p:grpSp>
      <p:sp>
        <p:nvSpPr>
          <p:cNvPr id="28" name="object 42"/>
          <p:cNvSpPr txBox="1"/>
          <p:nvPr/>
        </p:nvSpPr>
        <p:spPr>
          <a:xfrm>
            <a:off x="4972117" y="3698006"/>
            <a:ext cx="177800" cy="307777"/>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2</a:t>
            </a:r>
          </a:p>
        </p:txBody>
      </p:sp>
    </p:spTree>
    <p:extLst>
      <p:ext uri="{BB962C8B-B14F-4D97-AF65-F5344CB8AC3E}">
        <p14:creationId xmlns:p14="http://schemas.microsoft.com/office/powerpoint/2010/main" val="822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lIns="91440" tIns="45720" rIns="91440" bIns="45720" rtlCol="0" anchor="ctr">
            <a:normAutofit/>
          </a:bodyPr>
          <a:lstStyle/>
          <a:p>
            <a:r>
              <a:rPr lang="zh-CN" altLang="en-US" dirty="0"/>
              <a:t>算法的性能分析</a:t>
            </a:r>
          </a:p>
        </p:txBody>
      </p:sp>
      <p:sp>
        <p:nvSpPr>
          <p:cNvPr id="6" name="内容占位符 5"/>
          <p:cNvSpPr>
            <a:spLocks noGrp="1"/>
          </p:cNvSpPr>
          <p:nvPr>
            <p:ph idx="1"/>
          </p:nvPr>
        </p:nvSpPr>
        <p:spPr/>
        <p:txBody>
          <a:bodyPr>
            <a:normAutofit fontScale="85000" lnSpcReduction="10000"/>
          </a:bodyPr>
          <a:lstStyle/>
          <a:p>
            <a:pPr marL="12065" marR="5233035" indent="0">
              <a:lnSpc>
                <a:spcPct val="129400"/>
              </a:lnSpc>
              <a:buNone/>
            </a:pPr>
            <a:r>
              <a:rPr lang="zh-CN" altLang="en-US" spc="10" dirty="0" smtClean="0">
                <a:latin typeface="微软雅黑"/>
                <a:cs typeface="微软雅黑"/>
              </a:rPr>
              <a:t> </a:t>
            </a:r>
            <a:r>
              <a:rPr lang="zh-CN" altLang="en-US" spc="10" dirty="0">
                <a:latin typeface="微软雅黑"/>
                <a:cs typeface="微软雅黑"/>
              </a:rPr>
              <a:t>空间复杂度：</a:t>
            </a:r>
            <a:r>
              <a:rPr lang="en-US" altLang="zh-CN" spc="-5" dirty="0">
                <a:latin typeface="Times New Roman"/>
                <a:cs typeface="Times New Roman"/>
              </a:rPr>
              <a:t>O(1)</a:t>
            </a:r>
            <a:endParaRPr lang="zh-CN" altLang="en-US" dirty="0">
              <a:latin typeface="Times New Roman"/>
              <a:cs typeface="Times New Roman"/>
            </a:endParaRPr>
          </a:p>
          <a:p>
            <a:pPr marL="469265" marR="5080">
              <a:lnSpc>
                <a:spcPct val="100000"/>
              </a:lnSpc>
              <a:spcBef>
                <a:spcPts val="1170"/>
              </a:spcBef>
            </a:pPr>
            <a:r>
              <a:rPr lang="zh-CN" altLang="en-US" spc="10" dirty="0">
                <a:latin typeface="微软雅黑"/>
                <a:cs typeface="微软雅黑"/>
              </a:rPr>
              <a:t>直接插入排序算法简单、容易实现，适用于待排序记录</a:t>
            </a:r>
            <a:r>
              <a:rPr lang="zh-CN" altLang="en-US" dirty="0" smtClean="0">
                <a:latin typeface="微软雅黑"/>
                <a:cs typeface="微软雅黑"/>
              </a:rPr>
              <a:t>基</a:t>
            </a:r>
            <a:r>
              <a:rPr lang="zh-CN" altLang="en-US" spc="10" dirty="0" smtClean="0">
                <a:latin typeface="微软雅黑"/>
                <a:cs typeface="微软雅黑"/>
              </a:rPr>
              <a:t>本</a:t>
            </a:r>
            <a:r>
              <a:rPr lang="zh-CN" altLang="en-US" spc="10" dirty="0">
                <a:latin typeface="微软雅黑"/>
                <a:cs typeface="微软雅黑"/>
              </a:rPr>
              <a:t>有序或待排序记录较小时。</a:t>
            </a:r>
            <a:endParaRPr lang="zh-CN" altLang="en-US" dirty="0">
              <a:latin typeface="微软雅黑"/>
              <a:cs typeface="微软雅黑"/>
            </a:endParaRPr>
          </a:p>
          <a:p>
            <a:pPr marL="469265" marR="5080">
              <a:lnSpc>
                <a:spcPct val="100000"/>
              </a:lnSpc>
              <a:spcBef>
                <a:spcPts val="1010"/>
              </a:spcBef>
            </a:pPr>
            <a:r>
              <a:rPr lang="zh-CN" altLang="en-US" spc="10" dirty="0">
                <a:latin typeface="微软雅黑"/>
                <a:cs typeface="微软雅黑"/>
              </a:rPr>
              <a:t>当待排序的记录个数较多时，大量的比较和移动操作使直 接插入排序算法的效率降低。</a:t>
            </a:r>
            <a:endParaRPr lang="zh-CN" altLang="en-US" dirty="0">
              <a:latin typeface="微软雅黑"/>
              <a:cs typeface="微软雅黑"/>
            </a:endParaRPr>
          </a:p>
          <a:p>
            <a:pPr marL="469265" marR="5080" indent="-457200">
              <a:lnSpc>
                <a:spcPts val="3890"/>
              </a:lnSpc>
              <a:spcBef>
                <a:spcPts val="135"/>
              </a:spcBef>
            </a:pPr>
            <a:r>
              <a:rPr lang="zh-CN" altLang="en-US" spc="10" dirty="0">
                <a:latin typeface="微软雅黑"/>
                <a:cs typeface="微软雅黑"/>
              </a:rPr>
              <a:t>改进的直接插入排</a:t>
            </a:r>
            <a:r>
              <a:rPr lang="zh-CN" altLang="en-US" spc="5" dirty="0">
                <a:latin typeface="微软雅黑"/>
                <a:cs typeface="微软雅黑"/>
              </a:rPr>
              <a:t>序</a:t>
            </a:r>
            <a:r>
              <a:rPr lang="en-US" altLang="zh-CN" dirty="0">
                <a:latin typeface="Times New Roman"/>
                <a:cs typeface="Times New Roman"/>
              </a:rPr>
              <a:t>----</a:t>
            </a:r>
            <a:r>
              <a:rPr lang="en-US" altLang="zh-CN" spc="-5" dirty="0">
                <a:latin typeface="Times New Roman"/>
                <a:cs typeface="Times New Roman"/>
              </a:rPr>
              <a:t>-</a:t>
            </a:r>
            <a:r>
              <a:rPr lang="zh-CN" altLang="en-US" spc="10" dirty="0">
                <a:latin typeface="微软雅黑"/>
                <a:cs typeface="微软雅黑"/>
              </a:rPr>
              <a:t>折半</a:t>
            </a:r>
            <a:r>
              <a:rPr lang="zh-CN" altLang="en-US" spc="10" dirty="0" smtClean="0">
                <a:latin typeface="微软雅黑"/>
                <a:cs typeface="微软雅黑"/>
              </a:rPr>
              <a:t>插入排序</a:t>
            </a:r>
            <a:r>
              <a:rPr lang="en-US" altLang="zh-CN" spc="10" dirty="0" smtClean="0">
                <a:latin typeface="微软雅黑"/>
                <a:cs typeface="微软雅黑"/>
              </a:rPr>
              <a:t/>
            </a:r>
            <a:br>
              <a:rPr lang="en-US" altLang="zh-CN" spc="10" dirty="0" smtClean="0">
                <a:latin typeface="微软雅黑"/>
                <a:cs typeface="微软雅黑"/>
              </a:rPr>
            </a:br>
            <a:r>
              <a:rPr lang="zh-CN" altLang="en-US" spc="10" dirty="0" smtClean="0">
                <a:latin typeface="微软雅黑"/>
                <a:cs typeface="微软雅黑"/>
              </a:rPr>
              <a:t>直接</a:t>
            </a:r>
            <a:r>
              <a:rPr lang="zh-CN" altLang="en-US" spc="10" dirty="0">
                <a:latin typeface="微软雅黑"/>
                <a:cs typeface="微软雅黑"/>
              </a:rPr>
              <a:t>插入排序，在插入</a:t>
            </a:r>
            <a:r>
              <a:rPr lang="zh-CN" altLang="en-US" dirty="0">
                <a:latin typeface="微软雅黑"/>
                <a:cs typeface="微软雅黑"/>
              </a:rPr>
              <a:t>第</a:t>
            </a:r>
            <a:r>
              <a:rPr lang="zh-CN" altLang="en-US" spc="-110" dirty="0">
                <a:latin typeface="微软雅黑"/>
                <a:cs typeface="微软雅黑"/>
              </a:rPr>
              <a:t> </a:t>
            </a:r>
            <a:r>
              <a:rPr lang="en-US" altLang="zh-CN" i="1" dirty="0" err="1">
                <a:latin typeface="Times New Roman"/>
                <a:cs typeface="Times New Roman"/>
              </a:rPr>
              <a:t>i</a:t>
            </a:r>
            <a:r>
              <a:rPr lang="zh-CN" altLang="en-US" spc="10" dirty="0">
                <a:latin typeface="微软雅黑"/>
                <a:cs typeface="微软雅黑"/>
              </a:rPr>
              <a:t>（</a:t>
            </a:r>
            <a:r>
              <a:rPr lang="en-US" altLang="zh-CN" i="1" dirty="0" err="1">
                <a:latin typeface="Times New Roman"/>
                <a:cs typeface="Times New Roman"/>
              </a:rPr>
              <a:t>i</a:t>
            </a:r>
            <a:r>
              <a:rPr lang="zh-CN" altLang="en-US" dirty="0">
                <a:latin typeface="微软雅黑"/>
                <a:cs typeface="微软雅黑"/>
              </a:rPr>
              <a:t>＞</a:t>
            </a:r>
            <a:r>
              <a:rPr lang="en-US" altLang="zh-CN" dirty="0">
                <a:latin typeface="Times New Roman"/>
                <a:cs typeface="Times New Roman"/>
              </a:rPr>
              <a:t>1</a:t>
            </a:r>
            <a:r>
              <a:rPr lang="zh-CN" altLang="en-US" spc="10" dirty="0">
                <a:latin typeface="微软雅黑"/>
                <a:cs typeface="微软雅黑"/>
              </a:rPr>
              <a:t>）个记录时，前面</a:t>
            </a:r>
            <a:r>
              <a:rPr lang="zh-CN" altLang="en-US" dirty="0">
                <a:latin typeface="微软雅黑"/>
                <a:cs typeface="微软雅黑"/>
              </a:rPr>
              <a:t>的</a:t>
            </a:r>
            <a:r>
              <a:rPr lang="zh-CN" altLang="en-US" spc="-110" dirty="0">
                <a:latin typeface="微软雅黑"/>
                <a:cs typeface="微软雅黑"/>
              </a:rPr>
              <a:t> </a:t>
            </a:r>
            <a:r>
              <a:rPr lang="en-US" altLang="zh-CN" i="1" dirty="0" smtClean="0">
                <a:latin typeface="Times New Roman"/>
                <a:cs typeface="Times New Roman"/>
              </a:rPr>
              <a:t>i</a:t>
            </a:r>
            <a:r>
              <a:rPr lang="en-US" altLang="zh-CN" dirty="0" smtClean="0">
                <a:latin typeface="Times New Roman"/>
                <a:cs typeface="Times New Roman"/>
              </a:rPr>
              <a:t>-1</a:t>
            </a:r>
            <a:r>
              <a:rPr lang="zh-CN" altLang="en-US" spc="10" dirty="0" smtClean="0">
                <a:latin typeface="微软雅黑"/>
                <a:cs typeface="微软雅黑"/>
              </a:rPr>
              <a:t>个</a:t>
            </a:r>
            <a:r>
              <a:rPr lang="zh-CN" altLang="en-US" spc="10" dirty="0">
                <a:latin typeface="微软雅黑"/>
                <a:cs typeface="微软雅黑"/>
              </a:rPr>
              <a:t>记录已经排好序，则在寻找插入位置时，可以用折半</a:t>
            </a:r>
            <a:r>
              <a:rPr lang="zh-CN" altLang="en-US" spc="10" dirty="0" smtClean="0">
                <a:latin typeface="微软雅黑"/>
                <a:cs typeface="微软雅黑"/>
              </a:rPr>
              <a:t>查找</a:t>
            </a:r>
            <a:r>
              <a:rPr lang="zh-CN" altLang="en-US" spc="10" dirty="0">
                <a:latin typeface="微软雅黑"/>
                <a:cs typeface="微软雅黑"/>
              </a:rPr>
              <a:t>来代替顺序查找，从而较少比较次数。</a:t>
            </a:r>
            <a:endParaRPr lang="zh-CN" altLang="en-US" dirty="0">
              <a:latin typeface="微软雅黑"/>
              <a:cs typeface="微软雅黑"/>
            </a:endParaRPr>
          </a:p>
          <a:p>
            <a:endParaRPr lang="zh-CN" altLang="en-US" dirty="0"/>
          </a:p>
        </p:txBody>
      </p:sp>
    </p:spTree>
    <p:extLst>
      <p:ext uri="{BB962C8B-B14F-4D97-AF65-F5344CB8AC3E}">
        <p14:creationId xmlns:p14="http://schemas.microsoft.com/office/powerpoint/2010/main" val="264048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希尔排序</a:t>
            </a:r>
            <a:r>
              <a:rPr lang="en-US" altLang="zh-CN" dirty="0"/>
              <a:t>----</a:t>
            </a:r>
            <a:r>
              <a:rPr lang="zh-CN" altLang="en-US" dirty="0"/>
              <a:t>分组插入排序</a:t>
            </a:r>
          </a:p>
        </p:txBody>
      </p:sp>
      <p:sp>
        <p:nvSpPr>
          <p:cNvPr id="3" name="内容占位符 2"/>
          <p:cNvSpPr>
            <a:spLocks noGrp="1"/>
          </p:cNvSpPr>
          <p:nvPr>
            <p:ph idx="1"/>
          </p:nvPr>
        </p:nvSpPr>
        <p:spPr/>
        <p:txBody>
          <a:bodyPr>
            <a:normAutofit fontScale="92500"/>
          </a:bodyPr>
          <a:lstStyle/>
          <a:p>
            <a:r>
              <a:rPr lang="zh-CN" altLang="en-US" dirty="0"/>
              <a:t>若待排序记录按关键字值基本有序时，直接插入排序的效 率可以大大提高； 由于直接插入排序算法简单，则在待排序记录数量</a:t>
            </a:r>
            <a:r>
              <a:rPr lang="en-US" altLang="zh-CN" dirty="0"/>
              <a:t>n</a:t>
            </a:r>
            <a:r>
              <a:rPr lang="zh-CN" altLang="en-US" dirty="0"/>
              <a:t>较小时效率也很高</a:t>
            </a:r>
            <a:r>
              <a:rPr lang="zh-CN" altLang="en-US" dirty="0" smtClean="0"/>
              <a:t>。</a:t>
            </a:r>
            <a:endParaRPr lang="en-US" altLang="zh-CN" dirty="0" smtClean="0"/>
          </a:p>
          <a:p>
            <a:r>
              <a:rPr lang="zh-CN" altLang="en-US" dirty="0" smtClean="0"/>
              <a:t>希尔</a:t>
            </a:r>
            <a:r>
              <a:rPr lang="zh-CN" altLang="en-US" dirty="0"/>
              <a:t>排序的基本思想：将整个待排序记录分割成若干个子序列，在子序列内分别 进行直接插入排序，待整个序列中的记录基本有序时，对 全体记录进行直接插入排序</a:t>
            </a:r>
            <a:r>
              <a:rPr lang="zh-CN" altLang="en-US" dirty="0" smtClean="0"/>
              <a:t>。</a:t>
            </a:r>
            <a:endParaRPr lang="en-US" altLang="zh-CN" dirty="0" smtClean="0"/>
          </a:p>
          <a:p>
            <a:r>
              <a:rPr lang="zh-CN" altLang="en-US" dirty="0" smtClean="0"/>
              <a:t>需</a:t>
            </a:r>
            <a:r>
              <a:rPr lang="zh-CN" altLang="en-US" dirty="0"/>
              <a:t>解决的关键问题</a:t>
            </a:r>
            <a:r>
              <a:rPr lang="zh-CN" altLang="en-US" dirty="0" smtClean="0"/>
              <a:t>？</a:t>
            </a:r>
            <a:endParaRPr lang="en-US" altLang="zh-CN" dirty="0" smtClean="0"/>
          </a:p>
          <a:p>
            <a:pPr lvl="1"/>
            <a:r>
              <a:rPr lang="zh-CN" altLang="en-US" dirty="0" smtClean="0"/>
              <a:t>分组</a:t>
            </a:r>
            <a:r>
              <a:rPr lang="zh-CN" altLang="en-US" dirty="0"/>
              <a:t>：应如何分割待排序记录，才能保证整个序列逐步向 基本有序发展</a:t>
            </a:r>
            <a:r>
              <a:rPr lang="zh-CN" altLang="en-US" dirty="0" smtClean="0"/>
              <a:t>？</a:t>
            </a:r>
            <a:endParaRPr lang="en-US" altLang="zh-CN" dirty="0" smtClean="0"/>
          </a:p>
          <a:p>
            <a:pPr lvl="1"/>
            <a:r>
              <a:rPr lang="zh-CN" altLang="en-US" dirty="0" smtClean="0"/>
              <a:t>组</a:t>
            </a:r>
            <a:r>
              <a:rPr lang="zh-CN" altLang="en-US" dirty="0"/>
              <a:t>内直接插入排序：子序列内如何进行直接插入排序？</a:t>
            </a:r>
          </a:p>
        </p:txBody>
      </p:sp>
    </p:spTree>
    <p:extLst>
      <p:ext uri="{BB962C8B-B14F-4D97-AF65-F5344CB8AC3E}">
        <p14:creationId xmlns:p14="http://schemas.microsoft.com/office/powerpoint/2010/main" val="53326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希尔排序</a:t>
            </a:r>
          </a:p>
        </p:txBody>
      </p:sp>
      <p:sp>
        <p:nvSpPr>
          <p:cNvPr id="48131" name="内容占位符 2"/>
          <p:cNvSpPr>
            <a:spLocks noGrp="1"/>
          </p:cNvSpPr>
          <p:nvPr>
            <p:ph idx="1"/>
          </p:nvPr>
        </p:nvSpPr>
        <p:spPr/>
        <p:txBody>
          <a:bodyPr/>
          <a:lstStyle/>
          <a:p>
            <a:r>
              <a:rPr lang="zh-CN" altLang="en-US" smtClean="0"/>
              <a:t>又叫缩小增量排序</a:t>
            </a:r>
            <a:endParaRPr lang="en-US" altLang="zh-CN" smtClean="0"/>
          </a:p>
          <a:p>
            <a:r>
              <a:rPr lang="zh-CN" altLang="en-US" smtClean="0"/>
              <a:t>算法思想：设待排序列含</a:t>
            </a:r>
            <a:r>
              <a:rPr lang="en-US" altLang="zh-CN" smtClean="0"/>
              <a:t>n</a:t>
            </a:r>
            <a:r>
              <a:rPr lang="zh-CN" altLang="en-US" smtClean="0"/>
              <a:t>个元素</a:t>
            </a:r>
            <a:endParaRPr lang="en-US" altLang="zh-CN" smtClean="0"/>
          </a:p>
          <a:p>
            <a:pPr lvl="1"/>
            <a:r>
              <a:rPr lang="zh-CN" altLang="en-US" smtClean="0"/>
              <a:t>取整数</a:t>
            </a:r>
            <a:r>
              <a:rPr lang="en-US" altLang="zh-CN" smtClean="0"/>
              <a:t>gap=floor(n/3)+1</a:t>
            </a:r>
            <a:r>
              <a:rPr lang="zh-CN" altLang="en-US" smtClean="0"/>
              <a:t>，将每隔</a:t>
            </a:r>
            <a:r>
              <a:rPr lang="en-US" altLang="zh-CN" smtClean="0"/>
              <a:t>gap</a:t>
            </a:r>
            <a:r>
              <a:rPr lang="zh-CN" altLang="en-US" smtClean="0"/>
              <a:t>的元素放在一个子序列中，对子序列插入排序</a:t>
            </a:r>
            <a:endParaRPr lang="en-US" altLang="zh-CN" smtClean="0"/>
          </a:p>
          <a:p>
            <a:pPr lvl="1"/>
            <a:r>
              <a:rPr lang="zh-CN" altLang="en-US" smtClean="0"/>
              <a:t>然后缩小间隔，令</a:t>
            </a:r>
            <a:r>
              <a:rPr lang="en-US" altLang="zh-CN" smtClean="0"/>
              <a:t>gap=floor(gap/3)+1</a:t>
            </a:r>
            <a:r>
              <a:rPr lang="zh-CN" altLang="en-US" smtClean="0"/>
              <a:t>，对新的子序列插入排序</a:t>
            </a:r>
            <a:endParaRPr lang="en-US" altLang="zh-CN" smtClean="0"/>
          </a:p>
          <a:p>
            <a:pPr lvl="1"/>
            <a:r>
              <a:rPr lang="zh-CN" altLang="en-US" smtClean="0"/>
              <a:t>重复上述过程，直至</a:t>
            </a:r>
            <a:r>
              <a:rPr lang="en-US" altLang="zh-CN" smtClean="0"/>
              <a:t>gap=1</a:t>
            </a:r>
            <a:r>
              <a:rPr lang="zh-CN" altLang="en-US" smtClean="0"/>
              <a:t>时最后执行一次</a:t>
            </a:r>
          </a:p>
        </p:txBody>
      </p:sp>
    </p:spTree>
    <p:extLst>
      <p:ext uri="{BB962C8B-B14F-4D97-AF65-F5344CB8AC3E}">
        <p14:creationId xmlns:p14="http://schemas.microsoft.com/office/powerpoint/2010/main" val="112930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4" name="object 13"/>
          <p:cNvSpPr txBox="1"/>
          <p:nvPr/>
        </p:nvSpPr>
        <p:spPr>
          <a:xfrm>
            <a:off x="628650" y="1866190"/>
            <a:ext cx="8140700" cy="3580467"/>
          </a:xfrm>
          <a:prstGeom prst="rect">
            <a:avLst/>
          </a:prstGeom>
        </p:spPr>
        <p:txBody>
          <a:bodyPr vert="horz" wrap="square" lIns="0" tIns="0" rIns="0" bIns="0" rtlCol="0">
            <a:spAutoFit/>
          </a:bodyPr>
          <a:lstStyle/>
          <a:p>
            <a:pPr marL="469265" marR="5080" indent="-457200">
              <a:spcBef>
                <a:spcPts val="1170"/>
              </a:spcBef>
            </a:pPr>
            <a:r>
              <a:rPr lang="en-US" sz="2400" spc="10" dirty="0">
                <a:latin typeface="微软雅黑"/>
                <a:cs typeface="微软雅黑"/>
              </a:rPr>
              <a:t>     </a:t>
            </a:r>
            <a:r>
              <a:rPr sz="2400" spc="10" dirty="0">
                <a:latin typeface="微软雅黑"/>
                <a:cs typeface="微软雅黑"/>
              </a:rPr>
              <a:t> </a:t>
            </a:r>
            <a:r>
              <a:rPr sz="2400" spc="10" dirty="0" err="1">
                <a:latin typeface="微软雅黑"/>
                <a:cs typeface="微软雅黑"/>
              </a:rPr>
              <a:t>希尔排序开始时增量较大，每个子序列中的记录个数较少，从而排序速度较快；当增量较小时，虽然每个子序列中</a:t>
            </a:r>
            <a:r>
              <a:rPr sz="2400" spc="10" dirty="0">
                <a:latin typeface="微软雅黑"/>
                <a:cs typeface="微软雅黑"/>
              </a:rPr>
              <a:t> </a:t>
            </a:r>
            <a:r>
              <a:rPr sz="2400" spc="10" dirty="0" err="1">
                <a:latin typeface="微软雅黑"/>
                <a:cs typeface="微软雅黑"/>
              </a:rPr>
              <a:t>记录个数较多，但整个序列已基本有序，排序速度也较快</a:t>
            </a:r>
            <a:r>
              <a:rPr sz="2400" spc="10" dirty="0">
                <a:latin typeface="微软雅黑"/>
                <a:cs typeface="微软雅黑"/>
              </a:rPr>
              <a:t>。</a:t>
            </a:r>
          </a:p>
          <a:p>
            <a:pPr marL="469265" marR="5080">
              <a:lnSpc>
                <a:spcPct val="100000"/>
              </a:lnSpc>
              <a:spcBef>
                <a:spcPts val="1170"/>
              </a:spcBef>
            </a:pPr>
            <a:r>
              <a:rPr sz="2400" spc="10" dirty="0">
                <a:latin typeface="微软雅黑"/>
                <a:cs typeface="微软雅黑"/>
              </a:rPr>
              <a:t>希尔排序算法的时间性能是所取增量的函数，而到目前为 止尚未有人求得一种最好的增量序列。</a:t>
            </a:r>
            <a:endParaRPr sz="2400" dirty="0">
              <a:latin typeface="微软雅黑"/>
              <a:cs typeface="微软雅黑"/>
            </a:endParaRPr>
          </a:p>
          <a:p>
            <a:pPr marL="469900" marR="140970" indent="-635" algn="just">
              <a:lnSpc>
                <a:spcPct val="100000"/>
              </a:lnSpc>
              <a:spcBef>
                <a:spcPts val="840"/>
              </a:spcBef>
            </a:pPr>
            <a:r>
              <a:rPr sz="2400" spc="10" dirty="0">
                <a:latin typeface="微软雅黑"/>
                <a:cs typeface="微软雅黑"/>
              </a:rPr>
              <a:t>研究表明，希尔排序的时间性能在</a:t>
            </a:r>
            <a:r>
              <a:rPr sz="2400" i="1" dirty="0">
                <a:latin typeface="Times New Roman"/>
                <a:cs typeface="Times New Roman"/>
              </a:rPr>
              <a:t>O</a:t>
            </a:r>
            <a:r>
              <a:rPr sz="2400" dirty="0">
                <a:latin typeface="Times New Roman"/>
                <a:cs typeface="Times New Roman"/>
              </a:rPr>
              <a:t>(</a:t>
            </a:r>
            <a:r>
              <a:rPr sz="2400" i="1" spc="-5" dirty="0">
                <a:latin typeface="Times New Roman"/>
                <a:cs typeface="Times New Roman"/>
              </a:rPr>
              <a:t>n</a:t>
            </a:r>
            <a:r>
              <a:rPr sz="2400" baseline="24305" dirty="0">
                <a:latin typeface="Times New Roman"/>
                <a:cs typeface="Times New Roman"/>
              </a:rPr>
              <a:t>2</a:t>
            </a:r>
            <a:r>
              <a:rPr sz="2400" dirty="0">
                <a:latin typeface="Times New Roman"/>
                <a:cs typeface="Times New Roman"/>
              </a:rPr>
              <a:t>)</a:t>
            </a:r>
            <a:r>
              <a:rPr sz="2400" spc="10" dirty="0">
                <a:latin typeface="微软雅黑"/>
                <a:cs typeface="微软雅黑"/>
              </a:rPr>
              <a:t>和</a:t>
            </a:r>
            <a:r>
              <a:rPr sz="2400" i="1" dirty="0">
                <a:latin typeface="Times New Roman"/>
                <a:cs typeface="Times New Roman"/>
              </a:rPr>
              <a:t>O</a:t>
            </a:r>
            <a:r>
              <a:rPr sz="2400" spc="5" dirty="0">
                <a:latin typeface="Times New Roman"/>
                <a:cs typeface="Times New Roman"/>
              </a:rPr>
              <a:t>(</a:t>
            </a:r>
            <a:r>
              <a:rPr sz="2400" i="1" spc="-5" dirty="0">
                <a:latin typeface="Times New Roman"/>
                <a:cs typeface="Times New Roman"/>
              </a:rPr>
              <a:t>nlog</a:t>
            </a:r>
            <a:r>
              <a:rPr sz="2400" baseline="-20833" dirty="0">
                <a:latin typeface="Times New Roman"/>
                <a:cs typeface="Times New Roman"/>
              </a:rPr>
              <a:t>2</a:t>
            </a:r>
            <a:r>
              <a:rPr sz="2400" i="1" spc="-5" dirty="0">
                <a:latin typeface="Times New Roman"/>
                <a:cs typeface="Times New Roman"/>
              </a:rPr>
              <a:t>n</a:t>
            </a:r>
            <a:r>
              <a:rPr sz="2400" dirty="0">
                <a:latin typeface="Times New Roman"/>
                <a:cs typeface="Times New Roman"/>
              </a:rPr>
              <a:t>)</a:t>
            </a:r>
            <a:r>
              <a:rPr sz="2400" spc="10" dirty="0">
                <a:latin typeface="微软雅黑"/>
                <a:cs typeface="微软雅黑"/>
              </a:rPr>
              <a:t>之间 当</a:t>
            </a:r>
            <a:r>
              <a:rPr sz="2400" i="1" dirty="0">
                <a:latin typeface="Times New Roman"/>
                <a:cs typeface="Times New Roman"/>
              </a:rPr>
              <a:t>n</a:t>
            </a:r>
            <a:r>
              <a:rPr sz="2400" spc="10" dirty="0">
                <a:latin typeface="微软雅黑"/>
                <a:cs typeface="微软雅黑"/>
              </a:rPr>
              <a:t>在某个特定范围内，希尔排序所需的比较次数和记录 的移动次数约为</a:t>
            </a:r>
            <a:r>
              <a:rPr sz="2400" i="1" dirty="0">
                <a:latin typeface="Times New Roman"/>
                <a:cs typeface="Times New Roman"/>
              </a:rPr>
              <a:t>O</a:t>
            </a:r>
            <a:r>
              <a:rPr sz="2400" dirty="0">
                <a:latin typeface="Times New Roman"/>
                <a:cs typeface="Times New Roman"/>
              </a:rPr>
              <a:t>(</a:t>
            </a:r>
            <a:r>
              <a:rPr sz="2400" i="1" spc="-5" dirty="0">
                <a:latin typeface="Times New Roman"/>
                <a:cs typeface="Times New Roman"/>
              </a:rPr>
              <a:t>n</a:t>
            </a:r>
            <a:r>
              <a:rPr sz="2400" baseline="24305" dirty="0">
                <a:latin typeface="Times New Roman"/>
                <a:cs typeface="Times New Roman"/>
              </a:rPr>
              <a:t>1.3 </a:t>
            </a:r>
            <a:r>
              <a:rPr sz="2400" spc="-300" baseline="24305"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dirty="0">
                <a:latin typeface="微软雅黑"/>
                <a:cs typeface="微软雅黑"/>
              </a:rPr>
              <a:t>。</a:t>
            </a:r>
          </a:p>
        </p:txBody>
      </p:sp>
    </p:spTree>
    <p:extLst>
      <p:ext uri="{BB962C8B-B14F-4D97-AF65-F5344CB8AC3E}">
        <p14:creationId xmlns:p14="http://schemas.microsoft.com/office/powerpoint/2010/main" val="64407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p:txBody>
          <a:bodyPr/>
          <a:lstStyle/>
          <a:p>
            <a:pPr eaLnBrk="1" hangingPunct="1"/>
            <a:r>
              <a:rPr lang="zh-CN" altLang="en-US" smtClean="0"/>
              <a:t>思想</a:t>
            </a:r>
            <a:endParaRPr lang="en-US" altLang="zh-CN" smtClean="0"/>
          </a:p>
          <a:p>
            <a:pPr lvl="1" eaLnBrk="1" hangingPunct="1"/>
            <a:r>
              <a:rPr lang="zh-CN" altLang="en-US" smtClean="0"/>
              <a:t>对于一个需要排序的数组</a:t>
            </a:r>
            <a:r>
              <a:rPr lang="en-US" altLang="zh-CN" smtClean="0"/>
              <a:t>A[0…n-1]</a:t>
            </a:r>
            <a:r>
              <a:rPr lang="zh-CN" altLang="en-US" smtClean="0"/>
              <a:t>，把它一分为二：</a:t>
            </a:r>
            <a:r>
              <a:rPr lang="en-US" altLang="zh-CN" smtClean="0"/>
              <a:t> A[0…n/2-1]</a:t>
            </a:r>
            <a:r>
              <a:rPr lang="zh-CN" altLang="en-US" smtClean="0"/>
              <a:t>和</a:t>
            </a:r>
            <a:r>
              <a:rPr lang="en-US" altLang="zh-CN" smtClean="0"/>
              <a:t>A[n/2…n-1]</a:t>
            </a:r>
            <a:r>
              <a:rPr lang="zh-CN" altLang="en-US" smtClean="0"/>
              <a:t>，并对每个子数组递归排序</a:t>
            </a:r>
            <a:endParaRPr lang="en-US" altLang="zh-CN" smtClean="0"/>
          </a:p>
          <a:p>
            <a:pPr lvl="1" eaLnBrk="1" hangingPunct="1"/>
            <a:r>
              <a:rPr lang="zh-CN" altLang="en-US" smtClean="0"/>
              <a:t>然后把这两个排好序的子数组合并为一个有序数组</a:t>
            </a:r>
            <a:endParaRPr lang="en-US" altLang="zh-CN" smtClean="0"/>
          </a:p>
        </p:txBody>
      </p:sp>
      <p:sp>
        <p:nvSpPr>
          <p:cNvPr id="31747" name="标题 1"/>
          <p:cNvSpPr>
            <a:spLocks noGrp="1"/>
          </p:cNvSpPr>
          <p:nvPr>
            <p:ph type="title"/>
          </p:nvPr>
        </p:nvSpPr>
        <p:spPr/>
        <p:txBody>
          <a:bodyPr/>
          <a:lstStyle/>
          <a:p>
            <a:pPr eaLnBrk="1" hangingPunct="1"/>
            <a:r>
              <a:rPr lang="zh-CN" altLang="en-US" smtClean="0"/>
              <a:t>归并排序</a:t>
            </a:r>
          </a:p>
        </p:txBody>
      </p:sp>
    </p:spTree>
    <p:extLst>
      <p:ext uri="{BB962C8B-B14F-4D97-AF65-F5344CB8AC3E}">
        <p14:creationId xmlns:p14="http://schemas.microsoft.com/office/powerpoint/2010/main" val="3602734204"/>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p:txBody>
          <a:bodyPr/>
          <a:lstStyle/>
          <a:p>
            <a:pPr eaLnBrk="1" hangingPunct="1"/>
            <a:r>
              <a:rPr lang="zh-CN" altLang="en-US" smtClean="0"/>
              <a:t>思想</a:t>
            </a:r>
            <a:endParaRPr lang="en-US" altLang="zh-CN" smtClean="0"/>
          </a:p>
          <a:p>
            <a:pPr lvl="1" eaLnBrk="1" hangingPunct="1"/>
            <a:r>
              <a:rPr lang="zh-CN" altLang="en-US" smtClean="0"/>
              <a:t>对两个有序数组的合并</a:t>
            </a:r>
            <a:endParaRPr lang="en-US" altLang="zh-CN" smtClean="0"/>
          </a:p>
          <a:p>
            <a:pPr lvl="1" eaLnBrk="1" hangingPunct="1"/>
            <a:r>
              <a:rPr lang="zh-CN" altLang="en-US" smtClean="0"/>
              <a:t>初始状态下，关注两个待合并数组的第一个元素</a:t>
            </a:r>
            <a:endParaRPr lang="en-US" altLang="zh-CN" smtClean="0"/>
          </a:p>
          <a:p>
            <a:pPr lvl="1" eaLnBrk="1" hangingPunct="1"/>
            <a:r>
              <a:rPr lang="zh-CN" altLang="en-US" smtClean="0"/>
              <a:t>然后比较这两个元素的大小，将较小的元素添加到一个新创建的数组中</a:t>
            </a:r>
            <a:endParaRPr lang="en-US" altLang="zh-CN" smtClean="0"/>
          </a:p>
          <a:p>
            <a:pPr lvl="1" eaLnBrk="1" hangingPunct="1"/>
            <a:r>
              <a:rPr lang="zh-CN" altLang="en-US" smtClean="0"/>
              <a:t>接着被复制数组中的下标后移，指向该较小元素的后继元素</a:t>
            </a:r>
            <a:endParaRPr lang="en-US" altLang="zh-CN" smtClean="0"/>
          </a:p>
          <a:p>
            <a:pPr lvl="1" eaLnBrk="1" hangingPunct="1"/>
            <a:r>
              <a:rPr lang="zh-CN" altLang="en-US" smtClean="0"/>
              <a:t>上述操作一直持续到两个数组中的一个被处理完为止</a:t>
            </a:r>
            <a:endParaRPr lang="en-US" altLang="zh-CN" smtClean="0"/>
          </a:p>
          <a:p>
            <a:pPr lvl="1" eaLnBrk="1" hangingPunct="1"/>
            <a:r>
              <a:rPr lang="zh-CN" altLang="en-US" smtClean="0"/>
              <a:t>然后在未处理完的数组中，剩下的元素被复制到新数组的尾部</a:t>
            </a:r>
          </a:p>
        </p:txBody>
      </p:sp>
      <p:sp>
        <p:nvSpPr>
          <p:cNvPr id="32772" name="标题 1"/>
          <p:cNvSpPr>
            <a:spLocks noGrp="1"/>
          </p:cNvSpPr>
          <p:nvPr>
            <p:ph type="title"/>
          </p:nvPr>
        </p:nvSpPr>
        <p:spPr/>
        <p:txBody>
          <a:bodyPr/>
          <a:lstStyle/>
          <a:p>
            <a:pPr eaLnBrk="1" hangingPunct="1"/>
            <a:r>
              <a:rPr lang="en-US" altLang="zh-CN" smtClean="0"/>
              <a:t>Merge</a:t>
            </a:r>
            <a:r>
              <a:rPr lang="zh-CN" altLang="en-US" smtClean="0"/>
              <a:t>算法</a:t>
            </a:r>
          </a:p>
        </p:txBody>
      </p:sp>
    </p:spTree>
    <p:extLst>
      <p:ext uri="{BB962C8B-B14F-4D97-AF65-F5344CB8AC3E}">
        <p14:creationId xmlns:p14="http://schemas.microsoft.com/office/powerpoint/2010/main" val="1206622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时间复杂度分析</a:t>
            </a:r>
            <a:endParaRPr lang="zh-CN" altLang="en-US" dirty="0"/>
          </a:p>
        </p:txBody>
      </p:sp>
      <p:sp>
        <p:nvSpPr>
          <p:cNvPr id="5" name="文本占位符 4"/>
          <p:cNvSpPr>
            <a:spLocks noGrp="1"/>
          </p:cNvSpPr>
          <p:nvPr>
            <p:ph type="body" idx="1"/>
          </p:nvPr>
        </p:nvSpPr>
        <p:spPr/>
        <p:txBody>
          <a:bodyPr/>
          <a:lstStyle/>
          <a:p>
            <a:r>
              <a:rPr lang="zh-CN" altLang="en-US" dirty="0" smtClean="0"/>
              <a:t>渐近符号表示法 （</a:t>
            </a:r>
            <a:r>
              <a:rPr lang="en-US" altLang="zh-CN" dirty="0" smtClean="0"/>
              <a:t>asymptotic notation</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33</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p:txBody>
          <a:bodyPr/>
          <a:lstStyle/>
          <a:p>
            <a:pPr eaLnBrk="1" hangingPunct="1"/>
            <a:endParaRPr lang="zh-CN" altLang="en-US" smtClean="0"/>
          </a:p>
        </p:txBody>
      </p:sp>
      <p:sp>
        <p:nvSpPr>
          <p:cNvPr id="34819" name="标题 1"/>
          <p:cNvSpPr>
            <a:spLocks noGrp="1"/>
          </p:cNvSpPr>
          <p:nvPr>
            <p:ph type="title"/>
          </p:nvPr>
        </p:nvSpPr>
        <p:spPr/>
        <p:txBody>
          <a:bodyPr/>
          <a:lstStyle/>
          <a:p>
            <a:pPr eaLnBrk="1" hangingPunct="1"/>
            <a:r>
              <a:rPr lang="zh-CN" altLang="en-US" smtClean="0"/>
              <a:t>算法演示</a:t>
            </a: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177800"/>
            <a:ext cx="7126287"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71319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自然归并排序</a:t>
            </a:r>
          </a:p>
        </p:txBody>
      </p:sp>
      <p:sp>
        <p:nvSpPr>
          <p:cNvPr id="36867" name="Rectangle 3"/>
          <p:cNvSpPr>
            <a:spLocks noGrp="1" noChangeArrowheads="1"/>
          </p:cNvSpPr>
          <p:nvPr>
            <p:ph type="body" idx="1"/>
          </p:nvPr>
        </p:nvSpPr>
        <p:spPr/>
        <p:txBody>
          <a:bodyPr/>
          <a:lstStyle/>
          <a:p>
            <a:r>
              <a:rPr lang="en-US" altLang="zh-CN" smtClean="0">
                <a:solidFill>
                  <a:schemeClr val="hlink"/>
                </a:solidFill>
              </a:rPr>
              <a:t>natural merge sort</a:t>
            </a:r>
          </a:p>
          <a:p>
            <a:r>
              <a:rPr lang="zh-CN" altLang="en-US" smtClean="0"/>
              <a:t>进一步改进：若原始序列中存在有序子序列，则不进行分解</a:t>
            </a:r>
          </a:p>
          <a:p>
            <a:r>
              <a:rPr lang="en-US" altLang="zh-CN" smtClean="0"/>
              <a:t>[4, 8, 3, 7, 1, 5, 6, 2]</a:t>
            </a:r>
            <a:br>
              <a:rPr lang="en-US" altLang="zh-CN" smtClean="0"/>
            </a:br>
            <a:r>
              <a:rPr lang="en-US" altLang="zh-CN" smtClean="0">
                <a:sym typeface="Wingdings" panose="05000000000000000000" pitchFamily="2" charset="2"/>
              </a:rPr>
              <a:t>[4, 8], [3, 7], [1, 5, 6], [2]</a:t>
            </a:r>
            <a:br>
              <a:rPr lang="en-US" altLang="zh-CN" smtClean="0">
                <a:sym typeface="Wingdings" panose="05000000000000000000" pitchFamily="2" charset="2"/>
              </a:rPr>
            </a:br>
            <a:r>
              <a:rPr lang="en-US" altLang="zh-CN" smtClean="0">
                <a:sym typeface="Wingdings" panose="05000000000000000000" pitchFamily="2" charset="2"/>
              </a:rPr>
              <a:t>[3, 4, 7, 8], [1, 2, 5, 6]</a:t>
            </a:r>
            <a:br>
              <a:rPr lang="en-US" altLang="zh-CN" smtClean="0">
                <a:sym typeface="Wingdings" panose="05000000000000000000" pitchFamily="2" charset="2"/>
              </a:rPr>
            </a:br>
            <a:r>
              <a:rPr lang="en-US" altLang="zh-CN" smtClean="0">
                <a:sym typeface="Wingdings" panose="05000000000000000000" pitchFamily="2" charset="2"/>
              </a:rPr>
              <a:t>[1, 2, 3, 4, 5, 6, 7, 8]</a:t>
            </a:r>
            <a:endParaRPr lang="en-US" altLang="zh-CN" smtClean="0"/>
          </a:p>
        </p:txBody>
      </p:sp>
    </p:spTree>
    <p:extLst>
      <p:ext uri="{BB962C8B-B14F-4D97-AF65-F5344CB8AC3E}">
        <p14:creationId xmlns:p14="http://schemas.microsoft.com/office/powerpoint/2010/main" val="84674620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部分结论</a:t>
            </a:r>
          </a:p>
        </p:txBody>
      </p:sp>
      <p:sp>
        <p:nvSpPr>
          <p:cNvPr id="56323" name="内容占位符 2"/>
          <p:cNvSpPr>
            <a:spLocks noGrp="1"/>
          </p:cNvSpPr>
          <p:nvPr>
            <p:ph idx="1"/>
          </p:nvPr>
        </p:nvSpPr>
        <p:spPr>
          <a:xfrm>
            <a:off x="917575" y="1525588"/>
            <a:ext cx="7780338" cy="4570412"/>
          </a:xfrm>
        </p:spPr>
        <p:txBody>
          <a:bodyPr/>
          <a:lstStyle/>
          <a:p>
            <a:pPr>
              <a:buFontTx/>
              <a:buNone/>
            </a:pPr>
            <a:r>
              <a:rPr lang="zh-CN" altLang="en-US" smtClean="0"/>
              <a:t>（</a:t>
            </a:r>
            <a:r>
              <a:rPr lang="en-US" altLang="zh-CN" smtClean="0"/>
              <a:t>1</a:t>
            </a:r>
            <a:r>
              <a:rPr lang="zh-CN" altLang="en-US" smtClean="0"/>
              <a:t>）平均来看，快排最优，但若初始序列有序，则快排性能降至</a:t>
            </a:r>
            <a:r>
              <a:rPr lang="en-US" altLang="zh-CN" smtClean="0"/>
              <a:t>n</a:t>
            </a:r>
            <a:r>
              <a:rPr lang="en-US" altLang="zh-CN" baseline="30000" smtClean="0"/>
              <a:t>2</a:t>
            </a:r>
            <a:r>
              <a:rPr lang="zh-CN" altLang="en-US" smtClean="0"/>
              <a:t>级。使用三平均选中轴法可避免最差情况，结合插入排序效果更好。</a:t>
            </a:r>
            <a:endParaRPr lang="en-US" altLang="zh-CN" smtClean="0"/>
          </a:p>
          <a:p>
            <a:pPr>
              <a:buFontTx/>
              <a:buNone/>
            </a:pPr>
            <a:endParaRPr lang="en-US" altLang="zh-CN" smtClean="0"/>
          </a:p>
          <a:p>
            <a:pPr>
              <a:buFontTx/>
              <a:buNone/>
            </a:pPr>
            <a:r>
              <a:rPr lang="zh-CN" altLang="en-US" smtClean="0"/>
              <a:t>（</a:t>
            </a:r>
            <a:r>
              <a:rPr lang="en-US" altLang="zh-CN" smtClean="0"/>
              <a:t>2</a:t>
            </a:r>
            <a:r>
              <a:rPr lang="zh-CN" altLang="en-US" smtClean="0"/>
              <a:t>）插入、选择、冒泡都属“简单排序”，复杂度是</a:t>
            </a:r>
            <a:r>
              <a:rPr lang="en-US" altLang="zh-CN" smtClean="0"/>
              <a:t>n</a:t>
            </a:r>
            <a:r>
              <a:rPr lang="en-US" altLang="zh-CN" baseline="30000" smtClean="0"/>
              <a:t>2</a:t>
            </a:r>
            <a:r>
              <a:rPr lang="zh-CN" altLang="en-US" smtClean="0"/>
              <a:t>，它们中间当待排序列基本有序或</a:t>
            </a:r>
            <a:r>
              <a:rPr lang="en-US" altLang="zh-CN" smtClean="0"/>
              <a:t>n</a:t>
            </a:r>
            <a:r>
              <a:rPr lang="zh-CN" altLang="en-US" smtClean="0"/>
              <a:t>较小时，插入排序更好。</a:t>
            </a:r>
          </a:p>
        </p:txBody>
      </p:sp>
    </p:spTree>
    <p:extLst>
      <p:ext uri="{BB962C8B-B14F-4D97-AF65-F5344CB8AC3E}">
        <p14:creationId xmlns:p14="http://schemas.microsoft.com/office/powerpoint/2010/main" val="210295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部分结论</a:t>
            </a:r>
          </a:p>
        </p:txBody>
      </p:sp>
      <p:sp>
        <p:nvSpPr>
          <p:cNvPr id="57347" name="内容占位符 2"/>
          <p:cNvSpPr>
            <a:spLocks noGrp="1"/>
          </p:cNvSpPr>
          <p:nvPr>
            <p:ph idx="1"/>
          </p:nvPr>
        </p:nvSpPr>
        <p:spPr/>
        <p:txBody>
          <a:bodyPr/>
          <a:lstStyle/>
          <a:p>
            <a:pPr>
              <a:buFontTx/>
              <a:buNone/>
            </a:pPr>
            <a:r>
              <a:rPr lang="zh-CN" altLang="en-US" smtClean="0"/>
              <a:t>（</a:t>
            </a:r>
            <a:r>
              <a:rPr lang="en-US" altLang="zh-CN" smtClean="0"/>
              <a:t>3</a:t>
            </a:r>
            <a:r>
              <a:rPr lang="zh-CN" altLang="en-US" smtClean="0"/>
              <a:t>）稳定排序算法有：插入、冒泡、归并、基数</a:t>
            </a:r>
            <a:endParaRPr lang="en-US" altLang="zh-CN" smtClean="0"/>
          </a:p>
          <a:p>
            <a:pPr>
              <a:buFontTx/>
              <a:buNone/>
            </a:pPr>
            <a:endParaRPr lang="en-US" altLang="zh-CN" smtClean="0"/>
          </a:p>
          <a:p>
            <a:pPr>
              <a:buFontTx/>
              <a:buNone/>
            </a:pPr>
            <a:r>
              <a:rPr lang="zh-CN" altLang="en-US" smtClean="0"/>
              <a:t>（</a:t>
            </a:r>
            <a:r>
              <a:rPr lang="en-US" altLang="zh-CN" smtClean="0"/>
              <a:t>4</a:t>
            </a:r>
            <a:r>
              <a:rPr lang="zh-CN" altLang="en-US" smtClean="0"/>
              <a:t>）不稳定排序算法有：简单选择、希尔、快速、堆排序</a:t>
            </a:r>
          </a:p>
        </p:txBody>
      </p:sp>
    </p:spTree>
    <p:extLst>
      <p:ext uri="{BB962C8B-B14F-4D97-AF65-F5344CB8AC3E}">
        <p14:creationId xmlns:p14="http://schemas.microsoft.com/office/powerpoint/2010/main" val="307133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p:graphicFrame>
        <p:nvGraphicFramePr>
          <p:cNvPr id="4" name="object 9"/>
          <p:cNvGraphicFramePr>
            <a:graphicFrameLocks noGrp="1"/>
          </p:cNvGraphicFramePr>
          <p:nvPr>
            <p:extLst/>
          </p:nvPr>
        </p:nvGraphicFramePr>
        <p:xfrm>
          <a:off x="737946" y="1576450"/>
          <a:ext cx="7769344" cy="5215124"/>
        </p:xfrm>
        <a:graphic>
          <a:graphicData uri="http://schemas.openxmlformats.org/drawingml/2006/table">
            <a:tbl>
              <a:tblPr firstRow="1" bandRow="1">
                <a:tableStyleId>{2D5ABB26-0587-4C30-8999-92F81FD0307C}</a:tableStyleId>
              </a:tblPr>
              <a:tblGrid>
                <a:gridCol w="2282951"/>
                <a:gridCol w="1760982"/>
                <a:gridCol w="1869948"/>
                <a:gridCol w="1855463"/>
              </a:tblGrid>
              <a:tr h="582168">
                <a:tc>
                  <a:txBody>
                    <a:bodyPr/>
                    <a:lstStyle/>
                    <a:p>
                      <a:pPr marL="77470">
                        <a:lnSpc>
                          <a:spcPct val="100000"/>
                        </a:lnSpc>
                      </a:pPr>
                      <a:r>
                        <a:rPr sz="2400" b="1" spc="10" dirty="0">
                          <a:latin typeface="宋体"/>
                          <a:cs typeface="宋体"/>
                        </a:rPr>
                        <a:t>排序方法</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54000">
                        <a:lnSpc>
                          <a:spcPct val="100000"/>
                        </a:lnSpc>
                      </a:pPr>
                      <a:r>
                        <a:rPr sz="2400" b="1" spc="10" dirty="0">
                          <a:latin typeface="宋体"/>
                          <a:cs typeface="宋体"/>
                        </a:rPr>
                        <a:t>平均情况</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08610">
                        <a:lnSpc>
                          <a:spcPct val="100000"/>
                        </a:lnSpc>
                      </a:pPr>
                      <a:r>
                        <a:rPr sz="2400" b="1" spc="10" dirty="0">
                          <a:latin typeface="宋体"/>
                          <a:cs typeface="宋体"/>
                        </a:rPr>
                        <a:t>最好情况</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00990">
                        <a:lnSpc>
                          <a:spcPct val="100000"/>
                        </a:lnSpc>
                      </a:pPr>
                      <a:r>
                        <a:rPr sz="2400" b="1" spc="10" dirty="0">
                          <a:latin typeface="宋体"/>
                          <a:cs typeface="宋体"/>
                        </a:rPr>
                        <a:t>最坏情况</a:t>
                      </a:r>
                      <a:endParaRPr sz="2400" dirty="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499109">
                <a:tc>
                  <a:txBody>
                    <a:bodyPr/>
                    <a:lstStyle/>
                    <a:p>
                      <a:pPr marL="77470">
                        <a:lnSpc>
                          <a:spcPct val="100000"/>
                        </a:lnSpc>
                      </a:pPr>
                      <a:r>
                        <a:rPr sz="2400" b="1" spc="10" dirty="0">
                          <a:latin typeface="宋体"/>
                          <a:cs typeface="宋体"/>
                        </a:rPr>
                        <a:t>直接插入排序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18159">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26541">
                <a:tc>
                  <a:txBody>
                    <a:bodyPr/>
                    <a:lstStyle/>
                    <a:p>
                      <a:pPr marL="77470">
                        <a:lnSpc>
                          <a:spcPct val="100000"/>
                        </a:lnSpc>
                      </a:pPr>
                      <a:r>
                        <a:rPr sz="2400" b="1" spc="10" dirty="0">
                          <a:latin typeface="宋体"/>
                          <a:cs typeface="宋体"/>
                        </a:rPr>
                        <a:t>希尔排序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939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9657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1.</a:t>
                      </a:r>
                      <a:r>
                        <a:rPr sz="2400" b="1" spc="-7" baseline="24305" dirty="0">
                          <a:latin typeface="Times New Roman"/>
                          <a:cs typeface="Times New Roman"/>
                        </a:rPr>
                        <a:t>3</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455676">
                <a:tc>
                  <a:txBody>
                    <a:bodyPr/>
                    <a:lstStyle/>
                    <a:p>
                      <a:pPr marL="77470">
                        <a:lnSpc>
                          <a:spcPct val="100000"/>
                        </a:lnSpc>
                      </a:pPr>
                      <a:r>
                        <a:rPr sz="2400" b="1" spc="10" dirty="0">
                          <a:latin typeface="宋体"/>
                          <a:cs typeface="宋体"/>
                        </a:rPr>
                        <a:t>起泡排序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18159">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85470">
                        <a:lnSpc>
                          <a:spcPct val="100000"/>
                        </a:lnSpc>
                      </a:pPr>
                      <a:r>
                        <a:rPr sz="2400" b="1" i="1" dirty="0">
                          <a:latin typeface="Times New Roman"/>
                          <a:cs typeface="Times New Roman"/>
                        </a:rPr>
                        <a:t>O </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498348">
                <a:tc>
                  <a:txBody>
                    <a:bodyPr/>
                    <a:lstStyle/>
                    <a:p>
                      <a:pPr marL="77470">
                        <a:lnSpc>
                          <a:spcPct val="100000"/>
                        </a:lnSpc>
                      </a:pPr>
                      <a:r>
                        <a:rPr sz="2400" b="1" spc="10" dirty="0">
                          <a:latin typeface="宋体"/>
                          <a:cs typeface="宋体"/>
                        </a:rPr>
                        <a:t>快速排序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939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400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68451">
                <a:tc>
                  <a:txBody>
                    <a:bodyPr/>
                    <a:lstStyle/>
                    <a:p>
                      <a:pPr marL="77470">
                        <a:lnSpc>
                          <a:spcPct val="100000"/>
                        </a:lnSpc>
                      </a:pPr>
                      <a:r>
                        <a:rPr sz="2400" b="1" spc="10" dirty="0">
                          <a:latin typeface="宋体"/>
                          <a:cs typeface="宋体"/>
                        </a:rPr>
                        <a:t>直接选择排序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18159">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7277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27304">
                <a:tc>
                  <a:txBody>
                    <a:bodyPr/>
                    <a:lstStyle/>
                    <a:p>
                      <a:pPr marL="77470">
                        <a:lnSpc>
                          <a:spcPct val="100000"/>
                        </a:lnSpc>
                      </a:pPr>
                      <a:r>
                        <a:rPr sz="2400" b="1" spc="10" dirty="0">
                          <a:latin typeface="宋体"/>
                          <a:cs typeface="宋体"/>
                        </a:rPr>
                        <a:t>堆排序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939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400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48285">
                        <a:lnSpc>
                          <a:spcPct val="100000"/>
                        </a:lnSpc>
                      </a:pPr>
                      <a:r>
                        <a:rPr sz="2400" b="1" i="1" dirty="0">
                          <a:latin typeface="Times New Roman"/>
                          <a:cs typeface="Times New Roman"/>
                        </a:rPr>
                        <a:t>O </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95122">
                <a:tc>
                  <a:txBody>
                    <a:bodyPr/>
                    <a:lstStyle/>
                    <a:p>
                      <a:pPr marL="77470">
                        <a:lnSpc>
                          <a:spcPct val="100000"/>
                        </a:lnSpc>
                      </a:pPr>
                      <a:r>
                        <a:rPr sz="2400" b="1" spc="10" dirty="0" err="1" smtClean="0">
                          <a:latin typeface="宋体"/>
                          <a:cs typeface="宋体"/>
                        </a:rPr>
                        <a:t>归并排序</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939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400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8638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96645">
                <a:tc>
                  <a:txBody>
                    <a:bodyPr/>
                    <a:lstStyle/>
                    <a:p>
                      <a:pPr marL="77470">
                        <a:lnSpc>
                          <a:spcPct val="100000"/>
                        </a:lnSpc>
                      </a:pPr>
                      <a:r>
                        <a:rPr sz="2400" b="1" spc="10" dirty="0">
                          <a:latin typeface="宋体"/>
                          <a:cs typeface="宋体"/>
                        </a:rPr>
                        <a:t>基数排序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45110">
                        <a:lnSpc>
                          <a:spcPct val="100000"/>
                        </a:lnSpc>
                      </a:pPr>
                      <a:r>
                        <a:rPr sz="2400" b="1" i="1" dirty="0">
                          <a:latin typeface="Times New Roman"/>
                          <a:cs typeface="Times New Roman"/>
                        </a:rPr>
                        <a:t>O(d(n+r))</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00355">
                        <a:lnSpc>
                          <a:spcPct val="100000"/>
                        </a:lnSpc>
                      </a:pPr>
                      <a:r>
                        <a:rPr sz="2400" b="1" i="1" dirty="0">
                          <a:latin typeface="Times New Roman"/>
                          <a:cs typeface="Times New Roman"/>
                        </a:rPr>
                        <a:t>O(d(n+r))</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2735">
                        <a:lnSpc>
                          <a:spcPct val="100000"/>
                        </a:lnSpc>
                      </a:pPr>
                      <a:r>
                        <a:rPr sz="2400" b="1" i="1" dirty="0">
                          <a:latin typeface="Times New Roman"/>
                          <a:cs typeface="Times New Roman"/>
                        </a:rPr>
                        <a:t>O(d(n+r))</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63436">
                <a:tc>
                  <a:txBody>
                    <a:bodyPr/>
                    <a:lstStyle/>
                    <a:p>
                      <a:endParaRPr sz="2400">
                        <a:latin typeface="Times New Roman"/>
                        <a:cs typeface="Times New Roman"/>
                      </a:endParaRPr>
                    </a:p>
                  </a:txBody>
                  <a:tcPr marL="0" marR="0" marT="0" marB="0">
                    <a:lnT w="28575">
                      <a:solidFill>
                        <a:srgbClr val="000000"/>
                      </a:solidFill>
                      <a:prstDash val="solid"/>
                    </a:lnT>
                    <a:lnB w="9525">
                      <a:solidFill>
                        <a:srgbClr val="000000"/>
                      </a:solidFill>
                      <a:prstDash val="solid"/>
                    </a:lnB>
                  </a:tcPr>
                </a:tc>
                <a:tc>
                  <a:txBody>
                    <a:bodyPr/>
                    <a:lstStyle/>
                    <a:p>
                      <a:endParaRPr sz="2400">
                        <a:latin typeface="Times New Roman"/>
                        <a:cs typeface="Times New Roman"/>
                      </a:endParaRPr>
                    </a:p>
                  </a:txBody>
                  <a:tcPr marL="0" marR="0" marT="0" marB="0">
                    <a:lnT w="28575">
                      <a:solidFill>
                        <a:srgbClr val="000000"/>
                      </a:solidFill>
                      <a:prstDash val="solid"/>
                    </a:lnT>
                    <a:lnB w="9525">
                      <a:solidFill>
                        <a:srgbClr val="000000"/>
                      </a:solidFill>
                      <a:prstDash val="solid"/>
                    </a:lnB>
                  </a:tcPr>
                </a:tc>
                <a:tc>
                  <a:txBody>
                    <a:bodyPr/>
                    <a:lstStyle/>
                    <a:p>
                      <a:endParaRPr sz="2400">
                        <a:latin typeface="Times New Roman"/>
                        <a:cs typeface="Times New Roman"/>
                      </a:endParaRPr>
                    </a:p>
                  </a:txBody>
                  <a:tcPr marL="0" marR="0" marT="0" marB="0">
                    <a:lnT w="28575">
                      <a:solidFill>
                        <a:srgbClr val="000000"/>
                      </a:solidFill>
                      <a:prstDash val="solid"/>
                    </a:lnT>
                    <a:lnB w="9525">
                      <a:solidFill>
                        <a:srgbClr val="000000"/>
                      </a:solidFill>
                      <a:prstDash val="solid"/>
                    </a:lnB>
                  </a:tcPr>
                </a:tc>
                <a:tc>
                  <a:txBody>
                    <a:bodyPr/>
                    <a:lstStyle/>
                    <a:p>
                      <a:endParaRPr sz="2400" dirty="0">
                        <a:latin typeface="Times New Roman"/>
                        <a:cs typeface="Times New Roman"/>
                      </a:endParaRPr>
                    </a:p>
                  </a:txBody>
                  <a:tcPr marL="0" marR="0" marT="0" marB="0">
                    <a:lnT w="28575">
                      <a:solidFill>
                        <a:srgbClr val="000000"/>
                      </a:solidFill>
                      <a:prstDash val="solid"/>
                    </a:lnT>
                    <a:lnB w="9525">
                      <a:solidFill>
                        <a:srgbClr val="000000"/>
                      </a:solidFill>
                      <a:prstDash val="solid"/>
                    </a:lnB>
                  </a:tcPr>
                </a:tc>
              </a:tr>
            </a:tbl>
          </a:graphicData>
        </a:graphic>
      </p:graphicFrame>
    </p:spTree>
    <p:extLst>
      <p:ext uri="{BB962C8B-B14F-4D97-AF65-F5344CB8AC3E}">
        <p14:creationId xmlns:p14="http://schemas.microsoft.com/office/powerpoint/2010/main" val="297061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空间复杂</a:t>
            </a:r>
            <a:r>
              <a:rPr lang="zh-CN" altLang="en-US" dirty="0" smtClean="0"/>
              <a:t>度和稳定性</a:t>
            </a:r>
            <a:endParaRPr lang="zh-CN" altLang="en-US" dirty="0"/>
          </a:p>
        </p:txBody>
      </p:sp>
      <p:graphicFrame>
        <p:nvGraphicFramePr>
          <p:cNvPr id="4" name="object 9"/>
          <p:cNvGraphicFramePr>
            <a:graphicFrameLocks noGrp="1"/>
          </p:cNvGraphicFramePr>
          <p:nvPr/>
        </p:nvGraphicFramePr>
        <p:xfrm>
          <a:off x="686130" y="1557400"/>
          <a:ext cx="7972036" cy="5242556"/>
        </p:xfrm>
        <a:graphic>
          <a:graphicData uri="http://schemas.openxmlformats.org/drawingml/2006/table">
            <a:tbl>
              <a:tblPr firstRow="1" bandRow="1">
                <a:tableStyleId>{2D5ABB26-0587-4C30-8999-92F81FD0307C}</a:tableStyleId>
              </a:tblPr>
              <a:tblGrid>
                <a:gridCol w="2280666"/>
                <a:gridCol w="2254757"/>
                <a:gridCol w="3436613"/>
              </a:tblGrid>
              <a:tr h="542544">
                <a:tc>
                  <a:txBody>
                    <a:bodyPr/>
                    <a:lstStyle/>
                    <a:p>
                      <a:pPr marL="77470">
                        <a:lnSpc>
                          <a:spcPct val="100000"/>
                        </a:lnSpc>
                      </a:pPr>
                      <a:r>
                        <a:rPr sz="2400" b="1" spc="10" dirty="0">
                          <a:latin typeface="宋体"/>
                          <a:cs typeface="宋体"/>
                        </a:rPr>
                        <a:t>排序方法</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0380">
                        <a:lnSpc>
                          <a:spcPct val="100000"/>
                        </a:lnSpc>
                      </a:pPr>
                      <a:r>
                        <a:rPr sz="2400" b="1" spc="10" dirty="0">
                          <a:latin typeface="宋体"/>
                          <a:cs typeface="宋体"/>
                        </a:rPr>
                        <a:t>辅助空间</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36245">
                        <a:lnSpc>
                          <a:spcPct val="100000"/>
                        </a:lnSpc>
                      </a:pPr>
                      <a:r>
                        <a:rPr sz="2400" b="1" spc="10" dirty="0">
                          <a:latin typeface="宋体"/>
                          <a:cs typeface="宋体"/>
                        </a:rPr>
                        <a:t>稳定</a:t>
                      </a:r>
                      <a:r>
                        <a:rPr sz="2400" b="1" spc="5" dirty="0">
                          <a:latin typeface="宋体"/>
                          <a:cs typeface="宋体"/>
                        </a:rPr>
                        <a:t>性</a:t>
                      </a:r>
                      <a:r>
                        <a:rPr sz="2400" b="1" dirty="0">
                          <a:latin typeface="Times New Roman"/>
                          <a:cs typeface="Times New Roman"/>
                        </a:rPr>
                        <a:t>/</a:t>
                      </a:r>
                      <a:r>
                        <a:rPr sz="2400" b="1" spc="10" dirty="0">
                          <a:latin typeface="宋体"/>
                          <a:cs typeface="宋体"/>
                        </a:rPr>
                        <a:t>不稳定举例</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7">
                <a:tc>
                  <a:txBody>
                    <a:bodyPr/>
                    <a:lstStyle/>
                    <a:p>
                      <a:pPr marL="77470">
                        <a:lnSpc>
                          <a:spcPct val="100000"/>
                        </a:lnSpc>
                      </a:pPr>
                      <a:r>
                        <a:rPr sz="2400" b="1" spc="10" dirty="0">
                          <a:latin typeface="宋体"/>
                          <a:cs typeface="宋体"/>
                        </a:rPr>
                        <a:t>直接插入排序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是</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8733">
                <a:tc>
                  <a:txBody>
                    <a:bodyPr/>
                    <a:lstStyle/>
                    <a:p>
                      <a:pPr marL="77470">
                        <a:lnSpc>
                          <a:spcPct val="100000"/>
                        </a:lnSpc>
                      </a:pPr>
                      <a:r>
                        <a:rPr sz="2400" b="1" spc="10" dirty="0">
                          <a:latin typeface="宋体"/>
                          <a:cs typeface="宋体"/>
                        </a:rPr>
                        <a:t>希尔排序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否</a:t>
                      </a:r>
                      <a:r>
                        <a:rPr sz="2400" b="1" spc="-5" dirty="0">
                          <a:latin typeface="Arial"/>
                          <a:cs typeface="Arial"/>
                        </a:rPr>
                        <a:t>/3,2,2’(d=2,d=1)</a:t>
                      </a:r>
                      <a:endParaRPr sz="2400">
                        <a:latin typeface="Arial"/>
                        <a:cs typeface="Arial"/>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8">
                <a:tc>
                  <a:txBody>
                    <a:bodyPr/>
                    <a:lstStyle/>
                    <a:p>
                      <a:pPr marL="77470">
                        <a:lnSpc>
                          <a:spcPct val="100000"/>
                        </a:lnSpc>
                      </a:pPr>
                      <a:r>
                        <a:rPr sz="2400" b="1" spc="10" dirty="0">
                          <a:latin typeface="宋体"/>
                          <a:cs typeface="宋体"/>
                        </a:rPr>
                        <a:t>起泡排序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是</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8">
                <a:tc>
                  <a:txBody>
                    <a:bodyPr/>
                    <a:lstStyle/>
                    <a:p>
                      <a:pPr marL="77470">
                        <a:lnSpc>
                          <a:spcPct val="100000"/>
                        </a:lnSpc>
                      </a:pPr>
                      <a:r>
                        <a:rPr sz="2400" b="1" spc="10" dirty="0">
                          <a:latin typeface="宋体"/>
                          <a:cs typeface="宋体"/>
                        </a:rPr>
                        <a:t>快速排序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6210">
                        <a:lnSpc>
                          <a:spcPct val="100000"/>
                        </a:lnSpc>
                      </a:pPr>
                      <a:r>
                        <a:rPr sz="2400" b="1" i="1" dirty="0">
                          <a:latin typeface="Times New Roman"/>
                          <a:cs typeface="Times New Roman"/>
                        </a:rPr>
                        <a:t>O</a:t>
                      </a:r>
                      <a:r>
                        <a:rPr sz="2400" b="1" spc="-5" dirty="0">
                          <a:latin typeface="Times New Roman"/>
                          <a:cs typeface="Times New Roman"/>
                        </a:rPr>
                        <a:t>(lo</a:t>
                      </a:r>
                      <a:r>
                        <a:rPr sz="2400" b="1" dirty="0">
                          <a:latin typeface="Times New Roman"/>
                          <a:cs typeface="Times New Roman"/>
                        </a:rPr>
                        <a:t>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r>
                        <a:rPr sz="2400" b="1" spc="-5" dirty="0">
                          <a:latin typeface="Times New Roman"/>
                          <a:cs typeface="Times New Roman"/>
                        </a:rPr>
                        <a:t> </a:t>
                      </a:r>
                      <a:r>
                        <a:rPr sz="2400" b="1" spc="5" dirty="0">
                          <a:latin typeface="Times New Roman"/>
                          <a:cs typeface="Times New Roman"/>
                        </a:rPr>
                        <a:t>~</a:t>
                      </a: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否</a:t>
                      </a:r>
                      <a:r>
                        <a:rPr sz="2400" b="1" spc="-5" dirty="0">
                          <a:latin typeface="Arial"/>
                          <a:cs typeface="Arial"/>
                        </a:rPr>
                        <a:t>/2,2’,1</a:t>
                      </a:r>
                      <a:endParaRPr sz="2400">
                        <a:latin typeface="Arial"/>
                        <a:cs typeface="Arial"/>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7">
                <a:tc>
                  <a:txBody>
                    <a:bodyPr/>
                    <a:lstStyle/>
                    <a:p>
                      <a:pPr marL="77470">
                        <a:lnSpc>
                          <a:spcPct val="100000"/>
                        </a:lnSpc>
                      </a:pPr>
                      <a:r>
                        <a:rPr sz="2400" b="1" spc="10" dirty="0">
                          <a:latin typeface="宋体"/>
                          <a:cs typeface="宋体"/>
                        </a:rPr>
                        <a:t>直接选择排序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否</a:t>
                      </a:r>
                      <a:r>
                        <a:rPr sz="2400" b="1" spc="-5" dirty="0">
                          <a:latin typeface="Arial"/>
                          <a:cs typeface="Arial"/>
                        </a:rPr>
                        <a:t>/2,2’,1</a:t>
                      </a:r>
                      <a:endParaRPr sz="2400">
                        <a:latin typeface="Arial"/>
                        <a:cs typeface="Arial"/>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8">
                <a:tc>
                  <a:txBody>
                    <a:bodyPr/>
                    <a:lstStyle/>
                    <a:p>
                      <a:pPr marL="76835">
                        <a:lnSpc>
                          <a:spcPct val="100000"/>
                        </a:lnSpc>
                      </a:pPr>
                      <a:r>
                        <a:rPr sz="2400" b="1" spc="10" dirty="0">
                          <a:latin typeface="宋体"/>
                          <a:cs typeface="宋体"/>
                        </a:rPr>
                        <a:t>堆排序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6835">
                        <a:lnSpc>
                          <a:spcPct val="100000"/>
                        </a:lnSpc>
                      </a:pPr>
                      <a:r>
                        <a:rPr sz="2400" b="1" dirty="0">
                          <a:latin typeface="宋体"/>
                          <a:cs typeface="宋体"/>
                        </a:rPr>
                        <a:t>否</a:t>
                      </a:r>
                      <a:r>
                        <a:rPr sz="2400" b="1" spc="-5" dirty="0">
                          <a:latin typeface="Arial"/>
                          <a:cs typeface="Arial"/>
                        </a:rPr>
                        <a:t>/1,2,2’</a:t>
                      </a:r>
                      <a:r>
                        <a:rPr sz="2400" b="1" dirty="0">
                          <a:latin typeface="Arial"/>
                          <a:cs typeface="Arial"/>
                        </a:rPr>
                        <a:t>(</a:t>
                      </a:r>
                      <a:r>
                        <a:rPr sz="2400" b="1" spc="10" dirty="0">
                          <a:latin typeface="宋体"/>
                          <a:cs typeface="宋体"/>
                        </a:rPr>
                        <a:t>最小</a:t>
                      </a:r>
                      <a:r>
                        <a:rPr sz="2400" b="1" spc="5" dirty="0">
                          <a:latin typeface="宋体"/>
                          <a:cs typeface="宋体"/>
                        </a:rPr>
                        <a:t>堆</a:t>
                      </a:r>
                      <a:r>
                        <a:rPr sz="2400" b="1" dirty="0">
                          <a:latin typeface="Arial"/>
                          <a:cs typeface="Arial"/>
                        </a:rPr>
                        <a:t>)</a:t>
                      </a:r>
                      <a:endParaRPr sz="2400">
                        <a:latin typeface="Arial"/>
                        <a:cs typeface="Arial"/>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57783">
                <a:tc>
                  <a:txBody>
                    <a:bodyPr/>
                    <a:lstStyle/>
                    <a:p>
                      <a:pPr marL="76835">
                        <a:lnSpc>
                          <a:spcPct val="100000"/>
                        </a:lnSpc>
                      </a:pPr>
                      <a:r>
                        <a:rPr sz="2400" b="1" dirty="0">
                          <a:latin typeface="Times New Roman"/>
                          <a:cs typeface="Times New Roman"/>
                        </a:rPr>
                        <a:t>(</a:t>
                      </a:r>
                      <a:r>
                        <a:rPr sz="2400" b="1" spc="10" dirty="0">
                          <a:latin typeface="宋体"/>
                          <a:cs typeface="宋体"/>
                        </a:rPr>
                        <a:t>二</a:t>
                      </a:r>
                      <a:r>
                        <a:rPr sz="2400" b="1" spc="15" dirty="0">
                          <a:latin typeface="宋体"/>
                          <a:cs typeface="宋体"/>
                        </a:rPr>
                        <a:t>路</a:t>
                      </a:r>
                      <a:r>
                        <a:rPr sz="2400" b="1" dirty="0">
                          <a:latin typeface="Times New Roman"/>
                          <a:cs typeface="Times New Roman"/>
                        </a:rPr>
                        <a:t>)</a:t>
                      </a:r>
                      <a:r>
                        <a:rPr sz="2400" b="1" spc="10" dirty="0">
                          <a:latin typeface="宋体"/>
                          <a:cs typeface="宋体"/>
                        </a:rPr>
                        <a:t>归并排序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是</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55498">
                <a:tc>
                  <a:txBody>
                    <a:bodyPr/>
                    <a:lstStyle/>
                    <a:p>
                      <a:pPr marL="77470">
                        <a:lnSpc>
                          <a:spcPct val="100000"/>
                        </a:lnSpc>
                      </a:pPr>
                      <a:r>
                        <a:rPr sz="2400" b="1" spc="10" dirty="0">
                          <a:latin typeface="宋体"/>
                          <a:cs typeface="宋体"/>
                        </a:rPr>
                        <a:t>基数排序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6929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i="1" dirty="0">
                          <a:latin typeface="Times New Roman"/>
                          <a:cs typeface="Times New Roman"/>
                        </a:rPr>
                        <a:t>r</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是</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5054">
                <a:tc>
                  <a:txBody>
                    <a:bodyPr/>
                    <a:lstStyle/>
                    <a:p>
                      <a:endParaRPr sz="2400">
                        <a:latin typeface="宋体"/>
                        <a:cs typeface="宋体"/>
                      </a:endParaRPr>
                    </a:p>
                  </a:txBody>
                  <a:tcPr marL="0" marR="0" marT="0" marB="0">
                    <a:lnT w="28575">
                      <a:solidFill>
                        <a:srgbClr val="000000"/>
                      </a:solidFill>
                      <a:prstDash val="solid"/>
                    </a:lnT>
                    <a:lnB w="9525">
                      <a:solidFill>
                        <a:srgbClr val="000000"/>
                      </a:solidFill>
                      <a:prstDash val="solid"/>
                    </a:lnB>
                  </a:tcPr>
                </a:tc>
                <a:tc>
                  <a:txBody>
                    <a:bodyPr/>
                    <a:lstStyle/>
                    <a:p>
                      <a:endParaRPr sz="2400">
                        <a:latin typeface="宋体"/>
                        <a:cs typeface="宋体"/>
                      </a:endParaRPr>
                    </a:p>
                  </a:txBody>
                  <a:tcPr marL="0" marR="0" marT="0" marB="0">
                    <a:lnT w="28575">
                      <a:solidFill>
                        <a:srgbClr val="000000"/>
                      </a:solidFill>
                      <a:prstDash val="solid"/>
                    </a:lnT>
                    <a:lnB w="9525">
                      <a:solidFill>
                        <a:srgbClr val="000000"/>
                      </a:solidFill>
                      <a:prstDash val="solid"/>
                    </a:lnB>
                  </a:tcPr>
                </a:tc>
                <a:tc>
                  <a:txBody>
                    <a:bodyPr/>
                    <a:lstStyle/>
                    <a:p>
                      <a:endParaRPr sz="2400" dirty="0">
                        <a:latin typeface="宋体"/>
                        <a:cs typeface="宋体"/>
                      </a:endParaRPr>
                    </a:p>
                  </a:txBody>
                  <a:tcPr marL="0" marR="0" marT="0" marB="0">
                    <a:lnT w="28575">
                      <a:solidFill>
                        <a:srgbClr val="000000"/>
                      </a:solidFill>
                      <a:prstDash val="solid"/>
                    </a:lnT>
                    <a:lnB w="9525">
                      <a:solidFill>
                        <a:srgbClr val="000000"/>
                      </a:solidFill>
                      <a:prstDash val="solid"/>
                    </a:lnB>
                  </a:tcPr>
                </a:tc>
              </a:tr>
            </a:tbl>
          </a:graphicData>
        </a:graphic>
      </p:graphicFrame>
    </p:spTree>
    <p:extLst>
      <p:ext uri="{BB962C8B-B14F-4D97-AF65-F5344CB8AC3E}">
        <p14:creationId xmlns:p14="http://schemas.microsoft.com/office/powerpoint/2010/main" val="221988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简单性</a:t>
            </a:r>
            <a:endParaRPr lang="zh-CN" altLang="en-US" dirty="0"/>
          </a:p>
        </p:txBody>
      </p:sp>
      <p:sp>
        <p:nvSpPr>
          <p:cNvPr id="4" name="object 16"/>
          <p:cNvSpPr txBox="1"/>
          <p:nvPr/>
        </p:nvSpPr>
        <p:spPr>
          <a:xfrm>
            <a:off x="491808" y="1439967"/>
            <a:ext cx="8160384" cy="4934492"/>
          </a:xfrm>
          <a:prstGeom prst="rect">
            <a:avLst/>
          </a:prstGeom>
        </p:spPr>
        <p:txBody>
          <a:bodyPr vert="horz" wrap="square" lIns="0" tIns="0" rIns="0" bIns="0" rtlCol="0">
            <a:spAutoFit/>
          </a:bodyPr>
          <a:lstStyle/>
          <a:p>
            <a:pPr marL="412115" indent="-400050">
              <a:lnSpc>
                <a:spcPct val="100000"/>
              </a:lnSpc>
            </a:pPr>
            <a:r>
              <a:rPr sz="2400" spc="10" dirty="0">
                <a:solidFill>
                  <a:srgbClr val="FF0000"/>
                </a:solidFill>
                <a:latin typeface="微软雅黑"/>
                <a:cs typeface="微软雅黑"/>
              </a:rPr>
              <a:t>⑷算法简单性比较：</a:t>
            </a:r>
            <a:r>
              <a:rPr sz="2400" spc="10" dirty="0">
                <a:latin typeface="微软雅黑"/>
                <a:cs typeface="微软雅黑"/>
              </a:rPr>
              <a:t>从算法简单性看，</a:t>
            </a:r>
            <a:endParaRPr sz="2400" dirty="0">
              <a:latin typeface="微软雅黑"/>
              <a:cs typeface="微软雅黑"/>
            </a:endParaRPr>
          </a:p>
          <a:p>
            <a:pPr marL="412115" marR="81280">
              <a:lnSpc>
                <a:spcPct val="100000"/>
              </a:lnSpc>
              <a:spcBef>
                <a:spcPts val="1005"/>
              </a:spcBef>
            </a:pPr>
            <a:r>
              <a:rPr sz="2400" spc="10" dirty="0">
                <a:latin typeface="微软雅黑"/>
                <a:cs typeface="微软雅黑"/>
              </a:rPr>
              <a:t>一类是简单算法，包括直接插入排序、直接选择排序和起 泡排序；</a:t>
            </a:r>
            <a:endParaRPr sz="2400" dirty="0">
              <a:latin typeface="微软雅黑"/>
              <a:cs typeface="微软雅黑"/>
            </a:endParaRPr>
          </a:p>
          <a:p>
            <a:pPr marL="412115" marR="81280">
              <a:lnSpc>
                <a:spcPct val="100000"/>
              </a:lnSpc>
              <a:spcBef>
                <a:spcPts val="1010"/>
              </a:spcBef>
            </a:pPr>
            <a:r>
              <a:rPr sz="2400" spc="10" dirty="0">
                <a:latin typeface="微软雅黑"/>
                <a:cs typeface="微软雅黑"/>
              </a:rPr>
              <a:t>另一类是改进后的算法，包括希尔排序、堆排序、快速排 序和归并排序，这些算法都很复杂。</a:t>
            </a:r>
            <a:endParaRPr sz="2400" dirty="0">
              <a:latin typeface="微软雅黑"/>
              <a:cs typeface="微软雅黑"/>
            </a:endParaRPr>
          </a:p>
          <a:p>
            <a:pPr>
              <a:lnSpc>
                <a:spcPct val="100000"/>
              </a:lnSpc>
            </a:pPr>
            <a:endParaRPr sz="1000" dirty="0">
              <a:latin typeface="Times New Roman"/>
              <a:cs typeface="Times New Roman"/>
            </a:endParaRPr>
          </a:p>
          <a:p>
            <a:pPr>
              <a:lnSpc>
                <a:spcPct val="100000"/>
              </a:lnSpc>
              <a:spcBef>
                <a:spcPts val="10"/>
              </a:spcBef>
            </a:pPr>
            <a:endParaRPr sz="750" dirty="0">
              <a:latin typeface="Times New Roman"/>
              <a:cs typeface="Times New Roman"/>
            </a:endParaRPr>
          </a:p>
          <a:p>
            <a:pPr marL="185420">
              <a:lnSpc>
                <a:spcPts val="1000"/>
              </a:lnSpc>
            </a:pPr>
            <a:endParaRPr sz="750" dirty="0">
              <a:latin typeface="Times New Roman"/>
              <a:cs typeface="Times New Roman"/>
            </a:endParaRPr>
          </a:p>
          <a:p>
            <a:pPr marL="412115" marR="5080" indent="-400050">
              <a:lnSpc>
                <a:spcPct val="135000"/>
              </a:lnSpc>
              <a:spcBef>
                <a:spcPts val="480"/>
              </a:spcBef>
            </a:pPr>
            <a:r>
              <a:rPr sz="2400" spc="10" dirty="0">
                <a:solidFill>
                  <a:srgbClr val="FF0000"/>
                </a:solidFill>
                <a:latin typeface="微软雅黑"/>
                <a:cs typeface="微软雅黑"/>
              </a:rPr>
              <a:t>⑸待排序的记录个数比较：</a:t>
            </a:r>
            <a:r>
              <a:rPr sz="2400" spc="10" dirty="0">
                <a:latin typeface="微软雅黑"/>
                <a:cs typeface="微软雅黑"/>
              </a:rPr>
              <a:t>从待排序的记录个数</a:t>
            </a:r>
            <a:r>
              <a:rPr sz="2400" i="1" dirty="0">
                <a:latin typeface="Times New Roman"/>
                <a:cs typeface="Times New Roman"/>
              </a:rPr>
              <a:t>n</a:t>
            </a:r>
            <a:r>
              <a:rPr sz="2400" spc="10" dirty="0">
                <a:latin typeface="微软雅黑"/>
                <a:cs typeface="微软雅黑"/>
              </a:rPr>
              <a:t>的大小看， </a:t>
            </a:r>
            <a:r>
              <a:rPr sz="2400" i="1" dirty="0">
                <a:latin typeface="Times New Roman"/>
                <a:cs typeface="Times New Roman"/>
              </a:rPr>
              <a:t>n</a:t>
            </a:r>
            <a:r>
              <a:rPr sz="2400" spc="10" dirty="0">
                <a:latin typeface="微软雅黑"/>
                <a:cs typeface="微软雅黑"/>
              </a:rPr>
              <a:t>越小，采用简单排序方法越合适； </a:t>
            </a:r>
            <a:r>
              <a:rPr sz="2400" i="1" dirty="0">
                <a:latin typeface="Times New Roman"/>
                <a:cs typeface="Times New Roman"/>
              </a:rPr>
              <a:t>n</a:t>
            </a:r>
            <a:r>
              <a:rPr sz="2400" spc="10" dirty="0">
                <a:latin typeface="微软雅黑"/>
                <a:cs typeface="微软雅黑"/>
              </a:rPr>
              <a:t>越大，采用改进的排序方法越合适。</a:t>
            </a:r>
            <a:endParaRPr sz="2400" dirty="0">
              <a:latin typeface="微软雅黑"/>
              <a:cs typeface="微软雅黑"/>
            </a:endParaRPr>
          </a:p>
          <a:p>
            <a:pPr marL="412115" marR="105410">
              <a:lnSpc>
                <a:spcPct val="107700"/>
              </a:lnSpc>
              <a:spcBef>
                <a:spcPts val="785"/>
              </a:spcBef>
            </a:pPr>
            <a:r>
              <a:rPr sz="2400" spc="10" dirty="0">
                <a:latin typeface="微软雅黑"/>
                <a:cs typeface="微软雅黑"/>
              </a:rPr>
              <a:t>因为</a:t>
            </a:r>
            <a:r>
              <a:rPr sz="2400" i="1" dirty="0">
                <a:latin typeface="Times New Roman"/>
                <a:cs typeface="Times New Roman"/>
              </a:rPr>
              <a:t>n</a:t>
            </a:r>
            <a:r>
              <a:rPr sz="2400" spc="10" dirty="0">
                <a:latin typeface="微软雅黑"/>
                <a:cs typeface="微软雅黑"/>
              </a:rPr>
              <a:t>越小，</a:t>
            </a:r>
            <a:r>
              <a:rPr sz="2400" i="1" dirty="0">
                <a:latin typeface="Times New Roman"/>
                <a:cs typeface="Times New Roman"/>
              </a:rPr>
              <a:t>O</a:t>
            </a:r>
            <a:r>
              <a:rPr sz="2400" dirty="0">
                <a:latin typeface="Times New Roman"/>
                <a:cs typeface="Times New Roman"/>
              </a:rPr>
              <a:t>(</a:t>
            </a:r>
            <a:r>
              <a:rPr sz="2400" i="1" spc="-5" dirty="0">
                <a:latin typeface="Times New Roman"/>
                <a:cs typeface="Times New Roman"/>
              </a:rPr>
              <a:t>n</a:t>
            </a:r>
            <a:r>
              <a:rPr sz="2400" baseline="24305" dirty="0">
                <a:latin typeface="Times New Roman"/>
                <a:cs typeface="Times New Roman"/>
              </a:rPr>
              <a:t>2</a:t>
            </a:r>
            <a:r>
              <a:rPr sz="2400" dirty="0">
                <a:latin typeface="Times New Roman"/>
                <a:cs typeface="Times New Roman"/>
              </a:rPr>
              <a:t>)</a:t>
            </a:r>
            <a:r>
              <a:rPr sz="2400" spc="10" dirty="0">
                <a:latin typeface="微软雅黑"/>
                <a:cs typeface="微软雅黑"/>
              </a:rPr>
              <a:t>同</a:t>
            </a:r>
            <a:r>
              <a:rPr sz="2400" i="1" dirty="0">
                <a:latin typeface="Times New Roman"/>
                <a:cs typeface="Times New Roman"/>
              </a:rPr>
              <a:t>O</a:t>
            </a:r>
            <a:r>
              <a:rPr sz="2400" spc="5" dirty="0">
                <a:latin typeface="Times New Roman"/>
                <a:cs typeface="Times New Roman"/>
              </a:rPr>
              <a:t>(</a:t>
            </a:r>
            <a:r>
              <a:rPr sz="2400" i="1" spc="-5" dirty="0">
                <a:latin typeface="Times New Roman"/>
                <a:cs typeface="Times New Roman"/>
              </a:rPr>
              <a:t>n</a:t>
            </a:r>
            <a:r>
              <a:rPr sz="2400" spc="-5" dirty="0">
                <a:latin typeface="Times New Roman"/>
                <a:cs typeface="Times New Roman"/>
              </a:rPr>
              <a:t>log</a:t>
            </a:r>
            <a:r>
              <a:rPr sz="2400" baseline="-20833" dirty="0">
                <a:latin typeface="Times New Roman"/>
                <a:cs typeface="Times New Roman"/>
              </a:rPr>
              <a:t>2</a:t>
            </a:r>
            <a:r>
              <a:rPr sz="2400" i="1" spc="-5" dirty="0">
                <a:latin typeface="Times New Roman"/>
                <a:cs typeface="Times New Roman"/>
              </a:rPr>
              <a:t>n</a:t>
            </a:r>
            <a:r>
              <a:rPr sz="2400" dirty="0">
                <a:latin typeface="Times New Roman"/>
                <a:cs typeface="Times New Roman"/>
              </a:rPr>
              <a:t>)</a:t>
            </a:r>
            <a:r>
              <a:rPr sz="2400" spc="10" dirty="0">
                <a:latin typeface="微软雅黑"/>
                <a:cs typeface="微软雅黑"/>
              </a:rPr>
              <a:t>的差距越小，并且输入和调 试简单算法比输入和调试改进算法要少用许多时间。</a:t>
            </a:r>
            <a:endParaRPr sz="2400" dirty="0">
              <a:latin typeface="微软雅黑"/>
              <a:cs typeface="微软雅黑"/>
            </a:endParaRPr>
          </a:p>
        </p:txBody>
      </p:sp>
    </p:spTree>
    <p:extLst>
      <p:ext uri="{BB962C8B-B14F-4D97-AF65-F5344CB8AC3E}">
        <p14:creationId xmlns:p14="http://schemas.microsoft.com/office/powerpoint/2010/main" val="45681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记录本身信息量比较</a:t>
            </a:r>
          </a:p>
        </p:txBody>
      </p:sp>
      <p:sp>
        <p:nvSpPr>
          <p:cNvPr id="3" name="内容占位符 2"/>
          <p:cNvSpPr>
            <a:spLocks noGrp="1"/>
          </p:cNvSpPr>
          <p:nvPr>
            <p:ph idx="1"/>
          </p:nvPr>
        </p:nvSpPr>
        <p:spPr/>
        <p:txBody>
          <a:bodyPr/>
          <a:lstStyle/>
          <a:p>
            <a:r>
              <a:rPr lang="zh-CN" altLang="en-US" spc="-15" dirty="0">
                <a:latin typeface="宋体"/>
                <a:cs typeface="宋体"/>
              </a:rPr>
              <a:t>记录本身信息量越大，移动记录所花费的时间就越多，</a:t>
            </a:r>
            <a:r>
              <a:rPr lang="zh-CN" altLang="en-US" spc="-15" dirty="0" smtClean="0">
                <a:latin typeface="宋体"/>
                <a:cs typeface="宋体"/>
              </a:rPr>
              <a:t>所以</a:t>
            </a:r>
            <a:r>
              <a:rPr lang="zh-CN" altLang="en-US" spc="-15" dirty="0">
                <a:latin typeface="宋体"/>
                <a:cs typeface="宋体"/>
              </a:rPr>
              <a:t>对记录的移动次数较多的算法不利。</a:t>
            </a:r>
            <a:endParaRPr lang="zh-CN" altLang="en-US" dirty="0">
              <a:latin typeface="宋体"/>
              <a:cs typeface="宋体"/>
            </a:endParaRPr>
          </a:p>
          <a:p>
            <a:endParaRPr lang="zh-CN" altLang="en-US" dirty="0"/>
          </a:p>
        </p:txBody>
      </p:sp>
      <p:graphicFrame>
        <p:nvGraphicFramePr>
          <p:cNvPr id="4" name="object 11"/>
          <p:cNvGraphicFramePr>
            <a:graphicFrameLocks noGrp="1"/>
          </p:cNvGraphicFramePr>
          <p:nvPr>
            <p:extLst/>
          </p:nvPr>
        </p:nvGraphicFramePr>
        <p:xfrm>
          <a:off x="787660" y="2946080"/>
          <a:ext cx="7618468" cy="3149345"/>
        </p:xfrm>
        <a:graphic>
          <a:graphicData uri="http://schemas.openxmlformats.org/drawingml/2006/table">
            <a:tbl>
              <a:tblPr firstRow="1" bandRow="1">
                <a:tableStyleId>{2D5ABB26-0587-4C30-8999-92F81FD0307C}</a:tableStyleId>
              </a:tblPr>
              <a:tblGrid>
                <a:gridCol w="2257806"/>
                <a:gridCol w="1722119"/>
                <a:gridCol w="1736597"/>
                <a:gridCol w="1901946"/>
              </a:tblGrid>
              <a:tr h="552450">
                <a:tc>
                  <a:txBody>
                    <a:bodyPr/>
                    <a:lstStyle/>
                    <a:p>
                      <a:pPr marL="77470">
                        <a:lnSpc>
                          <a:spcPct val="100000"/>
                        </a:lnSpc>
                      </a:pPr>
                      <a:r>
                        <a:rPr sz="2400" b="1" spc="10" dirty="0">
                          <a:latin typeface="宋体"/>
                          <a:cs typeface="宋体"/>
                        </a:rPr>
                        <a:t>排序方法</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4315">
                        <a:lnSpc>
                          <a:spcPct val="100000"/>
                        </a:lnSpc>
                      </a:pPr>
                      <a:r>
                        <a:rPr sz="2400" b="1" spc="10" dirty="0">
                          <a:latin typeface="宋体"/>
                          <a:cs typeface="宋体"/>
                        </a:rPr>
                        <a:t>最好情况</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41300">
                        <a:lnSpc>
                          <a:spcPct val="100000"/>
                        </a:lnSpc>
                      </a:pPr>
                      <a:r>
                        <a:rPr sz="2400" b="1" spc="10" dirty="0">
                          <a:latin typeface="宋体"/>
                          <a:cs typeface="宋体"/>
                        </a:rPr>
                        <a:t>最坏情况</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23850">
                        <a:lnSpc>
                          <a:spcPct val="100000"/>
                        </a:lnSpc>
                      </a:pPr>
                      <a:r>
                        <a:rPr sz="2400" b="1" spc="10" dirty="0">
                          <a:latin typeface="宋体"/>
                          <a:cs typeface="宋体"/>
                        </a:rPr>
                        <a:t>平均情况</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4870">
                <a:tc>
                  <a:txBody>
                    <a:bodyPr/>
                    <a:lstStyle/>
                    <a:p>
                      <a:pPr marL="77470">
                        <a:lnSpc>
                          <a:spcPct val="100000"/>
                        </a:lnSpc>
                      </a:pPr>
                      <a:r>
                        <a:rPr sz="2400" b="1" spc="10" dirty="0">
                          <a:latin typeface="宋体"/>
                          <a:cs typeface="宋体"/>
                        </a:rPr>
                        <a:t>直接插入排序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5054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6730">
                        <a:lnSpc>
                          <a:spcPct val="100000"/>
                        </a:lnSpc>
                      </a:pPr>
                      <a:r>
                        <a:rPr sz="2400" b="1" i="1" dirty="0">
                          <a:latin typeface="Times New Roman"/>
                          <a:cs typeface="Times New Roman"/>
                        </a:rPr>
                        <a:t>O</a:t>
                      </a:r>
                      <a:r>
                        <a:rPr sz="2400" b="1" spc="5" dirty="0">
                          <a:latin typeface="Times New Roman"/>
                          <a:cs typeface="Times New Roman"/>
                        </a:rPr>
                        <a:t>(</a:t>
                      </a:r>
                      <a:r>
                        <a:rPr sz="2400" b="1" i="1" spc="-10"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8801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7155">
                <a:tc>
                  <a:txBody>
                    <a:bodyPr/>
                    <a:lstStyle/>
                    <a:p>
                      <a:pPr marL="77470">
                        <a:lnSpc>
                          <a:spcPct val="100000"/>
                        </a:lnSpc>
                      </a:pPr>
                      <a:r>
                        <a:rPr sz="2400" b="1" spc="10" dirty="0">
                          <a:latin typeface="宋体"/>
                          <a:cs typeface="宋体"/>
                        </a:rPr>
                        <a:t>起泡排序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dirty="0">
                          <a:latin typeface="Times New Roman"/>
                          <a:cs typeface="Times New Roman"/>
                        </a:rPr>
                        <a:t>0</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5459">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8801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4870">
                <a:tc>
                  <a:txBody>
                    <a:bodyPr/>
                    <a:lstStyle/>
                    <a:p>
                      <a:pPr marL="77470">
                        <a:lnSpc>
                          <a:spcPct val="100000"/>
                        </a:lnSpc>
                      </a:pPr>
                      <a:r>
                        <a:rPr sz="2400" b="1" spc="10" dirty="0">
                          <a:latin typeface="宋体"/>
                          <a:cs typeface="宋体"/>
                        </a:rPr>
                        <a:t>直接选择排序</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dirty="0">
                          <a:latin typeface="Times New Roman"/>
                          <a:cs typeface="Times New Roman"/>
                        </a:rPr>
                        <a:t>0</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5753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dirty="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extLst>
      <p:ext uri="{BB962C8B-B14F-4D97-AF65-F5344CB8AC3E}">
        <p14:creationId xmlns:p14="http://schemas.microsoft.com/office/powerpoint/2010/main" val="256977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关键值分布</a:t>
            </a:r>
            <a:endParaRPr lang="zh-CN" altLang="en-US" dirty="0"/>
          </a:p>
        </p:txBody>
      </p:sp>
      <p:sp>
        <p:nvSpPr>
          <p:cNvPr id="3" name="内容占位符 2"/>
          <p:cNvSpPr>
            <a:spLocks noGrp="1"/>
          </p:cNvSpPr>
          <p:nvPr>
            <p:ph idx="1"/>
          </p:nvPr>
        </p:nvSpPr>
        <p:spPr/>
        <p:txBody>
          <a:bodyPr/>
          <a:lstStyle/>
          <a:p>
            <a:pPr marL="599440" indent="0">
              <a:lnSpc>
                <a:spcPct val="100000"/>
              </a:lnSpc>
              <a:spcBef>
                <a:spcPts val="844"/>
              </a:spcBef>
              <a:buNone/>
            </a:pPr>
            <a:r>
              <a:rPr lang="zh-CN" altLang="en-US" spc="10" dirty="0"/>
              <a:t>当待排序记录按关键值有序</a:t>
            </a:r>
            <a:r>
              <a:rPr lang="zh-CN" altLang="en-US" spc="10" dirty="0" smtClean="0"/>
              <a:t>时</a:t>
            </a:r>
            <a:r>
              <a:rPr lang="zh-CN" altLang="en-US" spc="10" dirty="0"/>
              <a:t>：</a:t>
            </a:r>
            <a:endParaRPr lang="en-US" altLang="zh-CN" spc="10" dirty="0" smtClean="0"/>
          </a:p>
          <a:p>
            <a:pPr marL="828040">
              <a:lnSpc>
                <a:spcPct val="100000"/>
              </a:lnSpc>
              <a:spcBef>
                <a:spcPts val="844"/>
              </a:spcBef>
            </a:pPr>
            <a:r>
              <a:rPr lang="zh-CN" altLang="en-US" spc="10" dirty="0" smtClean="0"/>
              <a:t>插入排序</a:t>
            </a:r>
            <a:r>
              <a:rPr lang="zh-CN" altLang="en-US" spc="10" dirty="0"/>
              <a:t>和起泡排序能达到</a:t>
            </a:r>
            <a:r>
              <a:rPr lang="en-US" altLang="zh-CN" i="1" dirty="0">
                <a:latin typeface="Times New Roman"/>
                <a:cs typeface="Times New Roman"/>
              </a:rPr>
              <a:t>O</a:t>
            </a:r>
            <a:r>
              <a:rPr lang="en-US" altLang="zh-CN" spc="5" dirty="0">
                <a:latin typeface="Times New Roman"/>
                <a:cs typeface="Times New Roman"/>
              </a:rPr>
              <a:t>(</a:t>
            </a:r>
            <a:r>
              <a:rPr lang="en-US" altLang="zh-CN" i="1" spc="-5" dirty="0">
                <a:latin typeface="Times New Roman"/>
                <a:cs typeface="Times New Roman"/>
              </a:rPr>
              <a:t>n</a:t>
            </a:r>
            <a:r>
              <a:rPr lang="en-US" altLang="zh-CN" dirty="0">
                <a:latin typeface="Times New Roman"/>
                <a:cs typeface="Times New Roman"/>
              </a:rPr>
              <a:t>)</a:t>
            </a:r>
            <a:r>
              <a:rPr lang="zh-CN" altLang="en-US" spc="10" dirty="0"/>
              <a:t>的时间复杂度；</a:t>
            </a:r>
          </a:p>
          <a:p>
            <a:pPr marL="828040" marR="5080">
              <a:lnSpc>
                <a:spcPts val="2710"/>
              </a:lnSpc>
              <a:spcBef>
                <a:spcPts val="1400"/>
              </a:spcBef>
            </a:pPr>
            <a:r>
              <a:rPr lang="zh-CN" altLang="en-US" spc="10" dirty="0"/>
              <a:t>对于快速排序而言，这是最坏的情况，此时的时间性能蜕 化为</a:t>
            </a:r>
            <a:r>
              <a:rPr lang="en-US" altLang="zh-CN" i="1" dirty="0">
                <a:latin typeface="Times New Roman"/>
                <a:cs typeface="Times New Roman"/>
              </a:rPr>
              <a:t>O</a:t>
            </a:r>
            <a:r>
              <a:rPr lang="en-US" altLang="zh-CN" spc="5" dirty="0">
                <a:latin typeface="Times New Roman"/>
                <a:cs typeface="Times New Roman"/>
              </a:rPr>
              <a:t>(</a:t>
            </a:r>
            <a:r>
              <a:rPr lang="en-US" altLang="zh-CN" i="1" spc="-5" dirty="0">
                <a:latin typeface="Times New Roman"/>
                <a:cs typeface="Times New Roman"/>
              </a:rPr>
              <a:t>n</a:t>
            </a:r>
            <a:r>
              <a:rPr lang="en-US" altLang="zh-CN" sz="2400" baseline="24305" dirty="0">
                <a:latin typeface="Times New Roman"/>
                <a:cs typeface="Times New Roman"/>
              </a:rPr>
              <a:t>2</a:t>
            </a:r>
            <a:r>
              <a:rPr lang="en-US" altLang="zh-CN" sz="2400" dirty="0">
                <a:latin typeface="Times New Roman"/>
                <a:cs typeface="Times New Roman"/>
              </a:rPr>
              <a:t>)</a:t>
            </a:r>
            <a:r>
              <a:rPr lang="zh-CN" altLang="en-US" sz="2400" dirty="0"/>
              <a:t>；</a:t>
            </a:r>
            <a:endParaRPr lang="zh-CN" altLang="en-US" sz="2400" dirty="0">
              <a:latin typeface="Times New Roman"/>
              <a:cs typeface="Times New Roman"/>
            </a:endParaRPr>
          </a:p>
          <a:p>
            <a:pPr marL="828040" marR="5080">
              <a:lnSpc>
                <a:spcPct val="100000"/>
              </a:lnSpc>
              <a:spcBef>
                <a:spcPts val="1105"/>
              </a:spcBef>
            </a:pPr>
            <a:r>
              <a:rPr lang="zh-CN" altLang="en-US" spc="10" dirty="0"/>
              <a:t>选择排序、堆排序和归并排序的时间性能不随记录序列中 关键字的分布而改变。</a:t>
            </a:r>
          </a:p>
          <a:p>
            <a:endParaRPr lang="zh-CN" altLang="en-US" dirty="0"/>
          </a:p>
        </p:txBody>
      </p:sp>
    </p:spTree>
    <p:extLst>
      <p:ext uri="{BB962C8B-B14F-4D97-AF65-F5344CB8AC3E}">
        <p14:creationId xmlns:p14="http://schemas.microsoft.com/office/powerpoint/2010/main" val="238696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排序总结</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48" y="1891862"/>
            <a:ext cx="8863316" cy="3531476"/>
          </a:xfrm>
        </p:spPr>
      </p:pic>
    </p:spTree>
    <p:extLst>
      <p:ext uri="{BB962C8B-B14F-4D97-AF65-F5344CB8AC3E}">
        <p14:creationId xmlns:p14="http://schemas.microsoft.com/office/powerpoint/2010/main" val="201441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复杂度的渐进性质</a:t>
            </a:r>
          </a:p>
        </p:txBody>
      </p:sp>
      <p:sp>
        <p:nvSpPr>
          <p:cNvPr id="84995" name="内容占位符 2"/>
          <p:cNvSpPr>
            <a:spLocks noGrp="1"/>
          </p:cNvSpPr>
          <p:nvPr>
            <p:ph idx="1"/>
          </p:nvPr>
        </p:nvSpPr>
        <p:spPr/>
        <p:txBody>
          <a:bodyPr/>
          <a:lstStyle/>
          <a:p>
            <a:r>
              <a:rPr lang="zh-CN" altLang="en-US" smtClean="0"/>
              <a:t>如果解决问题</a:t>
            </a:r>
            <a:r>
              <a:rPr lang="en-US" altLang="zh-CN" smtClean="0"/>
              <a:t>P</a:t>
            </a:r>
            <a:r>
              <a:rPr lang="zh-CN" altLang="en-US" smtClean="0"/>
              <a:t>的程序</a:t>
            </a:r>
            <a:r>
              <a:rPr lang="en-US" altLang="zh-CN" smtClean="0"/>
              <a:t>A</a:t>
            </a:r>
            <a:r>
              <a:rPr lang="zh-CN" altLang="en-US" smtClean="0"/>
              <a:t>和程序</a:t>
            </a:r>
            <a:r>
              <a:rPr lang="en-US" altLang="zh-CN" smtClean="0"/>
              <a:t>B</a:t>
            </a:r>
            <a:r>
              <a:rPr lang="zh-CN" altLang="en-US" smtClean="0"/>
              <a:t>，其时间复杂度分别是</a:t>
            </a:r>
            <a:r>
              <a:rPr lang="en-US" altLang="zh-CN" smtClean="0"/>
              <a:t>T</a:t>
            </a:r>
            <a:r>
              <a:rPr lang="en-US" altLang="zh-CN" baseline="-25000" smtClean="0"/>
              <a:t>A</a:t>
            </a:r>
            <a:r>
              <a:rPr lang="en-US" altLang="zh-CN" smtClean="0"/>
              <a:t>(n)</a:t>
            </a:r>
            <a:r>
              <a:rPr lang="zh-CN" altLang="en-US" smtClean="0"/>
              <a:t>和</a:t>
            </a:r>
            <a:r>
              <a:rPr lang="en-US" altLang="zh-CN" smtClean="0"/>
              <a:t>T</a:t>
            </a:r>
            <a:r>
              <a:rPr lang="en-US" altLang="zh-CN" baseline="-25000" smtClean="0"/>
              <a:t>B</a:t>
            </a:r>
            <a:r>
              <a:rPr lang="en-US" altLang="zh-CN" smtClean="0"/>
              <a:t>(n)</a:t>
            </a:r>
            <a:r>
              <a:rPr lang="zh-CN" altLang="en-US" smtClean="0"/>
              <a:t>，则判断</a:t>
            </a:r>
            <a:r>
              <a:rPr lang="en-US" altLang="zh-CN" smtClean="0"/>
              <a:t>A</a:t>
            </a:r>
            <a:r>
              <a:rPr lang="zh-CN" altLang="en-US" smtClean="0"/>
              <a:t>、</a:t>
            </a:r>
            <a:r>
              <a:rPr lang="en-US" altLang="zh-CN" smtClean="0"/>
              <a:t>B</a:t>
            </a:r>
            <a:r>
              <a:rPr lang="zh-CN" altLang="en-US" smtClean="0"/>
              <a:t>性能优劣的标准是查看在</a:t>
            </a:r>
            <a:r>
              <a:rPr lang="en-US" altLang="zh-CN" smtClean="0"/>
              <a:t>n</a:t>
            </a:r>
            <a:r>
              <a:rPr lang="zh-CN" altLang="en-US" smtClean="0"/>
              <a:t>足够大时</a:t>
            </a:r>
            <a:r>
              <a:rPr lang="en-US" altLang="zh-CN" smtClean="0"/>
              <a:t>T</a:t>
            </a:r>
            <a:r>
              <a:rPr lang="en-US" altLang="zh-CN" baseline="-25000" smtClean="0"/>
              <a:t>A</a:t>
            </a:r>
            <a:r>
              <a:rPr lang="en-US" altLang="zh-CN" smtClean="0"/>
              <a:t>(n)</a:t>
            </a:r>
            <a:r>
              <a:rPr lang="zh-CN" altLang="en-US" smtClean="0"/>
              <a:t>和</a:t>
            </a:r>
            <a:r>
              <a:rPr lang="en-US" altLang="zh-CN" smtClean="0"/>
              <a:t>T</a:t>
            </a:r>
            <a:r>
              <a:rPr lang="en-US" altLang="zh-CN" baseline="-25000" smtClean="0"/>
              <a:t>B</a:t>
            </a:r>
            <a:r>
              <a:rPr lang="en-US" altLang="zh-CN" smtClean="0"/>
              <a:t>(n)</a:t>
            </a:r>
            <a:r>
              <a:rPr lang="zh-CN" altLang="en-US" smtClean="0"/>
              <a:t>的大小关系</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34</a:t>
            </a:fld>
            <a:endParaRPr lang="zh-CN" altLang="en-US" noProof="0" dirty="0"/>
          </a:p>
        </p:txBody>
      </p:sp>
      <p:pic>
        <p:nvPicPr>
          <p:cNvPr id="849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3070230"/>
            <a:ext cx="3646488" cy="328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查找</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03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顺序查找</a:t>
            </a:r>
          </a:p>
        </p:txBody>
      </p:sp>
      <p:sp>
        <p:nvSpPr>
          <p:cNvPr id="59395" name="内容占位符 2"/>
          <p:cNvSpPr>
            <a:spLocks noGrp="1"/>
          </p:cNvSpPr>
          <p:nvPr>
            <p:ph idx="1"/>
          </p:nvPr>
        </p:nvSpPr>
        <p:spPr/>
        <p:txBody>
          <a:bodyPr/>
          <a:lstStyle/>
          <a:p>
            <a:r>
              <a:rPr lang="zh-CN" altLang="en-US" smtClean="0"/>
              <a:t>又叫线性查找</a:t>
            </a:r>
            <a:endParaRPr lang="en-US" altLang="zh-CN" smtClean="0"/>
          </a:p>
          <a:p>
            <a:r>
              <a:rPr lang="zh-CN" altLang="en-US" smtClean="0"/>
              <a:t>从表头开始，依次比较关键值，直到找到为止，记为成功</a:t>
            </a:r>
            <a:endParaRPr lang="en-US" altLang="zh-CN" smtClean="0"/>
          </a:p>
          <a:p>
            <a:r>
              <a:rPr lang="zh-CN" altLang="en-US" smtClean="0"/>
              <a:t>如果整个表都查完仍未找到，则记为失败</a:t>
            </a:r>
            <a:endParaRPr lang="en-US" altLang="zh-CN" smtClean="0"/>
          </a:p>
          <a:p>
            <a:endParaRPr lang="en-US" altLang="zh-CN" smtClean="0"/>
          </a:p>
          <a:p>
            <a:r>
              <a:rPr lang="zh-CN" altLang="en-US" smtClean="0"/>
              <a:t>注意：一般通过设置“监视哨”来提高顺序查找效率</a:t>
            </a:r>
          </a:p>
        </p:txBody>
      </p:sp>
    </p:spTree>
    <p:extLst>
      <p:ext uri="{BB962C8B-B14F-4D97-AF65-F5344CB8AC3E}">
        <p14:creationId xmlns:p14="http://schemas.microsoft.com/office/powerpoint/2010/main" val="365038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折半查找</a:t>
            </a:r>
          </a:p>
        </p:txBody>
      </p:sp>
      <p:sp>
        <p:nvSpPr>
          <p:cNvPr id="60419" name="内容占位符 2"/>
          <p:cNvSpPr>
            <a:spLocks noGrp="1"/>
          </p:cNvSpPr>
          <p:nvPr>
            <p:ph idx="1"/>
          </p:nvPr>
        </p:nvSpPr>
        <p:spPr/>
        <p:txBody>
          <a:bodyPr/>
          <a:lstStyle/>
          <a:p>
            <a:r>
              <a:rPr lang="zh-CN" altLang="en-US" dirty="0" smtClean="0"/>
              <a:t>又叫二分查找</a:t>
            </a:r>
            <a:endParaRPr lang="en-US" altLang="zh-CN" dirty="0" smtClean="0"/>
          </a:p>
          <a:p>
            <a:r>
              <a:rPr lang="zh-CN" altLang="en-US" dirty="0" smtClean="0"/>
              <a:t>要求待查序列有序</a:t>
            </a:r>
            <a:endParaRPr lang="en-US" altLang="zh-CN" dirty="0" smtClean="0"/>
          </a:p>
          <a:p>
            <a:r>
              <a:rPr lang="zh-CN" altLang="en-US" dirty="0" smtClean="0"/>
              <a:t>先比较最中间的那个元素，如果不匹配，选择在左侧区间或右侧区间继续</a:t>
            </a:r>
            <a:endParaRPr lang="en-US" altLang="zh-CN" dirty="0" smtClean="0"/>
          </a:p>
          <a:p>
            <a:r>
              <a:rPr lang="zh-CN" altLang="en-US" dirty="0" smtClean="0"/>
              <a:t>优势是每比较一次，查找区间缩小一半</a:t>
            </a:r>
            <a:endParaRPr lang="en-US" altLang="zh-CN" dirty="0" smtClean="0"/>
          </a:p>
          <a:p>
            <a:r>
              <a:rPr lang="zh-CN" altLang="en-US" dirty="0" smtClean="0"/>
              <a:t>复杂度为</a:t>
            </a:r>
            <a:r>
              <a:rPr lang="en-US" altLang="zh-CN" dirty="0" smtClean="0"/>
              <a:t>O(</a:t>
            </a:r>
            <a:r>
              <a:rPr lang="en-US" altLang="zh-CN" dirty="0" err="1" smtClean="0"/>
              <a:t>logn</a:t>
            </a:r>
            <a:r>
              <a:rPr lang="en-US" altLang="zh-CN" dirty="0" smtClean="0"/>
              <a:t>)</a:t>
            </a:r>
            <a:endParaRPr lang="zh-CN" altLang="en-US" dirty="0" smtClean="0"/>
          </a:p>
        </p:txBody>
      </p:sp>
    </p:spTree>
    <p:extLst>
      <p:ext uri="{BB962C8B-B14F-4D97-AF65-F5344CB8AC3E}">
        <p14:creationId xmlns:p14="http://schemas.microsoft.com/office/powerpoint/2010/main" val="207195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其他分割查找方法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插值查找（</a:t>
                </a:r>
                <a:r>
                  <a:rPr lang="en-US" altLang="zh-CN" dirty="0"/>
                  <a:t>Interpolation Search</a:t>
                </a:r>
                <a:r>
                  <a:rPr lang="en-US" altLang="zh-CN" dirty="0" smtClean="0"/>
                  <a:t>)</a:t>
                </a:r>
              </a:p>
              <a:p>
                <a:pPr lvl="1"/>
                <a:r>
                  <a:rPr lang="zh-CN" altLang="en-US" dirty="0" smtClean="0"/>
                  <a:t>关键字分布均匀时，根据当前值与最大和最小值的比例，选择合适的“半”</a:t>
                </a:r>
                <a:endParaRPr lang="en-US" altLang="zh-CN" dirty="0" smtClean="0"/>
              </a:p>
              <a:p>
                <a:pPr lvl="1"/>
                <a:r>
                  <a:rPr lang="zh-CN" altLang="en-US" dirty="0" smtClean="0"/>
                  <a:t>常用的插值公式</a:t>
                </a:r>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m:rPr>
                          <m:sty m:val="p"/>
                        </m:rPr>
                        <a:rPr lang="en-US" altLang="zh-CN" i="1">
                          <a:latin typeface="Cambria Math" panose="02040503050406030204" pitchFamily="18" charset="0"/>
                        </a:rPr>
                        <m:t>mi</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𝑙𝑜𝑤</m:t>
                      </m:r>
                      <m:r>
                        <a:rPr lang="en-US" altLang="zh-CN" i="1">
                          <a:latin typeface="Cambria Math" panose="02040503050406030204" pitchFamily="18" charset="0"/>
                        </a:rPr>
                        <m:t>+(</m:t>
                      </m:r>
                      <m:r>
                        <m:rPr>
                          <m:nor/>
                        </m:rPr>
                        <a:rPr lang="en-US" altLang="zh-CN" i="1" dirty="0">
                          <a:latin typeface="Cambria Math" panose="02040503050406030204" pitchFamily="18" charset="0"/>
                        </a:rPr>
                        <m:t>high</m:t>
                      </m:r>
                      <m:r>
                        <m:rPr>
                          <m:nor/>
                        </m:rPr>
                        <a:rPr lang="en-US" altLang="zh-CN" i="1" dirty="0">
                          <a:latin typeface="Cambria Math" panose="02040503050406030204" pitchFamily="18" charset="0"/>
                        </a:rPr>
                        <m:t>−</m:t>
                      </m:r>
                      <m:r>
                        <m:rPr>
                          <m:nor/>
                        </m:rPr>
                        <a:rPr lang="en-US" altLang="zh-CN" i="1" dirty="0">
                          <a:latin typeface="Cambria Math" panose="02040503050406030204" pitchFamily="18" charset="0"/>
                        </a:rPr>
                        <m:t>low</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𝑘𝑒𝑦</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𝑙𝑜𝑤</m:t>
                          </m:r>
                          <m:r>
                            <a:rPr lang="en-US" altLang="zh-CN" i="1">
                              <a:latin typeface="Cambria Math" panose="02040503050406030204" pitchFamily="18" charset="0"/>
                            </a:rPr>
                            <m:t>]</m:t>
                          </m:r>
                        </m:num>
                        <m:den>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h𝑖𝑔h</m:t>
                              </m:r>
                            </m:e>
                          </m:d>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𝑙𝑜𝑤</m:t>
                          </m:r>
                          <m:r>
                            <a:rPr lang="en-US" altLang="zh-CN" i="1">
                              <a:latin typeface="Cambria Math" panose="02040503050406030204" pitchFamily="18" charset="0"/>
                            </a:rPr>
                            <m:t>]</m:t>
                          </m:r>
                        </m:den>
                      </m:f>
                    </m:oMath>
                  </m:oMathPara>
                </a14:m>
                <a:endParaRPr lang="en-US" altLang="zh-CN" i="1" dirty="0" smtClean="0">
                  <a:latin typeface="Cambria Math" panose="02040503050406030204" pitchFamily="18" charset="0"/>
                </a:endParaRPr>
              </a:p>
              <a:p>
                <a:r>
                  <a:rPr lang="zh-CN" altLang="en-US" dirty="0"/>
                  <a:t>斐波那契查找（</a:t>
                </a:r>
                <a:r>
                  <a:rPr lang="en-US" altLang="zh-CN" dirty="0"/>
                  <a:t>Fibonacci Search</a:t>
                </a:r>
                <a:r>
                  <a:rPr lang="zh-CN" altLang="en-US" dirty="0" smtClean="0"/>
                  <a:t>）</a:t>
                </a:r>
                <a:endParaRPr lang="en-US" altLang="zh-CN" dirty="0" smtClean="0"/>
              </a:p>
              <a:p>
                <a:pPr lvl="1"/>
                <a:r>
                  <a:rPr lang="zh-CN" altLang="en-US" dirty="0"/>
                  <a:t>黄金分割</a:t>
                </a:r>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94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501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smtClean="0"/>
              <a:t>大写</a:t>
            </a:r>
            <a:r>
              <a:rPr lang="en-US" altLang="zh-CN" dirty="0" smtClean="0">
                <a:solidFill>
                  <a:srgbClr val="FF0000"/>
                </a:solidFill>
              </a:rPr>
              <a:t>Ο</a:t>
            </a:r>
            <a:r>
              <a:rPr lang="zh-CN" altLang="en-US" dirty="0" smtClean="0"/>
              <a:t>符号 </a:t>
            </a:r>
            <a:r>
              <a:rPr lang="en-US" altLang="zh-CN" dirty="0" smtClean="0"/>
              <a:t>Big-Oh</a:t>
            </a:r>
            <a:endParaRPr lang="zh-CN" altLang="en-US" dirty="0" smtClean="0"/>
          </a:p>
        </p:txBody>
      </p:sp>
      <p:sp>
        <p:nvSpPr>
          <p:cNvPr id="86019" name="Rectangle 3"/>
          <p:cNvSpPr>
            <a:spLocks noGrp="1" noChangeArrowheads="1"/>
          </p:cNvSpPr>
          <p:nvPr>
            <p:ph idx="1"/>
          </p:nvPr>
        </p:nvSpPr>
        <p:spPr/>
        <p:txBody>
          <a:bodyPr/>
          <a:lstStyle/>
          <a:p>
            <a:pPr eaLnBrk="1" hangingPunct="1"/>
            <a:r>
              <a:rPr lang="zh-CN" altLang="en-US" dirty="0" smtClean="0"/>
              <a:t>函数上界</a:t>
            </a:r>
          </a:p>
          <a:p>
            <a:pPr eaLnBrk="1" hangingPunct="1"/>
            <a:r>
              <a:rPr lang="zh-CN" altLang="en-US" dirty="0" smtClean="0">
                <a:solidFill>
                  <a:schemeClr val="hlink"/>
                </a:solidFill>
              </a:rPr>
              <a:t>定义：</a:t>
            </a:r>
            <a:r>
              <a:rPr lang="zh-CN" altLang="en-US" dirty="0" smtClean="0"/>
              <a:t/>
            </a:r>
            <a:br>
              <a:rPr lang="zh-CN" altLang="en-US" dirty="0" smtClean="0"/>
            </a:br>
            <a:r>
              <a:rPr lang="en-US" altLang="zh-CN" dirty="0" smtClean="0">
                <a:solidFill>
                  <a:schemeClr val="accent2"/>
                </a:solidFill>
              </a:rPr>
              <a:t>f(n)=O(g(n))</a:t>
            </a:r>
            <a:r>
              <a:rPr lang="zh-CN" altLang="en-US" dirty="0" smtClean="0">
                <a:solidFill>
                  <a:schemeClr val="accent2"/>
                </a:solidFill>
              </a:rPr>
              <a:t>，当且仅当存在正常数</a:t>
            </a:r>
            <a:r>
              <a:rPr lang="en-US" altLang="zh-CN" dirty="0" smtClean="0">
                <a:solidFill>
                  <a:schemeClr val="accent2"/>
                </a:solidFill>
              </a:rPr>
              <a:t>c</a:t>
            </a:r>
            <a:r>
              <a:rPr lang="zh-CN" altLang="en-US" dirty="0" smtClean="0">
                <a:solidFill>
                  <a:schemeClr val="accent2"/>
                </a:solidFill>
              </a:rPr>
              <a:t>和</a:t>
            </a:r>
            <a:r>
              <a:rPr lang="en-US" altLang="zh-CN" dirty="0" smtClean="0">
                <a:solidFill>
                  <a:schemeClr val="accent2"/>
                </a:solidFill>
              </a:rPr>
              <a:t>n</a:t>
            </a:r>
            <a:r>
              <a:rPr lang="en-US" altLang="zh-CN" baseline="-25000" dirty="0" smtClean="0">
                <a:solidFill>
                  <a:schemeClr val="accent2"/>
                </a:solidFill>
              </a:rPr>
              <a:t>0</a:t>
            </a:r>
            <a:r>
              <a:rPr lang="zh-CN" altLang="en-US" dirty="0" smtClean="0">
                <a:solidFill>
                  <a:schemeClr val="accent2"/>
                </a:solidFill>
              </a:rPr>
              <a:t>，使得对所有</a:t>
            </a:r>
            <a:r>
              <a:rPr lang="en-US" altLang="zh-CN" dirty="0" smtClean="0">
                <a:solidFill>
                  <a:schemeClr val="accent2"/>
                </a:solidFill>
              </a:rPr>
              <a:t>n≥n</a:t>
            </a:r>
            <a:r>
              <a:rPr lang="en-US" altLang="zh-CN" baseline="-25000" dirty="0" smtClean="0">
                <a:solidFill>
                  <a:schemeClr val="accent2"/>
                </a:solidFill>
              </a:rPr>
              <a:t>0</a:t>
            </a:r>
            <a:r>
              <a:rPr lang="en-US" altLang="zh-CN" dirty="0" smtClean="0">
                <a:solidFill>
                  <a:schemeClr val="accent2"/>
                </a:solidFill>
              </a:rPr>
              <a:t> , </a:t>
            </a:r>
            <a:r>
              <a:rPr lang="zh-CN" altLang="en-US" dirty="0" smtClean="0">
                <a:solidFill>
                  <a:schemeClr val="accent2"/>
                </a:solidFill>
              </a:rPr>
              <a:t>有</a:t>
            </a:r>
            <a:r>
              <a:rPr lang="en-US" altLang="zh-CN" dirty="0" smtClean="0">
                <a:solidFill>
                  <a:schemeClr val="accent2"/>
                </a:solidFill>
              </a:rPr>
              <a:t>f(n)≤cg(n)</a:t>
            </a:r>
          </a:p>
          <a:p>
            <a:pPr eaLnBrk="1" hangingPunct="1"/>
            <a:r>
              <a:rPr lang="en-US" altLang="zh-CN" dirty="0" smtClean="0"/>
              <a:t>f</a:t>
            </a:r>
            <a:r>
              <a:rPr lang="zh-CN" altLang="en-US" dirty="0" smtClean="0"/>
              <a:t>至多是</a:t>
            </a:r>
            <a:r>
              <a:rPr lang="en-US" altLang="zh-CN" dirty="0" smtClean="0"/>
              <a:t>g</a:t>
            </a:r>
            <a:r>
              <a:rPr lang="zh-CN" altLang="en-US" dirty="0" smtClean="0"/>
              <a:t>的</a:t>
            </a:r>
            <a:r>
              <a:rPr lang="en-US" altLang="zh-CN" dirty="0" smtClean="0"/>
              <a:t>c</a:t>
            </a:r>
            <a:r>
              <a:rPr lang="zh-CN" altLang="en-US" dirty="0" smtClean="0"/>
              <a:t>倍，对足够大的</a:t>
            </a:r>
            <a:r>
              <a:rPr lang="en-US" altLang="zh-CN" dirty="0" smtClean="0"/>
              <a:t>n</a:t>
            </a:r>
            <a:r>
              <a:rPr lang="zh-CN" altLang="en-US" dirty="0" smtClean="0"/>
              <a:t>，</a:t>
            </a:r>
            <a:r>
              <a:rPr lang="en-US" altLang="zh-CN" dirty="0" smtClean="0"/>
              <a:t>g </a:t>
            </a:r>
            <a:r>
              <a:rPr lang="zh-CN" altLang="en-US" dirty="0" smtClean="0"/>
              <a:t>是</a:t>
            </a:r>
            <a:r>
              <a:rPr lang="en-US" altLang="zh-CN" dirty="0" smtClean="0"/>
              <a:t>f </a:t>
            </a:r>
            <a:r>
              <a:rPr lang="zh-CN" altLang="en-US" dirty="0" smtClean="0"/>
              <a:t>的上界（不考虑常数因子</a:t>
            </a:r>
            <a:r>
              <a:rPr lang="en-US" altLang="zh-CN" dirty="0" smtClean="0"/>
              <a:t>c</a:t>
            </a:r>
            <a:r>
              <a:rPr lang="zh-CN" altLang="en-US" dirty="0" smtClean="0"/>
              <a:t>）</a:t>
            </a:r>
          </a:p>
          <a:p>
            <a:pPr eaLnBrk="1" hangingPunct="1"/>
            <a:r>
              <a:rPr lang="en-US" altLang="zh-CN" dirty="0" smtClean="0"/>
              <a:t>g</a:t>
            </a:r>
            <a:r>
              <a:rPr lang="zh-CN" altLang="en-US" dirty="0" smtClean="0"/>
              <a:t>取简单函数</a:t>
            </a:r>
            <a:r>
              <a:rPr lang="en-US" altLang="zh-CN" dirty="0" smtClean="0"/>
              <a:t>——</a:t>
            </a:r>
            <a:r>
              <a:rPr lang="zh-CN" altLang="en-US" dirty="0" smtClean="0"/>
              <a:t>容易研究</a:t>
            </a:r>
            <a:r>
              <a:rPr lang="en-US" altLang="zh-CN" dirty="0" smtClean="0"/>
              <a:t>f</a:t>
            </a:r>
            <a:r>
              <a:rPr lang="zh-CN" altLang="en-US" dirty="0" smtClean="0"/>
              <a:t>的上界</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35</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dirty="0" smtClean="0"/>
              <a:t>常用做</a:t>
            </a:r>
            <a:r>
              <a:rPr lang="en-US" altLang="zh-CN" dirty="0" smtClean="0"/>
              <a:t>g</a:t>
            </a:r>
            <a:r>
              <a:rPr lang="zh-CN" altLang="en-US" dirty="0" smtClean="0"/>
              <a:t>的简单函数</a:t>
            </a:r>
          </a:p>
        </p:txBody>
      </p:sp>
      <p:sp>
        <p:nvSpPr>
          <p:cNvPr id="87043" name="Rectangle 3"/>
          <p:cNvSpPr>
            <a:spLocks noGrp="1" noChangeArrowheads="1"/>
          </p:cNvSpPr>
          <p:nvPr>
            <p:ph idx="1"/>
          </p:nvPr>
        </p:nvSpPr>
        <p:spPr>
          <a:xfrm>
            <a:off x="860739" y="5193333"/>
            <a:ext cx="7772400" cy="1295400"/>
          </a:xfrm>
        </p:spPr>
        <p:txBody>
          <a:bodyPr>
            <a:normAutofit/>
          </a:bodyPr>
          <a:lstStyle/>
          <a:p>
            <a:pPr eaLnBrk="1" hangingPunct="1">
              <a:buFont typeface="Wingdings" panose="05000000000000000000" pitchFamily="2" charset="2"/>
              <a:buNone/>
            </a:pPr>
            <a:r>
              <a:rPr lang="zh-CN" altLang="en-US" sz="2000" dirty="0"/>
              <a:t>对数没有给出对数基，因为</a:t>
            </a:r>
          </a:p>
          <a:p>
            <a:pPr eaLnBrk="1" hangingPunct="1">
              <a:buFont typeface="Wingdings" panose="05000000000000000000" pitchFamily="2" charset="2"/>
              <a:buNone/>
            </a:pPr>
            <a:r>
              <a:rPr lang="en-US" altLang="zh-CN" sz="2000" dirty="0" err="1"/>
              <a:t>log</a:t>
            </a:r>
            <a:r>
              <a:rPr lang="en-US" altLang="zh-CN" sz="2000" baseline="-25000" dirty="0" err="1"/>
              <a:t>a</a:t>
            </a:r>
            <a:r>
              <a:rPr lang="en-US" altLang="zh-CN" sz="2000" dirty="0" err="1"/>
              <a:t>n</a:t>
            </a:r>
            <a:r>
              <a:rPr lang="en-US" altLang="zh-CN" sz="2000" dirty="0"/>
              <a:t>=</a:t>
            </a:r>
            <a:r>
              <a:rPr lang="en-US" altLang="zh-CN" sz="2000" dirty="0" err="1"/>
              <a:t>log</a:t>
            </a:r>
            <a:r>
              <a:rPr lang="en-US" altLang="zh-CN" sz="2000" baseline="-25000" dirty="0" err="1"/>
              <a:t>b</a:t>
            </a:r>
            <a:r>
              <a:rPr lang="en-US" altLang="zh-CN" sz="2000" dirty="0" err="1"/>
              <a:t>n</a:t>
            </a:r>
            <a:r>
              <a:rPr lang="en-US" altLang="zh-CN" sz="2000" dirty="0"/>
              <a:t>/</a:t>
            </a:r>
            <a:r>
              <a:rPr lang="en-US" altLang="zh-CN" sz="2000" dirty="0" err="1"/>
              <a:t>log</a:t>
            </a:r>
            <a:r>
              <a:rPr lang="en-US" altLang="zh-CN" sz="2000" baseline="-25000" dirty="0" err="1"/>
              <a:t>b</a:t>
            </a:r>
            <a:r>
              <a:rPr lang="en-US" altLang="zh-CN" sz="2000" dirty="0" err="1"/>
              <a:t>a</a:t>
            </a:r>
            <a:r>
              <a:rPr lang="zh-CN" altLang="en-US" sz="2000" dirty="0"/>
              <a:t>，仅常数不同，相差</a:t>
            </a:r>
            <a:r>
              <a:rPr lang="en-US" altLang="zh-CN" sz="2000" dirty="0" err="1"/>
              <a:t>log</a:t>
            </a:r>
            <a:r>
              <a:rPr lang="en-US" altLang="zh-CN" sz="2000" baseline="-25000" dirty="0" err="1"/>
              <a:t>b</a:t>
            </a:r>
            <a:r>
              <a:rPr lang="en-US" altLang="zh-CN" sz="2000" dirty="0" err="1"/>
              <a:t>a</a:t>
            </a:r>
            <a:r>
              <a:rPr lang="zh-CN" altLang="en-US" sz="2000" dirty="0"/>
              <a:t>倍</a:t>
            </a:r>
          </a:p>
        </p:txBody>
      </p:sp>
      <p:sp>
        <p:nvSpPr>
          <p:cNvPr id="4" name="灯片编号占位符 3"/>
          <p:cNvSpPr>
            <a:spLocks noGrp="1"/>
          </p:cNvSpPr>
          <p:nvPr>
            <p:ph type="sldNum" sz="quarter" idx="12"/>
          </p:nvPr>
        </p:nvSpPr>
        <p:spPr/>
        <p:txBody>
          <a:bodyPr/>
          <a:lstStyle/>
          <a:p>
            <a:pPr rtl="0"/>
            <a:fld id="{71B7BAC7-FE87-40F6-AA24-4F4685D1B022}" type="slidenum">
              <a:rPr lang="en-US" altLang="zh-CN" noProof="0" smtClean="0"/>
              <a:t>36</a:t>
            </a:fld>
            <a:endParaRPr lang="zh-CN" altLang="en-US" noProof="0" dirty="0"/>
          </a:p>
        </p:txBody>
      </p:sp>
      <p:graphicFrame>
        <p:nvGraphicFramePr>
          <p:cNvPr id="631885" name="Group 77"/>
          <p:cNvGraphicFramePr>
            <a:graphicFrameLocks noGrp="1"/>
          </p:cNvGraphicFramePr>
          <p:nvPr/>
        </p:nvGraphicFramePr>
        <p:xfrm>
          <a:off x="984257" y="1397011"/>
          <a:ext cx="3493158" cy="3573145"/>
        </p:xfrm>
        <a:graphic>
          <a:graphicData uri="http://schemas.openxmlformats.org/drawingml/2006/table">
            <a:tbl>
              <a:tblPr/>
              <a:tblGrid>
                <a:gridCol w="1152467"/>
                <a:gridCol w="2340691"/>
              </a:tblGrid>
              <a:tr h="396240">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名称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常数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logn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对数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线性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 logn</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个</a:t>
                      </a: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logn</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r>
                        <a:rPr kumimoji="1" lang="en-US" altLang="zh-CN" sz="2000" b="0" i="0"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平方</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r>
                        <a:rPr kumimoji="1" lang="en-US" altLang="zh-CN" sz="2000" b="0" i="0"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立方</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rPr>
                        <a:t>n</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指数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r>
                        <a:rPr kumimoji="1"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5000"/>
                        </a:spcBef>
                        <a:buClr>
                          <a:schemeClr val="tx2"/>
                        </a:buClr>
                        <a:defRPr b="1">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lr>
                          <a:schemeClr val="tx2"/>
                        </a:buClr>
                        <a:defRPr sz="12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阶乘</a:t>
                      </a:r>
                      <a:endPar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7077" name="直接箭头连接符 5"/>
          <p:cNvCxnSpPr>
            <a:cxnSpLocks noChangeShapeType="1"/>
          </p:cNvCxnSpPr>
          <p:nvPr/>
        </p:nvCxnSpPr>
        <p:spPr bwMode="auto">
          <a:xfrm rot="5400000">
            <a:off x="-815975" y="3242473"/>
            <a:ext cx="3230563" cy="1587"/>
          </a:xfrm>
          <a:prstGeom prst="straightConnector1">
            <a:avLst/>
          </a:prstGeom>
          <a:noFill/>
          <a:ln w="57150" algn="ctr">
            <a:solidFill>
              <a:srgbClr val="FF0000"/>
            </a:solidFill>
            <a:round/>
            <a:tailEnd type="arrow" w="med" len="med"/>
          </a:ln>
          <a:extLst>
            <a:ext uri="{909E8E84-426E-40DD-AFC4-6F175D3DCCD1}">
              <a14:hiddenFill xmlns:a14="http://schemas.microsoft.com/office/drawing/2010/main">
                <a:noFill/>
              </a14:hiddenFill>
            </a:ext>
          </a:extLst>
        </p:spPr>
      </p:cxnSp>
      <p:sp>
        <p:nvSpPr>
          <p:cNvPr id="87078" name="TextBox 6"/>
          <p:cNvSpPr txBox="1">
            <a:spLocks noChangeArrowheads="1"/>
          </p:cNvSpPr>
          <p:nvPr/>
        </p:nvSpPr>
        <p:spPr bwMode="auto">
          <a:xfrm>
            <a:off x="-457198" y="1627982"/>
            <a:ext cx="1255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快、简单</a:t>
            </a:r>
          </a:p>
        </p:txBody>
      </p:sp>
      <p:sp>
        <p:nvSpPr>
          <p:cNvPr id="87079" name="TextBox 7"/>
          <p:cNvSpPr txBox="1">
            <a:spLocks noChangeArrowheads="1"/>
          </p:cNvSpPr>
          <p:nvPr/>
        </p:nvSpPr>
        <p:spPr bwMode="auto">
          <a:xfrm>
            <a:off x="-457198" y="4488658"/>
            <a:ext cx="1255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慢、复杂</a:t>
            </a:r>
          </a:p>
        </p:txBody>
      </p:sp>
      <p:grpSp>
        <p:nvGrpSpPr>
          <p:cNvPr id="3" name="组合 2"/>
          <p:cNvGrpSpPr/>
          <p:nvPr/>
        </p:nvGrpSpPr>
        <p:grpSpPr>
          <a:xfrm>
            <a:off x="4856978" y="1786236"/>
            <a:ext cx="5330179" cy="2896783"/>
            <a:chOff x="6380973" y="1786229"/>
            <a:chExt cx="5330178" cy="2896783"/>
          </a:xfrm>
        </p:grpSpPr>
        <p:sp>
          <p:nvSpPr>
            <p:cNvPr id="26" name="object 30"/>
            <p:cNvSpPr txBox="1"/>
            <p:nvPr/>
          </p:nvSpPr>
          <p:spPr>
            <a:xfrm>
              <a:off x="8344467" y="4164649"/>
              <a:ext cx="1579621" cy="246221"/>
            </a:xfrm>
            <a:prstGeom prst="rect">
              <a:avLst/>
            </a:prstGeom>
          </p:spPr>
          <p:txBody>
            <a:bodyPr vert="horz" wrap="square" lIns="0" tIns="0" rIns="0" bIns="0" rtlCol="0">
              <a:spAutoFit/>
            </a:bodyPr>
            <a:lstStyle/>
            <a:p>
              <a:pPr marL="12700">
                <a:tabLst>
                  <a:tab pos="1612185" algn="l"/>
                </a:tabLst>
              </a:pPr>
              <a:r>
                <a:rPr sz="1600" dirty="0">
                  <a:latin typeface="Times New Roman" panose="02020603050405020304"/>
                  <a:cs typeface="Times New Roman" panose="02020603050405020304"/>
                </a:rPr>
                <a:t>5</a:t>
              </a:r>
              <a:r>
                <a:rPr lang="en-US" sz="1600" dirty="0">
                  <a:latin typeface="Times New Roman" panose="02020603050405020304"/>
                  <a:cs typeface="Times New Roman" panose="02020603050405020304"/>
                </a:rPr>
                <a:t>                      </a:t>
              </a:r>
              <a:r>
                <a:rPr sz="1600" dirty="0">
                  <a:latin typeface="Times New Roman" panose="02020603050405020304"/>
                  <a:cs typeface="Times New Roman" panose="02020603050405020304"/>
                </a:rPr>
                <a:t>15</a:t>
              </a:r>
            </a:p>
          </p:txBody>
        </p:sp>
        <p:sp>
          <p:nvSpPr>
            <p:cNvPr id="27" name="object 31"/>
            <p:cNvSpPr txBox="1"/>
            <p:nvPr/>
          </p:nvSpPr>
          <p:spPr>
            <a:xfrm>
              <a:off x="8873186" y="4165480"/>
              <a:ext cx="1564758" cy="246221"/>
            </a:xfrm>
            <a:prstGeom prst="rect">
              <a:avLst/>
            </a:prstGeom>
          </p:spPr>
          <p:txBody>
            <a:bodyPr vert="horz" wrap="square" lIns="0" tIns="0" rIns="0" bIns="0" rtlCol="0">
              <a:spAutoFit/>
            </a:bodyPr>
            <a:lstStyle/>
            <a:p>
              <a:pPr marL="12700">
                <a:tabLst>
                  <a:tab pos="1808389" algn="l"/>
                </a:tabLst>
              </a:pPr>
              <a:r>
                <a:rPr sz="2400" baseline="1000" dirty="0">
                  <a:latin typeface="Times New Roman" panose="02020603050405020304"/>
                  <a:cs typeface="Times New Roman" panose="02020603050405020304"/>
                </a:rPr>
                <a:t>10</a:t>
              </a:r>
              <a:r>
                <a:rPr lang="en-US" sz="2400" baseline="1000" dirty="0">
                  <a:latin typeface="Times New Roman" panose="02020603050405020304"/>
                  <a:cs typeface="Times New Roman" panose="02020603050405020304"/>
                </a:rPr>
                <a:t> </a:t>
              </a:r>
              <a:r>
                <a:rPr lang="en-US" sz="2400" baseline="1000" dirty="0">
                  <a:solidFill>
                    <a:srgbClr val="FF0000"/>
                  </a:solidFill>
                  <a:latin typeface="Times New Roman" panose="02020603050405020304"/>
                  <a:cs typeface="Times New Roman" panose="02020603050405020304"/>
                </a:rPr>
                <a:t>   </a:t>
              </a:r>
              <a:r>
                <a:rPr lang="en-US" sz="2400" baseline="1000" dirty="0">
                  <a:latin typeface="Times New Roman" panose="02020603050405020304"/>
                  <a:cs typeface="Times New Roman" panose="02020603050405020304"/>
                </a:rPr>
                <a:t>                 </a:t>
              </a:r>
              <a:r>
                <a:rPr sz="1600" dirty="0">
                  <a:latin typeface="Times New Roman" panose="02020603050405020304"/>
                  <a:cs typeface="Times New Roman" panose="02020603050405020304"/>
                </a:rPr>
                <a:t>20</a:t>
              </a:r>
            </a:p>
          </p:txBody>
        </p:sp>
        <p:sp>
          <p:nvSpPr>
            <p:cNvPr id="9" name="object 13"/>
            <p:cNvSpPr txBox="1"/>
            <p:nvPr/>
          </p:nvSpPr>
          <p:spPr>
            <a:xfrm>
              <a:off x="6380973" y="4444628"/>
              <a:ext cx="5330178" cy="228973"/>
            </a:xfrm>
            <a:prstGeom prst="rect">
              <a:avLst/>
            </a:prstGeom>
          </p:spPr>
          <p:txBody>
            <a:bodyPr vert="horz" wrap="square" lIns="0" tIns="0" rIns="0" bIns="0" rtlCol="0">
              <a:spAutoFit/>
            </a:bodyPr>
            <a:lstStyle/>
            <a:p>
              <a:pPr marL="12700" marR="5080" indent="-12700">
                <a:lnSpc>
                  <a:spcPct val="93000"/>
                </a:lnSpc>
                <a:tabLst>
                  <a:tab pos="1439473" algn="l"/>
                </a:tabLst>
              </a:pPr>
              <a:endParaRPr sz="1600" dirty="0">
                <a:latin typeface="Arial" panose="020B0604020202020204"/>
                <a:cs typeface="Arial" panose="020B0604020202020204"/>
              </a:endParaRPr>
            </a:p>
          </p:txBody>
        </p:sp>
        <p:sp>
          <p:nvSpPr>
            <p:cNvPr id="10" name="object 14"/>
            <p:cNvSpPr/>
            <p:nvPr/>
          </p:nvSpPr>
          <p:spPr>
            <a:xfrm>
              <a:off x="9172406" y="4149240"/>
              <a:ext cx="180529" cy="311695"/>
            </a:xfrm>
            <a:custGeom>
              <a:avLst/>
              <a:gdLst/>
              <a:ahLst/>
              <a:cxnLst/>
              <a:rect l="l" t="t" r="r" b="b"/>
              <a:pathLst>
                <a:path w="93345" h="231775">
                  <a:moveTo>
                    <a:pt x="61400" y="157698"/>
                  </a:moveTo>
                  <a:lnTo>
                    <a:pt x="9144" y="3048"/>
                  </a:lnTo>
                  <a:lnTo>
                    <a:pt x="6858" y="762"/>
                  </a:lnTo>
                  <a:lnTo>
                    <a:pt x="3048" y="0"/>
                  </a:lnTo>
                  <a:lnTo>
                    <a:pt x="762" y="2286"/>
                  </a:lnTo>
                  <a:lnTo>
                    <a:pt x="0" y="6096"/>
                  </a:lnTo>
                  <a:lnTo>
                    <a:pt x="52265" y="160774"/>
                  </a:lnTo>
                  <a:lnTo>
                    <a:pt x="61400" y="157698"/>
                  </a:lnTo>
                  <a:close/>
                </a:path>
                <a:path w="93345" h="231775">
                  <a:moveTo>
                    <a:pt x="65532" y="216408"/>
                  </a:moveTo>
                  <a:lnTo>
                    <a:pt x="65532" y="169926"/>
                  </a:lnTo>
                  <a:lnTo>
                    <a:pt x="64770" y="173736"/>
                  </a:lnTo>
                  <a:lnTo>
                    <a:pt x="62484" y="176022"/>
                  </a:lnTo>
                  <a:lnTo>
                    <a:pt x="58674" y="176022"/>
                  </a:lnTo>
                  <a:lnTo>
                    <a:pt x="56388" y="172974"/>
                  </a:lnTo>
                  <a:lnTo>
                    <a:pt x="52265" y="160774"/>
                  </a:lnTo>
                  <a:lnTo>
                    <a:pt x="20574" y="171450"/>
                  </a:lnTo>
                  <a:lnTo>
                    <a:pt x="65532" y="216408"/>
                  </a:lnTo>
                  <a:close/>
                </a:path>
                <a:path w="93345" h="231775">
                  <a:moveTo>
                    <a:pt x="65532" y="169926"/>
                  </a:moveTo>
                  <a:lnTo>
                    <a:pt x="61400" y="157698"/>
                  </a:lnTo>
                  <a:lnTo>
                    <a:pt x="52265" y="160774"/>
                  </a:lnTo>
                  <a:lnTo>
                    <a:pt x="56388" y="172974"/>
                  </a:lnTo>
                  <a:lnTo>
                    <a:pt x="58674" y="176022"/>
                  </a:lnTo>
                  <a:lnTo>
                    <a:pt x="62484" y="176022"/>
                  </a:lnTo>
                  <a:lnTo>
                    <a:pt x="64770" y="173736"/>
                  </a:lnTo>
                  <a:lnTo>
                    <a:pt x="65532" y="169926"/>
                  </a:lnTo>
                  <a:close/>
                </a:path>
                <a:path w="93345" h="231775">
                  <a:moveTo>
                    <a:pt x="92964" y="147066"/>
                  </a:moveTo>
                  <a:lnTo>
                    <a:pt x="61400" y="157698"/>
                  </a:lnTo>
                  <a:lnTo>
                    <a:pt x="65532" y="169926"/>
                  </a:lnTo>
                  <a:lnTo>
                    <a:pt x="65532" y="216408"/>
                  </a:lnTo>
                  <a:lnTo>
                    <a:pt x="80772" y="231648"/>
                  </a:lnTo>
                  <a:lnTo>
                    <a:pt x="92964" y="147066"/>
                  </a:lnTo>
                  <a:close/>
                </a:path>
              </a:pathLst>
            </a:custGeom>
            <a:solidFill>
              <a:srgbClr val="FF0000"/>
            </a:solidFill>
          </p:spPr>
          <p:txBody>
            <a:bodyPr wrap="square" lIns="0" tIns="0" rIns="0" bIns="0" rtlCol="0"/>
            <a:lstStyle/>
            <a:p>
              <a:endParaRPr sz="1200"/>
            </a:p>
          </p:txBody>
        </p:sp>
        <p:sp>
          <p:nvSpPr>
            <p:cNvPr id="11" name="object 15"/>
            <p:cNvSpPr/>
            <p:nvPr/>
          </p:nvSpPr>
          <p:spPr>
            <a:xfrm>
              <a:off x="7728660" y="1894735"/>
              <a:ext cx="56068" cy="2251253"/>
            </a:xfrm>
            <a:custGeom>
              <a:avLst/>
              <a:gdLst/>
              <a:ahLst/>
              <a:cxnLst/>
              <a:rect l="l" t="t" r="r" b="b"/>
              <a:pathLst>
                <a:path w="76200" h="2901315">
                  <a:moveTo>
                    <a:pt x="76199" y="127254"/>
                  </a:moveTo>
                  <a:lnTo>
                    <a:pt x="38099" y="0"/>
                  </a:lnTo>
                  <a:lnTo>
                    <a:pt x="0" y="127254"/>
                  </a:lnTo>
                  <a:lnTo>
                    <a:pt x="33527" y="127254"/>
                  </a:lnTo>
                  <a:lnTo>
                    <a:pt x="33527" y="114300"/>
                  </a:lnTo>
                  <a:lnTo>
                    <a:pt x="35051" y="111251"/>
                  </a:lnTo>
                  <a:lnTo>
                    <a:pt x="38099" y="109727"/>
                  </a:lnTo>
                  <a:lnTo>
                    <a:pt x="41909" y="111251"/>
                  </a:lnTo>
                  <a:lnTo>
                    <a:pt x="42671" y="114300"/>
                  </a:lnTo>
                  <a:lnTo>
                    <a:pt x="42671" y="127254"/>
                  </a:lnTo>
                  <a:lnTo>
                    <a:pt x="76199" y="127254"/>
                  </a:lnTo>
                  <a:close/>
                </a:path>
                <a:path w="76200" h="2901315">
                  <a:moveTo>
                    <a:pt x="42671" y="127254"/>
                  </a:moveTo>
                  <a:lnTo>
                    <a:pt x="42671" y="114300"/>
                  </a:lnTo>
                  <a:lnTo>
                    <a:pt x="41909" y="111251"/>
                  </a:lnTo>
                  <a:lnTo>
                    <a:pt x="38099" y="109727"/>
                  </a:lnTo>
                  <a:lnTo>
                    <a:pt x="35051" y="111251"/>
                  </a:lnTo>
                  <a:lnTo>
                    <a:pt x="33527" y="114300"/>
                  </a:lnTo>
                  <a:lnTo>
                    <a:pt x="33527" y="127254"/>
                  </a:lnTo>
                  <a:lnTo>
                    <a:pt x="42671" y="127254"/>
                  </a:lnTo>
                  <a:close/>
                </a:path>
                <a:path w="76200" h="2901315">
                  <a:moveTo>
                    <a:pt x="42671" y="2895600"/>
                  </a:moveTo>
                  <a:lnTo>
                    <a:pt x="42671" y="127254"/>
                  </a:lnTo>
                  <a:lnTo>
                    <a:pt x="33527" y="127254"/>
                  </a:lnTo>
                  <a:lnTo>
                    <a:pt x="33527" y="2895600"/>
                  </a:lnTo>
                  <a:lnTo>
                    <a:pt x="35051" y="2899410"/>
                  </a:lnTo>
                  <a:lnTo>
                    <a:pt x="38099" y="2900934"/>
                  </a:lnTo>
                  <a:lnTo>
                    <a:pt x="41909" y="2899410"/>
                  </a:lnTo>
                  <a:lnTo>
                    <a:pt x="42671" y="2895600"/>
                  </a:lnTo>
                  <a:close/>
                </a:path>
              </a:pathLst>
            </a:custGeom>
            <a:solidFill>
              <a:srgbClr val="666699"/>
            </a:solidFill>
          </p:spPr>
          <p:txBody>
            <a:bodyPr wrap="square" lIns="0" tIns="0" rIns="0" bIns="0" rtlCol="0"/>
            <a:lstStyle/>
            <a:p>
              <a:endParaRPr sz="1200"/>
            </a:p>
          </p:txBody>
        </p:sp>
        <p:sp>
          <p:nvSpPr>
            <p:cNvPr id="12" name="object 16"/>
            <p:cNvSpPr/>
            <p:nvPr/>
          </p:nvSpPr>
          <p:spPr>
            <a:xfrm>
              <a:off x="7733146" y="4098983"/>
              <a:ext cx="3760747" cy="59127"/>
            </a:xfrm>
            <a:custGeom>
              <a:avLst/>
              <a:gdLst/>
              <a:ahLst/>
              <a:cxnLst/>
              <a:rect l="l" t="t" r="r" b="b"/>
              <a:pathLst>
                <a:path w="5111115" h="76200">
                  <a:moveTo>
                    <a:pt x="5001006" y="38099"/>
                  </a:moveTo>
                  <a:lnTo>
                    <a:pt x="4999482" y="34289"/>
                  </a:lnTo>
                  <a:lnTo>
                    <a:pt x="4996434" y="32765"/>
                  </a:lnTo>
                  <a:lnTo>
                    <a:pt x="5334" y="32765"/>
                  </a:lnTo>
                  <a:lnTo>
                    <a:pt x="1524" y="34289"/>
                  </a:lnTo>
                  <a:lnTo>
                    <a:pt x="0" y="38099"/>
                  </a:lnTo>
                  <a:lnTo>
                    <a:pt x="1524" y="41147"/>
                  </a:lnTo>
                  <a:lnTo>
                    <a:pt x="5334" y="42671"/>
                  </a:lnTo>
                  <a:lnTo>
                    <a:pt x="4996434" y="42671"/>
                  </a:lnTo>
                  <a:lnTo>
                    <a:pt x="4999482" y="41147"/>
                  </a:lnTo>
                  <a:lnTo>
                    <a:pt x="5001006" y="38099"/>
                  </a:lnTo>
                  <a:close/>
                </a:path>
                <a:path w="5111115" h="76200">
                  <a:moveTo>
                    <a:pt x="5110734" y="38099"/>
                  </a:moveTo>
                  <a:lnTo>
                    <a:pt x="4983480" y="0"/>
                  </a:lnTo>
                  <a:lnTo>
                    <a:pt x="4983480" y="32765"/>
                  </a:lnTo>
                  <a:lnTo>
                    <a:pt x="4996434" y="32765"/>
                  </a:lnTo>
                  <a:lnTo>
                    <a:pt x="4999482" y="34289"/>
                  </a:lnTo>
                  <a:lnTo>
                    <a:pt x="5001006" y="38099"/>
                  </a:lnTo>
                  <a:lnTo>
                    <a:pt x="5001006" y="70952"/>
                  </a:lnTo>
                  <a:lnTo>
                    <a:pt x="5110734" y="38099"/>
                  </a:lnTo>
                  <a:close/>
                </a:path>
                <a:path w="5111115" h="76200">
                  <a:moveTo>
                    <a:pt x="5001006" y="70952"/>
                  </a:moveTo>
                  <a:lnTo>
                    <a:pt x="5001006" y="38099"/>
                  </a:lnTo>
                  <a:lnTo>
                    <a:pt x="4999482" y="41147"/>
                  </a:lnTo>
                  <a:lnTo>
                    <a:pt x="4996434" y="42671"/>
                  </a:lnTo>
                  <a:lnTo>
                    <a:pt x="4983480" y="42671"/>
                  </a:lnTo>
                  <a:lnTo>
                    <a:pt x="4983480" y="76199"/>
                  </a:lnTo>
                  <a:lnTo>
                    <a:pt x="5001006" y="70952"/>
                  </a:lnTo>
                  <a:close/>
                </a:path>
              </a:pathLst>
            </a:custGeom>
            <a:solidFill>
              <a:srgbClr val="666699"/>
            </a:solidFill>
          </p:spPr>
          <p:txBody>
            <a:bodyPr wrap="square" lIns="0" tIns="0" rIns="0" bIns="0" rtlCol="0"/>
            <a:lstStyle/>
            <a:p>
              <a:endParaRPr sz="1200"/>
            </a:p>
          </p:txBody>
        </p:sp>
        <p:sp>
          <p:nvSpPr>
            <p:cNvPr id="13" name="object 17"/>
            <p:cNvSpPr/>
            <p:nvPr/>
          </p:nvSpPr>
          <p:spPr>
            <a:xfrm>
              <a:off x="7737070" y="3555607"/>
              <a:ext cx="56068" cy="0"/>
            </a:xfrm>
            <a:custGeom>
              <a:avLst/>
              <a:gdLst/>
              <a:ahLst/>
              <a:cxnLst/>
              <a:rect l="l" t="t" r="r" b="b"/>
              <a:pathLst>
                <a:path w="76200">
                  <a:moveTo>
                    <a:pt x="0" y="0"/>
                  </a:moveTo>
                  <a:lnTo>
                    <a:pt x="76200" y="0"/>
                  </a:lnTo>
                </a:path>
              </a:pathLst>
            </a:custGeom>
            <a:ln w="9525">
              <a:solidFill>
                <a:srgbClr val="666699"/>
              </a:solidFill>
            </a:ln>
          </p:spPr>
          <p:txBody>
            <a:bodyPr wrap="square" lIns="0" tIns="0" rIns="0" bIns="0" rtlCol="0"/>
            <a:lstStyle/>
            <a:p>
              <a:endParaRPr sz="1200"/>
            </a:p>
          </p:txBody>
        </p:sp>
        <p:sp>
          <p:nvSpPr>
            <p:cNvPr id="14" name="object 18"/>
            <p:cNvSpPr/>
            <p:nvPr/>
          </p:nvSpPr>
          <p:spPr>
            <a:xfrm>
              <a:off x="7737070" y="2982669"/>
              <a:ext cx="56068" cy="0"/>
            </a:xfrm>
            <a:custGeom>
              <a:avLst/>
              <a:gdLst/>
              <a:ahLst/>
              <a:cxnLst/>
              <a:rect l="l" t="t" r="r" b="b"/>
              <a:pathLst>
                <a:path w="76200">
                  <a:moveTo>
                    <a:pt x="0" y="0"/>
                  </a:moveTo>
                  <a:lnTo>
                    <a:pt x="76200" y="0"/>
                  </a:lnTo>
                </a:path>
              </a:pathLst>
            </a:custGeom>
            <a:ln w="9525">
              <a:solidFill>
                <a:srgbClr val="666699"/>
              </a:solidFill>
            </a:ln>
          </p:spPr>
          <p:txBody>
            <a:bodyPr wrap="square" lIns="0" tIns="0" rIns="0" bIns="0" rtlCol="0"/>
            <a:lstStyle/>
            <a:p>
              <a:endParaRPr sz="1200"/>
            </a:p>
          </p:txBody>
        </p:sp>
        <p:sp>
          <p:nvSpPr>
            <p:cNvPr id="15" name="object 19"/>
            <p:cNvSpPr/>
            <p:nvPr/>
          </p:nvSpPr>
          <p:spPr>
            <a:xfrm>
              <a:off x="7737070" y="2365385"/>
              <a:ext cx="56068" cy="0"/>
            </a:xfrm>
            <a:custGeom>
              <a:avLst/>
              <a:gdLst/>
              <a:ahLst/>
              <a:cxnLst/>
              <a:rect l="l" t="t" r="r" b="b"/>
              <a:pathLst>
                <a:path w="76200">
                  <a:moveTo>
                    <a:pt x="0" y="0"/>
                  </a:moveTo>
                  <a:lnTo>
                    <a:pt x="76200" y="0"/>
                  </a:lnTo>
                </a:path>
              </a:pathLst>
            </a:custGeom>
            <a:ln w="9525">
              <a:solidFill>
                <a:srgbClr val="666699"/>
              </a:solidFill>
            </a:ln>
          </p:spPr>
          <p:txBody>
            <a:bodyPr wrap="square" lIns="0" tIns="0" rIns="0" bIns="0" rtlCol="0"/>
            <a:lstStyle/>
            <a:p>
              <a:endParaRPr sz="1200"/>
            </a:p>
          </p:txBody>
        </p:sp>
        <p:sp>
          <p:nvSpPr>
            <p:cNvPr id="16" name="object 20"/>
            <p:cNvSpPr/>
            <p:nvPr/>
          </p:nvSpPr>
          <p:spPr>
            <a:xfrm>
              <a:off x="8409884"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17" name="object 21"/>
            <p:cNvSpPr/>
            <p:nvPr/>
          </p:nvSpPr>
          <p:spPr>
            <a:xfrm>
              <a:off x="9026629"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18" name="object 22"/>
            <p:cNvSpPr/>
            <p:nvPr/>
          </p:nvSpPr>
          <p:spPr>
            <a:xfrm>
              <a:off x="9643375"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19" name="object 23"/>
            <p:cNvSpPr/>
            <p:nvPr/>
          </p:nvSpPr>
          <p:spPr>
            <a:xfrm>
              <a:off x="10316189"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20" name="object 24"/>
            <p:cNvSpPr/>
            <p:nvPr/>
          </p:nvSpPr>
          <p:spPr>
            <a:xfrm>
              <a:off x="10989002"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21" name="object 25"/>
            <p:cNvSpPr txBox="1"/>
            <p:nvPr/>
          </p:nvSpPr>
          <p:spPr>
            <a:xfrm>
              <a:off x="7223112" y="1836474"/>
              <a:ext cx="467232" cy="797782"/>
            </a:xfrm>
            <a:prstGeom prst="rect">
              <a:avLst/>
            </a:prstGeom>
          </p:spPr>
          <p:txBody>
            <a:bodyPr vert="horz" wrap="square" lIns="0" tIns="0" rIns="0" bIns="0" rtlCol="0">
              <a:spAutoFit/>
            </a:bodyPr>
            <a:lstStyle/>
            <a:p>
              <a:pPr marL="12700" marR="5080" indent="27938">
                <a:lnSpc>
                  <a:spcPct val="162000"/>
                </a:lnSpc>
              </a:pPr>
              <a:r>
                <a:rPr sz="1600" spc="-5" dirty="0">
                  <a:latin typeface="Times New Roman" panose="02020603050405020304"/>
                  <a:cs typeface="Times New Roman" panose="02020603050405020304"/>
                </a:rPr>
                <a:t>T(n) </a:t>
              </a:r>
              <a:r>
                <a:rPr sz="1600" dirty="0">
                  <a:latin typeface="Times New Roman" panose="02020603050405020304"/>
                  <a:cs typeface="Times New Roman" panose="02020603050405020304"/>
                </a:rPr>
                <a:t>3000</a:t>
              </a:r>
            </a:p>
          </p:txBody>
        </p:sp>
        <p:sp>
          <p:nvSpPr>
            <p:cNvPr id="22" name="object 26"/>
            <p:cNvSpPr txBox="1"/>
            <p:nvPr/>
          </p:nvSpPr>
          <p:spPr>
            <a:xfrm>
              <a:off x="11561076" y="4083295"/>
              <a:ext cx="130825"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n</a:t>
              </a:r>
              <a:endParaRPr sz="1600">
                <a:latin typeface="Times New Roman" panose="02020603050405020304"/>
                <a:cs typeface="Times New Roman" panose="02020603050405020304"/>
              </a:endParaRPr>
            </a:p>
          </p:txBody>
        </p:sp>
        <p:sp>
          <p:nvSpPr>
            <p:cNvPr id="23" name="object 27"/>
            <p:cNvSpPr txBox="1"/>
            <p:nvPr/>
          </p:nvSpPr>
          <p:spPr>
            <a:xfrm>
              <a:off x="7559518" y="4127639"/>
              <a:ext cx="130825"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0</a:t>
              </a:r>
              <a:endParaRPr sz="1600">
                <a:latin typeface="Times New Roman" panose="02020603050405020304"/>
                <a:cs typeface="Times New Roman" panose="02020603050405020304"/>
              </a:endParaRPr>
            </a:p>
          </p:txBody>
        </p:sp>
        <p:sp>
          <p:nvSpPr>
            <p:cNvPr id="24" name="object 28"/>
            <p:cNvSpPr txBox="1"/>
            <p:nvPr/>
          </p:nvSpPr>
          <p:spPr>
            <a:xfrm>
              <a:off x="7223112" y="3466009"/>
              <a:ext cx="467232"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1000</a:t>
              </a:r>
              <a:endParaRPr sz="1600">
                <a:latin typeface="Times New Roman" panose="02020603050405020304"/>
                <a:cs typeface="Times New Roman" panose="02020603050405020304"/>
              </a:endParaRPr>
            </a:p>
          </p:txBody>
        </p:sp>
        <p:sp>
          <p:nvSpPr>
            <p:cNvPr id="25" name="object 29"/>
            <p:cNvSpPr txBox="1"/>
            <p:nvPr/>
          </p:nvSpPr>
          <p:spPr>
            <a:xfrm>
              <a:off x="7223112" y="2893071"/>
              <a:ext cx="467232"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2000</a:t>
              </a:r>
            </a:p>
          </p:txBody>
        </p:sp>
        <p:sp>
          <p:nvSpPr>
            <p:cNvPr id="28" name="object 32"/>
            <p:cNvSpPr txBox="1"/>
            <p:nvPr/>
          </p:nvSpPr>
          <p:spPr>
            <a:xfrm>
              <a:off x="10867518" y="4147151"/>
              <a:ext cx="242960"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25</a:t>
              </a:r>
              <a:endParaRPr sz="1600">
                <a:latin typeface="Times New Roman" panose="02020603050405020304"/>
                <a:cs typeface="Times New Roman" panose="02020603050405020304"/>
              </a:endParaRPr>
            </a:p>
          </p:txBody>
        </p:sp>
        <p:sp>
          <p:nvSpPr>
            <p:cNvPr id="29" name="object 33"/>
            <p:cNvSpPr/>
            <p:nvPr/>
          </p:nvSpPr>
          <p:spPr>
            <a:xfrm>
              <a:off x="7736510" y="1924299"/>
              <a:ext cx="2187578" cy="2204444"/>
            </a:xfrm>
            <a:custGeom>
              <a:avLst/>
              <a:gdLst/>
              <a:ahLst/>
              <a:cxnLst/>
              <a:rect l="l" t="t" r="r" b="b"/>
              <a:pathLst>
                <a:path w="2973070" h="2840990">
                  <a:moveTo>
                    <a:pt x="0" y="2840736"/>
                  </a:moveTo>
                  <a:lnTo>
                    <a:pt x="243748" y="2831319"/>
                  </a:lnTo>
                  <a:lnTo>
                    <a:pt x="482079" y="2803557"/>
                  </a:lnTo>
                  <a:lnTo>
                    <a:pt x="714226" y="2758180"/>
                  </a:lnTo>
                  <a:lnTo>
                    <a:pt x="939424" y="2695919"/>
                  </a:lnTo>
                  <a:lnTo>
                    <a:pt x="1156906" y="2617505"/>
                  </a:lnTo>
                  <a:lnTo>
                    <a:pt x="1365907" y="2523670"/>
                  </a:lnTo>
                  <a:lnTo>
                    <a:pt x="1565662" y="2415143"/>
                  </a:lnTo>
                  <a:lnTo>
                    <a:pt x="1755404" y="2292656"/>
                  </a:lnTo>
                  <a:lnTo>
                    <a:pt x="1934367" y="2156941"/>
                  </a:lnTo>
                  <a:lnTo>
                    <a:pt x="2101786" y="2008727"/>
                  </a:lnTo>
                  <a:lnTo>
                    <a:pt x="2256895" y="1848746"/>
                  </a:lnTo>
                  <a:lnTo>
                    <a:pt x="2398928" y="1677728"/>
                  </a:lnTo>
                  <a:lnTo>
                    <a:pt x="2527119" y="1496406"/>
                  </a:lnTo>
                  <a:lnTo>
                    <a:pt x="2640703" y="1305509"/>
                  </a:lnTo>
                  <a:lnTo>
                    <a:pt x="2738913" y="1105769"/>
                  </a:lnTo>
                  <a:lnTo>
                    <a:pt x="2820984" y="897916"/>
                  </a:lnTo>
                  <a:lnTo>
                    <a:pt x="2886151" y="682682"/>
                  </a:lnTo>
                  <a:lnTo>
                    <a:pt x="2933646" y="460797"/>
                  </a:lnTo>
                  <a:lnTo>
                    <a:pt x="2962705" y="232993"/>
                  </a:lnTo>
                  <a:lnTo>
                    <a:pt x="2972562" y="0"/>
                  </a:lnTo>
                </a:path>
              </a:pathLst>
            </a:custGeom>
            <a:ln w="28575">
              <a:solidFill>
                <a:srgbClr val="666699"/>
              </a:solidFill>
            </a:ln>
          </p:spPr>
          <p:txBody>
            <a:bodyPr wrap="square" lIns="0" tIns="0" rIns="0" bIns="0" rtlCol="0"/>
            <a:lstStyle/>
            <a:p>
              <a:endParaRPr sz="1200"/>
            </a:p>
          </p:txBody>
        </p:sp>
        <p:sp>
          <p:nvSpPr>
            <p:cNvPr id="30" name="object 34"/>
            <p:cNvSpPr/>
            <p:nvPr/>
          </p:nvSpPr>
          <p:spPr>
            <a:xfrm>
              <a:off x="7718007" y="2566417"/>
              <a:ext cx="3532271" cy="1542224"/>
            </a:xfrm>
            <a:custGeom>
              <a:avLst/>
              <a:gdLst/>
              <a:ahLst/>
              <a:cxnLst/>
              <a:rect l="l" t="t" r="r" b="b"/>
              <a:pathLst>
                <a:path w="4800600" h="1987550">
                  <a:moveTo>
                    <a:pt x="0" y="1987296"/>
                  </a:moveTo>
                  <a:lnTo>
                    <a:pt x="4800600" y="0"/>
                  </a:lnTo>
                </a:path>
              </a:pathLst>
            </a:custGeom>
            <a:ln w="9525">
              <a:solidFill>
                <a:srgbClr val="666699"/>
              </a:solidFill>
            </a:ln>
          </p:spPr>
          <p:txBody>
            <a:bodyPr wrap="square" lIns="0" tIns="0" rIns="0" bIns="0" rtlCol="0"/>
            <a:lstStyle/>
            <a:p>
              <a:endParaRPr sz="1200"/>
            </a:p>
          </p:txBody>
        </p:sp>
        <p:sp>
          <p:nvSpPr>
            <p:cNvPr id="31" name="object 35"/>
            <p:cNvSpPr/>
            <p:nvPr/>
          </p:nvSpPr>
          <p:spPr>
            <a:xfrm>
              <a:off x="7737070" y="3379409"/>
              <a:ext cx="3812610" cy="749432"/>
            </a:xfrm>
            <a:custGeom>
              <a:avLst/>
              <a:gdLst/>
              <a:ahLst/>
              <a:cxnLst/>
              <a:rect l="l" t="t" r="r" b="b"/>
              <a:pathLst>
                <a:path w="5181600" h="965835">
                  <a:moveTo>
                    <a:pt x="5181600" y="0"/>
                  </a:moveTo>
                  <a:lnTo>
                    <a:pt x="4756580" y="3199"/>
                  </a:lnTo>
                  <a:lnTo>
                    <a:pt x="4341031" y="12630"/>
                  </a:lnTo>
                  <a:lnTo>
                    <a:pt x="3936286" y="28047"/>
                  </a:lnTo>
                  <a:lnTo>
                    <a:pt x="3543677" y="49200"/>
                  </a:lnTo>
                  <a:lnTo>
                    <a:pt x="3164538" y="75842"/>
                  </a:lnTo>
                  <a:lnTo>
                    <a:pt x="2800200" y="107725"/>
                  </a:lnTo>
                  <a:lnTo>
                    <a:pt x="2451997" y="144600"/>
                  </a:lnTo>
                  <a:lnTo>
                    <a:pt x="2121261" y="186220"/>
                  </a:lnTo>
                  <a:lnTo>
                    <a:pt x="1809325" y="232337"/>
                  </a:lnTo>
                  <a:lnTo>
                    <a:pt x="1517523" y="282702"/>
                  </a:lnTo>
                  <a:lnTo>
                    <a:pt x="1247185" y="337067"/>
                  </a:lnTo>
                  <a:lnTo>
                    <a:pt x="999646" y="395185"/>
                  </a:lnTo>
                  <a:lnTo>
                    <a:pt x="776238" y="456807"/>
                  </a:lnTo>
                  <a:lnTo>
                    <a:pt x="578293" y="521686"/>
                  </a:lnTo>
                  <a:lnTo>
                    <a:pt x="407146" y="589573"/>
                  </a:lnTo>
                  <a:lnTo>
                    <a:pt x="264127" y="660221"/>
                  </a:lnTo>
                  <a:lnTo>
                    <a:pt x="150570" y="733380"/>
                  </a:lnTo>
                  <a:lnTo>
                    <a:pt x="67808" y="808805"/>
                  </a:lnTo>
                  <a:lnTo>
                    <a:pt x="17174" y="886245"/>
                  </a:lnTo>
                  <a:lnTo>
                    <a:pt x="0" y="965454"/>
                  </a:lnTo>
                </a:path>
              </a:pathLst>
            </a:custGeom>
            <a:ln w="57150">
              <a:solidFill>
                <a:srgbClr val="666699"/>
              </a:solidFill>
            </a:ln>
          </p:spPr>
          <p:txBody>
            <a:bodyPr wrap="square" lIns="0" tIns="0" rIns="0" bIns="0" rtlCol="0"/>
            <a:lstStyle/>
            <a:p>
              <a:endParaRPr sz="1200"/>
            </a:p>
          </p:txBody>
        </p:sp>
        <p:sp>
          <p:nvSpPr>
            <p:cNvPr id="32" name="object 36"/>
            <p:cNvSpPr txBox="1"/>
            <p:nvPr/>
          </p:nvSpPr>
          <p:spPr>
            <a:xfrm>
              <a:off x="8988125" y="1786229"/>
              <a:ext cx="1169013" cy="246221"/>
            </a:xfrm>
            <a:prstGeom prst="rect">
              <a:avLst/>
            </a:prstGeom>
          </p:spPr>
          <p:txBody>
            <a:bodyPr vert="horz" wrap="square" lIns="0" tIns="0" rIns="0" bIns="0" rtlCol="0">
              <a:spAutoFit/>
            </a:bodyPr>
            <a:lstStyle/>
            <a:p>
              <a:pPr marL="12700">
                <a:tabLst>
                  <a:tab pos="1321370" algn="l"/>
                </a:tabLst>
              </a:pPr>
              <a:r>
                <a:rPr sz="2400" baseline="-16000" dirty="0">
                  <a:latin typeface="Times New Roman" panose="02020603050405020304"/>
                  <a:cs typeface="Times New Roman" panose="02020603050405020304"/>
                </a:rPr>
                <a:t>2</a:t>
              </a:r>
              <a:r>
                <a:rPr sz="1100" dirty="0">
                  <a:latin typeface="Times New Roman" panose="02020603050405020304"/>
                  <a:cs typeface="Times New Roman" panose="02020603050405020304"/>
                </a:rPr>
                <a:t>n</a:t>
              </a:r>
              <a:r>
                <a:rPr lang="en-US" sz="1100" dirty="0">
                  <a:latin typeface="Times New Roman" panose="02020603050405020304"/>
                  <a:cs typeface="Times New Roman" panose="02020603050405020304"/>
                </a:rPr>
                <a:t>                </a:t>
              </a:r>
              <a:r>
                <a:rPr sz="2400" baseline="-16000" dirty="0">
                  <a:latin typeface="Times New Roman" panose="02020603050405020304"/>
                  <a:cs typeface="Times New Roman" panose="02020603050405020304"/>
                </a:rPr>
                <a:t>n</a:t>
              </a:r>
              <a:r>
                <a:rPr sz="1100" dirty="0">
                  <a:latin typeface="Times New Roman" panose="02020603050405020304"/>
                  <a:cs typeface="Times New Roman" panose="02020603050405020304"/>
                </a:rPr>
                <a:t>3</a:t>
              </a:r>
            </a:p>
          </p:txBody>
        </p:sp>
        <p:sp>
          <p:nvSpPr>
            <p:cNvPr id="33" name="object 37"/>
            <p:cNvSpPr txBox="1"/>
            <p:nvPr/>
          </p:nvSpPr>
          <p:spPr>
            <a:xfrm>
              <a:off x="11240928" y="2379850"/>
              <a:ext cx="467232"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100n</a:t>
              </a:r>
              <a:endParaRPr sz="1600">
                <a:latin typeface="Times New Roman" panose="02020603050405020304"/>
                <a:cs typeface="Times New Roman" panose="02020603050405020304"/>
              </a:endParaRPr>
            </a:p>
          </p:txBody>
        </p:sp>
        <p:sp>
          <p:nvSpPr>
            <p:cNvPr id="34" name="object 38"/>
            <p:cNvSpPr/>
            <p:nvPr/>
          </p:nvSpPr>
          <p:spPr>
            <a:xfrm>
              <a:off x="7736510" y="1968644"/>
              <a:ext cx="2860392" cy="2160099"/>
            </a:xfrm>
            <a:custGeom>
              <a:avLst/>
              <a:gdLst/>
              <a:ahLst/>
              <a:cxnLst/>
              <a:rect l="l" t="t" r="r" b="b"/>
              <a:pathLst>
                <a:path w="3887470" h="2783840">
                  <a:moveTo>
                    <a:pt x="0" y="2783586"/>
                  </a:moveTo>
                  <a:lnTo>
                    <a:pt x="318770" y="2774361"/>
                  </a:lnTo>
                  <a:lnTo>
                    <a:pt x="630447" y="2747163"/>
                  </a:lnTo>
                  <a:lnTo>
                    <a:pt x="934031" y="2702709"/>
                  </a:lnTo>
                  <a:lnTo>
                    <a:pt x="1228520" y="2641713"/>
                  </a:lnTo>
                  <a:lnTo>
                    <a:pt x="1512915" y="2564892"/>
                  </a:lnTo>
                  <a:lnTo>
                    <a:pt x="1786214" y="2472959"/>
                  </a:lnTo>
                  <a:lnTo>
                    <a:pt x="2047416" y="2366632"/>
                  </a:lnTo>
                  <a:lnTo>
                    <a:pt x="2295521" y="2246625"/>
                  </a:lnTo>
                  <a:lnTo>
                    <a:pt x="2529529" y="2113655"/>
                  </a:lnTo>
                  <a:lnTo>
                    <a:pt x="2748438" y="1968436"/>
                  </a:lnTo>
                  <a:lnTo>
                    <a:pt x="2951248" y="1811684"/>
                  </a:lnTo>
                  <a:lnTo>
                    <a:pt x="3136958" y="1644115"/>
                  </a:lnTo>
                  <a:lnTo>
                    <a:pt x="3304568" y="1466444"/>
                  </a:lnTo>
                  <a:lnTo>
                    <a:pt x="3453076" y="1279387"/>
                  </a:lnTo>
                  <a:lnTo>
                    <a:pt x="3581483" y="1083659"/>
                  </a:lnTo>
                  <a:lnTo>
                    <a:pt x="3688787" y="879975"/>
                  </a:lnTo>
                  <a:lnTo>
                    <a:pt x="3773987" y="669052"/>
                  </a:lnTo>
                  <a:lnTo>
                    <a:pt x="3836084" y="451605"/>
                  </a:lnTo>
                  <a:lnTo>
                    <a:pt x="3874075" y="228349"/>
                  </a:lnTo>
                  <a:lnTo>
                    <a:pt x="3886962" y="0"/>
                  </a:lnTo>
                </a:path>
              </a:pathLst>
            </a:custGeom>
            <a:ln w="28575">
              <a:solidFill>
                <a:srgbClr val="666699"/>
              </a:solidFill>
            </a:ln>
          </p:spPr>
          <p:txBody>
            <a:bodyPr wrap="square" lIns="0" tIns="0" rIns="0" bIns="0" rtlCol="0"/>
            <a:lstStyle/>
            <a:p>
              <a:endParaRPr sz="1200"/>
            </a:p>
          </p:txBody>
        </p:sp>
        <p:sp>
          <p:nvSpPr>
            <p:cNvPr id="35" name="object 39"/>
            <p:cNvSpPr txBox="1"/>
            <p:nvPr/>
          </p:nvSpPr>
          <p:spPr>
            <a:xfrm>
              <a:off x="10607924" y="1786229"/>
              <a:ext cx="318184"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5n</a:t>
              </a:r>
              <a:r>
                <a:rPr sz="1600" baseline="24000" dirty="0">
                  <a:latin typeface="Times New Roman" panose="02020603050405020304"/>
                  <a:cs typeface="Times New Roman" panose="02020603050405020304"/>
                </a:rPr>
                <a:t>2</a:t>
              </a:r>
              <a:endParaRPr sz="1600" baseline="24000">
                <a:latin typeface="Times New Roman" panose="02020603050405020304"/>
                <a:cs typeface="Times New Roman" panose="02020603050405020304"/>
              </a:endParaRPr>
            </a:p>
          </p:txBody>
        </p:sp>
        <p:sp>
          <p:nvSpPr>
            <p:cNvPr id="36" name="object 40"/>
            <p:cNvSpPr txBox="1"/>
            <p:nvPr/>
          </p:nvSpPr>
          <p:spPr>
            <a:xfrm>
              <a:off x="11280736" y="3422847"/>
              <a:ext cx="417705" cy="246221"/>
            </a:xfrm>
            <a:prstGeom prst="rect">
              <a:avLst/>
            </a:prstGeom>
          </p:spPr>
          <p:txBody>
            <a:bodyPr vert="horz" wrap="square" lIns="0" tIns="0" rIns="0" bIns="0" rtlCol="0">
              <a:spAutoFit/>
            </a:bodyPr>
            <a:lstStyle/>
            <a:p>
              <a:pPr marL="12700"/>
              <a:r>
                <a:rPr sz="1600" spc="-5" dirty="0">
                  <a:latin typeface="Times New Roman" panose="02020603050405020304"/>
                  <a:cs typeface="Times New Roman" panose="02020603050405020304"/>
                </a:rPr>
                <a:t>logn</a:t>
              </a:r>
              <a:endParaRPr sz="1600">
                <a:latin typeface="Times New Roman" panose="02020603050405020304"/>
                <a:cs typeface="Times New Roman" panose="02020603050405020304"/>
              </a:endParaRPr>
            </a:p>
          </p:txBody>
        </p:sp>
        <p:sp>
          <p:nvSpPr>
            <p:cNvPr id="37" name="object 41"/>
            <p:cNvSpPr/>
            <p:nvPr/>
          </p:nvSpPr>
          <p:spPr>
            <a:xfrm>
              <a:off x="7747162" y="1949133"/>
              <a:ext cx="1457763" cy="2159607"/>
            </a:xfrm>
            <a:custGeom>
              <a:avLst/>
              <a:gdLst/>
              <a:ahLst/>
              <a:cxnLst/>
              <a:rect l="l" t="t" r="r" b="b"/>
              <a:pathLst>
                <a:path w="1981200" h="2783204">
                  <a:moveTo>
                    <a:pt x="0" y="2782824"/>
                  </a:moveTo>
                  <a:lnTo>
                    <a:pt x="162495" y="2773599"/>
                  </a:lnTo>
                  <a:lnTo>
                    <a:pt x="321371" y="2746402"/>
                  </a:lnTo>
                  <a:lnTo>
                    <a:pt x="476120" y="2701950"/>
                  </a:lnTo>
                  <a:lnTo>
                    <a:pt x="626229" y="2640957"/>
                  </a:lnTo>
                  <a:lnTo>
                    <a:pt x="771191" y="2564141"/>
                  </a:lnTo>
                  <a:lnTo>
                    <a:pt x="910495" y="2472218"/>
                  </a:lnTo>
                  <a:lnTo>
                    <a:pt x="1043631" y="2365903"/>
                  </a:lnTo>
                  <a:lnTo>
                    <a:pt x="1170090" y="2245912"/>
                  </a:lnTo>
                  <a:lnTo>
                    <a:pt x="1289362" y="2112962"/>
                  </a:lnTo>
                  <a:lnTo>
                    <a:pt x="1400937" y="1967769"/>
                  </a:lnTo>
                  <a:lnTo>
                    <a:pt x="1504304" y="1811049"/>
                  </a:lnTo>
                  <a:lnTo>
                    <a:pt x="1598956" y="1643518"/>
                  </a:lnTo>
                  <a:lnTo>
                    <a:pt x="1684381" y="1465891"/>
                  </a:lnTo>
                  <a:lnTo>
                    <a:pt x="1760070" y="1278886"/>
                  </a:lnTo>
                  <a:lnTo>
                    <a:pt x="1825513" y="1083218"/>
                  </a:lnTo>
                  <a:lnTo>
                    <a:pt x="1880201" y="879604"/>
                  </a:lnTo>
                  <a:lnTo>
                    <a:pt x="1923623" y="668758"/>
                  </a:lnTo>
                  <a:lnTo>
                    <a:pt x="1955270" y="451398"/>
                  </a:lnTo>
                  <a:lnTo>
                    <a:pt x="1974632" y="228240"/>
                  </a:lnTo>
                  <a:lnTo>
                    <a:pt x="1981200" y="0"/>
                  </a:lnTo>
                </a:path>
              </a:pathLst>
            </a:custGeom>
            <a:ln w="25400">
              <a:solidFill>
                <a:srgbClr val="666699"/>
              </a:solidFill>
            </a:ln>
          </p:spPr>
          <p:txBody>
            <a:bodyPr wrap="square" lIns="0" tIns="0" rIns="0" bIns="0" rtlCol="0"/>
            <a:lstStyle/>
            <a:p>
              <a:endParaRPr sz="1200"/>
            </a:p>
          </p:txBody>
        </p:sp>
        <p:sp>
          <p:nvSpPr>
            <p:cNvPr id="38" name="object 42"/>
            <p:cNvSpPr/>
            <p:nvPr/>
          </p:nvSpPr>
          <p:spPr>
            <a:xfrm>
              <a:off x="7747162" y="2874466"/>
              <a:ext cx="3588339" cy="0"/>
            </a:xfrm>
            <a:custGeom>
              <a:avLst/>
              <a:gdLst/>
              <a:ahLst/>
              <a:cxnLst/>
              <a:rect l="l" t="t" r="r" b="b"/>
              <a:pathLst>
                <a:path w="4876800">
                  <a:moveTo>
                    <a:pt x="0" y="0"/>
                  </a:moveTo>
                  <a:lnTo>
                    <a:pt x="4876800" y="0"/>
                  </a:lnTo>
                </a:path>
              </a:pathLst>
            </a:custGeom>
            <a:ln w="9525">
              <a:solidFill>
                <a:srgbClr val="666699"/>
              </a:solidFill>
            </a:ln>
          </p:spPr>
          <p:txBody>
            <a:bodyPr wrap="square" lIns="0" tIns="0" rIns="0" bIns="0" rtlCol="0"/>
            <a:lstStyle/>
            <a:p>
              <a:endParaRPr sz="1200"/>
            </a:p>
          </p:txBody>
        </p:sp>
        <p:sp>
          <p:nvSpPr>
            <p:cNvPr id="39" name="object 43"/>
            <p:cNvSpPr txBox="1"/>
            <p:nvPr/>
          </p:nvSpPr>
          <p:spPr>
            <a:xfrm>
              <a:off x="11214016" y="2873559"/>
              <a:ext cx="467232"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2100</a:t>
              </a:r>
              <a:endParaRPr sz="1600">
                <a:latin typeface="Times New Roman" panose="02020603050405020304"/>
                <a:cs typeface="Times New Roman" panose="02020603050405020304"/>
              </a:endParaRPr>
            </a:p>
          </p:txBody>
        </p:sp>
        <p:sp>
          <p:nvSpPr>
            <p:cNvPr id="40" name="object 44"/>
            <p:cNvSpPr/>
            <p:nvPr/>
          </p:nvSpPr>
          <p:spPr>
            <a:xfrm>
              <a:off x="9148857" y="2566417"/>
              <a:ext cx="0" cy="1542224"/>
            </a:xfrm>
            <a:custGeom>
              <a:avLst/>
              <a:gdLst/>
              <a:ahLst/>
              <a:cxnLst/>
              <a:rect l="l" t="t" r="r" b="b"/>
              <a:pathLst>
                <a:path h="1987550">
                  <a:moveTo>
                    <a:pt x="0" y="0"/>
                  </a:moveTo>
                  <a:lnTo>
                    <a:pt x="0" y="1987295"/>
                  </a:lnTo>
                </a:path>
              </a:pathLst>
            </a:custGeom>
            <a:ln w="9525">
              <a:solidFill>
                <a:srgbClr val="666699"/>
              </a:solidFill>
              <a:prstDash val="dash"/>
            </a:ln>
          </p:spPr>
          <p:txBody>
            <a:bodyPr wrap="square" lIns="0" tIns="0" rIns="0" bIns="0" rtlCol="0"/>
            <a:lstStyle/>
            <a:p>
              <a:endParaRPr sz="1200"/>
            </a:p>
          </p:txBody>
        </p:sp>
        <p:sp>
          <p:nvSpPr>
            <p:cNvPr id="41" name="object 45"/>
            <p:cNvSpPr/>
            <p:nvPr/>
          </p:nvSpPr>
          <p:spPr>
            <a:xfrm>
              <a:off x="9204925" y="2169676"/>
              <a:ext cx="0" cy="1983212"/>
            </a:xfrm>
            <a:custGeom>
              <a:avLst/>
              <a:gdLst/>
              <a:ahLst/>
              <a:cxnLst/>
              <a:rect l="l" t="t" r="r" b="b"/>
              <a:pathLst>
                <a:path h="2555875">
                  <a:moveTo>
                    <a:pt x="0" y="0"/>
                  </a:moveTo>
                  <a:lnTo>
                    <a:pt x="0" y="2555748"/>
                  </a:lnTo>
                </a:path>
              </a:pathLst>
            </a:custGeom>
            <a:ln w="9525">
              <a:solidFill>
                <a:srgbClr val="666699"/>
              </a:solidFill>
              <a:prstDash val="dash"/>
            </a:ln>
          </p:spPr>
          <p:txBody>
            <a:bodyPr wrap="square" lIns="0" tIns="0" rIns="0" bIns="0" rtlCol="0"/>
            <a:lstStyle/>
            <a:p>
              <a:endParaRPr sz="1200"/>
            </a:p>
          </p:txBody>
        </p:sp>
        <p:sp>
          <p:nvSpPr>
            <p:cNvPr id="42" name="object 46"/>
            <p:cNvSpPr/>
            <p:nvPr/>
          </p:nvSpPr>
          <p:spPr>
            <a:xfrm>
              <a:off x="7747162" y="2169676"/>
              <a:ext cx="1457763" cy="0"/>
            </a:xfrm>
            <a:custGeom>
              <a:avLst/>
              <a:gdLst/>
              <a:ahLst/>
              <a:cxnLst/>
              <a:rect l="l" t="t" r="r" b="b"/>
              <a:pathLst>
                <a:path w="1981200">
                  <a:moveTo>
                    <a:pt x="1981200" y="0"/>
                  </a:moveTo>
                  <a:lnTo>
                    <a:pt x="0" y="0"/>
                  </a:lnTo>
                </a:path>
              </a:pathLst>
            </a:custGeom>
            <a:ln w="9525">
              <a:solidFill>
                <a:srgbClr val="666699"/>
              </a:solidFill>
              <a:prstDash val="dash"/>
            </a:ln>
          </p:spPr>
          <p:txBody>
            <a:bodyPr wrap="square" lIns="0" tIns="0" rIns="0" bIns="0" rtlCol="0"/>
            <a:lstStyle/>
            <a:p>
              <a:endParaRPr sz="1200"/>
            </a:p>
          </p:txBody>
        </p:sp>
        <p:sp>
          <p:nvSpPr>
            <p:cNvPr id="43" name="object 47"/>
            <p:cNvSpPr/>
            <p:nvPr/>
          </p:nvSpPr>
          <p:spPr>
            <a:xfrm>
              <a:off x="7747162" y="2566417"/>
              <a:ext cx="1401695" cy="0"/>
            </a:xfrm>
            <a:custGeom>
              <a:avLst/>
              <a:gdLst/>
              <a:ahLst/>
              <a:cxnLst/>
              <a:rect l="l" t="t" r="r" b="b"/>
              <a:pathLst>
                <a:path w="1905000">
                  <a:moveTo>
                    <a:pt x="1905000" y="0"/>
                  </a:moveTo>
                  <a:lnTo>
                    <a:pt x="0" y="0"/>
                  </a:lnTo>
                </a:path>
              </a:pathLst>
            </a:custGeom>
            <a:ln w="9525">
              <a:solidFill>
                <a:srgbClr val="666699"/>
              </a:solidFill>
              <a:prstDash val="dash"/>
            </a:ln>
          </p:spPr>
          <p:txBody>
            <a:bodyPr wrap="square" lIns="0" tIns="0" rIns="0" bIns="0" rtlCol="0"/>
            <a:lstStyle/>
            <a:p>
              <a:endParaRPr sz="1200"/>
            </a:p>
          </p:txBody>
        </p:sp>
        <p:sp>
          <p:nvSpPr>
            <p:cNvPr id="44" name="object 48"/>
            <p:cNvSpPr txBox="1"/>
            <p:nvPr/>
          </p:nvSpPr>
          <p:spPr>
            <a:xfrm>
              <a:off x="9217302" y="4436791"/>
              <a:ext cx="280807" cy="246221"/>
            </a:xfrm>
            <a:prstGeom prst="rect">
              <a:avLst/>
            </a:prstGeom>
          </p:spPr>
          <p:txBody>
            <a:bodyPr vert="horz" wrap="square" lIns="0" tIns="0" rIns="0" bIns="0" rtlCol="0">
              <a:spAutoFit/>
            </a:bodyPr>
            <a:lstStyle/>
            <a:p>
              <a:pPr marL="12700"/>
              <a:r>
                <a:rPr sz="1100" dirty="0">
                  <a:latin typeface="宋体" panose="02010600030101010101" pitchFamily="2" charset="-122"/>
                  <a:cs typeface="宋体" panose="02010600030101010101" pitchFamily="2" charset="-122"/>
                </a:rPr>
                <a:t>△</a:t>
              </a:r>
              <a:r>
                <a:rPr sz="1600" dirty="0">
                  <a:latin typeface="Times New Roman" panose="02020603050405020304"/>
                  <a:cs typeface="Times New Roman" panose="02020603050405020304"/>
                </a:rPr>
                <a:t>n</a:t>
              </a:r>
            </a:p>
          </p:txBody>
        </p:sp>
        <p:sp>
          <p:nvSpPr>
            <p:cNvPr id="46" name="object 50"/>
            <p:cNvSpPr txBox="1"/>
            <p:nvPr/>
          </p:nvSpPr>
          <p:spPr>
            <a:xfrm>
              <a:off x="6832562" y="2198686"/>
              <a:ext cx="622820" cy="246221"/>
            </a:xfrm>
            <a:prstGeom prst="rect">
              <a:avLst/>
            </a:prstGeom>
          </p:spPr>
          <p:txBody>
            <a:bodyPr vert="horz" wrap="square" lIns="0" tIns="0" rIns="0" bIns="0" rtlCol="0">
              <a:spAutoFit/>
            </a:bodyPr>
            <a:lstStyle/>
            <a:p>
              <a:pPr marL="12700"/>
              <a:r>
                <a:rPr sz="1100" dirty="0">
                  <a:latin typeface="宋体" panose="02010600030101010101" pitchFamily="2" charset="-122"/>
                  <a:cs typeface="宋体" panose="02010600030101010101" pitchFamily="2" charset="-122"/>
                </a:rPr>
                <a:t>△</a:t>
              </a:r>
              <a:r>
                <a:rPr sz="1100" spc="-200" dirty="0">
                  <a:latin typeface="宋体" panose="02010600030101010101" pitchFamily="2" charset="-122"/>
                  <a:cs typeface="宋体" panose="02010600030101010101" pitchFamily="2" charset="-122"/>
                </a:rPr>
                <a:t> </a:t>
              </a:r>
              <a:r>
                <a:rPr sz="1600" spc="-5" dirty="0">
                  <a:latin typeface="Times New Roman" panose="02020603050405020304"/>
                  <a:cs typeface="Times New Roman" panose="02020603050405020304"/>
                </a:rPr>
                <a:t>T(n)</a:t>
              </a:r>
              <a:endParaRPr sz="1600" dirty="0">
                <a:latin typeface="Times New Roman" panose="02020603050405020304"/>
                <a:cs typeface="Times New Roman" panose="02020603050405020304"/>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dirty="0" smtClean="0"/>
              <a:t>小结</a:t>
            </a:r>
          </a:p>
        </p:txBody>
      </p:sp>
      <p:sp>
        <p:nvSpPr>
          <p:cNvPr id="95235" name="内容占位符 2"/>
          <p:cNvSpPr>
            <a:spLocks noGrp="1"/>
          </p:cNvSpPr>
          <p:nvPr>
            <p:ph idx="1"/>
          </p:nvPr>
        </p:nvSpPr>
        <p:spPr/>
        <p:txBody>
          <a:bodyPr/>
          <a:lstStyle/>
          <a:p>
            <a:r>
              <a:rPr lang="zh-CN" altLang="en-US" smtClean="0"/>
              <a:t>关于大</a:t>
            </a:r>
            <a:r>
              <a:rPr lang="en-US" altLang="zh-CN" smtClean="0"/>
              <a:t>O</a:t>
            </a:r>
            <a:r>
              <a:rPr lang="zh-CN" altLang="en-US" smtClean="0"/>
              <a:t>符号有如下认识</a:t>
            </a:r>
            <a:endParaRPr lang="en-US" altLang="zh-CN" smtClean="0"/>
          </a:p>
          <a:p>
            <a:pPr lvl="1"/>
            <a:r>
              <a:rPr lang="zh-CN" altLang="en-US" smtClean="0"/>
              <a:t>时间复杂度的“</a:t>
            </a:r>
            <a:r>
              <a:rPr lang="zh-CN" altLang="en-US" smtClean="0">
                <a:solidFill>
                  <a:srgbClr val="FF0000"/>
                </a:solidFill>
              </a:rPr>
              <a:t>级别</a:t>
            </a:r>
            <a:r>
              <a:rPr lang="zh-CN" altLang="en-US" smtClean="0"/>
              <a:t>”比“具体量”更重要！</a:t>
            </a:r>
            <a:endParaRPr lang="en-US" altLang="zh-CN" smtClean="0"/>
          </a:p>
          <a:p>
            <a:pPr lvl="1"/>
            <a:r>
              <a:rPr lang="zh-CN" altLang="en-US" smtClean="0"/>
              <a:t>确定时间消耗是什么级别，而非具体多少</a:t>
            </a:r>
            <a:endParaRPr lang="en-US" altLang="zh-CN" smtClean="0"/>
          </a:p>
          <a:p>
            <a:pPr lvl="1"/>
            <a:r>
              <a:rPr lang="zh-CN" altLang="en-US" smtClean="0"/>
              <a:t>是问题规模的函数</a:t>
            </a:r>
            <a:endParaRPr lang="en-US" altLang="zh-CN" smtClean="0"/>
          </a:p>
          <a:p>
            <a:pPr lvl="1"/>
            <a:r>
              <a:rPr lang="zh-CN" altLang="en-US" smtClean="0"/>
              <a:t>根据渐进性质，考虑问题足够大的情况</a:t>
            </a:r>
          </a:p>
          <a:p>
            <a:pPr lvl="1"/>
            <a:r>
              <a:rPr lang="zh-CN" altLang="en-US" smtClean="0"/>
              <a:t>本质上是最差情况，这一点符合工业界需求</a:t>
            </a:r>
            <a:endParaRPr lang="en-US" altLang="zh-CN"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37</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dirty="0" smtClean="0">
                <a:cs typeface="Times New Roman" panose="02020603050405020304" pitchFamily="18" charset="0"/>
              </a:rPr>
              <a:t>Ω</a:t>
            </a:r>
            <a:r>
              <a:rPr lang="zh-CN" altLang="en-US" dirty="0" smtClean="0"/>
              <a:t>符号</a:t>
            </a:r>
            <a:r>
              <a:rPr lang="en-US" altLang="zh-CN" dirty="0" smtClean="0"/>
              <a:t>(Big-Omega)</a:t>
            </a:r>
            <a:endParaRPr lang="zh-CN" altLang="en-US" dirty="0" smtClean="0"/>
          </a:p>
        </p:txBody>
      </p:sp>
      <p:sp>
        <p:nvSpPr>
          <p:cNvPr id="96259" name="Rectangle 3"/>
          <p:cNvSpPr>
            <a:spLocks noGrp="1" noChangeArrowheads="1"/>
          </p:cNvSpPr>
          <p:nvPr>
            <p:ph idx="1"/>
          </p:nvPr>
        </p:nvSpPr>
        <p:spPr/>
        <p:txBody>
          <a:bodyPr/>
          <a:lstStyle/>
          <a:p>
            <a:pPr eaLnBrk="1" hangingPunct="1"/>
            <a:r>
              <a:rPr lang="zh-CN" altLang="en-US" dirty="0" smtClean="0"/>
              <a:t>函数下界</a:t>
            </a:r>
          </a:p>
          <a:p>
            <a:pPr eaLnBrk="1" hangingPunct="1"/>
            <a:r>
              <a:rPr lang="zh-CN" altLang="en-US" dirty="0" smtClean="0">
                <a:solidFill>
                  <a:srgbClr val="FF0000"/>
                </a:solidFill>
              </a:rPr>
              <a:t>定义：</a:t>
            </a:r>
            <a:br>
              <a:rPr lang="zh-CN" altLang="en-US" dirty="0" smtClean="0">
                <a:solidFill>
                  <a:srgbClr val="FF0000"/>
                </a:solidFill>
              </a:rPr>
            </a:br>
            <a:r>
              <a:rPr lang="en-US" altLang="zh-CN" dirty="0" smtClean="0">
                <a:solidFill>
                  <a:srgbClr val="FF0000"/>
                </a:solidFill>
              </a:rPr>
              <a:t>f(n)= </a:t>
            </a:r>
            <a:r>
              <a:rPr lang="en-US" altLang="zh-CN" dirty="0" smtClean="0">
                <a:solidFill>
                  <a:srgbClr val="FF0000"/>
                </a:solidFill>
                <a:cs typeface="Times New Roman" panose="02020603050405020304" pitchFamily="18" charset="0"/>
              </a:rPr>
              <a:t>Ω</a:t>
            </a:r>
            <a:r>
              <a:rPr lang="en-US" altLang="zh-CN" dirty="0" smtClean="0">
                <a:solidFill>
                  <a:srgbClr val="FF0000"/>
                </a:solidFill>
              </a:rPr>
              <a:t>(g(n))</a:t>
            </a:r>
            <a:r>
              <a:rPr lang="zh-CN" altLang="en-US" dirty="0" smtClean="0">
                <a:solidFill>
                  <a:srgbClr val="FF0000"/>
                </a:solidFill>
              </a:rPr>
              <a:t>，当且仅当存在正常数</a:t>
            </a:r>
            <a:r>
              <a:rPr lang="en-US" altLang="zh-CN" dirty="0" smtClean="0">
                <a:solidFill>
                  <a:srgbClr val="FF0000"/>
                </a:solidFill>
              </a:rPr>
              <a:t>c</a:t>
            </a:r>
            <a:r>
              <a:rPr lang="zh-CN" altLang="en-US" dirty="0" smtClean="0">
                <a:solidFill>
                  <a:srgbClr val="FF0000"/>
                </a:solidFill>
              </a:rPr>
              <a:t>和</a:t>
            </a:r>
            <a:r>
              <a:rPr lang="en-US" altLang="zh-CN" dirty="0" smtClean="0">
                <a:solidFill>
                  <a:srgbClr val="FF0000"/>
                </a:solidFill>
              </a:rPr>
              <a:t>n</a:t>
            </a:r>
            <a:r>
              <a:rPr lang="en-US" altLang="zh-CN" baseline="-25000" dirty="0" smtClean="0">
                <a:solidFill>
                  <a:srgbClr val="FF0000"/>
                </a:solidFill>
              </a:rPr>
              <a:t>0</a:t>
            </a:r>
            <a:r>
              <a:rPr lang="zh-CN" altLang="en-US" dirty="0" smtClean="0">
                <a:solidFill>
                  <a:srgbClr val="FF0000"/>
                </a:solidFill>
              </a:rPr>
              <a:t>，使得对所有</a:t>
            </a:r>
            <a:r>
              <a:rPr lang="en-US" altLang="zh-CN" dirty="0" smtClean="0">
                <a:solidFill>
                  <a:srgbClr val="FF0000"/>
                </a:solidFill>
              </a:rPr>
              <a:t>n≥n</a:t>
            </a:r>
            <a:r>
              <a:rPr lang="en-US" altLang="zh-CN" baseline="-25000" dirty="0" smtClean="0">
                <a:solidFill>
                  <a:srgbClr val="FF0000"/>
                </a:solidFill>
              </a:rPr>
              <a:t>0</a:t>
            </a:r>
            <a:r>
              <a:rPr lang="en-US" altLang="zh-CN" dirty="0" smtClean="0">
                <a:solidFill>
                  <a:srgbClr val="FF0000"/>
                </a:solidFill>
              </a:rPr>
              <a:t> , </a:t>
            </a:r>
            <a:r>
              <a:rPr lang="zh-CN" altLang="en-US" dirty="0" smtClean="0">
                <a:solidFill>
                  <a:srgbClr val="FF0000"/>
                </a:solidFill>
              </a:rPr>
              <a:t>有</a:t>
            </a:r>
            <a:r>
              <a:rPr lang="en-US" altLang="zh-CN" dirty="0" smtClean="0">
                <a:solidFill>
                  <a:srgbClr val="FF0000"/>
                </a:solidFill>
              </a:rPr>
              <a:t>f (n)≥c g(n)</a:t>
            </a:r>
          </a:p>
          <a:p>
            <a:pPr eaLnBrk="1" hangingPunct="1"/>
            <a:r>
              <a:rPr lang="en-US" altLang="zh-CN" dirty="0" smtClean="0"/>
              <a:t>f</a:t>
            </a:r>
            <a:r>
              <a:rPr lang="zh-CN" altLang="en-US" dirty="0" smtClean="0"/>
              <a:t>至少是</a:t>
            </a:r>
            <a:r>
              <a:rPr lang="en-US" altLang="zh-CN" dirty="0" smtClean="0"/>
              <a:t>g</a:t>
            </a:r>
            <a:r>
              <a:rPr lang="zh-CN" altLang="en-US" dirty="0" smtClean="0"/>
              <a:t>的</a:t>
            </a:r>
            <a:r>
              <a:rPr lang="en-US" altLang="zh-CN" dirty="0" smtClean="0"/>
              <a:t>c</a:t>
            </a:r>
            <a:r>
              <a:rPr lang="zh-CN" altLang="en-US" dirty="0" smtClean="0"/>
              <a:t>倍，对足够大的</a:t>
            </a:r>
            <a:r>
              <a:rPr lang="en-US" altLang="zh-CN" dirty="0" smtClean="0"/>
              <a:t>n</a:t>
            </a:r>
            <a:r>
              <a:rPr lang="zh-CN" altLang="en-US" dirty="0" smtClean="0"/>
              <a:t>，</a:t>
            </a:r>
            <a:r>
              <a:rPr lang="en-US" altLang="zh-CN" dirty="0" smtClean="0"/>
              <a:t>g</a:t>
            </a:r>
            <a:r>
              <a:rPr lang="zh-CN" altLang="en-US" dirty="0" smtClean="0"/>
              <a:t>是</a:t>
            </a:r>
            <a:r>
              <a:rPr lang="en-US" altLang="zh-CN" dirty="0" smtClean="0"/>
              <a:t>f</a:t>
            </a:r>
            <a:r>
              <a:rPr lang="zh-CN" altLang="en-US" dirty="0" smtClean="0"/>
              <a:t>的一个下界</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38</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dirty="0" smtClean="0">
                <a:cs typeface="Times New Roman" panose="02020603050405020304" pitchFamily="18" charset="0"/>
              </a:rPr>
              <a:t>Θ</a:t>
            </a:r>
            <a:r>
              <a:rPr lang="zh-CN" altLang="en-US" dirty="0" smtClean="0"/>
              <a:t>符号</a:t>
            </a:r>
            <a:r>
              <a:rPr lang="en-US" altLang="zh-CN" dirty="0" smtClean="0"/>
              <a:t>(Big-Theta)</a:t>
            </a:r>
            <a:endParaRPr lang="zh-CN" altLang="en-US" dirty="0" smtClean="0"/>
          </a:p>
        </p:txBody>
      </p:sp>
      <p:sp>
        <p:nvSpPr>
          <p:cNvPr id="101379" name="Rectangle 3"/>
          <p:cNvSpPr>
            <a:spLocks noGrp="1" noChangeArrowheads="1"/>
          </p:cNvSpPr>
          <p:nvPr>
            <p:ph idx="1"/>
          </p:nvPr>
        </p:nvSpPr>
        <p:spPr/>
        <p:txBody>
          <a:bodyPr/>
          <a:lstStyle/>
          <a:p>
            <a:pPr eaLnBrk="1" hangingPunct="1"/>
            <a:r>
              <a:rPr lang="zh-CN" altLang="en-US" dirty="0" smtClean="0"/>
              <a:t>同一个</a:t>
            </a:r>
            <a:r>
              <a:rPr lang="en-US" altLang="zh-CN" dirty="0" smtClean="0"/>
              <a:t>g</a:t>
            </a:r>
            <a:r>
              <a:rPr lang="zh-CN" altLang="en-US" dirty="0" smtClean="0"/>
              <a:t>既作为</a:t>
            </a:r>
            <a:r>
              <a:rPr lang="en-US" altLang="zh-CN" dirty="0" smtClean="0"/>
              <a:t>f</a:t>
            </a:r>
            <a:r>
              <a:rPr lang="zh-CN" altLang="en-US" dirty="0" smtClean="0"/>
              <a:t>的上界，又作为下界</a:t>
            </a:r>
          </a:p>
          <a:p>
            <a:pPr eaLnBrk="1" hangingPunct="1"/>
            <a:r>
              <a:rPr lang="zh-CN" altLang="en-US" dirty="0" smtClean="0">
                <a:solidFill>
                  <a:schemeClr val="hlink"/>
                </a:solidFill>
              </a:rPr>
              <a:t>定义：</a:t>
            </a:r>
            <a:r>
              <a:rPr lang="zh-CN" altLang="en-US" dirty="0" smtClean="0"/>
              <a:t/>
            </a:r>
            <a:br>
              <a:rPr lang="zh-CN" altLang="en-US" dirty="0" smtClean="0"/>
            </a:br>
            <a:r>
              <a:rPr lang="en-US" altLang="zh-CN" dirty="0" smtClean="0">
                <a:solidFill>
                  <a:schemeClr val="accent2"/>
                </a:solidFill>
              </a:rPr>
              <a:t>f(n)=</a:t>
            </a:r>
            <a:r>
              <a:rPr lang="en-US" altLang="zh-CN" dirty="0" smtClean="0">
                <a:solidFill>
                  <a:schemeClr val="accent2"/>
                </a:solidFill>
                <a:cs typeface="Times New Roman" panose="02020603050405020304" pitchFamily="18" charset="0"/>
              </a:rPr>
              <a:t>Θ</a:t>
            </a:r>
            <a:r>
              <a:rPr lang="en-US" altLang="zh-CN" dirty="0" smtClean="0">
                <a:solidFill>
                  <a:schemeClr val="accent2"/>
                </a:solidFill>
              </a:rPr>
              <a:t>(g(n))</a:t>
            </a:r>
            <a:r>
              <a:rPr lang="zh-CN" altLang="en-US" dirty="0" smtClean="0">
                <a:solidFill>
                  <a:schemeClr val="accent2"/>
                </a:solidFill>
              </a:rPr>
              <a:t>，当且仅当存在正常数</a:t>
            </a:r>
            <a:r>
              <a:rPr lang="en-US" altLang="zh-CN" dirty="0" smtClean="0">
                <a:solidFill>
                  <a:schemeClr val="accent2"/>
                </a:solidFill>
              </a:rPr>
              <a:t>c</a:t>
            </a:r>
            <a:r>
              <a:rPr lang="en-US" altLang="zh-CN" baseline="-25000" dirty="0" smtClean="0">
                <a:solidFill>
                  <a:schemeClr val="accent2"/>
                </a:solidFill>
              </a:rPr>
              <a:t>1</a:t>
            </a:r>
            <a:r>
              <a:rPr lang="zh-CN" altLang="en-US" dirty="0" smtClean="0">
                <a:solidFill>
                  <a:schemeClr val="accent2"/>
                </a:solidFill>
              </a:rPr>
              <a:t>、</a:t>
            </a:r>
            <a:r>
              <a:rPr lang="en-US" altLang="zh-CN" dirty="0" smtClean="0">
                <a:solidFill>
                  <a:schemeClr val="accent2"/>
                </a:solidFill>
              </a:rPr>
              <a:t>c</a:t>
            </a:r>
            <a:r>
              <a:rPr lang="en-US" altLang="zh-CN" baseline="-25000" dirty="0" smtClean="0">
                <a:solidFill>
                  <a:schemeClr val="accent2"/>
                </a:solidFill>
              </a:rPr>
              <a:t>2</a:t>
            </a:r>
            <a:r>
              <a:rPr lang="zh-CN" altLang="en-US" dirty="0" smtClean="0">
                <a:solidFill>
                  <a:schemeClr val="accent2"/>
                </a:solidFill>
              </a:rPr>
              <a:t>和</a:t>
            </a:r>
            <a:r>
              <a:rPr lang="en-US" altLang="zh-CN" dirty="0" smtClean="0">
                <a:solidFill>
                  <a:schemeClr val="accent2"/>
                </a:solidFill>
              </a:rPr>
              <a:t>n</a:t>
            </a:r>
            <a:r>
              <a:rPr lang="en-US" altLang="zh-CN" baseline="-25000" dirty="0" smtClean="0">
                <a:solidFill>
                  <a:schemeClr val="accent2"/>
                </a:solidFill>
              </a:rPr>
              <a:t>0</a:t>
            </a:r>
            <a:r>
              <a:rPr lang="zh-CN" altLang="en-US" dirty="0" smtClean="0">
                <a:solidFill>
                  <a:schemeClr val="accent2"/>
                </a:solidFill>
              </a:rPr>
              <a:t>，使得对所有</a:t>
            </a:r>
            <a:r>
              <a:rPr lang="en-US" altLang="zh-CN" dirty="0" smtClean="0">
                <a:solidFill>
                  <a:schemeClr val="accent2"/>
                </a:solidFill>
              </a:rPr>
              <a:t>n≥n</a:t>
            </a:r>
            <a:r>
              <a:rPr lang="en-US" altLang="zh-CN" baseline="-25000" dirty="0" smtClean="0">
                <a:solidFill>
                  <a:schemeClr val="accent2"/>
                </a:solidFill>
              </a:rPr>
              <a:t>0</a:t>
            </a:r>
            <a:r>
              <a:rPr lang="en-US" altLang="zh-CN" dirty="0" smtClean="0">
                <a:solidFill>
                  <a:schemeClr val="accent2"/>
                </a:solidFill>
              </a:rPr>
              <a:t> , </a:t>
            </a:r>
            <a:r>
              <a:rPr lang="zh-CN" altLang="en-US" dirty="0" smtClean="0">
                <a:solidFill>
                  <a:schemeClr val="accent2"/>
                </a:solidFill>
              </a:rPr>
              <a:t>有</a:t>
            </a:r>
            <a:br>
              <a:rPr lang="zh-CN" altLang="en-US" dirty="0" smtClean="0">
                <a:solidFill>
                  <a:schemeClr val="accent2"/>
                </a:solidFill>
              </a:rPr>
            </a:br>
            <a:r>
              <a:rPr lang="en-US" altLang="zh-CN" dirty="0" smtClean="0">
                <a:solidFill>
                  <a:schemeClr val="accent2"/>
                </a:solidFill>
              </a:rPr>
              <a:t>c</a:t>
            </a:r>
            <a:r>
              <a:rPr lang="en-US" altLang="zh-CN" baseline="-25000" dirty="0" smtClean="0">
                <a:solidFill>
                  <a:schemeClr val="accent2"/>
                </a:solidFill>
              </a:rPr>
              <a:t>1</a:t>
            </a:r>
            <a:r>
              <a:rPr lang="en-US" altLang="zh-CN" dirty="0" smtClean="0">
                <a:solidFill>
                  <a:schemeClr val="accent2"/>
                </a:solidFill>
              </a:rPr>
              <a:t>g(n)≤f (n)≤c</a:t>
            </a:r>
            <a:r>
              <a:rPr lang="en-US" altLang="zh-CN" baseline="-25000" dirty="0" smtClean="0">
                <a:solidFill>
                  <a:schemeClr val="accent2"/>
                </a:solidFill>
              </a:rPr>
              <a:t>2</a:t>
            </a:r>
            <a:r>
              <a:rPr lang="en-US" altLang="zh-CN" dirty="0" smtClean="0">
                <a:solidFill>
                  <a:schemeClr val="accent2"/>
                </a:solidFill>
              </a:rPr>
              <a:t>g(n)</a:t>
            </a:r>
          </a:p>
          <a:p>
            <a:pPr eaLnBrk="1" hangingPunct="1"/>
            <a:r>
              <a:rPr lang="en-US" altLang="zh-CN" dirty="0" smtClean="0"/>
              <a:t>f</a:t>
            </a:r>
            <a:r>
              <a:rPr lang="zh-CN" altLang="en-US" dirty="0" smtClean="0"/>
              <a:t>介于</a:t>
            </a:r>
            <a:r>
              <a:rPr lang="en-US" altLang="zh-CN" dirty="0" smtClean="0"/>
              <a:t>g</a:t>
            </a:r>
            <a:r>
              <a:rPr lang="zh-CN" altLang="en-US" dirty="0" smtClean="0"/>
              <a:t>的</a:t>
            </a:r>
            <a:r>
              <a:rPr lang="en-US" altLang="zh-CN" dirty="0" smtClean="0"/>
              <a:t>c</a:t>
            </a:r>
            <a:r>
              <a:rPr lang="en-US" altLang="zh-CN" baseline="-25000" dirty="0" smtClean="0"/>
              <a:t>1</a:t>
            </a:r>
            <a:r>
              <a:rPr lang="zh-CN" altLang="en-US" dirty="0" smtClean="0"/>
              <a:t>倍和</a:t>
            </a:r>
            <a:r>
              <a:rPr lang="en-US" altLang="zh-CN" dirty="0" smtClean="0"/>
              <a:t>c</a:t>
            </a:r>
            <a:r>
              <a:rPr lang="en-US" altLang="zh-CN" baseline="-25000" dirty="0" smtClean="0"/>
              <a:t>2</a:t>
            </a:r>
            <a:r>
              <a:rPr lang="zh-CN" altLang="en-US" dirty="0" smtClean="0"/>
              <a:t>倍之间，对足够大的</a:t>
            </a:r>
            <a:r>
              <a:rPr lang="en-US" altLang="zh-CN" dirty="0" smtClean="0"/>
              <a:t>n</a:t>
            </a:r>
            <a:r>
              <a:rPr lang="zh-CN" altLang="en-US" dirty="0" smtClean="0"/>
              <a:t>，</a:t>
            </a:r>
            <a:r>
              <a:rPr lang="en-US" altLang="zh-CN" dirty="0" smtClean="0"/>
              <a:t>g</a:t>
            </a:r>
            <a:r>
              <a:rPr lang="zh-CN" altLang="en-US" dirty="0" smtClean="0"/>
              <a:t>既是</a:t>
            </a:r>
            <a:r>
              <a:rPr lang="en-US" altLang="zh-CN" dirty="0" smtClean="0"/>
              <a:t>f</a:t>
            </a:r>
            <a:r>
              <a:rPr lang="zh-CN" altLang="en-US" dirty="0" smtClean="0"/>
              <a:t>的上界也是下界</a:t>
            </a:r>
            <a:endParaRPr lang="en-US" altLang="zh-CN" dirty="0" smtClean="0"/>
          </a:p>
          <a:p>
            <a:r>
              <a:rPr lang="zh-CN" altLang="en-US" dirty="0" smtClean="0"/>
              <a:t>也就是当</a:t>
            </a:r>
            <a:r>
              <a:rPr lang="en-US" altLang="zh-CN" dirty="0" smtClean="0"/>
              <a:t>O</a:t>
            </a:r>
            <a:r>
              <a:rPr lang="zh-CN" altLang="en-US" dirty="0" smtClean="0"/>
              <a:t>与</a:t>
            </a:r>
            <a:r>
              <a:rPr lang="en-US" altLang="zh-CN" dirty="0" smtClean="0"/>
              <a:t>Ω</a:t>
            </a:r>
            <a:r>
              <a:rPr lang="zh-CN" altLang="en-US" dirty="0" smtClean="0"/>
              <a:t>相同时，该函数为</a:t>
            </a:r>
            <a:r>
              <a:rPr lang="en-US" altLang="zh-CN" dirty="0" smtClean="0"/>
              <a:t>f</a:t>
            </a:r>
            <a:r>
              <a:rPr lang="zh-CN" altLang="en-US" dirty="0" smtClean="0"/>
              <a:t>函数的</a:t>
            </a:r>
            <a:r>
              <a:rPr lang="en-US" altLang="zh-CN" dirty="0" smtClean="0">
                <a:cs typeface="Times New Roman" panose="02020603050405020304" pitchFamily="18" charset="0"/>
              </a:rPr>
              <a:t>Θ</a:t>
            </a:r>
            <a:endParaRPr lang="zh-CN" altLang="en-US"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39</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复习从哪儿入手？</a:t>
            </a:r>
          </a:p>
        </p:txBody>
      </p:sp>
      <p:sp>
        <p:nvSpPr>
          <p:cNvPr id="24579" name="内容占位符 2"/>
          <p:cNvSpPr>
            <a:spLocks noGrp="1"/>
          </p:cNvSpPr>
          <p:nvPr>
            <p:ph idx="1"/>
          </p:nvPr>
        </p:nvSpPr>
        <p:spPr/>
        <p:txBody>
          <a:bodyPr/>
          <a:lstStyle/>
          <a:p>
            <a:r>
              <a:rPr lang="zh-CN" altLang="en-US" smtClean="0"/>
              <a:t>上课的讲义（包括知识点、练习、思考等）</a:t>
            </a:r>
            <a:endParaRPr lang="en-US" altLang="zh-CN" smtClean="0"/>
          </a:p>
          <a:p>
            <a:r>
              <a:rPr lang="zh-CN" altLang="en-US" smtClean="0"/>
              <a:t>作业</a:t>
            </a:r>
            <a:endParaRPr lang="en-US" altLang="zh-CN" smtClean="0"/>
          </a:p>
          <a:p>
            <a:r>
              <a:rPr lang="zh-CN" altLang="en-US" smtClean="0"/>
              <a:t>教材</a:t>
            </a:r>
            <a:endParaRPr lang="en-US" altLang="zh-CN" smtClean="0"/>
          </a:p>
          <a:p>
            <a:r>
              <a:rPr lang="zh-CN" altLang="en-US" smtClean="0"/>
              <a:t>对于每一种数据结构，要依次掌握</a:t>
            </a:r>
            <a:endParaRPr lang="en-US" altLang="zh-CN" smtClean="0"/>
          </a:p>
          <a:p>
            <a:pPr lvl="1"/>
            <a:r>
              <a:rPr lang="zh-CN" altLang="en-US" smtClean="0"/>
              <a:t>原理和基本操作</a:t>
            </a:r>
            <a:endParaRPr lang="en-US" altLang="zh-CN" smtClean="0"/>
          </a:p>
          <a:p>
            <a:pPr lvl="1"/>
            <a:r>
              <a:rPr lang="zh-CN" altLang="en-US" smtClean="0"/>
              <a:t>存储方式</a:t>
            </a:r>
            <a:endParaRPr lang="en-US" altLang="zh-CN" smtClean="0"/>
          </a:p>
          <a:p>
            <a:pPr lvl="1"/>
            <a:r>
              <a:rPr lang="zh-CN" altLang="en-US" smtClean="0"/>
              <a:t>时间复杂度和空间复杂度</a:t>
            </a:r>
            <a:endParaRPr lang="en-US" altLang="zh-CN" smtClean="0"/>
          </a:p>
          <a:p>
            <a:pPr lvl="1"/>
            <a:r>
              <a:rPr lang="en-US" altLang="zh-CN" smtClean="0"/>
              <a:t>C++</a:t>
            </a:r>
            <a:r>
              <a:rPr lang="zh-CN" altLang="en-US" smtClean="0"/>
              <a:t>实现</a:t>
            </a:r>
          </a:p>
        </p:txBody>
      </p:sp>
      <p:sp>
        <p:nvSpPr>
          <p:cNvPr id="245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289560-2D8E-4BA8-890B-87A3B78642A6}" type="slidenum">
              <a:rPr lang="en-US" altLang="en-US">
                <a:solidFill>
                  <a:srgbClr val="4B4B4B"/>
                </a:solidFill>
              </a:rPr>
              <a:pPr eaLnBrk="1" hangingPunct="1"/>
              <a:t>4</a:t>
            </a:fld>
            <a:endParaRPr lang="en-US" altLang="en-US">
              <a:solidFill>
                <a:srgbClr val="4B4B4B"/>
              </a:solidFill>
            </a:endParaRPr>
          </a:p>
        </p:txBody>
      </p:sp>
      <p:sp>
        <p:nvSpPr>
          <p:cNvPr id="5" name="右大括号 4"/>
          <p:cNvSpPr/>
          <p:nvPr/>
        </p:nvSpPr>
        <p:spPr bwMode="auto">
          <a:xfrm>
            <a:off x="5110163" y="4146550"/>
            <a:ext cx="358775" cy="1076325"/>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lIns="0" tIns="0" rIns="182880" bIns="0"/>
          <a:lstStyle/>
          <a:p>
            <a:pPr>
              <a:spcBef>
                <a:spcPct val="50000"/>
              </a:spcBef>
              <a:defRPr/>
            </a:pPr>
            <a:endParaRPr lang="zh-CN" altLang="en-US" sz="2400"/>
          </a:p>
        </p:txBody>
      </p:sp>
      <p:sp>
        <p:nvSpPr>
          <p:cNvPr id="24582" name="TextBox 5"/>
          <p:cNvSpPr txBox="1">
            <a:spLocks noChangeArrowheads="1"/>
          </p:cNvSpPr>
          <p:nvPr/>
        </p:nvSpPr>
        <p:spPr bwMode="auto">
          <a:xfrm>
            <a:off x="5827713" y="4505325"/>
            <a:ext cx="287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占卷面的</a:t>
            </a:r>
            <a:r>
              <a:rPr lang="en-US" altLang="zh-CN" b="1">
                <a:solidFill>
                  <a:srgbClr val="FF0000"/>
                </a:solidFill>
              </a:rPr>
              <a:t>80%</a:t>
            </a:r>
            <a:r>
              <a:rPr lang="zh-CN" altLang="en-US" b="1">
                <a:solidFill>
                  <a:srgbClr val="FF0000"/>
                </a:solidFill>
              </a:rPr>
              <a:t>以上</a:t>
            </a:r>
          </a:p>
        </p:txBody>
      </p:sp>
      <p:sp>
        <p:nvSpPr>
          <p:cNvPr id="24583" name="TextBox 6"/>
          <p:cNvSpPr txBox="1">
            <a:spLocks noChangeArrowheads="1"/>
          </p:cNvSpPr>
          <p:nvPr/>
        </p:nvSpPr>
        <p:spPr bwMode="auto">
          <a:xfrm>
            <a:off x="5827713" y="5391150"/>
            <a:ext cx="287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占卷面的</a:t>
            </a:r>
            <a:r>
              <a:rPr lang="en-US" altLang="zh-CN" b="1">
                <a:solidFill>
                  <a:srgbClr val="FF0000"/>
                </a:solidFill>
              </a:rPr>
              <a:t>20%</a:t>
            </a:r>
            <a:r>
              <a:rPr lang="zh-CN" altLang="en-US" b="1">
                <a:solidFill>
                  <a:srgbClr val="FF0000"/>
                </a:solidFill>
              </a:rPr>
              <a:t>以下</a:t>
            </a:r>
          </a:p>
        </p:txBody>
      </p:sp>
      <p:cxnSp>
        <p:nvCxnSpPr>
          <p:cNvPr id="9" name="直接箭头连接符 8"/>
          <p:cNvCxnSpPr/>
          <p:nvPr/>
        </p:nvCxnSpPr>
        <p:spPr bwMode="auto">
          <a:xfrm>
            <a:off x="2957513" y="5581650"/>
            <a:ext cx="2690812"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335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dirty="0" smtClean="0"/>
              <a:t>小写</a:t>
            </a:r>
            <a:r>
              <a:rPr lang="en-US" altLang="zh-CN" dirty="0" smtClean="0"/>
              <a:t>o</a:t>
            </a:r>
            <a:r>
              <a:rPr lang="zh-CN" altLang="en-US" dirty="0" smtClean="0"/>
              <a:t>符号</a:t>
            </a:r>
            <a:r>
              <a:rPr lang="en-US" altLang="zh-CN" dirty="0" smtClean="0"/>
              <a:t>(little-Oh)</a:t>
            </a:r>
            <a:endParaRPr lang="zh-CN" altLang="en-US" dirty="0" smtClean="0"/>
          </a:p>
        </p:txBody>
      </p:sp>
      <p:sp>
        <p:nvSpPr>
          <p:cNvPr id="104451" name="Rectangle 3"/>
          <p:cNvSpPr>
            <a:spLocks noGrp="1" noChangeArrowheads="1"/>
          </p:cNvSpPr>
          <p:nvPr>
            <p:ph idx="1"/>
          </p:nvPr>
        </p:nvSpPr>
        <p:spPr/>
        <p:txBody>
          <a:bodyPr/>
          <a:lstStyle/>
          <a:p>
            <a:pPr eaLnBrk="1" hangingPunct="1"/>
            <a:r>
              <a:rPr lang="zh-CN" altLang="en-US" dirty="0" smtClean="0">
                <a:solidFill>
                  <a:schemeClr val="hlink"/>
                </a:solidFill>
              </a:rPr>
              <a:t>定义：</a:t>
            </a:r>
            <a:r>
              <a:rPr lang="zh-CN" altLang="en-US" dirty="0" smtClean="0"/>
              <a:t/>
            </a:r>
            <a:br>
              <a:rPr lang="zh-CN" altLang="en-US" dirty="0" smtClean="0"/>
            </a:br>
            <a:r>
              <a:rPr lang="en-US" altLang="zh-CN" dirty="0" smtClean="0">
                <a:solidFill>
                  <a:schemeClr val="accent2"/>
                </a:solidFill>
              </a:rPr>
              <a:t>f(n)=o(g(n))</a:t>
            </a:r>
            <a:r>
              <a:rPr lang="zh-CN" altLang="en-US" dirty="0" smtClean="0">
                <a:solidFill>
                  <a:schemeClr val="accent2"/>
                </a:solidFill>
              </a:rPr>
              <a:t>，当且仅当</a:t>
            </a:r>
            <a:r>
              <a:rPr lang="en-US" altLang="zh-CN" dirty="0" smtClean="0">
                <a:solidFill>
                  <a:schemeClr val="accent2"/>
                </a:solidFill>
              </a:rPr>
              <a:t>f(n)=O(g(n))</a:t>
            </a:r>
            <a:r>
              <a:rPr lang="zh-CN" altLang="en-US" dirty="0" smtClean="0">
                <a:solidFill>
                  <a:schemeClr val="accent2"/>
                </a:solidFill>
              </a:rPr>
              <a:t>，且</a:t>
            </a:r>
            <a:r>
              <a:rPr lang="en-US" altLang="zh-CN" dirty="0" smtClean="0">
                <a:solidFill>
                  <a:schemeClr val="accent2"/>
                </a:solidFill>
              </a:rPr>
              <a:t>f(n)</a:t>
            </a:r>
            <a:r>
              <a:rPr lang="en-US" altLang="zh-CN" dirty="0" smtClean="0">
                <a:solidFill>
                  <a:schemeClr val="accent2"/>
                </a:solidFill>
                <a:ea typeface="Arial Unicode MS" panose="020B0604020202020204" pitchFamily="34" charset="-122"/>
                <a:cs typeface="Arial Unicode MS" panose="020B0604020202020204" pitchFamily="34" charset="-122"/>
              </a:rPr>
              <a:t>≠</a:t>
            </a:r>
            <a:r>
              <a:rPr lang="en-US" altLang="zh-CN" dirty="0" smtClean="0">
                <a:solidFill>
                  <a:schemeClr val="accent2"/>
                </a:solidFill>
                <a:cs typeface="Times New Roman" panose="02020603050405020304" pitchFamily="18" charset="0"/>
              </a:rPr>
              <a:t>Ω</a:t>
            </a:r>
            <a:r>
              <a:rPr lang="en-US" altLang="zh-CN" dirty="0" smtClean="0">
                <a:solidFill>
                  <a:schemeClr val="accent2"/>
                </a:solidFill>
              </a:rPr>
              <a:t>(g(n))</a:t>
            </a:r>
          </a:p>
          <a:p>
            <a:pPr eaLnBrk="1" hangingPunct="1"/>
            <a:r>
              <a:rPr lang="zh-CN" altLang="en-US" dirty="0" smtClean="0">
                <a:solidFill>
                  <a:srgbClr val="000000"/>
                </a:solidFill>
              </a:rPr>
              <a:t>例如：</a:t>
            </a:r>
            <a:endParaRPr lang="en-US" altLang="zh-CN" dirty="0" smtClean="0">
              <a:solidFill>
                <a:srgbClr val="000000"/>
              </a:solidFill>
            </a:endParaRPr>
          </a:p>
          <a:p>
            <a:pPr eaLnBrk="1" hangingPunct="1"/>
            <a:r>
              <a:rPr lang="en-US" altLang="zh-CN" dirty="0" smtClean="0">
                <a:solidFill>
                  <a:srgbClr val="000000"/>
                </a:solidFill>
              </a:rPr>
              <a:t>3</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a:t>
            </a:r>
            <a:r>
              <a:rPr lang="zh-CN" altLang="en-US" dirty="0" smtClean="0">
                <a:solidFill>
                  <a:srgbClr val="000000"/>
                </a:solidFill>
              </a:rPr>
              <a:t>且</a:t>
            </a:r>
            <a:r>
              <a:rPr lang="en-US" altLang="zh-CN" dirty="0" smtClean="0">
                <a:solidFill>
                  <a:srgbClr val="000000"/>
                </a:solidFill>
              </a:rPr>
              <a:t>3</a:t>
            </a:r>
            <a:r>
              <a:rPr lang="en-US" altLang="zh-CN" i="1" dirty="0" smtClean="0">
                <a:solidFill>
                  <a:srgbClr val="000000"/>
                </a:solidFill>
              </a:rPr>
              <a:t>n</a:t>
            </a:r>
            <a:r>
              <a:rPr lang="en-US" altLang="zh-CN" dirty="0" smtClean="0">
                <a:solidFill>
                  <a:srgbClr val="000000"/>
                </a:solidFill>
              </a:rPr>
              <a:t>+2≠Ω(</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a:t>
            </a:r>
            <a:r>
              <a:rPr lang="en-US" altLang="zh-CN" dirty="0" smtClean="0">
                <a:solidFill>
                  <a:srgbClr val="000000"/>
                </a:solidFill>
                <a:sym typeface="Wingdings" panose="05000000000000000000" pitchFamily="2" charset="2"/>
              </a:rPr>
              <a:t></a:t>
            </a:r>
            <a:r>
              <a:rPr lang="en-US" altLang="zh-CN" dirty="0" smtClean="0">
                <a:solidFill>
                  <a:srgbClr val="000000"/>
                </a:solidFill>
              </a:rPr>
              <a:t>3</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a:t>
            </a:r>
            <a:r>
              <a:rPr lang="zh-CN" altLang="en-US" dirty="0" smtClean="0">
                <a:solidFill>
                  <a:srgbClr val="000000"/>
                </a:solidFill>
              </a:rPr>
              <a:t>但</a:t>
            </a:r>
            <a:r>
              <a:rPr lang="en-US" altLang="zh-CN" dirty="0" smtClean="0">
                <a:solidFill>
                  <a:srgbClr val="000000"/>
                </a:solidFill>
              </a:rPr>
              <a:t>3</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dirty="0" smtClean="0">
                <a:solidFill>
                  <a:srgbClr val="000000"/>
                </a:solidFill>
              </a:rPr>
              <a:t>)</a:t>
            </a:r>
          </a:p>
          <a:p>
            <a:pPr eaLnBrk="1" hangingPunct="1"/>
            <a:r>
              <a:rPr lang="en-US" altLang="zh-CN" dirty="0" smtClean="0">
                <a:solidFill>
                  <a:srgbClr val="000000"/>
                </a:solidFill>
              </a:rPr>
              <a:t>10</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+4</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baseline="30000" dirty="0" smtClean="0">
                <a:solidFill>
                  <a:srgbClr val="000000"/>
                </a:solidFill>
              </a:rPr>
              <a:t>3</a:t>
            </a:r>
            <a:r>
              <a:rPr lang="en-US" altLang="zh-CN" dirty="0" smtClean="0">
                <a:solidFill>
                  <a:srgbClr val="000000"/>
                </a:solidFill>
              </a:rPr>
              <a:t>)</a:t>
            </a:r>
            <a:r>
              <a:rPr lang="zh-CN" altLang="en-US" dirty="0" smtClean="0">
                <a:solidFill>
                  <a:srgbClr val="000000"/>
                </a:solidFill>
              </a:rPr>
              <a:t>，但</a:t>
            </a:r>
            <a:r>
              <a:rPr lang="en-US" altLang="zh-CN" dirty="0" smtClean="0">
                <a:solidFill>
                  <a:srgbClr val="000000"/>
                </a:solidFill>
              </a:rPr>
              <a:t>10</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+4</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a:t>
            </a:r>
            <a:endParaRPr lang="en-US" altLang="zh-CN"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40</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算法分析</a:t>
            </a:r>
            <a:endParaRPr lang="zh-CN" altLang="en-US" dirty="0"/>
          </a:p>
        </p:txBody>
      </p:sp>
      <p:sp>
        <p:nvSpPr>
          <p:cNvPr id="5" name="文本占位符 4"/>
          <p:cNvSpPr>
            <a:spLocks noGrp="1"/>
          </p:cNvSpPr>
          <p:nvPr>
            <p:ph type="body" idx="1"/>
          </p:nvPr>
        </p:nvSpPr>
        <p:spPr/>
        <p:txBody>
          <a:bodyPr/>
          <a:lstStyle/>
          <a:p>
            <a:r>
              <a:rPr lang="zh-CN" altLang="en-US" dirty="0"/>
              <a:t>最好情况、最坏情况、平均情况</a:t>
            </a: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t>41</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性能测量方法</a:t>
            </a:r>
            <a:endParaRPr lang="zh-CN" altLang="en-US" dirty="0"/>
          </a:p>
        </p:txBody>
      </p:sp>
      <p:sp>
        <p:nvSpPr>
          <p:cNvPr id="3" name="文本占位符 2"/>
          <p:cNvSpPr>
            <a:spLocks noGrp="1"/>
          </p:cNvSpPr>
          <p:nvPr>
            <p:ph type="body" idx="1"/>
          </p:nvPr>
        </p:nvSpPr>
        <p:spPr/>
        <p:txBody>
          <a:bodyPr/>
          <a:lstStyle/>
          <a:p>
            <a:r>
              <a:rPr lang="en-US" altLang="zh-CN" dirty="0" smtClean="0"/>
              <a:t>Performance measurement</a:t>
            </a:r>
            <a:endParaRPr lang="zh-CN" altLang="en-US" dirty="0"/>
          </a:p>
        </p:txBody>
      </p:sp>
      <p:sp>
        <p:nvSpPr>
          <p:cNvPr id="5" name="灯片编号占位符 4"/>
          <p:cNvSpPr>
            <a:spLocks noGrp="1"/>
          </p:cNvSpPr>
          <p:nvPr>
            <p:ph type="sldNum" sz="quarter" idx="12"/>
          </p:nvPr>
        </p:nvSpPr>
        <p:spPr/>
        <p:txBody>
          <a:bodyPr/>
          <a:lstStyle/>
          <a:p>
            <a:pPr rtl="0"/>
            <a:fld id="{71B7BAC7-FE87-40F6-AA24-4F4685D1B022}" type="slidenum">
              <a:rPr lang="en-US" altLang="zh-CN" noProof="0" smtClean="0"/>
              <a:t>42</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600" spc="-300" dirty="0">
                <a:latin typeface="微软雅黑" panose="020B0503020204020204" pitchFamily="34" charset="-122"/>
                <a:ea typeface="微软雅黑" panose="020B0503020204020204" pitchFamily="34" charset="-122"/>
              </a:rPr>
              <a:t>第一章 </a:t>
            </a:r>
            <a:r>
              <a:rPr lang="zh-CN" altLang="en-US" sz="6600" spc="300" dirty="0">
                <a:latin typeface="微软雅黑" panose="020B0503020204020204" pitchFamily="34" charset="-122"/>
                <a:ea typeface="微软雅黑" panose="020B0503020204020204" pitchFamily="34" charset="-122"/>
              </a:rPr>
              <a:t>线性表</a:t>
            </a:r>
          </a:p>
        </p:txBody>
      </p:sp>
      <p:sp>
        <p:nvSpPr>
          <p:cNvPr id="5" name="副标题 4"/>
          <p:cNvSpPr>
            <a:spLocks noGrp="1"/>
          </p:cNvSpPr>
          <p:nvPr>
            <p:ph type="subTitle" idx="1"/>
          </p:nvPr>
        </p:nvSpPr>
        <p:spPr>
          <a:xfrm>
            <a:off x="0" y="4030133"/>
            <a:ext cx="9144000" cy="609600"/>
          </a:xfrm>
        </p:spPr>
        <p:txBody>
          <a:bodyPr>
            <a:normAutofit/>
          </a:bodyPr>
          <a:lstStyle/>
          <a:p>
            <a:r>
              <a:rPr lang="en-US" altLang="zh-CN" sz="3200" dirty="0"/>
              <a:t>Linear list(ordered list)</a:t>
            </a:r>
            <a:endParaRPr lang="zh-CN" altLang="en-US" sz="3200" dirty="0"/>
          </a:p>
        </p:txBody>
      </p:sp>
    </p:spTree>
    <p:extLst>
      <p:ext uri="{BB962C8B-B14F-4D97-AF65-F5344CB8AC3E}">
        <p14:creationId xmlns:p14="http://schemas.microsoft.com/office/powerpoint/2010/main" val="68580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smtClean="0"/>
              <a:t>学习目标</a:t>
            </a:r>
          </a:p>
        </p:txBody>
      </p:sp>
      <p:sp>
        <p:nvSpPr>
          <p:cNvPr id="36867" name="内容占位符 2"/>
          <p:cNvSpPr>
            <a:spLocks noGrp="1"/>
          </p:cNvSpPr>
          <p:nvPr>
            <p:ph idx="1"/>
          </p:nvPr>
        </p:nvSpPr>
        <p:spPr>
          <a:xfrm>
            <a:off x="628649" y="1825625"/>
            <a:ext cx="8221061" cy="4351338"/>
          </a:xfrm>
        </p:spPr>
        <p:txBody>
          <a:bodyPr>
            <a:normAutofit/>
          </a:bodyPr>
          <a:lstStyle/>
          <a:p>
            <a:pPr marL="12700" marR="5080" algn="just">
              <a:lnSpc>
                <a:spcPct val="100000"/>
              </a:lnSpc>
            </a:pPr>
            <a:r>
              <a:rPr lang="zh-CN" altLang="en-US" spc="-15" dirty="0">
                <a:latin typeface="宋体" panose="02010600030101010101" pitchFamily="2" charset="-122"/>
                <a:cs typeface="宋体" panose="02010600030101010101" pitchFamily="2" charset="-122"/>
              </a:rPr>
              <a:t>掌握</a:t>
            </a:r>
            <a:r>
              <a:rPr lang="zh-CN" altLang="en-US" spc="-15" dirty="0">
                <a:solidFill>
                  <a:srgbClr val="0000FF"/>
                </a:solidFill>
                <a:latin typeface="宋体" panose="02010600030101010101" pitchFamily="2" charset="-122"/>
                <a:cs typeface="宋体" panose="02010600030101010101" pitchFamily="2" charset="-122"/>
              </a:rPr>
              <a:t>线性表</a:t>
            </a:r>
            <a:r>
              <a:rPr lang="zh-CN" altLang="en-US" spc="-15" dirty="0">
                <a:latin typeface="宋体" panose="02010600030101010101" pitchFamily="2" charset="-122"/>
                <a:cs typeface="宋体" panose="02010600030101010101" pitchFamily="2" charset="-122"/>
              </a:rPr>
              <a:t>的</a:t>
            </a:r>
            <a:r>
              <a:rPr lang="zh-CN" altLang="en-US" spc="-15" dirty="0">
                <a:solidFill>
                  <a:srgbClr val="FF0000"/>
                </a:solidFill>
                <a:latin typeface="宋体" panose="02010600030101010101" pitchFamily="2" charset="-122"/>
                <a:cs typeface="宋体" panose="02010600030101010101" pitchFamily="2" charset="-122"/>
              </a:rPr>
              <a:t>逻辑结构</a:t>
            </a:r>
            <a:endParaRPr lang="en-US" altLang="zh-CN" spc="-15" dirty="0">
              <a:latin typeface="宋体" panose="02010600030101010101" pitchFamily="2" charset="-122"/>
              <a:cs typeface="宋体" panose="02010600030101010101" pitchFamily="2" charset="-122"/>
            </a:endParaRPr>
          </a:p>
          <a:p>
            <a:pPr marL="12700" marR="5080" algn="just">
              <a:lnSpc>
                <a:spcPct val="100000"/>
              </a:lnSpc>
            </a:pPr>
            <a:r>
              <a:rPr lang="zh-CN" altLang="en-US" spc="-15" dirty="0">
                <a:latin typeface="宋体" panose="02010600030101010101" pitchFamily="2" charset="-122"/>
                <a:cs typeface="宋体" panose="02010600030101010101" pitchFamily="2" charset="-122"/>
              </a:rPr>
              <a:t>线性表的</a:t>
            </a:r>
            <a:r>
              <a:rPr lang="zh-CN" altLang="en-US" spc="-15" dirty="0">
                <a:solidFill>
                  <a:srgbClr val="FF0000"/>
                </a:solidFill>
                <a:latin typeface="宋体" panose="02010600030101010101" pitchFamily="2" charset="-122"/>
                <a:cs typeface="宋体" panose="02010600030101010101" pitchFamily="2" charset="-122"/>
              </a:rPr>
              <a:t>顺序存储结构</a:t>
            </a:r>
            <a:r>
              <a:rPr lang="zh-CN" altLang="en-US" spc="-15" dirty="0">
                <a:latin typeface="宋体" panose="02010600030101010101" pitchFamily="2" charset="-122"/>
                <a:cs typeface="宋体" panose="02010600030101010101" pitchFamily="2" charset="-122"/>
              </a:rPr>
              <a:t>和</a:t>
            </a:r>
            <a:r>
              <a:rPr lang="zh-CN" altLang="en-US" spc="-15" dirty="0">
                <a:solidFill>
                  <a:srgbClr val="FF0000"/>
                </a:solidFill>
                <a:latin typeface="宋体" panose="02010600030101010101" pitchFamily="2" charset="-122"/>
                <a:cs typeface="宋体" panose="02010600030101010101" pitchFamily="2" charset="-122"/>
              </a:rPr>
              <a:t>链式存储</a:t>
            </a:r>
            <a:r>
              <a:rPr lang="zh-CN" altLang="en-US" spc="-10" dirty="0">
                <a:solidFill>
                  <a:srgbClr val="FF0000"/>
                </a:solidFill>
                <a:latin typeface="宋体" panose="02010600030101010101" pitchFamily="2" charset="-122"/>
                <a:cs typeface="宋体" panose="02010600030101010101" pitchFamily="2" charset="-122"/>
              </a:rPr>
              <a:t>结构</a:t>
            </a:r>
            <a:r>
              <a:rPr lang="zh-CN" altLang="en-US" spc="-15" dirty="0">
                <a:latin typeface="宋体" panose="02010600030101010101" pitchFamily="2" charset="-122"/>
                <a:cs typeface="宋体" panose="02010600030101010101" pitchFamily="2" charset="-122"/>
              </a:rPr>
              <a:t>的</a:t>
            </a:r>
            <a:r>
              <a:rPr lang="zh-CN" altLang="en-US" spc="-15" dirty="0">
                <a:solidFill>
                  <a:srgbClr val="FF0000"/>
                </a:solidFill>
                <a:latin typeface="宋体" panose="02010600030101010101" pitchFamily="2" charset="-122"/>
                <a:cs typeface="宋体" panose="02010600030101010101" pitchFamily="2" charset="-122"/>
              </a:rPr>
              <a:t>描述方法</a:t>
            </a:r>
            <a:endParaRPr lang="en-US" altLang="zh-CN" spc="-15" dirty="0">
              <a:latin typeface="宋体" panose="02010600030101010101" pitchFamily="2" charset="-122"/>
              <a:cs typeface="宋体" panose="02010600030101010101" pitchFamily="2" charset="-122"/>
            </a:endParaRPr>
          </a:p>
          <a:p>
            <a:pPr marL="12700" marR="5080" algn="just">
              <a:lnSpc>
                <a:spcPct val="100000"/>
              </a:lnSpc>
            </a:pPr>
            <a:r>
              <a:rPr lang="zh-CN" altLang="en-US" spc="-15" dirty="0">
                <a:latin typeface="宋体" panose="02010600030101010101" pitchFamily="2" charset="-122"/>
                <a:cs typeface="宋体" panose="02010600030101010101" pitchFamily="2" charset="-122"/>
              </a:rPr>
              <a:t>熟练掌握线性表在顺序存储结构和链式存储结构的</a:t>
            </a:r>
            <a:r>
              <a:rPr lang="zh-CN" altLang="en-US" spc="-15" dirty="0">
                <a:solidFill>
                  <a:srgbClr val="FF0000"/>
                </a:solidFill>
                <a:latin typeface="宋体" panose="02010600030101010101" pitchFamily="2" charset="-122"/>
                <a:cs typeface="宋体" panose="02010600030101010101" pitchFamily="2" charset="-122"/>
              </a:rPr>
              <a:t>结构特点</a:t>
            </a:r>
            <a:r>
              <a:rPr lang="zh-CN" altLang="en-US" spc="-15" dirty="0">
                <a:latin typeface="宋体" panose="02010600030101010101" pitchFamily="2" charset="-122"/>
                <a:cs typeface="宋体" panose="02010600030101010101" pitchFamily="2" charset="-122"/>
              </a:rPr>
              <a:t>以及</a:t>
            </a:r>
            <a:r>
              <a:rPr lang="zh-CN" altLang="en-US" spc="-15" dirty="0">
                <a:solidFill>
                  <a:srgbClr val="FF0000"/>
                </a:solidFill>
                <a:latin typeface="宋体" panose="02010600030101010101" pitchFamily="2" charset="-122"/>
                <a:cs typeface="宋体" panose="02010600030101010101" pitchFamily="2" charset="-122"/>
              </a:rPr>
              <a:t>相关</a:t>
            </a:r>
            <a:r>
              <a:rPr lang="zh-CN" altLang="en-US" spc="-15" dirty="0">
                <a:latin typeface="宋体" panose="02010600030101010101" pitchFamily="2" charset="-122"/>
                <a:cs typeface="宋体" panose="02010600030101010101" pitchFamily="2" charset="-122"/>
              </a:rPr>
              <a:t>的查找、插入、删除等</a:t>
            </a:r>
            <a:r>
              <a:rPr lang="zh-CN" altLang="en-US" spc="-15" dirty="0">
                <a:solidFill>
                  <a:srgbClr val="FF0000"/>
                </a:solidFill>
                <a:latin typeface="宋体" panose="02010600030101010101" pitchFamily="2" charset="-122"/>
                <a:cs typeface="宋体" panose="02010600030101010101" pitchFamily="2" charset="-122"/>
              </a:rPr>
              <a:t>基本操作的实现</a:t>
            </a:r>
            <a:endParaRPr lang="en-US" altLang="zh-CN" spc="-15" dirty="0">
              <a:latin typeface="宋体" panose="02010600030101010101" pitchFamily="2" charset="-122"/>
              <a:cs typeface="宋体" panose="02010600030101010101" pitchFamily="2" charset="-122"/>
            </a:endParaRPr>
          </a:p>
          <a:p>
            <a:pPr marL="12700" marR="5080" algn="just">
              <a:lnSpc>
                <a:spcPct val="100000"/>
              </a:lnSpc>
            </a:pPr>
            <a:r>
              <a:rPr lang="zh-CN" altLang="en-US" spc="-15" dirty="0">
                <a:latin typeface="宋体" panose="02010600030101010101" pitchFamily="2" charset="-122"/>
                <a:cs typeface="宋体" panose="02010600030101010101" pitchFamily="2" charset="-122"/>
              </a:rPr>
              <a:t>从时间和空间复杂性的角度综合</a:t>
            </a:r>
            <a:r>
              <a:rPr lang="zh-CN" altLang="en-US" spc="-15" dirty="0">
                <a:solidFill>
                  <a:srgbClr val="FF0000"/>
                </a:solidFill>
                <a:latin typeface="宋体" panose="02010600030101010101" pitchFamily="2" charset="-122"/>
                <a:cs typeface="宋体" panose="02010600030101010101" pitchFamily="2" charset="-122"/>
              </a:rPr>
              <a:t>比较</a:t>
            </a:r>
            <a:r>
              <a:rPr lang="zh-CN" altLang="en-US" spc="-15" dirty="0">
                <a:latin typeface="宋体" panose="02010600030101010101" pitchFamily="2" charset="-122"/>
                <a:cs typeface="宋体" panose="02010600030101010101" pitchFamily="2" charset="-122"/>
              </a:rPr>
              <a:t>两种存储结构的不同特点</a:t>
            </a:r>
            <a:endParaRPr lang="zh-CN" altLang="en-US" dirty="0">
              <a:latin typeface="宋体" panose="02010600030101010101" pitchFamily="2" charset="-122"/>
              <a:cs typeface="宋体" panose="02010600030101010101" pitchFamily="2" charset="-122"/>
            </a:endParaRPr>
          </a:p>
        </p:txBody>
      </p:sp>
      <p:sp>
        <p:nvSpPr>
          <p:cNvPr id="368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F1EBEC-A3DF-4A66-93E3-0330CBCA6457}" type="slidenum">
              <a:rPr lang="en-US" altLang="en-US">
                <a:solidFill>
                  <a:srgbClr val="4B4B4B"/>
                </a:solidFill>
              </a:rPr>
              <a:t>44</a:t>
            </a:fld>
            <a:endParaRPr lang="en-US" altLang="en-US">
              <a:solidFill>
                <a:srgbClr val="4B4B4B"/>
              </a:solidFill>
            </a:endParaRPr>
          </a:p>
        </p:txBody>
      </p:sp>
    </p:spTree>
    <p:extLst>
      <p:ext uri="{BB962C8B-B14F-4D97-AF65-F5344CB8AC3E}">
        <p14:creationId xmlns:p14="http://schemas.microsoft.com/office/powerpoint/2010/main" val="12737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dirty="0"/>
              <a:t>线性表的定义和特点</a:t>
            </a:r>
          </a:p>
          <a:p>
            <a:r>
              <a:rPr lang="zh-CN" altLang="en-US" dirty="0"/>
              <a:t>线性表的顺序表示和实现</a:t>
            </a:r>
          </a:p>
          <a:p>
            <a:r>
              <a:rPr lang="zh-CN" altLang="en-US" dirty="0"/>
              <a:t>线性表的链式表示和实现</a:t>
            </a:r>
          </a:p>
          <a:p>
            <a:r>
              <a:rPr lang="zh-CN" altLang="en-US" dirty="0"/>
              <a:t>顺序表和链表的比较</a:t>
            </a:r>
          </a:p>
          <a:p>
            <a:r>
              <a:rPr lang="zh-CN" altLang="en-US" dirty="0"/>
              <a:t>线性表的应用</a:t>
            </a:r>
          </a:p>
          <a:p>
            <a:r>
              <a:rPr lang="zh-CN" altLang="en-US" dirty="0"/>
              <a:t>案例分析与实现</a:t>
            </a:r>
          </a:p>
        </p:txBody>
      </p:sp>
    </p:spTree>
    <p:extLst>
      <p:ext uri="{BB962C8B-B14F-4D97-AF65-F5344CB8AC3E}">
        <p14:creationId xmlns:p14="http://schemas.microsoft.com/office/powerpoint/2010/main" val="134423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线性表定义和特点</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085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线性表定义</a:t>
            </a:r>
            <a:endParaRPr lang="zh-CN" altLang="en-US" dirty="0"/>
          </a:p>
        </p:txBody>
      </p:sp>
      <p:sp>
        <p:nvSpPr>
          <p:cNvPr id="5" name="内容占位符 4"/>
          <p:cNvSpPr>
            <a:spLocks noGrp="1"/>
          </p:cNvSpPr>
          <p:nvPr>
            <p:ph idx="1"/>
          </p:nvPr>
        </p:nvSpPr>
        <p:spPr>
          <a:xfrm>
            <a:off x="626588" y="1322269"/>
            <a:ext cx="7886700" cy="4351338"/>
          </a:xfrm>
        </p:spPr>
        <p:txBody>
          <a:bodyPr>
            <a:normAutofit lnSpcReduction="10000"/>
          </a:bodyPr>
          <a:lstStyle/>
          <a:p>
            <a:pPr marL="411480" marR="129540" indent="-400050">
              <a:lnSpc>
                <a:spcPct val="123000"/>
              </a:lnSpc>
            </a:pPr>
            <a:r>
              <a:rPr lang="zh-CN" altLang="en-US" spc="10" dirty="0">
                <a:solidFill>
                  <a:srgbClr val="FF0000"/>
                </a:solidFill>
                <a:latin typeface="微软雅黑" panose="020B0503020204020204" pitchFamily="34" charset="-122"/>
                <a:cs typeface="微软雅黑" panose="020B0503020204020204" pitchFamily="34" charset="-122"/>
              </a:rPr>
              <a:t>线性表的定义</a:t>
            </a:r>
            <a:r>
              <a:rPr lang="zh-CN" altLang="en-US"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是由</a:t>
            </a:r>
            <a:r>
              <a:rPr lang="en-US" altLang="zh-CN" spc="-5" dirty="0">
                <a:latin typeface="Arial" panose="020B0604020202020204"/>
                <a:cs typeface="Arial" panose="020B0604020202020204"/>
              </a:rPr>
              <a:t>n</a:t>
            </a:r>
            <a:r>
              <a:rPr lang="zh-CN" altLang="en-US" dirty="0">
                <a:latin typeface="微软雅黑" panose="020B0503020204020204" pitchFamily="34" charset="-122"/>
                <a:cs typeface="微软雅黑" panose="020B0503020204020204" pitchFamily="34" charset="-122"/>
              </a:rPr>
              <a:t>（</a:t>
            </a:r>
            <a:r>
              <a:rPr lang="en-US" altLang="zh-CN" dirty="0">
                <a:latin typeface="Arial" panose="020B0604020202020204"/>
                <a:cs typeface="Arial" panose="020B0604020202020204"/>
              </a:rPr>
              <a:t>n</a:t>
            </a:r>
            <a:r>
              <a:rPr lang="zh-CN" altLang="en-US" spc="575" dirty="0">
                <a:latin typeface="微软雅黑" panose="020B0503020204020204" pitchFamily="34" charset="-122"/>
                <a:cs typeface="微软雅黑" panose="020B0503020204020204" pitchFamily="34" charset="-122"/>
              </a:rPr>
              <a:t>≥</a:t>
            </a:r>
            <a:r>
              <a:rPr lang="en-US" altLang="zh-CN" dirty="0">
                <a:latin typeface="Arial" panose="020B0604020202020204"/>
                <a:cs typeface="Arial" panose="020B0604020202020204"/>
              </a:rPr>
              <a:t>0</a:t>
            </a:r>
            <a:r>
              <a:rPr lang="zh-CN" altLang="en-US" spc="10" dirty="0">
                <a:latin typeface="微软雅黑" panose="020B0503020204020204" pitchFamily="34" charset="-122"/>
                <a:cs typeface="微软雅黑" panose="020B0503020204020204" pitchFamily="34" charset="-122"/>
              </a:rPr>
              <a:t>）个</a:t>
            </a:r>
            <a:r>
              <a:rPr lang="zh-CN" altLang="en-US" spc="10" dirty="0">
                <a:solidFill>
                  <a:srgbClr val="FF0000"/>
                </a:solidFill>
                <a:latin typeface="微软雅黑" panose="020B0503020204020204" pitchFamily="34" charset="-122"/>
                <a:cs typeface="微软雅黑" panose="020B0503020204020204" pitchFamily="34" charset="-122"/>
              </a:rPr>
              <a:t>性质（类型）相同</a:t>
            </a:r>
            <a:r>
              <a:rPr lang="zh-CN" altLang="en-US" spc="10" dirty="0">
                <a:latin typeface="微软雅黑" panose="020B0503020204020204" pitchFamily="34" charset="-122"/>
                <a:cs typeface="微软雅黑" panose="020B0503020204020204" pitchFamily="34" charset="-122"/>
              </a:rPr>
              <a:t>的元素组成的</a:t>
            </a:r>
            <a:r>
              <a:rPr lang="zh-CN" altLang="en-US" spc="10" dirty="0">
                <a:solidFill>
                  <a:srgbClr val="FF0000"/>
                </a:solidFill>
                <a:latin typeface="微软雅黑" panose="020B0503020204020204" pitchFamily="34" charset="-122"/>
                <a:cs typeface="微软雅黑" panose="020B0503020204020204" pitchFamily="34" charset="-122"/>
              </a:rPr>
              <a:t>序列</a:t>
            </a:r>
            <a:r>
              <a:rPr lang="zh-CN" altLang="en-US"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记为：</a:t>
            </a:r>
            <a:endParaRPr lang="zh-CN" altLang="en-US" dirty="0">
              <a:latin typeface="微软雅黑" panose="020B0503020204020204" pitchFamily="34" charset="-122"/>
              <a:cs typeface="微软雅黑" panose="020B0503020204020204" pitchFamily="34" charset="-122"/>
            </a:endParaRPr>
          </a:p>
          <a:p>
            <a:pPr marL="11430" indent="525780">
              <a:lnSpc>
                <a:spcPct val="100000"/>
              </a:lnSpc>
              <a:spcBef>
                <a:spcPts val="720"/>
              </a:spcBef>
              <a:buNone/>
            </a:pPr>
            <a:r>
              <a:rPr lang="en-US" altLang="zh-CN" spc="-5" dirty="0">
                <a:latin typeface="Arial" panose="020B0604020202020204"/>
                <a:cs typeface="Arial" panose="020B0604020202020204"/>
              </a:rPr>
              <a:t>L</a:t>
            </a:r>
            <a:r>
              <a:rPr lang="en-US" altLang="zh-CN" dirty="0" smtClean="0">
                <a:latin typeface="Arial" panose="020B0604020202020204"/>
                <a:cs typeface="Arial" panose="020B0604020202020204"/>
              </a:rPr>
              <a:t>=</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spc="-7" baseline="-21000" dirty="0">
                <a:latin typeface="Arial" panose="020B0604020202020204"/>
                <a:cs typeface="Arial" panose="020B0604020202020204"/>
              </a:rPr>
              <a:t>2</a:t>
            </a:r>
            <a:r>
              <a:rPr lang="zh-CN" altLang="en-US" spc="10" dirty="0" smtClean="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baseline="-21000" dirty="0" smtClean="0">
                <a:latin typeface="Arial" panose="020B0604020202020204"/>
                <a:cs typeface="Arial" panose="020B0604020202020204"/>
              </a:rPr>
              <a:t>i-</a:t>
            </a:r>
            <a:r>
              <a:rPr lang="en-US" altLang="zh-CN" spc="-7" baseline="-21000" dirty="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dirty="0" err="1" smtClean="0">
                <a:latin typeface="Arial" panose="020B0604020202020204"/>
                <a:cs typeface="Arial" panose="020B0604020202020204"/>
              </a:rPr>
              <a:t>a</a:t>
            </a:r>
            <a:r>
              <a:rPr lang="en-US" altLang="zh-CN"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spc="-7" baseline="-21000" dirty="0">
                <a:latin typeface="Arial" panose="020B0604020202020204"/>
                <a:cs typeface="Arial" panose="020B0604020202020204"/>
              </a:rPr>
              <a:t>i+</a:t>
            </a:r>
            <a:r>
              <a:rPr lang="en-US" altLang="zh-CN" baseline="-21000" dirty="0" smtClean="0">
                <a:latin typeface="Arial" panose="020B0604020202020204"/>
                <a:cs typeface="Arial" panose="020B0604020202020204"/>
              </a:rPr>
              <a:t>1</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t>
            </a:r>
            <a:r>
              <a:rPr lang="en-US" altLang="zh-CN" dirty="0" smtClean="0">
                <a:latin typeface="Arial" panose="020B0604020202020204"/>
                <a:cs typeface="Arial" panose="020B0604020202020204"/>
              </a:rPr>
              <a:t>…</a:t>
            </a:r>
            <a:r>
              <a:rPr lang="zh-CN" altLang="en-US" spc="-5" dirty="0">
                <a:latin typeface="Arial" panose="020B0604020202020204"/>
                <a:cs typeface="Arial" panose="020B0604020202020204"/>
              </a:rPr>
              <a:t> </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spc="7" baseline="-21000" dirty="0">
                <a:latin typeface="Arial" panose="020B0604020202020204"/>
                <a:cs typeface="Arial" panose="020B0604020202020204"/>
              </a:rPr>
              <a:t>n</a:t>
            </a:r>
            <a:r>
              <a:rPr lang="zh-CN" altLang="en-US" dirty="0" smtClean="0">
                <a:latin typeface="微软雅黑" panose="020B0503020204020204" pitchFamily="34" charset="-122"/>
                <a:cs typeface="微软雅黑" panose="020B0503020204020204" pitchFamily="34" charset="-122"/>
              </a:rPr>
              <a:t>）</a:t>
            </a:r>
          </a:p>
          <a:p>
            <a:pPr marL="536575" indent="0">
              <a:lnSpc>
                <a:spcPct val="100000"/>
              </a:lnSpc>
              <a:spcBef>
                <a:spcPts val="720"/>
              </a:spcBef>
              <a:buNone/>
            </a:pPr>
            <a:r>
              <a:rPr lang="en-US" altLang="zh-CN" i="1" dirty="0" err="1" smtClean="0">
                <a:latin typeface="Arial" panose="020B0604020202020204"/>
                <a:cs typeface="Arial" panose="020B0604020202020204"/>
              </a:rPr>
              <a:t>a</a:t>
            </a:r>
            <a:r>
              <a:rPr lang="en-US" altLang="zh-CN" i="1"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1</a:t>
            </a:r>
            <a:r>
              <a:rPr lang="zh-CN" altLang="en-US" spc="565" dirty="0">
                <a:latin typeface="微软雅黑" panose="020B0503020204020204" pitchFamily="34" charset="-122"/>
                <a:cs typeface="微软雅黑" panose="020B0503020204020204" pitchFamily="34" charset="-122"/>
              </a:rPr>
              <a:t>≤</a:t>
            </a:r>
            <a:r>
              <a:rPr lang="en-US" altLang="zh-CN" i="1" dirty="0" err="1" smtClean="0">
                <a:latin typeface="Arial" panose="020B0604020202020204"/>
                <a:cs typeface="Arial" panose="020B0604020202020204"/>
              </a:rPr>
              <a:t>i</a:t>
            </a:r>
            <a:r>
              <a:rPr lang="zh-CN" altLang="en-US" spc="575" dirty="0">
                <a:latin typeface="微软雅黑" panose="020B0503020204020204" pitchFamily="34" charset="-122"/>
                <a:cs typeface="微软雅黑" panose="020B0503020204020204" pitchFamily="34" charset="-122"/>
              </a:rPr>
              <a:t>≤</a:t>
            </a:r>
            <a:r>
              <a:rPr lang="en-US" altLang="zh-CN" i="1" spc="-5" dirty="0">
                <a:latin typeface="Arial" panose="020B0604020202020204"/>
                <a:cs typeface="Arial" panose="020B0604020202020204"/>
              </a:rPr>
              <a:t>n</a:t>
            </a:r>
            <a:r>
              <a:rPr lang="zh-CN" altLang="en-US" spc="10" dirty="0">
                <a:latin typeface="微软雅黑" panose="020B0503020204020204" pitchFamily="34" charset="-122"/>
                <a:cs typeface="微软雅黑" panose="020B0503020204020204" pitchFamily="34" charset="-122"/>
              </a:rPr>
              <a:t>）称为数据元素；下角标 </a:t>
            </a:r>
            <a:r>
              <a:rPr lang="en-US" altLang="zh-CN" spc="10" dirty="0" err="1">
                <a:latin typeface="微软雅黑" panose="020B0503020204020204" pitchFamily="34" charset="-122"/>
                <a:cs typeface="微软雅黑" panose="020B0503020204020204" pitchFamily="34" charset="-122"/>
              </a:rPr>
              <a:t>i</a:t>
            </a:r>
            <a:r>
              <a:rPr lang="en-US" altLang="zh-CN" spc="10"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表示该元素在线性表中的位置或序号 。</a:t>
            </a:r>
          </a:p>
          <a:p>
            <a:pPr marL="536575" indent="0">
              <a:lnSpc>
                <a:spcPct val="100000"/>
              </a:lnSpc>
              <a:spcBef>
                <a:spcPts val="720"/>
              </a:spcBef>
              <a:buNone/>
            </a:pPr>
            <a:r>
              <a:rPr lang="en-US" altLang="zh-CN" spc="10" dirty="0">
                <a:latin typeface="微软雅黑" panose="020B0503020204020204" pitchFamily="34" charset="-122"/>
                <a:cs typeface="微软雅黑" panose="020B0503020204020204" pitchFamily="34" charset="-122"/>
              </a:rPr>
              <a:t>n</a:t>
            </a:r>
            <a:r>
              <a:rPr lang="zh-CN" altLang="en-US" spc="10" dirty="0">
                <a:latin typeface="微软雅黑" panose="020B0503020204020204" pitchFamily="34" charset="-122"/>
                <a:cs typeface="微软雅黑" panose="020B0503020204020204" pitchFamily="34" charset="-122"/>
              </a:rPr>
              <a:t>为线性表中元素个数，称为线性表的长度； 当</a:t>
            </a:r>
            <a:r>
              <a:rPr lang="en-US" altLang="zh-CN" spc="10" dirty="0">
                <a:latin typeface="微软雅黑" panose="020B0503020204020204" pitchFamily="34" charset="-122"/>
                <a:cs typeface="微软雅黑" panose="020B0503020204020204" pitchFamily="34" charset="-122"/>
              </a:rPr>
              <a:t>n=0</a:t>
            </a:r>
            <a:r>
              <a:rPr lang="zh-CN" altLang="en-US" spc="10" dirty="0">
                <a:latin typeface="微软雅黑" panose="020B0503020204020204" pitchFamily="34" charset="-122"/>
                <a:cs typeface="微软雅黑" panose="020B0503020204020204" pitchFamily="34" charset="-122"/>
              </a:rPr>
              <a:t>时，为空表，记为</a:t>
            </a:r>
            <a:r>
              <a:rPr lang="en-US" altLang="zh-CN" spc="10" dirty="0">
                <a:latin typeface="微软雅黑" panose="020B0503020204020204" pitchFamily="34" charset="-122"/>
                <a:cs typeface="微软雅黑" panose="020B0503020204020204" pitchFamily="34" charset="-122"/>
              </a:rPr>
              <a:t>L=</a:t>
            </a:r>
            <a:r>
              <a:rPr lang="zh-CN" altLang="en-US" spc="10" dirty="0" smtClean="0">
                <a:latin typeface="微软雅黑" panose="020B0503020204020204" pitchFamily="34" charset="-122"/>
                <a:cs typeface="微软雅黑" panose="020B0503020204020204" pitchFamily="34" charset="-122"/>
              </a:rPr>
              <a:t>（）</a:t>
            </a:r>
            <a:r>
              <a:rPr lang="zh-CN" altLang="en-US" spc="10" dirty="0">
                <a:latin typeface="微软雅黑" panose="020B0503020204020204" pitchFamily="34" charset="-122"/>
                <a:cs typeface="微软雅黑" panose="020B0503020204020204" pitchFamily="34" charset="-122"/>
              </a:rPr>
              <a:t>。</a:t>
            </a:r>
          </a:p>
          <a:p>
            <a:pPr marL="468630" marR="5080" indent="-457200">
              <a:lnSpc>
                <a:spcPct val="120000"/>
              </a:lnSpc>
              <a:spcBef>
                <a:spcPts val="275"/>
              </a:spcBef>
            </a:pPr>
            <a:r>
              <a:rPr lang="zh-CN" altLang="en-US" spc="10" dirty="0">
                <a:solidFill>
                  <a:srgbClr val="FF0000"/>
                </a:solidFill>
                <a:latin typeface="微软雅黑" panose="020B0503020204020204" pitchFamily="34" charset="-122"/>
                <a:cs typeface="微软雅黑" panose="020B0503020204020204" pitchFamily="34" charset="-122"/>
              </a:rPr>
              <a:t>图示表示： </a:t>
            </a:r>
            <a:r>
              <a:rPr lang="zh-CN" altLang="en-US" spc="10" dirty="0">
                <a:latin typeface="微软雅黑" panose="020B0503020204020204" pitchFamily="34" charset="-122"/>
                <a:cs typeface="微软雅黑" panose="020B0503020204020204" pitchFamily="34" charset="-122"/>
              </a:rPr>
              <a:t>线性</a:t>
            </a:r>
            <a:r>
              <a:rPr lang="zh-CN" altLang="en-US" spc="5" dirty="0">
                <a:latin typeface="微软雅黑" panose="020B0503020204020204" pitchFamily="34" charset="-122"/>
                <a:cs typeface="微软雅黑" panose="020B0503020204020204" pitchFamily="34" charset="-122"/>
              </a:rPr>
              <a:t>表</a:t>
            </a:r>
            <a:r>
              <a:rPr lang="en-US" altLang="zh-CN" spc="-5" dirty="0">
                <a:latin typeface="Arial" panose="020B0604020202020204"/>
                <a:cs typeface="Arial" panose="020B0604020202020204"/>
              </a:rPr>
              <a:t>L</a:t>
            </a:r>
            <a:r>
              <a:rPr lang="en-US" altLang="zh-CN" dirty="0" smtClean="0">
                <a:latin typeface="Arial" panose="020B0604020202020204"/>
                <a:cs typeface="Arial" panose="020B0604020202020204"/>
              </a:rPr>
              <a:t>=</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2</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t>
            </a:r>
            <a:r>
              <a:rPr lang="en-US" altLang="zh-CN" dirty="0" err="1" smtClean="0">
                <a:latin typeface="Arial" panose="020B0604020202020204"/>
                <a:cs typeface="Arial" panose="020B0604020202020204"/>
              </a:rPr>
              <a:t>a</a:t>
            </a:r>
            <a:r>
              <a:rPr lang="en-US" altLang="zh-CN"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spc="7" baseline="-21000" dirty="0">
                <a:latin typeface="Arial" panose="020B0604020202020204"/>
                <a:cs typeface="Arial" panose="020B0604020202020204"/>
              </a:rPr>
              <a:t>n</a:t>
            </a:r>
            <a:r>
              <a:rPr lang="zh-CN" altLang="en-US" spc="10" dirty="0">
                <a:latin typeface="微软雅黑" panose="020B0503020204020204" pitchFamily="34" charset="-122"/>
                <a:cs typeface="微软雅黑" panose="020B0503020204020204" pitchFamily="34" charset="-122"/>
              </a:rPr>
              <a:t>）的图形表示如下</a:t>
            </a:r>
            <a:r>
              <a:rPr lang="en-US" altLang="zh-CN" dirty="0" smtClean="0">
                <a:latin typeface="Arial" panose="020B0604020202020204"/>
                <a:cs typeface="Arial" panose="020B0604020202020204"/>
              </a:rPr>
              <a:t>:</a:t>
            </a:r>
            <a:endParaRPr lang="zh-CN" altLang="en-US" dirty="0" smtClean="0">
              <a:latin typeface="Arial" panose="020B0604020202020204"/>
              <a:cs typeface="Arial" panose="020B0604020202020204"/>
            </a:endParaRPr>
          </a:p>
          <a:p>
            <a:endParaRPr lang="zh-CN" altLang="en-US" dirty="0"/>
          </a:p>
        </p:txBody>
      </p:sp>
      <p:grpSp>
        <p:nvGrpSpPr>
          <p:cNvPr id="17" name="组合 16"/>
          <p:cNvGrpSpPr/>
          <p:nvPr/>
        </p:nvGrpSpPr>
        <p:grpSpPr>
          <a:xfrm>
            <a:off x="1619908" y="5558275"/>
            <a:ext cx="6699631" cy="529618"/>
            <a:chOff x="2324100" y="5558275"/>
            <a:chExt cx="6699631" cy="529618"/>
          </a:xfrm>
        </p:grpSpPr>
        <p:sp>
          <p:nvSpPr>
            <p:cNvPr id="6" name="object 24"/>
            <p:cNvSpPr/>
            <p:nvPr/>
          </p:nvSpPr>
          <p:spPr>
            <a:xfrm>
              <a:off x="2324100" y="5562494"/>
              <a:ext cx="471805" cy="494030"/>
            </a:xfrm>
            <a:custGeom>
              <a:avLst/>
              <a:gdLst/>
              <a:ahLst/>
              <a:cxnLst/>
              <a:rect l="l" t="t" r="r" b="b"/>
              <a:pathLst>
                <a:path w="471805" h="494029">
                  <a:moveTo>
                    <a:pt x="236219" y="0"/>
                  </a:moveTo>
                  <a:lnTo>
                    <a:pt x="197942" y="3230"/>
                  </a:lnTo>
                  <a:lnTo>
                    <a:pt x="144339" y="19395"/>
                  </a:lnTo>
                  <a:lnTo>
                    <a:pt x="96780" y="47621"/>
                  </a:lnTo>
                  <a:lnTo>
                    <a:pt x="56915" y="86197"/>
                  </a:lnTo>
                  <a:lnTo>
                    <a:pt x="26396" y="133408"/>
                  </a:lnTo>
                  <a:lnTo>
                    <a:pt x="12057" y="168834"/>
                  </a:lnTo>
                  <a:lnTo>
                    <a:pt x="3096" y="206830"/>
                  </a:lnTo>
                  <a:lnTo>
                    <a:pt x="0" y="246888"/>
                  </a:lnTo>
                  <a:lnTo>
                    <a:pt x="784" y="267142"/>
                  </a:lnTo>
                  <a:lnTo>
                    <a:pt x="6874" y="306232"/>
                  </a:lnTo>
                  <a:lnTo>
                    <a:pt x="18585" y="343007"/>
                  </a:lnTo>
                  <a:lnTo>
                    <a:pt x="45622" y="392716"/>
                  </a:lnTo>
                  <a:lnTo>
                    <a:pt x="82555" y="434360"/>
                  </a:lnTo>
                  <a:lnTo>
                    <a:pt x="127733" y="466227"/>
                  </a:lnTo>
                  <a:lnTo>
                    <a:pt x="179505" y="486603"/>
                  </a:lnTo>
                  <a:lnTo>
                    <a:pt x="236219" y="493776"/>
                  </a:lnTo>
                  <a:lnTo>
                    <a:pt x="255463" y="492957"/>
                  </a:lnTo>
                  <a:lnTo>
                    <a:pt x="310450" y="481193"/>
                  </a:lnTo>
                  <a:lnTo>
                    <a:pt x="360027" y="456797"/>
                  </a:lnTo>
                  <a:lnTo>
                    <a:pt x="402526" y="421481"/>
                  </a:lnTo>
                  <a:lnTo>
                    <a:pt x="436281" y="376958"/>
                  </a:lnTo>
                  <a:lnTo>
                    <a:pt x="459626" y="324941"/>
                  </a:lnTo>
                  <a:lnTo>
                    <a:pt x="468582" y="286945"/>
                  </a:lnTo>
                  <a:lnTo>
                    <a:pt x="471677" y="246888"/>
                  </a:lnTo>
                  <a:lnTo>
                    <a:pt x="470893" y="226633"/>
                  </a:lnTo>
                  <a:lnTo>
                    <a:pt x="464806" y="187543"/>
                  </a:lnTo>
                  <a:lnTo>
                    <a:pt x="453104" y="150768"/>
                  </a:lnTo>
                  <a:lnTo>
                    <a:pt x="426104" y="101059"/>
                  </a:lnTo>
                  <a:lnTo>
                    <a:pt x="389249" y="59415"/>
                  </a:lnTo>
                  <a:lnTo>
                    <a:pt x="344206" y="27548"/>
                  </a:lnTo>
                  <a:lnTo>
                    <a:pt x="292640" y="7172"/>
                  </a:lnTo>
                  <a:lnTo>
                    <a:pt x="236219" y="0"/>
                  </a:lnTo>
                  <a:close/>
                </a:path>
              </a:pathLst>
            </a:custGeom>
            <a:ln w="28575">
              <a:solidFill>
                <a:srgbClr val="FFCCCC"/>
              </a:solidFill>
            </a:ln>
          </p:spPr>
          <p:txBody>
            <a:bodyPr wrap="square" lIns="0" tIns="0" rIns="0" bIns="0" rtlCol="0"/>
            <a:lstStyle/>
            <a:p>
              <a:endParaRPr/>
            </a:p>
          </p:txBody>
        </p:sp>
        <p:sp>
          <p:nvSpPr>
            <p:cNvPr id="7" name="object 25"/>
            <p:cNvSpPr/>
            <p:nvPr/>
          </p:nvSpPr>
          <p:spPr>
            <a:xfrm>
              <a:off x="5051298" y="5567065"/>
              <a:ext cx="470534" cy="495300"/>
            </a:xfrm>
            <a:custGeom>
              <a:avLst/>
              <a:gdLst/>
              <a:ahLst/>
              <a:cxnLst/>
              <a:rect l="l" t="t" r="r" b="b"/>
              <a:pathLst>
                <a:path w="470535" h="495300">
                  <a:moveTo>
                    <a:pt x="235458" y="0"/>
                  </a:moveTo>
                  <a:lnTo>
                    <a:pt x="197201" y="3251"/>
                  </a:lnTo>
                  <a:lnTo>
                    <a:pt x="143696" y="19514"/>
                  </a:lnTo>
                  <a:lnTo>
                    <a:pt x="96286" y="47890"/>
                  </a:lnTo>
                  <a:lnTo>
                    <a:pt x="56591" y="86635"/>
                  </a:lnTo>
                  <a:lnTo>
                    <a:pt x="26231" y="134006"/>
                  </a:lnTo>
                  <a:lnTo>
                    <a:pt x="11978" y="169517"/>
                  </a:lnTo>
                  <a:lnTo>
                    <a:pt x="3074" y="207571"/>
                  </a:lnTo>
                  <a:lnTo>
                    <a:pt x="0" y="247650"/>
                  </a:lnTo>
                  <a:lnTo>
                    <a:pt x="778" y="268013"/>
                  </a:lnTo>
                  <a:lnTo>
                    <a:pt x="6827" y="307288"/>
                  </a:lnTo>
                  <a:lnTo>
                    <a:pt x="18466" y="344209"/>
                  </a:lnTo>
                  <a:lnTo>
                    <a:pt x="45354" y="394075"/>
                  </a:lnTo>
                  <a:lnTo>
                    <a:pt x="82117" y="435815"/>
                  </a:lnTo>
                  <a:lnTo>
                    <a:pt x="127135" y="467730"/>
                  </a:lnTo>
                  <a:lnTo>
                    <a:pt x="178789" y="488124"/>
                  </a:lnTo>
                  <a:lnTo>
                    <a:pt x="235458" y="495300"/>
                  </a:lnTo>
                  <a:lnTo>
                    <a:pt x="254696" y="494481"/>
                  </a:lnTo>
                  <a:lnTo>
                    <a:pt x="309609" y="482711"/>
                  </a:lnTo>
                  <a:lnTo>
                    <a:pt x="359050" y="458288"/>
                  </a:lnTo>
                  <a:lnTo>
                    <a:pt x="401383" y="422909"/>
                  </a:lnTo>
                  <a:lnTo>
                    <a:pt x="434972" y="378272"/>
                  </a:lnTo>
                  <a:lnTo>
                    <a:pt x="458181" y="326075"/>
                  </a:lnTo>
                  <a:lnTo>
                    <a:pt x="467080" y="287914"/>
                  </a:lnTo>
                  <a:lnTo>
                    <a:pt x="470154" y="247650"/>
                  </a:lnTo>
                  <a:lnTo>
                    <a:pt x="469375" y="227389"/>
                  </a:lnTo>
                  <a:lnTo>
                    <a:pt x="463328" y="188258"/>
                  </a:lnTo>
                  <a:lnTo>
                    <a:pt x="451699" y="151411"/>
                  </a:lnTo>
                  <a:lnTo>
                    <a:pt x="424848" y="101553"/>
                  </a:lnTo>
                  <a:lnTo>
                    <a:pt x="388163" y="59739"/>
                  </a:lnTo>
                  <a:lnTo>
                    <a:pt x="343279" y="27713"/>
                  </a:lnTo>
                  <a:lnTo>
                    <a:pt x="291832" y="7218"/>
                  </a:lnTo>
                  <a:lnTo>
                    <a:pt x="235458" y="0"/>
                  </a:lnTo>
                  <a:close/>
                </a:path>
              </a:pathLst>
            </a:custGeom>
            <a:ln w="28574">
              <a:solidFill>
                <a:srgbClr val="FFCCCC"/>
              </a:solidFill>
            </a:ln>
          </p:spPr>
          <p:txBody>
            <a:bodyPr wrap="square" lIns="0" tIns="0" rIns="0" bIns="0" rtlCol="0"/>
            <a:lstStyle/>
            <a:p>
              <a:endParaRPr/>
            </a:p>
          </p:txBody>
        </p:sp>
        <p:sp>
          <p:nvSpPr>
            <p:cNvPr id="8" name="object 26"/>
            <p:cNvSpPr/>
            <p:nvPr/>
          </p:nvSpPr>
          <p:spPr>
            <a:xfrm>
              <a:off x="6402324" y="5568589"/>
              <a:ext cx="471805" cy="495300"/>
            </a:xfrm>
            <a:custGeom>
              <a:avLst/>
              <a:gdLst/>
              <a:ahLst/>
              <a:cxnLst/>
              <a:rect l="l" t="t" r="r" b="b"/>
              <a:pathLst>
                <a:path w="471804" h="495300">
                  <a:moveTo>
                    <a:pt x="236220" y="0"/>
                  </a:moveTo>
                  <a:lnTo>
                    <a:pt x="197942" y="3251"/>
                  </a:lnTo>
                  <a:lnTo>
                    <a:pt x="144339" y="19514"/>
                  </a:lnTo>
                  <a:lnTo>
                    <a:pt x="96780" y="47890"/>
                  </a:lnTo>
                  <a:lnTo>
                    <a:pt x="56915" y="86635"/>
                  </a:lnTo>
                  <a:lnTo>
                    <a:pt x="26396" y="134006"/>
                  </a:lnTo>
                  <a:lnTo>
                    <a:pt x="12057" y="169517"/>
                  </a:lnTo>
                  <a:lnTo>
                    <a:pt x="3096" y="207571"/>
                  </a:lnTo>
                  <a:lnTo>
                    <a:pt x="0" y="247650"/>
                  </a:lnTo>
                  <a:lnTo>
                    <a:pt x="784" y="268013"/>
                  </a:lnTo>
                  <a:lnTo>
                    <a:pt x="6874" y="307288"/>
                  </a:lnTo>
                  <a:lnTo>
                    <a:pt x="18585" y="344209"/>
                  </a:lnTo>
                  <a:lnTo>
                    <a:pt x="45622" y="394075"/>
                  </a:lnTo>
                  <a:lnTo>
                    <a:pt x="82555" y="435815"/>
                  </a:lnTo>
                  <a:lnTo>
                    <a:pt x="127733" y="467730"/>
                  </a:lnTo>
                  <a:lnTo>
                    <a:pt x="179505" y="488124"/>
                  </a:lnTo>
                  <a:lnTo>
                    <a:pt x="236220" y="495300"/>
                  </a:lnTo>
                  <a:lnTo>
                    <a:pt x="255463" y="494481"/>
                  </a:lnTo>
                  <a:lnTo>
                    <a:pt x="310450" y="482711"/>
                  </a:lnTo>
                  <a:lnTo>
                    <a:pt x="360027" y="458288"/>
                  </a:lnTo>
                  <a:lnTo>
                    <a:pt x="402526" y="422909"/>
                  </a:lnTo>
                  <a:lnTo>
                    <a:pt x="436281" y="378272"/>
                  </a:lnTo>
                  <a:lnTo>
                    <a:pt x="459626" y="326075"/>
                  </a:lnTo>
                  <a:lnTo>
                    <a:pt x="468582" y="287914"/>
                  </a:lnTo>
                  <a:lnTo>
                    <a:pt x="471678" y="247650"/>
                  </a:lnTo>
                  <a:lnTo>
                    <a:pt x="470893" y="227389"/>
                  </a:lnTo>
                  <a:lnTo>
                    <a:pt x="464806" y="188258"/>
                  </a:lnTo>
                  <a:lnTo>
                    <a:pt x="453104" y="151411"/>
                  </a:lnTo>
                  <a:lnTo>
                    <a:pt x="426104" y="101553"/>
                  </a:lnTo>
                  <a:lnTo>
                    <a:pt x="389249" y="59739"/>
                  </a:lnTo>
                  <a:lnTo>
                    <a:pt x="344206" y="27713"/>
                  </a:lnTo>
                  <a:lnTo>
                    <a:pt x="292640" y="7218"/>
                  </a:lnTo>
                  <a:lnTo>
                    <a:pt x="236220" y="0"/>
                  </a:lnTo>
                  <a:close/>
                </a:path>
              </a:pathLst>
            </a:custGeom>
            <a:ln w="28574">
              <a:solidFill>
                <a:srgbClr val="FFCCCC"/>
              </a:solidFill>
            </a:ln>
          </p:spPr>
          <p:txBody>
            <a:bodyPr wrap="square" lIns="0" tIns="0" rIns="0" bIns="0" rtlCol="0"/>
            <a:lstStyle/>
            <a:p>
              <a:endParaRPr/>
            </a:p>
          </p:txBody>
        </p:sp>
        <p:sp>
          <p:nvSpPr>
            <p:cNvPr id="9" name="object 27"/>
            <p:cNvSpPr txBox="1"/>
            <p:nvPr/>
          </p:nvSpPr>
          <p:spPr>
            <a:xfrm>
              <a:off x="2405272" y="5572753"/>
              <a:ext cx="6525895" cy="369332"/>
            </a:xfrm>
            <a:prstGeom prst="rect">
              <a:avLst/>
            </a:prstGeom>
          </p:spPr>
          <p:txBody>
            <a:bodyPr vert="horz" wrap="square" lIns="0" tIns="0" rIns="0" bIns="0" rtlCol="0">
              <a:spAutoFit/>
            </a:bodyPr>
            <a:lstStyle/>
            <a:p>
              <a:pPr marL="12700">
                <a:tabLst>
                  <a:tab pos="2740660" algn="l"/>
                  <a:tab pos="4103370" algn="l"/>
                  <a:tab pos="6247130" algn="l"/>
                </a:tabLst>
              </a:pPr>
              <a:r>
                <a:rPr sz="2400" b="1" i="1" spc="-5" dirty="0">
                  <a:solidFill>
                    <a:srgbClr val="FF3300"/>
                  </a:solidFill>
                  <a:latin typeface="Times New Roman" panose="02020603050405020304"/>
                  <a:cs typeface="Times New Roman" panose="02020603050405020304"/>
                </a:rPr>
                <a:t>a</a:t>
              </a:r>
              <a:r>
                <a:rPr sz="2400" b="1" baseline="-21000" dirty="0">
                  <a:solidFill>
                    <a:srgbClr val="FF3300"/>
                  </a:solidFill>
                  <a:latin typeface="Times New Roman" panose="02020603050405020304"/>
                  <a:cs typeface="Times New Roman" panose="02020603050405020304"/>
                </a:rPr>
                <a:t>1	</a:t>
              </a:r>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3	</a:t>
              </a:r>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4	</a:t>
              </a:r>
              <a:r>
                <a:rPr sz="2400" b="1" i="1" dirty="0">
                  <a:solidFill>
                    <a:srgbClr val="FF3300"/>
                  </a:solidFill>
                  <a:latin typeface="Times New Roman" panose="02020603050405020304"/>
                  <a:cs typeface="Times New Roman" panose="02020603050405020304"/>
                </a:rPr>
                <a:t>a</a:t>
              </a:r>
              <a:r>
                <a:rPr sz="2400" b="1" i="1" baseline="-21000" dirty="0">
                  <a:solidFill>
                    <a:srgbClr val="FF3300"/>
                  </a:solidFill>
                  <a:latin typeface="Times New Roman" panose="02020603050405020304"/>
                  <a:cs typeface="Times New Roman" panose="02020603050405020304"/>
                </a:rPr>
                <a:t>n</a:t>
              </a:r>
              <a:endParaRPr sz="2400" baseline="-21000">
                <a:latin typeface="Times New Roman" panose="02020603050405020304"/>
                <a:cs typeface="Times New Roman" panose="02020603050405020304"/>
              </a:endParaRPr>
            </a:p>
          </p:txBody>
        </p:sp>
        <p:sp>
          <p:nvSpPr>
            <p:cNvPr id="10" name="object 28"/>
            <p:cNvSpPr/>
            <p:nvPr/>
          </p:nvSpPr>
          <p:spPr>
            <a:xfrm>
              <a:off x="8551926" y="5594498"/>
              <a:ext cx="471805" cy="493395"/>
            </a:xfrm>
            <a:custGeom>
              <a:avLst/>
              <a:gdLst/>
              <a:ahLst/>
              <a:cxnLst/>
              <a:rect l="l" t="t" r="r" b="b"/>
              <a:pathLst>
                <a:path w="471804" h="493395">
                  <a:moveTo>
                    <a:pt x="235457" y="0"/>
                  </a:moveTo>
                  <a:lnTo>
                    <a:pt x="197386" y="3230"/>
                  </a:lnTo>
                  <a:lnTo>
                    <a:pt x="144017" y="19395"/>
                  </a:lnTo>
                  <a:lnTo>
                    <a:pt x="96615" y="47621"/>
                  </a:lnTo>
                  <a:lnTo>
                    <a:pt x="56845" y="86197"/>
                  </a:lnTo>
                  <a:lnTo>
                    <a:pt x="26375" y="133408"/>
                  </a:lnTo>
                  <a:lnTo>
                    <a:pt x="12051" y="168834"/>
                  </a:lnTo>
                  <a:lnTo>
                    <a:pt x="3095" y="206830"/>
                  </a:lnTo>
                  <a:lnTo>
                    <a:pt x="0" y="246888"/>
                  </a:lnTo>
                  <a:lnTo>
                    <a:pt x="784" y="267034"/>
                  </a:lnTo>
                  <a:lnTo>
                    <a:pt x="6871" y="305938"/>
                  </a:lnTo>
                  <a:lnTo>
                    <a:pt x="18573" y="342566"/>
                  </a:lnTo>
                  <a:lnTo>
                    <a:pt x="45573" y="392119"/>
                  </a:lnTo>
                  <a:lnTo>
                    <a:pt x="82428" y="433668"/>
                  </a:lnTo>
                  <a:lnTo>
                    <a:pt x="127471" y="465485"/>
                  </a:lnTo>
                  <a:lnTo>
                    <a:pt x="179037" y="485843"/>
                  </a:lnTo>
                  <a:lnTo>
                    <a:pt x="235457" y="493014"/>
                  </a:lnTo>
                  <a:lnTo>
                    <a:pt x="254810" y="492195"/>
                  </a:lnTo>
                  <a:lnTo>
                    <a:pt x="310060" y="480437"/>
                  </a:lnTo>
                  <a:lnTo>
                    <a:pt x="359818" y="456068"/>
                  </a:lnTo>
                  <a:lnTo>
                    <a:pt x="402431" y="420814"/>
                  </a:lnTo>
                  <a:lnTo>
                    <a:pt x="436248" y="376405"/>
                  </a:lnTo>
                  <a:lnTo>
                    <a:pt x="459620" y="324569"/>
                  </a:lnTo>
                  <a:lnTo>
                    <a:pt x="468581" y="286739"/>
                  </a:lnTo>
                  <a:lnTo>
                    <a:pt x="471677" y="246888"/>
                  </a:lnTo>
                  <a:lnTo>
                    <a:pt x="470893" y="226633"/>
                  </a:lnTo>
                  <a:lnTo>
                    <a:pt x="464803" y="187543"/>
                  </a:lnTo>
                  <a:lnTo>
                    <a:pt x="453092" y="150768"/>
                  </a:lnTo>
                  <a:lnTo>
                    <a:pt x="426055" y="101059"/>
                  </a:lnTo>
                  <a:lnTo>
                    <a:pt x="389122" y="59415"/>
                  </a:lnTo>
                  <a:lnTo>
                    <a:pt x="343944" y="27548"/>
                  </a:lnTo>
                  <a:lnTo>
                    <a:pt x="292172" y="7172"/>
                  </a:lnTo>
                  <a:lnTo>
                    <a:pt x="235457" y="0"/>
                  </a:lnTo>
                  <a:close/>
                </a:path>
              </a:pathLst>
            </a:custGeom>
            <a:ln w="28575">
              <a:solidFill>
                <a:srgbClr val="FFCCCC"/>
              </a:solidFill>
            </a:ln>
          </p:spPr>
          <p:txBody>
            <a:bodyPr wrap="square" lIns="0" tIns="0" rIns="0" bIns="0" rtlCol="0"/>
            <a:lstStyle/>
            <a:p>
              <a:endParaRPr/>
            </a:p>
          </p:txBody>
        </p:sp>
        <p:sp>
          <p:nvSpPr>
            <p:cNvPr id="11" name="object 29"/>
            <p:cNvSpPr txBox="1"/>
            <p:nvPr/>
          </p:nvSpPr>
          <p:spPr>
            <a:xfrm>
              <a:off x="3775196" y="5558275"/>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
          <p:nvSpPr>
            <p:cNvPr id="12" name="object 30"/>
            <p:cNvSpPr/>
            <p:nvPr/>
          </p:nvSpPr>
          <p:spPr>
            <a:xfrm>
              <a:off x="3681222" y="5562494"/>
              <a:ext cx="471805" cy="494030"/>
            </a:xfrm>
            <a:custGeom>
              <a:avLst/>
              <a:gdLst/>
              <a:ahLst/>
              <a:cxnLst/>
              <a:rect l="l" t="t" r="r" b="b"/>
              <a:pathLst>
                <a:path w="471805" h="494029">
                  <a:moveTo>
                    <a:pt x="236219" y="0"/>
                  </a:moveTo>
                  <a:lnTo>
                    <a:pt x="197942" y="3230"/>
                  </a:lnTo>
                  <a:lnTo>
                    <a:pt x="144339" y="19395"/>
                  </a:lnTo>
                  <a:lnTo>
                    <a:pt x="96780" y="47621"/>
                  </a:lnTo>
                  <a:lnTo>
                    <a:pt x="56915" y="86197"/>
                  </a:lnTo>
                  <a:lnTo>
                    <a:pt x="26396" y="133408"/>
                  </a:lnTo>
                  <a:lnTo>
                    <a:pt x="12057" y="168834"/>
                  </a:lnTo>
                  <a:lnTo>
                    <a:pt x="3096" y="206830"/>
                  </a:lnTo>
                  <a:lnTo>
                    <a:pt x="0" y="246888"/>
                  </a:lnTo>
                  <a:lnTo>
                    <a:pt x="784" y="267142"/>
                  </a:lnTo>
                  <a:lnTo>
                    <a:pt x="6874" y="306232"/>
                  </a:lnTo>
                  <a:lnTo>
                    <a:pt x="18585" y="343007"/>
                  </a:lnTo>
                  <a:lnTo>
                    <a:pt x="45622" y="392716"/>
                  </a:lnTo>
                  <a:lnTo>
                    <a:pt x="82555" y="434360"/>
                  </a:lnTo>
                  <a:lnTo>
                    <a:pt x="127733" y="466227"/>
                  </a:lnTo>
                  <a:lnTo>
                    <a:pt x="179505" y="486603"/>
                  </a:lnTo>
                  <a:lnTo>
                    <a:pt x="236219" y="493776"/>
                  </a:lnTo>
                  <a:lnTo>
                    <a:pt x="255566" y="492957"/>
                  </a:lnTo>
                  <a:lnTo>
                    <a:pt x="310743" y="481193"/>
                  </a:lnTo>
                  <a:lnTo>
                    <a:pt x="360365" y="456797"/>
                  </a:lnTo>
                  <a:lnTo>
                    <a:pt x="402812" y="421481"/>
                  </a:lnTo>
                  <a:lnTo>
                    <a:pt x="436463" y="376958"/>
                  </a:lnTo>
                  <a:lnTo>
                    <a:pt x="459699" y="324941"/>
                  </a:lnTo>
                  <a:lnTo>
                    <a:pt x="468603" y="286945"/>
                  </a:lnTo>
                  <a:lnTo>
                    <a:pt x="471677" y="246888"/>
                  </a:lnTo>
                  <a:lnTo>
                    <a:pt x="470899" y="226633"/>
                  </a:lnTo>
                  <a:lnTo>
                    <a:pt x="464850" y="187543"/>
                  </a:lnTo>
                  <a:lnTo>
                    <a:pt x="453211" y="150768"/>
                  </a:lnTo>
                  <a:lnTo>
                    <a:pt x="426323" y="101059"/>
                  </a:lnTo>
                  <a:lnTo>
                    <a:pt x="389560" y="59415"/>
                  </a:lnTo>
                  <a:lnTo>
                    <a:pt x="344542" y="27548"/>
                  </a:lnTo>
                  <a:lnTo>
                    <a:pt x="292888" y="7172"/>
                  </a:lnTo>
                  <a:lnTo>
                    <a:pt x="236219" y="0"/>
                  </a:lnTo>
                  <a:close/>
                </a:path>
              </a:pathLst>
            </a:custGeom>
            <a:ln w="28575">
              <a:solidFill>
                <a:srgbClr val="FFCCCC"/>
              </a:solidFill>
            </a:ln>
          </p:spPr>
          <p:txBody>
            <a:bodyPr wrap="square" lIns="0" tIns="0" rIns="0" bIns="0" rtlCol="0"/>
            <a:lstStyle/>
            <a:p>
              <a:endParaRPr/>
            </a:p>
          </p:txBody>
        </p:sp>
        <p:sp>
          <p:nvSpPr>
            <p:cNvPr id="13" name="object 31"/>
            <p:cNvSpPr/>
            <p:nvPr/>
          </p:nvSpPr>
          <p:spPr>
            <a:xfrm>
              <a:off x="4168902" y="5788046"/>
              <a:ext cx="860425" cy="1905"/>
            </a:xfrm>
            <a:custGeom>
              <a:avLst/>
              <a:gdLst/>
              <a:ahLst/>
              <a:cxnLst/>
              <a:rect l="l" t="t" r="r" b="b"/>
              <a:pathLst>
                <a:path w="860425" h="1904">
                  <a:moveTo>
                    <a:pt x="0" y="1524"/>
                  </a:moveTo>
                  <a:lnTo>
                    <a:pt x="860297" y="0"/>
                  </a:lnTo>
                </a:path>
              </a:pathLst>
            </a:custGeom>
            <a:ln w="28574">
              <a:solidFill>
                <a:srgbClr val="006666"/>
              </a:solidFill>
            </a:ln>
          </p:spPr>
          <p:txBody>
            <a:bodyPr wrap="square" lIns="0" tIns="0" rIns="0" bIns="0" rtlCol="0"/>
            <a:lstStyle/>
            <a:p>
              <a:endParaRPr/>
            </a:p>
          </p:txBody>
        </p:sp>
        <p:sp>
          <p:nvSpPr>
            <p:cNvPr id="14" name="object 32"/>
            <p:cNvSpPr/>
            <p:nvPr/>
          </p:nvSpPr>
          <p:spPr>
            <a:xfrm>
              <a:off x="2798826" y="5788046"/>
              <a:ext cx="859155" cy="1905"/>
            </a:xfrm>
            <a:custGeom>
              <a:avLst/>
              <a:gdLst/>
              <a:ahLst/>
              <a:cxnLst/>
              <a:rect l="l" t="t" r="r" b="b"/>
              <a:pathLst>
                <a:path w="859155" h="1904">
                  <a:moveTo>
                    <a:pt x="0" y="1524"/>
                  </a:moveTo>
                  <a:lnTo>
                    <a:pt x="858774" y="0"/>
                  </a:lnTo>
                </a:path>
              </a:pathLst>
            </a:custGeom>
            <a:ln w="28575">
              <a:solidFill>
                <a:srgbClr val="006666"/>
              </a:solidFill>
            </a:ln>
          </p:spPr>
          <p:txBody>
            <a:bodyPr wrap="square" lIns="0" tIns="0" rIns="0" bIns="0" rtlCol="0"/>
            <a:lstStyle/>
            <a:p>
              <a:endParaRPr/>
            </a:p>
          </p:txBody>
        </p:sp>
        <p:sp>
          <p:nvSpPr>
            <p:cNvPr id="15" name="object 33"/>
            <p:cNvSpPr/>
            <p:nvPr/>
          </p:nvSpPr>
          <p:spPr>
            <a:xfrm>
              <a:off x="5529072" y="5788046"/>
              <a:ext cx="859155" cy="1905"/>
            </a:xfrm>
            <a:custGeom>
              <a:avLst/>
              <a:gdLst/>
              <a:ahLst/>
              <a:cxnLst/>
              <a:rect l="l" t="t" r="r" b="b"/>
              <a:pathLst>
                <a:path w="859154" h="1904">
                  <a:moveTo>
                    <a:pt x="0" y="1524"/>
                  </a:moveTo>
                  <a:lnTo>
                    <a:pt x="858774" y="0"/>
                  </a:lnTo>
                </a:path>
              </a:pathLst>
            </a:custGeom>
            <a:ln w="28575">
              <a:solidFill>
                <a:srgbClr val="006666"/>
              </a:solidFill>
            </a:ln>
          </p:spPr>
          <p:txBody>
            <a:bodyPr wrap="square" lIns="0" tIns="0" rIns="0" bIns="0" rtlCol="0"/>
            <a:lstStyle/>
            <a:p>
              <a:endParaRPr/>
            </a:p>
          </p:txBody>
        </p:sp>
        <p:sp>
          <p:nvSpPr>
            <p:cNvPr id="16" name="object 34"/>
            <p:cNvSpPr/>
            <p:nvPr/>
          </p:nvSpPr>
          <p:spPr>
            <a:xfrm>
              <a:off x="6891528" y="5788046"/>
              <a:ext cx="1638300" cy="0"/>
            </a:xfrm>
            <a:custGeom>
              <a:avLst/>
              <a:gdLst/>
              <a:ahLst/>
              <a:cxnLst/>
              <a:rect l="l" t="t" r="r" b="b"/>
              <a:pathLst>
                <a:path w="1638300">
                  <a:moveTo>
                    <a:pt x="0" y="0"/>
                  </a:moveTo>
                  <a:lnTo>
                    <a:pt x="1638300" y="0"/>
                  </a:lnTo>
                </a:path>
              </a:pathLst>
            </a:custGeom>
            <a:ln w="28575">
              <a:solidFill>
                <a:srgbClr val="006666"/>
              </a:solidFill>
              <a:prstDash val="lgDash"/>
            </a:ln>
          </p:spPr>
          <p:txBody>
            <a:bodyPr wrap="square" lIns="0" tIns="0" rIns="0" bIns="0" rtlCol="0"/>
            <a:lstStyle/>
            <a:p>
              <a:endParaRPr/>
            </a:p>
          </p:txBody>
        </p:sp>
      </p:grpSp>
    </p:spTree>
    <p:extLst>
      <p:ext uri="{BB962C8B-B14F-4D97-AF65-F5344CB8AC3E}">
        <p14:creationId xmlns:p14="http://schemas.microsoft.com/office/powerpoint/2010/main" val="41260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线性表的逻辑结构</a:t>
            </a:r>
          </a:p>
        </p:txBody>
      </p:sp>
      <p:sp>
        <p:nvSpPr>
          <p:cNvPr id="3" name="内容占位符 2"/>
          <p:cNvSpPr>
            <a:spLocks noGrp="1"/>
          </p:cNvSpPr>
          <p:nvPr>
            <p:ph idx="1"/>
          </p:nvPr>
        </p:nvSpPr>
        <p:spPr>
          <a:xfrm>
            <a:off x="628650" y="1470519"/>
            <a:ext cx="8399940" cy="4351338"/>
          </a:xfrm>
        </p:spPr>
        <p:txBody>
          <a:bodyPr>
            <a:noAutofit/>
          </a:bodyPr>
          <a:lstStyle/>
          <a:p>
            <a:pPr marL="412115" marR="282575" indent="-400050">
              <a:lnSpc>
                <a:spcPct val="100000"/>
              </a:lnSpc>
            </a:pPr>
            <a:r>
              <a:rPr lang="zh-CN" altLang="en-US" sz="2400" spc="10" dirty="0">
                <a:latin typeface="微软雅黑" panose="020B0503020204020204" pitchFamily="34" charset="-122"/>
                <a:cs typeface="微软雅黑" panose="020B0503020204020204" pitchFamily="34" charset="-122"/>
              </a:rPr>
              <a:t>逻辑特征</a:t>
            </a:r>
            <a:r>
              <a:rPr lang="zh-CN" altLang="en-US" sz="2400" dirty="0">
                <a:latin typeface="微软雅黑" panose="020B0503020204020204" pitchFamily="34" charset="-122"/>
                <a:cs typeface="微软雅黑" panose="020B0503020204020204" pitchFamily="34" charset="-122"/>
              </a:rPr>
              <a:t>：</a:t>
            </a:r>
            <a:r>
              <a:rPr lang="en-US" altLang="zh-CN" sz="2400" spc="-5" dirty="0">
                <a:latin typeface="Arial" panose="020B0604020202020204"/>
                <a:cs typeface="Arial" panose="020B0604020202020204"/>
              </a:rPr>
              <a:t>L</a:t>
            </a:r>
            <a:r>
              <a:rPr lang="en-US" altLang="zh-CN" sz="2400" dirty="0">
                <a:latin typeface="Arial" panose="020B0604020202020204"/>
                <a:cs typeface="Arial" panose="020B0604020202020204"/>
              </a:rPr>
              <a:t>=</a:t>
            </a:r>
            <a:r>
              <a:rPr lang="zh-CN" altLang="en-US" sz="2400" spc="10" dirty="0">
                <a:latin typeface="微软雅黑" panose="020B0503020204020204" pitchFamily="34" charset="-122"/>
                <a:cs typeface="微软雅黑" panose="020B0503020204020204" pitchFamily="34" charset="-122"/>
              </a:rPr>
              <a:t>（</a:t>
            </a:r>
            <a:r>
              <a:rPr lang="en-US" altLang="zh-CN" sz="2400" spc="-5" dirty="0">
                <a:latin typeface="Arial" panose="020B0604020202020204"/>
                <a:cs typeface="Arial" panose="020B0604020202020204"/>
              </a:rPr>
              <a:t>a</a:t>
            </a:r>
            <a:r>
              <a:rPr lang="en-US" altLang="zh-CN" sz="2400" baseline="-21000" dirty="0">
                <a:latin typeface="Arial" panose="020B0604020202020204"/>
                <a:cs typeface="Arial" panose="020B0604020202020204"/>
              </a:rPr>
              <a:t>1</a:t>
            </a:r>
            <a:r>
              <a:rPr lang="zh-CN" altLang="en-US" sz="2400" spc="10" dirty="0">
                <a:latin typeface="微软雅黑" panose="020B0503020204020204" pitchFamily="34" charset="-122"/>
                <a:cs typeface="微软雅黑" panose="020B0503020204020204" pitchFamily="34" charset="-122"/>
              </a:rPr>
              <a:t>，</a:t>
            </a:r>
            <a:r>
              <a:rPr lang="en-US" altLang="zh-CN" sz="2400" spc="-5" dirty="0">
                <a:latin typeface="Arial" panose="020B0604020202020204"/>
                <a:cs typeface="Arial" panose="020B0604020202020204"/>
              </a:rPr>
              <a:t>a</a:t>
            </a:r>
            <a:r>
              <a:rPr lang="en-US" altLang="zh-CN" sz="2400" baseline="-21000" dirty="0">
                <a:latin typeface="Arial" panose="020B0604020202020204"/>
                <a:cs typeface="Arial" panose="020B0604020202020204"/>
              </a:rPr>
              <a:t>2</a:t>
            </a:r>
            <a:r>
              <a:rPr lang="zh-CN" altLang="en-US" sz="2400" spc="10" dirty="0" smtClean="0">
                <a:latin typeface="微软雅黑" panose="020B0503020204020204" pitchFamily="34" charset="-122"/>
                <a:cs typeface="微软雅黑" panose="020B0503020204020204" pitchFamily="34" charset="-122"/>
              </a:rPr>
              <a:t>，</a:t>
            </a:r>
            <a:r>
              <a:rPr lang="en-US" altLang="zh-CN" sz="2400" dirty="0" smtClean="0">
                <a:latin typeface="Arial" panose="020B0604020202020204"/>
                <a:cs typeface="Arial" panose="020B0604020202020204"/>
              </a:rPr>
              <a:t>…a</a:t>
            </a:r>
            <a:r>
              <a:rPr lang="en-US" altLang="zh-CN" sz="2400" baseline="-21000" dirty="0" smtClean="0">
                <a:latin typeface="Arial" panose="020B0604020202020204"/>
                <a:cs typeface="Arial" panose="020B0604020202020204"/>
              </a:rPr>
              <a:t>i-</a:t>
            </a:r>
            <a:r>
              <a:rPr lang="en-US" altLang="zh-CN" sz="2400" spc="-7" baseline="-21000" dirty="0" smtClean="0">
                <a:latin typeface="Arial" panose="020B0604020202020204"/>
                <a:cs typeface="Arial" panose="020B0604020202020204"/>
              </a:rPr>
              <a:t>1</a:t>
            </a:r>
            <a:r>
              <a:rPr lang="zh-CN" altLang="en-US" sz="2400" spc="10" dirty="0">
                <a:latin typeface="微软雅黑" panose="020B0503020204020204" pitchFamily="34" charset="-122"/>
                <a:cs typeface="微软雅黑" panose="020B0503020204020204" pitchFamily="34" charset="-122"/>
              </a:rPr>
              <a:t>，</a:t>
            </a:r>
            <a:r>
              <a:rPr lang="en-US" altLang="zh-CN" sz="2400" dirty="0" err="1">
                <a:latin typeface="Arial" panose="020B0604020202020204"/>
                <a:cs typeface="Arial" panose="020B0604020202020204"/>
              </a:rPr>
              <a:t>a</a:t>
            </a:r>
            <a:r>
              <a:rPr lang="en-US" altLang="zh-CN" sz="2400" baseline="-21000" dirty="0" err="1">
                <a:latin typeface="Arial" panose="020B0604020202020204"/>
                <a:cs typeface="Arial" panose="020B0604020202020204"/>
              </a:rPr>
              <a:t>i</a:t>
            </a:r>
            <a:r>
              <a:rPr lang="zh-CN" altLang="en-US" sz="2400" spc="10" dirty="0">
                <a:latin typeface="微软雅黑" panose="020B0503020204020204" pitchFamily="34" charset="-122"/>
                <a:cs typeface="微软雅黑" panose="020B0503020204020204" pitchFamily="34" charset="-122"/>
              </a:rPr>
              <a:t>，</a:t>
            </a:r>
            <a:r>
              <a:rPr lang="en-US" altLang="zh-CN" sz="2400" dirty="0">
                <a:latin typeface="Arial" panose="020B0604020202020204"/>
                <a:cs typeface="Arial" panose="020B0604020202020204"/>
              </a:rPr>
              <a:t>a</a:t>
            </a:r>
            <a:r>
              <a:rPr lang="en-US" altLang="zh-CN" sz="2400" spc="-7" baseline="-21000" dirty="0">
                <a:latin typeface="Arial" panose="020B0604020202020204"/>
                <a:cs typeface="Arial" panose="020B0604020202020204"/>
              </a:rPr>
              <a:t>i+</a:t>
            </a:r>
            <a:r>
              <a:rPr lang="en-US" altLang="zh-CN" sz="2400" baseline="-21000" dirty="0">
                <a:latin typeface="Arial" panose="020B0604020202020204"/>
                <a:cs typeface="Arial" panose="020B0604020202020204"/>
              </a:rPr>
              <a:t>1</a:t>
            </a:r>
            <a:r>
              <a:rPr lang="zh-CN" altLang="en-US" sz="2400" dirty="0" smtClean="0">
                <a:latin typeface="微软雅黑" panose="020B0503020204020204" pitchFamily="34" charset="-122"/>
                <a:cs typeface="微软雅黑" panose="020B0503020204020204" pitchFamily="34" charset="-122"/>
              </a:rPr>
              <a:t>，</a:t>
            </a:r>
            <a:r>
              <a:rPr lang="en-US" altLang="zh-CN" sz="2400" dirty="0" smtClean="0">
                <a:latin typeface="Arial" panose="020B0604020202020204"/>
                <a:cs typeface="Arial" panose="020B0604020202020204"/>
              </a:rPr>
              <a:t>…</a:t>
            </a:r>
            <a:r>
              <a:rPr lang="en-US" altLang="zh-CN" sz="2400" spc="-5" dirty="0" smtClean="0">
                <a:latin typeface="Arial" panose="020B0604020202020204"/>
                <a:cs typeface="Arial" panose="020B0604020202020204"/>
              </a:rPr>
              <a:t> </a:t>
            </a:r>
            <a:r>
              <a:rPr lang="zh-CN" altLang="en-US" sz="2400" spc="10" dirty="0">
                <a:latin typeface="微软雅黑" panose="020B0503020204020204" pitchFamily="34" charset="-122"/>
                <a:cs typeface="微软雅黑" panose="020B0503020204020204" pitchFamily="34" charset="-122"/>
              </a:rPr>
              <a:t>，</a:t>
            </a:r>
            <a:r>
              <a:rPr lang="en-US" altLang="zh-CN" sz="2400" spc="-5" dirty="0">
                <a:latin typeface="Arial" panose="020B0604020202020204"/>
                <a:cs typeface="Arial" panose="020B0604020202020204"/>
              </a:rPr>
              <a:t>a</a:t>
            </a:r>
            <a:r>
              <a:rPr lang="en-US" altLang="zh-CN" sz="2400" baseline="-21000" dirty="0">
                <a:latin typeface="Arial" panose="020B0604020202020204"/>
                <a:cs typeface="Arial" panose="020B0604020202020204"/>
              </a:rPr>
              <a:t>n </a:t>
            </a:r>
            <a:r>
              <a:rPr lang="en-US" altLang="zh-CN" sz="2400" spc="-10" dirty="0">
                <a:latin typeface="Arial" panose="020B0604020202020204"/>
                <a:cs typeface="Arial" panose="020B0604020202020204"/>
              </a:rPr>
              <a:t>)</a:t>
            </a:r>
          </a:p>
          <a:p>
            <a:pPr marL="412115" marR="282575" indent="-400050">
              <a:lnSpc>
                <a:spcPct val="100000"/>
              </a:lnSpc>
            </a:pPr>
            <a:r>
              <a:rPr lang="zh-CN" altLang="en-US" sz="2400" spc="10" dirty="0">
                <a:solidFill>
                  <a:schemeClr val="accent1">
                    <a:lumMod val="75000"/>
                  </a:schemeClr>
                </a:solidFill>
                <a:latin typeface="微软雅黑" panose="020B0503020204020204" pitchFamily="34" charset="-122"/>
                <a:cs typeface="微软雅黑" panose="020B0503020204020204" pitchFamily="34" charset="-122"/>
              </a:rPr>
              <a:t>有限</a:t>
            </a:r>
            <a:r>
              <a:rPr lang="zh-CN" altLang="en-US" sz="2400" spc="5" dirty="0">
                <a:solidFill>
                  <a:schemeClr val="accent1">
                    <a:lumMod val="75000"/>
                  </a:schemeClr>
                </a:solidFill>
                <a:latin typeface="微软雅黑" panose="020B0503020204020204" pitchFamily="34" charset="-122"/>
                <a:cs typeface="微软雅黑" panose="020B0503020204020204" pitchFamily="34" charset="-122"/>
              </a:rPr>
              <a:t>性</a:t>
            </a:r>
            <a:r>
              <a:rPr lang="en-US" altLang="zh-CN" sz="2400" dirty="0" smtClean="0">
                <a:solidFill>
                  <a:schemeClr val="accent1">
                    <a:lumMod val="75000"/>
                  </a:schemeClr>
                </a:solidFill>
                <a:latin typeface="Arial" panose="020B0604020202020204"/>
                <a:cs typeface="Arial" panose="020B0604020202020204"/>
              </a:rPr>
              <a:t>:</a:t>
            </a:r>
            <a:r>
              <a:rPr lang="zh-CN" altLang="en-US" sz="2400" spc="10" dirty="0">
                <a:latin typeface="微软雅黑" panose="020B0503020204020204" pitchFamily="34" charset="-122"/>
                <a:cs typeface="微软雅黑" panose="020B0503020204020204" pitchFamily="34" charset="-122"/>
              </a:rPr>
              <a:t>线性表中数据元素的个数是有穷的。 </a:t>
            </a:r>
            <a:endParaRPr lang="en-US" altLang="zh-CN" sz="2400" spc="10" dirty="0">
              <a:latin typeface="微软雅黑" panose="020B0503020204020204" pitchFamily="34" charset="-122"/>
              <a:cs typeface="微软雅黑" panose="020B0503020204020204" pitchFamily="34" charset="-122"/>
            </a:endParaRPr>
          </a:p>
          <a:p>
            <a:pPr marL="412115" marR="282575" indent="-400050">
              <a:lnSpc>
                <a:spcPct val="100000"/>
              </a:lnSpc>
            </a:pPr>
            <a:r>
              <a:rPr lang="zh-CN" altLang="en-US" sz="2400" spc="10" dirty="0">
                <a:solidFill>
                  <a:schemeClr val="accent1">
                    <a:lumMod val="75000"/>
                  </a:schemeClr>
                </a:solidFill>
                <a:latin typeface="微软雅黑" panose="020B0503020204020204" pitchFamily="34" charset="-122"/>
                <a:cs typeface="微软雅黑" panose="020B0503020204020204" pitchFamily="34" charset="-122"/>
              </a:rPr>
              <a:t>相同性</a:t>
            </a:r>
            <a:r>
              <a:rPr lang="en-US" altLang="zh-CN" sz="2400" spc="10" dirty="0" smtClean="0">
                <a:solidFill>
                  <a:schemeClr val="accent1">
                    <a:lumMod val="75000"/>
                  </a:schemeClr>
                </a:solidFill>
                <a:latin typeface="微软雅黑" panose="020B0503020204020204" pitchFamily="34" charset="-122"/>
                <a:cs typeface="微软雅黑" panose="020B0503020204020204" pitchFamily="34" charset="-122"/>
              </a:rPr>
              <a:t>:</a:t>
            </a:r>
            <a:r>
              <a:rPr lang="en-US" altLang="zh-CN" sz="2400" spc="10" dirty="0" err="1">
                <a:latin typeface="微软雅黑" panose="020B0503020204020204" pitchFamily="34" charset="-122"/>
                <a:cs typeface="微软雅黑" panose="020B0503020204020204" pitchFamily="34" charset="-122"/>
              </a:rPr>
              <a:t>ai</a:t>
            </a:r>
            <a:r>
              <a:rPr lang="zh-CN" altLang="en-US" sz="2400" spc="10" dirty="0">
                <a:latin typeface="微软雅黑" panose="020B0503020204020204" pitchFamily="34" charset="-122"/>
                <a:cs typeface="微软雅黑" panose="020B0503020204020204" pitchFamily="34" charset="-122"/>
              </a:rPr>
              <a:t>为线性表中的元素，元素类型相同 </a:t>
            </a:r>
            <a:endParaRPr lang="en-US" altLang="zh-CN" sz="2400" spc="10" dirty="0">
              <a:latin typeface="微软雅黑" panose="020B0503020204020204" pitchFamily="34" charset="-122"/>
              <a:cs typeface="微软雅黑" panose="020B0503020204020204" pitchFamily="34" charset="-122"/>
            </a:endParaRPr>
          </a:p>
          <a:p>
            <a:pPr marL="412115" marR="282575" indent="-400050">
              <a:lnSpc>
                <a:spcPct val="100000"/>
              </a:lnSpc>
            </a:pPr>
            <a:r>
              <a:rPr lang="zh-CN" altLang="en-US" sz="2400" spc="10" dirty="0">
                <a:solidFill>
                  <a:schemeClr val="accent1">
                    <a:lumMod val="75000"/>
                  </a:schemeClr>
                </a:solidFill>
                <a:latin typeface="微软雅黑" panose="020B0503020204020204" pitchFamily="34" charset="-122"/>
                <a:cs typeface="微软雅黑" panose="020B0503020204020204" pitchFamily="34" charset="-122"/>
              </a:rPr>
              <a:t>相继性</a:t>
            </a:r>
            <a:r>
              <a:rPr lang="en-US" altLang="zh-CN" sz="2400" spc="10" dirty="0">
                <a:solidFill>
                  <a:schemeClr val="accent1">
                    <a:lumMod val="75000"/>
                  </a:schemeClr>
                </a:solidFill>
                <a:latin typeface="微软雅黑" panose="020B0503020204020204" pitchFamily="34" charset="-122"/>
                <a:cs typeface="微软雅黑" panose="020B0503020204020204" pitchFamily="34" charset="-122"/>
              </a:rPr>
              <a:t>:</a:t>
            </a:r>
            <a:endParaRPr lang="zh-CN" altLang="en-US" sz="2400" spc="10" dirty="0">
              <a:solidFill>
                <a:schemeClr val="accent1">
                  <a:lumMod val="75000"/>
                </a:schemeClr>
              </a:solidFill>
              <a:latin typeface="微软雅黑" panose="020B0503020204020204" pitchFamily="34" charset="-122"/>
              <a:cs typeface="微软雅黑" panose="020B0503020204020204" pitchFamily="34" charset="-122"/>
            </a:endParaRPr>
          </a:p>
          <a:p>
            <a:pPr marL="811530" marR="107950" lvl="1" indent="-365125">
              <a:lnSpc>
                <a:spcPct val="100000"/>
              </a:lnSpc>
              <a:spcBef>
                <a:spcPts val="865"/>
              </a:spcBef>
            </a:pPr>
            <a:r>
              <a:rPr lang="en-US" altLang="zh-CN" sz="2000" spc="-5" dirty="0">
                <a:latin typeface="Arial" panose="020B0604020202020204"/>
                <a:cs typeface="Arial" panose="020B0604020202020204"/>
              </a:rPr>
              <a:t>a</a:t>
            </a:r>
            <a:r>
              <a:rPr lang="en-US" altLang="zh-CN" sz="2000" baseline="-21000" dirty="0">
                <a:latin typeface="Arial" panose="020B0604020202020204"/>
                <a:cs typeface="Arial" panose="020B0604020202020204"/>
              </a:rPr>
              <a:t>1</a:t>
            </a:r>
            <a:r>
              <a:rPr lang="zh-CN" altLang="en-US" sz="2000" spc="10" dirty="0">
                <a:latin typeface="微软雅黑" panose="020B0503020204020204" pitchFamily="34" charset="-122"/>
                <a:cs typeface="微软雅黑" panose="020B0503020204020204" pitchFamily="34" charset="-122"/>
              </a:rPr>
              <a:t>为表中</a:t>
            </a:r>
            <a:r>
              <a:rPr lang="zh-CN" altLang="en-US" sz="2000" spc="10" dirty="0">
                <a:solidFill>
                  <a:srgbClr val="FF0000"/>
                </a:solidFill>
                <a:latin typeface="微软雅黑" panose="020B0503020204020204" pitchFamily="34" charset="-122"/>
                <a:cs typeface="微软雅黑" panose="020B0503020204020204" pitchFamily="34" charset="-122"/>
              </a:rPr>
              <a:t>第一个</a:t>
            </a:r>
            <a:r>
              <a:rPr lang="zh-CN" altLang="en-US" sz="2000" spc="10" dirty="0">
                <a:latin typeface="微软雅黑" panose="020B0503020204020204" pitchFamily="34" charset="-122"/>
                <a:cs typeface="微软雅黑" panose="020B0503020204020204" pitchFamily="34" charset="-122"/>
              </a:rPr>
              <a:t>元素，无</a:t>
            </a:r>
            <a:r>
              <a:rPr lang="zh-CN" altLang="en-US" sz="2000" spc="10" dirty="0">
                <a:solidFill>
                  <a:srgbClr val="FF0000"/>
                </a:solidFill>
                <a:latin typeface="微软雅黑" panose="020B0503020204020204" pitchFamily="34" charset="-122"/>
                <a:cs typeface="微软雅黑" panose="020B0503020204020204" pitchFamily="34" charset="-122"/>
              </a:rPr>
              <a:t>前驱</a:t>
            </a:r>
            <a:r>
              <a:rPr lang="zh-CN" altLang="en-US" sz="2000" spc="10" dirty="0">
                <a:latin typeface="微软雅黑" panose="020B0503020204020204" pitchFamily="34" charset="-122"/>
                <a:cs typeface="微软雅黑" panose="020B0503020204020204" pitchFamily="34" charset="-122"/>
              </a:rPr>
              <a:t>元素；</a:t>
            </a:r>
            <a:r>
              <a:rPr lang="en-US" altLang="zh-CN" sz="2000" spc="-5" dirty="0">
                <a:latin typeface="Arial" panose="020B0604020202020204"/>
                <a:cs typeface="Arial" panose="020B0604020202020204"/>
              </a:rPr>
              <a:t>a</a:t>
            </a:r>
            <a:r>
              <a:rPr lang="en-US" altLang="zh-CN" sz="2000" spc="7" baseline="-21000" dirty="0">
                <a:latin typeface="Arial" panose="020B0604020202020204"/>
                <a:cs typeface="Arial" panose="020B0604020202020204"/>
              </a:rPr>
              <a:t>n</a:t>
            </a:r>
            <a:r>
              <a:rPr lang="zh-CN" altLang="en-US" sz="2000" spc="10" dirty="0">
                <a:latin typeface="微软雅黑" panose="020B0503020204020204" pitchFamily="34" charset="-122"/>
                <a:cs typeface="微软雅黑" panose="020B0503020204020204" pitchFamily="34" charset="-122"/>
              </a:rPr>
              <a:t>为表中</a:t>
            </a:r>
            <a:r>
              <a:rPr lang="zh-CN" altLang="en-US" sz="2000" spc="10" dirty="0">
                <a:solidFill>
                  <a:srgbClr val="FF0000"/>
                </a:solidFill>
                <a:latin typeface="微软雅黑" panose="020B0503020204020204" pitchFamily="34" charset="-122"/>
                <a:cs typeface="微软雅黑" panose="020B0503020204020204" pitchFamily="34" charset="-122"/>
              </a:rPr>
              <a:t>最后一个</a:t>
            </a:r>
            <a:r>
              <a:rPr lang="zh-CN" altLang="en-US" sz="2000" spc="10" dirty="0">
                <a:latin typeface="微软雅黑" panose="020B0503020204020204" pitchFamily="34" charset="-122"/>
                <a:cs typeface="微软雅黑" panose="020B0503020204020204" pitchFamily="34" charset="-122"/>
              </a:rPr>
              <a:t>元素，无</a:t>
            </a:r>
            <a:r>
              <a:rPr lang="zh-CN" altLang="en-US" sz="2000" spc="10" dirty="0">
                <a:solidFill>
                  <a:srgbClr val="FF0000"/>
                </a:solidFill>
                <a:latin typeface="微软雅黑" panose="020B0503020204020204" pitchFamily="34" charset="-122"/>
                <a:cs typeface="微软雅黑" panose="020B0503020204020204" pitchFamily="34" charset="-122"/>
              </a:rPr>
              <a:t>后继</a:t>
            </a:r>
            <a:r>
              <a:rPr lang="zh-CN" altLang="en-US" sz="2000" spc="10" dirty="0">
                <a:latin typeface="微软雅黑" panose="020B0503020204020204" pitchFamily="34" charset="-122"/>
                <a:cs typeface="微软雅黑" panose="020B0503020204020204" pitchFamily="34" charset="-122"/>
              </a:rPr>
              <a:t>元素；</a:t>
            </a:r>
            <a:endParaRPr lang="zh-CN" altLang="en-US" sz="2000" dirty="0">
              <a:latin typeface="微软雅黑" panose="020B0503020204020204" pitchFamily="34" charset="-122"/>
              <a:cs typeface="微软雅黑" panose="020B0503020204020204" pitchFamily="34" charset="-122"/>
            </a:endParaRPr>
          </a:p>
          <a:p>
            <a:pPr marL="811530" lvl="1" indent="-365125">
              <a:lnSpc>
                <a:spcPct val="100000"/>
              </a:lnSpc>
              <a:spcBef>
                <a:spcPts val="855"/>
              </a:spcBef>
            </a:pPr>
            <a:r>
              <a:rPr lang="zh-CN" altLang="en-US" sz="2000" spc="10" dirty="0">
                <a:latin typeface="微软雅黑" panose="020B0503020204020204" pitchFamily="34" charset="-122"/>
                <a:cs typeface="微软雅黑" panose="020B0503020204020204" pitchFamily="34" charset="-122"/>
              </a:rPr>
              <a:t>对于</a:t>
            </a:r>
            <a:r>
              <a:rPr lang="en-US" altLang="zh-CN" sz="2000" dirty="0">
                <a:latin typeface="Arial" panose="020B0604020202020204"/>
                <a:cs typeface="Arial" panose="020B0604020202020204"/>
              </a:rPr>
              <a:t>…a</a:t>
            </a:r>
            <a:r>
              <a:rPr lang="en-US" altLang="zh-CN" sz="2000" baseline="-21000" dirty="0">
                <a:latin typeface="Arial" panose="020B0604020202020204"/>
                <a:cs typeface="Arial" panose="020B0604020202020204"/>
              </a:rPr>
              <a:t>i-</a:t>
            </a:r>
            <a:r>
              <a:rPr lang="en-US" altLang="zh-CN" sz="2000" spc="-7" baseline="-21000" dirty="0">
                <a:latin typeface="Arial" panose="020B0604020202020204"/>
                <a:cs typeface="Arial" panose="020B0604020202020204"/>
              </a:rPr>
              <a:t>1</a:t>
            </a:r>
            <a:r>
              <a:rPr lang="en-US" altLang="zh-CN" sz="2000" spc="-5" dirty="0">
                <a:latin typeface="Arial" panose="020B0604020202020204"/>
                <a:cs typeface="Arial" panose="020B0604020202020204"/>
              </a:rPr>
              <a:t>,a</a:t>
            </a:r>
            <a:r>
              <a:rPr lang="en-US" altLang="zh-CN" sz="2000" spc="-7" baseline="-21000" dirty="0">
                <a:latin typeface="Arial" panose="020B0604020202020204"/>
                <a:cs typeface="Arial" panose="020B0604020202020204"/>
              </a:rPr>
              <a:t>i</a:t>
            </a:r>
            <a:r>
              <a:rPr lang="en-US" altLang="zh-CN" sz="2000" spc="5" dirty="0">
                <a:latin typeface="Arial" panose="020B0604020202020204"/>
                <a:cs typeface="Arial" panose="020B0604020202020204"/>
              </a:rPr>
              <a:t>,</a:t>
            </a:r>
            <a:r>
              <a:rPr lang="en-US" altLang="zh-CN" sz="2000" dirty="0">
                <a:latin typeface="Arial" panose="020B0604020202020204"/>
                <a:cs typeface="Arial" panose="020B0604020202020204"/>
              </a:rPr>
              <a:t>a</a:t>
            </a:r>
            <a:r>
              <a:rPr lang="en-US" altLang="zh-CN" sz="2000" baseline="-21000" dirty="0">
                <a:latin typeface="Arial" panose="020B0604020202020204"/>
                <a:cs typeface="Arial" panose="020B0604020202020204"/>
              </a:rPr>
              <a:t>i+</a:t>
            </a:r>
            <a:r>
              <a:rPr lang="en-US" altLang="zh-CN" sz="2000" spc="-7" baseline="-21000" dirty="0">
                <a:latin typeface="Arial" panose="020B0604020202020204"/>
                <a:cs typeface="Arial" panose="020B0604020202020204"/>
              </a:rPr>
              <a:t>1</a:t>
            </a:r>
            <a:r>
              <a:rPr lang="en-US" altLang="zh-CN" sz="2000" spc="-5" dirty="0">
                <a:latin typeface="Arial" panose="020B0604020202020204"/>
                <a:cs typeface="Arial" panose="020B0604020202020204"/>
              </a:rPr>
              <a:t>…(1&lt;</a:t>
            </a:r>
            <a:r>
              <a:rPr lang="en-US" altLang="zh-CN" sz="2000" spc="-5" dirty="0" err="1">
                <a:latin typeface="Arial" panose="020B0604020202020204"/>
                <a:cs typeface="Arial" panose="020B0604020202020204"/>
              </a:rPr>
              <a:t>i</a:t>
            </a:r>
            <a:r>
              <a:rPr lang="en-US" altLang="zh-CN" sz="2000" spc="-5" dirty="0">
                <a:latin typeface="Arial" panose="020B0604020202020204"/>
                <a:cs typeface="Arial" panose="020B0604020202020204"/>
              </a:rPr>
              <a:t>&lt;n</a:t>
            </a:r>
            <a:r>
              <a:rPr lang="en-US" altLang="zh-CN" sz="2000" spc="-10" dirty="0">
                <a:latin typeface="Arial" panose="020B0604020202020204"/>
                <a:cs typeface="Arial" panose="020B0604020202020204"/>
              </a:rPr>
              <a:t>)</a:t>
            </a:r>
            <a:r>
              <a:rPr lang="zh-CN" altLang="en-US" sz="2000" spc="10" dirty="0">
                <a:latin typeface="微软雅黑" panose="020B0503020204020204" pitchFamily="34" charset="-122"/>
                <a:cs typeface="微软雅黑" panose="020B0503020204020204" pitchFamily="34" charset="-122"/>
              </a:rPr>
              <a:t>，称</a:t>
            </a:r>
            <a:r>
              <a:rPr lang="en-US" altLang="zh-CN" sz="2000" dirty="0">
                <a:latin typeface="Arial" panose="020B0604020202020204"/>
                <a:cs typeface="Arial" panose="020B0604020202020204"/>
              </a:rPr>
              <a:t>a</a:t>
            </a:r>
            <a:r>
              <a:rPr lang="en-US" altLang="zh-CN" sz="2000" baseline="-21000" dirty="0">
                <a:latin typeface="Arial" panose="020B0604020202020204"/>
                <a:cs typeface="Arial" panose="020B0604020202020204"/>
              </a:rPr>
              <a:t>i-1</a:t>
            </a:r>
            <a:r>
              <a:rPr lang="zh-CN" altLang="en-US" sz="2000" spc="10" dirty="0">
                <a:latin typeface="微软雅黑" panose="020B0503020204020204" pitchFamily="34" charset="-122"/>
                <a:cs typeface="微软雅黑" panose="020B0503020204020204" pitchFamily="34" charset="-122"/>
              </a:rPr>
              <a:t>为</a:t>
            </a:r>
            <a:r>
              <a:rPr lang="en-US" altLang="zh-CN" sz="2000" dirty="0" err="1">
                <a:latin typeface="Arial" panose="020B0604020202020204"/>
                <a:cs typeface="Arial" panose="020B0604020202020204"/>
              </a:rPr>
              <a:t>a</a:t>
            </a:r>
            <a:r>
              <a:rPr lang="en-US" altLang="zh-CN" sz="2000" baseline="-21000" dirty="0" err="1">
                <a:latin typeface="Arial" panose="020B0604020202020204"/>
                <a:cs typeface="Arial" panose="020B0604020202020204"/>
              </a:rPr>
              <a:t>i</a:t>
            </a:r>
            <a:r>
              <a:rPr lang="zh-CN" altLang="en-US" sz="2000" spc="10" dirty="0">
                <a:latin typeface="微软雅黑" panose="020B0503020204020204" pitchFamily="34" charset="-122"/>
                <a:cs typeface="微软雅黑" panose="020B0503020204020204" pitchFamily="34" charset="-122"/>
              </a:rPr>
              <a:t>的</a:t>
            </a:r>
            <a:r>
              <a:rPr lang="zh-CN" altLang="en-US" sz="2000" spc="10" dirty="0">
                <a:solidFill>
                  <a:srgbClr val="FF0000"/>
                </a:solidFill>
                <a:latin typeface="微软雅黑" panose="020B0503020204020204" pitchFamily="34" charset="-122"/>
                <a:cs typeface="微软雅黑" panose="020B0503020204020204" pitchFamily="34" charset="-122"/>
              </a:rPr>
              <a:t>直接前驱</a:t>
            </a:r>
            <a:r>
              <a:rPr lang="zh-CN" altLang="en-US" sz="2000" dirty="0">
                <a:latin typeface="微软雅黑" panose="020B0503020204020204" pitchFamily="34" charset="-122"/>
                <a:cs typeface="微软雅黑" panose="020B0503020204020204" pitchFamily="34" charset="-122"/>
              </a:rPr>
              <a:t>，</a:t>
            </a:r>
            <a:r>
              <a:rPr lang="zh-CN" altLang="en-US" sz="2000" spc="-45" dirty="0">
                <a:latin typeface="微软雅黑" panose="020B0503020204020204" pitchFamily="34" charset="-122"/>
                <a:cs typeface="微软雅黑" panose="020B0503020204020204" pitchFamily="34" charset="-122"/>
              </a:rPr>
              <a:t> </a:t>
            </a:r>
            <a:r>
              <a:rPr lang="en-US" altLang="zh-CN" sz="2000" dirty="0" smtClean="0">
                <a:latin typeface="Arial" panose="020B0604020202020204"/>
                <a:cs typeface="Arial" panose="020B0604020202020204"/>
              </a:rPr>
              <a:t>a</a:t>
            </a:r>
            <a:r>
              <a:rPr lang="en-US" altLang="zh-CN" sz="2000" spc="7" baseline="-21000" dirty="0">
                <a:latin typeface="Arial" panose="020B0604020202020204"/>
                <a:cs typeface="Arial" panose="020B0604020202020204"/>
              </a:rPr>
              <a:t>i+1</a:t>
            </a:r>
            <a:r>
              <a:rPr lang="zh-CN" altLang="en-US" sz="2000" spc="10" dirty="0">
                <a:latin typeface="微软雅黑" panose="020B0503020204020204" pitchFamily="34" charset="-122"/>
                <a:cs typeface="微软雅黑" panose="020B0503020204020204" pitchFamily="34" charset="-122"/>
              </a:rPr>
              <a:t>为</a:t>
            </a:r>
            <a:r>
              <a:rPr lang="en-US" altLang="zh-CN" sz="2000" dirty="0" err="1">
                <a:latin typeface="Arial" panose="020B0604020202020204"/>
                <a:cs typeface="Arial" panose="020B0604020202020204"/>
              </a:rPr>
              <a:t>a</a:t>
            </a:r>
            <a:r>
              <a:rPr lang="en-US" altLang="zh-CN" sz="2000" baseline="-21000" dirty="0" err="1">
                <a:latin typeface="Arial" panose="020B0604020202020204"/>
                <a:cs typeface="Arial" panose="020B0604020202020204"/>
              </a:rPr>
              <a:t>i</a:t>
            </a:r>
            <a:r>
              <a:rPr lang="zh-CN" altLang="en-US" sz="2000" spc="10" dirty="0">
                <a:latin typeface="微软雅黑" panose="020B0503020204020204" pitchFamily="34" charset="-122"/>
                <a:cs typeface="微软雅黑" panose="020B0503020204020204" pitchFamily="34" charset="-122"/>
              </a:rPr>
              <a:t>的</a:t>
            </a:r>
            <a:r>
              <a:rPr lang="zh-CN" altLang="en-US" sz="2000" spc="10" dirty="0">
                <a:solidFill>
                  <a:srgbClr val="FF0000"/>
                </a:solidFill>
                <a:latin typeface="微软雅黑" panose="020B0503020204020204" pitchFamily="34" charset="-122"/>
                <a:cs typeface="微软雅黑" panose="020B0503020204020204" pitchFamily="34" charset="-122"/>
              </a:rPr>
              <a:t>直接后继。</a:t>
            </a:r>
            <a:endParaRPr lang="zh-CN" altLang="en-US" sz="2000" dirty="0">
              <a:latin typeface="微软雅黑" panose="020B0503020204020204" pitchFamily="34" charset="-122"/>
              <a:cs typeface="微软雅黑" panose="020B0503020204020204" pitchFamily="34" charset="-122"/>
            </a:endParaRPr>
          </a:p>
          <a:p>
            <a:pPr marL="811530" lvl="1" indent="-365125">
              <a:lnSpc>
                <a:spcPct val="100000"/>
              </a:lnSpc>
              <a:spcBef>
                <a:spcPts val="1155"/>
              </a:spcBef>
            </a:pPr>
            <a:r>
              <a:rPr lang="zh-CN" altLang="en-US" sz="2000" spc="10" dirty="0">
                <a:latin typeface="微软雅黑" panose="020B0503020204020204" pitchFamily="34" charset="-122"/>
                <a:cs typeface="微软雅黑" panose="020B0503020204020204" pitchFamily="34" charset="-122"/>
              </a:rPr>
              <a:t>中间不能有缺项。</a:t>
            </a:r>
            <a:endParaRPr lang="zh-CN" altLang="en-US" sz="2000" dirty="0">
              <a:latin typeface="微软雅黑" panose="020B0503020204020204" pitchFamily="34" charset="-122"/>
              <a:cs typeface="微软雅黑" panose="020B0503020204020204" pitchFamily="34" charset="-122"/>
            </a:endParaRPr>
          </a:p>
          <a:p>
            <a:pPr>
              <a:lnSpc>
                <a:spcPct val="100000"/>
              </a:lnSpc>
            </a:pPr>
            <a:endParaRPr lang="zh-CN" altLang="en-US" sz="2400" dirty="0"/>
          </a:p>
        </p:txBody>
      </p:sp>
    </p:spTree>
    <p:extLst>
      <p:ext uri="{BB962C8B-B14F-4D97-AF65-F5344CB8AC3E}">
        <p14:creationId xmlns:p14="http://schemas.microsoft.com/office/powerpoint/2010/main" val="416092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7"/>
          <p:cNvGraphicFramePr>
            <a:graphicFrameLocks noGrp="1"/>
          </p:cNvGraphicFramePr>
          <p:nvPr>
            <p:extLst/>
          </p:nvPr>
        </p:nvGraphicFramePr>
        <p:xfrm>
          <a:off x="6016181" y="844838"/>
          <a:ext cx="2391155" cy="5091074"/>
        </p:xfrm>
        <a:graphic>
          <a:graphicData uri="http://schemas.openxmlformats.org/drawingml/2006/table">
            <a:tbl>
              <a:tblPr firstRow="1" bandRow="1">
                <a:tableStyleId>{2D5ABB26-0587-4C30-8999-92F81FD0307C}</a:tableStyleId>
              </a:tblPr>
              <a:tblGrid>
                <a:gridCol w="457199"/>
                <a:gridCol w="1933956"/>
              </a:tblGrid>
              <a:tr h="455676">
                <a:tc rowSpan="7">
                  <a:txBody>
                    <a:bodyPr/>
                    <a:lstStyle/>
                    <a:p>
                      <a:endParaRPr dirty="0"/>
                    </a:p>
                  </a:txBody>
                  <a:tcPr marL="0" marR="0" marT="0" marB="0">
                    <a:lnR w="25400">
                      <a:solidFill>
                        <a:srgbClr val="000000"/>
                      </a:solidFill>
                      <a:prstDash val="solid"/>
                    </a:lnR>
                    <a:lnB w="9524">
                      <a:solidFill>
                        <a:srgbClr val="FFFFFF"/>
                      </a:solidFill>
                      <a:prstDash val="solid"/>
                    </a:lnB>
                  </a:tcPr>
                </a:tc>
                <a:tc>
                  <a:txBody>
                    <a:bodyPr/>
                    <a:lstStyle/>
                    <a:p>
                      <a:pPr marL="2540" algn="ctr">
                        <a:lnSpc>
                          <a:spcPct val="100000"/>
                        </a:lnSpc>
                      </a:pPr>
                      <a:r>
                        <a:rPr sz="2400" b="1" spc="-5" dirty="0">
                          <a:latin typeface="Arial" panose="020B0604020202020204"/>
                          <a:cs typeface="Arial" panose="020B0604020202020204"/>
                        </a:rPr>
                        <a:t>////</a:t>
                      </a:r>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4913">
                <a:tc vMerge="1">
                  <a:txBody>
                    <a:bodyPr/>
                    <a:lstStyle/>
                    <a:p>
                      <a:endParaRPr lang="zh-CN"/>
                    </a:p>
                  </a:txBody>
                  <a:tcPr marL="0" marR="0" marT="0" marB="0">
                    <a:lnR w="25400">
                      <a:solidFill>
                        <a:srgbClr val="000000"/>
                      </a:solidFill>
                      <a:prstDash val="solid"/>
                    </a:lnR>
                    <a:lnB w="9524">
                      <a:solidFill>
                        <a:srgbClr val="FFFFFF"/>
                      </a:solidFill>
                      <a:prstDash val="solid"/>
                    </a:lnB>
                  </a:tcPr>
                </a:tc>
                <a:tc>
                  <a:txBody>
                    <a:bodyPr/>
                    <a:lstStyle/>
                    <a:p>
                      <a:pPr marL="13779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1</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1</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xBody>
                    <a:bodyPr/>
                    <a:lstStyle/>
                    <a:p>
                      <a:endParaRPr lang="zh-CN"/>
                    </a:p>
                  </a:txBody>
                  <a:tcPr marL="0" marR="0" marT="0" marB="0">
                    <a:lnR w="25400">
                      <a:solidFill>
                        <a:srgbClr val="000000"/>
                      </a:solidFill>
                      <a:prstDash val="solid"/>
                    </a:lnR>
                    <a:lnB w="9524">
                      <a:solidFill>
                        <a:srgbClr val="FFFFFF"/>
                      </a:solidFill>
                      <a:prstDash val="solid"/>
                    </a:lnB>
                  </a:tcPr>
                </a:tc>
                <a:tc>
                  <a:txBody>
                    <a:bodyPr/>
                    <a:lstStyle/>
                    <a:p>
                      <a:pPr marL="13779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2</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2</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xBody>
                    <a:bodyPr/>
                    <a:lstStyle/>
                    <a:p>
                      <a:endParaRPr lang="zh-CN"/>
                    </a:p>
                  </a:txBody>
                  <a:tcPr marL="0" marR="0" marT="0" marB="0">
                    <a:lnR w="25400">
                      <a:solidFill>
                        <a:srgbClr val="000000"/>
                      </a:solidFill>
                      <a:prstDash val="solid"/>
                    </a:lnR>
                    <a:lnB w="9524">
                      <a:solidFill>
                        <a:srgbClr val="FFFFFF"/>
                      </a:solidFill>
                      <a:prstDash val="solid"/>
                    </a:lnB>
                  </a:tcPr>
                </a:tc>
                <a:tc>
                  <a:txBody>
                    <a:bodyPr/>
                    <a:lstStyle/>
                    <a:p>
                      <a:pPr marL="1905" algn="ctr">
                        <a:lnSpc>
                          <a:spcPct val="100000"/>
                        </a:lnSpc>
                      </a:pPr>
                      <a:r>
                        <a:rPr sz="2400" b="1" dirty="0">
                          <a:latin typeface="Arial" panose="020B0604020202020204"/>
                          <a:cs typeface="Arial" panose="020B0604020202020204"/>
                        </a:rPr>
                        <a:t>….</a:t>
                      </a:r>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5">
                <a:tc vMerge="1">
                  <a:txBody>
                    <a:bodyPr/>
                    <a:lstStyle/>
                    <a:p>
                      <a:endParaRPr lang="zh-CN"/>
                    </a:p>
                  </a:txBody>
                  <a:tcPr marL="0" marR="0" marT="0" marB="0">
                    <a:lnR w="25400">
                      <a:solidFill>
                        <a:srgbClr val="000000"/>
                      </a:solidFill>
                      <a:prstDash val="solid"/>
                    </a:lnR>
                    <a:lnB w="9524">
                      <a:solidFill>
                        <a:srgbClr val="FFFFFF"/>
                      </a:solidFill>
                      <a:prstDash val="solid"/>
                    </a:lnB>
                  </a:tcPr>
                </a:tc>
                <a:tc>
                  <a:txBody>
                    <a:bodyPr/>
                    <a:lstStyle/>
                    <a:p>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xBody>
                    <a:bodyPr/>
                    <a:lstStyle/>
                    <a:p>
                      <a:endParaRPr lang="zh-CN"/>
                    </a:p>
                  </a:txBody>
                  <a:tcPr marL="0" marR="0" marT="0" marB="0">
                    <a:lnR w="25400">
                      <a:solidFill>
                        <a:srgbClr val="000000"/>
                      </a:solidFill>
                      <a:prstDash val="solid"/>
                    </a:lnR>
                    <a:lnB w="9524">
                      <a:solidFill>
                        <a:srgbClr val="FFFFFF"/>
                      </a:solidFill>
                      <a:prstDash val="solid"/>
                    </a:lnB>
                  </a:tcPr>
                </a:tc>
                <a:tc>
                  <a:txBody>
                    <a:bodyPr/>
                    <a:lstStyle/>
                    <a:p>
                      <a:pPr marL="18224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i</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i</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cap="flat" cmpd="sng" algn="ctr">
                      <a:solidFill>
                        <a:schemeClr val="tx1"/>
                      </a:solidFill>
                      <a:prstDash val="solid"/>
                      <a:round/>
                      <a:headEnd type="none" w="med" len="med"/>
                      <a:tailEnd type="none" w="med" len="med"/>
                    </a:lnB>
                  </a:tcPr>
                </a:tc>
              </a:tr>
              <a:tr h="489373">
                <a:tc vMerge="1">
                  <a:txBody>
                    <a:bodyPr/>
                    <a:lstStyle/>
                    <a:p>
                      <a:endParaRPr lang="zh-CN"/>
                    </a:p>
                  </a:txBody>
                  <a:tcPr marL="0" marR="0" marT="0" marB="0">
                    <a:lnR w="25400">
                      <a:solidFill>
                        <a:srgbClr val="000000"/>
                      </a:solidFill>
                      <a:prstDash val="solid"/>
                    </a:lnR>
                    <a:lnB w="9524">
                      <a:solidFill>
                        <a:srgbClr val="FFFFFF"/>
                      </a:solidFill>
                      <a:prstDash val="solid"/>
                    </a:lnB>
                  </a:tcPr>
                </a:tc>
                <a:tc>
                  <a:txBody>
                    <a:bodyPr/>
                    <a:lstStyle/>
                    <a:p>
                      <a:pPr marL="1905" algn="ctr">
                        <a:lnSpc>
                          <a:spcPts val="2340"/>
                        </a:lnSpc>
                      </a:pPr>
                      <a:r>
                        <a:rPr sz="2400" b="1" dirty="0" smtClean="0">
                          <a:latin typeface="Arial" panose="020B0604020202020204"/>
                          <a:cs typeface="Arial" panose="020B0604020202020204"/>
                        </a:rPr>
                        <a:t>….</a:t>
                      </a:r>
                      <a:endParaRPr sz="2400" dirty="0">
                        <a:latin typeface="Arial" panose="020B0604020202020204"/>
                        <a:cs typeface="Arial" panose="020B0604020202020204"/>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3480">
                <a:tc rowSpan="4">
                  <a:txBody>
                    <a:bodyPr/>
                    <a:lstStyle/>
                    <a:p>
                      <a:endParaRPr sz="2400" dirty="0">
                        <a:latin typeface="Arial" panose="020B0604020202020204"/>
                        <a:cs typeface="Arial" panose="020B0604020202020204"/>
                      </a:endParaRPr>
                    </a:p>
                  </a:txBody>
                  <a:tcPr marL="0" marR="0" marT="0" marB="0">
                    <a:lnR w="28575" cap="flat" cmpd="sng" algn="ctr">
                      <a:solidFill>
                        <a:schemeClr val="tx1"/>
                      </a:solidFill>
                      <a:prstDash val="solid"/>
                      <a:round/>
                      <a:headEnd type="none" w="med" len="med"/>
                      <a:tailEnd type="none" w="med" len="med"/>
                    </a:lnR>
                    <a:lnT w="9524" cap="flat" cmpd="sng" algn="ctr">
                      <a:solidFill>
                        <a:srgbClr val="FFFFFF"/>
                      </a:solidFill>
                      <a:prstDash val="solid"/>
                      <a:round/>
                      <a:headEnd type="none" w="med" len="med"/>
                      <a:tailEnd type="none" w="med" len="med"/>
                    </a:lnT>
                  </a:tcPr>
                </a:tc>
                <a:tc>
                  <a:txBody>
                    <a:bodyPr/>
                    <a:lstStyle/>
                    <a:p>
                      <a:endParaRPr sz="2400" dirty="0">
                        <a:latin typeface="Arial" panose="020B0604020202020204"/>
                        <a:cs typeface="Arial" panose="020B0604020202020204"/>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77">
                <a:tc vMerge="1">
                  <a:txBody>
                    <a:bodyPr/>
                    <a:lstStyle/>
                    <a:p>
                      <a:endParaRPr lang="zh-CN"/>
                    </a:p>
                  </a:txBody>
                  <a:tcPr marL="0" marR="0" marT="0" marB="0">
                    <a:lnR w="25400">
                      <a:solidFill>
                        <a:srgbClr val="000000"/>
                      </a:solidFill>
                      <a:prstDash val="solid"/>
                    </a:lnR>
                    <a:lnT w="9524">
                      <a:solidFill>
                        <a:srgbClr val="FFFFFF"/>
                      </a:solidFill>
                      <a:prstDash val="solid"/>
                    </a:lnT>
                  </a:tcPr>
                </a:tc>
                <a:tc>
                  <a:txBody>
                    <a:bodyPr/>
                    <a:lstStyle/>
                    <a:p>
                      <a:pPr marL="79375">
                        <a:lnSpc>
                          <a:spcPct val="100000"/>
                        </a:lnSpc>
                      </a:pPr>
                      <a:r>
                        <a:rPr sz="1800" b="1" spc="10" dirty="0">
                          <a:latin typeface="微软雅黑" panose="020B0503020204020204" pitchFamily="34" charset="-122"/>
                          <a:cs typeface="微软雅黑" panose="020B0503020204020204" pitchFamily="34" charset="-122"/>
                        </a:rPr>
                        <a:t>最后一个元素</a:t>
                      </a:r>
                      <a:r>
                        <a:rPr sz="1800" b="1" spc="-5" dirty="0">
                          <a:latin typeface="Times New Roman" panose="02020603050405020304"/>
                          <a:cs typeface="Times New Roman" panose="02020603050405020304"/>
                        </a:rPr>
                        <a:t>a</a:t>
                      </a:r>
                      <a:r>
                        <a:rPr sz="1800" b="1" baseline="-23000" dirty="0">
                          <a:latin typeface="Times New Roman" panose="02020603050405020304"/>
                          <a:cs typeface="Times New Roman" panose="02020603050405020304"/>
                        </a:rPr>
                        <a:t>n</a:t>
                      </a:r>
                      <a:endParaRPr sz="1800" baseline="-23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cap="flat" cmpd="sng" algn="ctr">
                      <a:solidFill>
                        <a:schemeClr val="tx1"/>
                      </a:solidFill>
                      <a:prstDash val="solid"/>
                      <a:round/>
                      <a:headEnd type="none" w="med" len="med"/>
                      <a:tailEnd type="none" w="med" len="med"/>
                    </a:lnT>
                    <a:lnB w="28575">
                      <a:solidFill>
                        <a:srgbClr val="000000"/>
                      </a:solidFill>
                      <a:prstDash val="solid"/>
                    </a:lnB>
                  </a:tcPr>
                </a:tc>
              </a:tr>
              <a:tr h="455676">
                <a:tc vMerge="1">
                  <a:txBody>
                    <a:bodyPr/>
                    <a:lstStyle/>
                    <a:p>
                      <a:endParaRPr lang="zh-CN"/>
                    </a:p>
                  </a:txBody>
                  <a:tcPr marL="0" marR="0" marT="0" marB="0">
                    <a:lnR w="25400">
                      <a:solidFill>
                        <a:srgbClr val="000000"/>
                      </a:solidFill>
                      <a:prstDash val="solid"/>
                    </a:lnR>
                    <a:lnT w="9524">
                      <a:solidFill>
                        <a:srgbClr val="FFFFFF"/>
                      </a:solidFill>
                      <a:prstDash val="solid"/>
                    </a:lnT>
                  </a:tcPr>
                </a:tc>
                <a:tc>
                  <a:txBody>
                    <a:bodyPr/>
                    <a:lstStyle/>
                    <a:p>
                      <a:endParaRPr sz="1800" baseline="-23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xBody>
                    <a:bodyPr/>
                    <a:lstStyle/>
                    <a:p>
                      <a:endParaRPr lang="zh-CN"/>
                    </a:p>
                  </a:txBody>
                  <a:tcPr marL="0" marR="0" marT="0" marB="0">
                    <a:lnR w="25400">
                      <a:solidFill>
                        <a:srgbClr val="000000"/>
                      </a:solidFill>
                      <a:prstDash val="solid"/>
                    </a:lnR>
                    <a:lnT w="9524">
                      <a:solidFill>
                        <a:srgbClr val="FFFFFF"/>
                      </a:solidFill>
                      <a:prstDash val="solid"/>
                    </a:lnT>
                  </a:tcPr>
                </a:tc>
                <a:tc>
                  <a:txBody>
                    <a:bodyPr/>
                    <a:lstStyle/>
                    <a:p>
                      <a:endParaRPr sz="1800" baseline="-23000" dirty="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5400">
                      <a:solidFill>
                        <a:srgbClr val="000000"/>
                      </a:solidFill>
                      <a:prstDash val="solid"/>
                    </a:lnB>
                  </a:tcPr>
                </a:tc>
              </a:tr>
            </a:tbl>
          </a:graphicData>
        </a:graphic>
      </p:graphicFrame>
      <p:sp>
        <p:nvSpPr>
          <p:cNvPr id="4" name="标题 3"/>
          <p:cNvSpPr>
            <a:spLocks noGrp="1"/>
          </p:cNvSpPr>
          <p:nvPr>
            <p:ph type="title"/>
          </p:nvPr>
        </p:nvSpPr>
        <p:spPr>
          <a:xfrm>
            <a:off x="621791" y="210350"/>
            <a:ext cx="7886700" cy="1325563"/>
          </a:xfrm>
        </p:spPr>
        <p:txBody>
          <a:bodyPr/>
          <a:lstStyle/>
          <a:p>
            <a:r>
              <a:rPr lang="zh-CN" altLang="en-US" dirty="0" smtClean="0"/>
              <a:t>顺序存储实现</a:t>
            </a:r>
            <a:endParaRPr lang="zh-CN" altLang="en-US" dirty="0"/>
          </a:p>
        </p:txBody>
      </p:sp>
      <p:sp>
        <p:nvSpPr>
          <p:cNvPr id="5" name="内容占位符 4"/>
          <p:cNvSpPr>
            <a:spLocks noGrp="1"/>
          </p:cNvSpPr>
          <p:nvPr>
            <p:ph sz="half" idx="1"/>
          </p:nvPr>
        </p:nvSpPr>
        <p:spPr>
          <a:xfrm>
            <a:off x="618919" y="1578943"/>
            <a:ext cx="4731626" cy="4351338"/>
          </a:xfrm>
        </p:spPr>
        <p:txBody>
          <a:bodyPr>
            <a:noAutofit/>
          </a:bodyPr>
          <a:lstStyle/>
          <a:p>
            <a:pPr marL="0" indent="0">
              <a:lnSpc>
                <a:spcPct val="115000"/>
              </a:lnSpc>
              <a:buNone/>
            </a:pPr>
            <a:r>
              <a:rPr lang="zh-CN" altLang="en-US" sz="2400" dirty="0">
                <a:solidFill>
                  <a:schemeClr val="accent1">
                    <a:lumMod val="75000"/>
                  </a:schemeClr>
                </a:solidFill>
              </a:rPr>
              <a:t>把线性表的元素按照逻辑顺序依次存放在数组的连续单元内</a:t>
            </a:r>
            <a:r>
              <a:rPr lang="zh-CN" altLang="en-US" sz="2400" dirty="0" smtClean="0">
                <a:solidFill>
                  <a:schemeClr val="accent1">
                    <a:lumMod val="75000"/>
                  </a:schemeClr>
                </a:solidFill>
              </a:rPr>
              <a:t>；再</a:t>
            </a:r>
            <a:r>
              <a:rPr lang="zh-CN" altLang="en-US" sz="2400" dirty="0">
                <a:solidFill>
                  <a:schemeClr val="accent1">
                    <a:lumMod val="75000"/>
                  </a:schemeClr>
                </a:solidFill>
              </a:rPr>
              <a:t>用一个</a:t>
            </a:r>
            <a:r>
              <a:rPr lang="zh-CN" altLang="en-US" sz="2400" dirty="0">
                <a:solidFill>
                  <a:srgbClr val="FF0000"/>
                </a:solidFill>
              </a:rPr>
              <a:t>整型量表示最后一个元素所在单元的下标</a:t>
            </a:r>
            <a:r>
              <a:rPr lang="zh-CN" altLang="en-US" sz="2400" dirty="0">
                <a:solidFill>
                  <a:schemeClr val="accent1">
                    <a:lumMod val="75000"/>
                  </a:schemeClr>
                </a:solidFill>
              </a:rPr>
              <a:t>，即表长。</a:t>
            </a:r>
          </a:p>
          <a:p>
            <a:pPr>
              <a:lnSpc>
                <a:spcPct val="115000"/>
              </a:lnSpc>
            </a:pPr>
            <a:r>
              <a:rPr lang="zh-CN" altLang="en-US" sz="2400" dirty="0" smtClean="0"/>
              <a:t>表存储</a:t>
            </a:r>
            <a:r>
              <a:rPr lang="zh-CN" altLang="en-US" sz="2400" dirty="0"/>
              <a:t>结构特点：</a:t>
            </a:r>
          </a:p>
          <a:p>
            <a:pPr lvl="1">
              <a:lnSpc>
                <a:spcPct val="115000"/>
              </a:lnSpc>
            </a:pPr>
            <a:r>
              <a:rPr lang="zh-CN" altLang="en-US" sz="2000" dirty="0"/>
              <a:t>元素之间逻辑上的相继</a:t>
            </a:r>
            <a:r>
              <a:rPr lang="zh-CN" altLang="en-US" sz="2000" dirty="0" smtClean="0"/>
              <a:t>关系</a:t>
            </a:r>
            <a:endParaRPr lang="en-US" altLang="zh-CN" sz="2000" dirty="0" smtClean="0"/>
          </a:p>
          <a:p>
            <a:pPr lvl="1">
              <a:lnSpc>
                <a:spcPct val="115000"/>
              </a:lnSpc>
            </a:pPr>
            <a:r>
              <a:rPr lang="zh-CN" altLang="en-US" sz="2000" dirty="0" smtClean="0"/>
              <a:t>随机存取结构</a:t>
            </a:r>
            <a:endParaRPr lang="zh-CN" altLang="en-US" sz="2000" dirty="0"/>
          </a:p>
        </p:txBody>
      </p:sp>
      <p:sp>
        <p:nvSpPr>
          <p:cNvPr id="7" name="object 8"/>
          <p:cNvSpPr txBox="1"/>
          <p:nvPr/>
        </p:nvSpPr>
        <p:spPr>
          <a:xfrm>
            <a:off x="6197594" y="960825"/>
            <a:ext cx="188595" cy="1236236"/>
          </a:xfrm>
          <a:prstGeom prst="rect">
            <a:avLst/>
          </a:prstGeom>
        </p:spPr>
        <p:txBody>
          <a:bodyPr vert="horz" wrap="square" lIns="0" tIns="0" rIns="0" bIns="0" rtlCol="0">
            <a:spAutoFit/>
          </a:bodyPr>
          <a:lstStyle/>
          <a:p>
            <a:pPr marL="22860"/>
            <a:r>
              <a:rPr sz="2400" b="1" dirty="0">
                <a:latin typeface="Times New Roman" panose="02020603050405020304"/>
                <a:cs typeface="Times New Roman" panose="02020603050405020304"/>
              </a:rPr>
              <a:t>0</a:t>
            </a:r>
            <a:endParaRPr sz="2400">
              <a:latin typeface="Times New Roman" panose="02020603050405020304"/>
              <a:cs typeface="Times New Roman" panose="02020603050405020304"/>
            </a:endParaRPr>
          </a:p>
          <a:p>
            <a:pPr marL="12700">
              <a:spcBef>
                <a:spcPts val="760"/>
              </a:spcBef>
            </a:pPr>
            <a:r>
              <a:rPr sz="2400" b="1" dirty="0">
                <a:latin typeface="Times New Roman" panose="02020603050405020304"/>
                <a:cs typeface="Times New Roman" panose="02020603050405020304"/>
              </a:rPr>
              <a:t>1</a:t>
            </a:r>
            <a:endParaRPr sz="2400">
              <a:latin typeface="Times New Roman" panose="02020603050405020304"/>
              <a:cs typeface="Times New Roman" panose="02020603050405020304"/>
            </a:endParaRPr>
          </a:p>
          <a:p>
            <a:pPr marL="12700">
              <a:spcBef>
                <a:spcPts val="190"/>
              </a:spcBef>
            </a:pPr>
            <a:r>
              <a:rPr sz="2400" b="1" dirty="0">
                <a:latin typeface="Times New Roman" panose="02020603050405020304"/>
                <a:cs typeface="Times New Roman" panose="02020603050405020304"/>
              </a:rPr>
              <a:t>2</a:t>
            </a:r>
            <a:endParaRPr sz="2400">
              <a:latin typeface="Times New Roman" panose="02020603050405020304"/>
              <a:cs typeface="Times New Roman" panose="02020603050405020304"/>
            </a:endParaRPr>
          </a:p>
        </p:txBody>
      </p:sp>
      <p:sp>
        <p:nvSpPr>
          <p:cNvPr id="9" name="object 10"/>
          <p:cNvSpPr txBox="1"/>
          <p:nvPr/>
        </p:nvSpPr>
        <p:spPr>
          <a:xfrm>
            <a:off x="5730770" y="4591077"/>
            <a:ext cx="483234" cy="369332"/>
          </a:xfrm>
          <a:prstGeom prst="rect">
            <a:avLst/>
          </a:prstGeom>
        </p:spPr>
        <p:txBody>
          <a:bodyPr vert="horz" wrap="square" lIns="0" tIns="0" rIns="0" bIns="0" rtlCol="0">
            <a:spAutoFit/>
          </a:bodyPr>
          <a:lstStyle/>
          <a:p>
            <a:pPr marL="12700"/>
            <a:r>
              <a:rPr sz="2400" b="1" dirty="0">
                <a:solidFill>
                  <a:srgbClr val="FF0000"/>
                </a:solidFill>
                <a:latin typeface="Times New Roman" panose="02020603050405020304"/>
                <a:cs typeface="Times New Roman" panose="02020603050405020304"/>
              </a:rPr>
              <a:t>last</a:t>
            </a:r>
            <a:endParaRPr sz="2400" dirty="0">
              <a:latin typeface="Times New Roman" panose="02020603050405020304"/>
              <a:cs typeface="Times New Roman" panose="02020603050405020304"/>
            </a:endParaRPr>
          </a:p>
        </p:txBody>
      </p:sp>
      <p:sp>
        <p:nvSpPr>
          <p:cNvPr id="10" name="object 11"/>
          <p:cNvSpPr txBox="1"/>
          <p:nvPr/>
        </p:nvSpPr>
        <p:spPr>
          <a:xfrm>
            <a:off x="6159495" y="3226251"/>
            <a:ext cx="110489"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p:txBody>
      </p:sp>
      <p:sp>
        <p:nvSpPr>
          <p:cNvPr id="11" name="object 12"/>
          <p:cNvSpPr/>
          <p:nvPr/>
        </p:nvSpPr>
        <p:spPr>
          <a:xfrm>
            <a:off x="8515350" y="1325470"/>
            <a:ext cx="163195" cy="3552190"/>
          </a:xfrm>
          <a:custGeom>
            <a:avLst/>
            <a:gdLst/>
            <a:ahLst/>
            <a:cxnLst/>
            <a:rect l="l" t="t" r="r" b="b"/>
            <a:pathLst>
              <a:path w="163194" h="3552190">
                <a:moveTo>
                  <a:pt x="0" y="0"/>
                </a:moveTo>
                <a:lnTo>
                  <a:pt x="31706" y="23276"/>
                </a:lnTo>
                <a:lnTo>
                  <a:pt x="53032" y="71312"/>
                </a:lnTo>
                <a:lnTo>
                  <a:pt x="65781" y="121304"/>
                </a:lnTo>
                <a:lnTo>
                  <a:pt x="72419" y="160142"/>
                </a:lnTo>
                <a:lnTo>
                  <a:pt x="77370" y="202679"/>
                </a:lnTo>
                <a:lnTo>
                  <a:pt x="80464" y="248307"/>
                </a:lnTo>
                <a:lnTo>
                  <a:pt x="81534" y="296418"/>
                </a:lnTo>
                <a:lnTo>
                  <a:pt x="81534" y="1479804"/>
                </a:lnTo>
                <a:lnTo>
                  <a:pt x="81804" y="1504022"/>
                </a:lnTo>
                <a:lnTo>
                  <a:pt x="83907" y="1550782"/>
                </a:lnTo>
                <a:lnTo>
                  <a:pt x="87951" y="1594794"/>
                </a:lnTo>
                <a:lnTo>
                  <a:pt x="93766" y="1635446"/>
                </a:lnTo>
                <a:lnTo>
                  <a:pt x="105441" y="1688782"/>
                </a:lnTo>
                <a:lnTo>
                  <a:pt x="120151" y="1731111"/>
                </a:lnTo>
                <a:lnTo>
                  <a:pt x="143497" y="1766854"/>
                </a:lnTo>
                <a:lnTo>
                  <a:pt x="163068" y="1775460"/>
                </a:lnTo>
                <a:lnTo>
                  <a:pt x="156390" y="1776441"/>
                </a:lnTo>
                <a:lnTo>
                  <a:pt x="125630" y="1808522"/>
                </a:lnTo>
                <a:lnTo>
                  <a:pt x="110035" y="1846772"/>
                </a:lnTo>
                <a:lnTo>
                  <a:pt x="97286" y="1896764"/>
                </a:lnTo>
                <a:lnTo>
                  <a:pt x="90648" y="1935602"/>
                </a:lnTo>
                <a:lnTo>
                  <a:pt x="85697" y="1978139"/>
                </a:lnTo>
                <a:lnTo>
                  <a:pt x="82603" y="2023767"/>
                </a:lnTo>
                <a:lnTo>
                  <a:pt x="81534" y="2071877"/>
                </a:lnTo>
                <a:lnTo>
                  <a:pt x="81534" y="3255264"/>
                </a:lnTo>
                <a:lnTo>
                  <a:pt x="81263" y="3279591"/>
                </a:lnTo>
                <a:lnTo>
                  <a:pt x="79160" y="3326536"/>
                </a:lnTo>
                <a:lnTo>
                  <a:pt x="75116" y="3370695"/>
                </a:lnTo>
                <a:lnTo>
                  <a:pt x="69301" y="3411458"/>
                </a:lnTo>
                <a:lnTo>
                  <a:pt x="57626" y="3464909"/>
                </a:lnTo>
                <a:lnTo>
                  <a:pt x="42916" y="3507301"/>
                </a:lnTo>
                <a:lnTo>
                  <a:pt x="19570" y="3543074"/>
                </a:lnTo>
                <a:lnTo>
                  <a:pt x="6677" y="3550700"/>
                </a:lnTo>
                <a:lnTo>
                  <a:pt x="0" y="3551682"/>
                </a:lnTo>
              </a:path>
            </a:pathLst>
          </a:custGeom>
          <a:ln w="25400">
            <a:solidFill>
              <a:srgbClr val="000000"/>
            </a:solidFill>
          </a:ln>
        </p:spPr>
        <p:txBody>
          <a:bodyPr wrap="square" lIns="0" tIns="0" rIns="0" bIns="0" rtlCol="0"/>
          <a:lstStyle/>
          <a:p>
            <a:endParaRPr/>
          </a:p>
        </p:txBody>
      </p:sp>
      <p:sp>
        <p:nvSpPr>
          <p:cNvPr id="12" name="object 13"/>
          <p:cNvSpPr/>
          <p:nvPr/>
        </p:nvSpPr>
        <p:spPr>
          <a:xfrm>
            <a:off x="8508491" y="4989165"/>
            <a:ext cx="114300" cy="821690"/>
          </a:xfrm>
          <a:custGeom>
            <a:avLst/>
            <a:gdLst/>
            <a:ahLst/>
            <a:cxnLst/>
            <a:rect l="l" t="t" r="r" b="b"/>
            <a:pathLst>
              <a:path w="114300" h="821689">
                <a:moveTo>
                  <a:pt x="0" y="0"/>
                </a:moveTo>
                <a:lnTo>
                  <a:pt x="35807" y="15117"/>
                </a:lnTo>
                <a:lnTo>
                  <a:pt x="55590" y="52649"/>
                </a:lnTo>
                <a:lnTo>
                  <a:pt x="57150" y="342138"/>
                </a:lnTo>
                <a:lnTo>
                  <a:pt x="58663" y="357870"/>
                </a:lnTo>
                <a:lnTo>
                  <a:pt x="78527" y="395565"/>
                </a:lnTo>
                <a:lnTo>
                  <a:pt x="113910" y="410716"/>
                </a:lnTo>
                <a:lnTo>
                  <a:pt x="101069" y="412511"/>
                </a:lnTo>
                <a:lnTo>
                  <a:pt x="69819" y="436245"/>
                </a:lnTo>
                <a:lnTo>
                  <a:pt x="57150" y="479139"/>
                </a:lnTo>
                <a:lnTo>
                  <a:pt x="57150" y="752856"/>
                </a:lnTo>
                <a:lnTo>
                  <a:pt x="55675" y="768348"/>
                </a:lnTo>
                <a:lnTo>
                  <a:pt x="36091" y="806042"/>
                </a:lnTo>
                <a:lnTo>
                  <a:pt x="13559" y="819505"/>
                </a:lnTo>
                <a:lnTo>
                  <a:pt x="398" y="821434"/>
                </a:lnTo>
              </a:path>
            </a:pathLst>
          </a:custGeom>
          <a:ln w="25400">
            <a:solidFill>
              <a:srgbClr val="000000"/>
            </a:solidFill>
          </a:ln>
        </p:spPr>
        <p:txBody>
          <a:bodyPr wrap="square" lIns="0" tIns="0" rIns="0" bIns="0" rtlCol="0"/>
          <a:lstStyle/>
          <a:p>
            <a:endParaRPr/>
          </a:p>
        </p:txBody>
      </p:sp>
      <p:sp>
        <p:nvSpPr>
          <p:cNvPr id="13" name="object 17"/>
          <p:cNvSpPr txBox="1"/>
          <p:nvPr/>
        </p:nvSpPr>
        <p:spPr>
          <a:xfrm>
            <a:off x="5552970" y="5539833"/>
            <a:ext cx="838835"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max-1</a:t>
            </a:r>
            <a:endParaRPr sz="2400" dirty="0">
              <a:latin typeface="Times New Roman" panose="02020603050405020304"/>
              <a:cs typeface="Times New Roman" panose="02020603050405020304"/>
            </a:endParaRPr>
          </a:p>
        </p:txBody>
      </p:sp>
      <p:sp>
        <p:nvSpPr>
          <p:cNvPr id="14" name="object 18"/>
          <p:cNvSpPr txBox="1"/>
          <p:nvPr/>
        </p:nvSpPr>
        <p:spPr>
          <a:xfrm>
            <a:off x="8640565" y="5505182"/>
            <a:ext cx="279400" cy="307777"/>
          </a:xfrm>
          <a:prstGeom prst="rect">
            <a:avLst/>
          </a:prstGeom>
        </p:spPr>
        <p:txBody>
          <a:bodyPr vert="horz" wrap="square" lIns="0" tIns="0" rIns="0" bIns="0" rtlCol="0">
            <a:spAutoFit/>
          </a:bodyPr>
          <a:lstStyle/>
          <a:p>
            <a:pPr marL="12700">
              <a:lnSpc>
                <a:spcPts val="2380"/>
              </a:lnSpc>
            </a:pPr>
            <a:r>
              <a:rPr sz="2000" b="1" spc="-20" dirty="0">
                <a:latin typeface="宋体" panose="02010600030101010101" pitchFamily="2" charset="-122"/>
                <a:cs typeface="宋体" panose="02010600030101010101" pitchFamily="2" charset="-122"/>
              </a:rPr>
              <a:t>元</a:t>
            </a:r>
            <a:endParaRPr sz="2000">
              <a:latin typeface="宋体" panose="02010600030101010101" pitchFamily="2" charset="-122"/>
              <a:cs typeface="宋体" panose="02010600030101010101" pitchFamily="2" charset="-122"/>
            </a:endParaRPr>
          </a:p>
        </p:txBody>
      </p:sp>
      <p:sp>
        <p:nvSpPr>
          <p:cNvPr id="16" name="object 15"/>
          <p:cNvSpPr txBox="1"/>
          <p:nvPr/>
        </p:nvSpPr>
        <p:spPr>
          <a:xfrm>
            <a:off x="8640565" y="5015959"/>
            <a:ext cx="279400" cy="487313"/>
          </a:xfrm>
          <a:prstGeom prst="rect">
            <a:avLst/>
          </a:prstGeom>
        </p:spPr>
        <p:txBody>
          <a:bodyPr vert="horz" wrap="square" lIns="0" tIns="0" rIns="0" bIns="0" rtlCol="0">
            <a:spAutoFit/>
          </a:bodyPr>
          <a:lstStyle/>
          <a:p>
            <a:pPr marL="12700" marR="5080">
              <a:lnSpc>
                <a:spcPts val="1930"/>
              </a:lnSpc>
            </a:pPr>
            <a:r>
              <a:rPr sz="2000" b="1" spc="-20" dirty="0">
                <a:latin typeface="宋体" panose="02010600030101010101" pitchFamily="2" charset="-122"/>
                <a:cs typeface="宋体" panose="02010600030101010101" pitchFamily="2" charset="-122"/>
              </a:rPr>
              <a:t>空 单</a:t>
            </a:r>
            <a:endParaRPr sz="200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66141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第一部分：基本知识</a:t>
            </a:r>
          </a:p>
        </p:txBody>
      </p:sp>
      <p:sp>
        <p:nvSpPr>
          <p:cNvPr id="26627" name="内容占位符 2"/>
          <p:cNvSpPr>
            <a:spLocks noGrp="1"/>
          </p:cNvSpPr>
          <p:nvPr>
            <p:ph idx="1"/>
          </p:nvPr>
        </p:nvSpPr>
        <p:spPr>
          <a:xfrm>
            <a:off x="917575" y="1525588"/>
            <a:ext cx="7959725" cy="4570412"/>
          </a:xfrm>
        </p:spPr>
        <p:txBody>
          <a:bodyPr/>
          <a:lstStyle/>
          <a:p>
            <a:r>
              <a:rPr lang="zh-CN" altLang="en-US" smtClean="0"/>
              <a:t>第</a:t>
            </a:r>
            <a:r>
              <a:rPr lang="en-US" altLang="zh-CN" smtClean="0"/>
              <a:t>2</a:t>
            </a:r>
            <a:r>
              <a:rPr lang="zh-CN" altLang="en-US" smtClean="0"/>
              <a:t>章：程序性能</a:t>
            </a:r>
            <a:endParaRPr lang="en-US" altLang="zh-CN" smtClean="0"/>
          </a:p>
          <a:p>
            <a:pPr lvl="1"/>
            <a:r>
              <a:rPr lang="zh-CN" altLang="en-US" smtClean="0"/>
              <a:t>空间复杂性</a:t>
            </a:r>
            <a:endParaRPr lang="en-US" altLang="zh-CN" smtClean="0"/>
          </a:p>
          <a:p>
            <a:pPr lvl="1"/>
            <a:r>
              <a:rPr lang="zh-CN" altLang="en-US" smtClean="0"/>
              <a:t>时间复杂性</a:t>
            </a:r>
            <a:endParaRPr lang="en-US" altLang="zh-CN" smtClean="0">
              <a:solidFill>
                <a:srgbClr val="FF0000"/>
              </a:solidFill>
            </a:endParaRPr>
          </a:p>
          <a:p>
            <a:pPr lvl="2"/>
            <a:r>
              <a:rPr lang="zh-CN" altLang="en-US" smtClean="0">
                <a:latin typeface="楷体" panose="02010609060101010101" pitchFamily="49" charset="-122"/>
                <a:ea typeface="楷体" panose="02010609060101010101" pitchFamily="49" charset="-122"/>
              </a:rPr>
              <a:t>利用</a:t>
            </a:r>
            <a:r>
              <a:rPr lang="zh-CN" altLang="en-US" smtClean="0">
                <a:solidFill>
                  <a:srgbClr val="0000CC"/>
                </a:solidFill>
                <a:latin typeface="楷体" panose="02010609060101010101" pitchFamily="49" charset="-122"/>
                <a:ea typeface="楷体" panose="02010609060101010101" pitchFamily="49" charset="-122"/>
              </a:rPr>
              <a:t>操作计数</a:t>
            </a:r>
            <a:r>
              <a:rPr lang="zh-CN" altLang="en-US" smtClean="0">
                <a:latin typeface="楷体" panose="02010609060101010101" pitchFamily="49" charset="-122"/>
                <a:ea typeface="楷体" panose="02010609060101010101" pitchFamily="49" charset="-122"/>
              </a:rPr>
              <a:t>或</a:t>
            </a:r>
            <a:r>
              <a:rPr lang="zh-CN" altLang="en-US" smtClean="0">
                <a:solidFill>
                  <a:srgbClr val="0000CC"/>
                </a:solidFill>
                <a:latin typeface="楷体" panose="02010609060101010101" pitchFamily="49" charset="-122"/>
                <a:ea typeface="楷体" panose="02010609060101010101" pitchFamily="49" charset="-122"/>
              </a:rPr>
              <a:t>执行步数</a:t>
            </a:r>
            <a:r>
              <a:rPr lang="zh-CN" altLang="en-US" smtClean="0">
                <a:latin typeface="楷体" panose="02010609060101010101" pitchFamily="49" charset="-122"/>
                <a:ea typeface="楷体" panose="02010609060101010101" pitchFamily="49" charset="-122"/>
              </a:rPr>
              <a:t>分析时间复杂度的方法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一些常见函数的时间复杂度，如阶乘、连加、简单排序等</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能比较准确地分析自定义算法的复杂度</a:t>
            </a:r>
            <a:endParaRPr lang="en-US" altLang="zh-CN" smtClean="0">
              <a:latin typeface="楷体" panose="02010609060101010101" pitchFamily="49" charset="-122"/>
              <a:ea typeface="楷体" panose="02010609060101010101" pitchFamily="49" charset="-122"/>
            </a:endParaRPr>
          </a:p>
          <a:p>
            <a:pPr lvl="1"/>
            <a:r>
              <a:rPr lang="zh-CN" altLang="en-US" smtClean="0"/>
              <a:t>渐进符号</a:t>
            </a:r>
          </a:p>
        </p:txBody>
      </p:sp>
      <p:sp>
        <p:nvSpPr>
          <p:cNvPr id="266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ECEC88-5008-47DB-95CC-690F61908DFE}" type="slidenum">
              <a:rPr lang="en-US" altLang="en-US">
                <a:solidFill>
                  <a:srgbClr val="4B4B4B"/>
                </a:solidFill>
              </a:rPr>
              <a:pPr eaLnBrk="1" hangingPunct="1"/>
              <a:t>5</a:t>
            </a:fld>
            <a:endParaRPr lang="en-US" altLang="en-US">
              <a:solidFill>
                <a:srgbClr val="4B4B4B"/>
              </a:solidFill>
            </a:endParaRPr>
          </a:p>
        </p:txBody>
      </p:sp>
    </p:spTree>
    <p:extLst>
      <p:ext uri="{BB962C8B-B14F-4D97-AF65-F5344CB8AC3E}">
        <p14:creationId xmlns:p14="http://schemas.microsoft.com/office/powerpoint/2010/main" val="87386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线性表顺序存储优缺点</a:t>
            </a:r>
            <a:endParaRPr lang="zh-CN" altLang="en-US" dirty="0"/>
          </a:p>
        </p:txBody>
      </p:sp>
      <p:sp>
        <p:nvSpPr>
          <p:cNvPr id="5" name="文本占位符 4"/>
          <p:cNvSpPr>
            <a:spLocks noGrp="1"/>
          </p:cNvSpPr>
          <p:nvPr>
            <p:ph type="body" idx="1"/>
          </p:nvPr>
        </p:nvSpPr>
        <p:spPr/>
        <p:txBody>
          <a:bodyPr/>
          <a:lstStyle/>
          <a:p>
            <a:r>
              <a:rPr lang="zh-CN" altLang="en-US" dirty="0" smtClean="0"/>
              <a:t>优点</a:t>
            </a:r>
            <a:endParaRPr lang="zh-CN" altLang="en-US" dirty="0"/>
          </a:p>
        </p:txBody>
      </p:sp>
      <p:sp>
        <p:nvSpPr>
          <p:cNvPr id="6" name="内容占位符 5"/>
          <p:cNvSpPr>
            <a:spLocks noGrp="1"/>
          </p:cNvSpPr>
          <p:nvPr>
            <p:ph sz="half" idx="2"/>
          </p:nvPr>
        </p:nvSpPr>
        <p:spPr/>
        <p:txBody>
          <a:bodyPr/>
          <a:lstStyle/>
          <a:p>
            <a:r>
              <a:rPr lang="zh-CN" altLang="en-US" dirty="0" smtClean="0"/>
              <a:t>无须为表示表中元素之间的逻辑关系增加额外的存储空间</a:t>
            </a:r>
            <a:endParaRPr lang="en-US" altLang="zh-CN" dirty="0" smtClean="0"/>
          </a:p>
          <a:p>
            <a:r>
              <a:rPr lang="zh-CN" altLang="en-US" dirty="0" smtClean="0"/>
              <a:t>可以快速的存取表中任意位置的元素</a:t>
            </a:r>
            <a:endParaRPr lang="zh-CN" altLang="en-US" dirty="0"/>
          </a:p>
        </p:txBody>
      </p:sp>
      <p:sp>
        <p:nvSpPr>
          <p:cNvPr id="7" name="文本占位符 6"/>
          <p:cNvSpPr>
            <a:spLocks noGrp="1"/>
          </p:cNvSpPr>
          <p:nvPr>
            <p:ph type="body" sz="quarter" idx="3"/>
          </p:nvPr>
        </p:nvSpPr>
        <p:spPr/>
        <p:txBody>
          <a:bodyPr/>
          <a:lstStyle/>
          <a:p>
            <a:r>
              <a:rPr lang="zh-CN" altLang="en-US" dirty="0" smtClean="0"/>
              <a:t>缺点</a:t>
            </a:r>
            <a:endParaRPr lang="zh-CN" altLang="en-US" dirty="0"/>
          </a:p>
        </p:txBody>
      </p:sp>
      <p:sp>
        <p:nvSpPr>
          <p:cNvPr id="8" name="内容占位符 7"/>
          <p:cNvSpPr>
            <a:spLocks noGrp="1"/>
          </p:cNvSpPr>
          <p:nvPr>
            <p:ph sz="quarter" idx="4"/>
          </p:nvPr>
        </p:nvSpPr>
        <p:spPr/>
        <p:txBody>
          <a:bodyPr/>
          <a:lstStyle/>
          <a:p>
            <a:r>
              <a:rPr lang="zh-CN" altLang="en-US" dirty="0" smtClean="0"/>
              <a:t>插入删除需要移动大量元素</a:t>
            </a:r>
            <a:endParaRPr lang="en-US" altLang="zh-CN" dirty="0" smtClean="0"/>
          </a:p>
          <a:p>
            <a:r>
              <a:rPr lang="zh-CN" altLang="en-US" dirty="0" smtClean="0"/>
              <a:t>线性表长度变化较大时，难以确定存储空间的容量</a:t>
            </a:r>
            <a:endParaRPr lang="en-US" altLang="zh-CN" dirty="0" smtClean="0"/>
          </a:p>
          <a:p>
            <a:r>
              <a:rPr lang="zh-CN" altLang="en-US" dirty="0" smtClean="0"/>
              <a:t>造成存储空间碎片</a:t>
            </a:r>
            <a:endParaRPr lang="zh-CN" altLang="en-US" dirty="0"/>
          </a:p>
        </p:txBody>
      </p:sp>
    </p:spTree>
    <p:extLst>
      <p:ext uri="{BB962C8B-B14F-4D97-AF65-F5344CB8AC3E}">
        <p14:creationId xmlns:p14="http://schemas.microsoft.com/office/powerpoint/2010/main" val="149961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线性表的</a:t>
            </a:r>
            <a:r>
              <a:rPr lang="zh-CN" altLang="en-US" dirty="0"/>
              <a:t>链式</a:t>
            </a:r>
            <a:r>
              <a:rPr lang="zh-CN" altLang="en-US" dirty="0" smtClean="0"/>
              <a:t>存储实现</a:t>
            </a:r>
            <a:endParaRPr lang="zh-CN" altLang="en-US" dirty="0"/>
          </a:p>
        </p:txBody>
      </p:sp>
      <p:sp>
        <p:nvSpPr>
          <p:cNvPr id="5" name="文本占位符 4"/>
          <p:cNvSpPr>
            <a:spLocks noGrp="1"/>
          </p:cNvSpPr>
          <p:nvPr>
            <p:ph type="body" idx="1"/>
          </p:nvPr>
        </p:nvSpPr>
        <p:spPr/>
        <p:txBody>
          <a:bodyPr/>
          <a:lstStyle/>
          <a:p>
            <a:r>
              <a:rPr lang="en-US" altLang="zh-CN" dirty="0" smtClean="0"/>
              <a:t>Linked Lists</a:t>
            </a:r>
            <a:endParaRPr lang="zh-CN" altLang="en-US" dirty="0"/>
          </a:p>
        </p:txBody>
      </p:sp>
    </p:spTree>
    <p:extLst>
      <p:ext uri="{BB962C8B-B14F-4D97-AF65-F5344CB8AC3E}">
        <p14:creationId xmlns:p14="http://schemas.microsoft.com/office/powerpoint/2010/main" val="96208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4800" dirty="0"/>
              <a:t>单链表</a:t>
            </a:r>
          </a:p>
        </p:txBody>
      </p:sp>
      <p:sp>
        <p:nvSpPr>
          <p:cNvPr id="8" name="内容占位符 7"/>
          <p:cNvSpPr>
            <a:spLocks noGrp="1"/>
          </p:cNvSpPr>
          <p:nvPr>
            <p:ph type="body" sz="half" idx="2"/>
          </p:nvPr>
        </p:nvSpPr>
        <p:spPr>
          <a:xfrm>
            <a:off x="1184365" y="1975149"/>
            <a:ext cx="3965449" cy="3759200"/>
          </a:xfrm>
        </p:spPr>
        <p:txBody>
          <a:bodyPr>
            <a:noAutofit/>
          </a:bodyPr>
          <a:lstStyle/>
          <a:p>
            <a:r>
              <a:rPr lang="zh-CN" altLang="en-US" sz="2000" dirty="0"/>
              <a:t>一个线性表由若干个结点组成，每个结 点均含有两个域：存放元素的信息域和存放其后继结点的指针</a:t>
            </a:r>
            <a:r>
              <a:rPr lang="zh-CN" altLang="en-US" sz="2000" dirty="0" smtClean="0"/>
              <a:t>域</a:t>
            </a:r>
            <a:r>
              <a:rPr lang="en-US" altLang="zh-CN" sz="2000" dirty="0" smtClean="0"/>
              <a:t/>
            </a:r>
            <a:br>
              <a:rPr lang="en-US" altLang="zh-CN" sz="2000" dirty="0" smtClean="0"/>
            </a:br>
            <a:r>
              <a:rPr lang="zh-CN" altLang="en-US" sz="2000" dirty="0" smtClean="0"/>
              <a:t>例</a:t>
            </a:r>
            <a:r>
              <a:rPr lang="zh-CN" altLang="en-US" sz="2000" dirty="0"/>
              <a:t>： </a:t>
            </a:r>
            <a:r>
              <a:rPr lang="en-US" altLang="zh-CN" sz="2000" dirty="0"/>
              <a:t>(a1, a2 ,a3, a4)</a:t>
            </a:r>
            <a:r>
              <a:rPr lang="zh-CN" altLang="en-US" sz="2000" dirty="0"/>
              <a:t>的存储示意图</a:t>
            </a:r>
          </a:p>
          <a:p>
            <a:pPr marL="285750" indent="-285750">
              <a:buFont typeface="Arial" panose="020B0604020202020204" pitchFamily="34" charset="0"/>
              <a:buChar char="•"/>
            </a:pPr>
            <a:r>
              <a:rPr lang="zh-CN" altLang="en-US" sz="2000" dirty="0"/>
              <a:t>存储结构特点：逻辑次序和物理次序不一定相同；</a:t>
            </a:r>
            <a:endParaRPr lang="en-US" altLang="zh-CN" sz="2000" dirty="0"/>
          </a:p>
          <a:p>
            <a:pPr marL="285750" indent="-285750">
              <a:buFont typeface="Arial" panose="020B0604020202020204" pitchFamily="34" charset="0"/>
              <a:buChar char="•"/>
            </a:pPr>
            <a:r>
              <a:rPr lang="zh-CN" altLang="en-US" sz="2000" dirty="0"/>
              <a:t>元素之间的逻辑关系用指针表；</a:t>
            </a:r>
            <a:endParaRPr lang="en-US" altLang="zh-CN" sz="2000" dirty="0"/>
          </a:p>
          <a:p>
            <a:pPr marL="285750" indent="-285750">
              <a:buFont typeface="Arial" panose="020B0604020202020204" pitchFamily="34" charset="0"/>
              <a:buChar char="•"/>
            </a:pPr>
            <a:r>
              <a:rPr lang="zh-CN" altLang="en-US" sz="2000" dirty="0"/>
              <a:t>需要额外空间存储元素之间的关系</a:t>
            </a:r>
            <a:endParaRPr lang="en-US" altLang="zh-CN" sz="2000" dirty="0"/>
          </a:p>
          <a:p>
            <a:pPr marL="285750" indent="-285750">
              <a:buFont typeface="Arial" panose="020B0604020202020204" pitchFamily="34" charset="0"/>
              <a:buChar char="•"/>
            </a:pPr>
            <a:r>
              <a:rPr lang="zh-CN" altLang="en-US" sz="2000" dirty="0"/>
              <a:t>非随机存取结构</a:t>
            </a:r>
            <a:endParaRPr lang="en-US" altLang="zh-CN" sz="2000" dirty="0"/>
          </a:p>
          <a:p>
            <a:r>
              <a:rPr lang="zh-CN" altLang="en-US" sz="2000" b="1" spc="10" dirty="0">
                <a:solidFill>
                  <a:srgbClr val="FF0000"/>
                </a:solidFill>
                <a:latin typeface="微软雅黑" panose="020B0503020204020204" pitchFamily="34" charset="-122"/>
                <a:cs typeface="微软雅黑" panose="020B0503020204020204" pitchFamily="34" charset="-122"/>
              </a:rPr>
              <a:t>结点结构：</a:t>
            </a:r>
            <a:endParaRPr lang="zh-CN" altLang="en-US" sz="2000" dirty="0"/>
          </a:p>
        </p:txBody>
      </p:sp>
      <p:grpSp>
        <p:nvGrpSpPr>
          <p:cNvPr id="11" name="组合 10"/>
          <p:cNvGrpSpPr/>
          <p:nvPr/>
        </p:nvGrpSpPr>
        <p:grpSpPr>
          <a:xfrm>
            <a:off x="5980571" y="940730"/>
            <a:ext cx="2711184" cy="4609111"/>
            <a:chOff x="6358267" y="1202662"/>
            <a:chExt cx="2711184" cy="4609111"/>
          </a:xfrm>
        </p:grpSpPr>
        <p:sp>
          <p:nvSpPr>
            <p:cNvPr id="12" name="object 18"/>
            <p:cNvSpPr/>
            <p:nvPr/>
          </p:nvSpPr>
          <p:spPr>
            <a:xfrm>
              <a:off x="7502791" y="1312799"/>
              <a:ext cx="1089025" cy="4494530"/>
            </a:xfrm>
            <a:custGeom>
              <a:avLst/>
              <a:gdLst/>
              <a:ahLst/>
              <a:cxnLst/>
              <a:rect l="l" t="t" r="r" b="b"/>
              <a:pathLst>
                <a:path w="1089025" h="4494530">
                  <a:moveTo>
                    <a:pt x="0" y="0"/>
                  </a:moveTo>
                  <a:lnTo>
                    <a:pt x="0" y="4494276"/>
                  </a:lnTo>
                  <a:lnTo>
                    <a:pt x="1088898" y="4494276"/>
                  </a:lnTo>
                  <a:lnTo>
                    <a:pt x="1088898" y="0"/>
                  </a:lnTo>
                  <a:lnTo>
                    <a:pt x="0" y="0"/>
                  </a:lnTo>
                  <a:close/>
                </a:path>
              </a:pathLst>
            </a:custGeom>
            <a:solidFill>
              <a:schemeClr val="accent1">
                <a:lumMod val="40000"/>
                <a:lumOff val="60000"/>
              </a:schemeClr>
            </a:solidFill>
          </p:spPr>
          <p:txBody>
            <a:bodyPr wrap="square" lIns="0" tIns="0" rIns="0" bIns="0" rtlCol="0"/>
            <a:lstStyle/>
            <a:p>
              <a:endParaRPr/>
            </a:p>
          </p:txBody>
        </p:sp>
        <p:sp>
          <p:nvSpPr>
            <p:cNvPr id="13" name="object 19"/>
            <p:cNvSpPr/>
            <p:nvPr/>
          </p:nvSpPr>
          <p:spPr>
            <a:xfrm>
              <a:off x="7486777" y="1312798"/>
              <a:ext cx="0" cy="4498975"/>
            </a:xfrm>
            <a:custGeom>
              <a:avLst/>
              <a:gdLst/>
              <a:ahLst/>
              <a:cxnLst/>
              <a:rect l="l" t="t" r="r" b="b"/>
              <a:pathLst>
                <a:path h="4498975">
                  <a:moveTo>
                    <a:pt x="0" y="0"/>
                  </a:moveTo>
                  <a:lnTo>
                    <a:pt x="0" y="4498848"/>
                  </a:lnTo>
                </a:path>
              </a:pathLst>
            </a:custGeom>
            <a:ln w="28575">
              <a:solidFill>
                <a:srgbClr val="000000"/>
              </a:solidFill>
            </a:ln>
          </p:spPr>
          <p:txBody>
            <a:bodyPr wrap="square" lIns="0" tIns="0" rIns="0" bIns="0" rtlCol="0"/>
            <a:lstStyle/>
            <a:p>
              <a:endParaRPr/>
            </a:p>
          </p:txBody>
        </p:sp>
        <p:sp>
          <p:nvSpPr>
            <p:cNvPr id="14" name="object 20"/>
            <p:cNvSpPr/>
            <p:nvPr/>
          </p:nvSpPr>
          <p:spPr>
            <a:xfrm>
              <a:off x="8609215" y="1309751"/>
              <a:ext cx="0" cy="4498975"/>
            </a:xfrm>
            <a:custGeom>
              <a:avLst/>
              <a:gdLst/>
              <a:ahLst/>
              <a:cxnLst/>
              <a:rect l="l" t="t" r="r" b="b"/>
              <a:pathLst>
                <a:path h="4498975">
                  <a:moveTo>
                    <a:pt x="0" y="0"/>
                  </a:moveTo>
                  <a:lnTo>
                    <a:pt x="0" y="4498848"/>
                  </a:lnTo>
                </a:path>
              </a:pathLst>
            </a:custGeom>
            <a:ln w="28575">
              <a:solidFill>
                <a:srgbClr val="000000"/>
              </a:solidFill>
            </a:ln>
          </p:spPr>
          <p:txBody>
            <a:bodyPr wrap="square" lIns="0" tIns="0" rIns="0" bIns="0" rtlCol="0"/>
            <a:lstStyle/>
            <a:p>
              <a:endParaRPr/>
            </a:p>
          </p:txBody>
        </p:sp>
        <p:sp>
          <p:nvSpPr>
            <p:cNvPr id="15" name="object 21"/>
            <p:cNvSpPr txBox="1"/>
            <p:nvPr/>
          </p:nvSpPr>
          <p:spPr>
            <a:xfrm>
              <a:off x="6842385" y="1549306"/>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0200</a:t>
              </a:r>
              <a:endParaRPr sz="2000">
                <a:latin typeface="Times New Roman" panose="02020603050405020304"/>
                <a:cs typeface="Times New Roman" panose="02020603050405020304"/>
              </a:endParaRPr>
            </a:p>
          </p:txBody>
        </p:sp>
        <p:sp>
          <p:nvSpPr>
            <p:cNvPr id="16" name="object 22"/>
            <p:cNvSpPr txBox="1"/>
            <p:nvPr/>
          </p:nvSpPr>
          <p:spPr>
            <a:xfrm>
              <a:off x="6864461" y="2235181"/>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0208</a:t>
              </a:r>
              <a:endParaRPr sz="2000">
                <a:latin typeface="Times New Roman" panose="02020603050405020304"/>
                <a:cs typeface="Times New Roman" panose="02020603050405020304"/>
              </a:endParaRPr>
            </a:p>
          </p:txBody>
        </p:sp>
        <p:sp>
          <p:nvSpPr>
            <p:cNvPr id="17" name="object 23"/>
            <p:cNvSpPr txBox="1"/>
            <p:nvPr/>
          </p:nvSpPr>
          <p:spPr>
            <a:xfrm>
              <a:off x="6864461" y="3557959"/>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0300</a:t>
              </a:r>
              <a:endParaRPr sz="2000">
                <a:latin typeface="Times New Roman" panose="02020603050405020304"/>
                <a:cs typeface="Times New Roman" panose="02020603050405020304"/>
              </a:endParaRPr>
            </a:p>
          </p:txBody>
        </p:sp>
        <p:sp>
          <p:nvSpPr>
            <p:cNvPr id="18" name="object 24"/>
            <p:cNvSpPr txBox="1"/>
            <p:nvPr/>
          </p:nvSpPr>
          <p:spPr>
            <a:xfrm>
              <a:off x="6864461" y="4815271"/>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0325</a:t>
              </a:r>
              <a:endParaRPr sz="2000">
                <a:latin typeface="Times New Roman" panose="02020603050405020304"/>
                <a:cs typeface="Times New Roman" panose="02020603050405020304"/>
              </a:endParaRPr>
            </a:p>
          </p:txBody>
        </p:sp>
        <p:sp>
          <p:nvSpPr>
            <p:cNvPr id="19" name="object 25"/>
            <p:cNvSpPr txBox="1"/>
            <p:nvPr/>
          </p:nvSpPr>
          <p:spPr>
            <a:xfrm>
              <a:off x="7887087" y="1202662"/>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0" name="object 26"/>
            <p:cNvSpPr txBox="1"/>
            <p:nvPr/>
          </p:nvSpPr>
          <p:spPr>
            <a:xfrm>
              <a:off x="7858131" y="3060418"/>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1" name="object 27"/>
            <p:cNvSpPr txBox="1"/>
            <p:nvPr/>
          </p:nvSpPr>
          <p:spPr>
            <a:xfrm>
              <a:off x="7858131" y="4351856"/>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2" name="object 28"/>
            <p:cNvSpPr txBox="1"/>
            <p:nvPr/>
          </p:nvSpPr>
          <p:spPr>
            <a:xfrm>
              <a:off x="7872456" y="5441515"/>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3" name="object 29"/>
            <p:cNvSpPr/>
            <p:nvPr/>
          </p:nvSpPr>
          <p:spPr>
            <a:xfrm>
              <a:off x="7508875" y="1571879"/>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a:endParaRPr/>
            </a:p>
          </p:txBody>
        </p:sp>
        <p:sp>
          <p:nvSpPr>
            <p:cNvPr id="24" name="object 30"/>
            <p:cNvSpPr/>
            <p:nvPr/>
          </p:nvSpPr>
          <p:spPr>
            <a:xfrm>
              <a:off x="7482217" y="1963547"/>
              <a:ext cx="1102360" cy="0"/>
            </a:xfrm>
            <a:custGeom>
              <a:avLst/>
              <a:gdLst/>
              <a:ahLst/>
              <a:cxnLst/>
              <a:rect l="l" t="t" r="r" b="b"/>
              <a:pathLst>
                <a:path w="1102359">
                  <a:moveTo>
                    <a:pt x="0" y="0"/>
                  </a:moveTo>
                  <a:lnTo>
                    <a:pt x="1101852" y="0"/>
                  </a:lnTo>
                </a:path>
              </a:pathLst>
            </a:custGeom>
            <a:ln w="19050">
              <a:solidFill>
                <a:srgbClr val="000000"/>
              </a:solidFill>
            </a:ln>
          </p:spPr>
          <p:txBody>
            <a:bodyPr wrap="square" lIns="0" tIns="0" rIns="0" bIns="0" rtlCol="0"/>
            <a:lstStyle/>
            <a:p>
              <a:endParaRPr/>
            </a:p>
          </p:txBody>
        </p:sp>
        <p:sp>
          <p:nvSpPr>
            <p:cNvPr id="25" name="object 31"/>
            <p:cNvSpPr/>
            <p:nvPr/>
          </p:nvSpPr>
          <p:spPr>
            <a:xfrm>
              <a:off x="7507351" y="2240152"/>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a:endParaRPr/>
            </a:p>
          </p:txBody>
        </p:sp>
        <p:sp>
          <p:nvSpPr>
            <p:cNvPr id="26" name="object 32"/>
            <p:cNvSpPr/>
            <p:nvPr/>
          </p:nvSpPr>
          <p:spPr>
            <a:xfrm>
              <a:off x="7482217" y="2615819"/>
              <a:ext cx="1102360" cy="0"/>
            </a:xfrm>
            <a:custGeom>
              <a:avLst/>
              <a:gdLst/>
              <a:ahLst/>
              <a:cxnLst/>
              <a:rect l="l" t="t" r="r" b="b"/>
              <a:pathLst>
                <a:path w="1102359">
                  <a:moveTo>
                    <a:pt x="0" y="0"/>
                  </a:moveTo>
                  <a:lnTo>
                    <a:pt x="1101852" y="0"/>
                  </a:lnTo>
                </a:path>
              </a:pathLst>
            </a:custGeom>
            <a:ln w="19050">
              <a:solidFill>
                <a:srgbClr val="000000"/>
              </a:solidFill>
            </a:ln>
          </p:spPr>
          <p:txBody>
            <a:bodyPr wrap="square" lIns="0" tIns="0" rIns="0" bIns="0" rtlCol="0"/>
            <a:lstStyle/>
            <a:p>
              <a:endParaRPr/>
            </a:p>
          </p:txBody>
        </p:sp>
        <p:sp>
          <p:nvSpPr>
            <p:cNvPr id="27" name="object 33"/>
            <p:cNvSpPr/>
            <p:nvPr/>
          </p:nvSpPr>
          <p:spPr>
            <a:xfrm>
              <a:off x="7507351" y="2909951"/>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a:endParaRPr/>
            </a:p>
          </p:txBody>
        </p:sp>
        <p:sp>
          <p:nvSpPr>
            <p:cNvPr id="28" name="object 34"/>
            <p:cNvSpPr/>
            <p:nvPr/>
          </p:nvSpPr>
          <p:spPr>
            <a:xfrm>
              <a:off x="7508875" y="3546220"/>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a:endParaRPr/>
            </a:p>
          </p:txBody>
        </p:sp>
        <p:sp>
          <p:nvSpPr>
            <p:cNvPr id="29" name="object 35"/>
            <p:cNvSpPr/>
            <p:nvPr/>
          </p:nvSpPr>
          <p:spPr>
            <a:xfrm>
              <a:off x="7483741" y="3938651"/>
              <a:ext cx="1100455" cy="0"/>
            </a:xfrm>
            <a:custGeom>
              <a:avLst/>
              <a:gdLst/>
              <a:ahLst/>
              <a:cxnLst/>
              <a:rect l="l" t="t" r="r" b="b"/>
              <a:pathLst>
                <a:path w="1100454">
                  <a:moveTo>
                    <a:pt x="0" y="0"/>
                  </a:moveTo>
                  <a:lnTo>
                    <a:pt x="1100328" y="0"/>
                  </a:lnTo>
                </a:path>
              </a:pathLst>
            </a:custGeom>
            <a:ln w="19050">
              <a:solidFill>
                <a:srgbClr val="000000"/>
              </a:solidFill>
            </a:ln>
          </p:spPr>
          <p:txBody>
            <a:bodyPr wrap="square" lIns="0" tIns="0" rIns="0" bIns="0" rtlCol="0"/>
            <a:lstStyle/>
            <a:p>
              <a:endParaRPr/>
            </a:p>
          </p:txBody>
        </p:sp>
        <p:sp>
          <p:nvSpPr>
            <p:cNvPr id="30" name="object 36"/>
            <p:cNvSpPr/>
            <p:nvPr/>
          </p:nvSpPr>
          <p:spPr>
            <a:xfrm>
              <a:off x="7508875" y="4216019"/>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a:endParaRPr/>
            </a:p>
          </p:txBody>
        </p:sp>
        <p:sp>
          <p:nvSpPr>
            <p:cNvPr id="31" name="object 37"/>
            <p:cNvSpPr/>
            <p:nvPr/>
          </p:nvSpPr>
          <p:spPr>
            <a:xfrm>
              <a:off x="7508875" y="4853051"/>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a:endParaRPr/>
            </a:p>
          </p:txBody>
        </p:sp>
        <p:sp>
          <p:nvSpPr>
            <p:cNvPr id="32" name="object 38"/>
            <p:cNvSpPr/>
            <p:nvPr/>
          </p:nvSpPr>
          <p:spPr>
            <a:xfrm>
              <a:off x="7483741" y="5211952"/>
              <a:ext cx="1100455" cy="0"/>
            </a:xfrm>
            <a:custGeom>
              <a:avLst/>
              <a:gdLst/>
              <a:ahLst/>
              <a:cxnLst/>
              <a:rect l="l" t="t" r="r" b="b"/>
              <a:pathLst>
                <a:path w="1100454">
                  <a:moveTo>
                    <a:pt x="0" y="0"/>
                  </a:moveTo>
                  <a:lnTo>
                    <a:pt x="1100328" y="0"/>
                  </a:lnTo>
                </a:path>
              </a:pathLst>
            </a:custGeom>
            <a:ln w="19050">
              <a:solidFill>
                <a:srgbClr val="000000"/>
              </a:solidFill>
            </a:ln>
          </p:spPr>
          <p:txBody>
            <a:bodyPr wrap="square" lIns="0" tIns="0" rIns="0" bIns="0" rtlCol="0"/>
            <a:lstStyle/>
            <a:p>
              <a:endParaRPr/>
            </a:p>
          </p:txBody>
        </p:sp>
        <p:sp>
          <p:nvSpPr>
            <p:cNvPr id="33" name="object 39"/>
            <p:cNvSpPr/>
            <p:nvPr/>
          </p:nvSpPr>
          <p:spPr>
            <a:xfrm>
              <a:off x="7486777" y="5505322"/>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a:endParaRPr/>
            </a:p>
          </p:txBody>
        </p:sp>
        <p:sp>
          <p:nvSpPr>
            <p:cNvPr id="34" name="object 40"/>
            <p:cNvSpPr/>
            <p:nvPr/>
          </p:nvSpPr>
          <p:spPr>
            <a:xfrm>
              <a:off x="6358267" y="2298826"/>
              <a:ext cx="459105" cy="142875"/>
            </a:xfrm>
            <a:custGeom>
              <a:avLst/>
              <a:gdLst/>
              <a:ahLst/>
              <a:cxnLst/>
              <a:rect l="l" t="t" r="r" b="b"/>
              <a:pathLst>
                <a:path w="459104" h="142875">
                  <a:moveTo>
                    <a:pt x="372605" y="70865"/>
                  </a:moveTo>
                  <a:lnTo>
                    <a:pt x="361544" y="57149"/>
                  </a:lnTo>
                  <a:lnTo>
                    <a:pt x="0" y="57149"/>
                  </a:lnTo>
                  <a:lnTo>
                    <a:pt x="0" y="85343"/>
                  </a:lnTo>
                  <a:lnTo>
                    <a:pt x="361053" y="85343"/>
                  </a:lnTo>
                  <a:lnTo>
                    <a:pt x="372605" y="70865"/>
                  </a:lnTo>
                  <a:close/>
                </a:path>
                <a:path w="459104" h="142875">
                  <a:moveTo>
                    <a:pt x="458724" y="70865"/>
                  </a:moveTo>
                  <a:lnTo>
                    <a:pt x="315455" y="0"/>
                  </a:lnTo>
                  <a:lnTo>
                    <a:pt x="361544" y="57149"/>
                  </a:lnTo>
                  <a:lnTo>
                    <a:pt x="372618" y="57149"/>
                  </a:lnTo>
                  <a:lnTo>
                    <a:pt x="372618" y="113915"/>
                  </a:lnTo>
                  <a:lnTo>
                    <a:pt x="458724" y="70865"/>
                  </a:lnTo>
                  <a:close/>
                </a:path>
                <a:path w="459104" h="142875">
                  <a:moveTo>
                    <a:pt x="372618" y="113915"/>
                  </a:moveTo>
                  <a:lnTo>
                    <a:pt x="372618" y="85343"/>
                  </a:lnTo>
                  <a:lnTo>
                    <a:pt x="361053" y="85343"/>
                  </a:lnTo>
                  <a:lnTo>
                    <a:pt x="315455" y="142493"/>
                  </a:lnTo>
                  <a:lnTo>
                    <a:pt x="372618" y="113915"/>
                  </a:lnTo>
                  <a:close/>
                </a:path>
                <a:path w="459104" h="142875">
                  <a:moveTo>
                    <a:pt x="372605" y="85343"/>
                  </a:moveTo>
                  <a:lnTo>
                    <a:pt x="372605" y="70865"/>
                  </a:lnTo>
                  <a:lnTo>
                    <a:pt x="361053" y="85343"/>
                  </a:lnTo>
                  <a:lnTo>
                    <a:pt x="372605" y="85343"/>
                  </a:lnTo>
                  <a:close/>
                </a:path>
                <a:path w="459104" h="142875">
                  <a:moveTo>
                    <a:pt x="372618" y="85343"/>
                  </a:moveTo>
                  <a:lnTo>
                    <a:pt x="372618" y="57149"/>
                  </a:lnTo>
                  <a:lnTo>
                    <a:pt x="361544" y="57149"/>
                  </a:lnTo>
                  <a:lnTo>
                    <a:pt x="372605" y="70865"/>
                  </a:lnTo>
                  <a:lnTo>
                    <a:pt x="372605" y="85343"/>
                  </a:lnTo>
                  <a:close/>
                </a:path>
              </a:pathLst>
            </a:custGeom>
            <a:solidFill>
              <a:srgbClr val="006666"/>
            </a:solidFill>
          </p:spPr>
          <p:txBody>
            <a:bodyPr wrap="square" lIns="0" tIns="0" rIns="0" bIns="0" rtlCol="0"/>
            <a:lstStyle/>
            <a:p>
              <a:endParaRPr/>
            </a:p>
          </p:txBody>
        </p:sp>
        <p:sp>
          <p:nvSpPr>
            <p:cNvPr id="35" name="object 41"/>
            <p:cNvSpPr txBox="1"/>
            <p:nvPr/>
          </p:nvSpPr>
          <p:spPr>
            <a:xfrm>
              <a:off x="7894707" y="2238982"/>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p:txBody>
        </p:sp>
        <p:sp>
          <p:nvSpPr>
            <p:cNvPr id="36" name="object 42"/>
            <p:cNvSpPr txBox="1"/>
            <p:nvPr/>
          </p:nvSpPr>
          <p:spPr>
            <a:xfrm>
              <a:off x="7742307" y="2618458"/>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0200</a:t>
              </a:r>
              <a:endParaRPr sz="2400">
                <a:latin typeface="Times New Roman" panose="02020603050405020304"/>
                <a:cs typeface="Times New Roman" panose="02020603050405020304"/>
              </a:endParaRPr>
            </a:p>
          </p:txBody>
        </p:sp>
        <p:sp>
          <p:nvSpPr>
            <p:cNvPr id="37" name="object 43"/>
            <p:cNvSpPr txBox="1"/>
            <p:nvPr/>
          </p:nvSpPr>
          <p:spPr>
            <a:xfrm>
              <a:off x="7894707" y="1558364"/>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
          <p:nvSpPr>
            <p:cNvPr id="38" name="object 44"/>
            <p:cNvSpPr txBox="1"/>
            <p:nvPr/>
          </p:nvSpPr>
          <p:spPr>
            <a:xfrm>
              <a:off x="7742307" y="1937992"/>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0325</a:t>
              </a:r>
              <a:endParaRPr sz="2400">
                <a:latin typeface="Times New Roman" panose="02020603050405020304"/>
                <a:cs typeface="Times New Roman" panose="02020603050405020304"/>
              </a:endParaRPr>
            </a:p>
          </p:txBody>
        </p:sp>
        <p:sp>
          <p:nvSpPr>
            <p:cNvPr id="39" name="object 45"/>
            <p:cNvSpPr txBox="1"/>
            <p:nvPr/>
          </p:nvSpPr>
          <p:spPr>
            <a:xfrm>
              <a:off x="7865141" y="4823533"/>
              <a:ext cx="1778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40" name="object 46"/>
            <p:cNvSpPr txBox="1"/>
            <p:nvPr/>
          </p:nvSpPr>
          <p:spPr>
            <a:xfrm>
              <a:off x="8017389" y="4981437"/>
              <a:ext cx="127635" cy="246221"/>
            </a:xfrm>
            <a:prstGeom prst="rect">
              <a:avLst/>
            </a:prstGeom>
          </p:spPr>
          <p:txBody>
            <a:bodyPr vert="horz" wrap="square" lIns="0" tIns="0" rIns="0" bIns="0" rtlCol="0">
              <a:spAutoFit/>
            </a:bodyPr>
            <a:lstStyle/>
            <a:p>
              <a:pPr marL="12700"/>
              <a:r>
                <a:rPr sz="1600" b="1"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p:txBody>
        </p:sp>
        <p:sp>
          <p:nvSpPr>
            <p:cNvPr id="41" name="object 47"/>
            <p:cNvSpPr txBox="1"/>
            <p:nvPr/>
          </p:nvSpPr>
          <p:spPr>
            <a:xfrm>
              <a:off x="7712589" y="5203162"/>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0300</a:t>
              </a:r>
              <a:endParaRPr sz="2400">
                <a:latin typeface="Times New Roman" panose="02020603050405020304"/>
                <a:cs typeface="Times New Roman" panose="02020603050405020304"/>
              </a:endParaRPr>
            </a:p>
          </p:txBody>
        </p:sp>
        <p:sp>
          <p:nvSpPr>
            <p:cNvPr id="42" name="object 48"/>
            <p:cNvSpPr txBox="1"/>
            <p:nvPr/>
          </p:nvSpPr>
          <p:spPr>
            <a:xfrm>
              <a:off x="7850663" y="3531334"/>
              <a:ext cx="1778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43" name="object 49"/>
            <p:cNvSpPr txBox="1"/>
            <p:nvPr/>
          </p:nvSpPr>
          <p:spPr>
            <a:xfrm>
              <a:off x="8002911" y="3689084"/>
              <a:ext cx="127635" cy="246221"/>
            </a:xfrm>
            <a:prstGeom prst="rect">
              <a:avLst/>
            </a:prstGeom>
          </p:spPr>
          <p:txBody>
            <a:bodyPr vert="horz" wrap="square" lIns="0" tIns="0" rIns="0" bIns="0" rtlCol="0">
              <a:spAutoFit/>
            </a:bodyPr>
            <a:lstStyle/>
            <a:p>
              <a:pPr marL="12700"/>
              <a:r>
                <a:rPr sz="1600" b="1"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44" name="object 50"/>
            <p:cNvSpPr txBox="1"/>
            <p:nvPr/>
          </p:nvSpPr>
          <p:spPr>
            <a:xfrm>
              <a:off x="7850511" y="3932015"/>
              <a:ext cx="330200" cy="369332"/>
            </a:xfrm>
            <a:prstGeom prst="rect">
              <a:avLst/>
            </a:prstGeom>
          </p:spPr>
          <p:txBody>
            <a:bodyPr vert="horz" wrap="square" lIns="0" tIns="0" rIns="0" bIns="0" rtlCol="0">
              <a:spAutoFit/>
            </a:bodyPr>
            <a:lstStyle/>
            <a:p>
              <a:pPr marL="12700"/>
              <a:r>
                <a:rPr sz="2400" b="1" spc="-25" dirty="0">
                  <a:latin typeface="华文行楷" panose="02010800040101010101" charset="-122"/>
                  <a:cs typeface="华文行楷" panose="02010800040101010101" charset="-122"/>
                </a:rPr>
                <a:t>∧</a:t>
              </a:r>
              <a:endParaRPr sz="2400">
                <a:latin typeface="华文行楷" panose="02010800040101010101" charset="-122"/>
                <a:cs typeface="华文行楷" panose="02010800040101010101" charset="-122"/>
              </a:endParaRPr>
            </a:p>
          </p:txBody>
        </p:sp>
        <p:sp>
          <p:nvSpPr>
            <p:cNvPr id="45" name="object 51"/>
            <p:cNvSpPr/>
            <p:nvPr/>
          </p:nvSpPr>
          <p:spPr>
            <a:xfrm>
              <a:off x="8619870" y="2733929"/>
              <a:ext cx="232410" cy="0"/>
            </a:xfrm>
            <a:custGeom>
              <a:avLst/>
              <a:gdLst/>
              <a:ahLst/>
              <a:cxnLst/>
              <a:rect l="l" t="t" r="r" b="b"/>
              <a:pathLst>
                <a:path w="232409">
                  <a:moveTo>
                    <a:pt x="0" y="0"/>
                  </a:moveTo>
                  <a:lnTo>
                    <a:pt x="232410" y="0"/>
                  </a:lnTo>
                </a:path>
              </a:pathLst>
            </a:custGeom>
            <a:ln w="28575">
              <a:solidFill>
                <a:srgbClr val="006666"/>
              </a:solidFill>
            </a:ln>
          </p:spPr>
          <p:txBody>
            <a:bodyPr wrap="square" lIns="0" tIns="0" rIns="0" bIns="0" rtlCol="0"/>
            <a:lstStyle/>
            <a:p>
              <a:endParaRPr/>
            </a:p>
          </p:txBody>
        </p:sp>
        <p:sp>
          <p:nvSpPr>
            <p:cNvPr id="46" name="object 52"/>
            <p:cNvSpPr/>
            <p:nvPr/>
          </p:nvSpPr>
          <p:spPr>
            <a:xfrm>
              <a:off x="8865996" y="1632077"/>
              <a:ext cx="0" cy="1115695"/>
            </a:xfrm>
            <a:custGeom>
              <a:avLst/>
              <a:gdLst/>
              <a:ahLst/>
              <a:cxnLst/>
              <a:rect l="l" t="t" r="r" b="b"/>
              <a:pathLst>
                <a:path h="1115695">
                  <a:moveTo>
                    <a:pt x="0" y="1115567"/>
                  </a:moveTo>
                  <a:lnTo>
                    <a:pt x="0" y="0"/>
                  </a:lnTo>
                </a:path>
              </a:pathLst>
            </a:custGeom>
            <a:ln w="28575">
              <a:solidFill>
                <a:srgbClr val="006666"/>
              </a:solidFill>
            </a:ln>
          </p:spPr>
          <p:txBody>
            <a:bodyPr wrap="square" lIns="0" tIns="0" rIns="0" bIns="0" rtlCol="0"/>
            <a:lstStyle/>
            <a:p>
              <a:endParaRPr/>
            </a:p>
          </p:txBody>
        </p:sp>
        <p:sp>
          <p:nvSpPr>
            <p:cNvPr id="47" name="object 53"/>
            <p:cNvSpPr/>
            <p:nvPr/>
          </p:nvSpPr>
          <p:spPr>
            <a:xfrm>
              <a:off x="8634348" y="1603120"/>
              <a:ext cx="218440" cy="86360"/>
            </a:xfrm>
            <a:custGeom>
              <a:avLst/>
              <a:gdLst/>
              <a:ahLst/>
              <a:cxnLst/>
              <a:rect l="l" t="t" r="r" b="b"/>
              <a:pathLst>
                <a:path w="218440" h="86360">
                  <a:moveTo>
                    <a:pt x="86118" y="28956"/>
                  </a:moveTo>
                  <a:lnTo>
                    <a:pt x="86118" y="0"/>
                  </a:lnTo>
                  <a:lnTo>
                    <a:pt x="0" y="42672"/>
                  </a:lnTo>
                  <a:lnTo>
                    <a:pt x="71640" y="78804"/>
                  </a:lnTo>
                  <a:lnTo>
                    <a:pt x="71640" y="28956"/>
                  </a:lnTo>
                  <a:lnTo>
                    <a:pt x="86118" y="28956"/>
                  </a:lnTo>
                  <a:close/>
                </a:path>
                <a:path w="218440" h="86360">
                  <a:moveTo>
                    <a:pt x="217944" y="57150"/>
                  </a:moveTo>
                  <a:lnTo>
                    <a:pt x="217944" y="28956"/>
                  </a:lnTo>
                  <a:lnTo>
                    <a:pt x="71640" y="28956"/>
                  </a:lnTo>
                  <a:lnTo>
                    <a:pt x="71640" y="57150"/>
                  </a:lnTo>
                  <a:lnTo>
                    <a:pt x="217944" y="57150"/>
                  </a:lnTo>
                  <a:close/>
                </a:path>
                <a:path w="218440" h="86360">
                  <a:moveTo>
                    <a:pt x="86118" y="86106"/>
                  </a:moveTo>
                  <a:lnTo>
                    <a:pt x="86118" y="57150"/>
                  </a:lnTo>
                  <a:lnTo>
                    <a:pt x="71640" y="57150"/>
                  </a:lnTo>
                  <a:lnTo>
                    <a:pt x="71640" y="78804"/>
                  </a:lnTo>
                  <a:lnTo>
                    <a:pt x="86118" y="86106"/>
                  </a:lnTo>
                  <a:close/>
                </a:path>
              </a:pathLst>
            </a:custGeom>
            <a:solidFill>
              <a:srgbClr val="006666"/>
            </a:solidFill>
          </p:spPr>
          <p:txBody>
            <a:bodyPr wrap="square" lIns="0" tIns="0" rIns="0" bIns="0" rtlCol="0"/>
            <a:lstStyle/>
            <a:p>
              <a:endParaRPr/>
            </a:p>
          </p:txBody>
        </p:sp>
        <p:sp>
          <p:nvSpPr>
            <p:cNvPr id="48" name="object 54"/>
            <p:cNvSpPr/>
            <p:nvPr/>
          </p:nvSpPr>
          <p:spPr>
            <a:xfrm>
              <a:off x="6519798" y="5398642"/>
              <a:ext cx="909955" cy="0"/>
            </a:xfrm>
            <a:custGeom>
              <a:avLst/>
              <a:gdLst/>
              <a:ahLst/>
              <a:cxnLst/>
              <a:rect l="l" t="t" r="r" b="b"/>
              <a:pathLst>
                <a:path w="909954">
                  <a:moveTo>
                    <a:pt x="909827" y="0"/>
                  </a:moveTo>
                  <a:lnTo>
                    <a:pt x="0" y="0"/>
                  </a:lnTo>
                </a:path>
              </a:pathLst>
            </a:custGeom>
            <a:ln w="28575">
              <a:solidFill>
                <a:srgbClr val="006666"/>
              </a:solidFill>
            </a:ln>
          </p:spPr>
          <p:txBody>
            <a:bodyPr wrap="square" lIns="0" tIns="0" rIns="0" bIns="0" rtlCol="0"/>
            <a:lstStyle/>
            <a:p>
              <a:endParaRPr/>
            </a:p>
          </p:txBody>
        </p:sp>
        <p:sp>
          <p:nvSpPr>
            <p:cNvPr id="49" name="object 55"/>
            <p:cNvSpPr/>
            <p:nvPr/>
          </p:nvSpPr>
          <p:spPr>
            <a:xfrm>
              <a:off x="6500748" y="3710051"/>
              <a:ext cx="0" cy="1697355"/>
            </a:xfrm>
            <a:custGeom>
              <a:avLst/>
              <a:gdLst/>
              <a:ahLst/>
              <a:cxnLst/>
              <a:rect l="l" t="t" r="r" b="b"/>
              <a:pathLst>
                <a:path h="1697354">
                  <a:moveTo>
                    <a:pt x="0" y="1696974"/>
                  </a:moveTo>
                  <a:lnTo>
                    <a:pt x="0" y="0"/>
                  </a:lnTo>
                </a:path>
              </a:pathLst>
            </a:custGeom>
            <a:ln w="28575">
              <a:solidFill>
                <a:srgbClr val="006666"/>
              </a:solidFill>
            </a:ln>
          </p:spPr>
          <p:txBody>
            <a:bodyPr wrap="square" lIns="0" tIns="0" rIns="0" bIns="0" rtlCol="0"/>
            <a:lstStyle/>
            <a:p>
              <a:endParaRPr/>
            </a:p>
          </p:txBody>
        </p:sp>
        <p:sp>
          <p:nvSpPr>
            <p:cNvPr id="50" name="object 56"/>
            <p:cNvSpPr/>
            <p:nvPr/>
          </p:nvSpPr>
          <p:spPr>
            <a:xfrm>
              <a:off x="6519798" y="3674998"/>
              <a:ext cx="281305" cy="85725"/>
            </a:xfrm>
            <a:custGeom>
              <a:avLst/>
              <a:gdLst/>
              <a:ahLst/>
              <a:cxnLst/>
              <a:rect l="l" t="t" r="r" b="b"/>
              <a:pathLst>
                <a:path w="281304" h="85725">
                  <a:moveTo>
                    <a:pt x="209550" y="57150"/>
                  </a:moveTo>
                  <a:lnTo>
                    <a:pt x="209550" y="28194"/>
                  </a:lnTo>
                  <a:lnTo>
                    <a:pt x="0" y="28194"/>
                  </a:lnTo>
                  <a:lnTo>
                    <a:pt x="0" y="57150"/>
                  </a:lnTo>
                  <a:lnTo>
                    <a:pt x="209550" y="57150"/>
                  </a:lnTo>
                  <a:close/>
                </a:path>
                <a:path w="281304" h="85725">
                  <a:moveTo>
                    <a:pt x="281177" y="42671"/>
                  </a:moveTo>
                  <a:lnTo>
                    <a:pt x="195072" y="0"/>
                  </a:lnTo>
                  <a:lnTo>
                    <a:pt x="195072" y="28194"/>
                  </a:lnTo>
                  <a:lnTo>
                    <a:pt x="209550" y="28194"/>
                  </a:lnTo>
                  <a:lnTo>
                    <a:pt x="209550" y="78169"/>
                  </a:lnTo>
                  <a:lnTo>
                    <a:pt x="281177" y="42671"/>
                  </a:lnTo>
                  <a:close/>
                </a:path>
                <a:path w="281304" h="85725">
                  <a:moveTo>
                    <a:pt x="209550" y="78169"/>
                  </a:moveTo>
                  <a:lnTo>
                    <a:pt x="209550" y="57150"/>
                  </a:lnTo>
                  <a:lnTo>
                    <a:pt x="195072" y="57150"/>
                  </a:lnTo>
                  <a:lnTo>
                    <a:pt x="195072" y="85343"/>
                  </a:lnTo>
                  <a:lnTo>
                    <a:pt x="209550" y="78169"/>
                  </a:lnTo>
                  <a:close/>
                </a:path>
              </a:pathLst>
            </a:custGeom>
            <a:solidFill>
              <a:srgbClr val="006666"/>
            </a:solidFill>
          </p:spPr>
          <p:txBody>
            <a:bodyPr wrap="square" lIns="0" tIns="0" rIns="0" bIns="0" rtlCol="0"/>
            <a:lstStyle/>
            <a:p>
              <a:endParaRPr/>
            </a:p>
          </p:txBody>
        </p:sp>
        <p:sp>
          <p:nvSpPr>
            <p:cNvPr id="51" name="object 57"/>
            <p:cNvSpPr/>
            <p:nvPr/>
          </p:nvSpPr>
          <p:spPr>
            <a:xfrm>
              <a:off x="8634348" y="2105279"/>
              <a:ext cx="424180" cy="0"/>
            </a:xfrm>
            <a:custGeom>
              <a:avLst/>
              <a:gdLst/>
              <a:ahLst/>
              <a:cxnLst/>
              <a:rect l="l" t="t" r="r" b="b"/>
              <a:pathLst>
                <a:path w="424179">
                  <a:moveTo>
                    <a:pt x="0" y="0"/>
                  </a:moveTo>
                  <a:lnTo>
                    <a:pt x="423672" y="0"/>
                  </a:lnTo>
                </a:path>
              </a:pathLst>
            </a:custGeom>
            <a:ln w="28575">
              <a:solidFill>
                <a:srgbClr val="006666"/>
              </a:solidFill>
            </a:ln>
          </p:spPr>
          <p:txBody>
            <a:bodyPr wrap="square" lIns="0" tIns="0" rIns="0" bIns="0" rtlCol="0"/>
            <a:lstStyle/>
            <a:p>
              <a:endParaRPr/>
            </a:p>
          </p:txBody>
        </p:sp>
        <p:sp>
          <p:nvSpPr>
            <p:cNvPr id="52" name="object 58"/>
            <p:cNvSpPr/>
            <p:nvPr/>
          </p:nvSpPr>
          <p:spPr>
            <a:xfrm>
              <a:off x="9069451" y="2096897"/>
              <a:ext cx="0" cy="2857500"/>
            </a:xfrm>
            <a:custGeom>
              <a:avLst/>
              <a:gdLst/>
              <a:ahLst/>
              <a:cxnLst/>
              <a:rect l="l" t="t" r="r" b="b"/>
              <a:pathLst>
                <a:path h="2857500">
                  <a:moveTo>
                    <a:pt x="0" y="0"/>
                  </a:moveTo>
                  <a:lnTo>
                    <a:pt x="0" y="2857500"/>
                  </a:lnTo>
                </a:path>
              </a:pathLst>
            </a:custGeom>
            <a:ln w="28575">
              <a:solidFill>
                <a:srgbClr val="006666"/>
              </a:solidFill>
            </a:ln>
          </p:spPr>
          <p:txBody>
            <a:bodyPr wrap="square" lIns="0" tIns="0" rIns="0" bIns="0" rtlCol="0"/>
            <a:lstStyle/>
            <a:p>
              <a:endParaRPr/>
            </a:p>
          </p:txBody>
        </p:sp>
        <p:sp>
          <p:nvSpPr>
            <p:cNvPr id="53" name="object 59"/>
            <p:cNvSpPr/>
            <p:nvPr/>
          </p:nvSpPr>
          <p:spPr>
            <a:xfrm>
              <a:off x="8660269" y="4903342"/>
              <a:ext cx="398145" cy="86360"/>
            </a:xfrm>
            <a:custGeom>
              <a:avLst/>
              <a:gdLst/>
              <a:ahLst/>
              <a:cxnLst/>
              <a:rect l="l" t="t" r="r" b="b"/>
              <a:pathLst>
                <a:path w="398145" h="86360">
                  <a:moveTo>
                    <a:pt x="85331" y="28956"/>
                  </a:moveTo>
                  <a:lnTo>
                    <a:pt x="85331" y="0"/>
                  </a:lnTo>
                  <a:lnTo>
                    <a:pt x="0" y="43434"/>
                  </a:lnTo>
                  <a:lnTo>
                    <a:pt x="70853" y="78865"/>
                  </a:lnTo>
                  <a:lnTo>
                    <a:pt x="70853" y="28956"/>
                  </a:lnTo>
                  <a:lnTo>
                    <a:pt x="85331" y="28956"/>
                  </a:lnTo>
                  <a:close/>
                </a:path>
                <a:path w="398145" h="86360">
                  <a:moveTo>
                    <a:pt x="397751" y="57150"/>
                  </a:moveTo>
                  <a:lnTo>
                    <a:pt x="397751" y="28956"/>
                  </a:lnTo>
                  <a:lnTo>
                    <a:pt x="70853" y="28956"/>
                  </a:lnTo>
                  <a:lnTo>
                    <a:pt x="70853" y="57150"/>
                  </a:lnTo>
                  <a:lnTo>
                    <a:pt x="397751" y="57150"/>
                  </a:lnTo>
                  <a:close/>
                </a:path>
                <a:path w="398145" h="86360">
                  <a:moveTo>
                    <a:pt x="85331" y="86106"/>
                  </a:moveTo>
                  <a:lnTo>
                    <a:pt x="85331" y="57150"/>
                  </a:lnTo>
                  <a:lnTo>
                    <a:pt x="70853" y="57150"/>
                  </a:lnTo>
                  <a:lnTo>
                    <a:pt x="70853" y="78865"/>
                  </a:lnTo>
                  <a:lnTo>
                    <a:pt x="85331" y="86106"/>
                  </a:lnTo>
                  <a:close/>
                </a:path>
              </a:pathLst>
            </a:custGeom>
            <a:solidFill>
              <a:srgbClr val="006666"/>
            </a:solidFill>
          </p:spPr>
          <p:txBody>
            <a:bodyPr wrap="square" lIns="0" tIns="0" rIns="0" bIns="0" rtlCol="0"/>
            <a:lstStyle/>
            <a:p>
              <a:endParaRPr/>
            </a:p>
          </p:txBody>
        </p:sp>
      </p:grpSp>
      <p:sp>
        <p:nvSpPr>
          <p:cNvPr id="54" name="object 29"/>
          <p:cNvSpPr txBox="1"/>
          <p:nvPr/>
        </p:nvSpPr>
        <p:spPr>
          <a:xfrm>
            <a:off x="2925072" y="5641208"/>
            <a:ext cx="775195" cy="359073"/>
          </a:xfrm>
          <a:prstGeom prst="rect">
            <a:avLst/>
          </a:prstGeom>
        </p:spPr>
        <p:txBody>
          <a:bodyPr vert="horz" wrap="square" lIns="0" tIns="0" rIns="0" bIns="0" rtlCol="0">
            <a:spAutoFit/>
          </a:bodyPr>
          <a:lstStyle/>
          <a:p>
            <a:pPr marL="12700">
              <a:lnSpc>
                <a:spcPts val="2840"/>
              </a:lnSpc>
            </a:pPr>
            <a:r>
              <a:rPr b="1" spc="-15" dirty="0">
                <a:latin typeface="宋体" panose="02010600030101010101" pitchFamily="2" charset="-122"/>
                <a:cs typeface="宋体" panose="02010600030101010101" pitchFamily="2" charset="-122"/>
              </a:rPr>
              <a:t>数据域</a:t>
            </a:r>
            <a:endParaRPr dirty="0">
              <a:latin typeface="宋体" panose="02010600030101010101" pitchFamily="2" charset="-122"/>
              <a:cs typeface="宋体" panose="02010600030101010101" pitchFamily="2" charset="-122"/>
            </a:endParaRPr>
          </a:p>
        </p:txBody>
      </p:sp>
      <p:sp>
        <p:nvSpPr>
          <p:cNvPr id="55" name="object 32"/>
          <p:cNvSpPr txBox="1"/>
          <p:nvPr/>
        </p:nvSpPr>
        <p:spPr>
          <a:xfrm>
            <a:off x="3908816" y="5647780"/>
            <a:ext cx="944880" cy="359073"/>
          </a:xfrm>
          <a:prstGeom prst="rect">
            <a:avLst/>
          </a:prstGeom>
        </p:spPr>
        <p:txBody>
          <a:bodyPr vert="horz" wrap="square" lIns="0" tIns="0" rIns="0" bIns="0" rtlCol="0">
            <a:spAutoFit/>
          </a:bodyPr>
          <a:lstStyle/>
          <a:p>
            <a:pPr marL="12700">
              <a:lnSpc>
                <a:spcPts val="2835"/>
              </a:lnSpc>
            </a:pPr>
            <a:r>
              <a:rPr b="1" spc="-15" dirty="0">
                <a:latin typeface="宋体" panose="02010600030101010101" pitchFamily="2" charset="-122"/>
                <a:cs typeface="宋体" panose="02010600030101010101" pitchFamily="2" charset="-122"/>
              </a:rPr>
              <a:t>指针域</a:t>
            </a:r>
            <a:endParaRPr dirty="0">
              <a:latin typeface="宋体" panose="02010600030101010101" pitchFamily="2" charset="-122"/>
              <a:cs typeface="宋体" panose="02010600030101010101" pitchFamily="2" charset="-122"/>
            </a:endParaRPr>
          </a:p>
        </p:txBody>
      </p:sp>
      <p:graphicFrame>
        <p:nvGraphicFramePr>
          <p:cNvPr id="56" name="object 31"/>
          <p:cNvGraphicFramePr>
            <a:graphicFrameLocks noGrp="1"/>
          </p:cNvGraphicFramePr>
          <p:nvPr>
            <p:extLst/>
          </p:nvPr>
        </p:nvGraphicFramePr>
        <p:xfrm>
          <a:off x="2788595" y="6122751"/>
          <a:ext cx="1979161" cy="640080"/>
        </p:xfrm>
        <a:graphic>
          <a:graphicData uri="http://schemas.openxmlformats.org/drawingml/2006/table">
            <a:tbl>
              <a:tblPr firstRow="1" bandRow="1">
                <a:tableStyleId>{2D5ABB26-0587-4C30-8999-92F81FD0307C}</a:tableStyleId>
              </a:tblPr>
              <a:tblGrid>
                <a:gridCol w="1021893"/>
                <a:gridCol w="957268"/>
              </a:tblGrid>
              <a:tr h="158781">
                <a:tc>
                  <a:txBody>
                    <a:bodyPr/>
                    <a:lstStyle/>
                    <a:p>
                      <a:endParaRPr sz="1800" dirty="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B w="38100">
                      <a:solidFill>
                        <a:srgbClr val="000000"/>
                      </a:solidFill>
                      <a:prstDash val="solid"/>
                    </a:lnB>
                  </a:tcPr>
                </a:tc>
                <a:tc>
                  <a:txBody>
                    <a:bodyPr/>
                    <a:lstStyle/>
                    <a:p>
                      <a:endParaRPr sz="1800" dirty="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cap="flat" cmpd="sng" algn="ctr">
                      <a:solidFill>
                        <a:schemeClr val="tx1"/>
                      </a:solidFill>
                      <a:prstDash val="solid"/>
                      <a:round/>
                      <a:headEnd type="none" w="med" len="med"/>
                      <a:tailEnd type="none" w="med" len="med"/>
                    </a:lnR>
                    <a:lnB w="38100">
                      <a:solidFill>
                        <a:srgbClr val="000000"/>
                      </a:solidFill>
                      <a:prstDash val="solid"/>
                    </a:lnB>
                  </a:tcPr>
                </a:tc>
              </a:tr>
              <a:tr h="357258">
                <a:tc>
                  <a:txBody>
                    <a:bodyPr/>
                    <a:lstStyle/>
                    <a:p>
                      <a:pPr marL="294640">
                        <a:lnSpc>
                          <a:spcPct val="100000"/>
                        </a:lnSpc>
                      </a:pPr>
                      <a:r>
                        <a:rPr sz="2400" b="1" dirty="0">
                          <a:latin typeface="Times New Roman" panose="02020603050405020304"/>
                          <a:cs typeface="Times New Roman" panose="02020603050405020304"/>
                        </a:rPr>
                        <a:t>data</a:t>
                      </a:r>
                      <a:endParaRPr sz="2400">
                        <a:latin typeface="Times New Roman" panose="02020603050405020304"/>
                        <a:cs typeface="Times New Roman" panose="02020603050405020304"/>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9710">
                        <a:lnSpc>
                          <a:spcPct val="100000"/>
                        </a:lnSpc>
                      </a:pPr>
                      <a:r>
                        <a:rPr sz="2400" b="1" dirty="0">
                          <a:latin typeface="Times New Roman" panose="02020603050405020304"/>
                          <a:cs typeface="Times New Roman" panose="02020603050405020304"/>
                        </a:rPr>
                        <a:t>next</a:t>
                      </a:r>
                      <a:endParaRPr sz="2400" dirty="0">
                        <a:latin typeface="Times New Roman" panose="02020603050405020304"/>
                        <a:cs typeface="Times New Roman" panose="02020603050405020304"/>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57" name="object 28"/>
          <p:cNvSpPr/>
          <p:nvPr/>
        </p:nvSpPr>
        <p:spPr>
          <a:xfrm>
            <a:off x="2808489" y="5953492"/>
            <a:ext cx="1008360" cy="187290"/>
          </a:xfrm>
          <a:custGeom>
            <a:avLst/>
            <a:gdLst/>
            <a:ahLst/>
            <a:cxnLst/>
            <a:rect l="l" t="t" r="r" b="b"/>
            <a:pathLst>
              <a:path w="1290954" h="194944">
                <a:moveTo>
                  <a:pt x="1290358" y="194602"/>
                </a:moveTo>
                <a:lnTo>
                  <a:pt x="1281464" y="153829"/>
                </a:lnTo>
                <a:lnTo>
                  <a:pt x="1257265" y="120857"/>
                </a:lnTo>
                <a:lnTo>
                  <a:pt x="1221490" y="99258"/>
                </a:lnTo>
                <a:lnTo>
                  <a:pt x="752386" y="92494"/>
                </a:lnTo>
                <a:lnTo>
                  <a:pt x="737383" y="91509"/>
                </a:lnTo>
                <a:lnTo>
                  <a:pt x="696775" y="77794"/>
                </a:lnTo>
                <a:lnTo>
                  <a:pt x="665668" y="50716"/>
                </a:lnTo>
                <a:lnTo>
                  <a:pt x="647789" y="13847"/>
                </a:lnTo>
                <a:lnTo>
                  <a:pt x="645414" y="0"/>
                </a:lnTo>
                <a:lnTo>
                  <a:pt x="644175" y="12481"/>
                </a:lnTo>
                <a:lnTo>
                  <a:pt x="628340" y="47711"/>
                </a:lnTo>
                <a:lnTo>
                  <a:pt x="597573" y="75603"/>
                </a:lnTo>
                <a:lnTo>
                  <a:pt x="556048" y="90994"/>
                </a:lnTo>
                <a:lnTo>
                  <a:pt x="106972" y="92494"/>
                </a:lnTo>
                <a:lnTo>
                  <a:pt x="91969" y="93479"/>
                </a:lnTo>
                <a:lnTo>
                  <a:pt x="51361" y="107194"/>
                </a:lnTo>
                <a:lnTo>
                  <a:pt x="20254" y="134272"/>
                </a:lnTo>
                <a:lnTo>
                  <a:pt x="2375" y="171140"/>
                </a:lnTo>
                <a:lnTo>
                  <a:pt x="0" y="184988"/>
                </a:lnTo>
              </a:path>
            </a:pathLst>
          </a:custGeom>
          <a:ln w="28575">
            <a:solidFill>
              <a:srgbClr val="000000"/>
            </a:solidFill>
          </a:ln>
        </p:spPr>
        <p:txBody>
          <a:bodyPr wrap="square" lIns="0" tIns="0" rIns="0" bIns="0" rtlCol="0"/>
          <a:lstStyle/>
          <a:p>
            <a:endParaRPr/>
          </a:p>
        </p:txBody>
      </p:sp>
      <p:sp>
        <p:nvSpPr>
          <p:cNvPr id="58" name="object 30"/>
          <p:cNvSpPr/>
          <p:nvPr/>
        </p:nvSpPr>
        <p:spPr>
          <a:xfrm>
            <a:off x="3816850" y="5967251"/>
            <a:ext cx="950906" cy="159944"/>
          </a:xfrm>
          <a:custGeom>
            <a:avLst/>
            <a:gdLst/>
            <a:ahLst/>
            <a:cxnLst/>
            <a:rect l="l" t="t" r="r" b="b"/>
            <a:pathLst>
              <a:path w="1247775" h="206375">
                <a:moveTo>
                  <a:pt x="1247332" y="206066"/>
                </a:moveTo>
                <a:lnTo>
                  <a:pt x="1238957" y="162957"/>
                </a:lnTo>
                <a:lnTo>
                  <a:pt x="1216210" y="127972"/>
                </a:lnTo>
                <a:lnTo>
                  <a:pt x="1182658" y="104603"/>
                </a:lnTo>
                <a:lnTo>
                  <a:pt x="726886" y="96338"/>
                </a:lnTo>
                <a:lnTo>
                  <a:pt x="712707" y="95324"/>
                </a:lnTo>
                <a:lnTo>
                  <a:pt x="674171" y="81158"/>
                </a:lnTo>
                <a:lnTo>
                  <a:pt x="644321" y="53054"/>
                </a:lnTo>
                <a:lnTo>
                  <a:pt x="626617" y="14540"/>
                </a:lnTo>
                <a:lnTo>
                  <a:pt x="624011" y="0"/>
                </a:lnTo>
                <a:lnTo>
                  <a:pt x="622745" y="12702"/>
                </a:lnTo>
                <a:lnTo>
                  <a:pt x="607346" y="49033"/>
                </a:lnTo>
                <a:lnTo>
                  <a:pt x="577597" y="78255"/>
                </a:lnTo>
                <a:lnTo>
                  <a:pt x="537422" y="94650"/>
                </a:lnTo>
                <a:lnTo>
                  <a:pt x="103570" y="96338"/>
                </a:lnTo>
                <a:lnTo>
                  <a:pt x="89263" y="97345"/>
                </a:lnTo>
                <a:lnTo>
                  <a:pt x="50477" y="111417"/>
                </a:lnTo>
                <a:lnTo>
                  <a:pt x="20494" y="139349"/>
                </a:lnTo>
                <a:lnTo>
                  <a:pt x="2664" y="177645"/>
                </a:lnTo>
                <a:lnTo>
                  <a:pt x="0" y="192110"/>
                </a:lnTo>
              </a:path>
            </a:pathLst>
          </a:custGeom>
          <a:ln w="2857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41376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两种类型单链表实现</a:t>
            </a:r>
            <a:endParaRPr lang="zh-CN" altLang="en-US" dirty="0"/>
          </a:p>
        </p:txBody>
      </p:sp>
      <p:sp>
        <p:nvSpPr>
          <p:cNvPr id="6" name="文本占位符 5"/>
          <p:cNvSpPr>
            <a:spLocks noGrp="1"/>
          </p:cNvSpPr>
          <p:nvPr>
            <p:ph type="body" idx="1"/>
          </p:nvPr>
        </p:nvSpPr>
        <p:spPr/>
        <p:txBody>
          <a:bodyPr/>
          <a:lstStyle/>
          <a:p>
            <a:r>
              <a:rPr lang="zh-CN" altLang="en-US" dirty="0" smtClean="0"/>
              <a:t>带表头单链表</a:t>
            </a:r>
            <a:endParaRPr lang="zh-CN" altLang="en-US" dirty="0"/>
          </a:p>
        </p:txBody>
      </p:sp>
      <p:sp>
        <p:nvSpPr>
          <p:cNvPr id="7" name="内容占位符 6"/>
          <p:cNvSpPr>
            <a:spLocks noGrp="1"/>
          </p:cNvSpPr>
          <p:nvPr>
            <p:ph sz="half" idx="2"/>
          </p:nvPr>
        </p:nvSpPr>
        <p:spPr/>
        <p:txBody>
          <a:bodyPr>
            <a:normAutofit fontScale="92500"/>
          </a:bodyPr>
          <a:lstStyle/>
          <a:p>
            <a:endParaRPr lang="en-US" altLang="zh-CN" dirty="0" smtClean="0"/>
          </a:p>
          <a:p>
            <a:endParaRPr lang="en-US" altLang="zh-CN" dirty="0"/>
          </a:p>
          <a:p>
            <a:endParaRPr lang="en-US" altLang="zh-CN" dirty="0" smtClean="0"/>
          </a:p>
          <a:p>
            <a:r>
              <a:rPr lang="zh-CN" altLang="en-US" dirty="0"/>
              <a:t>空表和非空表表示统一</a:t>
            </a:r>
          </a:p>
          <a:p>
            <a:r>
              <a:rPr lang="zh-CN" altLang="en-US" dirty="0"/>
              <a:t>在任意位置的插入或者删除的代码统一</a:t>
            </a:r>
          </a:p>
          <a:p>
            <a:pPr marL="0" indent="0">
              <a:buNone/>
            </a:pPr>
            <a:r>
              <a:rPr lang="zh-CN" altLang="en-US" sz="2000" dirty="0">
                <a:solidFill>
                  <a:srgbClr val="FF0000"/>
                </a:solidFill>
              </a:rPr>
              <a:t>注意：</a:t>
            </a:r>
            <a:r>
              <a:rPr lang="zh-CN" altLang="en-US" sz="2000" dirty="0"/>
              <a:t>是否带表头结点在存储结构定义中无法体现，由操作的实现决定。</a:t>
            </a:r>
          </a:p>
          <a:p>
            <a:pPr marL="0" indent="0">
              <a:buNone/>
            </a:pPr>
            <a:endParaRPr lang="zh-CN" altLang="en-US" dirty="0"/>
          </a:p>
        </p:txBody>
      </p:sp>
      <p:sp>
        <p:nvSpPr>
          <p:cNvPr id="8" name="文本占位符 7"/>
          <p:cNvSpPr>
            <a:spLocks noGrp="1"/>
          </p:cNvSpPr>
          <p:nvPr>
            <p:ph type="body" sz="quarter" idx="3"/>
          </p:nvPr>
        </p:nvSpPr>
        <p:spPr/>
        <p:txBody>
          <a:bodyPr/>
          <a:lstStyle/>
          <a:p>
            <a:r>
              <a:rPr lang="zh-CN" altLang="en-US" dirty="0" smtClean="0"/>
              <a:t>不带表头单链表</a:t>
            </a:r>
            <a:endParaRPr lang="zh-CN" altLang="en-US" dirty="0"/>
          </a:p>
        </p:txBody>
      </p:sp>
      <p:sp>
        <p:nvSpPr>
          <p:cNvPr id="9" name="内容占位符 8"/>
          <p:cNvSpPr>
            <a:spLocks noGrp="1"/>
          </p:cNvSpPr>
          <p:nvPr>
            <p:ph sz="quarter" idx="4"/>
          </p:nvPr>
        </p:nvSpPr>
        <p:spPr/>
        <p:txBody>
          <a:bodyPr/>
          <a:lstStyle/>
          <a:p>
            <a:endParaRPr lang="zh-CN" altLang="en-US" dirty="0"/>
          </a:p>
        </p:txBody>
      </p:sp>
      <p:grpSp>
        <p:nvGrpSpPr>
          <p:cNvPr id="10" name="组合 9"/>
          <p:cNvGrpSpPr/>
          <p:nvPr/>
        </p:nvGrpSpPr>
        <p:grpSpPr>
          <a:xfrm>
            <a:off x="42583" y="2547716"/>
            <a:ext cx="4559594" cy="1202369"/>
            <a:chOff x="767218" y="2956852"/>
            <a:chExt cx="8136243" cy="1616684"/>
          </a:xfrm>
        </p:grpSpPr>
        <p:sp>
          <p:nvSpPr>
            <p:cNvPr id="11" name="object 34"/>
            <p:cNvSpPr/>
            <p:nvPr/>
          </p:nvSpPr>
          <p:spPr>
            <a:xfrm>
              <a:off x="1076083" y="3290951"/>
              <a:ext cx="684530" cy="142875"/>
            </a:xfrm>
            <a:custGeom>
              <a:avLst/>
              <a:gdLst/>
              <a:ahLst/>
              <a:cxnLst/>
              <a:rect l="l" t="t" r="r" b="b"/>
              <a:pathLst>
                <a:path w="684530" h="142875">
                  <a:moveTo>
                    <a:pt x="598932" y="71627"/>
                  </a:moveTo>
                  <a:lnTo>
                    <a:pt x="587380" y="57149"/>
                  </a:lnTo>
                  <a:lnTo>
                    <a:pt x="0" y="57149"/>
                  </a:lnTo>
                  <a:lnTo>
                    <a:pt x="0" y="85343"/>
                  </a:lnTo>
                  <a:lnTo>
                    <a:pt x="587870" y="85343"/>
                  </a:lnTo>
                  <a:lnTo>
                    <a:pt x="598932" y="71627"/>
                  </a:lnTo>
                  <a:close/>
                </a:path>
                <a:path w="684530" h="142875">
                  <a:moveTo>
                    <a:pt x="684276" y="71627"/>
                  </a:moveTo>
                  <a:lnTo>
                    <a:pt x="541782" y="0"/>
                  </a:lnTo>
                  <a:lnTo>
                    <a:pt x="587380" y="57149"/>
                  </a:lnTo>
                  <a:lnTo>
                    <a:pt x="598932" y="57149"/>
                  </a:lnTo>
                  <a:lnTo>
                    <a:pt x="598932" y="114071"/>
                  </a:lnTo>
                  <a:lnTo>
                    <a:pt x="684276" y="71627"/>
                  </a:lnTo>
                  <a:close/>
                </a:path>
                <a:path w="684530" h="142875">
                  <a:moveTo>
                    <a:pt x="598932" y="114071"/>
                  </a:moveTo>
                  <a:lnTo>
                    <a:pt x="598932" y="85343"/>
                  </a:lnTo>
                  <a:lnTo>
                    <a:pt x="587870" y="85343"/>
                  </a:lnTo>
                  <a:lnTo>
                    <a:pt x="541782" y="142493"/>
                  </a:lnTo>
                  <a:lnTo>
                    <a:pt x="598932" y="114071"/>
                  </a:lnTo>
                  <a:close/>
                </a:path>
                <a:path w="684530" h="142875">
                  <a:moveTo>
                    <a:pt x="598932" y="71627"/>
                  </a:moveTo>
                  <a:lnTo>
                    <a:pt x="598932" y="57149"/>
                  </a:lnTo>
                  <a:lnTo>
                    <a:pt x="587380" y="57149"/>
                  </a:lnTo>
                  <a:lnTo>
                    <a:pt x="598932" y="71627"/>
                  </a:lnTo>
                  <a:close/>
                </a:path>
                <a:path w="684530" h="142875">
                  <a:moveTo>
                    <a:pt x="598932" y="85343"/>
                  </a:moveTo>
                  <a:lnTo>
                    <a:pt x="598932" y="71627"/>
                  </a:lnTo>
                  <a:lnTo>
                    <a:pt x="587870" y="85343"/>
                  </a:lnTo>
                  <a:lnTo>
                    <a:pt x="598932" y="85343"/>
                  </a:lnTo>
                  <a:close/>
                </a:path>
              </a:pathLst>
            </a:custGeom>
            <a:solidFill>
              <a:srgbClr val="000000"/>
            </a:solidFill>
          </p:spPr>
          <p:txBody>
            <a:bodyPr wrap="square" lIns="0" tIns="0" rIns="0" bIns="0" rtlCol="0"/>
            <a:lstStyle/>
            <a:p>
              <a:endParaRPr sz="1200"/>
            </a:p>
          </p:txBody>
        </p:sp>
        <p:sp>
          <p:nvSpPr>
            <p:cNvPr id="12" name="object 35"/>
            <p:cNvSpPr txBox="1"/>
            <p:nvPr/>
          </p:nvSpPr>
          <p:spPr>
            <a:xfrm>
              <a:off x="767218" y="2956852"/>
              <a:ext cx="926333" cy="372448"/>
            </a:xfrm>
            <a:prstGeom prst="rect">
              <a:avLst/>
            </a:prstGeom>
          </p:spPr>
          <p:txBody>
            <a:bodyPr vert="horz" wrap="square" lIns="0" tIns="0" rIns="0" bIns="0" rtlCol="0">
              <a:spAutoFit/>
            </a:bodyPr>
            <a:lstStyle/>
            <a:p>
              <a:pPr marL="12700"/>
              <a:r>
                <a:rPr b="1" dirty="0">
                  <a:latin typeface="Times New Roman" panose="02020603050405020304"/>
                  <a:cs typeface="Times New Roman" panose="02020603050405020304"/>
                </a:rPr>
                <a:t>head</a:t>
              </a:r>
              <a:endParaRPr dirty="0">
                <a:latin typeface="Times New Roman" panose="02020603050405020304"/>
                <a:cs typeface="Times New Roman" panose="02020603050405020304"/>
              </a:endParaRPr>
            </a:p>
          </p:txBody>
        </p:sp>
        <p:sp>
          <p:nvSpPr>
            <p:cNvPr id="13" name="object 36"/>
            <p:cNvSpPr/>
            <p:nvPr/>
          </p:nvSpPr>
          <p:spPr>
            <a:xfrm>
              <a:off x="6608965" y="3403727"/>
              <a:ext cx="561975" cy="0"/>
            </a:xfrm>
            <a:custGeom>
              <a:avLst/>
              <a:gdLst/>
              <a:ahLst/>
              <a:cxnLst/>
              <a:rect l="l" t="t" r="r" b="b"/>
              <a:pathLst>
                <a:path w="561975">
                  <a:moveTo>
                    <a:pt x="0" y="0"/>
                  </a:moveTo>
                  <a:lnTo>
                    <a:pt x="561581" y="0"/>
                  </a:lnTo>
                </a:path>
              </a:pathLst>
            </a:custGeom>
            <a:ln w="28575">
              <a:solidFill>
                <a:srgbClr val="000000"/>
              </a:solidFill>
              <a:prstDash val="lgDash"/>
            </a:ln>
          </p:spPr>
          <p:txBody>
            <a:bodyPr wrap="square" lIns="0" tIns="0" rIns="0" bIns="0" rtlCol="0"/>
            <a:lstStyle/>
            <a:p>
              <a:endParaRPr sz="1200"/>
            </a:p>
          </p:txBody>
        </p:sp>
        <p:sp>
          <p:nvSpPr>
            <p:cNvPr id="14" name="object 37"/>
            <p:cNvSpPr/>
            <p:nvPr/>
          </p:nvSpPr>
          <p:spPr>
            <a:xfrm>
              <a:off x="3365893" y="3084448"/>
              <a:ext cx="1117600" cy="483870"/>
            </a:xfrm>
            <a:custGeom>
              <a:avLst/>
              <a:gdLst/>
              <a:ahLst/>
              <a:cxnLst/>
              <a:rect l="l" t="t" r="r" b="b"/>
              <a:pathLst>
                <a:path w="1117600" h="483870">
                  <a:moveTo>
                    <a:pt x="0" y="0"/>
                  </a:moveTo>
                  <a:lnTo>
                    <a:pt x="0" y="483870"/>
                  </a:lnTo>
                  <a:lnTo>
                    <a:pt x="1117091" y="483870"/>
                  </a:lnTo>
                  <a:lnTo>
                    <a:pt x="1117091" y="0"/>
                  </a:lnTo>
                  <a:lnTo>
                    <a:pt x="0" y="0"/>
                  </a:lnTo>
                  <a:close/>
                </a:path>
              </a:pathLst>
            </a:custGeom>
            <a:ln w="28575">
              <a:solidFill>
                <a:srgbClr val="000000"/>
              </a:solidFill>
            </a:ln>
          </p:spPr>
          <p:txBody>
            <a:bodyPr wrap="square" lIns="0" tIns="0" rIns="0" bIns="0" rtlCol="0"/>
            <a:lstStyle/>
            <a:p>
              <a:endParaRPr sz="1200"/>
            </a:p>
          </p:txBody>
        </p:sp>
        <p:sp>
          <p:nvSpPr>
            <p:cNvPr id="15" name="object 38"/>
            <p:cNvSpPr txBox="1"/>
            <p:nvPr/>
          </p:nvSpPr>
          <p:spPr>
            <a:xfrm>
              <a:off x="3459105" y="3109251"/>
              <a:ext cx="579988" cy="372448"/>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sz="2000" b="1" baseline="-20000" dirty="0">
                  <a:latin typeface="Times New Roman" panose="02020603050405020304"/>
                  <a:cs typeface="Times New Roman" panose="02020603050405020304"/>
                </a:rPr>
                <a:t>1</a:t>
              </a:r>
              <a:endParaRPr sz="2000" baseline="-20000" dirty="0">
                <a:latin typeface="Times New Roman" panose="02020603050405020304"/>
                <a:cs typeface="Times New Roman" panose="02020603050405020304"/>
              </a:endParaRPr>
            </a:p>
          </p:txBody>
        </p:sp>
        <p:sp>
          <p:nvSpPr>
            <p:cNvPr id="16" name="object 39"/>
            <p:cNvSpPr/>
            <p:nvPr/>
          </p:nvSpPr>
          <p:spPr>
            <a:xfrm>
              <a:off x="3930535" y="3084448"/>
              <a:ext cx="0" cy="463550"/>
            </a:xfrm>
            <a:custGeom>
              <a:avLst/>
              <a:gdLst/>
              <a:ahLst/>
              <a:cxnLst/>
              <a:rect l="l" t="t" r="r" b="b"/>
              <a:pathLst>
                <a:path h="463550">
                  <a:moveTo>
                    <a:pt x="0" y="0"/>
                  </a:moveTo>
                  <a:lnTo>
                    <a:pt x="0" y="463295"/>
                  </a:lnTo>
                </a:path>
              </a:pathLst>
            </a:custGeom>
            <a:ln w="28575">
              <a:solidFill>
                <a:srgbClr val="000000"/>
              </a:solidFill>
            </a:ln>
          </p:spPr>
          <p:txBody>
            <a:bodyPr wrap="square" lIns="0" tIns="0" rIns="0" bIns="0" rtlCol="0"/>
            <a:lstStyle/>
            <a:p>
              <a:endParaRPr sz="1200"/>
            </a:p>
          </p:txBody>
        </p:sp>
        <p:sp>
          <p:nvSpPr>
            <p:cNvPr id="17" name="object 40"/>
            <p:cNvSpPr/>
            <p:nvPr/>
          </p:nvSpPr>
          <p:spPr>
            <a:xfrm>
              <a:off x="4364113" y="3305428"/>
              <a:ext cx="576580" cy="142875"/>
            </a:xfrm>
            <a:custGeom>
              <a:avLst/>
              <a:gdLst/>
              <a:ahLst/>
              <a:cxnLst/>
              <a:rect l="l" t="t" r="r" b="b"/>
              <a:pathLst>
                <a:path w="576579" h="142875">
                  <a:moveTo>
                    <a:pt x="490728" y="70865"/>
                  </a:moveTo>
                  <a:lnTo>
                    <a:pt x="479666" y="57150"/>
                  </a:lnTo>
                  <a:lnTo>
                    <a:pt x="0" y="57150"/>
                  </a:lnTo>
                  <a:lnTo>
                    <a:pt x="0" y="85344"/>
                  </a:lnTo>
                  <a:lnTo>
                    <a:pt x="479176" y="85344"/>
                  </a:lnTo>
                  <a:lnTo>
                    <a:pt x="490728" y="70865"/>
                  </a:lnTo>
                  <a:close/>
                </a:path>
                <a:path w="576579" h="142875">
                  <a:moveTo>
                    <a:pt x="576072" y="70865"/>
                  </a:moveTo>
                  <a:lnTo>
                    <a:pt x="433578" y="0"/>
                  </a:lnTo>
                  <a:lnTo>
                    <a:pt x="479666" y="57150"/>
                  </a:lnTo>
                  <a:lnTo>
                    <a:pt x="490727" y="57150"/>
                  </a:lnTo>
                  <a:lnTo>
                    <a:pt x="490727" y="113766"/>
                  </a:lnTo>
                  <a:lnTo>
                    <a:pt x="576072" y="70865"/>
                  </a:lnTo>
                  <a:close/>
                </a:path>
                <a:path w="576579" h="142875">
                  <a:moveTo>
                    <a:pt x="490727" y="113766"/>
                  </a:moveTo>
                  <a:lnTo>
                    <a:pt x="490727" y="85344"/>
                  </a:lnTo>
                  <a:lnTo>
                    <a:pt x="479176" y="85344"/>
                  </a:lnTo>
                  <a:lnTo>
                    <a:pt x="433578" y="142494"/>
                  </a:lnTo>
                  <a:lnTo>
                    <a:pt x="490727" y="113766"/>
                  </a:lnTo>
                  <a:close/>
                </a:path>
                <a:path w="576579" h="142875">
                  <a:moveTo>
                    <a:pt x="490727" y="85344"/>
                  </a:moveTo>
                  <a:lnTo>
                    <a:pt x="490728" y="70865"/>
                  </a:lnTo>
                  <a:lnTo>
                    <a:pt x="479176" y="85344"/>
                  </a:lnTo>
                  <a:lnTo>
                    <a:pt x="490727" y="85344"/>
                  </a:lnTo>
                  <a:close/>
                </a:path>
                <a:path w="576579" h="142875">
                  <a:moveTo>
                    <a:pt x="490728" y="70865"/>
                  </a:moveTo>
                  <a:lnTo>
                    <a:pt x="490727" y="57150"/>
                  </a:lnTo>
                  <a:lnTo>
                    <a:pt x="479666" y="57150"/>
                  </a:lnTo>
                  <a:lnTo>
                    <a:pt x="490728" y="70865"/>
                  </a:lnTo>
                  <a:close/>
                </a:path>
              </a:pathLst>
            </a:custGeom>
            <a:solidFill>
              <a:srgbClr val="000000"/>
            </a:solidFill>
          </p:spPr>
          <p:txBody>
            <a:bodyPr wrap="square" lIns="0" tIns="0" rIns="0" bIns="0" rtlCol="0"/>
            <a:lstStyle/>
            <a:p>
              <a:endParaRPr sz="1200"/>
            </a:p>
          </p:txBody>
        </p:sp>
        <p:sp>
          <p:nvSpPr>
            <p:cNvPr id="18" name="object 41"/>
            <p:cNvSpPr/>
            <p:nvPr/>
          </p:nvSpPr>
          <p:spPr>
            <a:xfrm>
              <a:off x="4947043" y="3098926"/>
              <a:ext cx="1117600" cy="483870"/>
            </a:xfrm>
            <a:custGeom>
              <a:avLst/>
              <a:gdLst/>
              <a:ahLst/>
              <a:cxnLst/>
              <a:rect l="l" t="t" r="r" b="b"/>
              <a:pathLst>
                <a:path w="1117600" h="483870">
                  <a:moveTo>
                    <a:pt x="0" y="0"/>
                  </a:moveTo>
                  <a:lnTo>
                    <a:pt x="0" y="483870"/>
                  </a:lnTo>
                  <a:lnTo>
                    <a:pt x="1117091" y="483870"/>
                  </a:lnTo>
                  <a:lnTo>
                    <a:pt x="1117091" y="0"/>
                  </a:lnTo>
                  <a:lnTo>
                    <a:pt x="0" y="0"/>
                  </a:lnTo>
                  <a:close/>
                </a:path>
              </a:pathLst>
            </a:custGeom>
            <a:ln w="28574">
              <a:solidFill>
                <a:srgbClr val="000000"/>
              </a:solidFill>
            </a:ln>
          </p:spPr>
          <p:txBody>
            <a:bodyPr wrap="square" lIns="0" tIns="0" rIns="0" bIns="0" rtlCol="0"/>
            <a:lstStyle/>
            <a:p>
              <a:endParaRPr sz="1200"/>
            </a:p>
          </p:txBody>
        </p:sp>
        <p:sp>
          <p:nvSpPr>
            <p:cNvPr id="19" name="object 42"/>
            <p:cNvSpPr txBox="1"/>
            <p:nvPr/>
          </p:nvSpPr>
          <p:spPr>
            <a:xfrm>
              <a:off x="5040255" y="3123729"/>
              <a:ext cx="471430" cy="372448"/>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sz="2000" b="1" baseline="-20000" dirty="0">
                  <a:latin typeface="Times New Roman" panose="02020603050405020304"/>
                  <a:cs typeface="Times New Roman" panose="02020603050405020304"/>
                </a:rPr>
                <a:t>2</a:t>
              </a:r>
              <a:endParaRPr sz="2000" baseline="-20000" dirty="0">
                <a:latin typeface="Times New Roman" panose="02020603050405020304"/>
                <a:cs typeface="Times New Roman" panose="02020603050405020304"/>
              </a:endParaRPr>
            </a:p>
          </p:txBody>
        </p:sp>
        <p:sp>
          <p:nvSpPr>
            <p:cNvPr id="20" name="object 43"/>
            <p:cNvSpPr/>
            <p:nvPr/>
          </p:nvSpPr>
          <p:spPr>
            <a:xfrm>
              <a:off x="5511685" y="3098926"/>
              <a:ext cx="0" cy="463550"/>
            </a:xfrm>
            <a:custGeom>
              <a:avLst/>
              <a:gdLst/>
              <a:ahLst/>
              <a:cxnLst/>
              <a:rect l="l" t="t" r="r" b="b"/>
              <a:pathLst>
                <a:path h="463550">
                  <a:moveTo>
                    <a:pt x="0" y="0"/>
                  </a:moveTo>
                  <a:lnTo>
                    <a:pt x="0" y="463295"/>
                  </a:lnTo>
                </a:path>
              </a:pathLst>
            </a:custGeom>
            <a:ln w="28575">
              <a:solidFill>
                <a:srgbClr val="000000"/>
              </a:solidFill>
            </a:ln>
          </p:spPr>
          <p:txBody>
            <a:bodyPr wrap="square" lIns="0" tIns="0" rIns="0" bIns="0" rtlCol="0"/>
            <a:lstStyle/>
            <a:p>
              <a:endParaRPr sz="1200"/>
            </a:p>
          </p:txBody>
        </p:sp>
        <p:sp>
          <p:nvSpPr>
            <p:cNvPr id="21" name="object 44"/>
            <p:cNvSpPr/>
            <p:nvPr/>
          </p:nvSpPr>
          <p:spPr>
            <a:xfrm>
              <a:off x="5917069" y="3333622"/>
              <a:ext cx="576580" cy="143510"/>
            </a:xfrm>
            <a:custGeom>
              <a:avLst/>
              <a:gdLst/>
              <a:ahLst/>
              <a:cxnLst/>
              <a:rect l="l" t="t" r="r" b="b"/>
              <a:pathLst>
                <a:path w="576579" h="143510">
                  <a:moveTo>
                    <a:pt x="489953" y="71627"/>
                  </a:moveTo>
                  <a:lnTo>
                    <a:pt x="478401" y="57150"/>
                  </a:lnTo>
                  <a:lnTo>
                    <a:pt x="0" y="57150"/>
                  </a:lnTo>
                  <a:lnTo>
                    <a:pt x="0" y="86105"/>
                  </a:lnTo>
                  <a:lnTo>
                    <a:pt x="478401" y="86105"/>
                  </a:lnTo>
                  <a:lnTo>
                    <a:pt x="489953" y="71627"/>
                  </a:lnTo>
                  <a:close/>
                </a:path>
                <a:path w="576579" h="143510">
                  <a:moveTo>
                    <a:pt x="576072" y="71627"/>
                  </a:moveTo>
                  <a:lnTo>
                    <a:pt x="432803" y="0"/>
                  </a:lnTo>
                  <a:lnTo>
                    <a:pt x="478401" y="57150"/>
                  </a:lnTo>
                  <a:lnTo>
                    <a:pt x="489966" y="57150"/>
                  </a:lnTo>
                  <a:lnTo>
                    <a:pt x="489966" y="114677"/>
                  </a:lnTo>
                  <a:lnTo>
                    <a:pt x="576072" y="71627"/>
                  </a:lnTo>
                  <a:close/>
                </a:path>
                <a:path w="576579" h="143510">
                  <a:moveTo>
                    <a:pt x="489966" y="114677"/>
                  </a:moveTo>
                  <a:lnTo>
                    <a:pt x="489966" y="86105"/>
                  </a:lnTo>
                  <a:lnTo>
                    <a:pt x="478401" y="86105"/>
                  </a:lnTo>
                  <a:lnTo>
                    <a:pt x="432803" y="143255"/>
                  </a:lnTo>
                  <a:lnTo>
                    <a:pt x="489966" y="114677"/>
                  </a:lnTo>
                  <a:close/>
                </a:path>
                <a:path w="576579" h="143510">
                  <a:moveTo>
                    <a:pt x="489966" y="86105"/>
                  </a:moveTo>
                  <a:lnTo>
                    <a:pt x="489966" y="57150"/>
                  </a:lnTo>
                  <a:lnTo>
                    <a:pt x="478401" y="57150"/>
                  </a:lnTo>
                  <a:lnTo>
                    <a:pt x="489953" y="71627"/>
                  </a:lnTo>
                  <a:lnTo>
                    <a:pt x="489953" y="86105"/>
                  </a:lnTo>
                  <a:close/>
                </a:path>
                <a:path w="576579" h="143510">
                  <a:moveTo>
                    <a:pt x="489953" y="86105"/>
                  </a:moveTo>
                  <a:lnTo>
                    <a:pt x="489953" y="71627"/>
                  </a:lnTo>
                  <a:lnTo>
                    <a:pt x="478401" y="86105"/>
                  </a:lnTo>
                  <a:lnTo>
                    <a:pt x="489953" y="86105"/>
                  </a:lnTo>
                  <a:close/>
                </a:path>
              </a:pathLst>
            </a:custGeom>
            <a:solidFill>
              <a:srgbClr val="000000"/>
            </a:solidFill>
          </p:spPr>
          <p:txBody>
            <a:bodyPr wrap="square" lIns="0" tIns="0" rIns="0" bIns="0" rtlCol="0"/>
            <a:lstStyle/>
            <a:p>
              <a:endParaRPr sz="1200"/>
            </a:p>
          </p:txBody>
        </p:sp>
        <p:sp>
          <p:nvSpPr>
            <p:cNvPr id="22" name="object 45"/>
            <p:cNvSpPr/>
            <p:nvPr/>
          </p:nvSpPr>
          <p:spPr>
            <a:xfrm>
              <a:off x="7208646" y="3333622"/>
              <a:ext cx="577215" cy="143510"/>
            </a:xfrm>
            <a:custGeom>
              <a:avLst/>
              <a:gdLst/>
              <a:ahLst/>
              <a:cxnLst/>
              <a:rect l="l" t="t" r="r" b="b"/>
              <a:pathLst>
                <a:path w="577215" h="143510">
                  <a:moveTo>
                    <a:pt x="490727" y="71627"/>
                  </a:moveTo>
                  <a:lnTo>
                    <a:pt x="479176" y="57150"/>
                  </a:lnTo>
                  <a:lnTo>
                    <a:pt x="0" y="57150"/>
                  </a:lnTo>
                  <a:lnTo>
                    <a:pt x="0" y="86105"/>
                  </a:lnTo>
                  <a:lnTo>
                    <a:pt x="479176" y="86105"/>
                  </a:lnTo>
                  <a:lnTo>
                    <a:pt x="490727" y="71627"/>
                  </a:lnTo>
                  <a:close/>
                </a:path>
                <a:path w="577215" h="143510">
                  <a:moveTo>
                    <a:pt x="576846" y="71627"/>
                  </a:moveTo>
                  <a:lnTo>
                    <a:pt x="433577" y="0"/>
                  </a:lnTo>
                  <a:lnTo>
                    <a:pt x="479176" y="57150"/>
                  </a:lnTo>
                  <a:lnTo>
                    <a:pt x="490727" y="57150"/>
                  </a:lnTo>
                  <a:lnTo>
                    <a:pt x="490727" y="114683"/>
                  </a:lnTo>
                  <a:lnTo>
                    <a:pt x="576846" y="71627"/>
                  </a:lnTo>
                  <a:close/>
                </a:path>
                <a:path w="577215" h="143510">
                  <a:moveTo>
                    <a:pt x="490727" y="114683"/>
                  </a:moveTo>
                  <a:lnTo>
                    <a:pt x="490727" y="86105"/>
                  </a:lnTo>
                  <a:lnTo>
                    <a:pt x="479176" y="86105"/>
                  </a:lnTo>
                  <a:lnTo>
                    <a:pt x="433577" y="143255"/>
                  </a:lnTo>
                  <a:lnTo>
                    <a:pt x="490727" y="114683"/>
                  </a:lnTo>
                  <a:close/>
                </a:path>
                <a:path w="577215" h="143510">
                  <a:moveTo>
                    <a:pt x="490727" y="71627"/>
                  </a:moveTo>
                  <a:lnTo>
                    <a:pt x="490727" y="57150"/>
                  </a:lnTo>
                  <a:lnTo>
                    <a:pt x="479176" y="57150"/>
                  </a:lnTo>
                  <a:lnTo>
                    <a:pt x="490727" y="71627"/>
                  </a:lnTo>
                  <a:close/>
                </a:path>
                <a:path w="577215" h="143510">
                  <a:moveTo>
                    <a:pt x="490727" y="86105"/>
                  </a:moveTo>
                  <a:lnTo>
                    <a:pt x="490727" y="71627"/>
                  </a:lnTo>
                  <a:lnTo>
                    <a:pt x="479176" y="86105"/>
                  </a:lnTo>
                  <a:lnTo>
                    <a:pt x="490727" y="86105"/>
                  </a:lnTo>
                  <a:close/>
                </a:path>
              </a:pathLst>
            </a:custGeom>
            <a:solidFill>
              <a:srgbClr val="000000"/>
            </a:solidFill>
          </p:spPr>
          <p:txBody>
            <a:bodyPr wrap="square" lIns="0" tIns="0" rIns="0" bIns="0" rtlCol="0"/>
            <a:lstStyle/>
            <a:p>
              <a:endParaRPr sz="1200"/>
            </a:p>
          </p:txBody>
        </p:sp>
        <p:sp>
          <p:nvSpPr>
            <p:cNvPr id="23" name="object 47"/>
            <p:cNvSpPr/>
            <p:nvPr/>
          </p:nvSpPr>
          <p:spPr>
            <a:xfrm>
              <a:off x="1768741" y="3084448"/>
              <a:ext cx="1117600" cy="485775"/>
            </a:xfrm>
            <a:custGeom>
              <a:avLst/>
              <a:gdLst/>
              <a:ahLst/>
              <a:cxnLst/>
              <a:rect l="l" t="t" r="r" b="b"/>
              <a:pathLst>
                <a:path w="1117600" h="485775">
                  <a:moveTo>
                    <a:pt x="0" y="0"/>
                  </a:moveTo>
                  <a:lnTo>
                    <a:pt x="0" y="485394"/>
                  </a:lnTo>
                  <a:lnTo>
                    <a:pt x="1117091" y="485394"/>
                  </a:lnTo>
                  <a:lnTo>
                    <a:pt x="1117091" y="0"/>
                  </a:lnTo>
                  <a:lnTo>
                    <a:pt x="0" y="0"/>
                  </a:lnTo>
                  <a:close/>
                </a:path>
              </a:pathLst>
            </a:custGeom>
            <a:ln w="28575">
              <a:solidFill>
                <a:srgbClr val="000000"/>
              </a:solidFill>
            </a:ln>
          </p:spPr>
          <p:txBody>
            <a:bodyPr wrap="square" lIns="0" tIns="0" rIns="0" bIns="0" rtlCol="0"/>
            <a:lstStyle/>
            <a:p>
              <a:endParaRPr sz="1200"/>
            </a:p>
          </p:txBody>
        </p:sp>
        <p:sp>
          <p:nvSpPr>
            <p:cNvPr id="24" name="object 48"/>
            <p:cNvSpPr/>
            <p:nvPr/>
          </p:nvSpPr>
          <p:spPr>
            <a:xfrm>
              <a:off x="2333383" y="3084448"/>
              <a:ext cx="0" cy="485775"/>
            </a:xfrm>
            <a:custGeom>
              <a:avLst/>
              <a:gdLst/>
              <a:ahLst/>
              <a:cxnLst/>
              <a:rect l="l" t="t" r="r" b="b"/>
              <a:pathLst>
                <a:path h="485775">
                  <a:moveTo>
                    <a:pt x="0" y="0"/>
                  </a:moveTo>
                  <a:lnTo>
                    <a:pt x="0" y="485394"/>
                  </a:lnTo>
                </a:path>
              </a:pathLst>
            </a:custGeom>
            <a:ln w="28575">
              <a:solidFill>
                <a:srgbClr val="000000"/>
              </a:solidFill>
            </a:ln>
          </p:spPr>
          <p:txBody>
            <a:bodyPr wrap="square" lIns="0" tIns="0" rIns="0" bIns="0" rtlCol="0"/>
            <a:lstStyle/>
            <a:p>
              <a:endParaRPr sz="1200"/>
            </a:p>
          </p:txBody>
        </p:sp>
        <p:sp>
          <p:nvSpPr>
            <p:cNvPr id="25" name="object 49"/>
            <p:cNvSpPr/>
            <p:nvPr/>
          </p:nvSpPr>
          <p:spPr>
            <a:xfrm>
              <a:off x="2766961" y="3305428"/>
              <a:ext cx="576580" cy="142875"/>
            </a:xfrm>
            <a:custGeom>
              <a:avLst/>
              <a:gdLst/>
              <a:ahLst/>
              <a:cxnLst/>
              <a:rect l="l" t="t" r="r" b="b"/>
              <a:pathLst>
                <a:path w="576579" h="142875">
                  <a:moveTo>
                    <a:pt x="490728" y="70865"/>
                  </a:moveTo>
                  <a:lnTo>
                    <a:pt x="479666" y="57150"/>
                  </a:lnTo>
                  <a:lnTo>
                    <a:pt x="0" y="57150"/>
                  </a:lnTo>
                  <a:lnTo>
                    <a:pt x="0" y="85344"/>
                  </a:lnTo>
                  <a:lnTo>
                    <a:pt x="479176" y="85344"/>
                  </a:lnTo>
                  <a:lnTo>
                    <a:pt x="490728" y="70865"/>
                  </a:lnTo>
                  <a:close/>
                </a:path>
                <a:path w="576579" h="142875">
                  <a:moveTo>
                    <a:pt x="576072" y="70865"/>
                  </a:moveTo>
                  <a:lnTo>
                    <a:pt x="433578" y="0"/>
                  </a:lnTo>
                  <a:lnTo>
                    <a:pt x="479666" y="57150"/>
                  </a:lnTo>
                  <a:lnTo>
                    <a:pt x="490727" y="57150"/>
                  </a:lnTo>
                  <a:lnTo>
                    <a:pt x="490727" y="113766"/>
                  </a:lnTo>
                  <a:lnTo>
                    <a:pt x="576072" y="70865"/>
                  </a:lnTo>
                  <a:close/>
                </a:path>
                <a:path w="576579" h="142875">
                  <a:moveTo>
                    <a:pt x="490727" y="113766"/>
                  </a:moveTo>
                  <a:lnTo>
                    <a:pt x="490727" y="85344"/>
                  </a:lnTo>
                  <a:lnTo>
                    <a:pt x="479176" y="85344"/>
                  </a:lnTo>
                  <a:lnTo>
                    <a:pt x="433578" y="142494"/>
                  </a:lnTo>
                  <a:lnTo>
                    <a:pt x="490727" y="113766"/>
                  </a:lnTo>
                  <a:close/>
                </a:path>
                <a:path w="576579" h="142875">
                  <a:moveTo>
                    <a:pt x="490727" y="85344"/>
                  </a:moveTo>
                  <a:lnTo>
                    <a:pt x="490728" y="70865"/>
                  </a:lnTo>
                  <a:lnTo>
                    <a:pt x="479176" y="85344"/>
                  </a:lnTo>
                  <a:lnTo>
                    <a:pt x="490727" y="85344"/>
                  </a:lnTo>
                  <a:close/>
                </a:path>
                <a:path w="576579" h="142875">
                  <a:moveTo>
                    <a:pt x="490728" y="70865"/>
                  </a:moveTo>
                  <a:lnTo>
                    <a:pt x="490727" y="57150"/>
                  </a:lnTo>
                  <a:lnTo>
                    <a:pt x="479666" y="57150"/>
                  </a:lnTo>
                  <a:lnTo>
                    <a:pt x="490728" y="70865"/>
                  </a:lnTo>
                  <a:close/>
                </a:path>
              </a:pathLst>
            </a:custGeom>
            <a:solidFill>
              <a:srgbClr val="000000"/>
            </a:solidFill>
          </p:spPr>
          <p:txBody>
            <a:bodyPr wrap="square" lIns="0" tIns="0" rIns="0" bIns="0" rtlCol="0"/>
            <a:lstStyle/>
            <a:p>
              <a:endParaRPr sz="1200"/>
            </a:p>
          </p:txBody>
        </p:sp>
        <p:sp>
          <p:nvSpPr>
            <p:cNvPr id="26" name="object 50"/>
            <p:cNvSpPr/>
            <p:nvPr/>
          </p:nvSpPr>
          <p:spPr>
            <a:xfrm>
              <a:off x="1795411" y="3108070"/>
              <a:ext cx="508254" cy="457200"/>
            </a:xfrm>
            <a:prstGeom prst="rect">
              <a:avLst/>
            </a:prstGeom>
            <a:blipFill>
              <a:blip r:embed="rId2" cstate="print"/>
              <a:stretch>
                <a:fillRect/>
              </a:stretch>
            </a:blipFill>
          </p:spPr>
          <p:txBody>
            <a:bodyPr wrap="square" lIns="0" tIns="0" rIns="0" bIns="0" rtlCol="0"/>
            <a:lstStyle/>
            <a:p>
              <a:endParaRPr sz="1200"/>
            </a:p>
          </p:txBody>
        </p:sp>
        <p:sp>
          <p:nvSpPr>
            <p:cNvPr id="27" name="object 51"/>
            <p:cNvSpPr/>
            <p:nvPr/>
          </p:nvSpPr>
          <p:spPr>
            <a:xfrm>
              <a:off x="1792363" y="4017898"/>
              <a:ext cx="508254" cy="463296"/>
            </a:xfrm>
            <a:prstGeom prst="rect">
              <a:avLst/>
            </a:prstGeom>
            <a:blipFill>
              <a:blip r:embed="rId3" cstate="print"/>
              <a:stretch>
                <a:fillRect/>
              </a:stretch>
            </a:blipFill>
          </p:spPr>
          <p:txBody>
            <a:bodyPr wrap="square" lIns="0" tIns="0" rIns="0" bIns="0" rtlCol="0"/>
            <a:lstStyle/>
            <a:p>
              <a:endParaRPr sz="1200"/>
            </a:p>
          </p:txBody>
        </p:sp>
        <p:sp>
          <p:nvSpPr>
            <p:cNvPr id="28" name="object 52"/>
            <p:cNvSpPr/>
            <p:nvPr/>
          </p:nvSpPr>
          <p:spPr>
            <a:xfrm>
              <a:off x="1792363" y="4017898"/>
              <a:ext cx="508634" cy="463550"/>
            </a:xfrm>
            <a:custGeom>
              <a:avLst/>
              <a:gdLst/>
              <a:ahLst/>
              <a:cxnLst/>
              <a:rect l="l" t="t" r="r" b="b"/>
              <a:pathLst>
                <a:path w="508635" h="463550">
                  <a:moveTo>
                    <a:pt x="0" y="0"/>
                  </a:moveTo>
                  <a:lnTo>
                    <a:pt x="0" y="463296"/>
                  </a:lnTo>
                  <a:lnTo>
                    <a:pt x="508254" y="463296"/>
                  </a:lnTo>
                  <a:lnTo>
                    <a:pt x="508254" y="0"/>
                  </a:lnTo>
                  <a:lnTo>
                    <a:pt x="0" y="0"/>
                  </a:lnTo>
                  <a:close/>
                </a:path>
              </a:pathLst>
            </a:custGeom>
            <a:ln w="6350">
              <a:solidFill>
                <a:srgbClr val="000000"/>
              </a:solidFill>
            </a:ln>
          </p:spPr>
          <p:txBody>
            <a:bodyPr wrap="square" lIns="0" tIns="0" rIns="0" bIns="0" rtlCol="0"/>
            <a:lstStyle/>
            <a:p>
              <a:endParaRPr sz="1200"/>
            </a:p>
          </p:txBody>
        </p:sp>
        <p:sp>
          <p:nvSpPr>
            <p:cNvPr id="29" name="object 53"/>
            <p:cNvSpPr/>
            <p:nvPr/>
          </p:nvSpPr>
          <p:spPr>
            <a:xfrm>
              <a:off x="1071511" y="4198492"/>
              <a:ext cx="684530" cy="143510"/>
            </a:xfrm>
            <a:custGeom>
              <a:avLst/>
              <a:gdLst/>
              <a:ahLst/>
              <a:cxnLst/>
              <a:rect l="l" t="t" r="r" b="b"/>
              <a:pathLst>
                <a:path w="684530" h="143510">
                  <a:moveTo>
                    <a:pt x="598932" y="71627"/>
                  </a:moveTo>
                  <a:lnTo>
                    <a:pt x="587380" y="57150"/>
                  </a:lnTo>
                  <a:lnTo>
                    <a:pt x="0" y="57150"/>
                  </a:lnTo>
                  <a:lnTo>
                    <a:pt x="0" y="86106"/>
                  </a:lnTo>
                  <a:lnTo>
                    <a:pt x="587380" y="86106"/>
                  </a:lnTo>
                  <a:lnTo>
                    <a:pt x="598932" y="71627"/>
                  </a:lnTo>
                  <a:close/>
                </a:path>
                <a:path w="684530" h="143510">
                  <a:moveTo>
                    <a:pt x="684276" y="71627"/>
                  </a:moveTo>
                  <a:lnTo>
                    <a:pt x="541782" y="0"/>
                  </a:lnTo>
                  <a:lnTo>
                    <a:pt x="587380" y="57149"/>
                  </a:lnTo>
                  <a:lnTo>
                    <a:pt x="598932" y="57150"/>
                  </a:lnTo>
                  <a:lnTo>
                    <a:pt x="598932" y="114528"/>
                  </a:lnTo>
                  <a:lnTo>
                    <a:pt x="684276" y="71627"/>
                  </a:lnTo>
                  <a:close/>
                </a:path>
                <a:path w="684530" h="143510">
                  <a:moveTo>
                    <a:pt x="598932" y="114528"/>
                  </a:moveTo>
                  <a:lnTo>
                    <a:pt x="598932" y="86106"/>
                  </a:lnTo>
                  <a:lnTo>
                    <a:pt x="587380" y="86106"/>
                  </a:lnTo>
                  <a:lnTo>
                    <a:pt x="541782" y="143256"/>
                  </a:lnTo>
                  <a:lnTo>
                    <a:pt x="598932" y="114528"/>
                  </a:lnTo>
                  <a:close/>
                </a:path>
                <a:path w="684530" h="143510">
                  <a:moveTo>
                    <a:pt x="598932" y="71627"/>
                  </a:moveTo>
                  <a:lnTo>
                    <a:pt x="598932" y="57150"/>
                  </a:lnTo>
                  <a:lnTo>
                    <a:pt x="587380" y="57150"/>
                  </a:lnTo>
                  <a:lnTo>
                    <a:pt x="598932" y="71627"/>
                  </a:lnTo>
                  <a:close/>
                </a:path>
                <a:path w="684530" h="143510">
                  <a:moveTo>
                    <a:pt x="598932" y="86106"/>
                  </a:moveTo>
                  <a:lnTo>
                    <a:pt x="598932" y="71627"/>
                  </a:lnTo>
                  <a:lnTo>
                    <a:pt x="587380" y="86106"/>
                  </a:lnTo>
                  <a:lnTo>
                    <a:pt x="598932" y="86106"/>
                  </a:lnTo>
                  <a:close/>
                </a:path>
              </a:pathLst>
            </a:custGeom>
            <a:solidFill>
              <a:srgbClr val="000000"/>
            </a:solidFill>
          </p:spPr>
          <p:txBody>
            <a:bodyPr wrap="square" lIns="0" tIns="0" rIns="0" bIns="0" rtlCol="0"/>
            <a:lstStyle/>
            <a:p>
              <a:endParaRPr sz="1200"/>
            </a:p>
          </p:txBody>
        </p:sp>
        <p:sp>
          <p:nvSpPr>
            <p:cNvPr id="30" name="object 54"/>
            <p:cNvSpPr txBox="1"/>
            <p:nvPr/>
          </p:nvSpPr>
          <p:spPr>
            <a:xfrm>
              <a:off x="767218" y="3859060"/>
              <a:ext cx="992628" cy="372448"/>
            </a:xfrm>
            <a:prstGeom prst="rect">
              <a:avLst/>
            </a:prstGeom>
          </p:spPr>
          <p:txBody>
            <a:bodyPr vert="horz" wrap="square" lIns="0" tIns="0" rIns="0" bIns="0" rtlCol="0">
              <a:spAutoFit/>
            </a:bodyPr>
            <a:lstStyle/>
            <a:p>
              <a:pPr marL="12700"/>
              <a:r>
                <a:rPr b="1" dirty="0">
                  <a:latin typeface="Times New Roman" panose="02020603050405020304"/>
                  <a:cs typeface="Times New Roman" panose="02020603050405020304"/>
                </a:rPr>
                <a:t>head</a:t>
              </a:r>
              <a:endParaRPr dirty="0">
                <a:latin typeface="Times New Roman" panose="02020603050405020304"/>
                <a:cs typeface="Times New Roman" panose="02020603050405020304"/>
              </a:endParaRPr>
            </a:p>
          </p:txBody>
        </p:sp>
        <p:sp>
          <p:nvSpPr>
            <p:cNvPr id="31" name="object 55"/>
            <p:cNvSpPr/>
            <p:nvPr/>
          </p:nvSpPr>
          <p:spPr>
            <a:xfrm>
              <a:off x="1764169" y="3992753"/>
              <a:ext cx="1117600" cy="485775"/>
            </a:xfrm>
            <a:custGeom>
              <a:avLst/>
              <a:gdLst/>
              <a:ahLst/>
              <a:cxnLst/>
              <a:rect l="l" t="t" r="r" b="b"/>
              <a:pathLst>
                <a:path w="1117600" h="485775">
                  <a:moveTo>
                    <a:pt x="0" y="0"/>
                  </a:moveTo>
                  <a:lnTo>
                    <a:pt x="0" y="485394"/>
                  </a:lnTo>
                  <a:lnTo>
                    <a:pt x="1117091" y="485394"/>
                  </a:lnTo>
                  <a:lnTo>
                    <a:pt x="1117091" y="0"/>
                  </a:lnTo>
                  <a:lnTo>
                    <a:pt x="0" y="0"/>
                  </a:lnTo>
                  <a:close/>
                </a:path>
              </a:pathLst>
            </a:custGeom>
            <a:ln w="28574">
              <a:solidFill>
                <a:srgbClr val="000000"/>
              </a:solidFill>
            </a:ln>
          </p:spPr>
          <p:txBody>
            <a:bodyPr wrap="square" lIns="0" tIns="0" rIns="0" bIns="0" rtlCol="0"/>
            <a:lstStyle/>
            <a:p>
              <a:endParaRPr sz="1200"/>
            </a:p>
          </p:txBody>
        </p:sp>
        <p:sp>
          <p:nvSpPr>
            <p:cNvPr id="32" name="object 56"/>
            <p:cNvSpPr/>
            <p:nvPr/>
          </p:nvSpPr>
          <p:spPr>
            <a:xfrm>
              <a:off x="2328811" y="3992753"/>
              <a:ext cx="0" cy="485775"/>
            </a:xfrm>
            <a:custGeom>
              <a:avLst/>
              <a:gdLst/>
              <a:ahLst/>
              <a:cxnLst/>
              <a:rect l="l" t="t" r="r" b="b"/>
              <a:pathLst>
                <a:path h="485775">
                  <a:moveTo>
                    <a:pt x="0" y="0"/>
                  </a:moveTo>
                  <a:lnTo>
                    <a:pt x="0" y="485394"/>
                  </a:lnTo>
                </a:path>
              </a:pathLst>
            </a:custGeom>
            <a:ln w="28575">
              <a:solidFill>
                <a:srgbClr val="000000"/>
              </a:solidFill>
            </a:ln>
          </p:spPr>
          <p:txBody>
            <a:bodyPr wrap="square" lIns="0" tIns="0" rIns="0" bIns="0" rtlCol="0"/>
            <a:lstStyle/>
            <a:p>
              <a:endParaRPr sz="1200"/>
            </a:p>
          </p:txBody>
        </p:sp>
        <p:sp>
          <p:nvSpPr>
            <p:cNvPr id="33" name="object 57"/>
            <p:cNvSpPr/>
            <p:nvPr/>
          </p:nvSpPr>
          <p:spPr>
            <a:xfrm>
              <a:off x="2344813" y="4000372"/>
              <a:ext cx="521970" cy="448309"/>
            </a:xfrm>
            <a:custGeom>
              <a:avLst/>
              <a:gdLst/>
              <a:ahLst/>
              <a:cxnLst/>
              <a:rect l="l" t="t" r="r" b="b"/>
              <a:pathLst>
                <a:path w="521969" h="448310">
                  <a:moveTo>
                    <a:pt x="0" y="0"/>
                  </a:moveTo>
                  <a:lnTo>
                    <a:pt x="0" y="448055"/>
                  </a:lnTo>
                  <a:lnTo>
                    <a:pt x="521969" y="448055"/>
                  </a:lnTo>
                  <a:lnTo>
                    <a:pt x="521969" y="0"/>
                  </a:lnTo>
                  <a:lnTo>
                    <a:pt x="0" y="0"/>
                  </a:lnTo>
                  <a:close/>
                </a:path>
              </a:pathLst>
            </a:custGeom>
            <a:ln w="9525">
              <a:solidFill>
                <a:srgbClr val="000000"/>
              </a:solidFill>
            </a:ln>
          </p:spPr>
          <p:txBody>
            <a:bodyPr wrap="square" lIns="0" tIns="0" rIns="0" bIns="0" rtlCol="0"/>
            <a:lstStyle/>
            <a:p>
              <a:endParaRPr sz="1200"/>
            </a:p>
          </p:txBody>
        </p:sp>
        <p:sp>
          <p:nvSpPr>
            <p:cNvPr id="34" name="object 58"/>
            <p:cNvSpPr txBox="1"/>
            <p:nvPr/>
          </p:nvSpPr>
          <p:spPr>
            <a:xfrm>
              <a:off x="2428882" y="4090733"/>
              <a:ext cx="330201" cy="482803"/>
            </a:xfrm>
            <a:prstGeom prst="rect">
              <a:avLst/>
            </a:prstGeom>
          </p:spPr>
          <p:txBody>
            <a:bodyPr vert="horz" wrap="square" lIns="0" tIns="0" rIns="0" bIns="0" rtlCol="0">
              <a:spAutoFit/>
            </a:bodyPr>
            <a:lstStyle/>
            <a:p>
              <a:pPr marL="12700">
                <a:lnSpc>
                  <a:spcPts val="2840"/>
                </a:lnSpc>
              </a:pPr>
              <a:r>
                <a:rPr sz="1600" b="1" spc="-25" dirty="0">
                  <a:latin typeface="宋体" panose="02010600030101010101" pitchFamily="2" charset="-122"/>
                  <a:cs typeface="宋体" panose="02010600030101010101" pitchFamily="2" charset="-122"/>
                </a:rPr>
                <a:t>∧</a:t>
              </a:r>
              <a:endParaRPr sz="1600" dirty="0">
                <a:latin typeface="宋体" panose="02010600030101010101" pitchFamily="2" charset="-122"/>
                <a:cs typeface="宋体" panose="02010600030101010101" pitchFamily="2" charset="-122"/>
              </a:endParaRPr>
            </a:p>
          </p:txBody>
        </p:sp>
        <p:sp>
          <p:nvSpPr>
            <p:cNvPr id="35" name="矩形 34"/>
            <p:cNvSpPr/>
            <p:nvPr/>
          </p:nvSpPr>
          <p:spPr>
            <a:xfrm>
              <a:off x="8458200" y="3190856"/>
              <a:ext cx="426736" cy="372448"/>
            </a:xfrm>
            <a:prstGeom prst="rect">
              <a:avLst/>
            </a:prstGeom>
          </p:spPr>
          <p:txBody>
            <a:bodyPr wrap="square">
              <a:spAutoFit/>
            </a:bodyPr>
            <a:lstStyle/>
            <a:p>
              <a:pPr marL="101600" indent="-135255"/>
              <a:r>
                <a:rPr lang="zh-CN" altLang="en-US" sz="1200" b="1" dirty="0">
                  <a:latin typeface="宋体" panose="02010600030101010101" pitchFamily="2" charset="-122"/>
                  <a:cs typeface="宋体" panose="02010600030101010101" pitchFamily="2" charset="-122"/>
                </a:rPr>
                <a:t>∧</a:t>
              </a:r>
              <a:endParaRPr lang="zh-CN" altLang="en-US" sz="1200" dirty="0">
                <a:latin typeface="宋体" panose="02010600030101010101" pitchFamily="2" charset="-122"/>
                <a:cs typeface="宋体" panose="02010600030101010101" pitchFamily="2" charset="-122"/>
              </a:endParaRPr>
            </a:p>
          </p:txBody>
        </p:sp>
        <p:sp>
          <p:nvSpPr>
            <p:cNvPr id="36" name="object 41"/>
            <p:cNvSpPr/>
            <p:nvPr/>
          </p:nvSpPr>
          <p:spPr>
            <a:xfrm>
              <a:off x="7785861" y="3104894"/>
              <a:ext cx="1117600" cy="483870"/>
            </a:xfrm>
            <a:custGeom>
              <a:avLst/>
              <a:gdLst/>
              <a:ahLst/>
              <a:cxnLst/>
              <a:rect l="l" t="t" r="r" b="b"/>
              <a:pathLst>
                <a:path w="1117600" h="483870">
                  <a:moveTo>
                    <a:pt x="0" y="0"/>
                  </a:moveTo>
                  <a:lnTo>
                    <a:pt x="0" y="483870"/>
                  </a:lnTo>
                  <a:lnTo>
                    <a:pt x="1117091" y="483870"/>
                  </a:lnTo>
                  <a:lnTo>
                    <a:pt x="1117091" y="0"/>
                  </a:lnTo>
                  <a:lnTo>
                    <a:pt x="0" y="0"/>
                  </a:lnTo>
                  <a:close/>
                </a:path>
              </a:pathLst>
            </a:custGeom>
            <a:ln w="28574">
              <a:solidFill>
                <a:srgbClr val="000000"/>
              </a:solidFill>
            </a:ln>
          </p:spPr>
          <p:txBody>
            <a:bodyPr wrap="square" lIns="0" tIns="0" rIns="0" bIns="0" rtlCol="0"/>
            <a:lstStyle/>
            <a:p>
              <a:endParaRPr sz="1200"/>
            </a:p>
          </p:txBody>
        </p:sp>
        <p:sp>
          <p:nvSpPr>
            <p:cNvPr id="37" name="object 42"/>
            <p:cNvSpPr txBox="1"/>
            <p:nvPr/>
          </p:nvSpPr>
          <p:spPr>
            <a:xfrm>
              <a:off x="7879073" y="3129698"/>
              <a:ext cx="465588" cy="372448"/>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lang="en-US" sz="2000" b="1" baseline="-20000" dirty="0">
                  <a:latin typeface="Times New Roman" panose="02020603050405020304"/>
                  <a:cs typeface="Times New Roman" panose="02020603050405020304"/>
                </a:rPr>
                <a:t>n</a:t>
              </a:r>
              <a:endParaRPr sz="2000" baseline="-20000" dirty="0">
                <a:latin typeface="Times New Roman" panose="02020603050405020304"/>
                <a:cs typeface="Times New Roman" panose="02020603050405020304"/>
              </a:endParaRPr>
            </a:p>
          </p:txBody>
        </p:sp>
        <p:sp>
          <p:nvSpPr>
            <p:cNvPr id="38" name="object 43"/>
            <p:cNvSpPr/>
            <p:nvPr/>
          </p:nvSpPr>
          <p:spPr>
            <a:xfrm>
              <a:off x="8350503" y="3104894"/>
              <a:ext cx="0" cy="463550"/>
            </a:xfrm>
            <a:custGeom>
              <a:avLst/>
              <a:gdLst/>
              <a:ahLst/>
              <a:cxnLst/>
              <a:rect l="l" t="t" r="r" b="b"/>
              <a:pathLst>
                <a:path h="463550">
                  <a:moveTo>
                    <a:pt x="0" y="0"/>
                  </a:moveTo>
                  <a:lnTo>
                    <a:pt x="0" y="463295"/>
                  </a:lnTo>
                </a:path>
              </a:pathLst>
            </a:custGeom>
            <a:ln w="28575">
              <a:solidFill>
                <a:srgbClr val="000000"/>
              </a:solidFill>
            </a:ln>
          </p:spPr>
          <p:txBody>
            <a:bodyPr wrap="square" lIns="0" tIns="0" rIns="0" bIns="0" rtlCol="0"/>
            <a:lstStyle/>
            <a:p>
              <a:endParaRPr sz="1200"/>
            </a:p>
          </p:txBody>
        </p:sp>
      </p:grpSp>
      <p:grpSp>
        <p:nvGrpSpPr>
          <p:cNvPr id="2" name="组合 1"/>
          <p:cNvGrpSpPr/>
          <p:nvPr/>
        </p:nvGrpSpPr>
        <p:grpSpPr>
          <a:xfrm>
            <a:off x="4766425" y="2932093"/>
            <a:ext cx="4377575" cy="960101"/>
            <a:chOff x="4766425" y="2932093"/>
            <a:chExt cx="4683451" cy="960101"/>
          </a:xfrm>
        </p:grpSpPr>
        <p:sp>
          <p:nvSpPr>
            <p:cNvPr id="40" name="object 15"/>
            <p:cNvSpPr/>
            <p:nvPr/>
          </p:nvSpPr>
          <p:spPr>
            <a:xfrm>
              <a:off x="4987194" y="3191756"/>
              <a:ext cx="489677" cy="109784"/>
            </a:xfrm>
            <a:custGeom>
              <a:avLst/>
              <a:gdLst/>
              <a:ahLst/>
              <a:cxnLst/>
              <a:rect l="l" t="t" r="r" b="b"/>
              <a:pathLst>
                <a:path w="684530" h="143510">
                  <a:moveTo>
                    <a:pt x="598169" y="71628"/>
                  </a:moveTo>
                  <a:lnTo>
                    <a:pt x="586618" y="57150"/>
                  </a:lnTo>
                  <a:lnTo>
                    <a:pt x="0" y="57150"/>
                  </a:lnTo>
                  <a:lnTo>
                    <a:pt x="0" y="86106"/>
                  </a:lnTo>
                  <a:lnTo>
                    <a:pt x="586618" y="86106"/>
                  </a:lnTo>
                  <a:lnTo>
                    <a:pt x="598169" y="71628"/>
                  </a:lnTo>
                  <a:close/>
                </a:path>
                <a:path w="684530" h="143510">
                  <a:moveTo>
                    <a:pt x="684276" y="71628"/>
                  </a:moveTo>
                  <a:lnTo>
                    <a:pt x="541019" y="0"/>
                  </a:lnTo>
                  <a:lnTo>
                    <a:pt x="586618" y="57150"/>
                  </a:lnTo>
                  <a:lnTo>
                    <a:pt x="598169" y="57150"/>
                  </a:lnTo>
                  <a:lnTo>
                    <a:pt x="598169" y="114681"/>
                  </a:lnTo>
                  <a:lnTo>
                    <a:pt x="684276" y="71628"/>
                  </a:lnTo>
                  <a:close/>
                </a:path>
                <a:path w="684530" h="143510">
                  <a:moveTo>
                    <a:pt x="598169" y="114681"/>
                  </a:moveTo>
                  <a:lnTo>
                    <a:pt x="598169" y="86106"/>
                  </a:lnTo>
                  <a:lnTo>
                    <a:pt x="586618" y="86106"/>
                  </a:lnTo>
                  <a:lnTo>
                    <a:pt x="541019" y="143256"/>
                  </a:lnTo>
                  <a:lnTo>
                    <a:pt x="598169" y="114681"/>
                  </a:lnTo>
                  <a:close/>
                </a:path>
                <a:path w="684530" h="143510">
                  <a:moveTo>
                    <a:pt x="598169" y="71628"/>
                  </a:moveTo>
                  <a:lnTo>
                    <a:pt x="598169" y="57150"/>
                  </a:lnTo>
                  <a:lnTo>
                    <a:pt x="586618" y="57150"/>
                  </a:lnTo>
                  <a:lnTo>
                    <a:pt x="598169" y="71628"/>
                  </a:lnTo>
                  <a:close/>
                </a:path>
                <a:path w="684530" h="143510">
                  <a:moveTo>
                    <a:pt x="598169" y="86106"/>
                  </a:moveTo>
                  <a:lnTo>
                    <a:pt x="598169" y="71628"/>
                  </a:lnTo>
                  <a:lnTo>
                    <a:pt x="586618" y="86106"/>
                  </a:lnTo>
                  <a:lnTo>
                    <a:pt x="598169" y="86106"/>
                  </a:lnTo>
                  <a:close/>
                </a:path>
              </a:pathLst>
            </a:custGeom>
            <a:solidFill>
              <a:srgbClr val="000000"/>
            </a:solidFill>
          </p:spPr>
          <p:txBody>
            <a:bodyPr wrap="square" lIns="0" tIns="0" rIns="0" bIns="0" rtlCol="0"/>
            <a:lstStyle/>
            <a:p>
              <a:endParaRPr sz="1200"/>
            </a:p>
          </p:txBody>
        </p:sp>
        <p:sp>
          <p:nvSpPr>
            <p:cNvPr id="41" name="object 16"/>
            <p:cNvSpPr txBox="1"/>
            <p:nvPr/>
          </p:nvSpPr>
          <p:spPr>
            <a:xfrm>
              <a:off x="4937222" y="2932093"/>
              <a:ext cx="470599" cy="276999"/>
            </a:xfrm>
            <a:prstGeom prst="rect">
              <a:avLst/>
            </a:prstGeom>
          </p:spPr>
          <p:txBody>
            <a:bodyPr vert="horz" wrap="square" lIns="0" tIns="0" rIns="0" bIns="0" rtlCol="0">
              <a:spAutoFit/>
            </a:bodyPr>
            <a:lstStyle/>
            <a:p>
              <a:pPr marL="12700"/>
              <a:r>
                <a:rPr b="1" spc="-5" dirty="0">
                  <a:latin typeface="Times New Roman" panose="02020603050405020304"/>
                  <a:cs typeface="Times New Roman" panose="02020603050405020304"/>
                </a:rPr>
                <a:t>first</a:t>
              </a:r>
              <a:endParaRPr dirty="0">
                <a:latin typeface="Times New Roman" panose="02020603050405020304"/>
                <a:cs typeface="Times New Roman" panose="02020603050405020304"/>
              </a:endParaRPr>
            </a:p>
          </p:txBody>
        </p:sp>
        <p:sp>
          <p:nvSpPr>
            <p:cNvPr id="42" name="object 17"/>
            <p:cNvSpPr/>
            <p:nvPr/>
          </p:nvSpPr>
          <p:spPr>
            <a:xfrm>
              <a:off x="7803699" y="3278029"/>
              <a:ext cx="402007" cy="0"/>
            </a:xfrm>
            <a:custGeom>
              <a:avLst/>
              <a:gdLst/>
              <a:ahLst/>
              <a:cxnLst/>
              <a:rect l="l" t="t" r="r" b="b"/>
              <a:pathLst>
                <a:path w="561975">
                  <a:moveTo>
                    <a:pt x="0" y="0"/>
                  </a:moveTo>
                  <a:lnTo>
                    <a:pt x="561581" y="0"/>
                  </a:lnTo>
                </a:path>
              </a:pathLst>
            </a:custGeom>
            <a:ln w="28575">
              <a:solidFill>
                <a:srgbClr val="000000"/>
              </a:solidFill>
              <a:prstDash val="lgDash"/>
            </a:ln>
          </p:spPr>
          <p:txBody>
            <a:bodyPr wrap="square" lIns="0" tIns="0" rIns="0" bIns="0" rtlCol="0"/>
            <a:lstStyle/>
            <a:p>
              <a:endParaRPr sz="1200"/>
            </a:p>
          </p:txBody>
        </p:sp>
        <p:sp>
          <p:nvSpPr>
            <p:cNvPr id="43" name="object 18"/>
            <p:cNvSpPr/>
            <p:nvPr/>
          </p:nvSpPr>
          <p:spPr>
            <a:xfrm>
              <a:off x="5483230" y="3033784"/>
              <a:ext cx="799927" cy="371129"/>
            </a:xfrm>
            <a:custGeom>
              <a:avLst/>
              <a:gdLst/>
              <a:ahLst/>
              <a:cxnLst/>
              <a:rect l="l" t="t" r="r" b="b"/>
              <a:pathLst>
                <a:path w="1118235" h="485139">
                  <a:moveTo>
                    <a:pt x="0" y="0"/>
                  </a:moveTo>
                  <a:lnTo>
                    <a:pt x="0" y="484632"/>
                  </a:lnTo>
                  <a:lnTo>
                    <a:pt x="1117854" y="484632"/>
                  </a:lnTo>
                  <a:lnTo>
                    <a:pt x="1117853" y="0"/>
                  </a:lnTo>
                  <a:lnTo>
                    <a:pt x="0" y="0"/>
                  </a:lnTo>
                  <a:close/>
                </a:path>
              </a:pathLst>
            </a:custGeom>
            <a:ln w="28575">
              <a:solidFill>
                <a:srgbClr val="000000"/>
              </a:solidFill>
            </a:ln>
          </p:spPr>
          <p:txBody>
            <a:bodyPr wrap="square" lIns="0" tIns="0" rIns="0" bIns="0" rtlCol="0"/>
            <a:lstStyle/>
            <a:p>
              <a:endParaRPr sz="1200"/>
            </a:p>
          </p:txBody>
        </p:sp>
        <p:sp>
          <p:nvSpPr>
            <p:cNvPr id="44" name="object 19"/>
            <p:cNvSpPr txBox="1"/>
            <p:nvPr/>
          </p:nvSpPr>
          <p:spPr>
            <a:xfrm>
              <a:off x="5550453" y="3052758"/>
              <a:ext cx="232120" cy="276999"/>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sz="2000" b="1" baseline="-20000" dirty="0">
                  <a:latin typeface="Times New Roman" panose="02020603050405020304"/>
                  <a:cs typeface="Times New Roman" panose="02020603050405020304"/>
                </a:rPr>
                <a:t>1</a:t>
              </a:r>
              <a:endParaRPr sz="2000" baseline="-20000">
                <a:latin typeface="Times New Roman" panose="02020603050405020304"/>
                <a:cs typeface="Times New Roman" panose="02020603050405020304"/>
              </a:endParaRPr>
            </a:p>
          </p:txBody>
        </p:sp>
        <p:sp>
          <p:nvSpPr>
            <p:cNvPr id="45" name="object 20"/>
            <p:cNvSpPr/>
            <p:nvPr/>
          </p:nvSpPr>
          <p:spPr>
            <a:xfrm>
              <a:off x="5887689" y="3033783"/>
              <a:ext cx="0" cy="355098"/>
            </a:xfrm>
            <a:custGeom>
              <a:avLst/>
              <a:gdLst/>
              <a:ahLst/>
              <a:cxnLst/>
              <a:rect l="l" t="t" r="r" b="b"/>
              <a:pathLst>
                <a:path h="464185">
                  <a:moveTo>
                    <a:pt x="0" y="0"/>
                  </a:moveTo>
                  <a:lnTo>
                    <a:pt x="0" y="464058"/>
                  </a:lnTo>
                </a:path>
              </a:pathLst>
            </a:custGeom>
            <a:ln w="28575">
              <a:solidFill>
                <a:srgbClr val="000000"/>
              </a:solidFill>
            </a:ln>
          </p:spPr>
          <p:txBody>
            <a:bodyPr wrap="square" lIns="0" tIns="0" rIns="0" bIns="0" rtlCol="0"/>
            <a:lstStyle/>
            <a:p>
              <a:endParaRPr sz="1200"/>
            </a:p>
          </p:txBody>
        </p:sp>
        <p:sp>
          <p:nvSpPr>
            <p:cNvPr id="46" name="object 21"/>
            <p:cNvSpPr/>
            <p:nvPr/>
          </p:nvSpPr>
          <p:spPr>
            <a:xfrm>
              <a:off x="6197849" y="3202831"/>
              <a:ext cx="412455" cy="109784"/>
            </a:xfrm>
            <a:custGeom>
              <a:avLst/>
              <a:gdLst/>
              <a:ahLst/>
              <a:cxnLst/>
              <a:rect l="l" t="t" r="r" b="b"/>
              <a:pathLst>
                <a:path w="576579" h="143510">
                  <a:moveTo>
                    <a:pt x="490727" y="71627"/>
                  </a:moveTo>
                  <a:lnTo>
                    <a:pt x="479176" y="57150"/>
                  </a:lnTo>
                  <a:lnTo>
                    <a:pt x="0" y="57150"/>
                  </a:lnTo>
                  <a:lnTo>
                    <a:pt x="0" y="86105"/>
                  </a:lnTo>
                  <a:lnTo>
                    <a:pt x="479176" y="86105"/>
                  </a:lnTo>
                  <a:lnTo>
                    <a:pt x="490727" y="71627"/>
                  </a:lnTo>
                  <a:close/>
                </a:path>
                <a:path w="576579" h="143510">
                  <a:moveTo>
                    <a:pt x="576071" y="71627"/>
                  </a:moveTo>
                  <a:lnTo>
                    <a:pt x="433577" y="0"/>
                  </a:lnTo>
                  <a:lnTo>
                    <a:pt x="479176" y="57150"/>
                  </a:lnTo>
                  <a:lnTo>
                    <a:pt x="490727" y="57150"/>
                  </a:lnTo>
                  <a:lnTo>
                    <a:pt x="490727" y="114528"/>
                  </a:lnTo>
                  <a:lnTo>
                    <a:pt x="576071" y="71627"/>
                  </a:lnTo>
                  <a:close/>
                </a:path>
                <a:path w="576579" h="143510">
                  <a:moveTo>
                    <a:pt x="490727" y="114528"/>
                  </a:moveTo>
                  <a:lnTo>
                    <a:pt x="490727" y="86105"/>
                  </a:lnTo>
                  <a:lnTo>
                    <a:pt x="479176" y="86105"/>
                  </a:lnTo>
                  <a:lnTo>
                    <a:pt x="433577" y="143255"/>
                  </a:lnTo>
                  <a:lnTo>
                    <a:pt x="490727" y="114528"/>
                  </a:lnTo>
                  <a:close/>
                </a:path>
                <a:path w="576579" h="143510">
                  <a:moveTo>
                    <a:pt x="490727" y="71627"/>
                  </a:moveTo>
                  <a:lnTo>
                    <a:pt x="490727" y="57150"/>
                  </a:lnTo>
                  <a:lnTo>
                    <a:pt x="479176" y="57150"/>
                  </a:lnTo>
                  <a:lnTo>
                    <a:pt x="490727" y="71627"/>
                  </a:lnTo>
                  <a:close/>
                </a:path>
                <a:path w="576579" h="143510">
                  <a:moveTo>
                    <a:pt x="490727" y="86105"/>
                  </a:moveTo>
                  <a:lnTo>
                    <a:pt x="490727" y="71627"/>
                  </a:lnTo>
                  <a:lnTo>
                    <a:pt x="479176" y="86105"/>
                  </a:lnTo>
                  <a:lnTo>
                    <a:pt x="490727" y="86105"/>
                  </a:lnTo>
                  <a:close/>
                </a:path>
              </a:pathLst>
            </a:custGeom>
            <a:solidFill>
              <a:srgbClr val="000000"/>
            </a:solidFill>
          </p:spPr>
          <p:txBody>
            <a:bodyPr wrap="square" lIns="0" tIns="0" rIns="0" bIns="0" rtlCol="0"/>
            <a:lstStyle/>
            <a:p>
              <a:endParaRPr sz="1200"/>
            </a:p>
          </p:txBody>
        </p:sp>
        <p:sp>
          <p:nvSpPr>
            <p:cNvPr id="47" name="object 22"/>
            <p:cNvSpPr/>
            <p:nvPr/>
          </p:nvSpPr>
          <p:spPr>
            <a:xfrm>
              <a:off x="6614302" y="3044860"/>
              <a:ext cx="799927" cy="371129"/>
            </a:xfrm>
            <a:custGeom>
              <a:avLst/>
              <a:gdLst/>
              <a:ahLst/>
              <a:cxnLst/>
              <a:rect l="l" t="t" r="r" b="b"/>
              <a:pathLst>
                <a:path w="1118235" h="485139">
                  <a:moveTo>
                    <a:pt x="0" y="0"/>
                  </a:moveTo>
                  <a:lnTo>
                    <a:pt x="0" y="484632"/>
                  </a:lnTo>
                  <a:lnTo>
                    <a:pt x="1117854" y="484632"/>
                  </a:lnTo>
                  <a:lnTo>
                    <a:pt x="1117853" y="0"/>
                  </a:lnTo>
                  <a:lnTo>
                    <a:pt x="0" y="0"/>
                  </a:lnTo>
                  <a:close/>
                </a:path>
              </a:pathLst>
            </a:custGeom>
            <a:ln w="28574">
              <a:solidFill>
                <a:srgbClr val="000000"/>
              </a:solidFill>
            </a:ln>
          </p:spPr>
          <p:txBody>
            <a:bodyPr wrap="square" lIns="0" tIns="0" rIns="0" bIns="0" rtlCol="0"/>
            <a:lstStyle/>
            <a:p>
              <a:endParaRPr sz="1200"/>
            </a:p>
          </p:txBody>
        </p:sp>
        <p:sp>
          <p:nvSpPr>
            <p:cNvPr id="48" name="object 23"/>
            <p:cNvSpPr txBox="1"/>
            <p:nvPr/>
          </p:nvSpPr>
          <p:spPr>
            <a:xfrm>
              <a:off x="6681525" y="3063834"/>
              <a:ext cx="232120" cy="276999"/>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sz="2000" b="1" baseline="-20000" dirty="0">
                  <a:latin typeface="Times New Roman" panose="02020603050405020304"/>
                  <a:cs typeface="Times New Roman" panose="02020603050405020304"/>
                </a:rPr>
                <a:t>2</a:t>
              </a:r>
              <a:endParaRPr sz="2000" baseline="-20000">
                <a:latin typeface="Times New Roman" panose="02020603050405020304"/>
                <a:cs typeface="Times New Roman" panose="02020603050405020304"/>
              </a:endParaRPr>
            </a:p>
          </p:txBody>
        </p:sp>
        <p:sp>
          <p:nvSpPr>
            <p:cNvPr id="49" name="object 24"/>
            <p:cNvSpPr/>
            <p:nvPr/>
          </p:nvSpPr>
          <p:spPr>
            <a:xfrm>
              <a:off x="7018761" y="3044858"/>
              <a:ext cx="0" cy="355098"/>
            </a:xfrm>
            <a:custGeom>
              <a:avLst/>
              <a:gdLst/>
              <a:ahLst/>
              <a:cxnLst/>
              <a:rect l="l" t="t" r="r" b="b"/>
              <a:pathLst>
                <a:path h="464185">
                  <a:moveTo>
                    <a:pt x="0" y="0"/>
                  </a:moveTo>
                  <a:lnTo>
                    <a:pt x="0" y="464058"/>
                  </a:lnTo>
                </a:path>
              </a:pathLst>
            </a:custGeom>
            <a:ln w="28575">
              <a:solidFill>
                <a:srgbClr val="000000"/>
              </a:solidFill>
            </a:ln>
          </p:spPr>
          <p:txBody>
            <a:bodyPr wrap="square" lIns="0" tIns="0" rIns="0" bIns="0" rtlCol="0"/>
            <a:lstStyle/>
            <a:p>
              <a:endParaRPr sz="1200"/>
            </a:p>
          </p:txBody>
        </p:sp>
        <p:sp>
          <p:nvSpPr>
            <p:cNvPr id="50" name="object 25"/>
            <p:cNvSpPr/>
            <p:nvPr/>
          </p:nvSpPr>
          <p:spPr>
            <a:xfrm>
              <a:off x="7308208" y="3224982"/>
              <a:ext cx="412909" cy="109298"/>
            </a:xfrm>
            <a:custGeom>
              <a:avLst/>
              <a:gdLst/>
              <a:ahLst/>
              <a:cxnLst/>
              <a:rect l="l" t="t" r="r" b="b"/>
              <a:pathLst>
                <a:path w="577214" h="142875">
                  <a:moveTo>
                    <a:pt x="490727" y="70865"/>
                  </a:moveTo>
                  <a:lnTo>
                    <a:pt x="479666" y="57150"/>
                  </a:lnTo>
                  <a:lnTo>
                    <a:pt x="0" y="57150"/>
                  </a:lnTo>
                  <a:lnTo>
                    <a:pt x="0" y="85344"/>
                  </a:lnTo>
                  <a:lnTo>
                    <a:pt x="479176" y="85344"/>
                  </a:lnTo>
                  <a:lnTo>
                    <a:pt x="490727" y="70865"/>
                  </a:lnTo>
                  <a:close/>
                </a:path>
                <a:path w="577214" h="142875">
                  <a:moveTo>
                    <a:pt x="576834" y="70865"/>
                  </a:moveTo>
                  <a:lnTo>
                    <a:pt x="433577" y="0"/>
                  </a:lnTo>
                  <a:lnTo>
                    <a:pt x="479666" y="57150"/>
                  </a:lnTo>
                  <a:lnTo>
                    <a:pt x="490727" y="57150"/>
                  </a:lnTo>
                  <a:lnTo>
                    <a:pt x="490727" y="113919"/>
                  </a:lnTo>
                  <a:lnTo>
                    <a:pt x="576834" y="70865"/>
                  </a:lnTo>
                  <a:close/>
                </a:path>
                <a:path w="577214" h="142875">
                  <a:moveTo>
                    <a:pt x="490727" y="113919"/>
                  </a:moveTo>
                  <a:lnTo>
                    <a:pt x="490727" y="85344"/>
                  </a:lnTo>
                  <a:lnTo>
                    <a:pt x="479176" y="85344"/>
                  </a:lnTo>
                  <a:lnTo>
                    <a:pt x="433577" y="142494"/>
                  </a:lnTo>
                  <a:lnTo>
                    <a:pt x="490727" y="113919"/>
                  </a:lnTo>
                  <a:close/>
                </a:path>
                <a:path w="577214" h="142875">
                  <a:moveTo>
                    <a:pt x="490727" y="85344"/>
                  </a:moveTo>
                  <a:lnTo>
                    <a:pt x="490727" y="70865"/>
                  </a:lnTo>
                  <a:lnTo>
                    <a:pt x="479176" y="85344"/>
                  </a:lnTo>
                  <a:lnTo>
                    <a:pt x="490727" y="85344"/>
                  </a:lnTo>
                  <a:close/>
                </a:path>
                <a:path w="577214" h="142875">
                  <a:moveTo>
                    <a:pt x="490727" y="70865"/>
                  </a:moveTo>
                  <a:lnTo>
                    <a:pt x="490727" y="57150"/>
                  </a:lnTo>
                  <a:lnTo>
                    <a:pt x="479666" y="57150"/>
                  </a:lnTo>
                  <a:lnTo>
                    <a:pt x="490727" y="70865"/>
                  </a:lnTo>
                  <a:close/>
                </a:path>
              </a:pathLst>
            </a:custGeom>
            <a:solidFill>
              <a:srgbClr val="000000"/>
            </a:solidFill>
          </p:spPr>
          <p:txBody>
            <a:bodyPr wrap="square" lIns="0" tIns="0" rIns="0" bIns="0" rtlCol="0"/>
            <a:lstStyle/>
            <a:p>
              <a:endParaRPr sz="1200"/>
            </a:p>
          </p:txBody>
        </p:sp>
        <p:sp>
          <p:nvSpPr>
            <p:cNvPr id="51" name="object 26"/>
            <p:cNvSpPr/>
            <p:nvPr/>
          </p:nvSpPr>
          <p:spPr>
            <a:xfrm>
              <a:off x="8232680" y="3224982"/>
              <a:ext cx="412455" cy="109298"/>
            </a:xfrm>
            <a:custGeom>
              <a:avLst/>
              <a:gdLst/>
              <a:ahLst/>
              <a:cxnLst/>
              <a:rect l="l" t="t" r="r" b="b"/>
              <a:pathLst>
                <a:path w="576579" h="142875">
                  <a:moveTo>
                    <a:pt x="490727" y="70881"/>
                  </a:moveTo>
                  <a:lnTo>
                    <a:pt x="479679" y="57150"/>
                  </a:lnTo>
                  <a:lnTo>
                    <a:pt x="0" y="57150"/>
                  </a:lnTo>
                  <a:lnTo>
                    <a:pt x="0" y="85344"/>
                  </a:lnTo>
                  <a:lnTo>
                    <a:pt x="479189" y="85344"/>
                  </a:lnTo>
                  <a:lnTo>
                    <a:pt x="490727" y="70881"/>
                  </a:lnTo>
                  <a:close/>
                </a:path>
                <a:path w="576579" h="142875">
                  <a:moveTo>
                    <a:pt x="576071" y="70865"/>
                  </a:moveTo>
                  <a:lnTo>
                    <a:pt x="433590" y="0"/>
                  </a:lnTo>
                  <a:lnTo>
                    <a:pt x="479679" y="57150"/>
                  </a:lnTo>
                  <a:lnTo>
                    <a:pt x="490727" y="57150"/>
                  </a:lnTo>
                  <a:lnTo>
                    <a:pt x="490740" y="70865"/>
                  </a:lnTo>
                  <a:lnTo>
                    <a:pt x="490740" y="113763"/>
                  </a:lnTo>
                  <a:lnTo>
                    <a:pt x="576071" y="70865"/>
                  </a:lnTo>
                  <a:close/>
                </a:path>
                <a:path w="576579" h="142875">
                  <a:moveTo>
                    <a:pt x="490727" y="113770"/>
                  </a:moveTo>
                  <a:lnTo>
                    <a:pt x="490727" y="85344"/>
                  </a:lnTo>
                  <a:lnTo>
                    <a:pt x="479189" y="85344"/>
                  </a:lnTo>
                  <a:lnTo>
                    <a:pt x="433590" y="142494"/>
                  </a:lnTo>
                  <a:lnTo>
                    <a:pt x="490727" y="113770"/>
                  </a:lnTo>
                  <a:close/>
                </a:path>
                <a:path w="576579" h="142875">
                  <a:moveTo>
                    <a:pt x="490740" y="113763"/>
                  </a:moveTo>
                  <a:lnTo>
                    <a:pt x="490740" y="70865"/>
                  </a:lnTo>
                  <a:lnTo>
                    <a:pt x="479189" y="85344"/>
                  </a:lnTo>
                  <a:lnTo>
                    <a:pt x="490727" y="85344"/>
                  </a:lnTo>
                  <a:lnTo>
                    <a:pt x="490727" y="113770"/>
                  </a:lnTo>
                  <a:close/>
                </a:path>
                <a:path w="576579" h="142875">
                  <a:moveTo>
                    <a:pt x="490727" y="70850"/>
                  </a:moveTo>
                  <a:lnTo>
                    <a:pt x="490727" y="57150"/>
                  </a:lnTo>
                  <a:lnTo>
                    <a:pt x="479679" y="57150"/>
                  </a:lnTo>
                  <a:lnTo>
                    <a:pt x="490727" y="70850"/>
                  </a:lnTo>
                  <a:close/>
                </a:path>
              </a:pathLst>
            </a:custGeom>
            <a:solidFill>
              <a:srgbClr val="000000"/>
            </a:solidFill>
          </p:spPr>
          <p:txBody>
            <a:bodyPr wrap="square" lIns="0" tIns="0" rIns="0" bIns="0" rtlCol="0"/>
            <a:lstStyle/>
            <a:p>
              <a:endParaRPr sz="1200"/>
            </a:p>
          </p:txBody>
        </p:sp>
        <p:sp>
          <p:nvSpPr>
            <p:cNvPr id="52" name="object 27"/>
            <p:cNvSpPr/>
            <p:nvPr/>
          </p:nvSpPr>
          <p:spPr>
            <a:xfrm>
              <a:off x="8649686" y="3067011"/>
              <a:ext cx="799473" cy="370157"/>
            </a:xfrm>
            <a:custGeom>
              <a:avLst/>
              <a:gdLst/>
              <a:ahLst/>
              <a:cxnLst/>
              <a:rect l="l" t="t" r="r" b="b"/>
              <a:pathLst>
                <a:path w="1117600" h="483870">
                  <a:moveTo>
                    <a:pt x="0" y="0"/>
                  </a:moveTo>
                  <a:lnTo>
                    <a:pt x="0" y="483870"/>
                  </a:lnTo>
                  <a:lnTo>
                    <a:pt x="1117092" y="483870"/>
                  </a:lnTo>
                  <a:lnTo>
                    <a:pt x="1117092" y="0"/>
                  </a:lnTo>
                  <a:lnTo>
                    <a:pt x="0" y="0"/>
                  </a:lnTo>
                  <a:close/>
                </a:path>
              </a:pathLst>
            </a:custGeom>
            <a:ln w="28574">
              <a:solidFill>
                <a:srgbClr val="000000"/>
              </a:solidFill>
            </a:ln>
          </p:spPr>
          <p:txBody>
            <a:bodyPr wrap="square" lIns="0" tIns="0" rIns="0" bIns="0" rtlCol="0"/>
            <a:lstStyle/>
            <a:p>
              <a:endParaRPr sz="1200"/>
            </a:p>
          </p:txBody>
        </p:sp>
        <p:sp>
          <p:nvSpPr>
            <p:cNvPr id="53" name="object 28"/>
            <p:cNvSpPr txBox="1"/>
            <p:nvPr/>
          </p:nvSpPr>
          <p:spPr>
            <a:xfrm>
              <a:off x="8716365" y="3085985"/>
              <a:ext cx="145813" cy="276999"/>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endParaRPr>
                <a:latin typeface="Times New Roman" panose="02020603050405020304"/>
                <a:cs typeface="Times New Roman" panose="02020603050405020304"/>
              </a:endParaRPr>
            </a:p>
          </p:txBody>
        </p:sp>
        <p:sp>
          <p:nvSpPr>
            <p:cNvPr id="54" name="object 29"/>
            <p:cNvSpPr txBox="1"/>
            <p:nvPr/>
          </p:nvSpPr>
          <p:spPr>
            <a:xfrm>
              <a:off x="8843916" y="3224546"/>
              <a:ext cx="114470" cy="215444"/>
            </a:xfrm>
            <a:prstGeom prst="rect">
              <a:avLst/>
            </a:prstGeom>
          </p:spPr>
          <p:txBody>
            <a:bodyPr vert="horz" wrap="square" lIns="0" tIns="0" rIns="0" bIns="0" rtlCol="0">
              <a:spAutoFit/>
            </a:bodyPr>
            <a:lstStyle/>
            <a:p>
              <a:pPr marL="12700"/>
              <a:r>
                <a:rPr sz="1400" b="1" i="1" dirty="0">
                  <a:latin typeface="Times New Roman" panose="02020603050405020304"/>
                  <a:cs typeface="Times New Roman" panose="02020603050405020304"/>
                </a:rPr>
                <a:t>n</a:t>
              </a:r>
              <a:endParaRPr sz="1400">
                <a:latin typeface="Times New Roman" panose="02020603050405020304"/>
                <a:cs typeface="Times New Roman" panose="02020603050405020304"/>
              </a:endParaRPr>
            </a:p>
          </p:txBody>
        </p:sp>
        <p:sp>
          <p:nvSpPr>
            <p:cNvPr id="55" name="object 30"/>
            <p:cNvSpPr/>
            <p:nvPr/>
          </p:nvSpPr>
          <p:spPr>
            <a:xfrm>
              <a:off x="9053591" y="3067010"/>
              <a:ext cx="0" cy="354613"/>
            </a:xfrm>
            <a:custGeom>
              <a:avLst/>
              <a:gdLst/>
              <a:ahLst/>
              <a:cxnLst/>
              <a:rect l="l" t="t" r="r" b="b"/>
              <a:pathLst>
                <a:path h="463550">
                  <a:moveTo>
                    <a:pt x="0" y="0"/>
                  </a:moveTo>
                  <a:lnTo>
                    <a:pt x="0" y="463295"/>
                  </a:lnTo>
                </a:path>
              </a:pathLst>
            </a:custGeom>
            <a:ln w="28575">
              <a:solidFill>
                <a:srgbClr val="000000"/>
              </a:solidFill>
            </a:ln>
          </p:spPr>
          <p:txBody>
            <a:bodyPr wrap="square" lIns="0" tIns="0" rIns="0" bIns="0" rtlCol="0"/>
            <a:lstStyle/>
            <a:p>
              <a:endParaRPr sz="1200"/>
            </a:p>
          </p:txBody>
        </p:sp>
        <p:sp>
          <p:nvSpPr>
            <p:cNvPr id="56" name="object 31"/>
            <p:cNvSpPr/>
            <p:nvPr/>
          </p:nvSpPr>
          <p:spPr>
            <a:xfrm>
              <a:off x="9076486" y="3065844"/>
              <a:ext cx="373390" cy="349755"/>
            </a:xfrm>
            <a:custGeom>
              <a:avLst/>
              <a:gdLst/>
              <a:ahLst/>
              <a:cxnLst/>
              <a:rect l="l" t="t" r="r" b="b"/>
              <a:pathLst>
                <a:path w="521970" h="457200">
                  <a:moveTo>
                    <a:pt x="0" y="0"/>
                  </a:moveTo>
                  <a:lnTo>
                    <a:pt x="0" y="457200"/>
                  </a:lnTo>
                  <a:lnTo>
                    <a:pt x="521970" y="457200"/>
                  </a:lnTo>
                  <a:lnTo>
                    <a:pt x="521970" y="0"/>
                  </a:lnTo>
                  <a:lnTo>
                    <a:pt x="0" y="0"/>
                  </a:lnTo>
                  <a:close/>
                </a:path>
              </a:pathLst>
            </a:custGeom>
            <a:ln w="9525">
              <a:solidFill>
                <a:srgbClr val="000000"/>
              </a:solidFill>
            </a:ln>
          </p:spPr>
          <p:txBody>
            <a:bodyPr wrap="square" lIns="0" tIns="0" rIns="0" bIns="0" rtlCol="0"/>
            <a:lstStyle/>
            <a:p>
              <a:endParaRPr sz="1200"/>
            </a:p>
          </p:txBody>
        </p:sp>
        <p:sp>
          <p:nvSpPr>
            <p:cNvPr id="57" name="object 58"/>
            <p:cNvSpPr txBox="1"/>
            <p:nvPr/>
          </p:nvSpPr>
          <p:spPr>
            <a:xfrm>
              <a:off x="4766425" y="3615195"/>
              <a:ext cx="2147220" cy="276999"/>
            </a:xfrm>
            <a:prstGeom prst="rect">
              <a:avLst/>
            </a:prstGeom>
          </p:spPr>
          <p:txBody>
            <a:bodyPr vert="horz" wrap="square" lIns="0" tIns="0" rIns="0" bIns="0" rtlCol="0">
              <a:spAutoFit/>
            </a:bodyPr>
            <a:lstStyle/>
            <a:p>
              <a:pPr marL="12700">
                <a:tabLst>
                  <a:tab pos="795020" algn="l"/>
                </a:tabLst>
              </a:pPr>
              <a:r>
                <a:rPr lang="en-US" sz="1600" b="1" dirty="0">
                  <a:latin typeface="Times New Roman" panose="02020603050405020304"/>
                  <a:cs typeface="Times New Roman" panose="02020603050405020304"/>
                </a:rPr>
                <a:t>   </a:t>
              </a:r>
              <a:r>
                <a:rPr b="1" spc="-5" dirty="0">
                  <a:latin typeface="Times New Roman" panose="02020603050405020304"/>
                  <a:cs typeface="Times New Roman" panose="02020603050405020304"/>
                </a:rPr>
                <a:t>first</a:t>
              </a:r>
              <a:r>
                <a:rPr sz="1600" b="1" dirty="0">
                  <a:latin typeface="Times New Roman" panose="02020603050405020304"/>
                  <a:cs typeface="Times New Roman" panose="02020603050405020304"/>
                </a:rPr>
                <a:t>==NULL</a:t>
              </a:r>
              <a:r>
                <a:rPr sz="1600" b="1" spc="-20" dirty="0">
                  <a:latin typeface="宋体" panose="02010600030101010101" pitchFamily="2" charset="-122"/>
                  <a:cs typeface="宋体" panose="02010600030101010101" pitchFamily="2" charset="-122"/>
                </a:rPr>
                <a:t>； </a:t>
              </a:r>
              <a:endParaRPr sz="1600" dirty="0">
                <a:latin typeface="宋体" panose="02010600030101010101" pitchFamily="2" charset="-122"/>
                <a:cs typeface="宋体" panose="02010600030101010101" pitchFamily="2" charset="-122"/>
              </a:endParaRPr>
            </a:p>
          </p:txBody>
        </p:sp>
        <p:sp>
          <p:nvSpPr>
            <p:cNvPr id="59" name="矩形 58"/>
            <p:cNvSpPr/>
            <p:nvPr/>
          </p:nvSpPr>
          <p:spPr>
            <a:xfrm>
              <a:off x="9104763" y="3108149"/>
              <a:ext cx="305962" cy="276999"/>
            </a:xfrm>
            <a:prstGeom prst="rect">
              <a:avLst/>
            </a:prstGeom>
          </p:spPr>
          <p:txBody>
            <a:bodyPr wrap="square">
              <a:spAutoFit/>
            </a:bodyPr>
            <a:lstStyle/>
            <a:p>
              <a:pPr marL="101600" indent="-135255"/>
              <a:r>
                <a:rPr lang="zh-CN" altLang="en-US" sz="1200" b="1" dirty="0">
                  <a:latin typeface="宋体" panose="02010600030101010101" pitchFamily="2" charset="-122"/>
                  <a:cs typeface="宋体" panose="02010600030101010101" pitchFamily="2" charset="-122"/>
                </a:rPr>
                <a:t>∧</a:t>
              </a:r>
              <a:endParaRPr lang="zh-CN" altLang="en-US" sz="1200" dirty="0">
                <a:latin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25580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双向链表存储结构</a:t>
            </a:r>
            <a:endParaRPr lang="zh-CN" altLang="en-US" dirty="0"/>
          </a:p>
        </p:txBody>
      </p:sp>
      <p:sp>
        <p:nvSpPr>
          <p:cNvPr id="60418" name="Rectangle 3"/>
          <p:cNvSpPr>
            <a:spLocks noGrp="1" noChangeArrowheads="1"/>
          </p:cNvSpPr>
          <p:nvPr>
            <p:ph idx="1"/>
          </p:nvPr>
        </p:nvSpPr>
        <p:spPr/>
        <p:txBody>
          <a:bodyPr/>
          <a:lstStyle/>
          <a:p>
            <a:pPr>
              <a:lnSpc>
                <a:spcPct val="105000"/>
              </a:lnSpc>
              <a:spcBef>
                <a:spcPct val="5000"/>
              </a:spcBef>
              <a:buClr>
                <a:schemeClr val="tx1"/>
              </a:buClr>
              <a:buSzPct val="50000"/>
              <a:buFont typeface="Wingdings" panose="05000000000000000000" pitchFamily="2" charset="2"/>
              <a:buChar char="§"/>
            </a:pPr>
            <a:r>
              <a:rPr lang="en-US" altLang="zh-CN" b="1" dirty="0" smtClean="0">
                <a:ea typeface="楷体_GB2312"/>
                <a:cs typeface="楷体_GB2312"/>
              </a:rPr>
              <a:t>Node structure of doubly linked list</a:t>
            </a:r>
            <a:r>
              <a:rPr lang="zh-CN" altLang="en-US" b="1" dirty="0" smtClean="0">
                <a:ea typeface="楷体_GB2312"/>
                <a:cs typeface="楷体_GB2312"/>
              </a:rPr>
              <a:t>：</a:t>
            </a:r>
          </a:p>
        </p:txBody>
      </p:sp>
      <p:sp>
        <p:nvSpPr>
          <p:cNvPr id="59396" name="Rectangle 4" descr="羊皮纸"/>
          <p:cNvSpPr>
            <a:spLocks noChangeArrowheads="1"/>
          </p:cNvSpPr>
          <p:nvPr/>
        </p:nvSpPr>
        <p:spPr bwMode="auto">
          <a:xfrm>
            <a:off x="2235200" y="2667000"/>
            <a:ext cx="4648970" cy="533400"/>
          </a:xfrm>
          <a:prstGeom prst="rect">
            <a:avLst/>
          </a:prstGeom>
          <a:blipFill dpi="0" rotWithShape="0">
            <a:blip r:embed="rId2"/>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pPr>
              <a:defRPr/>
            </a:pPr>
            <a:r>
              <a:rPr lang="en-US" altLang="zh-CN" b="1" dirty="0">
                <a:solidFill>
                  <a:schemeClr val="tx2"/>
                </a:solidFill>
                <a:effectLst>
                  <a:outerShdw blurRad="38100" dist="38100" dir="2700000" algn="tl">
                    <a:srgbClr val="FFFFFF"/>
                  </a:outerShdw>
                </a:effectLst>
                <a:ea typeface="仿宋_GB2312" pitchFamily="49" charset="-122"/>
              </a:rPr>
              <a:t>         prior                        data                           next</a:t>
            </a:r>
          </a:p>
        </p:txBody>
      </p:sp>
      <p:grpSp>
        <p:nvGrpSpPr>
          <p:cNvPr id="60420" name="Group 12"/>
          <p:cNvGrpSpPr/>
          <p:nvPr/>
        </p:nvGrpSpPr>
        <p:grpSpPr bwMode="auto">
          <a:xfrm>
            <a:off x="3603932" y="2514600"/>
            <a:ext cx="2336800" cy="685800"/>
            <a:chOff x="2304" y="2016"/>
            <a:chExt cx="1104" cy="480"/>
          </a:xfrm>
        </p:grpSpPr>
        <p:sp>
          <p:nvSpPr>
            <p:cNvPr id="60476" name="Line 6"/>
            <p:cNvSpPr>
              <a:spLocks noChangeShapeType="1"/>
            </p:cNvSpPr>
            <p:nvPr/>
          </p:nvSpPr>
          <p:spPr bwMode="auto">
            <a:xfrm>
              <a:off x="2304" y="2112"/>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7" name="Line 7"/>
            <p:cNvSpPr>
              <a:spLocks noChangeShapeType="1"/>
            </p:cNvSpPr>
            <p:nvPr/>
          </p:nvSpPr>
          <p:spPr bwMode="auto">
            <a:xfrm flipV="1">
              <a:off x="2304" y="2016"/>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8" name="Line 8"/>
            <p:cNvSpPr>
              <a:spLocks noChangeShapeType="1"/>
            </p:cNvSpPr>
            <p:nvPr/>
          </p:nvSpPr>
          <p:spPr bwMode="auto">
            <a:xfrm>
              <a:off x="3312" y="2112"/>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9" name="Line 9"/>
            <p:cNvSpPr>
              <a:spLocks noChangeShapeType="1"/>
            </p:cNvSpPr>
            <p:nvPr/>
          </p:nvSpPr>
          <p:spPr bwMode="auto">
            <a:xfrm flipV="1">
              <a:off x="3312" y="2016"/>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421" name="Text Box 10"/>
          <p:cNvSpPr txBox="1">
            <a:spLocks noChangeArrowheads="1"/>
          </p:cNvSpPr>
          <p:nvPr/>
        </p:nvSpPr>
        <p:spPr bwMode="auto">
          <a:xfrm>
            <a:off x="2032001" y="3505200"/>
            <a:ext cx="53591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0066"/>
                </a:solidFill>
                <a:ea typeface="楷体_GB2312"/>
                <a:cs typeface="楷体_GB2312"/>
              </a:rPr>
              <a:t>point </a:t>
            </a:r>
            <a:r>
              <a:rPr lang="en-US" altLang="zh-CN" sz="2000" b="1" dirty="0" err="1">
                <a:solidFill>
                  <a:srgbClr val="000066"/>
                </a:solidFill>
                <a:ea typeface="楷体_GB2312"/>
                <a:cs typeface="楷体_GB2312"/>
              </a:rPr>
              <a:t>prevoious</a:t>
            </a:r>
            <a:r>
              <a:rPr lang="zh-CN" altLang="en-US" sz="2000" b="1" dirty="0">
                <a:solidFill>
                  <a:srgbClr val="000066"/>
                </a:solidFill>
                <a:ea typeface="楷体_GB2312"/>
                <a:cs typeface="楷体_GB2312"/>
              </a:rPr>
              <a:t>                                </a:t>
            </a:r>
            <a:r>
              <a:rPr lang="en-US" altLang="zh-CN" sz="2000" b="1" dirty="0">
                <a:solidFill>
                  <a:srgbClr val="000066"/>
                </a:solidFill>
                <a:ea typeface="楷体_GB2312"/>
                <a:cs typeface="楷体_GB2312"/>
              </a:rPr>
              <a:t>point succeed </a:t>
            </a:r>
            <a:endParaRPr lang="zh-CN" altLang="en-US" sz="2000" b="1" dirty="0">
              <a:solidFill>
                <a:srgbClr val="000066"/>
              </a:solidFill>
              <a:ea typeface="楷体_GB2312"/>
              <a:cs typeface="楷体_GB2312"/>
              <a:sym typeface="Wingdings" panose="05000000000000000000" pitchFamily="2" charset="2"/>
            </a:endParaRPr>
          </a:p>
        </p:txBody>
      </p:sp>
      <p:sp>
        <p:nvSpPr>
          <p:cNvPr id="60422" name="Line 13"/>
          <p:cNvSpPr>
            <a:spLocks noChangeShapeType="1"/>
          </p:cNvSpPr>
          <p:nvPr/>
        </p:nvSpPr>
        <p:spPr bwMode="auto">
          <a:xfrm flipV="1">
            <a:off x="2946400" y="3200400"/>
            <a:ext cx="0" cy="457200"/>
          </a:xfrm>
          <a:prstGeom prst="line">
            <a:avLst/>
          </a:prstGeom>
          <a:noFill/>
          <a:ln w="9525">
            <a:solidFill>
              <a:srgbClr val="C8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3" name="Line 14"/>
          <p:cNvSpPr>
            <a:spLocks noChangeShapeType="1"/>
          </p:cNvSpPr>
          <p:nvPr/>
        </p:nvSpPr>
        <p:spPr bwMode="auto">
          <a:xfrm flipV="1">
            <a:off x="6604000" y="3200400"/>
            <a:ext cx="0" cy="381000"/>
          </a:xfrm>
          <a:prstGeom prst="line">
            <a:avLst/>
          </a:prstGeom>
          <a:noFill/>
          <a:ln w="9525">
            <a:solidFill>
              <a:srgbClr val="C8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p:cNvGrpSpPr/>
          <p:nvPr/>
        </p:nvGrpSpPr>
        <p:grpSpPr>
          <a:xfrm>
            <a:off x="168866" y="4318144"/>
            <a:ext cx="8575742" cy="1445985"/>
            <a:chOff x="304801" y="4267200"/>
            <a:chExt cx="10464799" cy="1665326"/>
          </a:xfrm>
        </p:grpSpPr>
        <p:sp>
          <p:nvSpPr>
            <p:cNvPr id="60430" name="Rectangle 21" descr="羊皮纸"/>
            <p:cNvSpPr>
              <a:spLocks noChangeArrowheads="1"/>
            </p:cNvSpPr>
            <p:nvPr/>
          </p:nvSpPr>
          <p:spPr bwMode="auto">
            <a:xfrm>
              <a:off x="3454400" y="4572000"/>
              <a:ext cx="1219200" cy="533400"/>
            </a:xfrm>
            <a:prstGeom prst="rect">
              <a:avLst/>
            </a:prstGeom>
            <a:blipFill dpi="0" rotWithShape="0">
              <a:blip r:embed="rId2"/>
              <a:srcRect/>
              <a:tile tx="0" ty="0" sx="100000" sy="100000" flip="none" algn="tl"/>
            </a:blip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grpSp>
          <p:nvGrpSpPr>
            <p:cNvPr id="3" name="组合 2"/>
            <p:cNvGrpSpPr/>
            <p:nvPr/>
          </p:nvGrpSpPr>
          <p:grpSpPr>
            <a:xfrm>
              <a:off x="304801" y="4267200"/>
              <a:ext cx="10464799" cy="1665326"/>
              <a:chOff x="304801" y="4267200"/>
              <a:chExt cx="10464799" cy="1665326"/>
            </a:xfrm>
          </p:grpSpPr>
          <p:sp>
            <p:nvSpPr>
              <p:cNvPr id="60424" name="Text Box 15"/>
              <p:cNvSpPr txBox="1">
                <a:spLocks noChangeArrowheads="1"/>
              </p:cNvSpPr>
              <p:nvPr/>
            </p:nvSpPr>
            <p:spPr bwMode="auto">
              <a:xfrm>
                <a:off x="2641601" y="5446713"/>
                <a:ext cx="5739907" cy="4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947" tIns="56473" rIns="112947" bIns="56473">
                <a:spAutoFit/>
              </a:bodyPr>
              <a:lstStyle>
                <a:lvl1pPr defTabSz="1128395"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defTabSz="1128395"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latin typeface="仿宋_GB2312"/>
                    <a:ea typeface="楷体_GB2312"/>
                    <a:cs typeface="楷体_GB2312"/>
                  </a:rPr>
                  <a:t>not empty list</a:t>
                </a:r>
                <a:r>
                  <a:rPr lang="zh-CN" altLang="en-US" sz="2000" b="1">
                    <a:solidFill>
                      <a:srgbClr val="FF3300"/>
                    </a:solidFill>
                    <a:latin typeface="仿宋_GB2312"/>
                    <a:ea typeface="楷体_GB2312"/>
                    <a:cs typeface="楷体_GB2312"/>
                  </a:rPr>
                  <a:t>               </a:t>
                </a:r>
                <a:r>
                  <a:rPr lang="en-US" altLang="zh-CN" sz="2000" b="1">
                    <a:solidFill>
                      <a:srgbClr val="FF3300"/>
                    </a:solidFill>
                    <a:latin typeface="仿宋_GB2312"/>
                    <a:ea typeface="楷体_GB2312"/>
                    <a:cs typeface="楷体_GB2312"/>
                  </a:rPr>
                  <a:t>empty list</a:t>
                </a:r>
                <a:endParaRPr lang="zh-CN" altLang="en-US" sz="2000" b="1">
                  <a:solidFill>
                    <a:srgbClr val="FF3300"/>
                  </a:solidFill>
                  <a:ea typeface="楷体_GB2312"/>
                  <a:cs typeface="楷体_GB2312"/>
                </a:endParaRPr>
              </a:p>
            </p:txBody>
          </p:sp>
          <p:sp>
            <p:nvSpPr>
              <p:cNvPr id="60425" name="Rectangle 16"/>
              <p:cNvSpPr>
                <a:spLocks noChangeArrowheads="1"/>
              </p:cNvSpPr>
              <p:nvPr/>
            </p:nvSpPr>
            <p:spPr bwMode="auto">
              <a:xfrm>
                <a:off x="1727200" y="4572000"/>
                <a:ext cx="1219200" cy="533400"/>
              </a:xfrm>
              <a:prstGeom prst="rect">
                <a:avLst/>
              </a:prstGeom>
              <a:solidFill>
                <a:srgbClr val="99CC00"/>
              </a:solidFill>
              <a:ln w="9525">
                <a:miter lim="800000"/>
              </a:ln>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60426" name="Line 17"/>
              <p:cNvSpPr>
                <a:spLocks noChangeShapeType="1"/>
              </p:cNvSpPr>
              <p:nvPr/>
            </p:nvSpPr>
            <p:spPr bwMode="auto">
              <a:xfrm>
                <a:off x="20320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27" name="Line 18"/>
              <p:cNvSpPr>
                <a:spLocks noChangeShapeType="1"/>
              </p:cNvSpPr>
              <p:nvPr/>
            </p:nvSpPr>
            <p:spPr bwMode="auto">
              <a:xfrm>
                <a:off x="26416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28" name="Line 19"/>
              <p:cNvSpPr>
                <a:spLocks noChangeShapeType="1"/>
              </p:cNvSpPr>
              <p:nvPr/>
            </p:nvSpPr>
            <p:spPr bwMode="auto">
              <a:xfrm flipV="1">
                <a:off x="20320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29" name="Line 20"/>
              <p:cNvSpPr>
                <a:spLocks noChangeShapeType="1"/>
              </p:cNvSpPr>
              <p:nvPr/>
            </p:nvSpPr>
            <p:spPr bwMode="auto">
              <a:xfrm flipV="1">
                <a:off x="26416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1" name="Line 22"/>
              <p:cNvSpPr>
                <a:spLocks noChangeShapeType="1"/>
              </p:cNvSpPr>
              <p:nvPr/>
            </p:nvSpPr>
            <p:spPr bwMode="auto">
              <a:xfrm>
                <a:off x="37592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2" name="Line 23"/>
              <p:cNvSpPr>
                <a:spLocks noChangeShapeType="1"/>
              </p:cNvSpPr>
              <p:nvPr/>
            </p:nvSpPr>
            <p:spPr bwMode="auto">
              <a:xfrm>
                <a:off x="43688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3" name="Line 24"/>
              <p:cNvSpPr>
                <a:spLocks noChangeShapeType="1"/>
              </p:cNvSpPr>
              <p:nvPr/>
            </p:nvSpPr>
            <p:spPr bwMode="auto">
              <a:xfrm flipV="1">
                <a:off x="37592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4" name="Line 25"/>
              <p:cNvSpPr>
                <a:spLocks noChangeShapeType="1"/>
              </p:cNvSpPr>
              <p:nvPr/>
            </p:nvSpPr>
            <p:spPr bwMode="auto">
              <a:xfrm flipV="1">
                <a:off x="43688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5" name="Rectangle 26" descr="羊皮纸"/>
              <p:cNvSpPr>
                <a:spLocks noChangeArrowheads="1"/>
              </p:cNvSpPr>
              <p:nvPr/>
            </p:nvSpPr>
            <p:spPr bwMode="auto">
              <a:xfrm>
                <a:off x="5689600" y="4572000"/>
                <a:ext cx="1219200" cy="533400"/>
              </a:xfrm>
              <a:prstGeom prst="rect">
                <a:avLst/>
              </a:prstGeom>
              <a:blipFill dpi="0" rotWithShape="0">
                <a:blip r:embed="rId2"/>
                <a:srcRect/>
                <a:tile tx="0" ty="0" sx="100000" sy="100000" flip="none" algn="tl"/>
              </a:blip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60436" name="Line 27"/>
              <p:cNvSpPr>
                <a:spLocks noChangeShapeType="1"/>
              </p:cNvSpPr>
              <p:nvPr/>
            </p:nvSpPr>
            <p:spPr bwMode="auto">
              <a:xfrm>
                <a:off x="59944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7" name="Line 28"/>
              <p:cNvSpPr>
                <a:spLocks noChangeShapeType="1"/>
              </p:cNvSpPr>
              <p:nvPr/>
            </p:nvSpPr>
            <p:spPr bwMode="auto">
              <a:xfrm>
                <a:off x="66040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8" name="Line 29"/>
              <p:cNvSpPr>
                <a:spLocks noChangeShapeType="1"/>
              </p:cNvSpPr>
              <p:nvPr/>
            </p:nvSpPr>
            <p:spPr bwMode="auto">
              <a:xfrm flipV="1">
                <a:off x="59944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9" name="Line 30"/>
              <p:cNvSpPr>
                <a:spLocks noChangeShapeType="1"/>
              </p:cNvSpPr>
              <p:nvPr/>
            </p:nvSpPr>
            <p:spPr bwMode="auto">
              <a:xfrm flipV="1">
                <a:off x="66040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0" name="Rectangle 31"/>
              <p:cNvSpPr>
                <a:spLocks noChangeArrowheads="1"/>
              </p:cNvSpPr>
              <p:nvPr/>
            </p:nvSpPr>
            <p:spPr bwMode="auto">
              <a:xfrm>
                <a:off x="9042400" y="4572000"/>
                <a:ext cx="1219200" cy="533400"/>
              </a:xfrm>
              <a:prstGeom prst="rect">
                <a:avLst/>
              </a:prstGeom>
              <a:solidFill>
                <a:srgbClr val="99CC00"/>
              </a:solidFill>
              <a:ln w="9525">
                <a:miter lim="800000"/>
              </a:ln>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60441" name="Line 32"/>
              <p:cNvSpPr>
                <a:spLocks noChangeShapeType="1"/>
              </p:cNvSpPr>
              <p:nvPr/>
            </p:nvSpPr>
            <p:spPr bwMode="auto">
              <a:xfrm>
                <a:off x="93472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2" name="Line 33"/>
              <p:cNvSpPr>
                <a:spLocks noChangeShapeType="1"/>
              </p:cNvSpPr>
              <p:nvPr/>
            </p:nvSpPr>
            <p:spPr bwMode="auto">
              <a:xfrm>
                <a:off x="99568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3" name="Line 34"/>
              <p:cNvSpPr>
                <a:spLocks noChangeShapeType="1"/>
              </p:cNvSpPr>
              <p:nvPr/>
            </p:nvSpPr>
            <p:spPr bwMode="auto">
              <a:xfrm flipV="1">
                <a:off x="93472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4" name="Line 35"/>
              <p:cNvSpPr>
                <a:spLocks noChangeShapeType="1"/>
              </p:cNvSpPr>
              <p:nvPr/>
            </p:nvSpPr>
            <p:spPr bwMode="auto">
              <a:xfrm flipV="1">
                <a:off x="99568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5" name="Line 36"/>
              <p:cNvSpPr>
                <a:spLocks noChangeShapeType="1"/>
              </p:cNvSpPr>
              <p:nvPr/>
            </p:nvSpPr>
            <p:spPr bwMode="auto">
              <a:xfrm>
                <a:off x="1320800" y="48006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6" name="Line 37"/>
              <p:cNvSpPr>
                <a:spLocks noChangeShapeType="1"/>
              </p:cNvSpPr>
              <p:nvPr/>
            </p:nvSpPr>
            <p:spPr bwMode="auto">
              <a:xfrm>
                <a:off x="3048000" y="47244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7" name="Line 38"/>
              <p:cNvSpPr>
                <a:spLocks noChangeShapeType="1"/>
              </p:cNvSpPr>
              <p:nvPr/>
            </p:nvSpPr>
            <p:spPr bwMode="auto">
              <a:xfrm>
                <a:off x="4775200" y="47244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8" name="Line 39"/>
              <p:cNvSpPr>
                <a:spLocks noChangeShapeType="1"/>
              </p:cNvSpPr>
              <p:nvPr/>
            </p:nvSpPr>
            <p:spPr bwMode="auto">
              <a:xfrm>
                <a:off x="5283200" y="47244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9" name="Line 40"/>
              <p:cNvSpPr>
                <a:spLocks noChangeShapeType="1"/>
              </p:cNvSpPr>
              <p:nvPr/>
            </p:nvSpPr>
            <p:spPr bwMode="auto">
              <a:xfrm>
                <a:off x="70104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0" name="Line 41"/>
              <p:cNvSpPr>
                <a:spLocks noChangeShapeType="1"/>
              </p:cNvSpPr>
              <p:nvPr/>
            </p:nvSpPr>
            <p:spPr bwMode="auto">
              <a:xfrm>
                <a:off x="8432800" y="4800600"/>
                <a:ext cx="6096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1" name="Line 42"/>
              <p:cNvSpPr>
                <a:spLocks noChangeShapeType="1"/>
              </p:cNvSpPr>
              <p:nvPr/>
            </p:nvSpPr>
            <p:spPr bwMode="auto">
              <a:xfrm>
                <a:off x="8636000" y="46482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2" name="Line 43"/>
              <p:cNvSpPr>
                <a:spLocks noChangeShapeType="1"/>
              </p:cNvSpPr>
              <p:nvPr/>
            </p:nvSpPr>
            <p:spPr bwMode="auto">
              <a:xfrm>
                <a:off x="1422400" y="4648200"/>
                <a:ext cx="3048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3" name="Line 44"/>
              <p:cNvSpPr>
                <a:spLocks noChangeShapeType="1"/>
              </p:cNvSpPr>
              <p:nvPr/>
            </p:nvSpPr>
            <p:spPr bwMode="auto">
              <a:xfrm>
                <a:off x="103632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4" name="Line 45"/>
              <p:cNvSpPr>
                <a:spLocks noChangeShapeType="1"/>
              </p:cNvSpPr>
              <p:nvPr/>
            </p:nvSpPr>
            <p:spPr bwMode="auto">
              <a:xfrm>
                <a:off x="52832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5" name="Line 46"/>
              <p:cNvSpPr>
                <a:spLocks noChangeShapeType="1"/>
              </p:cNvSpPr>
              <p:nvPr/>
            </p:nvSpPr>
            <p:spPr bwMode="auto">
              <a:xfrm>
                <a:off x="47752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6" name="Line 47"/>
              <p:cNvSpPr>
                <a:spLocks noChangeShapeType="1"/>
              </p:cNvSpPr>
              <p:nvPr/>
            </p:nvSpPr>
            <p:spPr bwMode="auto">
              <a:xfrm>
                <a:off x="30480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7" name="Line 48"/>
              <p:cNvSpPr>
                <a:spLocks noChangeShapeType="1"/>
              </p:cNvSpPr>
              <p:nvPr/>
            </p:nvSpPr>
            <p:spPr bwMode="auto">
              <a:xfrm flipH="1">
                <a:off x="1422400" y="4953000"/>
                <a:ext cx="3048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8" name="Line 49"/>
              <p:cNvSpPr>
                <a:spLocks noChangeShapeType="1"/>
              </p:cNvSpPr>
              <p:nvPr/>
            </p:nvSpPr>
            <p:spPr bwMode="auto">
              <a:xfrm>
                <a:off x="1422400" y="4953000"/>
                <a:ext cx="0" cy="3048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9" name="Line 50"/>
              <p:cNvSpPr>
                <a:spLocks noChangeShapeType="1"/>
              </p:cNvSpPr>
              <p:nvPr/>
            </p:nvSpPr>
            <p:spPr bwMode="auto">
              <a:xfrm>
                <a:off x="1422400" y="5257800"/>
                <a:ext cx="5994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0" name="Line 51"/>
              <p:cNvSpPr>
                <a:spLocks noChangeShapeType="1"/>
              </p:cNvSpPr>
              <p:nvPr/>
            </p:nvSpPr>
            <p:spPr bwMode="auto">
              <a:xfrm>
                <a:off x="7416800" y="48768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1" name="Line 52"/>
              <p:cNvSpPr>
                <a:spLocks noChangeShapeType="1"/>
              </p:cNvSpPr>
              <p:nvPr/>
            </p:nvSpPr>
            <p:spPr bwMode="auto">
              <a:xfrm>
                <a:off x="1422400" y="42672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2" name="Line 53"/>
              <p:cNvSpPr>
                <a:spLocks noChangeShapeType="1"/>
              </p:cNvSpPr>
              <p:nvPr/>
            </p:nvSpPr>
            <p:spPr bwMode="auto">
              <a:xfrm>
                <a:off x="1422400" y="4267200"/>
                <a:ext cx="5994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3" name="Line 54"/>
              <p:cNvSpPr>
                <a:spLocks noChangeShapeType="1"/>
              </p:cNvSpPr>
              <p:nvPr/>
            </p:nvSpPr>
            <p:spPr bwMode="auto">
              <a:xfrm>
                <a:off x="7416800" y="42672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4" name="Line 55"/>
              <p:cNvSpPr>
                <a:spLocks noChangeShapeType="1"/>
              </p:cNvSpPr>
              <p:nvPr/>
            </p:nvSpPr>
            <p:spPr bwMode="auto">
              <a:xfrm flipH="1">
                <a:off x="7010400" y="4648200"/>
                <a:ext cx="406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5" name="Line 56"/>
              <p:cNvSpPr>
                <a:spLocks noChangeShapeType="1"/>
              </p:cNvSpPr>
              <p:nvPr/>
            </p:nvSpPr>
            <p:spPr bwMode="auto">
              <a:xfrm>
                <a:off x="8636000" y="42672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6" name="Line 57"/>
              <p:cNvSpPr>
                <a:spLocks noChangeShapeType="1"/>
              </p:cNvSpPr>
              <p:nvPr/>
            </p:nvSpPr>
            <p:spPr bwMode="auto">
              <a:xfrm>
                <a:off x="10769600" y="42672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7" name="Line 58"/>
              <p:cNvSpPr>
                <a:spLocks noChangeShapeType="1"/>
              </p:cNvSpPr>
              <p:nvPr/>
            </p:nvSpPr>
            <p:spPr bwMode="auto">
              <a:xfrm flipH="1">
                <a:off x="10363200" y="4648200"/>
                <a:ext cx="406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8" name="Line 59"/>
              <p:cNvSpPr>
                <a:spLocks noChangeShapeType="1"/>
              </p:cNvSpPr>
              <p:nvPr/>
            </p:nvSpPr>
            <p:spPr bwMode="auto">
              <a:xfrm>
                <a:off x="8636000" y="4267200"/>
                <a:ext cx="21336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9" name="Line 60"/>
              <p:cNvSpPr>
                <a:spLocks noChangeShapeType="1"/>
              </p:cNvSpPr>
              <p:nvPr/>
            </p:nvSpPr>
            <p:spPr bwMode="auto">
              <a:xfrm>
                <a:off x="8636000" y="4953000"/>
                <a:ext cx="0" cy="3048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70" name="Line 61"/>
              <p:cNvSpPr>
                <a:spLocks noChangeShapeType="1"/>
              </p:cNvSpPr>
              <p:nvPr/>
            </p:nvSpPr>
            <p:spPr bwMode="auto">
              <a:xfrm>
                <a:off x="8636000" y="5257800"/>
                <a:ext cx="21336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71" name="Line 62"/>
              <p:cNvSpPr>
                <a:spLocks noChangeShapeType="1"/>
              </p:cNvSpPr>
              <p:nvPr/>
            </p:nvSpPr>
            <p:spPr bwMode="auto">
              <a:xfrm>
                <a:off x="10769600" y="48768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72" name="Line 63"/>
              <p:cNvSpPr>
                <a:spLocks noChangeShapeType="1"/>
              </p:cNvSpPr>
              <p:nvPr/>
            </p:nvSpPr>
            <p:spPr bwMode="auto">
              <a:xfrm flipH="1">
                <a:off x="8636000" y="4953000"/>
                <a:ext cx="406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73" name="Text Box 64"/>
              <p:cNvSpPr txBox="1">
                <a:spLocks noChangeArrowheads="1"/>
              </p:cNvSpPr>
              <p:nvPr/>
            </p:nvSpPr>
            <p:spPr bwMode="auto">
              <a:xfrm>
                <a:off x="7446434" y="4546600"/>
                <a:ext cx="661048" cy="46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ea typeface="楷体_GB2312"/>
                    <a:cs typeface="楷体_GB2312"/>
                  </a:rPr>
                  <a:t>first</a:t>
                </a:r>
                <a:endParaRPr lang="en-US" altLang="zh-CN" sz="2000">
                  <a:solidFill>
                    <a:srgbClr val="FF3300"/>
                  </a:solidFill>
                  <a:ea typeface="楷体_GB2312"/>
                  <a:cs typeface="楷体_GB2312"/>
                </a:endParaRPr>
              </a:p>
            </p:txBody>
          </p:sp>
          <p:sp>
            <p:nvSpPr>
              <p:cNvPr id="60474" name="Text Box 65"/>
              <p:cNvSpPr txBox="1">
                <a:spLocks noChangeArrowheads="1"/>
              </p:cNvSpPr>
              <p:nvPr/>
            </p:nvSpPr>
            <p:spPr bwMode="auto">
              <a:xfrm>
                <a:off x="304801" y="4495801"/>
                <a:ext cx="756675" cy="53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first</a:t>
                </a:r>
                <a:endParaRPr lang="en-US" altLang="zh-CN" sz="2000">
                  <a:solidFill>
                    <a:srgbClr val="FF3300"/>
                  </a:solidFill>
                </a:endParaRPr>
              </a:p>
            </p:txBody>
          </p:sp>
        </p:grpSp>
      </p:grpSp>
    </p:spTree>
    <p:extLst>
      <p:ext uri="{BB962C8B-B14F-4D97-AF65-F5344CB8AC3E}">
        <p14:creationId xmlns:p14="http://schemas.microsoft.com/office/powerpoint/2010/main" val="21954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a:t>
            </a:r>
            <a:r>
              <a:rPr lang="zh-CN" altLang="en-US" dirty="0" smtClean="0"/>
              <a:t>链表应用</a:t>
            </a:r>
            <a:endParaRPr lang="zh-CN" altLang="en-US" dirty="0"/>
          </a:p>
        </p:txBody>
      </p:sp>
      <p:sp>
        <p:nvSpPr>
          <p:cNvPr id="3" name="内容占位符 2"/>
          <p:cNvSpPr>
            <a:spLocks noGrp="1"/>
          </p:cNvSpPr>
          <p:nvPr>
            <p:ph idx="1"/>
          </p:nvPr>
        </p:nvSpPr>
        <p:spPr/>
        <p:txBody>
          <a:bodyPr>
            <a:normAutofit/>
          </a:bodyPr>
          <a:lstStyle/>
          <a:p>
            <a:pPr>
              <a:spcBef>
                <a:spcPct val="20000"/>
              </a:spcBef>
            </a:pPr>
            <a:r>
              <a:rPr lang="en-US" altLang="zh-CN" b="1" dirty="0" smtClean="0">
                <a:solidFill>
                  <a:srgbClr val="003399"/>
                </a:solidFill>
              </a:rPr>
              <a:t>Use </a:t>
            </a:r>
            <a:r>
              <a:rPr lang="en-US" altLang="zh-CN" b="1" dirty="0">
                <a:solidFill>
                  <a:srgbClr val="003399"/>
                </a:solidFill>
              </a:rPr>
              <a:t>circularly linked list to solve Josephus problem</a:t>
            </a:r>
            <a:endParaRPr lang="zh-CN" altLang="en-US" b="1" dirty="0">
              <a:solidFill>
                <a:srgbClr val="003399"/>
              </a:solidFill>
              <a:latin typeface="Calibri" panose="020F0502020204030204" charset="0"/>
              <a:ea typeface="楷体_GB2312"/>
              <a:cs typeface="楷体_GB2312"/>
            </a:endParaRPr>
          </a:p>
          <a:p>
            <a:pPr lvl="1">
              <a:spcBef>
                <a:spcPct val="20000"/>
              </a:spcBef>
            </a:pPr>
            <a:r>
              <a:rPr lang="en-US" altLang="zh-CN" b="1" dirty="0">
                <a:solidFill>
                  <a:srgbClr val="003399"/>
                </a:solidFill>
              </a:rPr>
              <a:t>N people sitting around. First person begins to number from one, and continue doing this one by one at clockwise, when it comes to the person who numbers m, then let him out. The next person begins to number from one, when it comes to the person who numbers m, then let him out. Continue doing this until there is only one person left. Then this person is the winner.</a:t>
            </a:r>
          </a:p>
          <a:p>
            <a:pPr lvl="1">
              <a:spcBef>
                <a:spcPct val="20000"/>
              </a:spcBef>
            </a:pPr>
            <a:r>
              <a:rPr lang="en-US" altLang="zh-CN" b="1" dirty="0">
                <a:solidFill>
                  <a:srgbClr val="003399"/>
                </a:solidFill>
                <a:latin typeface="Calibri" panose="020F0502020204030204" charset="0"/>
                <a:ea typeface="楷体_GB2312"/>
                <a:cs typeface="楷体_GB2312"/>
              </a:rPr>
              <a:t>For example:  n = 8   m = 3</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58483" y="5184475"/>
            <a:ext cx="8001000" cy="1319842"/>
          </a:xfrm>
          <a:prstGeom prst="rect">
            <a:avLst/>
          </a:prstGeom>
          <a:noFill/>
        </p:spPr>
      </p:pic>
    </p:spTree>
    <p:extLst>
      <p:ext uri="{BB962C8B-B14F-4D97-AF65-F5344CB8AC3E}">
        <p14:creationId xmlns:p14="http://schemas.microsoft.com/office/powerpoint/2010/main" val="42560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链表和顺序表对比</a:t>
            </a:r>
            <a:endParaRPr lang="zh-CN" altLang="en-US" dirty="0"/>
          </a:p>
        </p:txBody>
      </p:sp>
      <p:sp>
        <p:nvSpPr>
          <p:cNvPr id="5" name="文本占位符 4"/>
          <p:cNvSpPr>
            <a:spLocks noGrp="1"/>
          </p:cNvSpPr>
          <p:nvPr>
            <p:ph type="body" idx="1"/>
          </p:nvPr>
        </p:nvSpPr>
        <p:spPr/>
        <p:txBody>
          <a:bodyPr/>
          <a:lstStyle/>
          <a:p>
            <a:r>
              <a:rPr lang="zh-CN" altLang="en-US" dirty="0" smtClean="0"/>
              <a:t>链表</a:t>
            </a:r>
            <a:r>
              <a:rPr lang="en-US" altLang="zh-CN" dirty="0" smtClean="0"/>
              <a:t>	</a:t>
            </a:r>
            <a:endParaRPr lang="zh-CN" altLang="en-US" dirty="0"/>
          </a:p>
        </p:txBody>
      </p:sp>
      <p:sp>
        <p:nvSpPr>
          <p:cNvPr id="6" name="内容占位符 5"/>
          <p:cNvSpPr>
            <a:spLocks noGrp="1"/>
          </p:cNvSpPr>
          <p:nvPr>
            <p:ph sz="half" idx="2"/>
          </p:nvPr>
        </p:nvSpPr>
        <p:spPr/>
        <p:txBody>
          <a:bodyPr/>
          <a:lstStyle/>
          <a:p>
            <a:r>
              <a:rPr lang="zh-CN" altLang="en-US" dirty="0" smtClean="0"/>
              <a:t>存储分配方式</a:t>
            </a:r>
            <a:endParaRPr lang="en-US" altLang="zh-CN" dirty="0" smtClean="0"/>
          </a:p>
          <a:p>
            <a:pPr lvl="1"/>
            <a:r>
              <a:rPr lang="zh-CN" altLang="en-US" dirty="0" smtClean="0"/>
              <a:t>灵活，易扩充，存储空间为</a:t>
            </a:r>
            <a:r>
              <a:rPr lang="en-US" altLang="zh-CN" dirty="0" smtClean="0"/>
              <a:t>n(s+4(8))</a:t>
            </a:r>
          </a:p>
          <a:p>
            <a:r>
              <a:rPr lang="zh-CN" altLang="en-US" dirty="0"/>
              <a:t>时间性能</a:t>
            </a:r>
            <a:endParaRPr lang="en-US" altLang="zh-CN" dirty="0"/>
          </a:p>
          <a:p>
            <a:pPr lvl="1" fontAlgn="ctr"/>
            <a:r>
              <a:rPr lang="en-US" altLang="zh-CN" dirty="0" smtClean="0"/>
              <a:t>get Θ(n)</a:t>
            </a:r>
            <a:endParaRPr lang="zh-CN" altLang="zh-CN" dirty="0"/>
          </a:p>
          <a:p>
            <a:pPr lvl="1"/>
            <a:r>
              <a:rPr lang="en-US" altLang="zh-CN" dirty="0"/>
              <a:t>Insert &amp; delete Θ(n</a:t>
            </a:r>
            <a:r>
              <a:rPr lang="en-US" altLang="zh-CN" dirty="0" smtClean="0"/>
              <a:t>) or </a:t>
            </a:r>
            <a:r>
              <a:rPr lang="en-US" altLang="zh-CN" dirty="0"/>
              <a:t>Θ(1)</a:t>
            </a:r>
          </a:p>
          <a:p>
            <a:endParaRPr lang="en-US" altLang="zh-CN" dirty="0" smtClean="0"/>
          </a:p>
          <a:p>
            <a:endParaRPr lang="zh-CN" altLang="en-US" dirty="0"/>
          </a:p>
        </p:txBody>
      </p:sp>
      <p:sp>
        <p:nvSpPr>
          <p:cNvPr id="7" name="文本占位符 6"/>
          <p:cNvSpPr>
            <a:spLocks noGrp="1"/>
          </p:cNvSpPr>
          <p:nvPr>
            <p:ph type="body" sz="quarter" idx="3"/>
          </p:nvPr>
        </p:nvSpPr>
        <p:spPr/>
        <p:txBody>
          <a:bodyPr/>
          <a:lstStyle/>
          <a:p>
            <a:r>
              <a:rPr lang="zh-CN" altLang="en-US" dirty="0" smtClean="0"/>
              <a:t>顺序表</a:t>
            </a:r>
            <a:endParaRPr lang="zh-CN" altLang="en-US" dirty="0"/>
          </a:p>
        </p:txBody>
      </p:sp>
      <p:sp>
        <p:nvSpPr>
          <p:cNvPr id="8" name="内容占位符 7"/>
          <p:cNvSpPr>
            <a:spLocks noGrp="1"/>
          </p:cNvSpPr>
          <p:nvPr>
            <p:ph sz="quarter" idx="4"/>
          </p:nvPr>
        </p:nvSpPr>
        <p:spPr/>
        <p:txBody>
          <a:bodyPr/>
          <a:lstStyle/>
          <a:p>
            <a:r>
              <a:rPr lang="zh-CN" altLang="en-US" dirty="0"/>
              <a:t>存储分配方式</a:t>
            </a:r>
            <a:endParaRPr lang="en-US" altLang="zh-CN" dirty="0"/>
          </a:p>
          <a:p>
            <a:pPr lvl="1"/>
            <a:r>
              <a:rPr lang="zh-CN" altLang="en-US" dirty="0" smtClean="0"/>
              <a:t>不宜扩充，需要预分配，占用空间在</a:t>
            </a:r>
            <a:r>
              <a:rPr lang="en-US" altLang="zh-CN" dirty="0" smtClean="0"/>
              <a:t>ns~4ns</a:t>
            </a:r>
            <a:r>
              <a:rPr lang="zh-CN" altLang="en-US" dirty="0" smtClean="0"/>
              <a:t>之间</a:t>
            </a:r>
            <a:endParaRPr lang="en-US" altLang="zh-CN" dirty="0" smtClean="0"/>
          </a:p>
          <a:p>
            <a:r>
              <a:rPr lang="zh-CN" altLang="en-US" dirty="0" smtClean="0"/>
              <a:t>时间性能</a:t>
            </a:r>
            <a:endParaRPr lang="en-US" altLang="zh-CN" dirty="0" smtClean="0"/>
          </a:p>
          <a:p>
            <a:pPr lvl="1" fontAlgn="ctr"/>
            <a:r>
              <a:rPr lang="en-US" altLang="zh-CN" dirty="0" smtClean="0"/>
              <a:t>get Θ(1</a:t>
            </a:r>
            <a:r>
              <a:rPr lang="en-US" altLang="zh-CN" dirty="0"/>
              <a:t>)</a:t>
            </a:r>
            <a:endParaRPr lang="zh-CN" altLang="zh-CN" dirty="0"/>
          </a:p>
          <a:p>
            <a:pPr lvl="1"/>
            <a:r>
              <a:rPr lang="en-US" altLang="zh-CN" dirty="0" smtClean="0"/>
              <a:t>Insert &amp; delete Θ(n)</a:t>
            </a:r>
          </a:p>
          <a:p>
            <a:endParaRPr lang="zh-CN" altLang="en-US" dirty="0"/>
          </a:p>
        </p:txBody>
      </p:sp>
    </p:spTree>
    <p:extLst>
      <p:ext uri="{BB962C8B-B14F-4D97-AF65-F5344CB8AC3E}">
        <p14:creationId xmlns:p14="http://schemas.microsoft.com/office/powerpoint/2010/main" val="388632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顺序表  </a:t>
            </a:r>
            <a:r>
              <a:rPr lang="en-US" altLang="zh-CN" smtClean="0">
                <a:solidFill>
                  <a:srgbClr val="FF0000"/>
                </a:solidFill>
              </a:rPr>
              <a:t>VS</a:t>
            </a:r>
            <a:r>
              <a:rPr lang="en-US" altLang="zh-CN" smtClean="0"/>
              <a:t>  </a:t>
            </a:r>
            <a:r>
              <a:rPr lang="zh-CN" altLang="en-US" smtClean="0"/>
              <a:t>单向链表</a:t>
            </a:r>
          </a:p>
        </p:txBody>
      </p:sp>
      <p:sp>
        <p:nvSpPr>
          <p:cNvPr id="8089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747404-A332-4D83-872D-4A26839F0175}" type="slidenum">
              <a:rPr lang="en-US" altLang="en-US" smtClean="0">
                <a:solidFill>
                  <a:srgbClr val="4B4B4B"/>
                </a:solidFill>
              </a:rPr>
              <a:t>57</a:t>
            </a:fld>
            <a:endParaRPr lang="en-US" altLang="en-US" smtClean="0">
              <a:solidFill>
                <a:srgbClr val="4B4B4B"/>
              </a:solidFill>
            </a:endParaRPr>
          </a:p>
        </p:txBody>
      </p:sp>
      <p:graphicFrame>
        <p:nvGraphicFramePr>
          <p:cNvPr id="5" name="表格 4"/>
          <p:cNvGraphicFramePr>
            <a:graphicFrameLocks noGrp="1"/>
          </p:cNvGraphicFramePr>
          <p:nvPr>
            <p:extLst/>
          </p:nvPr>
        </p:nvGraphicFramePr>
        <p:xfrm>
          <a:off x="508001" y="1538289"/>
          <a:ext cx="8127999" cy="2966152"/>
        </p:xfrm>
        <a:graphic>
          <a:graphicData uri="http://schemas.openxmlformats.org/drawingml/2006/table">
            <a:tbl>
              <a:tblPr firstRow="1" bandRow="1">
                <a:tableStyleId>{5C22544A-7EE6-4342-B048-85BDC9FD1C3A}</a:tableStyleId>
              </a:tblPr>
              <a:tblGrid>
                <a:gridCol w="2709333"/>
                <a:gridCol w="2709333"/>
                <a:gridCol w="2709333"/>
              </a:tblGrid>
              <a:tr h="370769">
                <a:tc>
                  <a:txBody>
                    <a:bodyPr/>
                    <a:lstStyle/>
                    <a:p>
                      <a:pPr algn="ctr"/>
                      <a:r>
                        <a:rPr lang="zh-CN" altLang="en-US" sz="1800" dirty="0" smtClean="0"/>
                        <a:t>操作</a:t>
                      </a:r>
                      <a:r>
                        <a:rPr lang="en-US" altLang="zh-CN" sz="1800" dirty="0" smtClean="0"/>
                        <a:t>(</a:t>
                      </a:r>
                      <a:r>
                        <a:rPr lang="en-US" altLang="zh-CN" sz="1800" i="1" dirty="0" smtClean="0"/>
                        <a:t>ADT</a:t>
                      </a:r>
                      <a:r>
                        <a:rPr lang="en-US" altLang="zh-CN" sz="1800" dirty="0" smtClean="0"/>
                        <a:t>)</a:t>
                      </a:r>
                      <a:endParaRPr lang="zh-CN" altLang="en-US" sz="1800" dirty="0"/>
                    </a:p>
                  </a:txBody>
                  <a:tcPr marL="121920" marR="121920" marT="45711" marB="45711" anchor="ctr"/>
                </a:tc>
                <a:tc>
                  <a:txBody>
                    <a:bodyPr/>
                    <a:lstStyle/>
                    <a:p>
                      <a:pPr algn="ctr"/>
                      <a:r>
                        <a:rPr lang="zh-CN" altLang="en-US" sz="1800" dirty="0" smtClean="0"/>
                        <a:t>顺序表</a:t>
                      </a:r>
                      <a:endParaRPr lang="zh-CN" altLang="en-US" sz="1800" dirty="0"/>
                    </a:p>
                  </a:txBody>
                  <a:tcPr marL="121920" marR="121920" marT="45711" marB="45711" anchor="ctr"/>
                </a:tc>
                <a:tc>
                  <a:txBody>
                    <a:bodyPr/>
                    <a:lstStyle/>
                    <a:p>
                      <a:pPr algn="ctr"/>
                      <a:r>
                        <a:rPr lang="zh-CN" altLang="en-US" sz="1800" dirty="0" smtClean="0"/>
                        <a:t>单向链表</a:t>
                      </a:r>
                      <a:endParaRPr lang="zh-CN" altLang="en-US" sz="1800" dirty="0"/>
                    </a:p>
                  </a:txBody>
                  <a:tcPr marL="121920" marR="121920" marT="45711" marB="45711" anchor="ctr"/>
                </a:tc>
              </a:tr>
              <a:tr h="370769">
                <a:tc>
                  <a:txBody>
                    <a:bodyPr/>
                    <a:lstStyle/>
                    <a:p>
                      <a:pPr algn="ctr"/>
                      <a:r>
                        <a:rPr lang="en-US" altLang="zh-CN" sz="1800" i="1" dirty="0" smtClean="0"/>
                        <a:t>Destroy</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pitchFamily="49" charset="-122"/>
                          <a:ea typeface="黑体" panose="02010609060101010101" pitchFamily="49" charset="-122"/>
                        </a:rPr>
                        <a:t>Θ(1)</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latin typeface="黑体" panose="02010609060101010101" pitchFamily="49" charset="-122"/>
                          <a:ea typeface="黑体" panose="02010609060101010101" pitchFamily="49" charset="-122"/>
                        </a:rPr>
                        <a:t>Θ(n)</a:t>
                      </a:r>
                      <a:endParaRPr lang="zh-CN" altLang="en-US" sz="1800" b="1" dirty="0"/>
                    </a:p>
                  </a:txBody>
                  <a:tcPr marL="121920" marR="121920" marT="45711" marB="45711" anchor="ctr"/>
                </a:tc>
              </a:tr>
              <a:tr h="370769">
                <a:tc>
                  <a:txBody>
                    <a:bodyPr/>
                    <a:lstStyle/>
                    <a:p>
                      <a:pPr algn="ctr"/>
                      <a:r>
                        <a:rPr lang="en-US" altLang="zh-CN" sz="1800" i="1" dirty="0" smtClean="0"/>
                        <a:t>Empty</a:t>
                      </a:r>
                      <a:endParaRPr lang="zh-CN" altLang="en-US" sz="1800" i="1" dirty="0"/>
                    </a:p>
                  </a:txBody>
                  <a:tcPr marL="121920" marR="121920"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FF0000"/>
                          </a:solidFill>
                          <a:latin typeface="黑体" panose="02010609060101010101" pitchFamily="49" charset="-122"/>
                          <a:ea typeface="黑体" panose="02010609060101010101" pitchFamily="49" charset="-122"/>
                        </a:rPr>
                        <a:t>Θ(1)</a:t>
                      </a:r>
                      <a:endParaRPr lang="zh-CN" altLang="en-US" sz="1800" b="1" dirty="0" smtClean="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pitchFamily="49" charset="-122"/>
                          <a:ea typeface="黑体" panose="02010609060101010101" pitchFamily="49" charset="-122"/>
                        </a:rPr>
                        <a:t>Θ(1)</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get</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pitchFamily="49" charset="-122"/>
                          <a:ea typeface="黑体" panose="02010609060101010101" pitchFamily="49" charset="-122"/>
                        </a:rPr>
                        <a:t>Θ(1)</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latin typeface="黑体" panose="02010609060101010101" pitchFamily="49" charset="-122"/>
                          <a:ea typeface="黑体" panose="02010609060101010101" pitchFamily="49" charset="-122"/>
                        </a:rPr>
                        <a:t>Θ(n)</a:t>
                      </a:r>
                      <a:endParaRPr lang="zh-CN" altLang="en-US" sz="1800" b="1" dirty="0"/>
                    </a:p>
                  </a:txBody>
                  <a:tcPr marL="121920" marR="121920" marT="45711" marB="45711" anchor="ctr"/>
                </a:tc>
              </a:tr>
              <a:tr h="370769">
                <a:tc>
                  <a:txBody>
                    <a:bodyPr/>
                    <a:lstStyle/>
                    <a:p>
                      <a:pPr algn="ctr"/>
                      <a:r>
                        <a:rPr lang="en-US" altLang="zh-CN" sz="1800" i="1" dirty="0" err="1" smtClean="0"/>
                        <a:t>indexOf</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pitchFamily="49" charset="-122"/>
                          <a:ea typeface="黑体" panose="02010609060101010101" pitchFamily="49" charset="-122"/>
                        </a:rPr>
                        <a:t>Ο(n)</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pitchFamily="49" charset="-122"/>
                          <a:ea typeface="黑体" panose="02010609060101010101" pitchFamily="49" charset="-122"/>
                        </a:rPr>
                        <a:t>Ο(n)</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Delete</a:t>
                      </a:r>
                      <a:endParaRPr lang="zh-CN" altLang="en-US" sz="1800" i="1" dirty="0"/>
                    </a:p>
                  </a:txBody>
                  <a:tcPr marL="121920" marR="121920" marT="45711" marB="45711" anchor="ctr"/>
                </a:tc>
                <a:tc>
                  <a:txBody>
                    <a:bodyPr/>
                    <a:lstStyle/>
                    <a:p>
                      <a:pPr algn="ctr"/>
                      <a:r>
                        <a:rPr lang="en-US" altLang="zh-CN" sz="1800" b="1" dirty="0" smtClean="0">
                          <a:latin typeface="黑体" panose="02010609060101010101" pitchFamily="49" charset="-122"/>
                          <a:ea typeface="黑体" panose="02010609060101010101" pitchFamily="49" charset="-122"/>
                        </a:rPr>
                        <a:t>Ο((n-k)s)</a:t>
                      </a:r>
                      <a:endParaRPr lang="zh-CN" altLang="en-US" sz="1800" b="1" dirty="0"/>
                    </a:p>
                  </a:txBody>
                  <a:tcPr marL="121920" marR="121920" marT="45711" marB="45711" anchor="ctr"/>
                </a:tc>
                <a:tc>
                  <a:txBody>
                    <a:bodyPr/>
                    <a:lstStyle/>
                    <a:p>
                      <a:pPr algn="ctr"/>
                      <a:r>
                        <a:rPr lang="en-US" altLang="zh-CN" sz="1800" b="1" dirty="0" smtClean="0">
                          <a:solidFill>
                            <a:srgbClr val="FF0000"/>
                          </a:solidFill>
                          <a:latin typeface="黑体" panose="02010609060101010101" pitchFamily="49" charset="-122"/>
                          <a:ea typeface="黑体" panose="02010609060101010101" pitchFamily="49" charset="-122"/>
                        </a:rPr>
                        <a:t>Ο(k)</a:t>
                      </a:r>
                      <a:r>
                        <a:rPr lang="zh-CN" altLang="en-US" sz="1800" b="1" dirty="0" smtClean="0">
                          <a:solidFill>
                            <a:srgbClr val="FF0000"/>
                          </a:solidFill>
                          <a:latin typeface="黑体" panose="02010609060101010101" pitchFamily="49" charset="-122"/>
                          <a:ea typeface="黑体" panose="02010609060101010101" pitchFamily="49" charset="-122"/>
                        </a:rPr>
                        <a:t>或</a:t>
                      </a:r>
                      <a:r>
                        <a:rPr lang="en-US" altLang="zh-CN" sz="1800" b="1" dirty="0" smtClean="0">
                          <a:solidFill>
                            <a:srgbClr val="FF0000"/>
                          </a:solidFill>
                          <a:latin typeface="黑体" panose="02010609060101010101" pitchFamily="49" charset="-122"/>
                          <a:ea typeface="黑体" panose="02010609060101010101" pitchFamily="49" charset="-122"/>
                        </a:rPr>
                        <a:t>Ο(1)</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Insert</a:t>
                      </a:r>
                      <a:endParaRPr lang="zh-CN" altLang="en-US" sz="1800" i="1" dirty="0"/>
                    </a:p>
                  </a:txBody>
                  <a:tcPr marL="121920" marR="121920" marT="45711" marB="45711" anchor="ctr"/>
                </a:tc>
                <a:tc>
                  <a:txBody>
                    <a:bodyPr/>
                    <a:lstStyle/>
                    <a:p>
                      <a:pPr algn="ctr"/>
                      <a:r>
                        <a:rPr lang="en-US" altLang="zh-CN" sz="1800" b="1" dirty="0" smtClean="0">
                          <a:latin typeface="黑体" panose="02010609060101010101" pitchFamily="49" charset="-122"/>
                          <a:ea typeface="黑体" panose="02010609060101010101" pitchFamily="49" charset="-122"/>
                        </a:rPr>
                        <a:t>Ο((n-k)s)</a:t>
                      </a:r>
                      <a:endParaRPr lang="zh-CN" altLang="en-US" sz="1800" b="1" dirty="0"/>
                    </a:p>
                  </a:txBody>
                  <a:tcPr marL="121920" marR="121920"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FF0000"/>
                          </a:solidFill>
                          <a:latin typeface="黑体" panose="02010609060101010101" pitchFamily="49" charset="-122"/>
                          <a:ea typeface="黑体" panose="02010609060101010101" pitchFamily="49" charset="-122"/>
                        </a:rPr>
                        <a:t>Ο(k)</a:t>
                      </a:r>
                      <a:r>
                        <a:rPr lang="zh-CN" altLang="en-US" sz="1800" b="1" dirty="0" smtClean="0">
                          <a:solidFill>
                            <a:srgbClr val="FF0000"/>
                          </a:solidFill>
                          <a:latin typeface="黑体" panose="02010609060101010101" pitchFamily="49" charset="-122"/>
                          <a:ea typeface="黑体" panose="02010609060101010101" pitchFamily="49" charset="-122"/>
                        </a:rPr>
                        <a:t>或</a:t>
                      </a:r>
                      <a:r>
                        <a:rPr lang="en-US" altLang="zh-CN" sz="1800" b="1" dirty="0" smtClean="0">
                          <a:solidFill>
                            <a:srgbClr val="FF0000"/>
                          </a:solidFill>
                          <a:latin typeface="黑体" panose="02010609060101010101" pitchFamily="49" charset="-122"/>
                          <a:ea typeface="黑体" panose="02010609060101010101" pitchFamily="49" charset="-122"/>
                        </a:rPr>
                        <a:t>Ο(1)</a:t>
                      </a:r>
                    </a:p>
                  </a:txBody>
                  <a:tcPr marL="121920" marR="121920" marT="45711" marB="45711" anchor="ctr"/>
                </a:tc>
              </a:tr>
              <a:tr h="370769">
                <a:tc>
                  <a:txBody>
                    <a:bodyPr/>
                    <a:lstStyle/>
                    <a:p>
                      <a:pPr algn="ctr"/>
                      <a:r>
                        <a:rPr lang="en-US" altLang="zh-CN" sz="1800" i="1" dirty="0" smtClean="0"/>
                        <a:t>Output</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pitchFamily="49" charset="-122"/>
                          <a:ea typeface="黑体" panose="02010609060101010101" pitchFamily="49" charset="-122"/>
                        </a:rPr>
                        <a:t>Θ(n)</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pitchFamily="49" charset="-122"/>
                          <a:ea typeface="黑体" panose="02010609060101010101" pitchFamily="49" charset="-122"/>
                        </a:rPr>
                        <a:t>Θ(n)</a:t>
                      </a:r>
                      <a:endParaRPr lang="zh-CN" altLang="en-US" sz="1800" b="1" dirty="0">
                        <a:solidFill>
                          <a:srgbClr val="FF0000"/>
                        </a:solidFill>
                      </a:endParaRPr>
                    </a:p>
                  </a:txBody>
                  <a:tcPr marL="121920" marR="121920" marT="45711" marB="45711" anchor="ctr"/>
                </a:tc>
              </a:tr>
            </a:tbl>
          </a:graphicData>
        </a:graphic>
      </p:graphicFrame>
      <p:sp>
        <p:nvSpPr>
          <p:cNvPr id="6" name="文本框 5"/>
          <p:cNvSpPr txBox="1"/>
          <p:nvPr/>
        </p:nvSpPr>
        <p:spPr>
          <a:xfrm>
            <a:off x="6305481" y="5078399"/>
            <a:ext cx="2553904" cy="646331"/>
          </a:xfrm>
          <a:prstGeom prst="rect">
            <a:avLst/>
          </a:prstGeom>
          <a:noFill/>
          <a:ln>
            <a:solidFill>
              <a:schemeClr val="bg2"/>
            </a:solidFill>
          </a:ln>
        </p:spPr>
        <p:txBody>
          <a:bodyPr wrap="none" rtlCol="0" anchor="ctr" anchorCtr="1">
            <a:spAutoFit/>
          </a:bodyPr>
          <a:lstStyle/>
          <a:p>
            <a:r>
              <a:rPr lang="zh-CN" altLang="en-US" dirty="0">
                <a:solidFill>
                  <a:srgbClr val="FF0000"/>
                </a:solidFill>
                <a:latin typeface="Microsoft YaHei UI" panose="020B0503020204020204" pitchFamily="34" charset="-122"/>
                <a:ea typeface="Microsoft YaHei UI" panose="020B0503020204020204" pitchFamily="34" charset="-122"/>
              </a:rPr>
              <a:t>例如</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find and delete</a:t>
            </a:r>
            <a:br>
              <a:rPr lang="en-US" altLang="zh-CN" dirty="0">
                <a:latin typeface="Microsoft YaHei UI" panose="020B0503020204020204" pitchFamily="34" charset="-122"/>
                <a:ea typeface="Microsoft YaHei UI" panose="020B0503020204020204" pitchFamily="34" charset="-122"/>
              </a:rPr>
            </a:br>
            <a:r>
              <a:rPr lang="en-US" altLang="zh-CN" dirty="0">
                <a:latin typeface="Microsoft YaHei UI" panose="020B0503020204020204" pitchFamily="34" charset="-122"/>
                <a:ea typeface="Microsoft YaHei UI" panose="020B0503020204020204" pitchFamily="34" charset="-122"/>
              </a:rPr>
              <a:t>      or find and insert</a:t>
            </a:r>
            <a:endParaRPr lang="zh-CN" altLang="en-US" dirty="0">
              <a:latin typeface="Microsoft YaHei UI" panose="020B0503020204020204" pitchFamily="34" charset="-122"/>
              <a:ea typeface="Microsoft YaHei UI" panose="020B0503020204020204" pitchFamily="34" charset="-122"/>
            </a:endParaRPr>
          </a:p>
        </p:txBody>
      </p:sp>
      <p:cxnSp>
        <p:nvCxnSpPr>
          <p:cNvPr id="3" name="直接箭头连接符 2"/>
          <p:cNvCxnSpPr/>
          <p:nvPr/>
        </p:nvCxnSpPr>
        <p:spPr>
          <a:xfrm flipH="1" flipV="1">
            <a:off x="7924801" y="3598606"/>
            <a:ext cx="334297" cy="158980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直接箭头连接符 6"/>
          <p:cNvCxnSpPr/>
          <p:nvPr/>
        </p:nvCxnSpPr>
        <p:spPr>
          <a:xfrm flipH="1" flipV="1">
            <a:off x="7582433" y="3972232"/>
            <a:ext cx="676664" cy="112087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2003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间接寻址</a:t>
            </a:r>
          </a:p>
        </p:txBody>
      </p:sp>
      <p:sp>
        <p:nvSpPr>
          <p:cNvPr id="82947" name="Rectangle 3"/>
          <p:cNvSpPr>
            <a:spLocks noGrp="1" noChangeArrowheads="1"/>
          </p:cNvSpPr>
          <p:nvPr>
            <p:ph idx="1"/>
          </p:nvPr>
        </p:nvSpPr>
        <p:spPr>
          <a:xfrm>
            <a:off x="167670" y="2920858"/>
            <a:ext cx="8808660" cy="2590800"/>
          </a:xfrm>
        </p:spPr>
        <p:txBody>
          <a:bodyPr/>
          <a:lstStyle/>
          <a:p>
            <a:pPr eaLnBrk="1" hangingPunct="1"/>
            <a:r>
              <a:rPr lang="zh-CN" altLang="en-US" dirty="0" smtClean="0"/>
              <a:t>元素的存储</a:t>
            </a:r>
            <a:r>
              <a:rPr lang="en-US" altLang="zh-CN" dirty="0" smtClean="0"/>
              <a:t>——</a:t>
            </a:r>
            <a:r>
              <a:rPr lang="zh-CN" altLang="en-US" dirty="0" smtClean="0"/>
              <a:t>链接方式，动态存储，通过指针访问，连续元素存储不连续</a:t>
            </a:r>
          </a:p>
          <a:p>
            <a:pPr eaLnBrk="1" hangingPunct="1"/>
            <a:r>
              <a:rPr lang="zh-CN" altLang="en-US" dirty="0" smtClean="0"/>
              <a:t>指针的组织</a:t>
            </a:r>
            <a:r>
              <a:rPr lang="en-US" altLang="zh-CN" dirty="0" smtClean="0"/>
              <a:t>——</a:t>
            </a:r>
            <a:r>
              <a:rPr lang="zh-CN" altLang="en-US" dirty="0" smtClean="0"/>
              <a:t>数组方式，连续元素的指针在存储上是连续的</a:t>
            </a:r>
          </a:p>
        </p:txBody>
      </p:sp>
      <p:sp>
        <p:nvSpPr>
          <p:cNvPr id="8294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58BC71-7568-4D9A-B2B8-B24244F4210D}" type="slidenum">
              <a:rPr lang="en-US" altLang="en-US" smtClean="0">
                <a:solidFill>
                  <a:srgbClr val="4B4B4B"/>
                </a:solidFill>
              </a:rPr>
              <a:t>58</a:t>
            </a:fld>
            <a:endParaRPr lang="en-US" altLang="en-US" smtClean="0">
              <a:solidFill>
                <a:srgbClr val="4B4B4B"/>
              </a:solidFill>
            </a:endParaRPr>
          </a:p>
        </p:txBody>
      </p:sp>
      <p:pic>
        <p:nvPicPr>
          <p:cNvPr id="82948" name="Picture 4" descr="in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823" y="900176"/>
            <a:ext cx="3727177" cy="176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72581" y="6314714"/>
            <a:ext cx="5822428" cy="369332"/>
          </a:xfrm>
          <a:prstGeom prst="rect">
            <a:avLst/>
          </a:prstGeom>
          <a:noFill/>
          <a:ln>
            <a:solidFill>
              <a:schemeClr val="bg2"/>
            </a:solidFill>
          </a:ln>
        </p:spPr>
        <p:txBody>
          <a:bodyPr wrap="none" rtlCol="0" anchor="ctr" anchorCtr="1">
            <a:spAutoFit/>
          </a:bodyPr>
          <a:lstStyle/>
          <a:p>
            <a:r>
              <a:rPr lang="zh-CN" altLang="en-US" dirty="0">
                <a:solidFill>
                  <a:srgbClr val="FF0000"/>
                </a:solidFill>
                <a:latin typeface="Microsoft YaHei UI" panose="020B0503020204020204" pitchFamily="34" charset="-122"/>
                <a:ea typeface="Microsoft YaHei UI" panose="020B0503020204020204" pitchFamily="34" charset="-122"/>
              </a:rPr>
              <a:t>备注</a:t>
            </a:r>
            <a:r>
              <a:rPr lang="zh-CN" altLang="en-US" dirty="0">
                <a:latin typeface="Microsoft YaHei UI" panose="020B0503020204020204" pitchFamily="34" charset="-122"/>
                <a:ea typeface="Microsoft YaHei UI" panose="020B0503020204020204" pitchFamily="34" charset="-122"/>
              </a:rPr>
              <a:t>：示例引自</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数据结构、算法与应用</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第一版</a:t>
            </a:r>
            <a:r>
              <a:rPr lang="en-US" altLang="zh-CN" dirty="0">
                <a:latin typeface="Microsoft YaHei UI" panose="020B0503020204020204" pitchFamily="34" charset="-122"/>
                <a:ea typeface="Microsoft YaHei UI" panose="020B0503020204020204" pitchFamily="34" charset="-122"/>
              </a:rPr>
              <a:t>》3.12</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7721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元素</a:t>
            </a:r>
            <a:r>
              <a:rPr lang="en-US" altLang="zh-CN" smtClean="0"/>
              <a:t>i</a:t>
            </a:r>
            <a:r>
              <a:rPr lang="zh-CN" altLang="en-US" smtClean="0"/>
              <a:t>的定位方式</a:t>
            </a:r>
          </a:p>
        </p:txBody>
      </p:sp>
      <p:sp>
        <p:nvSpPr>
          <p:cNvPr id="83971" name="Rectangle 3"/>
          <p:cNvSpPr>
            <a:spLocks noGrp="1" noChangeArrowheads="1"/>
          </p:cNvSpPr>
          <p:nvPr>
            <p:ph idx="1"/>
          </p:nvPr>
        </p:nvSpPr>
        <p:spPr/>
        <p:txBody>
          <a:bodyPr/>
          <a:lstStyle/>
          <a:p>
            <a:pPr eaLnBrk="1" hangingPunct="1"/>
            <a:r>
              <a:rPr lang="zh-CN" altLang="en-US" dirty="0" smtClean="0">
                <a:sym typeface="Wingdings" panose="05000000000000000000" pitchFamily="2" charset="2"/>
              </a:rPr>
              <a:t>首先找到元素指针</a:t>
            </a:r>
            <a:r>
              <a:rPr lang="en-US" altLang="zh-CN" dirty="0" smtClean="0">
                <a:sym typeface="Wingdings" panose="05000000000000000000" pitchFamily="2" charset="2"/>
              </a:rPr>
              <a:t>table[i-1]——</a:t>
            </a:r>
            <a:r>
              <a:rPr lang="zh-CN" altLang="en-US" dirty="0" smtClean="0">
                <a:sym typeface="Wingdings" panose="05000000000000000000" pitchFamily="2" charset="2"/>
              </a:rPr>
              <a:t>数组</a:t>
            </a:r>
            <a:endParaRPr lang="en-US" altLang="zh-CN" dirty="0" smtClean="0">
              <a:sym typeface="Wingdings" panose="05000000000000000000" pitchFamily="2" charset="2"/>
            </a:endParaRPr>
          </a:p>
          <a:p>
            <a:pPr eaLnBrk="1" hangingPunct="1"/>
            <a:r>
              <a:rPr lang="zh-CN" altLang="en-US" dirty="0" smtClean="0">
                <a:sym typeface="Wingdings" panose="05000000000000000000" pitchFamily="2" charset="2"/>
              </a:rPr>
              <a:t>再由指针找到元素</a:t>
            </a:r>
            <a:r>
              <a:rPr lang="en-US" altLang="zh-CN" dirty="0" smtClean="0">
                <a:sym typeface="Wingdings" panose="05000000000000000000" pitchFamily="2" charset="2"/>
              </a:rPr>
              <a:t>——</a:t>
            </a:r>
            <a:r>
              <a:rPr lang="zh-CN" altLang="en-US" dirty="0" smtClean="0">
                <a:sym typeface="Wingdings" panose="05000000000000000000" pitchFamily="2" charset="2"/>
              </a:rPr>
              <a:t>多一次</a:t>
            </a:r>
            <a:r>
              <a:rPr lang="zh-CN" altLang="en-US" dirty="0" smtClean="0">
                <a:solidFill>
                  <a:srgbClr val="FF0000"/>
                </a:solidFill>
                <a:sym typeface="Wingdings" panose="05000000000000000000" pitchFamily="2" charset="2"/>
              </a:rPr>
              <a:t>间接寻址</a:t>
            </a:r>
          </a:p>
          <a:p>
            <a:pPr eaLnBrk="1" hangingPunct="1"/>
            <a:r>
              <a:rPr lang="zh-CN" altLang="en-US" dirty="0" smtClean="0">
                <a:sym typeface="Wingdings" panose="05000000000000000000" pitchFamily="2" charset="2"/>
              </a:rPr>
              <a:t>链表描述：指针分散在节点中</a:t>
            </a:r>
            <a:r>
              <a:rPr lang="en-US" altLang="zh-CN" dirty="0" smtClean="0">
                <a:sym typeface="Wingdings" panose="05000000000000000000" pitchFamily="2" charset="2"/>
              </a:rPr>
              <a:t>——</a:t>
            </a:r>
            <a:r>
              <a:rPr lang="zh-CN" altLang="en-US" dirty="0" smtClean="0">
                <a:sym typeface="Wingdings" panose="05000000000000000000" pitchFamily="2" charset="2"/>
              </a:rPr>
              <a:t>类似超链接方式</a:t>
            </a:r>
          </a:p>
          <a:p>
            <a:pPr eaLnBrk="1" hangingPunct="1"/>
            <a:r>
              <a:rPr lang="zh-CN" altLang="en-US" dirty="0" smtClean="0">
                <a:sym typeface="Wingdings" panose="05000000000000000000" pitchFamily="2" charset="2"/>
              </a:rPr>
              <a:t>间接寻址：指针集中在数组中</a:t>
            </a:r>
            <a:r>
              <a:rPr lang="en-US" altLang="zh-CN" dirty="0" smtClean="0">
                <a:sym typeface="Wingdings" panose="05000000000000000000" pitchFamily="2" charset="2"/>
              </a:rPr>
              <a:t>——</a:t>
            </a:r>
            <a:r>
              <a:rPr lang="zh-CN" altLang="en-US" dirty="0" smtClean="0">
                <a:sym typeface="Wingdings" panose="05000000000000000000" pitchFamily="2" charset="2"/>
              </a:rPr>
              <a:t>类似目录索引方式</a:t>
            </a:r>
            <a:endParaRPr lang="en-US" altLang="zh-CN" dirty="0" smtClean="0">
              <a:sym typeface="Wingdings" panose="05000000000000000000" pitchFamily="2" charset="2"/>
            </a:endParaRPr>
          </a:p>
          <a:p>
            <a:pPr eaLnBrk="1" hangingPunct="1"/>
            <a:endParaRPr lang="en-US" altLang="zh-CN" dirty="0" smtClean="0">
              <a:sym typeface="Wingdings" panose="05000000000000000000" pitchFamily="2" charset="2"/>
            </a:endParaRPr>
          </a:p>
        </p:txBody>
      </p:sp>
      <p:sp>
        <p:nvSpPr>
          <p:cNvPr id="839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BC9037-6F15-447E-9954-AE4045BF8823}" type="slidenum">
              <a:rPr lang="en-US" altLang="en-US" smtClean="0">
                <a:solidFill>
                  <a:srgbClr val="4B4B4B"/>
                </a:solidFill>
              </a:rPr>
              <a:t>59</a:t>
            </a:fld>
            <a:endParaRPr lang="en-US" altLang="en-US" smtClean="0">
              <a:solidFill>
                <a:srgbClr val="4B4B4B"/>
              </a:solidFill>
            </a:endParaRPr>
          </a:p>
        </p:txBody>
      </p:sp>
    </p:spTree>
    <p:extLst>
      <p:ext uri="{BB962C8B-B14F-4D97-AF65-F5344CB8AC3E}">
        <p14:creationId xmlns:p14="http://schemas.microsoft.com/office/powerpoint/2010/main" val="17931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第二部分：表结构</a:t>
            </a:r>
          </a:p>
        </p:txBody>
      </p:sp>
      <p:sp>
        <p:nvSpPr>
          <p:cNvPr id="27651" name="内容占位符 2"/>
          <p:cNvSpPr>
            <a:spLocks noGrp="1"/>
          </p:cNvSpPr>
          <p:nvPr>
            <p:ph idx="1"/>
          </p:nvPr>
        </p:nvSpPr>
        <p:spPr/>
        <p:txBody>
          <a:bodyPr/>
          <a:lstStyle/>
          <a:p>
            <a:r>
              <a:rPr lang="zh-CN" altLang="en-US" smtClean="0"/>
              <a:t>第</a:t>
            </a:r>
            <a:r>
              <a:rPr lang="en-US" altLang="zh-CN" smtClean="0"/>
              <a:t>3</a:t>
            </a:r>
            <a:r>
              <a:rPr lang="zh-CN" altLang="en-US" smtClean="0"/>
              <a:t>章：数据描述</a:t>
            </a:r>
            <a:endParaRPr lang="en-US" altLang="zh-CN" smtClean="0"/>
          </a:p>
          <a:p>
            <a:pPr lvl="1"/>
            <a:r>
              <a:rPr lang="zh-CN" altLang="en-US" smtClean="0"/>
              <a:t>线性表公式化描述</a:t>
            </a:r>
            <a:endParaRPr lang="en-US" altLang="zh-CN" smtClean="0"/>
          </a:p>
          <a:p>
            <a:pPr lvl="2"/>
            <a:r>
              <a:rPr lang="zh-CN" altLang="en-US" smtClean="0">
                <a:latin typeface="楷体" panose="02010609060101010101" pitchFamily="49" charset="-122"/>
                <a:ea typeface="楷体" panose="02010609060101010101" pitchFamily="49" charset="-122"/>
              </a:rPr>
              <a:t>原理</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顺序表</a:t>
            </a:r>
            <a:r>
              <a:rPr lang="en-US" altLang="zh-CN" smtClean="0">
                <a:latin typeface="楷体" panose="02010609060101010101" pitchFamily="49" charset="-122"/>
                <a:ea typeface="楷体" panose="02010609060101010101" pitchFamily="49" charset="-122"/>
              </a:rPr>
              <a:t>LinearList</a:t>
            </a:r>
            <a:r>
              <a:rPr lang="zh-CN" altLang="en-US" smtClean="0">
                <a:latin typeface="楷体" panose="02010609060101010101" pitchFamily="49" charset="-122"/>
                <a:ea typeface="楷体" panose="02010609060101010101" pitchFamily="49" charset="-122"/>
              </a:rPr>
              <a:t>的</a:t>
            </a:r>
            <a:r>
              <a:rPr lang="en-US" altLang="zh-CN" smtClean="0">
                <a:latin typeface="楷体" panose="02010609060101010101" pitchFamily="49" charset="-122"/>
                <a:ea typeface="楷体" panose="02010609060101010101" pitchFamily="49" charset="-122"/>
              </a:rPr>
              <a:t>C++</a:t>
            </a:r>
            <a:r>
              <a:rPr lang="zh-CN" altLang="en-US" smtClean="0">
                <a:latin typeface="楷体" panose="02010609060101010101" pitchFamily="49" charset="-122"/>
                <a:ea typeface="楷体" panose="02010609060101010101" pitchFamily="49" charset="-122"/>
              </a:rPr>
              <a:t>定义</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顺序表</a:t>
            </a:r>
            <a:r>
              <a:rPr lang="en-US" altLang="zh-CN" smtClean="0">
                <a:latin typeface="楷体" panose="02010609060101010101" pitchFamily="49" charset="-122"/>
                <a:ea typeface="楷体" panose="02010609060101010101" pitchFamily="49" charset="-122"/>
              </a:rPr>
              <a:t>LinearList</a:t>
            </a:r>
            <a:r>
              <a:rPr lang="zh-CN" altLang="en-US" smtClean="0">
                <a:latin typeface="楷体" panose="02010609060101010101" pitchFamily="49" charset="-122"/>
                <a:ea typeface="楷体" panose="02010609060101010101" pitchFamily="49" charset="-122"/>
              </a:rPr>
              <a:t>各项操作的</a:t>
            </a:r>
            <a:r>
              <a:rPr lang="en-US" altLang="zh-CN" smtClean="0">
                <a:latin typeface="楷体" panose="02010609060101010101" pitchFamily="49" charset="-122"/>
                <a:ea typeface="楷体" panose="02010609060101010101" pitchFamily="49" charset="-122"/>
              </a:rPr>
              <a:t>C++</a:t>
            </a:r>
            <a:r>
              <a:rPr lang="zh-CN" altLang="en-US" smtClean="0">
                <a:latin typeface="楷体" panose="02010609060101010101" pitchFamily="49" charset="-122"/>
                <a:ea typeface="楷体" panose="02010609060101010101" pitchFamily="49" charset="-122"/>
              </a:rPr>
              <a:t>实现</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复杂度分析</a:t>
            </a:r>
            <a:endParaRPr lang="en-US" altLang="zh-CN" smtClean="0"/>
          </a:p>
          <a:p>
            <a:pPr lvl="1"/>
            <a:r>
              <a:rPr lang="zh-CN" altLang="en-US" smtClean="0"/>
              <a:t>线性表链表描述</a:t>
            </a:r>
            <a:endParaRPr lang="en-US" altLang="zh-CN" smtClean="0"/>
          </a:p>
          <a:p>
            <a:pPr lvl="2"/>
            <a:r>
              <a:rPr lang="zh-CN" altLang="en-US" smtClean="0">
                <a:latin typeface="楷体" panose="02010609060101010101" pitchFamily="49" charset="-122"/>
                <a:ea typeface="楷体" panose="02010609060101010101" pitchFamily="49" charset="-122"/>
              </a:rPr>
              <a:t>原理</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链表</a:t>
            </a:r>
            <a:r>
              <a:rPr lang="en-US" altLang="zh-CN" smtClean="0">
                <a:latin typeface="楷体" panose="02010609060101010101" pitchFamily="49" charset="-122"/>
                <a:ea typeface="楷体" panose="02010609060101010101" pitchFamily="49" charset="-122"/>
              </a:rPr>
              <a:t>Chain</a:t>
            </a:r>
            <a:r>
              <a:rPr lang="zh-CN" altLang="en-US" smtClean="0">
                <a:latin typeface="楷体" panose="02010609060101010101" pitchFamily="49" charset="-122"/>
                <a:ea typeface="楷体" panose="02010609060101010101" pitchFamily="49" charset="-122"/>
              </a:rPr>
              <a:t>的</a:t>
            </a:r>
            <a:r>
              <a:rPr lang="en-US" altLang="zh-CN" smtClean="0">
                <a:latin typeface="楷体" panose="02010609060101010101" pitchFamily="49" charset="-122"/>
                <a:ea typeface="楷体" panose="02010609060101010101" pitchFamily="49" charset="-122"/>
              </a:rPr>
              <a:t>C++</a:t>
            </a:r>
            <a:r>
              <a:rPr lang="zh-CN" altLang="en-US" smtClean="0">
                <a:latin typeface="楷体" panose="02010609060101010101" pitchFamily="49" charset="-122"/>
                <a:ea typeface="楷体" panose="02010609060101010101" pitchFamily="49" charset="-122"/>
              </a:rPr>
              <a:t>定义</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链表</a:t>
            </a:r>
            <a:r>
              <a:rPr lang="en-US" altLang="zh-CN" smtClean="0">
                <a:latin typeface="楷体" panose="02010609060101010101" pitchFamily="49" charset="-122"/>
                <a:ea typeface="楷体" panose="02010609060101010101" pitchFamily="49" charset="-122"/>
              </a:rPr>
              <a:t>Chain</a:t>
            </a:r>
            <a:r>
              <a:rPr lang="zh-CN" altLang="en-US" smtClean="0">
                <a:latin typeface="楷体" panose="02010609060101010101" pitchFamily="49" charset="-122"/>
                <a:ea typeface="楷体" panose="02010609060101010101" pitchFamily="49" charset="-122"/>
              </a:rPr>
              <a:t>各项操作的</a:t>
            </a:r>
            <a:r>
              <a:rPr lang="en-US" altLang="zh-CN" smtClean="0">
                <a:latin typeface="楷体" panose="02010609060101010101" pitchFamily="49" charset="-122"/>
                <a:ea typeface="楷体" panose="02010609060101010101" pitchFamily="49" charset="-122"/>
              </a:rPr>
              <a:t>C++</a:t>
            </a:r>
            <a:r>
              <a:rPr lang="zh-CN" altLang="en-US" smtClean="0">
                <a:latin typeface="楷体" panose="02010609060101010101" pitchFamily="49" charset="-122"/>
                <a:ea typeface="楷体" panose="02010609060101010101" pitchFamily="49" charset="-122"/>
              </a:rPr>
              <a:t>实现</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复杂度分析</a:t>
            </a:r>
            <a:endParaRPr lang="en-US" altLang="zh-CN" smtClean="0">
              <a:latin typeface="楷体" panose="02010609060101010101" pitchFamily="49" charset="-122"/>
              <a:ea typeface="楷体" panose="02010609060101010101" pitchFamily="49" charset="-122"/>
            </a:endParaRPr>
          </a:p>
        </p:txBody>
      </p:sp>
      <p:sp>
        <p:nvSpPr>
          <p:cNvPr id="2765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05E490-B290-4CA7-BCF4-B5FB29E5A4A2}" type="slidenum">
              <a:rPr lang="en-US" altLang="en-US">
                <a:solidFill>
                  <a:srgbClr val="4B4B4B"/>
                </a:solidFill>
              </a:rPr>
              <a:pPr eaLnBrk="1" hangingPunct="1"/>
              <a:t>6</a:t>
            </a:fld>
            <a:endParaRPr lang="en-US" altLang="en-US">
              <a:solidFill>
                <a:srgbClr val="4B4B4B"/>
              </a:solidFill>
            </a:endParaRPr>
          </a:p>
        </p:txBody>
      </p:sp>
    </p:spTree>
    <p:extLst>
      <p:ext uri="{BB962C8B-B14F-4D97-AF65-F5344CB8AC3E}">
        <p14:creationId xmlns:p14="http://schemas.microsoft.com/office/powerpoint/2010/main" val="366138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间接寻址小结</a:t>
            </a:r>
          </a:p>
        </p:txBody>
      </p:sp>
      <p:sp>
        <p:nvSpPr>
          <p:cNvPr id="91139" name="Rectangle 3"/>
          <p:cNvSpPr>
            <a:spLocks noGrp="1" noChangeArrowheads="1"/>
          </p:cNvSpPr>
          <p:nvPr>
            <p:ph idx="1"/>
          </p:nvPr>
        </p:nvSpPr>
        <p:spPr/>
        <p:txBody>
          <a:bodyPr/>
          <a:lstStyle/>
          <a:p>
            <a:pPr eaLnBrk="1" hangingPunct="1"/>
            <a:r>
              <a:rPr lang="zh-CN" altLang="en-US" dirty="0" smtClean="0"/>
              <a:t>结合数组描述和链表描述的优点</a:t>
            </a:r>
          </a:p>
          <a:p>
            <a:pPr lvl="1" eaLnBrk="1" hangingPunct="1"/>
            <a:r>
              <a:rPr lang="zh-CN" altLang="en-US" dirty="0" smtClean="0"/>
              <a:t>定位元素是</a:t>
            </a:r>
            <a:r>
              <a:rPr lang="en-US" altLang="zh-CN" dirty="0" smtClean="0">
                <a:cs typeface="Times New Roman" panose="02020603050405020304" pitchFamily="18" charset="0"/>
              </a:rPr>
              <a:t>Θ</a:t>
            </a:r>
            <a:r>
              <a:rPr lang="en-US" altLang="zh-CN" dirty="0" smtClean="0"/>
              <a:t>(1)</a:t>
            </a:r>
          </a:p>
          <a:p>
            <a:pPr lvl="1" eaLnBrk="1" hangingPunct="1"/>
            <a:r>
              <a:rPr lang="zh-CN" altLang="en-US" dirty="0" smtClean="0"/>
              <a:t>其他多数操作也是</a:t>
            </a:r>
            <a:r>
              <a:rPr lang="en-US" altLang="zh-CN" dirty="0" smtClean="0">
                <a:cs typeface="Times New Roman" panose="02020603050405020304" pitchFamily="18" charset="0"/>
              </a:rPr>
              <a:t>Θ</a:t>
            </a:r>
            <a:r>
              <a:rPr lang="en-US" altLang="zh-CN" dirty="0" smtClean="0"/>
              <a:t>(1)</a:t>
            </a:r>
            <a:r>
              <a:rPr lang="zh-CN" altLang="en-US" dirty="0" smtClean="0"/>
              <a:t>，而不是</a:t>
            </a:r>
            <a:r>
              <a:rPr lang="en-US" altLang="zh-CN" dirty="0" smtClean="0">
                <a:cs typeface="Times New Roman" panose="02020603050405020304" pitchFamily="18" charset="0"/>
              </a:rPr>
              <a:t>Θ</a:t>
            </a:r>
            <a:r>
              <a:rPr lang="en-US" altLang="zh-CN" dirty="0" smtClean="0"/>
              <a:t>(n)</a:t>
            </a:r>
            <a:r>
              <a:rPr lang="zh-CN" altLang="en-US" dirty="0" smtClean="0"/>
              <a:t>！</a:t>
            </a:r>
          </a:p>
          <a:p>
            <a:pPr lvl="1" eaLnBrk="1" hangingPunct="1"/>
            <a:r>
              <a:rPr lang="zh-CN" altLang="en-US" dirty="0" smtClean="0"/>
              <a:t>插入、删除无需移动数据</a:t>
            </a:r>
          </a:p>
          <a:p>
            <a:pPr lvl="1" eaLnBrk="1" hangingPunct="1"/>
            <a:r>
              <a:rPr lang="zh-CN" altLang="en-US" dirty="0" smtClean="0"/>
              <a:t>空间上接近链表，优于数组</a:t>
            </a:r>
          </a:p>
        </p:txBody>
      </p:sp>
      <p:sp>
        <p:nvSpPr>
          <p:cNvPr id="911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7F40CD-CE09-4C64-8F71-8732EE09DA6F}" type="slidenum">
              <a:rPr lang="en-US" altLang="en-US" smtClean="0">
                <a:solidFill>
                  <a:srgbClr val="4B4B4B"/>
                </a:solidFill>
              </a:rPr>
              <a:t>60</a:t>
            </a:fld>
            <a:endParaRPr lang="en-US" altLang="en-US" smtClean="0">
              <a:solidFill>
                <a:srgbClr val="4B4B4B"/>
              </a:solidFill>
            </a:endParaRPr>
          </a:p>
        </p:txBody>
      </p:sp>
    </p:spTree>
    <p:extLst>
      <p:ext uri="{BB962C8B-B14F-4D97-AF65-F5344CB8AC3E}">
        <p14:creationId xmlns:p14="http://schemas.microsoft.com/office/powerpoint/2010/main" val="26062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几种描述方法的比较</a:t>
            </a:r>
          </a:p>
        </p:txBody>
      </p:sp>
      <p:sp>
        <p:nvSpPr>
          <p:cNvPr id="92163" name="Rectangle 3"/>
          <p:cNvSpPr>
            <a:spLocks noGrp="1" noChangeArrowheads="1"/>
          </p:cNvSpPr>
          <p:nvPr>
            <p:ph idx="1"/>
          </p:nvPr>
        </p:nvSpPr>
        <p:spPr>
          <a:xfrm>
            <a:off x="163093" y="3949262"/>
            <a:ext cx="8775773" cy="2010104"/>
          </a:xfrm>
        </p:spPr>
        <p:txBody>
          <a:bodyPr/>
          <a:lstStyle/>
          <a:p>
            <a:pPr eaLnBrk="1" hangingPunct="1">
              <a:lnSpc>
                <a:spcPct val="90000"/>
              </a:lnSpc>
            </a:pPr>
            <a:r>
              <a:rPr lang="zh-CN" altLang="en-US" dirty="0" smtClean="0"/>
              <a:t>间接寻址结合了数组和链表的优点，适用于</a:t>
            </a:r>
          </a:p>
          <a:p>
            <a:pPr lvl="1" eaLnBrk="1" hangingPunct="1">
              <a:lnSpc>
                <a:spcPct val="90000"/>
              </a:lnSpc>
            </a:pPr>
            <a:r>
              <a:rPr lang="zh-CN" altLang="en-US" dirty="0" smtClean="0"/>
              <a:t>表元素本身很大</a:t>
            </a:r>
          </a:p>
          <a:p>
            <a:pPr lvl="1" eaLnBrk="1" hangingPunct="1">
              <a:lnSpc>
                <a:spcPct val="90000"/>
              </a:lnSpc>
            </a:pPr>
            <a:r>
              <a:rPr lang="zh-CN" altLang="en-US" dirty="0" smtClean="0"/>
              <a:t>插入、删除操作频繁</a:t>
            </a:r>
          </a:p>
          <a:p>
            <a:pPr lvl="1" eaLnBrk="1" hangingPunct="1">
              <a:lnSpc>
                <a:spcPct val="90000"/>
              </a:lnSpc>
            </a:pPr>
            <a:r>
              <a:rPr lang="zh-CN" altLang="en-US" dirty="0" smtClean="0"/>
              <a:t>确定表长度、按编号访问元素操作频繁</a:t>
            </a:r>
          </a:p>
        </p:txBody>
      </p:sp>
      <p:sp>
        <p:nvSpPr>
          <p:cNvPr id="921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002864-A7E5-447E-B092-BAA50DC1DF11}" type="slidenum">
              <a:rPr lang="en-US" altLang="en-US" smtClean="0">
                <a:solidFill>
                  <a:srgbClr val="4B4B4B"/>
                </a:solidFill>
              </a:rPr>
              <a:t>61</a:t>
            </a:fld>
            <a:endParaRPr lang="en-US" altLang="en-US" smtClean="0">
              <a:solidFill>
                <a:srgbClr val="4B4B4B"/>
              </a:solidFill>
            </a:endParaRPr>
          </a:p>
        </p:txBody>
      </p:sp>
      <p:graphicFrame>
        <p:nvGraphicFramePr>
          <p:cNvPr id="768141" name="Group 141"/>
          <p:cNvGraphicFramePr>
            <a:graphicFrameLocks noGrp="1"/>
          </p:cNvGraphicFramePr>
          <p:nvPr>
            <p:extLst/>
          </p:nvPr>
        </p:nvGraphicFramePr>
        <p:xfrm>
          <a:off x="97002" y="1799730"/>
          <a:ext cx="8949996" cy="1951040"/>
        </p:xfrm>
        <a:graphic>
          <a:graphicData uri="http://schemas.openxmlformats.org/drawingml/2006/table">
            <a:tbl>
              <a:tblPr/>
              <a:tblGrid>
                <a:gridCol w="2315633"/>
                <a:gridCol w="2241038"/>
                <a:gridCol w="2196662"/>
                <a:gridCol w="2196663"/>
              </a:tblGrid>
              <a:tr h="396305">
                <a:tc rowSpan="2">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描述方法</a:t>
                      </a:r>
                    </a:p>
                  </a:txBody>
                  <a:tcPr marL="121920" marR="121920" marT="45727" marB="457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操作</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r>
              <a:tr h="36582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查找第</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个元素</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删除第</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个元素</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插入第</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元素后</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05">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数组</a:t>
                      </a:r>
                    </a:p>
                  </a:txBody>
                  <a:tcPr marL="121920" marR="121920" marT="45727" marB="457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Θ</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O((n-k)s)</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O((n-k)s)</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05">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链表</a:t>
                      </a:r>
                      <a:endParaRPr kumimoji="1" lang="en-US" altLang="zh-CN"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marL="121920" marR="121920" marT="45727" marB="457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O(k)</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O(k)</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O(k+s)</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05">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间接寻址</a:t>
                      </a:r>
                    </a:p>
                  </a:txBody>
                  <a:tcPr marL="121920" marR="121920" marT="45727" marB="457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Θ</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O(n-k)</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O(n-k)</a:t>
                      </a: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122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线性表应用</a:t>
            </a:r>
            <a:endParaRPr lang="zh-CN" altLang="en-US" dirty="0"/>
          </a:p>
        </p:txBody>
      </p:sp>
      <p:sp>
        <p:nvSpPr>
          <p:cNvPr id="5" name="文本占位符 4"/>
          <p:cNvSpPr>
            <a:spLocks noGrp="1"/>
          </p:cNvSpPr>
          <p:nvPr>
            <p:ph type="body" idx="1"/>
          </p:nvPr>
        </p:nvSpPr>
        <p:spPr/>
        <p:txBody>
          <a:bodyPr/>
          <a:lstStyle/>
          <a:p>
            <a:r>
              <a:rPr lang="zh-CN" altLang="en-US" dirty="0" smtClean="0"/>
              <a:t>线性表作为数据结构的基础有很多的应用场景</a:t>
            </a:r>
            <a:endParaRPr lang="zh-CN" altLang="en-US" dirty="0"/>
          </a:p>
        </p:txBody>
      </p:sp>
    </p:spTree>
    <p:extLst>
      <p:ext uri="{BB962C8B-B14F-4D97-AF65-F5344CB8AC3E}">
        <p14:creationId xmlns:p14="http://schemas.microsoft.com/office/powerpoint/2010/main" val="65761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solidFill>
                  <a:schemeClr val="accent2"/>
                </a:solidFill>
              </a:rPr>
              <a:t>箱子排序（</a:t>
            </a:r>
            <a:r>
              <a:rPr lang="en-US" altLang="zh-CN" smtClean="0">
                <a:solidFill>
                  <a:srgbClr val="FF0000"/>
                </a:solidFill>
              </a:rPr>
              <a:t>bin sort</a:t>
            </a:r>
            <a:r>
              <a:rPr lang="zh-CN" altLang="en-US" smtClean="0">
                <a:solidFill>
                  <a:schemeClr val="accent2"/>
                </a:solidFill>
              </a:rPr>
              <a:t>）</a:t>
            </a:r>
            <a:endParaRPr lang="zh-CN" altLang="en-US" smtClean="0"/>
          </a:p>
        </p:txBody>
      </p:sp>
      <p:sp>
        <p:nvSpPr>
          <p:cNvPr id="94211" name="Rectangle 3"/>
          <p:cNvSpPr>
            <a:spLocks noGrp="1" noChangeArrowheads="1"/>
          </p:cNvSpPr>
          <p:nvPr>
            <p:ph idx="1"/>
          </p:nvPr>
        </p:nvSpPr>
        <p:spPr/>
        <p:txBody>
          <a:bodyPr/>
          <a:lstStyle/>
          <a:p>
            <a:pPr eaLnBrk="1" hangingPunct="1"/>
            <a:r>
              <a:rPr lang="zh-CN" altLang="en-US" smtClean="0"/>
              <a:t>班级学生信息</a:t>
            </a:r>
            <a:r>
              <a:rPr lang="en-US" altLang="zh-CN" smtClean="0">
                <a:sym typeface="Wingdings" panose="05000000000000000000" pitchFamily="2" charset="2"/>
              </a:rPr>
              <a:t>——</a:t>
            </a:r>
            <a:r>
              <a:rPr lang="zh-CN" altLang="en-US" smtClean="0">
                <a:sym typeface="Wingdings" panose="05000000000000000000" pitchFamily="2" charset="2"/>
              </a:rPr>
              <a:t>链表存储</a:t>
            </a:r>
          </a:p>
          <a:p>
            <a:pPr eaLnBrk="1" hangingPunct="1"/>
            <a:r>
              <a:rPr lang="zh-CN" altLang="en-US" smtClean="0">
                <a:sym typeface="Wingdings" panose="05000000000000000000" pitchFamily="2" charset="2"/>
              </a:rPr>
              <a:t>按成绩排序：</a:t>
            </a:r>
            <a:r>
              <a:rPr lang="en-US" altLang="zh-CN" smtClean="0">
                <a:sym typeface="Wingdings" panose="05000000000000000000" pitchFamily="2" charset="2"/>
              </a:rPr>
              <a:t>O(n</a:t>
            </a:r>
            <a:r>
              <a:rPr lang="en-US" altLang="zh-CN" baseline="30000" smtClean="0">
                <a:sym typeface="Wingdings" panose="05000000000000000000" pitchFamily="2" charset="2"/>
              </a:rPr>
              <a:t>2</a:t>
            </a:r>
            <a:r>
              <a:rPr lang="en-US" altLang="zh-CN" smtClean="0">
                <a:sym typeface="Wingdings" panose="05000000000000000000" pitchFamily="2" charset="2"/>
              </a:rPr>
              <a:t>)</a:t>
            </a:r>
          </a:p>
          <a:p>
            <a:pPr eaLnBrk="1" hangingPunct="1"/>
            <a:r>
              <a:rPr lang="zh-CN" altLang="en-US" smtClean="0">
                <a:sym typeface="Wingdings" panose="05000000000000000000" pitchFamily="2" charset="2"/>
              </a:rPr>
              <a:t>成绩特点：</a:t>
            </a:r>
            <a:r>
              <a:rPr lang="en-US" altLang="zh-CN" smtClean="0">
                <a:sym typeface="Wingdings" panose="05000000000000000000" pitchFamily="2" charset="2"/>
              </a:rPr>
              <a:t>0</a:t>
            </a:r>
            <a:r>
              <a:rPr lang="zh-CN" altLang="en-US" smtClean="0">
                <a:sym typeface="Wingdings" panose="05000000000000000000" pitchFamily="2" charset="2"/>
              </a:rPr>
              <a:t>～</a:t>
            </a:r>
            <a:r>
              <a:rPr lang="en-US" altLang="zh-CN" smtClean="0">
                <a:sym typeface="Wingdings" panose="05000000000000000000" pitchFamily="2" charset="2"/>
              </a:rPr>
              <a:t>5</a:t>
            </a:r>
            <a:r>
              <a:rPr lang="zh-CN" altLang="en-US" smtClean="0">
                <a:sym typeface="Wingdings" panose="05000000000000000000" pitchFamily="2" charset="2"/>
              </a:rPr>
              <a:t>分，有限个</a:t>
            </a:r>
          </a:p>
          <a:p>
            <a:pPr eaLnBrk="1" hangingPunct="1"/>
            <a:r>
              <a:rPr lang="zh-CN" altLang="en-US" smtClean="0">
                <a:sym typeface="Wingdings" panose="05000000000000000000" pitchFamily="2" charset="2"/>
              </a:rPr>
              <a:t>箱子分数，相同成绩同一箱子</a:t>
            </a:r>
          </a:p>
          <a:p>
            <a:pPr eaLnBrk="1" hangingPunct="1"/>
            <a:r>
              <a:rPr lang="zh-CN" altLang="en-US" smtClean="0">
                <a:sym typeface="Wingdings" panose="05000000000000000000" pitchFamily="2" charset="2"/>
              </a:rPr>
              <a:t>箱子按顺序连接按分数排序</a:t>
            </a:r>
            <a:endParaRPr lang="zh-CN" altLang="en-US" smtClean="0"/>
          </a:p>
        </p:txBody>
      </p:sp>
      <p:sp>
        <p:nvSpPr>
          <p:cNvPr id="942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17AF18-78DF-4812-94B3-B6F8D640D3C5}" type="slidenum">
              <a:rPr lang="en-US" altLang="en-US" smtClean="0">
                <a:solidFill>
                  <a:srgbClr val="4B4B4B"/>
                </a:solidFill>
              </a:rPr>
              <a:t>63</a:t>
            </a:fld>
            <a:endParaRPr lang="en-US" altLang="en-US" smtClean="0">
              <a:solidFill>
                <a:srgbClr val="4B4B4B"/>
              </a:solidFill>
            </a:endParaRPr>
          </a:p>
        </p:txBody>
      </p:sp>
    </p:spTree>
    <p:extLst>
      <p:ext uri="{BB962C8B-B14F-4D97-AF65-F5344CB8AC3E}">
        <p14:creationId xmlns:p14="http://schemas.microsoft.com/office/powerpoint/2010/main" val="292618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基数排序例</a:t>
            </a:r>
          </a:p>
        </p:txBody>
      </p:sp>
      <p:sp>
        <p:nvSpPr>
          <p:cNvPr id="106499" name="Rectangle 3"/>
          <p:cNvSpPr>
            <a:spLocks noGrp="1" noChangeArrowheads="1"/>
          </p:cNvSpPr>
          <p:nvPr>
            <p:ph idx="1"/>
          </p:nvPr>
        </p:nvSpPr>
        <p:spPr>
          <a:xfrm>
            <a:off x="52917" y="5257800"/>
            <a:ext cx="10363200" cy="1371600"/>
          </a:xfrm>
        </p:spPr>
        <p:txBody>
          <a:bodyPr/>
          <a:lstStyle/>
          <a:p>
            <a:pPr eaLnBrk="1" hangingPunct="1"/>
            <a:r>
              <a:rPr lang="zh-CN" altLang="en-US" dirty="0" smtClean="0"/>
              <a:t>箱子排序：</a:t>
            </a:r>
            <a:r>
              <a:rPr lang="en-US" altLang="zh-CN" dirty="0" smtClean="0"/>
              <a:t>2010</a:t>
            </a:r>
            <a:r>
              <a:rPr lang="zh-CN" altLang="en-US" dirty="0" smtClean="0"/>
              <a:t>个执行步（</a:t>
            </a:r>
            <a:r>
              <a:rPr lang="en-US" altLang="zh-CN" dirty="0" smtClean="0"/>
              <a:t>2*</a:t>
            </a:r>
            <a:r>
              <a:rPr lang="en-US" altLang="zh-CN" dirty="0" err="1" smtClean="0"/>
              <a:t>range+n</a:t>
            </a:r>
            <a:r>
              <a:rPr lang="zh-CN" altLang="en-US" dirty="0" smtClean="0"/>
              <a:t>）</a:t>
            </a:r>
          </a:p>
          <a:p>
            <a:pPr eaLnBrk="1" hangingPunct="1"/>
            <a:r>
              <a:rPr lang="zh-CN" altLang="en-US" dirty="0" smtClean="0"/>
              <a:t>基数排序：</a:t>
            </a:r>
            <a:r>
              <a:rPr lang="en-US" altLang="zh-CN" dirty="0" smtClean="0"/>
              <a:t>90</a:t>
            </a:r>
            <a:r>
              <a:rPr lang="zh-CN" altLang="en-US" dirty="0" smtClean="0"/>
              <a:t>个执行步（</a:t>
            </a:r>
            <a:r>
              <a:rPr lang="en-US" altLang="zh-CN" dirty="0" smtClean="0"/>
              <a:t>c*(2*</a:t>
            </a:r>
            <a:r>
              <a:rPr lang="en-US" altLang="zh-CN" dirty="0" err="1" smtClean="0"/>
              <a:t>r+n</a:t>
            </a:r>
            <a:r>
              <a:rPr lang="en-US" altLang="zh-CN" dirty="0" smtClean="0"/>
              <a:t>)</a:t>
            </a:r>
            <a:r>
              <a:rPr lang="zh-CN" altLang="en-US" dirty="0" smtClean="0"/>
              <a:t>）</a:t>
            </a:r>
          </a:p>
        </p:txBody>
      </p:sp>
      <p:sp>
        <p:nvSpPr>
          <p:cNvPr id="10650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EE7280-B521-40D0-AF10-36214D28AF8C}" type="slidenum">
              <a:rPr lang="en-US" altLang="en-US" smtClean="0">
                <a:solidFill>
                  <a:srgbClr val="4B4B4B"/>
                </a:solidFill>
              </a:rPr>
              <a:t>64</a:t>
            </a:fld>
            <a:endParaRPr lang="en-US" altLang="en-US" smtClean="0">
              <a:solidFill>
                <a:srgbClr val="4B4B4B"/>
              </a:solidFill>
            </a:endParaRPr>
          </a:p>
        </p:txBody>
      </p:sp>
      <p:pic>
        <p:nvPicPr>
          <p:cNvPr id="106500" name="Picture 4" descr="radi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80" y="1332187"/>
            <a:ext cx="8286239"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617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dirty="0" smtClean="0"/>
              <a:t>小结</a:t>
            </a:r>
          </a:p>
        </p:txBody>
      </p:sp>
      <p:sp>
        <p:nvSpPr>
          <p:cNvPr id="109571" name="内容占位符 2"/>
          <p:cNvSpPr>
            <a:spLocks noGrp="1"/>
          </p:cNvSpPr>
          <p:nvPr>
            <p:ph idx="1"/>
          </p:nvPr>
        </p:nvSpPr>
        <p:spPr/>
        <p:txBody>
          <a:bodyPr/>
          <a:lstStyle/>
          <a:p>
            <a:r>
              <a:rPr lang="zh-CN" altLang="en-US" dirty="0" smtClean="0"/>
              <a:t>第一种数据结构：线性表</a:t>
            </a:r>
            <a:endParaRPr lang="en-US" altLang="zh-CN" dirty="0" smtClean="0"/>
          </a:p>
          <a:p>
            <a:r>
              <a:rPr lang="zh-CN" altLang="en-US" dirty="0" smtClean="0"/>
              <a:t>三种存储形式：与数据结构无关</a:t>
            </a:r>
            <a:endParaRPr lang="en-US" altLang="zh-CN" dirty="0" smtClean="0"/>
          </a:p>
          <a:p>
            <a:pPr lvl="1"/>
            <a:r>
              <a:rPr lang="zh-CN" altLang="en-US" dirty="0" smtClean="0"/>
              <a:t>顺序存储</a:t>
            </a:r>
            <a:endParaRPr lang="en-US" altLang="zh-CN" dirty="0" smtClean="0"/>
          </a:p>
          <a:p>
            <a:pPr lvl="1"/>
            <a:r>
              <a:rPr lang="zh-CN" altLang="en-US" dirty="0" smtClean="0"/>
              <a:t>链表存储</a:t>
            </a:r>
            <a:endParaRPr lang="en-US" altLang="zh-CN" dirty="0" smtClean="0"/>
          </a:p>
          <a:p>
            <a:pPr lvl="1"/>
            <a:r>
              <a:rPr lang="zh-CN" altLang="en-US" dirty="0" smtClean="0"/>
              <a:t>间接寻址</a:t>
            </a:r>
            <a:endParaRPr lang="en-US" altLang="zh-CN" dirty="0" smtClean="0"/>
          </a:p>
          <a:p>
            <a:r>
              <a:rPr lang="zh-CN" altLang="en-US" dirty="0" smtClean="0"/>
              <a:t>如何将数据结构应用于实际问题</a:t>
            </a:r>
          </a:p>
        </p:txBody>
      </p:sp>
      <p:sp>
        <p:nvSpPr>
          <p:cNvPr id="1095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519A09-4E6A-4B95-97BD-669C5B27A186}" type="slidenum">
              <a:rPr lang="en-US" altLang="en-US" smtClean="0">
                <a:solidFill>
                  <a:srgbClr val="4B4B4B"/>
                </a:solidFill>
              </a:rPr>
              <a:t>65</a:t>
            </a:fld>
            <a:endParaRPr lang="en-US" altLang="en-US" smtClean="0">
              <a:solidFill>
                <a:srgbClr val="4B4B4B"/>
              </a:solidFill>
            </a:endParaRPr>
          </a:p>
        </p:txBody>
      </p:sp>
    </p:spTree>
    <p:extLst>
      <p:ext uri="{BB962C8B-B14F-4D97-AF65-F5344CB8AC3E}">
        <p14:creationId xmlns:p14="http://schemas.microsoft.com/office/powerpoint/2010/main" val="274129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70934" y="350675"/>
            <a:ext cx="7886700" cy="493853"/>
          </a:xfrm>
          <a:prstGeom prst="rect">
            <a:avLst/>
          </a:prstGeom>
        </p:spPr>
        <p:txBody>
          <a:bodyPr vert="horz" wrap="square" lIns="0" tIns="0" rIns="0" bIns="0" rtlCol="0">
            <a:spAutoFit/>
          </a:bodyPr>
          <a:lstStyle/>
          <a:p>
            <a:pPr marL="3900488" indent="-3632200">
              <a:lnSpc>
                <a:spcPts val="3650"/>
              </a:lnSpc>
            </a:pPr>
            <a:r>
              <a:rPr lang="zh-CN" altLang="en-US" spc="-25" dirty="0" smtClean="0"/>
              <a:t>知识点总结</a:t>
            </a:r>
            <a:endParaRPr spc="-25" dirty="0"/>
          </a:p>
        </p:txBody>
      </p:sp>
      <p:sp>
        <p:nvSpPr>
          <p:cNvPr id="10" name="object 10"/>
          <p:cNvSpPr/>
          <p:nvPr/>
        </p:nvSpPr>
        <p:spPr>
          <a:xfrm>
            <a:off x="3246259" y="1020274"/>
            <a:ext cx="2005964" cy="646430"/>
          </a:xfrm>
          <a:custGeom>
            <a:avLst/>
            <a:gdLst/>
            <a:ahLst/>
            <a:cxnLst/>
            <a:rect l="l" t="t" r="r" b="b"/>
            <a:pathLst>
              <a:path w="2005964" h="646430">
                <a:moveTo>
                  <a:pt x="1002791" y="0"/>
                </a:moveTo>
                <a:lnTo>
                  <a:pt x="920527" y="1066"/>
                </a:lnTo>
                <a:lnTo>
                  <a:pt x="840098" y="4211"/>
                </a:lnTo>
                <a:lnTo>
                  <a:pt x="761761" y="9353"/>
                </a:lnTo>
                <a:lnTo>
                  <a:pt x="685775" y="16410"/>
                </a:lnTo>
                <a:lnTo>
                  <a:pt x="612397" y="25300"/>
                </a:lnTo>
                <a:lnTo>
                  <a:pt x="541886" y="35942"/>
                </a:lnTo>
                <a:lnTo>
                  <a:pt x="474498" y="48254"/>
                </a:lnTo>
                <a:lnTo>
                  <a:pt x="410492" y="62154"/>
                </a:lnTo>
                <a:lnTo>
                  <a:pt x="350125" y="77561"/>
                </a:lnTo>
                <a:lnTo>
                  <a:pt x="293655" y="94392"/>
                </a:lnTo>
                <a:lnTo>
                  <a:pt x="241340" y="112567"/>
                </a:lnTo>
                <a:lnTo>
                  <a:pt x="193438" y="132002"/>
                </a:lnTo>
                <a:lnTo>
                  <a:pt x="150206" y="152618"/>
                </a:lnTo>
                <a:lnTo>
                  <a:pt x="111901" y="174331"/>
                </a:lnTo>
                <a:lnTo>
                  <a:pt x="78783" y="197060"/>
                </a:lnTo>
                <a:lnTo>
                  <a:pt x="29135" y="245240"/>
                </a:lnTo>
                <a:lnTo>
                  <a:pt x="3323" y="296504"/>
                </a:lnTo>
                <a:lnTo>
                  <a:pt x="0" y="323088"/>
                </a:lnTo>
                <a:lnTo>
                  <a:pt x="3323" y="349568"/>
                </a:lnTo>
                <a:lnTo>
                  <a:pt x="29135" y="400687"/>
                </a:lnTo>
                <a:lnTo>
                  <a:pt x="78783" y="448794"/>
                </a:lnTo>
                <a:lnTo>
                  <a:pt x="111901" y="471508"/>
                </a:lnTo>
                <a:lnTo>
                  <a:pt x="150206" y="493219"/>
                </a:lnTo>
                <a:lnTo>
                  <a:pt x="193438" y="513844"/>
                </a:lnTo>
                <a:lnTo>
                  <a:pt x="241340" y="533297"/>
                </a:lnTo>
                <a:lnTo>
                  <a:pt x="293655" y="551497"/>
                </a:lnTo>
                <a:lnTo>
                  <a:pt x="350125" y="568359"/>
                </a:lnTo>
                <a:lnTo>
                  <a:pt x="410492" y="583801"/>
                </a:lnTo>
                <a:lnTo>
                  <a:pt x="474498" y="597739"/>
                </a:lnTo>
                <a:lnTo>
                  <a:pt x="541886" y="610089"/>
                </a:lnTo>
                <a:lnTo>
                  <a:pt x="612397" y="620768"/>
                </a:lnTo>
                <a:lnTo>
                  <a:pt x="685775" y="629692"/>
                </a:lnTo>
                <a:lnTo>
                  <a:pt x="761761" y="636778"/>
                </a:lnTo>
                <a:lnTo>
                  <a:pt x="840098" y="641943"/>
                </a:lnTo>
                <a:lnTo>
                  <a:pt x="920527" y="645104"/>
                </a:lnTo>
                <a:lnTo>
                  <a:pt x="1002791" y="646176"/>
                </a:lnTo>
                <a:lnTo>
                  <a:pt x="1085056" y="645104"/>
                </a:lnTo>
                <a:lnTo>
                  <a:pt x="1165485" y="641943"/>
                </a:lnTo>
                <a:lnTo>
                  <a:pt x="1243822" y="636778"/>
                </a:lnTo>
                <a:lnTo>
                  <a:pt x="1319808" y="629692"/>
                </a:lnTo>
                <a:lnTo>
                  <a:pt x="1393186" y="620768"/>
                </a:lnTo>
                <a:lnTo>
                  <a:pt x="1463697" y="610089"/>
                </a:lnTo>
                <a:lnTo>
                  <a:pt x="1531085" y="597739"/>
                </a:lnTo>
                <a:lnTo>
                  <a:pt x="1595091" y="583801"/>
                </a:lnTo>
                <a:lnTo>
                  <a:pt x="1655458" y="568359"/>
                </a:lnTo>
                <a:lnTo>
                  <a:pt x="1711928" y="551497"/>
                </a:lnTo>
                <a:lnTo>
                  <a:pt x="1764243" y="533297"/>
                </a:lnTo>
                <a:lnTo>
                  <a:pt x="1812145" y="513844"/>
                </a:lnTo>
                <a:lnTo>
                  <a:pt x="1855377" y="493219"/>
                </a:lnTo>
                <a:lnTo>
                  <a:pt x="1893682" y="471508"/>
                </a:lnTo>
                <a:lnTo>
                  <a:pt x="1926800" y="448794"/>
                </a:lnTo>
                <a:lnTo>
                  <a:pt x="1976448" y="400687"/>
                </a:lnTo>
                <a:lnTo>
                  <a:pt x="2002260" y="349568"/>
                </a:lnTo>
                <a:lnTo>
                  <a:pt x="2005583" y="323088"/>
                </a:lnTo>
                <a:lnTo>
                  <a:pt x="2002260" y="296504"/>
                </a:lnTo>
                <a:lnTo>
                  <a:pt x="1976448" y="245240"/>
                </a:lnTo>
                <a:lnTo>
                  <a:pt x="1926800" y="197060"/>
                </a:lnTo>
                <a:lnTo>
                  <a:pt x="1893682" y="174331"/>
                </a:lnTo>
                <a:lnTo>
                  <a:pt x="1855377" y="152618"/>
                </a:lnTo>
                <a:lnTo>
                  <a:pt x="1812145" y="132002"/>
                </a:lnTo>
                <a:lnTo>
                  <a:pt x="1764243" y="112567"/>
                </a:lnTo>
                <a:lnTo>
                  <a:pt x="1711928" y="94392"/>
                </a:lnTo>
                <a:lnTo>
                  <a:pt x="1655458" y="77561"/>
                </a:lnTo>
                <a:lnTo>
                  <a:pt x="1595091" y="62154"/>
                </a:lnTo>
                <a:lnTo>
                  <a:pt x="1531085" y="48254"/>
                </a:lnTo>
                <a:lnTo>
                  <a:pt x="1463697" y="35942"/>
                </a:lnTo>
                <a:lnTo>
                  <a:pt x="1393186" y="25300"/>
                </a:lnTo>
                <a:lnTo>
                  <a:pt x="1319808" y="16410"/>
                </a:lnTo>
                <a:lnTo>
                  <a:pt x="1243822" y="9353"/>
                </a:lnTo>
                <a:lnTo>
                  <a:pt x="1165485" y="4211"/>
                </a:lnTo>
                <a:lnTo>
                  <a:pt x="1085056" y="1066"/>
                </a:lnTo>
                <a:lnTo>
                  <a:pt x="1002791" y="0"/>
                </a:lnTo>
                <a:close/>
              </a:path>
            </a:pathLst>
          </a:custGeom>
          <a:ln w="9525">
            <a:solidFill>
              <a:srgbClr val="808080"/>
            </a:solidFill>
          </a:ln>
        </p:spPr>
        <p:txBody>
          <a:bodyPr wrap="square" lIns="0" tIns="0" rIns="0" bIns="0" rtlCol="0"/>
          <a:lstStyle/>
          <a:p>
            <a:endParaRPr/>
          </a:p>
        </p:txBody>
      </p:sp>
      <p:sp>
        <p:nvSpPr>
          <p:cNvPr id="11" name="object 11"/>
          <p:cNvSpPr/>
          <p:nvPr/>
        </p:nvSpPr>
        <p:spPr>
          <a:xfrm>
            <a:off x="3246259" y="1007320"/>
            <a:ext cx="2005964" cy="646430"/>
          </a:xfrm>
          <a:custGeom>
            <a:avLst/>
            <a:gdLst/>
            <a:ahLst/>
            <a:cxnLst/>
            <a:rect l="l" t="t" r="r" b="b"/>
            <a:pathLst>
              <a:path w="2005964" h="646430">
                <a:moveTo>
                  <a:pt x="1002791" y="0"/>
                </a:moveTo>
                <a:lnTo>
                  <a:pt x="920527" y="1071"/>
                </a:lnTo>
                <a:lnTo>
                  <a:pt x="840098" y="4232"/>
                </a:lnTo>
                <a:lnTo>
                  <a:pt x="761761" y="9397"/>
                </a:lnTo>
                <a:lnTo>
                  <a:pt x="685775" y="16483"/>
                </a:lnTo>
                <a:lnTo>
                  <a:pt x="612397" y="25407"/>
                </a:lnTo>
                <a:lnTo>
                  <a:pt x="541886" y="36086"/>
                </a:lnTo>
                <a:lnTo>
                  <a:pt x="474498" y="48436"/>
                </a:lnTo>
                <a:lnTo>
                  <a:pt x="410492" y="62374"/>
                </a:lnTo>
                <a:lnTo>
                  <a:pt x="350125" y="77816"/>
                </a:lnTo>
                <a:lnTo>
                  <a:pt x="293655" y="94678"/>
                </a:lnTo>
                <a:lnTo>
                  <a:pt x="241340" y="112878"/>
                </a:lnTo>
                <a:lnTo>
                  <a:pt x="193438" y="132331"/>
                </a:lnTo>
                <a:lnTo>
                  <a:pt x="150206" y="152956"/>
                </a:lnTo>
                <a:lnTo>
                  <a:pt x="111901" y="174667"/>
                </a:lnTo>
                <a:lnTo>
                  <a:pt x="78783" y="197381"/>
                </a:lnTo>
                <a:lnTo>
                  <a:pt x="29135" y="245488"/>
                </a:lnTo>
                <a:lnTo>
                  <a:pt x="3323" y="296607"/>
                </a:lnTo>
                <a:lnTo>
                  <a:pt x="0" y="323088"/>
                </a:lnTo>
                <a:lnTo>
                  <a:pt x="3323" y="349568"/>
                </a:lnTo>
                <a:lnTo>
                  <a:pt x="29135" y="400687"/>
                </a:lnTo>
                <a:lnTo>
                  <a:pt x="78783" y="448794"/>
                </a:lnTo>
                <a:lnTo>
                  <a:pt x="111901" y="471508"/>
                </a:lnTo>
                <a:lnTo>
                  <a:pt x="150206" y="493219"/>
                </a:lnTo>
                <a:lnTo>
                  <a:pt x="193438" y="513844"/>
                </a:lnTo>
                <a:lnTo>
                  <a:pt x="241340" y="533297"/>
                </a:lnTo>
                <a:lnTo>
                  <a:pt x="293655" y="551497"/>
                </a:lnTo>
                <a:lnTo>
                  <a:pt x="350125" y="568359"/>
                </a:lnTo>
                <a:lnTo>
                  <a:pt x="410492" y="583801"/>
                </a:lnTo>
                <a:lnTo>
                  <a:pt x="474498" y="597739"/>
                </a:lnTo>
                <a:lnTo>
                  <a:pt x="541886" y="610089"/>
                </a:lnTo>
                <a:lnTo>
                  <a:pt x="612397" y="620768"/>
                </a:lnTo>
                <a:lnTo>
                  <a:pt x="685775" y="629692"/>
                </a:lnTo>
                <a:lnTo>
                  <a:pt x="761761" y="636778"/>
                </a:lnTo>
                <a:lnTo>
                  <a:pt x="840098" y="641943"/>
                </a:lnTo>
                <a:lnTo>
                  <a:pt x="920527" y="645104"/>
                </a:lnTo>
                <a:lnTo>
                  <a:pt x="1002791" y="646176"/>
                </a:lnTo>
                <a:lnTo>
                  <a:pt x="1085056" y="645104"/>
                </a:lnTo>
                <a:lnTo>
                  <a:pt x="1165485" y="641943"/>
                </a:lnTo>
                <a:lnTo>
                  <a:pt x="1243822" y="636778"/>
                </a:lnTo>
                <a:lnTo>
                  <a:pt x="1319808" y="629692"/>
                </a:lnTo>
                <a:lnTo>
                  <a:pt x="1393186" y="620768"/>
                </a:lnTo>
                <a:lnTo>
                  <a:pt x="1463697" y="610089"/>
                </a:lnTo>
                <a:lnTo>
                  <a:pt x="1531085" y="597739"/>
                </a:lnTo>
                <a:lnTo>
                  <a:pt x="1595091" y="583801"/>
                </a:lnTo>
                <a:lnTo>
                  <a:pt x="1655458" y="568359"/>
                </a:lnTo>
                <a:lnTo>
                  <a:pt x="1711928" y="551497"/>
                </a:lnTo>
                <a:lnTo>
                  <a:pt x="1764243" y="533297"/>
                </a:lnTo>
                <a:lnTo>
                  <a:pt x="1812145" y="513844"/>
                </a:lnTo>
                <a:lnTo>
                  <a:pt x="1855377" y="493219"/>
                </a:lnTo>
                <a:lnTo>
                  <a:pt x="1893682" y="471508"/>
                </a:lnTo>
                <a:lnTo>
                  <a:pt x="1926800" y="448794"/>
                </a:lnTo>
                <a:lnTo>
                  <a:pt x="1976448" y="400687"/>
                </a:lnTo>
                <a:lnTo>
                  <a:pt x="2002260" y="349568"/>
                </a:lnTo>
                <a:lnTo>
                  <a:pt x="2005583" y="323088"/>
                </a:lnTo>
                <a:lnTo>
                  <a:pt x="2002260" y="296607"/>
                </a:lnTo>
                <a:lnTo>
                  <a:pt x="1976448" y="245488"/>
                </a:lnTo>
                <a:lnTo>
                  <a:pt x="1926800" y="197381"/>
                </a:lnTo>
                <a:lnTo>
                  <a:pt x="1893682" y="174667"/>
                </a:lnTo>
                <a:lnTo>
                  <a:pt x="1855377" y="152956"/>
                </a:lnTo>
                <a:lnTo>
                  <a:pt x="1812145" y="132331"/>
                </a:lnTo>
                <a:lnTo>
                  <a:pt x="1764243" y="112878"/>
                </a:lnTo>
                <a:lnTo>
                  <a:pt x="1711928" y="94678"/>
                </a:lnTo>
                <a:lnTo>
                  <a:pt x="1655458" y="77816"/>
                </a:lnTo>
                <a:lnTo>
                  <a:pt x="1595091" y="62374"/>
                </a:lnTo>
                <a:lnTo>
                  <a:pt x="1531085" y="48436"/>
                </a:lnTo>
                <a:lnTo>
                  <a:pt x="1463697" y="36086"/>
                </a:lnTo>
                <a:lnTo>
                  <a:pt x="1393186" y="25407"/>
                </a:lnTo>
                <a:lnTo>
                  <a:pt x="1319808" y="16483"/>
                </a:lnTo>
                <a:lnTo>
                  <a:pt x="1243822" y="9397"/>
                </a:lnTo>
                <a:lnTo>
                  <a:pt x="1165485" y="4232"/>
                </a:lnTo>
                <a:lnTo>
                  <a:pt x="1085056" y="1071"/>
                </a:lnTo>
                <a:lnTo>
                  <a:pt x="1002791" y="0"/>
                </a:lnTo>
                <a:close/>
              </a:path>
            </a:pathLst>
          </a:custGeom>
          <a:ln w="9525">
            <a:solidFill>
              <a:srgbClr val="000000"/>
            </a:solidFill>
          </a:ln>
        </p:spPr>
        <p:txBody>
          <a:bodyPr wrap="square" lIns="0" tIns="0" rIns="0" bIns="0" rtlCol="0"/>
          <a:lstStyle/>
          <a:p>
            <a:endParaRPr/>
          </a:p>
        </p:txBody>
      </p:sp>
      <p:sp>
        <p:nvSpPr>
          <p:cNvPr id="12" name="object 12"/>
          <p:cNvSpPr txBox="1"/>
          <p:nvPr/>
        </p:nvSpPr>
        <p:spPr>
          <a:xfrm>
            <a:off x="3790136" y="1164162"/>
            <a:ext cx="918210" cy="294953"/>
          </a:xfrm>
          <a:prstGeom prst="rect">
            <a:avLst/>
          </a:prstGeom>
        </p:spPr>
        <p:txBody>
          <a:bodyPr vert="horz" wrap="square" lIns="0" tIns="0" rIns="0" bIns="0" rtlCol="0">
            <a:spAutoFit/>
          </a:bodyPr>
          <a:lstStyle/>
          <a:p>
            <a:pPr marL="12700" algn="ctr">
              <a:lnSpc>
                <a:spcPts val="2280"/>
              </a:lnSpc>
            </a:pPr>
            <a:r>
              <a:rPr sz="2000" b="1" spc="-20" dirty="0">
                <a:latin typeface="宋体"/>
                <a:cs typeface="宋体"/>
              </a:rPr>
              <a:t>线</a:t>
            </a:r>
            <a:r>
              <a:rPr sz="2000" b="1" spc="-495" dirty="0">
                <a:latin typeface="宋体"/>
                <a:cs typeface="宋体"/>
              </a:rPr>
              <a:t> </a:t>
            </a:r>
            <a:r>
              <a:rPr sz="2000" b="1" spc="-20" dirty="0">
                <a:latin typeface="宋体"/>
                <a:cs typeface="宋体"/>
              </a:rPr>
              <a:t>性</a:t>
            </a:r>
            <a:r>
              <a:rPr sz="2000" b="1" spc="-495" dirty="0">
                <a:latin typeface="宋体"/>
                <a:cs typeface="宋体"/>
              </a:rPr>
              <a:t> </a:t>
            </a:r>
            <a:r>
              <a:rPr sz="2000" b="1" spc="-20" dirty="0">
                <a:latin typeface="宋体"/>
                <a:cs typeface="宋体"/>
              </a:rPr>
              <a:t>表</a:t>
            </a:r>
            <a:endParaRPr sz="2000" dirty="0">
              <a:latin typeface="宋体"/>
              <a:cs typeface="宋体"/>
            </a:endParaRPr>
          </a:p>
        </p:txBody>
      </p:sp>
      <p:sp>
        <p:nvSpPr>
          <p:cNvPr id="13" name="object 13"/>
          <p:cNvSpPr/>
          <p:nvPr/>
        </p:nvSpPr>
        <p:spPr>
          <a:xfrm>
            <a:off x="1143139" y="2052023"/>
            <a:ext cx="2005330" cy="586105"/>
          </a:xfrm>
          <a:custGeom>
            <a:avLst/>
            <a:gdLst/>
            <a:ahLst/>
            <a:cxnLst/>
            <a:rect l="l" t="t" r="r" b="b"/>
            <a:pathLst>
              <a:path w="2005330" h="586105">
                <a:moveTo>
                  <a:pt x="1002791" y="0"/>
                </a:moveTo>
                <a:lnTo>
                  <a:pt x="920527" y="970"/>
                </a:lnTo>
                <a:lnTo>
                  <a:pt x="840098" y="3831"/>
                </a:lnTo>
                <a:lnTo>
                  <a:pt x="761761" y="8507"/>
                </a:lnTo>
                <a:lnTo>
                  <a:pt x="685775" y="14923"/>
                </a:lnTo>
                <a:lnTo>
                  <a:pt x="612397" y="23002"/>
                </a:lnTo>
                <a:lnTo>
                  <a:pt x="541886" y="32671"/>
                </a:lnTo>
                <a:lnTo>
                  <a:pt x="474498" y="43853"/>
                </a:lnTo>
                <a:lnTo>
                  <a:pt x="410492" y="56473"/>
                </a:lnTo>
                <a:lnTo>
                  <a:pt x="350125" y="70455"/>
                </a:lnTo>
                <a:lnTo>
                  <a:pt x="293655" y="85725"/>
                </a:lnTo>
                <a:lnTo>
                  <a:pt x="241340" y="102205"/>
                </a:lnTo>
                <a:lnTo>
                  <a:pt x="193438" y="119822"/>
                </a:lnTo>
                <a:lnTo>
                  <a:pt x="150206" y="138500"/>
                </a:lnTo>
                <a:lnTo>
                  <a:pt x="111901" y="158163"/>
                </a:lnTo>
                <a:lnTo>
                  <a:pt x="78783" y="178736"/>
                </a:lnTo>
                <a:lnTo>
                  <a:pt x="29135" y="222310"/>
                </a:lnTo>
                <a:lnTo>
                  <a:pt x="3323" y="268617"/>
                </a:lnTo>
                <a:lnTo>
                  <a:pt x="0" y="292608"/>
                </a:lnTo>
                <a:lnTo>
                  <a:pt x="3323" y="316603"/>
                </a:lnTo>
                <a:lnTo>
                  <a:pt x="29135" y="362952"/>
                </a:lnTo>
                <a:lnTo>
                  <a:pt x="78783" y="406598"/>
                </a:lnTo>
                <a:lnTo>
                  <a:pt x="111901" y="427216"/>
                </a:lnTo>
                <a:lnTo>
                  <a:pt x="150206" y="446929"/>
                </a:lnTo>
                <a:lnTo>
                  <a:pt x="193438" y="465661"/>
                </a:lnTo>
                <a:lnTo>
                  <a:pt x="241340" y="483334"/>
                </a:lnTo>
                <a:lnTo>
                  <a:pt x="293655" y="499872"/>
                </a:lnTo>
                <a:lnTo>
                  <a:pt x="350125" y="515198"/>
                </a:lnTo>
                <a:lnTo>
                  <a:pt x="410492" y="529236"/>
                </a:lnTo>
                <a:lnTo>
                  <a:pt x="474498" y="541909"/>
                </a:lnTo>
                <a:lnTo>
                  <a:pt x="541886" y="553141"/>
                </a:lnTo>
                <a:lnTo>
                  <a:pt x="612397" y="562856"/>
                </a:lnTo>
                <a:lnTo>
                  <a:pt x="685775" y="570975"/>
                </a:lnTo>
                <a:lnTo>
                  <a:pt x="761761" y="577424"/>
                </a:lnTo>
                <a:lnTo>
                  <a:pt x="840098" y="582125"/>
                </a:lnTo>
                <a:lnTo>
                  <a:pt x="920527" y="585002"/>
                </a:lnTo>
                <a:lnTo>
                  <a:pt x="1002791" y="585978"/>
                </a:lnTo>
                <a:lnTo>
                  <a:pt x="1084947" y="585002"/>
                </a:lnTo>
                <a:lnTo>
                  <a:pt x="1165279" y="582125"/>
                </a:lnTo>
                <a:lnTo>
                  <a:pt x="1243528" y="577424"/>
                </a:lnTo>
                <a:lnTo>
                  <a:pt x="1319436" y="570975"/>
                </a:lnTo>
                <a:lnTo>
                  <a:pt x="1392745" y="562856"/>
                </a:lnTo>
                <a:lnTo>
                  <a:pt x="1463196" y="553141"/>
                </a:lnTo>
                <a:lnTo>
                  <a:pt x="1530532" y="541909"/>
                </a:lnTo>
                <a:lnTo>
                  <a:pt x="1594494" y="529236"/>
                </a:lnTo>
                <a:lnTo>
                  <a:pt x="1654823" y="515198"/>
                </a:lnTo>
                <a:lnTo>
                  <a:pt x="1711261" y="499872"/>
                </a:lnTo>
                <a:lnTo>
                  <a:pt x="1763550" y="483334"/>
                </a:lnTo>
                <a:lnTo>
                  <a:pt x="1811432" y="465661"/>
                </a:lnTo>
                <a:lnTo>
                  <a:pt x="1854648" y="446929"/>
                </a:lnTo>
                <a:lnTo>
                  <a:pt x="1892940" y="427216"/>
                </a:lnTo>
                <a:lnTo>
                  <a:pt x="1926050" y="406598"/>
                </a:lnTo>
                <a:lnTo>
                  <a:pt x="1975689" y="362952"/>
                </a:lnTo>
                <a:lnTo>
                  <a:pt x="2001498" y="316603"/>
                </a:lnTo>
                <a:lnTo>
                  <a:pt x="2004822" y="292607"/>
                </a:lnTo>
                <a:lnTo>
                  <a:pt x="2001498" y="268617"/>
                </a:lnTo>
                <a:lnTo>
                  <a:pt x="1975689" y="222310"/>
                </a:lnTo>
                <a:lnTo>
                  <a:pt x="1926050" y="178736"/>
                </a:lnTo>
                <a:lnTo>
                  <a:pt x="1892940" y="158163"/>
                </a:lnTo>
                <a:lnTo>
                  <a:pt x="1854648" y="138500"/>
                </a:lnTo>
                <a:lnTo>
                  <a:pt x="1811432" y="119822"/>
                </a:lnTo>
                <a:lnTo>
                  <a:pt x="1763550" y="102205"/>
                </a:lnTo>
                <a:lnTo>
                  <a:pt x="1711261" y="85724"/>
                </a:lnTo>
                <a:lnTo>
                  <a:pt x="1654823" y="70455"/>
                </a:lnTo>
                <a:lnTo>
                  <a:pt x="1594494" y="56473"/>
                </a:lnTo>
                <a:lnTo>
                  <a:pt x="1530532" y="43853"/>
                </a:lnTo>
                <a:lnTo>
                  <a:pt x="1463196" y="32671"/>
                </a:lnTo>
                <a:lnTo>
                  <a:pt x="1392745" y="23002"/>
                </a:lnTo>
                <a:lnTo>
                  <a:pt x="1319436" y="14923"/>
                </a:lnTo>
                <a:lnTo>
                  <a:pt x="1243528" y="8507"/>
                </a:lnTo>
                <a:lnTo>
                  <a:pt x="1165279" y="3831"/>
                </a:lnTo>
                <a:lnTo>
                  <a:pt x="1084947" y="970"/>
                </a:lnTo>
                <a:lnTo>
                  <a:pt x="1002791" y="0"/>
                </a:lnTo>
                <a:close/>
              </a:path>
            </a:pathLst>
          </a:custGeom>
          <a:ln w="9525">
            <a:solidFill>
              <a:srgbClr val="808080"/>
            </a:solidFill>
          </a:ln>
        </p:spPr>
        <p:txBody>
          <a:bodyPr wrap="square" lIns="0" tIns="0" rIns="0" bIns="0" rtlCol="0"/>
          <a:lstStyle/>
          <a:p>
            <a:pPr algn="ctr"/>
            <a:endParaRPr/>
          </a:p>
        </p:txBody>
      </p:sp>
      <p:sp>
        <p:nvSpPr>
          <p:cNvPr id="14" name="object 14"/>
          <p:cNvSpPr/>
          <p:nvPr/>
        </p:nvSpPr>
        <p:spPr>
          <a:xfrm>
            <a:off x="1143139" y="2064214"/>
            <a:ext cx="2005330" cy="586105"/>
          </a:xfrm>
          <a:custGeom>
            <a:avLst/>
            <a:gdLst/>
            <a:ahLst/>
            <a:cxnLst/>
            <a:rect l="l" t="t" r="r" b="b"/>
            <a:pathLst>
              <a:path w="2005330" h="586105">
                <a:moveTo>
                  <a:pt x="1002791" y="0"/>
                </a:moveTo>
                <a:lnTo>
                  <a:pt x="920527" y="975"/>
                </a:lnTo>
                <a:lnTo>
                  <a:pt x="840098" y="3852"/>
                </a:lnTo>
                <a:lnTo>
                  <a:pt x="761761" y="8553"/>
                </a:lnTo>
                <a:lnTo>
                  <a:pt x="685775" y="15002"/>
                </a:lnTo>
                <a:lnTo>
                  <a:pt x="612397" y="23121"/>
                </a:lnTo>
                <a:lnTo>
                  <a:pt x="541886" y="32836"/>
                </a:lnTo>
                <a:lnTo>
                  <a:pt x="474498" y="44068"/>
                </a:lnTo>
                <a:lnTo>
                  <a:pt x="410492" y="56741"/>
                </a:lnTo>
                <a:lnTo>
                  <a:pt x="350125" y="70779"/>
                </a:lnTo>
                <a:lnTo>
                  <a:pt x="293655" y="86106"/>
                </a:lnTo>
                <a:lnTo>
                  <a:pt x="241340" y="102643"/>
                </a:lnTo>
                <a:lnTo>
                  <a:pt x="193438" y="120316"/>
                </a:lnTo>
                <a:lnTo>
                  <a:pt x="150206" y="139048"/>
                </a:lnTo>
                <a:lnTo>
                  <a:pt x="111901" y="158761"/>
                </a:lnTo>
                <a:lnTo>
                  <a:pt x="78783" y="179379"/>
                </a:lnTo>
                <a:lnTo>
                  <a:pt x="29135" y="223025"/>
                </a:lnTo>
                <a:lnTo>
                  <a:pt x="3323" y="269374"/>
                </a:lnTo>
                <a:lnTo>
                  <a:pt x="0" y="293370"/>
                </a:lnTo>
                <a:lnTo>
                  <a:pt x="3323" y="317360"/>
                </a:lnTo>
                <a:lnTo>
                  <a:pt x="29135" y="363667"/>
                </a:lnTo>
                <a:lnTo>
                  <a:pt x="78783" y="407241"/>
                </a:lnTo>
                <a:lnTo>
                  <a:pt x="111901" y="427814"/>
                </a:lnTo>
                <a:lnTo>
                  <a:pt x="150206" y="447477"/>
                </a:lnTo>
                <a:lnTo>
                  <a:pt x="193438" y="466155"/>
                </a:lnTo>
                <a:lnTo>
                  <a:pt x="241340" y="483772"/>
                </a:lnTo>
                <a:lnTo>
                  <a:pt x="293655" y="500253"/>
                </a:lnTo>
                <a:lnTo>
                  <a:pt x="350125" y="515522"/>
                </a:lnTo>
                <a:lnTo>
                  <a:pt x="410492" y="529504"/>
                </a:lnTo>
                <a:lnTo>
                  <a:pt x="474498" y="542124"/>
                </a:lnTo>
                <a:lnTo>
                  <a:pt x="541886" y="553306"/>
                </a:lnTo>
                <a:lnTo>
                  <a:pt x="612397" y="562975"/>
                </a:lnTo>
                <a:lnTo>
                  <a:pt x="685775" y="571054"/>
                </a:lnTo>
                <a:lnTo>
                  <a:pt x="761761" y="577470"/>
                </a:lnTo>
                <a:lnTo>
                  <a:pt x="840098" y="582146"/>
                </a:lnTo>
                <a:lnTo>
                  <a:pt x="920527" y="585007"/>
                </a:lnTo>
                <a:lnTo>
                  <a:pt x="1002791" y="585978"/>
                </a:lnTo>
                <a:lnTo>
                  <a:pt x="1084947" y="585007"/>
                </a:lnTo>
                <a:lnTo>
                  <a:pt x="1165279" y="582146"/>
                </a:lnTo>
                <a:lnTo>
                  <a:pt x="1243528" y="577470"/>
                </a:lnTo>
                <a:lnTo>
                  <a:pt x="1319436" y="571054"/>
                </a:lnTo>
                <a:lnTo>
                  <a:pt x="1392745" y="562975"/>
                </a:lnTo>
                <a:lnTo>
                  <a:pt x="1463196" y="553306"/>
                </a:lnTo>
                <a:lnTo>
                  <a:pt x="1530532" y="542124"/>
                </a:lnTo>
                <a:lnTo>
                  <a:pt x="1594494" y="529504"/>
                </a:lnTo>
                <a:lnTo>
                  <a:pt x="1654823" y="515522"/>
                </a:lnTo>
                <a:lnTo>
                  <a:pt x="1711261" y="500253"/>
                </a:lnTo>
                <a:lnTo>
                  <a:pt x="1763550" y="483772"/>
                </a:lnTo>
                <a:lnTo>
                  <a:pt x="1811432" y="466155"/>
                </a:lnTo>
                <a:lnTo>
                  <a:pt x="1854648" y="447477"/>
                </a:lnTo>
                <a:lnTo>
                  <a:pt x="1892940" y="427814"/>
                </a:lnTo>
                <a:lnTo>
                  <a:pt x="1926050" y="407241"/>
                </a:lnTo>
                <a:lnTo>
                  <a:pt x="1975689" y="363667"/>
                </a:lnTo>
                <a:lnTo>
                  <a:pt x="2001498" y="317360"/>
                </a:lnTo>
                <a:lnTo>
                  <a:pt x="2004822" y="293370"/>
                </a:lnTo>
                <a:lnTo>
                  <a:pt x="2001498" y="269374"/>
                </a:lnTo>
                <a:lnTo>
                  <a:pt x="1975689" y="223025"/>
                </a:lnTo>
                <a:lnTo>
                  <a:pt x="1926050" y="179379"/>
                </a:lnTo>
                <a:lnTo>
                  <a:pt x="1892940" y="158761"/>
                </a:lnTo>
                <a:lnTo>
                  <a:pt x="1854648" y="139048"/>
                </a:lnTo>
                <a:lnTo>
                  <a:pt x="1811432" y="120316"/>
                </a:lnTo>
                <a:lnTo>
                  <a:pt x="1763550" y="102643"/>
                </a:lnTo>
                <a:lnTo>
                  <a:pt x="1711261" y="86105"/>
                </a:lnTo>
                <a:lnTo>
                  <a:pt x="1654823" y="70779"/>
                </a:lnTo>
                <a:lnTo>
                  <a:pt x="1594494" y="56741"/>
                </a:lnTo>
                <a:lnTo>
                  <a:pt x="1530532" y="44068"/>
                </a:lnTo>
                <a:lnTo>
                  <a:pt x="1463196" y="32836"/>
                </a:lnTo>
                <a:lnTo>
                  <a:pt x="1392745" y="23121"/>
                </a:lnTo>
                <a:lnTo>
                  <a:pt x="1319436" y="15002"/>
                </a:lnTo>
                <a:lnTo>
                  <a:pt x="1243528" y="8553"/>
                </a:lnTo>
                <a:lnTo>
                  <a:pt x="1165279" y="3852"/>
                </a:lnTo>
                <a:lnTo>
                  <a:pt x="1084947" y="975"/>
                </a:lnTo>
                <a:lnTo>
                  <a:pt x="1002791" y="0"/>
                </a:lnTo>
                <a:close/>
              </a:path>
            </a:pathLst>
          </a:custGeom>
          <a:ln w="9525">
            <a:solidFill>
              <a:srgbClr val="000000"/>
            </a:solidFill>
          </a:ln>
        </p:spPr>
        <p:txBody>
          <a:bodyPr wrap="square" lIns="0" tIns="0" rIns="0" bIns="0" rtlCol="0"/>
          <a:lstStyle/>
          <a:p>
            <a:pPr algn="ctr"/>
            <a:endParaRPr/>
          </a:p>
        </p:txBody>
      </p:sp>
      <p:sp>
        <p:nvSpPr>
          <p:cNvPr id="15" name="object 15"/>
          <p:cNvSpPr txBox="1"/>
          <p:nvPr/>
        </p:nvSpPr>
        <p:spPr>
          <a:xfrm>
            <a:off x="1567689" y="2218261"/>
            <a:ext cx="1047750" cy="307777"/>
          </a:xfrm>
          <a:prstGeom prst="rect">
            <a:avLst/>
          </a:prstGeom>
        </p:spPr>
        <p:txBody>
          <a:bodyPr vert="horz" wrap="square" lIns="0" tIns="0" rIns="0" bIns="0" rtlCol="0">
            <a:spAutoFit/>
          </a:bodyPr>
          <a:lstStyle/>
          <a:p>
            <a:pPr marL="12700" algn="ctr">
              <a:lnSpc>
                <a:spcPts val="2380"/>
              </a:lnSpc>
            </a:pPr>
            <a:r>
              <a:rPr sz="2000" b="1" spc="-10" dirty="0">
                <a:latin typeface="宋体"/>
                <a:cs typeface="宋体"/>
              </a:rPr>
              <a:t>逻辑结构</a:t>
            </a:r>
            <a:endParaRPr sz="2000" dirty="0">
              <a:latin typeface="宋体"/>
              <a:cs typeface="宋体"/>
            </a:endParaRPr>
          </a:p>
        </p:txBody>
      </p:sp>
      <p:sp>
        <p:nvSpPr>
          <p:cNvPr id="16" name="object 16"/>
          <p:cNvSpPr/>
          <p:nvPr/>
        </p:nvSpPr>
        <p:spPr>
          <a:xfrm>
            <a:off x="5228971" y="2106124"/>
            <a:ext cx="2005964" cy="601345"/>
          </a:xfrm>
          <a:custGeom>
            <a:avLst/>
            <a:gdLst/>
            <a:ahLst/>
            <a:cxnLst/>
            <a:rect l="l" t="t" r="r" b="b"/>
            <a:pathLst>
              <a:path w="2005965" h="601344">
                <a:moveTo>
                  <a:pt x="1002791" y="0"/>
                </a:moveTo>
                <a:lnTo>
                  <a:pt x="920527" y="993"/>
                </a:lnTo>
                <a:lnTo>
                  <a:pt x="840098" y="3921"/>
                </a:lnTo>
                <a:lnTo>
                  <a:pt x="761761" y="8707"/>
                </a:lnTo>
                <a:lnTo>
                  <a:pt x="685775" y="15276"/>
                </a:lnTo>
                <a:lnTo>
                  <a:pt x="612397" y="23550"/>
                </a:lnTo>
                <a:lnTo>
                  <a:pt x="541886" y="33453"/>
                </a:lnTo>
                <a:lnTo>
                  <a:pt x="474498" y="44908"/>
                </a:lnTo>
                <a:lnTo>
                  <a:pt x="410492" y="57838"/>
                </a:lnTo>
                <a:lnTo>
                  <a:pt x="350125" y="72168"/>
                </a:lnTo>
                <a:lnTo>
                  <a:pt x="293655" y="87820"/>
                </a:lnTo>
                <a:lnTo>
                  <a:pt x="241340" y="104718"/>
                </a:lnTo>
                <a:lnTo>
                  <a:pt x="193438" y="122785"/>
                </a:lnTo>
                <a:lnTo>
                  <a:pt x="150206" y="141945"/>
                </a:lnTo>
                <a:lnTo>
                  <a:pt x="111901" y="162121"/>
                </a:lnTo>
                <a:lnTo>
                  <a:pt x="78783" y="183237"/>
                </a:lnTo>
                <a:lnTo>
                  <a:pt x="29135" y="227980"/>
                </a:lnTo>
                <a:lnTo>
                  <a:pt x="3323" y="275563"/>
                </a:lnTo>
                <a:lnTo>
                  <a:pt x="0" y="300228"/>
                </a:lnTo>
                <a:lnTo>
                  <a:pt x="3323" y="324898"/>
                </a:lnTo>
                <a:lnTo>
                  <a:pt x="29135" y="372521"/>
                </a:lnTo>
                <a:lnTo>
                  <a:pt x="78783" y="417337"/>
                </a:lnTo>
                <a:lnTo>
                  <a:pt x="111901" y="438498"/>
                </a:lnTo>
                <a:lnTo>
                  <a:pt x="150206" y="458725"/>
                </a:lnTo>
                <a:lnTo>
                  <a:pt x="193438" y="477938"/>
                </a:lnTo>
                <a:lnTo>
                  <a:pt x="241340" y="496061"/>
                </a:lnTo>
                <a:lnTo>
                  <a:pt x="293655" y="513016"/>
                </a:lnTo>
                <a:lnTo>
                  <a:pt x="350125" y="528725"/>
                </a:lnTo>
                <a:lnTo>
                  <a:pt x="410492" y="543110"/>
                </a:lnTo>
                <a:lnTo>
                  <a:pt x="474498" y="556095"/>
                </a:lnTo>
                <a:lnTo>
                  <a:pt x="541886" y="567600"/>
                </a:lnTo>
                <a:lnTo>
                  <a:pt x="612397" y="577548"/>
                </a:lnTo>
                <a:lnTo>
                  <a:pt x="685775" y="585862"/>
                </a:lnTo>
                <a:lnTo>
                  <a:pt x="761761" y="592463"/>
                </a:lnTo>
                <a:lnTo>
                  <a:pt x="840098" y="597275"/>
                </a:lnTo>
                <a:lnTo>
                  <a:pt x="920527" y="600219"/>
                </a:lnTo>
                <a:lnTo>
                  <a:pt x="1002791" y="601218"/>
                </a:lnTo>
                <a:lnTo>
                  <a:pt x="1085056" y="600219"/>
                </a:lnTo>
                <a:lnTo>
                  <a:pt x="1165485" y="597275"/>
                </a:lnTo>
                <a:lnTo>
                  <a:pt x="1243822" y="592463"/>
                </a:lnTo>
                <a:lnTo>
                  <a:pt x="1319808" y="585862"/>
                </a:lnTo>
                <a:lnTo>
                  <a:pt x="1393186" y="577548"/>
                </a:lnTo>
                <a:lnTo>
                  <a:pt x="1463697" y="567600"/>
                </a:lnTo>
                <a:lnTo>
                  <a:pt x="1531085" y="556095"/>
                </a:lnTo>
                <a:lnTo>
                  <a:pt x="1595091" y="543110"/>
                </a:lnTo>
                <a:lnTo>
                  <a:pt x="1655458" y="528725"/>
                </a:lnTo>
                <a:lnTo>
                  <a:pt x="1711928" y="513016"/>
                </a:lnTo>
                <a:lnTo>
                  <a:pt x="1764243" y="496061"/>
                </a:lnTo>
                <a:lnTo>
                  <a:pt x="1812145" y="477938"/>
                </a:lnTo>
                <a:lnTo>
                  <a:pt x="1855377" y="458725"/>
                </a:lnTo>
                <a:lnTo>
                  <a:pt x="1893682" y="438498"/>
                </a:lnTo>
                <a:lnTo>
                  <a:pt x="1926800" y="417337"/>
                </a:lnTo>
                <a:lnTo>
                  <a:pt x="1976448" y="372521"/>
                </a:lnTo>
                <a:lnTo>
                  <a:pt x="2002260" y="324898"/>
                </a:lnTo>
                <a:lnTo>
                  <a:pt x="2005583" y="300227"/>
                </a:lnTo>
                <a:lnTo>
                  <a:pt x="2002260" y="275563"/>
                </a:lnTo>
                <a:lnTo>
                  <a:pt x="1976448" y="227980"/>
                </a:lnTo>
                <a:lnTo>
                  <a:pt x="1926800" y="183237"/>
                </a:lnTo>
                <a:lnTo>
                  <a:pt x="1893682" y="162121"/>
                </a:lnTo>
                <a:lnTo>
                  <a:pt x="1855377" y="141945"/>
                </a:lnTo>
                <a:lnTo>
                  <a:pt x="1812145" y="122785"/>
                </a:lnTo>
                <a:lnTo>
                  <a:pt x="1764243" y="104718"/>
                </a:lnTo>
                <a:lnTo>
                  <a:pt x="1711928" y="87820"/>
                </a:lnTo>
                <a:lnTo>
                  <a:pt x="1655458" y="72168"/>
                </a:lnTo>
                <a:lnTo>
                  <a:pt x="1595091" y="57838"/>
                </a:lnTo>
                <a:lnTo>
                  <a:pt x="1531085" y="44908"/>
                </a:lnTo>
                <a:lnTo>
                  <a:pt x="1463697" y="33453"/>
                </a:lnTo>
                <a:lnTo>
                  <a:pt x="1393186" y="23550"/>
                </a:lnTo>
                <a:lnTo>
                  <a:pt x="1319808" y="15276"/>
                </a:lnTo>
                <a:lnTo>
                  <a:pt x="1243822" y="8707"/>
                </a:lnTo>
                <a:lnTo>
                  <a:pt x="1165485" y="3921"/>
                </a:lnTo>
                <a:lnTo>
                  <a:pt x="1085056" y="993"/>
                </a:lnTo>
                <a:lnTo>
                  <a:pt x="1002791" y="0"/>
                </a:lnTo>
                <a:close/>
              </a:path>
            </a:pathLst>
          </a:custGeom>
          <a:ln w="9525">
            <a:solidFill>
              <a:srgbClr val="808080"/>
            </a:solidFill>
          </a:ln>
        </p:spPr>
        <p:txBody>
          <a:bodyPr wrap="square" lIns="0" tIns="0" rIns="0" bIns="0" rtlCol="0"/>
          <a:lstStyle/>
          <a:p>
            <a:pPr algn="ctr"/>
            <a:endParaRPr/>
          </a:p>
        </p:txBody>
      </p:sp>
      <p:sp>
        <p:nvSpPr>
          <p:cNvPr id="17" name="object 17"/>
          <p:cNvSpPr/>
          <p:nvPr/>
        </p:nvSpPr>
        <p:spPr>
          <a:xfrm>
            <a:off x="5228971" y="2093170"/>
            <a:ext cx="2005964" cy="601980"/>
          </a:xfrm>
          <a:custGeom>
            <a:avLst/>
            <a:gdLst/>
            <a:ahLst/>
            <a:cxnLst/>
            <a:rect l="l" t="t" r="r" b="b"/>
            <a:pathLst>
              <a:path w="2005965" h="601980">
                <a:moveTo>
                  <a:pt x="1002791" y="0"/>
                </a:moveTo>
                <a:lnTo>
                  <a:pt x="920527" y="998"/>
                </a:lnTo>
                <a:lnTo>
                  <a:pt x="840098" y="3942"/>
                </a:lnTo>
                <a:lnTo>
                  <a:pt x="761761" y="8754"/>
                </a:lnTo>
                <a:lnTo>
                  <a:pt x="685775" y="15355"/>
                </a:lnTo>
                <a:lnTo>
                  <a:pt x="612397" y="23669"/>
                </a:lnTo>
                <a:lnTo>
                  <a:pt x="541886" y="33617"/>
                </a:lnTo>
                <a:lnTo>
                  <a:pt x="474498" y="45122"/>
                </a:lnTo>
                <a:lnTo>
                  <a:pt x="410492" y="58107"/>
                </a:lnTo>
                <a:lnTo>
                  <a:pt x="350125" y="72492"/>
                </a:lnTo>
                <a:lnTo>
                  <a:pt x="293655" y="88201"/>
                </a:lnTo>
                <a:lnTo>
                  <a:pt x="241340" y="105156"/>
                </a:lnTo>
                <a:lnTo>
                  <a:pt x="193438" y="123279"/>
                </a:lnTo>
                <a:lnTo>
                  <a:pt x="150206" y="142492"/>
                </a:lnTo>
                <a:lnTo>
                  <a:pt x="111901" y="162719"/>
                </a:lnTo>
                <a:lnTo>
                  <a:pt x="78783" y="183880"/>
                </a:lnTo>
                <a:lnTo>
                  <a:pt x="29135" y="228696"/>
                </a:lnTo>
                <a:lnTo>
                  <a:pt x="3323" y="276319"/>
                </a:lnTo>
                <a:lnTo>
                  <a:pt x="0" y="300990"/>
                </a:lnTo>
                <a:lnTo>
                  <a:pt x="3323" y="325660"/>
                </a:lnTo>
                <a:lnTo>
                  <a:pt x="29135" y="373283"/>
                </a:lnTo>
                <a:lnTo>
                  <a:pt x="78783" y="418099"/>
                </a:lnTo>
                <a:lnTo>
                  <a:pt x="111901" y="439260"/>
                </a:lnTo>
                <a:lnTo>
                  <a:pt x="150206" y="459487"/>
                </a:lnTo>
                <a:lnTo>
                  <a:pt x="193438" y="478700"/>
                </a:lnTo>
                <a:lnTo>
                  <a:pt x="241340" y="496823"/>
                </a:lnTo>
                <a:lnTo>
                  <a:pt x="293655" y="513778"/>
                </a:lnTo>
                <a:lnTo>
                  <a:pt x="350125" y="529487"/>
                </a:lnTo>
                <a:lnTo>
                  <a:pt x="410492" y="543872"/>
                </a:lnTo>
                <a:lnTo>
                  <a:pt x="474498" y="556857"/>
                </a:lnTo>
                <a:lnTo>
                  <a:pt x="541886" y="568362"/>
                </a:lnTo>
                <a:lnTo>
                  <a:pt x="612397" y="578310"/>
                </a:lnTo>
                <a:lnTo>
                  <a:pt x="685775" y="586624"/>
                </a:lnTo>
                <a:lnTo>
                  <a:pt x="761761" y="593225"/>
                </a:lnTo>
                <a:lnTo>
                  <a:pt x="840098" y="598037"/>
                </a:lnTo>
                <a:lnTo>
                  <a:pt x="920527" y="600981"/>
                </a:lnTo>
                <a:lnTo>
                  <a:pt x="1002791" y="601980"/>
                </a:lnTo>
                <a:lnTo>
                  <a:pt x="1085056" y="600981"/>
                </a:lnTo>
                <a:lnTo>
                  <a:pt x="1165485" y="598037"/>
                </a:lnTo>
                <a:lnTo>
                  <a:pt x="1243822" y="593225"/>
                </a:lnTo>
                <a:lnTo>
                  <a:pt x="1319808" y="586624"/>
                </a:lnTo>
                <a:lnTo>
                  <a:pt x="1393186" y="578310"/>
                </a:lnTo>
                <a:lnTo>
                  <a:pt x="1463697" y="568362"/>
                </a:lnTo>
                <a:lnTo>
                  <a:pt x="1531085" y="556857"/>
                </a:lnTo>
                <a:lnTo>
                  <a:pt x="1595091" y="543872"/>
                </a:lnTo>
                <a:lnTo>
                  <a:pt x="1655458" y="529487"/>
                </a:lnTo>
                <a:lnTo>
                  <a:pt x="1711928" y="513778"/>
                </a:lnTo>
                <a:lnTo>
                  <a:pt x="1764243" y="496823"/>
                </a:lnTo>
                <a:lnTo>
                  <a:pt x="1812145" y="478700"/>
                </a:lnTo>
                <a:lnTo>
                  <a:pt x="1855377" y="459487"/>
                </a:lnTo>
                <a:lnTo>
                  <a:pt x="1893682" y="439260"/>
                </a:lnTo>
                <a:lnTo>
                  <a:pt x="1926800" y="418099"/>
                </a:lnTo>
                <a:lnTo>
                  <a:pt x="1976448" y="373283"/>
                </a:lnTo>
                <a:lnTo>
                  <a:pt x="2002260" y="325660"/>
                </a:lnTo>
                <a:lnTo>
                  <a:pt x="2005583" y="300989"/>
                </a:lnTo>
                <a:lnTo>
                  <a:pt x="2002260" y="276319"/>
                </a:lnTo>
                <a:lnTo>
                  <a:pt x="1976448" y="228696"/>
                </a:lnTo>
                <a:lnTo>
                  <a:pt x="1926800" y="183880"/>
                </a:lnTo>
                <a:lnTo>
                  <a:pt x="1893682" y="162719"/>
                </a:lnTo>
                <a:lnTo>
                  <a:pt x="1855377" y="142492"/>
                </a:lnTo>
                <a:lnTo>
                  <a:pt x="1812145" y="123279"/>
                </a:lnTo>
                <a:lnTo>
                  <a:pt x="1764243" y="105156"/>
                </a:lnTo>
                <a:lnTo>
                  <a:pt x="1711928" y="88201"/>
                </a:lnTo>
                <a:lnTo>
                  <a:pt x="1655458" y="72492"/>
                </a:lnTo>
                <a:lnTo>
                  <a:pt x="1595091" y="58107"/>
                </a:lnTo>
                <a:lnTo>
                  <a:pt x="1531085" y="45122"/>
                </a:lnTo>
                <a:lnTo>
                  <a:pt x="1463697" y="33617"/>
                </a:lnTo>
                <a:lnTo>
                  <a:pt x="1393186" y="23669"/>
                </a:lnTo>
                <a:lnTo>
                  <a:pt x="1319808" y="15355"/>
                </a:lnTo>
                <a:lnTo>
                  <a:pt x="1243822" y="8754"/>
                </a:lnTo>
                <a:lnTo>
                  <a:pt x="1165485" y="3942"/>
                </a:lnTo>
                <a:lnTo>
                  <a:pt x="1085056" y="998"/>
                </a:lnTo>
                <a:lnTo>
                  <a:pt x="1002791" y="0"/>
                </a:lnTo>
                <a:close/>
              </a:path>
            </a:pathLst>
          </a:custGeom>
          <a:ln w="9525">
            <a:solidFill>
              <a:srgbClr val="000000"/>
            </a:solidFill>
          </a:ln>
        </p:spPr>
        <p:txBody>
          <a:bodyPr wrap="square" lIns="0" tIns="0" rIns="0" bIns="0" rtlCol="0"/>
          <a:lstStyle/>
          <a:p>
            <a:pPr algn="ctr"/>
            <a:endParaRPr/>
          </a:p>
        </p:txBody>
      </p:sp>
      <p:sp>
        <p:nvSpPr>
          <p:cNvPr id="18" name="object 18"/>
          <p:cNvSpPr txBox="1"/>
          <p:nvPr/>
        </p:nvSpPr>
        <p:spPr>
          <a:xfrm>
            <a:off x="5722059" y="2248742"/>
            <a:ext cx="1047750" cy="307777"/>
          </a:xfrm>
          <a:prstGeom prst="rect">
            <a:avLst/>
          </a:prstGeom>
        </p:spPr>
        <p:txBody>
          <a:bodyPr vert="horz" wrap="square" lIns="0" tIns="0" rIns="0" bIns="0" rtlCol="0">
            <a:spAutoFit/>
          </a:bodyPr>
          <a:lstStyle/>
          <a:p>
            <a:pPr marL="12700" algn="ctr">
              <a:lnSpc>
                <a:spcPts val="2380"/>
              </a:lnSpc>
            </a:pPr>
            <a:r>
              <a:rPr sz="2000" b="1" spc="-10" dirty="0">
                <a:latin typeface="宋体"/>
                <a:cs typeface="宋体"/>
              </a:rPr>
              <a:t>存储结构</a:t>
            </a:r>
            <a:endParaRPr sz="2000" dirty="0">
              <a:latin typeface="宋体"/>
              <a:cs typeface="宋体"/>
            </a:endParaRPr>
          </a:p>
        </p:txBody>
      </p:sp>
      <p:sp>
        <p:nvSpPr>
          <p:cNvPr id="19" name="object 19"/>
          <p:cNvSpPr txBox="1"/>
          <p:nvPr/>
        </p:nvSpPr>
        <p:spPr>
          <a:xfrm>
            <a:off x="1181239" y="3264364"/>
            <a:ext cx="398780" cy="1248410"/>
          </a:xfrm>
          <a:prstGeom prst="rect">
            <a:avLst/>
          </a:prstGeom>
          <a:ln w="9524">
            <a:solidFill>
              <a:srgbClr val="000000"/>
            </a:solidFill>
          </a:ln>
        </p:spPr>
        <p:txBody>
          <a:bodyPr vert="horz" wrap="square" lIns="0" tIns="0" rIns="0" bIns="0" rtlCol="0">
            <a:spAutoFit/>
          </a:bodyPr>
          <a:lstStyle/>
          <a:p>
            <a:pPr marL="17145" marR="109855" algn="ctr">
              <a:lnSpc>
                <a:spcPct val="100000"/>
              </a:lnSpc>
            </a:pPr>
            <a:r>
              <a:rPr sz="2000" b="1" spc="-20" dirty="0">
                <a:latin typeface="宋体"/>
                <a:cs typeface="宋体"/>
              </a:rPr>
              <a:t>基 本 概 念</a:t>
            </a:r>
            <a:endParaRPr sz="2000" dirty="0">
              <a:latin typeface="宋体"/>
              <a:cs typeface="宋体"/>
            </a:endParaRPr>
          </a:p>
        </p:txBody>
      </p:sp>
      <p:sp>
        <p:nvSpPr>
          <p:cNvPr id="20" name="object 20"/>
          <p:cNvSpPr txBox="1"/>
          <p:nvPr/>
        </p:nvSpPr>
        <p:spPr>
          <a:xfrm>
            <a:off x="2443111" y="3278843"/>
            <a:ext cx="723900" cy="1248410"/>
          </a:xfrm>
          <a:prstGeom prst="rect">
            <a:avLst/>
          </a:prstGeom>
          <a:ln w="9525">
            <a:solidFill>
              <a:srgbClr val="000000"/>
            </a:solidFill>
          </a:ln>
        </p:spPr>
        <p:txBody>
          <a:bodyPr vert="horz" wrap="square" lIns="0" tIns="0" rIns="0" bIns="0" rtlCol="0">
            <a:spAutoFit/>
          </a:bodyPr>
          <a:lstStyle/>
          <a:p>
            <a:pPr marL="36195" marR="159385" algn="ctr">
              <a:lnSpc>
                <a:spcPct val="100000"/>
              </a:lnSpc>
            </a:pPr>
            <a:r>
              <a:rPr sz="2000" b="1" spc="-10" dirty="0">
                <a:latin typeface="宋体"/>
                <a:cs typeface="宋体"/>
              </a:rPr>
              <a:t>抽象 数据 类型 定义</a:t>
            </a:r>
            <a:endParaRPr sz="2000">
              <a:latin typeface="宋体"/>
              <a:cs typeface="宋体"/>
            </a:endParaRPr>
          </a:p>
        </p:txBody>
      </p:sp>
      <p:sp>
        <p:nvSpPr>
          <p:cNvPr id="21" name="object 21"/>
          <p:cNvSpPr txBox="1"/>
          <p:nvPr/>
        </p:nvSpPr>
        <p:spPr>
          <a:xfrm>
            <a:off x="609739" y="4924000"/>
            <a:ext cx="1506855" cy="553998"/>
          </a:xfrm>
          <a:prstGeom prst="rect">
            <a:avLst/>
          </a:prstGeom>
          <a:ln w="9524">
            <a:solidFill>
              <a:srgbClr val="000000"/>
            </a:solidFill>
          </a:ln>
        </p:spPr>
        <p:txBody>
          <a:bodyPr vert="horz" wrap="square" lIns="0" tIns="0" rIns="0" bIns="0" rtlCol="0">
            <a:spAutoFit/>
          </a:bodyPr>
          <a:lstStyle/>
          <a:p>
            <a:pPr marL="17145">
              <a:lnSpc>
                <a:spcPct val="100000"/>
              </a:lnSpc>
            </a:pPr>
            <a:r>
              <a:rPr sz="1800" b="1" spc="-10" dirty="0">
                <a:latin typeface="宋体"/>
                <a:cs typeface="宋体"/>
              </a:rPr>
              <a:t>⑴线性表定义</a:t>
            </a:r>
            <a:endParaRPr sz="1800" dirty="0">
              <a:latin typeface="宋体"/>
              <a:cs typeface="宋体"/>
            </a:endParaRPr>
          </a:p>
          <a:p>
            <a:pPr marL="17145">
              <a:lnSpc>
                <a:spcPct val="100000"/>
              </a:lnSpc>
            </a:pPr>
            <a:r>
              <a:rPr sz="1800" b="1" spc="-10" dirty="0">
                <a:latin typeface="宋体"/>
                <a:cs typeface="宋体"/>
              </a:rPr>
              <a:t>⑵逻辑特征</a:t>
            </a:r>
            <a:endParaRPr sz="1800" dirty="0">
              <a:latin typeface="宋体"/>
              <a:cs typeface="宋体"/>
            </a:endParaRPr>
          </a:p>
        </p:txBody>
      </p:sp>
      <p:sp>
        <p:nvSpPr>
          <p:cNvPr id="22" name="object 22"/>
          <p:cNvSpPr txBox="1"/>
          <p:nvPr/>
        </p:nvSpPr>
        <p:spPr>
          <a:xfrm>
            <a:off x="2236609" y="4924000"/>
            <a:ext cx="1370330" cy="566822"/>
          </a:xfrm>
          <a:prstGeom prst="rect">
            <a:avLst/>
          </a:prstGeom>
          <a:ln w="9525">
            <a:solidFill>
              <a:srgbClr val="000000"/>
            </a:solidFill>
          </a:ln>
        </p:spPr>
        <p:txBody>
          <a:bodyPr vert="horz" wrap="square" lIns="0" tIns="0" rIns="0" bIns="0" rtlCol="0">
            <a:spAutoFit/>
          </a:bodyPr>
          <a:lstStyle/>
          <a:p>
            <a:pPr marL="17780" algn="ctr">
              <a:lnSpc>
                <a:spcPct val="100000"/>
              </a:lnSpc>
            </a:pPr>
            <a:r>
              <a:rPr sz="1800" b="1" spc="-15" dirty="0">
                <a:latin typeface="宋体"/>
                <a:cs typeface="宋体"/>
              </a:rPr>
              <a:t>⑴</a:t>
            </a:r>
            <a:r>
              <a:rPr sz="1800" b="1" dirty="0">
                <a:latin typeface="Times New Roman"/>
                <a:cs typeface="Times New Roman"/>
              </a:rPr>
              <a:t>AD</a:t>
            </a:r>
            <a:r>
              <a:rPr sz="1800" b="1" spc="-5" dirty="0">
                <a:latin typeface="Times New Roman"/>
                <a:cs typeface="Times New Roman"/>
              </a:rPr>
              <a:t>T</a:t>
            </a:r>
            <a:r>
              <a:rPr sz="1800" b="1" spc="-10" dirty="0">
                <a:latin typeface="宋体"/>
                <a:cs typeface="宋体"/>
              </a:rPr>
              <a:t>定义</a:t>
            </a:r>
            <a:endParaRPr sz="1800" dirty="0">
              <a:latin typeface="宋体"/>
              <a:cs typeface="宋体"/>
            </a:endParaRPr>
          </a:p>
          <a:p>
            <a:pPr marL="17780" algn="ctr">
              <a:lnSpc>
                <a:spcPct val="100000"/>
              </a:lnSpc>
              <a:spcBef>
                <a:spcPts val="125"/>
              </a:spcBef>
            </a:pPr>
            <a:r>
              <a:rPr sz="1800" b="1" spc="-10" dirty="0">
                <a:latin typeface="宋体"/>
                <a:cs typeface="宋体"/>
              </a:rPr>
              <a:t>⑵基本操作</a:t>
            </a:r>
            <a:endParaRPr sz="1800" dirty="0">
              <a:latin typeface="宋体"/>
              <a:cs typeface="宋体"/>
            </a:endParaRPr>
          </a:p>
        </p:txBody>
      </p:sp>
      <p:sp>
        <p:nvSpPr>
          <p:cNvPr id="23" name="object 23"/>
          <p:cNvSpPr txBox="1"/>
          <p:nvPr/>
        </p:nvSpPr>
        <p:spPr>
          <a:xfrm>
            <a:off x="4335919" y="3264364"/>
            <a:ext cx="398145" cy="1181862"/>
          </a:xfrm>
          <a:prstGeom prst="rect">
            <a:avLst/>
          </a:prstGeom>
          <a:ln w="9525">
            <a:solidFill>
              <a:srgbClr val="000000"/>
            </a:solidFill>
          </a:ln>
        </p:spPr>
        <p:txBody>
          <a:bodyPr vert="horz" wrap="square" lIns="0" tIns="0" rIns="0" bIns="0" rtlCol="0">
            <a:spAutoFit/>
          </a:bodyPr>
          <a:lstStyle/>
          <a:p>
            <a:pPr marL="17145" marR="109220" algn="ctr">
              <a:lnSpc>
                <a:spcPct val="95800"/>
              </a:lnSpc>
            </a:pPr>
            <a:r>
              <a:rPr sz="2000" b="1" spc="-20" dirty="0">
                <a:latin typeface="宋体"/>
                <a:cs typeface="宋体"/>
              </a:rPr>
              <a:t>顺 序 存 储</a:t>
            </a:r>
            <a:endParaRPr sz="2000">
              <a:latin typeface="宋体"/>
              <a:cs typeface="宋体"/>
            </a:endParaRPr>
          </a:p>
        </p:txBody>
      </p:sp>
      <p:sp>
        <p:nvSpPr>
          <p:cNvPr id="24" name="object 24"/>
          <p:cNvSpPr txBox="1"/>
          <p:nvPr/>
        </p:nvSpPr>
        <p:spPr>
          <a:xfrm>
            <a:off x="6151765" y="3278843"/>
            <a:ext cx="397510" cy="1181862"/>
          </a:xfrm>
          <a:prstGeom prst="rect">
            <a:avLst/>
          </a:prstGeom>
          <a:ln w="9525">
            <a:solidFill>
              <a:srgbClr val="000000"/>
            </a:solidFill>
          </a:ln>
        </p:spPr>
        <p:txBody>
          <a:bodyPr vert="horz" wrap="square" lIns="0" tIns="0" rIns="0" bIns="0" rtlCol="0">
            <a:spAutoFit/>
          </a:bodyPr>
          <a:lstStyle/>
          <a:p>
            <a:pPr marL="17145" marR="108585" algn="ctr">
              <a:lnSpc>
                <a:spcPct val="95800"/>
              </a:lnSpc>
            </a:pPr>
            <a:r>
              <a:rPr sz="2000" b="1" spc="-20" dirty="0">
                <a:latin typeface="宋体"/>
                <a:cs typeface="宋体"/>
              </a:rPr>
              <a:t>链 接 存 储</a:t>
            </a:r>
            <a:endParaRPr sz="2000" dirty="0">
              <a:latin typeface="宋体"/>
              <a:cs typeface="宋体"/>
            </a:endParaRPr>
          </a:p>
        </p:txBody>
      </p:sp>
      <p:sp>
        <p:nvSpPr>
          <p:cNvPr id="25" name="object 25"/>
          <p:cNvSpPr txBox="1"/>
          <p:nvPr/>
        </p:nvSpPr>
        <p:spPr>
          <a:xfrm>
            <a:off x="7832725" y="3278843"/>
            <a:ext cx="398780" cy="1181862"/>
          </a:xfrm>
          <a:prstGeom prst="rect">
            <a:avLst/>
          </a:prstGeom>
          <a:ln w="9525">
            <a:solidFill>
              <a:srgbClr val="000000"/>
            </a:solidFill>
          </a:ln>
        </p:spPr>
        <p:txBody>
          <a:bodyPr vert="horz" wrap="square" lIns="0" tIns="0" rIns="0" bIns="0" rtlCol="0">
            <a:spAutoFit/>
          </a:bodyPr>
          <a:lstStyle/>
          <a:p>
            <a:pPr marL="17145" marR="109855" algn="ctr">
              <a:lnSpc>
                <a:spcPct val="95800"/>
              </a:lnSpc>
            </a:pPr>
            <a:r>
              <a:rPr sz="2000" b="1" spc="-20" dirty="0">
                <a:latin typeface="宋体"/>
                <a:cs typeface="宋体"/>
              </a:rPr>
              <a:t>其 他 存 储</a:t>
            </a:r>
            <a:endParaRPr sz="2000">
              <a:latin typeface="宋体"/>
              <a:cs typeface="宋体"/>
            </a:endParaRPr>
          </a:p>
        </p:txBody>
      </p:sp>
      <p:sp>
        <p:nvSpPr>
          <p:cNvPr id="26" name="object 26"/>
          <p:cNvSpPr/>
          <p:nvPr/>
        </p:nvSpPr>
        <p:spPr>
          <a:xfrm>
            <a:off x="3685933" y="4836586"/>
            <a:ext cx="1736089" cy="1219200"/>
          </a:xfrm>
          <a:custGeom>
            <a:avLst/>
            <a:gdLst/>
            <a:ahLst/>
            <a:cxnLst/>
            <a:rect l="l" t="t" r="r" b="b"/>
            <a:pathLst>
              <a:path w="1736089" h="1219200">
                <a:moveTo>
                  <a:pt x="0" y="0"/>
                </a:moveTo>
                <a:lnTo>
                  <a:pt x="0" y="1219200"/>
                </a:lnTo>
                <a:lnTo>
                  <a:pt x="1735836" y="1219200"/>
                </a:lnTo>
                <a:lnTo>
                  <a:pt x="1735836" y="0"/>
                </a:lnTo>
                <a:lnTo>
                  <a:pt x="0" y="0"/>
                </a:lnTo>
                <a:close/>
              </a:path>
            </a:pathLst>
          </a:custGeom>
          <a:ln w="9525">
            <a:solidFill>
              <a:srgbClr val="000000"/>
            </a:solidFill>
          </a:ln>
        </p:spPr>
        <p:txBody>
          <a:bodyPr wrap="square" lIns="0" tIns="0" rIns="0" bIns="0" rtlCol="0"/>
          <a:lstStyle/>
          <a:p>
            <a:pPr algn="ctr"/>
            <a:endParaRPr/>
          </a:p>
        </p:txBody>
      </p:sp>
      <p:sp>
        <p:nvSpPr>
          <p:cNvPr id="27" name="object 27"/>
          <p:cNvSpPr txBox="1"/>
          <p:nvPr/>
        </p:nvSpPr>
        <p:spPr>
          <a:xfrm>
            <a:off x="3696087" y="4879656"/>
            <a:ext cx="1636395" cy="559127"/>
          </a:xfrm>
          <a:prstGeom prst="rect">
            <a:avLst/>
          </a:prstGeom>
        </p:spPr>
        <p:txBody>
          <a:bodyPr vert="horz" wrap="square" lIns="0" tIns="0" rIns="0" bIns="0" rtlCol="0">
            <a:spAutoFit/>
          </a:bodyPr>
          <a:lstStyle/>
          <a:p>
            <a:pPr marL="12700" algn="ctr">
              <a:lnSpc>
                <a:spcPct val="100000"/>
              </a:lnSpc>
            </a:pPr>
            <a:r>
              <a:rPr sz="1800" b="1" spc="-10" dirty="0">
                <a:latin typeface="宋体"/>
                <a:cs typeface="宋体"/>
              </a:rPr>
              <a:t>⑴顺序表的特点</a:t>
            </a:r>
            <a:endParaRPr sz="1800" dirty="0">
              <a:latin typeface="宋体"/>
              <a:cs typeface="宋体"/>
            </a:endParaRPr>
          </a:p>
          <a:p>
            <a:pPr marL="12700" algn="ctr">
              <a:lnSpc>
                <a:spcPts val="2155"/>
              </a:lnSpc>
              <a:spcBef>
                <a:spcPts val="5"/>
              </a:spcBef>
            </a:pPr>
            <a:r>
              <a:rPr sz="1800" b="1" spc="-10" dirty="0">
                <a:latin typeface="宋体"/>
                <a:cs typeface="宋体"/>
              </a:rPr>
              <a:t>⑵顺序表类定义</a:t>
            </a:r>
            <a:endParaRPr sz="1800" dirty="0">
              <a:latin typeface="宋体"/>
              <a:cs typeface="宋体"/>
            </a:endParaRPr>
          </a:p>
        </p:txBody>
      </p:sp>
      <p:sp>
        <p:nvSpPr>
          <p:cNvPr id="28" name="object 28"/>
          <p:cNvSpPr/>
          <p:nvPr/>
        </p:nvSpPr>
        <p:spPr>
          <a:xfrm>
            <a:off x="5520067" y="4836586"/>
            <a:ext cx="1735455" cy="1219200"/>
          </a:xfrm>
          <a:custGeom>
            <a:avLst/>
            <a:gdLst/>
            <a:ahLst/>
            <a:cxnLst/>
            <a:rect l="l" t="t" r="r" b="b"/>
            <a:pathLst>
              <a:path w="1735454" h="1219200">
                <a:moveTo>
                  <a:pt x="0" y="0"/>
                </a:moveTo>
                <a:lnTo>
                  <a:pt x="0" y="1219200"/>
                </a:lnTo>
                <a:lnTo>
                  <a:pt x="1735073" y="1219200"/>
                </a:lnTo>
                <a:lnTo>
                  <a:pt x="1735073" y="0"/>
                </a:lnTo>
                <a:lnTo>
                  <a:pt x="0" y="0"/>
                </a:lnTo>
                <a:close/>
              </a:path>
            </a:pathLst>
          </a:custGeom>
          <a:ln w="9525">
            <a:solidFill>
              <a:srgbClr val="000000"/>
            </a:solidFill>
          </a:ln>
        </p:spPr>
        <p:txBody>
          <a:bodyPr wrap="square" lIns="0" tIns="0" rIns="0" bIns="0" rtlCol="0"/>
          <a:lstStyle/>
          <a:p>
            <a:pPr algn="ctr"/>
            <a:endParaRPr/>
          </a:p>
        </p:txBody>
      </p:sp>
      <p:sp>
        <p:nvSpPr>
          <p:cNvPr id="29" name="object 29"/>
          <p:cNvSpPr txBox="1"/>
          <p:nvPr/>
        </p:nvSpPr>
        <p:spPr>
          <a:xfrm>
            <a:off x="3696087" y="5428981"/>
            <a:ext cx="3561715" cy="553998"/>
          </a:xfrm>
          <a:prstGeom prst="rect">
            <a:avLst/>
          </a:prstGeom>
        </p:spPr>
        <p:txBody>
          <a:bodyPr vert="horz" wrap="square" lIns="0" tIns="0" rIns="0" bIns="0" rtlCol="0">
            <a:spAutoFit/>
          </a:bodyPr>
          <a:lstStyle/>
          <a:p>
            <a:pPr marL="12700" marR="5080">
              <a:lnSpc>
                <a:spcPct val="100000"/>
              </a:lnSpc>
              <a:tabLst>
                <a:tab pos="1845945" algn="l"/>
              </a:tabLst>
            </a:pPr>
            <a:r>
              <a:rPr sz="1800" b="1" spc="105" dirty="0">
                <a:latin typeface="宋体"/>
                <a:cs typeface="宋体"/>
              </a:rPr>
              <a:t>⑶</a:t>
            </a:r>
            <a:r>
              <a:rPr sz="1800" b="1" spc="95" dirty="0">
                <a:latin typeface="宋体"/>
                <a:cs typeface="宋体"/>
              </a:rPr>
              <a:t>基</a:t>
            </a:r>
            <a:r>
              <a:rPr sz="1800" b="1" spc="90" dirty="0">
                <a:latin typeface="宋体"/>
                <a:cs typeface="宋体"/>
              </a:rPr>
              <a:t>本操作的</a:t>
            </a:r>
            <a:r>
              <a:rPr sz="1800" b="1" spc="-20" dirty="0">
                <a:latin typeface="宋体"/>
                <a:cs typeface="宋体"/>
              </a:rPr>
              <a:t>实</a:t>
            </a:r>
            <a:r>
              <a:rPr sz="1800" b="1" spc="229" dirty="0">
                <a:latin typeface="宋体"/>
                <a:cs typeface="宋体"/>
              </a:rPr>
              <a:t> </a:t>
            </a:r>
            <a:r>
              <a:rPr sz="1800" b="1" spc="105" dirty="0">
                <a:latin typeface="宋体"/>
                <a:cs typeface="宋体"/>
              </a:rPr>
              <a:t>⑶</a:t>
            </a:r>
            <a:r>
              <a:rPr sz="1800" b="1" spc="95" dirty="0">
                <a:latin typeface="宋体"/>
                <a:cs typeface="宋体"/>
              </a:rPr>
              <a:t>基</a:t>
            </a:r>
            <a:r>
              <a:rPr sz="1800" b="1" spc="90" dirty="0">
                <a:latin typeface="宋体"/>
                <a:cs typeface="宋体"/>
              </a:rPr>
              <a:t>本操作的实</a:t>
            </a:r>
            <a:r>
              <a:rPr sz="1800" b="1" spc="100" dirty="0">
                <a:latin typeface="宋体"/>
                <a:cs typeface="宋体"/>
              </a:rPr>
              <a:t> </a:t>
            </a:r>
            <a:r>
              <a:rPr sz="1800" b="1" spc="-10" dirty="0">
                <a:latin typeface="宋体"/>
                <a:cs typeface="宋体"/>
              </a:rPr>
              <a:t>现及时间性</a:t>
            </a:r>
            <a:r>
              <a:rPr sz="1800" b="1" spc="-20" dirty="0">
                <a:latin typeface="宋体"/>
                <a:cs typeface="宋体"/>
              </a:rPr>
              <a:t>能</a:t>
            </a:r>
            <a:r>
              <a:rPr sz="1800" b="1" dirty="0">
                <a:latin typeface="宋体"/>
                <a:cs typeface="宋体"/>
              </a:rPr>
              <a:t>	</a:t>
            </a:r>
            <a:r>
              <a:rPr sz="1800" b="1" spc="-10" dirty="0">
                <a:latin typeface="宋体"/>
                <a:cs typeface="宋体"/>
              </a:rPr>
              <a:t>现及时间性能</a:t>
            </a:r>
            <a:endParaRPr sz="1800" dirty="0">
              <a:latin typeface="宋体"/>
              <a:cs typeface="宋体"/>
            </a:endParaRPr>
          </a:p>
        </p:txBody>
      </p:sp>
      <p:sp>
        <p:nvSpPr>
          <p:cNvPr id="30" name="object 30"/>
          <p:cNvSpPr txBox="1"/>
          <p:nvPr/>
        </p:nvSpPr>
        <p:spPr>
          <a:xfrm>
            <a:off x="5529459" y="4879656"/>
            <a:ext cx="1636395" cy="559127"/>
          </a:xfrm>
          <a:prstGeom prst="rect">
            <a:avLst/>
          </a:prstGeom>
        </p:spPr>
        <p:txBody>
          <a:bodyPr vert="horz" wrap="square" lIns="0" tIns="0" rIns="0" bIns="0" rtlCol="0">
            <a:spAutoFit/>
          </a:bodyPr>
          <a:lstStyle/>
          <a:p>
            <a:pPr marL="12700" algn="ctr">
              <a:lnSpc>
                <a:spcPct val="100000"/>
              </a:lnSpc>
            </a:pPr>
            <a:r>
              <a:rPr sz="1800" b="1" spc="-10" dirty="0">
                <a:latin typeface="宋体"/>
                <a:cs typeface="宋体"/>
              </a:rPr>
              <a:t>⑴单链表的特点</a:t>
            </a:r>
            <a:endParaRPr sz="1800">
              <a:latin typeface="宋体"/>
              <a:cs typeface="宋体"/>
            </a:endParaRPr>
          </a:p>
          <a:p>
            <a:pPr marL="12700" algn="ctr">
              <a:lnSpc>
                <a:spcPts val="2155"/>
              </a:lnSpc>
              <a:spcBef>
                <a:spcPts val="5"/>
              </a:spcBef>
            </a:pPr>
            <a:r>
              <a:rPr sz="1800" b="1" spc="-10" dirty="0">
                <a:latin typeface="宋体"/>
                <a:cs typeface="宋体"/>
              </a:rPr>
              <a:t>⑵单链表类定义</a:t>
            </a:r>
            <a:endParaRPr sz="1800">
              <a:latin typeface="宋体"/>
              <a:cs typeface="宋体"/>
            </a:endParaRPr>
          </a:p>
        </p:txBody>
      </p:sp>
      <p:sp>
        <p:nvSpPr>
          <p:cNvPr id="31" name="object 31"/>
          <p:cNvSpPr/>
          <p:nvPr/>
        </p:nvSpPr>
        <p:spPr>
          <a:xfrm>
            <a:off x="4828933" y="3737567"/>
            <a:ext cx="1205865" cy="586105"/>
          </a:xfrm>
          <a:custGeom>
            <a:avLst/>
            <a:gdLst/>
            <a:ahLst/>
            <a:cxnLst/>
            <a:rect l="l" t="t" r="r" b="b"/>
            <a:pathLst>
              <a:path w="1205864" h="586104">
                <a:moveTo>
                  <a:pt x="0" y="293370"/>
                </a:moveTo>
                <a:lnTo>
                  <a:pt x="241554" y="585978"/>
                </a:lnTo>
                <a:lnTo>
                  <a:pt x="241554" y="439674"/>
                </a:lnTo>
                <a:lnTo>
                  <a:pt x="963930" y="439674"/>
                </a:lnTo>
                <a:lnTo>
                  <a:pt x="963930" y="585978"/>
                </a:lnTo>
                <a:lnTo>
                  <a:pt x="1205484" y="293370"/>
                </a:lnTo>
                <a:lnTo>
                  <a:pt x="963930" y="0"/>
                </a:lnTo>
                <a:lnTo>
                  <a:pt x="963930" y="146304"/>
                </a:lnTo>
                <a:lnTo>
                  <a:pt x="241554" y="146304"/>
                </a:lnTo>
                <a:lnTo>
                  <a:pt x="241554" y="0"/>
                </a:lnTo>
                <a:lnTo>
                  <a:pt x="0" y="293370"/>
                </a:lnTo>
                <a:close/>
              </a:path>
            </a:pathLst>
          </a:custGeom>
          <a:ln w="9525">
            <a:solidFill>
              <a:srgbClr val="000000"/>
            </a:solidFill>
          </a:ln>
        </p:spPr>
        <p:txBody>
          <a:bodyPr wrap="square" lIns="0" tIns="0" rIns="0" bIns="0" rtlCol="0"/>
          <a:lstStyle/>
          <a:p>
            <a:pPr algn="ctr"/>
            <a:endParaRPr/>
          </a:p>
        </p:txBody>
      </p:sp>
      <p:sp>
        <p:nvSpPr>
          <p:cNvPr id="32" name="object 32"/>
          <p:cNvSpPr txBox="1"/>
          <p:nvPr/>
        </p:nvSpPr>
        <p:spPr>
          <a:xfrm>
            <a:off x="5154258" y="3888569"/>
            <a:ext cx="600075" cy="250518"/>
          </a:xfrm>
          <a:prstGeom prst="rect">
            <a:avLst/>
          </a:prstGeom>
        </p:spPr>
        <p:txBody>
          <a:bodyPr vert="horz" wrap="square" lIns="0" tIns="0" rIns="0" bIns="0" rtlCol="0">
            <a:spAutoFit/>
          </a:bodyPr>
          <a:lstStyle/>
          <a:p>
            <a:pPr marL="12700" algn="ctr">
              <a:lnSpc>
                <a:spcPts val="2155"/>
              </a:lnSpc>
            </a:pPr>
            <a:r>
              <a:rPr sz="1800" b="1" spc="440" dirty="0">
                <a:latin typeface="宋体"/>
                <a:cs typeface="宋体"/>
              </a:rPr>
              <a:t>比</a:t>
            </a:r>
            <a:r>
              <a:rPr sz="1800" b="1" spc="-20" dirty="0">
                <a:latin typeface="宋体"/>
                <a:cs typeface="宋体"/>
              </a:rPr>
              <a:t>较</a:t>
            </a:r>
            <a:r>
              <a:rPr sz="1800" b="1" spc="-450" dirty="0">
                <a:latin typeface="宋体"/>
                <a:cs typeface="宋体"/>
              </a:rPr>
              <a:t> </a:t>
            </a:r>
            <a:endParaRPr sz="1800" dirty="0">
              <a:latin typeface="宋体"/>
              <a:cs typeface="宋体"/>
            </a:endParaRPr>
          </a:p>
        </p:txBody>
      </p:sp>
      <p:sp>
        <p:nvSpPr>
          <p:cNvPr id="33" name="object 33"/>
          <p:cNvSpPr/>
          <p:nvPr/>
        </p:nvSpPr>
        <p:spPr>
          <a:xfrm>
            <a:off x="2593987" y="1561294"/>
            <a:ext cx="769620" cy="533400"/>
          </a:xfrm>
          <a:custGeom>
            <a:avLst/>
            <a:gdLst/>
            <a:ahLst/>
            <a:cxnLst/>
            <a:rect l="l" t="t" r="r" b="b"/>
            <a:pathLst>
              <a:path w="769620" h="533400">
                <a:moveTo>
                  <a:pt x="48005" y="469392"/>
                </a:moveTo>
                <a:lnTo>
                  <a:pt x="0" y="533400"/>
                </a:lnTo>
                <a:lnTo>
                  <a:pt x="37337" y="522679"/>
                </a:lnTo>
                <a:lnTo>
                  <a:pt x="37337" y="503682"/>
                </a:lnTo>
                <a:lnTo>
                  <a:pt x="38861" y="500634"/>
                </a:lnTo>
                <a:lnTo>
                  <a:pt x="43079" y="497722"/>
                </a:lnTo>
                <a:lnTo>
                  <a:pt x="48005" y="469392"/>
                </a:lnTo>
                <a:close/>
              </a:path>
              <a:path w="769620" h="533400">
                <a:moveTo>
                  <a:pt x="43079" y="497722"/>
                </a:moveTo>
                <a:lnTo>
                  <a:pt x="38861" y="500634"/>
                </a:lnTo>
                <a:lnTo>
                  <a:pt x="37337" y="503682"/>
                </a:lnTo>
                <a:lnTo>
                  <a:pt x="38099" y="507492"/>
                </a:lnTo>
                <a:lnTo>
                  <a:pt x="41147" y="509016"/>
                </a:lnTo>
                <a:lnTo>
                  <a:pt x="41909" y="508863"/>
                </a:lnTo>
                <a:lnTo>
                  <a:pt x="41909" y="504444"/>
                </a:lnTo>
                <a:lnTo>
                  <a:pt x="43079" y="497722"/>
                </a:lnTo>
                <a:close/>
              </a:path>
              <a:path w="769620" h="533400">
                <a:moveTo>
                  <a:pt x="76961" y="511302"/>
                </a:moveTo>
                <a:lnTo>
                  <a:pt x="48581" y="505749"/>
                </a:lnTo>
                <a:lnTo>
                  <a:pt x="44957" y="508254"/>
                </a:lnTo>
                <a:lnTo>
                  <a:pt x="41147" y="509016"/>
                </a:lnTo>
                <a:lnTo>
                  <a:pt x="38099" y="507492"/>
                </a:lnTo>
                <a:lnTo>
                  <a:pt x="37337" y="503682"/>
                </a:lnTo>
                <a:lnTo>
                  <a:pt x="37337" y="522679"/>
                </a:lnTo>
                <a:lnTo>
                  <a:pt x="76961" y="511302"/>
                </a:lnTo>
                <a:close/>
              </a:path>
              <a:path w="769620" h="533400">
                <a:moveTo>
                  <a:pt x="769619" y="6096"/>
                </a:moveTo>
                <a:lnTo>
                  <a:pt x="768857" y="2286"/>
                </a:lnTo>
                <a:lnTo>
                  <a:pt x="766571" y="0"/>
                </a:lnTo>
                <a:lnTo>
                  <a:pt x="762761" y="762"/>
                </a:lnTo>
                <a:lnTo>
                  <a:pt x="43079" y="497722"/>
                </a:lnTo>
                <a:lnTo>
                  <a:pt x="41909" y="504444"/>
                </a:lnTo>
                <a:lnTo>
                  <a:pt x="48581" y="505749"/>
                </a:lnTo>
                <a:lnTo>
                  <a:pt x="768095" y="8382"/>
                </a:lnTo>
                <a:lnTo>
                  <a:pt x="769619" y="6096"/>
                </a:lnTo>
                <a:close/>
              </a:path>
              <a:path w="769620" h="533400">
                <a:moveTo>
                  <a:pt x="48581" y="505749"/>
                </a:moveTo>
                <a:lnTo>
                  <a:pt x="41909" y="504444"/>
                </a:lnTo>
                <a:lnTo>
                  <a:pt x="41909" y="508863"/>
                </a:lnTo>
                <a:lnTo>
                  <a:pt x="44957" y="508254"/>
                </a:lnTo>
                <a:lnTo>
                  <a:pt x="48581" y="505749"/>
                </a:lnTo>
                <a:close/>
              </a:path>
            </a:pathLst>
          </a:custGeom>
          <a:solidFill>
            <a:srgbClr val="000000"/>
          </a:solidFill>
        </p:spPr>
        <p:txBody>
          <a:bodyPr wrap="square" lIns="0" tIns="0" rIns="0" bIns="0" rtlCol="0"/>
          <a:lstStyle/>
          <a:p>
            <a:pPr algn="ctr"/>
            <a:endParaRPr/>
          </a:p>
        </p:txBody>
      </p:sp>
      <p:sp>
        <p:nvSpPr>
          <p:cNvPr id="34" name="object 34"/>
          <p:cNvSpPr/>
          <p:nvPr/>
        </p:nvSpPr>
        <p:spPr>
          <a:xfrm>
            <a:off x="5016385" y="1575773"/>
            <a:ext cx="715010" cy="548005"/>
          </a:xfrm>
          <a:custGeom>
            <a:avLst/>
            <a:gdLst/>
            <a:ahLst/>
            <a:cxnLst/>
            <a:rect l="l" t="t" r="r" b="b"/>
            <a:pathLst>
              <a:path w="715010" h="548005">
                <a:moveTo>
                  <a:pt x="674370" y="516636"/>
                </a:moveTo>
                <a:lnTo>
                  <a:pt x="673501" y="509831"/>
                </a:lnTo>
                <a:lnTo>
                  <a:pt x="7620" y="762"/>
                </a:lnTo>
                <a:lnTo>
                  <a:pt x="4572" y="0"/>
                </a:lnTo>
                <a:lnTo>
                  <a:pt x="1524" y="1524"/>
                </a:lnTo>
                <a:lnTo>
                  <a:pt x="0" y="5334"/>
                </a:lnTo>
                <a:lnTo>
                  <a:pt x="2286" y="8382"/>
                </a:lnTo>
                <a:lnTo>
                  <a:pt x="667491" y="517514"/>
                </a:lnTo>
                <a:lnTo>
                  <a:pt x="674370" y="516636"/>
                </a:lnTo>
                <a:close/>
              </a:path>
              <a:path w="715010" h="548005">
                <a:moveTo>
                  <a:pt x="678942" y="535343"/>
                </a:moveTo>
                <a:lnTo>
                  <a:pt x="678942" y="515874"/>
                </a:lnTo>
                <a:lnTo>
                  <a:pt x="678180" y="519684"/>
                </a:lnTo>
                <a:lnTo>
                  <a:pt x="675132" y="521208"/>
                </a:lnTo>
                <a:lnTo>
                  <a:pt x="671322" y="520446"/>
                </a:lnTo>
                <a:lnTo>
                  <a:pt x="667491" y="517514"/>
                </a:lnTo>
                <a:lnTo>
                  <a:pt x="638556" y="521208"/>
                </a:lnTo>
                <a:lnTo>
                  <a:pt x="678942" y="535343"/>
                </a:lnTo>
                <a:close/>
              </a:path>
              <a:path w="715010" h="548005">
                <a:moveTo>
                  <a:pt x="674370" y="521055"/>
                </a:moveTo>
                <a:lnTo>
                  <a:pt x="674370" y="516636"/>
                </a:lnTo>
                <a:lnTo>
                  <a:pt x="667491" y="517514"/>
                </a:lnTo>
                <a:lnTo>
                  <a:pt x="671322" y="520446"/>
                </a:lnTo>
                <a:lnTo>
                  <a:pt x="674370" y="521055"/>
                </a:lnTo>
                <a:close/>
              </a:path>
              <a:path w="715010" h="548005">
                <a:moveTo>
                  <a:pt x="714756" y="547878"/>
                </a:moveTo>
                <a:lnTo>
                  <a:pt x="669798" y="480822"/>
                </a:lnTo>
                <a:lnTo>
                  <a:pt x="673501" y="509831"/>
                </a:lnTo>
                <a:lnTo>
                  <a:pt x="677418" y="512826"/>
                </a:lnTo>
                <a:lnTo>
                  <a:pt x="678942" y="515874"/>
                </a:lnTo>
                <a:lnTo>
                  <a:pt x="678942" y="535343"/>
                </a:lnTo>
                <a:lnTo>
                  <a:pt x="714756" y="547878"/>
                </a:lnTo>
                <a:close/>
              </a:path>
              <a:path w="715010" h="548005">
                <a:moveTo>
                  <a:pt x="678942" y="515874"/>
                </a:moveTo>
                <a:lnTo>
                  <a:pt x="677418" y="512826"/>
                </a:lnTo>
                <a:lnTo>
                  <a:pt x="673501" y="509831"/>
                </a:lnTo>
                <a:lnTo>
                  <a:pt x="674370" y="516636"/>
                </a:lnTo>
                <a:lnTo>
                  <a:pt x="674370" y="521055"/>
                </a:lnTo>
                <a:lnTo>
                  <a:pt x="675132" y="521208"/>
                </a:lnTo>
                <a:lnTo>
                  <a:pt x="678180" y="519684"/>
                </a:lnTo>
                <a:lnTo>
                  <a:pt x="678942" y="515874"/>
                </a:lnTo>
                <a:close/>
              </a:path>
            </a:pathLst>
          </a:custGeom>
          <a:solidFill>
            <a:srgbClr val="000000"/>
          </a:solidFill>
        </p:spPr>
        <p:txBody>
          <a:bodyPr wrap="square" lIns="0" tIns="0" rIns="0" bIns="0" rtlCol="0"/>
          <a:lstStyle/>
          <a:p>
            <a:pPr algn="ctr"/>
            <a:endParaRPr/>
          </a:p>
        </p:txBody>
      </p:sp>
      <p:sp>
        <p:nvSpPr>
          <p:cNvPr id="35" name="object 35"/>
          <p:cNvSpPr/>
          <p:nvPr/>
        </p:nvSpPr>
        <p:spPr>
          <a:xfrm>
            <a:off x="1393837" y="2661623"/>
            <a:ext cx="365125" cy="590550"/>
          </a:xfrm>
          <a:custGeom>
            <a:avLst/>
            <a:gdLst/>
            <a:ahLst/>
            <a:cxnLst/>
            <a:rect l="l" t="t" r="r" b="b"/>
            <a:pathLst>
              <a:path w="365125" h="590550">
                <a:moveTo>
                  <a:pt x="25209" y="541010"/>
                </a:moveTo>
                <a:lnTo>
                  <a:pt x="18287" y="512064"/>
                </a:lnTo>
                <a:lnTo>
                  <a:pt x="0" y="590550"/>
                </a:lnTo>
                <a:lnTo>
                  <a:pt x="22097" y="571998"/>
                </a:lnTo>
                <a:lnTo>
                  <a:pt x="22097" y="548640"/>
                </a:lnTo>
                <a:lnTo>
                  <a:pt x="22859" y="544830"/>
                </a:lnTo>
                <a:lnTo>
                  <a:pt x="25209" y="541010"/>
                </a:lnTo>
                <a:close/>
              </a:path>
              <a:path w="365125" h="590550">
                <a:moveTo>
                  <a:pt x="32785" y="545653"/>
                </a:moveTo>
                <a:lnTo>
                  <a:pt x="26669" y="547116"/>
                </a:lnTo>
                <a:lnTo>
                  <a:pt x="25209" y="541010"/>
                </a:lnTo>
                <a:lnTo>
                  <a:pt x="22859" y="544830"/>
                </a:lnTo>
                <a:lnTo>
                  <a:pt x="22097" y="548640"/>
                </a:lnTo>
                <a:lnTo>
                  <a:pt x="24383" y="550926"/>
                </a:lnTo>
                <a:lnTo>
                  <a:pt x="28193" y="551688"/>
                </a:lnTo>
                <a:lnTo>
                  <a:pt x="30479" y="549402"/>
                </a:lnTo>
                <a:lnTo>
                  <a:pt x="32785" y="545653"/>
                </a:lnTo>
                <a:close/>
              </a:path>
              <a:path w="365125" h="590550">
                <a:moveTo>
                  <a:pt x="61721" y="538734"/>
                </a:moveTo>
                <a:lnTo>
                  <a:pt x="32785" y="545653"/>
                </a:lnTo>
                <a:lnTo>
                  <a:pt x="30479" y="549402"/>
                </a:lnTo>
                <a:lnTo>
                  <a:pt x="28193" y="551688"/>
                </a:lnTo>
                <a:lnTo>
                  <a:pt x="24383" y="550926"/>
                </a:lnTo>
                <a:lnTo>
                  <a:pt x="22097" y="548640"/>
                </a:lnTo>
                <a:lnTo>
                  <a:pt x="22097" y="571998"/>
                </a:lnTo>
                <a:lnTo>
                  <a:pt x="61721" y="538734"/>
                </a:lnTo>
                <a:close/>
              </a:path>
              <a:path w="365125" h="590550">
                <a:moveTo>
                  <a:pt x="364997" y="3810"/>
                </a:moveTo>
                <a:lnTo>
                  <a:pt x="362711" y="762"/>
                </a:lnTo>
                <a:lnTo>
                  <a:pt x="359663" y="0"/>
                </a:lnTo>
                <a:lnTo>
                  <a:pt x="356615" y="2286"/>
                </a:lnTo>
                <a:lnTo>
                  <a:pt x="25209" y="541010"/>
                </a:lnTo>
                <a:lnTo>
                  <a:pt x="26669" y="547116"/>
                </a:lnTo>
                <a:lnTo>
                  <a:pt x="32785" y="545653"/>
                </a:lnTo>
                <a:lnTo>
                  <a:pt x="364235" y="6858"/>
                </a:lnTo>
                <a:lnTo>
                  <a:pt x="364997" y="3810"/>
                </a:lnTo>
                <a:close/>
              </a:path>
            </a:pathLst>
          </a:custGeom>
          <a:solidFill>
            <a:srgbClr val="000000"/>
          </a:solidFill>
        </p:spPr>
        <p:txBody>
          <a:bodyPr wrap="square" lIns="0" tIns="0" rIns="0" bIns="0" rtlCol="0"/>
          <a:lstStyle/>
          <a:p>
            <a:pPr algn="ctr"/>
            <a:endParaRPr/>
          </a:p>
        </p:txBody>
      </p:sp>
      <p:sp>
        <p:nvSpPr>
          <p:cNvPr id="36" name="object 36"/>
          <p:cNvSpPr/>
          <p:nvPr/>
        </p:nvSpPr>
        <p:spPr>
          <a:xfrm>
            <a:off x="2475115" y="2661623"/>
            <a:ext cx="293370" cy="590550"/>
          </a:xfrm>
          <a:custGeom>
            <a:avLst/>
            <a:gdLst/>
            <a:ahLst/>
            <a:cxnLst/>
            <a:rect l="l" t="t" r="r" b="b"/>
            <a:pathLst>
              <a:path w="293369" h="590550">
                <a:moveTo>
                  <a:pt x="273264" y="538852"/>
                </a:moveTo>
                <a:lnTo>
                  <a:pt x="9143" y="2286"/>
                </a:lnTo>
                <a:lnTo>
                  <a:pt x="6095" y="0"/>
                </a:lnTo>
                <a:lnTo>
                  <a:pt x="2285" y="0"/>
                </a:lnTo>
                <a:lnTo>
                  <a:pt x="0" y="3048"/>
                </a:lnTo>
                <a:lnTo>
                  <a:pt x="761" y="6858"/>
                </a:lnTo>
                <a:lnTo>
                  <a:pt x="264456" y="542558"/>
                </a:lnTo>
                <a:lnTo>
                  <a:pt x="271272" y="544830"/>
                </a:lnTo>
                <a:lnTo>
                  <a:pt x="273264" y="538852"/>
                </a:lnTo>
                <a:close/>
              </a:path>
              <a:path w="293369" h="590550">
                <a:moveTo>
                  <a:pt x="275844" y="572787"/>
                </a:moveTo>
                <a:lnTo>
                  <a:pt x="275844" y="546354"/>
                </a:lnTo>
                <a:lnTo>
                  <a:pt x="273558" y="549402"/>
                </a:lnTo>
                <a:lnTo>
                  <a:pt x="269748" y="549402"/>
                </a:lnTo>
                <a:lnTo>
                  <a:pt x="266700" y="547116"/>
                </a:lnTo>
                <a:lnTo>
                  <a:pt x="264456" y="542558"/>
                </a:lnTo>
                <a:lnTo>
                  <a:pt x="236982" y="533400"/>
                </a:lnTo>
                <a:lnTo>
                  <a:pt x="275844" y="572787"/>
                </a:lnTo>
                <a:close/>
              </a:path>
              <a:path w="293369" h="590550">
                <a:moveTo>
                  <a:pt x="275844" y="546354"/>
                </a:moveTo>
                <a:lnTo>
                  <a:pt x="275082" y="542544"/>
                </a:lnTo>
                <a:lnTo>
                  <a:pt x="273264" y="538852"/>
                </a:lnTo>
                <a:lnTo>
                  <a:pt x="271272" y="544830"/>
                </a:lnTo>
                <a:lnTo>
                  <a:pt x="264456" y="542558"/>
                </a:lnTo>
                <a:lnTo>
                  <a:pt x="266700" y="547116"/>
                </a:lnTo>
                <a:lnTo>
                  <a:pt x="269748" y="549402"/>
                </a:lnTo>
                <a:lnTo>
                  <a:pt x="273558" y="549402"/>
                </a:lnTo>
                <a:lnTo>
                  <a:pt x="275844" y="546354"/>
                </a:lnTo>
                <a:close/>
              </a:path>
              <a:path w="293369" h="590550">
                <a:moveTo>
                  <a:pt x="293370" y="590550"/>
                </a:moveTo>
                <a:lnTo>
                  <a:pt x="282702" y="510540"/>
                </a:lnTo>
                <a:lnTo>
                  <a:pt x="273264" y="538852"/>
                </a:lnTo>
                <a:lnTo>
                  <a:pt x="275082" y="542544"/>
                </a:lnTo>
                <a:lnTo>
                  <a:pt x="275844" y="546354"/>
                </a:lnTo>
                <a:lnTo>
                  <a:pt x="275844" y="572787"/>
                </a:lnTo>
                <a:lnTo>
                  <a:pt x="293370" y="590550"/>
                </a:lnTo>
                <a:close/>
              </a:path>
            </a:pathLst>
          </a:custGeom>
          <a:solidFill>
            <a:srgbClr val="000000"/>
          </a:solidFill>
        </p:spPr>
        <p:txBody>
          <a:bodyPr wrap="square" lIns="0" tIns="0" rIns="0" bIns="0" rtlCol="0"/>
          <a:lstStyle/>
          <a:p>
            <a:pPr algn="ctr"/>
            <a:endParaRPr/>
          </a:p>
        </p:txBody>
      </p:sp>
      <p:sp>
        <p:nvSpPr>
          <p:cNvPr id="37" name="object 37"/>
          <p:cNvSpPr/>
          <p:nvPr/>
        </p:nvSpPr>
        <p:spPr>
          <a:xfrm>
            <a:off x="1329067" y="4525475"/>
            <a:ext cx="50800" cy="386080"/>
          </a:xfrm>
          <a:custGeom>
            <a:avLst/>
            <a:gdLst/>
            <a:ahLst/>
            <a:cxnLst/>
            <a:rect l="l" t="t" r="r" b="b"/>
            <a:pathLst>
              <a:path w="50800" h="386079">
                <a:moveTo>
                  <a:pt x="50292" y="309372"/>
                </a:moveTo>
                <a:lnTo>
                  <a:pt x="25146" y="334518"/>
                </a:lnTo>
                <a:lnTo>
                  <a:pt x="0" y="309372"/>
                </a:lnTo>
                <a:lnTo>
                  <a:pt x="20574" y="371717"/>
                </a:lnTo>
                <a:lnTo>
                  <a:pt x="20574" y="334518"/>
                </a:lnTo>
                <a:lnTo>
                  <a:pt x="22098" y="338328"/>
                </a:lnTo>
                <a:lnTo>
                  <a:pt x="25146" y="339090"/>
                </a:lnTo>
                <a:lnTo>
                  <a:pt x="28956" y="338328"/>
                </a:lnTo>
                <a:lnTo>
                  <a:pt x="29718" y="334518"/>
                </a:lnTo>
                <a:lnTo>
                  <a:pt x="29718" y="371717"/>
                </a:lnTo>
                <a:lnTo>
                  <a:pt x="50292" y="309372"/>
                </a:lnTo>
                <a:close/>
              </a:path>
              <a:path w="50800" h="386079">
                <a:moveTo>
                  <a:pt x="29718" y="329946"/>
                </a:moveTo>
                <a:lnTo>
                  <a:pt x="29718" y="4572"/>
                </a:lnTo>
                <a:lnTo>
                  <a:pt x="28956" y="762"/>
                </a:lnTo>
                <a:lnTo>
                  <a:pt x="25146" y="0"/>
                </a:lnTo>
                <a:lnTo>
                  <a:pt x="22098" y="762"/>
                </a:lnTo>
                <a:lnTo>
                  <a:pt x="20574" y="4572"/>
                </a:lnTo>
                <a:lnTo>
                  <a:pt x="20574" y="329946"/>
                </a:lnTo>
                <a:lnTo>
                  <a:pt x="25146" y="334518"/>
                </a:lnTo>
                <a:lnTo>
                  <a:pt x="29718" y="329946"/>
                </a:lnTo>
                <a:close/>
              </a:path>
              <a:path w="50800" h="386079">
                <a:moveTo>
                  <a:pt x="29718" y="371717"/>
                </a:moveTo>
                <a:lnTo>
                  <a:pt x="29718" y="334518"/>
                </a:lnTo>
                <a:lnTo>
                  <a:pt x="28956" y="338328"/>
                </a:lnTo>
                <a:lnTo>
                  <a:pt x="25146" y="339090"/>
                </a:lnTo>
                <a:lnTo>
                  <a:pt x="22098" y="338328"/>
                </a:lnTo>
                <a:lnTo>
                  <a:pt x="20574" y="334518"/>
                </a:lnTo>
                <a:lnTo>
                  <a:pt x="20574" y="371717"/>
                </a:lnTo>
                <a:lnTo>
                  <a:pt x="25146" y="385572"/>
                </a:lnTo>
                <a:lnTo>
                  <a:pt x="29718" y="371717"/>
                </a:lnTo>
                <a:close/>
              </a:path>
            </a:pathLst>
          </a:custGeom>
          <a:solidFill>
            <a:srgbClr val="000000"/>
          </a:solidFill>
        </p:spPr>
        <p:txBody>
          <a:bodyPr wrap="square" lIns="0" tIns="0" rIns="0" bIns="0" rtlCol="0"/>
          <a:lstStyle/>
          <a:p>
            <a:pPr algn="ctr"/>
            <a:endParaRPr/>
          </a:p>
        </p:txBody>
      </p:sp>
      <p:sp>
        <p:nvSpPr>
          <p:cNvPr id="38" name="object 38"/>
          <p:cNvSpPr/>
          <p:nvPr/>
        </p:nvSpPr>
        <p:spPr>
          <a:xfrm>
            <a:off x="2781439" y="4539191"/>
            <a:ext cx="51435" cy="386715"/>
          </a:xfrm>
          <a:custGeom>
            <a:avLst/>
            <a:gdLst/>
            <a:ahLst/>
            <a:cxnLst/>
            <a:rect l="l" t="t" r="r" b="b"/>
            <a:pathLst>
              <a:path w="51435" h="386714">
                <a:moveTo>
                  <a:pt x="51054" y="310133"/>
                </a:moveTo>
                <a:lnTo>
                  <a:pt x="25146" y="335279"/>
                </a:lnTo>
                <a:lnTo>
                  <a:pt x="0" y="310133"/>
                </a:lnTo>
                <a:lnTo>
                  <a:pt x="20574" y="372479"/>
                </a:lnTo>
                <a:lnTo>
                  <a:pt x="20574" y="335279"/>
                </a:lnTo>
                <a:lnTo>
                  <a:pt x="22098" y="338327"/>
                </a:lnTo>
                <a:lnTo>
                  <a:pt x="25146" y="339851"/>
                </a:lnTo>
                <a:lnTo>
                  <a:pt x="28956" y="338327"/>
                </a:lnTo>
                <a:lnTo>
                  <a:pt x="30480" y="335279"/>
                </a:lnTo>
                <a:lnTo>
                  <a:pt x="30480" y="370645"/>
                </a:lnTo>
                <a:lnTo>
                  <a:pt x="51054" y="310133"/>
                </a:lnTo>
                <a:close/>
              </a:path>
              <a:path w="51435" h="386714">
                <a:moveTo>
                  <a:pt x="30480" y="330102"/>
                </a:moveTo>
                <a:lnTo>
                  <a:pt x="30480" y="5333"/>
                </a:lnTo>
                <a:lnTo>
                  <a:pt x="28956" y="1523"/>
                </a:lnTo>
                <a:lnTo>
                  <a:pt x="25146" y="0"/>
                </a:lnTo>
                <a:lnTo>
                  <a:pt x="22098" y="1523"/>
                </a:lnTo>
                <a:lnTo>
                  <a:pt x="20574" y="5333"/>
                </a:lnTo>
                <a:lnTo>
                  <a:pt x="20574" y="330707"/>
                </a:lnTo>
                <a:lnTo>
                  <a:pt x="25146" y="335279"/>
                </a:lnTo>
                <a:lnTo>
                  <a:pt x="30480" y="330102"/>
                </a:lnTo>
                <a:close/>
              </a:path>
              <a:path w="51435" h="386714">
                <a:moveTo>
                  <a:pt x="30480" y="370645"/>
                </a:moveTo>
                <a:lnTo>
                  <a:pt x="30480" y="335279"/>
                </a:lnTo>
                <a:lnTo>
                  <a:pt x="28956" y="338327"/>
                </a:lnTo>
                <a:lnTo>
                  <a:pt x="25146" y="339851"/>
                </a:lnTo>
                <a:lnTo>
                  <a:pt x="22098" y="338327"/>
                </a:lnTo>
                <a:lnTo>
                  <a:pt x="20574" y="335279"/>
                </a:lnTo>
                <a:lnTo>
                  <a:pt x="20574" y="372479"/>
                </a:lnTo>
                <a:lnTo>
                  <a:pt x="25146" y="386333"/>
                </a:lnTo>
                <a:lnTo>
                  <a:pt x="30480" y="370645"/>
                </a:lnTo>
                <a:close/>
              </a:path>
            </a:pathLst>
          </a:custGeom>
          <a:solidFill>
            <a:srgbClr val="000000"/>
          </a:solidFill>
        </p:spPr>
        <p:txBody>
          <a:bodyPr wrap="square" lIns="0" tIns="0" rIns="0" bIns="0" rtlCol="0"/>
          <a:lstStyle/>
          <a:p>
            <a:pPr algn="ctr"/>
            <a:endParaRPr/>
          </a:p>
        </p:txBody>
      </p:sp>
      <p:sp>
        <p:nvSpPr>
          <p:cNvPr id="39" name="object 39"/>
          <p:cNvSpPr/>
          <p:nvPr/>
        </p:nvSpPr>
        <p:spPr>
          <a:xfrm>
            <a:off x="4522609" y="4468541"/>
            <a:ext cx="51435" cy="386080"/>
          </a:xfrm>
          <a:custGeom>
            <a:avLst/>
            <a:gdLst/>
            <a:ahLst/>
            <a:cxnLst/>
            <a:rect l="l" t="t" r="r" b="b"/>
            <a:pathLst>
              <a:path w="51435" h="386079">
                <a:moveTo>
                  <a:pt x="51053" y="309372"/>
                </a:moveTo>
                <a:lnTo>
                  <a:pt x="25907" y="334518"/>
                </a:lnTo>
                <a:lnTo>
                  <a:pt x="0" y="309372"/>
                </a:lnTo>
                <a:lnTo>
                  <a:pt x="20573" y="369883"/>
                </a:lnTo>
                <a:lnTo>
                  <a:pt x="20573" y="334518"/>
                </a:lnTo>
                <a:lnTo>
                  <a:pt x="22097" y="338328"/>
                </a:lnTo>
                <a:lnTo>
                  <a:pt x="25907" y="339090"/>
                </a:lnTo>
                <a:lnTo>
                  <a:pt x="28955" y="338328"/>
                </a:lnTo>
                <a:lnTo>
                  <a:pt x="30479" y="334518"/>
                </a:lnTo>
                <a:lnTo>
                  <a:pt x="30479" y="371717"/>
                </a:lnTo>
                <a:lnTo>
                  <a:pt x="51053" y="309372"/>
                </a:lnTo>
                <a:close/>
              </a:path>
              <a:path w="51435" h="386079">
                <a:moveTo>
                  <a:pt x="30479" y="329946"/>
                </a:moveTo>
                <a:lnTo>
                  <a:pt x="30479" y="4572"/>
                </a:lnTo>
                <a:lnTo>
                  <a:pt x="28955" y="762"/>
                </a:lnTo>
                <a:lnTo>
                  <a:pt x="25907" y="0"/>
                </a:lnTo>
                <a:lnTo>
                  <a:pt x="22097" y="762"/>
                </a:lnTo>
                <a:lnTo>
                  <a:pt x="20573" y="4572"/>
                </a:lnTo>
                <a:lnTo>
                  <a:pt x="20573" y="329340"/>
                </a:lnTo>
                <a:lnTo>
                  <a:pt x="25907" y="334518"/>
                </a:lnTo>
                <a:lnTo>
                  <a:pt x="30479" y="329946"/>
                </a:lnTo>
                <a:close/>
              </a:path>
              <a:path w="51435" h="386079">
                <a:moveTo>
                  <a:pt x="30479" y="371717"/>
                </a:moveTo>
                <a:lnTo>
                  <a:pt x="30479" y="334518"/>
                </a:lnTo>
                <a:lnTo>
                  <a:pt x="28955" y="338328"/>
                </a:lnTo>
                <a:lnTo>
                  <a:pt x="25907" y="339090"/>
                </a:lnTo>
                <a:lnTo>
                  <a:pt x="22097" y="338328"/>
                </a:lnTo>
                <a:lnTo>
                  <a:pt x="20573" y="334518"/>
                </a:lnTo>
                <a:lnTo>
                  <a:pt x="20573" y="369883"/>
                </a:lnTo>
                <a:lnTo>
                  <a:pt x="25907" y="385572"/>
                </a:lnTo>
                <a:lnTo>
                  <a:pt x="30479" y="371717"/>
                </a:lnTo>
                <a:close/>
              </a:path>
            </a:pathLst>
          </a:custGeom>
          <a:solidFill>
            <a:srgbClr val="000000"/>
          </a:solidFill>
        </p:spPr>
        <p:txBody>
          <a:bodyPr wrap="square" lIns="0" tIns="0" rIns="0" bIns="0" rtlCol="0"/>
          <a:lstStyle/>
          <a:p>
            <a:pPr algn="ctr"/>
            <a:endParaRPr/>
          </a:p>
        </p:txBody>
      </p:sp>
      <p:sp>
        <p:nvSpPr>
          <p:cNvPr id="40" name="object 40"/>
          <p:cNvSpPr/>
          <p:nvPr/>
        </p:nvSpPr>
        <p:spPr>
          <a:xfrm>
            <a:off x="6337680" y="4468541"/>
            <a:ext cx="50800" cy="386080"/>
          </a:xfrm>
          <a:custGeom>
            <a:avLst/>
            <a:gdLst/>
            <a:ahLst/>
            <a:cxnLst/>
            <a:rect l="l" t="t" r="r" b="b"/>
            <a:pathLst>
              <a:path w="50800" h="386079">
                <a:moveTo>
                  <a:pt x="50291" y="309372"/>
                </a:moveTo>
                <a:lnTo>
                  <a:pt x="25145" y="334518"/>
                </a:lnTo>
                <a:lnTo>
                  <a:pt x="0" y="309372"/>
                </a:lnTo>
                <a:lnTo>
                  <a:pt x="20573" y="371717"/>
                </a:lnTo>
                <a:lnTo>
                  <a:pt x="20573" y="334518"/>
                </a:lnTo>
                <a:lnTo>
                  <a:pt x="22097" y="338328"/>
                </a:lnTo>
                <a:lnTo>
                  <a:pt x="25145" y="339090"/>
                </a:lnTo>
                <a:lnTo>
                  <a:pt x="28193" y="338328"/>
                </a:lnTo>
                <a:lnTo>
                  <a:pt x="29717" y="334518"/>
                </a:lnTo>
                <a:lnTo>
                  <a:pt x="29717" y="371717"/>
                </a:lnTo>
                <a:lnTo>
                  <a:pt x="50291" y="309372"/>
                </a:lnTo>
                <a:close/>
              </a:path>
              <a:path w="50800" h="386079">
                <a:moveTo>
                  <a:pt x="29717" y="329946"/>
                </a:moveTo>
                <a:lnTo>
                  <a:pt x="29717" y="4572"/>
                </a:lnTo>
                <a:lnTo>
                  <a:pt x="28193" y="762"/>
                </a:lnTo>
                <a:lnTo>
                  <a:pt x="25145" y="0"/>
                </a:lnTo>
                <a:lnTo>
                  <a:pt x="22097" y="762"/>
                </a:lnTo>
                <a:lnTo>
                  <a:pt x="20573" y="4572"/>
                </a:lnTo>
                <a:lnTo>
                  <a:pt x="20573" y="329946"/>
                </a:lnTo>
                <a:lnTo>
                  <a:pt x="25145" y="334518"/>
                </a:lnTo>
                <a:lnTo>
                  <a:pt x="29717" y="329946"/>
                </a:lnTo>
                <a:close/>
              </a:path>
              <a:path w="50800" h="386079">
                <a:moveTo>
                  <a:pt x="29717" y="371717"/>
                </a:moveTo>
                <a:lnTo>
                  <a:pt x="29717" y="334518"/>
                </a:lnTo>
                <a:lnTo>
                  <a:pt x="28193" y="338328"/>
                </a:lnTo>
                <a:lnTo>
                  <a:pt x="25145" y="339090"/>
                </a:lnTo>
                <a:lnTo>
                  <a:pt x="22097" y="338328"/>
                </a:lnTo>
                <a:lnTo>
                  <a:pt x="20573" y="334518"/>
                </a:lnTo>
                <a:lnTo>
                  <a:pt x="20573" y="371717"/>
                </a:lnTo>
                <a:lnTo>
                  <a:pt x="25145" y="385572"/>
                </a:lnTo>
                <a:lnTo>
                  <a:pt x="29717" y="371717"/>
                </a:lnTo>
                <a:close/>
              </a:path>
            </a:pathLst>
          </a:custGeom>
          <a:solidFill>
            <a:srgbClr val="000000"/>
          </a:solidFill>
        </p:spPr>
        <p:txBody>
          <a:bodyPr wrap="square" lIns="0" tIns="0" rIns="0" bIns="0" rtlCol="0"/>
          <a:lstStyle/>
          <a:p>
            <a:pPr algn="ctr"/>
            <a:endParaRPr/>
          </a:p>
        </p:txBody>
      </p:sp>
      <p:sp>
        <p:nvSpPr>
          <p:cNvPr id="41" name="object 41"/>
          <p:cNvSpPr/>
          <p:nvPr/>
        </p:nvSpPr>
        <p:spPr>
          <a:xfrm>
            <a:off x="8020189" y="4468541"/>
            <a:ext cx="51435" cy="386080"/>
          </a:xfrm>
          <a:custGeom>
            <a:avLst/>
            <a:gdLst/>
            <a:ahLst/>
            <a:cxnLst/>
            <a:rect l="l" t="t" r="r" b="b"/>
            <a:pathLst>
              <a:path w="51434" h="386079">
                <a:moveTo>
                  <a:pt x="51053" y="309372"/>
                </a:moveTo>
                <a:lnTo>
                  <a:pt x="25145" y="334518"/>
                </a:lnTo>
                <a:lnTo>
                  <a:pt x="0" y="309372"/>
                </a:lnTo>
                <a:lnTo>
                  <a:pt x="20573" y="371717"/>
                </a:lnTo>
                <a:lnTo>
                  <a:pt x="20573" y="334518"/>
                </a:lnTo>
                <a:lnTo>
                  <a:pt x="22097" y="338328"/>
                </a:lnTo>
                <a:lnTo>
                  <a:pt x="25145" y="339090"/>
                </a:lnTo>
                <a:lnTo>
                  <a:pt x="28955" y="338328"/>
                </a:lnTo>
                <a:lnTo>
                  <a:pt x="30479" y="334518"/>
                </a:lnTo>
                <a:lnTo>
                  <a:pt x="30479" y="369883"/>
                </a:lnTo>
                <a:lnTo>
                  <a:pt x="51053" y="309372"/>
                </a:lnTo>
                <a:close/>
              </a:path>
              <a:path w="51434" h="386079">
                <a:moveTo>
                  <a:pt x="30479" y="329340"/>
                </a:moveTo>
                <a:lnTo>
                  <a:pt x="30479" y="4572"/>
                </a:lnTo>
                <a:lnTo>
                  <a:pt x="28955" y="762"/>
                </a:lnTo>
                <a:lnTo>
                  <a:pt x="25145" y="0"/>
                </a:lnTo>
                <a:lnTo>
                  <a:pt x="22097" y="762"/>
                </a:lnTo>
                <a:lnTo>
                  <a:pt x="20573" y="4572"/>
                </a:lnTo>
                <a:lnTo>
                  <a:pt x="20573" y="329946"/>
                </a:lnTo>
                <a:lnTo>
                  <a:pt x="25145" y="334518"/>
                </a:lnTo>
                <a:lnTo>
                  <a:pt x="30479" y="329340"/>
                </a:lnTo>
                <a:close/>
              </a:path>
              <a:path w="51434" h="386079">
                <a:moveTo>
                  <a:pt x="30479" y="369883"/>
                </a:moveTo>
                <a:lnTo>
                  <a:pt x="30479" y="334518"/>
                </a:lnTo>
                <a:lnTo>
                  <a:pt x="28955" y="338328"/>
                </a:lnTo>
                <a:lnTo>
                  <a:pt x="25145" y="339090"/>
                </a:lnTo>
                <a:lnTo>
                  <a:pt x="22097" y="338328"/>
                </a:lnTo>
                <a:lnTo>
                  <a:pt x="20573" y="334518"/>
                </a:lnTo>
                <a:lnTo>
                  <a:pt x="20573" y="371717"/>
                </a:lnTo>
                <a:lnTo>
                  <a:pt x="25145" y="385572"/>
                </a:lnTo>
                <a:lnTo>
                  <a:pt x="30479" y="369883"/>
                </a:lnTo>
                <a:close/>
              </a:path>
            </a:pathLst>
          </a:custGeom>
          <a:solidFill>
            <a:srgbClr val="000000"/>
          </a:solidFill>
        </p:spPr>
        <p:txBody>
          <a:bodyPr wrap="square" lIns="0" tIns="0" rIns="0" bIns="0" rtlCol="0"/>
          <a:lstStyle/>
          <a:p>
            <a:pPr algn="ctr"/>
            <a:endParaRPr/>
          </a:p>
        </p:txBody>
      </p:sp>
      <p:sp>
        <p:nvSpPr>
          <p:cNvPr id="42" name="object 42"/>
          <p:cNvSpPr/>
          <p:nvPr/>
        </p:nvSpPr>
        <p:spPr>
          <a:xfrm>
            <a:off x="7410577" y="4836586"/>
            <a:ext cx="1276350" cy="1233805"/>
          </a:xfrm>
          <a:custGeom>
            <a:avLst/>
            <a:gdLst/>
            <a:ahLst/>
            <a:cxnLst/>
            <a:rect l="l" t="t" r="r" b="b"/>
            <a:pathLst>
              <a:path w="1276350" h="1233804">
                <a:moveTo>
                  <a:pt x="0" y="0"/>
                </a:moveTo>
                <a:lnTo>
                  <a:pt x="0" y="1233678"/>
                </a:lnTo>
                <a:lnTo>
                  <a:pt x="1276350" y="1233678"/>
                </a:lnTo>
                <a:lnTo>
                  <a:pt x="1276350" y="0"/>
                </a:lnTo>
                <a:lnTo>
                  <a:pt x="0" y="0"/>
                </a:lnTo>
                <a:close/>
              </a:path>
            </a:pathLst>
          </a:custGeom>
          <a:ln w="9524">
            <a:solidFill>
              <a:srgbClr val="000000"/>
            </a:solidFill>
          </a:ln>
        </p:spPr>
        <p:txBody>
          <a:bodyPr wrap="square" lIns="0" tIns="0" rIns="0" bIns="0" rtlCol="0"/>
          <a:lstStyle/>
          <a:p>
            <a:pPr algn="ctr"/>
            <a:endParaRPr/>
          </a:p>
        </p:txBody>
      </p:sp>
      <p:sp>
        <p:nvSpPr>
          <p:cNvPr id="43" name="object 43"/>
          <p:cNvSpPr txBox="1"/>
          <p:nvPr/>
        </p:nvSpPr>
        <p:spPr>
          <a:xfrm>
            <a:off x="7419981" y="4879656"/>
            <a:ext cx="1176655" cy="1113125"/>
          </a:xfrm>
          <a:prstGeom prst="rect">
            <a:avLst/>
          </a:prstGeom>
        </p:spPr>
        <p:txBody>
          <a:bodyPr vert="horz" wrap="square" lIns="0" tIns="0" rIns="0" bIns="0" rtlCol="0">
            <a:spAutoFit/>
          </a:bodyPr>
          <a:lstStyle/>
          <a:p>
            <a:pPr marL="12700" algn="ctr">
              <a:lnSpc>
                <a:spcPct val="100000"/>
              </a:lnSpc>
            </a:pPr>
            <a:r>
              <a:rPr sz="1800" b="1" spc="-10" dirty="0">
                <a:latin typeface="宋体"/>
                <a:cs typeface="宋体"/>
              </a:rPr>
              <a:t>⑴循环链表</a:t>
            </a:r>
            <a:endParaRPr sz="1800" dirty="0">
              <a:latin typeface="宋体"/>
              <a:cs typeface="宋体"/>
            </a:endParaRPr>
          </a:p>
          <a:p>
            <a:pPr marL="12700">
              <a:lnSpc>
                <a:spcPct val="100000"/>
              </a:lnSpc>
              <a:spcBef>
                <a:spcPts val="5"/>
              </a:spcBef>
            </a:pPr>
            <a:r>
              <a:rPr sz="1800" b="1" spc="-10" dirty="0">
                <a:latin typeface="宋体"/>
                <a:cs typeface="宋体"/>
              </a:rPr>
              <a:t>⑵双链表</a:t>
            </a:r>
            <a:endParaRPr sz="1800" dirty="0">
              <a:latin typeface="宋体"/>
              <a:cs typeface="宋体"/>
            </a:endParaRPr>
          </a:p>
          <a:p>
            <a:pPr marL="12700" algn="ctr">
              <a:lnSpc>
                <a:spcPct val="100000"/>
              </a:lnSpc>
            </a:pPr>
            <a:r>
              <a:rPr sz="1800" b="1" spc="-10" dirty="0">
                <a:latin typeface="宋体"/>
                <a:cs typeface="宋体"/>
              </a:rPr>
              <a:t>⑶静态链表</a:t>
            </a:r>
            <a:endParaRPr sz="1800" dirty="0">
              <a:latin typeface="宋体"/>
              <a:cs typeface="宋体"/>
            </a:endParaRPr>
          </a:p>
          <a:p>
            <a:pPr marL="12700" algn="ctr">
              <a:lnSpc>
                <a:spcPts val="2155"/>
              </a:lnSpc>
              <a:spcBef>
                <a:spcPts val="5"/>
              </a:spcBef>
            </a:pPr>
            <a:r>
              <a:rPr sz="1800" b="1" spc="-10" dirty="0">
                <a:latin typeface="宋体"/>
                <a:cs typeface="宋体"/>
              </a:rPr>
              <a:t>⑷间接寻址</a:t>
            </a:r>
            <a:endParaRPr sz="1800" dirty="0">
              <a:latin typeface="宋体"/>
              <a:cs typeface="宋体"/>
            </a:endParaRPr>
          </a:p>
        </p:txBody>
      </p:sp>
      <p:sp>
        <p:nvSpPr>
          <p:cNvPr id="44" name="object 44"/>
          <p:cNvSpPr/>
          <p:nvPr/>
        </p:nvSpPr>
        <p:spPr>
          <a:xfrm>
            <a:off x="4546993" y="2588470"/>
            <a:ext cx="824230" cy="680085"/>
          </a:xfrm>
          <a:custGeom>
            <a:avLst/>
            <a:gdLst/>
            <a:ahLst/>
            <a:cxnLst/>
            <a:rect l="l" t="t" r="r" b="b"/>
            <a:pathLst>
              <a:path w="824229" h="680085">
                <a:moveTo>
                  <a:pt x="42672" y="611124"/>
                </a:moveTo>
                <a:lnTo>
                  <a:pt x="0" y="679704"/>
                </a:lnTo>
                <a:lnTo>
                  <a:pt x="34290" y="666407"/>
                </a:lnTo>
                <a:lnTo>
                  <a:pt x="34290" y="646938"/>
                </a:lnTo>
                <a:lnTo>
                  <a:pt x="35814" y="643128"/>
                </a:lnTo>
                <a:lnTo>
                  <a:pt x="39598" y="640012"/>
                </a:lnTo>
                <a:lnTo>
                  <a:pt x="42672" y="611124"/>
                </a:lnTo>
                <a:close/>
              </a:path>
              <a:path w="824229" h="680085">
                <a:moveTo>
                  <a:pt x="39598" y="640012"/>
                </a:moveTo>
                <a:lnTo>
                  <a:pt x="35814" y="643128"/>
                </a:lnTo>
                <a:lnTo>
                  <a:pt x="34290" y="646938"/>
                </a:lnTo>
                <a:lnTo>
                  <a:pt x="35052" y="649986"/>
                </a:lnTo>
                <a:lnTo>
                  <a:pt x="38100" y="652272"/>
                </a:lnTo>
                <a:lnTo>
                  <a:pt x="38862" y="651967"/>
                </a:lnTo>
                <a:lnTo>
                  <a:pt x="38862" y="646938"/>
                </a:lnTo>
                <a:lnTo>
                  <a:pt x="39598" y="640012"/>
                </a:lnTo>
                <a:close/>
              </a:path>
              <a:path w="824229" h="680085">
                <a:moveTo>
                  <a:pt x="74676" y="650748"/>
                </a:moveTo>
                <a:lnTo>
                  <a:pt x="45659" y="647661"/>
                </a:lnTo>
                <a:lnTo>
                  <a:pt x="41910" y="650748"/>
                </a:lnTo>
                <a:lnTo>
                  <a:pt x="38100" y="652272"/>
                </a:lnTo>
                <a:lnTo>
                  <a:pt x="35052" y="649986"/>
                </a:lnTo>
                <a:lnTo>
                  <a:pt x="34290" y="646938"/>
                </a:lnTo>
                <a:lnTo>
                  <a:pt x="34290" y="666407"/>
                </a:lnTo>
                <a:lnTo>
                  <a:pt x="74676" y="650748"/>
                </a:lnTo>
                <a:close/>
              </a:path>
              <a:path w="824229" h="680085">
                <a:moveTo>
                  <a:pt x="823722" y="5334"/>
                </a:moveTo>
                <a:lnTo>
                  <a:pt x="822198" y="1524"/>
                </a:lnTo>
                <a:lnTo>
                  <a:pt x="819150" y="0"/>
                </a:lnTo>
                <a:lnTo>
                  <a:pt x="816102" y="762"/>
                </a:lnTo>
                <a:lnTo>
                  <a:pt x="39598" y="640012"/>
                </a:lnTo>
                <a:lnTo>
                  <a:pt x="38862" y="646938"/>
                </a:lnTo>
                <a:lnTo>
                  <a:pt x="45659" y="647661"/>
                </a:lnTo>
                <a:lnTo>
                  <a:pt x="822198" y="8382"/>
                </a:lnTo>
                <a:lnTo>
                  <a:pt x="823722" y="5334"/>
                </a:lnTo>
                <a:close/>
              </a:path>
              <a:path w="824229" h="680085">
                <a:moveTo>
                  <a:pt x="45659" y="647661"/>
                </a:moveTo>
                <a:lnTo>
                  <a:pt x="38862" y="646938"/>
                </a:lnTo>
                <a:lnTo>
                  <a:pt x="38862" y="651967"/>
                </a:lnTo>
                <a:lnTo>
                  <a:pt x="41910" y="650748"/>
                </a:lnTo>
                <a:lnTo>
                  <a:pt x="45659" y="647661"/>
                </a:lnTo>
                <a:close/>
              </a:path>
            </a:pathLst>
          </a:custGeom>
          <a:solidFill>
            <a:srgbClr val="000000"/>
          </a:solidFill>
        </p:spPr>
        <p:txBody>
          <a:bodyPr wrap="square" lIns="0" tIns="0" rIns="0" bIns="0" rtlCol="0"/>
          <a:lstStyle/>
          <a:p>
            <a:pPr algn="ctr"/>
            <a:endParaRPr/>
          </a:p>
        </p:txBody>
      </p:sp>
      <p:sp>
        <p:nvSpPr>
          <p:cNvPr id="45" name="object 45"/>
          <p:cNvSpPr/>
          <p:nvPr/>
        </p:nvSpPr>
        <p:spPr>
          <a:xfrm>
            <a:off x="6297295" y="2720297"/>
            <a:ext cx="51435" cy="548005"/>
          </a:xfrm>
          <a:custGeom>
            <a:avLst/>
            <a:gdLst/>
            <a:ahLst/>
            <a:cxnLst/>
            <a:rect l="l" t="t" r="r" b="b"/>
            <a:pathLst>
              <a:path w="51435" h="548004">
                <a:moveTo>
                  <a:pt x="30479" y="534023"/>
                </a:moveTo>
                <a:lnTo>
                  <a:pt x="30479" y="496824"/>
                </a:lnTo>
                <a:lnTo>
                  <a:pt x="28955" y="499872"/>
                </a:lnTo>
                <a:lnTo>
                  <a:pt x="25907" y="501396"/>
                </a:lnTo>
                <a:lnTo>
                  <a:pt x="22097" y="499872"/>
                </a:lnTo>
                <a:lnTo>
                  <a:pt x="20573" y="496824"/>
                </a:lnTo>
                <a:lnTo>
                  <a:pt x="20565" y="491639"/>
                </a:lnTo>
                <a:lnTo>
                  <a:pt x="0" y="471678"/>
                </a:lnTo>
                <a:lnTo>
                  <a:pt x="25907" y="547878"/>
                </a:lnTo>
                <a:lnTo>
                  <a:pt x="30479" y="534023"/>
                </a:lnTo>
                <a:close/>
              </a:path>
              <a:path w="51435" h="548004">
                <a:moveTo>
                  <a:pt x="30465" y="492266"/>
                </a:moveTo>
                <a:lnTo>
                  <a:pt x="28955" y="4572"/>
                </a:lnTo>
                <a:lnTo>
                  <a:pt x="27431" y="1524"/>
                </a:lnTo>
                <a:lnTo>
                  <a:pt x="24383" y="0"/>
                </a:lnTo>
                <a:lnTo>
                  <a:pt x="20573" y="1524"/>
                </a:lnTo>
                <a:lnTo>
                  <a:pt x="19811" y="4572"/>
                </a:lnTo>
                <a:lnTo>
                  <a:pt x="20573" y="491646"/>
                </a:lnTo>
                <a:lnTo>
                  <a:pt x="25907" y="496824"/>
                </a:lnTo>
                <a:lnTo>
                  <a:pt x="30465" y="492266"/>
                </a:lnTo>
                <a:close/>
              </a:path>
              <a:path w="51435" h="548004">
                <a:moveTo>
                  <a:pt x="30479" y="496824"/>
                </a:moveTo>
                <a:lnTo>
                  <a:pt x="30465" y="492266"/>
                </a:lnTo>
                <a:lnTo>
                  <a:pt x="25907" y="496824"/>
                </a:lnTo>
                <a:lnTo>
                  <a:pt x="20565" y="491639"/>
                </a:lnTo>
                <a:lnTo>
                  <a:pt x="20573" y="496824"/>
                </a:lnTo>
                <a:lnTo>
                  <a:pt x="22097" y="499872"/>
                </a:lnTo>
                <a:lnTo>
                  <a:pt x="25907" y="501396"/>
                </a:lnTo>
                <a:lnTo>
                  <a:pt x="28955" y="499872"/>
                </a:lnTo>
                <a:lnTo>
                  <a:pt x="30479" y="496824"/>
                </a:lnTo>
                <a:close/>
              </a:path>
              <a:path w="51435" h="548004">
                <a:moveTo>
                  <a:pt x="51053" y="471678"/>
                </a:moveTo>
                <a:lnTo>
                  <a:pt x="30465" y="492266"/>
                </a:lnTo>
                <a:lnTo>
                  <a:pt x="30479" y="534023"/>
                </a:lnTo>
                <a:lnTo>
                  <a:pt x="51053" y="471678"/>
                </a:lnTo>
                <a:close/>
              </a:path>
            </a:pathLst>
          </a:custGeom>
          <a:solidFill>
            <a:srgbClr val="000000"/>
          </a:solidFill>
        </p:spPr>
        <p:txBody>
          <a:bodyPr wrap="square" lIns="0" tIns="0" rIns="0" bIns="0" rtlCol="0"/>
          <a:lstStyle/>
          <a:p>
            <a:pPr algn="ctr"/>
            <a:endParaRPr/>
          </a:p>
        </p:txBody>
      </p:sp>
      <p:sp>
        <p:nvSpPr>
          <p:cNvPr id="46" name="object 46"/>
          <p:cNvSpPr/>
          <p:nvPr/>
        </p:nvSpPr>
        <p:spPr>
          <a:xfrm>
            <a:off x="7118731" y="2573993"/>
            <a:ext cx="845819" cy="694690"/>
          </a:xfrm>
          <a:custGeom>
            <a:avLst/>
            <a:gdLst/>
            <a:ahLst/>
            <a:cxnLst/>
            <a:rect l="l" t="t" r="r" b="b"/>
            <a:pathLst>
              <a:path w="845820" h="694689">
                <a:moveTo>
                  <a:pt x="806196" y="661416"/>
                </a:moveTo>
                <a:lnTo>
                  <a:pt x="805676" y="655445"/>
                </a:lnTo>
                <a:lnTo>
                  <a:pt x="7620" y="1524"/>
                </a:lnTo>
                <a:lnTo>
                  <a:pt x="3810" y="0"/>
                </a:lnTo>
                <a:lnTo>
                  <a:pt x="762" y="2286"/>
                </a:lnTo>
                <a:lnTo>
                  <a:pt x="0" y="5334"/>
                </a:lnTo>
                <a:lnTo>
                  <a:pt x="1524" y="8382"/>
                </a:lnTo>
                <a:lnTo>
                  <a:pt x="800069" y="662081"/>
                </a:lnTo>
                <a:lnTo>
                  <a:pt x="806196" y="661416"/>
                </a:lnTo>
                <a:close/>
              </a:path>
              <a:path w="845820" h="694689">
                <a:moveTo>
                  <a:pt x="811530" y="680885"/>
                </a:moveTo>
                <a:lnTo>
                  <a:pt x="811530" y="661416"/>
                </a:lnTo>
                <a:lnTo>
                  <a:pt x="810006" y="664464"/>
                </a:lnTo>
                <a:lnTo>
                  <a:pt x="806958" y="666750"/>
                </a:lnTo>
                <a:lnTo>
                  <a:pt x="803910" y="665226"/>
                </a:lnTo>
                <a:lnTo>
                  <a:pt x="800069" y="662081"/>
                </a:lnTo>
                <a:lnTo>
                  <a:pt x="771144" y="665226"/>
                </a:lnTo>
                <a:lnTo>
                  <a:pt x="811530" y="680885"/>
                </a:lnTo>
                <a:close/>
              </a:path>
              <a:path w="845820" h="694689">
                <a:moveTo>
                  <a:pt x="806196" y="666369"/>
                </a:moveTo>
                <a:lnTo>
                  <a:pt x="806196" y="661416"/>
                </a:lnTo>
                <a:lnTo>
                  <a:pt x="800069" y="662081"/>
                </a:lnTo>
                <a:lnTo>
                  <a:pt x="803910" y="665226"/>
                </a:lnTo>
                <a:lnTo>
                  <a:pt x="806196" y="666369"/>
                </a:lnTo>
                <a:close/>
              </a:path>
              <a:path w="845820" h="694689">
                <a:moveTo>
                  <a:pt x="845820" y="694182"/>
                </a:moveTo>
                <a:lnTo>
                  <a:pt x="803148" y="626364"/>
                </a:lnTo>
                <a:lnTo>
                  <a:pt x="805676" y="655445"/>
                </a:lnTo>
                <a:lnTo>
                  <a:pt x="809244" y="658368"/>
                </a:lnTo>
                <a:lnTo>
                  <a:pt x="811530" y="661416"/>
                </a:lnTo>
                <a:lnTo>
                  <a:pt x="811530" y="680885"/>
                </a:lnTo>
                <a:lnTo>
                  <a:pt x="845820" y="694182"/>
                </a:lnTo>
                <a:close/>
              </a:path>
              <a:path w="845820" h="694689">
                <a:moveTo>
                  <a:pt x="811530" y="661416"/>
                </a:moveTo>
                <a:lnTo>
                  <a:pt x="809244" y="658368"/>
                </a:lnTo>
                <a:lnTo>
                  <a:pt x="805676" y="655445"/>
                </a:lnTo>
                <a:lnTo>
                  <a:pt x="806196" y="661416"/>
                </a:lnTo>
                <a:lnTo>
                  <a:pt x="806196" y="666369"/>
                </a:lnTo>
                <a:lnTo>
                  <a:pt x="806958" y="666750"/>
                </a:lnTo>
                <a:lnTo>
                  <a:pt x="810006" y="664464"/>
                </a:lnTo>
                <a:lnTo>
                  <a:pt x="811530" y="661416"/>
                </a:lnTo>
                <a:close/>
              </a:path>
            </a:pathLst>
          </a:custGeom>
          <a:solidFill>
            <a:srgbClr val="000000"/>
          </a:solidFill>
        </p:spPr>
        <p:txBody>
          <a:bodyPr wrap="square" lIns="0" tIns="0" rIns="0" bIns="0" rtlCol="0"/>
          <a:lstStyle/>
          <a:p>
            <a:pPr algn="ctr"/>
            <a:endParaRPr/>
          </a:p>
        </p:txBody>
      </p:sp>
    </p:spTree>
    <p:extLst>
      <p:ext uri="{BB962C8B-B14F-4D97-AF65-F5344CB8AC3E}">
        <p14:creationId xmlns:p14="http://schemas.microsoft.com/office/powerpoint/2010/main" val="247809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6600" spc="-300" dirty="0">
                <a:solidFill>
                  <a:schemeClr val="accent1">
                    <a:lumMod val="75000"/>
                  </a:schemeClr>
                </a:solidFill>
                <a:latin typeface="微软雅黑" panose="020B0503020204020204" pitchFamily="34" charset="-122"/>
                <a:ea typeface="微软雅黑" panose="020B0503020204020204" pitchFamily="34" charset="-122"/>
              </a:rPr>
              <a:t>第二章 栈与队列</a:t>
            </a:r>
            <a:endParaRPr lang="zh-CN" altLang="en-US" sz="66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a:xfrm>
            <a:off x="0" y="4030663"/>
            <a:ext cx="9144000" cy="609600"/>
          </a:xfrm>
        </p:spPr>
        <p:txBody>
          <a:bodyPr>
            <a:normAutofit/>
          </a:bodyPr>
          <a:lstStyle/>
          <a:p>
            <a:pPr eaLnBrk="1" fontAlgn="auto" hangingPunct="1">
              <a:spcAft>
                <a:spcPts val="0"/>
              </a:spcAft>
              <a:buClr>
                <a:schemeClr val="accent3"/>
              </a:buClr>
              <a:defRPr/>
            </a:pPr>
            <a:r>
              <a:rPr lang="en-US" altLang="zh-CN" sz="3200" dirty="0"/>
              <a:t>Stack and Queue</a:t>
            </a:r>
            <a:endParaRPr lang="zh-CN" altLang="en-US" sz="3200" dirty="0"/>
          </a:p>
        </p:txBody>
      </p:sp>
      <p:sp>
        <p:nvSpPr>
          <p:cNvPr id="6" name="灯片编号占位符 5"/>
          <p:cNvSpPr>
            <a:spLocks noGrp="1"/>
          </p:cNvSpPr>
          <p:nvPr>
            <p:ph type="sldNum" sz="quarter" idx="12"/>
          </p:nvPr>
        </p:nvSpPr>
        <p:spPr/>
        <p:txBody>
          <a:bodyPr/>
          <a:lstStyle/>
          <a:p>
            <a:pPr>
              <a:defRPr/>
            </a:pPr>
            <a:fld id="{D88FC1F8-377C-415F-9C94-4201F0AEB4EB}" type="slidenum">
              <a:rPr lang="en-US" altLang="zh-CN" smtClean="0"/>
              <a:pPr>
                <a:defRPr/>
              </a:pPr>
              <a:t>67</a:t>
            </a:fld>
            <a:endParaRPr lang="zh-CN" altLang="en-US" dirty="0"/>
          </a:p>
        </p:txBody>
      </p:sp>
    </p:spTree>
    <p:extLst>
      <p:ext uri="{BB962C8B-B14F-4D97-AF65-F5344CB8AC3E}">
        <p14:creationId xmlns:p14="http://schemas.microsoft.com/office/powerpoint/2010/main" val="276115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pPr eaLnBrk="1" hangingPunct="1"/>
            <a:r>
              <a:rPr lang="zh-CN" altLang="en-US" smtClean="0">
                <a:latin typeface="宋体" charset="-122"/>
                <a:ea typeface="宋体" charset="-122"/>
              </a:rPr>
              <a:t>学习目标</a:t>
            </a:r>
          </a:p>
        </p:txBody>
      </p:sp>
      <p:sp>
        <p:nvSpPr>
          <p:cNvPr id="17410" name="内容占位符 2"/>
          <p:cNvSpPr>
            <a:spLocks noGrp="1"/>
          </p:cNvSpPr>
          <p:nvPr>
            <p:ph idx="1"/>
          </p:nvPr>
        </p:nvSpPr>
        <p:spPr/>
        <p:txBody>
          <a:bodyPr/>
          <a:lstStyle/>
          <a:p>
            <a:pPr marL="444500" indent="-444500" eaLnBrk="1" hangingPunct="1">
              <a:spcBef>
                <a:spcPct val="0"/>
              </a:spcBef>
            </a:pPr>
            <a:r>
              <a:rPr lang="zh-CN" altLang="en-US" smtClean="0">
                <a:latin typeface="Microsoft YaHei UI"/>
                <a:ea typeface="Microsoft YaHei UI"/>
              </a:rPr>
              <a:t>掌握栈和队列的</a:t>
            </a:r>
            <a:r>
              <a:rPr lang="zh-CN" altLang="en-US" smtClean="0">
                <a:solidFill>
                  <a:srgbClr val="FF0000"/>
                </a:solidFill>
                <a:latin typeface="Microsoft YaHei UI"/>
                <a:ea typeface="Microsoft YaHei UI"/>
              </a:rPr>
              <a:t>特点</a:t>
            </a:r>
            <a:r>
              <a:rPr lang="zh-CN" altLang="en-US" smtClean="0">
                <a:latin typeface="Microsoft YaHei UI"/>
                <a:ea typeface="Microsoft YaHei UI"/>
              </a:rPr>
              <a:t>，并能在相应的应用问题中正确选用</a:t>
            </a:r>
          </a:p>
          <a:p>
            <a:pPr marL="444500" indent="-444500" eaLnBrk="1" hangingPunct="1">
              <a:spcBef>
                <a:spcPct val="0"/>
              </a:spcBef>
            </a:pPr>
            <a:r>
              <a:rPr lang="zh-CN" altLang="en-US" smtClean="0">
                <a:latin typeface="Microsoft YaHei UI"/>
                <a:ea typeface="Microsoft YaHei UI"/>
              </a:rPr>
              <a:t>熟练掌握栈的</a:t>
            </a:r>
            <a:r>
              <a:rPr lang="zh-CN" altLang="en-US" smtClean="0">
                <a:solidFill>
                  <a:srgbClr val="FF0000"/>
                </a:solidFill>
                <a:latin typeface="Microsoft YaHei UI"/>
                <a:ea typeface="Microsoft YaHei UI"/>
              </a:rPr>
              <a:t>两种存储结构</a:t>
            </a:r>
            <a:r>
              <a:rPr lang="zh-CN" altLang="en-US" smtClean="0">
                <a:latin typeface="Microsoft YaHei UI"/>
                <a:ea typeface="Microsoft YaHei UI"/>
              </a:rPr>
              <a:t>的基本操作实现算法，特别应注意</a:t>
            </a:r>
            <a:r>
              <a:rPr lang="zh-CN" altLang="en-US" smtClean="0">
                <a:solidFill>
                  <a:srgbClr val="FF0000"/>
                </a:solidFill>
                <a:latin typeface="Microsoft YaHei UI"/>
                <a:ea typeface="Microsoft YaHei UI"/>
              </a:rPr>
              <a:t>栈满和栈空</a:t>
            </a:r>
            <a:r>
              <a:rPr lang="zh-CN" altLang="en-US" smtClean="0">
                <a:latin typeface="Microsoft YaHei UI"/>
                <a:ea typeface="Microsoft YaHei UI"/>
              </a:rPr>
              <a:t>的条件</a:t>
            </a:r>
          </a:p>
          <a:p>
            <a:pPr marL="444500" indent="-444500" eaLnBrk="1" hangingPunct="1">
              <a:spcBef>
                <a:spcPct val="0"/>
              </a:spcBef>
            </a:pPr>
            <a:r>
              <a:rPr lang="zh-CN" altLang="en-US" smtClean="0">
                <a:latin typeface="Microsoft YaHei UI"/>
                <a:ea typeface="Microsoft YaHei UI"/>
              </a:rPr>
              <a:t>熟练掌握</a:t>
            </a:r>
            <a:r>
              <a:rPr lang="zh-CN" altLang="en-US" smtClean="0">
                <a:solidFill>
                  <a:srgbClr val="FF0000"/>
                </a:solidFill>
                <a:latin typeface="Microsoft YaHei UI"/>
                <a:ea typeface="Microsoft YaHei UI"/>
              </a:rPr>
              <a:t>循环队列和链队列</a:t>
            </a:r>
            <a:r>
              <a:rPr lang="zh-CN" altLang="en-US" smtClean="0">
                <a:latin typeface="Microsoft YaHei UI"/>
                <a:ea typeface="Microsoft YaHei UI"/>
              </a:rPr>
              <a:t>的基本操作实现算法，特别注意</a:t>
            </a:r>
            <a:r>
              <a:rPr lang="zh-CN" altLang="en-US" smtClean="0">
                <a:solidFill>
                  <a:srgbClr val="FF0000"/>
                </a:solidFill>
                <a:latin typeface="Microsoft YaHei UI"/>
                <a:ea typeface="Microsoft YaHei UI"/>
              </a:rPr>
              <a:t>队满和队空</a:t>
            </a:r>
            <a:r>
              <a:rPr lang="zh-CN" altLang="en-US" smtClean="0">
                <a:latin typeface="Microsoft YaHei UI"/>
                <a:ea typeface="Microsoft YaHei UI"/>
              </a:rPr>
              <a:t>的条件</a:t>
            </a:r>
          </a:p>
          <a:p>
            <a:pPr marL="444500" indent="-444500" eaLnBrk="1" hangingPunct="1">
              <a:spcBef>
                <a:spcPct val="0"/>
              </a:spcBef>
            </a:pPr>
            <a:r>
              <a:rPr lang="zh-CN" altLang="en-US" smtClean="0">
                <a:latin typeface="Microsoft YaHei UI"/>
                <a:ea typeface="Microsoft YaHei UI"/>
              </a:rPr>
              <a:t>理解</a:t>
            </a:r>
            <a:r>
              <a:rPr lang="zh-CN" altLang="en-US" smtClean="0">
                <a:solidFill>
                  <a:srgbClr val="FF0000"/>
                </a:solidFill>
                <a:latin typeface="Microsoft YaHei UI"/>
                <a:ea typeface="Microsoft YaHei UI"/>
              </a:rPr>
              <a:t>递归算法</a:t>
            </a:r>
            <a:r>
              <a:rPr lang="zh-CN" altLang="en-US" smtClean="0">
                <a:latin typeface="Microsoft YaHei UI"/>
                <a:ea typeface="Microsoft YaHei UI"/>
              </a:rPr>
              <a:t>执行过程中栈的状态变化过程</a:t>
            </a:r>
            <a:endParaRPr lang="en-US" altLang="zh-CN" smtClean="0">
              <a:latin typeface="Microsoft YaHei UI"/>
              <a:ea typeface="Microsoft YaHei UI"/>
            </a:endParaRPr>
          </a:p>
          <a:p>
            <a:pPr marL="444500" indent="-444500" eaLnBrk="1" hangingPunct="1">
              <a:spcBef>
                <a:spcPct val="0"/>
              </a:spcBef>
            </a:pPr>
            <a:r>
              <a:rPr lang="zh-CN" altLang="en-US" smtClean="0">
                <a:latin typeface="Microsoft YaHei UI"/>
                <a:ea typeface="Microsoft YaHei UI"/>
              </a:rPr>
              <a:t>掌握</a:t>
            </a:r>
            <a:r>
              <a:rPr lang="zh-CN" altLang="en-US" smtClean="0">
                <a:solidFill>
                  <a:srgbClr val="FF0000"/>
                </a:solidFill>
                <a:latin typeface="Microsoft YaHei UI"/>
                <a:ea typeface="Microsoft YaHei UI"/>
              </a:rPr>
              <a:t>表达式求值方法</a:t>
            </a:r>
            <a:endParaRPr lang="en-US" altLang="zh-CN" smtClean="0">
              <a:solidFill>
                <a:srgbClr val="FF0000"/>
              </a:solidFill>
              <a:latin typeface="Microsoft YaHei UI"/>
              <a:ea typeface="Microsoft YaHei UI"/>
            </a:endParaRPr>
          </a:p>
        </p:txBody>
      </p:sp>
      <p:sp>
        <p:nvSpPr>
          <p:cNvPr id="5" name="灯片编号占位符 4"/>
          <p:cNvSpPr>
            <a:spLocks noGrp="1"/>
          </p:cNvSpPr>
          <p:nvPr>
            <p:ph type="sldNum" sz="quarter" idx="12"/>
          </p:nvPr>
        </p:nvSpPr>
        <p:spPr/>
        <p:txBody>
          <a:bodyPr/>
          <a:lstStyle/>
          <a:p>
            <a:pPr>
              <a:defRPr/>
            </a:pPr>
            <a:fld id="{DE137D17-AA75-4261-B60E-C58B201C3E37}" type="slidenum">
              <a:rPr lang="en-US" altLang="zh-CN" smtClean="0"/>
              <a:pPr>
                <a:defRPr/>
              </a:pPr>
              <a:t>68</a:t>
            </a:fld>
            <a:endParaRPr lang="zh-CN" altLang="en-US" dirty="0"/>
          </a:p>
        </p:txBody>
      </p:sp>
    </p:spTree>
    <p:extLst>
      <p:ext uri="{BB962C8B-B14F-4D97-AF65-F5344CB8AC3E}">
        <p14:creationId xmlns:p14="http://schemas.microsoft.com/office/powerpoint/2010/main" val="217178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smtClean="0">
                <a:latin typeface="宋体" charset="-122"/>
                <a:ea typeface="宋体" charset="-122"/>
              </a:rPr>
              <a:t>本章内容</a:t>
            </a:r>
          </a:p>
        </p:txBody>
      </p:sp>
      <p:sp>
        <p:nvSpPr>
          <p:cNvPr id="3" name="内容占位符 2"/>
          <p:cNvSpPr>
            <a:spLocks noGrp="1"/>
          </p:cNvSpPr>
          <p:nvPr>
            <p:ph idx="1"/>
          </p:nvPr>
        </p:nvSpPr>
        <p:spPr/>
        <p:txBody>
          <a:bodyPr>
            <a:normAutofit/>
          </a:bodyPr>
          <a:lstStyle/>
          <a:p>
            <a:pPr eaLnBrk="1" fontAlgn="auto" hangingPunct="1">
              <a:spcAft>
                <a:spcPts val="0"/>
              </a:spcAft>
              <a:buClr>
                <a:schemeClr val="accent3"/>
              </a:buClr>
              <a:buFont typeface="Arial" panose="020B0604020202020204" pitchFamily="34" charset="0"/>
              <a:buChar char="•"/>
              <a:defRPr/>
            </a:pPr>
            <a:r>
              <a:rPr lang="zh-CN" altLang="en-US" dirty="0" smtClean="0"/>
              <a:t>栈</a:t>
            </a:r>
            <a:r>
              <a:rPr lang="zh-CN" altLang="en-US" dirty="0"/>
              <a:t>的定义与</a:t>
            </a:r>
            <a:r>
              <a:rPr lang="zh-CN" altLang="en-US" dirty="0" smtClean="0"/>
              <a:t>描述</a:t>
            </a:r>
            <a:endParaRPr lang="en-US" altLang="zh-CN" dirty="0"/>
          </a:p>
          <a:p>
            <a:pPr eaLnBrk="1" fontAlgn="auto" hangingPunct="1">
              <a:spcAft>
                <a:spcPts val="0"/>
              </a:spcAft>
              <a:buClr>
                <a:schemeClr val="accent3"/>
              </a:buClr>
              <a:buFont typeface="Arial" panose="020B0604020202020204" pitchFamily="34" charset="0"/>
              <a:buChar char="•"/>
              <a:defRPr/>
            </a:pPr>
            <a:r>
              <a:rPr lang="zh-CN" altLang="en-US" dirty="0" smtClean="0"/>
              <a:t>栈</a:t>
            </a:r>
            <a:r>
              <a:rPr lang="zh-CN" altLang="en-US" dirty="0"/>
              <a:t>的应用</a:t>
            </a:r>
            <a:endParaRPr lang="en-US" altLang="zh-CN" dirty="0"/>
          </a:p>
          <a:p>
            <a:pPr lvl="1" eaLnBrk="1" fontAlgn="auto" hangingPunct="1">
              <a:spcAft>
                <a:spcPts val="0"/>
              </a:spcAft>
              <a:buClr>
                <a:schemeClr val="accent3"/>
              </a:buClr>
              <a:buFont typeface="Arial" panose="020B0604020202020204" pitchFamily="34" charset="0"/>
              <a:buChar char="•"/>
              <a:defRPr/>
            </a:pPr>
            <a:r>
              <a:rPr lang="zh-CN" altLang="en-US" dirty="0"/>
              <a:t>括号</a:t>
            </a:r>
            <a:r>
              <a:rPr lang="zh-CN" altLang="en-US" dirty="0" smtClean="0"/>
              <a:t>匹配、表达式、</a:t>
            </a:r>
            <a:r>
              <a:rPr lang="zh-CN" altLang="en-US" dirty="0"/>
              <a:t>火车车厢重排</a:t>
            </a:r>
            <a:endParaRPr lang="en-US" altLang="zh-CN" dirty="0"/>
          </a:p>
          <a:p>
            <a:pPr lvl="1" eaLnBrk="1" fontAlgn="auto" hangingPunct="1">
              <a:spcAft>
                <a:spcPts val="0"/>
              </a:spcAft>
              <a:buClr>
                <a:schemeClr val="accent3"/>
              </a:buClr>
              <a:buFont typeface="Arial" panose="020B0604020202020204" pitchFamily="34" charset="0"/>
              <a:buChar char="•"/>
              <a:defRPr/>
            </a:pPr>
            <a:r>
              <a:rPr lang="zh-CN" altLang="en-US" dirty="0">
                <a:solidFill>
                  <a:schemeClr val="bg1">
                    <a:lumMod val="65000"/>
                  </a:schemeClr>
                </a:solidFill>
              </a:rPr>
              <a:t>汉诺塔、迷宫、开关盒布线、离线</a:t>
            </a:r>
            <a:r>
              <a:rPr lang="zh-CN" altLang="en-US" dirty="0" smtClean="0">
                <a:solidFill>
                  <a:schemeClr val="bg1">
                    <a:lumMod val="65000"/>
                  </a:schemeClr>
                </a:solidFill>
              </a:rPr>
              <a:t>等价类</a:t>
            </a:r>
            <a:endParaRPr lang="en-US" altLang="zh-CN" dirty="0" smtClean="0">
              <a:solidFill>
                <a:schemeClr val="bg1">
                  <a:lumMod val="65000"/>
                </a:schemeClr>
              </a:solidFill>
            </a:endParaRPr>
          </a:p>
          <a:p>
            <a:pPr eaLnBrk="1" fontAlgn="auto" hangingPunct="1">
              <a:spcAft>
                <a:spcPts val="0"/>
              </a:spcAft>
              <a:buClr>
                <a:schemeClr val="accent3"/>
              </a:buClr>
              <a:buFont typeface="Arial" panose="020B0604020202020204" pitchFamily="34" charset="0"/>
              <a:buChar char="•"/>
              <a:defRPr/>
            </a:pPr>
            <a:r>
              <a:rPr lang="zh-CN" altLang="en-US" dirty="0"/>
              <a:t>队列的定义与</a:t>
            </a:r>
            <a:r>
              <a:rPr lang="zh-CN" altLang="en-US" dirty="0" smtClean="0"/>
              <a:t>描述</a:t>
            </a:r>
            <a:endParaRPr lang="en-US" altLang="zh-CN" dirty="0" smtClean="0"/>
          </a:p>
          <a:p>
            <a:pPr eaLnBrk="1" fontAlgn="auto" hangingPunct="1">
              <a:spcAft>
                <a:spcPts val="0"/>
              </a:spcAft>
              <a:buClr>
                <a:schemeClr val="accent3"/>
              </a:buClr>
              <a:buFont typeface="Arial" panose="020B0604020202020204" pitchFamily="34" charset="0"/>
              <a:buChar char="•"/>
              <a:defRPr/>
            </a:pPr>
            <a:r>
              <a:rPr lang="zh-CN" altLang="en-US" dirty="0" smtClean="0"/>
              <a:t>队列</a:t>
            </a:r>
            <a:r>
              <a:rPr lang="zh-CN" altLang="en-US" dirty="0"/>
              <a:t>的应用</a:t>
            </a:r>
            <a:endParaRPr lang="en-US" altLang="zh-CN" dirty="0"/>
          </a:p>
          <a:p>
            <a:pPr lvl="1" eaLnBrk="1" fontAlgn="auto" hangingPunct="1">
              <a:spcAft>
                <a:spcPts val="0"/>
              </a:spcAft>
              <a:buClr>
                <a:schemeClr val="accent3"/>
              </a:buClr>
              <a:buFont typeface="Arial" panose="020B0604020202020204" pitchFamily="34" charset="0"/>
              <a:buChar char="•"/>
              <a:defRPr/>
            </a:pPr>
            <a:r>
              <a:rPr lang="zh-CN" altLang="en-US" dirty="0"/>
              <a:t>火车车厢重排</a:t>
            </a:r>
            <a:endParaRPr lang="en-US" altLang="zh-CN" dirty="0"/>
          </a:p>
          <a:p>
            <a:pPr lvl="1" eaLnBrk="1" fontAlgn="auto" hangingPunct="1">
              <a:spcAft>
                <a:spcPts val="0"/>
              </a:spcAft>
              <a:buClr>
                <a:schemeClr val="accent3"/>
              </a:buClr>
              <a:buFont typeface="Arial" panose="020B0604020202020204" pitchFamily="34" charset="0"/>
              <a:buChar char="•"/>
              <a:defRPr/>
            </a:pPr>
            <a:r>
              <a:rPr lang="zh-CN" altLang="en-US" dirty="0">
                <a:solidFill>
                  <a:schemeClr val="bg1">
                    <a:lumMod val="65000"/>
                  </a:schemeClr>
                </a:solidFill>
              </a:rPr>
              <a:t>最短路径、识别图元</a:t>
            </a:r>
          </a:p>
          <a:p>
            <a:pPr lvl="1" eaLnBrk="1" fontAlgn="auto" hangingPunct="1">
              <a:spcAft>
                <a:spcPts val="0"/>
              </a:spcAft>
              <a:buClr>
                <a:schemeClr val="accent3"/>
              </a:buClr>
              <a:buFont typeface="Arial" panose="020B0604020202020204" pitchFamily="34" charset="0"/>
              <a:buChar char="–"/>
              <a:defRPr/>
            </a:pPr>
            <a:endParaRPr lang="zh-CN" altLang="en-US" dirty="0">
              <a:solidFill>
                <a:schemeClr val="bg1">
                  <a:lumMod val="65000"/>
                </a:schemeClr>
              </a:solidFill>
            </a:endParaRPr>
          </a:p>
        </p:txBody>
      </p:sp>
      <p:sp>
        <p:nvSpPr>
          <p:cNvPr id="4" name="灯片编号占位符 3"/>
          <p:cNvSpPr>
            <a:spLocks noGrp="1"/>
          </p:cNvSpPr>
          <p:nvPr>
            <p:ph type="sldNum" sz="quarter" idx="12"/>
          </p:nvPr>
        </p:nvSpPr>
        <p:spPr/>
        <p:txBody>
          <a:bodyPr/>
          <a:lstStyle/>
          <a:p>
            <a:pPr>
              <a:defRPr/>
            </a:pPr>
            <a:fld id="{DE137D17-AA75-4261-B60E-C58B201C3E37}" type="slidenum">
              <a:rPr lang="en-US" altLang="zh-CN" smtClean="0"/>
              <a:pPr>
                <a:defRPr/>
              </a:pPr>
              <a:t>69</a:t>
            </a:fld>
            <a:endParaRPr lang="zh-CN" altLang="en-US" dirty="0"/>
          </a:p>
        </p:txBody>
      </p:sp>
    </p:spTree>
    <p:extLst>
      <p:ext uri="{BB962C8B-B14F-4D97-AF65-F5344CB8AC3E}">
        <p14:creationId xmlns:p14="http://schemas.microsoft.com/office/powerpoint/2010/main" val="338666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第二部分：表结构</a:t>
            </a:r>
          </a:p>
        </p:txBody>
      </p:sp>
      <p:sp>
        <p:nvSpPr>
          <p:cNvPr id="28675" name="内容占位符 2"/>
          <p:cNvSpPr>
            <a:spLocks noGrp="1"/>
          </p:cNvSpPr>
          <p:nvPr>
            <p:ph idx="1"/>
          </p:nvPr>
        </p:nvSpPr>
        <p:spPr/>
        <p:txBody>
          <a:bodyPr/>
          <a:lstStyle/>
          <a:p>
            <a:r>
              <a:rPr lang="zh-CN" altLang="en-US" smtClean="0"/>
              <a:t>第</a:t>
            </a:r>
            <a:r>
              <a:rPr lang="en-US" altLang="zh-CN" smtClean="0"/>
              <a:t>4</a:t>
            </a:r>
            <a:r>
              <a:rPr lang="zh-CN" altLang="en-US" smtClean="0"/>
              <a:t>章：数组和矩阵</a:t>
            </a:r>
            <a:endParaRPr lang="en-US" altLang="zh-CN" smtClean="0"/>
          </a:p>
          <a:p>
            <a:pPr lvl="1"/>
            <a:r>
              <a:rPr lang="zh-CN" altLang="en-US" smtClean="0"/>
              <a:t>特殊矩阵、稀疏矩阵的存储和操作</a:t>
            </a:r>
            <a:endParaRPr lang="en-US" altLang="zh-CN" smtClean="0"/>
          </a:p>
          <a:p>
            <a:pPr lvl="1"/>
            <a:r>
              <a:rPr lang="zh-CN" altLang="en-US" smtClean="0"/>
              <a:t>由矩阵特性推导映射函数，然后用</a:t>
            </a:r>
            <a:r>
              <a:rPr lang="en-US" altLang="zh-CN" smtClean="0"/>
              <a:t>C++</a:t>
            </a:r>
            <a:r>
              <a:rPr lang="zh-CN" altLang="en-US" smtClean="0"/>
              <a:t>实现</a:t>
            </a:r>
            <a:endParaRPr lang="en-US" altLang="zh-CN" smtClean="0"/>
          </a:p>
        </p:txBody>
      </p:sp>
      <p:sp>
        <p:nvSpPr>
          <p:cNvPr id="286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00876B-B4BC-4C3E-BA93-E4B2ADE8D0CC}" type="slidenum">
              <a:rPr lang="en-US" altLang="en-US">
                <a:solidFill>
                  <a:srgbClr val="4B4B4B"/>
                </a:solidFill>
              </a:rPr>
              <a:pPr eaLnBrk="1" hangingPunct="1"/>
              <a:t>7</a:t>
            </a:fld>
            <a:endParaRPr lang="en-US" altLang="en-US">
              <a:solidFill>
                <a:srgbClr val="4B4B4B"/>
              </a:solidFill>
            </a:endParaRPr>
          </a:p>
        </p:txBody>
      </p:sp>
    </p:spTree>
    <p:extLst>
      <p:ext uri="{BB962C8B-B14F-4D97-AF65-F5344CB8AC3E}">
        <p14:creationId xmlns:p14="http://schemas.microsoft.com/office/powerpoint/2010/main" val="209392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3"/>
          <p:cNvSpPr>
            <a:spLocks noGrp="1"/>
          </p:cNvSpPr>
          <p:nvPr>
            <p:ph type="title"/>
          </p:nvPr>
        </p:nvSpPr>
        <p:spPr/>
        <p:txBody>
          <a:bodyPr/>
          <a:lstStyle/>
          <a:p>
            <a:pPr eaLnBrk="1" hangingPunct="1"/>
            <a:r>
              <a:rPr lang="zh-CN" altLang="en-US" smtClean="0"/>
              <a:t>栈的定义</a:t>
            </a:r>
          </a:p>
        </p:txBody>
      </p:sp>
      <p:sp>
        <p:nvSpPr>
          <p:cNvPr id="19458" name="文本占位符 4"/>
          <p:cNvSpPr>
            <a:spLocks noGrp="1"/>
          </p:cNvSpPr>
          <p:nvPr>
            <p:ph type="body" idx="1"/>
          </p:nvPr>
        </p:nvSpPr>
        <p:spPr/>
        <p:txBody>
          <a:bodyPr/>
          <a:lstStyle/>
          <a:p>
            <a:pPr eaLnBrk="1" hangingPunct="1"/>
            <a:r>
              <a:rPr lang="en-US" altLang="zh-CN" smtClean="0">
                <a:latin typeface="Microsoft YaHei UI"/>
                <a:ea typeface="Microsoft YaHei UI"/>
              </a:rPr>
              <a:t>stack, </a:t>
            </a:r>
            <a:r>
              <a:rPr lang="zh-CN" altLang="en-US" smtClean="0">
                <a:latin typeface="Microsoft YaHei UI"/>
                <a:ea typeface="Microsoft YaHei UI"/>
              </a:rPr>
              <a:t>线性表的典型应用之一</a:t>
            </a:r>
          </a:p>
        </p:txBody>
      </p:sp>
      <p:sp>
        <p:nvSpPr>
          <p:cNvPr id="4" name="灯片编号占位符 3"/>
          <p:cNvSpPr>
            <a:spLocks noGrp="1"/>
          </p:cNvSpPr>
          <p:nvPr>
            <p:ph type="sldNum" sz="quarter" idx="12"/>
          </p:nvPr>
        </p:nvSpPr>
        <p:spPr/>
        <p:txBody>
          <a:bodyPr/>
          <a:lstStyle/>
          <a:p>
            <a:pPr>
              <a:defRPr/>
            </a:pPr>
            <a:fld id="{7F00C896-126A-4ACD-A1B7-B9EF92C85E5E}" type="slidenum">
              <a:rPr lang="en-US" altLang="zh-CN" smtClean="0"/>
              <a:pPr>
                <a:defRPr/>
              </a:pPr>
              <a:t>70</a:t>
            </a:fld>
            <a:endParaRPr lang="zh-CN" altLang="en-US" dirty="0"/>
          </a:p>
        </p:txBody>
      </p:sp>
    </p:spTree>
    <p:extLst>
      <p:ext uri="{BB962C8B-B14F-4D97-AF65-F5344CB8AC3E}">
        <p14:creationId xmlns:p14="http://schemas.microsoft.com/office/powerpoint/2010/main" val="25185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pPr eaLnBrk="1" hangingPunct="1"/>
            <a:r>
              <a:rPr lang="zh-CN" altLang="en-US" smtClean="0">
                <a:latin typeface="宋体" charset="-122"/>
                <a:ea typeface="宋体" charset="-122"/>
              </a:rPr>
              <a:t>算法分析</a:t>
            </a:r>
          </a:p>
        </p:txBody>
      </p:sp>
      <p:sp>
        <p:nvSpPr>
          <p:cNvPr id="37890" name="内容占位符 2"/>
          <p:cNvSpPr>
            <a:spLocks noGrp="1"/>
          </p:cNvSpPr>
          <p:nvPr>
            <p:ph idx="1"/>
          </p:nvPr>
        </p:nvSpPr>
        <p:spPr/>
        <p:txBody>
          <a:bodyPr/>
          <a:lstStyle/>
          <a:p>
            <a:pPr eaLnBrk="1" hangingPunct="1"/>
            <a:r>
              <a:rPr lang="zh-CN" altLang="en-US" smtClean="0">
                <a:latin typeface="Microsoft YaHei UI"/>
                <a:ea typeface="Microsoft YaHei UI"/>
              </a:rPr>
              <a:t>堆栈的两种实现方式</a:t>
            </a:r>
            <a:endParaRPr lang="en-US" altLang="zh-CN" smtClean="0">
              <a:latin typeface="Microsoft YaHei UI"/>
              <a:ea typeface="Microsoft YaHei UI"/>
            </a:endParaRPr>
          </a:p>
        </p:txBody>
      </p:sp>
      <p:sp>
        <p:nvSpPr>
          <p:cNvPr id="6" name="灯片编号占位符 5"/>
          <p:cNvSpPr>
            <a:spLocks noGrp="1"/>
          </p:cNvSpPr>
          <p:nvPr>
            <p:ph type="sldNum" sz="quarter" idx="12"/>
          </p:nvPr>
        </p:nvSpPr>
        <p:spPr/>
        <p:txBody>
          <a:bodyPr/>
          <a:lstStyle/>
          <a:p>
            <a:pPr>
              <a:defRPr/>
            </a:pPr>
            <a:fld id="{DE137D17-AA75-4261-B60E-C58B201C3E37}" type="slidenum">
              <a:rPr lang="en-US" altLang="zh-CN" smtClean="0"/>
              <a:pPr>
                <a:defRPr/>
              </a:pPr>
              <a:t>71</a:t>
            </a:fld>
            <a:endParaRPr lang="zh-CN" altLang="en-US" dirty="0"/>
          </a:p>
        </p:txBody>
      </p:sp>
      <p:graphicFrame>
        <p:nvGraphicFramePr>
          <p:cNvPr id="5" name="表格 4"/>
          <p:cNvGraphicFramePr>
            <a:graphicFrameLocks noGrp="1"/>
          </p:cNvGraphicFramePr>
          <p:nvPr>
            <p:extLst/>
          </p:nvPr>
        </p:nvGraphicFramePr>
        <p:xfrm>
          <a:off x="1343026" y="2352675"/>
          <a:ext cx="6480175" cy="3200470"/>
        </p:xfrm>
        <a:graphic>
          <a:graphicData uri="http://schemas.openxmlformats.org/drawingml/2006/table">
            <a:tbl>
              <a:tblPr firstRow="1" bandRow="1">
                <a:tableStyleId>{5C22544A-7EE6-4342-B048-85BDC9FD1C3A}</a:tableStyleId>
              </a:tblPr>
              <a:tblGrid>
                <a:gridCol w="1800049"/>
                <a:gridCol w="2340063"/>
                <a:gridCol w="2340063"/>
              </a:tblGrid>
              <a:tr h="370880">
                <a:tc>
                  <a:txBody>
                    <a:bodyPr/>
                    <a:lstStyle/>
                    <a:p>
                      <a:pPr algn="ctr"/>
                      <a:endParaRPr lang="zh-CN" altLang="en-US" sz="2400" dirty="0"/>
                    </a:p>
                  </a:txBody>
                  <a:tcPr marL="91442" marR="91442" marT="45725" marB="45725" anchor="ctr"/>
                </a:tc>
                <a:tc>
                  <a:txBody>
                    <a:bodyPr/>
                    <a:lstStyle/>
                    <a:p>
                      <a:pPr algn="ctr"/>
                      <a:r>
                        <a:rPr lang="zh-CN" altLang="en-US" sz="2400" dirty="0" smtClean="0"/>
                        <a:t>数组</a:t>
                      </a:r>
                      <a:endParaRPr lang="zh-CN" altLang="en-US" sz="2400" dirty="0"/>
                    </a:p>
                  </a:txBody>
                  <a:tcPr marL="91442" marR="91442" marT="45725" marB="45725" anchor="ctr"/>
                </a:tc>
                <a:tc>
                  <a:txBody>
                    <a:bodyPr/>
                    <a:lstStyle/>
                    <a:p>
                      <a:pPr algn="ctr"/>
                      <a:r>
                        <a:rPr lang="zh-CN" altLang="en-US" sz="2400" dirty="0" smtClean="0"/>
                        <a:t>链表</a:t>
                      </a:r>
                      <a:endParaRPr lang="zh-CN" altLang="en-US" sz="2400" dirty="0"/>
                    </a:p>
                  </a:txBody>
                  <a:tcPr marL="91442" marR="91442" marT="45725" marB="45725" anchor="ctr"/>
                </a:tc>
              </a:tr>
              <a:tr h="370880">
                <a:tc>
                  <a:txBody>
                    <a:bodyPr/>
                    <a:lstStyle/>
                    <a:p>
                      <a:pPr algn="ctr"/>
                      <a:r>
                        <a:rPr lang="en-US" altLang="zh-CN" sz="2400" dirty="0" smtClean="0"/>
                        <a:t>create()</a:t>
                      </a:r>
                      <a:endParaRPr lang="zh-CN" altLang="en-US" sz="2400" dirty="0"/>
                    </a:p>
                  </a:txBody>
                  <a:tcPr marL="91442" marR="91442" marT="45725" marB="45725"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b="1" dirty="0" smtClean="0">
                        <a:solidFill>
                          <a:schemeClr val="tx1"/>
                        </a:solidFill>
                      </a:endParaRPr>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dirty="0"/>
                    </a:p>
                  </a:txBody>
                  <a:tcPr marL="91442" marR="91442" marT="45725" marB="45725" anchor="ctr"/>
                </a:tc>
              </a:tr>
              <a:tr h="370880">
                <a:tc>
                  <a:txBody>
                    <a:bodyPr/>
                    <a:lstStyle/>
                    <a:p>
                      <a:pPr algn="ctr"/>
                      <a:r>
                        <a:rPr lang="en-US" altLang="zh-CN" sz="2400" dirty="0" smtClean="0"/>
                        <a:t>destroy()</a:t>
                      </a:r>
                      <a:endParaRPr lang="zh-CN" altLang="en-US" sz="2400" dirty="0"/>
                    </a:p>
                  </a:txBody>
                  <a:tcPr marL="91442" marR="91442" marT="45725" marB="45725"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b="1" dirty="0" smtClean="0">
                        <a:solidFill>
                          <a:schemeClr val="tx1"/>
                        </a:solidFill>
                      </a:endParaRPr>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Θ(n)</a:t>
                      </a:r>
                      <a:endParaRPr lang="zh-CN" altLang="en-US" sz="2400" dirty="0"/>
                    </a:p>
                  </a:txBody>
                  <a:tcPr marL="91442" marR="91442" marT="45725" marB="45725" anchor="ctr"/>
                </a:tc>
              </a:tr>
              <a:tr h="370880">
                <a:tc>
                  <a:txBody>
                    <a:bodyPr/>
                    <a:lstStyle/>
                    <a:p>
                      <a:pPr algn="ctr"/>
                      <a:r>
                        <a:rPr lang="en-US" altLang="zh-CN" sz="2400" dirty="0" smtClean="0"/>
                        <a:t>empty()</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dirty="0"/>
                    </a:p>
                  </a:txBody>
                  <a:tcPr marL="91442" marR="91442" marT="45725" marB="45725" anchor="ctr"/>
                </a:tc>
              </a:tr>
              <a:tr h="370880">
                <a:tc>
                  <a:txBody>
                    <a:bodyPr/>
                    <a:lstStyle/>
                    <a:p>
                      <a:pPr algn="ctr"/>
                      <a:r>
                        <a:rPr lang="en-US" altLang="zh-CN" sz="2400" dirty="0" smtClean="0"/>
                        <a:t>top()</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dirty="0"/>
                    </a:p>
                  </a:txBody>
                  <a:tcPr marL="91442" marR="91442" marT="45725" marB="45725" anchor="ctr"/>
                </a:tc>
              </a:tr>
              <a:tr h="370880">
                <a:tc>
                  <a:txBody>
                    <a:bodyPr/>
                    <a:lstStyle/>
                    <a:p>
                      <a:pPr algn="ctr"/>
                      <a:r>
                        <a:rPr lang="en-US" altLang="zh-CN" sz="2400" dirty="0" smtClean="0"/>
                        <a:t>push()</a:t>
                      </a:r>
                      <a:endParaRPr lang="zh-CN" altLang="en-US" sz="2400" dirty="0"/>
                    </a:p>
                  </a:txBody>
                  <a:tcPr marL="91442" marR="91442" marT="45725" marB="45725"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黑体" panose="02010609060101010101" pitchFamily="49" charset="-122"/>
                          <a:ea typeface="黑体" panose="02010609060101010101" pitchFamily="49" charset="-122"/>
                        </a:rPr>
                        <a:t>Θ(1)/Θ(n)</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dirty="0"/>
                    </a:p>
                  </a:txBody>
                  <a:tcPr marL="91442" marR="91442" marT="45725" marB="45725" anchor="ctr"/>
                </a:tc>
              </a:tr>
              <a:tr h="370880">
                <a:tc>
                  <a:txBody>
                    <a:bodyPr/>
                    <a:lstStyle/>
                    <a:p>
                      <a:pPr algn="ctr"/>
                      <a:r>
                        <a:rPr lang="en-US" altLang="zh-CN" sz="2400" dirty="0" smtClean="0"/>
                        <a:t>pop()</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pitchFamily="49" charset="-122"/>
                          <a:ea typeface="黑体" panose="02010609060101010101" pitchFamily="49" charset="-122"/>
                        </a:rPr>
                        <a:t>Θ(1)</a:t>
                      </a:r>
                      <a:endParaRPr lang="zh-CN" altLang="en-US" sz="2400" dirty="0"/>
                    </a:p>
                  </a:txBody>
                  <a:tcPr marL="91442" marR="91442" marT="45725" marB="45725" anchor="ctr"/>
                </a:tc>
              </a:tr>
            </a:tbl>
          </a:graphicData>
        </a:graphic>
      </p:graphicFrame>
    </p:spTree>
    <p:extLst>
      <p:ext uri="{BB962C8B-B14F-4D97-AF65-F5344CB8AC3E}">
        <p14:creationId xmlns:p14="http://schemas.microsoft.com/office/powerpoint/2010/main" val="161767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
          <p:cNvSpPr>
            <a:spLocks noGrp="1"/>
          </p:cNvSpPr>
          <p:nvPr>
            <p:ph type="title"/>
          </p:nvPr>
        </p:nvSpPr>
        <p:spPr/>
        <p:txBody>
          <a:bodyPr/>
          <a:lstStyle/>
          <a:p>
            <a:pPr eaLnBrk="1" hangingPunct="1"/>
            <a:r>
              <a:rPr lang="zh-CN" altLang="en-US" smtClean="0"/>
              <a:t>栈的应用</a:t>
            </a:r>
          </a:p>
        </p:txBody>
      </p:sp>
      <p:sp>
        <p:nvSpPr>
          <p:cNvPr id="2" name="文本占位符 1"/>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F00C896-126A-4ACD-A1B7-B9EF92C85E5E}" type="slidenum">
              <a:rPr lang="en-US" altLang="zh-CN" smtClean="0"/>
              <a:pPr>
                <a:defRPr/>
              </a:pPr>
              <a:t>72</a:t>
            </a:fld>
            <a:endParaRPr lang="zh-CN" altLang="en-US" dirty="0"/>
          </a:p>
        </p:txBody>
      </p:sp>
    </p:spTree>
    <p:extLst>
      <p:ext uri="{BB962C8B-B14F-4D97-AF65-F5344CB8AC3E}">
        <p14:creationId xmlns:p14="http://schemas.microsoft.com/office/powerpoint/2010/main" val="14341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zh-CN" altLang="en-US" dirty="0" smtClean="0">
                <a:latin typeface="宋体" charset="-122"/>
                <a:ea typeface="宋体" charset="-122"/>
              </a:rPr>
              <a:t>一、括号匹配</a:t>
            </a:r>
          </a:p>
        </p:txBody>
      </p:sp>
      <p:sp>
        <p:nvSpPr>
          <p:cNvPr id="41986" name="Rectangle 3"/>
          <p:cNvSpPr>
            <a:spLocks noGrp="1" noChangeArrowheads="1"/>
          </p:cNvSpPr>
          <p:nvPr>
            <p:ph idx="1"/>
          </p:nvPr>
        </p:nvSpPr>
        <p:spPr/>
        <p:txBody>
          <a:bodyPr/>
          <a:lstStyle/>
          <a:p>
            <a:pPr eaLnBrk="1" hangingPunct="1"/>
            <a:r>
              <a:rPr lang="en-US" altLang="zh-CN" dirty="0" smtClean="0">
                <a:latin typeface="Microsoft YaHei UI"/>
                <a:ea typeface="Microsoft YaHei UI"/>
              </a:rPr>
              <a:t>(a*(</a:t>
            </a:r>
            <a:r>
              <a:rPr lang="en-US" altLang="zh-CN" dirty="0" err="1" smtClean="0">
                <a:latin typeface="Microsoft YaHei UI"/>
                <a:ea typeface="Microsoft YaHei UI"/>
              </a:rPr>
              <a:t>b+c</a:t>
            </a:r>
            <a:r>
              <a:rPr lang="en-US" altLang="zh-CN" dirty="0" smtClean="0">
                <a:latin typeface="Microsoft YaHei UI"/>
                <a:ea typeface="Microsoft YaHei UI"/>
              </a:rPr>
              <a:t>)+d)+(e-b)——</a:t>
            </a:r>
            <a:r>
              <a:rPr lang="zh-CN" altLang="en-US" dirty="0" smtClean="0">
                <a:latin typeface="Microsoft YaHei UI"/>
                <a:ea typeface="Microsoft YaHei UI"/>
              </a:rPr>
              <a:t>符合语法</a:t>
            </a:r>
          </a:p>
          <a:p>
            <a:pPr eaLnBrk="1" hangingPunct="1"/>
            <a:r>
              <a:rPr lang="en-US" altLang="zh-CN" dirty="0" smtClean="0">
                <a:latin typeface="Microsoft YaHei UI"/>
                <a:ea typeface="Microsoft YaHei UI"/>
              </a:rPr>
              <a:t>(</a:t>
            </a:r>
            <a:r>
              <a:rPr lang="en-US" altLang="zh-CN" dirty="0" err="1" smtClean="0">
                <a:latin typeface="Microsoft YaHei UI"/>
                <a:ea typeface="Microsoft YaHei UI"/>
              </a:rPr>
              <a:t>a+b</a:t>
            </a:r>
            <a:r>
              <a:rPr lang="en-US" altLang="zh-CN" dirty="0" smtClean="0">
                <a:latin typeface="Microsoft YaHei UI"/>
                <a:ea typeface="Microsoft YaHei UI"/>
              </a:rPr>
              <a:t>)</a:t>
            </a:r>
            <a:r>
              <a:rPr lang="en-US" altLang="zh-CN" dirty="0" smtClean="0">
                <a:solidFill>
                  <a:srgbClr val="FF0000"/>
                </a:solidFill>
                <a:latin typeface="Microsoft YaHei UI"/>
                <a:ea typeface="Microsoft YaHei UI"/>
              </a:rPr>
              <a:t>)</a:t>
            </a:r>
            <a:r>
              <a:rPr lang="en-US" altLang="zh-CN" dirty="0" smtClean="0">
                <a:solidFill>
                  <a:srgbClr val="FF00FF"/>
                </a:solidFill>
                <a:latin typeface="Microsoft YaHei UI"/>
                <a:ea typeface="Microsoft YaHei UI"/>
              </a:rPr>
              <a:t>(</a:t>
            </a:r>
            <a:r>
              <a:rPr lang="en-US" altLang="zh-CN" dirty="0" smtClean="0">
                <a:latin typeface="Microsoft YaHei UI"/>
                <a:ea typeface="Microsoft YaHei UI"/>
              </a:rPr>
              <a:t>——</a:t>
            </a:r>
            <a:r>
              <a:rPr lang="zh-CN" altLang="en-US" dirty="0" smtClean="0">
                <a:latin typeface="Microsoft YaHei UI"/>
                <a:ea typeface="Microsoft YaHei UI"/>
              </a:rPr>
              <a:t>不符合语法</a:t>
            </a:r>
          </a:p>
          <a:p>
            <a:pPr eaLnBrk="1" hangingPunct="1"/>
            <a:r>
              <a:rPr lang="zh-CN" altLang="en-US" dirty="0" smtClean="0">
                <a:latin typeface="Microsoft YaHei UI"/>
                <a:ea typeface="Microsoft YaHei UI"/>
              </a:rPr>
              <a:t>寻找匹配括号对</a:t>
            </a:r>
            <a:r>
              <a:rPr lang="en-US" altLang="zh-CN" dirty="0" smtClean="0">
                <a:latin typeface="Microsoft YaHei UI"/>
                <a:ea typeface="Microsoft YaHei UI"/>
              </a:rPr>
              <a:t>——</a:t>
            </a:r>
            <a:r>
              <a:rPr lang="zh-CN" altLang="en-US" dirty="0" smtClean="0">
                <a:latin typeface="Microsoft YaHei UI"/>
                <a:ea typeface="Microsoft YaHei UI"/>
              </a:rPr>
              <a:t>正确处理</a:t>
            </a:r>
            <a:br>
              <a:rPr lang="zh-CN" altLang="en-US" dirty="0" smtClean="0">
                <a:latin typeface="Microsoft YaHei UI"/>
                <a:ea typeface="Microsoft YaHei UI"/>
              </a:rPr>
            </a:br>
            <a:r>
              <a:rPr lang="zh-CN" altLang="en-US" dirty="0" smtClean="0">
                <a:latin typeface="Microsoft YaHei UI"/>
                <a:ea typeface="Microsoft YaHei UI"/>
              </a:rPr>
              <a:t>和未匹配括号</a:t>
            </a:r>
            <a:r>
              <a:rPr lang="en-US" altLang="zh-CN" dirty="0" smtClean="0">
                <a:latin typeface="Microsoft YaHei UI"/>
                <a:ea typeface="Microsoft YaHei UI"/>
              </a:rPr>
              <a:t>——</a:t>
            </a:r>
            <a:r>
              <a:rPr lang="zh-CN" altLang="en-US" dirty="0" smtClean="0">
                <a:latin typeface="Microsoft YaHei UI"/>
                <a:ea typeface="Microsoft YaHei UI"/>
              </a:rPr>
              <a:t>错误报告</a:t>
            </a:r>
            <a:endParaRPr lang="en-US" altLang="zh-CN" dirty="0" smtClean="0">
              <a:latin typeface="Microsoft YaHei UI"/>
              <a:ea typeface="Microsoft YaHei UI"/>
            </a:endParaRPr>
          </a:p>
          <a:p>
            <a:pPr eaLnBrk="1" hangingPunct="1"/>
            <a:endParaRPr lang="en-US" altLang="zh-CN" dirty="0" smtClean="0">
              <a:latin typeface="Microsoft YaHei UI"/>
              <a:ea typeface="Microsoft YaHei UI"/>
            </a:endParaRPr>
          </a:p>
          <a:p>
            <a:pPr eaLnBrk="1" hangingPunct="1"/>
            <a:r>
              <a:rPr lang="zh-CN" altLang="en-US" dirty="0" smtClean="0">
                <a:latin typeface="Microsoft YaHei UI"/>
                <a:ea typeface="Microsoft YaHei UI"/>
              </a:rPr>
              <a:t>括号匹配是一个基础问题，可以引申到</a:t>
            </a:r>
            <a:endParaRPr lang="en-US" altLang="zh-CN" dirty="0" smtClean="0">
              <a:latin typeface="Microsoft YaHei UI"/>
              <a:ea typeface="Microsoft YaHei UI"/>
            </a:endParaRPr>
          </a:p>
          <a:p>
            <a:pPr lvl="1" eaLnBrk="1" hangingPunct="1"/>
            <a:r>
              <a:rPr lang="en-US" altLang="zh-CN" dirty="0" smtClean="0">
                <a:latin typeface="Microsoft YaHei UI"/>
                <a:ea typeface="Microsoft YaHei UI"/>
              </a:rPr>
              <a:t>C++</a:t>
            </a:r>
            <a:r>
              <a:rPr lang="zh-CN" altLang="en-US" dirty="0" smtClean="0">
                <a:latin typeface="Microsoft YaHei UI"/>
                <a:ea typeface="Microsoft YaHei UI"/>
              </a:rPr>
              <a:t>编译器</a:t>
            </a:r>
            <a:endParaRPr lang="en-US" altLang="zh-CN" dirty="0" smtClean="0">
              <a:latin typeface="Microsoft YaHei UI"/>
              <a:ea typeface="Microsoft YaHei UI"/>
            </a:endParaRPr>
          </a:p>
          <a:p>
            <a:pPr lvl="1" eaLnBrk="1" hangingPunct="1"/>
            <a:r>
              <a:rPr lang="zh-CN" altLang="en-US" dirty="0" smtClean="0">
                <a:latin typeface="Microsoft YaHei UI"/>
                <a:ea typeface="Microsoft YaHei UI"/>
              </a:rPr>
              <a:t>数学公式自动求解</a:t>
            </a:r>
          </a:p>
        </p:txBody>
      </p:sp>
      <p:sp>
        <p:nvSpPr>
          <p:cNvPr id="6" name="灯片编号占位符 5"/>
          <p:cNvSpPr>
            <a:spLocks noGrp="1"/>
          </p:cNvSpPr>
          <p:nvPr>
            <p:ph type="sldNum" sz="quarter" idx="12"/>
          </p:nvPr>
        </p:nvSpPr>
        <p:spPr/>
        <p:txBody>
          <a:bodyPr/>
          <a:lstStyle/>
          <a:p>
            <a:pPr>
              <a:defRPr/>
            </a:pPr>
            <a:fld id="{DE137D17-AA75-4261-B60E-C58B201C3E37}" type="slidenum">
              <a:rPr lang="en-US" altLang="zh-CN" smtClean="0"/>
              <a:pPr>
                <a:defRPr/>
              </a:pPr>
              <a:t>73</a:t>
            </a:fld>
            <a:endParaRPr lang="zh-CN" altLang="en-US" dirty="0"/>
          </a:p>
        </p:txBody>
      </p:sp>
      <p:sp>
        <p:nvSpPr>
          <p:cNvPr id="7" name="文本框 5"/>
          <p:cNvSpPr txBox="1"/>
          <p:nvPr/>
        </p:nvSpPr>
        <p:spPr>
          <a:xfrm>
            <a:off x="469092" y="6176963"/>
            <a:ext cx="4964821" cy="369332"/>
          </a:xfrm>
          <a:prstGeom prst="rect">
            <a:avLst/>
          </a:prstGeom>
          <a:noFill/>
          <a:ln>
            <a:solidFill>
              <a:schemeClr val="bg2"/>
            </a:solidFill>
          </a:ln>
        </p:spPr>
        <p:txBody>
          <a:bodyPr wrap="none" rtlCol="0" anchor="ctr" anchorCtr="1">
            <a:spAutoFit/>
          </a:bodyPr>
          <a:lstStyle/>
          <a:p>
            <a:r>
              <a:rPr lang="zh-CN" altLang="en-US" dirty="0" smtClean="0">
                <a:solidFill>
                  <a:srgbClr val="FF0000"/>
                </a:solidFill>
                <a:latin typeface="Microsoft YaHei UI" panose="020B0503020204020204" pitchFamily="34" charset="-122"/>
                <a:ea typeface="Microsoft YaHei UI" panose="020B0503020204020204" pitchFamily="34" charset="-122"/>
              </a:rPr>
              <a:t>备注</a:t>
            </a:r>
            <a:r>
              <a:rPr lang="zh-CN" altLang="en-US" dirty="0" smtClean="0">
                <a:latin typeface="Microsoft YaHei UI" panose="020B0503020204020204" pitchFamily="34" charset="-122"/>
                <a:ea typeface="Microsoft YaHei UI" panose="020B0503020204020204" pitchFamily="34" charset="-122"/>
              </a:rPr>
              <a:t>：示例引自</a:t>
            </a:r>
            <a:r>
              <a:rPr lang="en-US" altLang="zh-CN"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数据结构、算法与应用</a:t>
            </a:r>
            <a:r>
              <a:rPr lang="en-US" altLang="zh-CN" dirty="0" smtClean="0">
                <a:latin typeface="Microsoft YaHei UI" panose="020B0503020204020204" pitchFamily="34" charset="-122"/>
                <a:ea typeface="Microsoft YaHei UI" panose="020B0503020204020204" pitchFamily="34" charset="-122"/>
              </a:rPr>
              <a:t>》 8.5</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0388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zh-CN" altLang="en-US" dirty="0" smtClean="0">
                <a:latin typeface="宋体" charset="-122"/>
                <a:ea typeface="宋体" charset="-122"/>
              </a:rPr>
              <a:t>二、火车车厢重排问题</a:t>
            </a:r>
          </a:p>
        </p:txBody>
      </p:sp>
      <p:sp>
        <p:nvSpPr>
          <p:cNvPr id="51202" name="Rectangle 3"/>
          <p:cNvSpPr>
            <a:spLocks noGrp="1" noChangeArrowheads="1"/>
          </p:cNvSpPr>
          <p:nvPr>
            <p:ph idx="1"/>
          </p:nvPr>
        </p:nvSpPr>
        <p:spPr/>
        <p:txBody>
          <a:bodyPr/>
          <a:lstStyle/>
          <a:p>
            <a:pPr eaLnBrk="1" hangingPunct="1"/>
            <a:r>
              <a:rPr lang="zh-CN" altLang="en-US" smtClean="0">
                <a:latin typeface="Microsoft YaHei UI"/>
                <a:ea typeface="Microsoft YaHei UI"/>
              </a:rPr>
              <a:t>货运列车，</a:t>
            </a:r>
            <a:r>
              <a:rPr lang="en-US" altLang="zh-CN" i="1" smtClean="0">
                <a:latin typeface="Microsoft YaHei UI"/>
                <a:ea typeface="Microsoft YaHei UI"/>
              </a:rPr>
              <a:t>n</a:t>
            </a:r>
            <a:r>
              <a:rPr lang="zh-CN" altLang="en-US" smtClean="0">
                <a:latin typeface="Microsoft YaHei UI"/>
                <a:ea typeface="Microsoft YaHei UI"/>
              </a:rPr>
              <a:t>节车厢，编号</a:t>
            </a:r>
            <a:r>
              <a:rPr lang="en-US" altLang="zh-CN" smtClean="0">
                <a:latin typeface="Microsoft YaHei UI"/>
                <a:ea typeface="Microsoft YaHei UI"/>
              </a:rPr>
              <a:t>1~</a:t>
            </a:r>
            <a:r>
              <a:rPr lang="en-US" altLang="zh-CN" i="1" smtClean="0">
                <a:latin typeface="Microsoft YaHei UI"/>
                <a:ea typeface="Microsoft YaHei UI"/>
              </a:rPr>
              <a:t>n</a:t>
            </a:r>
          </a:p>
          <a:p>
            <a:pPr eaLnBrk="1" hangingPunct="1"/>
            <a:r>
              <a:rPr lang="zh-CN" altLang="en-US" smtClean="0">
                <a:latin typeface="Microsoft YaHei UI"/>
                <a:ea typeface="Microsoft YaHei UI"/>
              </a:rPr>
              <a:t>经过车站</a:t>
            </a:r>
            <a:r>
              <a:rPr lang="en-US" altLang="zh-CN" i="1" smtClean="0">
                <a:latin typeface="Microsoft YaHei UI"/>
                <a:ea typeface="Microsoft YaHei UI"/>
              </a:rPr>
              <a:t>n</a:t>
            </a:r>
            <a:r>
              <a:rPr lang="zh-CN" altLang="en-US" smtClean="0">
                <a:latin typeface="Microsoft YaHei UI"/>
                <a:ea typeface="Microsoft YaHei UI"/>
              </a:rPr>
              <a:t>～车站</a:t>
            </a:r>
            <a:r>
              <a:rPr lang="en-US" altLang="zh-CN" smtClean="0">
                <a:latin typeface="Microsoft YaHei UI"/>
                <a:ea typeface="Microsoft YaHei UI"/>
              </a:rPr>
              <a:t>1</a:t>
            </a:r>
            <a:r>
              <a:rPr lang="zh-CN" altLang="en-US" smtClean="0">
                <a:latin typeface="Microsoft YaHei UI"/>
                <a:ea typeface="Microsoft YaHei UI"/>
              </a:rPr>
              <a:t>，每站卸掉同号车厢</a:t>
            </a:r>
          </a:p>
          <a:p>
            <a:pPr eaLnBrk="1" hangingPunct="1"/>
            <a:r>
              <a:rPr lang="zh-CN" altLang="en-US" smtClean="0">
                <a:latin typeface="Microsoft YaHei UI"/>
                <a:ea typeface="Microsoft YaHei UI"/>
              </a:rPr>
              <a:t>在始发站重新排列车厢，使得车厢按编号排列</a:t>
            </a:r>
            <a:r>
              <a:rPr lang="en-US" altLang="zh-CN" smtClean="0">
                <a:latin typeface="Microsoft YaHei UI"/>
                <a:ea typeface="Microsoft YaHei UI"/>
              </a:rPr>
              <a:t>——</a:t>
            </a:r>
            <a:r>
              <a:rPr lang="zh-CN" altLang="en-US" smtClean="0">
                <a:latin typeface="Microsoft YaHei UI"/>
                <a:ea typeface="Microsoft YaHei UI"/>
              </a:rPr>
              <a:t>每站卸掉最后一节车厢即可</a:t>
            </a:r>
          </a:p>
          <a:p>
            <a:pPr eaLnBrk="1" hangingPunct="1"/>
            <a:r>
              <a:rPr lang="zh-CN" altLang="en-US" smtClean="0">
                <a:latin typeface="Microsoft YaHei UI"/>
                <a:ea typeface="Microsoft YaHei UI"/>
              </a:rPr>
              <a:t>转轨站</a:t>
            </a:r>
            <a:r>
              <a:rPr lang="en-US" altLang="zh-CN" smtClean="0">
                <a:latin typeface="Microsoft YaHei UI"/>
                <a:ea typeface="Microsoft YaHei UI"/>
              </a:rPr>
              <a:t>——</a:t>
            </a:r>
            <a:r>
              <a:rPr lang="zh-CN" altLang="en-US" smtClean="0">
                <a:latin typeface="Microsoft YaHei UI"/>
                <a:ea typeface="Microsoft YaHei UI"/>
              </a:rPr>
              <a:t>一个入轨、一个出轨、</a:t>
            </a:r>
            <a:r>
              <a:rPr lang="en-US" altLang="zh-CN" smtClean="0">
                <a:latin typeface="Microsoft YaHei UI"/>
                <a:ea typeface="Microsoft YaHei UI"/>
              </a:rPr>
              <a:t>k</a:t>
            </a:r>
            <a:r>
              <a:rPr lang="zh-CN" altLang="en-US" smtClean="0">
                <a:latin typeface="Microsoft YaHei UI"/>
                <a:ea typeface="Microsoft YaHei UI"/>
              </a:rPr>
              <a:t>个缓冲铁轨</a:t>
            </a:r>
            <a:r>
              <a:rPr lang="zh-CN" altLang="en-US" smtClean="0">
                <a:latin typeface="Microsoft YaHei UI"/>
                <a:ea typeface="Microsoft YaHei UI"/>
                <a:sym typeface="Wingdings" pitchFamily="2" charset="2"/>
              </a:rPr>
              <a:t>完成重排</a:t>
            </a:r>
            <a:endParaRPr lang="zh-CN" altLang="en-US" smtClean="0">
              <a:latin typeface="Microsoft YaHei UI"/>
              <a:ea typeface="Microsoft YaHei UI"/>
            </a:endParaRPr>
          </a:p>
          <a:p>
            <a:pPr lvl="1" eaLnBrk="1" hangingPunct="1"/>
            <a:r>
              <a:rPr lang="zh-CN" altLang="en-US" smtClean="0">
                <a:latin typeface="Microsoft YaHei UI"/>
                <a:ea typeface="Microsoft YaHei UI"/>
              </a:rPr>
              <a:t>允许三种操作</a:t>
            </a:r>
          </a:p>
          <a:p>
            <a:pPr lvl="2" eaLnBrk="1" hangingPunct="1"/>
            <a:r>
              <a:rPr lang="zh-CN" altLang="en-US" smtClean="0">
                <a:latin typeface="Microsoft YaHei UI"/>
                <a:ea typeface="Microsoft YaHei UI"/>
              </a:rPr>
              <a:t>入轨</a:t>
            </a:r>
            <a:r>
              <a:rPr lang="zh-CN" altLang="en-US" smtClean="0">
                <a:latin typeface="Microsoft YaHei UI"/>
                <a:ea typeface="Microsoft YaHei UI"/>
                <a:sym typeface="Wingdings" pitchFamily="2" charset="2"/>
              </a:rPr>
              <a:t>缓冲轨</a:t>
            </a:r>
          </a:p>
          <a:p>
            <a:pPr lvl="2" eaLnBrk="1" hangingPunct="1"/>
            <a:r>
              <a:rPr lang="zh-CN" altLang="en-US" smtClean="0">
                <a:latin typeface="Microsoft YaHei UI"/>
                <a:ea typeface="Microsoft YaHei UI"/>
              </a:rPr>
              <a:t>缓冲轨</a:t>
            </a:r>
            <a:r>
              <a:rPr lang="zh-CN" altLang="en-US" smtClean="0">
                <a:latin typeface="Microsoft YaHei UI"/>
                <a:ea typeface="Microsoft YaHei UI"/>
                <a:sym typeface="Wingdings" pitchFamily="2" charset="2"/>
              </a:rPr>
              <a:t>出轨</a:t>
            </a:r>
          </a:p>
          <a:p>
            <a:pPr lvl="2" eaLnBrk="1" hangingPunct="1"/>
            <a:r>
              <a:rPr lang="zh-CN" altLang="en-US" smtClean="0">
                <a:latin typeface="Microsoft YaHei UI"/>
                <a:ea typeface="Microsoft YaHei UI"/>
                <a:sym typeface="Wingdings" pitchFamily="2" charset="2"/>
              </a:rPr>
              <a:t>入轨出轨</a:t>
            </a:r>
            <a:endParaRPr lang="zh-CN" altLang="en-US" smtClean="0">
              <a:latin typeface="Microsoft YaHei UI"/>
              <a:ea typeface="Microsoft YaHei UI"/>
            </a:endParaRPr>
          </a:p>
        </p:txBody>
      </p:sp>
      <p:sp>
        <p:nvSpPr>
          <p:cNvPr id="6" name="灯片编号占位符 5"/>
          <p:cNvSpPr>
            <a:spLocks noGrp="1"/>
          </p:cNvSpPr>
          <p:nvPr>
            <p:ph type="sldNum" sz="quarter" idx="12"/>
          </p:nvPr>
        </p:nvSpPr>
        <p:spPr/>
        <p:txBody>
          <a:bodyPr/>
          <a:lstStyle/>
          <a:p>
            <a:pPr>
              <a:defRPr/>
            </a:pPr>
            <a:fld id="{DE137D17-AA75-4261-B60E-C58B201C3E37}" type="slidenum">
              <a:rPr lang="en-US" altLang="zh-CN" smtClean="0"/>
              <a:pPr>
                <a:defRPr/>
              </a:pPr>
              <a:t>74</a:t>
            </a:fld>
            <a:endParaRPr lang="zh-CN" altLang="en-US" dirty="0"/>
          </a:p>
        </p:txBody>
      </p:sp>
      <p:sp>
        <p:nvSpPr>
          <p:cNvPr id="5" name="文本框 5"/>
          <p:cNvSpPr txBox="1"/>
          <p:nvPr/>
        </p:nvSpPr>
        <p:spPr>
          <a:xfrm>
            <a:off x="206335" y="6245717"/>
            <a:ext cx="4964821" cy="369332"/>
          </a:xfrm>
          <a:prstGeom prst="rect">
            <a:avLst/>
          </a:prstGeom>
          <a:noFill/>
          <a:ln>
            <a:solidFill>
              <a:schemeClr val="bg2"/>
            </a:solidFill>
          </a:ln>
        </p:spPr>
        <p:txBody>
          <a:bodyPr wrap="none" rtlCol="0" anchor="ctr" anchorCtr="1">
            <a:spAutoFit/>
          </a:bodyPr>
          <a:lstStyle/>
          <a:p>
            <a:r>
              <a:rPr lang="zh-CN" altLang="en-US" dirty="0" smtClean="0">
                <a:solidFill>
                  <a:srgbClr val="FF0000"/>
                </a:solidFill>
                <a:latin typeface="Microsoft YaHei UI" panose="020B0503020204020204" pitchFamily="34" charset="-122"/>
                <a:ea typeface="Microsoft YaHei UI" panose="020B0503020204020204" pitchFamily="34" charset="-122"/>
              </a:rPr>
              <a:t>备注</a:t>
            </a:r>
            <a:r>
              <a:rPr lang="zh-CN" altLang="en-US" dirty="0" smtClean="0">
                <a:latin typeface="Microsoft YaHei UI" panose="020B0503020204020204" pitchFamily="34" charset="-122"/>
                <a:ea typeface="Microsoft YaHei UI" panose="020B0503020204020204" pitchFamily="34" charset="-122"/>
              </a:rPr>
              <a:t>：示例引自</a:t>
            </a:r>
            <a:r>
              <a:rPr lang="en-US" altLang="zh-CN"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数据结构、算法与应用</a:t>
            </a:r>
            <a:r>
              <a:rPr lang="en-US" altLang="zh-CN" dirty="0" smtClean="0">
                <a:latin typeface="Microsoft YaHei UI" panose="020B0503020204020204" pitchFamily="34" charset="-122"/>
                <a:ea typeface="Microsoft YaHei UI" panose="020B0503020204020204" pitchFamily="34" charset="-122"/>
              </a:rPr>
              <a:t>》 8.5</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1996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388219" y="1545456"/>
            <a:ext cx="7924800" cy="923330"/>
          </a:xfrm>
          <a:prstGeom prst="rect">
            <a:avLst/>
          </a:prstGeom>
          <a:noFill/>
          <a:ln w="9525">
            <a:noFill/>
            <a:miter lim="800000"/>
            <a:headEnd/>
            <a:tailEnd/>
          </a:ln>
        </p:spPr>
        <p:txBody>
          <a:bodyPr>
            <a:spAutoFit/>
          </a:bodyPr>
          <a:lstStyle/>
          <a:p>
            <a:r>
              <a:rPr lang="en-US" altLang="zh-CN" dirty="0">
                <a:latin typeface="Times New Roman" pitchFamily="18" charset="0"/>
                <a:ea typeface="MS Hei"/>
                <a:cs typeface="MS Hei"/>
              </a:rPr>
              <a:t>〖</a:t>
            </a:r>
            <a:r>
              <a:rPr lang="en-US" altLang="zh-CN" dirty="0" err="1">
                <a:latin typeface="Times New Roman" pitchFamily="18" charset="0"/>
              </a:rPr>
              <a:t>Example</a:t>
            </a:r>
            <a:r>
              <a:rPr lang="en-US" altLang="zh-CN" dirty="0" err="1">
                <a:latin typeface="Times New Roman" pitchFamily="18" charset="0"/>
                <a:ea typeface="MS Hei"/>
                <a:cs typeface="MS Hei"/>
              </a:rPr>
              <a:t>〗An</a:t>
            </a:r>
            <a:r>
              <a:rPr lang="en-US" altLang="zh-CN" dirty="0">
                <a:latin typeface="Times New Roman" pitchFamily="18" charset="0"/>
                <a:ea typeface="MS Hei"/>
                <a:cs typeface="MS Hei"/>
              </a:rPr>
              <a:t> </a:t>
            </a:r>
            <a:r>
              <a:rPr lang="en-US" altLang="zh-CN" dirty="0">
                <a:solidFill>
                  <a:schemeClr val="hlink"/>
                </a:solidFill>
                <a:latin typeface="Times New Roman" pitchFamily="18" charset="0"/>
                <a:ea typeface="MS Hei"/>
                <a:cs typeface="MS Hei"/>
              </a:rPr>
              <a:t>infix</a:t>
            </a:r>
            <a:r>
              <a:rPr lang="en-US" altLang="zh-CN" dirty="0">
                <a:latin typeface="Times New Roman" pitchFamily="18" charset="0"/>
                <a:ea typeface="MS Hei"/>
                <a:cs typeface="MS Hei"/>
              </a:rPr>
              <a:t> expression:       </a:t>
            </a:r>
            <a:r>
              <a:rPr lang="en-US" altLang="zh-CN" dirty="0">
                <a:solidFill>
                  <a:schemeClr val="hlink"/>
                </a:solidFill>
                <a:latin typeface="Times New Roman" pitchFamily="18" charset="0"/>
                <a:ea typeface="MS Hei"/>
                <a:cs typeface="MS Hei"/>
              </a:rPr>
              <a:t>a </a:t>
            </a:r>
            <a:r>
              <a:rPr lang="en-US" altLang="zh-CN" dirty="0">
                <a:solidFill>
                  <a:srgbClr val="FF0000"/>
                </a:solidFill>
                <a:latin typeface="Times New Roman" pitchFamily="18" charset="0"/>
                <a:ea typeface="MS Hei"/>
                <a:cs typeface="MS Hei"/>
                <a:sym typeface="Symbol" pitchFamily="18" charset="2"/>
              </a:rPr>
              <a:t></a:t>
            </a:r>
            <a:r>
              <a:rPr lang="en-US" altLang="zh-CN" dirty="0">
                <a:solidFill>
                  <a:srgbClr val="FF0000"/>
                </a:solidFill>
                <a:latin typeface="Times New Roman" pitchFamily="18" charset="0"/>
                <a:ea typeface="MS Hei"/>
                <a:cs typeface="MS Hei"/>
              </a:rPr>
              <a:t> </a:t>
            </a:r>
            <a:r>
              <a:rPr lang="en-US" altLang="zh-CN" dirty="0">
                <a:solidFill>
                  <a:schemeClr val="hlink"/>
                </a:solidFill>
                <a:latin typeface="Times New Roman" pitchFamily="18" charset="0"/>
                <a:ea typeface="MS Hei"/>
                <a:cs typeface="MS Hei"/>
              </a:rPr>
              <a:t>b </a:t>
            </a:r>
            <a:r>
              <a:rPr lang="en-US" altLang="zh-CN" dirty="0">
                <a:solidFill>
                  <a:srgbClr val="FF0000"/>
                </a:solidFill>
                <a:latin typeface="Times New Roman" pitchFamily="18" charset="0"/>
                <a:ea typeface="MS Hei"/>
                <a:cs typeface="MS Hei"/>
                <a:sym typeface="Symbol" pitchFamily="18" charset="2"/>
              </a:rPr>
              <a:t> </a:t>
            </a:r>
            <a:r>
              <a:rPr lang="en-US" altLang="zh-CN" dirty="0">
                <a:solidFill>
                  <a:schemeClr val="hlink"/>
                </a:solidFill>
                <a:latin typeface="Times New Roman" pitchFamily="18" charset="0"/>
                <a:ea typeface="MS Hei"/>
                <a:cs typeface="MS Hei"/>
                <a:sym typeface="Symbol" pitchFamily="18" charset="2"/>
              </a:rPr>
              <a:t>c </a:t>
            </a:r>
            <a:r>
              <a:rPr lang="en-US" altLang="zh-CN" dirty="0">
                <a:solidFill>
                  <a:srgbClr val="FF0000"/>
                </a:solidFill>
                <a:latin typeface="Times New Roman" pitchFamily="18" charset="0"/>
                <a:ea typeface="MS Hei"/>
                <a:cs typeface="MS Hei"/>
                <a:sym typeface="Symbol" pitchFamily="18" charset="2"/>
              </a:rPr>
              <a:t> </a:t>
            </a:r>
            <a:r>
              <a:rPr lang="en-US" altLang="zh-CN" dirty="0">
                <a:solidFill>
                  <a:schemeClr val="hlink"/>
                </a:solidFill>
                <a:latin typeface="Times New Roman" pitchFamily="18" charset="0"/>
                <a:ea typeface="MS Hei"/>
                <a:cs typeface="MS Hei"/>
                <a:sym typeface="Symbol" pitchFamily="18" charset="2"/>
              </a:rPr>
              <a:t>d </a:t>
            </a:r>
            <a:r>
              <a:rPr lang="en-US" altLang="zh-CN" dirty="0">
                <a:solidFill>
                  <a:srgbClr val="FF0000"/>
                </a:solidFill>
                <a:latin typeface="Times New Roman" pitchFamily="18" charset="0"/>
                <a:ea typeface="MS Hei"/>
                <a:cs typeface="MS Hei"/>
                <a:sym typeface="Symbol" pitchFamily="18" charset="2"/>
              </a:rPr>
              <a:t> </a:t>
            </a:r>
            <a:r>
              <a:rPr lang="en-US" altLang="zh-CN" dirty="0">
                <a:solidFill>
                  <a:schemeClr val="hlink"/>
                </a:solidFill>
                <a:latin typeface="Times New Roman" pitchFamily="18" charset="0"/>
                <a:ea typeface="MS Hei"/>
                <a:cs typeface="MS Hei"/>
                <a:sym typeface="Symbol" pitchFamily="18" charset="2"/>
              </a:rPr>
              <a:t>e</a:t>
            </a:r>
          </a:p>
          <a:p>
            <a:r>
              <a:rPr lang="en-US" altLang="zh-CN" dirty="0">
                <a:solidFill>
                  <a:schemeClr val="hlink"/>
                </a:solidFill>
                <a:latin typeface="Times New Roman" pitchFamily="18" charset="0"/>
                <a:ea typeface="MS Hei"/>
                <a:cs typeface="MS Hei"/>
                <a:sym typeface="Symbol" pitchFamily="18" charset="2"/>
              </a:rPr>
              <a:t>                       </a:t>
            </a:r>
            <a:r>
              <a:rPr lang="en-US" altLang="zh-CN" dirty="0">
                <a:latin typeface="Times New Roman" pitchFamily="18" charset="0"/>
                <a:ea typeface="MS Hei"/>
                <a:cs typeface="MS Hei"/>
                <a:sym typeface="Symbol" pitchFamily="18" charset="2"/>
              </a:rPr>
              <a:t>A</a:t>
            </a:r>
            <a:r>
              <a:rPr lang="en-US" altLang="zh-CN" dirty="0">
                <a:solidFill>
                  <a:schemeClr val="hlink"/>
                </a:solidFill>
                <a:latin typeface="Times New Roman" pitchFamily="18" charset="0"/>
                <a:ea typeface="MS Hei"/>
                <a:cs typeface="MS Hei"/>
                <a:sym typeface="Symbol" pitchFamily="18" charset="2"/>
              </a:rPr>
              <a:t> prefix </a:t>
            </a:r>
            <a:r>
              <a:rPr lang="en-US" altLang="zh-CN" dirty="0">
                <a:latin typeface="Times New Roman" pitchFamily="18" charset="0"/>
                <a:ea typeface="MS Hei"/>
                <a:cs typeface="MS Hei"/>
                <a:sym typeface="Symbol" pitchFamily="18" charset="2"/>
              </a:rPr>
              <a:t>expression:</a:t>
            </a:r>
            <a:r>
              <a:rPr lang="en-US" altLang="zh-CN" dirty="0">
                <a:solidFill>
                  <a:schemeClr val="hlink"/>
                </a:solidFill>
                <a:latin typeface="Times New Roman" pitchFamily="18" charset="0"/>
                <a:ea typeface="MS Hei"/>
                <a:cs typeface="MS Hei"/>
                <a:sym typeface="Symbol" pitchFamily="18" charset="2"/>
              </a:rPr>
              <a:t>    </a:t>
            </a:r>
            <a:r>
              <a:rPr lang="en-US" altLang="zh-CN" dirty="0">
                <a:solidFill>
                  <a:srgbClr val="FF0000"/>
                </a:solidFill>
                <a:latin typeface="Times New Roman" pitchFamily="18" charset="0"/>
                <a:ea typeface="MS Hei"/>
                <a:cs typeface="MS Hei"/>
                <a:sym typeface="Symbol" pitchFamily="18" charset="2"/>
              </a:rPr>
              <a:t>  </a:t>
            </a:r>
            <a:r>
              <a:rPr lang="en-US" altLang="zh-CN" dirty="0">
                <a:solidFill>
                  <a:schemeClr val="hlink"/>
                </a:solidFill>
                <a:latin typeface="Times New Roman" pitchFamily="18" charset="0"/>
                <a:ea typeface="MS Hei"/>
                <a:cs typeface="MS Hei"/>
                <a:sym typeface="Symbol" pitchFamily="18" charset="2"/>
              </a:rPr>
              <a:t>a</a:t>
            </a:r>
            <a:r>
              <a:rPr lang="en-US" altLang="zh-CN" dirty="0">
                <a:solidFill>
                  <a:srgbClr val="FF0000"/>
                </a:solidFill>
                <a:latin typeface="Times New Roman" pitchFamily="18" charset="0"/>
                <a:ea typeface="MS Hei"/>
                <a:cs typeface="MS Hei"/>
                <a:sym typeface="Symbol" pitchFamily="18" charset="2"/>
              </a:rPr>
              <a:t>  </a:t>
            </a:r>
            <a:r>
              <a:rPr lang="en-US" altLang="zh-CN" dirty="0">
                <a:solidFill>
                  <a:schemeClr val="hlink"/>
                </a:solidFill>
                <a:latin typeface="Times New Roman" pitchFamily="18" charset="0"/>
                <a:ea typeface="MS Hei"/>
                <a:cs typeface="MS Hei"/>
                <a:sym typeface="Symbol" pitchFamily="18" charset="2"/>
              </a:rPr>
              <a:t>b c</a:t>
            </a:r>
            <a:r>
              <a:rPr lang="en-US" altLang="zh-CN" dirty="0">
                <a:solidFill>
                  <a:srgbClr val="FF0000"/>
                </a:solidFill>
                <a:latin typeface="Times New Roman" pitchFamily="18" charset="0"/>
                <a:ea typeface="MS Hei"/>
                <a:cs typeface="MS Hei"/>
                <a:sym typeface="Symbol" pitchFamily="18" charset="2"/>
              </a:rPr>
              <a:t>  </a:t>
            </a:r>
            <a:r>
              <a:rPr lang="en-US" altLang="zh-CN" dirty="0">
                <a:solidFill>
                  <a:schemeClr val="hlink"/>
                </a:solidFill>
                <a:latin typeface="Times New Roman" pitchFamily="18" charset="0"/>
                <a:ea typeface="MS Hei"/>
                <a:cs typeface="MS Hei"/>
                <a:sym typeface="Symbol" pitchFamily="18" charset="2"/>
              </a:rPr>
              <a:t>d e</a:t>
            </a:r>
          </a:p>
          <a:p>
            <a:r>
              <a:rPr lang="en-US" altLang="zh-CN" dirty="0">
                <a:solidFill>
                  <a:schemeClr val="hlink"/>
                </a:solidFill>
                <a:latin typeface="Times New Roman" pitchFamily="18" charset="0"/>
                <a:ea typeface="MS Hei"/>
                <a:cs typeface="MS Hei"/>
                <a:sym typeface="Symbol" pitchFamily="18" charset="2"/>
              </a:rPr>
              <a:t>                       </a:t>
            </a:r>
            <a:r>
              <a:rPr lang="en-US" altLang="zh-CN" dirty="0">
                <a:latin typeface="Times New Roman" pitchFamily="18" charset="0"/>
                <a:ea typeface="MS Hei"/>
                <a:cs typeface="MS Hei"/>
                <a:sym typeface="Symbol" pitchFamily="18" charset="2"/>
              </a:rPr>
              <a:t>A</a:t>
            </a:r>
            <a:r>
              <a:rPr lang="en-US" altLang="zh-CN" dirty="0">
                <a:solidFill>
                  <a:schemeClr val="hlink"/>
                </a:solidFill>
                <a:latin typeface="Times New Roman" pitchFamily="18" charset="0"/>
                <a:ea typeface="MS Hei"/>
                <a:cs typeface="MS Hei"/>
                <a:sym typeface="Symbol" pitchFamily="18" charset="2"/>
              </a:rPr>
              <a:t> postfix </a:t>
            </a:r>
            <a:r>
              <a:rPr lang="en-US" altLang="zh-CN" dirty="0">
                <a:latin typeface="Times New Roman" pitchFamily="18" charset="0"/>
                <a:ea typeface="MS Hei"/>
                <a:cs typeface="MS Hei"/>
                <a:sym typeface="Symbol" pitchFamily="18" charset="2"/>
              </a:rPr>
              <a:t>expression:   </a:t>
            </a:r>
            <a:r>
              <a:rPr lang="en-US" altLang="zh-CN" dirty="0">
                <a:solidFill>
                  <a:schemeClr val="hlink"/>
                </a:solidFill>
                <a:latin typeface="Times New Roman" pitchFamily="18" charset="0"/>
                <a:ea typeface="MS Hei"/>
                <a:cs typeface="MS Hei"/>
                <a:sym typeface="Symbol" pitchFamily="18" charset="2"/>
              </a:rPr>
              <a:t>a b c</a:t>
            </a:r>
            <a:r>
              <a:rPr lang="en-US" altLang="zh-CN" dirty="0">
                <a:latin typeface="Times New Roman" pitchFamily="18" charset="0"/>
                <a:ea typeface="MS Hei"/>
                <a:cs typeface="MS Hei"/>
                <a:sym typeface="Symbol" pitchFamily="18" charset="2"/>
              </a:rPr>
              <a:t> </a:t>
            </a:r>
            <a:r>
              <a:rPr lang="en-US" altLang="zh-CN" dirty="0">
                <a:solidFill>
                  <a:srgbClr val="FF0000"/>
                </a:solidFill>
                <a:latin typeface="Times New Roman" pitchFamily="18" charset="0"/>
                <a:ea typeface="MS Hei"/>
                <a:cs typeface="MS Hei"/>
                <a:sym typeface="Symbol" pitchFamily="18" charset="2"/>
              </a:rPr>
              <a:t>  </a:t>
            </a:r>
            <a:r>
              <a:rPr lang="en-US" altLang="zh-CN" dirty="0">
                <a:solidFill>
                  <a:schemeClr val="hlink"/>
                </a:solidFill>
                <a:latin typeface="Times New Roman" pitchFamily="18" charset="0"/>
                <a:ea typeface="MS Hei"/>
                <a:cs typeface="MS Hei"/>
                <a:sym typeface="Symbol" pitchFamily="18" charset="2"/>
              </a:rPr>
              <a:t>d e</a:t>
            </a:r>
            <a:r>
              <a:rPr lang="en-US" altLang="zh-CN" dirty="0">
                <a:solidFill>
                  <a:srgbClr val="FF0000"/>
                </a:solidFill>
                <a:latin typeface="Times New Roman" pitchFamily="18" charset="0"/>
                <a:ea typeface="MS Hei"/>
                <a:cs typeface="MS Hei"/>
                <a:sym typeface="Symbol" pitchFamily="18" charset="2"/>
              </a:rPr>
              <a:t>  </a:t>
            </a:r>
          </a:p>
        </p:txBody>
      </p:sp>
      <p:sp>
        <p:nvSpPr>
          <p:cNvPr id="35845" name="AutoShape 5"/>
          <p:cNvSpPr>
            <a:spLocks noChangeArrowheads="1"/>
          </p:cNvSpPr>
          <p:nvPr/>
        </p:nvSpPr>
        <p:spPr bwMode="auto">
          <a:xfrm rot="10800000">
            <a:off x="5832201" y="1251846"/>
            <a:ext cx="1217613" cy="358617"/>
          </a:xfrm>
          <a:prstGeom prst="wedgeRoundRectCallout">
            <a:avLst>
              <a:gd name="adj1" fmla="val 81996"/>
              <a:gd name="adj2" fmla="val -75572"/>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0" tIns="8100" rIns="0" bIns="8100">
            <a:spAutoFit/>
          </a:bodyPr>
          <a:lstStyle/>
          <a:p>
            <a:pPr algn="ctr"/>
            <a:r>
              <a:rPr lang="en-US" altLang="zh-CN" sz="2000" dirty="0">
                <a:solidFill>
                  <a:schemeClr val="hlink"/>
                </a:solidFill>
                <a:latin typeface="Times New Roman" pitchFamily="18" charset="0"/>
              </a:rPr>
              <a:t>operand</a:t>
            </a:r>
            <a:endParaRPr lang="en-US" altLang="zh-CN" sz="2000" dirty="0">
              <a:latin typeface="Times New Roman" pitchFamily="18" charset="0"/>
            </a:endParaRPr>
          </a:p>
        </p:txBody>
      </p:sp>
      <p:sp>
        <p:nvSpPr>
          <p:cNvPr id="35846" name="AutoShape 6"/>
          <p:cNvSpPr>
            <a:spLocks noChangeArrowheads="1"/>
          </p:cNvSpPr>
          <p:nvPr/>
        </p:nvSpPr>
        <p:spPr bwMode="auto">
          <a:xfrm flipV="1">
            <a:off x="7525386" y="1958297"/>
            <a:ext cx="1217613" cy="358617"/>
          </a:xfrm>
          <a:prstGeom prst="wedgeRoundRectCallout">
            <a:avLst>
              <a:gd name="adj1" fmla="val -234579"/>
              <a:gd name="adj2" fmla="val 103851"/>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0" tIns="8100" rIns="0" bIns="8100">
            <a:spAutoFit/>
          </a:bodyPr>
          <a:lstStyle/>
          <a:p>
            <a:pPr algn="ctr"/>
            <a:r>
              <a:rPr lang="en-US" altLang="zh-CN" sz="2000" dirty="0">
                <a:solidFill>
                  <a:srgbClr val="FF0000"/>
                </a:solidFill>
                <a:latin typeface="Times New Roman" pitchFamily="18" charset="0"/>
              </a:rPr>
              <a:t>operator</a:t>
            </a:r>
            <a:endParaRPr lang="en-US" altLang="zh-CN" sz="2000" dirty="0">
              <a:latin typeface="Times New Roman" pitchFamily="18" charset="0"/>
            </a:endParaRPr>
          </a:p>
        </p:txBody>
      </p:sp>
      <p:sp>
        <p:nvSpPr>
          <p:cNvPr id="35847" name="AutoShape 7"/>
          <p:cNvSpPr>
            <a:spLocks noChangeArrowheads="1"/>
          </p:cNvSpPr>
          <p:nvPr/>
        </p:nvSpPr>
        <p:spPr bwMode="auto">
          <a:xfrm flipV="1">
            <a:off x="6309638" y="2316454"/>
            <a:ext cx="2468323" cy="742950"/>
          </a:xfrm>
          <a:prstGeom prst="wedgeRoundRectCallout">
            <a:avLst>
              <a:gd name="adj1" fmla="val -120893"/>
              <a:gd name="adj2" fmla="val 93649"/>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27000" tIns="8100" rIns="27000" bIns="8100" anchor="ctr"/>
          <a:lstStyle/>
          <a:p>
            <a:pPr algn="ctr">
              <a:lnSpc>
                <a:spcPct val="90000"/>
              </a:lnSpc>
            </a:pPr>
            <a:r>
              <a:rPr lang="en-US" altLang="zh-CN" sz="2000" dirty="0">
                <a:solidFill>
                  <a:srgbClr val="FF0000"/>
                </a:solidFill>
                <a:latin typeface="Times New Roman" pitchFamily="18" charset="0"/>
              </a:rPr>
              <a:t>operator with </a:t>
            </a:r>
          </a:p>
          <a:p>
            <a:pPr algn="ctr">
              <a:lnSpc>
                <a:spcPct val="90000"/>
              </a:lnSpc>
            </a:pPr>
            <a:r>
              <a:rPr lang="en-US" altLang="zh-CN" sz="2000" dirty="0">
                <a:solidFill>
                  <a:srgbClr val="FF0000"/>
                </a:solidFill>
                <a:latin typeface="Times New Roman" pitchFamily="18" charset="0"/>
              </a:rPr>
              <a:t>the highest precedence</a:t>
            </a:r>
          </a:p>
        </p:txBody>
      </p:sp>
      <p:sp>
        <p:nvSpPr>
          <p:cNvPr id="35849" name="Text Box 9"/>
          <p:cNvSpPr txBox="1">
            <a:spLocks noChangeArrowheads="1"/>
          </p:cNvSpPr>
          <p:nvPr/>
        </p:nvSpPr>
        <p:spPr bwMode="auto">
          <a:xfrm>
            <a:off x="381000" y="2800350"/>
            <a:ext cx="5257800" cy="369332"/>
          </a:xfrm>
          <a:prstGeom prst="rect">
            <a:avLst/>
          </a:prstGeom>
          <a:noFill/>
          <a:ln w="9525">
            <a:noFill/>
            <a:miter lim="800000"/>
            <a:headEnd/>
            <a:tailEnd/>
          </a:ln>
        </p:spPr>
        <p:txBody>
          <a:bodyPr>
            <a:spAutoFit/>
          </a:bodyPr>
          <a:lstStyle/>
          <a:p>
            <a:r>
              <a:rPr lang="en-US" altLang="zh-CN">
                <a:latin typeface="Times New Roman" pitchFamily="18" charset="0"/>
                <a:ea typeface="MS Hei"/>
                <a:cs typeface="MS Hei"/>
              </a:rPr>
              <a:t>〖</a:t>
            </a:r>
            <a:r>
              <a:rPr lang="en-US" altLang="zh-CN">
                <a:latin typeface="Times New Roman" pitchFamily="18" charset="0"/>
              </a:rPr>
              <a:t>Example</a:t>
            </a:r>
            <a:r>
              <a:rPr lang="en-US" altLang="zh-CN">
                <a:latin typeface="Times New Roman" pitchFamily="18" charset="0"/>
                <a:ea typeface="MS Hei"/>
                <a:cs typeface="MS Hei"/>
              </a:rPr>
              <a:t>〗 6 2 </a:t>
            </a:r>
            <a:r>
              <a:rPr lang="en-US" altLang="zh-CN">
                <a:latin typeface="Times New Roman" pitchFamily="18" charset="0"/>
                <a:ea typeface="MS Hei"/>
                <a:cs typeface="MS Hei"/>
                <a:sym typeface="Symbol" pitchFamily="18" charset="2"/>
              </a:rPr>
              <a:t> 3  4 2    =  ?</a:t>
            </a:r>
            <a:endParaRPr lang="en-US" altLang="zh-CN">
              <a:solidFill>
                <a:srgbClr val="FF0000"/>
              </a:solidFill>
              <a:latin typeface="Times New Roman" pitchFamily="18" charset="0"/>
              <a:ea typeface="MS Hei"/>
              <a:cs typeface="MS Hei"/>
              <a:sym typeface="Symbol" pitchFamily="18" charset="2"/>
            </a:endParaRPr>
          </a:p>
        </p:txBody>
      </p:sp>
      <p:sp>
        <p:nvSpPr>
          <p:cNvPr id="35850" name="Rectangle 10"/>
          <p:cNvSpPr>
            <a:spLocks noChangeArrowheads="1"/>
          </p:cNvSpPr>
          <p:nvPr/>
        </p:nvSpPr>
        <p:spPr bwMode="auto">
          <a:xfrm>
            <a:off x="4648203" y="2800352"/>
            <a:ext cx="358775" cy="347884"/>
          </a:xfrm>
          <a:prstGeom prst="rect">
            <a:avLst/>
          </a:prstGeom>
          <a:solidFill>
            <a:schemeClr val="bg1"/>
          </a:solidFill>
          <a:ln w="25400">
            <a:noFill/>
            <a:miter lim="800000"/>
            <a:headEnd/>
            <a:tailEnd/>
          </a:ln>
        </p:spPr>
        <p:txBody>
          <a:bodyPr lIns="67500" tIns="35100" rIns="67500" bIns="35100">
            <a:spAutoFit/>
          </a:bodyPr>
          <a:lstStyle/>
          <a:p>
            <a:pPr algn="ctr"/>
            <a:r>
              <a:rPr lang="en-US" altLang="zh-CN">
                <a:solidFill>
                  <a:schemeClr val="hlink"/>
                </a:solidFill>
                <a:latin typeface="Times New Roman" pitchFamily="18" charset="0"/>
              </a:rPr>
              <a:t>8</a:t>
            </a:r>
            <a:endParaRPr lang="en-US" altLang="zh-CN">
              <a:latin typeface="Times New Roman" pitchFamily="18" charset="0"/>
            </a:endParaRPr>
          </a:p>
        </p:txBody>
      </p:sp>
      <p:grpSp>
        <p:nvGrpSpPr>
          <p:cNvPr id="2" name="Group 11"/>
          <p:cNvGrpSpPr>
            <a:grpSpLocks/>
          </p:cNvGrpSpPr>
          <p:nvPr/>
        </p:nvGrpSpPr>
        <p:grpSpPr bwMode="auto">
          <a:xfrm>
            <a:off x="1447804" y="4841076"/>
            <a:ext cx="652464" cy="378619"/>
            <a:chOff x="1104" y="3826"/>
            <a:chExt cx="411" cy="318"/>
          </a:xfrm>
        </p:grpSpPr>
        <p:sp>
          <p:nvSpPr>
            <p:cNvPr id="28790" name="Rectangle 12"/>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91" name="Line 13"/>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54" name="Rectangle 14"/>
          <p:cNvSpPr>
            <a:spLocks noChangeArrowheads="1"/>
          </p:cNvSpPr>
          <p:nvPr/>
        </p:nvSpPr>
        <p:spPr bwMode="auto">
          <a:xfrm>
            <a:off x="2514600" y="32575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chemeClr val="hlink"/>
                </a:solidFill>
                <a:latin typeface="Times New Roman" pitchFamily="18" charset="0"/>
              </a:rPr>
              <a:t>6</a:t>
            </a:r>
            <a:r>
              <a:rPr lang="en-US" altLang="zh-CN"/>
              <a:t> ( operand )</a:t>
            </a:r>
          </a:p>
        </p:txBody>
      </p:sp>
      <p:grpSp>
        <p:nvGrpSpPr>
          <p:cNvPr id="3" name="Group 15"/>
          <p:cNvGrpSpPr>
            <a:grpSpLocks/>
          </p:cNvGrpSpPr>
          <p:nvPr/>
        </p:nvGrpSpPr>
        <p:grpSpPr bwMode="auto">
          <a:xfrm>
            <a:off x="1447804" y="4532704"/>
            <a:ext cx="652464" cy="378619"/>
            <a:chOff x="1104" y="3826"/>
            <a:chExt cx="411" cy="318"/>
          </a:xfrm>
        </p:grpSpPr>
        <p:sp>
          <p:nvSpPr>
            <p:cNvPr id="28788" name="Rectangle 16"/>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89" name="Line 17"/>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58" name="Rectangle 18"/>
          <p:cNvSpPr>
            <a:spLocks noChangeArrowheads="1"/>
          </p:cNvSpPr>
          <p:nvPr/>
        </p:nvSpPr>
        <p:spPr bwMode="auto">
          <a:xfrm>
            <a:off x="533400" y="45148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solidFill>
                  <a:schemeClr val="hlink"/>
                </a:solidFill>
                <a:latin typeface="Times New Roman" pitchFamily="18" charset="0"/>
              </a:rPr>
              <a:t>6</a:t>
            </a:r>
            <a:endParaRPr lang="en-US" altLang="zh-CN" sz="3200">
              <a:latin typeface="Times New Roman" pitchFamily="18" charset="0"/>
            </a:endParaRPr>
          </a:p>
        </p:txBody>
      </p:sp>
      <p:sp>
        <p:nvSpPr>
          <p:cNvPr id="35859" name="Rectangle 19"/>
          <p:cNvSpPr>
            <a:spLocks noChangeArrowheads="1"/>
          </p:cNvSpPr>
          <p:nvPr/>
        </p:nvSpPr>
        <p:spPr bwMode="auto">
          <a:xfrm>
            <a:off x="5562600" y="32575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chemeClr val="hlink"/>
                </a:solidFill>
                <a:latin typeface="Times New Roman" pitchFamily="18" charset="0"/>
              </a:rPr>
              <a:t>2</a:t>
            </a:r>
            <a:r>
              <a:rPr lang="en-US" altLang="zh-CN"/>
              <a:t> ( operand )</a:t>
            </a:r>
          </a:p>
        </p:txBody>
      </p:sp>
      <p:grpSp>
        <p:nvGrpSpPr>
          <p:cNvPr id="4" name="Group 20"/>
          <p:cNvGrpSpPr>
            <a:grpSpLocks/>
          </p:cNvGrpSpPr>
          <p:nvPr/>
        </p:nvGrpSpPr>
        <p:grpSpPr bwMode="auto">
          <a:xfrm>
            <a:off x="1447804" y="4132654"/>
            <a:ext cx="652464" cy="378619"/>
            <a:chOff x="1104" y="3826"/>
            <a:chExt cx="411" cy="318"/>
          </a:xfrm>
        </p:grpSpPr>
        <p:sp>
          <p:nvSpPr>
            <p:cNvPr id="28786" name="Rectangle 21"/>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87" name="Line 2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63" name="Rectangle 23"/>
          <p:cNvSpPr>
            <a:spLocks noChangeArrowheads="1"/>
          </p:cNvSpPr>
          <p:nvPr/>
        </p:nvSpPr>
        <p:spPr bwMode="auto">
          <a:xfrm>
            <a:off x="533400" y="41719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solidFill>
                  <a:schemeClr val="hlink"/>
                </a:solidFill>
                <a:latin typeface="Times New Roman" pitchFamily="18" charset="0"/>
              </a:rPr>
              <a:t>2</a:t>
            </a:r>
            <a:endParaRPr lang="en-US" altLang="zh-CN" sz="3200">
              <a:latin typeface="Times New Roman" pitchFamily="18" charset="0"/>
            </a:endParaRPr>
          </a:p>
        </p:txBody>
      </p:sp>
      <p:sp>
        <p:nvSpPr>
          <p:cNvPr id="35864" name="Rectangle 24"/>
          <p:cNvSpPr>
            <a:spLocks noChangeArrowheads="1"/>
          </p:cNvSpPr>
          <p:nvPr/>
        </p:nvSpPr>
        <p:spPr bwMode="auto">
          <a:xfrm>
            <a:off x="2514600" y="36004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rgbClr val="FF0000"/>
                </a:solidFill>
                <a:latin typeface="Times New Roman" pitchFamily="18" charset="0"/>
                <a:ea typeface="MS Hei"/>
                <a:cs typeface="MS Hei"/>
                <a:sym typeface="Symbol" pitchFamily="18" charset="2"/>
              </a:rPr>
              <a:t></a:t>
            </a:r>
            <a:r>
              <a:rPr lang="en-US" altLang="zh-CN"/>
              <a:t> ( operator )</a:t>
            </a:r>
          </a:p>
        </p:txBody>
      </p:sp>
      <p:sp>
        <p:nvSpPr>
          <p:cNvPr id="35865" name="Rectangle 25"/>
          <p:cNvSpPr>
            <a:spLocks noChangeArrowheads="1"/>
          </p:cNvSpPr>
          <p:nvPr/>
        </p:nvSpPr>
        <p:spPr bwMode="auto">
          <a:xfrm>
            <a:off x="4343400" y="4400550"/>
            <a:ext cx="533400" cy="342900"/>
          </a:xfrm>
          <a:prstGeom prst="rect">
            <a:avLst/>
          </a:prstGeom>
          <a:noFill/>
          <a:ln w="25400">
            <a:noFill/>
            <a:miter lim="800000"/>
            <a:headEnd/>
            <a:tailEnd/>
          </a:ln>
        </p:spPr>
        <p:txBody>
          <a:bodyPr wrap="none" lIns="67500" tIns="35100" rIns="67500" bIns="35100" anchor="ctr"/>
          <a:lstStyle/>
          <a:p>
            <a:pPr algn="ctr"/>
            <a:r>
              <a:rPr lang="en-US" altLang="zh-CN">
                <a:solidFill>
                  <a:schemeClr val="hlink"/>
                </a:solidFill>
                <a:latin typeface="Times New Roman" pitchFamily="18" charset="0"/>
              </a:rPr>
              <a:t>2</a:t>
            </a:r>
          </a:p>
        </p:txBody>
      </p:sp>
      <p:sp>
        <p:nvSpPr>
          <p:cNvPr id="35866" name="Rectangle 26"/>
          <p:cNvSpPr>
            <a:spLocks noChangeArrowheads="1"/>
          </p:cNvSpPr>
          <p:nvPr/>
        </p:nvSpPr>
        <p:spPr bwMode="auto">
          <a:xfrm>
            <a:off x="3810000" y="4400550"/>
            <a:ext cx="533400" cy="342900"/>
          </a:xfrm>
          <a:prstGeom prst="rect">
            <a:avLst/>
          </a:prstGeom>
          <a:noFill/>
          <a:ln w="25400">
            <a:noFill/>
            <a:miter lim="800000"/>
            <a:headEnd/>
            <a:tailEnd/>
          </a:ln>
        </p:spPr>
        <p:txBody>
          <a:bodyPr wrap="none" lIns="67500" tIns="35100" rIns="67500" bIns="35100" anchor="ctr"/>
          <a:lstStyle/>
          <a:p>
            <a:pPr algn="ctr"/>
            <a:r>
              <a:rPr lang="en-US" altLang="zh-CN">
                <a:solidFill>
                  <a:srgbClr val="FF0000"/>
                </a:solidFill>
                <a:latin typeface="Times New Roman" pitchFamily="18" charset="0"/>
                <a:ea typeface="MS Hei"/>
                <a:cs typeface="MS Hei"/>
                <a:sym typeface="Symbol" pitchFamily="18" charset="2"/>
              </a:rPr>
              <a:t></a:t>
            </a:r>
          </a:p>
        </p:txBody>
      </p:sp>
      <p:sp>
        <p:nvSpPr>
          <p:cNvPr id="35867" name="Rectangle 27"/>
          <p:cNvSpPr>
            <a:spLocks noChangeArrowheads="1"/>
          </p:cNvSpPr>
          <p:nvPr/>
        </p:nvSpPr>
        <p:spPr bwMode="auto">
          <a:xfrm>
            <a:off x="3276600" y="4400550"/>
            <a:ext cx="533400" cy="342900"/>
          </a:xfrm>
          <a:prstGeom prst="rect">
            <a:avLst/>
          </a:prstGeom>
          <a:noFill/>
          <a:ln w="25400">
            <a:noFill/>
            <a:miter lim="800000"/>
            <a:headEnd/>
            <a:tailEnd/>
          </a:ln>
        </p:spPr>
        <p:txBody>
          <a:bodyPr wrap="none" lIns="67500" tIns="35100" rIns="67500" bIns="35100" anchor="ctr"/>
          <a:lstStyle/>
          <a:p>
            <a:pPr algn="ctr"/>
            <a:r>
              <a:rPr lang="en-US" altLang="zh-CN">
                <a:solidFill>
                  <a:schemeClr val="hlink"/>
                </a:solidFill>
                <a:latin typeface="Times New Roman" pitchFamily="18" charset="0"/>
              </a:rPr>
              <a:t>6</a:t>
            </a:r>
          </a:p>
        </p:txBody>
      </p:sp>
      <p:sp>
        <p:nvSpPr>
          <p:cNvPr id="35868" name="Rectangle 28"/>
          <p:cNvSpPr>
            <a:spLocks noChangeArrowheads="1"/>
          </p:cNvSpPr>
          <p:nvPr/>
        </p:nvSpPr>
        <p:spPr bwMode="auto">
          <a:xfrm>
            <a:off x="4876800" y="4400550"/>
            <a:ext cx="685800" cy="342900"/>
          </a:xfrm>
          <a:prstGeom prst="rect">
            <a:avLst/>
          </a:prstGeom>
          <a:noFill/>
          <a:ln w="25400">
            <a:noFill/>
            <a:miter lim="800000"/>
            <a:headEnd/>
            <a:tailEnd/>
          </a:ln>
        </p:spPr>
        <p:txBody>
          <a:bodyPr wrap="none" lIns="67500" tIns="35100" rIns="67500" bIns="35100" anchor="ctr"/>
          <a:lstStyle/>
          <a:p>
            <a:pPr algn="ctr"/>
            <a:r>
              <a:rPr lang="en-US" altLang="zh-CN">
                <a:latin typeface="Times New Roman" pitchFamily="18" charset="0"/>
              </a:rPr>
              <a:t>= </a:t>
            </a:r>
            <a:r>
              <a:rPr lang="en-US" altLang="zh-CN">
                <a:solidFill>
                  <a:schemeClr val="hlink"/>
                </a:solidFill>
                <a:latin typeface="Times New Roman" pitchFamily="18" charset="0"/>
              </a:rPr>
              <a:t>3</a:t>
            </a:r>
            <a:endParaRPr lang="en-US" altLang="zh-CN">
              <a:latin typeface="Times New Roman" pitchFamily="18" charset="0"/>
            </a:endParaRPr>
          </a:p>
        </p:txBody>
      </p:sp>
      <p:sp>
        <p:nvSpPr>
          <p:cNvPr id="35869" name="Rectangle 29"/>
          <p:cNvSpPr>
            <a:spLocks noChangeArrowheads="1"/>
          </p:cNvSpPr>
          <p:nvPr/>
        </p:nvSpPr>
        <p:spPr bwMode="auto">
          <a:xfrm>
            <a:off x="533400" y="4158854"/>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grpSp>
        <p:nvGrpSpPr>
          <p:cNvPr id="5" name="Group 30"/>
          <p:cNvGrpSpPr>
            <a:grpSpLocks/>
          </p:cNvGrpSpPr>
          <p:nvPr/>
        </p:nvGrpSpPr>
        <p:grpSpPr bwMode="auto">
          <a:xfrm>
            <a:off x="1447804" y="4475554"/>
            <a:ext cx="652464" cy="378619"/>
            <a:chOff x="1104" y="3826"/>
            <a:chExt cx="411" cy="318"/>
          </a:xfrm>
        </p:grpSpPr>
        <p:sp>
          <p:nvSpPr>
            <p:cNvPr id="28784" name="Rectangle 31"/>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85" name="Line 3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73" name="Rectangle 33"/>
          <p:cNvSpPr>
            <a:spLocks noChangeArrowheads="1"/>
          </p:cNvSpPr>
          <p:nvPr/>
        </p:nvSpPr>
        <p:spPr bwMode="auto">
          <a:xfrm>
            <a:off x="533400" y="4514850"/>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grpSp>
        <p:nvGrpSpPr>
          <p:cNvPr id="6" name="Group 34"/>
          <p:cNvGrpSpPr>
            <a:grpSpLocks/>
          </p:cNvGrpSpPr>
          <p:nvPr/>
        </p:nvGrpSpPr>
        <p:grpSpPr bwMode="auto">
          <a:xfrm>
            <a:off x="1447804" y="4875604"/>
            <a:ext cx="652464" cy="378619"/>
            <a:chOff x="1104" y="3826"/>
            <a:chExt cx="411" cy="318"/>
          </a:xfrm>
        </p:grpSpPr>
        <p:sp>
          <p:nvSpPr>
            <p:cNvPr id="28782" name="Rectangle 35"/>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83" name="Line 36"/>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77" name="Rectangle 37"/>
          <p:cNvSpPr>
            <a:spLocks noChangeArrowheads="1"/>
          </p:cNvSpPr>
          <p:nvPr/>
        </p:nvSpPr>
        <p:spPr bwMode="auto">
          <a:xfrm>
            <a:off x="3276600" y="4343400"/>
            <a:ext cx="2438400" cy="400050"/>
          </a:xfrm>
          <a:prstGeom prst="rect">
            <a:avLst/>
          </a:prstGeom>
          <a:solidFill>
            <a:schemeClr val="bg1"/>
          </a:solidFill>
          <a:ln w="25400">
            <a:noFill/>
            <a:miter lim="800000"/>
            <a:headEnd/>
            <a:tailEnd/>
          </a:ln>
        </p:spPr>
        <p:txBody>
          <a:bodyPr wrap="none" lIns="67500" tIns="35100" rIns="67500" bIns="35100" anchor="ctr"/>
          <a:lstStyle/>
          <a:p>
            <a:endParaRPr lang="zh-CN" altLang="en-US">
              <a:latin typeface="Times New Roman" pitchFamily="18" charset="0"/>
            </a:endParaRPr>
          </a:p>
        </p:txBody>
      </p:sp>
      <p:sp>
        <p:nvSpPr>
          <p:cNvPr id="35878" name="Rectangle 38"/>
          <p:cNvSpPr>
            <a:spLocks noChangeArrowheads="1"/>
          </p:cNvSpPr>
          <p:nvPr/>
        </p:nvSpPr>
        <p:spPr bwMode="auto">
          <a:xfrm>
            <a:off x="533400" y="45148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latin typeface="Times New Roman" pitchFamily="18" charset="0"/>
              </a:rPr>
              <a:t>3</a:t>
            </a:r>
          </a:p>
        </p:txBody>
      </p:sp>
      <p:grpSp>
        <p:nvGrpSpPr>
          <p:cNvPr id="7" name="Group 39"/>
          <p:cNvGrpSpPr>
            <a:grpSpLocks/>
          </p:cNvGrpSpPr>
          <p:nvPr/>
        </p:nvGrpSpPr>
        <p:grpSpPr bwMode="auto">
          <a:xfrm>
            <a:off x="1447804" y="4475554"/>
            <a:ext cx="652464" cy="378619"/>
            <a:chOff x="1104" y="3826"/>
            <a:chExt cx="411" cy="318"/>
          </a:xfrm>
        </p:grpSpPr>
        <p:sp>
          <p:nvSpPr>
            <p:cNvPr id="28780" name="Rectangle 40"/>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81" name="Line 41"/>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82" name="Rectangle 42"/>
          <p:cNvSpPr>
            <a:spLocks noChangeArrowheads="1"/>
          </p:cNvSpPr>
          <p:nvPr/>
        </p:nvSpPr>
        <p:spPr bwMode="auto">
          <a:xfrm>
            <a:off x="5562600" y="36004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chemeClr val="hlink"/>
                </a:solidFill>
                <a:latin typeface="Times New Roman" pitchFamily="18" charset="0"/>
              </a:rPr>
              <a:t>3</a:t>
            </a:r>
            <a:r>
              <a:rPr lang="en-US" altLang="zh-CN"/>
              <a:t> ( operand )</a:t>
            </a:r>
          </a:p>
        </p:txBody>
      </p:sp>
      <p:sp>
        <p:nvSpPr>
          <p:cNvPr id="35883" name="Rectangle 43"/>
          <p:cNvSpPr>
            <a:spLocks noChangeArrowheads="1"/>
          </p:cNvSpPr>
          <p:nvPr/>
        </p:nvSpPr>
        <p:spPr bwMode="auto">
          <a:xfrm>
            <a:off x="533400" y="41719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latin typeface="Times New Roman" pitchFamily="18" charset="0"/>
              </a:rPr>
              <a:t>3</a:t>
            </a:r>
          </a:p>
        </p:txBody>
      </p:sp>
      <p:grpSp>
        <p:nvGrpSpPr>
          <p:cNvPr id="8" name="Group 44"/>
          <p:cNvGrpSpPr>
            <a:grpSpLocks/>
          </p:cNvGrpSpPr>
          <p:nvPr/>
        </p:nvGrpSpPr>
        <p:grpSpPr bwMode="auto">
          <a:xfrm>
            <a:off x="1447804" y="4132654"/>
            <a:ext cx="652464" cy="378619"/>
            <a:chOff x="1104" y="3826"/>
            <a:chExt cx="411" cy="318"/>
          </a:xfrm>
        </p:grpSpPr>
        <p:sp>
          <p:nvSpPr>
            <p:cNvPr id="28778" name="Rectangle 45"/>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79" name="Line 46"/>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87" name="Rectangle 47"/>
          <p:cNvSpPr>
            <a:spLocks noChangeArrowheads="1"/>
          </p:cNvSpPr>
          <p:nvPr/>
        </p:nvSpPr>
        <p:spPr bwMode="auto">
          <a:xfrm>
            <a:off x="2514600" y="39433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rgbClr val="FF0000"/>
                </a:solidFill>
                <a:latin typeface="Times New Roman" pitchFamily="18" charset="0"/>
                <a:ea typeface="MS Hei"/>
                <a:cs typeface="MS Hei"/>
                <a:sym typeface="Symbol" pitchFamily="18" charset="2"/>
              </a:rPr>
              <a:t></a:t>
            </a:r>
            <a:r>
              <a:rPr lang="en-US" altLang="zh-CN"/>
              <a:t> ( operator )</a:t>
            </a:r>
          </a:p>
        </p:txBody>
      </p:sp>
      <p:sp>
        <p:nvSpPr>
          <p:cNvPr id="35888" name="Rectangle 48"/>
          <p:cNvSpPr>
            <a:spLocks noChangeArrowheads="1"/>
          </p:cNvSpPr>
          <p:nvPr/>
        </p:nvSpPr>
        <p:spPr bwMode="auto">
          <a:xfrm>
            <a:off x="533400" y="4158854"/>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sp>
        <p:nvSpPr>
          <p:cNvPr id="35889" name="Rectangle 49"/>
          <p:cNvSpPr>
            <a:spLocks noChangeArrowheads="1"/>
          </p:cNvSpPr>
          <p:nvPr/>
        </p:nvSpPr>
        <p:spPr bwMode="auto">
          <a:xfrm>
            <a:off x="4267200" y="4629150"/>
            <a:ext cx="533400" cy="342900"/>
          </a:xfrm>
          <a:prstGeom prst="rect">
            <a:avLst/>
          </a:prstGeom>
          <a:noFill/>
          <a:ln w="25400">
            <a:noFill/>
            <a:miter lim="800000"/>
            <a:headEnd/>
            <a:tailEnd/>
          </a:ln>
        </p:spPr>
        <p:txBody>
          <a:bodyPr wrap="none" lIns="67500" tIns="35100" rIns="67500" bIns="35100" anchor="ctr"/>
          <a:lstStyle/>
          <a:p>
            <a:pPr algn="ctr"/>
            <a:r>
              <a:rPr lang="en-US" altLang="zh-CN">
                <a:solidFill>
                  <a:schemeClr val="hlink"/>
                </a:solidFill>
                <a:latin typeface="Times New Roman" pitchFamily="18" charset="0"/>
              </a:rPr>
              <a:t>3</a:t>
            </a:r>
          </a:p>
        </p:txBody>
      </p:sp>
      <p:grpSp>
        <p:nvGrpSpPr>
          <p:cNvPr id="9" name="Group 50"/>
          <p:cNvGrpSpPr>
            <a:grpSpLocks/>
          </p:cNvGrpSpPr>
          <p:nvPr/>
        </p:nvGrpSpPr>
        <p:grpSpPr bwMode="auto">
          <a:xfrm>
            <a:off x="1447804" y="4475554"/>
            <a:ext cx="652464" cy="378619"/>
            <a:chOff x="1104" y="3826"/>
            <a:chExt cx="411" cy="318"/>
          </a:xfrm>
        </p:grpSpPr>
        <p:sp>
          <p:nvSpPr>
            <p:cNvPr id="28776" name="Rectangle 51"/>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77" name="Line 5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93" name="Rectangle 53"/>
          <p:cNvSpPr>
            <a:spLocks noChangeArrowheads="1"/>
          </p:cNvSpPr>
          <p:nvPr/>
        </p:nvSpPr>
        <p:spPr bwMode="auto">
          <a:xfrm>
            <a:off x="533400" y="4514850"/>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grpSp>
        <p:nvGrpSpPr>
          <p:cNvPr id="10" name="Group 54"/>
          <p:cNvGrpSpPr>
            <a:grpSpLocks/>
          </p:cNvGrpSpPr>
          <p:nvPr/>
        </p:nvGrpSpPr>
        <p:grpSpPr bwMode="auto">
          <a:xfrm>
            <a:off x="1447804" y="4818454"/>
            <a:ext cx="652464" cy="378619"/>
            <a:chOff x="1104" y="3826"/>
            <a:chExt cx="411" cy="318"/>
          </a:xfrm>
        </p:grpSpPr>
        <p:sp>
          <p:nvSpPr>
            <p:cNvPr id="28774" name="Rectangle 55"/>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75" name="Line 56"/>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897" name="Rectangle 57"/>
          <p:cNvSpPr>
            <a:spLocks noChangeArrowheads="1"/>
          </p:cNvSpPr>
          <p:nvPr/>
        </p:nvSpPr>
        <p:spPr bwMode="auto">
          <a:xfrm>
            <a:off x="3429000" y="4629150"/>
            <a:ext cx="533400" cy="342900"/>
          </a:xfrm>
          <a:prstGeom prst="rect">
            <a:avLst/>
          </a:prstGeom>
          <a:noFill/>
          <a:ln w="25400">
            <a:noFill/>
            <a:miter lim="800000"/>
            <a:headEnd/>
            <a:tailEnd/>
          </a:ln>
        </p:spPr>
        <p:txBody>
          <a:bodyPr wrap="none" lIns="67500" tIns="35100" rIns="67500" bIns="35100" anchor="ctr"/>
          <a:lstStyle/>
          <a:p>
            <a:pPr algn="ctr"/>
            <a:r>
              <a:rPr lang="en-US" altLang="zh-CN">
                <a:solidFill>
                  <a:schemeClr val="hlink"/>
                </a:solidFill>
                <a:latin typeface="Times New Roman" pitchFamily="18" charset="0"/>
              </a:rPr>
              <a:t>3</a:t>
            </a:r>
          </a:p>
        </p:txBody>
      </p:sp>
      <p:sp>
        <p:nvSpPr>
          <p:cNvPr id="35898" name="Rectangle 58"/>
          <p:cNvSpPr>
            <a:spLocks noChangeArrowheads="1"/>
          </p:cNvSpPr>
          <p:nvPr/>
        </p:nvSpPr>
        <p:spPr bwMode="auto">
          <a:xfrm>
            <a:off x="3886200" y="4686300"/>
            <a:ext cx="457200" cy="228600"/>
          </a:xfrm>
          <a:prstGeom prst="rect">
            <a:avLst/>
          </a:prstGeom>
          <a:noFill/>
          <a:ln w="25400">
            <a:noFill/>
            <a:miter lim="800000"/>
            <a:headEnd/>
            <a:tailEnd/>
          </a:ln>
        </p:spPr>
        <p:txBody>
          <a:bodyPr wrap="none" lIns="67500" tIns="35100" rIns="67500" bIns="35100" anchor="ctr"/>
          <a:lstStyle/>
          <a:p>
            <a:pPr algn="ctr"/>
            <a:r>
              <a:rPr lang="en-US" altLang="zh-CN">
                <a:solidFill>
                  <a:srgbClr val="FF0000"/>
                </a:solidFill>
                <a:latin typeface="Times New Roman" pitchFamily="18" charset="0"/>
                <a:ea typeface="MS Hei"/>
                <a:cs typeface="MS Hei"/>
                <a:sym typeface="Symbol" pitchFamily="18" charset="2"/>
              </a:rPr>
              <a:t></a:t>
            </a:r>
          </a:p>
        </p:txBody>
      </p:sp>
      <p:sp>
        <p:nvSpPr>
          <p:cNvPr id="35899" name="Rectangle 59"/>
          <p:cNvSpPr>
            <a:spLocks noChangeArrowheads="1"/>
          </p:cNvSpPr>
          <p:nvPr/>
        </p:nvSpPr>
        <p:spPr bwMode="auto">
          <a:xfrm>
            <a:off x="4648200" y="4686300"/>
            <a:ext cx="609600" cy="228600"/>
          </a:xfrm>
          <a:prstGeom prst="rect">
            <a:avLst/>
          </a:prstGeom>
          <a:noFill/>
          <a:ln w="25400">
            <a:noFill/>
            <a:miter lim="800000"/>
            <a:headEnd/>
            <a:tailEnd/>
          </a:ln>
        </p:spPr>
        <p:txBody>
          <a:bodyPr wrap="none" lIns="67500" tIns="35100" rIns="67500" bIns="35100" anchor="ctr"/>
          <a:lstStyle/>
          <a:p>
            <a:pPr algn="ctr"/>
            <a:r>
              <a:rPr lang="en-US" altLang="zh-CN">
                <a:latin typeface="Times New Roman" pitchFamily="18" charset="0"/>
                <a:ea typeface="MS Hei"/>
                <a:cs typeface="MS Hei"/>
                <a:sym typeface="Symbol" pitchFamily="18" charset="2"/>
              </a:rPr>
              <a:t>= 0</a:t>
            </a:r>
            <a:endParaRPr lang="en-US" altLang="zh-CN">
              <a:solidFill>
                <a:srgbClr val="FF0000"/>
              </a:solidFill>
              <a:latin typeface="Times New Roman" pitchFamily="18" charset="0"/>
              <a:ea typeface="MS Hei"/>
              <a:cs typeface="MS Hei"/>
              <a:sym typeface="Symbol" pitchFamily="18" charset="2"/>
            </a:endParaRPr>
          </a:p>
        </p:txBody>
      </p:sp>
      <p:sp>
        <p:nvSpPr>
          <p:cNvPr id="35900" name="Rectangle 60"/>
          <p:cNvSpPr>
            <a:spLocks noChangeArrowheads="1"/>
          </p:cNvSpPr>
          <p:nvPr/>
        </p:nvSpPr>
        <p:spPr bwMode="auto">
          <a:xfrm>
            <a:off x="3429000" y="4629150"/>
            <a:ext cx="1981200" cy="342900"/>
          </a:xfrm>
          <a:prstGeom prst="rect">
            <a:avLst/>
          </a:prstGeom>
          <a:solidFill>
            <a:schemeClr val="bg1"/>
          </a:solidFill>
          <a:ln w="25400">
            <a:noFill/>
            <a:miter lim="800000"/>
            <a:headEnd/>
            <a:tailEnd/>
          </a:ln>
        </p:spPr>
        <p:txBody>
          <a:bodyPr wrap="none" lIns="67500" tIns="35100" rIns="67500" bIns="35100" anchor="ctr"/>
          <a:lstStyle/>
          <a:p>
            <a:endParaRPr lang="zh-CN" altLang="en-US">
              <a:latin typeface="Times New Roman" pitchFamily="18" charset="0"/>
            </a:endParaRPr>
          </a:p>
        </p:txBody>
      </p:sp>
      <p:sp>
        <p:nvSpPr>
          <p:cNvPr id="35901" name="Rectangle 61"/>
          <p:cNvSpPr>
            <a:spLocks noChangeArrowheads="1"/>
          </p:cNvSpPr>
          <p:nvPr/>
        </p:nvSpPr>
        <p:spPr bwMode="auto">
          <a:xfrm>
            <a:off x="533400" y="45148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latin typeface="Times New Roman" pitchFamily="18" charset="0"/>
              </a:rPr>
              <a:t>0</a:t>
            </a:r>
          </a:p>
        </p:txBody>
      </p:sp>
      <p:grpSp>
        <p:nvGrpSpPr>
          <p:cNvPr id="11" name="Group 62"/>
          <p:cNvGrpSpPr>
            <a:grpSpLocks/>
          </p:cNvGrpSpPr>
          <p:nvPr/>
        </p:nvGrpSpPr>
        <p:grpSpPr bwMode="auto">
          <a:xfrm>
            <a:off x="1447804" y="4475554"/>
            <a:ext cx="652464" cy="378619"/>
            <a:chOff x="1104" y="3826"/>
            <a:chExt cx="411" cy="318"/>
          </a:xfrm>
        </p:grpSpPr>
        <p:sp>
          <p:nvSpPr>
            <p:cNvPr id="28772" name="Rectangle 63"/>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73" name="Line 64"/>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05" name="Rectangle 65"/>
          <p:cNvSpPr>
            <a:spLocks noChangeArrowheads="1"/>
          </p:cNvSpPr>
          <p:nvPr/>
        </p:nvSpPr>
        <p:spPr bwMode="auto">
          <a:xfrm>
            <a:off x="5562600" y="39433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chemeClr val="hlink"/>
                </a:solidFill>
                <a:latin typeface="Times New Roman" pitchFamily="18" charset="0"/>
              </a:rPr>
              <a:t>4</a:t>
            </a:r>
            <a:r>
              <a:rPr lang="en-US" altLang="zh-CN"/>
              <a:t> ( operand )</a:t>
            </a:r>
          </a:p>
        </p:txBody>
      </p:sp>
      <p:grpSp>
        <p:nvGrpSpPr>
          <p:cNvPr id="12" name="Group 66"/>
          <p:cNvGrpSpPr>
            <a:grpSpLocks/>
          </p:cNvGrpSpPr>
          <p:nvPr/>
        </p:nvGrpSpPr>
        <p:grpSpPr bwMode="auto">
          <a:xfrm>
            <a:off x="1447804" y="4189804"/>
            <a:ext cx="652464" cy="378619"/>
            <a:chOff x="1104" y="3826"/>
            <a:chExt cx="411" cy="318"/>
          </a:xfrm>
        </p:grpSpPr>
        <p:sp>
          <p:nvSpPr>
            <p:cNvPr id="28770" name="Rectangle 67"/>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71" name="Line 68"/>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09" name="Rectangle 69"/>
          <p:cNvSpPr>
            <a:spLocks noChangeArrowheads="1"/>
          </p:cNvSpPr>
          <p:nvPr/>
        </p:nvSpPr>
        <p:spPr bwMode="auto">
          <a:xfrm>
            <a:off x="533400" y="41719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latin typeface="Times New Roman" pitchFamily="18" charset="0"/>
              </a:rPr>
              <a:t>4</a:t>
            </a:r>
          </a:p>
        </p:txBody>
      </p:sp>
      <p:sp>
        <p:nvSpPr>
          <p:cNvPr id="35910" name="Rectangle 70"/>
          <p:cNvSpPr>
            <a:spLocks noChangeArrowheads="1"/>
          </p:cNvSpPr>
          <p:nvPr/>
        </p:nvSpPr>
        <p:spPr bwMode="auto">
          <a:xfrm>
            <a:off x="2514600" y="42862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chemeClr val="hlink"/>
                </a:solidFill>
                <a:latin typeface="Times New Roman" pitchFamily="18" charset="0"/>
              </a:rPr>
              <a:t>2</a:t>
            </a:r>
            <a:r>
              <a:rPr lang="en-US" altLang="zh-CN"/>
              <a:t> ( operand )</a:t>
            </a:r>
          </a:p>
        </p:txBody>
      </p:sp>
      <p:grpSp>
        <p:nvGrpSpPr>
          <p:cNvPr id="13" name="Group 71"/>
          <p:cNvGrpSpPr>
            <a:grpSpLocks/>
          </p:cNvGrpSpPr>
          <p:nvPr/>
        </p:nvGrpSpPr>
        <p:grpSpPr bwMode="auto">
          <a:xfrm>
            <a:off x="1447804" y="3846904"/>
            <a:ext cx="652464" cy="378619"/>
            <a:chOff x="1104" y="3826"/>
            <a:chExt cx="411" cy="318"/>
          </a:xfrm>
        </p:grpSpPr>
        <p:sp>
          <p:nvSpPr>
            <p:cNvPr id="28768" name="Rectangle 72"/>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69" name="Line 73"/>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14" name="Rectangle 74"/>
          <p:cNvSpPr>
            <a:spLocks noChangeArrowheads="1"/>
          </p:cNvSpPr>
          <p:nvPr/>
        </p:nvSpPr>
        <p:spPr bwMode="auto">
          <a:xfrm>
            <a:off x="533400" y="38290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latin typeface="Times New Roman" pitchFamily="18" charset="0"/>
              </a:rPr>
              <a:t>2</a:t>
            </a:r>
          </a:p>
        </p:txBody>
      </p:sp>
      <p:sp>
        <p:nvSpPr>
          <p:cNvPr id="35915" name="Rectangle 75"/>
          <p:cNvSpPr>
            <a:spLocks noChangeArrowheads="1"/>
          </p:cNvSpPr>
          <p:nvPr/>
        </p:nvSpPr>
        <p:spPr bwMode="auto">
          <a:xfrm>
            <a:off x="5562600" y="42862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rgbClr val="FF0000"/>
                </a:solidFill>
                <a:latin typeface="Times New Roman" pitchFamily="18" charset="0"/>
                <a:ea typeface="MS Hei"/>
                <a:cs typeface="MS Hei"/>
                <a:sym typeface="Symbol" pitchFamily="18" charset="2"/>
              </a:rPr>
              <a:t></a:t>
            </a:r>
            <a:r>
              <a:rPr lang="en-US" altLang="zh-CN"/>
              <a:t> ( operator )</a:t>
            </a:r>
          </a:p>
        </p:txBody>
      </p:sp>
      <p:sp>
        <p:nvSpPr>
          <p:cNvPr id="35916" name="Rectangle 76"/>
          <p:cNvSpPr>
            <a:spLocks noChangeArrowheads="1"/>
          </p:cNvSpPr>
          <p:nvPr/>
        </p:nvSpPr>
        <p:spPr bwMode="auto">
          <a:xfrm>
            <a:off x="533400" y="3801666"/>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grpSp>
        <p:nvGrpSpPr>
          <p:cNvPr id="14" name="Group 77"/>
          <p:cNvGrpSpPr>
            <a:grpSpLocks/>
          </p:cNvGrpSpPr>
          <p:nvPr/>
        </p:nvGrpSpPr>
        <p:grpSpPr bwMode="auto">
          <a:xfrm>
            <a:off x="1447804" y="4132654"/>
            <a:ext cx="652464" cy="378619"/>
            <a:chOff x="1104" y="3826"/>
            <a:chExt cx="411" cy="318"/>
          </a:xfrm>
        </p:grpSpPr>
        <p:sp>
          <p:nvSpPr>
            <p:cNvPr id="28766" name="Rectangle 78"/>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67" name="Line 79"/>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20" name="Rectangle 80"/>
          <p:cNvSpPr>
            <a:spLocks noChangeArrowheads="1"/>
          </p:cNvSpPr>
          <p:nvPr/>
        </p:nvSpPr>
        <p:spPr bwMode="auto">
          <a:xfrm>
            <a:off x="5105400" y="4914900"/>
            <a:ext cx="457200" cy="342900"/>
          </a:xfrm>
          <a:prstGeom prst="rect">
            <a:avLst/>
          </a:prstGeom>
          <a:noFill/>
          <a:ln w="25400">
            <a:noFill/>
            <a:miter lim="800000"/>
            <a:headEnd/>
            <a:tailEnd/>
          </a:ln>
        </p:spPr>
        <p:txBody>
          <a:bodyPr wrap="none" lIns="67500" tIns="35100" rIns="67500" bIns="35100" anchor="ctr"/>
          <a:lstStyle/>
          <a:p>
            <a:pPr algn="ctr"/>
            <a:r>
              <a:rPr lang="en-US" altLang="zh-CN">
                <a:solidFill>
                  <a:schemeClr val="hlink"/>
                </a:solidFill>
                <a:latin typeface="Times New Roman" pitchFamily="18" charset="0"/>
              </a:rPr>
              <a:t>2</a:t>
            </a:r>
            <a:endParaRPr lang="en-US" altLang="zh-CN">
              <a:latin typeface="Times New Roman" pitchFamily="18" charset="0"/>
            </a:endParaRPr>
          </a:p>
        </p:txBody>
      </p:sp>
      <p:sp>
        <p:nvSpPr>
          <p:cNvPr id="35921" name="Rectangle 81"/>
          <p:cNvSpPr>
            <a:spLocks noChangeArrowheads="1"/>
          </p:cNvSpPr>
          <p:nvPr/>
        </p:nvSpPr>
        <p:spPr bwMode="auto">
          <a:xfrm>
            <a:off x="533400" y="4144566"/>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grpSp>
        <p:nvGrpSpPr>
          <p:cNvPr id="15" name="Group 82"/>
          <p:cNvGrpSpPr>
            <a:grpSpLocks/>
          </p:cNvGrpSpPr>
          <p:nvPr/>
        </p:nvGrpSpPr>
        <p:grpSpPr bwMode="auto">
          <a:xfrm>
            <a:off x="1447804" y="4475554"/>
            <a:ext cx="652464" cy="378619"/>
            <a:chOff x="1104" y="3826"/>
            <a:chExt cx="411" cy="318"/>
          </a:xfrm>
        </p:grpSpPr>
        <p:sp>
          <p:nvSpPr>
            <p:cNvPr id="28764" name="Rectangle 83"/>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65" name="Line 84"/>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25" name="Rectangle 85"/>
          <p:cNvSpPr>
            <a:spLocks noChangeArrowheads="1"/>
          </p:cNvSpPr>
          <p:nvPr/>
        </p:nvSpPr>
        <p:spPr bwMode="auto">
          <a:xfrm>
            <a:off x="4419600" y="4914900"/>
            <a:ext cx="457200" cy="342900"/>
          </a:xfrm>
          <a:prstGeom prst="rect">
            <a:avLst/>
          </a:prstGeom>
          <a:noFill/>
          <a:ln w="25400">
            <a:noFill/>
            <a:miter lim="800000"/>
            <a:headEnd/>
            <a:tailEnd/>
          </a:ln>
        </p:spPr>
        <p:txBody>
          <a:bodyPr wrap="none" lIns="67500" tIns="35100" rIns="67500" bIns="35100" anchor="ctr"/>
          <a:lstStyle/>
          <a:p>
            <a:pPr algn="ctr"/>
            <a:r>
              <a:rPr lang="en-US" altLang="zh-CN">
                <a:solidFill>
                  <a:schemeClr val="hlink"/>
                </a:solidFill>
                <a:latin typeface="Times New Roman" pitchFamily="18" charset="0"/>
              </a:rPr>
              <a:t>4</a:t>
            </a:r>
            <a:endParaRPr lang="en-US" altLang="zh-CN">
              <a:latin typeface="Times New Roman" pitchFamily="18" charset="0"/>
            </a:endParaRPr>
          </a:p>
        </p:txBody>
      </p:sp>
      <p:sp>
        <p:nvSpPr>
          <p:cNvPr id="35926" name="Rectangle 86"/>
          <p:cNvSpPr>
            <a:spLocks noChangeArrowheads="1"/>
          </p:cNvSpPr>
          <p:nvPr/>
        </p:nvSpPr>
        <p:spPr bwMode="auto">
          <a:xfrm>
            <a:off x="4724400" y="4914900"/>
            <a:ext cx="457200" cy="342900"/>
          </a:xfrm>
          <a:prstGeom prst="rect">
            <a:avLst/>
          </a:prstGeom>
          <a:noFill/>
          <a:ln w="25400">
            <a:noFill/>
            <a:miter lim="800000"/>
            <a:headEnd/>
            <a:tailEnd/>
          </a:ln>
        </p:spPr>
        <p:txBody>
          <a:bodyPr wrap="none" lIns="67500" tIns="35100" rIns="67500" bIns="35100" anchor="ctr"/>
          <a:lstStyle/>
          <a:p>
            <a:pPr algn="ctr"/>
            <a:r>
              <a:rPr lang="en-US" altLang="zh-CN">
                <a:solidFill>
                  <a:srgbClr val="FF0000"/>
                </a:solidFill>
                <a:latin typeface="Times New Roman" pitchFamily="18" charset="0"/>
                <a:ea typeface="MS Hei"/>
                <a:cs typeface="MS Hei"/>
                <a:sym typeface="Symbol" pitchFamily="18" charset="2"/>
              </a:rPr>
              <a:t></a:t>
            </a:r>
          </a:p>
        </p:txBody>
      </p:sp>
      <p:sp>
        <p:nvSpPr>
          <p:cNvPr id="35927" name="Rectangle 87"/>
          <p:cNvSpPr>
            <a:spLocks noChangeArrowheads="1"/>
          </p:cNvSpPr>
          <p:nvPr/>
        </p:nvSpPr>
        <p:spPr bwMode="auto">
          <a:xfrm>
            <a:off x="5562600" y="4914900"/>
            <a:ext cx="609600" cy="342900"/>
          </a:xfrm>
          <a:prstGeom prst="rect">
            <a:avLst/>
          </a:prstGeom>
          <a:noFill/>
          <a:ln w="25400">
            <a:noFill/>
            <a:miter lim="800000"/>
            <a:headEnd/>
            <a:tailEnd/>
          </a:ln>
        </p:spPr>
        <p:txBody>
          <a:bodyPr wrap="none" lIns="67500" tIns="35100" rIns="67500" bIns="35100" anchor="ctr"/>
          <a:lstStyle/>
          <a:p>
            <a:pPr algn="ctr"/>
            <a:r>
              <a:rPr lang="en-US" altLang="zh-CN">
                <a:latin typeface="Times New Roman" pitchFamily="18" charset="0"/>
                <a:ea typeface="MS Hei"/>
                <a:cs typeface="MS Hei"/>
                <a:sym typeface="Symbol" pitchFamily="18" charset="2"/>
              </a:rPr>
              <a:t>= 8</a:t>
            </a:r>
            <a:endParaRPr lang="en-US" altLang="zh-CN">
              <a:solidFill>
                <a:srgbClr val="FF0000"/>
              </a:solidFill>
              <a:latin typeface="Times New Roman" pitchFamily="18" charset="0"/>
              <a:ea typeface="MS Hei"/>
              <a:cs typeface="MS Hei"/>
              <a:sym typeface="Symbol" pitchFamily="18" charset="2"/>
            </a:endParaRPr>
          </a:p>
        </p:txBody>
      </p:sp>
      <p:sp>
        <p:nvSpPr>
          <p:cNvPr id="35928" name="Rectangle 88"/>
          <p:cNvSpPr>
            <a:spLocks noChangeArrowheads="1"/>
          </p:cNvSpPr>
          <p:nvPr/>
        </p:nvSpPr>
        <p:spPr bwMode="auto">
          <a:xfrm>
            <a:off x="4419600" y="4914900"/>
            <a:ext cx="1752600" cy="342900"/>
          </a:xfrm>
          <a:prstGeom prst="rect">
            <a:avLst/>
          </a:prstGeom>
          <a:solidFill>
            <a:schemeClr val="bg1"/>
          </a:solidFill>
          <a:ln w="25400">
            <a:noFill/>
            <a:miter lim="800000"/>
            <a:headEnd/>
            <a:tailEnd/>
          </a:ln>
        </p:spPr>
        <p:txBody>
          <a:bodyPr wrap="none" lIns="67500" tIns="35100" rIns="67500" bIns="35100" anchor="ctr"/>
          <a:lstStyle/>
          <a:p>
            <a:endParaRPr lang="zh-CN" altLang="en-US">
              <a:latin typeface="Times New Roman" pitchFamily="18" charset="0"/>
            </a:endParaRPr>
          </a:p>
        </p:txBody>
      </p:sp>
      <p:sp>
        <p:nvSpPr>
          <p:cNvPr id="35929" name="Rectangle 89"/>
          <p:cNvSpPr>
            <a:spLocks noChangeArrowheads="1"/>
          </p:cNvSpPr>
          <p:nvPr/>
        </p:nvSpPr>
        <p:spPr bwMode="auto">
          <a:xfrm>
            <a:off x="533400" y="41719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latin typeface="Times New Roman" pitchFamily="18" charset="0"/>
              </a:rPr>
              <a:t>8</a:t>
            </a:r>
          </a:p>
        </p:txBody>
      </p:sp>
      <p:grpSp>
        <p:nvGrpSpPr>
          <p:cNvPr id="16" name="Group 90"/>
          <p:cNvGrpSpPr>
            <a:grpSpLocks/>
          </p:cNvGrpSpPr>
          <p:nvPr/>
        </p:nvGrpSpPr>
        <p:grpSpPr bwMode="auto">
          <a:xfrm>
            <a:off x="1447804" y="4132654"/>
            <a:ext cx="652464" cy="378619"/>
            <a:chOff x="1104" y="3826"/>
            <a:chExt cx="411" cy="318"/>
          </a:xfrm>
        </p:grpSpPr>
        <p:sp>
          <p:nvSpPr>
            <p:cNvPr id="28762" name="Rectangle 91"/>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63" name="Line 9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33" name="Rectangle 93"/>
          <p:cNvSpPr>
            <a:spLocks noChangeArrowheads="1"/>
          </p:cNvSpPr>
          <p:nvPr/>
        </p:nvSpPr>
        <p:spPr bwMode="auto">
          <a:xfrm>
            <a:off x="2514600" y="4629153"/>
            <a:ext cx="3048000" cy="347884"/>
          </a:xfrm>
          <a:prstGeom prst="rect">
            <a:avLst/>
          </a:prstGeom>
          <a:noFill/>
          <a:ln w="25400">
            <a:solidFill>
              <a:schemeClr val="tx1"/>
            </a:solidFill>
            <a:miter lim="800000"/>
            <a:headEnd/>
            <a:tailEnd/>
          </a:ln>
        </p:spPr>
        <p:txBody>
          <a:bodyPr lIns="0" tIns="35100" rIns="0" bIns="35100">
            <a:spAutoFit/>
          </a:bodyPr>
          <a:lstStyle/>
          <a:p>
            <a:pPr algn="ctr"/>
            <a:r>
              <a:rPr lang="en-US" altLang="zh-CN"/>
              <a:t>Get token: </a:t>
            </a:r>
            <a:r>
              <a:rPr lang="en-US" altLang="zh-CN">
                <a:solidFill>
                  <a:srgbClr val="FF0000"/>
                </a:solidFill>
                <a:latin typeface="Times New Roman" pitchFamily="18" charset="0"/>
                <a:ea typeface="MS Hei"/>
                <a:cs typeface="MS Hei"/>
                <a:sym typeface="Symbol" pitchFamily="18" charset="2"/>
              </a:rPr>
              <a:t></a:t>
            </a:r>
            <a:r>
              <a:rPr lang="en-US" altLang="zh-CN"/>
              <a:t> ( operator )</a:t>
            </a:r>
          </a:p>
        </p:txBody>
      </p:sp>
      <p:sp>
        <p:nvSpPr>
          <p:cNvPr id="35934" name="Rectangle 94"/>
          <p:cNvSpPr>
            <a:spLocks noChangeArrowheads="1"/>
          </p:cNvSpPr>
          <p:nvPr/>
        </p:nvSpPr>
        <p:spPr bwMode="auto">
          <a:xfrm>
            <a:off x="533400" y="4158854"/>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grpSp>
        <p:nvGrpSpPr>
          <p:cNvPr id="17" name="Group 95"/>
          <p:cNvGrpSpPr>
            <a:grpSpLocks/>
          </p:cNvGrpSpPr>
          <p:nvPr/>
        </p:nvGrpSpPr>
        <p:grpSpPr bwMode="auto">
          <a:xfrm>
            <a:off x="1447804" y="4475554"/>
            <a:ext cx="652464" cy="378619"/>
            <a:chOff x="1104" y="3826"/>
            <a:chExt cx="411" cy="318"/>
          </a:xfrm>
        </p:grpSpPr>
        <p:sp>
          <p:nvSpPr>
            <p:cNvPr id="28760" name="Rectangle 96"/>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61" name="Line 97"/>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38" name="Rectangle 98"/>
          <p:cNvSpPr>
            <a:spLocks noChangeArrowheads="1"/>
          </p:cNvSpPr>
          <p:nvPr/>
        </p:nvSpPr>
        <p:spPr bwMode="auto">
          <a:xfrm>
            <a:off x="7162800" y="4914900"/>
            <a:ext cx="381000" cy="285750"/>
          </a:xfrm>
          <a:prstGeom prst="rect">
            <a:avLst/>
          </a:prstGeom>
          <a:noFill/>
          <a:ln w="25400">
            <a:noFill/>
            <a:miter lim="800000"/>
            <a:headEnd/>
            <a:tailEnd/>
          </a:ln>
        </p:spPr>
        <p:txBody>
          <a:bodyPr wrap="none" lIns="67500" tIns="35100" rIns="67500" bIns="35100" anchor="ctr"/>
          <a:lstStyle/>
          <a:p>
            <a:pPr algn="ctr"/>
            <a:r>
              <a:rPr lang="en-US" altLang="zh-CN">
                <a:solidFill>
                  <a:schemeClr val="hlink"/>
                </a:solidFill>
                <a:latin typeface="Times New Roman" pitchFamily="18" charset="0"/>
              </a:rPr>
              <a:t>8</a:t>
            </a:r>
          </a:p>
        </p:txBody>
      </p:sp>
      <p:sp>
        <p:nvSpPr>
          <p:cNvPr id="35939" name="Rectangle 99"/>
          <p:cNvSpPr>
            <a:spLocks noChangeArrowheads="1"/>
          </p:cNvSpPr>
          <p:nvPr/>
        </p:nvSpPr>
        <p:spPr bwMode="auto">
          <a:xfrm>
            <a:off x="533400" y="4514850"/>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grpSp>
        <p:nvGrpSpPr>
          <p:cNvPr id="18" name="Group 100"/>
          <p:cNvGrpSpPr>
            <a:grpSpLocks/>
          </p:cNvGrpSpPr>
          <p:nvPr/>
        </p:nvGrpSpPr>
        <p:grpSpPr bwMode="auto">
          <a:xfrm>
            <a:off x="1447804" y="4818454"/>
            <a:ext cx="652464" cy="378619"/>
            <a:chOff x="1104" y="3826"/>
            <a:chExt cx="411" cy="318"/>
          </a:xfrm>
        </p:grpSpPr>
        <p:sp>
          <p:nvSpPr>
            <p:cNvPr id="28758" name="Rectangle 101"/>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59" name="Line 10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43" name="Rectangle 103"/>
          <p:cNvSpPr>
            <a:spLocks noChangeArrowheads="1"/>
          </p:cNvSpPr>
          <p:nvPr/>
        </p:nvSpPr>
        <p:spPr bwMode="auto">
          <a:xfrm>
            <a:off x="6477000" y="4914900"/>
            <a:ext cx="381000" cy="285750"/>
          </a:xfrm>
          <a:prstGeom prst="rect">
            <a:avLst/>
          </a:prstGeom>
          <a:noFill/>
          <a:ln w="25400">
            <a:noFill/>
            <a:miter lim="800000"/>
            <a:headEnd/>
            <a:tailEnd/>
          </a:ln>
        </p:spPr>
        <p:txBody>
          <a:bodyPr wrap="none" lIns="67500" tIns="35100" rIns="67500" bIns="35100" anchor="ctr"/>
          <a:lstStyle/>
          <a:p>
            <a:pPr algn="ctr"/>
            <a:r>
              <a:rPr lang="en-US" altLang="zh-CN">
                <a:solidFill>
                  <a:schemeClr val="hlink"/>
                </a:solidFill>
                <a:latin typeface="Times New Roman" pitchFamily="18" charset="0"/>
              </a:rPr>
              <a:t>0</a:t>
            </a:r>
          </a:p>
        </p:txBody>
      </p:sp>
      <p:sp>
        <p:nvSpPr>
          <p:cNvPr id="35944" name="Rectangle 104"/>
          <p:cNvSpPr>
            <a:spLocks noChangeArrowheads="1"/>
          </p:cNvSpPr>
          <p:nvPr/>
        </p:nvSpPr>
        <p:spPr bwMode="auto">
          <a:xfrm>
            <a:off x="6781800" y="4887516"/>
            <a:ext cx="381000" cy="285750"/>
          </a:xfrm>
          <a:prstGeom prst="rect">
            <a:avLst/>
          </a:prstGeom>
          <a:noFill/>
          <a:ln w="25400">
            <a:noFill/>
            <a:miter lim="800000"/>
            <a:headEnd/>
            <a:tailEnd/>
          </a:ln>
        </p:spPr>
        <p:txBody>
          <a:bodyPr wrap="none" lIns="67500" tIns="35100" rIns="67500" bIns="35100" anchor="ctr"/>
          <a:lstStyle/>
          <a:p>
            <a:pPr algn="ctr"/>
            <a:r>
              <a:rPr lang="en-US" altLang="zh-CN">
                <a:solidFill>
                  <a:srgbClr val="FF0000"/>
                </a:solidFill>
                <a:latin typeface="Times New Roman" pitchFamily="18" charset="0"/>
                <a:ea typeface="MS Hei"/>
                <a:cs typeface="MS Hei"/>
                <a:sym typeface="Symbol" pitchFamily="18" charset="2"/>
              </a:rPr>
              <a:t></a:t>
            </a:r>
          </a:p>
        </p:txBody>
      </p:sp>
      <p:sp>
        <p:nvSpPr>
          <p:cNvPr id="35945" name="Rectangle 105"/>
          <p:cNvSpPr>
            <a:spLocks noChangeArrowheads="1"/>
          </p:cNvSpPr>
          <p:nvPr/>
        </p:nvSpPr>
        <p:spPr bwMode="auto">
          <a:xfrm>
            <a:off x="7543800" y="4857750"/>
            <a:ext cx="457200" cy="400050"/>
          </a:xfrm>
          <a:prstGeom prst="rect">
            <a:avLst/>
          </a:prstGeom>
          <a:noFill/>
          <a:ln w="25400">
            <a:noFill/>
            <a:miter lim="800000"/>
            <a:headEnd/>
            <a:tailEnd/>
          </a:ln>
        </p:spPr>
        <p:txBody>
          <a:bodyPr wrap="none" lIns="67500" tIns="35100" rIns="67500" bIns="35100" anchor="ctr"/>
          <a:lstStyle/>
          <a:p>
            <a:pPr algn="ctr"/>
            <a:r>
              <a:rPr lang="en-US" altLang="zh-CN">
                <a:latin typeface="Times New Roman" pitchFamily="18" charset="0"/>
                <a:ea typeface="MS Hei"/>
                <a:cs typeface="MS Hei"/>
                <a:sym typeface="Symbol" pitchFamily="18" charset="2"/>
              </a:rPr>
              <a:t>= 8</a:t>
            </a:r>
            <a:endParaRPr lang="en-US" altLang="zh-CN">
              <a:solidFill>
                <a:srgbClr val="FF0000"/>
              </a:solidFill>
              <a:latin typeface="Times New Roman" pitchFamily="18" charset="0"/>
              <a:ea typeface="MS Hei"/>
              <a:cs typeface="MS Hei"/>
              <a:sym typeface="Symbol" pitchFamily="18" charset="2"/>
            </a:endParaRPr>
          </a:p>
        </p:txBody>
      </p:sp>
      <p:sp>
        <p:nvSpPr>
          <p:cNvPr id="35946" name="Rectangle 106"/>
          <p:cNvSpPr>
            <a:spLocks noChangeArrowheads="1"/>
          </p:cNvSpPr>
          <p:nvPr/>
        </p:nvSpPr>
        <p:spPr bwMode="auto">
          <a:xfrm>
            <a:off x="6400800" y="4857750"/>
            <a:ext cx="1828800" cy="400050"/>
          </a:xfrm>
          <a:prstGeom prst="rect">
            <a:avLst/>
          </a:prstGeom>
          <a:solidFill>
            <a:schemeClr val="bg1"/>
          </a:solidFill>
          <a:ln w="25400">
            <a:noFill/>
            <a:miter lim="800000"/>
            <a:headEnd/>
            <a:tailEnd/>
          </a:ln>
        </p:spPr>
        <p:txBody>
          <a:bodyPr wrap="none" lIns="67500" tIns="35100" rIns="67500" bIns="35100" anchor="ctr"/>
          <a:lstStyle/>
          <a:p>
            <a:endParaRPr lang="zh-CN" altLang="en-US">
              <a:latin typeface="Times New Roman" pitchFamily="18" charset="0"/>
            </a:endParaRPr>
          </a:p>
        </p:txBody>
      </p:sp>
      <p:sp>
        <p:nvSpPr>
          <p:cNvPr id="35947" name="Rectangle 107"/>
          <p:cNvSpPr>
            <a:spLocks noChangeArrowheads="1"/>
          </p:cNvSpPr>
          <p:nvPr/>
        </p:nvSpPr>
        <p:spPr bwMode="auto">
          <a:xfrm>
            <a:off x="533400" y="4514850"/>
            <a:ext cx="838200" cy="342900"/>
          </a:xfrm>
          <a:prstGeom prst="rect">
            <a:avLst/>
          </a:prstGeom>
          <a:solidFill>
            <a:srgbClr val="CCFFFF"/>
          </a:solidFill>
          <a:ln w="25400">
            <a:solidFill>
              <a:schemeClr val="hlink"/>
            </a:solidFill>
            <a:miter lim="800000"/>
            <a:headEnd/>
            <a:tailEnd/>
          </a:ln>
        </p:spPr>
        <p:txBody>
          <a:bodyPr wrap="none" lIns="67500" tIns="35100" rIns="67500" bIns="35100" anchor="ctr"/>
          <a:lstStyle/>
          <a:p>
            <a:pPr algn="ctr"/>
            <a:r>
              <a:rPr lang="en-US" altLang="zh-CN" sz="3200">
                <a:latin typeface="Times New Roman" pitchFamily="18" charset="0"/>
              </a:rPr>
              <a:t>8</a:t>
            </a:r>
          </a:p>
        </p:txBody>
      </p:sp>
      <p:grpSp>
        <p:nvGrpSpPr>
          <p:cNvPr id="19" name="Group 108"/>
          <p:cNvGrpSpPr>
            <a:grpSpLocks/>
          </p:cNvGrpSpPr>
          <p:nvPr/>
        </p:nvGrpSpPr>
        <p:grpSpPr bwMode="auto">
          <a:xfrm>
            <a:off x="1447804" y="4475554"/>
            <a:ext cx="652464" cy="378619"/>
            <a:chOff x="1104" y="3826"/>
            <a:chExt cx="411" cy="318"/>
          </a:xfrm>
        </p:grpSpPr>
        <p:sp>
          <p:nvSpPr>
            <p:cNvPr id="28756" name="Rectangle 109"/>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57" name="Line 110"/>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51" name="Rectangle 111"/>
          <p:cNvSpPr>
            <a:spLocks noChangeArrowheads="1"/>
          </p:cNvSpPr>
          <p:nvPr/>
        </p:nvSpPr>
        <p:spPr bwMode="auto">
          <a:xfrm>
            <a:off x="5562600" y="4629153"/>
            <a:ext cx="3048000" cy="347884"/>
          </a:xfrm>
          <a:prstGeom prst="rect">
            <a:avLst/>
          </a:prstGeom>
          <a:noFill/>
          <a:ln w="25400">
            <a:solidFill>
              <a:schemeClr val="tx1"/>
            </a:solidFill>
            <a:miter lim="800000"/>
            <a:headEnd/>
            <a:tailEnd/>
          </a:ln>
        </p:spPr>
        <p:txBody>
          <a:bodyPr lIns="0" tIns="35100" rIns="0" bIns="35100">
            <a:spAutoFit/>
          </a:bodyPr>
          <a:lstStyle/>
          <a:p>
            <a:r>
              <a:rPr lang="en-US" altLang="zh-CN"/>
              <a:t>    Pop:  </a:t>
            </a:r>
            <a:r>
              <a:rPr lang="en-US" altLang="zh-CN">
                <a:solidFill>
                  <a:schemeClr val="hlink"/>
                </a:solidFill>
                <a:latin typeface="Times New Roman" pitchFamily="18" charset="0"/>
              </a:rPr>
              <a:t>8</a:t>
            </a:r>
            <a:endParaRPr lang="en-US" altLang="zh-CN"/>
          </a:p>
        </p:txBody>
      </p:sp>
      <p:sp>
        <p:nvSpPr>
          <p:cNvPr id="35952" name="Rectangle 112"/>
          <p:cNvSpPr>
            <a:spLocks noChangeArrowheads="1"/>
          </p:cNvSpPr>
          <p:nvPr/>
        </p:nvSpPr>
        <p:spPr bwMode="auto">
          <a:xfrm>
            <a:off x="533400" y="4514850"/>
            <a:ext cx="838200" cy="342900"/>
          </a:xfrm>
          <a:prstGeom prst="rect">
            <a:avLst/>
          </a:prstGeom>
          <a:solidFill>
            <a:schemeClr val="bg1"/>
          </a:solidFill>
          <a:ln w="25400">
            <a:solidFill>
              <a:schemeClr val="bg1"/>
            </a:solidFill>
            <a:miter lim="800000"/>
            <a:headEnd/>
            <a:tailEnd/>
          </a:ln>
        </p:spPr>
        <p:txBody>
          <a:bodyPr wrap="none" lIns="67500" tIns="35100" rIns="67500" bIns="35100" anchor="ctr"/>
          <a:lstStyle/>
          <a:p>
            <a:pPr algn="ctr"/>
            <a:endParaRPr lang="zh-CN" altLang="zh-CN" sz="3200">
              <a:latin typeface="Times New Roman" pitchFamily="18" charset="0"/>
            </a:endParaRPr>
          </a:p>
        </p:txBody>
      </p:sp>
      <p:grpSp>
        <p:nvGrpSpPr>
          <p:cNvPr id="20" name="Group 113"/>
          <p:cNvGrpSpPr>
            <a:grpSpLocks/>
          </p:cNvGrpSpPr>
          <p:nvPr/>
        </p:nvGrpSpPr>
        <p:grpSpPr bwMode="auto">
          <a:xfrm>
            <a:off x="457200" y="3451624"/>
            <a:ext cx="1050925" cy="1464469"/>
            <a:chOff x="480" y="2659"/>
            <a:chExt cx="662" cy="1230"/>
          </a:xfrm>
        </p:grpSpPr>
        <p:sp>
          <p:nvSpPr>
            <p:cNvPr id="28753" name="Rectangle 114" descr="栎木"/>
            <p:cNvSpPr>
              <a:spLocks noChangeArrowheads="1"/>
            </p:cNvSpPr>
            <p:nvPr/>
          </p:nvSpPr>
          <p:spPr bwMode="auto">
            <a:xfrm>
              <a:off x="480" y="2659"/>
              <a:ext cx="86" cy="292"/>
            </a:xfrm>
            <a:prstGeom prst="rect">
              <a:avLst/>
            </a:prstGeom>
            <a:blipFill dpi="0" rotWithShape="0">
              <a:blip r:embed="rId9"/>
              <a:srcRect/>
              <a:tile tx="0" ty="0" sx="100000" sy="100000" flip="none" algn="tl"/>
            </a:blipFill>
            <a:ln w="25400">
              <a:solidFill>
                <a:schemeClr val="accent2"/>
              </a:solidFill>
              <a:miter lim="800000"/>
              <a:headEnd/>
              <a:tailEnd/>
            </a:ln>
          </p:spPr>
          <p:txBody>
            <a:bodyPr wrap="none" lIns="67500" tIns="35100" rIns="67500" bIns="35100" anchor="ctr">
              <a:spAutoFit/>
            </a:bodyPr>
            <a:lstStyle/>
            <a:p>
              <a:endParaRPr lang="zh-CN" altLang="en-US">
                <a:latin typeface="Times New Roman" pitchFamily="18" charset="0"/>
              </a:endParaRPr>
            </a:p>
          </p:txBody>
        </p:sp>
        <p:sp>
          <p:nvSpPr>
            <p:cNvPr id="28754" name="Rectangle 115" descr="栎木"/>
            <p:cNvSpPr>
              <a:spLocks noChangeArrowheads="1"/>
            </p:cNvSpPr>
            <p:nvPr/>
          </p:nvSpPr>
          <p:spPr bwMode="auto">
            <a:xfrm>
              <a:off x="1056" y="2659"/>
              <a:ext cx="86" cy="292"/>
            </a:xfrm>
            <a:prstGeom prst="rect">
              <a:avLst/>
            </a:prstGeom>
            <a:blipFill dpi="0" rotWithShape="0">
              <a:blip r:embed="rId9"/>
              <a:srcRect/>
              <a:tile tx="0" ty="0" sx="100000" sy="100000" flip="none" algn="tl"/>
            </a:blipFill>
            <a:ln w="25400">
              <a:solidFill>
                <a:schemeClr val="accent2"/>
              </a:solidFill>
              <a:miter lim="800000"/>
              <a:headEnd/>
              <a:tailEnd/>
            </a:ln>
          </p:spPr>
          <p:txBody>
            <a:bodyPr wrap="none" lIns="67500" tIns="35100" rIns="67500" bIns="35100" anchor="ctr">
              <a:spAutoFit/>
            </a:bodyPr>
            <a:lstStyle/>
            <a:p>
              <a:endParaRPr lang="zh-CN" altLang="en-US">
                <a:latin typeface="Times New Roman" pitchFamily="18" charset="0"/>
              </a:endParaRPr>
            </a:p>
          </p:txBody>
        </p:sp>
        <p:sp>
          <p:nvSpPr>
            <p:cNvPr id="28755" name="Rectangle 116" descr="栎木"/>
            <p:cNvSpPr>
              <a:spLocks noChangeArrowheads="1"/>
            </p:cNvSpPr>
            <p:nvPr/>
          </p:nvSpPr>
          <p:spPr bwMode="auto">
            <a:xfrm rot="16200000">
              <a:off x="768" y="3755"/>
              <a:ext cx="48" cy="219"/>
            </a:xfrm>
            <a:prstGeom prst="rect">
              <a:avLst/>
            </a:prstGeom>
            <a:blipFill dpi="0" rotWithShape="0">
              <a:blip r:embed="rId9"/>
              <a:srcRect/>
              <a:tile tx="0" ty="0" sx="100000" sy="100000" flip="none" algn="tl"/>
            </a:blipFill>
            <a:ln w="25400">
              <a:solidFill>
                <a:schemeClr val="accent2"/>
              </a:solidFill>
              <a:miter lim="800000"/>
              <a:headEnd/>
              <a:tailEnd/>
            </a:ln>
          </p:spPr>
          <p:txBody>
            <a:bodyPr lIns="67500" tIns="35100" rIns="67500" bIns="35100" anchor="ctr">
              <a:spAutoFit/>
            </a:bodyPr>
            <a:lstStyle/>
            <a:p>
              <a:endParaRPr lang="zh-CN" altLang="en-US">
                <a:latin typeface="Times New Roman" pitchFamily="18" charset="0"/>
              </a:endParaRPr>
            </a:p>
          </p:txBody>
        </p:sp>
      </p:grpSp>
      <p:grpSp>
        <p:nvGrpSpPr>
          <p:cNvPr id="21" name="Group 117"/>
          <p:cNvGrpSpPr>
            <a:grpSpLocks/>
          </p:cNvGrpSpPr>
          <p:nvPr/>
        </p:nvGrpSpPr>
        <p:grpSpPr bwMode="auto">
          <a:xfrm>
            <a:off x="1447804" y="4818454"/>
            <a:ext cx="652464" cy="378619"/>
            <a:chOff x="1104" y="3826"/>
            <a:chExt cx="411" cy="318"/>
          </a:xfrm>
        </p:grpSpPr>
        <p:sp>
          <p:nvSpPr>
            <p:cNvPr id="28751" name="Rectangle 118"/>
            <p:cNvSpPr>
              <a:spLocks noChangeArrowheads="1"/>
            </p:cNvSpPr>
            <p:nvPr/>
          </p:nvSpPr>
          <p:spPr bwMode="auto">
            <a:xfrm>
              <a:off x="1223" y="3826"/>
              <a:ext cx="292" cy="318"/>
            </a:xfrm>
            <a:prstGeom prst="rect">
              <a:avLst/>
            </a:prstGeom>
            <a:noFill/>
            <a:ln w="25400">
              <a:noFill/>
              <a:miter lim="800000"/>
              <a:headEnd/>
              <a:tailEnd/>
            </a:ln>
          </p:spPr>
          <p:txBody>
            <a:bodyPr wrap="none" lIns="67500" tIns="35100" rIns="67500" bIns="35100" anchor="ctr">
              <a:spAutoFit/>
            </a:bodyPr>
            <a:lstStyle/>
            <a:p>
              <a:pPr algn="ctr"/>
              <a:r>
                <a:rPr lang="en-US" altLang="zh-CN" sz="2000">
                  <a:solidFill>
                    <a:schemeClr val="hlink"/>
                  </a:solidFill>
                  <a:latin typeface="Times New Roman" pitchFamily="18" charset="0"/>
                </a:rPr>
                <a:t>top</a:t>
              </a:r>
            </a:p>
          </p:txBody>
        </p:sp>
        <p:sp>
          <p:nvSpPr>
            <p:cNvPr id="28752" name="Line 119"/>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a:p>
          </p:txBody>
        </p:sp>
      </p:grpSp>
      <p:sp>
        <p:nvSpPr>
          <p:cNvPr id="35960" name="AutoShape 120"/>
          <p:cNvSpPr>
            <a:spLocks noChangeArrowheads="1"/>
          </p:cNvSpPr>
          <p:nvPr/>
        </p:nvSpPr>
        <p:spPr bwMode="auto">
          <a:xfrm rot="10800000">
            <a:off x="457200" y="2485511"/>
            <a:ext cx="2971800" cy="338138"/>
          </a:xfrm>
          <a:prstGeom prst="wedgeRoundRectCallout">
            <a:avLst>
              <a:gd name="adj1" fmla="val -65657"/>
              <a:gd name="adj2" fmla="val 82949"/>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54000" tIns="8100" rIns="54000" bIns="8100" anchor="ctr"/>
          <a:lstStyle/>
          <a:p>
            <a:pPr algn="ctr"/>
            <a:r>
              <a:rPr lang="en-US" altLang="zh-CN" sz="2000" dirty="0">
                <a:solidFill>
                  <a:schemeClr val="hlink"/>
                </a:solidFill>
                <a:latin typeface="Times New Roman" pitchFamily="18" charset="0"/>
              </a:rPr>
              <a:t>Reverse Polish notation</a:t>
            </a:r>
            <a:endParaRPr lang="en-US" altLang="zh-CN" sz="2000" dirty="0">
              <a:latin typeface="Times New Roman" pitchFamily="18" charset="0"/>
            </a:endParaRPr>
          </a:p>
        </p:txBody>
      </p:sp>
      <p:sp>
        <p:nvSpPr>
          <p:cNvPr id="35961" name="Rectangle 121"/>
          <p:cNvSpPr>
            <a:spLocks noChangeArrowheads="1"/>
          </p:cNvSpPr>
          <p:nvPr/>
        </p:nvSpPr>
        <p:spPr bwMode="auto">
          <a:xfrm>
            <a:off x="2514600" y="5029202"/>
            <a:ext cx="5943600" cy="378662"/>
          </a:xfrm>
          <a:prstGeom prst="rect">
            <a:avLst/>
          </a:prstGeom>
          <a:noFill/>
          <a:ln w="25400">
            <a:noFill/>
            <a:miter lim="800000"/>
            <a:headEnd/>
            <a:tailEnd/>
          </a:ln>
        </p:spPr>
        <p:txBody>
          <a:bodyPr lIns="27000" tIns="35100" rIns="27000" bIns="35100">
            <a:spAutoFit/>
          </a:bodyPr>
          <a:lstStyle/>
          <a:p>
            <a:r>
              <a:rPr lang="en-US" altLang="zh-CN" sz="2000">
                <a:latin typeface="Times New Roman" pitchFamily="18" charset="0"/>
                <a:sym typeface="Wingdings" pitchFamily="2" charset="2"/>
              </a:rPr>
              <a:t>T( N ) = O ( N ).  </a:t>
            </a:r>
            <a:r>
              <a:rPr lang="en-US" altLang="zh-CN" sz="2000">
                <a:solidFill>
                  <a:schemeClr val="hlink"/>
                </a:solidFill>
                <a:latin typeface="Times New Roman" pitchFamily="18" charset="0"/>
                <a:sym typeface="Wingdings" pitchFamily="2" charset="2"/>
              </a:rPr>
              <a:t>No need to know precedence rules.</a:t>
            </a:r>
          </a:p>
        </p:txBody>
      </p:sp>
      <p:sp>
        <p:nvSpPr>
          <p:cNvPr id="120" name="Rectangle 2"/>
          <p:cNvSpPr txBox="1">
            <a:spLocks noChangeArrowheads="1"/>
          </p:cNvSpPr>
          <p:nvPr/>
        </p:nvSpPr>
        <p:spPr>
          <a:xfrm>
            <a:off x="1764732" y="1015593"/>
            <a:ext cx="6772275" cy="994172"/>
          </a:xfrm>
          <a:prstGeom prst="rect">
            <a:avLst/>
          </a:prstGeom>
        </p:spPr>
        <p:txBody>
          <a:bodyPr/>
          <a:lstStyle/>
          <a:p>
            <a:pPr lvl="0"/>
            <a:endParaRPr lang="zh-CN" altLang="en-US" sz="3300" dirty="0">
              <a:solidFill>
                <a:srgbClr val="2E75B6"/>
              </a:solidFill>
              <a:latin typeface="宋体" charset="-122"/>
              <a:cs typeface="Microsoft Himalaya" panose="01010100010101010101" pitchFamily="2" charset="0"/>
            </a:endParaRPr>
          </a:p>
        </p:txBody>
      </p:sp>
      <p:sp>
        <p:nvSpPr>
          <p:cNvPr id="121" name="标题 120"/>
          <p:cNvSpPr>
            <a:spLocks noGrp="1"/>
          </p:cNvSpPr>
          <p:nvPr>
            <p:ph type="title"/>
          </p:nvPr>
        </p:nvSpPr>
        <p:spPr>
          <a:xfrm>
            <a:off x="290344" y="105591"/>
            <a:ext cx="7886700" cy="1325563"/>
          </a:xfrm>
        </p:spPr>
        <p:txBody>
          <a:bodyPr>
            <a:normAutofit/>
          </a:bodyPr>
          <a:lstStyle/>
          <a:p>
            <a:pPr lvl="0"/>
            <a:r>
              <a:rPr lang="zh-CN" altLang="en-US" sz="3600" dirty="0">
                <a:latin typeface="宋体" charset="-122"/>
                <a:ea typeface="宋体" charset="-122"/>
              </a:rPr>
              <a:t>三、</a:t>
            </a:r>
            <a:r>
              <a:rPr lang="en-US" altLang="zh-CN" sz="3600" dirty="0">
                <a:latin typeface="Times New Roman" pitchFamily="18" charset="0"/>
                <a:sym typeface="Wingdings" pitchFamily="2" charset="2"/>
              </a:rPr>
              <a:t> </a:t>
            </a:r>
            <a:r>
              <a:rPr lang="en-US" altLang="zh-CN" sz="3600" dirty="0">
                <a:latin typeface="宋体" charset="-122"/>
                <a:sym typeface="Wingdings" pitchFamily="2" charset="2"/>
              </a:rPr>
              <a:t>Postfix Evaluation</a:t>
            </a:r>
            <a:r>
              <a:rPr lang="zh-CN" altLang="en-US" sz="3600" dirty="0">
                <a:latin typeface="宋体" charset="-122"/>
                <a:sym typeface="Wingdings" pitchFamily="2" charset="2"/>
              </a:rPr>
              <a:t>后缀</a:t>
            </a:r>
            <a:r>
              <a:rPr lang="zh-CN" altLang="en-US" sz="3600" dirty="0" smtClean="0">
                <a:latin typeface="宋体" charset="-122"/>
                <a:sym typeface="Wingdings" pitchFamily="2" charset="2"/>
              </a:rPr>
              <a:t>表达式</a:t>
            </a:r>
            <a:r>
              <a:rPr lang="en-US" altLang="zh-CN" sz="3600" dirty="0" smtClean="0">
                <a:latin typeface="宋体" charset="-122"/>
                <a:sym typeface="Wingdings" pitchFamily="2" charset="2"/>
              </a:rPr>
              <a:t/>
            </a:r>
            <a:br>
              <a:rPr lang="en-US" altLang="zh-CN" sz="3600" dirty="0" smtClean="0">
                <a:latin typeface="宋体" charset="-122"/>
                <a:sym typeface="Wingdings" pitchFamily="2" charset="2"/>
              </a:rPr>
            </a:br>
            <a:r>
              <a:rPr lang="en-US" altLang="zh-CN" sz="3600" dirty="0" smtClean="0">
                <a:latin typeface="宋体" charset="-122"/>
                <a:sym typeface="Wingdings" pitchFamily="2" charset="2"/>
              </a:rPr>
              <a:t>          </a:t>
            </a:r>
            <a:r>
              <a:rPr lang="en-US" altLang="zh-CN" sz="3600" dirty="0" smtClean="0"/>
              <a:t>Reverse </a:t>
            </a:r>
            <a:r>
              <a:rPr lang="en-US" altLang="zh-CN" sz="3600" dirty="0"/>
              <a:t>Polish Notation, RPN</a:t>
            </a:r>
            <a:endParaRPr lang="zh-CN" altLang="en-US" sz="3600" dirty="0"/>
          </a:p>
        </p:txBody>
      </p:sp>
      <p:sp>
        <p:nvSpPr>
          <p:cNvPr id="123" name="文本框 5"/>
          <p:cNvSpPr txBox="1"/>
          <p:nvPr/>
        </p:nvSpPr>
        <p:spPr>
          <a:xfrm>
            <a:off x="290344" y="6339899"/>
            <a:ext cx="6974986" cy="369332"/>
          </a:xfrm>
          <a:prstGeom prst="rect">
            <a:avLst/>
          </a:prstGeom>
          <a:noFill/>
          <a:ln>
            <a:solidFill>
              <a:schemeClr val="bg2"/>
            </a:solidFill>
          </a:ln>
        </p:spPr>
        <p:txBody>
          <a:bodyPr wrap="none" rtlCol="0" anchor="ctr" anchorCtr="1">
            <a:spAutoFit/>
          </a:bodyPr>
          <a:lstStyle/>
          <a:p>
            <a:r>
              <a:rPr lang="zh-CN" altLang="en-US" dirty="0">
                <a:solidFill>
                  <a:srgbClr val="FF0000"/>
                </a:solidFill>
                <a:latin typeface="Microsoft YaHei UI" panose="020B0503020204020204" pitchFamily="34" charset="-122"/>
                <a:ea typeface="Microsoft YaHei UI" panose="020B0503020204020204" pitchFamily="34" charset="-122"/>
              </a:rPr>
              <a:t>备注</a:t>
            </a:r>
            <a:r>
              <a:rPr lang="zh-CN" altLang="en-US" dirty="0">
                <a:latin typeface="Microsoft YaHei UI" panose="020B0503020204020204" pitchFamily="34" charset="-122"/>
                <a:ea typeface="Microsoft YaHei UI" panose="020B0503020204020204" pitchFamily="34" charset="-122"/>
              </a:rPr>
              <a:t>：示例引自</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数据结构与算法分析</a:t>
            </a:r>
            <a:r>
              <a:rPr lang="en-US" altLang="zh-CN"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8.5《</a:t>
            </a:r>
            <a:r>
              <a:rPr lang="zh-CN" altLang="en-US" dirty="0" smtClean="0">
                <a:latin typeface="Microsoft YaHei UI" panose="020B0503020204020204" pitchFamily="34" charset="-122"/>
                <a:ea typeface="Microsoft YaHei UI" panose="020B0503020204020204" pitchFamily="34" charset="-122"/>
              </a:rPr>
              <a:t>大话数据结构 </a:t>
            </a:r>
            <a:r>
              <a:rPr lang="en-US" altLang="zh-CN" dirty="0" smtClean="0">
                <a:latin typeface="Microsoft YaHei UI" panose="020B0503020204020204" pitchFamily="34" charset="-122"/>
                <a:ea typeface="Microsoft YaHei UI" panose="020B0503020204020204" pitchFamily="34" charset="-122"/>
              </a:rPr>
              <a:t>4.9》</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7910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500"/>
                                        <p:tgtEl>
                                          <p:spTgt spid="3584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 calcmode="lin" valueType="num">
                                      <p:cBhvr>
                                        <p:cTn id="12" dur="500" fill="hold"/>
                                        <p:tgtEl>
                                          <p:spTgt spid="35845"/>
                                        </p:tgtEl>
                                        <p:attrNameLst>
                                          <p:attrName>ppt_x</p:attrName>
                                        </p:attrNameLst>
                                      </p:cBhvr>
                                      <p:tavLst>
                                        <p:tav tm="0">
                                          <p:val>
                                            <p:strVal val="#ppt_x"/>
                                          </p:val>
                                        </p:tav>
                                        <p:tav tm="100000">
                                          <p:val>
                                            <p:strVal val="#ppt_x"/>
                                          </p:val>
                                        </p:tav>
                                      </p:tavLst>
                                    </p:anim>
                                    <p:anim calcmode="lin" valueType="num">
                                      <p:cBhvr>
                                        <p:cTn id="13" dur="500" fill="hold"/>
                                        <p:tgtEl>
                                          <p:spTgt spid="35845"/>
                                        </p:tgtEl>
                                        <p:attrNameLst>
                                          <p:attrName>ppt_y</p:attrName>
                                        </p:attrNameLst>
                                      </p:cBhvr>
                                      <p:tavLst>
                                        <p:tav tm="0">
                                          <p:val>
                                            <p:strVal val="#ppt_y-#ppt_h/2"/>
                                          </p:val>
                                        </p:tav>
                                        <p:tav tm="100000">
                                          <p:val>
                                            <p:strVal val="#ppt_y"/>
                                          </p:val>
                                        </p:tav>
                                      </p:tavLst>
                                    </p:anim>
                                    <p:anim calcmode="lin" valueType="num">
                                      <p:cBhvr>
                                        <p:cTn id="14" dur="500" fill="hold"/>
                                        <p:tgtEl>
                                          <p:spTgt spid="35845"/>
                                        </p:tgtEl>
                                        <p:attrNameLst>
                                          <p:attrName>ppt_w</p:attrName>
                                        </p:attrNameLst>
                                      </p:cBhvr>
                                      <p:tavLst>
                                        <p:tav tm="0">
                                          <p:val>
                                            <p:strVal val="#ppt_w"/>
                                          </p:val>
                                        </p:tav>
                                        <p:tav tm="100000">
                                          <p:val>
                                            <p:strVal val="#ppt_w"/>
                                          </p:val>
                                        </p:tav>
                                      </p:tavLst>
                                    </p:anim>
                                    <p:anim calcmode="lin" valueType="num">
                                      <p:cBhvr>
                                        <p:cTn id="15" dur="500" fill="hold"/>
                                        <p:tgtEl>
                                          <p:spTgt spid="3584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35846"/>
                                        </p:tgtEl>
                                        <p:attrNameLst>
                                          <p:attrName>style.visibility</p:attrName>
                                        </p:attrNameLst>
                                      </p:cBhvr>
                                      <p:to>
                                        <p:strVal val="visible"/>
                                      </p:to>
                                    </p:set>
                                    <p:anim calcmode="lin" valueType="num">
                                      <p:cBhvr>
                                        <p:cTn id="20" dur="500" fill="hold"/>
                                        <p:tgtEl>
                                          <p:spTgt spid="35846"/>
                                        </p:tgtEl>
                                        <p:attrNameLst>
                                          <p:attrName>ppt_x</p:attrName>
                                        </p:attrNameLst>
                                      </p:cBhvr>
                                      <p:tavLst>
                                        <p:tav tm="0">
                                          <p:val>
                                            <p:strVal val="#ppt_x"/>
                                          </p:val>
                                        </p:tav>
                                        <p:tav tm="100000">
                                          <p:val>
                                            <p:strVal val="#ppt_x"/>
                                          </p:val>
                                        </p:tav>
                                      </p:tavLst>
                                    </p:anim>
                                    <p:anim calcmode="lin" valueType="num">
                                      <p:cBhvr>
                                        <p:cTn id="21" dur="500" fill="hold"/>
                                        <p:tgtEl>
                                          <p:spTgt spid="35846"/>
                                        </p:tgtEl>
                                        <p:attrNameLst>
                                          <p:attrName>ppt_y</p:attrName>
                                        </p:attrNameLst>
                                      </p:cBhvr>
                                      <p:tavLst>
                                        <p:tav tm="0">
                                          <p:val>
                                            <p:strVal val="#ppt_y-#ppt_h/2"/>
                                          </p:val>
                                        </p:tav>
                                        <p:tav tm="100000">
                                          <p:val>
                                            <p:strVal val="#ppt_y"/>
                                          </p:val>
                                        </p:tav>
                                      </p:tavLst>
                                    </p:anim>
                                    <p:anim calcmode="lin" valueType="num">
                                      <p:cBhvr>
                                        <p:cTn id="22" dur="500" fill="hold"/>
                                        <p:tgtEl>
                                          <p:spTgt spid="35846"/>
                                        </p:tgtEl>
                                        <p:attrNameLst>
                                          <p:attrName>ppt_w</p:attrName>
                                        </p:attrNameLst>
                                      </p:cBhvr>
                                      <p:tavLst>
                                        <p:tav tm="0">
                                          <p:val>
                                            <p:strVal val="#ppt_w"/>
                                          </p:val>
                                        </p:tav>
                                        <p:tav tm="100000">
                                          <p:val>
                                            <p:strVal val="#ppt_w"/>
                                          </p:val>
                                        </p:tav>
                                      </p:tavLst>
                                    </p:anim>
                                    <p:anim calcmode="lin" valueType="num">
                                      <p:cBhvr>
                                        <p:cTn id="23" dur="500" fill="hold"/>
                                        <p:tgtEl>
                                          <p:spTgt spid="3584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4" name="WHOOSH.WAV"/>
                                        </p:tgtEl>
                                      </p:cMediaNode>
                                    </p:audio>
                                  </p:sub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35847"/>
                                        </p:tgtEl>
                                        <p:attrNameLst>
                                          <p:attrName>style.visibility</p:attrName>
                                        </p:attrNameLst>
                                      </p:cBhvr>
                                      <p:to>
                                        <p:strVal val="visible"/>
                                      </p:to>
                                    </p:set>
                                    <p:anim calcmode="lin" valueType="num">
                                      <p:cBhvr>
                                        <p:cTn id="28" dur="500" fill="hold"/>
                                        <p:tgtEl>
                                          <p:spTgt spid="35847"/>
                                        </p:tgtEl>
                                        <p:attrNameLst>
                                          <p:attrName>ppt_x</p:attrName>
                                        </p:attrNameLst>
                                      </p:cBhvr>
                                      <p:tavLst>
                                        <p:tav tm="0">
                                          <p:val>
                                            <p:strVal val="#ppt_x"/>
                                          </p:val>
                                        </p:tav>
                                        <p:tav tm="100000">
                                          <p:val>
                                            <p:strVal val="#ppt_x"/>
                                          </p:val>
                                        </p:tav>
                                      </p:tavLst>
                                    </p:anim>
                                    <p:anim calcmode="lin" valueType="num">
                                      <p:cBhvr>
                                        <p:cTn id="29" dur="500" fill="hold"/>
                                        <p:tgtEl>
                                          <p:spTgt spid="35847"/>
                                        </p:tgtEl>
                                        <p:attrNameLst>
                                          <p:attrName>ppt_y</p:attrName>
                                        </p:attrNameLst>
                                      </p:cBhvr>
                                      <p:tavLst>
                                        <p:tav tm="0">
                                          <p:val>
                                            <p:strVal val="#ppt_y-#ppt_h/2"/>
                                          </p:val>
                                        </p:tav>
                                        <p:tav tm="100000">
                                          <p:val>
                                            <p:strVal val="#ppt_y"/>
                                          </p:val>
                                        </p:tav>
                                      </p:tavLst>
                                    </p:anim>
                                    <p:anim calcmode="lin" valueType="num">
                                      <p:cBhvr>
                                        <p:cTn id="30" dur="500" fill="hold"/>
                                        <p:tgtEl>
                                          <p:spTgt spid="35847"/>
                                        </p:tgtEl>
                                        <p:attrNameLst>
                                          <p:attrName>ppt_w</p:attrName>
                                        </p:attrNameLst>
                                      </p:cBhvr>
                                      <p:tavLst>
                                        <p:tav tm="0">
                                          <p:val>
                                            <p:strVal val="#ppt_w"/>
                                          </p:val>
                                        </p:tav>
                                        <p:tav tm="100000">
                                          <p:val>
                                            <p:strVal val="#ppt_w"/>
                                          </p:val>
                                        </p:tav>
                                      </p:tavLst>
                                    </p:anim>
                                    <p:anim calcmode="lin" valueType="num">
                                      <p:cBhvr>
                                        <p:cTn id="31" dur="500" fill="hold"/>
                                        <p:tgtEl>
                                          <p:spTgt spid="3584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4" name="WHOOSH.WAV"/>
                                        </p:tgtEl>
                                      </p:cMediaNode>
                                    </p:audio>
                                  </p:subTnLst>
                                </p:cTn>
                              </p:par>
                            </p:childTnLst>
                          </p:cTn>
                        </p:par>
                      </p:childTnLst>
                    </p:cTn>
                  </p:par>
                  <p:par>
                    <p:cTn id="32" fill="hold">
                      <p:stCondLst>
                        <p:cond delay="indefinite"/>
                      </p:stCondLst>
                      <p:childTnLst>
                        <p:par>
                          <p:cTn id="33" fill="hold">
                            <p:stCondLst>
                              <p:cond delay="0"/>
                            </p:stCondLst>
                            <p:childTnLst>
                              <p:par>
                                <p:cTn id="34" presetID="17" presetClass="entr" presetSubtype="1" fill="hold" grpId="0" nodeType="clickEffect">
                                  <p:stCondLst>
                                    <p:cond delay="0"/>
                                  </p:stCondLst>
                                  <p:childTnLst>
                                    <p:set>
                                      <p:cBhvr>
                                        <p:cTn id="35" dur="1" fill="hold">
                                          <p:stCondLst>
                                            <p:cond delay="0"/>
                                          </p:stCondLst>
                                        </p:cTn>
                                        <p:tgtEl>
                                          <p:spTgt spid="35960"/>
                                        </p:tgtEl>
                                        <p:attrNameLst>
                                          <p:attrName>style.visibility</p:attrName>
                                        </p:attrNameLst>
                                      </p:cBhvr>
                                      <p:to>
                                        <p:strVal val="visible"/>
                                      </p:to>
                                    </p:set>
                                    <p:anim calcmode="lin" valueType="num">
                                      <p:cBhvr>
                                        <p:cTn id="36" dur="500" fill="hold"/>
                                        <p:tgtEl>
                                          <p:spTgt spid="35960"/>
                                        </p:tgtEl>
                                        <p:attrNameLst>
                                          <p:attrName>ppt_x</p:attrName>
                                        </p:attrNameLst>
                                      </p:cBhvr>
                                      <p:tavLst>
                                        <p:tav tm="0">
                                          <p:val>
                                            <p:strVal val="#ppt_x"/>
                                          </p:val>
                                        </p:tav>
                                        <p:tav tm="100000">
                                          <p:val>
                                            <p:strVal val="#ppt_x"/>
                                          </p:val>
                                        </p:tav>
                                      </p:tavLst>
                                    </p:anim>
                                    <p:anim calcmode="lin" valueType="num">
                                      <p:cBhvr>
                                        <p:cTn id="37" dur="500" fill="hold"/>
                                        <p:tgtEl>
                                          <p:spTgt spid="35960"/>
                                        </p:tgtEl>
                                        <p:attrNameLst>
                                          <p:attrName>ppt_y</p:attrName>
                                        </p:attrNameLst>
                                      </p:cBhvr>
                                      <p:tavLst>
                                        <p:tav tm="0">
                                          <p:val>
                                            <p:strVal val="#ppt_y-#ppt_h/2"/>
                                          </p:val>
                                        </p:tav>
                                        <p:tav tm="100000">
                                          <p:val>
                                            <p:strVal val="#ppt_y"/>
                                          </p:val>
                                        </p:tav>
                                      </p:tavLst>
                                    </p:anim>
                                    <p:anim calcmode="lin" valueType="num">
                                      <p:cBhvr>
                                        <p:cTn id="38" dur="500" fill="hold"/>
                                        <p:tgtEl>
                                          <p:spTgt spid="35960"/>
                                        </p:tgtEl>
                                        <p:attrNameLst>
                                          <p:attrName>ppt_w</p:attrName>
                                        </p:attrNameLst>
                                      </p:cBhvr>
                                      <p:tavLst>
                                        <p:tav tm="0">
                                          <p:val>
                                            <p:strVal val="#ppt_w"/>
                                          </p:val>
                                        </p:tav>
                                        <p:tav tm="100000">
                                          <p:val>
                                            <p:strVal val="#ppt_w"/>
                                          </p:val>
                                        </p:tav>
                                      </p:tavLst>
                                    </p:anim>
                                    <p:anim calcmode="lin" valueType="num">
                                      <p:cBhvr>
                                        <p:cTn id="39" dur="500" fill="hold"/>
                                        <p:tgtEl>
                                          <p:spTgt spid="3596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4"/>
                                            </p:cond>
                                          </p:stCondLst>
                                          <p:endCondLst>
                                            <p:cond evt="onStopAudio" delay="0">
                                              <p:tgtEl>
                                                <p:sldTgt/>
                                              </p:tgtEl>
                                            </p:cond>
                                          </p:endCondLst>
                                        </p:cTn>
                                        <p:tgtEl>
                                          <p:sndTgt r:embed="rId4" name="WHOOSH.WAV"/>
                                        </p:tgtEl>
                                      </p:cMediaNode>
                                    </p:audio>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5849"/>
                                        </p:tgtEl>
                                        <p:attrNameLst>
                                          <p:attrName>style.visibility</p:attrName>
                                        </p:attrNameLst>
                                      </p:cBhvr>
                                      <p:to>
                                        <p:strVal val="visible"/>
                                      </p:to>
                                    </p:set>
                                    <p:animEffect transition="in" filter="wipe(left)">
                                      <p:cBhvr>
                                        <p:cTn id="44" dur="500"/>
                                        <p:tgtEl>
                                          <p:spTgt spid="35849"/>
                                        </p:tgtEl>
                                      </p:cBhvr>
                                    </p:animEffect>
                                  </p:childTnLst>
                                  <p:subTnLst>
                                    <p:audio>
                                      <p:cMediaNode>
                                        <p:cTn display="0" masterRel="sameClick">
                                          <p:stCondLst>
                                            <p:cond evt="begin" delay="0">
                                              <p:tn val="42"/>
                                            </p:cond>
                                          </p:stCondLst>
                                          <p:endCondLst>
                                            <p:cond evt="onStopAudio" delay="0">
                                              <p:tgtEl>
                                                <p:sldTgt/>
                                              </p:tgtEl>
                                            </p:cond>
                                          </p:endCondLst>
                                        </p:cTn>
                                        <p:tgtEl>
                                          <p:sndTgt r:embed="rId3" name="TYPE.WAV"/>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5850"/>
                                        </p:tgtEl>
                                        <p:attrNameLst>
                                          <p:attrName>style.visibility</p:attrName>
                                        </p:attrNameLst>
                                      </p:cBhvr>
                                      <p:to>
                                        <p:strVal val="visible"/>
                                      </p:to>
                                    </p:set>
                                  </p:childTnLst>
                                  <p:subTnLst>
                                    <p:audio>
                                      <p:cMediaNode>
                                        <p:cTn display="0" masterRel="sameClick">
                                          <p:stCondLst>
                                            <p:cond evt="begin" delay="0">
                                              <p:tn val="47"/>
                                            </p:cond>
                                          </p:stCondLst>
                                          <p:endCondLst>
                                            <p:cond evt="onStopAudio" delay="0">
                                              <p:tgtEl>
                                                <p:sldTgt/>
                                              </p:tgtEl>
                                            </p:cond>
                                          </p:endCondLst>
                                        </p:cTn>
                                        <p:tgtEl>
                                          <p:sndTgt r:embed="rId5" name="DING.WAV"/>
                                        </p:tgtEl>
                                      </p:cMediaNode>
                                    </p:audio>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0"/>
                                        </p:tgtEl>
                                        <p:attrNameLst>
                                          <p:attrName>style.visibility</p:attrName>
                                        </p:attrNameLst>
                                      </p:cBhvr>
                                      <p:to>
                                        <p:strVal val="visible"/>
                                      </p:to>
                                    </p:se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right)">
                                      <p:cBhvr>
                                        <p:cTn id="56"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3" name="TYPE.WAV"/>
                                        </p:tgtEl>
                                      </p:cMediaNode>
                                    </p:audio>
                                  </p:subTnLst>
                                </p:cTn>
                              </p:par>
                            </p:childTnLst>
                          </p:cTn>
                        </p:par>
                      </p:childTnLst>
                    </p:cTn>
                  </p:par>
                  <p:par>
                    <p:cTn id="57" fill="hold">
                      <p:stCondLst>
                        <p:cond delay="indefinite"/>
                      </p:stCondLst>
                      <p:childTnLst>
                        <p:par>
                          <p:cTn id="58" fill="hold">
                            <p:stCondLst>
                              <p:cond delay="0"/>
                            </p:stCondLst>
                            <p:childTnLst>
                              <p:par>
                                <p:cTn id="59" presetID="17" presetClass="entr" presetSubtype="1" fill="hold" grpId="0" nodeType="clickEffect">
                                  <p:stCondLst>
                                    <p:cond delay="0"/>
                                  </p:stCondLst>
                                  <p:childTnLst>
                                    <p:set>
                                      <p:cBhvr>
                                        <p:cTn id="60" dur="1" fill="hold">
                                          <p:stCondLst>
                                            <p:cond delay="0"/>
                                          </p:stCondLst>
                                        </p:cTn>
                                        <p:tgtEl>
                                          <p:spTgt spid="35854"/>
                                        </p:tgtEl>
                                        <p:attrNameLst>
                                          <p:attrName>style.visibility</p:attrName>
                                        </p:attrNameLst>
                                      </p:cBhvr>
                                      <p:to>
                                        <p:strVal val="visible"/>
                                      </p:to>
                                    </p:set>
                                    <p:anim calcmode="lin" valueType="num">
                                      <p:cBhvr>
                                        <p:cTn id="61" dur="500" fill="hold"/>
                                        <p:tgtEl>
                                          <p:spTgt spid="35854"/>
                                        </p:tgtEl>
                                        <p:attrNameLst>
                                          <p:attrName>ppt_x</p:attrName>
                                        </p:attrNameLst>
                                      </p:cBhvr>
                                      <p:tavLst>
                                        <p:tav tm="0">
                                          <p:val>
                                            <p:strVal val="#ppt_x"/>
                                          </p:val>
                                        </p:tav>
                                        <p:tav tm="100000">
                                          <p:val>
                                            <p:strVal val="#ppt_x"/>
                                          </p:val>
                                        </p:tav>
                                      </p:tavLst>
                                    </p:anim>
                                    <p:anim calcmode="lin" valueType="num">
                                      <p:cBhvr>
                                        <p:cTn id="62" dur="500" fill="hold"/>
                                        <p:tgtEl>
                                          <p:spTgt spid="35854"/>
                                        </p:tgtEl>
                                        <p:attrNameLst>
                                          <p:attrName>ppt_y</p:attrName>
                                        </p:attrNameLst>
                                      </p:cBhvr>
                                      <p:tavLst>
                                        <p:tav tm="0">
                                          <p:val>
                                            <p:strVal val="#ppt_y-#ppt_h/2"/>
                                          </p:val>
                                        </p:tav>
                                        <p:tav tm="100000">
                                          <p:val>
                                            <p:strVal val="#ppt_y"/>
                                          </p:val>
                                        </p:tav>
                                      </p:tavLst>
                                    </p:anim>
                                    <p:anim calcmode="lin" valueType="num">
                                      <p:cBhvr>
                                        <p:cTn id="63" dur="500" fill="hold"/>
                                        <p:tgtEl>
                                          <p:spTgt spid="35854"/>
                                        </p:tgtEl>
                                        <p:attrNameLst>
                                          <p:attrName>ppt_w</p:attrName>
                                        </p:attrNameLst>
                                      </p:cBhvr>
                                      <p:tavLst>
                                        <p:tav tm="0">
                                          <p:val>
                                            <p:strVal val="#ppt_w"/>
                                          </p:val>
                                        </p:tav>
                                        <p:tav tm="100000">
                                          <p:val>
                                            <p:strVal val="#ppt_w"/>
                                          </p:val>
                                        </p:tav>
                                      </p:tavLst>
                                    </p:anim>
                                    <p:anim calcmode="lin" valueType="num">
                                      <p:cBhvr>
                                        <p:cTn id="64" dur="500" fill="hold"/>
                                        <p:tgtEl>
                                          <p:spTgt spid="3585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9"/>
                                            </p:cond>
                                          </p:stCondLst>
                                          <p:endCondLst>
                                            <p:cond evt="onStopAudio" delay="0">
                                              <p:tgtEl>
                                                <p:sldTgt/>
                                              </p:tgtEl>
                                            </p:cond>
                                          </p:endCondLst>
                                        </p:cTn>
                                        <p:tgtEl>
                                          <p:sndTgt r:embed="rId6" name="CASHREG.WAV"/>
                                        </p:tgtEl>
                                      </p:cMediaNode>
                                    </p:audio>
                                  </p:sub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35858"/>
                                        </p:tgtEl>
                                        <p:attrNameLst>
                                          <p:attrName>style.visibility</p:attrName>
                                        </p:attrNameLst>
                                      </p:cBhvr>
                                      <p:to>
                                        <p:strVal val="visible"/>
                                      </p:to>
                                    </p:set>
                                    <p:animEffect transition="in" filter="dissolve">
                                      <p:cBhvr>
                                        <p:cTn id="68" dur="500"/>
                                        <p:tgtEl>
                                          <p:spTgt spid="35858"/>
                                        </p:tgtEl>
                                      </p:cBhvr>
                                    </p:animEffect>
                                  </p:childTnLst>
                                  <p:subTnLst>
                                    <p:audio>
                                      <p:cMediaNode>
                                        <p:cTn display="0" masterRel="sameClick">
                                          <p:stCondLst>
                                            <p:cond evt="begin" delay="0">
                                              <p:tn val="66"/>
                                            </p:cond>
                                          </p:stCondLst>
                                          <p:endCondLst>
                                            <p:cond evt="onStopAudio" delay="0">
                                              <p:tgtEl>
                                                <p:sldTgt/>
                                              </p:tgtEl>
                                            </p:cond>
                                          </p:endCondLst>
                                        </p:cTn>
                                        <p:tgtEl>
                                          <p:sndTgt r:embed="rId7" name="CAMERA.WAV"/>
                                        </p:tgtEl>
                                      </p:cMediaNode>
                                    </p:audio>
                                  </p:subTnLst>
                                </p:cTn>
                              </p:par>
                            </p:childTnLst>
                          </p:cTn>
                        </p:par>
                        <p:par>
                          <p:cTn id="69" fill="hold">
                            <p:stCondLst>
                              <p:cond delay="1000"/>
                            </p:stCondLst>
                            <p:childTnLst>
                              <p:par>
                                <p:cTn id="70" presetID="22" presetClass="entr" presetSubtype="2" fill="hold"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right)">
                                      <p:cBhvr>
                                        <p:cTn id="7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70"/>
                                            </p:cond>
                                          </p:stCondLst>
                                          <p:endCondLst>
                                            <p:cond evt="onStopAudio" delay="0">
                                              <p:tgtEl>
                                                <p:sldTgt/>
                                              </p:tgtEl>
                                            </p:cond>
                                          </p:endCondLst>
                                        </p:cTn>
                                        <p:tgtEl>
                                          <p:sndTgt r:embed="rId3" name="TYPE.WAV"/>
                                        </p:tgtEl>
                                      </p:cMediaNode>
                                    </p:audio>
                                  </p:subTnLst>
                                </p:cTn>
                              </p:par>
                            </p:childTnLst>
                          </p:cTn>
                        </p:par>
                      </p:childTnLst>
                    </p:cTn>
                  </p:par>
                  <p:par>
                    <p:cTn id="73" fill="hold">
                      <p:stCondLst>
                        <p:cond delay="indefinite"/>
                      </p:stCondLst>
                      <p:childTnLst>
                        <p:par>
                          <p:cTn id="74" fill="hold">
                            <p:stCondLst>
                              <p:cond delay="0"/>
                            </p:stCondLst>
                            <p:childTnLst>
                              <p:par>
                                <p:cTn id="75" presetID="17" presetClass="entr" presetSubtype="1" fill="hold" grpId="0" nodeType="clickEffect">
                                  <p:stCondLst>
                                    <p:cond delay="0"/>
                                  </p:stCondLst>
                                  <p:childTnLst>
                                    <p:set>
                                      <p:cBhvr>
                                        <p:cTn id="76" dur="1" fill="hold">
                                          <p:stCondLst>
                                            <p:cond delay="0"/>
                                          </p:stCondLst>
                                        </p:cTn>
                                        <p:tgtEl>
                                          <p:spTgt spid="35859"/>
                                        </p:tgtEl>
                                        <p:attrNameLst>
                                          <p:attrName>style.visibility</p:attrName>
                                        </p:attrNameLst>
                                      </p:cBhvr>
                                      <p:to>
                                        <p:strVal val="visible"/>
                                      </p:to>
                                    </p:set>
                                    <p:anim calcmode="lin" valueType="num">
                                      <p:cBhvr>
                                        <p:cTn id="77" dur="500" fill="hold"/>
                                        <p:tgtEl>
                                          <p:spTgt spid="35859"/>
                                        </p:tgtEl>
                                        <p:attrNameLst>
                                          <p:attrName>ppt_x</p:attrName>
                                        </p:attrNameLst>
                                      </p:cBhvr>
                                      <p:tavLst>
                                        <p:tav tm="0">
                                          <p:val>
                                            <p:strVal val="#ppt_x"/>
                                          </p:val>
                                        </p:tav>
                                        <p:tav tm="100000">
                                          <p:val>
                                            <p:strVal val="#ppt_x"/>
                                          </p:val>
                                        </p:tav>
                                      </p:tavLst>
                                    </p:anim>
                                    <p:anim calcmode="lin" valueType="num">
                                      <p:cBhvr>
                                        <p:cTn id="78" dur="500" fill="hold"/>
                                        <p:tgtEl>
                                          <p:spTgt spid="35859"/>
                                        </p:tgtEl>
                                        <p:attrNameLst>
                                          <p:attrName>ppt_y</p:attrName>
                                        </p:attrNameLst>
                                      </p:cBhvr>
                                      <p:tavLst>
                                        <p:tav tm="0">
                                          <p:val>
                                            <p:strVal val="#ppt_y-#ppt_h/2"/>
                                          </p:val>
                                        </p:tav>
                                        <p:tav tm="100000">
                                          <p:val>
                                            <p:strVal val="#ppt_y"/>
                                          </p:val>
                                        </p:tav>
                                      </p:tavLst>
                                    </p:anim>
                                    <p:anim calcmode="lin" valueType="num">
                                      <p:cBhvr>
                                        <p:cTn id="79" dur="500" fill="hold"/>
                                        <p:tgtEl>
                                          <p:spTgt spid="35859"/>
                                        </p:tgtEl>
                                        <p:attrNameLst>
                                          <p:attrName>ppt_w</p:attrName>
                                        </p:attrNameLst>
                                      </p:cBhvr>
                                      <p:tavLst>
                                        <p:tav tm="0">
                                          <p:val>
                                            <p:strVal val="#ppt_w"/>
                                          </p:val>
                                        </p:tav>
                                        <p:tav tm="100000">
                                          <p:val>
                                            <p:strVal val="#ppt_w"/>
                                          </p:val>
                                        </p:tav>
                                      </p:tavLst>
                                    </p:anim>
                                    <p:anim calcmode="lin" valueType="num">
                                      <p:cBhvr>
                                        <p:cTn id="80" dur="500" fill="hold"/>
                                        <p:tgtEl>
                                          <p:spTgt spid="3585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5"/>
                                            </p:cond>
                                          </p:stCondLst>
                                          <p:endCondLst>
                                            <p:cond evt="onStopAudio" delay="0">
                                              <p:tgtEl>
                                                <p:sldTgt/>
                                              </p:tgtEl>
                                            </p:cond>
                                          </p:endCondLst>
                                        </p:cTn>
                                        <p:tgtEl>
                                          <p:sndTgt r:embed="rId6" name="CASHREG.WAV"/>
                                        </p:tgtEl>
                                      </p:cMediaNode>
                                    </p:audio>
                                  </p:subTnLst>
                                </p:cTn>
                              </p:par>
                            </p:childTnLst>
                          </p:cTn>
                        </p:par>
                        <p:par>
                          <p:cTn id="81" fill="hold">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35863"/>
                                        </p:tgtEl>
                                        <p:attrNameLst>
                                          <p:attrName>style.visibility</p:attrName>
                                        </p:attrNameLst>
                                      </p:cBhvr>
                                      <p:to>
                                        <p:strVal val="visible"/>
                                      </p:to>
                                    </p:set>
                                    <p:animEffect transition="in" filter="dissolve">
                                      <p:cBhvr>
                                        <p:cTn id="84" dur="500"/>
                                        <p:tgtEl>
                                          <p:spTgt spid="35863"/>
                                        </p:tgtEl>
                                      </p:cBhvr>
                                    </p:animEffect>
                                  </p:childTnLst>
                                  <p:subTnLst>
                                    <p:audio>
                                      <p:cMediaNode>
                                        <p:cTn display="0" masterRel="sameClick">
                                          <p:stCondLst>
                                            <p:cond evt="begin" delay="0">
                                              <p:tn val="82"/>
                                            </p:cond>
                                          </p:stCondLst>
                                          <p:endCondLst>
                                            <p:cond evt="onStopAudio" delay="0">
                                              <p:tgtEl>
                                                <p:sldTgt/>
                                              </p:tgtEl>
                                            </p:cond>
                                          </p:endCondLst>
                                        </p:cTn>
                                        <p:tgtEl>
                                          <p:sndTgt r:embed="rId7" name="CAMERA.WAV"/>
                                        </p:tgtEl>
                                      </p:cMediaNode>
                                    </p:audio>
                                  </p:subTnLst>
                                </p:cTn>
                              </p:par>
                            </p:childTnLst>
                          </p:cTn>
                        </p:par>
                        <p:par>
                          <p:cTn id="85" fill="hold">
                            <p:stCondLst>
                              <p:cond delay="1000"/>
                            </p:stCondLst>
                            <p:childTnLst>
                              <p:par>
                                <p:cTn id="86" presetID="22" presetClass="entr" presetSubtype="2" fill="hold" nodeType="after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wipe(right)">
                                      <p:cBhvr>
                                        <p:cTn id="88"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86"/>
                                            </p:cond>
                                          </p:stCondLst>
                                          <p:endCondLst>
                                            <p:cond evt="onStopAudio" delay="0">
                                              <p:tgtEl>
                                                <p:sldTgt/>
                                              </p:tgtEl>
                                            </p:cond>
                                          </p:endCondLst>
                                        </p:cTn>
                                        <p:tgtEl>
                                          <p:sndTgt r:embed="rId3" name="TYPE.WAV"/>
                                        </p:tgtEl>
                                      </p:cMediaNode>
                                    </p:audio>
                                  </p:subTnLst>
                                </p:cTn>
                              </p:par>
                            </p:childTnLst>
                          </p:cTn>
                        </p:par>
                      </p:childTnLst>
                    </p:cTn>
                  </p:par>
                  <p:par>
                    <p:cTn id="89" fill="hold">
                      <p:stCondLst>
                        <p:cond delay="indefinite"/>
                      </p:stCondLst>
                      <p:childTnLst>
                        <p:par>
                          <p:cTn id="90" fill="hold">
                            <p:stCondLst>
                              <p:cond delay="0"/>
                            </p:stCondLst>
                            <p:childTnLst>
                              <p:par>
                                <p:cTn id="91" presetID="17" presetClass="entr" presetSubtype="1" fill="hold" grpId="0" nodeType="clickEffect">
                                  <p:stCondLst>
                                    <p:cond delay="0"/>
                                  </p:stCondLst>
                                  <p:childTnLst>
                                    <p:set>
                                      <p:cBhvr>
                                        <p:cTn id="92" dur="1" fill="hold">
                                          <p:stCondLst>
                                            <p:cond delay="0"/>
                                          </p:stCondLst>
                                        </p:cTn>
                                        <p:tgtEl>
                                          <p:spTgt spid="35864"/>
                                        </p:tgtEl>
                                        <p:attrNameLst>
                                          <p:attrName>style.visibility</p:attrName>
                                        </p:attrNameLst>
                                      </p:cBhvr>
                                      <p:to>
                                        <p:strVal val="visible"/>
                                      </p:to>
                                    </p:set>
                                    <p:anim calcmode="lin" valueType="num">
                                      <p:cBhvr>
                                        <p:cTn id="93" dur="500" fill="hold"/>
                                        <p:tgtEl>
                                          <p:spTgt spid="35864"/>
                                        </p:tgtEl>
                                        <p:attrNameLst>
                                          <p:attrName>ppt_x</p:attrName>
                                        </p:attrNameLst>
                                      </p:cBhvr>
                                      <p:tavLst>
                                        <p:tav tm="0">
                                          <p:val>
                                            <p:strVal val="#ppt_x"/>
                                          </p:val>
                                        </p:tav>
                                        <p:tav tm="100000">
                                          <p:val>
                                            <p:strVal val="#ppt_x"/>
                                          </p:val>
                                        </p:tav>
                                      </p:tavLst>
                                    </p:anim>
                                    <p:anim calcmode="lin" valueType="num">
                                      <p:cBhvr>
                                        <p:cTn id="94" dur="500" fill="hold"/>
                                        <p:tgtEl>
                                          <p:spTgt spid="35864"/>
                                        </p:tgtEl>
                                        <p:attrNameLst>
                                          <p:attrName>ppt_y</p:attrName>
                                        </p:attrNameLst>
                                      </p:cBhvr>
                                      <p:tavLst>
                                        <p:tav tm="0">
                                          <p:val>
                                            <p:strVal val="#ppt_y-#ppt_h/2"/>
                                          </p:val>
                                        </p:tav>
                                        <p:tav tm="100000">
                                          <p:val>
                                            <p:strVal val="#ppt_y"/>
                                          </p:val>
                                        </p:tav>
                                      </p:tavLst>
                                    </p:anim>
                                    <p:anim calcmode="lin" valueType="num">
                                      <p:cBhvr>
                                        <p:cTn id="95" dur="500" fill="hold"/>
                                        <p:tgtEl>
                                          <p:spTgt spid="35864"/>
                                        </p:tgtEl>
                                        <p:attrNameLst>
                                          <p:attrName>ppt_w</p:attrName>
                                        </p:attrNameLst>
                                      </p:cBhvr>
                                      <p:tavLst>
                                        <p:tav tm="0">
                                          <p:val>
                                            <p:strVal val="#ppt_w"/>
                                          </p:val>
                                        </p:tav>
                                        <p:tav tm="100000">
                                          <p:val>
                                            <p:strVal val="#ppt_w"/>
                                          </p:val>
                                        </p:tav>
                                      </p:tavLst>
                                    </p:anim>
                                    <p:anim calcmode="lin" valueType="num">
                                      <p:cBhvr>
                                        <p:cTn id="96" dur="500" fill="hold"/>
                                        <p:tgtEl>
                                          <p:spTgt spid="3586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1"/>
                                            </p:cond>
                                          </p:stCondLst>
                                          <p:endCondLst>
                                            <p:cond evt="onStopAudio" delay="0">
                                              <p:tgtEl>
                                                <p:sldTgt/>
                                              </p:tgtEl>
                                            </p:cond>
                                          </p:endCondLst>
                                        </p:cTn>
                                        <p:tgtEl>
                                          <p:sndTgt r:embed="rId6" name="CASHREG.WAV"/>
                                        </p:tgtEl>
                                      </p:cMediaNode>
                                    </p:audio>
                                  </p:sub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35869"/>
                                        </p:tgtEl>
                                        <p:attrNameLst>
                                          <p:attrName>style.visibility</p:attrName>
                                        </p:attrNameLst>
                                      </p:cBhvr>
                                      <p:to>
                                        <p:strVal val="visible"/>
                                      </p:to>
                                    </p:set>
                                    <p:animEffect transition="in" filter="dissolve">
                                      <p:cBhvr>
                                        <p:cTn id="100" dur="500"/>
                                        <p:tgtEl>
                                          <p:spTgt spid="35869"/>
                                        </p:tgtEl>
                                      </p:cBhvr>
                                    </p:animEffect>
                                  </p:childTnLst>
                                  <p:subTnLst>
                                    <p:audio>
                                      <p:cMediaNode>
                                        <p:cTn display="0" masterRel="sameClick">
                                          <p:stCondLst>
                                            <p:cond evt="begin" delay="0">
                                              <p:tn val="98"/>
                                            </p:cond>
                                          </p:stCondLst>
                                          <p:endCondLst>
                                            <p:cond evt="onStopAudio" delay="0">
                                              <p:tgtEl>
                                                <p:sldTgt/>
                                              </p:tgtEl>
                                            </p:cond>
                                          </p:endCondLst>
                                        </p:cTn>
                                        <p:tgtEl>
                                          <p:sndTgt r:embed="rId8" name="GLASS.WAV"/>
                                        </p:tgtEl>
                                      </p:cMediaNode>
                                    </p:audio>
                                  </p:sub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499"/>
                                          </p:stCondLst>
                                        </p:cTn>
                                        <p:tgtEl>
                                          <p:spTgt spid="35865"/>
                                        </p:tgtEl>
                                        <p:attrNameLst>
                                          <p:attrName>style.visibility</p:attrName>
                                        </p:attrNameLst>
                                      </p:cBhvr>
                                      <p:to>
                                        <p:strVal val="visible"/>
                                      </p:to>
                                    </p:set>
                                  </p:childTnLst>
                                </p:cTn>
                              </p:par>
                            </p:childTnLst>
                          </p:cTn>
                        </p:par>
                        <p:par>
                          <p:cTn id="104" fill="hold">
                            <p:stCondLst>
                              <p:cond delay="1500"/>
                            </p:stCondLst>
                            <p:childTnLst>
                              <p:par>
                                <p:cTn id="105" presetID="22" presetClass="entr" presetSubtype="2" fill="hold" nodeType="after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wipe(right)">
                                      <p:cBhvr>
                                        <p:cTn id="10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105"/>
                                            </p:cond>
                                          </p:stCondLst>
                                          <p:endCondLst>
                                            <p:cond evt="onStopAudio" delay="0">
                                              <p:tgtEl>
                                                <p:sldTgt/>
                                              </p:tgtEl>
                                            </p:cond>
                                          </p:endCondLst>
                                        </p:cTn>
                                        <p:tgtEl>
                                          <p:sndTgt r:embed="rId3" name="TYPE.WAV"/>
                                        </p:tgtEl>
                                      </p:cMediaNode>
                                    </p:audio>
                                  </p:sub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5873"/>
                                        </p:tgtEl>
                                        <p:attrNameLst>
                                          <p:attrName>style.visibility</p:attrName>
                                        </p:attrNameLst>
                                      </p:cBhvr>
                                      <p:to>
                                        <p:strVal val="visible"/>
                                      </p:to>
                                    </p:set>
                                    <p:animEffect transition="in" filter="dissolve">
                                      <p:cBhvr>
                                        <p:cTn id="112" dur="500"/>
                                        <p:tgtEl>
                                          <p:spTgt spid="35873"/>
                                        </p:tgtEl>
                                      </p:cBhvr>
                                    </p:animEffect>
                                  </p:childTnLst>
                                  <p:subTnLst>
                                    <p:audio>
                                      <p:cMediaNode>
                                        <p:cTn display="0" masterRel="sameClick">
                                          <p:stCondLst>
                                            <p:cond evt="begin" delay="0">
                                              <p:tn val="110"/>
                                            </p:cond>
                                          </p:stCondLst>
                                          <p:endCondLst>
                                            <p:cond evt="onStopAudio" delay="0">
                                              <p:tgtEl>
                                                <p:sldTgt/>
                                              </p:tgtEl>
                                            </p:cond>
                                          </p:endCondLst>
                                        </p:cTn>
                                        <p:tgtEl>
                                          <p:sndTgt r:embed="rId8" name="GLASS.WAV"/>
                                        </p:tgtEl>
                                      </p:cMediaNode>
                                    </p:audio>
                                  </p:sub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499"/>
                                          </p:stCondLst>
                                        </p:cTn>
                                        <p:tgtEl>
                                          <p:spTgt spid="35867"/>
                                        </p:tgtEl>
                                        <p:attrNameLst>
                                          <p:attrName>style.visibility</p:attrName>
                                        </p:attrNameLst>
                                      </p:cBhvr>
                                      <p:to>
                                        <p:strVal val="visible"/>
                                      </p:to>
                                    </p:set>
                                  </p:childTnLst>
                                </p:cTn>
                              </p:par>
                            </p:childTnLst>
                          </p:cTn>
                        </p:par>
                        <p:par>
                          <p:cTn id="116" fill="hold">
                            <p:stCondLst>
                              <p:cond delay="1000"/>
                            </p:stCondLst>
                            <p:childTnLst>
                              <p:par>
                                <p:cTn id="117" presetID="22" presetClass="entr" presetSubtype="2" fill="hold" nodeType="afterEffect">
                                  <p:stCondLst>
                                    <p:cond delay="0"/>
                                  </p:stCondLst>
                                  <p:childTnLst>
                                    <p:set>
                                      <p:cBhvr>
                                        <p:cTn id="118" dur="1" fill="hold">
                                          <p:stCondLst>
                                            <p:cond delay="0"/>
                                          </p:stCondLst>
                                        </p:cTn>
                                        <p:tgtEl>
                                          <p:spTgt spid="6"/>
                                        </p:tgtEl>
                                        <p:attrNameLst>
                                          <p:attrName>style.visibility</p:attrName>
                                        </p:attrNameLst>
                                      </p:cBhvr>
                                      <p:to>
                                        <p:strVal val="visible"/>
                                      </p:to>
                                    </p:set>
                                    <p:animEffect transition="in" filter="wipe(right)">
                                      <p:cBhvr>
                                        <p:cTn id="119"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117"/>
                                            </p:cond>
                                          </p:stCondLst>
                                          <p:endCondLst>
                                            <p:cond evt="onStopAudio" delay="0">
                                              <p:tgtEl>
                                                <p:sldTgt/>
                                              </p:tgtEl>
                                            </p:cond>
                                          </p:endCondLst>
                                        </p:cTn>
                                        <p:tgtEl>
                                          <p:sndTgt r:embed="rId3" name="TYPE.WAV"/>
                                        </p:tgtEl>
                                      </p:cMediaNode>
                                    </p:audio>
                                  </p:sub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35866"/>
                                        </p:tgtEl>
                                        <p:attrNameLst>
                                          <p:attrName>style.visibility</p:attrName>
                                        </p:attrNameLst>
                                      </p:cBhvr>
                                      <p:to>
                                        <p:strVal val="visible"/>
                                      </p:to>
                                    </p:set>
                                    <p:animEffect transition="in" filter="wipe(up)">
                                      <p:cBhvr>
                                        <p:cTn id="124" dur="500"/>
                                        <p:tgtEl>
                                          <p:spTgt spid="35866"/>
                                        </p:tgtEl>
                                      </p:cBhvr>
                                    </p:animEffect>
                                  </p:childTnLst>
                                  <p:subTnLst>
                                    <p:audio>
                                      <p:cMediaNode>
                                        <p:cTn display="0" masterRel="sameClick">
                                          <p:stCondLst>
                                            <p:cond evt="begin" delay="0">
                                              <p:tn val="122"/>
                                            </p:cond>
                                          </p:stCondLst>
                                          <p:endCondLst>
                                            <p:cond evt="onStopAudio" delay="0">
                                              <p:tgtEl>
                                                <p:sldTgt/>
                                              </p:tgtEl>
                                            </p:cond>
                                          </p:endCondLst>
                                        </p:cTn>
                                        <p:tgtEl>
                                          <p:sndTgt r:embed="rId5" name="DING.WAV"/>
                                        </p:tgtEl>
                                      </p:cMediaNode>
                                    </p:audio>
                                  </p:subTnLst>
                                </p:cTn>
                              </p:par>
                            </p:childTnLst>
                          </p:cTn>
                        </p:par>
                        <p:par>
                          <p:cTn id="125" fill="hold">
                            <p:stCondLst>
                              <p:cond delay="500"/>
                            </p:stCondLst>
                            <p:childTnLst>
                              <p:par>
                                <p:cTn id="126" presetID="22" presetClass="entr" presetSubtype="8" fill="hold" grpId="0" nodeType="afterEffect">
                                  <p:stCondLst>
                                    <p:cond delay="1000"/>
                                  </p:stCondLst>
                                  <p:childTnLst>
                                    <p:set>
                                      <p:cBhvr>
                                        <p:cTn id="127" dur="1" fill="hold">
                                          <p:stCondLst>
                                            <p:cond delay="0"/>
                                          </p:stCondLst>
                                        </p:cTn>
                                        <p:tgtEl>
                                          <p:spTgt spid="35868"/>
                                        </p:tgtEl>
                                        <p:attrNameLst>
                                          <p:attrName>style.visibility</p:attrName>
                                        </p:attrNameLst>
                                      </p:cBhvr>
                                      <p:to>
                                        <p:strVal val="visible"/>
                                      </p:to>
                                    </p:set>
                                    <p:animEffect transition="in" filter="wipe(left)">
                                      <p:cBhvr>
                                        <p:cTn id="128" dur="500"/>
                                        <p:tgtEl>
                                          <p:spTgt spid="35868"/>
                                        </p:tgtEl>
                                      </p:cBhvr>
                                    </p:animEffect>
                                  </p:childTnLst>
                                  <p:subTnLst>
                                    <p:audio>
                                      <p:cMediaNode>
                                        <p:cTn display="0" masterRel="sameClick">
                                          <p:stCondLst>
                                            <p:cond evt="begin" delay="0">
                                              <p:tn val="126"/>
                                            </p:cond>
                                          </p:stCondLst>
                                          <p:endCondLst>
                                            <p:cond evt="onStopAudio" delay="0">
                                              <p:tgtEl>
                                                <p:sldTgt/>
                                              </p:tgtEl>
                                            </p:cond>
                                          </p:endCondLst>
                                        </p:cTn>
                                        <p:tgtEl>
                                          <p:sndTgt r:embed="rId3" name="TYPE.WAV"/>
                                        </p:tgtEl>
                                      </p:cMediaNode>
                                    </p:audio>
                                  </p:sub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35877"/>
                                        </p:tgtEl>
                                        <p:attrNameLst>
                                          <p:attrName>style.visibility</p:attrName>
                                        </p:attrNameLst>
                                      </p:cBhvr>
                                      <p:to>
                                        <p:strVal val="visible"/>
                                      </p:to>
                                    </p:set>
                                    <p:animEffect transition="in" filter="dissolve">
                                      <p:cBhvr>
                                        <p:cTn id="133" dur="500"/>
                                        <p:tgtEl>
                                          <p:spTgt spid="35877"/>
                                        </p:tgtEl>
                                      </p:cBhvr>
                                    </p:animEffect>
                                  </p:childTnLst>
                                </p:cTn>
                              </p:par>
                            </p:childTnLst>
                          </p:cTn>
                        </p:par>
                        <p:par>
                          <p:cTn id="134" fill="hold">
                            <p:stCondLst>
                              <p:cond delay="500"/>
                            </p:stCondLst>
                            <p:childTnLst>
                              <p:par>
                                <p:cTn id="135" presetID="9" presetClass="entr" presetSubtype="0" fill="hold" grpId="0" nodeType="afterEffect">
                                  <p:stCondLst>
                                    <p:cond delay="0"/>
                                  </p:stCondLst>
                                  <p:childTnLst>
                                    <p:set>
                                      <p:cBhvr>
                                        <p:cTn id="136" dur="1" fill="hold">
                                          <p:stCondLst>
                                            <p:cond delay="0"/>
                                          </p:stCondLst>
                                        </p:cTn>
                                        <p:tgtEl>
                                          <p:spTgt spid="35878"/>
                                        </p:tgtEl>
                                        <p:attrNameLst>
                                          <p:attrName>style.visibility</p:attrName>
                                        </p:attrNameLst>
                                      </p:cBhvr>
                                      <p:to>
                                        <p:strVal val="visible"/>
                                      </p:to>
                                    </p:set>
                                    <p:animEffect transition="in" filter="dissolve">
                                      <p:cBhvr>
                                        <p:cTn id="137" dur="500"/>
                                        <p:tgtEl>
                                          <p:spTgt spid="35878"/>
                                        </p:tgtEl>
                                      </p:cBhvr>
                                    </p:animEffect>
                                  </p:childTnLst>
                                  <p:subTnLst>
                                    <p:audio>
                                      <p:cMediaNode>
                                        <p:cTn display="0" masterRel="sameClick">
                                          <p:stCondLst>
                                            <p:cond evt="begin" delay="0">
                                              <p:tn val="135"/>
                                            </p:cond>
                                          </p:stCondLst>
                                          <p:endCondLst>
                                            <p:cond evt="onStopAudio" delay="0">
                                              <p:tgtEl>
                                                <p:sldTgt/>
                                              </p:tgtEl>
                                            </p:cond>
                                          </p:endCondLst>
                                        </p:cTn>
                                        <p:tgtEl>
                                          <p:sndTgt r:embed="rId7" name="CAMERA.WAV"/>
                                        </p:tgtEl>
                                      </p:cMediaNode>
                                    </p:audio>
                                  </p:subTnLst>
                                </p:cTn>
                              </p:par>
                            </p:childTnLst>
                          </p:cTn>
                        </p:par>
                        <p:par>
                          <p:cTn id="138" fill="hold">
                            <p:stCondLst>
                              <p:cond delay="1000"/>
                            </p:stCondLst>
                            <p:childTnLst>
                              <p:par>
                                <p:cTn id="139" presetID="22" presetClass="entr" presetSubtype="2" fill="hold" nodeType="afterEffect">
                                  <p:stCondLst>
                                    <p:cond delay="0"/>
                                  </p:stCondLst>
                                  <p:childTnLst>
                                    <p:set>
                                      <p:cBhvr>
                                        <p:cTn id="140" dur="1" fill="hold">
                                          <p:stCondLst>
                                            <p:cond delay="0"/>
                                          </p:stCondLst>
                                        </p:cTn>
                                        <p:tgtEl>
                                          <p:spTgt spid="7"/>
                                        </p:tgtEl>
                                        <p:attrNameLst>
                                          <p:attrName>style.visibility</p:attrName>
                                        </p:attrNameLst>
                                      </p:cBhvr>
                                      <p:to>
                                        <p:strVal val="visible"/>
                                      </p:to>
                                    </p:set>
                                    <p:animEffect transition="in" filter="wipe(right)">
                                      <p:cBhvr>
                                        <p:cTn id="14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139"/>
                                            </p:cond>
                                          </p:stCondLst>
                                          <p:endCondLst>
                                            <p:cond evt="onStopAudio" delay="0">
                                              <p:tgtEl>
                                                <p:sldTgt/>
                                              </p:tgtEl>
                                            </p:cond>
                                          </p:endCondLst>
                                        </p:cTn>
                                        <p:tgtEl>
                                          <p:sndTgt r:embed="rId3" name="TYPE.WAV"/>
                                        </p:tgtEl>
                                      </p:cMediaNode>
                                    </p:audio>
                                  </p:subTnLst>
                                </p:cTn>
                              </p:par>
                            </p:childTnLst>
                          </p:cTn>
                        </p:par>
                      </p:childTnLst>
                    </p:cTn>
                  </p:par>
                  <p:par>
                    <p:cTn id="142" fill="hold">
                      <p:stCondLst>
                        <p:cond delay="indefinite"/>
                      </p:stCondLst>
                      <p:childTnLst>
                        <p:par>
                          <p:cTn id="143" fill="hold">
                            <p:stCondLst>
                              <p:cond delay="0"/>
                            </p:stCondLst>
                            <p:childTnLst>
                              <p:par>
                                <p:cTn id="144" presetID="17" presetClass="entr" presetSubtype="1" fill="hold" grpId="0" nodeType="clickEffect">
                                  <p:stCondLst>
                                    <p:cond delay="0"/>
                                  </p:stCondLst>
                                  <p:childTnLst>
                                    <p:set>
                                      <p:cBhvr>
                                        <p:cTn id="145" dur="1" fill="hold">
                                          <p:stCondLst>
                                            <p:cond delay="0"/>
                                          </p:stCondLst>
                                        </p:cTn>
                                        <p:tgtEl>
                                          <p:spTgt spid="35882"/>
                                        </p:tgtEl>
                                        <p:attrNameLst>
                                          <p:attrName>style.visibility</p:attrName>
                                        </p:attrNameLst>
                                      </p:cBhvr>
                                      <p:to>
                                        <p:strVal val="visible"/>
                                      </p:to>
                                    </p:set>
                                    <p:anim calcmode="lin" valueType="num">
                                      <p:cBhvr>
                                        <p:cTn id="146" dur="500" fill="hold"/>
                                        <p:tgtEl>
                                          <p:spTgt spid="35882"/>
                                        </p:tgtEl>
                                        <p:attrNameLst>
                                          <p:attrName>ppt_x</p:attrName>
                                        </p:attrNameLst>
                                      </p:cBhvr>
                                      <p:tavLst>
                                        <p:tav tm="0">
                                          <p:val>
                                            <p:strVal val="#ppt_x"/>
                                          </p:val>
                                        </p:tav>
                                        <p:tav tm="100000">
                                          <p:val>
                                            <p:strVal val="#ppt_x"/>
                                          </p:val>
                                        </p:tav>
                                      </p:tavLst>
                                    </p:anim>
                                    <p:anim calcmode="lin" valueType="num">
                                      <p:cBhvr>
                                        <p:cTn id="147" dur="500" fill="hold"/>
                                        <p:tgtEl>
                                          <p:spTgt spid="35882"/>
                                        </p:tgtEl>
                                        <p:attrNameLst>
                                          <p:attrName>ppt_y</p:attrName>
                                        </p:attrNameLst>
                                      </p:cBhvr>
                                      <p:tavLst>
                                        <p:tav tm="0">
                                          <p:val>
                                            <p:strVal val="#ppt_y-#ppt_h/2"/>
                                          </p:val>
                                        </p:tav>
                                        <p:tav tm="100000">
                                          <p:val>
                                            <p:strVal val="#ppt_y"/>
                                          </p:val>
                                        </p:tav>
                                      </p:tavLst>
                                    </p:anim>
                                    <p:anim calcmode="lin" valueType="num">
                                      <p:cBhvr>
                                        <p:cTn id="148" dur="500" fill="hold"/>
                                        <p:tgtEl>
                                          <p:spTgt spid="35882"/>
                                        </p:tgtEl>
                                        <p:attrNameLst>
                                          <p:attrName>ppt_w</p:attrName>
                                        </p:attrNameLst>
                                      </p:cBhvr>
                                      <p:tavLst>
                                        <p:tav tm="0">
                                          <p:val>
                                            <p:strVal val="#ppt_w"/>
                                          </p:val>
                                        </p:tav>
                                        <p:tav tm="100000">
                                          <p:val>
                                            <p:strVal val="#ppt_w"/>
                                          </p:val>
                                        </p:tav>
                                      </p:tavLst>
                                    </p:anim>
                                    <p:anim calcmode="lin" valueType="num">
                                      <p:cBhvr>
                                        <p:cTn id="149" dur="500" fill="hold"/>
                                        <p:tgtEl>
                                          <p:spTgt spid="3588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4"/>
                                            </p:cond>
                                          </p:stCondLst>
                                          <p:endCondLst>
                                            <p:cond evt="onStopAudio" delay="0">
                                              <p:tgtEl>
                                                <p:sldTgt/>
                                              </p:tgtEl>
                                            </p:cond>
                                          </p:endCondLst>
                                        </p:cTn>
                                        <p:tgtEl>
                                          <p:sndTgt r:embed="rId6" name="CASHREG.WAV"/>
                                        </p:tgtEl>
                                      </p:cMediaNode>
                                    </p:audio>
                                  </p:subTnLst>
                                </p:cTn>
                              </p:par>
                            </p:childTnLst>
                          </p:cTn>
                        </p:par>
                        <p:par>
                          <p:cTn id="150" fill="hold">
                            <p:stCondLst>
                              <p:cond delay="500"/>
                            </p:stCondLst>
                            <p:childTnLst>
                              <p:par>
                                <p:cTn id="151" presetID="9" presetClass="entr" presetSubtype="0" fill="hold" grpId="0" nodeType="afterEffect">
                                  <p:stCondLst>
                                    <p:cond delay="0"/>
                                  </p:stCondLst>
                                  <p:childTnLst>
                                    <p:set>
                                      <p:cBhvr>
                                        <p:cTn id="152" dur="1" fill="hold">
                                          <p:stCondLst>
                                            <p:cond delay="0"/>
                                          </p:stCondLst>
                                        </p:cTn>
                                        <p:tgtEl>
                                          <p:spTgt spid="35883"/>
                                        </p:tgtEl>
                                        <p:attrNameLst>
                                          <p:attrName>style.visibility</p:attrName>
                                        </p:attrNameLst>
                                      </p:cBhvr>
                                      <p:to>
                                        <p:strVal val="visible"/>
                                      </p:to>
                                    </p:set>
                                    <p:animEffect transition="in" filter="dissolve">
                                      <p:cBhvr>
                                        <p:cTn id="153" dur="500"/>
                                        <p:tgtEl>
                                          <p:spTgt spid="35883"/>
                                        </p:tgtEl>
                                      </p:cBhvr>
                                    </p:animEffect>
                                  </p:childTnLst>
                                  <p:subTnLst>
                                    <p:audio>
                                      <p:cMediaNode>
                                        <p:cTn display="0" masterRel="sameClick">
                                          <p:stCondLst>
                                            <p:cond evt="begin" delay="0">
                                              <p:tn val="151"/>
                                            </p:cond>
                                          </p:stCondLst>
                                          <p:endCondLst>
                                            <p:cond evt="onStopAudio" delay="0">
                                              <p:tgtEl>
                                                <p:sldTgt/>
                                              </p:tgtEl>
                                            </p:cond>
                                          </p:endCondLst>
                                        </p:cTn>
                                        <p:tgtEl>
                                          <p:sndTgt r:embed="rId7" name="CAMERA.WAV"/>
                                        </p:tgtEl>
                                      </p:cMediaNode>
                                    </p:audio>
                                  </p:subTnLst>
                                </p:cTn>
                              </p:par>
                            </p:childTnLst>
                          </p:cTn>
                        </p:par>
                        <p:par>
                          <p:cTn id="154" fill="hold">
                            <p:stCondLst>
                              <p:cond delay="1000"/>
                            </p:stCondLst>
                            <p:childTnLst>
                              <p:par>
                                <p:cTn id="155" presetID="22" presetClass="entr" presetSubtype="2" fill="hold" nodeType="afterEffect">
                                  <p:stCondLst>
                                    <p:cond delay="0"/>
                                  </p:stCondLst>
                                  <p:childTnLst>
                                    <p:set>
                                      <p:cBhvr>
                                        <p:cTn id="156" dur="1" fill="hold">
                                          <p:stCondLst>
                                            <p:cond delay="0"/>
                                          </p:stCondLst>
                                        </p:cTn>
                                        <p:tgtEl>
                                          <p:spTgt spid="8"/>
                                        </p:tgtEl>
                                        <p:attrNameLst>
                                          <p:attrName>style.visibility</p:attrName>
                                        </p:attrNameLst>
                                      </p:cBhvr>
                                      <p:to>
                                        <p:strVal val="visible"/>
                                      </p:to>
                                    </p:set>
                                    <p:animEffect transition="in" filter="wipe(right)">
                                      <p:cBhvr>
                                        <p:cTn id="15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155"/>
                                            </p:cond>
                                          </p:stCondLst>
                                          <p:endCondLst>
                                            <p:cond evt="onStopAudio" delay="0">
                                              <p:tgtEl>
                                                <p:sldTgt/>
                                              </p:tgtEl>
                                            </p:cond>
                                          </p:endCondLst>
                                        </p:cTn>
                                        <p:tgtEl>
                                          <p:sndTgt r:embed="rId3" name="TYPE.WAV"/>
                                        </p:tgtEl>
                                      </p:cMediaNode>
                                    </p:audio>
                                  </p:subTnLst>
                                </p:cTn>
                              </p:par>
                            </p:childTnLst>
                          </p:cTn>
                        </p:par>
                      </p:childTnLst>
                    </p:cTn>
                  </p:par>
                  <p:par>
                    <p:cTn id="158" fill="hold">
                      <p:stCondLst>
                        <p:cond delay="indefinite"/>
                      </p:stCondLst>
                      <p:childTnLst>
                        <p:par>
                          <p:cTn id="159" fill="hold">
                            <p:stCondLst>
                              <p:cond delay="0"/>
                            </p:stCondLst>
                            <p:childTnLst>
                              <p:par>
                                <p:cTn id="160" presetID="17" presetClass="entr" presetSubtype="1" fill="hold" grpId="0" nodeType="clickEffect">
                                  <p:stCondLst>
                                    <p:cond delay="0"/>
                                  </p:stCondLst>
                                  <p:childTnLst>
                                    <p:set>
                                      <p:cBhvr>
                                        <p:cTn id="161" dur="1" fill="hold">
                                          <p:stCondLst>
                                            <p:cond delay="0"/>
                                          </p:stCondLst>
                                        </p:cTn>
                                        <p:tgtEl>
                                          <p:spTgt spid="35887"/>
                                        </p:tgtEl>
                                        <p:attrNameLst>
                                          <p:attrName>style.visibility</p:attrName>
                                        </p:attrNameLst>
                                      </p:cBhvr>
                                      <p:to>
                                        <p:strVal val="visible"/>
                                      </p:to>
                                    </p:set>
                                    <p:anim calcmode="lin" valueType="num">
                                      <p:cBhvr>
                                        <p:cTn id="162" dur="500" fill="hold"/>
                                        <p:tgtEl>
                                          <p:spTgt spid="35887"/>
                                        </p:tgtEl>
                                        <p:attrNameLst>
                                          <p:attrName>ppt_x</p:attrName>
                                        </p:attrNameLst>
                                      </p:cBhvr>
                                      <p:tavLst>
                                        <p:tav tm="0">
                                          <p:val>
                                            <p:strVal val="#ppt_x"/>
                                          </p:val>
                                        </p:tav>
                                        <p:tav tm="100000">
                                          <p:val>
                                            <p:strVal val="#ppt_x"/>
                                          </p:val>
                                        </p:tav>
                                      </p:tavLst>
                                    </p:anim>
                                    <p:anim calcmode="lin" valueType="num">
                                      <p:cBhvr>
                                        <p:cTn id="163" dur="500" fill="hold"/>
                                        <p:tgtEl>
                                          <p:spTgt spid="35887"/>
                                        </p:tgtEl>
                                        <p:attrNameLst>
                                          <p:attrName>ppt_y</p:attrName>
                                        </p:attrNameLst>
                                      </p:cBhvr>
                                      <p:tavLst>
                                        <p:tav tm="0">
                                          <p:val>
                                            <p:strVal val="#ppt_y-#ppt_h/2"/>
                                          </p:val>
                                        </p:tav>
                                        <p:tav tm="100000">
                                          <p:val>
                                            <p:strVal val="#ppt_y"/>
                                          </p:val>
                                        </p:tav>
                                      </p:tavLst>
                                    </p:anim>
                                    <p:anim calcmode="lin" valueType="num">
                                      <p:cBhvr>
                                        <p:cTn id="164" dur="500" fill="hold"/>
                                        <p:tgtEl>
                                          <p:spTgt spid="35887"/>
                                        </p:tgtEl>
                                        <p:attrNameLst>
                                          <p:attrName>ppt_w</p:attrName>
                                        </p:attrNameLst>
                                      </p:cBhvr>
                                      <p:tavLst>
                                        <p:tav tm="0">
                                          <p:val>
                                            <p:strVal val="#ppt_w"/>
                                          </p:val>
                                        </p:tav>
                                        <p:tav tm="100000">
                                          <p:val>
                                            <p:strVal val="#ppt_w"/>
                                          </p:val>
                                        </p:tav>
                                      </p:tavLst>
                                    </p:anim>
                                    <p:anim calcmode="lin" valueType="num">
                                      <p:cBhvr>
                                        <p:cTn id="165" dur="500" fill="hold"/>
                                        <p:tgtEl>
                                          <p:spTgt spid="358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0"/>
                                            </p:cond>
                                          </p:stCondLst>
                                          <p:endCondLst>
                                            <p:cond evt="onStopAudio" delay="0">
                                              <p:tgtEl>
                                                <p:sldTgt/>
                                              </p:tgtEl>
                                            </p:cond>
                                          </p:endCondLst>
                                        </p:cTn>
                                        <p:tgtEl>
                                          <p:sndTgt r:embed="rId6" name="CASHREG.WAV"/>
                                        </p:tgtEl>
                                      </p:cMediaNode>
                                    </p:audio>
                                  </p:subTnLst>
                                </p:cTn>
                              </p:par>
                            </p:childTnLst>
                          </p:cTn>
                        </p:par>
                        <p:par>
                          <p:cTn id="166" fill="hold">
                            <p:stCondLst>
                              <p:cond delay="500"/>
                            </p:stCondLst>
                            <p:childTnLst>
                              <p:par>
                                <p:cTn id="167" presetID="9" presetClass="entr" presetSubtype="0" fill="hold" grpId="0" nodeType="afterEffect">
                                  <p:stCondLst>
                                    <p:cond delay="0"/>
                                  </p:stCondLst>
                                  <p:childTnLst>
                                    <p:set>
                                      <p:cBhvr>
                                        <p:cTn id="168" dur="1" fill="hold">
                                          <p:stCondLst>
                                            <p:cond delay="0"/>
                                          </p:stCondLst>
                                        </p:cTn>
                                        <p:tgtEl>
                                          <p:spTgt spid="35888"/>
                                        </p:tgtEl>
                                        <p:attrNameLst>
                                          <p:attrName>style.visibility</p:attrName>
                                        </p:attrNameLst>
                                      </p:cBhvr>
                                      <p:to>
                                        <p:strVal val="visible"/>
                                      </p:to>
                                    </p:set>
                                    <p:animEffect transition="in" filter="dissolve">
                                      <p:cBhvr>
                                        <p:cTn id="169" dur="500"/>
                                        <p:tgtEl>
                                          <p:spTgt spid="35888"/>
                                        </p:tgtEl>
                                      </p:cBhvr>
                                    </p:animEffect>
                                  </p:childTnLst>
                                  <p:subTnLst>
                                    <p:audio>
                                      <p:cMediaNode>
                                        <p:cTn display="0" masterRel="sameClick">
                                          <p:stCondLst>
                                            <p:cond evt="begin" delay="0">
                                              <p:tn val="167"/>
                                            </p:cond>
                                          </p:stCondLst>
                                          <p:endCondLst>
                                            <p:cond evt="onStopAudio" delay="0">
                                              <p:tgtEl>
                                                <p:sldTgt/>
                                              </p:tgtEl>
                                            </p:cond>
                                          </p:endCondLst>
                                        </p:cTn>
                                        <p:tgtEl>
                                          <p:sndTgt r:embed="rId8" name="GLASS.WAV"/>
                                        </p:tgtEl>
                                      </p:cMediaNode>
                                    </p:audio>
                                  </p:subTnLst>
                                </p:cTn>
                              </p:par>
                            </p:childTnLst>
                          </p:cTn>
                        </p:par>
                        <p:par>
                          <p:cTn id="170" fill="hold">
                            <p:stCondLst>
                              <p:cond delay="1000"/>
                            </p:stCondLst>
                            <p:childTnLst>
                              <p:par>
                                <p:cTn id="171" presetID="1" presetClass="entr" presetSubtype="0" fill="hold" grpId="0" nodeType="afterEffect">
                                  <p:stCondLst>
                                    <p:cond delay="0"/>
                                  </p:stCondLst>
                                  <p:childTnLst>
                                    <p:set>
                                      <p:cBhvr>
                                        <p:cTn id="172" dur="1" fill="hold">
                                          <p:stCondLst>
                                            <p:cond delay="499"/>
                                          </p:stCondLst>
                                        </p:cTn>
                                        <p:tgtEl>
                                          <p:spTgt spid="35889"/>
                                        </p:tgtEl>
                                        <p:attrNameLst>
                                          <p:attrName>style.visibility</p:attrName>
                                        </p:attrNameLst>
                                      </p:cBhvr>
                                      <p:to>
                                        <p:strVal val="visible"/>
                                      </p:to>
                                    </p:set>
                                  </p:childTnLst>
                                </p:cTn>
                              </p:par>
                            </p:childTnLst>
                          </p:cTn>
                        </p:par>
                        <p:par>
                          <p:cTn id="173" fill="hold">
                            <p:stCondLst>
                              <p:cond delay="1500"/>
                            </p:stCondLst>
                            <p:childTnLst>
                              <p:par>
                                <p:cTn id="174" presetID="22" presetClass="entr" presetSubtype="2" fill="hold" nodeType="afterEffect">
                                  <p:stCondLst>
                                    <p:cond delay="0"/>
                                  </p:stCondLst>
                                  <p:childTnLst>
                                    <p:set>
                                      <p:cBhvr>
                                        <p:cTn id="175" dur="1" fill="hold">
                                          <p:stCondLst>
                                            <p:cond delay="0"/>
                                          </p:stCondLst>
                                        </p:cTn>
                                        <p:tgtEl>
                                          <p:spTgt spid="9"/>
                                        </p:tgtEl>
                                        <p:attrNameLst>
                                          <p:attrName>style.visibility</p:attrName>
                                        </p:attrNameLst>
                                      </p:cBhvr>
                                      <p:to>
                                        <p:strVal val="visible"/>
                                      </p:to>
                                    </p:set>
                                    <p:animEffect transition="in" filter="wipe(right)">
                                      <p:cBhvr>
                                        <p:cTn id="17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174"/>
                                            </p:cond>
                                          </p:stCondLst>
                                          <p:endCondLst>
                                            <p:cond evt="onStopAudio" delay="0">
                                              <p:tgtEl>
                                                <p:sldTgt/>
                                              </p:tgtEl>
                                            </p:cond>
                                          </p:endCondLst>
                                        </p:cTn>
                                        <p:tgtEl>
                                          <p:sndTgt r:embed="rId3" name="TYPE.WAV"/>
                                        </p:tgtEl>
                                      </p:cMediaNode>
                                    </p:audio>
                                  </p:sub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5893"/>
                                        </p:tgtEl>
                                        <p:attrNameLst>
                                          <p:attrName>style.visibility</p:attrName>
                                        </p:attrNameLst>
                                      </p:cBhvr>
                                      <p:to>
                                        <p:strVal val="visible"/>
                                      </p:to>
                                    </p:set>
                                    <p:animEffect transition="in" filter="dissolve">
                                      <p:cBhvr>
                                        <p:cTn id="181" dur="500"/>
                                        <p:tgtEl>
                                          <p:spTgt spid="35893"/>
                                        </p:tgtEl>
                                      </p:cBhvr>
                                    </p:animEffect>
                                  </p:childTnLst>
                                  <p:subTnLst>
                                    <p:audio>
                                      <p:cMediaNode>
                                        <p:cTn display="0" masterRel="sameClick">
                                          <p:stCondLst>
                                            <p:cond evt="begin" delay="0">
                                              <p:tn val="179"/>
                                            </p:cond>
                                          </p:stCondLst>
                                          <p:endCondLst>
                                            <p:cond evt="onStopAudio" delay="0">
                                              <p:tgtEl>
                                                <p:sldTgt/>
                                              </p:tgtEl>
                                            </p:cond>
                                          </p:endCondLst>
                                        </p:cTn>
                                        <p:tgtEl>
                                          <p:sndTgt r:embed="rId8" name="GLASS.WAV"/>
                                        </p:tgtEl>
                                      </p:cMediaNode>
                                    </p:audio>
                                  </p:subTnLst>
                                </p:cTn>
                              </p:par>
                            </p:childTnLst>
                          </p:cTn>
                        </p:par>
                        <p:par>
                          <p:cTn id="182" fill="hold">
                            <p:stCondLst>
                              <p:cond delay="500"/>
                            </p:stCondLst>
                            <p:childTnLst>
                              <p:par>
                                <p:cTn id="183" presetID="1" presetClass="entr" presetSubtype="0" fill="hold" grpId="0" nodeType="afterEffect">
                                  <p:stCondLst>
                                    <p:cond delay="0"/>
                                  </p:stCondLst>
                                  <p:childTnLst>
                                    <p:set>
                                      <p:cBhvr>
                                        <p:cTn id="184" dur="1" fill="hold">
                                          <p:stCondLst>
                                            <p:cond delay="499"/>
                                          </p:stCondLst>
                                        </p:cTn>
                                        <p:tgtEl>
                                          <p:spTgt spid="35897"/>
                                        </p:tgtEl>
                                        <p:attrNameLst>
                                          <p:attrName>style.visibility</p:attrName>
                                        </p:attrNameLst>
                                      </p:cBhvr>
                                      <p:to>
                                        <p:strVal val="visible"/>
                                      </p:to>
                                    </p:set>
                                  </p:childTnLst>
                                </p:cTn>
                              </p:par>
                            </p:childTnLst>
                          </p:cTn>
                        </p:par>
                        <p:par>
                          <p:cTn id="185" fill="hold">
                            <p:stCondLst>
                              <p:cond delay="1000"/>
                            </p:stCondLst>
                            <p:childTnLst>
                              <p:par>
                                <p:cTn id="186" presetID="22" presetClass="entr" presetSubtype="2" fill="hold" nodeType="afterEffect">
                                  <p:stCondLst>
                                    <p:cond delay="0"/>
                                  </p:stCondLst>
                                  <p:childTnLst>
                                    <p:set>
                                      <p:cBhvr>
                                        <p:cTn id="187" dur="1" fill="hold">
                                          <p:stCondLst>
                                            <p:cond delay="0"/>
                                          </p:stCondLst>
                                        </p:cTn>
                                        <p:tgtEl>
                                          <p:spTgt spid="10"/>
                                        </p:tgtEl>
                                        <p:attrNameLst>
                                          <p:attrName>style.visibility</p:attrName>
                                        </p:attrNameLst>
                                      </p:cBhvr>
                                      <p:to>
                                        <p:strVal val="visible"/>
                                      </p:to>
                                    </p:set>
                                    <p:animEffect transition="in" filter="wipe(right)">
                                      <p:cBhvr>
                                        <p:cTn id="18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186"/>
                                            </p:cond>
                                          </p:stCondLst>
                                          <p:endCondLst>
                                            <p:cond evt="onStopAudio" delay="0">
                                              <p:tgtEl>
                                                <p:sldTgt/>
                                              </p:tgtEl>
                                            </p:cond>
                                          </p:endCondLst>
                                        </p:cTn>
                                        <p:tgtEl>
                                          <p:sndTgt r:embed="rId3" name="TYPE.WAV"/>
                                        </p:tgtEl>
                                      </p:cMediaNode>
                                    </p:audio>
                                  </p:sub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35898"/>
                                        </p:tgtEl>
                                        <p:attrNameLst>
                                          <p:attrName>style.visibility</p:attrName>
                                        </p:attrNameLst>
                                      </p:cBhvr>
                                      <p:to>
                                        <p:strVal val="visible"/>
                                      </p:to>
                                    </p:set>
                                    <p:animEffect transition="in" filter="wipe(left)">
                                      <p:cBhvr>
                                        <p:cTn id="193" dur="500"/>
                                        <p:tgtEl>
                                          <p:spTgt spid="35898"/>
                                        </p:tgtEl>
                                      </p:cBhvr>
                                    </p:animEffect>
                                  </p:childTnLst>
                                  <p:subTnLst>
                                    <p:audio>
                                      <p:cMediaNode>
                                        <p:cTn display="0" masterRel="sameClick">
                                          <p:stCondLst>
                                            <p:cond evt="begin" delay="0">
                                              <p:tn val="191"/>
                                            </p:cond>
                                          </p:stCondLst>
                                          <p:endCondLst>
                                            <p:cond evt="onStopAudio" delay="0">
                                              <p:tgtEl>
                                                <p:sldTgt/>
                                              </p:tgtEl>
                                            </p:cond>
                                          </p:endCondLst>
                                        </p:cTn>
                                        <p:tgtEl>
                                          <p:sndTgt r:embed="rId5" name="DING.WAV"/>
                                        </p:tgtEl>
                                      </p:cMediaNode>
                                    </p:audio>
                                  </p:subTnLst>
                                </p:cTn>
                              </p:par>
                            </p:childTnLst>
                          </p:cTn>
                        </p:par>
                        <p:par>
                          <p:cTn id="194" fill="hold">
                            <p:stCondLst>
                              <p:cond delay="500"/>
                            </p:stCondLst>
                            <p:childTnLst>
                              <p:par>
                                <p:cTn id="195" presetID="22" presetClass="entr" presetSubtype="8" fill="hold" grpId="0" nodeType="afterEffect">
                                  <p:stCondLst>
                                    <p:cond delay="1000"/>
                                  </p:stCondLst>
                                  <p:childTnLst>
                                    <p:set>
                                      <p:cBhvr>
                                        <p:cTn id="196" dur="1" fill="hold">
                                          <p:stCondLst>
                                            <p:cond delay="0"/>
                                          </p:stCondLst>
                                        </p:cTn>
                                        <p:tgtEl>
                                          <p:spTgt spid="35899"/>
                                        </p:tgtEl>
                                        <p:attrNameLst>
                                          <p:attrName>style.visibility</p:attrName>
                                        </p:attrNameLst>
                                      </p:cBhvr>
                                      <p:to>
                                        <p:strVal val="visible"/>
                                      </p:to>
                                    </p:set>
                                    <p:animEffect transition="in" filter="wipe(left)">
                                      <p:cBhvr>
                                        <p:cTn id="197" dur="500"/>
                                        <p:tgtEl>
                                          <p:spTgt spid="35899"/>
                                        </p:tgtEl>
                                      </p:cBhvr>
                                    </p:animEffect>
                                  </p:childTnLst>
                                  <p:subTnLst>
                                    <p:audio>
                                      <p:cMediaNode>
                                        <p:cTn display="0" masterRel="sameClick">
                                          <p:stCondLst>
                                            <p:cond evt="begin" delay="0">
                                              <p:tn val="195"/>
                                            </p:cond>
                                          </p:stCondLst>
                                          <p:endCondLst>
                                            <p:cond evt="onStopAudio" delay="0">
                                              <p:tgtEl>
                                                <p:sldTgt/>
                                              </p:tgtEl>
                                            </p:cond>
                                          </p:endCondLst>
                                        </p:cTn>
                                        <p:tgtEl>
                                          <p:sndTgt r:embed="rId3" name="TYPE.WAV"/>
                                        </p:tgtEl>
                                      </p:cMediaNode>
                                    </p:audio>
                                  </p:sub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35900"/>
                                        </p:tgtEl>
                                        <p:attrNameLst>
                                          <p:attrName>style.visibility</p:attrName>
                                        </p:attrNameLst>
                                      </p:cBhvr>
                                      <p:to>
                                        <p:strVal val="visible"/>
                                      </p:to>
                                    </p:set>
                                  </p:childTnLst>
                                </p:cTn>
                              </p:par>
                            </p:childTnLst>
                          </p:cTn>
                        </p:par>
                        <p:par>
                          <p:cTn id="202" fill="hold">
                            <p:stCondLst>
                              <p:cond delay="500"/>
                            </p:stCondLst>
                            <p:childTnLst>
                              <p:par>
                                <p:cTn id="203" presetID="9" presetClass="entr" presetSubtype="0" fill="hold" grpId="0" nodeType="afterEffect">
                                  <p:stCondLst>
                                    <p:cond delay="0"/>
                                  </p:stCondLst>
                                  <p:childTnLst>
                                    <p:set>
                                      <p:cBhvr>
                                        <p:cTn id="204" dur="1" fill="hold">
                                          <p:stCondLst>
                                            <p:cond delay="0"/>
                                          </p:stCondLst>
                                        </p:cTn>
                                        <p:tgtEl>
                                          <p:spTgt spid="35901"/>
                                        </p:tgtEl>
                                        <p:attrNameLst>
                                          <p:attrName>style.visibility</p:attrName>
                                        </p:attrNameLst>
                                      </p:cBhvr>
                                      <p:to>
                                        <p:strVal val="visible"/>
                                      </p:to>
                                    </p:set>
                                    <p:animEffect transition="in" filter="dissolve">
                                      <p:cBhvr>
                                        <p:cTn id="205" dur="500"/>
                                        <p:tgtEl>
                                          <p:spTgt spid="35901"/>
                                        </p:tgtEl>
                                      </p:cBhvr>
                                    </p:animEffect>
                                  </p:childTnLst>
                                  <p:subTnLst>
                                    <p:audio>
                                      <p:cMediaNode>
                                        <p:cTn display="0" masterRel="sameClick">
                                          <p:stCondLst>
                                            <p:cond evt="begin" delay="0">
                                              <p:tn val="203"/>
                                            </p:cond>
                                          </p:stCondLst>
                                          <p:endCondLst>
                                            <p:cond evt="onStopAudio" delay="0">
                                              <p:tgtEl>
                                                <p:sldTgt/>
                                              </p:tgtEl>
                                            </p:cond>
                                          </p:endCondLst>
                                        </p:cTn>
                                        <p:tgtEl>
                                          <p:sndTgt r:embed="rId7" name="CAMERA.WAV"/>
                                        </p:tgtEl>
                                      </p:cMediaNode>
                                    </p:audio>
                                  </p:subTnLst>
                                </p:cTn>
                              </p:par>
                            </p:childTnLst>
                          </p:cTn>
                        </p:par>
                        <p:par>
                          <p:cTn id="206" fill="hold">
                            <p:stCondLst>
                              <p:cond delay="1000"/>
                            </p:stCondLst>
                            <p:childTnLst>
                              <p:par>
                                <p:cTn id="207" presetID="22" presetClass="entr" presetSubtype="2" fill="hold" nodeType="afterEffect">
                                  <p:stCondLst>
                                    <p:cond delay="0"/>
                                  </p:stCondLst>
                                  <p:childTnLst>
                                    <p:set>
                                      <p:cBhvr>
                                        <p:cTn id="208" dur="1" fill="hold">
                                          <p:stCondLst>
                                            <p:cond delay="0"/>
                                          </p:stCondLst>
                                        </p:cTn>
                                        <p:tgtEl>
                                          <p:spTgt spid="11"/>
                                        </p:tgtEl>
                                        <p:attrNameLst>
                                          <p:attrName>style.visibility</p:attrName>
                                        </p:attrNameLst>
                                      </p:cBhvr>
                                      <p:to>
                                        <p:strVal val="visible"/>
                                      </p:to>
                                    </p:set>
                                    <p:animEffect transition="in" filter="wipe(right)">
                                      <p:cBhvr>
                                        <p:cTn id="20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207"/>
                                            </p:cond>
                                          </p:stCondLst>
                                          <p:endCondLst>
                                            <p:cond evt="onStopAudio" delay="0">
                                              <p:tgtEl>
                                                <p:sldTgt/>
                                              </p:tgtEl>
                                            </p:cond>
                                          </p:endCondLst>
                                        </p:cTn>
                                        <p:tgtEl>
                                          <p:sndTgt r:embed="rId3" name="TYPE.WAV"/>
                                        </p:tgtEl>
                                      </p:cMediaNode>
                                    </p:audio>
                                  </p:subTnLst>
                                </p:cTn>
                              </p:par>
                            </p:childTnLst>
                          </p:cTn>
                        </p:par>
                      </p:childTnLst>
                    </p:cTn>
                  </p:par>
                  <p:par>
                    <p:cTn id="210" fill="hold">
                      <p:stCondLst>
                        <p:cond delay="indefinite"/>
                      </p:stCondLst>
                      <p:childTnLst>
                        <p:par>
                          <p:cTn id="211" fill="hold">
                            <p:stCondLst>
                              <p:cond delay="0"/>
                            </p:stCondLst>
                            <p:childTnLst>
                              <p:par>
                                <p:cTn id="212" presetID="17" presetClass="entr" presetSubtype="1" fill="hold" grpId="0" nodeType="clickEffect">
                                  <p:stCondLst>
                                    <p:cond delay="0"/>
                                  </p:stCondLst>
                                  <p:childTnLst>
                                    <p:set>
                                      <p:cBhvr>
                                        <p:cTn id="213" dur="1" fill="hold">
                                          <p:stCondLst>
                                            <p:cond delay="0"/>
                                          </p:stCondLst>
                                        </p:cTn>
                                        <p:tgtEl>
                                          <p:spTgt spid="35905"/>
                                        </p:tgtEl>
                                        <p:attrNameLst>
                                          <p:attrName>style.visibility</p:attrName>
                                        </p:attrNameLst>
                                      </p:cBhvr>
                                      <p:to>
                                        <p:strVal val="visible"/>
                                      </p:to>
                                    </p:set>
                                    <p:anim calcmode="lin" valueType="num">
                                      <p:cBhvr>
                                        <p:cTn id="214" dur="500" fill="hold"/>
                                        <p:tgtEl>
                                          <p:spTgt spid="35905"/>
                                        </p:tgtEl>
                                        <p:attrNameLst>
                                          <p:attrName>ppt_x</p:attrName>
                                        </p:attrNameLst>
                                      </p:cBhvr>
                                      <p:tavLst>
                                        <p:tav tm="0">
                                          <p:val>
                                            <p:strVal val="#ppt_x"/>
                                          </p:val>
                                        </p:tav>
                                        <p:tav tm="100000">
                                          <p:val>
                                            <p:strVal val="#ppt_x"/>
                                          </p:val>
                                        </p:tav>
                                      </p:tavLst>
                                    </p:anim>
                                    <p:anim calcmode="lin" valueType="num">
                                      <p:cBhvr>
                                        <p:cTn id="215" dur="500" fill="hold"/>
                                        <p:tgtEl>
                                          <p:spTgt spid="35905"/>
                                        </p:tgtEl>
                                        <p:attrNameLst>
                                          <p:attrName>ppt_y</p:attrName>
                                        </p:attrNameLst>
                                      </p:cBhvr>
                                      <p:tavLst>
                                        <p:tav tm="0">
                                          <p:val>
                                            <p:strVal val="#ppt_y-#ppt_h/2"/>
                                          </p:val>
                                        </p:tav>
                                        <p:tav tm="100000">
                                          <p:val>
                                            <p:strVal val="#ppt_y"/>
                                          </p:val>
                                        </p:tav>
                                      </p:tavLst>
                                    </p:anim>
                                    <p:anim calcmode="lin" valueType="num">
                                      <p:cBhvr>
                                        <p:cTn id="216" dur="500" fill="hold"/>
                                        <p:tgtEl>
                                          <p:spTgt spid="35905"/>
                                        </p:tgtEl>
                                        <p:attrNameLst>
                                          <p:attrName>ppt_w</p:attrName>
                                        </p:attrNameLst>
                                      </p:cBhvr>
                                      <p:tavLst>
                                        <p:tav tm="0">
                                          <p:val>
                                            <p:strVal val="#ppt_w"/>
                                          </p:val>
                                        </p:tav>
                                        <p:tav tm="100000">
                                          <p:val>
                                            <p:strVal val="#ppt_w"/>
                                          </p:val>
                                        </p:tav>
                                      </p:tavLst>
                                    </p:anim>
                                    <p:anim calcmode="lin" valueType="num">
                                      <p:cBhvr>
                                        <p:cTn id="217" dur="500" fill="hold"/>
                                        <p:tgtEl>
                                          <p:spTgt spid="3590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2"/>
                                            </p:cond>
                                          </p:stCondLst>
                                          <p:endCondLst>
                                            <p:cond evt="onStopAudio" delay="0">
                                              <p:tgtEl>
                                                <p:sldTgt/>
                                              </p:tgtEl>
                                            </p:cond>
                                          </p:endCondLst>
                                        </p:cTn>
                                        <p:tgtEl>
                                          <p:sndTgt r:embed="rId6" name="CASHREG.WAV"/>
                                        </p:tgtEl>
                                      </p:cMediaNode>
                                    </p:audio>
                                  </p:subTnLst>
                                </p:cTn>
                              </p:par>
                            </p:childTnLst>
                          </p:cTn>
                        </p:par>
                        <p:par>
                          <p:cTn id="218" fill="hold">
                            <p:stCondLst>
                              <p:cond delay="500"/>
                            </p:stCondLst>
                            <p:childTnLst>
                              <p:par>
                                <p:cTn id="219" presetID="9" presetClass="entr" presetSubtype="0" fill="hold" grpId="0" nodeType="afterEffect">
                                  <p:stCondLst>
                                    <p:cond delay="0"/>
                                  </p:stCondLst>
                                  <p:childTnLst>
                                    <p:set>
                                      <p:cBhvr>
                                        <p:cTn id="220" dur="1" fill="hold">
                                          <p:stCondLst>
                                            <p:cond delay="0"/>
                                          </p:stCondLst>
                                        </p:cTn>
                                        <p:tgtEl>
                                          <p:spTgt spid="35909"/>
                                        </p:tgtEl>
                                        <p:attrNameLst>
                                          <p:attrName>style.visibility</p:attrName>
                                        </p:attrNameLst>
                                      </p:cBhvr>
                                      <p:to>
                                        <p:strVal val="visible"/>
                                      </p:to>
                                    </p:set>
                                    <p:animEffect transition="in" filter="dissolve">
                                      <p:cBhvr>
                                        <p:cTn id="221" dur="500"/>
                                        <p:tgtEl>
                                          <p:spTgt spid="35909"/>
                                        </p:tgtEl>
                                      </p:cBhvr>
                                    </p:animEffect>
                                  </p:childTnLst>
                                  <p:subTnLst>
                                    <p:audio>
                                      <p:cMediaNode>
                                        <p:cTn display="0" masterRel="sameClick">
                                          <p:stCondLst>
                                            <p:cond evt="begin" delay="0">
                                              <p:tn val="219"/>
                                            </p:cond>
                                          </p:stCondLst>
                                          <p:endCondLst>
                                            <p:cond evt="onStopAudio" delay="0">
                                              <p:tgtEl>
                                                <p:sldTgt/>
                                              </p:tgtEl>
                                            </p:cond>
                                          </p:endCondLst>
                                        </p:cTn>
                                        <p:tgtEl>
                                          <p:sndTgt r:embed="rId7" name="CAMERA.WAV"/>
                                        </p:tgtEl>
                                      </p:cMediaNode>
                                    </p:audio>
                                  </p:subTnLst>
                                </p:cTn>
                              </p:par>
                            </p:childTnLst>
                          </p:cTn>
                        </p:par>
                        <p:par>
                          <p:cTn id="222" fill="hold">
                            <p:stCondLst>
                              <p:cond delay="1000"/>
                            </p:stCondLst>
                            <p:childTnLst>
                              <p:par>
                                <p:cTn id="223" presetID="22" presetClass="entr" presetSubtype="2" fill="hold" nodeType="afterEffect">
                                  <p:stCondLst>
                                    <p:cond delay="0"/>
                                  </p:stCondLst>
                                  <p:childTnLst>
                                    <p:set>
                                      <p:cBhvr>
                                        <p:cTn id="224" dur="1" fill="hold">
                                          <p:stCondLst>
                                            <p:cond delay="0"/>
                                          </p:stCondLst>
                                        </p:cTn>
                                        <p:tgtEl>
                                          <p:spTgt spid="12"/>
                                        </p:tgtEl>
                                        <p:attrNameLst>
                                          <p:attrName>style.visibility</p:attrName>
                                        </p:attrNameLst>
                                      </p:cBhvr>
                                      <p:to>
                                        <p:strVal val="visible"/>
                                      </p:to>
                                    </p:set>
                                    <p:animEffect transition="in" filter="wipe(right)">
                                      <p:cBhvr>
                                        <p:cTn id="22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223"/>
                                            </p:cond>
                                          </p:stCondLst>
                                          <p:endCondLst>
                                            <p:cond evt="onStopAudio" delay="0">
                                              <p:tgtEl>
                                                <p:sldTgt/>
                                              </p:tgtEl>
                                            </p:cond>
                                          </p:endCondLst>
                                        </p:cTn>
                                        <p:tgtEl>
                                          <p:sndTgt r:embed="rId3" name="TYPE.WAV"/>
                                        </p:tgtEl>
                                      </p:cMediaNode>
                                    </p:audio>
                                  </p:subTnLst>
                                </p:cTn>
                              </p:par>
                            </p:childTnLst>
                          </p:cTn>
                        </p:par>
                      </p:childTnLst>
                    </p:cTn>
                  </p:par>
                  <p:par>
                    <p:cTn id="226" fill="hold">
                      <p:stCondLst>
                        <p:cond delay="indefinite"/>
                      </p:stCondLst>
                      <p:childTnLst>
                        <p:par>
                          <p:cTn id="227" fill="hold">
                            <p:stCondLst>
                              <p:cond delay="0"/>
                            </p:stCondLst>
                            <p:childTnLst>
                              <p:par>
                                <p:cTn id="228" presetID="17" presetClass="entr" presetSubtype="1" fill="hold" grpId="0" nodeType="clickEffect">
                                  <p:stCondLst>
                                    <p:cond delay="0"/>
                                  </p:stCondLst>
                                  <p:childTnLst>
                                    <p:set>
                                      <p:cBhvr>
                                        <p:cTn id="229" dur="1" fill="hold">
                                          <p:stCondLst>
                                            <p:cond delay="0"/>
                                          </p:stCondLst>
                                        </p:cTn>
                                        <p:tgtEl>
                                          <p:spTgt spid="35910"/>
                                        </p:tgtEl>
                                        <p:attrNameLst>
                                          <p:attrName>style.visibility</p:attrName>
                                        </p:attrNameLst>
                                      </p:cBhvr>
                                      <p:to>
                                        <p:strVal val="visible"/>
                                      </p:to>
                                    </p:set>
                                    <p:anim calcmode="lin" valueType="num">
                                      <p:cBhvr>
                                        <p:cTn id="230" dur="500" fill="hold"/>
                                        <p:tgtEl>
                                          <p:spTgt spid="35910"/>
                                        </p:tgtEl>
                                        <p:attrNameLst>
                                          <p:attrName>ppt_x</p:attrName>
                                        </p:attrNameLst>
                                      </p:cBhvr>
                                      <p:tavLst>
                                        <p:tav tm="0">
                                          <p:val>
                                            <p:strVal val="#ppt_x"/>
                                          </p:val>
                                        </p:tav>
                                        <p:tav tm="100000">
                                          <p:val>
                                            <p:strVal val="#ppt_x"/>
                                          </p:val>
                                        </p:tav>
                                      </p:tavLst>
                                    </p:anim>
                                    <p:anim calcmode="lin" valueType="num">
                                      <p:cBhvr>
                                        <p:cTn id="231" dur="500" fill="hold"/>
                                        <p:tgtEl>
                                          <p:spTgt spid="35910"/>
                                        </p:tgtEl>
                                        <p:attrNameLst>
                                          <p:attrName>ppt_y</p:attrName>
                                        </p:attrNameLst>
                                      </p:cBhvr>
                                      <p:tavLst>
                                        <p:tav tm="0">
                                          <p:val>
                                            <p:strVal val="#ppt_y-#ppt_h/2"/>
                                          </p:val>
                                        </p:tav>
                                        <p:tav tm="100000">
                                          <p:val>
                                            <p:strVal val="#ppt_y"/>
                                          </p:val>
                                        </p:tav>
                                      </p:tavLst>
                                    </p:anim>
                                    <p:anim calcmode="lin" valueType="num">
                                      <p:cBhvr>
                                        <p:cTn id="232" dur="500" fill="hold"/>
                                        <p:tgtEl>
                                          <p:spTgt spid="35910"/>
                                        </p:tgtEl>
                                        <p:attrNameLst>
                                          <p:attrName>ppt_w</p:attrName>
                                        </p:attrNameLst>
                                      </p:cBhvr>
                                      <p:tavLst>
                                        <p:tav tm="0">
                                          <p:val>
                                            <p:strVal val="#ppt_w"/>
                                          </p:val>
                                        </p:tav>
                                        <p:tav tm="100000">
                                          <p:val>
                                            <p:strVal val="#ppt_w"/>
                                          </p:val>
                                        </p:tav>
                                      </p:tavLst>
                                    </p:anim>
                                    <p:anim calcmode="lin" valueType="num">
                                      <p:cBhvr>
                                        <p:cTn id="233" dur="500" fill="hold"/>
                                        <p:tgtEl>
                                          <p:spTgt spid="3591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28"/>
                                            </p:cond>
                                          </p:stCondLst>
                                          <p:endCondLst>
                                            <p:cond evt="onStopAudio" delay="0">
                                              <p:tgtEl>
                                                <p:sldTgt/>
                                              </p:tgtEl>
                                            </p:cond>
                                          </p:endCondLst>
                                        </p:cTn>
                                        <p:tgtEl>
                                          <p:sndTgt r:embed="rId6" name="CASHREG.WAV"/>
                                        </p:tgtEl>
                                      </p:cMediaNode>
                                    </p:audio>
                                  </p:subTnLst>
                                </p:cTn>
                              </p:par>
                            </p:childTnLst>
                          </p:cTn>
                        </p:par>
                        <p:par>
                          <p:cTn id="234" fill="hold">
                            <p:stCondLst>
                              <p:cond delay="500"/>
                            </p:stCondLst>
                            <p:childTnLst>
                              <p:par>
                                <p:cTn id="235" presetID="9" presetClass="entr" presetSubtype="0" fill="hold" grpId="0" nodeType="afterEffect">
                                  <p:stCondLst>
                                    <p:cond delay="0"/>
                                  </p:stCondLst>
                                  <p:childTnLst>
                                    <p:set>
                                      <p:cBhvr>
                                        <p:cTn id="236" dur="1" fill="hold">
                                          <p:stCondLst>
                                            <p:cond delay="0"/>
                                          </p:stCondLst>
                                        </p:cTn>
                                        <p:tgtEl>
                                          <p:spTgt spid="35914"/>
                                        </p:tgtEl>
                                        <p:attrNameLst>
                                          <p:attrName>style.visibility</p:attrName>
                                        </p:attrNameLst>
                                      </p:cBhvr>
                                      <p:to>
                                        <p:strVal val="visible"/>
                                      </p:to>
                                    </p:set>
                                    <p:animEffect transition="in" filter="dissolve">
                                      <p:cBhvr>
                                        <p:cTn id="237" dur="500"/>
                                        <p:tgtEl>
                                          <p:spTgt spid="35914"/>
                                        </p:tgtEl>
                                      </p:cBhvr>
                                    </p:animEffect>
                                  </p:childTnLst>
                                  <p:subTnLst>
                                    <p:audio>
                                      <p:cMediaNode>
                                        <p:cTn display="0" masterRel="sameClick">
                                          <p:stCondLst>
                                            <p:cond evt="begin" delay="0">
                                              <p:tn val="235"/>
                                            </p:cond>
                                          </p:stCondLst>
                                          <p:endCondLst>
                                            <p:cond evt="onStopAudio" delay="0">
                                              <p:tgtEl>
                                                <p:sldTgt/>
                                              </p:tgtEl>
                                            </p:cond>
                                          </p:endCondLst>
                                        </p:cTn>
                                        <p:tgtEl>
                                          <p:sndTgt r:embed="rId7" name="CAMERA.WAV"/>
                                        </p:tgtEl>
                                      </p:cMediaNode>
                                    </p:audio>
                                  </p:subTnLst>
                                </p:cTn>
                              </p:par>
                            </p:childTnLst>
                          </p:cTn>
                        </p:par>
                        <p:par>
                          <p:cTn id="238" fill="hold">
                            <p:stCondLst>
                              <p:cond delay="1000"/>
                            </p:stCondLst>
                            <p:childTnLst>
                              <p:par>
                                <p:cTn id="239" presetID="22" presetClass="entr" presetSubtype="2" fill="hold" nodeType="afterEffect">
                                  <p:stCondLst>
                                    <p:cond delay="0"/>
                                  </p:stCondLst>
                                  <p:childTnLst>
                                    <p:set>
                                      <p:cBhvr>
                                        <p:cTn id="240" dur="1" fill="hold">
                                          <p:stCondLst>
                                            <p:cond delay="0"/>
                                          </p:stCondLst>
                                        </p:cTn>
                                        <p:tgtEl>
                                          <p:spTgt spid="13"/>
                                        </p:tgtEl>
                                        <p:attrNameLst>
                                          <p:attrName>style.visibility</p:attrName>
                                        </p:attrNameLst>
                                      </p:cBhvr>
                                      <p:to>
                                        <p:strVal val="visible"/>
                                      </p:to>
                                    </p:set>
                                    <p:animEffect transition="in" filter="wipe(right)">
                                      <p:cBhvr>
                                        <p:cTn id="24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239"/>
                                            </p:cond>
                                          </p:stCondLst>
                                          <p:endCondLst>
                                            <p:cond evt="onStopAudio" delay="0">
                                              <p:tgtEl>
                                                <p:sldTgt/>
                                              </p:tgtEl>
                                            </p:cond>
                                          </p:endCondLst>
                                        </p:cTn>
                                        <p:tgtEl>
                                          <p:sndTgt r:embed="rId3" name="TYPE.WAV"/>
                                        </p:tgtEl>
                                      </p:cMediaNode>
                                    </p:audio>
                                  </p:subTnLst>
                                </p:cTn>
                              </p:par>
                            </p:childTnLst>
                          </p:cTn>
                        </p:par>
                      </p:childTnLst>
                    </p:cTn>
                  </p:par>
                  <p:par>
                    <p:cTn id="242" fill="hold">
                      <p:stCondLst>
                        <p:cond delay="indefinite"/>
                      </p:stCondLst>
                      <p:childTnLst>
                        <p:par>
                          <p:cTn id="243" fill="hold">
                            <p:stCondLst>
                              <p:cond delay="0"/>
                            </p:stCondLst>
                            <p:childTnLst>
                              <p:par>
                                <p:cTn id="244" presetID="17" presetClass="entr" presetSubtype="1" fill="hold" grpId="0" nodeType="clickEffect">
                                  <p:stCondLst>
                                    <p:cond delay="0"/>
                                  </p:stCondLst>
                                  <p:childTnLst>
                                    <p:set>
                                      <p:cBhvr>
                                        <p:cTn id="245" dur="1" fill="hold">
                                          <p:stCondLst>
                                            <p:cond delay="0"/>
                                          </p:stCondLst>
                                        </p:cTn>
                                        <p:tgtEl>
                                          <p:spTgt spid="35915"/>
                                        </p:tgtEl>
                                        <p:attrNameLst>
                                          <p:attrName>style.visibility</p:attrName>
                                        </p:attrNameLst>
                                      </p:cBhvr>
                                      <p:to>
                                        <p:strVal val="visible"/>
                                      </p:to>
                                    </p:set>
                                    <p:anim calcmode="lin" valueType="num">
                                      <p:cBhvr>
                                        <p:cTn id="246" dur="500" fill="hold"/>
                                        <p:tgtEl>
                                          <p:spTgt spid="35915"/>
                                        </p:tgtEl>
                                        <p:attrNameLst>
                                          <p:attrName>ppt_x</p:attrName>
                                        </p:attrNameLst>
                                      </p:cBhvr>
                                      <p:tavLst>
                                        <p:tav tm="0">
                                          <p:val>
                                            <p:strVal val="#ppt_x"/>
                                          </p:val>
                                        </p:tav>
                                        <p:tav tm="100000">
                                          <p:val>
                                            <p:strVal val="#ppt_x"/>
                                          </p:val>
                                        </p:tav>
                                      </p:tavLst>
                                    </p:anim>
                                    <p:anim calcmode="lin" valueType="num">
                                      <p:cBhvr>
                                        <p:cTn id="247" dur="500" fill="hold"/>
                                        <p:tgtEl>
                                          <p:spTgt spid="35915"/>
                                        </p:tgtEl>
                                        <p:attrNameLst>
                                          <p:attrName>ppt_y</p:attrName>
                                        </p:attrNameLst>
                                      </p:cBhvr>
                                      <p:tavLst>
                                        <p:tav tm="0">
                                          <p:val>
                                            <p:strVal val="#ppt_y-#ppt_h/2"/>
                                          </p:val>
                                        </p:tav>
                                        <p:tav tm="100000">
                                          <p:val>
                                            <p:strVal val="#ppt_y"/>
                                          </p:val>
                                        </p:tav>
                                      </p:tavLst>
                                    </p:anim>
                                    <p:anim calcmode="lin" valueType="num">
                                      <p:cBhvr>
                                        <p:cTn id="248" dur="500" fill="hold"/>
                                        <p:tgtEl>
                                          <p:spTgt spid="35915"/>
                                        </p:tgtEl>
                                        <p:attrNameLst>
                                          <p:attrName>ppt_w</p:attrName>
                                        </p:attrNameLst>
                                      </p:cBhvr>
                                      <p:tavLst>
                                        <p:tav tm="0">
                                          <p:val>
                                            <p:strVal val="#ppt_w"/>
                                          </p:val>
                                        </p:tav>
                                        <p:tav tm="100000">
                                          <p:val>
                                            <p:strVal val="#ppt_w"/>
                                          </p:val>
                                        </p:tav>
                                      </p:tavLst>
                                    </p:anim>
                                    <p:anim calcmode="lin" valueType="num">
                                      <p:cBhvr>
                                        <p:cTn id="249" dur="500" fill="hold"/>
                                        <p:tgtEl>
                                          <p:spTgt spid="359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44"/>
                                            </p:cond>
                                          </p:stCondLst>
                                          <p:endCondLst>
                                            <p:cond evt="onStopAudio" delay="0">
                                              <p:tgtEl>
                                                <p:sldTgt/>
                                              </p:tgtEl>
                                            </p:cond>
                                          </p:endCondLst>
                                        </p:cTn>
                                        <p:tgtEl>
                                          <p:sndTgt r:embed="rId6" name="CASHREG.WAV"/>
                                        </p:tgtEl>
                                      </p:cMediaNode>
                                    </p:audio>
                                  </p:subTnLst>
                                </p:cTn>
                              </p:par>
                            </p:childTnLst>
                          </p:cTn>
                        </p:par>
                        <p:par>
                          <p:cTn id="250" fill="hold">
                            <p:stCondLst>
                              <p:cond delay="500"/>
                            </p:stCondLst>
                            <p:childTnLst>
                              <p:par>
                                <p:cTn id="251" presetID="9" presetClass="entr" presetSubtype="0" fill="hold" grpId="0" nodeType="afterEffect">
                                  <p:stCondLst>
                                    <p:cond delay="0"/>
                                  </p:stCondLst>
                                  <p:childTnLst>
                                    <p:set>
                                      <p:cBhvr>
                                        <p:cTn id="252" dur="1" fill="hold">
                                          <p:stCondLst>
                                            <p:cond delay="0"/>
                                          </p:stCondLst>
                                        </p:cTn>
                                        <p:tgtEl>
                                          <p:spTgt spid="35916"/>
                                        </p:tgtEl>
                                        <p:attrNameLst>
                                          <p:attrName>style.visibility</p:attrName>
                                        </p:attrNameLst>
                                      </p:cBhvr>
                                      <p:to>
                                        <p:strVal val="visible"/>
                                      </p:to>
                                    </p:set>
                                    <p:animEffect transition="in" filter="dissolve">
                                      <p:cBhvr>
                                        <p:cTn id="253" dur="500"/>
                                        <p:tgtEl>
                                          <p:spTgt spid="35916"/>
                                        </p:tgtEl>
                                      </p:cBhvr>
                                    </p:animEffect>
                                  </p:childTnLst>
                                  <p:subTnLst>
                                    <p:audio>
                                      <p:cMediaNode>
                                        <p:cTn display="0" masterRel="sameClick">
                                          <p:stCondLst>
                                            <p:cond evt="begin" delay="0">
                                              <p:tn val="251"/>
                                            </p:cond>
                                          </p:stCondLst>
                                          <p:endCondLst>
                                            <p:cond evt="onStopAudio" delay="0">
                                              <p:tgtEl>
                                                <p:sldTgt/>
                                              </p:tgtEl>
                                            </p:cond>
                                          </p:endCondLst>
                                        </p:cTn>
                                        <p:tgtEl>
                                          <p:sndTgt r:embed="rId8" name="GLASS.WAV"/>
                                        </p:tgtEl>
                                      </p:cMediaNode>
                                    </p:audio>
                                  </p:subTnLst>
                                </p:cTn>
                              </p:par>
                            </p:childTnLst>
                          </p:cTn>
                        </p:par>
                        <p:par>
                          <p:cTn id="254" fill="hold">
                            <p:stCondLst>
                              <p:cond delay="1000"/>
                            </p:stCondLst>
                            <p:childTnLst>
                              <p:par>
                                <p:cTn id="255" presetID="1" presetClass="entr" presetSubtype="0" fill="hold" grpId="0" nodeType="afterEffect">
                                  <p:stCondLst>
                                    <p:cond delay="0"/>
                                  </p:stCondLst>
                                  <p:childTnLst>
                                    <p:set>
                                      <p:cBhvr>
                                        <p:cTn id="256" dur="1" fill="hold">
                                          <p:stCondLst>
                                            <p:cond delay="499"/>
                                          </p:stCondLst>
                                        </p:cTn>
                                        <p:tgtEl>
                                          <p:spTgt spid="35920"/>
                                        </p:tgtEl>
                                        <p:attrNameLst>
                                          <p:attrName>style.visibility</p:attrName>
                                        </p:attrNameLst>
                                      </p:cBhvr>
                                      <p:to>
                                        <p:strVal val="visible"/>
                                      </p:to>
                                    </p:set>
                                  </p:childTnLst>
                                </p:cTn>
                              </p:par>
                            </p:childTnLst>
                          </p:cTn>
                        </p:par>
                        <p:par>
                          <p:cTn id="257" fill="hold">
                            <p:stCondLst>
                              <p:cond delay="1500"/>
                            </p:stCondLst>
                            <p:childTnLst>
                              <p:par>
                                <p:cTn id="258" presetID="22" presetClass="entr" presetSubtype="2" fill="hold" nodeType="afterEffect">
                                  <p:stCondLst>
                                    <p:cond delay="0"/>
                                  </p:stCondLst>
                                  <p:childTnLst>
                                    <p:set>
                                      <p:cBhvr>
                                        <p:cTn id="259" dur="1" fill="hold">
                                          <p:stCondLst>
                                            <p:cond delay="0"/>
                                          </p:stCondLst>
                                        </p:cTn>
                                        <p:tgtEl>
                                          <p:spTgt spid="14"/>
                                        </p:tgtEl>
                                        <p:attrNameLst>
                                          <p:attrName>style.visibility</p:attrName>
                                        </p:attrNameLst>
                                      </p:cBhvr>
                                      <p:to>
                                        <p:strVal val="visible"/>
                                      </p:to>
                                    </p:set>
                                    <p:animEffect transition="in" filter="wipe(right)">
                                      <p:cBhvr>
                                        <p:cTn id="26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258"/>
                                            </p:cond>
                                          </p:stCondLst>
                                          <p:endCondLst>
                                            <p:cond evt="onStopAudio" delay="0">
                                              <p:tgtEl>
                                                <p:sldTgt/>
                                              </p:tgtEl>
                                            </p:cond>
                                          </p:endCondLst>
                                        </p:cTn>
                                        <p:tgtEl>
                                          <p:sndTgt r:embed="rId3" name="TYPE.WAV"/>
                                        </p:tgtEl>
                                      </p:cMediaNode>
                                    </p:audio>
                                  </p:sub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35921"/>
                                        </p:tgtEl>
                                        <p:attrNameLst>
                                          <p:attrName>style.visibility</p:attrName>
                                        </p:attrNameLst>
                                      </p:cBhvr>
                                      <p:to>
                                        <p:strVal val="visible"/>
                                      </p:to>
                                    </p:set>
                                    <p:animEffect transition="in" filter="dissolve">
                                      <p:cBhvr>
                                        <p:cTn id="265" dur="500"/>
                                        <p:tgtEl>
                                          <p:spTgt spid="35921"/>
                                        </p:tgtEl>
                                      </p:cBhvr>
                                    </p:animEffect>
                                  </p:childTnLst>
                                  <p:subTnLst>
                                    <p:audio>
                                      <p:cMediaNode>
                                        <p:cTn display="0" masterRel="sameClick">
                                          <p:stCondLst>
                                            <p:cond evt="begin" delay="0">
                                              <p:tn val="263"/>
                                            </p:cond>
                                          </p:stCondLst>
                                          <p:endCondLst>
                                            <p:cond evt="onStopAudio" delay="0">
                                              <p:tgtEl>
                                                <p:sldTgt/>
                                              </p:tgtEl>
                                            </p:cond>
                                          </p:endCondLst>
                                        </p:cTn>
                                        <p:tgtEl>
                                          <p:sndTgt r:embed="rId8" name="GLASS.WAV"/>
                                        </p:tgtEl>
                                      </p:cMediaNode>
                                    </p:audio>
                                  </p:subTnLst>
                                </p:cTn>
                              </p:par>
                            </p:childTnLst>
                          </p:cTn>
                        </p:par>
                        <p:par>
                          <p:cTn id="266" fill="hold">
                            <p:stCondLst>
                              <p:cond delay="500"/>
                            </p:stCondLst>
                            <p:childTnLst>
                              <p:par>
                                <p:cTn id="267" presetID="1" presetClass="entr" presetSubtype="0" fill="hold" grpId="0" nodeType="afterEffect">
                                  <p:stCondLst>
                                    <p:cond delay="0"/>
                                  </p:stCondLst>
                                  <p:childTnLst>
                                    <p:set>
                                      <p:cBhvr>
                                        <p:cTn id="268" dur="1" fill="hold">
                                          <p:stCondLst>
                                            <p:cond delay="499"/>
                                          </p:stCondLst>
                                        </p:cTn>
                                        <p:tgtEl>
                                          <p:spTgt spid="35925"/>
                                        </p:tgtEl>
                                        <p:attrNameLst>
                                          <p:attrName>style.visibility</p:attrName>
                                        </p:attrNameLst>
                                      </p:cBhvr>
                                      <p:to>
                                        <p:strVal val="visible"/>
                                      </p:to>
                                    </p:set>
                                  </p:childTnLst>
                                </p:cTn>
                              </p:par>
                            </p:childTnLst>
                          </p:cTn>
                        </p:par>
                        <p:par>
                          <p:cTn id="269" fill="hold">
                            <p:stCondLst>
                              <p:cond delay="1000"/>
                            </p:stCondLst>
                            <p:childTnLst>
                              <p:par>
                                <p:cTn id="270" presetID="22" presetClass="entr" presetSubtype="2" fill="hold" nodeType="afterEffect">
                                  <p:stCondLst>
                                    <p:cond delay="0"/>
                                  </p:stCondLst>
                                  <p:childTnLst>
                                    <p:set>
                                      <p:cBhvr>
                                        <p:cTn id="271" dur="1" fill="hold">
                                          <p:stCondLst>
                                            <p:cond delay="0"/>
                                          </p:stCondLst>
                                        </p:cTn>
                                        <p:tgtEl>
                                          <p:spTgt spid="15"/>
                                        </p:tgtEl>
                                        <p:attrNameLst>
                                          <p:attrName>style.visibility</p:attrName>
                                        </p:attrNameLst>
                                      </p:cBhvr>
                                      <p:to>
                                        <p:strVal val="visible"/>
                                      </p:to>
                                    </p:set>
                                    <p:animEffect transition="in" filter="wipe(right)">
                                      <p:cBhvr>
                                        <p:cTn id="27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270"/>
                                            </p:cond>
                                          </p:stCondLst>
                                          <p:endCondLst>
                                            <p:cond evt="onStopAudio" delay="0">
                                              <p:tgtEl>
                                                <p:sldTgt/>
                                              </p:tgtEl>
                                            </p:cond>
                                          </p:endCondLst>
                                        </p:cTn>
                                        <p:tgtEl>
                                          <p:sndTgt r:embed="rId3" name="TYPE.WAV"/>
                                        </p:tgtEl>
                                      </p:cMediaNode>
                                    </p:audio>
                                  </p:subTnLst>
                                </p:cTn>
                              </p:par>
                            </p:childTnLst>
                          </p:cTn>
                        </p:par>
                      </p:childTnLst>
                    </p:cTn>
                  </p:par>
                  <p:par>
                    <p:cTn id="273" fill="hold">
                      <p:stCondLst>
                        <p:cond delay="indefinite"/>
                      </p:stCondLst>
                      <p:childTnLst>
                        <p:par>
                          <p:cTn id="274" fill="hold">
                            <p:stCondLst>
                              <p:cond delay="0"/>
                            </p:stCondLst>
                            <p:childTnLst>
                              <p:par>
                                <p:cTn id="275" presetID="4" presetClass="entr" presetSubtype="32" fill="hold" grpId="0" nodeType="clickEffect">
                                  <p:stCondLst>
                                    <p:cond delay="0"/>
                                  </p:stCondLst>
                                  <p:childTnLst>
                                    <p:set>
                                      <p:cBhvr>
                                        <p:cTn id="276" dur="1" fill="hold">
                                          <p:stCondLst>
                                            <p:cond delay="0"/>
                                          </p:stCondLst>
                                        </p:cTn>
                                        <p:tgtEl>
                                          <p:spTgt spid="35926"/>
                                        </p:tgtEl>
                                        <p:attrNameLst>
                                          <p:attrName>style.visibility</p:attrName>
                                        </p:attrNameLst>
                                      </p:cBhvr>
                                      <p:to>
                                        <p:strVal val="visible"/>
                                      </p:to>
                                    </p:set>
                                    <p:animEffect transition="in" filter="box(out)">
                                      <p:cBhvr>
                                        <p:cTn id="277" dur="500"/>
                                        <p:tgtEl>
                                          <p:spTgt spid="35926"/>
                                        </p:tgtEl>
                                      </p:cBhvr>
                                    </p:animEffect>
                                  </p:childTnLst>
                                  <p:subTnLst>
                                    <p:audio>
                                      <p:cMediaNode>
                                        <p:cTn display="0" masterRel="sameClick">
                                          <p:stCondLst>
                                            <p:cond evt="begin" delay="0">
                                              <p:tn val="275"/>
                                            </p:cond>
                                          </p:stCondLst>
                                          <p:endCondLst>
                                            <p:cond evt="onStopAudio" delay="0">
                                              <p:tgtEl>
                                                <p:sldTgt/>
                                              </p:tgtEl>
                                            </p:cond>
                                          </p:endCondLst>
                                        </p:cTn>
                                        <p:tgtEl>
                                          <p:sndTgt r:embed="rId5" name="DING.WAV"/>
                                        </p:tgtEl>
                                      </p:cMediaNode>
                                    </p:audio>
                                  </p:subTnLst>
                                </p:cTn>
                              </p:par>
                            </p:childTnLst>
                          </p:cTn>
                        </p:par>
                        <p:par>
                          <p:cTn id="278" fill="hold">
                            <p:stCondLst>
                              <p:cond delay="500"/>
                            </p:stCondLst>
                            <p:childTnLst>
                              <p:par>
                                <p:cTn id="279" presetID="22" presetClass="entr" presetSubtype="8" fill="hold" grpId="0" nodeType="afterEffect">
                                  <p:stCondLst>
                                    <p:cond delay="1000"/>
                                  </p:stCondLst>
                                  <p:childTnLst>
                                    <p:set>
                                      <p:cBhvr>
                                        <p:cTn id="280" dur="1" fill="hold">
                                          <p:stCondLst>
                                            <p:cond delay="0"/>
                                          </p:stCondLst>
                                        </p:cTn>
                                        <p:tgtEl>
                                          <p:spTgt spid="35927"/>
                                        </p:tgtEl>
                                        <p:attrNameLst>
                                          <p:attrName>style.visibility</p:attrName>
                                        </p:attrNameLst>
                                      </p:cBhvr>
                                      <p:to>
                                        <p:strVal val="visible"/>
                                      </p:to>
                                    </p:set>
                                    <p:animEffect transition="in" filter="wipe(left)">
                                      <p:cBhvr>
                                        <p:cTn id="281" dur="500"/>
                                        <p:tgtEl>
                                          <p:spTgt spid="35927"/>
                                        </p:tgtEl>
                                      </p:cBhvr>
                                    </p:animEffect>
                                  </p:childTnLst>
                                  <p:subTnLst>
                                    <p:audio>
                                      <p:cMediaNode>
                                        <p:cTn display="0" masterRel="sameClick">
                                          <p:stCondLst>
                                            <p:cond evt="begin" delay="0">
                                              <p:tn val="279"/>
                                            </p:cond>
                                          </p:stCondLst>
                                          <p:endCondLst>
                                            <p:cond evt="onStopAudio" delay="0">
                                              <p:tgtEl>
                                                <p:sldTgt/>
                                              </p:tgtEl>
                                            </p:cond>
                                          </p:endCondLst>
                                        </p:cTn>
                                        <p:tgtEl>
                                          <p:sndTgt r:embed="rId3" name="TYPE.WAV"/>
                                        </p:tgtEl>
                                      </p:cMediaNode>
                                    </p:audio>
                                  </p:subTnLst>
                                </p:cTn>
                              </p:par>
                            </p:childTnLst>
                          </p:cTn>
                        </p:par>
                      </p:childTnLst>
                    </p:cTn>
                  </p:par>
                  <p:par>
                    <p:cTn id="282" fill="hold">
                      <p:stCondLst>
                        <p:cond delay="indefinite"/>
                      </p:stCondLst>
                      <p:childTnLst>
                        <p:par>
                          <p:cTn id="283" fill="hold">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35928"/>
                                        </p:tgtEl>
                                        <p:attrNameLst>
                                          <p:attrName>style.visibility</p:attrName>
                                        </p:attrNameLst>
                                      </p:cBhvr>
                                      <p:to>
                                        <p:strVal val="visible"/>
                                      </p:to>
                                    </p:set>
                                    <p:animEffect transition="in" filter="dissolve">
                                      <p:cBhvr>
                                        <p:cTn id="286" dur="500"/>
                                        <p:tgtEl>
                                          <p:spTgt spid="35928"/>
                                        </p:tgtEl>
                                      </p:cBhvr>
                                    </p:animEffect>
                                  </p:childTnLst>
                                </p:cTn>
                              </p:par>
                            </p:childTnLst>
                          </p:cTn>
                        </p:par>
                        <p:par>
                          <p:cTn id="287" fill="hold">
                            <p:stCondLst>
                              <p:cond delay="500"/>
                            </p:stCondLst>
                            <p:childTnLst>
                              <p:par>
                                <p:cTn id="288" presetID="9" presetClass="entr" presetSubtype="0" fill="hold" grpId="0" nodeType="afterEffect">
                                  <p:stCondLst>
                                    <p:cond delay="0"/>
                                  </p:stCondLst>
                                  <p:childTnLst>
                                    <p:set>
                                      <p:cBhvr>
                                        <p:cTn id="289" dur="1" fill="hold">
                                          <p:stCondLst>
                                            <p:cond delay="0"/>
                                          </p:stCondLst>
                                        </p:cTn>
                                        <p:tgtEl>
                                          <p:spTgt spid="35929"/>
                                        </p:tgtEl>
                                        <p:attrNameLst>
                                          <p:attrName>style.visibility</p:attrName>
                                        </p:attrNameLst>
                                      </p:cBhvr>
                                      <p:to>
                                        <p:strVal val="visible"/>
                                      </p:to>
                                    </p:set>
                                    <p:animEffect transition="in" filter="dissolve">
                                      <p:cBhvr>
                                        <p:cTn id="290" dur="500"/>
                                        <p:tgtEl>
                                          <p:spTgt spid="35929"/>
                                        </p:tgtEl>
                                      </p:cBhvr>
                                    </p:animEffect>
                                  </p:childTnLst>
                                  <p:subTnLst>
                                    <p:audio>
                                      <p:cMediaNode>
                                        <p:cTn display="0" masterRel="sameClick">
                                          <p:stCondLst>
                                            <p:cond evt="begin" delay="0">
                                              <p:tn val="288"/>
                                            </p:cond>
                                          </p:stCondLst>
                                          <p:endCondLst>
                                            <p:cond evt="onStopAudio" delay="0">
                                              <p:tgtEl>
                                                <p:sldTgt/>
                                              </p:tgtEl>
                                            </p:cond>
                                          </p:endCondLst>
                                        </p:cTn>
                                        <p:tgtEl>
                                          <p:sndTgt r:embed="rId7" name="CAMERA.WAV"/>
                                        </p:tgtEl>
                                      </p:cMediaNode>
                                    </p:audio>
                                  </p:subTnLst>
                                </p:cTn>
                              </p:par>
                            </p:childTnLst>
                          </p:cTn>
                        </p:par>
                        <p:par>
                          <p:cTn id="291" fill="hold">
                            <p:stCondLst>
                              <p:cond delay="1000"/>
                            </p:stCondLst>
                            <p:childTnLst>
                              <p:par>
                                <p:cTn id="292" presetID="22" presetClass="entr" presetSubtype="2" fill="hold" nodeType="afterEffect">
                                  <p:stCondLst>
                                    <p:cond delay="0"/>
                                  </p:stCondLst>
                                  <p:childTnLst>
                                    <p:set>
                                      <p:cBhvr>
                                        <p:cTn id="293" dur="1" fill="hold">
                                          <p:stCondLst>
                                            <p:cond delay="0"/>
                                          </p:stCondLst>
                                        </p:cTn>
                                        <p:tgtEl>
                                          <p:spTgt spid="16"/>
                                        </p:tgtEl>
                                        <p:attrNameLst>
                                          <p:attrName>style.visibility</p:attrName>
                                        </p:attrNameLst>
                                      </p:cBhvr>
                                      <p:to>
                                        <p:strVal val="visible"/>
                                      </p:to>
                                    </p:set>
                                    <p:animEffect transition="in" filter="wipe(right)">
                                      <p:cBhvr>
                                        <p:cTn id="294"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292"/>
                                            </p:cond>
                                          </p:stCondLst>
                                          <p:endCondLst>
                                            <p:cond evt="onStopAudio" delay="0">
                                              <p:tgtEl>
                                                <p:sldTgt/>
                                              </p:tgtEl>
                                            </p:cond>
                                          </p:endCondLst>
                                        </p:cTn>
                                        <p:tgtEl>
                                          <p:sndTgt r:embed="rId3" name="TYPE.WAV"/>
                                        </p:tgtEl>
                                      </p:cMediaNode>
                                    </p:audio>
                                  </p:subTnLst>
                                </p:cTn>
                              </p:par>
                            </p:childTnLst>
                          </p:cTn>
                        </p:par>
                      </p:childTnLst>
                    </p:cTn>
                  </p:par>
                  <p:par>
                    <p:cTn id="295" fill="hold">
                      <p:stCondLst>
                        <p:cond delay="indefinite"/>
                      </p:stCondLst>
                      <p:childTnLst>
                        <p:par>
                          <p:cTn id="296" fill="hold">
                            <p:stCondLst>
                              <p:cond delay="0"/>
                            </p:stCondLst>
                            <p:childTnLst>
                              <p:par>
                                <p:cTn id="297" presetID="17" presetClass="entr" presetSubtype="1" fill="hold" grpId="0" nodeType="clickEffect">
                                  <p:stCondLst>
                                    <p:cond delay="0"/>
                                  </p:stCondLst>
                                  <p:childTnLst>
                                    <p:set>
                                      <p:cBhvr>
                                        <p:cTn id="298" dur="1" fill="hold">
                                          <p:stCondLst>
                                            <p:cond delay="0"/>
                                          </p:stCondLst>
                                        </p:cTn>
                                        <p:tgtEl>
                                          <p:spTgt spid="35933"/>
                                        </p:tgtEl>
                                        <p:attrNameLst>
                                          <p:attrName>style.visibility</p:attrName>
                                        </p:attrNameLst>
                                      </p:cBhvr>
                                      <p:to>
                                        <p:strVal val="visible"/>
                                      </p:to>
                                    </p:set>
                                    <p:anim calcmode="lin" valueType="num">
                                      <p:cBhvr>
                                        <p:cTn id="299" dur="500" fill="hold"/>
                                        <p:tgtEl>
                                          <p:spTgt spid="35933"/>
                                        </p:tgtEl>
                                        <p:attrNameLst>
                                          <p:attrName>ppt_x</p:attrName>
                                        </p:attrNameLst>
                                      </p:cBhvr>
                                      <p:tavLst>
                                        <p:tav tm="0">
                                          <p:val>
                                            <p:strVal val="#ppt_x"/>
                                          </p:val>
                                        </p:tav>
                                        <p:tav tm="100000">
                                          <p:val>
                                            <p:strVal val="#ppt_x"/>
                                          </p:val>
                                        </p:tav>
                                      </p:tavLst>
                                    </p:anim>
                                    <p:anim calcmode="lin" valueType="num">
                                      <p:cBhvr>
                                        <p:cTn id="300" dur="500" fill="hold"/>
                                        <p:tgtEl>
                                          <p:spTgt spid="35933"/>
                                        </p:tgtEl>
                                        <p:attrNameLst>
                                          <p:attrName>ppt_y</p:attrName>
                                        </p:attrNameLst>
                                      </p:cBhvr>
                                      <p:tavLst>
                                        <p:tav tm="0">
                                          <p:val>
                                            <p:strVal val="#ppt_y-#ppt_h/2"/>
                                          </p:val>
                                        </p:tav>
                                        <p:tav tm="100000">
                                          <p:val>
                                            <p:strVal val="#ppt_y"/>
                                          </p:val>
                                        </p:tav>
                                      </p:tavLst>
                                    </p:anim>
                                    <p:anim calcmode="lin" valueType="num">
                                      <p:cBhvr>
                                        <p:cTn id="301" dur="500" fill="hold"/>
                                        <p:tgtEl>
                                          <p:spTgt spid="35933"/>
                                        </p:tgtEl>
                                        <p:attrNameLst>
                                          <p:attrName>ppt_w</p:attrName>
                                        </p:attrNameLst>
                                      </p:cBhvr>
                                      <p:tavLst>
                                        <p:tav tm="0">
                                          <p:val>
                                            <p:strVal val="#ppt_w"/>
                                          </p:val>
                                        </p:tav>
                                        <p:tav tm="100000">
                                          <p:val>
                                            <p:strVal val="#ppt_w"/>
                                          </p:val>
                                        </p:tav>
                                      </p:tavLst>
                                    </p:anim>
                                    <p:anim calcmode="lin" valueType="num">
                                      <p:cBhvr>
                                        <p:cTn id="302" dur="500" fill="hold"/>
                                        <p:tgtEl>
                                          <p:spTgt spid="3593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7"/>
                                            </p:cond>
                                          </p:stCondLst>
                                          <p:endCondLst>
                                            <p:cond evt="onStopAudio" delay="0">
                                              <p:tgtEl>
                                                <p:sldTgt/>
                                              </p:tgtEl>
                                            </p:cond>
                                          </p:endCondLst>
                                        </p:cTn>
                                        <p:tgtEl>
                                          <p:sndTgt r:embed="rId6" name="CASHREG.WAV"/>
                                        </p:tgtEl>
                                      </p:cMediaNode>
                                    </p:audio>
                                  </p:subTnLst>
                                </p:cTn>
                              </p:par>
                            </p:childTnLst>
                          </p:cTn>
                        </p:par>
                        <p:par>
                          <p:cTn id="303" fill="hold">
                            <p:stCondLst>
                              <p:cond delay="500"/>
                            </p:stCondLst>
                            <p:childTnLst>
                              <p:par>
                                <p:cTn id="304" presetID="9" presetClass="entr" presetSubtype="0" fill="hold" grpId="0" nodeType="afterEffect">
                                  <p:stCondLst>
                                    <p:cond delay="0"/>
                                  </p:stCondLst>
                                  <p:childTnLst>
                                    <p:set>
                                      <p:cBhvr>
                                        <p:cTn id="305" dur="1" fill="hold">
                                          <p:stCondLst>
                                            <p:cond delay="0"/>
                                          </p:stCondLst>
                                        </p:cTn>
                                        <p:tgtEl>
                                          <p:spTgt spid="35934"/>
                                        </p:tgtEl>
                                        <p:attrNameLst>
                                          <p:attrName>style.visibility</p:attrName>
                                        </p:attrNameLst>
                                      </p:cBhvr>
                                      <p:to>
                                        <p:strVal val="visible"/>
                                      </p:to>
                                    </p:set>
                                    <p:animEffect transition="in" filter="dissolve">
                                      <p:cBhvr>
                                        <p:cTn id="306" dur="500"/>
                                        <p:tgtEl>
                                          <p:spTgt spid="35934"/>
                                        </p:tgtEl>
                                      </p:cBhvr>
                                    </p:animEffect>
                                  </p:childTnLst>
                                  <p:subTnLst>
                                    <p:audio>
                                      <p:cMediaNode>
                                        <p:cTn display="0" masterRel="sameClick">
                                          <p:stCondLst>
                                            <p:cond evt="begin" delay="0">
                                              <p:tn val="304"/>
                                            </p:cond>
                                          </p:stCondLst>
                                          <p:endCondLst>
                                            <p:cond evt="onStopAudio" delay="0">
                                              <p:tgtEl>
                                                <p:sldTgt/>
                                              </p:tgtEl>
                                            </p:cond>
                                          </p:endCondLst>
                                        </p:cTn>
                                        <p:tgtEl>
                                          <p:sndTgt r:embed="rId8" name="GLASS.WAV"/>
                                        </p:tgtEl>
                                      </p:cMediaNode>
                                    </p:audio>
                                  </p:subTnLst>
                                </p:cTn>
                              </p:par>
                            </p:childTnLst>
                          </p:cTn>
                        </p:par>
                        <p:par>
                          <p:cTn id="307" fill="hold">
                            <p:stCondLst>
                              <p:cond delay="1000"/>
                            </p:stCondLst>
                            <p:childTnLst>
                              <p:par>
                                <p:cTn id="308" presetID="1" presetClass="entr" presetSubtype="0" fill="hold" grpId="0" nodeType="afterEffect">
                                  <p:stCondLst>
                                    <p:cond delay="0"/>
                                  </p:stCondLst>
                                  <p:childTnLst>
                                    <p:set>
                                      <p:cBhvr>
                                        <p:cTn id="309" dur="1" fill="hold">
                                          <p:stCondLst>
                                            <p:cond delay="499"/>
                                          </p:stCondLst>
                                        </p:cTn>
                                        <p:tgtEl>
                                          <p:spTgt spid="35938"/>
                                        </p:tgtEl>
                                        <p:attrNameLst>
                                          <p:attrName>style.visibility</p:attrName>
                                        </p:attrNameLst>
                                      </p:cBhvr>
                                      <p:to>
                                        <p:strVal val="visible"/>
                                      </p:to>
                                    </p:set>
                                  </p:childTnLst>
                                </p:cTn>
                              </p:par>
                            </p:childTnLst>
                          </p:cTn>
                        </p:par>
                        <p:par>
                          <p:cTn id="310" fill="hold">
                            <p:stCondLst>
                              <p:cond delay="1500"/>
                            </p:stCondLst>
                            <p:childTnLst>
                              <p:par>
                                <p:cTn id="311" presetID="22" presetClass="entr" presetSubtype="2" fill="hold" nodeType="afterEffect">
                                  <p:stCondLst>
                                    <p:cond delay="0"/>
                                  </p:stCondLst>
                                  <p:childTnLst>
                                    <p:set>
                                      <p:cBhvr>
                                        <p:cTn id="312" dur="1" fill="hold">
                                          <p:stCondLst>
                                            <p:cond delay="0"/>
                                          </p:stCondLst>
                                        </p:cTn>
                                        <p:tgtEl>
                                          <p:spTgt spid="17"/>
                                        </p:tgtEl>
                                        <p:attrNameLst>
                                          <p:attrName>style.visibility</p:attrName>
                                        </p:attrNameLst>
                                      </p:cBhvr>
                                      <p:to>
                                        <p:strVal val="visible"/>
                                      </p:to>
                                    </p:set>
                                    <p:animEffect transition="in" filter="wipe(right)">
                                      <p:cBhvr>
                                        <p:cTn id="3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audio>
                                      <p:cMediaNode>
                                        <p:cTn display="0" masterRel="sameClick">
                                          <p:stCondLst>
                                            <p:cond evt="begin" delay="0">
                                              <p:tn val="311"/>
                                            </p:cond>
                                          </p:stCondLst>
                                          <p:endCondLst>
                                            <p:cond evt="onStopAudio" delay="0">
                                              <p:tgtEl>
                                                <p:sldTgt/>
                                              </p:tgtEl>
                                            </p:cond>
                                          </p:endCondLst>
                                        </p:cTn>
                                        <p:tgtEl>
                                          <p:sndTgt r:embed="rId3" name="TYPE.WAV"/>
                                        </p:tgtEl>
                                      </p:cMediaNode>
                                    </p:audio>
                                  </p:sub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35939"/>
                                        </p:tgtEl>
                                        <p:attrNameLst>
                                          <p:attrName>style.visibility</p:attrName>
                                        </p:attrNameLst>
                                      </p:cBhvr>
                                      <p:to>
                                        <p:strVal val="visible"/>
                                      </p:to>
                                    </p:set>
                                    <p:animEffect transition="in" filter="dissolve">
                                      <p:cBhvr>
                                        <p:cTn id="318" dur="500"/>
                                        <p:tgtEl>
                                          <p:spTgt spid="35939"/>
                                        </p:tgtEl>
                                      </p:cBhvr>
                                    </p:animEffect>
                                  </p:childTnLst>
                                  <p:subTnLst>
                                    <p:audio>
                                      <p:cMediaNode>
                                        <p:cTn display="0" masterRel="sameClick">
                                          <p:stCondLst>
                                            <p:cond evt="begin" delay="0">
                                              <p:tn val="316"/>
                                            </p:cond>
                                          </p:stCondLst>
                                          <p:endCondLst>
                                            <p:cond evt="onStopAudio" delay="0">
                                              <p:tgtEl>
                                                <p:sldTgt/>
                                              </p:tgtEl>
                                            </p:cond>
                                          </p:endCondLst>
                                        </p:cTn>
                                        <p:tgtEl>
                                          <p:sndTgt r:embed="rId8" name="GLASS.WAV"/>
                                        </p:tgtEl>
                                      </p:cMediaNode>
                                    </p:audio>
                                  </p:subTnLst>
                                </p:cTn>
                              </p:par>
                            </p:childTnLst>
                          </p:cTn>
                        </p:par>
                        <p:par>
                          <p:cTn id="319" fill="hold">
                            <p:stCondLst>
                              <p:cond delay="500"/>
                            </p:stCondLst>
                            <p:childTnLst>
                              <p:par>
                                <p:cTn id="320" presetID="1" presetClass="entr" presetSubtype="0" fill="hold" grpId="0" nodeType="afterEffect">
                                  <p:stCondLst>
                                    <p:cond delay="0"/>
                                  </p:stCondLst>
                                  <p:childTnLst>
                                    <p:set>
                                      <p:cBhvr>
                                        <p:cTn id="321" dur="1" fill="hold">
                                          <p:stCondLst>
                                            <p:cond delay="499"/>
                                          </p:stCondLst>
                                        </p:cTn>
                                        <p:tgtEl>
                                          <p:spTgt spid="35943"/>
                                        </p:tgtEl>
                                        <p:attrNameLst>
                                          <p:attrName>style.visibility</p:attrName>
                                        </p:attrNameLst>
                                      </p:cBhvr>
                                      <p:to>
                                        <p:strVal val="visible"/>
                                      </p:to>
                                    </p:set>
                                  </p:childTnLst>
                                </p:cTn>
                              </p:par>
                            </p:childTnLst>
                          </p:cTn>
                        </p:par>
                        <p:par>
                          <p:cTn id="322" fill="hold">
                            <p:stCondLst>
                              <p:cond delay="1000"/>
                            </p:stCondLst>
                            <p:childTnLst>
                              <p:par>
                                <p:cTn id="323" presetID="22" presetClass="entr" presetSubtype="2" fill="hold" nodeType="afterEffect">
                                  <p:stCondLst>
                                    <p:cond delay="0"/>
                                  </p:stCondLst>
                                  <p:childTnLst>
                                    <p:set>
                                      <p:cBhvr>
                                        <p:cTn id="324" dur="1" fill="hold">
                                          <p:stCondLst>
                                            <p:cond delay="0"/>
                                          </p:stCondLst>
                                        </p:cTn>
                                        <p:tgtEl>
                                          <p:spTgt spid="18"/>
                                        </p:tgtEl>
                                        <p:attrNameLst>
                                          <p:attrName>style.visibility</p:attrName>
                                        </p:attrNameLst>
                                      </p:cBhvr>
                                      <p:to>
                                        <p:strVal val="visible"/>
                                      </p:to>
                                    </p:set>
                                    <p:animEffect transition="in" filter="wipe(right)">
                                      <p:cBhvr>
                                        <p:cTn id="32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323"/>
                                            </p:cond>
                                          </p:stCondLst>
                                          <p:endCondLst>
                                            <p:cond evt="onStopAudio" delay="0">
                                              <p:tgtEl>
                                                <p:sldTgt/>
                                              </p:tgtEl>
                                            </p:cond>
                                          </p:endCondLst>
                                        </p:cTn>
                                        <p:tgtEl>
                                          <p:sndTgt r:embed="rId3" name="TYPE.WAV"/>
                                        </p:tgtEl>
                                      </p:cMediaNode>
                                    </p:audio>
                                  </p:subTnLst>
                                </p:cTn>
                              </p:par>
                            </p:childTnLst>
                          </p:cTn>
                        </p:par>
                      </p:childTnLst>
                    </p:cTn>
                  </p:par>
                  <p:par>
                    <p:cTn id="326" fill="hold">
                      <p:stCondLst>
                        <p:cond delay="indefinite"/>
                      </p:stCondLst>
                      <p:childTnLst>
                        <p:par>
                          <p:cTn id="327" fill="hold">
                            <p:stCondLst>
                              <p:cond delay="0"/>
                            </p:stCondLst>
                            <p:childTnLst>
                              <p:par>
                                <p:cTn id="328" presetID="4" presetClass="entr" presetSubtype="32" fill="hold" grpId="0" nodeType="clickEffect">
                                  <p:stCondLst>
                                    <p:cond delay="0"/>
                                  </p:stCondLst>
                                  <p:childTnLst>
                                    <p:set>
                                      <p:cBhvr>
                                        <p:cTn id="329" dur="1" fill="hold">
                                          <p:stCondLst>
                                            <p:cond delay="0"/>
                                          </p:stCondLst>
                                        </p:cTn>
                                        <p:tgtEl>
                                          <p:spTgt spid="35944"/>
                                        </p:tgtEl>
                                        <p:attrNameLst>
                                          <p:attrName>style.visibility</p:attrName>
                                        </p:attrNameLst>
                                      </p:cBhvr>
                                      <p:to>
                                        <p:strVal val="visible"/>
                                      </p:to>
                                    </p:set>
                                    <p:animEffect transition="in" filter="box(out)">
                                      <p:cBhvr>
                                        <p:cTn id="330" dur="500"/>
                                        <p:tgtEl>
                                          <p:spTgt spid="35944"/>
                                        </p:tgtEl>
                                      </p:cBhvr>
                                    </p:animEffect>
                                  </p:childTnLst>
                                  <p:subTnLst>
                                    <p:audio>
                                      <p:cMediaNode>
                                        <p:cTn display="0" masterRel="sameClick">
                                          <p:stCondLst>
                                            <p:cond evt="begin" delay="0">
                                              <p:tn val="328"/>
                                            </p:cond>
                                          </p:stCondLst>
                                          <p:endCondLst>
                                            <p:cond evt="onStopAudio" delay="0">
                                              <p:tgtEl>
                                                <p:sldTgt/>
                                              </p:tgtEl>
                                            </p:cond>
                                          </p:endCondLst>
                                        </p:cTn>
                                        <p:tgtEl>
                                          <p:sndTgt r:embed="rId5" name="DING.WAV"/>
                                        </p:tgtEl>
                                      </p:cMediaNode>
                                    </p:audio>
                                  </p:subTnLst>
                                </p:cTn>
                              </p:par>
                            </p:childTnLst>
                          </p:cTn>
                        </p:par>
                        <p:par>
                          <p:cTn id="331" fill="hold">
                            <p:stCondLst>
                              <p:cond delay="500"/>
                            </p:stCondLst>
                            <p:childTnLst>
                              <p:par>
                                <p:cTn id="332" presetID="22" presetClass="entr" presetSubtype="8" fill="hold" grpId="0" nodeType="afterEffect">
                                  <p:stCondLst>
                                    <p:cond delay="1000"/>
                                  </p:stCondLst>
                                  <p:childTnLst>
                                    <p:set>
                                      <p:cBhvr>
                                        <p:cTn id="333" dur="1" fill="hold">
                                          <p:stCondLst>
                                            <p:cond delay="0"/>
                                          </p:stCondLst>
                                        </p:cTn>
                                        <p:tgtEl>
                                          <p:spTgt spid="35945"/>
                                        </p:tgtEl>
                                        <p:attrNameLst>
                                          <p:attrName>style.visibility</p:attrName>
                                        </p:attrNameLst>
                                      </p:cBhvr>
                                      <p:to>
                                        <p:strVal val="visible"/>
                                      </p:to>
                                    </p:set>
                                    <p:animEffect transition="in" filter="wipe(left)">
                                      <p:cBhvr>
                                        <p:cTn id="334" dur="500"/>
                                        <p:tgtEl>
                                          <p:spTgt spid="35945"/>
                                        </p:tgtEl>
                                      </p:cBhvr>
                                    </p:animEffect>
                                  </p:childTnLst>
                                  <p:subTnLst>
                                    <p:audio>
                                      <p:cMediaNode>
                                        <p:cTn display="0" masterRel="sameClick">
                                          <p:stCondLst>
                                            <p:cond evt="begin" delay="0">
                                              <p:tn val="332"/>
                                            </p:cond>
                                          </p:stCondLst>
                                          <p:endCondLst>
                                            <p:cond evt="onStopAudio" delay="0">
                                              <p:tgtEl>
                                                <p:sldTgt/>
                                              </p:tgtEl>
                                            </p:cond>
                                          </p:endCondLst>
                                        </p:cTn>
                                        <p:tgtEl>
                                          <p:sndTgt r:embed="rId3" name="TYPE.WAV"/>
                                        </p:tgtEl>
                                      </p:cMediaNode>
                                    </p:audio>
                                  </p:subTnLst>
                                </p:cTn>
                              </p:par>
                            </p:childTnLst>
                          </p:cTn>
                        </p:par>
                      </p:childTnLst>
                    </p:cTn>
                  </p:par>
                  <p:par>
                    <p:cTn id="335" fill="hold">
                      <p:stCondLst>
                        <p:cond delay="indefinite"/>
                      </p:stCondLst>
                      <p:childTnLst>
                        <p:par>
                          <p:cTn id="336" fill="hold">
                            <p:stCondLst>
                              <p:cond delay="0"/>
                            </p:stCondLst>
                            <p:childTnLst>
                              <p:par>
                                <p:cTn id="337" presetID="9" presetClass="entr" presetSubtype="0" fill="hold" grpId="0" nodeType="clickEffect">
                                  <p:stCondLst>
                                    <p:cond delay="0"/>
                                  </p:stCondLst>
                                  <p:childTnLst>
                                    <p:set>
                                      <p:cBhvr>
                                        <p:cTn id="338" dur="1" fill="hold">
                                          <p:stCondLst>
                                            <p:cond delay="0"/>
                                          </p:stCondLst>
                                        </p:cTn>
                                        <p:tgtEl>
                                          <p:spTgt spid="35946"/>
                                        </p:tgtEl>
                                        <p:attrNameLst>
                                          <p:attrName>style.visibility</p:attrName>
                                        </p:attrNameLst>
                                      </p:cBhvr>
                                      <p:to>
                                        <p:strVal val="visible"/>
                                      </p:to>
                                    </p:set>
                                    <p:animEffect transition="in" filter="dissolve">
                                      <p:cBhvr>
                                        <p:cTn id="339" dur="500"/>
                                        <p:tgtEl>
                                          <p:spTgt spid="35946"/>
                                        </p:tgtEl>
                                      </p:cBhvr>
                                    </p:animEffect>
                                  </p:childTnLst>
                                </p:cTn>
                              </p:par>
                            </p:childTnLst>
                          </p:cTn>
                        </p:par>
                        <p:par>
                          <p:cTn id="340" fill="hold">
                            <p:stCondLst>
                              <p:cond delay="500"/>
                            </p:stCondLst>
                            <p:childTnLst>
                              <p:par>
                                <p:cTn id="341" presetID="9" presetClass="entr" presetSubtype="0" fill="hold" grpId="0" nodeType="afterEffect">
                                  <p:stCondLst>
                                    <p:cond delay="0"/>
                                  </p:stCondLst>
                                  <p:childTnLst>
                                    <p:set>
                                      <p:cBhvr>
                                        <p:cTn id="342" dur="1" fill="hold">
                                          <p:stCondLst>
                                            <p:cond delay="0"/>
                                          </p:stCondLst>
                                        </p:cTn>
                                        <p:tgtEl>
                                          <p:spTgt spid="35947"/>
                                        </p:tgtEl>
                                        <p:attrNameLst>
                                          <p:attrName>style.visibility</p:attrName>
                                        </p:attrNameLst>
                                      </p:cBhvr>
                                      <p:to>
                                        <p:strVal val="visible"/>
                                      </p:to>
                                    </p:set>
                                    <p:animEffect transition="in" filter="dissolve">
                                      <p:cBhvr>
                                        <p:cTn id="343" dur="500"/>
                                        <p:tgtEl>
                                          <p:spTgt spid="35947"/>
                                        </p:tgtEl>
                                      </p:cBhvr>
                                    </p:animEffect>
                                  </p:childTnLst>
                                  <p:subTnLst>
                                    <p:audio>
                                      <p:cMediaNode>
                                        <p:cTn display="0" masterRel="sameClick">
                                          <p:stCondLst>
                                            <p:cond evt="begin" delay="0">
                                              <p:tn val="341"/>
                                            </p:cond>
                                          </p:stCondLst>
                                          <p:endCondLst>
                                            <p:cond evt="onStopAudio" delay="0">
                                              <p:tgtEl>
                                                <p:sldTgt/>
                                              </p:tgtEl>
                                            </p:cond>
                                          </p:endCondLst>
                                        </p:cTn>
                                        <p:tgtEl>
                                          <p:sndTgt r:embed="rId7" name="CAMERA.WAV"/>
                                        </p:tgtEl>
                                      </p:cMediaNode>
                                    </p:audio>
                                  </p:subTnLst>
                                </p:cTn>
                              </p:par>
                            </p:childTnLst>
                          </p:cTn>
                        </p:par>
                        <p:par>
                          <p:cTn id="344" fill="hold">
                            <p:stCondLst>
                              <p:cond delay="1000"/>
                            </p:stCondLst>
                            <p:childTnLst>
                              <p:par>
                                <p:cTn id="345" presetID="22" presetClass="entr" presetSubtype="2" fill="hold" nodeType="afterEffect">
                                  <p:stCondLst>
                                    <p:cond delay="0"/>
                                  </p:stCondLst>
                                  <p:childTnLst>
                                    <p:set>
                                      <p:cBhvr>
                                        <p:cTn id="346" dur="1" fill="hold">
                                          <p:stCondLst>
                                            <p:cond delay="0"/>
                                          </p:stCondLst>
                                        </p:cTn>
                                        <p:tgtEl>
                                          <p:spTgt spid="19"/>
                                        </p:tgtEl>
                                        <p:attrNameLst>
                                          <p:attrName>style.visibility</p:attrName>
                                        </p:attrNameLst>
                                      </p:cBhvr>
                                      <p:to>
                                        <p:strVal val="visible"/>
                                      </p:to>
                                    </p:set>
                                    <p:animEffect transition="in" filter="wipe(right)">
                                      <p:cBhvr>
                                        <p:cTn id="34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345"/>
                                            </p:cond>
                                          </p:stCondLst>
                                          <p:endCondLst>
                                            <p:cond evt="onStopAudio" delay="0">
                                              <p:tgtEl>
                                                <p:sldTgt/>
                                              </p:tgtEl>
                                            </p:cond>
                                          </p:endCondLst>
                                        </p:cTn>
                                        <p:tgtEl>
                                          <p:sndTgt r:embed="rId3" name="TYPE.WAV"/>
                                        </p:tgtEl>
                                      </p:cMediaNode>
                                    </p:audio>
                                  </p:subTnLst>
                                </p:cTn>
                              </p:par>
                            </p:childTnLst>
                          </p:cTn>
                        </p:par>
                      </p:childTnLst>
                    </p:cTn>
                  </p:par>
                  <p:par>
                    <p:cTn id="348" fill="hold">
                      <p:stCondLst>
                        <p:cond delay="indefinite"/>
                      </p:stCondLst>
                      <p:childTnLst>
                        <p:par>
                          <p:cTn id="349" fill="hold">
                            <p:stCondLst>
                              <p:cond delay="0"/>
                            </p:stCondLst>
                            <p:childTnLst>
                              <p:par>
                                <p:cTn id="350" presetID="17" presetClass="entr" presetSubtype="1" fill="hold" grpId="0" nodeType="clickEffect">
                                  <p:stCondLst>
                                    <p:cond delay="0"/>
                                  </p:stCondLst>
                                  <p:childTnLst>
                                    <p:set>
                                      <p:cBhvr>
                                        <p:cTn id="351" dur="1" fill="hold">
                                          <p:stCondLst>
                                            <p:cond delay="0"/>
                                          </p:stCondLst>
                                        </p:cTn>
                                        <p:tgtEl>
                                          <p:spTgt spid="35951"/>
                                        </p:tgtEl>
                                        <p:attrNameLst>
                                          <p:attrName>style.visibility</p:attrName>
                                        </p:attrNameLst>
                                      </p:cBhvr>
                                      <p:to>
                                        <p:strVal val="visible"/>
                                      </p:to>
                                    </p:set>
                                    <p:anim calcmode="lin" valueType="num">
                                      <p:cBhvr>
                                        <p:cTn id="352" dur="500" fill="hold"/>
                                        <p:tgtEl>
                                          <p:spTgt spid="35951"/>
                                        </p:tgtEl>
                                        <p:attrNameLst>
                                          <p:attrName>ppt_x</p:attrName>
                                        </p:attrNameLst>
                                      </p:cBhvr>
                                      <p:tavLst>
                                        <p:tav tm="0">
                                          <p:val>
                                            <p:strVal val="#ppt_x"/>
                                          </p:val>
                                        </p:tav>
                                        <p:tav tm="100000">
                                          <p:val>
                                            <p:strVal val="#ppt_x"/>
                                          </p:val>
                                        </p:tav>
                                      </p:tavLst>
                                    </p:anim>
                                    <p:anim calcmode="lin" valueType="num">
                                      <p:cBhvr>
                                        <p:cTn id="353" dur="500" fill="hold"/>
                                        <p:tgtEl>
                                          <p:spTgt spid="35951"/>
                                        </p:tgtEl>
                                        <p:attrNameLst>
                                          <p:attrName>ppt_y</p:attrName>
                                        </p:attrNameLst>
                                      </p:cBhvr>
                                      <p:tavLst>
                                        <p:tav tm="0">
                                          <p:val>
                                            <p:strVal val="#ppt_y-#ppt_h/2"/>
                                          </p:val>
                                        </p:tav>
                                        <p:tav tm="100000">
                                          <p:val>
                                            <p:strVal val="#ppt_y"/>
                                          </p:val>
                                        </p:tav>
                                      </p:tavLst>
                                    </p:anim>
                                    <p:anim calcmode="lin" valueType="num">
                                      <p:cBhvr>
                                        <p:cTn id="354" dur="500" fill="hold"/>
                                        <p:tgtEl>
                                          <p:spTgt spid="35951"/>
                                        </p:tgtEl>
                                        <p:attrNameLst>
                                          <p:attrName>ppt_w</p:attrName>
                                        </p:attrNameLst>
                                      </p:cBhvr>
                                      <p:tavLst>
                                        <p:tav tm="0">
                                          <p:val>
                                            <p:strVal val="#ppt_w"/>
                                          </p:val>
                                        </p:tav>
                                        <p:tav tm="100000">
                                          <p:val>
                                            <p:strVal val="#ppt_w"/>
                                          </p:val>
                                        </p:tav>
                                      </p:tavLst>
                                    </p:anim>
                                    <p:anim calcmode="lin" valueType="num">
                                      <p:cBhvr>
                                        <p:cTn id="355" dur="500" fill="hold"/>
                                        <p:tgtEl>
                                          <p:spTgt spid="3595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50"/>
                                            </p:cond>
                                          </p:stCondLst>
                                          <p:endCondLst>
                                            <p:cond evt="onStopAudio" delay="0">
                                              <p:tgtEl>
                                                <p:sldTgt/>
                                              </p:tgtEl>
                                            </p:cond>
                                          </p:endCondLst>
                                        </p:cTn>
                                        <p:tgtEl>
                                          <p:sndTgt r:embed="rId6" name="CASHREG.WAV"/>
                                        </p:tgtEl>
                                      </p:cMediaNode>
                                    </p:audio>
                                  </p:subTnLst>
                                </p:cTn>
                              </p:par>
                            </p:childTnLst>
                          </p:cTn>
                        </p:par>
                        <p:par>
                          <p:cTn id="356" fill="hold">
                            <p:stCondLst>
                              <p:cond delay="500"/>
                            </p:stCondLst>
                            <p:childTnLst>
                              <p:par>
                                <p:cTn id="357" presetID="9" presetClass="entr" presetSubtype="0" fill="hold" grpId="0" nodeType="afterEffect">
                                  <p:stCondLst>
                                    <p:cond delay="0"/>
                                  </p:stCondLst>
                                  <p:childTnLst>
                                    <p:set>
                                      <p:cBhvr>
                                        <p:cTn id="358" dur="1" fill="hold">
                                          <p:stCondLst>
                                            <p:cond delay="0"/>
                                          </p:stCondLst>
                                        </p:cTn>
                                        <p:tgtEl>
                                          <p:spTgt spid="35952"/>
                                        </p:tgtEl>
                                        <p:attrNameLst>
                                          <p:attrName>style.visibility</p:attrName>
                                        </p:attrNameLst>
                                      </p:cBhvr>
                                      <p:to>
                                        <p:strVal val="visible"/>
                                      </p:to>
                                    </p:set>
                                    <p:animEffect transition="in" filter="dissolve">
                                      <p:cBhvr>
                                        <p:cTn id="359" dur="500"/>
                                        <p:tgtEl>
                                          <p:spTgt spid="35952"/>
                                        </p:tgtEl>
                                      </p:cBhvr>
                                    </p:animEffect>
                                  </p:childTnLst>
                                  <p:subTnLst>
                                    <p:audio>
                                      <p:cMediaNode>
                                        <p:cTn display="0" masterRel="sameClick">
                                          <p:stCondLst>
                                            <p:cond evt="begin" delay="0">
                                              <p:tn val="357"/>
                                            </p:cond>
                                          </p:stCondLst>
                                          <p:endCondLst>
                                            <p:cond evt="onStopAudio" delay="0">
                                              <p:tgtEl>
                                                <p:sldTgt/>
                                              </p:tgtEl>
                                            </p:cond>
                                          </p:endCondLst>
                                        </p:cTn>
                                        <p:tgtEl>
                                          <p:sndTgt r:embed="rId8" name="GLASS.WAV"/>
                                        </p:tgtEl>
                                      </p:cMediaNode>
                                    </p:audio>
                                  </p:subTnLst>
                                </p:cTn>
                              </p:par>
                            </p:childTnLst>
                          </p:cTn>
                        </p:par>
                        <p:par>
                          <p:cTn id="360" fill="hold">
                            <p:stCondLst>
                              <p:cond delay="1000"/>
                            </p:stCondLst>
                            <p:childTnLst>
                              <p:par>
                                <p:cTn id="361" presetID="22" presetClass="entr" presetSubtype="2" fill="hold" nodeType="afterEffect">
                                  <p:stCondLst>
                                    <p:cond delay="0"/>
                                  </p:stCondLst>
                                  <p:childTnLst>
                                    <p:set>
                                      <p:cBhvr>
                                        <p:cTn id="362" dur="1" fill="hold">
                                          <p:stCondLst>
                                            <p:cond delay="0"/>
                                          </p:stCondLst>
                                        </p:cTn>
                                        <p:tgtEl>
                                          <p:spTgt spid="21"/>
                                        </p:tgtEl>
                                        <p:attrNameLst>
                                          <p:attrName>style.visibility</p:attrName>
                                        </p:attrNameLst>
                                      </p:cBhvr>
                                      <p:to>
                                        <p:strVal val="visible"/>
                                      </p:to>
                                    </p:set>
                                    <p:animEffect transition="in" filter="wipe(right)">
                                      <p:cBhvr>
                                        <p:cTn id="36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audio>
                                      <p:cMediaNode>
                                        <p:cTn display="0" masterRel="sameClick">
                                          <p:stCondLst>
                                            <p:cond evt="begin" delay="0">
                                              <p:tn val="361"/>
                                            </p:cond>
                                          </p:stCondLst>
                                          <p:endCondLst>
                                            <p:cond evt="onStopAudio" delay="0">
                                              <p:tgtEl>
                                                <p:sldTgt/>
                                              </p:tgtEl>
                                            </p:cond>
                                          </p:endCondLst>
                                        </p:cTn>
                                        <p:tgtEl>
                                          <p:sndTgt r:embed="rId3" name="TYPE.WAV"/>
                                        </p:tgtEl>
                                      </p:cMediaNode>
                                    </p:audio>
                                  </p:sub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35961"/>
                                        </p:tgtEl>
                                        <p:attrNameLst>
                                          <p:attrName>style.visibility</p:attrName>
                                        </p:attrNameLst>
                                      </p:cBhvr>
                                      <p:to>
                                        <p:strVal val="visible"/>
                                      </p:to>
                                    </p:set>
                                    <p:animEffect transition="in" filter="wipe(left)">
                                      <p:cBhvr>
                                        <p:cTn id="368" dur="500"/>
                                        <p:tgtEl>
                                          <p:spTgt spid="3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P spid="35845" grpId="0" animBg="1" autoUpdateAnimBg="0"/>
      <p:bldP spid="35846" grpId="0" animBg="1" autoUpdateAnimBg="0"/>
      <p:bldP spid="35847" grpId="0" animBg="1" autoUpdateAnimBg="0"/>
      <p:bldP spid="35849" grpId="0" autoUpdateAnimBg="0"/>
      <p:bldP spid="35850" grpId="0" animBg="1" autoUpdateAnimBg="0"/>
      <p:bldP spid="35854" grpId="0" animBg="1" autoUpdateAnimBg="0"/>
      <p:bldP spid="35858" grpId="0" animBg="1" autoUpdateAnimBg="0"/>
      <p:bldP spid="35859" grpId="0" animBg="1" autoUpdateAnimBg="0"/>
      <p:bldP spid="35863" grpId="0" animBg="1" autoUpdateAnimBg="0"/>
      <p:bldP spid="35864" grpId="0" animBg="1" autoUpdateAnimBg="0"/>
      <p:bldP spid="35865" grpId="0" autoUpdateAnimBg="0"/>
      <p:bldP spid="35866" grpId="0" autoUpdateAnimBg="0"/>
      <p:bldP spid="35867" grpId="0" autoUpdateAnimBg="0"/>
      <p:bldP spid="35868" grpId="0" autoUpdateAnimBg="0"/>
      <p:bldP spid="35869" grpId="0" animBg="1" autoUpdateAnimBg="0"/>
      <p:bldP spid="35873" grpId="0" animBg="1" autoUpdateAnimBg="0"/>
      <p:bldP spid="35877" grpId="0" animBg="1"/>
      <p:bldP spid="35878" grpId="0" animBg="1" autoUpdateAnimBg="0"/>
      <p:bldP spid="35882" grpId="0" animBg="1" autoUpdateAnimBg="0"/>
      <p:bldP spid="35883" grpId="0" animBg="1" autoUpdateAnimBg="0"/>
      <p:bldP spid="35887" grpId="0" animBg="1" autoUpdateAnimBg="0"/>
      <p:bldP spid="35888" grpId="0" animBg="1" autoUpdateAnimBg="0"/>
      <p:bldP spid="35889" grpId="0" autoUpdateAnimBg="0"/>
      <p:bldP spid="35893" grpId="0" animBg="1" autoUpdateAnimBg="0"/>
      <p:bldP spid="35897" grpId="0" autoUpdateAnimBg="0"/>
      <p:bldP spid="35898" grpId="0" autoUpdateAnimBg="0"/>
      <p:bldP spid="35899" grpId="0" autoUpdateAnimBg="0"/>
      <p:bldP spid="35900" grpId="0" animBg="1"/>
      <p:bldP spid="35901" grpId="0" animBg="1" autoUpdateAnimBg="0"/>
      <p:bldP spid="35905" grpId="0" animBg="1" autoUpdateAnimBg="0"/>
      <p:bldP spid="35909" grpId="0" animBg="1" autoUpdateAnimBg="0"/>
      <p:bldP spid="35910" grpId="0" animBg="1" autoUpdateAnimBg="0"/>
      <p:bldP spid="35914" grpId="0" animBg="1" autoUpdateAnimBg="0"/>
      <p:bldP spid="35915" grpId="0" animBg="1" autoUpdateAnimBg="0"/>
      <p:bldP spid="35916" grpId="0" animBg="1" autoUpdateAnimBg="0"/>
      <p:bldP spid="35920" grpId="0" autoUpdateAnimBg="0"/>
      <p:bldP spid="35921" grpId="0" animBg="1" autoUpdateAnimBg="0"/>
      <p:bldP spid="35925" grpId="0" autoUpdateAnimBg="0"/>
      <p:bldP spid="35926" grpId="0" autoUpdateAnimBg="0"/>
      <p:bldP spid="35927" grpId="0" autoUpdateAnimBg="0"/>
      <p:bldP spid="35928" grpId="0" animBg="1"/>
      <p:bldP spid="35929" grpId="0" animBg="1" autoUpdateAnimBg="0"/>
      <p:bldP spid="35933" grpId="0" animBg="1" autoUpdateAnimBg="0"/>
      <p:bldP spid="35934" grpId="0" animBg="1" autoUpdateAnimBg="0"/>
      <p:bldP spid="35938" grpId="0" autoUpdateAnimBg="0"/>
      <p:bldP spid="35939" grpId="0" animBg="1" autoUpdateAnimBg="0"/>
      <p:bldP spid="35943" grpId="0" autoUpdateAnimBg="0"/>
      <p:bldP spid="35944" grpId="0" autoUpdateAnimBg="0"/>
      <p:bldP spid="35945" grpId="0" autoUpdateAnimBg="0"/>
      <p:bldP spid="35946" grpId="0" animBg="1"/>
      <p:bldP spid="35947" grpId="0" animBg="1" autoUpdateAnimBg="0"/>
      <p:bldP spid="35951" grpId="0" animBg="1" autoUpdateAnimBg="0"/>
      <p:bldP spid="35952" grpId="0" animBg="1" autoUpdateAnimBg="0"/>
      <p:bldP spid="35960" grpId="0" animBg="1" autoUpdateAnimBg="0"/>
      <p:bldP spid="3596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381000" y="1149734"/>
            <a:ext cx="5257800" cy="400110"/>
          </a:xfrm>
          <a:prstGeom prst="rect">
            <a:avLst/>
          </a:prstGeom>
          <a:noFill/>
          <a:ln w="9525">
            <a:noFill/>
            <a:miter lim="800000"/>
            <a:headEnd/>
            <a:tailEnd/>
          </a:ln>
        </p:spPr>
        <p:txBody>
          <a:bodyPr>
            <a:spAutoFit/>
          </a:bodyPr>
          <a:lstStyle/>
          <a:p>
            <a:r>
              <a:rPr lang="en-US" altLang="zh-CN" sz="2000" dirty="0">
                <a:latin typeface="Times New Roman" pitchFamily="18" charset="0"/>
                <a:ea typeface="MS Hei"/>
                <a:cs typeface="MS Hei"/>
              </a:rPr>
              <a:t>〖</a:t>
            </a:r>
            <a:r>
              <a:rPr lang="en-US" altLang="zh-CN" sz="2000" dirty="0">
                <a:latin typeface="Times New Roman" pitchFamily="18" charset="0"/>
              </a:rPr>
              <a:t>Example</a:t>
            </a:r>
            <a:r>
              <a:rPr lang="en-US" altLang="zh-CN" sz="2000" dirty="0">
                <a:latin typeface="Times New Roman" pitchFamily="18" charset="0"/>
                <a:ea typeface="MS Hei"/>
                <a:cs typeface="MS Hei"/>
              </a:rPr>
              <a:t>〗  </a:t>
            </a:r>
            <a:r>
              <a:rPr lang="en-US" altLang="zh-CN" sz="2000" dirty="0">
                <a:solidFill>
                  <a:schemeClr val="hlink"/>
                </a:solidFill>
                <a:latin typeface="Times New Roman" pitchFamily="18" charset="0"/>
                <a:ea typeface="MS Hei"/>
                <a:cs typeface="MS Hei"/>
              </a:rPr>
              <a:t>a</a:t>
            </a:r>
            <a:r>
              <a:rPr lang="en-US" altLang="zh-CN" sz="2000" dirty="0">
                <a:latin typeface="Times New Roman" pitchFamily="18" charset="0"/>
                <a:ea typeface="MS Hei"/>
                <a:cs typeface="MS Hei"/>
              </a:rPr>
              <a:t> </a:t>
            </a:r>
            <a:r>
              <a:rPr lang="en-US" altLang="zh-CN" sz="2000" dirty="0">
                <a:solidFill>
                  <a:srgbClr val="FF0000"/>
                </a:solidFill>
                <a:latin typeface="Times New Roman" pitchFamily="18" charset="0"/>
                <a:ea typeface="MS Hei"/>
                <a:cs typeface="MS Hei"/>
                <a:sym typeface="Symbol" pitchFamily="18" charset="2"/>
              </a:rPr>
              <a:t></a:t>
            </a:r>
            <a:r>
              <a:rPr lang="en-US" altLang="zh-CN" sz="2000" dirty="0">
                <a:latin typeface="Times New Roman" pitchFamily="18" charset="0"/>
                <a:ea typeface="MS Hei"/>
                <a:cs typeface="MS Hei"/>
              </a:rPr>
              <a:t> </a:t>
            </a:r>
            <a:r>
              <a:rPr lang="en-US" altLang="zh-CN" sz="2000" dirty="0">
                <a:solidFill>
                  <a:schemeClr val="hlink"/>
                </a:solidFill>
                <a:latin typeface="Times New Roman" pitchFamily="18" charset="0"/>
                <a:ea typeface="MS Hei"/>
                <a:cs typeface="MS Hei"/>
              </a:rPr>
              <a:t>b</a:t>
            </a:r>
            <a:r>
              <a:rPr lang="en-US" altLang="zh-CN" sz="2000" dirty="0">
                <a:latin typeface="Times New Roman" pitchFamily="18" charset="0"/>
                <a:ea typeface="MS Hei"/>
                <a:cs typeface="MS Hei"/>
              </a:rPr>
              <a:t> </a:t>
            </a:r>
            <a:r>
              <a:rPr lang="en-US" altLang="zh-CN" sz="2000" dirty="0">
                <a:solidFill>
                  <a:srgbClr val="FF0000"/>
                </a:solidFill>
                <a:latin typeface="Times New Roman" pitchFamily="18" charset="0"/>
                <a:ea typeface="MS Hei"/>
                <a:cs typeface="MS Hei"/>
                <a:sym typeface="Symbol" pitchFamily="18" charset="2"/>
              </a:rPr>
              <a:t></a:t>
            </a:r>
            <a:r>
              <a:rPr lang="en-US" altLang="zh-CN" sz="2000" dirty="0">
                <a:latin typeface="Times New Roman" pitchFamily="18" charset="0"/>
                <a:ea typeface="MS Hei"/>
                <a:cs typeface="MS Hei"/>
                <a:sym typeface="Symbol" pitchFamily="18" charset="2"/>
              </a:rPr>
              <a:t> </a:t>
            </a:r>
            <a:r>
              <a:rPr lang="en-US" altLang="zh-CN" sz="2000" dirty="0">
                <a:solidFill>
                  <a:schemeClr val="hlink"/>
                </a:solidFill>
                <a:latin typeface="Times New Roman" pitchFamily="18" charset="0"/>
                <a:ea typeface="MS Hei"/>
                <a:cs typeface="MS Hei"/>
                <a:sym typeface="Symbol" pitchFamily="18" charset="2"/>
              </a:rPr>
              <a:t>c</a:t>
            </a:r>
            <a:r>
              <a:rPr lang="en-US" altLang="zh-CN" sz="2000" dirty="0">
                <a:latin typeface="Times New Roman" pitchFamily="18" charset="0"/>
                <a:ea typeface="MS Hei"/>
                <a:cs typeface="MS Hei"/>
                <a:sym typeface="Symbol" pitchFamily="18" charset="2"/>
              </a:rPr>
              <a:t> </a:t>
            </a:r>
            <a:r>
              <a:rPr lang="en-US" altLang="zh-CN" sz="2000" dirty="0">
                <a:solidFill>
                  <a:srgbClr val="FF0000"/>
                </a:solidFill>
                <a:latin typeface="Times New Roman" pitchFamily="18" charset="0"/>
                <a:ea typeface="MS Hei"/>
                <a:cs typeface="MS Hei"/>
                <a:sym typeface="Symbol" pitchFamily="18" charset="2"/>
              </a:rPr>
              <a:t></a:t>
            </a:r>
            <a:r>
              <a:rPr lang="en-US" altLang="zh-CN" sz="2000" dirty="0">
                <a:latin typeface="Times New Roman" pitchFamily="18" charset="0"/>
                <a:ea typeface="MS Hei"/>
                <a:cs typeface="MS Hei"/>
                <a:sym typeface="Symbol" pitchFamily="18" charset="2"/>
              </a:rPr>
              <a:t> </a:t>
            </a:r>
            <a:r>
              <a:rPr lang="en-US" altLang="zh-CN" sz="2000" dirty="0">
                <a:solidFill>
                  <a:schemeClr val="hlink"/>
                </a:solidFill>
                <a:latin typeface="Times New Roman" pitchFamily="18" charset="0"/>
                <a:ea typeface="MS Hei"/>
                <a:cs typeface="MS Hei"/>
                <a:sym typeface="Symbol" pitchFamily="18" charset="2"/>
              </a:rPr>
              <a:t>d</a:t>
            </a:r>
            <a:r>
              <a:rPr lang="en-US" altLang="zh-CN" sz="2000" dirty="0">
                <a:latin typeface="Times New Roman" pitchFamily="18" charset="0"/>
                <a:ea typeface="MS Hei"/>
                <a:cs typeface="MS Hei"/>
                <a:sym typeface="Symbol" pitchFamily="18" charset="2"/>
              </a:rPr>
              <a:t>  =  ?</a:t>
            </a:r>
          </a:p>
        </p:txBody>
      </p:sp>
      <p:sp>
        <p:nvSpPr>
          <p:cNvPr id="36869" name="Rectangle 5"/>
          <p:cNvSpPr>
            <a:spLocks noChangeArrowheads="1"/>
          </p:cNvSpPr>
          <p:nvPr/>
        </p:nvSpPr>
        <p:spPr bwMode="auto">
          <a:xfrm>
            <a:off x="4381500" y="1198013"/>
            <a:ext cx="1752600" cy="342900"/>
          </a:xfrm>
          <a:prstGeom prst="rect">
            <a:avLst/>
          </a:prstGeom>
          <a:solidFill>
            <a:schemeClr val="bg1"/>
          </a:solidFill>
          <a:ln w="25400">
            <a:noFill/>
            <a:miter lim="800000"/>
            <a:headEnd/>
            <a:tailEnd/>
          </a:ln>
        </p:spPr>
        <p:txBody>
          <a:bodyPr wrap="none" lIns="0" tIns="35100" rIns="0" bIns="35100" anchor="ctr"/>
          <a:lstStyle/>
          <a:p>
            <a:r>
              <a:rPr lang="en-US" altLang="zh-CN" sz="2000" dirty="0">
                <a:latin typeface="Times New Roman" pitchFamily="18" charset="0"/>
              </a:rPr>
              <a:t> </a:t>
            </a:r>
            <a:r>
              <a:rPr lang="en-US" altLang="zh-CN" sz="2000" dirty="0">
                <a:solidFill>
                  <a:schemeClr val="hlink"/>
                </a:solidFill>
                <a:latin typeface="Times New Roman" pitchFamily="18" charset="0"/>
              </a:rPr>
              <a:t>a b c</a:t>
            </a:r>
            <a:r>
              <a:rPr lang="en-US" altLang="zh-CN" sz="2000" dirty="0">
                <a:latin typeface="Times New Roman" pitchFamily="18" charset="0"/>
              </a:rPr>
              <a:t> </a:t>
            </a:r>
            <a:r>
              <a:rPr lang="en-US" altLang="zh-CN" sz="2000" dirty="0">
                <a:solidFill>
                  <a:srgbClr val="FF0000"/>
                </a:solidFill>
                <a:latin typeface="Times New Roman" pitchFamily="18" charset="0"/>
                <a:ea typeface="MS Hei"/>
                <a:cs typeface="MS Hei"/>
                <a:sym typeface="Symbol" pitchFamily="18" charset="2"/>
              </a:rPr>
              <a:t></a:t>
            </a:r>
            <a:r>
              <a:rPr lang="en-US" altLang="zh-CN" sz="2000" dirty="0">
                <a:latin typeface="Times New Roman" pitchFamily="18" charset="0"/>
              </a:rPr>
              <a:t> </a:t>
            </a:r>
            <a:r>
              <a:rPr lang="en-US" altLang="zh-CN" sz="2000" dirty="0">
                <a:solidFill>
                  <a:srgbClr val="FF0000"/>
                </a:solidFill>
                <a:latin typeface="Times New Roman" pitchFamily="18" charset="0"/>
                <a:ea typeface="MS Hei"/>
                <a:cs typeface="MS Hei"/>
                <a:sym typeface="Symbol" pitchFamily="18" charset="2"/>
              </a:rPr>
              <a:t></a:t>
            </a:r>
            <a:r>
              <a:rPr lang="en-US" altLang="zh-CN" sz="2000" dirty="0">
                <a:latin typeface="Times New Roman" pitchFamily="18" charset="0"/>
              </a:rPr>
              <a:t> </a:t>
            </a:r>
            <a:r>
              <a:rPr lang="en-US" altLang="zh-CN" sz="2000" dirty="0">
                <a:solidFill>
                  <a:schemeClr val="hlink"/>
                </a:solidFill>
                <a:latin typeface="Times New Roman" pitchFamily="18" charset="0"/>
              </a:rPr>
              <a:t>d</a:t>
            </a:r>
            <a:r>
              <a:rPr lang="en-US" altLang="zh-CN" sz="2000" dirty="0">
                <a:latin typeface="Times New Roman" pitchFamily="18" charset="0"/>
              </a:rPr>
              <a:t> </a:t>
            </a:r>
            <a:r>
              <a:rPr lang="en-US" altLang="zh-CN" sz="2000" dirty="0">
                <a:solidFill>
                  <a:srgbClr val="FF0000"/>
                </a:solidFill>
                <a:latin typeface="Times New Roman" pitchFamily="18" charset="0"/>
                <a:ea typeface="MS Hei"/>
                <a:cs typeface="MS Hei"/>
                <a:sym typeface="Symbol" pitchFamily="18" charset="2"/>
              </a:rPr>
              <a:t></a:t>
            </a:r>
          </a:p>
        </p:txBody>
      </p:sp>
      <p:sp>
        <p:nvSpPr>
          <p:cNvPr id="36870" name="Text Box 6"/>
          <p:cNvSpPr txBox="1">
            <a:spLocks noChangeArrowheads="1"/>
          </p:cNvSpPr>
          <p:nvPr/>
        </p:nvSpPr>
        <p:spPr bwMode="auto">
          <a:xfrm>
            <a:off x="444062" y="1622452"/>
            <a:ext cx="8153400" cy="1301992"/>
          </a:xfrm>
          <a:prstGeom prst="rect">
            <a:avLst/>
          </a:prstGeom>
          <a:noFill/>
          <a:ln w="25400">
            <a:noFill/>
            <a:miter lim="800000"/>
            <a:headEnd/>
            <a:tailEnd/>
          </a:ln>
        </p:spPr>
        <p:txBody>
          <a:bodyPr lIns="27000" tIns="35100" rIns="27000" bIns="35100">
            <a:spAutoFit/>
          </a:bodyPr>
          <a:lstStyle/>
          <a:p>
            <a:pPr marL="291704" indent="-291704"/>
            <a:r>
              <a:rPr lang="en-US" altLang="zh-CN" sz="2000" dirty="0">
                <a:latin typeface="Times New Roman" pitchFamily="18" charset="0"/>
              </a:rPr>
              <a:t>Note:</a:t>
            </a:r>
          </a:p>
          <a:p>
            <a:pPr marL="291704" indent="-291704"/>
            <a:r>
              <a:rPr lang="en-US" altLang="zh-CN" sz="2000" dirty="0">
                <a:latin typeface="Times New Roman" pitchFamily="18" charset="0"/>
                <a:sym typeface="Wingdings" pitchFamily="2" charset="2"/>
              </a:rPr>
              <a:t>  The order of operands is the </a:t>
            </a:r>
            <a:r>
              <a:rPr lang="en-US" altLang="zh-CN" sz="2000" dirty="0">
                <a:solidFill>
                  <a:schemeClr val="hlink"/>
                </a:solidFill>
                <a:latin typeface="Times New Roman" pitchFamily="18" charset="0"/>
                <a:sym typeface="Wingdings" pitchFamily="2" charset="2"/>
              </a:rPr>
              <a:t>same</a:t>
            </a:r>
            <a:r>
              <a:rPr lang="en-US" altLang="zh-CN" sz="2000" dirty="0">
                <a:latin typeface="Times New Roman" pitchFamily="18" charset="0"/>
                <a:sym typeface="Wingdings" pitchFamily="2" charset="2"/>
              </a:rPr>
              <a:t> in infix and postfix.</a:t>
            </a:r>
          </a:p>
          <a:p>
            <a:pPr marL="291704" indent="-291704"/>
            <a:r>
              <a:rPr lang="en-US" altLang="zh-CN" sz="2000" dirty="0">
                <a:latin typeface="Times New Roman" pitchFamily="18" charset="0"/>
                <a:sym typeface="Wingdings" pitchFamily="2" charset="2"/>
              </a:rPr>
              <a:t>  Operators with </a:t>
            </a:r>
            <a:r>
              <a:rPr lang="en-US" altLang="zh-CN" sz="2000" dirty="0">
                <a:solidFill>
                  <a:schemeClr val="hlink"/>
                </a:solidFill>
                <a:latin typeface="Times New Roman" pitchFamily="18" charset="0"/>
                <a:sym typeface="Wingdings" pitchFamily="2" charset="2"/>
              </a:rPr>
              <a:t>higher</a:t>
            </a:r>
            <a:r>
              <a:rPr lang="en-US" altLang="zh-CN" sz="2000" dirty="0">
                <a:latin typeface="Times New Roman" pitchFamily="18" charset="0"/>
                <a:sym typeface="Wingdings" pitchFamily="2" charset="2"/>
              </a:rPr>
              <a:t> precedence appear </a:t>
            </a:r>
            <a:r>
              <a:rPr lang="en-US" altLang="zh-CN" sz="2000" dirty="0">
                <a:solidFill>
                  <a:schemeClr val="hlink"/>
                </a:solidFill>
                <a:latin typeface="Times New Roman" pitchFamily="18" charset="0"/>
                <a:sym typeface="Wingdings" pitchFamily="2" charset="2"/>
              </a:rPr>
              <a:t>before</a:t>
            </a:r>
            <a:r>
              <a:rPr lang="en-US" altLang="zh-CN" sz="2000" dirty="0">
                <a:latin typeface="Times New Roman" pitchFamily="18" charset="0"/>
                <a:sym typeface="Wingdings" pitchFamily="2" charset="2"/>
              </a:rPr>
              <a:t> those with </a:t>
            </a:r>
            <a:r>
              <a:rPr lang="en-US" altLang="zh-CN" sz="2000" dirty="0">
                <a:solidFill>
                  <a:schemeClr val="hlink"/>
                </a:solidFill>
                <a:latin typeface="Times New Roman" pitchFamily="18" charset="0"/>
                <a:sym typeface="Wingdings" pitchFamily="2" charset="2"/>
              </a:rPr>
              <a:t>lower</a:t>
            </a:r>
            <a:r>
              <a:rPr lang="en-US" altLang="zh-CN" sz="2000" dirty="0">
                <a:latin typeface="Times New Roman" pitchFamily="18" charset="0"/>
                <a:sym typeface="Wingdings" pitchFamily="2" charset="2"/>
              </a:rPr>
              <a:t> precedence.</a:t>
            </a:r>
            <a:endParaRPr lang="en-US" altLang="zh-CN" sz="2000" dirty="0">
              <a:latin typeface="Times New Roman" pitchFamily="18" charset="0"/>
            </a:endParaRPr>
          </a:p>
        </p:txBody>
      </p:sp>
      <p:sp>
        <p:nvSpPr>
          <p:cNvPr id="36871" name="Text Box 7"/>
          <p:cNvSpPr txBox="1">
            <a:spLocks noChangeArrowheads="1"/>
          </p:cNvSpPr>
          <p:nvPr/>
        </p:nvSpPr>
        <p:spPr bwMode="auto">
          <a:xfrm>
            <a:off x="2133600" y="2882043"/>
            <a:ext cx="1219200" cy="440217"/>
          </a:xfrm>
          <a:prstGeom prst="rect">
            <a:avLst/>
          </a:prstGeom>
          <a:noFill/>
          <a:ln w="25400">
            <a:noFill/>
            <a:miter lim="800000"/>
            <a:headEnd/>
            <a:tailEnd/>
          </a:ln>
        </p:spPr>
        <p:txBody>
          <a:bodyPr lIns="27000" tIns="35100" rIns="27000" bIns="35100">
            <a:spAutoFit/>
          </a:bodyPr>
          <a:lstStyle/>
          <a:p>
            <a:pPr>
              <a:spcBef>
                <a:spcPct val="50000"/>
              </a:spcBef>
            </a:pPr>
            <a:r>
              <a:rPr lang="en-US" altLang="zh-CN" sz="2400"/>
              <a:t>Output:</a:t>
            </a:r>
            <a:endParaRPr lang="en-US" altLang="zh-CN" sz="2000"/>
          </a:p>
        </p:txBody>
      </p:sp>
      <p:grpSp>
        <p:nvGrpSpPr>
          <p:cNvPr id="2" name="Group 8"/>
          <p:cNvGrpSpPr>
            <a:grpSpLocks/>
          </p:cNvGrpSpPr>
          <p:nvPr/>
        </p:nvGrpSpPr>
        <p:grpSpPr bwMode="auto">
          <a:xfrm>
            <a:off x="1524004" y="5130402"/>
            <a:ext cx="684214" cy="440532"/>
            <a:chOff x="1104" y="3800"/>
            <a:chExt cx="431" cy="370"/>
          </a:xfrm>
        </p:grpSpPr>
        <p:sp>
          <p:nvSpPr>
            <p:cNvPr id="29756" name="Rectangle 9"/>
            <p:cNvSpPr>
              <a:spLocks noChangeArrowheads="1"/>
            </p:cNvSpPr>
            <p:nvPr/>
          </p:nvSpPr>
          <p:spPr bwMode="auto">
            <a:xfrm>
              <a:off x="1202" y="3800"/>
              <a:ext cx="333" cy="370"/>
            </a:xfrm>
            <a:prstGeom prst="rect">
              <a:avLst/>
            </a:prstGeom>
            <a:noFill/>
            <a:ln w="25400">
              <a:noFill/>
              <a:miter lim="800000"/>
              <a:headEnd/>
              <a:tailEnd/>
            </a:ln>
          </p:spPr>
          <p:txBody>
            <a:bodyPr wrap="none" lIns="67500" tIns="35100" rIns="67500" bIns="35100" anchor="ctr">
              <a:spAutoFit/>
            </a:bodyPr>
            <a:lstStyle/>
            <a:p>
              <a:pPr algn="ctr"/>
              <a:r>
                <a:rPr lang="en-US" altLang="zh-CN" sz="2400">
                  <a:solidFill>
                    <a:schemeClr val="hlink"/>
                  </a:solidFill>
                  <a:latin typeface="Times New Roman" pitchFamily="18" charset="0"/>
                </a:rPr>
                <a:t>top</a:t>
              </a:r>
            </a:p>
          </p:txBody>
        </p:sp>
        <p:sp>
          <p:nvSpPr>
            <p:cNvPr id="29757" name="Line 10"/>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sz="2000"/>
            </a:p>
          </p:txBody>
        </p:sp>
      </p:grpSp>
      <p:sp>
        <p:nvSpPr>
          <p:cNvPr id="36875" name="AutoShape 11"/>
          <p:cNvSpPr>
            <a:spLocks noChangeArrowheads="1"/>
          </p:cNvSpPr>
          <p:nvPr/>
        </p:nvSpPr>
        <p:spPr bwMode="auto">
          <a:xfrm flipH="1">
            <a:off x="2057400" y="2848192"/>
            <a:ext cx="4191000" cy="503174"/>
          </a:xfrm>
          <a:prstGeom prst="horizontalScroll">
            <a:avLst>
              <a:gd name="adj" fmla="val 12500"/>
            </a:avLst>
          </a:prstGeom>
          <a:noFill/>
          <a:ln w="25400">
            <a:solidFill>
              <a:schemeClr val="tx1"/>
            </a:solidFill>
            <a:round/>
            <a:headEnd/>
            <a:tailEnd/>
          </a:ln>
        </p:spPr>
        <p:txBody>
          <a:bodyPr lIns="27000" tIns="35100" rIns="27000" bIns="35100" anchor="ctr">
            <a:spAutoFit/>
          </a:bodyPr>
          <a:lstStyle/>
          <a:p>
            <a:endParaRPr lang="zh-CN" altLang="en-US" sz="2000">
              <a:latin typeface="Times New Roman" pitchFamily="18" charset="0"/>
            </a:endParaRPr>
          </a:p>
        </p:txBody>
      </p:sp>
      <p:sp>
        <p:nvSpPr>
          <p:cNvPr id="36876" name="Rectangle 12"/>
          <p:cNvSpPr>
            <a:spLocks noChangeArrowheads="1"/>
          </p:cNvSpPr>
          <p:nvPr/>
        </p:nvSpPr>
        <p:spPr bwMode="auto">
          <a:xfrm>
            <a:off x="2590800" y="3714750"/>
            <a:ext cx="2819400" cy="296466"/>
          </a:xfrm>
          <a:prstGeom prst="rect">
            <a:avLst/>
          </a:prstGeom>
          <a:noFill/>
          <a:ln w="25400">
            <a:solidFill>
              <a:schemeClr val="tx1"/>
            </a:solidFill>
            <a:miter lim="800000"/>
            <a:headEnd/>
            <a:tailEnd/>
          </a:ln>
        </p:spPr>
        <p:txBody>
          <a:bodyPr wrap="none" lIns="27000" tIns="35100" rIns="27000" bIns="35100" anchor="ctr"/>
          <a:lstStyle/>
          <a:p>
            <a:pPr algn="ctr"/>
            <a:r>
              <a:rPr lang="en-US" altLang="zh-CN" sz="2000"/>
              <a:t>Get token: </a:t>
            </a:r>
            <a:r>
              <a:rPr lang="en-US" altLang="zh-CN" sz="2000">
                <a:solidFill>
                  <a:schemeClr val="hlink"/>
                </a:solidFill>
                <a:latin typeface="Times New Roman" pitchFamily="18" charset="0"/>
              </a:rPr>
              <a:t>a</a:t>
            </a:r>
            <a:r>
              <a:rPr lang="en-US" altLang="zh-CN" sz="2000"/>
              <a:t> (operand)</a:t>
            </a:r>
          </a:p>
        </p:txBody>
      </p:sp>
      <p:sp>
        <p:nvSpPr>
          <p:cNvPr id="36877" name="Rectangle 13"/>
          <p:cNvSpPr>
            <a:spLocks noChangeArrowheads="1"/>
          </p:cNvSpPr>
          <p:nvPr/>
        </p:nvSpPr>
        <p:spPr bwMode="auto">
          <a:xfrm>
            <a:off x="3276600" y="3028950"/>
            <a:ext cx="381000" cy="285750"/>
          </a:xfrm>
          <a:prstGeom prst="rect">
            <a:avLst/>
          </a:prstGeom>
          <a:noFill/>
          <a:ln w="25400">
            <a:noFill/>
            <a:miter lim="800000"/>
            <a:headEnd/>
            <a:tailEnd/>
          </a:ln>
        </p:spPr>
        <p:txBody>
          <a:bodyPr wrap="none" lIns="27000" tIns="35100" rIns="27000" bIns="35100" anchor="ctr"/>
          <a:lstStyle/>
          <a:p>
            <a:pPr algn="ctr"/>
            <a:r>
              <a:rPr lang="en-US" altLang="zh-CN" sz="2000" dirty="0">
                <a:solidFill>
                  <a:schemeClr val="hlink"/>
                </a:solidFill>
                <a:latin typeface="Times New Roman" pitchFamily="18" charset="0"/>
              </a:rPr>
              <a:t>a</a:t>
            </a:r>
          </a:p>
        </p:txBody>
      </p:sp>
      <p:sp>
        <p:nvSpPr>
          <p:cNvPr id="36878" name="Rectangle 14"/>
          <p:cNvSpPr>
            <a:spLocks noChangeArrowheads="1"/>
          </p:cNvSpPr>
          <p:nvPr/>
        </p:nvSpPr>
        <p:spPr bwMode="auto">
          <a:xfrm>
            <a:off x="5410200" y="3714750"/>
            <a:ext cx="2819400" cy="296466"/>
          </a:xfrm>
          <a:prstGeom prst="rect">
            <a:avLst/>
          </a:prstGeom>
          <a:noFill/>
          <a:ln w="25400">
            <a:solidFill>
              <a:schemeClr val="tx1"/>
            </a:solidFill>
            <a:miter lim="800000"/>
            <a:headEnd/>
            <a:tailEnd/>
          </a:ln>
        </p:spPr>
        <p:txBody>
          <a:bodyPr wrap="none" lIns="27000" tIns="35100" rIns="27000" bIns="35100" anchor="ctr"/>
          <a:lstStyle/>
          <a:p>
            <a:r>
              <a:rPr lang="en-US" altLang="zh-CN" sz="2000"/>
              <a:t> Get token: </a:t>
            </a:r>
            <a:r>
              <a:rPr lang="en-US" altLang="zh-CN" sz="2000">
                <a:solidFill>
                  <a:srgbClr val="FF0000"/>
                </a:solidFill>
                <a:latin typeface="Times New Roman" pitchFamily="18" charset="0"/>
                <a:sym typeface="Symbol" pitchFamily="18" charset="2"/>
              </a:rPr>
              <a:t></a:t>
            </a:r>
            <a:r>
              <a:rPr lang="en-US" altLang="zh-CN" sz="2000"/>
              <a:t> (plus)</a:t>
            </a:r>
          </a:p>
        </p:txBody>
      </p:sp>
      <p:sp>
        <p:nvSpPr>
          <p:cNvPr id="36879" name="Rectangle 15"/>
          <p:cNvSpPr>
            <a:spLocks noChangeArrowheads="1"/>
          </p:cNvSpPr>
          <p:nvPr/>
        </p:nvSpPr>
        <p:spPr bwMode="auto">
          <a:xfrm>
            <a:off x="609600" y="4857750"/>
            <a:ext cx="838200" cy="342900"/>
          </a:xfrm>
          <a:prstGeom prst="rect">
            <a:avLst/>
          </a:prstGeom>
          <a:solidFill>
            <a:srgbClr val="CCFFFF"/>
          </a:solidFill>
          <a:ln w="25400">
            <a:solidFill>
              <a:schemeClr val="hlink"/>
            </a:solidFill>
            <a:miter lim="800000"/>
            <a:headEnd/>
            <a:tailEnd/>
          </a:ln>
        </p:spPr>
        <p:txBody>
          <a:bodyPr wrap="none" lIns="27000" tIns="35100" rIns="27000" bIns="35100" anchor="ctr"/>
          <a:lstStyle/>
          <a:p>
            <a:pPr algn="ctr"/>
            <a:r>
              <a:rPr lang="en-US" altLang="zh-CN" sz="4000">
                <a:solidFill>
                  <a:srgbClr val="FF0000"/>
                </a:solidFill>
                <a:latin typeface="Times New Roman" pitchFamily="18" charset="0"/>
                <a:sym typeface="Symbol" pitchFamily="18" charset="2"/>
              </a:rPr>
              <a:t></a:t>
            </a:r>
            <a:endParaRPr lang="en-US" altLang="zh-CN" sz="2000">
              <a:solidFill>
                <a:srgbClr val="FF0000"/>
              </a:solidFill>
              <a:latin typeface="Times New Roman" pitchFamily="18" charset="0"/>
              <a:sym typeface="Symbol" pitchFamily="18" charset="2"/>
            </a:endParaRPr>
          </a:p>
        </p:txBody>
      </p:sp>
      <p:sp>
        <p:nvSpPr>
          <p:cNvPr id="36880" name="Oval 16"/>
          <p:cNvSpPr>
            <a:spLocks noChangeArrowheads="1"/>
          </p:cNvSpPr>
          <p:nvPr/>
        </p:nvSpPr>
        <p:spPr bwMode="auto">
          <a:xfrm>
            <a:off x="1447800" y="5200650"/>
            <a:ext cx="838200" cy="342900"/>
          </a:xfrm>
          <a:prstGeom prst="ellipse">
            <a:avLst/>
          </a:prstGeom>
          <a:solidFill>
            <a:schemeClr val="bg1"/>
          </a:solidFill>
          <a:ln w="25400">
            <a:noFill/>
            <a:round/>
            <a:headEnd/>
            <a:tailEnd/>
          </a:ln>
        </p:spPr>
        <p:txBody>
          <a:bodyPr wrap="none" lIns="27000" tIns="35100" rIns="27000" bIns="35100" anchor="ctr"/>
          <a:lstStyle/>
          <a:p>
            <a:endParaRPr lang="zh-CN" altLang="en-US" sz="2000">
              <a:latin typeface="Times New Roman" pitchFamily="18" charset="0"/>
            </a:endParaRPr>
          </a:p>
        </p:txBody>
      </p:sp>
      <p:grpSp>
        <p:nvGrpSpPr>
          <p:cNvPr id="3" name="Group 17"/>
          <p:cNvGrpSpPr>
            <a:grpSpLocks/>
          </p:cNvGrpSpPr>
          <p:nvPr/>
        </p:nvGrpSpPr>
        <p:grpSpPr bwMode="auto">
          <a:xfrm>
            <a:off x="1524004" y="4787502"/>
            <a:ext cx="684214" cy="440532"/>
            <a:chOff x="1104" y="3800"/>
            <a:chExt cx="431" cy="370"/>
          </a:xfrm>
        </p:grpSpPr>
        <p:sp>
          <p:nvSpPr>
            <p:cNvPr id="29754" name="Rectangle 18"/>
            <p:cNvSpPr>
              <a:spLocks noChangeArrowheads="1"/>
            </p:cNvSpPr>
            <p:nvPr/>
          </p:nvSpPr>
          <p:spPr bwMode="auto">
            <a:xfrm>
              <a:off x="1202" y="3800"/>
              <a:ext cx="333" cy="370"/>
            </a:xfrm>
            <a:prstGeom prst="rect">
              <a:avLst/>
            </a:prstGeom>
            <a:noFill/>
            <a:ln w="25400">
              <a:noFill/>
              <a:miter lim="800000"/>
              <a:headEnd/>
              <a:tailEnd/>
            </a:ln>
          </p:spPr>
          <p:txBody>
            <a:bodyPr wrap="none" lIns="67500" tIns="35100" rIns="67500" bIns="35100" anchor="ctr">
              <a:spAutoFit/>
            </a:bodyPr>
            <a:lstStyle/>
            <a:p>
              <a:pPr algn="ctr"/>
              <a:r>
                <a:rPr lang="en-US" altLang="zh-CN" sz="2400">
                  <a:solidFill>
                    <a:schemeClr val="hlink"/>
                  </a:solidFill>
                  <a:latin typeface="Times New Roman" pitchFamily="18" charset="0"/>
                </a:rPr>
                <a:t>top</a:t>
              </a:r>
            </a:p>
          </p:txBody>
        </p:sp>
        <p:sp>
          <p:nvSpPr>
            <p:cNvPr id="29755" name="Line 19"/>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sz="2000"/>
            </a:p>
          </p:txBody>
        </p:sp>
      </p:grpSp>
      <p:sp>
        <p:nvSpPr>
          <p:cNvPr id="36884" name="Rectangle 20"/>
          <p:cNvSpPr>
            <a:spLocks noChangeArrowheads="1"/>
          </p:cNvSpPr>
          <p:nvPr/>
        </p:nvSpPr>
        <p:spPr bwMode="auto">
          <a:xfrm>
            <a:off x="2590800" y="4011219"/>
            <a:ext cx="2819400" cy="296465"/>
          </a:xfrm>
          <a:prstGeom prst="rect">
            <a:avLst/>
          </a:prstGeom>
          <a:noFill/>
          <a:ln w="25400">
            <a:solidFill>
              <a:schemeClr val="tx1"/>
            </a:solidFill>
            <a:miter lim="800000"/>
            <a:headEnd/>
            <a:tailEnd/>
          </a:ln>
        </p:spPr>
        <p:txBody>
          <a:bodyPr wrap="none" lIns="27000" tIns="35100" rIns="27000" bIns="35100" anchor="ctr"/>
          <a:lstStyle/>
          <a:p>
            <a:pPr algn="ctr"/>
            <a:r>
              <a:rPr lang="en-US" altLang="zh-CN" sz="2000"/>
              <a:t>Get token: </a:t>
            </a:r>
            <a:r>
              <a:rPr lang="en-US" altLang="zh-CN" sz="2000">
                <a:solidFill>
                  <a:schemeClr val="hlink"/>
                </a:solidFill>
                <a:latin typeface="Times New Roman" pitchFamily="18" charset="0"/>
              </a:rPr>
              <a:t>b</a:t>
            </a:r>
            <a:r>
              <a:rPr lang="en-US" altLang="zh-CN" sz="2000"/>
              <a:t> (operand)</a:t>
            </a:r>
          </a:p>
        </p:txBody>
      </p:sp>
      <p:sp>
        <p:nvSpPr>
          <p:cNvPr id="36885" name="Rectangle 21"/>
          <p:cNvSpPr>
            <a:spLocks noChangeArrowheads="1"/>
          </p:cNvSpPr>
          <p:nvPr/>
        </p:nvSpPr>
        <p:spPr bwMode="auto">
          <a:xfrm>
            <a:off x="3581400" y="3028950"/>
            <a:ext cx="381000" cy="285750"/>
          </a:xfrm>
          <a:prstGeom prst="rect">
            <a:avLst/>
          </a:prstGeom>
          <a:noFill/>
          <a:ln w="25400">
            <a:noFill/>
            <a:miter lim="800000"/>
            <a:headEnd/>
            <a:tailEnd/>
          </a:ln>
        </p:spPr>
        <p:txBody>
          <a:bodyPr wrap="none" lIns="27000" tIns="35100" rIns="27000" bIns="35100" anchor="ctr"/>
          <a:lstStyle/>
          <a:p>
            <a:pPr algn="ctr"/>
            <a:r>
              <a:rPr lang="en-US" altLang="zh-CN" sz="2000" dirty="0">
                <a:solidFill>
                  <a:schemeClr val="hlink"/>
                </a:solidFill>
                <a:latin typeface="Times New Roman" pitchFamily="18" charset="0"/>
              </a:rPr>
              <a:t>b</a:t>
            </a:r>
          </a:p>
        </p:txBody>
      </p:sp>
      <p:sp>
        <p:nvSpPr>
          <p:cNvPr id="36886" name="Rectangle 22"/>
          <p:cNvSpPr>
            <a:spLocks noChangeArrowheads="1"/>
          </p:cNvSpPr>
          <p:nvPr/>
        </p:nvSpPr>
        <p:spPr bwMode="auto">
          <a:xfrm>
            <a:off x="5410200" y="4011219"/>
            <a:ext cx="2819400" cy="296465"/>
          </a:xfrm>
          <a:prstGeom prst="rect">
            <a:avLst/>
          </a:prstGeom>
          <a:noFill/>
          <a:ln w="25400">
            <a:solidFill>
              <a:schemeClr val="tx1"/>
            </a:solidFill>
            <a:miter lim="800000"/>
            <a:headEnd/>
            <a:tailEnd/>
          </a:ln>
        </p:spPr>
        <p:txBody>
          <a:bodyPr wrap="none" lIns="27000" tIns="35100" rIns="27000" bIns="35100" anchor="ctr"/>
          <a:lstStyle/>
          <a:p>
            <a:r>
              <a:rPr lang="en-US" altLang="zh-CN" sz="2000"/>
              <a:t> Get token: </a:t>
            </a:r>
            <a:r>
              <a:rPr lang="en-US" altLang="zh-CN" sz="2000">
                <a:solidFill>
                  <a:srgbClr val="FF0000"/>
                </a:solidFill>
                <a:latin typeface="Times New Roman" pitchFamily="18" charset="0"/>
                <a:ea typeface="MS Hei"/>
                <a:cs typeface="MS Hei"/>
                <a:sym typeface="Symbol" pitchFamily="18" charset="2"/>
              </a:rPr>
              <a:t></a:t>
            </a:r>
            <a:r>
              <a:rPr lang="en-US" altLang="zh-CN" sz="2000"/>
              <a:t> (times)</a:t>
            </a:r>
          </a:p>
        </p:txBody>
      </p:sp>
      <p:sp>
        <p:nvSpPr>
          <p:cNvPr id="36887" name="AutoShape 23"/>
          <p:cNvSpPr>
            <a:spLocks noChangeArrowheads="1"/>
          </p:cNvSpPr>
          <p:nvPr/>
        </p:nvSpPr>
        <p:spPr bwMode="auto">
          <a:xfrm>
            <a:off x="5867400" y="4411266"/>
            <a:ext cx="1676400" cy="514350"/>
          </a:xfrm>
          <a:prstGeom prst="flowChartDecision">
            <a:avLst/>
          </a:prstGeom>
          <a:noFill/>
          <a:ln w="25400">
            <a:solidFill>
              <a:schemeClr val="tx1"/>
            </a:solidFill>
            <a:miter lim="800000"/>
            <a:headEnd/>
            <a:tailEnd/>
          </a:ln>
        </p:spPr>
        <p:txBody>
          <a:bodyPr wrap="none" lIns="27000" tIns="35100" rIns="27000" bIns="35100" anchor="ctr"/>
          <a:lstStyle/>
          <a:p>
            <a:pPr algn="ctr"/>
            <a:r>
              <a:rPr lang="en-US" altLang="zh-CN" sz="2000">
                <a:solidFill>
                  <a:srgbClr val="FF0000"/>
                </a:solidFill>
                <a:latin typeface="Times New Roman" pitchFamily="18" charset="0"/>
                <a:sym typeface="Symbol" pitchFamily="18" charset="2"/>
              </a:rPr>
              <a:t> </a:t>
            </a:r>
            <a:r>
              <a:rPr lang="en-US" altLang="zh-CN" sz="2000">
                <a:latin typeface="Times New Roman" pitchFamily="18" charset="0"/>
                <a:ea typeface="MS Hei"/>
                <a:cs typeface="MS Hei"/>
                <a:sym typeface="Symbol" pitchFamily="18" charset="2"/>
              </a:rPr>
              <a:t></a:t>
            </a:r>
            <a:r>
              <a:rPr lang="en-US" altLang="zh-CN" sz="2000">
                <a:solidFill>
                  <a:srgbClr val="FF0000"/>
                </a:solidFill>
                <a:latin typeface="Times New Roman" pitchFamily="18" charset="0"/>
                <a:sym typeface="Symbol" pitchFamily="18" charset="2"/>
              </a:rPr>
              <a:t> </a:t>
            </a:r>
            <a:r>
              <a:rPr lang="en-US" altLang="zh-CN" sz="2000">
                <a:solidFill>
                  <a:srgbClr val="FF0000"/>
                </a:solidFill>
                <a:latin typeface="Times New Roman" pitchFamily="18" charset="0"/>
                <a:ea typeface="MS Hei"/>
                <a:cs typeface="MS Hei"/>
                <a:sym typeface="Symbol" pitchFamily="18" charset="2"/>
              </a:rPr>
              <a:t> </a:t>
            </a:r>
            <a:r>
              <a:rPr lang="en-US" altLang="zh-CN" sz="2000">
                <a:latin typeface="Times New Roman" pitchFamily="18" charset="0"/>
                <a:ea typeface="MS Hei"/>
                <a:cs typeface="MS Hei"/>
                <a:sym typeface="Symbol" pitchFamily="18" charset="2"/>
              </a:rPr>
              <a:t>?</a:t>
            </a:r>
          </a:p>
        </p:txBody>
      </p:sp>
      <p:sp>
        <p:nvSpPr>
          <p:cNvPr id="36888" name="Oval 24"/>
          <p:cNvSpPr>
            <a:spLocks noChangeArrowheads="1"/>
          </p:cNvSpPr>
          <p:nvPr/>
        </p:nvSpPr>
        <p:spPr bwMode="auto">
          <a:xfrm>
            <a:off x="1539875" y="4857750"/>
            <a:ext cx="762000" cy="342900"/>
          </a:xfrm>
          <a:prstGeom prst="ellipse">
            <a:avLst/>
          </a:prstGeom>
          <a:solidFill>
            <a:schemeClr val="bg1"/>
          </a:solidFill>
          <a:ln w="25400">
            <a:noFill/>
            <a:round/>
            <a:headEnd/>
            <a:tailEnd/>
          </a:ln>
        </p:spPr>
        <p:txBody>
          <a:bodyPr wrap="none" lIns="27000" tIns="35100" rIns="27000" bIns="35100" anchor="ctr"/>
          <a:lstStyle/>
          <a:p>
            <a:endParaRPr lang="zh-CN" altLang="en-US" sz="2000">
              <a:latin typeface="Times New Roman" pitchFamily="18" charset="0"/>
            </a:endParaRPr>
          </a:p>
        </p:txBody>
      </p:sp>
      <p:grpSp>
        <p:nvGrpSpPr>
          <p:cNvPr id="4" name="Group 25"/>
          <p:cNvGrpSpPr>
            <a:grpSpLocks/>
          </p:cNvGrpSpPr>
          <p:nvPr/>
        </p:nvGrpSpPr>
        <p:grpSpPr bwMode="auto">
          <a:xfrm>
            <a:off x="1524004" y="4501752"/>
            <a:ext cx="684214" cy="440532"/>
            <a:chOff x="1104" y="3800"/>
            <a:chExt cx="431" cy="370"/>
          </a:xfrm>
        </p:grpSpPr>
        <p:sp>
          <p:nvSpPr>
            <p:cNvPr id="29752" name="Rectangle 26"/>
            <p:cNvSpPr>
              <a:spLocks noChangeArrowheads="1"/>
            </p:cNvSpPr>
            <p:nvPr/>
          </p:nvSpPr>
          <p:spPr bwMode="auto">
            <a:xfrm>
              <a:off x="1202" y="3800"/>
              <a:ext cx="333" cy="370"/>
            </a:xfrm>
            <a:prstGeom prst="rect">
              <a:avLst/>
            </a:prstGeom>
            <a:noFill/>
            <a:ln w="25400">
              <a:noFill/>
              <a:miter lim="800000"/>
              <a:headEnd/>
              <a:tailEnd/>
            </a:ln>
          </p:spPr>
          <p:txBody>
            <a:bodyPr wrap="none" lIns="67500" tIns="35100" rIns="67500" bIns="35100" anchor="ctr">
              <a:spAutoFit/>
            </a:bodyPr>
            <a:lstStyle/>
            <a:p>
              <a:pPr algn="ctr"/>
              <a:r>
                <a:rPr lang="en-US" altLang="zh-CN" sz="2400">
                  <a:solidFill>
                    <a:schemeClr val="hlink"/>
                  </a:solidFill>
                  <a:latin typeface="Times New Roman" pitchFamily="18" charset="0"/>
                </a:rPr>
                <a:t>top</a:t>
              </a:r>
            </a:p>
          </p:txBody>
        </p:sp>
        <p:sp>
          <p:nvSpPr>
            <p:cNvPr id="29753" name="Line 27"/>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sz="2000"/>
            </a:p>
          </p:txBody>
        </p:sp>
      </p:grpSp>
      <p:sp>
        <p:nvSpPr>
          <p:cNvPr id="36892" name="Rectangle 28"/>
          <p:cNvSpPr>
            <a:spLocks noChangeArrowheads="1"/>
          </p:cNvSpPr>
          <p:nvPr/>
        </p:nvSpPr>
        <p:spPr bwMode="auto">
          <a:xfrm>
            <a:off x="609600" y="4514850"/>
            <a:ext cx="838200" cy="342900"/>
          </a:xfrm>
          <a:prstGeom prst="rect">
            <a:avLst/>
          </a:prstGeom>
          <a:solidFill>
            <a:srgbClr val="CCFFFF"/>
          </a:solidFill>
          <a:ln w="25400">
            <a:solidFill>
              <a:schemeClr val="hlink"/>
            </a:solidFill>
            <a:miter lim="800000"/>
            <a:headEnd/>
            <a:tailEnd/>
          </a:ln>
        </p:spPr>
        <p:txBody>
          <a:bodyPr wrap="none" lIns="27000" tIns="35100" rIns="27000" bIns="35100" anchor="ctr"/>
          <a:lstStyle/>
          <a:p>
            <a:pPr algn="ctr"/>
            <a:r>
              <a:rPr lang="en-US" altLang="zh-CN" sz="4000">
                <a:solidFill>
                  <a:srgbClr val="FF0000"/>
                </a:solidFill>
                <a:latin typeface="Times New Roman" pitchFamily="18" charset="0"/>
                <a:ea typeface="MS Hei"/>
                <a:cs typeface="MS Hei"/>
                <a:sym typeface="Symbol" pitchFamily="18" charset="2"/>
              </a:rPr>
              <a:t></a:t>
            </a:r>
            <a:endParaRPr lang="en-US" altLang="zh-CN" sz="2000">
              <a:solidFill>
                <a:srgbClr val="FF0000"/>
              </a:solidFill>
              <a:latin typeface="Times New Roman" pitchFamily="18" charset="0"/>
              <a:ea typeface="MS Hei"/>
              <a:cs typeface="MS Hei"/>
              <a:sym typeface="Symbol" pitchFamily="18" charset="2"/>
            </a:endParaRPr>
          </a:p>
        </p:txBody>
      </p:sp>
      <p:sp>
        <p:nvSpPr>
          <p:cNvPr id="36893" name="Rectangle 29"/>
          <p:cNvSpPr>
            <a:spLocks noChangeArrowheads="1"/>
          </p:cNvSpPr>
          <p:nvPr/>
        </p:nvSpPr>
        <p:spPr bwMode="auto">
          <a:xfrm>
            <a:off x="2590800" y="4304113"/>
            <a:ext cx="2819400" cy="296465"/>
          </a:xfrm>
          <a:prstGeom prst="rect">
            <a:avLst/>
          </a:prstGeom>
          <a:noFill/>
          <a:ln w="25400">
            <a:solidFill>
              <a:schemeClr val="tx1"/>
            </a:solidFill>
            <a:miter lim="800000"/>
            <a:headEnd/>
            <a:tailEnd/>
          </a:ln>
        </p:spPr>
        <p:txBody>
          <a:bodyPr wrap="none" lIns="27000" tIns="35100" rIns="27000" bIns="35100" anchor="ctr"/>
          <a:lstStyle/>
          <a:p>
            <a:pPr algn="ctr"/>
            <a:r>
              <a:rPr lang="en-US" altLang="zh-CN" sz="2000"/>
              <a:t>Get token: </a:t>
            </a:r>
            <a:r>
              <a:rPr lang="en-US" altLang="zh-CN" sz="2000">
                <a:solidFill>
                  <a:schemeClr val="hlink"/>
                </a:solidFill>
                <a:latin typeface="Times New Roman" pitchFamily="18" charset="0"/>
              </a:rPr>
              <a:t>c</a:t>
            </a:r>
            <a:r>
              <a:rPr lang="en-US" altLang="zh-CN" sz="2000"/>
              <a:t> (operand)</a:t>
            </a:r>
          </a:p>
        </p:txBody>
      </p:sp>
      <p:sp>
        <p:nvSpPr>
          <p:cNvPr id="36894" name="Rectangle 30"/>
          <p:cNvSpPr>
            <a:spLocks noChangeArrowheads="1"/>
          </p:cNvSpPr>
          <p:nvPr/>
        </p:nvSpPr>
        <p:spPr bwMode="auto">
          <a:xfrm>
            <a:off x="3886200" y="3028950"/>
            <a:ext cx="381000" cy="285750"/>
          </a:xfrm>
          <a:prstGeom prst="rect">
            <a:avLst/>
          </a:prstGeom>
          <a:noFill/>
          <a:ln w="25400">
            <a:noFill/>
            <a:miter lim="800000"/>
            <a:headEnd/>
            <a:tailEnd/>
          </a:ln>
        </p:spPr>
        <p:txBody>
          <a:bodyPr wrap="none" lIns="27000" tIns="35100" rIns="27000" bIns="35100" anchor="ctr"/>
          <a:lstStyle/>
          <a:p>
            <a:pPr algn="ctr"/>
            <a:r>
              <a:rPr lang="en-US" altLang="zh-CN" sz="2000" dirty="0">
                <a:solidFill>
                  <a:schemeClr val="hlink"/>
                </a:solidFill>
                <a:latin typeface="Times New Roman" pitchFamily="18" charset="0"/>
              </a:rPr>
              <a:t>c</a:t>
            </a:r>
          </a:p>
        </p:txBody>
      </p:sp>
      <p:sp>
        <p:nvSpPr>
          <p:cNvPr id="36895" name="Rectangle 31"/>
          <p:cNvSpPr>
            <a:spLocks noChangeArrowheads="1"/>
          </p:cNvSpPr>
          <p:nvPr/>
        </p:nvSpPr>
        <p:spPr bwMode="auto">
          <a:xfrm>
            <a:off x="5410200" y="4304113"/>
            <a:ext cx="2819400" cy="296465"/>
          </a:xfrm>
          <a:prstGeom prst="rect">
            <a:avLst/>
          </a:prstGeom>
          <a:noFill/>
          <a:ln w="25400">
            <a:solidFill>
              <a:schemeClr val="tx1"/>
            </a:solidFill>
            <a:miter lim="800000"/>
            <a:headEnd/>
            <a:tailEnd/>
          </a:ln>
        </p:spPr>
        <p:txBody>
          <a:bodyPr wrap="none" lIns="27000" tIns="35100" rIns="27000" bIns="35100" anchor="ctr"/>
          <a:lstStyle/>
          <a:p>
            <a:r>
              <a:rPr lang="en-US" altLang="zh-CN" sz="2000"/>
              <a:t> Get token: </a:t>
            </a:r>
            <a:r>
              <a:rPr lang="en-US" altLang="zh-CN" sz="2000">
                <a:solidFill>
                  <a:srgbClr val="FF0000"/>
                </a:solidFill>
                <a:latin typeface="Times New Roman" pitchFamily="18" charset="0"/>
                <a:ea typeface="MS Hei"/>
                <a:cs typeface="MS Hei"/>
                <a:sym typeface="Symbol" pitchFamily="18" charset="2"/>
              </a:rPr>
              <a:t></a:t>
            </a:r>
            <a:r>
              <a:rPr lang="en-US" altLang="zh-CN" sz="2000"/>
              <a:t> (minus)</a:t>
            </a:r>
          </a:p>
        </p:txBody>
      </p:sp>
      <p:sp>
        <p:nvSpPr>
          <p:cNvPr id="36896" name="AutoShape 32"/>
          <p:cNvSpPr>
            <a:spLocks noChangeArrowheads="1"/>
          </p:cNvSpPr>
          <p:nvPr/>
        </p:nvSpPr>
        <p:spPr bwMode="auto">
          <a:xfrm>
            <a:off x="5791200" y="4697016"/>
            <a:ext cx="1676400" cy="514350"/>
          </a:xfrm>
          <a:prstGeom prst="flowChartDecision">
            <a:avLst/>
          </a:prstGeom>
          <a:noFill/>
          <a:ln w="25400">
            <a:solidFill>
              <a:schemeClr val="tx1"/>
            </a:solidFill>
            <a:miter lim="800000"/>
            <a:headEnd/>
            <a:tailEnd/>
          </a:ln>
        </p:spPr>
        <p:txBody>
          <a:bodyPr wrap="none" lIns="27000" tIns="35100" rIns="27000" bIns="35100" anchor="ctr"/>
          <a:lstStyle/>
          <a:p>
            <a:pPr algn="ctr"/>
            <a:r>
              <a:rPr lang="en-US" altLang="zh-CN" sz="2000">
                <a:solidFill>
                  <a:srgbClr val="FF0000"/>
                </a:solidFill>
                <a:latin typeface="Times New Roman" pitchFamily="18" charset="0"/>
                <a:ea typeface="MS Hei"/>
                <a:cs typeface="MS Hei"/>
                <a:sym typeface="Symbol" pitchFamily="18" charset="2"/>
              </a:rPr>
              <a:t> </a:t>
            </a:r>
            <a:r>
              <a:rPr lang="en-US" altLang="zh-CN" sz="2000">
                <a:latin typeface="Times New Roman" pitchFamily="18" charset="0"/>
                <a:ea typeface="MS Hei"/>
                <a:cs typeface="MS Hei"/>
                <a:sym typeface="Symbol" pitchFamily="18" charset="2"/>
              </a:rPr>
              <a:t></a:t>
            </a:r>
            <a:r>
              <a:rPr lang="en-US" altLang="zh-CN" sz="2000">
                <a:solidFill>
                  <a:srgbClr val="FF0000"/>
                </a:solidFill>
                <a:latin typeface="Times New Roman" pitchFamily="18" charset="0"/>
                <a:ea typeface="MS Hei"/>
                <a:cs typeface="MS Hei"/>
                <a:sym typeface="Symbol" pitchFamily="18" charset="2"/>
              </a:rPr>
              <a:t>  </a:t>
            </a:r>
            <a:r>
              <a:rPr lang="en-US" altLang="zh-CN" sz="2000">
                <a:latin typeface="Times New Roman" pitchFamily="18" charset="0"/>
                <a:ea typeface="MS Hei"/>
                <a:cs typeface="MS Hei"/>
                <a:sym typeface="Symbol" pitchFamily="18" charset="2"/>
              </a:rPr>
              <a:t>?</a:t>
            </a:r>
          </a:p>
        </p:txBody>
      </p:sp>
      <p:grpSp>
        <p:nvGrpSpPr>
          <p:cNvPr id="5" name="Group 33"/>
          <p:cNvGrpSpPr>
            <a:grpSpLocks/>
          </p:cNvGrpSpPr>
          <p:nvPr/>
        </p:nvGrpSpPr>
        <p:grpSpPr bwMode="auto">
          <a:xfrm>
            <a:off x="1524004" y="4787502"/>
            <a:ext cx="684214" cy="440532"/>
            <a:chOff x="1104" y="3800"/>
            <a:chExt cx="431" cy="370"/>
          </a:xfrm>
        </p:grpSpPr>
        <p:sp>
          <p:nvSpPr>
            <p:cNvPr id="29750" name="Rectangle 34"/>
            <p:cNvSpPr>
              <a:spLocks noChangeArrowheads="1"/>
            </p:cNvSpPr>
            <p:nvPr/>
          </p:nvSpPr>
          <p:spPr bwMode="auto">
            <a:xfrm>
              <a:off x="1202" y="3800"/>
              <a:ext cx="333" cy="370"/>
            </a:xfrm>
            <a:prstGeom prst="rect">
              <a:avLst/>
            </a:prstGeom>
            <a:noFill/>
            <a:ln w="25400">
              <a:noFill/>
              <a:miter lim="800000"/>
              <a:headEnd/>
              <a:tailEnd/>
            </a:ln>
          </p:spPr>
          <p:txBody>
            <a:bodyPr wrap="none" lIns="67500" tIns="35100" rIns="67500" bIns="35100" anchor="ctr">
              <a:spAutoFit/>
            </a:bodyPr>
            <a:lstStyle/>
            <a:p>
              <a:pPr algn="ctr"/>
              <a:r>
                <a:rPr lang="en-US" altLang="zh-CN" sz="2400">
                  <a:solidFill>
                    <a:schemeClr val="hlink"/>
                  </a:solidFill>
                  <a:latin typeface="Times New Roman" pitchFamily="18" charset="0"/>
                </a:rPr>
                <a:t>top</a:t>
              </a:r>
            </a:p>
          </p:txBody>
        </p:sp>
        <p:sp>
          <p:nvSpPr>
            <p:cNvPr id="29751" name="Line 35"/>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sz="2000"/>
            </a:p>
          </p:txBody>
        </p:sp>
      </p:grpSp>
      <p:sp>
        <p:nvSpPr>
          <p:cNvPr id="36900" name="Oval 36"/>
          <p:cNvSpPr>
            <a:spLocks noChangeArrowheads="1"/>
          </p:cNvSpPr>
          <p:nvPr/>
        </p:nvSpPr>
        <p:spPr bwMode="auto">
          <a:xfrm>
            <a:off x="1524000" y="4572000"/>
            <a:ext cx="762000" cy="342900"/>
          </a:xfrm>
          <a:prstGeom prst="ellipse">
            <a:avLst/>
          </a:prstGeom>
          <a:solidFill>
            <a:schemeClr val="bg1"/>
          </a:solidFill>
          <a:ln w="25400">
            <a:noFill/>
            <a:round/>
            <a:headEnd/>
            <a:tailEnd/>
          </a:ln>
        </p:spPr>
        <p:txBody>
          <a:bodyPr wrap="none" lIns="27000" tIns="35100" rIns="27000" bIns="35100" anchor="ctr"/>
          <a:lstStyle/>
          <a:p>
            <a:endParaRPr lang="zh-CN" altLang="en-US" sz="2000">
              <a:latin typeface="Times New Roman" pitchFamily="18" charset="0"/>
            </a:endParaRPr>
          </a:p>
        </p:txBody>
      </p:sp>
      <p:sp>
        <p:nvSpPr>
          <p:cNvPr id="36901" name="Rectangle 37"/>
          <p:cNvSpPr>
            <a:spLocks noChangeArrowheads="1"/>
          </p:cNvSpPr>
          <p:nvPr/>
        </p:nvSpPr>
        <p:spPr bwMode="auto">
          <a:xfrm>
            <a:off x="609600" y="4501754"/>
            <a:ext cx="838200" cy="342900"/>
          </a:xfrm>
          <a:prstGeom prst="rect">
            <a:avLst/>
          </a:prstGeom>
          <a:solidFill>
            <a:schemeClr val="bg1"/>
          </a:solidFill>
          <a:ln w="25400">
            <a:solidFill>
              <a:schemeClr val="bg1"/>
            </a:solidFill>
            <a:miter lim="800000"/>
            <a:headEnd/>
            <a:tailEnd/>
          </a:ln>
        </p:spPr>
        <p:txBody>
          <a:bodyPr wrap="none" lIns="27000" tIns="35100" rIns="27000" bIns="35100" anchor="ctr"/>
          <a:lstStyle/>
          <a:p>
            <a:pPr algn="ctr"/>
            <a:endParaRPr lang="zh-CN" altLang="zh-CN" sz="2000">
              <a:solidFill>
                <a:srgbClr val="FF0000"/>
              </a:solidFill>
              <a:latin typeface="Times New Roman" pitchFamily="18" charset="0"/>
              <a:ea typeface="MS Hei"/>
              <a:cs typeface="MS Hei"/>
              <a:sym typeface="Symbol" pitchFamily="18" charset="2"/>
            </a:endParaRPr>
          </a:p>
        </p:txBody>
      </p:sp>
      <p:sp>
        <p:nvSpPr>
          <p:cNvPr id="36902" name="Rectangle 38"/>
          <p:cNvSpPr>
            <a:spLocks noChangeArrowheads="1"/>
          </p:cNvSpPr>
          <p:nvPr/>
        </p:nvSpPr>
        <p:spPr bwMode="auto">
          <a:xfrm>
            <a:off x="4191000" y="3028950"/>
            <a:ext cx="381000" cy="285750"/>
          </a:xfrm>
          <a:prstGeom prst="rect">
            <a:avLst/>
          </a:prstGeom>
          <a:noFill/>
          <a:ln w="25400">
            <a:noFill/>
            <a:miter lim="800000"/>
            <a:headEnd/>
            <a:tailEnd/>
          </a:ln>
        </p:spPr>
        <p:txBody>
          <a:bodyPr wrap="none" lIns="27000" tIns="35100" rIns="27000" bIns="35100" anchor="ctr"/>
          <a:lstStyle/>
          <a:p>
            <a:pPr algn="ctr"/>
            <a:r>
              <a:rPr lang="en-US" altLang="zh-CN" sz="2000" dirty="0">
                <a:solidFill>
                  <a:srgbClr val="FF0000"/>
                </a:solidFill>
                <a:latin typeface="Times New Roman" pitchFamily="18" charset="0"/>
                <a:ea typeface="MS Hei"/>
                <a:cs typeface="MS Hei"/>
                <a:sym typeface="Symbol" pitchFamily="18" charset="2"/>
              </a:rPr>
              <a:t></a:t>
            </a:r>
          </a:p>
        </p:txBody>
      </p:sp>
      <p:sp>
        <p:nvSpPr>
          <p:cNvPr id="36903" name="AutoShape 39"/>
          <p:cNvSpPr>
            <a:spLocks noChangeArrowheads="1"/>
          </p:cNvSpPr>
          <p:nvPr/>
        </p:nvSpPr>
        <p:spPr bwMode="auto">
          <a:xfrm>
            <a:off x="5867400" y="4697016"/>
            <a:ext cx="1676400" cy="514350"/>
          </a:xfrm>
          <a:prstGeom prst="flowChartDecision">
            <a:avLst/>
          </a:prstGeom>
          <a:noFill/>
          <a:ln w="25400">
            <a:solidFill>
              <a:schemeClr val="tx1"/>
            </a:solidFill>
            <a:miter lim="800000"/>
            <a:headEnd/>
            <a:tailEnd/>
          </a:ln>
        </p:spPr>
        <p:txBody>
          <a:bodyPr wrap="none" lIns="27000" tIns="35100" rIns="27000" bIns="35100" anchor="ctr"/>
          <a:lstStyle/>
          <a:p>
            <a:pPr algn="ctr"/>
            <a:r>
              <a:rPr lang="en-US" altLang="zh-CN" sz="2000">
                <a:solidFill>
                  <a:srgbClr val="FF0000"/>
                </a:solidFill>
                <a:latin typeface="Times New Roman" pitchFamily="18" charset="0"/>
                <a:sym typeface="Symbol" pitchFamily="18" charset="2"/>
              </a:rPr>
              <a:t></a:t>
            </a:r>
            <a:r>
              <a:rPr lang="en-US" altLang="zh-CN" sz="2000">
                <a:solidFill>
                  <a:srgbClr val="FF0000"/>
                </a:solidFill>
                <a:latin typeface="Times New Roman" pitchFamily="18" charset="0"/>
                <a:ea typeface="MS Hei"/>
                <a:cs typeface="MS Hei"/>
                <a:sym typeface="Symbol" pitchFamily="18" charset="2"/>
              </a:rPr>
              <a:t> </a:t>
            </a:r>
            <a:r>
              <a:rPr lang="en-US" altLang="zh-CN" sz="2000">
                <a:latin typeface="Times New Roman" pitchFamily="18" charset="0"/>
                <a:ea typeface="MS Hei"/>
                <a:cs typeface="MS Hei"/>
                <a:sym typeface="Symbol" pitchFamily="18" charset="2"/>
              </a:rPr>
              <a:t></a:t>
            </a:r>
            <a:r>
              <a:rPr lang="en-US" altLang="zh-CN" sz="2000">
                <a:solidFill>
                  <a:srgbClr val="FF0000"/>
                </a:solidFill>
                <a:latin typeface="Times New Roman" pitchFamily="18" charset="0"/>
                <a:ea typeface="MS Hei"/>
                <a:cs typeface="MS Hei"/>
                <a:sym typeface="Symbol" pitchFamily="18" charset="2"/>
              </a:rPr>
              <a:t>  </a:t>
            </a:r>
            <a:r>
              <a:rPr lang="en-US" altLang="zh-CN" sz="2000">
                <a:latin typeface="Times New Roman" pitchFamily="18" charset="0"/>
                <a:ea typeface="MS Hei"/>
                <a:cs typeface="MS Hei"/>
                <a:sym typeface="Symbol" pitchFamily="18" charset="2"/>
              </a:rPr>
              <a:t>?</a:t>
            </a:r>
          </a:p>
        </p:txBody>
      </p:sp>
      <p:grpSp>
        <p:nvGrpSpPr>
          <p:cNvPr id="6" name="Group 40"/>
          <p:cNvGrpSpPr>
            <a:grpSpLocks/>
          </p:cNvGrpSpPr>
          <p:nvPr/>
        </p:nvGrpSpPr>
        <p:grpSpPr bwMode="auto">
          <a:xfrm>
            <a:off x="1524004" y="5187552"/>
            <a:ext cx="684214" cy="440532"/>
            <a:chOff x="1104" y="3800"/>
            <a:chExt cx="431" cy="370"/>
          </a:xfrm>
        </p:grpSpPr>
        <p:sp>
          <p:nvSpPr>
            <p:cNvPr id="29748" name="Rectangle 41"/>
            <p:cNvSpPr>
              <a:spLocks noChangeArrowheads="1"/>
            </p:cNvSpPr>
            <p:nvPr/>
          </p:nvSpPr>
          <p:spPr bwMode="auto">
            <a:xfrm>
              <a:off x="1202" y="3800"/>
              <a:ext cx="333" cy="370"/>
            </a:xfrm>
            <a:prstGeom prst="rect">
              <a:avLst/>
            </a:prstGeom>
            <a:noFill/>
            <a:ln w="25400">
              <a:noFill/>
              <a:miter lim="800000"/>
              <a:headEnd/>
              <a:tailEnd/>
            </a:ln>
          </p:spPr>
          <p:txBody>
            <a:bodyPr wrap="none" lIns="67500" tIns="35100" rIns="67500" bIns="35100" anchor="ctr">
              <a:spAutoFit/>
            </a:bodyPr>
            <a:lstStyle/>
            <a:p>
              <a:pPr algn="ctr"/>
              <a:r>
                <a:rPr lang="en-US" altLang="zh-CN" sz="2400">
                  <a:solidFill>
                    <a:schemeClr val="hlink"/>
                  </a:solidFill>
                  <a:latin typeface="Times New Roman" pitchFamily="18" charset="0"/>
                </a:rPr>
                <a:t>top</a:t>
              </a:r>
            </a:p>
          </p:txBody>
        </p:sp>
        <p:sp>
          <p:nvSpPr>
            <p:cNvPr id="29749" name="Line 4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sz="2000"/>
            </a:p>
          </p:txBody>
        </p:sp>
      </p:grpSp>
      <p:sp>
        <p:nvSpPr>
          <p:cNvPr id="36907" name="Oval 43"/>
          <p:cNvSpPr>
            <a:spLocks noChangeArrowheads="1"/>
          </p:cNvSpPr>
          <p:nvPr/>
        </p:nvSpPr>
        <p:spPr bwMode="auto">
          <a:xfrm>
            <a:off x="1539875" y="4857750"/>
            <a:ext cx="762000" cy="342900"/>
          </a:xfrm>
          <a:prstGeom prst="ellipse">
            <a:avLst/>
          </a:prstGeom>
          <a:solidFill>
            <a:schemeClr val="bg1"/>
          </a:solidFill>
          <a:ln w="25400">
            <a:noFill/>
            <a:round/>
            <a:headEnd/>
            <a:tailEnd/>
          </a:ln>
        </p:spPr>
        <p:txBody>
          <a:bodyPr wrap="none" lIns="27000" tIns="35100" rIns="27000" bIns="35100" anchor="ctr"/>
          <a:lstStyle/>
          <a:p>
            <a:endParaRPr lang="zh-CN" altLang="en-US" sz="2000">
              <a:latin typeface="Times New Roman" pitchFamily="18" charset="0"/>
            </a:endParaRPr>
          </a:p>
        </p:txBody>
      </p:sp>
      <p:sp>
        <p:nvSpPr>
          <p:cNvPr id="36908" name="Rectangle 44"/>
          <p:cNvSpPr>
            <a:spLocks noChangeArrowheads="1"/>
          </p:cNvSpPr>
          <p:nvPr/>
        </p:nvSpPr>
        <p:spPr bwMode="auto">
          <a:xfrm>
            <a:off x="609600" y="4857750"/>
            <a:ext cx="838200" cy="342900"/>
          </a:xfrm>
          <a:prstGeom prst="rect">
            <a:avLst/>
          </a:prstGeom>
          <a:solidFill>
            <a:schemeClr val="bg1"/>
          </a:solidFill>
          <a:ln w="25400">
            <a:solidFill>
              <a:schemeClr val="bg1"/>
            </a:solidFill>
            <a:miter lim="800000"/>
            <a:headEnd/>
            <a:tailEnd/>
          </a:ln>
        </p:spPr>
        <p:txBody>
          <a:bodyPr wrap="none" lIns="27000" tIns="35100" rIns="27000" bIns="35100" anchor="ctr"/>
          <a:lstStyle/>
          <a:p>
            <a:pPr algn="ctr"/>
            <a:endParaRPr lang="zh-CN" altLang="zh-CN" sz="2000">
              <a:solidFill>
                <a:srgbClr val="FF0000"/>
              </a:solidFill>
              <a:latin typeface="Times New Roman" pitchFamily="18" charset="0"/>
              <a:ea typeface="MS Hei"/>
              <a:cs typeface="MS Hei"/>
              <a:sym typeface="Symbol" pitchFamily="18" charset="2"/>
            </a:endParaRPr>
          </a:p>
        </p:txBody>
      </p:sp>
      <p:sp>
        <p:nvSpPr>
          <p:cNvPr id="36909" name="Rectangle 45"/>
          <p:cNvSpPr>
            <a:spLocks noChangeArrowheads="1"/>
          </p:cNvSpPr>
          <p:nvPr/>
        </p:nvSpPr>
        <p:spPr bwMode="auto">
          <a:xfrm>
            <a:off x="4572000" y="3028950"/>
            <a:ext cx="381000" cy="285750"/>
          </a:xfrm>
          <a:prstGeom prst="rect">
            <a:avLst/>
          </a:prstGeom>
          <a:noFill/>
          <a:ln w="25400">
            <a:noFill/>
            <a:miter lim="800000"/>
            <a:headEnd/>
            <a:tailEnd/>
          </a:ln>
        </p:spPr>
        <p:txBody>
          <a:bodyPr wrap="none" lIns="27000" tIns="35100" rIns="27000" bIns="35100" anchor="ctr"/>
          <a:lstStyle/>
          <a:p>
            <a:pPr algn="ctr"/>
            <a:r>
              <a:rPr lang="en-US" altLang="zh-CN" sz="2000" dirty="0">
                <a:solidFill>
                  <a:srgbClr val="FF0000"/>
                </a:solidFill>
                <a:latin typeface="Times New Roman" pitchFamily="18" charset="0"/>
                <a:sym typeface="Symbol" pitchFamily="18" charset="2"/>
              </a:rPr>
              <a:t></a:t>
            </a:r>
          </a:p>
        </p:txBody>
      </p:sp>
      <p:grpSp>
        <p:nvGrpSpPr>
          <p:cNvPr id="7" name="Group 46"/>
          <p:cNvGrpSpPr>
            <a:grpSpLocks/>
          </p:cNvGrpSpPr>
          <p:nvPr/>
        </p:nvGrpSpPr>
        <p:grpSpPr bwMode="auto">
          <a:xfrm>
            <a:off x="1524004" y="4787502"/>
            <a:ext cx="684214" cy="440532"/>
            <a:chOff x="1104" y="3800"/>
            <a:chExt cx="431" cy="370"/>
          </a:xfrm>
        </p:grpSpPr>
        <p:sp>
          <p:nvSpPr>
            <p:cNvPr id="29746" name="Rectangle 47"/>
            <p:cNvSpPr>
              <a:spLocks noChangeArrowheads="1"/>
            </p:cNvSpPr>
            <p:nvPr/>
          </p:nvSpPr>
          <p:spPr bwMode="auto">
            <a:xfrm>
              <a:off x="1202" y="3800"/>
              <a:ext cx="333" cy="370"/>
            </a:xfrm>
            <a:prstGeom prst="rect">
              <a:avLst/>
            </a:prstGeom>
            <a:noFill/>
            <a:ln w="25400">
              <a:noFill/>
              <a:miter lim="800000"/>
              <a:headEnd/>
              <a:tailEnd/>
            </a:ln>
          </p:spPr>
          <p:txBody>
            <a:bodyPr wrap="none" lIns="67500" tIns="35100" rIns="67500" bIns="35100" anchor="ctr">
              <a:spAutoFit/>
            </a:bodyPr>
            <a:lstStyle/>
            <a:p>
              <a:pPr algn="ctr"/>
              <a:r>
                <a:rPr lang="en-US" altLang="zh-CN" sz="2400">
                  <a:solidFill>
                    <a:schemeClr val="hlink"/>
                  </a:solidFill>
                  <a:latin typeface="Times New Roman" pitchFamily="18" charset="0"/>
                </a:rPr>
                <a:t>top</a:t>
              </a:r>
            </a:p>
          </p:txBody>
        </p:sp>
        <p:sp>
          <p:nvSpPr>
            <p:cNvPr id="29747" name="Line 48"/>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sz="2000"/>
            </a:p>
          </p:txBody>
        </p:sp>
      </p:grpSp>
      <p:sp>
        <p:nvSpPr>
          <p:cNvPr id="36913" name="Rectangle 49"/>
          <p:cNvSpPr>
            <a:spLocks noChangeArrowheads="1"/>
          </p:cNvSpPr>
          <p:nvPr/>
        </p:nvSpPr>
        <p:spPr bwMode="auto">
          <a:xfrm>
            <a:off x="609600" y="4857750"/>
            <a:ext cx="838200" cy="342900"/>
          </a:xfrm>
          <a:prstGeom prst="rect">
            <a:avLst/>
          </a:prstGeom>
          <a:solidFill>
            <a:srgbClr val="CCFFFF"/>
          </a:solidFill>
          <a:ln w="25400">
            <a:solidFill>
              <a:schemeClr val="hlink"/>
            </a:solidFill>
            <a:miter lim="800000"/>
            <a:headEnd/>
            <a:tailEnd/>
          </a:ln>
        </p:spPr>
        <p:txBody>
          <a:bodyPr wrap="none" lIns="27000" tIns="35100" rIns="27000" bIns="35100" anchor="ctr"/>
          <a:lstStyle/>
          <a:p>
            <a:pPr algn="ctr"/>
            <a:r>
              <a:rPr lang="en-US" altLang="zh-CN" sz="4000">
                <a:solidFill>
                  <a:srgbClr val="FF0000"/>
                </a:solidFill>
                <a:latin typeface="Times New Roman" pitchFamily="18" charset="0"/>
                <a:ea typeface="MS Hei"/>
                <a:cs typeface="MS Hei"/>
                <a:sym typeface="Symbol" pitchFamily="18" charset="2"/>
              </a:rPr>
              <a:t></a:t>
            </a:r>
            <a:endParaRPr lang="en-US" altLang="zh-CN" sz="2000">
              <a:solidFill>
                <a:srgbClr val="FF0000"/>
              </a:solidFill>
              <a:latin typeface="Times New Roman" pitchFamily="18" charset="0"/>
              <a:ea typeface="MS Hei"/>
              <a:cs typeface="MS Hei"/>
              <a:sym typeface="Symbol" pitchFamily="18" charset="2"/>
            </a:endParaRPr>
          </a:p>
        </p:txBody>
      </p:sp>
      <p:sp>
        <p:nvSpPr>
          <p:cNvPr id="36914" name="Rectangle 50"/>
          <p:cNvSpPr>
            <a:spLocks noChangeArrowheads="1"/>
          </p:cNvSpPr>
          <p:nvPr/>
        </p:nvSpPr>
        <p:spPr bwMode="auto">
          <a:xfrm>
            <a:off x="2590800" y="4598194"/>
            <a:ext cx="2819400" cy="296466"/>
          </a:xfrm>
          <a:prstGeom prst="rect">
            <a:avLst/>
          </a:prstGeom>
          <a:noFill/>
          <a:ln w="25400">
            <a:solidFill>
              <a:schemeClr val="tx1"/>
            </a:solidFill>
            <a:miter lim="800000"/>
            <a:headEnd/>
            <a:tailEnd/>
          </a:ln>
        </p:spPr>
        <p:txBody>
          <a:bodyPr wrap="none" lIns="27000" tIns="35100" rIns="27000" bIns="35100" anchor="ctr"/>
          <a:lstStyle/>
          <a:p>
            <a:pPr algn="ctr"/>
            <a:r>
              <a:rPr lang="en-US" altLang="zh-CN" sz="2000"/>
              <a:t>Get token: </a:t>
            </a:r>
            <a:r>
              <a:rPr lang="en-US" altLang="zh-CN" sz="2000">
                <a:solidFill>
                  <a:schemeClr val="hlink"/>
                </a:solidFill>
                <a:latin typeface="Times New Roman" pitchFamily="18" charset="0"/>
              </a:rPr>
              <a:t>d</a:t>
            </a:r>
            <a:r>
              <a:rPr lang="en-US" altLang="zh-CN" sz="2000"/>
              <a:t> (operand)</a:t>
            </a:r>
          </a:p>
        </p:txBody>
      </p:sp>
      <p:sp>
        <p:nvSpPr>
          <p:cNvPr id="36915" name="Rectangle 51"/>
          <p:cNvSpPr>
            <a:spLocks noChangeArrowheads="1"/>
          </p:cNvSpPr>
          <p:nvPr/>
        </p:nvSpPr>
        <p:spPr bwMode="auto">
          <a:xfrm>
            <a:off x="4876800" y="3028950"/>
            <a:ext cx="381000" cy="285750"/>
          </a:xfrm>
          <a:prstGeom prst="rect">
            <a:avLst/>
          </a:prstGeom>
          <a:noFill/>
          <a:ln w="25400">
            <a:noFill/>
            <a:miter lim="800000"/>
            <a:headEnd/>
            <a:tailEnd/>
          </a:ln>
        </p:spPr>
        <p:txBody>
          <a:bodyPr wrap="none" lIns="27000" tIns="35100" rIns="27000" bIns="35100" anchor="ctr"/>
          <a:lstStyle/>
          <a:p>
            <a:pPr algn="ctr"/>
            <a:r>
              <a:rPr lang="en-US" altLang="zh-CN" sz="2000">
                <a:solidFill>
                  <a:schemeClr val="hlink"/>
                </a:solidFill>
                <a:latin typeface="Times New Roman" pitchFamily="18" charset="0"/>
              </a:rPr>
              <a:t>d</a:t>
            </a:r>
          </a:p>
        </p:txBody>
      </p:sp>
      <p:grpSp>
        <p:nvGrpSpPr>
          <p:cNvPr id="8" name="Group 52"/>
          <p:cNvGrpSpPr>
            <a:grpSpLocks/>
          </p:cNvGrpSpPr>
          <p:nvPr/>
        </p:nvGrpSpPr>
        <p:grpSpPr bwMode="auto">
          <a:xfrm>
            <a:off x="1524004" y="5187552"/>
            <a:ext cx="684214" cy="440532"/>
            <a:chOff x="1104" y="3800"/>
            <a:chExt cx="431" cy="370"/>
          </a:xfrm>
        </p:grpSpPr>
        <p:sp>
          <p:nvSpPr>
            <p:cNvPr id="29744" name="Rectangle 53"/>
            <p:cNvSpPr>
              <a:spLocks noChangeArrowheads="1"/>
            </p:cNvSpPr>
            <p:nvPr/>
          </p:nvSpPr>
          <p:spPr bwMode="auto">
            <a:xfrm>
              <a:off x="1202" y="3800"/>
              <a:ext cx="333" cy="370"/>
            </a:xfrm>
            <a:prstGeom prst="rect">
              <a:avLst/>
            </a:prstGeom>
            <a:noFill/>
            <a:ln w="25400">
              <a:noFill/>
              <a:miter lim="800000"/>
              <a:headEnd/>
              <a:tailEnd/>
            </a:ln>
          </p:spPr>
          <p:txBody>
            <a:bodyPr wrap="none" lIns="67500" tIns="35100" rIns="67500" bIns="35100" anchor="ctr">
              <a:spAutoFit/>
            </a:bodyPr>
            <a:lstStyle/>
            <a:p>
              <a:pPr algn="ctr"/>
              <a:r>
                <a:rPr lang="en-US" altLang="zh-CN" sz="2400">
                  <a:solidFill>
                    <a:schemeClr val="hlink"/>
                  </a:solidFill>
                  <a:latin typeface="Times New Roman" pitchFamily="18" charset="0"/>
                </a:rPr>
                <a:t>top</a:t>
              </a:r>
            </a:p>
          </p:txBody>
        </p:sp>
        <p:sp>
          <p:nvSpPr>
            <p:cNvPr id="29745" name="Line 54"/>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p:spPr>
          <p:txBody>
            <a:bodyPr lIns="67500" tIns="35100" rIns="67500" bIns="35100" anchor="ctr">
              <a:spAutoFit/>
            </a:bodyPr>
            <a:lstStyle/>
            <a:p>
              <a:endParaRPr lang="zh-CN" altLang="en-US" sz="2000"/>
            </a:p>
          </p:txBody>
        </p:sp>
      </p:grpSp>
      <p:sp>
        <p:nvSpPr>
          <p:cNvPr id="36919" name="Oval 55"/>
          <p:cNvSpPr>
            <a:spLocks noChangeArrowheads="1"/>
          </p:cNvSpPr>
          <p:nvPr/>
        </p:nvSpPr>
        <p:spPr bwMode="auto">
          <a:xfrm>
            <a:off x="1539875" y="4857750"/>
            <a:ext cx="762000" cy="342900"/>
          </a:xfrm>
          <a:prstGeom prst="ellipse">
            <a:avLst/>
          </a:prstGeom>
          <a:solidFill>
            <a:schemeClr val="bg1"/>
          </a:solidFill>
          <a:ln w="25400">
            <a:noFill/>
            <a:round/>
            <a:headEnd/>
            <a:tailEnd/>
          </a:ln>
        </p:spPr>
        <p:txBody>
          <a:bodyPr wrap="none" lIns="27000" tIns="35100" rIns="27000" bIns="35100" anchor="ctr"/>
          <a:lstStyle/>
          <a:p>
            <a:endParaRPr lang="zh-CN" altLang="en-US" sz="2000">
              <a:latin typeface="Times New Roman" pitchFamily="18" charset="0"/>
            </a:endParaRPr>
          </a:p>
        </p:txBody>
      </p:sp>
      <p:sp>
        <p:nvSpPr>
          <p:cNvPr id="36920" name="Rectangle 56"/>
          <p:cNvSpPr>
            <a:spLocks noChangeArrowheads="1"/>
          </p:cNvSpPr>
          <p:nvPr/>
        </p:nvSpPr>
        <p:spPr bwMode="auto">
          <a:xfrm>
            <a:off x="609600" y="4857750"/>
            <a:ext cx="838200" cy="342900"/>
          </a:xfrm>
          <a:prstGeom prst="rect">
            <a:avLst/>
          </a:prstGeom>
          <a:solidFill>
            <a:schemeClr val="bg1"/>
          </a:solidFill>
          <a:ln w="25400">
            <a:solidFill>
              <a:schemeClr val="bg1"/>
            </a:solidFill>
            <a:miter lim="800000"/>
            <a:headEnd/>
            <a:tailEnd/>
          </a:ln>
        </p:spPr>
        <p:txBody>
          <a:bodyPr wrap="none" lIns="27000" tIns="35100" rIns="27000" bIns="35100" anchor="ctr"/>
          <a:lstStyle/>
          <a:p>
            <a:pPr algn="ctr"/>
            <a:endParaRPr lang="zh-CN" altLang="zh-CN" sz="2000">
              <a:solidFill>
                <a:srgbClr val="FF0000"/>
              </a:solidFill>
              <a:latin typeface="Times New Roman" pitchFamily="18" charset="0"/>
              <a:ea typeface="MS Hei"/>
              <a:cs typeface="MS Hei"/>
              <a:sym typeface="Symbol" pitchFamily="18" charset="2"/>
            </a:endParaRPr>
          </a:p>
        </p:txBody>
      </p:sp>
      <p:grpSp>
        <p:nvGrpSpPr>
          <p:cNvPr id="9" name="Group 57"/>
          <p:cNvGrpSpPr>
            <a:grpSpLocks/>
          </p:cNvGrpSpPr>
          <p:nvPr/>
        </p:nvGrpSpPr>
        <p:grpSpPr bwMode="auto">
          <a:xfrm>
            <a:off x="533400" y="3779046"/>
            <a:ext cx="1050925" cy="1479947"/>
            <a:chOff x="480" y="2646"/>
            <a:chExt cx="662" cy="1243"/>
          </a:xfrm>
        </p:grpSpPr>
        <p:sp>
          <p:nvSpPr>
            <p:cNvPr id="29741" name="Rectangle 58" descr="栎木"/>
            <p:cNvSpPr>
              <a:spLocks noChangeArrowheads="1"/>
            </p:cNvSpPr>
            <p:nvPr/>
          </p:nvSpPr>
          <p:spPr bwMode="auto">
            <a:xfrm>
              <a:off x="480" y="2646"/>
              <a:ext cx="86" cy="318"/>
            </a:xfrm>
            <a:prstGeom prst="rect">
              <a:avLst/>
            </a:prstGeom>
            <a:blipFill dpi="0" rotWithShape="0">
              <a:blip r:embed="rId9"/>
              <a:srcRect/>
              <a:tile tx="0" ty="0" sx="100000" sy="100000" flip="none" algn="tl"/>
            </a:blipFill>
            <a:ln w="25400">
              <a:solidFill>
                <a:schemeClr val="accent2"/>
              </a:solidFill>
              <a:miter lim="800000"/>
              <a:headEnd/>
              <a:tailEnd/>
            </a:ln>
          </p:spPr>
          <p:txBody>
            <a:bodyPr wrap="none" lIns="67500" tIns="35100" rIns="67500" bIns="35100" anchor="ctr">
              <a:spAutoFit/>
            </a:bodyPr>
            <a:lstStyle/>
            <a:p>
              <a:endParaRPr lang="zh-CN" altLang="en-US" sz="2000">
                <a:latin typeface="Times New Roman" pitchFamily="18" charset="0"/>
              </a:endParaRPr>
            </a:p>
          </p:txBody>
        </p:sp>
        <p:sp>
          <p:nvSpPr>
            <p:cNvPr id="29742" name="Rectangle 59" descr="栎木"/>
            <p:cNvSpPr>
              <a:spLocks noChangeArrowheads="1"/>
            </p:cNvSpPr>
            <p:nvPr/>
          </p:nvSpPr>
          <p:spPr bwMode="auto">
            <a:xfrm>
              <a:off x="1056" y="2646"/>
              <a:ext cx="86" cy="318"/>
            </a:xfrm>
            <a:prstGeom prst="rect">
              <a:avLst/>
            </a:prstGeom>
            <a:blipFill dpi="0" rotWithShape="0">
              <a:blip r:embed="rId9"/>
              <a:srcRect/>
              <a:tile tx="0" ty="0" sx="100000" sy="100000" flip="none" algn="tl"/>
            </a:blipFill>
            <a:ln w="25400">
              <a:solidFill>
                <a:schemeClr val="accent2"/>
              </a:solidFill>
              <a:miter lim="800000"/>
              <a:headEnd/>
              <a:tailEnd/>
            </a:ln>
          </p:spPr>
          <p:txBody>
            <a:bodyPr wrap="none" lIns="67500" tIns="35100" rIns="67500" bIns="35100" anchor="ctr">
              <a:spAutoFit/>
            </a:bodyPr>
            <a:lstStyle/>
            <a:p>
              <a:endParaRPr lang="zh-CN" altLang="en-US" sz="2000">
                <a:latin typeface="Times New Roman" pitchFamily="18" charset="0"/>
              </a:endParaRPr>
            </a:p>
          </p:txBody>
        </p:sp>
        <p:sp>
          <p:nvSpPr>
            <p:cNvPr id="29743" name="Rectangle 60" descr="栎木"/>
            <p:cNvSpPr>
              <a:spLocks noChangeArrowheads="1"/>
            </p:cNvSpPr>
            <p:nvPr/>
          </p:nvSpPr>
          <p:spPr bwMode="auto">
            <a:xfrm rot="16200000">
              <a:off x="768" y="3745"/>
              <a:ext cx="48" cy="239"/>
            </a:xfrm>
            <a:prstGeom prst="rect">
              <a:avLst/>
            </a:prstGeom>
            <a:blipFill dpi="0" rotWithShape="0">
              <a:blip r:embed="rId9"/>
              <a:srcRect/>
              <a:tile tx="0" ty="0" sx="100000" sy="100000" flip="none" algn="tl"/>
            </a:blipFill>
            <a:ln w="25400">
              <a:solidFill>
                <a:schemeClr val="accent2"/>
              </a:solidFill>
              <a:miter lim="800000"/>
              <a:headEnd/>
              <a:tailEnd/>
            </a:ln>
          </p:spPr>
          <p:txBody>
            <a:bodyPr lIns="67500" tIns="35100" rIns="67500" bIns="35100" anchor="ctr">
              <a:spAutoFit/>
            </a:bodyPr>
            <a:lstStyle/>
            <a:p>
              <a:endParaRPr lang="zh-CN" altLang="en-US" sz="2000">
                <a:latin typeface="Times New Roman" pitchFamily="18" charset="0"/>
              </a:endParaRPr>
            </a:p>
          </p:txBody>
        </p:sp>
      </p:grpSp>
      <p:sp>
        <p:nvSpPr>
          <p:cNvPr id="36925" name="Rectangle 61"/>
          <p:cNvSpPr>
            <a:spLocks noChangeArrowheads="1"/>
          </p:cNvSpPr>
          <p:nvPr/>
        </p:nvSpPr>
        <p:spPr bwMode="auto">
          <a:xfrm>
            <a:off x="5257800" y="3028950"/>
            <a:ext cx="381000" cy="285750"/>
          </a:xfrm>
          <a:prstGeom prst="rect">
            <a:avLst/>
          </a:prstGeom>
          <a:noFill/>
          <a:ln w="25400">
            <a:noFill/>
            <a:miter lim="800000"/>
            <a:headEnd/>
            <a:tailEnd/>
          </a:ln>
        </p:spPr>
        <p:txBody>
          <a:bodyPr wrap="none" lIns="27000" tIns="35100" rIns="27000" bIns="35100" anchor="ctr"/>
          <a:lstStyle/>
          <a:p>
            <a:pPr algn="ctr"/>
            <a:r>
              <a:rPr lang="en-US" altLang="zh-CN" sz="2000" dirty="0">
                <a:solidFill>
                  <a:srgbClr val="FF0000"/>
                </a:solidFill>
                <a:latin typeface="Times New Roman" pitchFamily="18" charset="0"/>
                <a:ea typeface="MS Hei"/>
                <a:cs typeface="MS Hei"/>
                <a:sym typeface="Symbol" pitchFamily="18" charset="2"/>
              </a:rPr>
              <a:t></a:t>
            </a:r>
          </a:p>
        </p:txBody>
      </p:sp>
      <p:sp>
        <p:nvSpPr>
          <p:cNvPr id="36973" name="Rectangle 109"/>
          <p:cNvSpPr>
            <a:spLocks noChangeArrowheads="1"/>
          </p:cNvSpPr>
          <p:nvPr/>
        </p:nvSpPr>
        <p:spPr bwMode="auto">
          <a:xfrm>
            <a:off x="457200" y="3721887"/>
            <a:ext cx="54592" cy="378662"/>
          </a:xfrm>
          <a:prstGeom prst="rect">
            <a:avLst/>
          </a:prstGeom>
          <a:solidFill>
            <a:schemeClr val="bg1"/>
          </a:solidFill>
          <a:ln w="25400">
            <a:noFill/>
            <a:miter lim="800000"/>
            <a:headEnd/>
            <a:tailEnd/>
          </a:ln>
        </p:spPr>
        <p:txBody>
          <a:bodyPr wrap="none" lIns="27000" tIns="35100" rIns="27000" bIns="35100" anchor="ctr">
            <a:spAutoFit/>
          </a:bodyPr>
          <a:lstStyle/>
          <a:p>
            <a:endParaRPr lang="zh-CN" altLang="en-US" sz="2000">
              <a:latin typeface="Times New Roman" pitchFamily="18" charset="0"/>
            </a:endParaRPr>
          </a:p>
        </p:txBody>
      </p:sp>
      <p:sp>
        <p:nvSpPr>
          <p:cNvPr id="10" name="标题 9"/>
          <p:cNvSpPr>
            <a:spLocks noGrp="1"/>
          </p:cNvSpPr>
          <p:nvPr>
            <p:ph type="title"/>
          </p:nvPr>
        </p:nvSpPr>
        <p:spPr>
          <a:xfrm>
            <a:off x="628650" y="365126"/>
            <a:ext cx="7886700" cy="629305"/>
          </a:xfrm>
        </p:spPr>
        <p:txBody>
          <a:bodyPr>
            <a:normAutofit fontScale="90000"/>
          </a:bodyPr>
          <a:lstStyle/>
          <a:p>
            <a:r>
              <a:rPr lang="zh-CN" altLang="en-US" dirty="0">
                <a:solidFill>
                  <a:srgbClr val="2E75B6"/>
                </a:solidFill>
                <a:latin typeface="+mj-ea"/>
                <a:cs typeface="Microsoft Himalaya" panose="01010100010101010101" pitchFamily="2" charset="0"/>
              </a:rPr>
              <a:t>中缀表达式</a:t>
            </a:r>
            <a:r>
              <a:rPr lang="en-US" altLang="zh-CN" dirty="0">
                <a:solidFill>
                  <a:srgbClr val="2E75B6"/>
                </a:solidFill>
                <a:latin typeface="+mj-ea"/>
                <a:cs typeface="Microsoft Himalaya" panose="01010100010101010101" pitchFamily="2" charset="0"/>
              </a:rPr>
              <a:t>-&gt;</a:t>
            </a:r>
            <a:r>
              <a:rPr lang="zh-CN" altLang="en-US" dirty="0">
                <a:solidFill>
                  <a:srgbClr val="2E75B6"/>
                </a:solidFill>
                <a:latin typeface="+mj-ea"/>
                <a:cs typeface="Microsoft Himalaya" panose="01010100010101010101" pitchFamily="2" charset="0"/>
              </a:rPr>
              <a:t>后缀</a:t>
            </a:r>
            <a:r>
              <a:rPr lang="zh-CN" altLang="en-US" dirty="0" smtClean="0">
                <a:solidFill>
                  <a:srgbClr val="2E75B6"/>
                </a:solidFill>
                <a:latin typeface="+mj-ea"/>
                <a:cs typeface="Microsoft Himalaya" panose="01010100010101010101" pitchFamily="2" charset="0"/>
              </a:rPr>
              <a:t>表达式</a:t>
            </a:r>
            <a:endParaRPr lang="zh-CN" altLang="en-US" dirty="0"/>
          </a:p>
        </p:txBody>
      </p:sp>
      <p:sp>
        <p:nvSpPr>
          <p:cNvPr id="11" name="矩形 10"/>
          <p:cNvSpPr/>
          <p:nvPr/>
        </p:nvSpPr>
        <p:spPr>
          <a:xfrm>
            <a:off x="484495" y="5835642"/>
            <a:ext cx="8260493" cy="923330"/>
          </a:xfrm>
          <a:prstGeom prst="rect">
            <a:avLst/>
          </a:prstGeom>
        </p:spPr>
        <p:txBody>
          <a:bodyPr wrap="square">
            <a:spAutoFit/>
          </a:bodyPr>
          <a:lstStyle/>
          <a:p>
            <a:r>
              <a:rPr lang="zh-CN" altLang="en-US" dirty="0"/>
              <a:t>如果是数字则输出，如果符号则判断和栈顶符号的优先级，是右括号或者优先级不高于栈顶符号则栈顶元素一次出栈并输出，并将当前符号进栈，一直到最终输出后缀表达式为止。</a:t>
            </a:r>
          </a:p>
        </p:txBody>
      </p:sp>
    </p:spTree>
    <p:extLst>
      <p:ext uri="{BB962C8B-B14F-4D97-AF65-F5344CB8AC3E}">
        <p14:creationId xmlns:p14="http://schemas.microsoft.com/office/powerpoint/2010/main" val="358247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DING.WAV"/>
                                        </p:tgtEl>
                                      </p:cMediaNode>
                                    </p:audio>
                                  </p:sub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36870"/>
                                        </p:tgtEl>
                                        <p:attrNameLst>
                                          <p:attrName>style.visibility</p:attrName>
                                        </p:attrNameLst>
                                      </p:cBhvr>
                                      <p:to>
                                        <p:strVal val="visible"/>
                                      </p:to>
                                    </p:set>
                                    <p:animEffect transition="in" filter="strips(downRight)">
                                      <p:cBhvr>
                                        <p:cTn id="11" dur="500"/>
                                        <p:tgtEl>
                                          <p:spTgt spid="36870"/>
                                        </p:tgtEl>
                                      </p:cBhvr>
                                    </p:animEffect>
                                  </p:childTnLst>
                                  <p:subTnLst>
                                    <p:audio>
                                      <p:cMediaNode>
                                        <p:cTn display="0" masterRel="sameClick">
                                          <p:stCondLst>
                                            <p:cond evt="begin" delay="0">
                                              <p:tn val="9"/>
                                            </p:cond>
                                          </p:stCondLst>
                                          <p:endCondLst>
                                            <p:cond evt="onStopAudio" delay="0">
                                              <p:tgtEl>
                                                <p:sldTgt/>
                                              </p:tgtEl>
                                            </p:cond>
                                          </p:endCondLst>
                                        </p:cTn>
                                        <p:tgtEl>
                                          <p:sndTgt r:embed="rId4"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9"/>
                                        </p:tgtEl>
                                        <p:attrNameLst>
                                          <p:attrName>style.visibility</p:attrName>
                                        </p:attrNameLst>
                                      </p:cBhvr>
                                      <p:to>
                                        <p:strVal val="visible"/>
                                      </p:to>
                                    </p:se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righ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5" name="TYPE.WAV"/>
                                        </p:tgtEl>
                                      </p:cMediaNode>
                                    </p:audio>
                                  </p:subTnLst>
                                </p:cTn>
                              </p:par>
                            </p:childTnLst>
                          </p:cTn>
                        </p:par>
                        <p:par>
                          <p:cTn id="20" fill="hold">
                            <p:stCondLst>
                              <p:cond delay="1000"/>
                            </p:stCondLst>
                            <p:childTnLst>
                              <p:par>
                                <p:cTn id="21" presetID="17" presetClass="entr" presetSubtype="8" fill="hold" grpId="0" nodeType="afterEffect">
                                  <p:stCondLst>
                                    <p:cond delay="0"/>
                                  </p:stCondLst>
                                  <p:childTnLst>
                                    <p:set>
                                      <p:cBhvr>
                                        <p:cTn id="22" dur="1" fill="hold">
                                          <p:stCondLst>
                                            <p:cond delay="0"/>
                                          </p:stCondLst>
                                        </p:cTn>
                                        <p:tgtEl>
                                          <p:spTgt spid="36875"/>
                                        </p:tgtEl>
                                        <p:attrNameLst>
                                          <p:attrName>style.visibility</p:attrName>
                                        </p:attrNameLst>
                                      </p:cBhvr>
                                      <p:to>
                                        <p:strVal val="visible"/>
                                      </p:to>
                                    </p:set>
                                    <p:anim calcmode="lin" valueType="num">
                                      <p:cBhvr>
                                        <p:cTn id="23" dur="500" fill="hold"/>
                                        <p:tgtEl>
                                          <p:spTgt spid="36875"/>
                                        </p:tgtEl>
                                        <p:attrNameLst>
                                          <p:attrName>ppt_x</p:attrName>
                                        </p:attrNameLst>
                                      </p:cBhvr>
                                      <p:tavLst>
                                        <p:tav tm="0">
                                          <p:val>
                                            <p:strVal val="#ppt_x-#ppt_w/2"/>
                                          </p:val>
                                        </p:tav>
                                        <p:tav tm="100000">
                                          <p:val>
                                            <p:strVal val="#ppt_x"/>
                                          </p:val>
                                        </p:tav>
                                      </p:tavLst>
                                    </p:anim>
                                    <p:anim calcmode="lin" valueType="num">
                                      <p:cBhvr>
                                        <p:cTn id="24" dur="500" fill="hold"/>
                                        <p:tgtEl>
                                          <p:spTgt spid="36875"/>
                                        </p:tgtEl>
                                        <p:attrNameLst>
                                          <p:attrName>ppt_y</p:attrName>
                                        </p:attrNameLst>
                                      </p:cBhvr>
                                      <p:tavLst>
                                        <p:tav tm="0">
                                          <p:val>
                                            <p:strVal val="#ppt_y"/>
                                          </p:val>
                                        </p:tav>
                                        <p:tav tm="100000">
                                          <p:val>
                                            <p:strVal val="#ppt_y"/>
                                          </p:val>
                                        </p:tav>
                                      </p:tavLst>
                                    </p:anim>
                                    <p:anim calcmode="lin" valueType="num">
                                      <p:cBhvr>
                                        <p:cTn id="25" dur="500" fill="hold"/>
                                        <p:tgtEl>
                                          <p:spTgt spid="36875"/>
                                        </p:tgtEl>
                                        <p:attrNameLst>
                                          <p:attrName>ppt_w</p:attrName>
                                        </p:attrNameLst>
                                      </p:cBhvr>
                                      <p:tavLst>
                                        <p:tav tm="0">
                                          <p:val>
                                            <p:fltVal val="0"/>
                                          </p:val>
                                        </p:tav>
                                        <p:tav tm="100000">
                                          <p:val>
                                            <p:strVal val="#ppt_w"/>
                                          </p:val>
                                        </p:tav>
                                      </p:tavLst>
                                    </p:anim>
                                    <p:anim calcmode="lin" valueType="num">
                                      <p:cBhvr>
                                        <p:cTn id="26" dur="500" fill="hold"/>
                                        <p:tgtEl>
                                          <p:spTgt spid="36875"/>
                                        </p:tgtEl>
                                        <p:attrNameLst>
                                          <p:attrName>ppt_h</p:attrName>
                                        </p:attrNameLst>
                                      </p:cBhvr>
                                      <p:tavLst>
                                        <p:tav tm="0">
                                          <p:val>
                                            <p:strVal val="#ppt_h"/>
                                          </p:val>
                                        </p:tav>
                                        <p:tav tm="100000">
                                          <p:val>
                                            <p:strVal val="#ppt_h"/>
                                          </p:val>
                                        </p:tav>
                                      </p:tavLst>
                                    </p:anim>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36871"/>
                                        </p:tgtEl>
                                        <p:attrNameLst>
                                          <p:attrName>style.visibility</p:attrName>
                                        </p:attrNameLst>
                                      </p:cBhvr>
                                      <p:to>
                                        <p:strVal val="visible"/>
                                      </p:to>
                                    </p:set>
                                    <p:animEffect transition="in" filter="wipe(left)">
                                      <p:cBhvr>
                                        <p:cTn id="30" dur="500"/>
                                        <p:tgtEl>
                                          <p:spTgt spid="36871"/>
                                        </p:tgtEl>
                                      </p:cBhvr>
                                    </p:animEffect>
                                  </p:childTnLst>
                                  <p:subTnLst>
                                    <p:audio>
                                      <p:cMediaNode>
                                        <p:cTn display="0" masterRel="sameClick">
                                          <p:stCondLst>
                                            <p:cond evt="begin" delay="0">
                                              <p:tn val="28"/>
                                            </p:cond>
                                          </p:stCondLst>
                                          <p:endCondLst>
                                            <p:cond evt="onStopAudio" delay="0">
                                              <p:tgtEl>
                                                <p:sldTgt/>
                                              </p:tgtEl>
                                            </p:cond>
                                          </p:endCondLst>
                                        </p:cTn>
                                        <p:tgtEl>
                                          <p:sndTgt r:embed="rId5" name="TYPE.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36876"/>
                                        </p:tgtEl>
                                        <p:attrNameLst>
                                          <p:attrName>style.visibility</p:attrName>
                                        </p:attrNameLst>
                                      </p:cBhvr>
                                      <p:to>
                                        <p:strVal val="visible"/>
                                      </p:to>
                                    </p:set>
                                    <p:anim calcmode="lin" valueType="num">
                                      <p:cBhvr>
                                        <p:cTn id="35" dur="500" fill="hold"/>
                                        <p:tgtEl>
                                          <p:spTgt spid="36876"/>
                                        </p:tgtEl>
                                        <p:attrNameLst>
                                          <p:attrName>ppt_x</p:attrName>
                                        </p:attrNameLst>
                                      </p:cBhvr>
                                      <p:tavLst>
                                        <p:tav tm="0">
                                          <p:val>
                                            <p:strVal val="#ppt_x"/>
                                          </p:val>
                                        </p:tav>
                                        <p:tav tm="100000">
                                          <p:val>
                                            <p:strVal val="#ppt_x"/>
                                          </p:val>
                                        </p:tav>
                                      </p:tavLst>
                                    </p:anim>
                                    <p:anim calcmode="lin" valueType="num">
                                      <p:cBhvr>
                                        <p:cTn id="36" dur="500" fill="hold"/>
                                        <p:tgtEl>
                                          <p:spTgt spid="36876"/>
                                        </p:tgtEl>
                                        <p:attrNameLst>
                                          <p:attrName>ppt_y</p:attrName>
                                        </p:attrNameLst>
                                      </p:cBhvr>
                                      <p:tavLst>
                                        <p:tav tm="0">
                                          <p:val>
                                            <p:strVal val="#ppt_y-#ppt_h/2"/>
                                          </p:val>
                                        </p:tav>
                                        <p:tav tm="100000">
                                          <p:val>
                                            <p:strVal val="#ppt_y"/>
                                          </p:val>
                                        </p:tav>
                                      </p:tavLst>
                                    </p:anim>
                                    <p:anim calcmode="lin" valueType="num">
                                      <p:cBhvr>
                                        <p:cTn id="37" dur="500" fill="hold"/>
                                        <p:tgtEl>
                                          <p:spTgt spid="36876"/>
                                        </p:tgtEl>
                                        <p:attrNameLst>
                                          <p:attrName>ppt_w</p:attrName>
                                        </p:attrNameLst>
                                      </p:cBhvr>
                                      <p:tavLst>
                                        <p:tav tm="0">
                                          <p:val>
                                            <p:strVal val="#ppt_w"/>
                                          </p:val>
                                        </p:tav>
                                        <p:tav tm="100000">
                                          <p:val>
                                            <p:strVal val="#ppt_w"/>
                                          </p:val>
                                        </p:tav>
                                      </p:tavLst>
                                    </p:anim>
                                    <p:anim calcmode="lin" valueType="num">
                                      <p:cBhvr>
                                        <p:cTn id="38" dur="500" fill="hold"/>
                                        <p:tgtEl>
                                          <p:spTgt spid="3687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6" name="CASHREG.WAV"/>
                                        </p:tgtEl>
                                      </p:cMediaNode>
                                    </p:audio>
                                  </p:sub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36877"/>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5" name="TYPE.WAV"/>
                                        </p:tgtEl>
                                      </p:cMediaNode>
                                    </p:audio>
                                  </p:subTnLst>
                                </p:cTn>
                              </p:par>
                            </p:childTnLst>
                          </p:cTn>
                        </p:par>
                      </p:childTnLst>
                    </p:cTn>
                  </p:par>
                  <p:par>
                    <p:cTn id="42" fill="hold">
                      <p:stCondLst>
                        <p:cond delay="indefinite"/>
                      </p:stCondLst>
                      <p:childTnLst>
                        <p:par>
                          <p:cTn id="43" fill="hold">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36878"/>
                                        </p:tgtEl>
                                        <p:attrNameLst>
                                          <p:attrName>style.visibility</p:attrName>
                                        </p:attrNameLst>
                                      </p:cBhvr>
                                      <p:to>
                                        <p:strVal val="visible"/>
                                      </p:to>
                                    </p:set>
                                    <p:anim calcmode="lin" valueType="num">
                                      <p:cBhvr>
                                        <p:cTn id="46" dur="500" fill="hold"/>
                                        <p:tgtEl>
                                          <p:spTgt spid="36878"/>
                                        </p:tgtEl>
                                        <p:attrNameLst>
                                          <p:attrName>ppt_x</p:attrName>
                                        </p:attrNameLst>
                                      </p:cBhvr>
                                      <p:tavLst>
                                        <p:tav tm="0">
                                          <p:val>
                                            <p:strVal val="#ppt_x"/>
                                          </p:val>
                                        </p:tav>
                                        <p:tav tm="100000">
                                          <p:val>
                                            <p:strVal val="#ppt_x"/>
                                          </p:val>
                                        </p:tav>
                                      </p:tavLst>
                                    </p:anim>
                                    <p:anim calcmode="lin" valueType="num">
                                      <p:cBhvr>
                                        <p:cTn id="47" dur="500" fill="hold"/>
                                        <p:tgtEl>
                                          <p:spTgt spid="36878"/>
                                        </p:tgtEl>
                                        <p:attrNameLst>
                                          <p:attrName>ppt_y</p:attrName>
                                        </p:attrNameLst>
                                      </p:cBhvr>
                                      <p:tavLst>
                                        <p:tav tm="0">
                                          <p:val>
                                            <p:strVal val="#ppt_y-#ppt_h/2"/>
                                          </p:val>
                                        </p:tav>
                                        <p:tav tm="100000">
                                          <p:val>
                                            <p:strVal val="#ppt_y"/>
                                          </p:val>
                                        </p:tav>
                                      </p:tavLst>
                                    </p:anim>
                                    <p:anim calcmode="lin" valueType="num">
                                      <p:cBhvr>
                                        <p:cTn id="48" dur="500" fill="hold"/>
                                        <p:tgtEl>
                                          <p:spTgt spid="36878"/>
                                        </p:tgtEl>
                                        <p:attrNameLst>
                                          <p:attrName>ppt_w</p:attrName>
                                        </p:attrNameLst>
                                      </p:cBhvr>
                                      <p:tavLst>
                                        <p:tav tm="0">
                                          <p:val>
                                            <p:strVal val="#ppt_w"/>
                                          </p:val>
                                        </p:tav>
                                        <p:tav tm="100000">
                                          <p:val>
                                            <p:strVal val="#ppt_w"/>
                                          </p:val>
                                        </p:tav>
                                      </p:tavLst>
                                    </p:anim>
                                    <p:anim calcmode="lin" valueType="num">
                                      <p:cBhvr>
                                        <p:cTn id="49" dur="500" fill="hold"/>
                                        <p:tgtEl>
                                          <p:spTgt spid="3687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4"/>
                                            </p:cond>
                                          </p:stCondLst>
                                          <p:endCondLst>
                                            <p:cond evt="onStopAudio" delay="0">
                                              <p:tgtEl>
                                                <p:sldTgt/>
                                              </p:tgtEl>
                                            </p:cond>
                                          </p:endCondLst>
                                        </p:cTn>
                                        <p:tgtEl>
                                          <p:sndTgt r:embed="rId6" name="CASHREG.WAV"/>
                                        </p:tgtEl>
                                      </p:cMediaNode>
                                    </p:audio>
                                  </p:sub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36880"/>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2"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right)">
                                      <p:cBhvr>
                                        <p:cTn id="56" dur="500"/>
                                        <p:tgtEl>
                                          <p:spTgt spid="3"/>
                                        </p:tgtEl>
                                      </p:cBhvr>
                                    </p:animEffect>
                                  </p:childTnLst>
                                  <p:subTnLst>
                                    <p:audio>
                                      <p:cMediaNode>
                                        <p:cTn display="0" masterRel="sameClick">
                                          <p:stCondLst>
                                            <p:cond evt="begin" delay="0">
                                              <p:tn val="54"/>
                                            </p:cond>
                                          </p:stCondLst>
                                          <p:endCondLst>
                                            <p:cond evt="onStopAudio" delay="0">
                                              <p:tgtEl>
                                                <p:sldTgt/>
                                              </p:tgtEl>
                                            </p:cond>
                                          </p:endCondLst>
                                        </p:cTn>
                                        <p:tgtEl>
                                          <p:sndTgt r:embed="rId5" name="TYPE.WAV"/>
                                        </p:tgtEl>
                                      </p:cMediaNode>
                                    </p:audio>
                                  </p:subTnLst>
                                </p:cTn>
                              </p:par>
                            </p:childTnLst>
                          </p:cTn>
                        </p:par>
                        <p:par>
                          <p:cTn id="57" fill="hold">
                            <p:stCondLst>
                              <p:cond delay="1500"/>
                            </p:stCondLst>
                            <p:childTnLst>
                              <p:par>
                                <p:cTn id="58" presetID="9" presetClass="entr" presetSubtype="0" fill="hold" grpId="0" nodeType="afterEffect">
                                  <p:stCondLst>
                                    <p:cond delay="0"/>
                                  </p:stCondLst>
                                  <p:childTnLst>
                                    <p:set>
                                      <p:cBhvr>
                                        <p:cTn id="59" dur="1" fill="hold">
                                          <p:stCondLst>
                                            <p:cond delay="0"/>
                                          </p:stCondLst>
                                        </p:cTn>
                                        <p:tgtEl>
                                          <p:spTgt spid="36879"/>
                                        </p:tgtEl>
                                        <p:attrNameLst>
                                          <p:attrName>style.visibility</p:attrName>
                                        </p:attrNameLst>
                                      </p:cBhvr>
                                      <p:to>
                                        <p:strVal val="visible"/>
                                      </p:to>
                                    </p:set>
                                    <p:animEffect transition="in" filter="dissolve">
                                      <p:cBhvr>
                                        <p:cTn id="60" dur="500"/>
                                        <p:tgtEl>
                                          <p:spTgt spid="36879"/>
                                        </p:tgtEl>
                                      </p:cBhvr>
                                    </p:animEffect>
                                  </p:childTnLst>
                                  <p:subTnLst>
                                    <p:audio>
                                      <p:cMediaNode>
                                        <p:cTn display="0" masterRel="sameClick">
                                          <p:stCondLst>
                                            <p:cond evt="begin" delay="0">
                                              <p:tn val="58"/>
                                            </p:cond>
                                          </p:stCondLst>
                                          <p:endCondLst>
                                            <p:cond evt="onStopAudio" delay="0">
                                              <p:tgtEl>
                                                <p:sldTgt/>
                                              </p:tgtEl>
                                            </p:cond>
                                          </p:endCondLst>
                                        </p:cTn>
                                        <p:tgtEl>
                                          <p:sndTgt r:embed="rId7" name="CAMERA.WAV"/>
                                        </p:tgtEl>
                                      </p:cMediaNode>
                                    </p:audio>
                                  </p:subTnLst>
                                </p:cTn>
                              </p:par>
                            </p:childTnLst>
                          </p:cTn>
                        </p:par>
                      </p:childTnLst>
                    </p:cTn>
                  </p:par>
                  <p:par>
                    <p:cTn id="61" fill="hold">
                      <p:stCondLst>
                        <p:cond delay="indefinite"/>
                      </p:stCondLst>
                      <p:childTnLst>
                        <p:par>
                          <p:cTn id="62" fill="hold">
                            <p:stCondLst>
                              <p:cond delay="0"/>
                            </p:stCondLst>
                            <p:childTnLst>
                              <p:par>
                                <p:cTn id="63" presetID="17" presetClass="entr" presetSubtype="1" fill="hold" grpId="0" nodeType="clickEffect">
                                  <p:stCondLst>
                                    <p:cond delay="0"/>
                                  </p:stCondLst>
                                  <p:childTnLst>
                                    <p:set>
                                      <p:cBhvr>
                                        <p:cTn id="64" dur="1" fill="hold">
                                          <p:stCondLst>
                                            <p:cond delay="0"/>
                                          </p:stCondLst>
                                        </p:cTn>
                                        <p:tgtEl>
                                          <p:spTgt spid="36884"/>
                                        </p:tgtEl>
                                        <p:attrNameLst>
                                          <p:attrName>style.visibility</p:attrName>
                                        </p:attrNameLst>
                                      </p:cBhvr>
                                      <p:to>
                                        <p:strVal val="visible"/>
                                      </p:to>
                                    </p:set>
                                    <p:anim calcmode="lin" valueType="num">
                                      <p:cBhvr>
                                        <p:cTn id="65" dur="500" fill="hold"/>
                                        <p:tgtEl>
                                          <p:spTgt spid="36884"/>
                                        </p:tgtEl>
                                        <p:attrNameLst>
                                          <p:attrName>ppt_x</p:attrName>
                                        </p:attrNameLst>
                                      </p:cBhvr>
                                      <p:tavLst>
                                        <p:tav tm="0">
                                          <p:val>
                                            <p:strVal val="#ppt_x"/>
                                          </p:val>
                                        </p:tav>
                                        <p:tav tm="100000">
                                          <p:val>
                                            <p:strVal val="#ppt_x"/>
                                          </p:val>
                                        </p:tav>
                                      </p:tavLst>
                                    </p:anim>
                                    <p:anim calcmode="lin" valueType="num">
                                      <p:cBhvr>
                                        <p:cTn id="66" dur="500" fill="hold"/>
                                        <p:tgtEl>
                                          <p:spTgt spid="36884"/>
                                        </p:tgtEl>
                                        <p:attrNameLst>
                                          <p:attrName>ppt_y</p:attrName>
                                        </p:attrNameLst>
                                      </p:cBhvr>
                                      <p:tavLst>
                                        <p:tav tm="0">
                                          <p:val>
                                            <p:strVal val="#ppt_y-#ppt_h/2"/>
                                          </p:val>
                                        </p:tav>
                                        <p:tav tm="100000">
                                          <p:val>
                                            <p:strVal val="#ppt_y"/>
                                          </p:val>
                                        </p:tav>
                                      </p:tavLst>
                                    </p:anim>
                                    <p:anim calcmode="lin" valueType="num">
                                      <p:cBhvr>
                                        <p:cTn id="67" dur="500" fill="hold"/>
                                        <p:tgtEl>
                                          <p:spTgt spid="36884"/>
                                        </p:tgtEl>
                                        <p:attrNameLst>
                                          <p:attrName>ppt_w</p:attrName>
                                        </p:attrNameLst>
                                      </p:cBhvr>
                                      <p:tavLst>
                                        <p:tav tm="0">
                                          <p:val>
                                            <p:strVal val="#ppt_w"/>
                                          </p:val>
                                        </p:tav>
                                        <p:tav tm="100000">
                                          <p:val>
                                            <p:strVal val="#ppt_w"/>
                                          </p:val>
                                        </p:tav>
                                      </p:tavLst>
                                    </p:anim>
                                    <p:anim calcmode="lin" valueType="num">
                                      <p:cBhvr>
                                        <p:cTn id="68" dur="500" fill="hold"/>
                                        <p:tgtEl>
                                          <p:spTgt spid="3688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3"/>
                                            </p:cond>
                                          </p:stCondLst>
                                          <p:endCondLst>
                                            <p:cond evt="onStopAudio" delay="0">
                                              <p:tgtEl>
                                                <p:sldTgt/>
                                              </p:tgtEl>
                                            </p:cond>
                                          </p:endCondLst>
                                        </p:cTn>
                                        <p:tgtEl>
                                          <p:sndTgt r:embed="rId6" name="CASHREG.WAV"/>
                                        </p:tgtEl>
                                      </p:cMediaNode>
                                    </p:audio>
                                  </p:sub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36885"/>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5" name="TYPE.WAV"/>
                                        </p:tgtEl>
                                      </p:cMediaNode>
                                    </p:audio>
                                  </p:subTnLst>
                                </p:cTn>
                              </p:par>
                            </p:childTnLst>
                          </p:cTn>
                        </p:par>
                      </p:childTnLst>
                    </p:cTn>
                  </p:par>
                  <p:par>
                    <p:cTn id="72" fill="hold">
                      <p:stCondLst>
                        <p:cond delay="indefinite"/>
                      </p:stCondLst>
                      <p:childTnLst>
                        <p:par>
                          <p:cTn id="73" fill="hold">
                            <p:stCondLst>
                              <p:cond delay="0"/>
                            </p:stCondLst>
                            <p:childTnLst>
                              <p:par>
                                <p:cTn id="74" presetID="17" presetClass="entr" presetSubtype="1" fill="hold" grpId="0" nodeType="clickEffect">
                                  <p:stCondLst>
                                    <p:cond delay="0"/>
                                  </p:stCondLst>
                                  <p:childTnLst>
                                    <p:set>
                                      <p:cBhvr>
                                        <p:cTn id="75" dur="1" fill="hold">
                                          <p:stCondLst>
                                            <p:cond delay="0"/>
                                          </p:stCondLst>
                                        </p:cTn>
                                        <p:tgtEl>
                                          <p:spTgt spid="36886"/>
                                        </p:tgtEl>
                                        <p:attrNameLst>
                                          <p:attrName>style.visibility</p:attrName>
                                        </p:attrNameLst>
                                      </p:cBhvr>
                                      <p:to>
                                        <p:strVal val="visible"/>
                                      </p:to>
                                    </p:set>
                                    <p:anim calcmode="lin" valueType="num">
                                      <p:cBhvr>
                                        <p:cTn id="76" dur="500" fill="hold"/>
                                        <p:tgtEl>
                                          <p:spTgt spid="36886"/>
                                        </p:tgtEl>
                                        <p:attrNameLst>
                                          <p:attrName>ppt_x</p:attrName>
                                        </p:attrNameLst>
                                      </p:cBhvr>
                                      <p:tavLst>
                                        <p:tav tm="0">
                                          <p:val>
                                            <p:strVal val="#ppt_x"/>
                                          </p:val>
                                        </p:tav>
                                        <p:tav tm="100000">
                                          <p:val>
                                            <p:strVal val="#ppt_x"/>
                                          </p:val>
                                        </p:tav>
                                      </p:tavLst>
                                    </p:anim>
                                    <p:anim calcmode="lin" valueType="num">
                                      <p:cBhvr>
                                        <p:cTn id="77" dur="500" fill="hold"/>
                                        <p:tgtEl>
                                          <p:spTgt spid="36886"/>
                                        </p:tgtEl>
                                        <p:attrNameLst>
                                          <p:attrName>ppt_y</p:attrName>
                                        </p:attrNameLst>
                                      </p:cBhvr>
                                      <p:tavLst>
                                        <p:tav tm="0">
                                          <p:val>
                                            <p:strVal val="#ppt_y-#ppt_h/2"/>
                                          </p:val>
                                        </p:tav>
                                        <p:tav tm="100000">
                                          <p:val>
                                            <p:strVal val="#ppt_y"/>
                                          </p:val>
                                        </p:tav>
                                      </p:tavLst>
                                    </p:anim>
                                    <p:anim calcmode="lin" valueType="num">
                                      <p:cBhvr>
                                        <p:cTn id="78" dur="500" fill="hold"/>
                                        <p:tgtEl>
                                          <p:spTgt spid="36886"/>
                                        </p:tgtEl>
                                        <p:attrNameLst>
                                          <p:attrName>ppt_w</p:attrName>
                                        </p:attrNameLst>
                                      </p:cBhvr>
                                      <p:tavLst>
                                        <p:tav tm="0">
                                          <p:val>
                                            <p:strVal val="#ppt_w"/>
                                          </p:val>
                                        </p:tav>
                                        <p:tav tm="100000">
                                          <p:val>
                                            <p:strVal val="#ppt_w"/>
                                          </p:val>
                                        </p:tav>
                                      </p:tavLst>
                                    </p:anim>
                                    <p:anim calcmode="lin" valueType="num">
                                      <p:cBhvr>
                                        <p:cTn id="79" dur="500" fill="hold"/>
                                        <p:tgtEl>
                                          <p:spTgt spid="3688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4"/>
                                            </p:cond>
                                          </p:stCondLst>
                                          <p:endCondLst>
                                            <p:cond evt="onStopAudio" delay="0">
                                              <p:tgtEl>
                                                <p:sldTgt/>
                                              </p:tgtEl>
                                            </p:cond>
                                          </p:endCondLst>
                                        </p:cTn>
                                        <p:tgtEl>
                                          <p:sndTgt r:embed="rId6" name="CASHREG.WAV"/>
                                        </p:tgtEl>
                                      </p:cMediaNode>
                                    </p:audio>
                                  </p:subTnLst>
                                </p:cTn>
                              </p:par>
                            </p:childTnLst>
                          </p:cTn>
                        </p:par>
                        <p:par>
                          <p:cTn id="80" fill="hold">
                            <p:stCondLst>
                              <p:cond delay="500"/>
                            </p:stCondLst>
                            <p:childTnLst>
                              <p:par>
                                <p:cTn id="81" presetID="16" presetClass="entr" presetSubtype="37" fill="hold" grpId="0" nodeType="afterEffect">
                                  <p:stCondLst>
                                    <p:cond delay="0"/>
                                  </p:stCondLst>
                                  <p:childTnLst>
                                    <p:set>
                                      <p:cBhvr>
                                        <p:cTn id="82" dur="1" fill="hold">
                                          <p:stCondLst>
                                            <p:cond delay="0"/>
                                          </p:stCondLst>
                                        </p:cTn>
                                        <p:tgtEl>
                                          <p:spTgt spid="36887"/>
                                        </p:tgtEl>
                                        <p:attrNameLst>
                                          <p:attrName>style.visibility</p:attrName>
                                        </p:attrNameLst>
                                      </p:cBhvr>
                                      <p:to>
                                        <p:strVal val="visible"/>
                                      </p:to>
                                    </p:set>
                                    <p:animEffect transition="in" filter="barn(outVertical)">
                                      <p:cBhvr>
                                        <p:cTn id="83" dur="500"/>
                                        <p:tgtEl>
                                          <p:spTgt spid="36887"/>
                                        </p:tgtEl>
                                      </p:cBhvr>
                                    </p:animEffect>
                                  </p:childTnLst>
                                  <p:subTnLst>
                                    <p:set>
                                      <p:cBhvr override="childStyle">
                                        <p:cTn dur="1" fill="hold" display="0" masterRel="nextClick" afterEffect="1"/>
                                        <p:tgtEl>
                                          <p:spTgt spid="36887"/>
                                        </p:tgtEl>
                                        <p:attrNameLst>
                                          <p:attrName>style.visibility</p:attrName>
                                        </p:attrNameLst>
                                      </p:cBhvr>
                                      <p:to>
                                        <p:strVal val="hidden"/>
                                      </p:to>
                                    </p:set>
                                    <p:audio>
                                      <p:cMediaNode>
                                        <p:cTn display="0" masterRel="sameClick">
                                          <p:stCondLst>
                                            <p:cond evt="begin" delay="0">
                                              <p:tn val="81"/>
                                            </p:cond>
                                          </p:stCondLst>
                                          <p:endCondLst>
                                            <p:cond evt="onStopAudio" delay="0">
                                              <p:tgtEl>
                                                <p:sldTgt/>
                                              </p:tgtEl>
                                            </p:cond>
                                          </p:endCondLst>
                                        </p:cTn>
                                        <p:tgtEl>
                                          <p:sndTgt r:embed="rId3" name="DING.WAV"/>
                                        </p:tgtEl>
                                      </p:cMediaNode>
                                    </p:audio>
                                  </p:sub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36888"/>
                                        </p:tgtEl>
                                        <p:attrNameLst>
                                          <p:attrName>style.visibility</p:attrName>
                                        </p:attrNameLst>
                                      </p:cBhvr>
                                      <p:to>
                                        <p:strVal val="visible"/>
                                      </p:to>
                                    </p:set>
                                  </p:childTnLst>
                                </p:cTn>
                              </p:par>
                            </p:childTnLst>
                          </p:cTn>
                        </p:par>
                        <p:par>
                          <p:cTn id="88" fill="hold">
                            <p:stCondLst>
                              <p:cond delay="500"/>
                            </p:stCondLst>
                            <p:childTnLst>
                              <p:par>
                                <p:cTn id="89" presetID="22" presetClass="entr" presetSubtype="2" fill="hold" nodeType="after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wipe(right)">
                                      <p:cBhvr>
                                        <p:cTn id="91" dur="500"/>
                                        <p:tgtEl>
                                          <p:spTgt spid="4"/>
                                        </p:tgtEl>
                                      </p:cBhvr>
                                    </p:animEffect>
                                  </p:childTnLst>
                                  <p:subTnLst>
                                    <p:audio>
                                      <p:cMediaNode>
                                        <p:cTn display="0" masterRel="sameClick">
                                          <p:stCondLst>
                                            <p:cond evt="begin" delay="0">
                                              <p:tn val="89"/>
                                            </p:cond>
                                          </p:stCondLst>
                                          <p:endCondLst>
                                            <p:cond evt="onStopAudio" delay="0">
                                              <p:tgtEl>
                                                <p:sldTgt/>
                                              </p:tgtEl>
                                            </p:cond>
                                          </p:endCondLst>
                                        </p:cTn>
                                        <p:tgtEl>
                                          <p:sndTgt r:embed="rId5" name="TYPE.WAV"/>
                                        </p:tgtEl>
                                      </p:cMediaNode>
                                    </p:audio>
                                  </p:subTnLst>
                                </p:cTn>
                              </p:par>
                            </p:childTnLst>
                          </p:cTn>
                        </p:par>
                        <p:par>
                          <p:cTn id="92" fill="hold">
                            <p:stCondLst>
                              <p:cond delay="1000"/>
                            </p:stCondLst>
                            <p:childTnLst>
                              <p:par>
                                <p:cTn id="93" presetID="9" presetClass="entr" presetSubtype="0" fill="hold" grpId="0" nodeType="afterEffect">
                                  <p:stCondLst>
                                    <p:cond delay="0"/>
                                  </p:stCondLst>
                                  <p:childTnLst>
                                    <p:set>
                                      <p:cBhvr>
                                        <p:cTn id="94" dur="1" fill="hold">
                                          <p:stCondLst>
                                            <p:cond delay="0"/>
                                          </p:stCondLst>
                                        </p:cTn>
                                        <p:tgtEl>
                                          <p:spTgt spid="36892"/>
                                        </p:tgtEl>
                                        <p:attrNameLst>
                                          <p:attrName>style.visibility</p:attrName>
                                        </p:attrNameLst>
                                      </p:cBhvr>
                                      <p:to>
                                        <p:strVal val="visible"/>
                                      </p:to>
                                    </p:set>
                                    <p:animEffect transition="in" filter="dissolve">
                                      <p:cBhvr>
                                        <p:cTn id="95" dur="500"/>
                                        <p:tgtEl>
                                          <p:spTgt spid="36892"/>
                                        </p:tgtEl>
                                      </p:cBhvr>
                                    </p:animEffect>
                                  </p:childTnLst>
                                  <p:subTnLst>
                                    <p:audio>
                                      <p:cMediaNode>
                                        <p:cTn display="0" masterRel="sameClick">
                                          <p:stCondLst>
                                            <p:cond evt="begin" delay="0">
                                              <p:tn val="93"/>
                                            </p:cond>
                                          </p:stCondLst>
                                          <p:endCondLst>
                                            <p:cond evt="onStopAudio" delay="0">
                                              <p:tgtEl>
                                                <p:sldTgt/>
                                              </p:tgtEl>
                                            </p:cond>
                                          </p:endCondLst>
                                        </p:cTn>
                                        <p:tgtEl>
                                          <p:sndTgt r:embed="rId7" name="CAMERA.WAV"/>
                                        </p:tgtEl>
                                      </p:cMediaNode>
                                    </p:audio>
                                  </p:subTnLst>
                                </p:cTn>
                              </p:par>
                            </p:childTnLst>
                          </p:cTn>
                        </p:par>
                      </p:childTnLst>
                    </p:cTn>
                  </p:par>
                  <p:par>
                    <p:cTn id="96" fill="hold">
                      <p:stCondLst>
                        <p:cond delay="indefinite"/>
                      </p:stCondLst>
                      <p:childTnLst>
                        <p:par>
                          <p:cTn id="97" fill="hold">
                            <p:stCondLst>
                              <p:cond delay="0"/>
                            </p:stCondLst>
                            <p:childTnLst>
                              <p:par>
                                <p:cTn id="98" presetID="17" presetClass="entr" presetSubtype="1" fill="hold" grpId="0" nodeType="clickEffect">
                                  <p:stCondLst>
                                    <p:cond delay="0"/>
                                  </p:stCondLst>
                                  <p:childTnLst>
                                    <p:set>
                                      <p:cBhvr>
                                        <p:cTn id="99" dur="1" fill="hold">
                                          <p:stCondLst>
                                            <p:cond delay="0"/>
                                          </p:stCondLst>
                                        </p:cTn>
                                        <p:tgtEl>
                                          <p:spTgt spid="36893"/>
                                        </p:tgtEl>
                                        <p:attrNameLst>
                                          <p:attrName>style.visibility</p:attrName>
                                        </p:attrNameLst>
                                      </p:cBhvr>
                                      <p:to>
                                        <p:strVal val="visible"/>
                                      </p:to>
                                    </p:set>
                                    <p:anim calcmode="lin" valueType="num">
                                      <p:cBhvr>
                                        <p:cTn id="100" dur="500" fill="hold"/>
                                        <p:tgtEl>
                                          <p:spTgt spid="36893"/>
                                        </p:tgtEl>
                                        <p:attrNameLst>
                                          <p:attrName>ppt_x</p:attrName>
                                        </p:attrNameLst>
                                      </p:cBhvr>
                                      <p:tavLst>
                                        <p:tav tm="0">
                                          <p:val>
                                            <p:strVal val="#ppt_x"/>
                                          </p:val>
                                        </p:tav>
                                        <p:tav tm="100000">
                                          <p:val>
                                            <p:strVal val="#ppt_x"/>
                                          </p:val>
                                        </p:tav>
                                      </p:tavLst>
                                    </p:anim>
                                    <p:anim calcmode="lin" valueType="num">
                                      <p:cBhvr>
                                        <p:cTn id="101" dur="500" fill="hold"/>
                                        <p:tgtEl>
                                          <p:spTgt spid="36893"/>
                                        </p:tgtEl>
                                        <p:attrNameLst>
                                          <p:attrName>ppt_y</p:attrName>
                                        </p:attrNameLst>
                                      </p:cBhvr>
                                      <p:tavLst>
                                        <p:tav tm="0">
                                          <p:val>
                                            <p:strVal val="#ppt_y-#ppt_h/2"/>
                                          </p:val>
                                        </p:tav>
                                        <p:tav tm="100000">
                                          <p:val>
                                            <p:strVal val="#ppt_y"/>
                                          </p:val>
                                        </p:tav>
                                      </p:tavLst>
                                    </p:anim>
                                    <p:anim calcmode="lin" valueType="num">
                                      <p:cBhvr>
                                        <p:cTn id="102" dur="500" fill="hold"/>
                                        <p:tgtEl>
                                          <p:spTgt spid="36893"/>
                                        </p:tgtEl>
                                        <p:attrNameLst>
                                          <p:attrName>ppt_w</p:attrName>
                                        </p:attrNameLst>
                                      </p:cBhvr>
                                      <p:tavLst>
                                        <p:tav tm="0">
                                          <p:val>
                                            <p:strVal val="#ppt_w"/>
                                          </p:val>
                                        </p:tav>
                                        <p:tav tm="100000">
                                          <p:val>
                                            <p:strVal val="#ppt_w"/>
                                          </p:val>
                                        </p:tav>
                                      </p:tavLst>
                                    </p:anim>
                                    <p:anim calcmode="lin" valueType="num">
                                      <p:cBhvr>
                                        <p:cTn id="103" dur="500" fill="hold"/>
                                        <p:tgtEl>
                                          <p:spTgt spid="3689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8"/>
                                            </p:cond>
                                          </p:stCondLst>
                                          <p:endCondLst>
                                            <p:cond evt="onStopAudio" delay="0">
                                              <p:tgtEl>
                                                <p:sldTgt/>
                                              </p:tgtEl>
                                            </p:cond>
                                          </p:endCondLst>
                                        </p:cTn>
                                        <p:tgtEl>
                                          <p:sndTgt r:embed="rId6" name="CASHREG.WAV"/>
                                        </p:tgtEl>
                                      </p:cMediaNode>
                                    </p:audio>
                                  </p:sub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499"/>
                                          </p:stCondLst>
                                        </p:cTn>
                                        <p:tgtEl>
                                          <p:spTgt spid="36894"/>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5" name="TYPE.WAV"/>
                                        </p:tgtEl>
                                      </p:cMediaNode>
                                    </p:audio>
                                  </p:sub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36895"/>
                                        </p:tgtEl>
                                        <p:attrNameLst>
                                          <p:attrName>style.visibility</p:attrName>
                                        </p:attrNameLst>
                                      </p:cBhvr>
                                      <p:to>
                                        <p:strVal val="visible"/>
                                      </p:to>
                                    </p:set>
                                    <p:anim calcmode="lin" valueType="num">
                                      <p:cBhvr>
                                        <p:cTn id="111" dur="500" fill="hold"/>
                                        <p:tgtEl>
                                          <p:spTgt spid="36895"/>
                                        </p:tgtEl>
                                        <p:attrNameLst>
                                          <p:attrName>ppt_x</p:attrName>
                                        </p:attrNameLst>
                                      </p:cBhvr>
                                      <p:tavLst>
                                        <p:tav tm="0">
                                          <p:val>
                                            <p:strVal val="#ppt_x"/>
                                          </p:val>
                                        </p:tav>
                                        <p:tav tm="100000">
                                          <p:val>
                                            <p:strVal val="#ppt_x"/>
                                          </p:val>
                                        </p:tav>
                                      </p:tavLst>
                                    </p:anim>
                                    <p:anim calcmode="lin" valueType="num">
                                      <p:cBhvr>
                                        <p:cTn id="112" dur="500" fill="hold"/>
                                        <p:tgtEl>
                                          <p:spTgt spid="36895"/>
                                        </p:tgtEl>
                                        <p:attrNameLst>
                                          <p:attrName>ppt_y</p:attrName>
                                        </p:attrNameLst>
                                      </p:cBhvr>
                                      <p:tavLst>
                                        <p:tav tm="0">
                                          <p:val>
                                            <p:strVal val="#ppt_y-#ppt_h/2"/>
                                          </p:val>
                                        </p:tav>
                                        <p:tav tm="100000">
                                          <p:val>
                                            <p:strVal val="#ppt_y"/>
                                          </p:val>
                                        </p:tav>
                                      </p:tavLst>
                                    </p:anim>
                                    <p:anim calcmode="lin" valueType="num">
                                      <p:cBhvr>
                                        <p:cTn id="113" dur="500" fill="hold"/>
                                        <p:tgtEl>
                                          <p:spTgt spid="36895"/>
                                        </p:tgtEl>
                                        <p:attrNameLst>
                                          <p:attrName>ppt_w</p:attrName>
                                        </p:attrNameLst>
                                      </p:cBhvr>
                                      <p:tavLst>
                                        <p:tav tm="0">
                                          <p:val>
                                            <p:strVal val="#ppt_w"/>
                                          </p:val>
                                        </p:tav>
                                        <p:tav tm="100000">
                                          <p:val>
                                            <p:strVal val="#ppt_w"/>
                                          </p:val>
                                        </p:tav>
                                      </p:tavLst>
                                    </p:anim>
                                    <p:anim calcmode="lin" valueType="num">
                                      <p:cBhvr>
                                        <p:cTn id="114" dur="500" fill="hold"/>
                                        <p:tgtEl>
                                          <p:spTgt spid="3689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9"/>
                                            </p:cond>
                                          </p:stCondLst>
                                          <p:endCondLst>
                                            <p:cond evt="onStopAudio" delay="0">
                                              <p:tgtEl>
                                                <p:sldTgt/>
                                              </p:tgtEl>
                                            </p:cond>
                                          </p:endCondLst>
                                        </p:cTn>
                                        <p:tgtEl>
                                          <p:sndTgt r:embed="rId6" name="CASHREG.WAV"/>
                                        </p:tgtEl>
                                      </p:cMediaNode>
                                    </p:audio>
                                  </p:subTnLst>
                                </p:cTn>
                              </p:par>
                            </p:childTnLst>
                          </p:cTn>
                        </p:par>
                        <p:par>
                          <p:cTn id="115" fill="hold">
                            <p:stCondLst>
                              <p:cond delay="500"/>
                            </p:stCondLst>
                            <p:childTnLst>
                              <p:par>
                                <p:cTn id="116" presetID="16" presetClass="entr" presetSubtype="37" fill="hold" grpId="0" nodeType="afterEffect">
                                  <p:stCondLst>
                                    <p:cond delay="0"/>
                                  </p:stCondLst>
                                  <p:childTnLst>
                                    <p:set>
                                      <p:cBhvr>
                                        <p:cTn id="117" dur="1" fill="hold">
                                          <p:stCondLst>
                                            <p:cond delay="0"/>
                                          </p:stCondLst>
                                        </p:cTn>
                                        <p:tgtEl>
                                          <p:spTgt spid="36896"/>
                                        </p:tgtEl>
                                        <p:attrNameLst>
                                          <p:attrName>style.visibility</p:attrName>
                                        </p:attrNameLst>
                                      </p:cBhvr>
                                      <p:to>
                                        <p:strVal val="visible"/>
                                      </p:to>
                                    </p:set>
                                    <p:animEffect transition="in" filter="barn(outVertical)">
                                      <p:cBhvr>
                                        <p:cTn id="118" dur="500"/>
                                        <p:tgtEl>
                                          <p:spTgt spid="36896"/>
                                        </p:tgtEl>
                                      </p:cBhvr>
                                    </p:animEffect>
                                  </p:childTnLst>
                                  <p:subTnLst>
                                    <p:set>
                                      <p:cBhvr override="childStyle">
                                        <p:cTn dur="1" fill="hold" display="0" masterRel="nextClick" afterEffect="1"/>
                                        <p:tgtEl>
                                          <p:spTgt spid="36896"/>
                                        </p:tgtEl>
                                        <p:attrNameLst>
                                          <p:attrName>style.visibility</p:attrName>
                                        </p:attrNameLst>
                                      </p:cBhvr>
                                      <p:to>
                                        <p:strVal val="hidden"/>
                                      </p:to>
                                    </p:set>
                                    <p:audio>
                                      <p:cMediaNode>
                                        <p:cTn display="0" masterRel="sameClick">
                                          <p:stCondLst>
                                            <p:cond evt="begin" delay="0">
                                              <p:tn val="116"/>
                                            </p:cond>
                                          </p:stCondLst>
                                          <p:endCondLst>
                                            <p:cond evt="onStopAudio" delay="0">
                                              <p:tgtEl>
                                                <p:sldTgt/>
                                              </p:tgtEl>
                                            </p:cond>
                                          </p:endCondLst>
                                        </p:cTn>
                                        <p:tgtEl>
                                          <p:sndTgt r:embed="rId3" name="DING.WAV"/>
                                        </p:tgtEl>
                                      </p:cMediaNode>
                                    </p:audio>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36900"/>
                                        </p:tgtEl>
                                        <p:attrNameLst>
                                          <p:attrName>style.visibility</p:attrName>
                                        </p:attrNameLst>
                                      </p:cBhvr>
                                      <p:to>
                                        <p:strVal val="visible"/>
                                      </p:to>
                                    </p:set>
                                  </p:childTnLst>
                                </p:cTn>
                              </p:par>
                            </p:childTnLst>
                          </p:cTn>
                        </p:par>
                        <p:par>
                          <p:cTn id="123" fill="hold">
                            <p:stCondLst>
                              <p:cond delay="500"/>
                            </p:stCondLst>
                            <p:childTnLst>
                              <p:par>
                                <p:cTn id="124" presetID="22" presetClass="entr" presetSubtype="2" fill="hold" nodeType="afterEffect">
                                  <p:stCondLst>
                                    <p:cond delay="0"/>
                                  </p:stCondLst>
                                  <p:childTnLst>
                                    <p:set>
                                      <p:cBhvr>
                                        <p:cTn id="125" dur="1" fill="hold">
                                          <p:stCondLst>
                                            <p:cond delay="0"/>
                                          </p:stCondLst>
                                        </p:cTn>
                                        <p:tgtEl>
                                          <p:spTgt spid="5"/>
                                        </p:tgtEl>
                                        <p:attrNameLst>
                                          <p:attrName>style.visibility</p:attrName>
                                        </p:attrNameLst>
                                      </p:cBhvr>
                                      <p:to>
                                        <p:strVal val="visible"/>
                                      </p:to>
                                    </p:set>
                                    <p:animEffect transition="in" filter="wipe(right)">
                                      <p:cBhvr>
                                        <p:cTn id="126" dur="500"/>
                                        <p:tgtEl>
                                          <p:spTgt spid="5"/>
                                        </p:tgtEl>
                                      </p:cBhvr>
                                    </p:animEffect>
                                  </p:childTnLst>
                                  <p:subTnLst>
                                    <p:audio>
                                      <p:cMediaNode>
                                        <p:cTn display="0" masterRel="sameClick">
                                          <p:stCondLst>
                                            <p:cond evt="begin" delay="0">
                                              <p:tn val="124"/>
                                            </p:cond>
                                          </p:stCondLst>
                                          <p:endCondLst>
                                            <p:cond evt="onStopAudio" delay="0">
                                              <p:tgtEl>
                                                <p:sldTgt/>
                                              </p:tgtEl>
                                            </p:cond>
                                          </p:endCondLst>
                                        </p:cTn>
                                        <p:tgtEl>
                                          <p:sndTgt r:embed="rId5" name="TYPE.WAV"/>
                                        </p:tgtEl>
                                      </p:cMediaNode>
                                    </p:audio>
                                  </p:subTnLst>
                                </p:cTn>
                              </p:par>
                            </p:childTnLst>
                          </p:cTn>
                        </p:par>
                        <p:par>
                          <p:cTn id="127" fill="hold">
                            <p:stCondLst>
                              <p:cond delay="1000"/>
                            </p:stCondLst>
                            <p:childTnLst>
                              <p:par>
                                <p:cTn id="128" presetID="9" presetClass="entr" presetSubtype="0" fill="hold" grpId="0" nodeType="afterEffect">
                                  <p:stCondLst>
                                    <p:cond delay="0"/>
                                  </p:stCondLst>
                                  <p:childTnLst>
                                    <p:set>
                                      <p:cBhvr>
                                        <p:cTn id="129" dur="1" fill="hold">
                                          <p:stCondLst>
                                            <p:cond delay="0"/>
                                          </p:stCondLst>
                                        </p:cTn>
                                        <p:tgtEl>
                                          <p:spTgt spid="36901"/>
                                        </p:tgtEl>
                                        <p:attrNameLst>
                                          <p:attrName>style.visibility</p:attrName>
                                        </p:attrNameLst>
                                      </p:cBhvr>
                                      <p:to>
                                        <p:strVal val="visible"/>
                                      </p:to>
                                    </p:set>
                                    <p:animEffect transition="in" filter="dissolve">
                                      <p:cBhvr>
                                        <p:cTn id="130" dur="500"/>
                                        <p:tgtEl>
                                          <p:spTgt spid="36901"/>
                                        </p:tgtEl>
                                      </p:cBhvr>
                                    </p:animEffect>
                                  </p:childTnLst>
                                  <p:subTnLst>
                                    <p:audio>
                                      <p:cMediaNode>
                                        <p:cTn display="0" masterRel="sameClick">
                                          <p:stCondLst>
                                            <p:cond evt="begin" delay="0">
                                              <p:tn val="128"/>
                                            </p:cond>
                                          </p:stCondLst>
                                          <p:endCondLst>
                                            <p:cond evt="onStopAudio" delay="0">
                                              <p:tgtEl>
                                                <p:sldTgt/>
                                              </p:tgtEl>
                                            </p:cond>
                                          </p:endCondLst>
                                        </p:cTn>
                                        <p:tgtEl>
                                          <p:sndTgt r:embed="rId8" name="GLASS.WAV"/>
                                        </p:tgtEl>
                                      </p:cMediaNode>
                                    </p:audio>
                                  </p:subTnLst>
                                </p:cTn>
                              </p:par>
                            </p:childTnLst>
                          </p:cTn>
                        </p:par>
                        <p:par>
                          <p:cTn id="131" fill="hold">
                            <p:stCondLst>
                              <p:cond delay="1500"/>
                            </p:stCondLst>
                            <p:childTnLst>
                              <p:par>
                                <p:cTn id="132" presetID="1" presetClass="entr" presetSubtype="0" fill="hold" grpId="0" nodeType="afterEffect">
                                  <p:stCondLst>
                                    <p:cond delay="0"/>
                                  </p:stCondLst>
                                  <p:childTnLst>
                                    <p:set>
                                      <p:cBhvr>
                                        <p:cTn id="133" dur="1" fill="hold">
                                          <p:stCondLst>
                                            <p:cond delay="499"/>
                                          </p:stCondLst>
                                        </p:cTn>
                                        <p:tgtEl>
                                          <p:spTgt spid="36902"/>
                                        </p:tgtEl>
                                        <p:attrNameLst>
                                          <p:attrName>style.visibility</p:attrName>
                                        </p:attrNameLst>
                                      </p:cBhvr>
                                      <p:to>
                                        <p:strVal val="visible"/>
                                      </p:to>
                                    </p:set>
                                  </p:childTnLst>
                                  <p:subTnLst>
                                    <p:audio>
                                      <p:cMediaNode>
                                        <p:cTn display="0" masterRel="sameClick">
                                          <p:stCondLst>
                                            <p:cond evt="begin" delay="0">
                                              <p:tn val="132"/>
                                            </p:cond>
                                          </p:stCondLst>
                                          <p:endCondLst>
                                            <p:cond evt="onStopAudio" delay="0">
                                              <p:tgtEl>
                                                <p:sldTgt/>
                                              </p:tgtEl>
                                            </p:cond>
                                          </p:endCondLst>
                                        </p:cTn>
                                        <p:tgtEl>
                                          <p:sndTgt r:embed="rId5" name="TYPE.WAV"/>
                                        </p:tgtEl>
                                      </p:cMediaNode>
                                    </p:audio>
                                  </p:subTnLst>
                                </p:cTn>
                              </p:par>
                            </p:childTnLst>
                          </p:cTn>
                        </p:par>
                        <p:par>
                          <p:cTn id="134" fill="hold">
                            <p:stCondLst>
                              <p:cond delay="2000"/>
                            </p:stCondLst>
                            <p:childTnLst>
                              <p:par>
                                <p:cTn id="135" presetID="16" presetClass="entr" presetSubtype="37" fill="hold" grpId="0" nodeType="afterEffect">
                                  <p:stCondLst>
                                    <p:cond delay="0"/>
                                  </p:stCondLst>
                                  <p:childTnLst>
                                    <p:set>
                                      <p:cBhvr>
                                        <p:cTn id="136" dur="1" fill="hold">
                                          <p:stCondLst>
                                            <p:cond delay="0"/>
                                          </p:stCondLst>
                                        </p:cTn>
                                        <p:tgtEl>
                                          <p:spTgt spid="36903"/>
                                        </p:tgtEl>
                                        <p:attrNameLst>
                                          <p:attrName>style.visibility</p:attrName>
                                        </p:attrNameLst>
                                      </p:cBhvr>
                                      <p:to>
                                        <p:strVal val="visible"/>
                                      </p:to>
                                    </p:set>
                                    <p:animEffect transition="in" filter="barn(outVertical)">
                                      <p:cBhvr>
                                        <p:cTn id="137" dur="500"/>
                                        <p:tgtEl>
                                          <p:spTgt spid="36903"/>
                                        </p:tgtEl>
                                      </p:cBhvr>
                                    </p:animEffect>
                                  </p:childTnLst>
                                  <p:subTnLst>
                                    <p:set>
                                      <p:cBhvr override="childStyle">
                                        <p:cTn dur="1" fill="hold" display="0" masterRel="nextClick" afterEffect="1"/>
                                        <p:tgtEl>
                                          <p:spTgt spid="36903"/>
                                        </p:tgtEl>
                                        <p:attrNameLst>
                                          <p:attrName>style.visibility</p:attrName>
                                        </p:attrNameLst>
                                      </p:cBhvr>
                                      <p:to>
                                        <p:strVal val="hidden"/>
                                      </p:to>
                                    </p:set>
                                    <p:audio>
                                      <p:cMediaNode>
                                        <p:cTn display="0" masterRel="sameClick">
                                          <p:stCondLst>
                                            <p:cond evt="begin" delay="0">
                                              <p:tn val="135"/>
                                            </p:cond>
                                          </p:stCondLst>
                                          <p:endCondLst>
                                            <p:cond evt="onStopAudio" delay="0">
                                              <p:tgtEl>
                                                <p:sldTgt/>
                                              </p:tgtEl>
                                            </p:cond>
                                          </p:endCondLst>
                                        </p:cTn>
                                        <p:tgtEl>
                                          <p:sndTgt r:embed="rId3" name="DING.WAV"/>
                                        </p:tgtEl>
                                      </p:cMediaNode>
                                    </p:audio>
                                  </p:sub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499"/>
                                          </p:stCondLst>
                                        </p:cTn>
                                        <p:tgtEl>
                                          <p:spTgt spid="36907"/>
                                        </p:tgtEl>
                                        <p:attrNameLst>
                                          <p:attrName>style.visibility</p:attrName>
                                        </p:attrNameLst>
                                      </p:cBhvr>
                                      <p:to>
                                        <p:strVal val="visible"/>
                                      </p:to>
                                    </p:set>
                                  </p:childTnLst>
                                </p:cTn>
                              </p:par>
                            </p:childTnLst>
                          </p:cTn>
                        </p:par>
                        <p:par>
                          <p:cTn id="142" fill="hold">
                            <p:stCondLst>
                              <p:cond delay="500"/>
                            </p:stCondLst>
                            <p:childTnLst>
                              <p:par>
                                <p:cTn id="143" presetID="22" presetClass="entr" presetSubtype="2" fill="hold" nodeType="afterEffect">
                                  <p:stCondLst>
                                    <p:cond delay="0"/>
                                  </p:stCondLst>
                                  <p:childTnLst>
                                    <p:set>
                                      <p:cBhvr>
                                        <p:cTn id="144" dur="1" fill="hold">
                                          <p:stCondLst>
                                            <p:cond delay="0"/>
                                          </p:stCondLst>
                                        </p:cTn>
                                        <p:tgtEl>
                                          <p:spTgt spid="6"/>
                                        </p:tgtEl>
                                        <p:attrNameLst>
                                          <p:attrName>style.visibility</p:attrName>
                                        </p:attrNameLst>
                                      </p:cBhvr>
                                      <p:to>
                                        <p:strVal val="visible"/>
                                      </p:to>
                                    </p:set>
                                    <p:animEffect transition="in" filter="wipe(right)">
                                      <p:cBhvr>
                                        <p:cTn id="14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143"/>
                                            </p:cond>
                                          </p:stCondLst>
                                          <p:endCondLst>
                                            <p:cond evt="onStopAudio" delay="0">
                                              <p:tgtEl>
                                                <p:sldTgt/>
                                              </p:tgtEl>
                                            </p:cond>
                                          </p:endCondLst>
                                        </p:cTn>
                                        <p:tgtEl>
                                          <p:sndTgt r:embed="rId5" name="TYPE.WAV"/>
                                        </p:tgtEl>
                                      </p:cMediaNode>
                                    </p:audio>
                                  </p:subTnLst>
                                </p:cTn>
                              </p:par>
                            </p:childTnLst>
                          </p:cTn>
                        </p:par>
                        <p:par>
                          <p:cTn id="146" fill="hold">
                            <p:stCondLst>
                              <p:cond delay="1000"/>
                            </p:stCondLst>
                            <p:childTnLst>
                              <p:par>
                                <p:cTn id="147" presetID="9" presetClass="entr" presetSubtype="0" fill="hold" grpId="0" nodeType="afterEffect">
                                  <p:stCondLst>
                                    <p:cond delay="0"/>
                                  </p:stCondLst>
                                  <p:childTnLst>
                                    <p:set>
                                      <p:cBhvr>
                                        <p:cTn id="148" dur="1" fill="hold">
                                          <p:stCondLst>
                                            <p:cond delay="0"/>
                                          </p:stCondLst>
                                        </p:cTn>
                                        <p:tgtEl>
                                          <p:spTgt spid="36908"/>
                                        </p:tgtEl>
                                        <p:attrNameLst>
                                          <p:attrName>style.visibility</p:attrName>
                                        </p:attrNameLst>
                                      </p:cBhvr>
                                      <p:to>
                                        <p:strVal val="visible"/>
                                      </p:to>
                                    </p:set>
                                    <p:animEffect transition="in" filter="dissolve">
                                      <p:cBhvr>
                                        <p:cTn id="149" dur="500"/>
                                        <p:tgtEl>
                                          <p:spTgt spid="36908"/>
                                        </p:tgtEl>
                                      </p:cBhvr>
                                    </p:animEffect>
                                  </p:childTnLst>
                                  <p:subTnLst>
                                    <p:audio>
                                      <p:cMediaNode>
                                        <p:cTn display="0" masterRel="sameClick">
                                          <p:stCondLst>
                                            <p:cond evt="begin" delay="0">
                                              <p:tn val="147"/>
                                            </p:cond>
                                          </p:stCondLst>
                                          <p:endCondLst>
                                            <p:cond evt="onStopAudio" delay="0">
                                              <p:tgtEl>
                                                <p:sldTgt/>
                                              </p:tgtEl>
                                            </p:cond>
                                          </p:endCondLst>
                                        </p:cTn>
                                        <p:tgtEl>
                                          <p:sndTgt r:embed="rId8" name="GLASS.WAV"/>
                                        </p:tgtEl>
                                      </p:cMediaNode>
                                    </p:audio>
                                  </p:subTnLst>
                                </p:cTn>
                              </p:par>
                            </p:childTnLst>
                          </p:cTn>
                        </p:par>
                        <p:par>
                          <p:cTn id="150" fill="hold">
                            <p:stCondLst>
                              <p:cond delay="1500"/>
                            </p:stCondLst>
                            <p:childTnLst>
                              <p:par>
                                <p:cTn id="151" presetID="1" presetClass="entr" presetSubtype="0" fill="hold" grpId="0" nodeType="afterEffect">
                                  <p:stCondLst>
                                    <p:cond delay="0"/>
                                  </p:stCondLst>
                                  <p:childTnLst>
                                    <p:set>
                                      <p:cBhvr>
                                        <p:cTn id="152" dur="1" fill="hold">
                                          <p:stCondLst>
                                            <p:cond delay="499"/>
                                          </p:stCondLst>
                                        </p:cTn>
                                        <p:tgtEl>
                                          <p:spTgt spid="36909"/>
                                        </p:tgtEl>
                                        <p:attrNameLst>
                                          <p:attrName>style.visibility</p:attrName>
                                        </p:attrNameLst>
                                      </p:cBhvr>
                                      <p:to>
                                        <p:strVal val="visible"/>
                                      </p:to>
                                    </p:set>
                                  </p:childTnLst>
                                  <p:subTnLst>
                                    <p:audio>
                                      <p:cMediaNode>
                                        <p:cTn display="0" masterRel="sameClick">
                                          <p:stCondLst>
                                            <p:cond evt="begin" delay="0">
                                              <p:tn val="151"/>
                                            </p:cond>
                                          </p:stCondLst>
                                          <p:endCondLst>
                                            <p:cond evt="onStopAudio" delay="0">
                                              <p:tgtEl>
                                                <p:sldTgt/>
                                              </p:tgtEl>
                                            </p:cond>
                                          </p:endCondLst>
                                        </p:cTn>
                                        <p:tgtEl>
                                          <p:sndTgt r:embed="rId5" name="TYPE.WAV"/>
                                        </p:tgtEl>
                                      </p:cMediaNode>
                                    </p:audio>
                                  </p:subTnLst>
                                </p:cTn>
                              </p:par>
                            </p:childTnLst>
                          </p:cTn>
                        </p:par>
                      </p:childTnLst>
                    </p:cTn>
                  </p:par>
                  <p:par>
                    <p:cTn id="153" fill="hold">
                      <p:stCondLst>
                        <p:cond delay="indefinite"/>
                      </p:stCondLst>
                      <p:childTnLst>
                        <p:par>
                          <p:cTn id="154" fill="hold">
                            <p:stCondLst>
                              <p:cond delay="0"/>
                            </p:stCondLst>
                            <p:childTnLst>
                              <p:par>
                                <p:cTn id="155" presetID="22" presetClass="entr" presetSubtype="2" fill="hold" nodeType="clickEffect">
                                  <p:stCondLst>
                                    <p:cond delay="0"/>
                                  </p:stCondLst>
                                  <p:childTnLst>
                                    <p:set>
                                      <p:cBhvr>
                                        <p:cTn id="156" dur="1" fill="hold">
                                          <p:stCondLst>
                                            <p:cond delay="0"/>
                                          </p:stCondLst>
                                        </p:cTn>
                                        <p:tgtEl>
                                          <p:spTgt spid="7"/>
                                        </p:tgtEl>
                                        <p:attrNameLst>
                                          <p:attrName>style.visibility</p:attrName>
                                        </p:attrNameLst>
                                      </p:cBhvr>
                                      <p:to>
                                        <p:strVal val="visible"/>
                                      </p:to>
                                    </p:set>
                                    <p:animEffect transition="in" filter="wipe(right)">
                                      <p:cBhvr>
                                        <p:cTn id="157" dur="500"/>
                                        <p:tgtEl>
                                          <p:spTgt spid="7"/>
                                        </p:tgtEl>
                                      </p:cBhvr>
                                    </p:animEffect>
                                  </p:childTnLst>
                                  <p:subTnLst>
                                    <p:audio>
                                      <p:cMediaNode>
                                        <p:cTn display="0" masterRel="sameClick">
                                          <p:stCondLst>
                                            <p:cond evt="begin" delay="0">
                                              <p:tn val="155"/>
                                            </p:cond>
                                          </p:stCondLst>
                                          <p:endCondLst>
                                            <p:cond evt="onStopAudio" delay="0">
                                              <p:tgtEl>
                                                <p:sldTgt/>
                                              </p:tgtEl>
                                            </p:cond>
                                          </p:endCondLst>
                                        </p:cTn>
                                        <p:tgtEl>
                                          <p:sndTgt r:embed="rId5" name="TYPE.WAV"/>
                                        </p:tgtEl>
                                      </p:cMediaNode>
                                    </p:audio>
                                  </p:subTnLst>
                                </p:cTn>
                              </p:par>
                            </p:childTnLst>
                          </p:cTn>
                        </p:par>
                        <p:par>
                          <p:cTn id="158" fill="hold">
                            <p:stCondLst>
                              <p:cond delay="500"/>
                            </p:stCondLst>
                            <p:childTnLst>
                              <p:par>
                                <p:cTn id="159" presetID="9" presetClass="entr" presetSubtype="0" fill="hold" grpId="0" nodeType="afterEffect">
                                  <p:stCondLst>
                                    <p:cond delay="0"/>
                                  </p:stCondLst>
                                  <p:childTnLst>
                                    <p:set>
                                      <p:cBhvr>
                                        <p:cTn id="160" dur="1" fill="hold">
                                          <p:stCondLst>
                                            <p:cond delay="0"/>
                                          </p:stCondLst>
                                        </p:cTn>
                                        <p:tgtEl>
                                          <p:spTgt spid="36913"/>
                                        </p:tgtEl>
                                        <p:attrNameLst>
                                          <p:attrName>style.visibility</p:attrName>
                                        </p:attrNameLst>
                                      </p:cBhvr>
                                      <p:to>
                                        <p:strVal val="visible"/>
                                      </p:to>
                                    </p:set>
                                    <p:animEffect transition="in" filter="dissolve">
                                      <p:cBhvr>
                                        <p:cTn id="161" dur="500"/>
                                        <p:tgtEl>
                                          <p:spTgt spid="36913"/>
                                        </p:tgtEl>
                                      </p:cBhvr>
                                    </p:animEffect>
                                  </p:childTnLst>
                                  <p:subTnLst>
                                    <p:audio>
                                      <p:cMediaNode>
                                        <p:cTn display="0" masterRel="sameClick">
                                          <p:stCondLst>
                                            <p:cond evt="begin" delay="0">
                                              <p:tn val="159"/>
                                            </p:cond>
                                          </p:stCondLst>
                                          <p:endCondLst>
                                            <p:cond evt="onStopAudio" delay="0">
                                              <p:tgtEl>
                                                <p:sldTgt/>
                                              </p:tgtEl>
                                            </p:cond>
                                          </p:endCondLst>
                                        </p:cTn>
                                        <p:tgtEl>
                                          <p:sndTgt r:embed="rId7" name="CAMERA.WAV"/>
                                        </p:tgtEl>
                                      </p:cMediaNode>
                                    </p:audio>
                                  </p:subTnLst>
                                </p:cTn>
                              </p:par>
                            </p:childTnLst>
                          </p:cTn>
                        </p:par>
                      </p:childTnLst>
                    </p:cTn>
                  </p:par>
                  <p:par>
                    <p:cTn id="162" fill="hold">
                      <p:stCondLst>
                        <p:cond delay="indefinite"/>
                      </p:stCondLst>
                      <p:childTnLst>
                        <p:par>
                          <p:cTn id="163" fill="hold">
                            <p:stCondLst>
                              <p:cond delay="0"/>
                            </p:stCondLst>
                            <p:childTnLst>
                              <p:par>
                                <p:cTn id="164" presetID="17" presetClass="entr" presetSubtype="1" fill="hold" grpId="0" nodeType="clickEffect">
                                  <p:stCondLst>
                                    <p:cond delay="0"/>
                                  </p:stCondLst>
                                  <p:childTnLst>
                                    <p:set>
                                      <p:cBhvr>
                                        <p:cTn id="165" dur="1" fill="hold">
                                          <p:stCondLst>
                                            <p:cond delay="0"/>
                                          </p:stCondLst>
                                        </p:cTn>
                                        <p:tgtEl>
                                          <p:spTgt spid="36914"/>
                                        </p:tgtEl>
                                        <p:attrNameLst>
                                          <p:attrName>style.visibility</p:attrName>
                                        </p:attrNameLst>
                                      </p:cBhvr>
                                      <p:to>
                                        <p:strVal val="visible"/>
                                      </p:to>
                                    </p:set>
                                    <p:anim calcmode="lin" valueType="num">
                                      <p:cBhvr>
                                        <p:cTn id="166" dur="500" fill="hold"/>
                                        <p:tgtEl>
                                          <p:spTgt spid="36914"/>
                                        </p:tgtEl>
                                        <p:attrNameLst>
                                          <p:attrName>ppt_x</p:attrName>
                                        </p:attrNameLst>
                                      </p:cBhvr>
                                      <p:tavLst>
                                        <p:tav tm="0">
                                          <p:val>
                                            <p:strVal val="#ppt_x"/>
                                          </p:val>
                                        </p:tav>
                                        <p:tav tm="100000">
                                          <p:val>
                                            <p:strVal val="#ppt_x"/>
                                          </p:val>
                                        </p:tav>
                                      </p:tavLst>
                                    </p:anim>
                                    <p:anim calcmode="lin" valueType="num">
                                      <p:cBhvr>
                                        <p:cTn id="167" dur="500" fill="hold"/>
                                        <p:tgtEl>
                                          <p:spTgt spid="36914"/>
                                        </p:tgtEl>
                                        <p:attrNameLst>
                                          <p:attrName>ppt_y</p:attrName>
                                        </p:attrNameLst>
                                      </p:cBhvr>
                                      <p:tavLst>
                                        <p:tav tm="0">
                                          <p:val>
                                            <p:strVal val="#ppt_y-#ppt_h/2"/>
                                          </p:val>
                                        </p:tav>
                                        <p:tav tm="100000">
                                          <p:val>
                                            <p:strVal val="#ppt_y"/>
                                          </p:val>
                                        </p:tav>
                                      </p:tavLst>
                                    </p:anim>
                                    <p:anim calcmode="lin" valueType="num">
                                      <p:cBhvr>
                                        <p:cTn id="168" dur="500" fill="hold"/>
                                        <p:tgtEl>
                                          <p:spTgt spid="36914"/>
                                        </p:tgtEl>
                                        <p:attrNameLst>
                                          <p:attrName>ppt_w</p:attrName>
                                        </p:attrNameLst>
                                      </p:cBhvr>
                                      <p:tavLst>
                                        <p:tav tm="0">
                                          <p:val>
                                            <p:strVal val="#ppt_w"/>
                                          </p:val>
                                        </p:tav>
                                        <p:tav tm="100000">
                                          <p:val>
                                            <p:strVal val="#ppt_w"/>
                                          </p:val>
                                        </p:tav>
                                      </p:tavLst>
                                    </p:anim>
                                    <p:anim calcmode="lin" valueType="num">
                                      <p:cBhvr>
                                        <p:cTn id="169" dur="500" fill="hold"/>
                                        <p:tgtEl>
                                          <p:spTgt spid="369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4"/>
                                            </p:cond>
                                          </p:stCondLst>
                                          <p:endCondLst>
                                            <p:cond evt="onStopAudio" delay="0">
                                              <p:tgtEl>
                                                <p:sldTgt/>
                                              </p:tgtEl>
                                            </p:cond>
                                          </p:endCondLst>
                                        </p:cTn>
                                        <p:tgtEl>
                                          <p:sndTgt r:embed="rId6" name="CASHREG.WAV"/>
                                        </p:tgtEl>
                                      </p:cMediaNode>
                                    </p:audio>
                                  </p:subTnLst>
                                </p:cTn>
                              </p:par>
                            </p:childTnLst>
                          </p:cTn>
                        </p:par>
                        <p:par>
                          <p:cTn id="170" fill="hold">
                            <p:stCondLst>
                              <p:cond delay="500"/>
                            </p:stCondLst>
                            <p:childTnLst>
                              <p:par>
                                <p:cTn id="171" presetID="1" presetClass="entr" presetSubtype="0" fill="hold" grpId="0" nodeType="afterEffect">
                                  <p:stCondLst>
                                    <p:cond delay="0"/>
                                  </p:stCondLst>
                                  <p:childTnLst>
                                    <p:set>
                                      <p:cBhvr>
                                        <p:cTn id="172" dur="1" fill="hold">
                                          <p:stCondLst>
                                            <p:cond delay="499"/>
                                          </p:stCondLst>
                                        </p:cTn>
                                        <p:tgtEl>
                                          <p:spTgt spid="36915"/>
                                        </p:tgtEl>
                                        <p:attrNameLst>
                                          <p:attrName>style.visibility</p:attrName>
                                        </p:attrNameLst>
                                      </p:cBhvr>
                                      <p:to>
                                        <p:strVal val="visible"/>
                                      </p:to>
                                    </p:set>
                                  </p:childTnLst>
                                  <p:subTnLst>
                                    <p:audio>
                                      <p:cMediaNode>
                                        <p:cTn display="0" masterRel="sameClick">
                                          <p:stCondLst>
                                            <p:cond evt="begin" delay="0">
                                              <p:tn val="171"/>
                                            </p:cond>
                                          </p:stCondLst>
                                          <p:endCondLst>
                                            <p:cond evt="onStopAudio" delay="0">
                                              <p:tgtEl>
                                                <p:sldTgt/>
                                              </p:tgtEl>
                                            </p:cond>
                                          </p:endCondLst>
                                        </p:cTn>
                                        <p:tgtEl>
                                          <p:sndTgt r:embed="rId5" name="TYPE.WAV"/>
                                        </p:tgtEl>
                                      </p:cMediaNode>
                                    </p:audio>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36919"/>
                                        </p:tgtEl>
                                        <p:attrNameLst>
                                          <p:attrName>style.visibility</p:attrName>
                                        </p:attrNameLst>
                                      </p:cBhvr>
                                      <p:to>
                                        <p:strVal val="visible"/>
                                      </p:to>
                                    </p:set>
                                  </p:childTnLst>
                                </p:cTn>
                              </p:par>
                            </p:childTnLst>
                          </p:cTn>
                        </p:par>
                        <p:par>
                          <p:cTn id="177" fill="hold">
                            <p:stCondLst>
                              <p:cond delay="500"/>
                            </p:stCondLst>
                            <p:childTnLst>
                              <p:par>
                                <p:cTn id="178" presetID="22" presetClass="entr" presetSubtype="2" fill="hold" nodeType="afterEffect">
                                  <p:stCondLst>
                                    <p:cond delay="0"/>
                                  </p:stCondLst>
                                  <p:childTnLst>
                                    <p:set>
                                      <p:cBhvr>
                                        <p:cTn id="179" dur="1" fill="hold">
                                          <p:stCondLst>
                                            <p:cond delay="0"/>
                                          </p:stCondLst>
                                        </p:cTn>
                                        <p:tgtEl>
                                          <p:spTgt spid="8"/>
                                        </p:tgtEl>
                                        <p:attrNameLst>
                                          <p:attrName>style.visibility</p:attrName>
                                        </p:attrNameLst>
                                      </p:cBhvr>
                                      <p:to>
                                        <p:strVal val="visible"/>
                                      </p:to>
                                    </p:set>
                                    <p:animEffect transition="in" filter="wipe(right)">
                                      <p:cBhvr>
                                        <p:cTn id="18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178"/>
                                            </p:cond>
                                          </p:stCondLst>
                                          <p:endCondLst>
                                            <p:cond evt="onStopAudio" delay="0">
                                              <p:tgtEl>
                                                <p:sldTgt/>
                                              </p:tgtEl>
                                            </p:cond>
                                          </p:endCondLst>
                                        </p:cTn>
                                        <p:tgtEl>
                                          <p:sndTgt r:embed="rId5" name="TYPE.WAV"/>
                                        </p:tgtEl>
                                      </p:cMediaNode>
                                    </p:audio>
                                  </p:subTnLst>
                                </p:cTn>
                              </p:par>
                            </p:childTnLst>
                          </p:cTn>
                        </p:par>
                        <p:par>
                          <p:cTn id="181" fill="hold">
                            <p:stCondLst>
                              <p:cond delay="1000"/>
                            </p:stCondLst>
                            <p:childTnLst>
                              <p:par>
                                <p:cTn id="182" presetID="9" presetClass="entr" presetSubtype="0" fill="hold" grpId="0" nodeType="afterEffect">
                                  <p:stCondLst>
                                    <p:cond delay="0"/>
                                  </p:stCondLst>
                                  <p:childTnLst>
                                    <p:set>
                                      <p:cBhvr>
                                        <p:cTn id="183" dur="1" fill="hold">
                                          <p:stCondLst>
                                            <p:cond delay="0"/>
                                          </p:stCondLst>
                                        </p:cTn>
                                        <p:tgtEl>
                                          <p:spTgt spid="36920"/>
                                        </p:tgtEl>
                                        <p:attrNameLst>
                                          <p:attrName>style.visibility</p:attrName>
                                        </p:attrNameLst>
                                      </p:cBhvr>
                                      <p:to>
                                        <p:strVal val="visible"/>
                                      </p:to>
                                    </p:set>
                                    <p:animEffect transition="in" filter="dissolve">
                                      <p:cBhvr>
                                        <p:cTn id="184" dur="500"/>
                                        <p:tgtEl>
                                          <p:spTgt spid="36920"/>
                                        </p:tgtEl>
                                      </p:cBhvr>
                                    </p:animEffect>
                                  </p:childTnLst>
                                  <p:subTnLst>
                                    <p:audio>
                                      <p:cMediaNode>
                                        <p:cTn display="0" masterRel="sameClick">
                                          <p:stCondLst>
                                            <p:cond evt="begin" delay="0">
                                              <p:tn val="182"/>
                                            </p:cond>
                                          </p:stCondLst>
                                          <p:endCondLst>
                                            <p:cond evt="onStopAudio" delay="0">
                                              <p:tgtEl>
                                                <p:sldTgt/>
                                              </p:tgtEl>
                                            </p:cond>
                                          </p:endCondLst>
                                        </p:cTn>
                                        <p:tgtEl>
                                          <p:sndTgt r:embed="rId8" name="GLASS.WAV"/>
                                        </p:tgtEl>
                                      </p:cMediaNode>
                                    </p:audio>
                                  </p:subTnLst>
                                </p:cTn>
                              </p:par>
                            </p:childTnLst>
                          </p:cTn>
                        </p:par>
                        <p:par>
                          <p:cTn id="185" fill="hold">
                            <p:stCondLst>
                              <p:cond delay="1500"/>
                            </p:stCondLst>
                            <p:childTnLst>
                              <p:par>
                                <p:cTn id="186" presetID="1" presetClass="entr" presetSubtype="0" fill="hold" grpId="0" nodeType="afterEffect">
                                  <p:stCondLst>
                                    <p:cond delay="0"/>
                                  </p:stCondLst>
                                  <p:childTnLst>
                                    <p:set>
                                      <p:cBhvr>
                                        <p:cTn id="187" dur="1" fill="hold">
                                          <p:stCondLst>
                                            <p:cond delay="499"/>
                                          </p:stCondLst>
                                        </p:cTn>
                                        <p:tgtEl>
                                          <p:spTgt spid="36925"/>
                                        </p:tgtEl>
                                        <p:attrNameLst>
                                          <p:attrName>style.visibility</p:attrName>
                                        </p:attrNameLst>
                                      </p:cBhvr>
                                      <p:to>
                                        <p:strVal val="visible"/>
                                      </p:to>
                                    </p:set>
                                  </p:childTnLst>
                                  <p:subTnLst>
                                    <p:audio>
                                      <p:cMediaNode>
                                        <p:cTn display="0" masterRel="sameClick">
                                          <p:stCondLst>
                                            <p:cond evt="begin" delay="0">
                                              <p:tn val="186"/>
                                            </p:cond>
                                          </p:stCondLst>
                                          <p:endCondLst>
                                            <p:cond evt="onStopAudio" delay="0">
                                              <p:tgtEl>
                                                <p:sldTgt/>
                                              </p:tgtEl>
                                            </p:cond>
                                          </p:endCondLst>
                                        </p:cTn>
                                        <p:tgtEl>
                                          <p:sndTgt r:embed="rId5" name="TYPE.WAV"/>
                                        </p:tgtEl>
                                      </p:cMediaNode>
                                    </p:audio>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36973"/>
                                        </p:tgtEl>
                                        <p:attrNameLst>
                                          <p:attrName>style.visibility</p:attrName>
                                        </p:attrNameLst>
                                      </p:cBhvr>
                                      <p:to>
                                        <p:strVal val="visible"/>
                                      </p:to>
                                    </p:set>
                                    <p:animEffect transition="in" filter="dissolve">
                                      <p:cBhvr>
                                        <p:cTn id="192" dur="500"/>
                                        <p:tgtEl>
                                          <p:spTgt spid="36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autoUpdateAnimBg="0"/>
      <p:bldP spid="36870" grpId="0" autoUpdateAnimBg="0"/>
      <p:bldP spid="36871" grpId="0" autoUpdateAnimBg="0"/>
      <p:bldP spid="36875" grpId="0" animBg="1"/>
      <p:bldP spid="36876" grpId="0" animBg="1" autoUpdateAnimBg="0"/>
      <p:bldP spid="36877" grpId="0" autoUpdateAnimBg="0"/>
      <p:bldP spid="36878" grpId="0" animBg="1" autoUpdateAnimBg="0"/>
      <p:bldP spid="36879" grpId="0" animBg="1" autoUpdateAnimBg="0"/>
      <p:bldP spid="36880" grpId="0" animBg="1"/>
      <p:bldP spid="36884" grpId="0" animBg="1" autoUpdateAnimBg="0"/>
      <p:bldP spid="36885" grpId="0" autoUpdateAnimBg="0"/>
      <p:bldP spid="36886" grpId="0" animBg="1" autoUpdateAnimBg="0"/>
      <p:bldP spid="36887" grpId="0" animBg="1" autoUpdateAnimBg="0"/>
      <p:bldP spid="36888" grpId="0" animBg="1"/>
      <p:bldP spid="36892" grpId="0" animBg="1" autoUpdateAnimBg="0"/>
      <p:bldP spid="36893" grpId="0" animBg="1" autoUpdateAnimBg="0"/>
      <p:bldP spid="36894" grpId="0" autoUpdateAnimBg="0"/>
      <p:bldP spid="36895" grpId="0" animBg="1" autoUpdateAnimBg="0"/>
      <p:bldP spid="36896" grpId="0" animBg="1" autoUpdateAnimBg="0"/>
      <p:bldP spid="36900" grpId="0" animBg="1"/>
      <p:bldP spid="36901" grpId="0" animBg="1" autoUpdateAnimBg="0"/>
      <p:bldP spid="36902" grpId="0" autoUpdateAnimBg="0"/>
      <p:bldP spid="36903" grpId="0" animBg="1" autoUpdateAnimBg="0"/>
      <p:bldP spid="36907" grpId="0" animBg="1"/>
      <p:bldP spid="36908" grpId="0" animBg="1" autoUpdateAnimBg="0"/>
      <p:bldP spid="36909" grpId="0" autoUpdateAnimBg="0"/>
      <p:bldP spid="36913" grpId="0" animBg="1" autoUpdateAnimBg="0"/>
      <p:bldP spid="36914" grpId="0" animBg="1" autoUpdateAnimBg="0"/>
      <p:bldP spid="36915" grpId="0" autoUpdateAnimBg="0"/>
      <p:bldP spid="36919" grpId="0" animBg="1"/>
      <p:bldP spid="36920" grpId="0" animBg="1" autoUpdateAnimBg="0"/>
      <p:bldP spid="36925" grpId="0" autoUpdateAnimBg="0"/>
      <p:bldP spid="3697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pPr eaLnBrk="1" hangingPunct="1"/>
            <a:r>
              <a:rPr lang="zh-CN" altLang="en-US" dirty="0" smtClean="0">
                <a:latin typeface="宋体" charset="-122"/>
                <a:ea typeface="宋体" charset="-122"/>
              </a:rPr>
              <a:t>小结</a:t>
            </a:r>
          </a:p>
        </p:txBody>
      </p:sp>
      <p:sp>
        <p:nvSpPr>
          <p:cNvPr id="72706" name="内容占位符 2"/>
          <p:cNvSpPr>
            <a:spLocks noGrp="1"/>
          </p:cNvSpPr>
          <p:nvPr>
            <p:ph idx="1"/>
          </p:nvPr>
        </p:nvSpPr>
        <p:spPr/>
        <p:txBody>
          <a:bodyPr/>
          <a:lstStyle/>
          <a:p>
            <a:pPr eaLnBrk="1" hangingPunct="1"/>
            <a:r>
              <a:rPr lang="zh-CN" altLang="en-US" smtClean="0">
                <a:latin typeface="Microsoft YaHei UI"/>
                <a:ea typeface="Microsoft YaHei UI"/>
              </a:rPr>
              <a:t>堆栈的定义和操作方式</a:t>
            </a:r>
            <a:endParaRPr lang="en-US" altLang="zh-CN" smtClean="0">
              <a:latin typeface="Microsoft YaHei UI"/>
              <a:ea typeface="Microsoft YaHei UI"/>
            </a:endParaRPr>
          </a:p>
          <a:p>
            <a:pPr eaLnBrk="1" hangingPunct="1"/>
            <a:r>
              <a:rPr lang="zh-CN" altLang="en-US" smtClean="0">
                <a:latin typeface="Microsoft YaHei UI"/>
                <a:ea typeface="Microsoft YaHei UI"/>
              </a:rPr>
              <a:t>堆栈的两种存储形式</a:t>
            </a:r>
            <a:endParaRPr lang="en-US" altLang="zh-CN" smtClean="0">
              <a:latin typeface="Microsoft YaHei UI"/>
              <a:ea typeface="Microsoft YaHei UI"/>
            </a:endParaRPr>
          </a:p>
          <a:p>
            <a:pPr lvl="1" eaLnBrk="1" hangingPunct="1"/>
            <a:r>
              <a:rPr lang="zh-CN" altLang="en-US" smtClean="0">
                <a:latin typeface="Microsoft YaHei UI"/>
                <a:ea typeface="Microsoft YaHei UI"/>
              </a:rPr>
              <a:t>顺序、链表</a:t>
            </a:r>
            <a:endParaRPr lang="en-US" altLang="zh-CN" smtClean="0">
              <a:latin typeface="Microsoft YaHei UI"/>
              <a:ea typeface="Microsoft YaHei UI"/>
            </a:endParaRPr>
          </a:p>
          <a:p>
            <a:pPr eaLnBrk="1" hangingPunct="1"/>
            <a:r>
              <a:rPr lang="zh-CN" altLang="en-US" smtClean="0">
                <a:latin typeface="Microsoft YaHei UI"/>
                <a:ea typeface="Microsoft YaHei UI"/>
              </a:rPr>
              <a:t>堆栈的典型应用</a:t>
            </a:r>
            <a:endParaRPr lang="en-US" altLang="zh-CN" smtClean="0">
              <a:latin typeface="Microsoft YaHei UI"/>
              <a:ea typeface="Microsoft YaHei UI"/>
            </a:endParaRPr>
          </a:p>
          <a:p>
            <a:pPr lvl="1" eaLnBrk="1" hangingPunct="1"/>
            <a:r>
              <a:rPr lang="zh-CN" altLang="en-US" smtClean="0">
                <a:latin typeface="Microsoft YaHei UI"/>
                <a:ea typeface="Microsoft YaHei UI"/>
              </a:rPr>
              <a:t>括号匹配、汉诺塔、车厢重排</a:t>
            </a:r>
          </a:p>
        </p:txBody>
      </p:sp>
      <p:sp>
        <p:nvSpPr>
          <p:cNvPr id="5" name="灯片编号占位符 4"/>
          <p:cNvSpPr>
            <a:spLocks noGrp="1"/>
          </p:cNvSpPr>
          <p:nvPr>
            <p:ph type="sldNum" sz="quarter" idx="12"/>
          </p:nvPr>
        </p:nvSpPr>
        <p:spPr/>
        <p:txBody>
          <a:bodyPr/>
          <a:lstStyle/>
          <a:p>
            <a:pPr>
              <a:defRPr/>
            </a:pPr>
            <a:fld id="{DE137D17-AA75-4261-B60E-C58B201C3E37}" type="slidenum">
              <a:rPr lang="en-US" altLang="zh-CN" smtClean="0"/>
              <a:pPr>
                <a:defRPr/>
              </a:pPr>
              <a:t>77</a:t>
            </a:fld>
            <a:endParaRPr lang="zh-CN" altLang="en-US" dirty="0"/>
          </a:p>
        </p:txBody>
      </p:sp>
    </p:spTree>
    <p:extLst>
      <p:ext uri="{BB962C8B-B14F-4D97-AF65-F5344CB8AC3E}">
        <p14:creationId xmlns:p14="http://schemas.microsoft.com/office/powerpoint/2010/main" val="337551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第三章 串</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en-US" altLang="zh-CN" sz="3200" dirty="0" smtClean="0"/>
              <a:t>String</a:t>
            </a:r>
            <a:endParaRPr lang="zh-CN" altLang="en-US" sz="3200" dirty="0"/>
          </a:p>
        </p:txBody>
      </p:sp>
    </p:spTree>
    <p:extLst>
      <p:ext uri="{BB962C8B-B14F-4D97-AF65-F5344CB8AC3E}">
        <p14:creationId xmlns:p14="http://schemas.microsoft.com/office/powerpoint/2010/main" val="30017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pPr eaLnBrk="1" hangingPunct="1"/>
            <a:r>
              <a:rPr lang="zh-CN" altLang="en-US" smtClean="0">
                <a:latin typeface="宋体" charset="-122"/>
                <a:ea typeface="宋体" charset="-122"/>
              </a:rPr>
              <a:t>学习目标</a:t>
            </a:r>
          </a:p>
        </p:txBody>
      </p:sp>
      <p:sp>
        <p:nvSpPr>
          <p:cNvPr id="17410" name="内容占位符 2"/>
          <p:cNvSpPr>
            <a:spLocks noGrp="1"/>
          </p:cNvSpPr>
          <p:nvPr>
            <p:ph idx="1"/>
          </p:nvPr>
        </p:nvSpPr>
        <p:spPr/>
        <p:txBody>
          <a:bodyPr/>
          <a:lstStyle/>
          <a:p>
            <a:pPr marL="12700" marR="5080" algn="just">
              <a:lnSpc>
                <a:spcPct val="100000"/>
              </a:lnSpc>
              <a:spcBef>
                <a:spcPts val="1010"/>
              </a:spcBef>
            </a:pPr>
            <a:r>
              <a:rPr lang="zh-CN" altLang="en-US" spc="-15" dirty="0">
                <a:latin typeface="Microsoft YaHei UI" panose="020B0503020204020204" pitchFamily="34" charset="-122"/>
                <a:ea typeface="Microsoft YaHei UI" panose="020B0503020204020204" pitchFamily="34" charset="-122"/>
                <a:cs typeface="宋体"/>
              </a:rPr>
              <a:t>掌握</a:t>
            </a:r>
            <a:r>
              <a:rPr lang="zh-CN" altLang="en-US" spc="-15" dirty="0">
                <a:solidFill>
                  <a:srgbClr val="0000FF"/>
                </a:solidFill>
                <a:latin typeface="Microsoft YaHei UI" panose="020B0503020204020204" pitchFamily="34" charset="-122"/>
                <a:ea typeface="Microsoft YaHei UI" panose="020B0503020204020204" pitchFamily="34" charset="-122"/>
                <a:cs typeface="宋体"/>
              </a:rPr>
              <a:t>串</a:t>
            </a:r>
            <a:r>
              <a:rPr lang="zh-CN" altLang="en-US" spc="-15" dirty="0">
                <a:latin typeface="Microsoft YaHei UI" panose="020B0503020204020204" pitchFamily="34" charset="-122"/>
                <a:ea typeface="Microsoft YaHei UI" panose="020B0503020204020204" pitchFamily="34" charset="-122"/>
                <a:cs typeface="宋体"/>
              </a:rPr>
              <a:t>的结构特性以及串的基本</a:t>
            </a:r>
            <a:r>
              <a:rPr lang="zh-CN" altLang="en-US" spc="-15" dirty="0" smtClean="0">
                <a:latin typeface="Microsoft YaHei UI" panose="020B0503020204020204" pitchFamily="34" charset="-122"/>
                <a:ea typeface="Microsoft YaHei UI" panose="020B0503020204020204" pitchFamily="34" charset="-122"/>
                <a:cs typeface="宋体"/>
              </a:rPr>
              <a:t>操作</a:t>
            </a:r>
            <a:endParaRPr lang="en-US" altLang="zh-CN" spc="-15" dirty="0" smtClean="0">
              <a:latin typeface="Microsoft YaHei UI" panose="020B0503020204020204" pitchFamily="34" charset="-122"/>
              <a:ea typeface="Microsoft YaHei UI" panose="020B0503020204020204" pitchFamily="34" charset="-122"/>
              <a:cs typeface="宋体"/>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a:rPr>
              <a:t>掌握</a:t>
            </a:r>
            <a:r>
              <a:rPr lang="zh-CN" altLang="en-US" spc="-15" dirty="0">
                <a:latin typeface="Microsoft YaHei UI" panose="020B0503020204020204" pitchFamily="34" charset="-122"/>
                <a:ea typeface="Microsoft YaHei UI" panose="020B0503020204020204" pitchFamily="34" charset="-122"/>
                <a:cs typeface="宋体"/>
              </a:rPr>
              <a:t>针对字符串</a:t>
            </a:r>
            <a:r>
              <a:rPr lang="zh-CN" altLang="en-US" spc="-15" dirty="0" smtClean="0">
                <a:latin typeface="Microsoft YaHei UI" panose="020B0503020204020204" pitchFamily="34" charset="-122"/>
                <a:ea typeface="Microsoft YaHei UI" panose="020B0503020204020204" pitchFamily="34" charset="-122"/>
                <a:cs typeface="宋体"/>
              </a:rPr>
              <a:t>进行操作</a:t>
            </a:r>
            <a:r>
              <a:rPr lang="zh-CN" altLang="en-US" spc="-15" dirty="0">
                <a:latin typeface="Microsoft YaHei UI" panose="020B0503020204020204" pitchFamily="34" charset="-122"/>
                <a:ea typeface="Microsoft YaHei UI" panose="020B0503020204020204" pitchFamily="34" charset="-122"/>
                <a:cs typeface="宋体"/>
              </a:rPr>
              <a:t>的常用</a:t>
            </a:r>
            <a:r>
              <a:rPr lang="zh-CN" altLang="en-US" spc="-15" dirty="0" smtClean="0">
                <a:latin typeface="Microsoft YaHei UI" panose="020B0503020204020204" pitchFamily="34" charset="-122"/>
                <a:ea typeface="Microsoft YaHei UI" panose="020B0503020204020204" pitchFamily="34" charset="-122"/>
                <a:cs typeface="宋体"/>
              </a:rPr>
              <a:t>算法</a:t>
            </a:r>
            <a:endParaRPr lang="en-US" altLang="zh-CN" spc="-15" dirty="0" smtClean="0">
              <a:latin typeface="Microsoft YaHei UI" panose="020B0503020204020204" pitchFamily="34" charset="-122"/>
              <a:ea typeface="Microsoft YaHei UI" panose="020B0503020204020204" pitchFamily="34" charset="-122"/>
              <a:cs typeface="宋体"/>
            </a:endParaRPr>
          </a:p>
          <a:p>
            <a:pPr marL="12700" marR="5080" algn="just">
              <a:lnSpc>
                <a:spcPct val="100000"/>
              </a:lnSpc>
              <a:spcBef>
                <a:spcPts val="1010"/>
              </a:spcBef>
            </a:pP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a:rPr>
              <a:t>模式匹配算法</a:t>
            </a:r>
            <a:endParaRPr lang="zh-CN" altLang="en-US" dirty="0">
              <a:latin typeface="Microsoft YaHei UI" panose="020B0503020204020204" pitchFamily="34" charset="-122"/>
              <a:ea typeface="Microsoft YaHei UI" panose="020B0503020204020204" pitchFamily="34" charset="-122"/>
              <a:cs typeface="宋体"/>
            </a:endParaRPr>
          </a:p>
        </p:txBody>
      </p:sp>
    </p:spTree>
    <p:extLst>
      <p:ext uri="{BB962C8B-B14F-4D97-AF65-F5344CB8AC3E}">
        <p14:creationId xmlns:p14="http://schemas.microsoft.com/office/powerpoint/2010/main" val="41961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第二部分：表结构</a:t>
            </a:r>
          </a:p>
        </p:txBody>
      </p:sp>
      <p:sp>
        <p:nvSpPr>
          <p:cNvPr id="29699" name="内容占位符 2"/>
          <p:cNvSpPr>
            <a:spLocks noGrp="1"/>
          </p:cNvSpPr>
          <p:nvPr>
            <p:ph idx="1"/>
          </p:nvPr>
        </p:nvSpPr>
        <p:spPr/>
        <p:txBody>
          <a:bodyPr/>
          <a:lstStyle/>
          <a:p>
            <a:r>
              <a:rPr lang="zh-CN" altLang="en-US" smtClean="0"/>
              <a:t>第</a:t>
            </a:r>
            <a:r>
              <a:rPr lang="en-US" altLang="zh-CN" smtClean="0"/>
              <a:t>5</a:t>
            </a:r>
            <a:r>
              <a:rPr lang="zh-CN" altLang="en-US" smtClean="0"/>
              <a:t>章：堆栈</a:t>
            </a:r>
            <a:endParaRPr lang="en-US" altLang="zh-CN" smtClean="0"/>
          </a:p>
          <a:p>
            <a:pPr lvl="1"/>
            <a:r>
              <a:rPr lang="zh-CN" altLang="en-US" smtClean="0"/>
              <a:t>堆栈的原理</a:t>
            </a:r>
            <a:endParaRPr lang="en-US" altLang="zh-CN" smtClean="0"/>
          </a:p>
          <a:p>
            <a:pPr lvl="1"/>
            <a:r>
              <a:rPr lang="zh-CN" altLang="en-US" smtClean="0"/>
              <a:t>堆栈的存储形式</a:t>
            </a:r>
            <a:endParaRPr lang="en-US" altLang="zh-CN" smtClean="0"/>
          </a:p>
          <a:p>
            <a:pPr lvl="1"/>
            <a:r>
              <a:rPr lang="zh-CN" altLang="en-US" smtClean="0"/>
              <a:t>堆栈的基本操作</a:t>
            </a:r>
            <a:endParaRPr lang="en-US" altLang="zh-CN" smtClean="0"/>
          </a:p>
          <a:p>
            <a:pPr lvl="1"/>
            <a:r>
              <a:rPr lang="zh-CN" altLang="en-US" smtClean="0"/>
              <a:t>堆栈的变形及其操作</a:t>
            </a:r>
            <a:endParaRPr lang="en-US" altLang="zh-CN" smtClean="0"/>
          </a:p>
        </p:txBody>
      </p:sp>
      <p:sp>
        <p:nvSpPr>
          <p:cNvPr id="297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FE7105-43B6-4073-A5E4-BF939D942634}" type="slidenum">
              <a:rPr lang="en-US" altLang="en-US">
                <a:solidFill>
                  <a:srgbClr val="4B4B4B"/>
                </a:solidFill>
              </a:rPr>
              <a:pPr eaLnBrk="1" hangingPunct="1"/>
              <a:t>8</a:t>
            </a:fld>
            <a:endParaRPr lang="en-US" altLang="en-US">
              <a:solidFill>
                <a:srgbClr val="4B4B4B"/>
              </a:solidFill>
            </a:endParaRPr>
          </a:p>
        </p:txBody>
      </p:sp>
    </p:spTree>
    <p:extLst>
      <p:ext uri="{BB962C8B-B14F-4D97-AF65-F5344CB8AC3E}">
        <p14:creationId xmlns:p14="http://schemas.microsoft.com/office/powerpoint/2010/main" val="215589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字符串的模式匹配</a:t>
            </a:r>
            <a:r>
              <a:rPr lang="en-US" altLang="zh-CN" dirty="0" smtClean="0"/>
              <a:t/>
            </a:r>
            <a:br>
              <a:rPr lang="en-US" altLang="zh-CN" dirty="0" smtClean="0"/>
            </a:br>
            <a:r>
              <a:rPr lang="en-US" altLang="zh-CN" sz="3600" dirty="0" smtClean="0"/>
              <a:t>pattern </a:t>
            </a:r>
            <a:r>
              <a:rPr lang="en-US" altLang="zh-CN" sz="3600" dirty="0"/>
              <a:t>matching</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spc="10" dirty="0">
                <a:latin typeface="Microsoft YaHei UI" panose="020B0503020204020204" pitchFamily="34" charset="-122"/>
                <a:ea typeface="Microsoft YaHei UI" panose="020B0503020204020204" pitchFamily="34" charset="-122"/>
                <a:cs typeface="微软雅黑"/>
              </a:rPr>
              <a:t>给定</a:t>
            </a:r>
            <a:r>
              <a:rPr lang="zh-CN" altLang="en-US" spc="10" dirty="0">
                <a:solidFill>
                  <a:srgbClr val="0000FF"/>
                </a:solidFill>
                <a:latin typeface="Microsoft YaHei UI" panose="020B0503020204020204" pitchFamily="34" charset="-122"/>
                <a:ea typeface="Microsoft YaHei UI" panose="020B0503020204020204" pitchFamily="34" charset="-122"/>
                <a:cs typeface="微软雅黑"/>
              </a:rPr>
              <a:t>主串</a:t>
            </a:r>
            <a:r>
              <a:rPr lang="en-US" altLang="zh-CN" i="1" spc="-5" dirty="0">
                <a:latin typeface="Microsoft YaHei UI" panose="020B0503020204020204" pitchFamily="34" charset="-122"/>
                <a:ea typeface="Microsoft YaHei UI" panose="020B0503020204020204" pitchFamily="34" charset="-122"/>
                <a:cs typeface="Times New Roman"/>
              </a:rPr>
              <a:t>S</a:t>
            </a:r>
            <a:r>
              <a:rPr lang="en-US" altLang="zh-CN" dirty="0">
                <a:latin typeface="Microsoft YaHei UI" panose="020B0503020204020204" pitchFamily="34" charset="-122"/>
                <a:ea typeface="Microsoft YaHei UI" panose="020B0503020204020204" pitchFamily="34" charset="-122"/>
                <a:cs typeface="Times New Roman"/>
              </a:rPr>
              <a:t>=“</a:t>
            </a:r>
            <a:r>
              <a:rPr lang="en-US" altLang="zh-CN" i="1" dirty="0">
                <a:latin typeface="Microsoft YaHei UI" panose="020B0503020204020204" pitchFamily="34" charset="-122"/>
                <a:ea typeface="Microsoft YaHei UI" panose="020B0503020204020204" pitchFamily="34" charset="-122"/>
                <a:cs typeface="Times New Roman"/>
              </a:rPr>
              <a:t>s</a:t>
            </a:r>
            <a:r>
              <a:rPr lang="en-US" altLang="zh-CN" baseline="-20833" dirty="0">
                <a:latin typeface="Microsoft YaHei UI" panose="020B0503020204020204" pitchFamily="34" charset="-122"/>
                <a:ea typeface="Microsoft YaHei UI" panose="020B0503020204020204" pitchFamily="34" charset="-122"/>
                <a:cs typeface="Times New Roman"/>
              </a:rPr>
              <a:t>1</a:t>
            </a:r>
            <a:r>
              <a:rPr lang="en-US" altLang="zh-CN" i="1" dirty="0">
                <a:latin typeface="Microsoft YaHei UI" panose="020B0503020204020204" pitchFamily="34" charset="-122"/>
                <a:ea typeface="Microsoft YaHei UI" panose="020B0503020204020204" pitchFamily="34" charset="-122"/>
                <a:cs typeface="Times New Roman"/>
              </a:rPr>
              <a:t>s</a:t>
            </a:r>
            <a:r>
              <a:rPr lang="en-US" altLang="zh-CN" baseline="-20833" dirty="0">
                <a:latin typeface="Microsoft YaHei UI" panose="020B0503020204020204" pitchFamily="34" charset="-122"/>
                <a:ea typeface="Microsoft YaHei UI" panose="020B0503020204020204" pitchFamily="34" charset="-122"/>
                <a:cs typeface="Times New Roman"/>
              </a:rPr>
              <a:t>2</a:t>
            </a:r>
            <a:r>
              <a:rPr lang="en-US" altLang="zh-CN" dirty="0">
                <a:latin typeface="Microsoft YaHei UI" panose="020B0503020204020204" pitchFamily="34" charset="-122"/>
                <a:ea typeface="Microsoft YaHei UI" panose="020B0503020204020204" pitchFamily="34" charset="-122"/>
                <a:cs typeface="Times New Roman"/>
              </a:rPr>
              <a:t>…</a:t>
            </a:r>
            <a:r>
              <a:rPr lang="en-US" altLang="zh-CN" i="1" dirty="0" err="1">
                <a:latin typeface="Microsoft YaHei UI" panose="020B0503020204020204" pitchFamily="34" charset="-122"/>
                <a:ea typeface="Microsoft YaHei UI" panose="020B0503020204020204" pitchFamily="34" charset="-122"/>
                <a:cs typeface="Times New Roman"/>
              </a:rPr>
              <a:t>s</a:t>
            </a:r>
            <a:r>
              <a:rPr lang="en-US" altLang="zh-CN" spc="-7" baseline="-20833" dirty="0" err="1">
                <a:latin typeface="Microsoft YaHei UI" panose="020B0503020204020204" pitchFamily="34" charset="-122"/>
                <a:ea typeface="Microsoft YaHei UI" panose="020B0503020204020204" pitchFamily="34" charset="-122"/>
                <a:cs typeface="Times New Roman"/>
              </a:rPr>
              <a:t>n</a:t>
            </a:r>
            <a:r>
              <a:rPr lang="en-US" altLang="zh-CN" dirty="0">
                <a:latin typeface="Microsoft YaHei UI" panose="020B0503020204020204" pitchFamily="34" charset="-122"/>
                <a:ea typeface="Microsoft YaHei UI" panose="020B0503020204020204" pitchFamily="34" charset="-122"/>
                <a:cs typeface="Times New Roman"/>
              </a:rPr>
              <a:t>”</a:t>
            </a:r>
            <a:r>
              <a:rPr lang="zh-CN" altLang="en-US" spc="10" dirty="0">
                <a:latin typeface="Microsoft YaHei UI" panose="020B0503020204020204" pitchFamily="34" charset="-122"/>
                <a:ea typeface="Microsoft YaHei UI" panose="020B0503020204020204" pitchFamily="34" charset="-122"/>
                <a:cs typeface="微软雅黑"/>
              </a:rPr>
              <a:t>和</a:t>
            </a:r>
            <a:r>
              <a:rPr lang="zh-CN" altLang="en-US" spc="10" dirty="0">
                <a:solidFill>
                  <a:srgbClr val="0000FF"/>
                </a:solidFill>
                <a:latin typeface="Microsoft YaHei UI" panose="020B0503020204020204" pitchFamily="34" charset="-122"/>
                <a:ea typeface="Microsoft YaHei UI" panose="020B0503020204020204" pitchFamily="34" charset="-122"/>
                <a:cs typeface="微软雅黑"/>
              </a:rPr>
              <a:t>模</a:t>
            </a:r>
            <a:r>
              <a:rPr lang="zh-CN" altLang="en-US" spc="5" dirty="0">
                <a:solidFill>
                  <a:srgbClr val="0000FF"/>
                </a:solidFill>
                <a:latin typeface="Microsoft YaHei UI" panose="020B0503020204020204" pitchFamily="34" charset="-122"/>
                <a:ea typeface="Microsoft YaHei UI" panose="020B0503020204020204" pitchFamily="34" charset="-122"/>
                <a:cs typeface="微软雅黑"/>
              </a:rPr>
              <a:t>式</a:t>
            </a:r>
            <a:r>
              <a:rPr lang="en-US" altLang="zh-CN" i="1" spc="-5" dirty="0">
                <a:latin typeface="Microsoft YaHei UI" panose="020B0503020204020204" pitchFamily="34" charset="-122"/>
                <a:ea typeface="Microsoft YaHei UI" panose="020B0503020204020204" pitchFamily="34" charset="-122"/>
                <a:cs typeface="Times New Roman"/>
              </a:rPr>
              <a:t>T</a:t>
            </a:r>
            <a:r>
              <a:rPr lang="en-US" altLang="zh-CN" dirty="0">
                <a:latin typeface="Microsoft YaHei UI" panose="020B0503020204020204" pitchFamily="34" charset="-122"/>
                <a:ea typeface="Microsoft YaHei UI" panose="020B0503020204020204" pitchFamily="34" charset="-122"/>
                <a:cs typeface="Times New Roman"/>
              </a:rPr>
              <a:t>=“</a:t>
            </a:r>
            <a:r>
              <a:rPr lang="en-US" altLang="zh-CN" i="1" spc="-5" dirty="0">
                <a:latin typeface="Microsoft YaHei UI" panose="020B0503020204020204" pitchFamily="34" charset="-122"/>
                <a:ea typeface="Microsoft YaHei UI" panose="020B0503020204020204" pitchFamily="34" charset="-122"/>
                <a:cs typeface="Times New Roman"/>
              </a:rPr>
              <a:t>t</a:t>
            </a:r>
            <a:r>
              <a:rPr lang="en-US" altLang="zh-CN" spc="-7" baseline="-20833" dirty="0">
                <a:latin typeface="Microsoft YaHei UI" panose="020B0503020204020204" pitchFamily="34" charset="-122"/>
                <a:ea typeface="Microsoft YaHei UI" panose="020B0503020204020204" pitchFamily="34" charset="-122"/>
                <a:cs typeface="Times New Roman"/>
              </a:rPr>
              <a:t>1</a:t>
            </a:r>
            <a:r>
              <a:rPr lang="en-US" altLang="zh-CN" i="1" spc="-5" dirty="0">
                <a:latin typeface="Microsoft YaHei UI" panose="020B0503020204020204" pitchFamily="34" charset="-122"/>
                <a:ea typeface="Microsoft YaHei UI" panose="020B0503020204020204" pitchFamily="34" charset="-122"/>
                <a:cs typeface="Times New Roman"/>
              </a:rPr>
              <a:t>t</a:t>
            </a:r>
            <a:r>
              <a:rPr lang="en-US" altLang="zh-CN" spc="-7" baseline="-20833" dirty="0">
                <a:latin typeface="Microsoft YaHei UI" panose="020B0503020204020204" pitchFamily="34" charset="-122"/>
                <a:ea typeface="Microsoft YaHei UI" panose="020B0503020204020204" pitchFamily="34" charset="-122"/>
                <a:cs typeface="Times New Roman"/>
              </a:rPr>
              <a:t>2</a:t>
            </a:r>
            <a:r>
              <a:rPr lang="en-US" altLang="zh-CN" dirty="0">
                <a:latin typeface="Microsoft YaHei UI" panose="020B0503020204020204" pitchFamily="34" charset="-122"/>
                <a:ea typeface="Microsoft YaHei UI" panose="020B0503020204020204" pitchFamily="34" charset="-122"/>
                <a:cs typeface="Times New Roman"/>
              </a:rPr>
              <a:t>…</a:t>
            </a:r>
            <a:r>
              <a:rPr lang="en-US" altLang="zh-CN" i="1" spc="-5" dirty="0">
                <a:latin typeface="Microsoft YaHei UI" panose="020B0503020204020204" pitchFamily="34" charset="-122"/>
                <a:ea typeface="Microsoft YaHei UI" panose="020B0503020204020204" pitchFamily="34" charset="-122"/>
                <a:cs typeface="Times New Roman"/>
              </a:rPr>
              <a:t>t</a:t>
            </a:r>
            <a:r>
              <a:rPr lang="en-US" altLang="zh-CN" spc="-7" baseline="-20833" dirty="0">
                <a:latin typeface="Microsoft YaHei UI" panose="020B0503020204020204" pitchFamily="34" charset="-122"/>
                <a:ea typeface="Microsoft YaHei UI" panose="020B0503020204020204" pitchFamily="34" charset="-122"/>
                <a:cs typeface="Times New Roman"/>
              </a:rPr>
              <a:t>m</a:t>
            </a:r>
            <a:r>
              <a:rPr lang="en-US" altLang="zh-CN" dirty="0">
                <a:latin typeface="Microsoft YaHei UI" panose="020B0503020204020204" pitchFamily="34" charset="-122"/>
                <a:ea typeface="Microsoft YaHei UI" panose="020B0503020204020204" pitchFamily="34" charset="-122"/>
                <a:cs typeface="Times New Roman"/>
              </a:rPr>
              <a:t>”</a:t>
            </a:r>
            <a:r>
              <a:rPr lang="zh-CN" altLang="en-US" spc="10" dirty="0">
                <a:latin typeface="Microsoft YaHei UI" panose="020B0503020204020204" pitchFamily="34" charset="-122"/>
                <a:ea typeface="Microsoft YaHei UI" panose="020B0503020204020204" pitchFamily="34" charset="-122"/>
                <a:cs typeface="微软雅黑"/>
              </a:rPr>
              <a:t>，在</a:t>
            </a:r>
            <a:r>
              <a:rPr lang="en-US" altLang="zh-CN" i="1" dirty="0">
                <a:latin typeface="Microsoft YaHei UI" panose="020B0503020204020204" pitchFamily="34" charset="-122"/>
                <a:ea typeface="Microsoft YaHei UI" panose="020B0503020204020204" pitchFamily="34" charset="-122"/>
                <a:cs typeface="Times New Roman"/>
              </a:rPr>
              <a:t>S</a:t>
            </a:r>
            <a:r>
              <a:rPr lang="zh-CN" altLang="en-US" spc="10" dirty="0">
                <a:latin typeface="Microsoft YaHei UI" panose="020B0503020204020204" pitchFamily="34" charset="-122"/>
                <a:ea typeface="Microsoft YaHei UI" panose="020B0503020204020204" pitchFamily="34" charset="-122"/>
                <a:cs typeface="微软雅黑"/>
              </a:rPr>
              <a:t>中寻找</a:t>
            </a:r>
            <a:r>
              <a:rPr lang="en-US" altLang="zh-CN" i="1" dirty="0" smtClean="0">
                <a:latin typeface="Microsoft YaHei UI" panose="020B0503020204020204" pitchFamily="34" charset="-122"/>
                <a:ea typeface="Microsoft YaHei UI" panose="020B0503020204020204" pitchFamily="34" charset="-122"/>
                <a:cs typeface="Times New Roman"/>
              </a:rPr>
              <a:t>T</a:t>
            </a:r>
            <a:r>
              <a:rPr lang="zh-CN" altLang="en-US" dirty="0" smtClean="0">
                <a:latin typeface="Microsoft YaHei UI" panose="020B0503020204020204" pitchFamily="34" charset="-122"/>
                <a:ea typeface="Microsoft YaHei UI" panose="020B0503020204020204" pitchFamily="34" charset="-122"/>
                <a:cs typeface="微软雅黑"/>
              </a:rPr>
              <a:t>的</a:t>
            </a:r>
            <a:r>
              <a:rPr lang="zh-CN" altLang="en-US" spc="10" dirty="0" smtClean="0">
                <a:latin typeface="Microsoft YaHei UI" panose="020B0503020204020204" pitchFamily="34" charset="-122"/>
                <a:ea typeface="Microsoft YaHei UI" panose="020B0503020204020204" pitchFamily="34" charset="-122"/>
                <a:cs typeface="微软雅黑"/>
              </a:rPr>
              <a:t>过程</a:t>
            </a:r>
            <a:r>
              <a:rPr lang="zh-CN" altLang="en-US" spc="10" dirty="0">
                <a:latin typeface="Microsoft YaHei UI" panose="020B0503020204020204" pitchFamily="34" charset="-122"/>
                <a:ea typeface="Microsoft YaHei UI" panose="020B0503020204020204" pitchFamily="34" charset="-122"/>
                <a:cs typeface="微软雅黑"/>
              </a:rPr>
              <a:t>称为</a:t>
            </a:r>
            <a:r>
              <a:rPr lang="zh-CN" altLang="en-US" spc="10" dirty="0">
                <a:solidFill>
                  <a:srgbClr val="0000FF"/>
                </a:solidFill>
                <a:latin typeface="Microsoft YaHei UI" panose="020B0503020204020204" pitchFamily="34" charset="-122"/>
                <a:ea typeface="Microsoft YaHei UI" panose="020B0503020204020204" pitchFamily="34" charset="-122"/>
                <a:cs typeface="微软雅黑"/>
              </a:rPr>
              <a:t>模式匹配</a:t>
            </a:r>
            <a:r>
              <a:rPr lang="zh-CN" altLang="en-US" spc="10" dirty="0">
                <a:solidFill>
                  <a:srgbClr val="CC3300"/>
                </a:solidFill>
                <a:latin typeface="Microsoft YaHei UI" panose="020B0503020204020204" pitchFamily="34" charset="-122"/>
                <a:ea typeface="Microsoft YaHei UI" panose="020B0503020204020204" pitchFamily="34" charset="-122"/>
                <a:cs typeface="微软雅黑"/>
              </a:rPr>
              <a:t>。</a:t>
            </a:r>
            <a:r>
              <a:rPr lang="zh-CN" altLang="en-US" spc="10" dirty="0">
                <a:latin typeface="Microsoft YaHei UI" panose="020B0503020204020204" pitchFamily="34" charset="-122"/>
                <a:ea typeface="Microsoft YaHei UI" panose="020B0503020204020204" pitchFamily="34" charset="-122"/>
                <a:cs typeface="微软雅黑"/>
              </a:rPr>
              <a:t>如果匹配成功，返回</a:t>
            </a:r>
            <a:r>
              <a:rPr lang="en-US" altLang="zh-CN" i="1" dirty="0" smtClean="0">
                <a:latin typeface="Microsoft YaHei UI" panose="020B0503020204020204" pitchFamily="34" charset="-122"/>
                <a:ea typeface="Microsoft YaHei UI" panose="020B0503020204020204" pitchFamily="34" charset="-122"/>
                <a:cs typeface="Times New Roman"/>
              </a:rPr>
              <a:t>T</a:t>
            </a:r>
            <a:r>
              <a:rPr lang="zh-CN" altLang="en-US" spc="10" dirty="0" smtClean="0">
                <a:latin typeface="Microsoft YaHei UI" panose="020B0503020204020204" pitchFamily="34" charset="-122"/>
                <a:ea typeface="Microsoft YaHei UI" panose="020B0503020204020204" pitchFamily="34" charset="-122"/>
                <a:cs typeface="微软雅黑"/>
              </a:rPr>
              <a:t>在</a:t>
            </a:r>
            <a:r>
              <a:rPr lang="en-US" altLang="zh-CN" i="1" dirty="0">
                <a:latin typeface="Microsoft YaHei UI" panose="020B0503020204020204" pitchFamily="34" charset="-122"/>
                <a:ea typeface="Microsoft YaHei UI" panose="020B0503020204020204" pitchFamily="34" charset="-122"/>
                <a:cs typeface="Times New Roman"/>
              </a:rPr>
              <a:t>S</a:t>
            </a:r>
            <a:r>
              <a:rPr lang="zh-CN" altLang="en-US" spc="10" dirty="0">
                <a:latin typeface="Microsoft YaHei UI" panose="020B0503020204020204" pitchFamily="34" charset="-122"/>
                <a:ea typeface="Microsoft YaHei UI" panose="020B0503020204020204" pitchFamily="34" charset="-122"/>
                <a:cs typeface="微软雅黑"/>
              </a:rPr>
              <a:t>中的</a:t>
            </a:r>
            <a:r>
              <a:rPr lang="zh-CN" altLang="en-US" spc="10" dirty="0" smtClean="0">
                <a:latin typeface="Microsoft YaHei UI" panose="020B0503020204020204" pitchFamily="34" charset="-122"/>
                <a:ea typeface="Microsoft YaHei UI" panose="020B0503020204020204" pitchFamily="34" charset="-122"/>
                <a:cs typeface="微软雅黑"/>
              </a:rPr>
              <a:t>位置如果</a:t>
            </a:r>
            <a:r>
              <a:rPr lang="zh-CN" altLang="en-US" spc="10" dirty="0">
                <a:latin typeface="Microsoft YaHei UI" panose="020B0503020204020204" pitchFamily="34" charset="-122"/>
                <a:ea typeface="Microsoft YaHei UI" panose="020B0503020204020204" pitchFamily="34" charset="-122"/>
                <a:cs typeface="微软雅黑"/>
              </a:rPr>
              <a:t>匹配失败，返</a:t>
            </a:r>
            <a:r>
              <a:rPr lang="zh-CN" altLang="en-US" spc="5" dirty="0">
                <a:latin typeface="Microsoft YaHei UI" panose="020B0503020204020204" pitchFamily="34" charset="-122"/>
                <a:ea typeface="Microsoft YaHei UI" panose="020B0503020204020204" pitchFamily="34" charset="-122"/>
                <a:cs typeface="微软雅黑"/>
              </a:rPr>
              <a:t>回</a:t>
            </a:r>
            <a:r>
              <a:rPr lang="en-US" altLang="zh-CN" dirty="0">
                <a:latin typeface="Microsoft YaHei UI" panose="020B0503020204020204" pitchFamily="34" charset="-122"/>
                <a:ea typeface="Microsoft YaHei UI" panose="020B0503020204020204" pitchFamily="34" charset="-122"/>
                <a:cs typeface="Times New Roman"/>
              </a:rPr>
              <a:t>0</a:t>
            </a:r>
            <a:r>
              <a:rPr lang="zh-CN" altLang="en-US" dirty="0" smtClean="0">
                <a:latin typeface="Microsoft YaHei UI" panose="020B0503020204020204" pitchFamily="34" charset="-122"/>
                <a:ea typeface="Microsoft YaHei UI" panose="020B0503020204020204" pitchFamily="34" charset="-122"/>
                <a:cs typeface="微软雅黑"/>
              </a:rPr>
              <a:t>。</a:t>
            </a:r>
            <a:endParaRPr lang="en-US" altLang="zh-CN" dirty="0" smtClean="0">
              <a:latin typeface="Microsoft YaHei UI" panose="020B0503020204020204" pitchFamily="34" charset="-122"/>
              <a:ea typeface="Microsoft YaHei UI" panose="020B0503020204020204" pitchFamily="34" charset="-122"/>
              <a:cs typeface="微软雅黑"/>
            </a:endParaRPr>
          </a:p>
          <a:p>
            <a:pPr lvl="1">
              <a:lnSpc>
                <a:spcPct val="110000"/>
              </a:lnSpc>
            </a:pPr>
            <a:r>
              <a:rPr lang="zh-CN" altLang="en-US" spc="10" dirty="0">
                <a:latin typeface="Microsoft YaHei UI" panose="020B0503020204020204" pitchFamily="34" charset="-122"/>
                <a:ea typeface="Microsoft YaHei UI" panose="020B0503020204020204" pitchFamily="34" charset="-122"/>
                <a:cs typeface="微软雅黑"/>
              </a:rPr>
              <a:t>假设串采用顺序存储结构，串的长度存放在数组的</a:t>
            </a:r>
            <a:r>
              <a:rPr lang="en-US" altLang="zh-CN" dirty="0">
                <a:latin typeface="Microsoft YaHei UI" panose="020B0503020204020204" pitchFamily="34" charset="-122"/>
                <a:ea typeface="Microsoft YaHei UI" panose="020B0503020204020204" pitchFamily="34" charset="-122"/>
                <a:cs typeface="Arial"/>
              </a:rPr>
              <a:t>0</a:t>
            </a:r>
            <a:r>
              <a:rPr lang="zh-CN" altLang="en-US" spc="10" dirty="0">
                <a:latin typeface="Microsoft YaHei UI" panose="020B0503020204020204" pitchFamily="34" charset="-122"/>
                <a:ea typeface="Microsoft YaHei UI" panose="020B0503020204020204" pitchFamily="34" charset="-122"/>
                <a:cs typeface="微软雅黑"/>
              </a:rPr>
              <a:t>号单元</a:t>
            </a:r>
            <a:r>
              <a:rPr lang="zh-CN" altLang="en-US" spc="10" dirty="0" smtClean="0">
                <a:latin typeface="Microsoft YaHei UI" panose="020B0503020204020204" pitchFamily="34" charset="-122"/>
                <a:ea typeface="Microsoft YaHei UI" panose="020B0503020204020204" pitchFamily="34" charset="-122"/>
                <a:cs typeface="微软雅黑"/>
              </a:rPr>
              <a:t>，串</a:t>
            </a:r>
            <a:r>
              <a:rPr lang="zh-CN" altLang="en-US" spc="10" dirty="0">
                <a:latin typeface="Microsoft YaHei UI" panose="020B0503020204020204" pitchFamily="34" charset="-122"/>
                <a:ea typeface="Microsoft YaHei UI" panose="020B0503020204020204" pitchFamily="34" charset="-122"/>
                <a:cs typeface="微软雅黑"/>
              </a:rPr>
              <a:t>值从</a:t>
            </a:r>
            <a:r>
              <a:rPr lang="en-US" altLang="zh-CN" dirty="0">
                <a:latin typeface="Microsoft YaHei UI" panose="020B0503020204020204" pitchFamily="34" charset="-122"/>
                <a:ea typeface="Microsoft YaHei UI" panose="020B0503020204020204" pitchFamily="34" charset="-122"/>
                <a:cs typeface="Arial"/>
              </a:rPr>
              <a:t>1</a:t>
            </a:r>
            <a:r>
              <a:rPr lang="zh-CN" altLang="en-US" spc="10" dirty="0">
                <a:latin typeface="Microsoft YaHei UI" panose="020B0503020204020204" pitchFamily="34" charset="-122"/>
                <a:ea typeface="Microsoft YaHei UI" panose="020B0503020204020204" pitchFamily="34" charset="-122"/>
                <a:cs typeface="微软雅黑"/>
              </a:rPr>
              <a:t>号单元开始存放</a:t>
            </a:r>
            <a:r>
              <a:rPr lang="zh-CN" altLang="en-US" spc="10" dirty="0" smtClean="0">
                <a:latin typeface="Microsoft YaHei UI" panose="020B0503020204020204" pitchFamily="34" charset="-122"/>
                <a:ea typeface="Microsoft YaHei UI" panose="020B0503020204020204" pitchFamily="34" charset="-122"/>
                <a:cs typeface="微软雅黑"/>
              </a:rPr>
              <a:t>。</a:t>
            </a:r>
            <a:endParaRPr lang="en-US" altLang="zh-CN" spc="10" dirty="0" smtClean="0">
              <a:latin typeface="Microsoft YaHei UI" panose="020B0503020204020204" pitchFamily="34" charset="-122"/>
              <a:ea typeface="Microsoft YaHei UI" panose="020B0503020204020204" pitchFamily="34" charset="-122"/>
              <a:cs typeface="微软雅黑"/>
            </a:endParaRPr>
          </a:p>
          <a:p>
            <a:pPr>
              <a:lnSpc>
                <a:spcPct val="110000"/>
              </a:lnSpc>
            </a:pPr>
            <a:r>
              <a:rPr lang="zh-CN" altLang="en-US" spc="10" dirty="0">
                <a:solidFill>
                  <a:srgbClr val="FF0000"/>
                </a:solidFill>
                <a:latin typeface="Microsoft YaHei UI" panose="020B0503020204020204" pitchFamily="34" charset="-122"/>
                <a:ea typeface="Microsoft YaHei UI" panose="020B0503020204020204" pitchFamily="34" charset="-122"/>
                <a:cs typeface="微软雅黑"/>
              </a:rPr>
              <a:t>朴素模式匹配算法</a:t>
            </a:r>
            <a:r>
              <a:rPr lang="en-US" altLang="zh-CN" dirty="0">
                <a:solidFill>
                  <a:srgbClr val="FF0000"/>
                </a:solidFill>
                <a:latin typeface="Microsoft YaHei UI" panose="020B0503020204020204" pitchFamily="34" charset="-122"/>
                <a:ea typeface="Microsoft YaHei UI" panose="020B0503020204020204" pitchFamily="34" charset="-122"/>
                <a:cs typeface="Arial"/>
              </a:rPr>
              <a:t>(Brute-Force</a:t>
            </a:r>
            <a:r>
              <a:rPr lang="zh-CN" altLang="en-US" spc="10" dirty="0">
                <a:solidFill>
                  <a:srgbClr val="FF0000"/>
                </a:solidFill>
                <a:latin typeface="Microsoft YaHei UI" panose="020B0503020204020204" pitchFamily="34" charset="-122"/>
                <a:ea typeface="Microsoft YaHei UI" panose="020B0503020204020204" pitchFamily="34" charset="-122"/>
                <a:cs typeface="微软雅黑"/>
              </a:rPr>
              <a:t>算</a:t>
            </a:r>
            <a:r>
              <a:rPr lang="zh-CN" altLang="en-US" spc="5" dirty="0">
                <a:solidFill>
                  <a:srgbClr val="FF0000"/>
                </a:solidFill>
                <a:latin typeface="Microsoft YaHei UI" panose="020B0503020204020204" pitchFamily="34" charset="-122"/>
                <a:ea typeface="Microsoft YaHei UI" panose="020B0503020204020204" pitchFamily="34" charset="-122"/>
                <a:cs typeface="微软雅黑"/>
              </a:rPr>
              <a:t>法</a:t>
            </a:r>
            <a:r>
              <a:rPr lang="en-US" altLang="zh-CN" dirty="0" smtClean="0">
                <a:solidFill>
                  <a:srgbClr val="FF0000"/>
                </a:solidFill>
                <a:latin typeface="Microsoft YaHei UI" panose="020B0503020204020204" pitchFamily="34" charset="-122"/>
                <a:ea typeface="Microsoft YaHei UI" panose="020B0503020204020204" pitchFamily="34" charset="-122"/>
                <a:cs typeface="Arial"/>
              </a:rPr>
              <a:t>)</a:t>
            </a:r>
            <a:r>
              <a:rPr lang="zh-CN" altLang="en-US" spc="10" dirty="0" smtClean="0">
                <a:solidFill>
                  <a:srgbClr val="FF3300"/>
                </a:solidFill>
                <a:latin typeface="Microsoft YaHei UI" panose="020B0503020204020204" pitchFamily="34" charset="-122"/>
                <a:ea typeface="Microsoft YaHei UI" panose="020B0503020204020204" pitchFamily="34" charset="-122"/>
                <a:cs typeface="微软雅黑"/>
              </a:rPr>
              <a:t>：枚举法</a:t>
            </a:r>
            <a:endParaRPr lang="en-US" altLang="zh-CN" spc="10" dirty="0" smtClean="0">
              <a:solidFill>
                <a:srgbClr val="FF3300"/>
              </a:solidFill>
              <a:latin typeface="Microsoft YaHei UI" panose="020B0503020204020204" pitchFamily="34" charset="-122"/>
              <a:ea typeface="Microsoft YaHei UI" panose="020B0503020204020204" pitchFamily="34" charset="-122"/>
              <a:cs typeface="微软雅黑"/>
            </a:endParaRPr>
          </a:p>
          <a:p>
            <a:pPr lvl="1">
              <a:lnSpc>
                <a:spcPct val="110000"/>
              </a:lnSpc>
            </a:pPr>
            <a:r>
              <a:rPr lang="zh-CN" altLang="en-US" spc="10" dirty="0">
                <a:latin typeface="Microsoft YaHei UI" panose="020B0503020204020204" pitchFamily="34" charset="-122"/>
                <a:ea typeface="Microsoft YaHei UI" panose="020B0503020204020204" pitchFamily="34" charset="-122"/>
                <a:cs typeface="微软雅黑"/>
              </a:rPr>
              <a:t>从主</a:t>
            </a:r>
            <a:r>
              <a:rPr lang="zh-CN" altLang="en-US" spc="5" dirty="0">
                <a:latin typeface="Microsoft YaHei UI" panose="020B0503020204020204" pitchFamily="34" charset="-122"/>
                <a:ea typeface="Microsoft YaHei UI" panose="020B0503020204020204" pitchFamily="34" charset="-122"/>
                <a:cs typeface="微软雅黑"/>
              </a:rPr>
              <a:t>串</a:t>
            </a:r>
            <a:r>
              <a:rPr lang="en-US" altLang="zh-CN" spc="5" dirty="0">
                <a:latin typeface="Microsoft YaHei UI" panose="020B0503020204020204" pitchFamily="34" charset="-122"/>
                <a:ea typeface="Microsoft YaHei UI" panose="020B0503020204020204" pitchFamily="34" charset="-122"/>
                <a:cs typeface="Arial"/>
              </a:rPr>
              <a:t>S</a:t>
            </a:r>
            <a:r>
              <a:rPr lang="zh-CN" altLang="en-US" spc="10" dirty="0">
                <a:latin typeface="Microsoft YaHei UI" panose="020B0503020204020204" pitchFamily="34" charset="-122"/>
                <a:ea typeface="Microsoft YaHei UI" panose="020B0503020204020204" pitchFamily="34" charset="-122"/>
                <a:cs typeface="微软雅黑"/>
              </a:rPr>
              <a:t>的第一个字符开始和模</a:t>
            </a:r>
            <a:r>
              <a:rPr lang="zh-CN" altLang="en-US" spc="5" dirty="0">
                <a:latin typeface="Microsoft YaHei UI" panose="020B0503020204020204" pitchFamily="34" charset="-122"/>
                <a:ea typeface="Microsoft YaHei UI" panose="020B0503020204020204" pitchFamily="34" charset="-122"/>
                <a:cs typeface="微软雅黑"/>
              </a:rPr>
              <a:t>式</a:t>
            </a:r>
            <a:r>
              <a:rPr lang="en-US" altLang="zh-CN" dirty="0" smtClean="0">
                <a:latin typeface="Microsoft YaHei UI" panose="020B0503020204020204" pitchFamily="34" charset="-122"/>
                <a:ea typeface="Microsoft YaHei UI" panose="020B0503020204020204" pitchFamily="34" charset="-122"/>
                <a:cs typeface="Arial"/>
              </a:rPr>
              <a:t>T</a:t>
            </a:r>
            <a:r>
              <a:rPr lang="zh-CN" altLang="en-US" spc="10" dirty="0" smtClean="0">
                <a:latin typeface="Microsoft YaHei UI" panose="020B0503020204020204" pitchFamily="34" charset="-122"/>
                <a:ea typeface="Microsoft YaHei UI" panose="020B0503020204020204" pitchFamily="34" charset="-122"/>
                <a:cs typeface="微软雅黑"/>
              </a:rPr>
              <a:t>的</a:t>
            </a:r>
            <a:r>
              <a:rPr lang="zh-CN" altLang="en-US" spc="10" dirty="0">
                <a:latin typeface="Microsoft YaHei UI" panose="020B0503020204020204" pitchFamily="34" charset="-122"/>
                <a:ea typeface="Microsoft YaHei UI" panose="020B0503020204020204" pitchFamily="34" charset="-122"/>
                <a:cs typeface="微软雅黑"/>
              </a:rPr>
              <a:t>第一个字符</a:t>
            </a:r>
            <a:r>
              <a:rPr lang="zh-CN" altLang="en-US" spc="10" dirty="0" smtClean="0">
                <a:latin typeface="Microsoft YaHei UI" panose="020B0503020204020204" pitchFamily="34" charset="-122"/>
                <a:ea typeface="Microsoft YaHei UI" panose="020B0503020204020204" pitchFamily="34" charset="-122"/>
                <a:cs typeface="微软雅黑"/>
              </a:rPr>
              <a:t>进行比较</a:t>
            </a:r>
            <a:r>
              <a:rPr lang="zh-CN" altLang="en-US" spc="10" dirty="0">
                <a:latin typeface="Microsoft YaHei UI" panose="020B0503020204020204" pitchFamily="34" charset="-122"/>
                <a:ea typeface="Microsoft YaHei UI" panose="020B0503020204020204" pitchFamily="34" charset="-122"/>
                <a:cs typeface="微软雅黑"/>
              </a:rPr>
              <a:t>，若相等，则继续比较两者的后续字符；否则，</a:t>
            </a:r>
            <a:r>
              <a:rPr lang="zh-CN" altLang="en-US" spc="10" dirty="0" smtClean="0">
                <a:latin typeface="Microsoft YaHei UI" panose="020B0503020204020204" pitchFamily="34" charset="-122"/>
                <a:ea typeface="Microsoft YaHei UI" panose="020B0503020204020204" pitchFamily="34" charset="-122"/>
                <a:cs typeface="微软雅黑"/>
              </a:rPr>
              <a:t>从主</a:t>
            </a:r>
            <a:r>
              <a:rPr lang="zh-CN" altLang="en-US" spc="10" dirty="0">
                <a:latin typeface="Microsoft YaHei UI" panose="020B0503020204020204" pitchFamily="34" charset="-122"/>
                <a:ea typeface="Microsoft YaHei UI" panose="020B0503020204020204" pitchFamily="34" charset="-122"/>
                <a:cs typeface="微软雅黑"/>
              </a:rPr>
              <a:t>串</a:t>
            </a:r>
            <a:r>
              <a:rPr lang="en-US" altLang="zh-CN" dirty="0">
                <a:latin typeface="Microsoft YaHei UI" panose="020B0503020204020204" pitchFamily="34" charset="-122"/>
                <a:ea typeface="Microsoft YaHei UI" panose="020B0503020204020204" pitchFamily="34" charset="-122"/>
                <a:cs typeface="Arial"/>
              </a:rPr>
              <a:t>S</a:t>
            </a:r>
            <a:r>
              <a:rPr lang="zh-CN" altLang="en-US" spc="10" dirty="0">
                <a:latin typeface="Microsoft YaHei UI" panose="020B0503020204020204" pitchFamily="34" charset="-122"/>
                <a:ea typeface="Microsoft YaHei UI" panose="020B0503020204020204" pitchFamily="34" charset="-122"/>
                <a:cs typeface="微软雅黑"/>
              </a:rPr>
              <a:t>的第二个字符开始和模式</a:t>
            </a:r>
            <a:r>
              <a:rPr lang="en-US" altLang="zh-CN" dirty="0" smtClean="0">
                <a:latin typeface="Microsoft YaHei UI" panose="020B0503020204020204" pitchFamily="34" charset="-122"/>
                <a:ea typeface="Microsoft YaHei UI" panose="020B0503020204020204" pitchFamily="34" charset="-122"/>
                <a:cs typeface="Arial"/>
              </a:rPr>
              <a:t>T</a:t>
            </a:r>
            <a:r>
              <a:rPr lang="zh-CN" altLang="en-US" spc="10" dirty="0" smtClean="0">
                <a:latin typeface="Microsoft YaHei UI" panose="020B0503020204020204" pitchFamily="34" charset="-122"/>
                <a:ea typeface="Microsoft YaHei UI" panose="020B0503020204020204" pitchFamily="34" charset="-122"/>
                <a:cs typeface="微软雅黑"/>
              </a:rPr>
              <a:t>的</a:t>
            </a:r>
            <a:r>
              <a:rPr lang="zh-CN" altLang="en-US" spc="10" dirty="0">
                <a:latin typeface="Microsoft YaHei UI" panose="020B0503020204020204" pitchFamily="34" charset="-122"/>
                <a:ea typeface="Microsoft YaHei UI" panose="020B0503020204020204" pitchFamily="34" charset="-122"/>
                <a:cs typeface="微软雅黑"/>
              </a:rPr>
              <a:t>第一个字符进行</a:t>
            </a:r>
            <a:r>
              <a:rPr lang="zh-CN" altLang="en-US" spc="10" dirty="0" smtClean="0">
                <a:latin typeface="Microsoft YaHei UI" panose="020B0503020204020204" pitchFamily="34" charset="-122"/>
                <a:ea typeface="Microsoft YaHei UI" panose="020B0503020204020204" pitchFamily="34" charset="-122"/>
                <a:cs typeface="微软雅黑"/>
              </a:rPr>
              <a:t>比较</a:t>
            </a:r>
            <a:r>
              <a:rPr lang="zh-CN" altLang="en-US" spc="10" dirty="0">
                <a:latin typeface="Microsoft YaHei UI" panose="020B0503020204020204" pitchFamily="34" charset="-122"/>
                <a:ea typeface="Microsoft YaHei UI" panose="020B0503020204020204" pitchFamily="34" charset="-122"/>
                <a:cs typeface="微软雅黑"/>
              </a:rPr>
              <a:t>，重复上述过程，直</a:t>
            </a:r>
            <a:r>
              <a:rPr lang="zh-CN" altLang="en-US" spc="5" dirty="0">
                <a:latin typeface="Microsoft YaHei UI" panose="020B0503020204020204" pitchFamily="34" charset="-122"/>
                <a:ea typeface="Microsoft YaHei UI" panose="020B0503020204020204" pitchFamily="34" charset="-122"/>
                <a:cs typeface="微软雅黑"/>
              </a:rPr>
              <a:t>到</a:t>
            </a:r>
            <a:r>
              <a:rPr lang="en-US" altLang="zh-CN" dirty="0" smtClean="0">
                <a:latin typeface="Microsoft YaHei UI" panose="020B0503020204020204" pitchFamily="34" charset="-122"/>
                <a:ea typeface="Microsoft YaHei UI" panose="020B0503020204020204" pitchFamily="34" charset="-122"/>
                <a:cs typeface="Arial"/>
              </a:rPr>
              <a:t>T</a:t>
            </a:r>
            <a:r>
              <a:rPr lang="zh-CN" altLang="en-US" spc="10" dirty="0" smtClean="0">
                <a:latin typeface="Microsoft YaHei UI" panose="020B0503020204020204" pitchFamily="34" charset="-122"/>
                <a:ea typeface="Microsoft YaHei UI" panose="020B0503020204020204" pitchFamily="34" charset="-122"/>
                <a:cs typeface="微软雅黑"/>
              </a:rPr>
              <a:t>中</a:t>
            </a:r>
            <a:r>
              <a:rPr lang="zh-CN" altLang="en-US" spc="10" dirty="0">
                <a:latin typeface="Microsoft YaHei UI" panose="020B0503020204020204" pitchFamily="34" charset="-122"/>
                <a:ea typeface="Microsoft YaHei UI" panose="020B0503020204020204" pitchFamily="34" charset="-122"/>
                <a:cs typeface="微软雅黑"/>
              </a:rPr>
              <a:t>的字符全部比较完毕，</a:t>
            </a:r>
            <a:r>
              <a:rPr lang="zh-CN" altLang="en-US" spc="10" dirty="0" smtClean="0">
                <a:latin typeface="Microsoft YaHei UI" panose="020B0503020204020204" pitchFamily="34" charset="-122"/>
                <a:ea typeface="Microsoft YaHei UI" panose="020B0503020204020204" pitchFamily="34" charset="-122"/>
                <a:cs typeface="微软雅黑"/>
              </a:rPr>
              <a:t>则说明</a:t>
            </a:r>
            <a:r>
              <a:rPr lang="zh-CN" altLang="en-US" spc="10" dirty="0">
                <a:latin typeface="Microsoft YaHei UI" panose="020B0503020204020204" pitchFamily="34" charset="-122"/>
                <a:ea typeface="Microsoft YaHei UI" panose="020B0503020204020204" pitchFamily="34" charset="-122"/>
                <a:cs typeface="微软雅黑"/>
              </a:rPr>
              <a:t>本趟匹配成功；或</a:t>
            </a:r>
            <a:r>
              <a:rPr lang="en-US" altLang="zh-CN" dirty="0">
                <a:latin typeface="Microsoft YaHei UI" panose="020B0503020204020204" pitchFamily="34" charset="-122"/>
                <a:ea typeface="Microsoft YaHei UI" panose="020B0503020204020204" pitchFamily="34" charset="-122"/>
                <a:cs typeface="Arial"/>
              </a:rPr>
              <a:t>S</a:t>
            </a:r>
            <a:r>
              <a:rPr lang="zh-CN" altLang="en-US" spc="10" dirty="0">
                <a:latin typeface="Microsoft YaHei UI" panose="020B0503020204020204" pitchFamily="34" charset="-122"/>
                <a:ea typeface="Microsoft YaHei UI" panose="020B0503020204020204" pitchFamily="34" charset="-122"/>
                <a:cs typeface="微软雅黑"/>
              </a:rPr>
              <a:t>中字符全部比较完，则说明</a:t>
            </a:r>
            <a:r>
              <a:rPr lang="zh-CN" altLang="en-US" spc="10" dirty="0" smtClean="0">
                <a:latin typeface="Microsoft YaHei UI" panose="020B0503020204020204" pitchFamily="34" charset="-122"/>
                <a:ea typeface="Microsoft YaHei UI" panose="020B0503020204020204" pitchFamily="34" charset="-122"/>
                <a:cs typeface="微软雅黑"/>
              </a:rPr>
              <a:t>匹配失败。</a:t>
            </a:r>
            <a:endParaRPr lang="zh-CN" altLang="en-US" dirty="0">
              <a:latin typeface="Microsoft YaHei UI" panose="020B0503020204020204" pitchFamily="34" charset="-122"/>
              <a:ea typeface="Microsoft YaHei UI" panose="020B0503020204020204" pitchFamily="34" charset="-122"/>
              <a:cs typeface="微软雅黑"/>
            </a:endParaRPr>
          </a:p>
          <a:p>
            <a:pPr>
              <a:lnSpc>
                <a:spcPct val="110000"/>
              </a:lnSpc>
            </a:pPr>
            <a:endParaRPr lang="zh-CN" altLang="en-US" dirty="0">
              <a:latin typeface="Microsoft YaHei UI" panose="020B0503020204020204" pitchFamily="34" charset="-122"/>
              <a:ea typeface="Microsoft YaHei UI" panose="020B0503020204020204" pitchFamily="34" charset="-122"/>
              <a:cs typeface="微软雅黑"/>
            </a:endParaRPr>
          </a:p>
          <a:p>
            <a:pPr>
              <a:lnSpc>
                <a:spcPct val="110000"/>
              </a:lnSpc>
            </a:pPr>
            <a:endParaRPr lang="zh-CN" altLang="en-US" dirty="0">
              <a:latin typeface="Microsoft YaHei UI" panose="020B0503020204020204" pitchFamily="34" charset="-122"/>
              <a:ea typeface="Microsoft YaHei UI" panose="020B0503020204020204" pitchFamily="34" charset="-122"/>
              <a:cs typeface="微软雅黑"/>
            </a:endParaRPr>
          </a:p>
          <a:p>
            <a:pPr>
              <a:lnSpc>
                <a:spcPct val="110000"/>
              </a:lnSpc>
            </a:pP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886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字符串的模式匹配</a:t>
            </a:r>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r>
              <a:rPr lang="zh-CN" altLang="zh-CN" dirty="0" smtClean="0">
                <a:latin typeface="Microsoft YaHei UI" panose="020B0503020204020204" pitchFamily="34" charset="-122"/>
                <a:ea typeface="Microsoft YaHei UI" panose="020B0503020204020204" pitchFamily="34" charset="-122"/>
              </a:rPr>
              <a:t>为什么</a:t>
            </a:r>
            <a:r>
              <a:rPr lang="en-US" altLang="zh-CN" dirty="0">
                <a:latin typeface="Microsoft YaHei UI" panose="020B0503020204020204" pitchFamily="34" charset="-122"/>
                <a:ea typeface="Microsoft YaHei UI" panose="020B0503020204020204" pitchFamily="34" charset="-122"/>
              </a:rPr>
              <a:t>BF</a:t>
            </a:r>
            <a:r>
              <a:rPr lang="zh-CN" altLang="zh-CN" dirty="0">
                <a:latin typeface="Microsoft YaHei UI" panose="020B0503020204020204" pitchFamily="34" charset="-122"/>
                <a:ea typeface="Microsoft YaHei UI" panose="020B0503020204020204" pitchFamily="34" charset="-122"/>
              </a:rPr>
              <a:t>算法时间性能低？</a:t>
            </a:r>
          </a:p>
          <a:p>
            <a:pPr lvl="1"/>
            <a:r>
              <a:rPr lang="zh-CN" altLang="zh-CN" dirty="0">
                <a:latin typeface="Microsoft YaHei UI" panose="020B0503020204020204" pitchFamily="34" charset="-122"/>
                <a:ea typeface="Microsoft YaHei UI" panose="020B0503020204020204" pitchFamily="34" charset="-122"/>
              </a:rPr>
              <a:t>在每趟匹配不成功时存在大量回溯，没有利用已经部分 匹配的结果。</a:t>
            </a:r>
          </a:p>
          <a:p>
            <a:r>
              <a:rPr lang="zh-CN" altLang="zh-CN" dirty="0">
                <a:latin typeface="Microsoft YaHei UI" panose="020B0503020204020204" pitchFamily="34" charset="-122"/>
                <a:ea typeface="Microsoft YaHei UI" panose="020B0503020204020204" pitchFamily="34" charset="-122"/>
              </a:rPr>
              <a:t>如何在匹配不成功时主串不回溯</a:t>
            </a:r>
            <a:r>
              <a:rPr lang="zh-CN" altLang="zh-CN"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lvl="1"/>
            <a:r>
              <a:rPr lang="zh-CN" altLang="zh-CN" dirty="0" smtClean="0">
                <a:latin typeface="Microsoft YaHei UI" panose="020B0503020204020204" pitchFamily="34" charset="-122"/>
                <a:ea typeface="Microsoft YaHei UI" panose="020B0503020204020204" pitchFamily="34" charset="-122"/>
              </a:rPr>
              <a:t>主串不回溯，模式就需要向右滑动一段距离。</a:t>
            </a:r>
            <a:endParaRPr lang="zh-CN" altLang="zh-CN" dirty="0">
              <a:latin typeface="Microsoft YaHei UI" panose="020B0503020204020204" pitchFamily="34" charset="-122"/>
              <a:ea typeface="Microsoft YaHei UI" panose="020B0503020204020204" pitchFamily="34" charset="-122"/>
            </a:endParaRPr>
          </a:p>
          <a:p>
            <a:r>
              <a:rPr lang="zh-CN" altLang="zh-CN" dirty="0">
                <a:latin typeface="Microsoft YaHei UI" panose="020B0503020204020204" pitchFamily="34" charset="-122"/>
                <a:ea typeface="Microsoft YaHei UI" panose="020B0503020204020204" pitchFamily="34" charset="-122"/>
              </a:rPr>
              <a:t>如何确定模式的滑动距离？</a:t>
            </a:r>
          </a:p>
          <a:p>
            <a:pPr lvl="1"/>
            <a:r>
              <a:rPr lang="zh-CN" altLang="zh-CN" dirty="0">
                <a:latin typeface="Microsoft YaHei UI" panose="020B0503020204020204" pitchFamily="34" charset="-122"/>
                <a:ea typeface="Microsoft YaHei UI" panose="020B0503020204020204" pitchFamily="34" charset="-122"/>
              </a:rPr>
              <a:t>利用已经得到的“部分匹配”的结果 将模式向右“滑动”尽可能远的一段距离</a:t>
            </a:r>
            <a:r>
              <a:rPr lang="en-US" altLang="zh-CN" dirty="0">
                <a:latin typeface="Microsoft YaHei UI" panose="020B0503020204020204" pitchFamily="34" charset="-122"/>
                <a:ea typeface="Microsoft YaHei UI" panose="020B0503020204020204" pitchFamily="34" charset="-122"/>
              </a:rPr>
              <a:t>(next[j])</a:t>
            </a:r>
            <a:r>
              <a:rPr lang="zh-CN" altLang="zh-CN" dirty="0" smtClean="0">
                <a:latin typeface="Microsoft YaHei UI" panose="020B0503020204020204" pitchFamily="34" charset="-122"/>
                <a:ea typeface="Microsoft YaHei UI" panose="020B0503020204020204" pitchFamily="34" charset="-122"/>
              </a:rPr>
              <a:t>后，</a:t>
            </a:r>
            <a:r>
              <a:rPr lang="zh-CN" altLang="zh-CN" dirty="0">
                <a:latin typeface="Microsoft YaHei UI" panose="020B0503020204020204" pitchFamily="34" charset="-122"/>
                <a:ea typeface="Microsoft YaHei UI" panose="020B0503020204020204" pitchFamily="34" charset="-122"/>
              </a:rPr>
              <a:t>继续进行比较</a:t>
            </a:r>
          </a:p>
          <a:p>
            <a:pPr>
              <a:lnSpc>
                <a:spcPct val="110000"/>
              </a:lnSpc>
            </a:pPr>
            <a:endParaRPr lang="zh-CN" altLang="en-US" dirty="0">
              <a:latin typeface="Microsoft YaHei UI" panose="020B0503020204020204" pitchFamily="34" charset="-122"/>
              <a:ea typeface="Microsoft YaHei UI" panose="020B0503020204020204" pitchFamily="34" charset="-122"/>
              <a:cs typeface="微软雅黑"/>
            </a:endParaRPr>
          </a:p>
          <a:p>
            <a:pPr>
              <a:lnSpc>
                <a:spcPct val="110000"/>
              </a:lnSpc>
            </a:pPr>
            <a:endParaRPr lang="zh-CN" altLang="en-US" dirty="0">
              <a:latin typeface="Microsoft YaHei UI" panose="020B0503020204020204" pitchFamily="34" charset="-122"/>
              <a:ea typeface="Microsoft YaHei UI" panose="020B0503020204020204" pitchFamily="34" charset="-122"/>
              <a:cs typeface="微软雅黑"/>
            </a:endParaRPr>
          </a:p>
          <a:p>
            <a:pPr>
              <a:lnSpc>
                <a:spcPct val="110000"/>
              </a:lnSpc>
            </a:pP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945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算法复杂度</a:t>
            </a:r>
            <a:endParaRPr lang="zh-CN" altLang="en-US" dirty="0"/>
          </a:p>
        </p:txBody>
      </p:sp>
      <p:sp>
        <p:nvSpPr>
          <p:cNvPr id="3" name="内容占位符 2"/>
          <p:cNvSpPr>
            <a:spLocks noGrp="1"/>
          </p:cNvSpPr>
          <p:nvPr>
            <p:ph idx="1"/>
          </p:nvPr>
        </p:nvSpPr>
        <p:spPr/>
        <p:txBody>
          <a:bodyPr/>
          <a:lstStyle/>
          <a:p>
            <a:r>
              <a:rPr lang="zh-CN" altLang="en-US" dirty="0" smtClean="0"/>
              <a:t>求</a:t>
            </a:r>
            <a:r>
              <a:rPr lang="en-US" altLang="zh-CN" dirty="0" smtClean="0"/>
              <a:t>Next</a:t>
            </a:r>
            <a:r>
              <a:rPr lang="zh-CN" altLang="en-US" dirty="0" smtClean="0"/>
              <a:t>的时间复杂度为</a:t>
            </a:r>
            <a:r>
              <a:rPr lang="en-US" altLang="zh-CN" dirty="0" smtClean="0"/>
              <a:t>O(m)</a:t>
            </a:r>
          </a:p>
          <a:p>
            <a:r>
              <a:rPr lang="zh-CN" altLang="en-US" dirty="0" smtClean="0"/>
              <a:t>匹配字符串的复杂度为</a:t>
            </a:r>
            <a:r>
              <a:rPr lang="en-US" altLang="zh-CN" dirty="0" smtClean="0"/>
              <a:t>O(n)</a:t>
            </a:r>
          </a:p>
          <a:p>
            <a:r>
              <a:rPr lang="zh-CN" altLang="en-US" dirty="0" smtClean="0"/>
              <a:t>总体时间复杂度为</a:t>
            </a:r>
            <a:r>
              <a:rPr lang="en-US" altLang="zh-CN" dirty="0" smtClean="0"/>
              <a:t>O(</a:t>
            </a:r>
            <a:r>
              <a:rPr lang="en-US" altLang="zh-CN" dirty="0" err="1" smtClean="0"/>
              <a:t>m+n</a:t>
            </a:r>
            <a:r>
              <a:rPr lang="en-US" altLang="zh-CN" dirty="0" smtClean="0"/>
              <a:t>)</a:t>
            </a:r>
            <a:endParaRPr lang="zh-CN" altLang="en-US" dirty="0"/>
          </a:p>
        </p:txBody>
      </p:sp>
    </p:spTree>
    <p:extLst>
      <p:ext uri="{BB962C8B-B14F-4D97-AF65-F5344CB8AC3E}">
        <p14:creationId xmlns:p14="http://schemas.microsoft.com/office/powerpoint/2010/main" val="140288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第四章 矩阵与散列表</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en-US" altLang="zh-CN" sz="3200" dirty="0" smtClean="0"/>
              <a:t>Matrix and Hash Table</a:t>
            </a:r>
          </a:p>
        </p:txBody>
      </p:sp>
    </p:spTree>
    <p:extLst>
      <p:ext uri="{BB962C8B-B14F-4D97-AF65-F5344CB8AC3E}">
        <p14:creationId xmlns:p14="http://schemas.microsoft.com/office/powerpoint/2010/main" val="382674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pPr eaLnBrk="1" hangingPunct="1"/>
            <a:r>
              <a:rPr lang="zh-CN" altLang="en-US" smtClean="0">
                <a:latin typeface="宋体" charset="-122"/>
                <a:ea typeface="宋体" charset="-122"/>
              </a:rPr>
              <a:t>学习目标</a:t>
            </a:r>
          </a:p>
        </p:txBody>
      </p:sp>
      <p:sp>
        <p:nvSpPr>
          <p:cNvPr id="17410" name="内容占位符 2"/>
          <p:cNvSpPr>
            <a:spLocks noGrp="1"/>
          </p:cNvSpPr>
          <p:nvPr>
            <p:ph idx="1"/>
          </p:nvPr>
        </p:nvSpPr>
        <p:spPr/>
        <p:txBody>
          <a:bodyPr/>
          <a:lstStyle/>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a:rPr>
              <a:t>掌握</a:t>
            </a:r>
            <a:r>
              <a:rPr lang="zh-CN" altLang="en-US" spc="-15" dirty="0">
                <a:solidFill>
                  <a:srgbClr val="0000FF"/>
                </a:solidFill>
                <a:latin typeface="Microsoft YaHei UI" panose="020B0503020204020204" pitchFamily="34" charset="-122"/>
                <a:ea typeface="Microsoft YaHei UI" panose="020B0503020204020204" pitchFamily="34" charset="-122"/>
                <a:cs typeface="宋体"/>
              </a:rPr>
              <a:t>多维数组</a:t>
            </a:r>
            <a:r>
              <a:rPr lang="zh-CN" altLang="en-US" spc="-15" dirty="0">
                <a:latin typeface="Microsoft YaHei UI" panose="020B0503020204020204" pitchFamily="34" charset="-122"/>
                <a:ea typeface="Microsoft YaHei UI" panose="020B0503020204020204" pitchFamily="34" charset="-122"/>
                <a:cs typeface="宋体"/>
              </a:rPr>
              <a:t>的</a:t>
            </a:r>
            <a:r>
              <a:rPr lang="zh-CN" altLang="en-US" spc="-15" dirty="0">
                <a:solidFill>
                  <a:srgbClr val="FF0000"/>
                </a:solidFill>
                <a:latin typeface="Microsoft YaHei UI" panose="020B0503020204020204" pitchFamily="34" charset="-122"/>
                <a:ea typeface="Microsoft YaHei UI" panose="020B0503020204020204" pitchFamily="34" charset="-122"/>
                <a:cs typeface="宋体"/>
              </a:rPr>
              <a:t>存储和表示</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a:rPr>
              <a:t>方法</a:t>
            </a:r>
            <a:endParaRPr lang="en-US" altLang="zh-CN" spc="-15" dirty="0" smtClean="0">
              <a:latin typeface="Microsoft YaHei UI" panose="020B0503020204020204" pitchFamily="34" charset="-122"/>
              <a:ea typeface="Microsoft YaHei UI" panose="020B0503020204020204" pitchFamily="34" charset="-122"/>
              <a:cs typeface="宋体"/>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a:rPr>
              <a:t>掌握</a:t>
            </a:r>
            <a:r>
              <a:rPr lang="zh-CN" altLang="en-US" spc="-15" dirty="0">
                <a:latin typeface="Microsoft YaHei UI" panose="020B0503020204020204" pitchFamily="34" charset="-122"/>
                <a:ea typeface="Microsoft YaHei UI" panose="020B0503020204020204" pitchFamily="34" charset="-122"/>
                <a:cs typeface="宋体"/>
              </a:rPr>
              <a:t>对</a:t>
            </a:r>
            <a:r>
              <a:rPr lang="zh-CN" altLang="en-US" spc="-15" dirty="0">
                <a:solidFill>
                  <a:srgbClr val="FF0000"/>
                </a:solidFill>
                <a:latin typeface="Microsoft YaHei UI" panose="020B0503020204020204" pitchFamily="34" charset="-122"/>
                <a:ea typeface="Microsoft YaHei UI" panose="020B0503020204020204" pitchFamily="34" charset="-122"/>
                <a:cs typeface="宋体"/>
              </a:rPr>
              <a:t>特殊矩阵进行</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a:rPr>
              <a:t>压缩</a:t>
            </a:r>
            <a:r>
              <a:rPr lang="zh-CN" altLang="en-US" spc="-10" dirty="0" smtClean="0">
                <a:solidFill>
                  <a:srgbClr val="FF0000"/>
                </a:solidFill>
                <a:latin typeface="Microsoft YaHei UI" panose="020B0503020204020204" pitchFamily="34" charset="-122"/>
                <a:ea typeface="Microsoft YaHei UI" panose="020B0503020204020204" pitchFamily="34" charset="-122"/>
                <a:cs typeface="宋体"/>
              </a:rPr>
              <a:t>存储</a:t>
            </a:r>
            <a:r>
              <a:rPr lang="zh-CN" altLang="en-US" spc="-15" dirty="0">
                <a:latin typeface="Microsoft YaHei UI" panose="020B0503020204020204" pitchFamily="34" charset="-122"/>
                <a:ea typeface="Microsoft YaHei UI" panose="020B0503020204020204" pitchFamily="34" charset="-122"/>
                <a:cs typeface="宋体"/>
              </a:rPr>
              <a:t>时的</a:t>
            </a:r>
            <a:r>
              <a:rPr lang="zh-CN" altLang="en-US" spc="-15" dirty="0">
                <a:solidFill>
                  <a:srgbClr val="FF0000"/>
                </a:solidFill>
                <a:latin typeface="Microsoft YaHei UI" panose="020B0503020204020204" pitchFamily="34" charset="-122"/>
                <a:ea typeface="Microsoft YaHei UI" panose="020B0503020204020204" pitchFamily="34" charset="-122"/>
                <a:cs typeface="宋体"/>
              </a:rPr>
              <a:t>下标变换</a:t>
            </a:r>
            <a:r>
              <a:rPr lang="zh-CN" altLang="en-US" spc="-15" dirty="0" smtClean="0">
                <a:latin typeface="Microsoft YaHei UI" panose="020B0503020204020204" pitchFamily="34" charset="-122"/>
                <a:ea typeface="Microsoft YaHei UI" panose="020B0503020204020204" pitchFamily="34" charset="-122"/>
                <a:cs typeface="宋体"/>
              </a:rPr>
              <a:t>公式</a:t>
            </a:r>
            <a:endParaRPr lang="en-US" altLang="zh-CN" spc="-15" dirty="0" smtClean="0">
              <a:latin typeface="Microsoft YaHei UI" panose="020B0503020204020204" pitchFamily="34" charset="-122"/>
              <a:ea typeface="Microsoft YaHei UI" panose="020B0503020204020204" pitchFamily="34" charset="-122"/>
              <a:cs typeface="宋体"/>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a:rPr>
              <a:t>了解</a:t>
            </a:r>
            <a:r>
              <a:rPr lang="zh-CN" altLang="en-US" spc="-15" dirty="0">
                <a:latin typeface="Microsoft YaHei UI" panose="020B0503020204020204" pitchFamily="34" charset="-122"/>
                <a:ea typeface="Microsoft YaHei UI" panose="020B0503020204020204" pitchFamily="34" charset="-122"/>
                <a:cs typeface="宋体"/>
              </a:rPr>
              <a:t>稀疏矩阵的压缩存储</a:t>
            </a:r>
            <a:r>
              <a:rPr lang="zh-CN" altLang="en-US" spc="-15" dirty="0">
                <a:solidFill>
                  <a:srgbClr val="FF0000"/>
                </a:solidFill>
                <a:latin typeface="Microsoft YaHei UI" panose="020B0503020204020204" pitchFamily="34" charset="-122"/>
                <a:ea typeface="Microsoft YaHei UI" panose="020B0503020204020204" pitchFamily="34" charset="-122"/>
                <a:cs typeface="宋体"/>
              </a:rPr>
              <a:t>表示</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a:rPr>
              <a:t>方法及适用范围</a:t>
            </a:r>
            <a:endParaRPr lang="en-US" altLang="zh-CN" spc="-15" dirty="0" smtClean="0">
              <a:solidFill>
                <a:srgbClr val="FF0000"/>
              </a:solidFill>
              <a:latin typeface="Microsoft YaHei UI" panose="020B0503020204020204" pitchFamily="34" charset="-122"/>
              <a:ea typeface="Microsoft YaHei UI" panose="020B0503020204020204" pitchFamily="34" charset="-122"/>
              <a:cs typeface="宋体"/>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a:rPr>
              <a:t>掌握</a:t>
            </a:r>
            <a:r>
              <a:rPr lang="zh-CN" altLang="en-US" spc="-15" dirty="0">
                <a:solidFill>
                  <a:srgbClr val="0000FF"/>
                </a:solidFill>
                <a:latin typeface="Microsoft YaHei UI" panose="020B0503020204020204" pitchFamily="34" charset="-122"/>
                <a:ea typeface="Microsoft YaHei UI" panose="020B0503020204020204" pitchFamily="34" charset="-122"/>
                <a:cs typeface="宋体"/>
              </a:rPr>
              <a:t>散列表</a:t>
            </a:r>
            <a:r>
              <a:rPr lang="zh-CN" altLang="en-US" spc="-15" dirty="0">
                <a:latin typeface="Microsoft YaHei UI" panose="020B0503020204020204" pitchFamily="34" charset="-122"/>
                <a:ea typeface="Microsoft YaHei UI" panose="020B0503020204020204" pitchFamily="34" charset="-122"/>
                <a:cs typeface="宋体"/>
              </a:rPr>
              <a:t>的</a:t>
            </a:r>
            <a:r>
              <a:rPr lang="zh-CN" altLang="en-US" spc="-15" dirty="0">
                <a:solidFill>
                  <a:srgbClr val="FF0000"/>
                </a:solidFill>
                <a:latin typeface="Microsoft YaHei UI" panose="020B0503020204020204" pitchFamily="34" charset="-122"/>
                <a:ea typeface="Microsoft YaHei UI" panose="020B0503020204020204" pitchFamily="34" charset="-122"/>
                <a:cs typeface="宋体"/>
              </a:rPr>
              <a:t>存储和表示</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a:rPr>
              <a:t>方法</a:t>
            </a:r>
            <a:endParaRPr lang="en-US" altLang="zh-CN" spc="-15" dirty="0" smtClean="0">
              <a:solidFill>
                <a:srgbClr val="FF0000"/>
              </a:solidFill>
              <a:latin typeface="Microsoft YaHei UI" panose="020B0503020204020204" pitchFamily="34" charset="-122"/>
              <a:ea typeface="Microsoft YaHei UI" panose="020B0503020204020204" pitchFamily="34" charset="-122"/>
              <a:cs typeface="宋体"/>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a:rPr>
              <a:t>掌握</a:t>
            </a:r>
            <a:r>
              <a:rPr lang="zh-CN" altLang="en-US" spc="-15" dirty="0">
                <a:solidFill>
                  <a:srgbClr val="FF0000"/>
                </a:solidFill>
                <a:latin typeface="Microsoft YaHei UI" panose="020B0503020204020204" pitchFamily="34" charset="-122"/>
                <a:ea typeface="Microsoft YaHei UI" panose="020B0503020204020204" pitchFamily="34" charset="-122"/>
                <a:cs typeface="宋体"/>
              </a:rPr>
              <a:t>散列算法</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a:rPr>
              <a:t>及</a:t>
            </a:r>
            <a:r>
              <a:rPr lang="zh-CN" altLang="en-US" spc="-15" dirty="0">
                <a:solidFill>
                  <a:srgbClr val="FF0000"/>
                </a:solidFill>
                <a:latin typeface="Microsoft YaHei UI" panose="020B0503020204020204" pitchFamily="34" charset="-122"/>
                <a:ea typeface="Microsoft YaHei UI" panose="020B0503020204020204" pitchFamily="34" charset="-122"/>
                <a:cs typeface="宋体"/>
              </a:rPr>
              <a:t>适用范围</a:t>
            </a:r>
            <a:endParaRPr lang="en-US" altLang="zh-CN" spc="-15" dirty="0">
              <a:solidFill>
                <a:srgbClr val="FF0000"/>
              </a:solidFill>
              <a:latin typeface="Microsoft YaHei UI" panose="020B0503020204020204" pitchFamily="34" charset="-122"/>
              <a:ea typeface="Microsoft YaHei UI" panose="020B0503020204020204" pitchFamily="34" charset="-122"/>
              <a:cs typeface="宋体"/>
            </a:endParaRPr>
          </a:p>
          <a:p>
            <a:pPr marL="12700" marR="5080" algn="just">
              <a:lnSpc>
                <a:spcPct val="100000"/>
              </a:lnSpc>
              <a:spcBef>
                <a:spcPts val="1010"/>
              </a:spcBef>
            </a:pPr>
            <a:endParaRPr lang="zh-CN" altLang="en-US" dirty="0">
              <a:latin typeface="Microsoft YaHei UI" panose="020B0503020204020204" pitchFamily="34" charset="-122"/>
              <a:ea typeface="Microsoft YaHei UI" panose="020B0503020204020204" pitchFamily="34" charset="-122"/>
              <a:cs typeface="宋体"/>
            </a:endParaRPr>
          </a:p>
        </p:txBody>
      </p:sp>
    </p:spTree>
    <p:extLst>
      <p:ext uri="{BB962C8B-B14F-4D97-AF65-F5344CB8AC3E}">
        <p14:creationId xmlns:p14="http://schemas.microsoft.com/office/powerpoint/2010/main" val="135529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dirty="0" smtClean="0">
                <a:latin typeface="宋体" charset="-122"/>
                <a:ea typeface="宋体" charset="-122"/>
              </a:rPr>
              <a:t>本章内容</a:t>
            </a:r>
          </a:p>
        </p:txBody>
      </p:sp>
      <p:sp>
        <p:nvSpPr>
          <p:cNvPr id="3" name="内容占位符 2"/>
          <p:cNvSpPr>
            <a:spLocks noGrp="1"/>
          </p:cNvSpPr>
          <p:nvPr>
            <p:ph idx="1"/>
          </p:nvPr>
        </p:nvSpPr>
        <p:spPr/>
        <p:txBody>
          <a:bodyPr>
            <a:normAutofit/>
          </a:bodyPr>
          <a:lstStyle/>
          <a:p>
            <a:pPr>
              <a:defRPr/>
            </a:pPr>
            <a:r>
              <a:rPr lang="zh-CN" altLang="en-US" dirty="0" smtClean="0"/>
              <a:t>数组</a:t>
            </a:r>
            <a:r>
              <a:rPr lang="zh-CN" altLang="en-US" dirty="0"/>
              <a:t>与矩阵</a:t>
            </a:r>
            <a:endParaRPr lang="en-US" altLang="zh-CN" dirty="0"/>
          </a:p>
          <a:p>
            <a:pPr lvl="1">
              <a:defRPr/>
            </a:pPr>
            <a:r>
              <a:rPr lang="zh-CN" altLang="en-US" dirty="0"/>
              <a:t>特殊</a:t>
            </a:r>
            <a:r>
              <a:rPr lang="zh-CN" altLang="en-US" dirty="0" smtClean="0"/>
              <a:t>矩阵：对角矩阵</a:t>
            </a:r>
            <a:r>
              <a:rPr lang="zh-CN" altLang="en-US" dirty="0"/>
              <a:t>、三对角矩阵、三角矩阵、对称矩阵</a:t>
            </a:r>
            <a:endParaRPr lang="en-US" altLang="zh-CN" dirty="0"/>
          </a:p>
          <a:p>
            <a:pPr lvl="1">
              <a:defRPr/>
            </a:pPr>
            <a:r>
              <a:rPr lang="zh-CN" altLang="en-US" dirty="0" smtClean="0"/>
              <a:t>稀疏矩阵</a:t>
            </a:r>
            <a:endParaRPr lang="en-US" altLang="zh-CN" dirty="0" smtClean="0"/>
          </a:p>
          <a:p>
            <a:pPr lvl="2">
              <a:defRPr/>
            </a:pPr>
            <a:r>
              <a:rPr lang="zh-CN" altLang="en-US" dirty="0" smtClean="0"/>
              <a:t>数组描述（</a:t>
            </a:r>
            <a:r>
              <a:rPr lang="en-US" altLang="zh-CN" dirty="0" smtClean="0"/>
              <a:t>Array based</a:t>
            </a:r>
            <a:r>
              <a:rPr lang="zh-CN" altLang="en-US" dirty="0" smtClean="0"/>
              <a:t>）</a:t>
            </a:r>
            <a:endParaRPr lang="en-US" altLang="zh-CN" dirty="0" smtClean="0"/>
          </a:p>
          <a:p>
            <a:pPr lvl="2">
              <a:defRPr/>
            </a:pPr>
            <a:r>
              <a:rPr lang="zh-CN" altLang="en-US" dirty="0"/>
              <a:t>链表描述</a:t>
            </a:r>
            <a:r>
              <a:rPr lang="zh-CN" altLang="en-US" dirty="0" smtClean="0"/>
              <a:t>（</a:t>
            </a:r>
            <a:r>
              <a:rPr lang="en-US" altLang="zh-CN" dirty="0" smtClean="0"/>
              <a:t>Linked</a:t>
            </a:r>
            <a:r>
              <a:rPr lang="zh-CN" altLang="en-US" dirty="0" smtClean="0"/>
              <a:t>）</a:t>
            </a:r>
            <a:endParaRPr lang="en-US" altLang="zh-CN" dirty="0" smtClean="0"/>
          </a:p>
          <a:p>
            <a:pPr>
              <a:defRPr/>
            </a:pPr>
            <a:r>
              <a:rPr lang="zh-CN" altLang="en-US" dirty="0" smtClean="0"/>
              <a:t>散列表</a:t>
            </a:r>
            <a:r>
              <a:rPr lang="en-US" altLang="zh-CN" dirty="0" smtClean="0"/>
              <a:t>	</a:t>
            </a:r>
          </a:p>
          <a:p>
            <a:pPr lvl="1">
              <a:defRPr/>
            </a:pPr>
            <a:r>
              <a:rPr lang="zh-CN" altLang="en-US" dirty="0"/>
              <a:t>字典（有序表）的定义</a:t>
            </a:r>
            <a:endParaRPr lang="en-US" altLang="zh-CN" dirty="0"/>
          </a:p>
          <a:p>
            <a:pPr lvl="1">
              <a:defRPr/>
            </a:pPr>
            <a:r>
              <a:rPr lang="zh-CN" altLang="en-US" dirty="0">
                <a:solidFill>
                  <a:schemeClr val="bg1">
                    <a:lumMod val="65000"/>
                  </a:schemeClr>
                </a:solidFill>
              </a:rPr>
              <a:t>跳表</a:t>
            </a:r>
            <a:endParaRPr lang="en-US" altLang="zh-CN" dirty="0">
              <a:solidFill>
                <a:schemeClr val="bg1">
                  <a:lumMod val="65000"/>
                </a:schemeClr>
              </a:solidFill>
            </a:endParaRPr>
          </a:p>
          <a:p>
            <a:pPr lvl="1">
              <a:defRPr/>
            </a:pPr>
            <a:r>
              <a:rPr lang="zh-CN" altLang="en-US" dirty="0"/>
              <a:t>散列表</a:t>
            </a:r>
            <a:endParaRPr lang="en-US" altLang="zh-CN" dirty="0"/>
          </a:p>
          <a:p>
            <a:pPr lvl="1">
              <a:defRPr/>
            </a:pPr>
            <a:r>
              <a:rPr lang="zh-CN" altLang="en-US" dirty="0">
                <a:solidFill>
                  <a:schemeClr val="bg1">
                    <a:lumMod val="65000"/>
                  </a:schemeClr>
                </a:solidFill>
              </a:rPr>
              <a:t>文本压缩应用</a:t>
            </a:r>
          </a:p>
          <a:p>
            <a:pPr lvl="2">
              <a:defRPr/>
            </a:pPr>
            <a:endParaRPr lang="en-US" altLang="zh-CN" dirty="0"/>
          </a:p>
        </p:txBody>
      </p:sp>
    </p:spTree>
    <p:extLst>
      <p:ext uri="{BB962C8B-B14F-4D97-AF65-F5344CB8AC3E}">
        <p14:creationId xmlns:p14="http://schemas.microsoft.com/office/powerpoint/2010/main" val="77191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latin typeface="宋体" pitchFamily="2" charset="-122"/>
              </a:rPr>
              <a:t>多维数组的保存方式</a:t>
            </a:r>
          </a:p>
        </p:txBody>
      </p:sp>
      <p:sp>
        <p:nvSpPr>
          <p:cNvPr id="36867" name="Rectangle 3"/>
          <p:cNvSpPr>
            <a:spLocks noGrp="1" noChangeArrowheads="1"/>
          </p:cNvSpPr>
          <p:nvPr>
            <p:ph type="body" idx="1"/>
          </p:nvPr>
        </p:nvSpPr>
        <p:spPr/>
        <p:txBody>
          <a:bodyPr/>
          <a:lstStyle/>
          <a:p>
            <a:pPr eaLnBrk="1" hangingPunct="1"/>
            <a:r>
              <a:rPr lang="zh-CN" altLang="en-US" dirty="0" smtClean="0"/>
              <a:t>计算机内存</a:t>
            </a:r>
            <a:r>
              <a:rPr lang="en-US" altLang="zh-CN" dirty="0" smtClean="0"/>
              <a:t>——</a:t>
            </a:r>
            <a:r>
              <a:rPr lang="zh-CN" altLang="en-US" dirty="0" smtClean="0">
                <a:solidFill>
                  <a:srgbClr val="0000CC"/>
                </a:solidFill>
              </a:rPr>
              <a:t>一维连续存储</a:t>
            </a:r>
            <a:endParaRPr lang="en-US" altLang="zh-CN" dirty="0" smtClean="0"/>
          </a:p>
          <a:p>
            <a:pPr lvl="1" eaLnBrk="1" hangingPunct="1"/>
            <a:r>
              <a:rPr lang="zh-CN" altLang="en-US" dirty="0" smtClean="0"/>
              <a:t>多维数组如何与真实内存对应（</a:t>
            </a:r>
            <a:r>
              <a:rPr lang="zh-CN" altLang="en-US" dirty="0" smtClean="0">
                <a:solidFill>
                  <a:srgbClr val="FF0000"/>
                </a:solidFill>
              </a:rPr>
              <a:t>映射</a:t>
            </a:r>
            <a:r>
              <a:rPr lang="zh-CN" altLang="en-US" dirty="0" smtClean="0"/>
              <a:t>）？</a:t>
            </a:r>
          </a:p>
          <a:p>
            <a:pPr lvl="1" eaLnBrk="1" hangingPunct="1"/>
            <a:r>
              <a:rPr lang="zh-CN" altLang="en-US" dirty="0" smtClean="0"/>
              <a:t>多维数组元素</a:t>
            </a:r>
            <a:r>
              <a:rPr lang="zh-CN" altLang="en-US" dirty="0" smtClean="0">
                <a:sym typeface="Wingdings" pitchFamily="2" charset="2"/>
              </a:rPr>
              <a:t></a:t>
            </a:r>
            <a:r>
              <a:rPr lang="en-US" altLang="zh-CN" dirty="0" smtClean="0"/>
              <a:t>start</a:t>
            </a:r>
            <a:r>
              <a:rPr lang="zh-CN" altLang="en-US" dirty="0" smtClean="0"/>
              <a:t>～</a:t>
            </a:r>
            <a:r>
              <a:rPr lang="en-US" altLang="zh-CN" dirty="0" err="1" smtClean="0"/>
              <a:t>start+size</a:t>
            </a:r>
            <a:r>
              <a:rPr lang="en-US" altLang="zh-CN" dirty="0" smtClean="0"/>
              <a:t>(score)-1</a:t>
            </a:r>
          </a:p>
          <a:p>
            <a:pPr lvl="1" eaLnBrk="1" hangingPunct="1"/>
            <a:r>
              <a:rPr lang="zh-CN" altLang="en-US" dirty="0" smtClean="0"/>
              <a:t>实现映射</a:t>
            </a:r>
            <a:r>
              <a:rPr lang="en-US" altLang="zh-CN" dirty="0" smtClean="0"/>
              <a:t>[</a:t>
            </a:r>
            <a:r>
              <a:rPr lang="en-US" altLang="zh-CN" i="1" dirty="0" smtClean="0"/>
              <a:t>i</a:t>
            </a:r>
            <a:r>
              <a:rPr lang="en-US" altLang="zh-CN" baseline="-25000" dirty="0" smtClean="0"/>
              <a:t>1</a:t>
            </a:r>
            <a:r>
              <a:rPr lang="en-US" altLang="zh-CN" dirty="0" smtClean="0"/>
              <a:t>][</a:t>
            </a:r>
            <a:r>
              <a:rPr lang="en-US" altLang="zh-CN" i="1" dirty="0" smtClean="0"/>
              <a:t>i</a:t>
            </a:r>
            <a:r>
              <a:rPr lang="en-US" altLang="zh-CN" baseline="-25000" dirty="0" smtClean="0"/>
              <a:t>2</a:t>
            </a:r>
            <a:r>
              <a:rPr lang="en-US" altLang="zh-CN" dirty="0" smtClean="0"/>
              <a:t>][</a:t>
            </a:r>
            <a:r>
              <a:rPr lang="en-US" altLang="zh-CN" i="1" dirty="0" smtClean="0"/>
              <a:t>i</a:t>
            </a:r>
            <a:r>
              <a:rPr lang="en-US" altLang="zh-CN" baseline="-25000" dirty="0" smtClean="0"/>
              <a:t>3</a:t>
            </a:r>
            <a:r>
              <a:rPr lang="en-US" altLang="zh-CN" dirty="0" smtClean="0"/>
              <a:t>]...[</a:t>
            </a:r>
            <a:r>
              <a:rPr lang="en-US" altLang="zh-CN" i="1" dirty="0" err="1" smtClean="0"/>
              <a:t>i</a:t>
            </a:r>
            <a:r>
              <a:rPr lang="en-US" altLang="zh-CN" i="1" baseline="-25000" dirty="0" err="1" smtClean="0"/>
              <a:t>k</a:t>
            </a:r>
            <a:r>
              <a:rPr lang="en-US" altLang="zh-CN" dirty="0" smtClean="0"/>
              <a:t>]</a:t>
            </a:r>
            <a:r>
              <a:rPr lang="en-US" altLang="zh-CN" dirty="0" smtClean="0">
                <a:sym typeface="Wingdings" pitchFamily="2" charset="2"/>
              </a:rPr>
              <a:t></a:t>
            </a:r>
            <a:r>
              <a:rPr lang="en-US" altLang="zh-CN" dirty="0" smtClean="0"/>
              <a:t>[0, </a:t>
            </a:r>
            <a:r>
              <a:rPr lang="en-US" altLang="zh-CN" i="1" dirty="0" smtClean="0"/>
              <a:t>n</a:t>
            </a:r>
            <a:r>
              <a:rPr lang="en-US" altLang="zh-CN" dirty="0" smtClean="0"/>
              <a:t>-1]</a:t>
            </a:r>
            <a:br>
              <a:rPr lang="en-US" altLang="zh-CN" dirty="0" smtClean="0"/>
            </a:br>
            <a:r>
              <a:rPr lang="en-US" altLang="zh-CN" i="1" dirty="0" smtClean="0">
                <a:solidFill>
                  <a:srgbClr val="FF0000"/>
                </a:solidFill>
              </a:rPr>
              <a:t>map</a:t>
            </a:r>
            <a:r>
              <a:rPr lang="en-US" altLang="zh-CN" dirty="0" smtClean="0">
                <a:solidFill>
                  <a:srgbClr val="FF0000"/>
                </a:solidFill>
              </a:rPr>
              <a:t>(</a:t>
            </a:r>
            <a:r>
              <a:rPr lang="en-US" altLang="zh-CN" i="1" dirty="0" smtClean="0">
                <a:solidFill>
                  <a:srgbClr val="FF0000"/>
                </a:solidFill>
              </a:rPr>
              <a:t>i</a:t>
            </a:r>
            <a:r>
              <a:rPr lang="en-US" altLang="zh-CN" baseline="-25000" dirty="0" smtClean="0">
                <a:solidFill>
                  <a:srgbClr val="FF0000"/>
                </a:solidFill>
              </a:rPr>
              <a:t>1</a:t>
            </a:r>
            <a:r>
              <a:rPr lang="en-US" altLang="zh-CN" dirty="0" smtClean="0">
                <a:solidFill>
                  <a:srgbClr val="FF0000"/>
                </a:solidFill>
              </a:rPr>
              <a:t>, </a:t>
            </a:r>
            <a:r>
              <a:rPr lang="en-US" altLang="zh-CN" i="1" dirty="0" smtClean="0">
                <a:solidFill>
                  <a:srgbClr val="FF0000"/>
                </a:solidFill>
              </a:rPr>
              <a:t>i</a:t>
            </a:r>
            <a:r>
              <a:rPr lang="en-US" altLang="zh-CN" baseline="-25000" dirty="0" smtClean="0">
                <a:solidFill>
                  <a:srgbClr val="FF0000"/>
                </a:solidFill>
              </a:rPr>
              <a:t>2</a:t>
            </a:r>
            <a:r>
              <a:rPr lang="en-US" altLang="zh-CN" dirty="0" smtClean="0">
                <a:solidFill>
                  <a:srgbClr val="FF0000"/>
                </a:solidFill>
              </a:rPr>
              <a:t>, </a:t>
            </a:r>
            <a:r>
              <a:rPr lang="en-US" altLang="zh-CN" i="1" dirty="0" smtClean="0">
                <a:solidFill>
                  <a:srgbClr val="FF0000"/>
                </a:solidFill>
              </a:rPr>
              <a:t>i</a:t>
            </a:r>
            <a:r>
              <a:rPr lang="en-US" altLang="zh-CN" baseline="-25000" dirty="0" smtClean="0">
                <a:solidFill>
                  <a:srgbClr val="FF0000"/>
                </a:solidFill>
              </a:rPr>
              <a:t>3</a:t>
            </a:r>
            <a:r>
              <a:rPr lang="en-US" altLang="zh-CN" dirty="0" smtClean="0">
                <a:solidFill>
                  <a:srgbClr val="FF0000"/>
                </a:solidFill>
              </a:rPr>
              <a:t>, ..., </a:t>
            </a:r>
            <a:r>
              <a:rPr lang="en-US" altLang="zh-CN" i="1" dirty="0" err="1" smtClean="0">
                <a:solidFill>
                  <a:srgbClr val="FF0000"/>
                </a:solidFill>
              </a:rPr>
              <a:t>i</a:t>
            </a:r>
            <a:r>
              <a:rPr lang="en-US" altLang="zh-CN" i="1" baseline="-25000" dirty="0" err="1" smtClean="0">
                <a:solidFill>
                  <a:srgbClr val="FF0000"/>
                </a:solidFill>
              </a:rPr>
              <a:t>k</a:t>
            </a:r>
            <a:r>
              <a:rPr lang="en-US" altLang="zh-CN" dirty="0" smtClean="0">
                <a:solidFill>
                  <a:srgbClr val="FF0000"/>
                </a:solidFill>
              </a:rPr>
              <a:t>)</a:t>
            </a:r>
          </a:p>
          <a:p>
            <a:pPr lvl="1" eaLnBrk="1" hangingPunct="1"/>
            <a:r>
              <a:rPr lang="zh-CN" altLang="en-US" dirty="0" smtClean="0"/>
              <a:t>存储位置</a:t>
            </a:r>
            <a:endParaRPr lang="en-US" altLang="zh-CN" dirty="0" smtClean="0"/>
          </a:p>
          <a:p>
            <a:pPr lvl="1" eaLnBrk="1" hangingPunct="1">
              <a:buFont typeface="Arial" pitchFamily="34" charset="0"/>
              <a:buNone/>
            </a:pPr>
            <a:r>
              <a:rPr lang="en-US" altLang="zh-CN" dirty="0" smtClean="0"/>
              <a:t>	</a:t>
            </a:r>
            <a:r>
              <a:rPr lang="en-US" altLang="zh-CN" dirty="0" err="1" smtClean="0">
                <a:solidFill>
                  <a:srgbClr val="FF0000"/>
                </a:solidFill>
              </a:rPr>
              <a:t>start+</a:t>
            </a:r>
            <a:r>
              <a:rPr lang="en-US" altLang="zh-CN" i="1" dirty="0" err="1" smtClean="0">
                <a:solidFill>
                  <a:srgbClr val="FF0000"/>
                </a:solidFill>
              </a:rPr>
              <a:t>map</a:t>
            </a:r>
            <a:r>
              <a:rPr lang="en-US" altLang="zh-CN" dirty="0" smtClean="0">
                <a:solidFill>
                  <a:srgbClr val="FF0000"/>
                </a:solidFill>
              </a:rPr>
              <a:t>(</a:t>
            </a:r>
            <a:r>
              <a:rPr lang="en-US" altLang="zh-CN" i="1" dirty="0" smtClean="0">
                <a:solidFill>
                  <a:srgbClr val="FF0000"/>
                </a:solidFill>
              </a:rPr>
              <a:t>i</a:t>
            </a:r>
            <a:r>
              <a:rPr lang="en-US" altLang="zh-CN" baseline="-25000" dirty="0" smtClean="0">
                <a:solidFill>
                  <a:srgbClr val="FF0000"/>
                </a:solidFill>
              </a:rPr>
              <a:t>1</a:t>
            </a:r>
            <a:r>
              <a:rPr lang="en-US" altLang="zh-CN" dirty="0" smtClean="0">
                <a:solidFill>
                  <a:srgbClr val="FF0000"/>
                </a:solidFill>
              </a:rPr>
              <a:t>, </a:t>
            </a:r>
            <a:r>
              <a:rPr lang="en-US" altLang="zh-CN" i="1" dirty="0" smtClean="0">
                <a:solidFill>
                  <a:srgbClr val="FF0000"/>
                </a:solidFill>
              </a:rPr>
              <a:t>i</a:t>
            </a:r>
            <a:r>
              <a:rPr lang="en-US" altLang="zh-CN" baseline="-25000" dirty="0" smtClean="0">
                <a:solidFill>
                  <a:srgbClr val="FF0000"/>
                </a:solidFill>
              </a:rPr>
              <a:t>2</a:t>
            </a:r>
            <a:r>
              <a:rPr lang="en-US" altLang="zh-CN" dirty="0" smtClean="0">
                <a:solidFill>
                  <a:srgbClr val="FF0000"/>
                </a:solidFill>
              </a:rPr>
              <a:t>, </a:t>
            </a:r>
            <a:r>
              <a:rPr lang="en-US" altLang="zh-CN" i="1" dirty="0" smtClean="0">
                <a:solidFill>
                  <a:srgbClr val="FF0000"/>
                </a:solidFill>
              </a:rPr>
              <a:t>i</a:t>
            </a:r>
            <a:r>
              <a:rPr lang="en-US" altLang="zh-CN" baseline="-25000" dirty="0" smtClean="0">
                <a:solidFill>
                  <a:srgbClr val="FF0000"/>
                </a:solidFill>
              </a:rPr>
              <a:t>3</a:t>
            </a:r>
            <a:r>
              <a:rPr lang="en-US" altLang="zh-CN" dirty="0" smtClean="0">
                <a:solidFill>
                  <a:srgbClr val="FF0000"/>
                </a:solidFill>
              </a:rPr>
              <a:t>, ..., </a:t>
            </a:r>
            <a:r>
              <a:rPr lang="en-US" altLang="zh-CN" i="1" dirty="0" err="1" smtClean="0">
                <a:solidFill>
                  <a:srgbClr val="FF0000"/>
                </a:solidFill>
              </a:rPr>
              <a:t>i</a:t>
            </a:r>
            <a:r>
              <a:rPr lang="en-US" altLang="zh-CN" i="1" baseline="-25000" dirty="0" err="1" smtClean="0">
                <a:solidFill>
                  <a:srgbClr val="FF0000"/>
                </a:solidFill>
              </a:rPr>
              <a:t>k</a:t>
            </a:r>
            <a:r>
              <a:rPr lang="en-US" altLang="zh-CN" dirty="0" smtClean="0">
                <a:solidFill>
                  <a:srgbClr val="FF0000"/>
                </a:solidFill>
              </a:rPr>
              <a:t>)*</a:t>
            </a:r>
            <a:r>
              <a:rPr lang="en-US" altLang="zh-CN" dirty="0" err="1" smtClean="0">
                <a:solidFill>
                  <a:srgbClr val="FF0000"/>
                </a:solidFill>
              </a:rPr>
              <a:t>sizeof</a:t>
            </a:r>
            <a:r>
              <a:rPr lang="en-US" altLang="zh-CN" dirty="0" smtClean="0">
                <a:solidFill>
                  <a:srgbClr val="FF0000"/>
                </a:solidFill>
              </a:rPr>
              <a:t>(int)</a:t>
            </a:r>
          </a:p>
          <a:p>
            <a:pPr lvl="1" eaLnBrk="1" hangingPunct="1"/>
            <a:r>
              <a:rPr lang="zh-CN" altLang="en-US" dirty="0" smtClean="0"/>
              <a:t>一维数组：</a:t>
            </a:r>
            <a:r>
              <a:rPr lang="en-US" altLang="zh-CN" i="1" dirty="0" smtClean="0"/>
              <a:t>map</a:t>
            </a:r>
            <a:r>
              <a:rPr lang="en-US" altLang="zh-CN" dirty="0" smtClean="0"/>
              <a:t>(</a:t>
            </a:r>
            <a:r>
              <a:rPr lang="en-US" altLang="zh-CN" i="1" dirty="0" smtClean="0"/>
              <a:t>i</a:t>
            </a:r>
            <a:r>
              <a:rPr lang="en-US" altLang="zh-CN" baseline="-25000" dirty="0" smtClean="0"/>
              <a:t>1</a:t>
            </a:r>
            <a:r>
              <a:rPr lang="en-US" altLang="zh-CN" dirty="0" smtClean="0"/>
              <a:t>) = </a:t>
            </a:r>
            <a:r>
              <a:rPr lang="en-US" altLang="zh-CN" i="1" dirty="0" smtClean="0"/>
              <a:t>i</a:t>
            </a:r>
            <a:r>
              <a:rPr lang="en-US" altLang="zh-CN" baseline="-25000" dirty="0" smtClean="0"/>
              <a:t>1</a:t>
            </a:r>
          </a:p>
        </p:txBody>
      </p:sp>
    </p:spTree>
    <p:extLst>
      <p:ext uri="{BB962C8B-B14F-4D97-AF65-F5344CB8AC3E}">
        <p14:creationId xmlns:p14="http://schemas.microsoft.com/office/powerpoint/2010/main" val="23613191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行主映射</a:t>
            </a:r>
          </a:p>
        </p:txBody>
      </p:sp>
      <p:sp>
        <p:nvSpPr>
          <p:cNvPr id="38915" name="Rectangle 3"/>
          <p:cNvSpPr>
            <a:spLocks noGrp="1" noChangeArrowheads="1"/>
          </p:cNvSpPr>
          <p:nvPr>
            <p:ph type="body" idx="1"/>
          </p:nvPr>
        </p:nvSpPr>
        <p:spPr>
          <a:xfrm>
            <a:off x="1182688" y="3276600"/>
            <a:ext cx="7772400" cy="1905000"/>
          </a:xfrm>
        </p:spPr>
        <p:txBody>
          <a:bodyPr/>
          <a:lstStyle/>
          <a:p>
            <a:pPr eaLnBrk="1" hangingPunct="1"/>
            <a:r>
              <a:rPr lang="zh-CN" altLang="en-US" smtClean="0"/>
              <a:t>行主映射：存储顺序为</a:t>
            </a:r>
          </a:p>
          <a:p>
            <a:pPr lvl="1" eaLnBrk="1" hangingPunct="1"/>
            <a:r>
              <a:rPr lang="zh-CN" altLang="en-US" smtClean="0"/>
              <a:t>第一行、第二行、</a:t>
            </a:r>
            <a:r>
              <a:rPr lang="en-US" altLang="zh-CN" smtClean="0"/>
              <a:t>…</a:t>
            </a:r>
          </a:p>
          <a:p>
            <a:pPr lvl="1" eaLnBrk="1" hangingPunct="1"/>
            <a:r>
              <a:rPr lang="zh-CN" altLang="en-US" smtClean="0"/>
              <a:t>每行内：位于第一列的那个元素、第二列、</a:t>
            </a:r>
            <a:r>
              <a:rPr lang="en-US" altLang="zh-CN" smtClean="0"/>
              <a:t>…</a:t>
            </a:r>
          </a:p>
        </p:txBody>
      </p:sp>
      <p:pic>
        <p:nvPicPr>
          <p:cNvPr id="38916" name="Picture 5" descr="rowmaj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47800"/>
            <a:ext cx="4408488"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5013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列主映射</a:t>
            </a:r>
          </a:p>
        </p:txBody>
      </p:sp>
      <p:pic>
        <p:nvPicPr>
          <p:cNvPr id="39939" name="Picture 5" descr="colmaj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447800"/>
            <a:ext cx="382905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6"/>
          <p:cNvSpPr>
            <a:spLocks noChangeArrowheads="1"/>
          </p:cNvSpPr>
          <p:nvPr/>
        </p:nvSpPr>
        <p:spPr bwMode="auto">
          <a:xfrm>
            <a:off x="1190625" y="31242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rgbClr val="FF3300"/>
              </a:buClr>
              <a:buSzPct val="75000"/>
              <a:buFont typeface="Wingdings" pitchFamily="2" charset="2"/>
              <a:buChar char="m"/>
            </a:pPr>
            <a:r>
              <a:rPr lang="zh-CN" altLang="en-US" sz="3200">
                <a:latin typeface="Times New Roman" pitchFamily="18" charset="0"/>
              </a:rPr>
              <a:t>列主映射：编号顺序为</a:t>
            </a:r>
          </a:p>
          <a:p>
            <a:pPr lvl="1" eaLnBrk="1" hangingPunct="1">
              <a:spcBef>
                <a:spcPct val="20000"/>
              </a:spcBef>
              <a:buClr>
                <a:schemeClr val="folHlink"/>
              </a:buClr>
              <a:buSzPct val="69000"/>
              <a:buFont typeface="Wingdings" pitchFamily="2" charset="2"/>
              <a:buChar char="q"/>
            </a:pPr>
            <a:r>
              <a:rPr lang="zh-CN" altLang="en-US" sz="2800">
                <a:solidFill>
                  <a:srgbClr val="3333CC"/>
                </a:solidFill>
                <a:latin typeface="Times New Roman" pitchFamily="18" charset="0"/>
              </a:rPr>
              <a:t>第一列、第二列、</a:t>
            </a:r>
            <a:r>
              <a:rPr lang="en-US" altLang="zh-CN" sz="2800">
                <a:solidFill>
                  <a:srgbClr val="3333CC"/>
                </a:solidFill>
                <a:latin typeface="Times New Roman" pitchFamily="18" charset="0"/>
              </a:rPr>
              <a:t>…</a:t>
            </a:r>
          </a:p>
          <a:p>
            <a:pPr lvl="1" eaLnBrk="1" hangingPunct="1">
              <a:spcBef>
                <a:spcPct val="20000"/>
              </a:spcBef>
              <a:buClr>
                <a:schemeClr val="folHlink"/>
              </a:buClr>
              <a:buSzPct val="69000"/>
              <a:buFont typeface="Wingdings" pitchFamily="2" charset="2"/>
              <a:buChar char="q"/>
            </a:pPr>
            <a:r>
              <a:rPr lang="zh-CN" altLang="en-US" sz="2800">
                <a:solidFill>
                  <a:srgbClr val="3333CC"/>
                </a:solidFill>
                <a:latin typeface="Times New Roman" pitchFamily="18" charset="0"/>
              </a:rPr>
              <a:t>每列内：位于第一行的那个元素、第二行</a:t>
            </a:r>
          </a:p>
        </p:txBody>
      </p:sp>
    </p:spTree>
    <p:extLst>
      <p:ext uri="{BB962C8B-B14F-4D97-AF65-F5344CB8AC3E}">
        <p14:creationId xmlns:p14="http://schemas.microsoft.com/office/powerpoint/2010/main" val="16273739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特殊矩阵</a:t>
            </a:r>
          </a:p>
        </p:txBody>
      </p:sp>
      <p:sp>
        <p:nvSpPr>
          <p:cNvPr id="78851" name="Rectangle 3"/>
          <p:cNvSpPr>
            <a:spLocks noGrp="1" noChangeArrowheads="1"/>
          </p:cNvSpPr>
          <p:nvPr>
            <p:ph type="body" idx="1"/>
          </p:nvPr>
        </p:nvSpPr>
        <p:spPr/>
        <p:txBody>
          <a:bodyPr/>
          <a:lstStyle/>
          <a:p>
            <a:pPr eaLnBrk="1" hangingPunct="1"/>
            <a:r>
              <a:rPr lang="zh-CN" altLang="en-US" dirty="0" smtClean="0"/>
              <a:t>方阵（</a:t>
            </a:r>
            <a:r>
              <a:rPr lang="en-US" altLang="zh-CN" dirty="0" smtClean="0"/>
              <a:t>square  matrix</a:t>
            </a:r>
            <a:r>
              <a:rPr lang="zh-CN" altLang="en-US" dirty="0" smtClean="0"/>
              <a:t>）：行数和列数相等的矩阵</a:t>
            </a:r>
          </a:p>
          <a:p>
            <a:pPr eaLnBrk="1" hangingPunct="1"/>
            <a:r>
              <a:rPr lang="zh-CN" altLang="en-US" dirty="0" smtClean="0"/>
              <a:t>对角矩阵</a:t>
            </a:r>
            <a:r>
              <a:rPr lang="en-US" altLang="zh-CN" dirty="0" smtClean="0"/>
              <a:t>M</a:t>
            </a:r>
            <a:r>
              <a:rPr lang="zh-CN" altLang="en-US" dirty="0" smtClean="0"/>
              <a:t>阵（</a:t>
            </a:r>
            <a:r>
              <a:rPr lang="en-US" altLang="zh-CN" dirty="0" smtClean="0">
                <a:solidFill>
                  <a:schemeClr val="hlink"/>
                </a:solidFill>
              </a:rPr>
              <a:t>diagonal</a:t>
            </a:r>
            <a:r>
              <a:rPr lang="zh-CN" altLang="en-US" dirty="0" smtClean="0"/>
              <a:t>）</a:t>
            </a:r>
            <a:endParaRPr lang="en-US" altLang="zh-CN" dirty="0" smtClean="0"/>
          </a:p>
          <a:p>
            <a:r>
              <a:rPr lang="zh-CN" altLang="en-US" dirty="0"/>
              <a:t>三对角矩阵（</a:t>
            </a:r>
            <a:r>
              <a:rPr lang="en-US" altLang="zh-CN" dirty="0" err="1">
                <a:solidFill>
                  <a:schemeClr val="hlink"/>
                </a:solidFill>
              </a:rPr>
              <a:t>tridiagonal</a:t>
            </a:r>
            <a:r>
              <a:rPr lang="zh-CN" altLang="en-US" dirty="0" smtClean="0"/>
              <a:t>）</a:t>
            </a:r>
            <a:endParaRPr lang="en-US" altLang="zh-CN" dirty="0" smtClean="0"/>
          </a:p>
          <a:p>
            <a:r>
              <a:rPr lang="zh-CN" altLang="en-US" dirty="0"/>
              <a:t>下三角矩阵（</a:t>
            </a:r>
            <a:r>
              <a:rPr lang="en-US" altLang="zh-CN" dirty="0">
                <a:solidFill>
                  <a:schemeClr val="hlink"/>
                </a:solidFill>
              </a:rPr>
              <a:t>lower triangular</a:t>
            </a:r>
            <a:r>
              <a:rPr lang="zh-CN" altLang="en-US" dirty="0" smtClean="0"/>
              <a:t>）</a:t>
            </a:r>
            <a:endParaRPr lang="en-US" altLang="zh-CN" dirty="0" smtClean="0"/>
          </a:p>
          <a:p>
            <a:r>
              <a:rPr lang="zh-CN" altLang="en-US" dirty="0"/>
              <a:t>上三角矩阵（</a:t>
            </a:r>
            <a:r>
              <a:rPr lang="en-US" altLang="zh-CN" dirty="0">
                <a:solidFill>
                  <a:schemeClr val="hlink"/>
                </a:solidFill>
              </a:rPr>
              <a:t>upper triangular</a:t>
            </a:r>
            <a:r>
              <a:rPr lang="zh-CN" altLang="en-US" dirty="0" smtClean="0"/>
              <a:t>）</a:t>
            </a:r>
            <a:endParaRPr lang="en-US" altLang="zh-CN" dirty="0" smtClean="0"/>
          </a:p>
          <a:p>
            <a:r>
              <a:rPr lang="zh-CN" altLang="en-US" dirty="0"/>
              <a:t>对称矩阵（</a:t>
            </a:r>
            <a:r>
              <a:rPr lang="en-US" altLang="zh-CN" dirty="0">
                <a:solidFill>
                  <a:schemeClr val="hlink"/>
                </a:solidFill>
              </a:rPr>
              <a:t>symmetric</a:t>
            </a:r>
            <a:r>
              <a:rPr lang="zh-CN" altLang="en-US" dirty="0" smtClean="0"/>
              <a:t>）</a:t>
            </a:r>
            <a:endParaRPr lang="en-US" altLang="zh-CN" dirty="0" smtClean="0"/>
          </a:p>
          <a:p>
            <a:r>
              <a:rPr lang="zh-CN" altLang="en-US" dirty="0"/>
              <a:t>特殊</a:t>
            </a:r>
            <a:r>
              <a:rPr lang="zh-CN" altLang="en-US" dirty="0" smtClean="0"/>
              <a:t>矩阵的压缩存储方式，其行列映射关系</a:t>
            </a:r>
            <a:endParaRPr lang="en-US" altLang="zh-CN" dirty="0" smtClean="0"/>
          </a:p>
        </p:txBody>
      </p:sp>
    </p:spTree>
    <p:extLst>
      <p:ext uri="{BB962C8B-B14F-4D97-AF65-F5344CB8AC3E}">
        <p14:creationId xmlns:p14="http://schemas.microsoft.com/office/powerpoint/2010/main" val="2942938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第二部分：表结构</a:t>
            </a:r>
          </a:p>
        </p:txBody>
      </p:sp>
      <p:sp>
        <p:nvSpPr>
          <p:cNvPr id="30723" name="内容占位符 2"/>
          <p:cNvSpPr>
            <a:spLocks noGrp="1"/>
          </p:cNvSpPr>
          <p:nvPr>
            <p:ph idx="1"/>
          </p:nvPr>
        </p:nvSpPr>
        <p:spPr/>
        <p:txBody>
          <a:bodyPr/>
          <a:lstStyle/>
          <a:p>
            <a:r>
              <a:rPr lang="zh-CN" altLang="en-US" smtClean="0"/>
              <a:t>第</a:t>
            </a:r>
            <a:r>
              <a:rPr lang="en-US" altLang="zh-CN" smtClean="0"/>
              <a:t>6</a:t>
            </a:r>
            <a:r>
              <a:rPr lang="zh-CN" altLang="en-US" smtClean="0"/>
              <a:t>章：队列</a:t>
            </a:r>
            <a:endParaRPr lang="en-US" altLang="zh-CN" smtClean="0"/>
          </a:p>
          <a:p>
            <a:pPr lvl="1"/>
            <a:r>
              <a:rPr lang="zh-CN" altLang="en-US" smtClean="0"/>
              <a:t>队列的原理</a:t>
            </a:r>
            <a:endParaRPr lang="en-US" altLang="zh-CN" smtClean="0"/>
          </a:p>
          <a:p>
            <a:pPr lvl="1"/>
            <a:r>
              <a:rPr lang="zh-CN" altLang="en-US" smtClean="0"/>
              <a:t>队列的存储形式</a:t>
            </a:r>
            <a:endParaRPr lang="en-US" altLang="zh-CN" smtClean="0"/>
          </a:p>
          <a:p>
            <a:pPr lvl="1"/>
            <a:r>
              <a:rPr lang="zh-CN" altLang="en-US" smtClean="0"/>
              <a:t>队列的基本操作</a:t>
            </a:r>
            <a:endParaRPr lang="en-US" altLang="zh-CN" smtClean="0"/>
          </a:p>
          <a:p>
            <a:pPr lvl="1"/>
            <a:r>
              <a:rPr lang="zh-CN" altLang="en-US" smtClean="0"/>
              <a:t>队列的变形及其操作</a:t>
            </a:r>
            <a:endParaRPr lang="en-US" altLang="zh-CN" smtClean="0"/>
          </a:p>
        </p:txBody>
      </p:sp>
      <p:sp>
        <p:nvSpPr>
          <p:cNvPr id="3072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FEE36C-A233-4068-B6F2-7BC47021CC26}" type="slidenum">
              <a:rPr lang="en-US" altLang="en-US">
                <a:solidFill>
                  <a:srgbClr val="4B4B4B"/>
                </a:solidFill>
              </a:rPr>
              <a:pPr eaLnBrk="1" hangingPunct="1"/>
              <a:t>9</a:t>
            </a:fld>
            <a:endParaRPr lang="en-US" altLang="en-US">
              <a:solidFill>
                <a:srgbClr val="4B4B4B"/>
              </a:solidFill>
            </a:endParaRPr>
          </a:p>
        </p:txBody>
      </p:sp>
    </p:spTree>
    <p:extLst>
      <p:ext uri="{BB962C8B-B14F-4D97-AF65-F5344CB8AC3E}">
        <p14:creationId xmlns:p14="http://schemas.microsoft.com/office/powerpoint/2010/main" val="300099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mtClean="0"/>
              <a:t>特殊矩阵小结</a:t>
            </a:r>
          </a:p>
        </p:txBody>
      </p:sp>
      <p:sp>
        <p:nvSpPr>
          <p:cNvPr id="101379" name="内容占位符 2"/>
          <p:cNvSpPr>
            <a:spLocks noGrp="1"/>
          </p:cNvSpPr>
          <p:nvPr>
            <p:ph idx="1"/>
          </p:nvPr>
        </p:nvSpPr>
        <p:spPr/>
        <p:txBody>
          <a:bodyPr/>
          <a:lstStyle/>
          <a:p>
            <a:r>
              <a:rPr lang="zh-CN" altLang="en-US" smtClean="0"/>
              <a:t>本质</a:t>
            </a:r>
            <a:endParaRPr lang="en-US" altLang="zh-CN" smtClean="0"/>
          </a:p>
          <a:p>
            <a:pPr lvl="1"/>
            <a:r>
              <a:rPr lang="zh-CN" altLang="en-US" smtClean="0"/>
              <a:t>如何利用特殊矩阵的“特殊性”减少存储空间？</a:t>
            </a:r>
            <a:endParaRPr lang="en-US" altLang="zh-CN" smtClean="0"/>
          </a:p>
          <a:p>
            <a:r>
              <a:rPr lang="zh-CN" altLang="en-US" smtClean="0"/>
              <a:t>关键</a:t>
            </a:r>
            <a:endParaRPr lang="en-US" altLang="zh-CN" smtClean="0"/>
          </a:p>
          <a:p>
            <a:pPr lvl="1"/>
            <a:r>
              <a:rPr lang="zh-CN" altLang="en-US" smtClean="0"/>
              <a:t>找到矩阵中元素与一维数组的映射关系！</a:t>
            </a:r>
          </a:p>
        </p:txBody>
      </p:sp>
    </p:spTree>
    <p:extLst>
      <p:ext uri="{BB962C8B-B14F-4D97-AF65-F5344CB8AC3E}">
        <p14:creationId xmlns:p14="http://schemas.microsoft.com/office/powerpoint/2010/main" val="356024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稀疏（</a:t>
            </a:r>
            <a:r>
              <a:rPr lang="en-US" altLang="zh-CN" smtClean="0">
                <a:solidFill>
                  <a:schemeClr val="hlink"/>
                </a:solidFill>
              </a:rPr>
              <a:t>sparse</a:t>
            </a:r>
            <a:r>
              <a:rPr lang="zh-CN" altLang="en-US" smtClean="0"/>
              <a:t>）矩阵</a:t>
            </a:r>
          </a:p>
        </p:txBody>
      </p:sp>
      <p:sp>
        <p:nvSpPr>
          <p:cNvPr id="103427" name="Rectangle 3"/>
          <p:cNvSpPr>
            <a:spLocks noGrp="1" noChangeArrowheads="1"/>
          </p:cNvSpPr>
          <p:nvPr>
            <p:ph type="body" idx="1"/>
          </p:nvPr>
        </p:nvSpPr>
        <p:spPr/>
        <p:txBody>
          <a:bodyPr/>
          <a:lstStyle/>
          <a:p>
            <a:pPr eaLnBrk="1" hangingPunct="1"/>
            <a:r>
              <a:rPr lang="zh-CN" altLang="en-US" smtClean="0"/>
              <a:t>“许多”元素为</a:t>
            </a:r>
            <a:r>
              <a:rPr lang="en-US" altLang="zh-CN" smtClean="0"/>
              <a:t>0</a:t>
            </a:r>
            <a:r>
              <a:rPr lang="zh-CN" altLang="en-US" smtClean="0"/>
              <a:t>的矩阵</a:t>
            </a:r>
            <a:endParaRPr lang="en-US" altLang="zh-CN" smtClean="0"/>
          </a:p>
          <a:p>
            <a:pPr eaLnBrk="1" hangingPunct="1">
              <a:buFontTx/>
              <a:buNone/>
            </a:pPr>
            <a:r>
              <a:rPr lang="zh-CN" altLang="en-US" smtClean="0"/>
              <a:t>且 非</a:t>
            </a:r>
            <a:r>
              <a:rPr lang="en-US" altLang="zh-CN" smtClean="0"/>
              <a:t>0</a:t>
            </a:r>
            <a:r>
              <a:rPr lang="zh-CN" altLang="en-US" smtClean="0"/>
              <a:t>区域结构无规律</a:t>
            </a:r>
          </a:p>
          <a:p>
            <a:pPr eaLnBrk="1" hangingPunct="1"/>
            <a:r>
              <a:rPr lang="zh-CN" altLang="en-US" smtClean="0"/>
              <a:t>对应稠密矩阵</a:t>
            </a:r>
          </a:p>
          <a:p>
            <a:pPr eaLnBrk="1" hangingPunct="1"/>
            <a:r>
              <a:rPr lang="zh-CN" altLang="en-US" smtClean="0"/>
              <a:t>区分两者的界限？</a:t>
            </a:r>
          </a:p>
        </p:txBody>
      </p:sp>
    </p:spTree>
    <p:extLst>
      <p:ext uri="{BB962C8B-B14F-4D97-AF65-F5344CB8AC3E}">
        <p14:creationId xmlns:p14="http://schemas.microsoft.com/office/powerpoint/2010/main" val="13944687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数组描述：三元组</a:t>
            </a:r>
          </a:p>
        </p:txBody>
      </p:sp>
      <p:pic>
        <p:nvPicPr>
          <p:cNvPr id="105475" name="Picture 5" descr="sparse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43200"/>
            <a:ext cx="85979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Rectangle 7"/>
          <p:cNvSpPr>
            <a:spLocks noGrp="1" noChangeArrowheads="1"/>
          </p:cNvSpPr>
          <p:nvPr>
            <p:ph type="body" idx="1"/>
          </p:nvPr>
        </p:nvSpPr>
        <p:spPr>
          <a:noFill/>
        </p:spPr>
        <p:txBody>
          <a:bodyPr/>
          <a:lstStyle/>
          <a:p>
            <a:pPr eaLnBrk="1" hangingPunct="1"/>
            <a:r>
              <a:rPr lang="zh-CN" altLang="en-US" smtClean="0"/>
              <a:t>压缩存储，只保存非</a:t>
            </a:r>
            <a:r>
              <a:rPr lang="en-US" altLang="zh-CN" smtClean="0"/>
              <a:t>0</a:t>
            </a:r>
            <a:r>
              <a:rPr lang="zh-CN" altLang="en-US" smtClean="0"/>
              <a:t>元素</a:t>
            </a:r>
          </a:p>
        </p:txBody>
      </p:sp>
    </p:spTree>
    <p:extLst>
      <p:ext uri="{BB962C8B-B14F-4D97-AF65-F5344CB8AC3E}">
        <p14:creationId xmlns:p14="http://schemas.microsoft.com/office/powerpoint/2010/main" val="61928680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与简单二维数组的性能对比</a:t>
            </a:r>
          </a:p>
        </p:txBody>
      </p:sp>
      <p:sp>
        <p:nvSpPr>
          <p:cNvPr id="107523" name="Rectangle 3"/>
          <p:cNvSpPr>
            <a:spLocks noGrp="1" noChangeArrowheads="1"/>
          </p:cNvSpPr>
          <p:nvPr>
            <p:ph type="body" idx="1"/>
          </p:nvPr>
        </p:nvSpPr>
        <p:spPr/>
        <p:txBody>
          <a:bodyPr/>
          <a:lstStyle/>
          <a:p>
            <a:pPr eaLnBrk="1" hangingPunct="1"/>
            <a:r>
              <a:rPr lang="zh-CN" altLang="en-US" dirty="0" smtClean="0"/>
              <a:t>空间复杂性</a:t>
            </a:r>
          </a:p>
          <a:p>
            <a:pPr lvl="1" eaLnBrk="1" hangingPunct="1"/>
            <a:r>
              <a:rPr lang="zh-CN" altLang="en-US" dirty="0" smtClean="0"/>
              <a:t>每个元素：</a:t>
            </a:r>
            <a:r>
              <a:rPr lang="en-US" altLang="zh-CN" dirty="0" smtClean="0"/>
              <a:t>2*</a:t>
            </a:r>
            <a:r>
              <a:rPr lang="en-US" altLang="zh-CN" dirty="0" err="1" smtClean="0"/>
              <a:t>sizeof</a:t>
            </a:r>
            <a:r>
              <a:rPr lang="en-US" altLang="zh-CN" dirty="0" smtClean="0"/>
              <a:t>(int)+</a:t>
            </a:r>
            <a:r>
              <a:rPr lang="en-US" altLang="zh-CN" dirty="0" err="1" smtClean="0"/>
              <a:t>sizeof</a:t>
            </a:r>
            <a:r>
              <a:rPr lang="en-US" altLang="zh-CN" dirty="0" smtClean="0"/>
              <a:t>(T)</a:t>
            </a:r>
          </a:p>
          <a:p>
            <a:pPr lvl="1" eaLnBrk="1" hangingPunct="1"/>
            <a:r>
              <a:rPr lang="en-US" altLang="zh-CN" dirty="0" smtClean="0"/>
              <a:t>240000</a:t>
            </a:r>
            <a:r>
              <a:rPr lang="zh-CN" altLang="en-US" dirty="0" smtClean="0"/>
              <a:t>：</a:t>
            </a:r>
            <a:r>
              <a:rPr lang="en-US" altLang="zh-CN" dirty="0" smtClean="0"/>
              <a:t>40000000</a:t>
            </a:r>
            <a:r>
              <a:rPr lang="zh-CN" altLang="en-US" dirty="0" smtClean="0"/>
              <a:t>，节省</a:t>
            </a:r>
            <a:r>
              <a:rPr lang="en-US" altLang="zh-CN" dirty="0" smtClean="0"/>
              <a:t>99.4%</a:t>
            </a:r>
            <a:r>
              <a:rPr lang="zh-CN" altLang="en-US" dirty="0" smtClean="0"/>
              <a:t>！</a:t>
            </a:r>
          </a:p>
          <a:p>
            <a:pPr eaLnBrk="1" hangingPunct="1"/>
            <a:r>
              <a:rPr lang="zh-CN" altLang="en-US" dirty="0" smtClean="0"/>
              <a:t>时间复杂性</a:t>
            </a:r>
          </a:p>
          <a:p>
            <a:pPr lvl="1" eaLnBrk="1" hangingPunct="1"/>
            <a:r>
              <a:rPr lang="en-US" altLang="zh-CN" dirty="0" smtClean="0">
                <a:latin typeface="Meiryo" pitchFamily="34" charset="-128"/>
                <a:ea typeface="Meiryo" pitchFamily="34" charset="-128"/>
              </a:rPr>
              <a:t>Store</a:t>
            </a:r>
            <a:r>
              <a:rPr lang="zh-CN" altLang="en-US" dirty="0" smtClean="0">
                <a:latin typeface="Meiryo" pitchFamily="34" charset="-128"/>
                <a:ea typeface="Meiryo" pitchFamily="34" charset="-128"/>
              </a:rPr>
              <a:t>：</a:t>
            </a:r>
            <a:r>
              <a:rPr lang="en-US" altLang="zh-CN" dirty="0" smtClean="0">
                <a:solidFill>
                  <a:srgbClr val="FF0000"/>
                </a:solidFill>
                <a:latin typeface="Meiryo" pitchFamily="34" charset="-128"/>
                <a:ea typeface="Meiryo" pitchFamily="34" charset="-128"/>
              </a:rPr>
              <a:t>O</a:t>
            </a:r>
            <a:r>
              <a:rPr lang="en-US" altLang="zh-CN" dirty="0" smtClean="0">
                <a:latin typeface="Meiryo" pitchFamily="34" charset="-128"/>
                <a:ea typeface="Meiryo" pitchFamily="34" charset="-128"/>
              </a:rPr>
              <a:t>(</a:t>
            </a:r>
            <a:r>
              <a:rPr lang="zh-CN" altLang="en-US" dirty="0" smtClean="0">
                <a:latin typeface="Meiryo" pitchFamily="34" charset="-128"/>
                <a:ea typeface="Meiryo" pitchFamily="34" charset="-128"/>
              </a:rPr>
              <a:t>非</a:t>
            </a:r>
            <a:r>
              <a:rPr lang="en-US" altLang="zh-CN" dirty="0" smtClean="0">
                <a:latin typeface="Meiryo" pitchFamily="34" charset="-128"/>
                <a:ea typeface="Meiryo" pitchFamily="34" charset="-128"/>
              </a:rPr>
              <a:t>0</a:t>
            </a:r>
            <a:r>
              <a:rPr lang="zh-CN" altLang="en-US" dirty="0" smtClean="0">
                <a:latin typeface="Meiryo" pitchFamily="34" charset="-128"/>
                <a:ea typeface="Meiryo" pitchFamily="34" charset="-128"/>
              </a:rPr>
              <a:t>元素数目</a:t>
            </a:r>
            <a:r>
              <a:rPr lang="en-US" altLang="zh-CN" dirty="0" smtClean="0">
                <a:latin typeface="Meiryo" pitchFamily="34" charset="-128"/>
                <a:ea typeface="Meiryo" pitchFamily="34" charset="-128"/>
              </a:rPr>
              <a:t>)</a:t>
            </a:r>
          </a:p>
          <a:p>
            <a:pPr lvl="1" eaLnBrk="1" hangingPunct="1"/>
            <a:r>
              <a:rPr lang="en-US" altLang="zh-CN" dirty="0" smtClean="0">
                <a:latin typeface="Meiryo" pitchFamily="34" charset="-128"/>
                <a:ea typeface="Meiryo" pitchFamily="34" charset="-128"/>
              </a:rPr>
              <a:t>Retrieve</a:t>
            </a:r>
            <a:r>
              <a:rPr lang="zh-CN" altLang="en-US" dirty="0" smtClean="0">
                <a:latin typeface="Meiryo" pitchFamily="34" charset="-128"/>
                <a:ea typeface="Meiryo" pitchFamily="34" charset="-128"/>
              </a:rPr>
              <a:t>：</a:t>
            </a:r>
            <a:r>
              <a:rPr lang="en-US" altLang="zh-CN" dirty="0" smtClean="0">
                <a:solidFill>
                  <a:srgbClr val="FF0000"/>
                </a:solidFill>
                <a:latin typeface="Meiryo" pitchFamily="34" charset="-128"/>
                <a:ea typeface="Meiryo" pitchFamily="34" charset="-128"/>
              </a:rPr>
              <a:t>O</a:t>
            </a:r>
            <a:r>
              <a:rPr lang="en-US" altLang="zh-CN" dirty="0" smtClean="0">
                <a:latin typeface="Meiryo" pitchFamily="34" charset="-128"/>
                <a:ea typeface="Meiryo" pitchFamily="34" charset="-128"/>
              </a:rPr>
              <a:t>(log(</a:t>
            </a:r>
            <a:r>
              <a:rPr lang="zh-CN" altLang="en-US" dirty="0" smtClean="0">
                <a:latin typeface="Meiryo" pitchFamily="34" charset="-128"/>
                <a:ea typeface="Meiryo" pitchFamily="34" charset="-128"/>
              </a:rPr>
              <a:t>非</a:t>
            </a:r>
            <a:r>
              <a:rPr lang="en-US" altLang="zh-CN" dirty="0" smtClean="0">
                <a:latin typeface="Meiryo" pitchFamily="34" charset="-128"/>
                <a:ea typeface="Meiryo" pitchFamily="34" charset="-128"/>
              </a:rPr>
              <a:t>0</a:t>
            </a:r>
            <a:r>
              <a:rPr lang="zh-CN" altLang="en-US" dirty="0" smtClean="0">
                <a:latin typeface="Meiryo" pitchFamily="34" charset="-128"/>
                <a:ea typeface="Meiryo" pitchFamily="34" charset="-128"/>
              </a:rPr>
              <a:t>元素数目</a:t>
            </a:r>
            <a:r>
              <a:rPr lang="en-US" altLang="zh-CN" dirty="0" smtClean="0">
                <a:latin typeface="Meiryo" pitchFamily="34" charset="-128"/>
                <a:ea typeface="Meiryo" pitchFamily="34" charset="-128"/>
              </a:rPr>
              <a:t>))</a:t>
            </a:r>
          </a:p>
          <a:p>
            <a:pPr lvl="1" eaLnBrk="1" hangingPunct="1"/>
            <a:r>
              <a:rPr lang="zh-CN" altLang="en-US" dirty="0" smtClean="0"/>
              <a:t>但是，转置、加、乘</a:t>
            </a:r>
            <a:r>
              <a:rPr lang="en-US" altLang="zh-CN" dirty="0" smtClean="0"/>
              <a:t>…</a:t>
            </a:r>
            <a:r>
              <a:rPr lang="zh-CN" altLang="en-US" dirty="0" smtClean="0"/>
              <a:t>显著提高了！</a:t>
            </a:r>
          </a:p>
        </p:txBody>
      </p:sp>
    </p:spTree>
    <p:extLst>
      <p:ext uri="{BB962C8B-B14F-4D97-AF65-F5344CB8AC3E}">
        <p14:creationId xmlns:p14="http://schemas.microsoft.com/office/powerpoint/2010/main" val="15053657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ea typeface="宋体" panose="02010600030101010101" pitchFamily="2" charset="-122"/>
              </a:rPr>
              <a:t>散列</a:t>
            </a:r>
          </a:p>
        </p:txBody>
      </p:sp>
      <p:sp>
        <p:nvSpPr>
          <p:cNvPr id="24579" name="副标题 2"/>
          <p:cNvSpPr>
            <a:spLocks noGrp="1"/>
          </p:cNvSpPr>
          <p:nvPr>
            <p:ph type="body" idx="1"/>
          </p:nvPr>
        </p:nvSpPr>
        <p:spPr/>
        <p:txBody>
          <a:bodyPr/>
          <a:lstStyle/>
          <a:p>
            <a:r>
              <a:rPr lang="en-US" altLang="zh-CN" dirty="0" smtClean="0">
                <a:ea typeface="宋体" panose="02010600030101010101" pitchFamily="2" charset="-122"/>
              </a:rPr>
              <a:t>----</a:t>
            </a:r>
            <a:r>
              <a:rPr lang="zh-CN" altLang="en-US" dirty="0" smtClean="0">
                <a:ea typeface="宋体" panose="02010600030101010101" pitchFamily="2" charset="-122"/>
              </a:rPr>
              <a:t>有序列表：基于高效访问的处理技术</a:t>
            </a:r>
          </a:p>
        </p:txBody>
      </p:sp>
    </p:spTree>
    <p:extLst>
      <p:ext uri="{BB962C8B-B14F-4D97-AF65-F5344CB8AC3E}">
        <p14:creationId xmlns:p14="http://schemas.microsoft.com/office/powerpoint/2010/main" val="262576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t>散列主要内容</a:t>
            </a:r>
          </a:p>
        </p:txBody>
      </p:sp>
      <p:sp>
        <p:nvSpPr>
          <p:cNvPr id="69635" name="内容占位符 2"/>
          <p:cNvSpPr>
            <a:spLocks noGrp="1"/>
          </p:cNvSpPr>
          <p:nvPr>
            <p:ph idx="1"/>
          </p:nvPr>
        </p:nvSpPr>
        <p:spPr/>
        <p:txBody>
          <a:bodyPr/>
          <a:lstStyle/>
          <a:p>
            <a:pPr>
              <a:defRPr/>
            </a:pPr>
            <a:r>
              <a:rPr lang="zh-CN" altLang="en-US" dirty="0" smtClean="0">
                <a:solidFill>
                  <a:srgbClr val="FF0000"/>
                </a:solidFill>
              </a:rPr>
              <a:t>散列表</a:t>
            </a:r>
            <a:endParaRPr lang="en-US" altLang="zh-CN" dirty="0" smtClean="0">
              <a:solidFill>
                <a:srgbClr val="FF0000"/>
              </a:solidFill>
            </a:endParaRPr>
          </a:p>
          <a:p>
            <a:pPr lvl="1">
              <a:buFont typeface="Arial" charset="0"/>
              <a:buChar char="–"/>
              <a:defRPr/>
            </a:pPr>
            <a:r>
              <a:rPr lang="zh-CN" altLang="en-US" dirty="0" smtClean="0">
                <a:solidFill>
                  <a:srgbClr val="FF0000"/>
                </a:solidFill>
              </a:rPr>
              <a:t>定义</a:t>
            </a:r>
            <a:endParaRPr lang="en-US" altLang="zh-CN" dirty="0" smtClean="0">
              <a:solidFill>
                <a:srgbClr val="FF0000"/>
              </a:solidFill>
            </a:endParaRPr>
          </a:p>
          <a:p>
            <a:pPr lvl="1">
              <a:buFont typeface="Arial" charset="0"/>
              <a:buChar char="–"/>
              <a:defRPr/>
            </a:pPr>
            <a:r>
              <a:rPr lang="zh-CN" altLang="en-US" dirty="0" smtClean="0">
                <a:solidFill>
                  <a:srgbClr val="FF0000"/>
                </a:solidFill>
              </a:rPr>
              <a:t>散列函数</a:t>
            </a:r>
            <a:endParaRPr lang="en-US" altLang="zh-CN" dirty="0" smtClean="0">
              <a:solidFill>
                <a:srgbClr val="FF0000"/>
              </a:solidFill>
            </a:endParaRPr>
          </a:p>
          <a:p>
            <a:pPr lvl="1">
              <a:buFont typeface="Arial" charset="0"/>
              <a:buChar char="–"/>
              <a:defRPr/>
            </a:pPr>
            <a:r>
              <a:rPr lang="zh-CN" altLang="en-US" dirty="0" smtClean="0">
                <a:solidFill>
                  <a:srgbClr val="FF0000"/>
                </a:solidFill>
              </a:rPr>
              <a:t>解决冲突的方法</a:t>
            </a:r>
            <a:endParaRPr lang="en-US" altLang="zh-CN" dirty="0" smtClean="0">
              <a:solidFill>
                <a:srgbClr val="FF0000"/>
              </a:solidFill>
            </a:endParaRPr>
          </a:p>
          <a:p>
            <a:pPr lvl="2">
              <a:defRPr/>
            </a:pPr>
            <a:r>
              <a:rPr lang="zh-CN" altLang="en-US" dirty="0" smtClean="0">
                <a:solidFill>
                  <a:srgbClr val="FF0000"/>
                </a:solidFill>
              </a:rPr>
              <a:t>开地址法：线性、双散列</a:t>
            </a:r>
            <a:endParaRPr lang="en-US" altLang="zh-CN" dirty="0" smtClean="0">
              <a:solidFill>
                <a:srgbClr val="FF0000"/>
              </a:solidFill>
            </a:endParaRPr>
          </a:p>
          <a:p>
            <a:pPr lvl="2">
              <a:defRPr/>
            </a:pPr>
            <a:r>
              <a:rPr lang="zh-CN" altLang="en-US" dirty="0" smtClean="0">
                <a:solidFill>
                  <a:srgbClr val="FF0000"/>
                </a:solidFill>
              </a:rPr>
              <a:t>链表法</a:t>
            </a:r>
            <a:endParaRPr lang="en-US" altLang="zh-CN" dirty="0" smtClean="0">
              <a:solidFill>
                <a:srgbClr val="FF0000"/>
              </a:solidFill>
            </a:endParaRPr>
          </a:p>
        </p:txBody>
      </p:sp>
      <p:sp>
        <p:nvSpPr>
          <p:cNvPr id="399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059ED2-53E3-4DA4-8E8D-BED26DAF1D5F}" type="slidenum">
              <a:rPr lang="en-US" altLang="en-US">
                <a:solidFill>
                  <a:srgbClr val="4B4B4B"/>
                </a:solidFill>
              </a:rPr>
              <a:pPr eaLnBrk="1" hangingPunct="1"/>
              <a:t>95</a:t>
            </a:fld>
            <a:endParaRPr lang="en-US" altLang="en-US">
              <a:solidFill>
                <a:srgbClr val="4B4B4B"/>
              </a:solidFill>
            </a:endParaRPr>
          </a:p>
        </p:txBody>
      </p:sp>
    </p:spTree>
    <p:extLst>
      <p:ext uri="{BB962C8B-B14F-4D97-AF65-F5344CB8AC3E}">
        <p14:creationId xmlns:p14="http://schemas.microsoft.com/office/powerpoint/2010/main" val="204174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关键问题一：构造</a:t>
            </a:r>
            <a:r>
              <a:rPr lang="en-US" altLang="zh-CN" smtClean="0"/>
              <a:t>Hash</a:t>
            </a:r>
            <a:r>
              <a:rPr lang="zh-CN" altLang="en-US" smtClean="0"/>
              <a:t>函数</a:t>
            </a:r>
          </a:p>
        </p:txBody>
      </p:sp>
      <p:sp>
        <p:nvSpPr>
          <p:cNvPr id="49155" name="内容占位符 2"/>
          <p:cNvSpPr>
            <a:spLocks noGrp="1"/>
          </p:cNvSpPr>
          <p:nvPr>
            <p:ph idx="1"/>
          </p:nvPr>
        </p:nvSpPr>
        <p:spPr/>
        <p:txBody>
          <a:bodyPr/>
          <a:lstStyle/>
          <a:p>
            <a:r>
              <a:rPr lang="zh-CN" altLang="en-US" smtClean="0"/>
              <a:t>好的</a:t>
            </a:r>
            <a:r>
              <a:rPr lang="en-US" altLang="zh-CN" smtClean="0"/>
              <a:t>Hash</a:t>
            </a:r>
            <a:r>
              <a:rPr lang="zh-CN" altLang="en-US" smtClean="0"/>
              <a:t>函数</a:t>
            </a:r>
            <a:endParaRPr lang="en-US" altLang="zh-CN" smtClean="0"/>
          </a:p>
          <a:p>
            <a:pPr lvl="1"/>
            <a:r>
              <a:rPr lang="zh-CN" altLang="en-US" smtClean="0">
                <a:solidFill>
                  <a:srgbClr val="0000CC"/>
                </a:solidFill>
              </a:rPr>
              <a:t>定义域必须包括所有关键字，值域必须在表长范围之内</a:t>
            </a:r>
            <a:endParaRPr lang="en-US" altLang="zh-CN" smtClean="0">
              <a:solidFill>
                <a:srgbClr val="0000CC"/>
              </a:solidFill>
            </a:endParaRPr>
          </a:p>
          <a:p>
            <a:pPr lvl="1"/>
            <a:r>
              <a:rPr lang="zh-CN" altLang="en-US" smtClean="0"/>
              <a:t>若对于关键字集合中的任一个关键字，经</a:t>
            </a:r>
            <a:r>
              <a:rPr lang="en-US" altLang="zh-CN" smtClean="0"/>
              <a:t>Hash</a:t>
            </a:r>
            <a:r>
              <a:rPr lang="zh-CN" altLang="en-US" smtClean="0"/>
              <a:t>函数映像到地址集合中任何一个地址的概率是相等的，则称此类</a:t>
            </a:r>
            <a:r>
              <a:rPr lang="en-US" altLang="zh-CN" smtClean="0"/>
              <a:t>Hash</a:t>
            </a:r>
            <a:r>
              <a:rPr lang="zh-CN" altLang="en-US" smtClean="0"/>
              <a:t>函数是</a:t>
            </a:r>
            <a:r>
              <a:rPr lang="zh-CN" altLang="en-US" smtClean="0">
                <a:solidFill>
                  <a:srgbClr val="0000CC"/>
                </a:solidFill>
              </a:rPr>
              <a:t>均匀的</a:t>
            </a:r>
            <a:r>
              <a:rPr lang="zh-CN" altLang="en-US" smtClean="0"/>
              <a:t>。换句话说，就是使关键字经过</a:t>
            </a:r>
            <a:r>
              <a:rPr lang="en-US" altLang="zh-CN" smtClean="0"/>
              <a:t>Hash</a:t>
            </a:r>
            <a:r>
              <a:rPr lang="zh-CN" altLang="en-US" smtClean="0"/>
              <a:t>函数得到一个“随机地址”，以便使一组关键字的哈希地址均匀分布在整个地址区间中，从而</a:t>
            </a:r>
            <a:r>
              <a:rPr lang="zh-CN" altLang="en-US" smtClean="0">
                <a:solidFill>
                  <a:srgbClr val="0000CC"/>
                </a:solidFill>
              </a:rPr>
              <a:t>减少冲突</a:t>
            </a:r>
            <a:endParaRPr lang="en-US" altLang="zh-CN" smtClean="0">
              <a:solidFill>
                <a:srgbClr val="0000CC"/>
              </a:solidFill>
            </a:endParaRPr>
          </a:p>
          <a:p>
            <a:pPr lvl="1"/>
            <a:r>
              <a:rPr lang="zh-CN" altLang="en-US" smtClean="0">
                <a:solidFill>
                  <a:srgbClr val="0000CC"/>
                </a:solidFill>
              </a:rPr>
              <a:t>尽量简单，计算时间尽量少</a:t>
            </a:r>
          </a:p>
        </p:txBody>
      </p:sp>
      <p:sp>
        <p:nvSpPr>
          <p:cNvPr id="491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274989-7BCA-42DC-B0E6-A45C46E58E02}" type="slidenum">
              <a:rPr lang="en-US" altLang="en-US">
                <a:solidFill>
                  <a:srgbClr val="4B4B4B"/>
                </a:solidFill>
              </a:rPr>
              <a:pPr eaLnBrk="1" hangingPunct="1"/>
              <a:t>96</a:t>
            </a:fld>
            <a:endParaRPr lang="en-US" altLang="en-US">
              <a:solidFill>
                <a:srgbClr val="4B4B4B"/>
              </a:solidFill>
            </a:endParaRPr>
          </a:p>
        </p:txBody>
      </p:sp>
    </p:spTree>
    <p:extLst>
      <p:ext uri="{BB962C8B-B14F-4D97-AF65-F5344CB8AC3E}">
        <p14:creationId xmlns:p14="http://schemas.microsoft.com/office/powerpoint/2010/main" val="295347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直接定址法</a:t>
            </a:r>
          </a:p>
        </p:txBody>
      </p:sp>
      <p:sp>
        <p:nvSpPr>
          <p:cNvPr id="50179" name="内容占位符 2"/>
          <p:cNvSpPr>
            <a:spLocks noGrp="1"/>
          </p:cNvSpPr>
          <p:nvPr>
            <p:ph idx="1"/>
          </p:nvPr>
        </p:nvSpPr>
        <p:spPr/>
        <p:txBody>
          <a:bodyPr/>
          <a:lstStyle/>
          <a:p>
            <a:r>
              <a:rPr lang="zh-CN" altLang="en-US" smtClean="0"/>
              <a:t>对关键字做一个线性计算，把计算结果当做散列地址</a:t>
            </a:r>
            <a:endParaRPr lang="en-US" altLang="zh-CN" smtClean="0"/>
          </a:p>
          <a:p>
            <a:pPr>
              <a:buFontTx/>
              <a:buNone/>
            </a:pPr>
            <a:r>
              <a:rPr lang="en-US" altLang="zh-CN" smtClean="0"/>
              <a:t>		Hash(key)= a * key + b</a:t>
            </a:r>
          </a:p>
          <a:p>
            <a:r>
              <a:rPr lang="zh-CN" altLang="en-US" smtClean="0"/>
              <a:t>特点</a:t>
            </a:r>
            <a:endParaRPr lang="en-US" altLang="zh-CN" smtClean="0"/>
          </a:p>
          <a:p>
            <a:pPr lvl="1"/>
            <a:r>
              <a:rPr lang="zh-CN" altLang="en-US" smtClean="0"/>
              <a:t>计算简单</a:t>
            </a:r>
            <a:endParaRPr lang="en-US" altLang="zh-CN" smtClean="0"/>
          </a:p>
          <a:p>
            <a:pPr lvl="1"/>
            <a:r>
              <a:rPr lang="zh-CN" altLang="en-US" smtClean="0"/>
              <a:t>没有冲突发生</a:t>
            </a:r>
            <a:endParaRPr lang="en-US" altLang="zh-CN" smtClean="0"/>
          </a:p>
          <a:p>
            <a:pPr lvl="1"/>
            <a:r>
              <a:rPr lang="zh-CN" altLang="en-US" smtClean="0"/>
              <a:t>太理想，很少有应用场景</a:t>
            </a:r>
          </a:p>
        </p:txBody>
      </p:sp>
      <p:sp>
        <p:nvSpPr>
          <p:cNvPr id="501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2505A7-B174-4F26-A719-C2E1EAD87D55}" type="slidenum">
              <a:rPr lang="en-US" altLang="en-US">
                <a:solidFill>
                  <a:srgbClr val="4B4B4B"/>
                </a:solidFill>
              </a:rPr>
              <a:pPr eaLnBrk="1" hangingPunct="1"/>
              <a:t>97</a:t>
            </a:fld>
            <a:endParaRPr lang="en-US" altLang="en-US">
              <a:solidFill>
                <a:srgbClr val="4B4B4B"/>
              </a:solidFill>
            </a:endParaRPr>
          </a:p>
        </p:txBody>
      </p:sp>
    </p:spTree>
    <p:extLst>
      <p:ext uri="{BB962C8B-B14F-4D97-AF65-F5344CB8AC3E}">
        <p14:creationId xmlns:p14="http://schemas.microsoft.com/office/powerpoint/2010/main" val="110948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数字分析法</a:t>
            </a:r>
          </a:p>
        </p:txBody>
      </p:sp>
      <p:sp>
        <p:nvSpPr>
          <p:cNvPr id="51203" name="内容占位符 2"/>
          <p:cNvSpPr>
            <a:spLocks noGrp="1"/>
          </p:cNvSpPr>
          <p:nvPr>
            <p:ph idx="1"/>
          </p:nvPr>
        </p:nvSpPr>
        <p:spPr/>
        <p:txBody>
          <a:bodyPr/>
          <a:lstStyle/>
          <a:p>
            <a:r>
              <a:rPr lang="zh-CN" altLang="en-US" smtClean="0"/>
              <a:t>设有</a:t>
            </a:r>
            <a:r>
              <a:rPr lang="en-US" altLang="zh-CN" smtClean="0"/>
              <a:t>n</a:t>
            </a:r>
            <a:r>
              <a:rPr lang="zh-CN" altLang="en-US" smtClean="0"/>
              <a:t>个</a:t>
            </a:r>
            <a:r>
              <a:rPr lang="en-US" altLang="zh-CN" smtClean="0"/>
              <a:t>d</a:t>
            </a:r>
            <a:r>
              <a:rPr lang="zh-CN" altLang="en-US" smtClean="0"/>
              <a:t>位数，每一位可能有</a:t>
            </a:r>
            <a:r>
              <a:rPr lang="en-US" altLang="zh-CN" smtClean="0"/>
              <a:t>r</a:t>
            </a:r>
            <a:r>
              <a:rPr lang="zh-CN" altLang="en-US" smtClean="0"/>
              <a:t>种不同的符号。这</a:t>
            </a:r>
            <a:r>
              <a:rPr lang="en-US" altLang="zh-CN" smtClean="0"/>
              <a:t>r</a:t>
            </a:r>
            <a:r>
              <a:rPr lang="zh-CN" altLang="en-US" smtClean="0"/>
              <a:t>种不同符号在各位上出现的频率不一定相同，可能在某些位上分布均匀些，在另一些位上不均匀。</a:t>
            </a:r>
            <a:endParaRPr lang="en-US" altLang="zh-CN" smtClean="0"/>
          </a:p>
          <a:p>
            <a:r>
              <a:rPr lang="zh-CN" altLang="en-US" smtClean="0"/>
              <a:t>则应根据已知关键字集合的特点，选取出那些分布均匀（冲突较少）的位进行哈希映射</a:t>
            </a:r>
          </a:p>
        </p:txBody>
      </p:sp>
      <p:sp>
        <p:nvSpPr>
          <p:cNvPr id="512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3225F6-DBEC-4B45-AC98-7476B6DE65DE}" type="slidenum">
              <a:rPr lang="en-US" altLang="en-US">
                <a:solidFill>
                  <a:srgbClr val="4B4B4B"/>
                </a:solidFill>
              </a:rPr>
              <a:pPr eaLnBrk="1" hangingPunct="1"/>
              <a:t>98</a:t>
            </a:fld>
            <a:endParaRPr lang="en-US" altLang="en-US">
              <a:solidFill>
                <a:srgbClr val="4B4B4B"/>
              </a:solidFill>
            </a:endParaRPr>
          </a:p>
        </p:txBody>
      </p:sp>
    </p:spTree>
    <p:extLst>
      <p:ext uri="{BB962C8B-B14F-4D97-AF65-F5344CB8AC3E}">
        <p14:creationId xmlns:p14="http://schemas.microsoft.com/office/powerpoint/2010/main" val="330838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数字分析法示例</a:t>
            </a:r>
          </a:p>
        </p:txBody>
      </p:sp>
      <p:graphicFrame>
        <p:nvGraphicFramePr>
          <p:cNvPr id="5" name="内容占位符 4"/>
          <p:cNvGraphicFramePr>
            <a:graphicFrameLocks noGrp="1"/>
          </p:cNvGraphicFramePr>
          <p:nvPr>
            <p:ph idx="1"/>
          </p:nvPr>
        </p:nvGraphicFramePr>
        <p:xfrm>
          <a:off x="984250" y="1455738"/>
          <a:ext cx="7369176" cy="4079878"/>
        </p:xfrm>
        <a:graphic>
          <a:graphicData uri="http://schemas.openxmlformats.org/drawingml/2006/table">
            <a:tbl>
              <a:tblPr bandRow="1">
                <a:tableStyleId>{5C22544A-7EE6-4342-B048-85BDC9FD1C3A}</a:tableStyleId>
              </a:tblPr>
              <a:tblGrid>
                <a:gridCol w="921147"/>
                <a:gridCol w="921147"/>
                <a:gridCol w="921147"/>
                <a:gridCol w="921147"/>
                <a:gridCol w="921147"/>
                <a:gridCol w="921147"/>
                <a:gridCol w="921147"/>
                <a:gridCol w="921147"/>
              </a:tblGrid>
              <a:tr h="370898">
                <a:tc gridSpan="8">
                  <a:txBody>
                    <a:bodyPr/>
                    <a:lstStyle/>
                    <a:p>
                      <a:pPr algn="ctr"/>
                      <a:r>
                        <a:rPr lang="en-US" altLang="zh-CN" sz="1800" b="1" dirty="0" smtClean="0"/>
                        <a:t>… …</a:t>
                      </a:r>
                      <a:endParaRPr lang="zh-CN" altLang="en-US" sz="1800" b="1" dirty="0"/>
                    </a:p>
                  </a:txBody>
                  <a:tcPr marT="45727" marB="45727" anchor="ct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6</a:t>
                      </a:r>
                      <a:endParaRPr lang="zh-CN" altLang="en-US" sz="1800" b="1" dirty="0"/>
                    </a:p>
                  </a:txBody>
                  <a:tcPr marT="45727" marB="45727" anchor="ctr"/>
                </a:tc>
                <a:tc>
                  <a:txBody>
                    <a:bodyPr/>
                    <a:lstStyle/>
                    <a:p>
                      <a:pPr algn="ctr"/>
                      <a:r>
                        <a:rPr lang="en-US" altLang="zh-CN" sz="1800" b="1" dirty="0" smtClean="0"/>
                        <a:t>5</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0</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6</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9</a:t>
                      </a:r>
                      <a:endParaRPr lang="zh-CN" altLang="en-US" sz="1800" b="1" dirty="0"/>
                    </a:p>
                  </a:txBody>
                  <a:tcPr marT="45727" marB="45727" anchor="ctr"/>
                </a:tc>
                <a:tc>
                  <a:txBody>
                    <a:bodyPr/>
                    <a:lstStyle/>
                    <a:p>
                      <a:pPr algn="ctr"/>
                      <a:r>
                        <a:rPr lang="en-US" altLang="zh-CN" sz="1800" b="1" dirty="0" smtClean="0"/>
                        <a:t>6</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5</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5</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6</a:t>
                      </a:r>
                      <a:endParaRPr lang="zh-CN" altLang="en-US" sz="1800" b="1" dirty="0"/>
                    </a:p>
                  </a:txBody>
                  <a:tcPr marT="45727" marB="45727" anchor="ctr"/>
                </a:tc>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5</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gridSpan="8">
                  <a:txBody>
                    <a:bodyPr/>
                    <a:lstStyle/>
                    <a:p>
                      <a:pPr algn="ctr"/>
                      <a:r>
                        <a:rPr lang="en-US" altLang="zh-CN" sz="1800" b="1" dirty="0" smtClean="0"/>
                        <a:t>… …</a:t>
                      </a:r>
                      <a:endParaRPr lang="zh-CN" altLang="en-US" sz="1800" b="1" dirty="0"/>
                    </a:p>
                  </a:txBody>
                  <a:tcPr marT="45727" marB="45727" anchor="ctr"/>
                </a:tc>
                <a:tc hMerge="1">
                  <a:txBody>
                    <a:bodyPr/>
                    <a:lstStyle/>
                    <a:p>
                      <a:pPr algn="ctr"/>
                      <a:endParaRPr lang="zh-CN" altLang="en-US" b="1" dirty="0"/>
                    </a:p>
                  </a:txBody>
                  <a:tcPr anchor="ctr"/>
                </a:tc>
                <a:tc hMerge="1">
                  <a:txBody>
                    <a:bodyPr/>
                    <a:lstStyle/>
                    <a:p>
                      <a:pPr algn="ctr"/>
                      <a:endParaRPr lang="zh-CN" altLang="en-US" b="1" dirty="0"/>
                    </a:p>
                  </a:txBody>
                  <a:tcPr anchor="ctr"/>
                </a:tc>
                <a:tc hMerge="1">
                  <a:txBody>
                    <a:bodyPr/>
                    <a:lstStyle/>
                    <a:p>
                      <a:pPr algn="ctr"/>
                      <a:endParaRPr lang="zh-CN" altLang="en-US" b="1" dirty="0"/>
                    </a:p>
                  </a:txBody>
                  <a:tcPr anchor="ctr"/>
                </a:tc>
                <a:tc hMerge="1">
                  <a:txBody>
                    <a:bodyPr/>
                    <a:lstStyle/>
                    <a:p>
                      <a:pPr algn="ctr"/>
                      <a:endParaRPr lang="zh-CN" altLang="en-US" b="1" dirty="0"/>
                    </a:p>
                  </a:txBody>
                  <a:tcPr anchor="ctr"/>
                </a:tc>
                <a:tc hMerge="1">
                  <a:txBody>
                    <a:bodyPr/>
                    <a:lstStyle/>
                    <a:p>
                      <a:pPr algn="ctr"/>
                      <a:endParaRPr lang="zh-CN" altLang="en-US" b="1" dirty="0"/>
                    </a:p>
                  </a:txBody>
                  <a:tcPr anchor="ctr"/>
                </a:tc>
                <a:tc hMerge="1">
                  <a:txBody>
                    <a:bodyPr/>
                    <a:lstStyle/>
                    <a:p>
                      <a:pPr algn="ctr"/>
                      <a:endParaRPr lang="zh-CN" altLang="en-US" b="1" dirty="0"/>
                    </a:p>
                  </a:txBody>
                  <a:tcPr anchor="ctr"/>
                </a:tc>
                <a:tc hMerge="1">
                  <a:txBody>
                    <a:bodyPr/>
                    <a:lstStyle/>
                    <a:p>
                      <a:pPr algn="ctr"/>
                      <a:endParaRPr lang="zh-CN" altLang="en-US" b="1" dirty="0"/>
                    </a:p>
                  </a:txBody>
                  <a:tcPr anchor="ctr"/>
                </a:tc>
              </a:tr>
              <a:tr h="370898">
                <a:tc>
                  <a:txBody>
                    <a:bodyPr/>
                    <a:lstStyle/>
                    <a:p>
                      <a:pPr algn="ctr"/>
                      <a:r>
                        <a:rPr lang="en-US" altLang="zh-CN" sz="1800" b="1" dirty="0" smtClean="0">
                          <a:solidFill>
                            <a:srgbClr val="0000CC"/>
                          </a:solidFill>
                        </a:rPr>
                        <a:t>(1)</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(2)</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(3)</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(4)</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(5)</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(6)</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(7)</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(8)</a:t>
                      </a:r>
                      <a:endParaRPr lang="zh-CN" altLang="en-US" sz="1800" b="1" dirty="0">
                        <a:solidFill>
                          <a:srgbClr val="0000CC"/>
                        </a:solidFill>
                      </a:endParaRPr>
                    </a:p>
                  </a:txBody>
                  <a:tcPr marT="45727" marB="45727" anchor="ctr"/>
                </a:tc>
              </a:tr>
            </a:tbl>
          </a:graphicData>
        </a:graphic>
      </p:graphicFrame>
      <p:sp>
        <p:nvSpPr>
          <p:cNvPr id="5233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4A9A26-6867-4FE3-8E6F-45DC16409128}" type="slidenum">
              <a:rPr lang="en-US" altLang="en-US">
                <a:solidFill>
                  <a:srgbClr val="4B4B4B"/>
                </a:solidFill>
              </a:rPr>
              <a:pPr eaLnBrk="1" hangingPunct="1"/>
              <a:t>99</a:t>
            </a:fld>
            <a:endParaRPr lang="en-US" altLang="en-US">
              <a:solidFill>
                <a:srgbClr val="4B4B4B"/>
              </a:solidFill>
            </a:endParaRPr>
          </a:p>
        </p:txBody>
      </p:sp>
      <p:sp>
        <p:nvSpPr>
          <p:cNvPr id="52331" name="左大括号 5"/>
          <p:cNvSpPr>
            <a:spLocks/>
          </p:cNvSpPr>
          <p:nvPr/>
        </p:nvSpPr>
        <p:spPr bwMode="auto">
          <a:xfrm>
            <a:off x="625475" y="1455738"/>
            <a:ext cx="404813" cy="3767137"/>
          </a:xfrm>
          <a:prstGeom prst="leftBrace">
            <a:avLst>
              <a:gd name="adj1" fmla="val 8315"/>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52332" name="TextBox 6"/>
          <p:cNvSpPr txBox="1">
            <a:spLocks noChangeArrowheads="1"/>
          </p:cNvSpPr>
          <p:nvPr/>
        </p:nvSpPr>
        <p:spPr bwMode="auto">
          <a:xfrm>
            <a:off x="266700" y="2890838"/>
            <a:ext cx="5381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rPr>
              <a:t>80</a:t>
            </a:r>
            <a:r>
              <a:rPr lang="zh-CN" altLang="en-US" sz="1600" b="1">
                <a:solidFill>
                  <a:srgbClr val="FF0000"/>
                </a:solidFill>
              </a:rPr>
              <a:t>个数</a:t>
            </a:r>
          </a:p>
        </p:txBody>
      </p:sp>
      <p:sp>
        <p:nvSpPr>
          <p:cNvPr id="52333" name="TextBox 7"/>
          <p:cNvSpPr txBox="1">
            <a:spLocks noChangeArrowheads="1"/>
          </p:cNvSpPr>
          <p:nvPr/>
        </p:nvSpPr>
        <p:spPr bwMode="auto">
          <a:xfrm>
            <a:off x="984250" y="5761038"/>
            <a:ext cx="7354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哈希表长度为</a:t>
            </a:r>
            <a:r>
              <a:rPr lang="en-US" altLang="zh-CN">
                <a:solidFill>
                  <a:srgbClr val="FF0000"/>
                </a:solidFill>
              </a:rPr>
              <a:t>100</a:t>
            </a:r>
            <a:r>
              <a:rPr lang="zh-CN" altLang="en-US">
                <a:solidFill>
                  <a:srgbClr val="FF0000"/>
                </a:solidFill>
              </a:rPr>
              <a:t>，即有</a:t>
            </a:r>
            <a:r>
              <a:rPr lang="en-US" altLang="zh-CN">
                <a:solidFill>
                  <a:srgbClr val="FF0000"/>
                </a:solidFill>
              </a:rPr>
              <a:t>100</a:t>
            </a:r>
            <a:r>
              <a:rPr lang="zh-CN" altLang="en-US">
                <a:solidFill>
                  <a:srgbClr val="FF0000"/>
                </a:solidFill>
              </a:rPr>
              <a:t>个存储地址。</a:t>
            </a:r>
            <a:endParaRPr lang="en-US" altLang="zh-CN">
              <a:solidFill>
                <a:srgbClr val="FF0000"/>
              </a:solidFill>
            </a:endParaRPr>
          </a:p>
          <a:p>
            <a:pPr eaLnBrk="1" hangingPunct="1"/>
            <a:r>
              <a:rPr lang="zh-CN" altLang="en-US">
                <a:solidFill>
                  <a:srgbClr val="0000CC"/>
                </a:solidFill>
              </a:rPr>
              <a:t>可取第</a:t>
            </a:r>
            <a:r>
              <a:rPr lang="en-US" altLang="zh-CN">
                <a:solidFill>
                  <a:srgbClr val="0000CC"/>
                </a:solidFill>
              </a:rPr>
              <a:t>4</a:t>
            </a:r>
            <a:r>
              <a:rPr lang="zh-CN" altLang="en-US">
                <a:solidFill>
                  <a:srgbClr val="0000CC"/>
                </a:solidFill>
              </a:rPr>
              <a:t>、</a:t>
            </a:r>
            <a:r>
              <a:rPr lang="en-US" altLang="zh-CN">
                <a:solidFill>
                  <a:srgbClr val="0000CC"/>
                </a:solidFill>
              </a:rPr>
              <a:t>5</a:t>
            </a:r>
            <a:r>
              <a:rPr lang="zh-CN" altLang="en-US">
                <a:solidFill>
                  <a:srgbClr val="0000CC"/>
                </a:solidFill>
              </a:rPr>
              <a:t>两位组成一个两位数作为</a:t>
            </a:r>
            <a:r>
              <a:rPr lang="en-US" altLang="zh-CN">
                <a:solidFill>
                  <a:srgbClr val="0000CC"/>
                </a:solidFill>
              </a:rPr>
              <a:t>Hash</a:t>
            </a:r>
            <a:r>
              <a:rPr lang="zh-CN" altLang="en-US">
                <a:solidFill>
                  <a:srgbClr val="0000CC"/>
                </a:solidFill>
              </a:rPr>
              <a:t>地址</a:t>
            </a:r>
          </a:p>
        </p:txBody>
      </p:sp>
    </p:spTree>
    <p:extLst>
      <p:ext uri="{BB962C8B-B14F-4D97-AF65-F5344CB8AC3E}">
        <p14:creationId xmlns:p14="http://schemas.microsoft.com/office/powerpoint/2010/main" val="112888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云层层叠”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16572</Words>
  <Application>Microsoft Office PowerPoint</Application>
  <PresentationFormat>全屏显示(4:3)</PresentationFormat>
  <Paragraphs>3207</Paragraphs>
  <Slides>343</Slides>
  <Notes>32</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343</vt:i4>
      </vt:variant>
    </vt:vector>
  </HeadingPairs>
  <TitlesOfParts>
    <vt:vector size="370" baseType="lpstr">
      <vt:lpstr>Arial Unicode MS</vt:lpstr>
      <vt:lpstr>Meiryo</vt:lpstr>
      <vt:lpstr>Microsoft YaHei UI</vt:lpstr>
      <vt:lpstr>Microsoft YaHei UI Light</vt:lpstr>
      <vt:lpstr>MS Hei</vt:lpstr>
      <vt:lpstr>PingFang SC</vt:lpstr>
      <vt:lpstr>仿宋_GB2312</vt:lpstr>
      <vt:lpstr>黑体</vt:lpstr>
      <vt:lpstr>华文行楷</vt:lpstr>
      <vt:lpstr>华文楷体</vt:lpstr>
      <vt:lpstr>楷体</vt:lpstr>
      <vt:lpstr>楷体_GB2312</vt:lpstr>
      <vt:lpstr>宋体</vt:lpstr>
      <vt:lpstr>微软雅黑</vt:lpstr>
      <vt:lpstr>Arial</vt:lpstr>
      <vt:lpstr>Calibri</vt:lpstr>
      <vt:lpstr>Calibri Light</vt:lpstr>
      <vt:lpstr>Cambria Math</vt:lpstr>
      <vt:lpstr>Century Schoolbook</vt:lpstr>
      <vt:lpstr>Gabriola</vt:lpstr>
      <vt:lpstr>Microsoft Himalaya</vt:lpstr>
      <vt:lpstr>Symbol</vt:lpstr>
      <vt:lpstr>Times New Roman</vt:lpstr>
      <vt:lpstr>Wingdings</vt:lpstr>
      <vt:lpstr>“云层层叠”设计模板</vt:lpstr>
      <vt:lpstr>Equation</vt:lpstr>
      <vt:lpstr>公式</vt:lpstr>
      <vt:lpstr>数 据 结 构</vt:lpstr>
      <vt:lpstr>知识点总结和复习</vt:lpstr>
      <vt:lpstr>卷面结构</vt:lpstr>
      <vt:lpstr>复习从哪儿入手？</vt:lpstr>
      <vt:lpstr>第一部分：基本知识</vt:lpstr>
      <vt:lpstr>第二部分：表结构</vt:lpstr>
      <vt:lpstr>第二部分：表结构</vt:lpstr>
      <vt:lpstr>第二部分：表结构</vt:lpstr>
      <vt:lpstr>第二部分：表结构</vt:lpstr>
      <vt:lpstr>第二部分：表结构</vt:lpstr>
      <vt:lpstr>第三部分：树结构</vt:lpstr>
      <vt:lpstr>第三部分：树结构</vt:lpstr>
      <vt:lpstr>第三部分：树结构</vt:lpstr>
      <vt:lpstr>第三部分：树结构</vt:lpstr>
      <vt:lpstr>第四部分：图结构</vt:lpstr>
      <vt:lpstr>第四部分：图结构</vt:lpstr>
      <vt:lpstr>第五部分：排序和查找</vt:lpstr>
      <vt:lpstr>第五部分：排序和查找</vt:lpstr>
      <vt:lpstr>第五部分：排序和查找</vt:lpstr>
      <vt:lpstr>关于考试的特别提醒</vt:lpstr>
      <vt:lpstr>绪论</vt:lpstr>
      <vt:lpstr>主要内容</vt:lpstr>
      <vt:lpstr>逻辑结构（Cont.）</vt:lpstr>
      <vt:lpstr>存储结构</vt:lpstr>
      <vt:lpstr>PowerPoint 演示文稿</vt:lpstr>
      <vt:lpstr>算法及算法分析</vt:lpstr>
      <vt:lpstr>算法定义和特征</vt:lpstr>
      <vt:lpstr>结论</vt:lpstr>
      <vt:lpstr>影响程序性能评价的因素</vt:lpstr>
      <vt:lpstr>空间复杂性</vt:lpstr>
      <vt:lpstr>程序空间分析</vt:lpstr>
      <vt:lpstr>时间复杂度分析</vt:lpstr>
      <vt:lpstr>时间复杂度分析</vt:lpstr>
      <vt:lpstr>复杂度的渐进性质</vt:lpstr>
      <vt:lpstr>大写Ο符号 Big-Oh</vt:lpstr>
      <vt:lpstr>常用做g的简单函数</vt:lpstr>
      <vt:lpstr>小结</vt:lpstr>
      <vt:lpstr>Ω符号(Big-Omega)</vt:lpstr>
      <vt:lpstr>Θ符号(Big-Theta)</vt:lpstr>
      <vt:lpstr>小写o符号(little-Oh)</vt:lpstr>
      <vt:lpstr>算法分析</vt:lpstr>
      <vt:lpstr>性能测量方法</vt:lpstr>
      <vt:lpstr>第一章 线性表</vt:lpstr>
      <vt:lpstr>学习目标</vt:lpstr>
      <vt:lpstr>本章内容</vt:lpstr>
      <vt:lpstr>线性表定义和特点</vt:lpstr>
      <vt:lpstr>线性表定义</vt:lpstr>
      <vt:lpstr>线性表的逻辑结构</vt:lpstr>
      <vt:lpstr>顺序存储实现</vt:lpstr>
      <vt:lpstr>线性表顺序存储优缺点</vt:lpstr>
      <vt:lpstr>线性表的链式存储实现</vt:lpstr>
      <vt:lpstr>单链表</vt:lpstr>
      <vt:lpstr>两种类型单链表实现</vt:lpstr>
      <vt:lpstr>双向链表存储结构</vt:lpstr>
      <vt:lpstr>循环链表应用</vt:lpstr>
      <vt:lpstr>链表和顺序表对比</vt:lpstr>
      <vt:lpstr>顺序表  VS  单向链表</vt:lpstr>
      <vt:lpstr>间接寻址</vt:lpstr>
      <vt:lpstr>元素i的定位方式</vt:lpstr>
      <vt:lpstr>间接寻址小结</vt:lpstr>
      <vt:lpstr>几种描述方法的比较</vt:lpstr>
      <vt:lpstr>线性表应用</vt:lpstr>
      <vt:lpstr>箱子排序（bin sort）</vt:lpstr>
      <vt:lpstr>基数排序例</vt:lpstr>
      <vt:lpstr>小结</vt:lpstr>
      <vt:lpstr>知识点总结</vt:lpstr>
      <vt:lpstr>第二章 栈与队列</vt:lpstr>
      <vt:lpstr>学习目标</vt:lpstr>
      <vt:lpstr>本章内容</vt:lpstr>
      <vt:lpstr>栈的定义</vt:lpstr>
      <vt:lpstr>算法分析</vt:lpstr>
      <vt:lpstr>栈的应用</vt:lpstr>
      <vt:lpstr>一、括号匹配</vt:lpstr>
      <vt:lpstr>二、火车车厢重排问题</vt:lpstr>
      <vt:lpstr>三、 Postfix Evaluation后缀表达式           Reverse Polish Notation, RPN</vt:lpstr>
      <vt:lpstr>中缀表达式-&gt;后缀表达式</vt:lpstr>
      <vt:lpstr>小结</vt:lpstr>
      <vt:lpstr>第三章 串</vt:lpstr>
      <vt:lpstr>学习目标</vt:lpstr>
      <vt:lpstr>字符串的模式匹配 pattern matching</vt:lpstr>
      <vt:lpstr>字符串的模式匹配-KMP算法</vt:lpstr>
      <vt:lpstr>KMP算法复杂度</vt:lpstr>
      <vt:lpstr>第四章 矩阵与散列表</vt:lpstr>
      <vt:lpstr>学习目标</vt:lpstr>
      <vt:lpstr>本章内容</vt:lpstr>
      <vt:lpstr>多维数组的保存方式</vt:lpstr>
      <vt:lpstr>行主映射</vt:lpstr>
      <vt:lpstr>列主映射</vt:lpstr>
      <vt:lpstr>特殊矩阵</vt:lpstr>
      <vt:lpstr>特殊矩阵小结</vt:lpstr>
      <vt:lpstr>稀疏（sparse）矩阵</vt:lpstr>
      <vt:lpstr>数组描述：三元组</vt:lpstr>
      <vt:lpstr>与简单二维数组的性能对比</vt:lpstr>
      <vt:lpstr>散列</vt:lpstr>
      <vt:lpstr>散列主要内容</vt:lpstr>
      <vt:lpstr>关键问题一：构造Hash函数</vt:lpstr>
      <vt:lpstr>直接定址法</vt:lpstr>
      <vt:lpstr>数字分析法</vt:lpstr>
      <vt:lpstr>数字分析法示例</vt:lpstr>
      <vt:lpstr>平方取中法</vt:lpstr>
      <vt:lpstr>平方取中法示例</vt:lpstr>
      <vt:lpstr>折叠法</vt:lpstr>
      <vt:lpstr>除留余数法</vt:lpstr>
      <vt:lpstr>关键问题二：处理冲突</vt:lpstr>
      <vt:lpstr>线性开型寻址法</vt:lpstr>
      <vt:lpstr>线性开型寻址法</vt:lpstr>
      <vt:lpstr>线性探测法的特点</vt:lpstr>
      <vt:lpstr>线性探测法的特点</vt:lpstr>
      <vt:lpstr>复杂性分析</vt:lpstr>
      <vt:lpstr>平均情况</vt:lpstr>
      <vt:lpstr>二次探测法</vt:lpstr>
      <vt:lpstr>与线性探测的比较</vt:lpstr>
      <vt:lpstr>双散列法</vt:lpstr>
      <vt:lpstr>链表法思想</vt:lpstr>
      <vt:lpstr>H1小结</vt:lpstr>
      <vt:lpstr>小结</vt:lpstr>
      <vt:lpstr>3-7章小结</vt:lpstr>
      <vt:lpstr>第五章  树</vt:lpstr>
      <vt:lpstr>主要内容</vt:lpstr>
      <vt:lpstr>数据结构“树”</vt:lpstr>
      <vt:lpstr>PowerPoint 演示文稿</vt:lpstr>
      <vt:lpstr>PowerPoint 演示文稿</vt:lpstr>
      <vt:lpstr>森林和有序森林</vt:lpstr>
      <vt:lpstr>树的递归定义</vt:lpstr>
      <vt:lpstr>有序森林的定义</vt:lpstr>
      <vt:lpstr>二叉树</vt:lpstr>
      <vt:lpstr>二叉树和树的根本区别</vt:lpstr>
      <vt:lpstr>后缀表达式建表达式树</vt:lpstr>
      <vt:lpstr>二叉树的特性</vt:lpstr>
      <vt:lpstr>特性2</vt:lpstr>
      <vt:lpstr>特性3</vt:lpstr>
      <vt:lpstr>满二叉树（full binary tree ）</vt:lpstr>
      <vt:lpstr>完全二叉树</vt:lpstr>
      <vt:lpstr>特性4</vt:lpstr>
      <vt:lpstr>特性5</vt:lpstr>
      <vt:lpstr>二叉树描述</vt:lpstr>
      <vt:lpstr>数组描述（顺序存储）</vt:lpstr>
      <vt:lpstr>链表描述</vt:lpstr>
      <vt:lpstr>PowerPoint 演示文稿</vt:lpstr>
      <vt:lpstr>二叉树遍历</vt:lpstr>
      <vt:lpstr>二叉树遍历</vt:lpstr>
      <vt:lpstr>标准遍历顺序</vt:lpstr>
      <vt:lpstr>由遍历顺序推导二叉树结构</vt:lpstr>
      <vt:lpstr>二叉树遍历小结</vt:lpstr>
      <vt:lpstr>补充：二叉树与森林互转</vt:lpstr>
      <vt:lpstr>树的父指针表示法</vt:lpstr>
      <vt:lpstr>树的左孩子右兄弟表示法</vt:lpstr>
      <vt:lpstr>树转换为二叉树</vt:lpstr>
      <vt:lpstr>森林转换为二叉树</vt:lpstr>
      <vt:lpstr>森林转换为二叉树</vt:lpstr>
      <vt:lpstr>队列优先队列</vt:lpstr>
      <vt:lpstr>优先队列</vt:lpstr>
      <vt:lpstr>线性表描述最大优先队列</vt:lpstr>
      <vt:lpstr>堆的定义</vt:lpstr>
      <vt:lpstr>堆的描述</vt:lpstr>
      <vt:lpstr>最大堆的插入操作</vt:lpstr>
      <vt:lpstr>上移重整堆</vt:lpstr>
      <vt:lpstr>删除操作</vt:lpstr>
      <vt:lpstr>下降过程</vt:lpstr>
      <vt:lpstr>最大堆的创建</vt:lpstr>
      <vt:lpstr>建堆实例（思路二）</vt:lpstr>
      <vt:lpstr>建堆实例（续）</vt:lpstr>
      <vt:lpstr>建堆实例（续）</vt:lpstr>
      <vt:lpstr>建堆复杂性分析</vt:lpstr>
      <vt:lpstr>堆排序</vt:lpstr>
      <vt:lpstr>堆排序</vt:lpstr>
      <vt:lpstr>H1小结</vt:lpstr>
      <vt:lpstr>H2.霍夫曼编码</vt:lpstr>
      <vt:lpstr>解码方法</vt:lpstr>
      <vt:lpstr>算法</vt:lpstr>
      <vt:lpstr>构造霍夫曼树</vt:lpstr>
      <vt:lpstr>构造霍夫曼树</vt:lpstr>
      <vt:lpstr>H2小结</vt:lpstr>
      <vt:lpstr>第六章  搜索树</vt:lpstr>
      <vt:lpstr>BST定义</vt:lpstr>
      <vt:lpstr>BST定义</vt:lpstr>
      <vt:lpstr>索引二叉搜索树</vt:lpstr>
      <vt:lpstr>平均查找长度</vt:lpstr>
      <vt:lpstr>关于BST插入的结论</vt:lpstr>
      <vt:lpstr>删除算法（续）</vt:lpstr>
      <vt:lpstr>删除算法（续）</vt:lpstr>
      <vt:lpstr>关于删除算法的结论</vt:lpstr>
      <vt:lpstr>复杂性分析</vt:lpstr>
      <vt:lpstr>AVL树</vt:lpstr>
      <vt:lpstr>定义</vt:lpstr>
      <vt:lpstr>AVL树的特性</vt:lpstr>
      <vt:lpstr>AVL树的高度</vt:lpstr>
      <vt:lpstr>AVL树的高度（续）</vt:lpstr>
      <vt:lpstr>关于AVL树的一组值</vt:lpstr>
      <vt:lpstr>AVL搜索</vt:lpstr>
      <vt:lpstr>AVL插入</vt:lpstr>
      <vt:lpstr>LL型不平衡及其调整方法</vt:lpstr>
      <vt:lpstr>LR型不平衡及其调整方法</vt:lpstr>
      <vt:lpstr>双旋转例</vt:lpstr>
      <vt:lpstr>双旋转例</vt:lpstr>
      <vt:lpstr>AVL树插入算法</vt:lpstr>
      <vt:lpstr>AVL树插入算法</vt:lpstr>
      <vt:lpstr>AVL插入小结</vt:lpstr>
      <vt:lpstr>AVL删除</vt:lpstr>
      <vt:lpstr>R0型不平衡的调整</vt:lpstr>
      <vt:lpstr>R1型不平衡的调整</vt:lpstr>
      <vt:lpstr>R-1型不平衡的调整</vt:lpstr>
      <vt:lpstr>AVL删除小结</vt:lpstr>
      <vt:lpstr>m叉搜索树</vt:lpstr>
      <vt:lpstr>m叉搜索树</vt:lpstr>
      <vt:lpstr>例</vt:lpstr>
      <vt:lpstr>例</vt:lpstr>
      <vt:lpstr>m叉搜索树的高度</vt:lpstr>
      <vt:lpstr>H1.m阶B-树</vt:lpstr>
      <vt:lpstr>7阶B-树例</vt:lpstr>
      <vt:lpstr>例</vt:lpstr>
      <vt:lpstr>重新整理m阶B树特征</vt:lpstr>
      <vt:lpstr>B-树的高度</vt:lpstr>
      <vt:lpstr>证明</vt:lpstr>
      <vt:lpstr>插入操作——简单情况</vt:lpstr>
      <vt:lpstr>插入操作——分裂</vt:lpstr>
      <vt:lpstr>插入操作——分裂</vt:lpstr>
      <vt:lpstr>插入操作——分裂回溯</vt:lpstr>
      <vt:lpstr>删除操作</vt:lpstr>
      <vt:lpstr>删除操作——借用兄弟节点</vt:lpstr>
      <vt:lpstr>删除操作——与兄弟节点合并</vt:lpstr>
      <vt:lpstr>删除操作——合并的回溯</vt:lpstr>
      <vt:lpstr>H1小结</vt:lpstr>
      <vt:lpstr>B+树定义</vt:lpstr>
      <vt:lpstr>4阶B+树示例</vt:lpstr>
      <vt:lpstr>B+树插入</vt:lpstr>
      <vt:lpstr>B+树插入示例</vt:lpstr>
      <vt:lpstr>B+树删除</vt:lpstr>
      <vt:lpstr>PowerPoint 演示文稿</vt:lpstr>
      <vt:lpstr>红－黑树定义</vt:lpstr>
      <vt:lpstr>另一种定义方式</vt:lpstr>
      <vt:lpstr>红－黑树例</vt:lpstr>
      <vt:lpstr>红－黑树是怎么来的</vt:lpstr>
      <vt:lpstr>2-3-4树的红－黑树表示</vt:lpstr>
      <vt:lpstr>2-3-4树的红－黑树表示</vt:lpstr>
      <vt:lpstr>2-3-4树的红－黑树表示</vt:lpstr>
      <vt:lpstr>红－黑树特性1</vt:lpstr>
      <vt:lpstr>红－黑树特性1</vt:lpstr>
      <vt:lpstr>红－黑树特性2</vt:lpstr>
      <vt:lpstr>红－黑树的描述</vt:lpstr>
      <vt:lpstr>H2.红－黑树的插入</vt:lpstr>
      <vt:lpstr>没有连续红边的情况（最理想）</vt:lpstr>
      <vt:lpstr>连续红边情况1：XYb</vt:lpstr>
      <vt:lpstr>连续红边情况2：XYr</vt:lpstr>
      <vt:lpstr>红－黑树的删除</vt:lpstr>
      <vt:lpstr>第七章  图</vt:lpstr>
      <vt:lpstr>图的定义</vt:lpstr>
      <vt:lpstr>基本概念</vt:lpstr>
      <vt:lpstr>基本概念1-8</vt:lpstr>
      <vt:lpstr>基本概念9-13</vt:lpstr>
      <vt:lpstr>基本概念14</vt:lpstr>
      <vt:lpstr>基本概念15</vt:lpstr>
      <vt:lpstr>基本概念16-18</vt:lpstr>
      <vt:lpstr>基本概念19-22</vt:lpstr>
      <vt:lpstr>基本概念23-24</vt:lpstr>
      <vt:lpstr>PowerPoint 演示文稿</vt:lpstr>
      <vt:lpstr>基本概念25-26</vt:lpstr>
      <vt:lpstr>基本概念27-28</vt:lpstr>
      <vt:lpstr>生成树例</vt:lpstr>
      <vt:lpstr>图的特性</vt:lpstr>
      <vt:lpstr>特性2</vt:lpstr>
      <vt:lpstr>三种存储方式</vt:lpstr>
      <vt:lpstr>存储方式1：邻接矩阵</vt:lpstr>
      <vt:lpstr>邻接矩阵例</vt:lpstr>
      <vt:lpstr>邻接矩阵特性</vt:lpstr>
      <vt:lpstr>邻接矩阵特性</vt:lpstr>
      <vt:lpstr>存储方式2：邻接压缩表</vt:lpstr>
      <vt:lpstr>邻接压缩表示例</vt:lpstr>
      <vt:lpstr>时间复杂性</vt:lpstr>
      <vt:lpstr>存储方式3：邻接链表</vt:lpstr>
      <vt:lpstr>邻接链表示例</vt:lpstr>
      <vt:lpstr>复杂性分析</vt:lpstr>
      <vt:lpstr>存储方式4：十字链表</vt:lpstr>
      <vt:lpstr>网络的描述</vt:lpstr>
      <vt:lpstr>耗费邻接矩阵例</vt:lpstr>
      <vt:lpstr>邻接链表实现</vt:lpstr>
      <vt:lpstr>图的遍历</vt:lpstr>
      <vt:lpstr>宽度优先搜索示例</vt:lpstr>
      <vt:lpstr>深度优先搜索</vt:lpstr>
      <vt:lpstr>深度优先搜索例</vt:lpstr>
      <vt:lpstr>生成树</vt:lpstr>
      <vt:lpstr>宽度优先搜索构造生成树</vt:lpstr>
      <vt:lpstr>深度优先搜索构造生成树</vt:lpstr>
      <vt:lpstr>最小耗费生成树</vt:lpstr>
      <vt:lpstr>Prim算法</vt:lpstr>
      <vt:lpstr>最短路径问题</vt:lpstr>
      <vt:lpstr>单源最短路径</vt:lpstr>
      <vt:lpstr>Dijkstra算法</vt:lpstr>
      <vt:lpstr>每一对点的最短路径</vt:lpstr>
      <vt:lpstr>Floyd算法</vt:lpstr>
      <vt:lpstr>如何计算c(i, j, k)</vt:lpstr>
      <vt:lpstr>拓扑排序</vt:lpstr>
      <vt:lpstr>AOV图</vt:lpstr>
      <vt:lpstr>利用贪心算法进行拓扑排序</vt:lpstr>
      <vt:lpstr>拓扑排序要点</vt:lpstr>
      <vt:lpstr>拓扑排序要点</vt:lpstr>
      <vt:lpstr>AOE网</vt:lpstr>
      <vt:lpstr>关键路径</vt:lpstr>
      <vt:lpstr>关键活动</vt:lpstr>
      <vt:lpstr>l(i)和e(i)的计算</vt:lpstr>
      <vt:lpstr>ve(i)的计算</vt:lpstr>
      <vt:lpstr>vl(i) 的计算</vt:lpstr>
      <vt:lpstr>关键路径要点</vt:lpstr>
      <vt:lpstr>第八章  排序和查找</vt:lpstr>
      <vt:lpstr>已经学过的排序算法（7种）</vt:lpstr>
      <vt:lpstr>已经学过的查找方法（5种）</vt:lpstr>
      <vt:lpstr>排序分类</vt:lpstr>
      <vt:lpstr>排序算法性能</vt:lpstr>
      <vt:lpstr>性能分析</vt:lpstr>
      <vt:lpstr>快速排序</vt:lpstr>
      <vt:lpstr>快速排序</vt:lpstr>
      <vt:lpstr>算法实现</vt:lpstr>
      <vt:lpstr>基数排序</vt:lpstr>
      <vt:lpstr>算法的基本思想</vt:lpstr>
      <vt:lpstr>性能分析</vt:lpstr>
      <vt:lpstr>直接选择排序</vt:lpstr>
      <vt:lpstr>性能分析</vt:lpstr>
      <vt:lpstr>堆排序</vt:lpstr>
      <vt:lpstr>PowerPoint 演示文稿</vt:lpstr>
      <vt:lpstr>PowerPoint 演示文稿</vt:lpstr>
      <vt:lpstr>性能分析</vt:lpstr>
      <vt:lpstr>直接插入排序</vt:lpstr>
      <vt:lpstr>直接插入排序</vt:lpstr>
      <vt:lpstr>算法的性能分析</vt:lpstr>
      <vt:lpstr>希尔排序----分组插入排序</vt:lpstr>
      <vt:lpstr>希尔排序</vt:lpstr>
      <vt:lpstr>性能分析</vt:lpstr>
      <vt:lpstr>归并排序</vt:lpstr>
      <vt:lpstr>Merge算法</vt:lpstr>
      <vt:lpstr>算法演示</vt:lpstr>
      <vt:lpstr>自然归并排序</vt:lpstr>
      <vt:lpstr>部分结论</vt:lpstr>
      <vt:lpstr>部分结论</vt:lpstr>
      <vt:lpstr>时间复杂度</vt:lpstr>
      <vt:lpstr>空间复杂度和稳定性</vt:lpstr>
      <vt:lpstr>简单性</vt:lpstr>
      <vt:lpstr>记录本身信息量比较</vt:lpstr>
      <vt:lpstr>关键值分布</vt:lpstr>
      <vt:lpstr>排序总结</vt:lpstr>
      <vt:lpstr>查找</vt:lpstr>
      <vt:lpstr>顺序查找</vt:lpstr>
      <vt:lpstr>折半查找</vt:lpstr>
      <vt:lpstr>其他分割查找方法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maggie</cp:lastModifiedBy>
  <cp:revision>84</cp:revision>
  <cp:lastPrinted>2017-09-11T08:45:00Z</cp:lastPrinted>
  <dcterms:created xsi:type="dcterms:W3CDTF">2017-09-04T08:16:00Z</dcterms:created>
  <dcterms:modified xsi:type="dcterms:W3CDTF">2017-12-28T05:43:10Z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2052-10.1.0.6749</vt:lpwstr>
  </property>
</Properties>
</file>