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94"/>
  </p:notesMasterIdLst>
  <p:handoutMasterIdLst>
    <p:handoutMasterId r:id="rId95"/>
  </p:handout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643" r:id="rId39"/>
    <p:sldId id="644" r:id="rId40"/>
    <p:sldId id="645" r:id="rId41"/>
    <p:sldId id="646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03" r:id="rId50"/>
    <p:sldId id="604" r:id="rId51"/>
    <p:sldId id="605" r:id="rId52"/>
    <p:sldId id="606" r:id="rId53"/>
    <p:sldId id="607" r:id="rId54"/>
    <p:sldId id="608" r:id="rId55"/>
    <p:sldId id="609" r:id="rId56"/>
    <p:sldId id="610" r:id="rId57"/>
    <p:sldId id="611" r:id="rId58"/>
    <p:sldId id="61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2" r:id="rId69"/>
    <p:sldId id="623" r:id="rId70"/>
    <p:sldId id="624" r:id="rId71"/>
    <p:sldId id="625" r:id="rId72"/>
    <p:sldId id="626" r:id="rId73"/>
    <p:sldId id="627" r:id="rId74"/>
    <p:sldId id="628" r:id="rId75"/>
    <p:sldId id="629" r:id="rId76"/>
    <p:sldId id="630" r:id="rId77"/>
    <p:sldId id="631" r:id="rId78"/>
    <p:sldId id="632" r:id="rId79"/>
    <p:sldId id="633" r:id="rId80"/>
    <p:sldId id="634" r:id="rId81"/>
    <p:sldId id="635" r:id="rId82"/>
    <p:sldId id="647" r:id="rId83"/>
    <p:sldId id="648" r:id="rId84"/>
    <p:sldId id="649" r:id="rId85"/>
    <p:sldId id="650" r:id="rId86"/>
    <p:sldId id="636" r:id="rId87"/>
    <p:sldId id="637" r:id="rId88"/>
    <p:sldId id="638" r:id="rId89"/>
    <p:sldId id="639" r:id="rId90"/>
    <p:sldId id="640" r:id="rId91"/>
    <p:sldId id="641" r:id="rId92"/>
    <p:sldId id="642" r:id="rId93"/>
  </p:sldIdLst>
  <p:sldSz cx="9144000" cy="6858000" type="screen4x3"/>
  <p:notesSz cx="7099300" cy="10234613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2017/9/27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8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42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3C6AF-72AF-4B92-ADFB-7DD6D9C6D6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6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void changeLength1D(T*&amp; a, int oldLength, int newLength)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if (newLength &lt; 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   throw illegalParameterValue("new length must be &gt;= 0");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T* temp = new T[newLength];              // new array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int number = oldLength &gt; newLength ? oldLength : newLength;  // number to copy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copy(a, a + number, temp);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delete [] a;                             // deallocate old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a = temp;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9EF40-E463-434E-A000-33FDD7A7D8B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1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void changeLength1D(T*&amp; a, int oldLength, int newLength)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if (newLength &lt; 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   throw illegalParameterValue("new length must be &gt;= 0");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T* temp = new T[newLength];              // new array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int number = oldLength &gt; newLength ? oldLength : newLength;  // number to copy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copy(a, a + number, temp);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delete [] a;                             // deallocate old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   a = temp;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/>
                <a:ea typeface="Microsoft YaHei UI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9517D-D460-4B1C-897D-0B7698F97B0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0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/>
              <a:ea typeface="Microsoft YaHei UI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28BB4-1A44-4925-B5D8-B742372DC88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链表</a:t>
            </a:r>
            <a:r>
              <a:rPr lang="en-US" altLang="zh-CN" smtClean="0">
                <a:latin typeface="Microsoft YaHei UI"/>
                <a:ea typeface="Microsoft YaHei UI"/>
              </a:rPr>
              <a:t>Stack</a:t>
            </a:r>
            <a:r>
              <a:rPr lang="zh-CN" altLang="en-US" smtClean="0">
                <a:latin typeface="Microsoft YaHei UI"/>
                <a:ea typeface="Microsoft YaHei UI"/>
              </a:rPr>
              <a:t>占用空间更多，性能表现差一些。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C1C8C-C5AB-4884-BF50-34CA2508582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波兰逻辑学家使用后缀表达式来取代括号。称为逆波兰（</a:t>
            </a:r>
            <a:r>
              <a:rPr lang="en-US" altLang="zh-CN" dirty="0" smtClean="0"/>
              <a:t>Reverse</a:t>
            </a:r>
            <a:r>
              <a:rPr lang="en-US" altLang="zh-CN" baseline="0" dirty="0" smtClean="0"/>
              <a:t> Polish Notation, RPN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遇到数字就进栈，遇到符号计算栈顶的两个数字，并把结果存入栈顶，继续扫描下一个输入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128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如果是数字则输出，如果符号则判断和栈顶符号的优先级，是右括号或者优先级不高于栈顶符号则栈顶元素一次出栈并输出，并将当前符号进栈，一直到最终输出后缀表达式为止。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39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20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缺陷：数组长度固定，但是也有其应用，例如固定最大值的线程池的描述等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F614E-0414-4E8C-981F-1E1BB974C268}" type="slidenum">
              <a:rPr lang="en-US" altLang="zh-CN" smtClean="0"/>
              <a:pPr>
                <a:defRPr/>
              </a:pPr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B7981C-5BEF-450D-AD46-8267B48533D5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DBB277-6CFF-4BC5-A5FF-17D5DB26C061}" type="datetime1">
              <a:rPr lang="zh-CN" altLang="en-US" smtClean="0"/>
              <a:t>2017/9/27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AB75-8494-48F7-8943-EED87D71A0CE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3600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3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B0678E-768F-4049-B525-60AED2BEE2FB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FB17A3-08E1-42A7-86D6-F5E21B18016B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70139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1EE50A-D840-42E3-B347-290125BF3DF7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AEC978-EF4F-4972-A248-D038D87F63B4}" type="datetime1">
              <a:rPr lang="zh-CN" altLang="en-US" smtClean="0"/>
              <a:t>2017/9/27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E841ED-1197-4AD6-AD1E-754AB6D21227}" type="datetime1">
              <a:rPr lang="zh-CN" altLang="en-US" smtClean="0"/>
              <a:t>2017/9/27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97054C-A2AC-406E-86B2-9B679D82938A}" type="datetime1">
              <a:rPr lang="zh-CN" altLang="en-US" smtClean="0"/>
              <a:t>2017/9/27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ED1982-1BD9-4088-8F4F-3034691C0CE1}" type="datetime1">
              <a:rPr lang="zh-CN" altLang="en-US" smtClean="0"/>
              <a:t>2017/9/27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AB75-8494-48F7-8943-EED87D71A0CE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644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AB75-8494-48F7-8943-EED87D71A0CE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2753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7000"/>
                    </a14:imgEffect>
                    <a14:imgEffect>
                      <a14:brightnessContrast bright="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" y="0"/>
            <a:ext cx="9147764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AB75-8494-48F7-8943-EED87D71A0CE}" type="datetime1">
              <a:rPr lang="zh-CN" altLang="en-US" noProof="0" smtClean="0"/>
              <a:t>2017/9/27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4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3" Type="http://schemas.openxmlformats.org/officeDocument/2006/relationships/audio" Target="../media/audio3.wav"/><Relationship Id="rId7" Type="http://schemas.openxmlformats.org/officeDocument/2006/relationships/audio" Target="../media/audio5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audio" Target="../media/audio7.wav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600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栈与队列</a:t>
            </a:r>
            <a:endParaRPr lang="zh-CN" altLang="en-US" sz="66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4030663"/>
            <a:ext cx="91440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3200" dirty="0"/>
              <a:t>Stack and Queue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C1F8-377C-415F-9C94-4201F0AEB4EB}" type="slidenum">
              <a:rPr lang="en-US" altLang="zh-CN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数组实现算法分析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create</a:t>
            </a:r>
            <a:r>
              <a:rPr lang="en-US" altLang="zh-CN" dirty="0"/>
              <a:t>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 smtClean="0"/>
              <a:t>Θ(1)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destroy()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 smtClean="0"/>
              <a:t>Θ(1)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empty</a:t>
            </a:r>
            <a:r>
              <a:rPr lang="en-US" altLang="zh-CN" dirty="0"/>
              <a:t>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endParaRPr lang="el-GR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top</a:t>
            </a:r>
            <a:r>
              <a:rPr lang="en-US" altLang="zh-CN" dirty="0"/>
              <a:t>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Θ(1)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push</a:t>
            </a:r>
            <a:r>
              <a:rPr lang="en-US" altLang="zh-CN" dirty="0"/>
              <a:t>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数组满时</a:t>
            </a:r>
            <a:r>
              <a:rPr lang="el-GR" altLang="zh-CN" dirty="0" smtClean="0"/>
              <a:t>Θ(</a:t>
            </a:r>
            <a:r>
              <a:rPr lang="en-US" altLang="zh-CN" dirty="0" smtClean="0"/>
              <a:t>n</a:t>
            </a:r>
            <a:r>
              <a:rPr lang="el-GR" altLang="zh-CN" dirty="0" smtClean="0"/>
              <a:t>)</a:t>
            </a:r>
            <a:endParaRPr lang="el-GR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pop</a:t>
            </a:r>
            <a:r>
              <a:rPr lang="en-US" altLang="zh-CN" dirty="0"/>
              <a:t>()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1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使用继承顺序表实现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sz="half" idx="1"/>
          </p:nvPr>
        </p:nvSpPr>
        <p:spPr>
          <a:xfrm>
            <a:off x="15875" y="1514475"/>
            <a:ext cx="475615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template&lt;class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derivedArrayStack</a:t>
            </a:r>
            <a:r>
              <a:rPr lang="en-US" altLang="zh-CN" sz="1800" dirty="0"/>
              <a:t> : private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         public stack&lt;T&gt;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derivedArrayStack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: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 (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{return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&lt;T&gt;::empty();}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{return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&lt;T&gt;::size();}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</a:t>
            </a: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if (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&lt;T&gt;::empty())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get(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&lt;T&gt;::size() - 1);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28675" name="内容占位符 3"/>
          <p:cNvSpPr>
            <a:spLocks noGrp="1"/>
          </p:cNvSpPr>
          <p:nvPr>
            <p:ph sz="half" idx="2"/>
          </p:nvPr>
        </p:nvSpPr>
        <p:spPr>
          <a:xfrm>
            <a:off x="4854575" y="1690689"/>
            <a:ext cx="4289425" cy="43513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zh-CN" sz="1600" dirty="0">
              <a:latin typeface="Microsoft YaHei UI"/>
              <a:ea typeface="Microsoft YaHei UI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void pop()</a:t>
            </a:r>
          </a:p>
          <a:p>
            <a:pPr marL="0" indent="0" eaLnBrk="1" hangingPunct="1">
              <a:buNone/>
            </a:pPr>
            <a:r>
              <a:rPr lang="zh-CN" altLang="en-US" sz="1600" dirty="0">
                <a:latin typeface="Microsoft YaHei UI"/>
                <a:ea typeface="Microsoft YaHei UI"/>
              </a:rPr>
              <a:t>          </a:t>
            </a:r>
            <a:r>
              <a:rPr lang="en-US" altLang="zh-CN" sz="1600" dirty="0">
                <a:latin typeface="Microsoft YaHei UI"/>
                <a:ea typeface="Microsoft YaHei UI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      if (</a:t>
            </a:r>
            <a:r>
              <a:rPr lang="en-US" altLang="zh-CN" sz="1600" dirty="0" err="1">
                <a:latin typeface="Microsoft YaHei UI"/>
                <a:ea typeface="Microsoft YaHei UI"/>
              </a:rPr>
              <a:t>arrayList</a:t>
            </a:r>
            <a:r>
              <a:rPr lang="en-US" altLang="zh-CN" sz="1600" dirty="0">
                <a:latin typeface="Microsoft YaHei UI"/>
                <a:ea typeface="Microsoft YaHei UI"/>
              </a:rPr>
              <a:t>&lt;T&gt;::empty())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           throw </a:t>
            </a:r>
            <a:r>
              <a:rPr lang="en-US" altLang="zh-CN" sz="1600" dirty="0" err="1">
                <a:latin typeface="Microsoft YaHei UI"/>
                <a:ea typeface="Microsoft YaHei UI"/>
              </a:rPr>
              <a:t>stackEmpty</a:t>
            </a:r>
            <a:r>
              <a:rPr lang="en-US" altLang="zh-CN" sz="1600" dirty="0">
                <a:latin typeface="Microsoft YaHei UI"/>
                <a:ea typeface="Microsoft YaHei UI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       erase(</a:t>
            </a:r>
            <a:r>
              <a:rPr lang="en-US" altLang="zh-CN" sz="1600" dirty="0" err="1">
                <a:latin typeface="Microsoft YaHei UI"/>
                <a:ea typeface="Microsoft YaHei UI"/>
              </a:rPr>
              <a:t>arrayList</a:t>
            </a:r>
            <a:r>
              <a:rPr lang="en-US" altLang="zh-CN" sz="1600" dirty="0">
                <a:latin typeface="Microsoft YaHei UI"/>
                <a:ea typeface="Microsoft YaHei UI"/>
              </a:rPr>
              <a:t>&lt;T&gt;::size() - 1);</a:t>
            </a:r>
          </a:p>
          <a:p>
            <a:pPr marL="0" indent="0" eaLnBrk="1" hangingPunct="1">
              <a:buNone/>
            </a:pPr>
            <a:r>
              <a:rPr lang="zh-CN" altLang="en-US" sz="1600" dirty="0">
                <a:latin typeface="Microsoft YaHei UI"/>
                <a:ea typeface="Microsoft YaHei UI"/>
              </a:rPr>
              <a:t>           </a:t>
            </a:r>
            <a:r>
              <a:rPr lang="en-US" altLang="zh-CN" sz="1600" dirty="0">
                <a:latin typeface="Microsoft YaHei UI"/>
                <a:ea typeface="Microsoft YaHei UI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void push(</a:t>
            </a:r>
            <a:r>
              <a:rPr lang="en-US" altLang="zh-CN" sz="1600" dirty="0" err="1">
                <a:latin typeface="Microsoft YaHei UI"/>
                <a:ea typeface="Microsoft YaHei UI"/>
              </a:rPr>
              <a:t>const</a:t>
            </a:r>
            <a:r>
              <a:rPr lang="en-US" altLang="zh-CN" sz="1600" dirty="0">
                <a:latin typeface="Microsoft YaHei UI"/>
                <a:ea typeface="Microsoft YaHei UI"/>
              </a:rPr>
              <a:t> T&amp; </a:t>
            </a:r>
            <a:r>
              <a:rPr lang="en-US" altLang="zh-CN" sz="1600" dirty="0" err="1">
                <a:latin typeface="Microsoft YaHei UI"/>
                <a:ea typeface="Microsoft YaHei UI"/>
              </a:rPr>
              <a:t>theElement</a:t>
            </a:r>
            <a:r>
              <a:rPr lang="en-US" altLang="zh-CN" sz="1600" dirty="0">
                <a:latin typeface="Microsoft YaHei UI"/>
                <a:ea typeface="Microsoft YaHei UI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   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insert(</a:t>
            </a:r>
            <a:r>
              <a:rPr lang="en-US" altLang="zh-CN" sz="1600" dirty="0" err="1">
                <a:latin typeface="Microsoft YaHei UI"/>
                <a:ea typeface="Microsoft YaHei UI"/>
              </a:rPr>
              <a:t>arrayList</a:t>
            </a:r>
            <a:r>
              <a:rPr lang="en-US" altLang="zh-CN" sz="1600" dirty="0">
                <a:latin typeface="Microsoft YaHei UI"/>
                <a:ea typeface="Microsoft YaHei UI"/>
              </a:rPr>
              <a:t>&lt;T&gt;::size(), </a:t>
            </a:r>
            <a:r>
              <a:rPr lang="en-US" altLang="zh-CN" sz="1600" dirty="0" err="1">
                <a:latin typeface="Microsoft YaHei UI"/>
                <a:ea typeface="Microsoft YaHei UI"/>
              </a:rPr>
              <a:t>theElement</a:t>
            </a:r>
            <a:r>
              <a:rPr lang="en-US" altLang="zh-CN" sz="1600" dirty="0">
                <a:latin typeface="Microsoft YaHei UI"/>
                <a:ea typeface="Microsoft YaHei UI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        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/>
                <a:ea typeface="Microsoft YaHei UI"/>
              </a:rPr>
              <a:t>};</a:t>
            </a:r>
            <a:endParaRPr lang="zh-CN" altLang="en-US" sz="1600" dirty="0">
              <a:latin typeface="Microsoft YaHei UI"/>
              <a:ea typeface="Microsoft YaHei UI"/>
            </a:endParaRPr>
          </a:p>
          <a:p>
            <a:pPr marL="0" indent="0" eaLnBrk="1" hangingPunct="1">
              <a:buNone/>
            </a:pPr>
            <a:endParaRPr lang="zh-CN" altLang="en-US" sz="1600" dirty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实现方法分析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147955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继承方式为什么是</a:t>
            </a:r>
            <a:r>
              <a:rPr lang="en-US" altLang="zh-CN" smtClean="0">
                <a:latin typeface="Microsoft YaHei UI"/>
                <a:ea typeface="Microsoft YaHei UI"/>
              </a:rPr>
              <a:t>private</a:t>
            </a:r>
            <a:r>
              <a:rPr lang="zh-CN" altLang="en-US" smtClean="0">
                <a:latin typeface="Microsoft YaHei UI"/>
                <a:ea typeface="Microsoft YaHei UI"/>
              </a:rPr>
              <a:t>？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private</a:t>
            </a:r>
            <a:r>
              <a:rPr lang="zh-CN" altLang="en-US" smtClean="0">
                <a:latin typeface="Microsoft YaHei UI"/>
                <a:ea typeface="Microsoft YaHei UI"/>
              </a:rPr>
              <a:t>继承会把基类的所有成员变为派生类的私有成员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栈虽可看作线性表的特例，但毕竟不是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用户使用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Stack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类，我们希望他们使用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Push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、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Pop…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，而不是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Insert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、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Delete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而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private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继承恰好可使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Insert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、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Delete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成为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Stack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的私有成员，用户无法看到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8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数组描述缺陷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与线性表数组描述类似，空间利用率低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两个堆栈特例，空间利用率较高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Push</a:t>
            </a:r>
            <a:r>
              <a:rPr lang="zh-CN" altLang="en-US" smtClean="0">
                <a:latin typeface="Microsoft YaHei UI"/>
                <a:ea typeface="Microsoft YaHei UI"/>
              </a:rPr>
              <a:t>最坏情况（数组满）仍为</a:t>
            </a:r>
            <a:r>
              <a:rPr lang="en-US" altLang="zh-CN" smtClean="0">
                <a:latin typeface="Microsoft YaHei UI"/>
                <a:ea typeface="Microsoft YaHei UI"/>
              </a:rPr>
              <a:t>Ο(ArraySize)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Pop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31747" name="Picture 4" descr="2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57601"/>
            <a:ext cx="8172450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4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链表实现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栈顶在链表哪一端？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尾节点</a:t>
            </a:r>
          </a:p>
          <a:p>
            <a:pPr lvl="2" eaLnBrk="1" hangingPunct="1"/>
            <a:r>
              <a:rPr lang="en-US" altLang="zh-CN" smtClean="0">
                <a:latin typeface="Microsoft YaHei UI"/>
                <a:ea typeface="Microsoft YaHei UI"/>
              </a:rPr>
              <a:t>Push(x)——Insert(n, x)</a:t>
            </a:r>
            <a:r>
              <a:rPr lang="zh-CN" altLang="en-US" smtClean="0">
                <a:latin typeface="Microsoft YaHei UI"/>
                <a:ea typeface="Microsoft YaHei UI"/>
              </a:rPr>
              <a:t>：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(n)</a:t>
            </a:r>
          </a:p>
          <a:p>
            <a:pPr lvl="2" eaLnBrk="1" hangingPunct="1"/>
            <a:r>
              <a:rPr lang="en-US" altLang="zh-CN" smtClean="0">
                <a:latin typeface="Microsoft YaHei UI"/>
                <a:ea typeface="Microsoft YaHei UI"/>
              </a:rPr>
              <a:t>Pop(x)——Delete(n, x)</a:t>
            </a:r>
            <a:r>
              <a:rPr lang="zh-CN" altLang="en-US" smtClean="0">
                <a:latin typeface="Microsoft YaHei UI"/>
                <a:ea typeface="Microsoft YaHei UI"/>
              </a:rPr>
              <a:t>：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(n)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首节点</a:t>
            </a:r>
          </a:p>
          <a:p>
            <a:pPr lvl="2" eaLnBrk="1" hangingPunct="1"/>
            <a:r>
              <a:rPr lang="en-US" altLang="zh-CN" smtClean="0">
                <a:latin typeface="Microsoft YaHei UI"/>
                <a:ea typeface="Microsoft YaHei UI"/>
              </a:rPr>
              <a:t>Push(x)——Insert(0, x)</a:t>
            </a:r>
            <a:r>
              <a:rPr lang="zh-CN" altLang="en-US" smtClean="0">
                <a:latin typeface="Microsoft YaHei UI"/>
                <a:ea typeface="Microsoft YaHei UI"/>
              </a:rPr>
              <a:t>：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  <a:p>
            <a:pPr lvl="2" eaLnBrk="1" hangingPunct="1"/>
            <a:r>
              <a:rPr lang="en-US" altLang="zh-CN" smtClean="0">
                <a:latin typeface="Microsoft YaHei UI"/>
                <a:ea typeface="Microsoft YaHei UI"/>
              </a:rPr>
              <a:t>Pop(x)——Delete(1, x)</a:t>
            </a:r>
            <a:r>
              <a:rPr lang="zh-CN" altLang="en-US" smtClean="0">
                <a:latin typeface="Microsoft YaHei UI"/>
                <a:ea typeface="Microsoft YaHei UI"/>
              </a:rPr>
              <a:t>：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使用链表模式实现（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9" y="1405212"/>
            <a:ext cx="475456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: public stack&lt;T&gt;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chainNode</a:t>
            </a:r>
            <a:r>
              <a:rPr lang="en-US" altLang="zh-CN" sz="1800" dirty="0"/>
              <a:t>&lt;T&gt;*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; </a:t>
            </a:r>
            <a:br>
              <a:rPr lang="en-US" altLang="zh-CN" sz="1800" dirty="0"/>
            </a:br>
            <a:r>
              <a:rPr lang="en-US" altLang="zh-CN" sz="1800" dirty="0"/>
              <a:t>       // pointer to stack 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;          </a:t>
            </a:r>
            <a:br>
              <a:rPr lang="en-US" altLang="zh-CN" sz="1800" dirty="0"/>
            </a:br>
            <a:r>
              <a:rPr lang="en-US" altLang="zh-CN" sz="1800" dirty="0"/>
              <a:t>     // number of elements in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{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 NULL;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 0;}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~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{return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== 0;}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{return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0744" y="1547951"/>
            <a:ext cx="4417218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template&lt;class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T&amp;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&lt;T&gt;:</a:t>
            </a:r>
            <a:r>
              <a:rPr lang="zh-CN" altLang="en-US" sz="1800" dirty="0"/>
              <a:t>：</a:t>
            </a:r>
            <a:r>
              <a:rPr lang="en-US" altLang="zh-CN" sz="1800" dirty="0"/>
              <a:t>top()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if (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-&gt;element;</a:t>
            </a: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&lt;T&gt;::push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 = new </a:t>
            </a:r>
            <a:r>
              <a:rPr lang="en-US" altLang="zh-CN" sz="1800" dirty="0" err="1"/>
              <a:t>chainNode</a:t>
            </a:r>
            <a:r>
              <a:rPr lang="en-US" altLang="zh-CN" sz="1800" dirty="0"/>
              <a:t>&lt;T&gt;(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                   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                                              </a:t>
            </a:r>
            <a:r>
              <a:rPr lang="en-US" altLang="zh-CN" sz="1800" dirty="0" err="1" smtClean="0"/>
              <a:t>stackTop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使用链表模式实现（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sz="half" idx="1"/>
          </p:nvPr>
        </p:nvSpPr>
        <p:spPr>
          <a:xfrm>
            <a:off x="105102" y="1825625"/>
            <a:ext cx="4695497" cy="43513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template&lt;class T&gt;</a:t>
            </a:r>
          </a:p>
          <a:p>
            <a:pPr marL="0" indent="0" eaLnBrk="1" hangingPunct="1">
              <a:buNone/>
            </a:pPr>
            <a:r>
              <a:rPr lang="en-US" altLang="zh-CN" sz="1800" dirty="0" err="1">
                <a:latin typeface="Microsoft YaHei UI"/>
                <a:ea typeface="Microsoft YaHei UI"/>
              </a:rPr>
              <a:t>linkedStack</a:t>
            </a:r>
            <a:r>
              <a:rPr lang="en-US" altLang="zh-CN" sz="1800" dirty="0">
                <a:latin typeface="Microsoft YaHei UI"/>
                <a:ea typeface="Microsoft YaHei UI"/>
              </a:rPr>
              <a:t>&lt;T&gt;::~</a:t>
            </a:r>
            <a:r>
              <a:rPr lang="en-US" altLang="zh-CN" sz="1800" dirty="0" err="1">
                <a:latin typeface="Microsoft YaHei UI"/>
                <a:ea typeface="Microsoft YaHei UI"/>
              </a:rPr>
              <a:t>linkedStack</a:t>
            </a:r>
            <a:r>
              <a:rPr lang="en-US" altLang="zh-CN" sz="1800" dirty="0">
                <a:latin typeface="Microsoft YaHei UI"/>
                <a:ea typeface="Microsoft YaHei UI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{// Destructor.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while (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 != NULL)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{// delete top node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</a:t>
            </a:r>
            <a:r>
              <a:rPr lang="en-US" altLang="zh-CN" sz="1800" dirty="0" err="1">
                <a:latin typeface="Microsoft YaHei UI"/>
                <a:ea typeface="Microsoft YaHei UI"/>
              </a:rPr>
              <a:t>chainNode</a:t>
            </a:r>
            <a:r>
              <a:rPr lang="en-US" altLang="zh-CN" sz="1800" dirty="0">
                <a:latin typeface="Microsoft YaHei UI"/>
                <a:ea typeface="Microsoft YaHei UI"/>
              </a:rPr>
              <a:t>&lt;T&gt;* </a:t>
            </a:r>
            <a:r>
              <a:rPr lang="en-US" altLang="zh-CN" sz="1800" dirty="0" err="1">
                <a:latin typeface="Microsoft YaHei UI"/>
                <a:ea typeface="Microsoft YaHei UI"/>
              </a:rPr>
              <a:t>nextNode</a:t>
            </a:r>
            <a:r>
              <a:rPr lang="en-US" altLang="zh-CN" sz="1800" dirty="0">
                <a:latin typeface="Microsoft YaHei UI"/>
                <a:ea typeface="Microsoft YaHei UI"/>
              </a:rPr>
              <a:t> </a:t>
            </a:r>
            <a:r>
              <a:rPr lang="en-US" altLang="zh-CN" sz="1800" dirty="0" smtClean="0">
                <a:latin typeface="Microsoft YaHei UI"/>
                <a:ea typeface="Microsoft YaHei UI"/>
              </a:rPr>
              <a:t> =</a:t>
            </a:r>
            <a:br>
              <a:rPr lang="en-US" altLang="zh-CN" sz="1800" dirty="0" smtClean="0">
                <a:latin typeface="Microsoft YaHei UI"/>
                <a:ea typeface="Microsoft YaHei UI"/>
              </a:rPr>
            </a:br>
            <a:r>
              <a:rPr lang="en-US" altLang="zh-CN" sz="1800" dirty="0" smtClean="0">
                <a:latin typeface="Microsoft YaHei UI"/>
                <a:ea typeface="Microsoft YaHei UI"/>
              </a:rPr>
              <a:t>                                       </a:t>
            </a:r>
            <a:r>
              <a:rPr lang="en-US" altLang="zh-CN" sz="1800" dirty="0" err="1" smtClean="0">
                <a:latin typeface="Microsoft YaHei UI"/>
                <a:ea typeface="Microsoft YaHei UI"/>
              </a:rPr>
              <a:t>stackTop</a:t>
            </a:r>
            <a:r>
              <a:rPr lang="en-US" altLang="zh-CN" sz="1800" dirty="0" smtClean="0">
                <a:latin typeface="Microsoft YaHei UI"/>
                <a:ea typeface="Microsoft YaHei UI"/>
              </a:rPr>
              <a:t>-</a:t>
            </a:r>
            <a:r>
              <a:rPr lang="en-US" altLang="zh-CN" sz="1800" dirty="0">
                <a:latin typeface="Microsoft YaHei UI"/>
                <a:ea typeface="Microsoft YaHei UI"/>
              </a:rPr>
              <a:t>&gt;next;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delete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 = </a:t>
            </a:r>
            <a:r>
              <a:rPr lang="en-US" altLang="zh-CN" sz="1800" dirty="0" err="1">
                <a:latin typeface="Microsoft YaHei UI"/>
                <a:ea typeface="Microsoft YaHei UI"/>
              </a:rPr>
              <a:t>nextNode</a:t>
            </a:r>
            <a:r>
              <a:rPr lang="en-US" altLang="zh-CN" sz="1800" dirty="0">
                <a:latin typeface="Microsoft YaHei UI"/>
                <a:ea typeface="Microsoft YaHei UI"/>
              </a:rPr>
              <a:t>;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>
                <a:latin typeface="Microsoft YaHei UI"/>
                <a:ea typeface="Microsoft YaHei UI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}</a:t>
            </a:r>
            <a:endParaRPr lang="zh-CN" altLang="en-US" sz="1800" dirty="0">
              <a:latin typeface="Microsoft YaHei UI"/>
              <a:ea typeface="Microsoft YaHei UI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half" idx="2"/>
          </p:nvPr>
        </p:nvSpPr>
        <p:spPr>
          <a:xfrm>
            <a:off x="5081588" y="1825625"/>
            <a:ext cx="4062412" cy="43513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template&lt;class T&gt;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void </a:t>
            </a:r>
            <a:r>
              <a:rPr lang="en-US" altLang="zh-CN" sz="1800" dirty="0" err="1">
                <a:latin typeface="Microsoft YaHei UI"/>
                <a:ea typeface="Microsoft YaHei UI"/>
              </a:rPr>
              <a:t>linkedStack</a:t>
            </a:r>
            <a:r>
              <a:rPr lang="en-US" altLang="zh-CN" sz="1800" dirty="0">
                <a:latin typeface="Microsoft YaHei UI"/>
                <a:ea typeface="Microsoft YaHei UI"/>
              </a:rPr>
              <a:t>&lt;T&gt;::pop()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{// Delete top element.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if (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stackSize</a:t>
            </a:r>
            <a:r>
              <a:rPr lang="en-US" altLang="zh-CN" sz="1800" dirty="0">
                <a:latin typeface="Microsoft YaHei UI"/>
                <a:ea typeface="Microsoft YaHei UI"/>
              </a:rPr>
              <a:t> == 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throw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stackEmpty</a:t>
            </a:r>
            <a:r>
              <a:rPr lang="en-US" altLang="zh-CN" sz="1800" dirty="0">
                <a:latin typeface="Microsoft YaHei UI"/>
                <a:ea typeface="Microsoft YaHei UI"/>
              </a:rPr>
              <a:t>();</a:t>
            </a:r>
          </a:p>
          <a:p>
            <a:pPr marL="0" indent="0" eaLnBrk="1" hangingPunct="1">
              <a:buNone/>
            </a:pPr>
            <a:endParaRPr lang="zh-CN" altLang="en-US" sz="1800" dirty="0">
              <a:latin typeface="Microsoft YaHei UI"/>
              <a:ea typeface="Microsoft YaHei UI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 err="1">
                <a:latin typeface="Microsoft YaHei UI"/>
                <a:ea typeface="Microsoft YaHei UI"/>
              </a:rPr>
              <a:t>chainNode</a:t>
            </a:r>
            <a:r>
              <a:rPr lang="en-US" altLang="zh-CN" sz="1800" dirty="0">
                <a:latin typeface="Microsoft YaHei UI"/>
                <a:ea typeface="Microsoft YaHei UI"/>
              </a:rPr>
              <a:t>&lt;T&gt;* </a:t>
            </a:r>
            <a:r>
              <a:rPr lang="en-US" altLang="zh-CN" sz="1800" dirty="0" err="1">
                <a:latin typeface="Microsoft YaHei UI"/>
                <a:ea typeface="Microsoft YaHei UI"/>
              </a:rPr>
              <a:t>nextNode</a:t>
            </a:r>
            <a:r>
              <a:rPr lang="en-US" altLang="zh-CN" sz="1800" dirty="0">
                <a:latin typeface="Microsoft YaHei UI"/>
                <a:ea typeface="Microsoft YaHei UI"/>
              </a:rPr>
              <a:t> </a:t>
            </a:r>
            <a:r>
              <a:rPr lang="en-US" altLang="zh-CN" sz="1800" dirty="0" smtClean="0">
                <a:latin typeface="Microsoft YaHei UI"/>
                <a:ea typeface="Microsoft YaHei UI"/>
              </a:rPr>
              <a:t/>
            </a:r>
            <a:br>
              <a:rPr lang="en-US" altLang="zh-CN" sz="1800" dirty="0" smtClean="0">
                <a:latin typeface="Microsoft YaHei UI"/>
                <a:ea typeface="Microsoft YaHei UI"/>
              </a:rPr>
            </a:br>
            <a:r>
              <a:rPr lang="en-US" altLang="zh-CN" sz="1800" dirty="0" smtClean="0">
                <a:latin typeface="Microsoft YaHei UI"/>
                <a:ea typeface="Microsoft YaHei UI"/>
              </a:rPr>
              <a:t>                         =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-&gt;next;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delete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stackTop</a:t>
            </a:r>
            <a:r>
              <a:rPr lang="en-US" altLang="zh-CN" sz="1800" dirty="0">
                <a:latin typeface="Microsoft YaHei UI"/>
                <a:ea typeface="Microsoft YaHei UI"/>
              </a:rPr>
              <a:t> = </a:t>
            </a:r>
            <a:r>
              <a:rPr lang="en-US" altLang="zh-CN" sz="1800" dirty="0" err="1">
                <a:latin typeface="Microsoft YaHei UI"/>
                <a:ea typeface="Microsoft YaHei UI"/>
              </a:rPr>
              <a:t>nextNode</a:t>
            </a:r>
            <a:r>
              <a:rPr lang="en-US" altLang="zh-CN" sz="1800" dirty="0">
                <a:latin typeface="Microsoft YaHei UI"/>
                <a:ea typeface="Microsoft YaHei UI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 err="1">
                <a:latin typeface="Microsoft YaHei UI"/>
                <a:ea typeface="Microsoft YaHei UI"/>
              </a:rPr>
              <a:t>stackSize</a:t>
            </a:r>
            <a:r>
              <a:rPr lang="en-US" altLang="zh-CN" sz="1800" dirty="0">
                <a:latin typeface="Microsoft YaHei UI"/>
                <a:ea typeface="Microsoft YaHei UI"/>
              </a:rPr>
              <a:t>--;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}</a:t>
            </a:r>
            <a:endParaRPr lang="zh-CN" altLang="en-US" sz="1800" dirty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使用继承</a:t>
            </a:r>
            <a:r>
              <a:rPr lang="en-US" altLang="zh-CN" smtClean="0"/>
              <a:t>chain</a:t>
            </a:r>
            <a:r>
              <a:rPr lang="zh-CN" altLang="en-US" smtClean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569" y="1279087"/>
            <a:ext cx="512505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template&lt;class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derivedLinkedStack</a:t>
            </a:r>
            <a:r>
              <a:rPr lang="en-US" altLang="zh-CN" sz="2000" dirty="0"/>
              <a:t> : private chain&lt;T&gt;,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             public stack&lt;T&gt;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derivedLinkedStack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initialCapacity</a:t>
            </a:r>
            <a:r>
              <a:rPr lang="en-US" altLang="zh-CN" sz="2000" dirty="0"/>
              <a:t>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: chain&lt;T&gt; (</a:t>
            </a:r>
            <a:r>
              <a:rPr lang="en-US" altLang="zh-CN" sz="2000" dirty="0" err="1"/>
              <a:t>initialCapacity</a:t>
            </a:r>
            <a:r>
              <a:rPr lang="en-US" altLang="zh-CN" sz="2000" dirty="0"/>
              <a:t>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empty() </a:t>
            </a:r>
            <a:r>
              <a:rPr lang="en-US" altLang="zh-CN" sz="2000" dirty="0" err="1"/>
              <a:t>const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{return chain&lt;T&gt;::empty();}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 </a:t>
            </a:r>
            <a:r>
              <a:rPr lang="en-US" altLang="zh-CN" sz="2000" dirty="0" err="1"/>
              <a:t>const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{return chain&lt;T&gt;::size();}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T&amp; top()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if (chain&lt;T&gt;::empty())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 throw </a:t>
            </a:r>
            <a:r>
              <a:rPr lang="en-US" altLang="zh-CN" sz="2000" dirty="0" err="1"/>
              <a:t>stackEmpty</a:t>
            </a:r>
            <a:r>
              <a:rPr lang="en-US" altLang="zh-CN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return get(0);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2816" y="1689212"/>
            <a:ext cx="406241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void pop()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if (chain&lt;T&gt;::empty())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   throw </a:t>
            </a:r>
            <a:r>
              <a:rPr lang="en-US" altLang="zh-CN" sz="2000" dirty="0" err="1"/>
              <a:t>stackEmpty</a:t>
            </a:r>
            <a:r>
              <a:rPr lang="en-US" altLang="zh-CN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erase(0);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void push(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T&amp; </a:t>
            </a:r>
            <a:r>
              <a:rPr lang="en-US" altLang="zh-CN" sz="2000" dirty="0" err="1"/>
              <a:t>theElement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{insert(0, </a:t>
            </a:r>
            <a:r>
              <a:rPr lang="en-US" altLang="zh-CN" sz="2000" dirty="0" err="1"/>
              <a:t>theElement</a:t>
            </a:r>
            <a:r>
              <a:rPr lang="en-US" altLang="zh-CN" sz="2000" dirty="0"/>
              <a:t>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};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算法分析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堆栈的两种实现方式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18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7904"/>
              </p:ext>
            </p:extLst>
          </p:nvPr>
        </p:nvGraphicFramePr>
        <p:xfrm>
          <a:off x="1343026" y="2352675"/>
          <a:ext cx="6480175" cy="32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49"/>
                <a:gridCol w="2340063"/>
                <a:gridCol w="2340063"/>
              </a:tblGrid>
              <a:tr h="37088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数组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链表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create()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destroy()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Θ(n)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empty()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push()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Θ(1)/Θ(n)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pop()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性能测量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sz="half" idx="1"/>
          </p:nvPr>
        </p:nvSpPr>
        <p:spPr>
          <a:xfrm>
            <a:off x="46038" y="1825625"/>
            <a:ext cx="4754562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【</a:t>
            </a:r>
            <a:r>
              <a:rPr lang="zh-CN" altLang="en-US" sz="1800" dirty="0">
                <a:latin typeface="Microsoft YaHei UI"/>
                <a:ea typeface="Microsoft YaHei UI"/>
              </a:rPr>
              <a:t>类型</a:t>
            </a:r>
            <a:r>
              <a:rPr lang="en-US" altLang="zh-CN" sz="1800" dirty="0">
                <a:latin typeface="Microsoft YaHei UI"/>
                <a:ea typeface="Microsoft YaHei UI"/>
              </a:rPr>
              <a:t>】&lt;</a:t>
            </a:r>
            <a:r>
              <a:rPr lang="en-US" altLang="zh-CN" sz="1800" dirty="0" err="1">
                <a:latin typeface="Microsoft YaHei UI"/>
                <a:ea typeface="Microsoft YaHei UI"/>
              </a:rPr>
              <a:t>int</a:t>
            </a:r>
            <a:r>
              <a:rPr lang="en-US" altLang="zh-CN" sz="1800" dirty="0">
                <a:latin typeface="Microsoft YaHei UI"/>
                <a:ea typeface="Microsoft YaHei UI"/>
              </a:rPr>
              <a:t>&gt; </a:t>
            </a:r>
            <a:r>
              <a:rPr lang="en-US" altLang="zh-CN" sz="1800" dirty="0" err="1">
                <a:latin typeface="Microsoft YaHei UI"/>
                <a:ea typeface="Microsoft YaHei UI"/>
              </a:rPr>
              <a:t>ls</a:t>
            </a:r>
            <a:r>
              <a:rPr lang="en-US" altLang="zh-CN" sz="1800" dirty="0">
                <a:latin typeface="Microsoft YaHei UI"/>
                <a:ea typeface="Microsoft YaHei UI"/>
              </a:rPr>
              <a:t>;</a:t>
            </a:r>
            <a:endParaRPr lang="zh-CN" altLang="en-US" sz="1800" dirty="0">
              <a:latin typeface="Microsoft YaHei UI"/>
              <a:ea typeface="Microsoft YaHei UI"/>
            </a:endParaRPr>
          </a:p>
          <a:p>
            <a:pPr marL="0" indent="0" eaLnBrk="1" hangingPunct="1">
              <a:buNone/>
            </a:pPr>
            <a:r>
              <a:rPr lang="nn-NO" altLang="zh-CN" sz="1800" dirty="0">
                <a:latin typeface="Microsoft YaHei UI"/>
                <a:ea typeface="Microsoft YaHei UI"/>
              </a:rPr>
              <a:t>for (int i = 0; i &lt; 10000000; i++)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>
                <a:latin typeface="Microsoft YaHei UI"/>
                <a:ea typeface="Microsoft YaHei UI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</a:t>
            </a:r>
            <a:r>
              <a:rPr lang="en-US" altLang="zh-CN" sz="1800" dirty="0" err="1">
                <a:latin typeface="Microsoft YaHei UI"/>
                <a:ea typeface="Microsoft YaHei UI"/>
              </a:rPr>
              <a:t>ls.push</a:t>
            </a:r>
            <a:r>
              <a:rPr lang="en-US" altLang="zh-CN" sz="1800" dirty="0">
                <a:latin typeface="Microsoft YaHei UI"/>
                <a:ea typeface="Microsoft YaHei UI"/>
              </a:rPr>
              <a:t>(</a:t>
            </a:r>
            <a:r>
              <a:rPr lang="en-US" altLang="zh-CN" sz="1800" dirty="0" err="1">
                <a:latin typeface="Microsoft YaHei UI"/>
                <a:ea typeface="Microsoft YaHei UI"/>
              </a:rPr>
              <a:t>i</a:t>
            </a:r>
            <a:r>
              <a:rPr lang="en-US" altLang="zh-CN" sz="1800" dirty="0">
                <a:latin typeface="Microsoft YaHei UI"/>
                <a:ea typeface="Microsoft YaHei UI"/>
              </a:rPr>
              <a:t>);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>
                <a:latin typeface="Microsoft YaHei UI"/>
                <a:ea typeface="Microsoft YaHei UI"/>
              </a:rPr>
              <a:t>}</a:t>
            </a:r>
          </a:p>
          <a:p>
            <a:pPr marL="0" indent="0" eaLnBrk="1" hangingPunct="1">
              <a:buNone/>
            </a:pPr>
            <a:r>
              <a:rPr lang="nn-NO" altLang="zh-CN" sz="1800" dirty="0">
                <a:latin typeface="Microsoft YaHei UI"/>
                <a:ea typeface="Microsoft YaHei UI"/>
              </a:rPr>
              <a:t>   for (int i = 0; i &lt; 10000000; i++)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>
                <a:latin typeface="Microsoft YaHei UI"/>
                <a:ea typeface="Microsoft YaHei UI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</a:t>
            </a:r>
            <a:r>
              <a:rPr lang="en-US" altLang="zh-CN" sz="1800" dirty="0" err="1">
                <a:latin typeface="Microsoft YaHei UI"/>
                <a:ea typeface="Microsoft YaHei UI"/>
              </a:rPr>
              <a:t>ls.top</a:t>
            </a:r>
            <a:r>
              <a:rPr lang="en-US" altLang="zh-CN" sz="1800" dirty="0">
                <a:latin typeface="Microsoft YaHei UI"/>
                <a:ea typeface="Microsoft YaHei UI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/>
                <a:ea typeface="Microsoft YaHei UI"/>
              </a:rPr>
              <a:t>      </a:t>
            </a:r>
            <a:r>
              <a:rPr lang="en-US" altLang="zh-CN" sz="1800" dirty="0" err="1">
                <a:latin typeface="Microsoft YaHei UI"/>
                <a:ea typeface="Microsoft YaHei UI"/>
              </a:rPr>
              <a:t>ls.pop</a:t>
            </a:r>
            <a:r>
              <a:rPr lang="en-US" altLang="zh-CN" sz="1800" dirty="0">
                <a:latin typeface="Microsoft YaHei UI"/>
                <a:ea typeface="Microsoft YaHei UI"/>
              </a:rPr>
              <a:t>();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/>
                <a:ea typeface="Microsoft YaHei UI"/>
              </a:rPr>
              <a:t>   </a:t>
            </a:r>
            <a:r>
              <a:rPr lang="en-US" altLang="zh-CN" sz="1800" dirty="0">
                <a:latin typeface="Microsoft YaHei UI"/>
                <a:ea typeface="Microsoft YaHei UI"/>
              </a:rPr>
              <a:t>}</a:t>
            </a:r>
          </a:p>
          <a:p>
            <a:pPr marL="0" indent="0" eaLnBrk="1" hangingPunct="1">
              <a:buNone/>
            </a:pPr>
            <a:endParaRPr lang="zh-CN" altLang="en-US" sz="1800" dirty="0">
              <a:latin typeface="Microsoft YaHei UI"/>
              <a:ea typeface="Microsoft YaHei UI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2042043"/>
              </p:ext>
            </p:extLst>
          </p:nvPr>
        </p:nvGraphicFramePr>
        <p:xfrm>
          <a:off x="4188209" y="1822450"/>
          <a:ext cx="475456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4"/>
                <a:gridCol w="1429966"/>
                <a:gridCol w="1292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1000000</a:t>
                      </a:r>
                      <a:endParaRPr lang="zh-CN" altLang="en-US" dirty="0"/>
                    </a:p>
                  </a:txBody>
                  <a:tcPr/>
                </a:tc>
              </a:tr>
              <a:tr h="30354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arrayStack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3.32946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derivedArrayStack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27.4156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linkedStack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56.7345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derivedLinkedStack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57.265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学习目标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掌握栈和队列的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特点</a:t>
            </a:r>
            <a:r>
              <a:rPr lang="zh-CN" altLang="en-US" smtClean="0">
                <a:latin typeface="Microsoft YaHei UI"/>
                <a:ea typeface="Microsoft YaHei UI"/>
              </a:rPr>
              <a:t>，并能在相应的应用问题中正确选用</a:t>
            </a: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熟练掌握栈的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两种存储结构</a:t>
            </a:r>
            <a:r>
              <a:rPr lang="zh-CN" altLang="en-US" smtClean="0">
                <a:latin typeface="Microsoft YaHei UI"/>
                <a:ea typeface="Microsoft YaHei UI"/>
              </a:rPr>
              <a:t>的基本操作实现算法，特别应注意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栈满和栈空</a:t>
            </a:r>
            <a:r>
              <a:rPr lang="zh-CN" altLang="en-US" smtClean="0">
                <a:latin typeface="Microsoft YaHei UI"/>
                <a:ea typeface="Microsoft YaHei UI"/>
              </a:rPr>
              <a:t>的条件</a:t>
            </a: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熟练掌握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循环队列和链队列</a:t>
            </a:r>
            <a:r>
              <a:rPr lang="zh-CN" altLang="en-US" smtClean="0">
                <a:latin typeface="Microsoft YaHei UI"/>
                <a:ea typeface="Microsoft YaHei UI"/>
              </a:rPr>
              <a:t>的基本操作实现算法，特别注意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队满和队空</a:t>
            </a:r>
            <a:r>
              <a:rPr lang="zh-CN" altLang="en-US" smtClean="0">
                <a:latin typeface="Microsoft YaHei UI"/>
                <a:ea typeface="Microsoft YaHei UI"/>
              </a:rPr>
              <a:t>的条件</a:t>
            </a: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理解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递归算法</a:t>
            </a:r>
            <a:r>
              <a:rPr lang="zh-CN" altLang="en-US" smtClean="0">
                <a:latin typeface="Microsoft YaHei UI"/>
                <a:ea typeface="Microsoft YaHei UI"/>
              </a:rPr>
              <a:t>执行过程中栈的状态变化过程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/>
                <a:ea typeface="Microsoft YaHei UI"/>
              </a:rPr>
              <a:t>掌握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表达式求值方法</a:t>
            </a:r>
            <a:endParaRPr lang="en-US" altLang="zh-CN" smtClean="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栈的应用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9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一、括号匹配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(a*(</a:t>
            </a:r>
            <a:r>
              <a:rPr lang="en-US" altLang="zh-CN" dirty="0" err="1" smtClean="0">
                <a:latin typeface="Microsoft YaHei UI"/>
                <a:ea typeface="Microsoft YaHei UI"/>
              </a:rPr>
              <a:t>b+c</a:t>
            </a:r>
            <a:r>
              <a:rPr lang="en-US" altLang="zh-CN" dirty="0" smtClean="0">
                <a:latin typeface="Microsoft YaHei UI"/>
                <a:ea typeface="Microsoft YaHei UI"/>
              </a:rPr>
              <a:t>)+d)+(e-b)——</a:t>
            </a:r>
            <a:r>
              <a:rPr lang="zh-CN" altLang="en-US" dirty="0" smtClean="0">
                <a:latin typeface="Microsoft YaHei UI"/>
                <a:ea typeface="Microsoft YaHei UI"/>
              </a:rPr>
              <a:t>符合语法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(</a:t>
            </a:r>
            <a:r>
              <a:rPr lang="en-US" altLang="zh-CN" dirty="0" err="1" smtClean="0">
                <a:latin typeface="Microsoft YaHei UI"/>
                <a:ea typeface="Microsoft YaHei UI"/>
              </a:rPr>
              <a:t>a+b</a:t>
            </a:r>
            <a:r>
              <a:rPr lang="en-US" altLang="zh-CN" dirty="0" smtClean="0">
                <a:latin typeface="Microsoft YaHei UI"/>
                <a:ea typeface="Microsoft YaHei UI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Microsoft YaHei UI"/>
                <a:ea typeface="Microsoft YaHei UI"/>
              </a:rPr>
              <a:t>)</a:t>
            </a:r>
            <a:r>
              <a:rPr lang="en-US" altLang="zh-CN" dirty="0" smtClean="0">
                <a:solidFill>
                  <a:srgbClr val="FF00FF"/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dirty="0" smtClean="0">
                <a:latin typeface="Microsoft YaHei UI"/>
                <a:ea typeface="Microsoft YaHei UI"/>
              </a:rPr>
              <a:t>——</a:t>
            </a:r>
            <a:r>
              <a:rPr lang="zh-CN" altLang="en-US" dirty="0" smtClean="0">
                <a:latin typeface="Microsoft YaHei UI"/>
                <a:ea typeface="Microsoft YaHei UI"/>
              </a:rPr>
              <a:t>不符合语法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寻找匹配括号对</a:t>
            </a:r>
            <a:r>
              <a:rPr lang="en-US" altLang="zh-CN" dirty="0" smtClean="0">
                <a:latin typeface="Microsoft YaHei UI"/>
                <a:ea typeface="Microsoft YaHei UI"/>
              </a:rPr>
              <a:t>——</a:t>
            </a:r>
            <a:r>
              <a:rPr lang="zh-CN" altLang="en-US" dirty="0" smtClean="0">
                <a:latin typeface="Microsoft YaHei UI"/>
                <a:ea typeface="Microsoft YaHei UI"/>
              </a:rPr>
              <a:t>正确处理</a:t>
            </a:r>
            <a:br>
              <a:rPr lang="zh-CN" altLang="en-US" dirty="0" smtClean="0">
                <a:latin typeface="Microsoft YaHei UI"/>
                <a:ea typeface="Microsoft YaHei UI"/>
              </a:rPr>
            </a:br>
            <a:r>
              <a:rPr lang="zh-CN" altLang="en-US" dirty="0" smtClean="0">
                <a:latin typeface="Microsoft YaHei UI"/>
                <a:ea typeface="Microsoft YaHei UI"/>
              </a:rPr>
              <a:t>和未匹配括号</a:t>
            </a:r>
            <a:r>
              <a:rPr lang="en-US" altLang="zh-CN" dirty="0" smtClean="0">
                <a:latin typeface="Microsoft YaHei UI"/>
                <a:ea typeface="Microsoft YaHei UI"/>
              </a:rPr>
              <a:t>——</a:t>
            </a:r>
            <a:r>
              <a:rPr lang="zh-CN" altLang="en-US" dirty="0" smtClean="0">
                <a:latin typeface="Microsoft YaHei UI"/>
                <a:ea typeface="Microsoft YaHei UI"/>
              </a:rPr>
              <a:t>错误报告</a:t>
            </a:r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括号匹配是一个基础问题，可以引申到</a:t>
            </a:r>
            <a:endParaRPr lang="en-US" altLang="zh-CN" dirty="0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en-US" altLang="zh-CN" dirty="0" smtClean="0">
                <a:latin typeface="Microsoft YaHei UI"/>
                <a:ea typeface="Microsoft YaHei UI"/>
              </a:rPr>
              <a:t>C++</a:t>
            </a:r>
            <a:r>
              <a:rPr lang="zh-CN" altLang="en-US" dirty="0" smtClean="0">
                <a:latin typeface="Microsoft YaHei UI"/>
                <a:ea typeface="Microsoft YaHei UI"/>
              </a:rPr>
              <a:t>编译器</a:t>
            </a:r>
            <a:endParaRPr lang="en-US" altLang="zh-CN" dirty="0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dirty="0" smtClean="0">
                <a:latin typeface="Microsoft YaHei UI"/>
                <a:ea typeface="Microsoft YaHei UI"/>
              </a:rPr>
              <a:t>数学公式自动求解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文本框 5"/>
          <p:cNvSpPr txBox="1"/>
          <p:nvPr/>
        </p:nvSpPr>
        <p:spPr>
          <a:xfrm>
            <a:off x="469092" y="6176963"/>
            <a:ext cx="49648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8.5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5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算法设计思路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( a * ( b + c</a:t>
            </a:r>
            <a:r>
              <a:rPr lang="en-US" altLang="zh-CN" dirty="0" smtClean="0">
                <a:solidFill>
                  <a:schemeClr val="hlink"/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dirty="0" smtClean="0">
                <a:latin typeface="Microsoft YaHei UI"/>
                <a:ea typeface="Microsoft YaHei UI"/>
              </a:rPr>
              <a:t>)</a:t>
            </a:r>
            <a:r>
              <a:rPr lang="en-US" altLang="zh-CN" dirty="0" smtClean="0">
                <a:solidFill>
                  <a:schemeClr val="hlink"/>
                </a:solidFill>
                <a:latin typeface="Microsoft YaHei UI"/>
                <a:ea typeface="Microsoft YaHei UI"/>
              </a:rPr>
              <a:t> </a:t>
            </a:r>
            <a:r>
              <a:rPr lang="en-US" altLang="zh-CN" dirty="0" smtClean="0">
                <a:latin typeface="Microsoft YaHei UI"/>
                <a:ea typeface="Microsoft YaHei UI"/>
              </a:rPr>
              <a:t>+ d ) + (e - b)</a:t>
            </a:r>
            <a:r>
              <a:rPr lang="zh-CN" altLang="en-US" dirty="0" smtClean="0">
                <a:latin typeface="Microsoft YaHei UI"/>
                <a:ea typeface="Microsoft YaHei UI"/>
              </a:rPr>
              <a:t>，匹配括号的规律？</a:t>
            </a:r>
            <a:br>
              <a:rPr lang="zh-CN" altLang="en-US" dirty="0" smtClean="0">
                <a:latin typeface="Microsoft YaHei UI"/>
                <a:ea typeface="Microsoft YaHei UI"/>
              </a:rPr>
            </a:br>
            <a:endParaRPr lang="zh-CN" altLang="en-US" dirty="0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右括号与谁匹配（如果有的话）？</a:t>
            </a:r>
            <a:br>
              <a:rPr lang="zh-CN" altLang="en-US" dirty="0" smtClean="0">
                <a:latin typeface="Microsoft YaHei UI"/>
                <a:ea typeface="Microsoft YaHei UI"/>
              </a:rPr>
            </a:br>
            <a:endParaRPr lang="zh-CN" altLang="en-US" dirty="0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由左至右处理符号的话，“右”</a:t>
            </a:r>
            <a:r>
              <a:rPr lang="zh-CN" altLang="en-US" dirty="0" smtClean="0">
                <a:latin typeface="Microsoft YaHei UI"/>
                <a:ea typeface="Microsoft YaHei UI"/>
                <a:sym typeface="Wingdings" pitchFamily="2" charset="2"/>
              </a:rPr>
              <a:t>“后”，靠后的先匹配</a:t>
            </a:r>
            <a:r>
              <a:rPr lang="en-US" altLang="zh-CN" dirty="0" smtClean="0">
                <a:latin typeface="Microsoft YaHei UI"/>
                <a:ea typeface="Microsoft YaHei UI"/>
              </a:rPr>
              <a:t>——LIFO</a:t>
            </a:r>
          </a:p>
          <a:p>
            <a:pPr lvl="1" eaLnBrk="1" hangingPunct="1"/>
            <a:r>
              <a:rPr lang="zh-CN" altLang="en-US" dirty="0" smtClean="0">
                <a:latin typeface="Microsoft YaHei UI"/>
                <a:ea typeface="Microsoft YaHei UI"/>
              </a:rPr>
              <a:t>用一个栈保存未匹配的左括号</a:t>
            </a:r>
          </a:p>
          <a:p>
            <a:pPr lvl="1" eaLnBrk="1" hangingPunct="1"/>
            <a:r>
              <a:rPr lang="zh-CN" altLang="en-US" dirty="0" smtClean="0">
                <a:latin typeface="Microsoft YaHei UI"/>
                <a:ea typeface="Microsoft YaHei UI"/>
              </a:rPr>
              <a:t>由左至右扫描表达式串，遇左括号，</a:t>
            </a:r>
            <a:r>
              <a:rPr lang="en-US" altLang="zh-CN" dirty="0" smtClean="0">
                <a:latin typeface="Microsoft YaHei UI"/>
                <a:ea typeface="Microsoft YaHei UI"/>
              </a:rPr>
              <a:t>push</a:t>
            </a:r>
          </a:p>
          <a:p>
            <a:pPr lvl="1" eaLnBrk="1" hangingPunct="1"/>
            <a:r>
              <a:rPr lang="zh-CN" altLang="en-US" dirty="0" smtClean="0">
                <a:latin typeface="Microsoft YaHei UI"/>
                <a:ea typeface="Microsoft YaHei UI"/>
              </a:rPr>
              <a:t>遇右括号，与栈顶左括号匹配，</a:t>
            </a:r>
            <a:r>
              <a:rPr lang="en-US" altLang="zh-CN" dirty="0" smtClean="0">
                <a:latin typeface="Microsoft YaHei UI"/>
                <a:ea typeface="Microsoft YaHei UI"/>
              </a:rPr>
              <a:t>pop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ltGray">
          <a:xfrm>
            <a:off x="2267551" y="2206441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嵌套或者并列</a:t>
            </a: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ltGray">
          <a:xfrm>
            <a:off x="2229050" y="3082441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最近（右）</a:t>
            </a:r>
            <a:r>
              <a:rPr lang="zh-CN" altLang="en-US" sz="28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未匹配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左括号</a:t>
            </a:r>
          </a:p>
        </p:txBody>
      </p:sp>
    </p:spTree>
    <p:extLst>
      <p:ext uri="{BB962C8B-B14F-4D97-AF65-F5344CB8AC3E}">
        <p14:creationId xmlns:p14="http://schemas.microsoft.com/office/powerpoint/2010/main" val="4285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utoUpdateAnimBg="0"/>
      <p:bldP spid="10045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匹配失败的情况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( a + b ) </a:t>
            </a:r>
            <a:r>
              <a:rPr lang="en-US" altLang="zh-CN" smtClean="0">
                <a:solidFill>
                  <a:schemeClr val="hlink"/>
                </a:solidFill>
                <a:latin typeface="Microsoft YaHei UI"/>
                <a:ea typeface="Microsoft YaHei UI"/>
              </a:rPr>
              <a:t>)</a:t>
            </a:r>
            <a:r>
              <a:rPr lang="en-US" altLang="zh-CN" smtClean="0">
                <a:latin typeface="Microsoft YaHei UI"/>
                <a:ea typeface="Microsoft YaHei UI"/>
              </a:rPr>
              <a:t> </a:t>
            </a:r>
            <a:r>
              <a:rPr lang="en-US" altLang="zh-CN" smtClean="0">
                <a:solidFill>
                  <a:srgbClr val="FF00FF"/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smtClean="0">
                <a:latin typeface="Microsoft YaHei UI"/>
                <a:ea typeface="Microsoft YaHei UI"/>
              </a:rPr>
              <a:t>——</a:t>
            </a:r>
            <a:r>
              <a:rPr lang="zh-CN" altLang="en-US" smtClean="0">
                <a:latin typeface="Microsoft YaHei UI"/>
                <a:ea typeface="Microsoft YaHei UI"/>
              </a:rPr>
              <a:t>失败情况的规律</a:t>
            </a:r>
          </a:p>
          <a:p>
            <a:pPr eaLnBrk="1" hangingPunct="1"/>
            <a:endParaRPr lang="zh-CN" altLang="en-US" smtClean="0">
              <a:latin typeface="Microsoft YaHei UI"/>
              <a:ea typeface="Microsoft YaHei UI"/>
            </a:endParaRPr>
          </a:p>
          <a:p>
            <a:pPr eaLnBrk="1" hangingPunct="1"/>
            <a:endParaRPr lang="zh-CN" altLang="en-US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两种情况对应栈中情况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ltGray">
          <a:xfrm>
            <a:off x="722229" y="2232259"/>
            <a:ext cx="5975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右括号之前无与之匹配的左括号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左括号之后无与之匹配的右括号</a:t>
            </a:r>
          </a:p>
        </p:txBody>
      </p:sp>
      <p:sp>
        <p:nvSpPr>
          <p:cNvPr id="1013766" name="Rectangle 6"/>
          <p:cNvSpPr>
            <a:spLocks noChangeArrowheads="1"/>
          </p:cNvSpPr>
          <p:nvPr/>
        </p:nvSpPr>
        <p:spPr bwMode="ltGray">
          <a:xfrm>
            <a:off x="625975" y="3872130"/>
            <a:ext cx="7270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遇到一个右括号时，</a:t>
            </a:r>
            <a:r>
              <a:rPr lang="zh-CN" altLang="en-US" sz="28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无未匹配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的左括号</a:t>
            </a:r>
            <a:b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栈空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右括号都处理完时，还</a:t>
            </a:r>
            <a:r>
              <a:rPr lang="zh-CN" altLang="en-US" sz="28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有未匹配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的左括号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表达式串处理完时，</a:t>
            </a:r>
            <a:r>
              <a:rPr lang="zh-CN" altLang="en-US" sz="28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栈不空</a:t>
            </a:r>
          </a:p>
        </p:txBody>
      </p:sp>
    </p:spTree>
    <p:extLst>
      <p:ext uri="{BB962C8B-B14F-4D97-AF65-F5344CB8AC3E}">
        <p14:creationId xmlns:p14="http://schemas.microsoft.com/office/powerpoint/2010/main" val="41242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5" grpId="0" autoUpdateAnimBg="0"/>
      <p:bldP spid="10137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括号匹配程序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7145" y="1321129"/>
            <a:ext cx="5432188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printMatchedPairs</a:t>
            </a:r>
            <a:r>
              <a:rPr lang="en-US" altLang="zh-CN" sz="1800" dirty="0"/>
              <a:t>(string expr) 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</a:t>
            </a:r>
            <a:r>
              <a:rPr lang="en-US" altLang="zh-CN" sz="1800" dirty="0" smtClean="0">
                <a:solidFill>
                  <a:schemeClr val="accent5"/>
                </a:solidFill>
              </a:rPr>
              <a:t>// </a:t>
            </a:r>
            <a:r>
              <a:rPr lang="en-US" altLang="zh-CN" sz="1800" dirty="0">
                <a:solidFill>
                  <a:schemeClr val="accent5"/>
                </a:solidFill>
              </a:rPr>
              <a:t>Parenthesis matching.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  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&gt;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length =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expr.size</a:t>
            </a:r>
            <a:r>
              <a:rPr lang="en-US" altLang="zh-CN" sz="1800" dirty="0"/>
              <a:t>();  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</a:t>
            </a:r>
            <a:r>
              <a:rPr lang="en-US" altLang="zh-CN" sz="1800" dirty="0" smtClean="0">
                <a:solidFill>
                  <a:schemeClr val="accent5"/>
                </a:solidFill>
              </a:rPr>
              <a:t>// </a:t>
            </a:r>
            <a:r>
              <a:rPr lang="en-US" altLang="zh-CN" sz="1800" dirty="0">
                <a:solidFill>
                  <a:schemeClr val="accent5"/>
                </a:solidFill>
              </a:rPr>
              <a:t>scan expression expr for ( and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length;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if (</a:t>
            </a:r>
            <a:r>
              <a:rPr lang="en-US" altLang="zh-CN" sz="1800" dirty="0" err="1"/>
              <a:t>expr.at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== '(')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s.push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if (</a:t>
            </a:r>
            <a:r>
              <a:rPr lang="en-US" altLang="zh-CN" sz="1800" dirty="0" err="1"/>
              <a:t>expr.at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== ')')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	 try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>
                <a:solidFill>
                  <a:schemeClr val="accent5"/>
                </a:solidFill>
              </a:rPr>
              <a:t>                  // </a:t>
            </a:r>
            <a:r>
              <a:rPr lang="en-US" altLang="zh-CN" sz="1800" dirty="0">
                <a:solidFill>
                  <a:schemeClr val="accent5"/>
                </a:solidFill>
              </a:rPr>
              <a:t>remove location of matching '(' from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smtClean="0"/>
              <a:t>    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s.top</a:t>
            </a:r>
            <a:r>
              <a:rPr lang="en-US" altLang="zh-CN" sz="1800" dirty="0"/>
              <a:t>() &lt;&lt; ' ' &lt;&lt;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smtClean="0"/>
              <a:t>                </a:t>
            </a:r>
            <a:r>
              <a:rPr lang="en-US" altLang="zh-CN" sz="1800" dirty="0"/>
              <a:t>s.pop(); }  </a:t>
            </a:r>
            <a:r>
              <a:rPr lang="en-US" altLang="zh-CN" sz="1800" dirty="0">
                <a:solidFill>
                  <a:schemeClr val="accent5"/>
                </a:solidFill>
              </a:rPr>
              <a:t>// unstack match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catch (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         </a:t>
            </a:r>
            <a:r>
              <a:rPr lang="en-US" altLang="zh-CN" sz="1800" dirty="0">
                <a:solidFill>
                  <a:schemeClr val="accent5"/>
                </a:solidFill>
              </a:rPr>
              <a:t>// </a:t>
            </a:r>
            <a:r>
              <a:rPr lang="en-US" altLang="zh-CN" sz="1800" dirty="0">
                <a:solidFill>
                  <a:schemeClr val="accent5"/>
                </a:solidFill>
              </a:rPr>
              <a:t>stack was empty, no match exists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smtClean="0"/>
              <a:t>    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"No match for right parenthesis"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 smtClean="0"/>
              <a:t>                  </a:t>
            </a:r>
            <a:r>
              <a:rPr lang="en-US" altLang="zh-CN" sz="1800" dirty="0"/>
              <a:t>&lt;&lt; " at " &lt;&lt;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324540" y="1184494"/>
            <a:ext cx="381946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>
                <a:solidFill>
                  <a:schemeClr val="accent5"/>
                </a:solidFill>
              </a:rPr>
              <a:t>// remaining '(' in stack are unmatched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while (!</a:t>
            </a:r>
            <a:r>
              <a:rPr lang="en-US" altLang="zh-CN" sz="1800" dirty="0" err="1"/>
              <a:t>s.empty</a:t>
            </a:r>
            <a:r>
              <a:rPr lang="en-US" altLang="zh-CN" sz="1800" dirty="0"/>
              <a:t>())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&lt;&lt;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dirty="0"/>
              <a:t>"No match for left parenthesis at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&lt;&lt; </a:t>
            </a:r>
            <a:r>
              <a:rPr lang="en-US" altLang="zh-CN" sz="1800" dirty="0" err="1"/>
              <a:t>s.top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s.pop();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zh-CN" alt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运行实例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Type an expression of length at most 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(d+(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)*c*(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d+e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)-f))(()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The pairs of matching parentheses 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(d+(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)*c*(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d+e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)-f))(()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4 8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12 16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1 19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 match for right parenthesis at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22 23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 match for left parenthesis at 21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7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二、火车车厢重排问题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货运列车，</a:t>
            </a:r>
            <a:r>
              <a:rPr lang="en-US" altLang="zh-CN" i="1" smtClean="0">
                <a:latin typeface="Microsoft YaHei UI"/>
                <a:ea typeface="Microsoft YaHei UI"/>
              </a:rPr>
              <a:t>n</a:t>
            </a:r>
            <a:r>
              <a:rPr lang="zh-CN" altLang="en-US" smtClean="0">
                <a:latin typeface="Microsoft YaHei UI"/>
                <a:ea typeface="Microsoft YaHei UI"/>
              </a:rPr>
              <a:t>节车厢，编号</a:t>
            </a:r>
            <a:r>
              <a:rPr lang="en-US" altLang="zh-CN" smtClean="0">
                <a:latin typeface="Microsoft YaHei UI"/>
                <a:ea typeface="Microsoft YaHei UI"/>
              </a:rPr>
              <a:t>1~</a:t>
            </a:r>
            <a:r>
              <a:rPr lang="en-US" altLang="zh-CN" i="1" smtClean="0">
                <a:latin typeface="Microsoft YaHei UI"/>
                <a:ea typeface="Microsoft YaHei UI"/>
              </a:rPr>
              <a:t>n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经过车站</a:t>
            </a:r>
            <a:r>
              <a:rPr lang="en-US" altLang="zh-CN" i="1" smtClean="0">
                <a:latin typeface="Microsoft YaHei UI"/>
                <a:ea typeface="Microsoft YaHei UI"/>
              </a:rPr>
              <a:t>n</a:t>
            </a:r>
            <a:r>
              <a:rPr lang="zh-CN" altLang="en-US" smtClean="0">
                <a:latin typeface="Microsoft YaHei UI"/>
                <a:ea typeface="Microsoft YaHei UI"/>
              </a:rPr>
              <a:t>～车站</a:t>
            </a:r>
            <a:r>
              <a:rPr lang="en-US" altLang="zh-CN" smtClean="0">
                <a:latin typeface="Microsoft YaHei UI"/>
                <a:ea typeface="Microsoft YaHei UI"/>
              </a:rPr>
              <a:t>1</a:t>
            </a:r>
            <a:r>
              <a:rPr lang="zh-CN" altLang="en-US" smtClean="0">
                <a:latin typeface="Microsoft YaHei UI"/>
                <a:ea typeface="Microsoft YaHei UI"/>
              </a:rPr>
              <a:t>，每站卸掉同号车厢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在始发站重新排列车厢，使得车厢按编号排列</a:t>
            </a:r>
            <a:r>
              <a:rPr lang="en-US" altLang="zh-CN" smtClean="0">
                <a:latin typeface="Microsoft YaHei UI"/>
                <a:ea typeface="Microsoft YaHei UI"/>
              </a:rPr>
              <a:t>——</a:t>
            </a:r>
            <a:r>
              <a:rPr lang="zh-CN" altLang="en-US" smtClean="0">
                <a:latin typeface="Microsoft YaHei UI"/>
                <a:ea typeface="Microsoft YaHei UI"/>
              </a:rPr>
              <a:t>每站卸掉最后一节车厢即可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转轨站</a:t>
            </a:r>
            <a:r>
              <a:rPr lang="en-US" altLang="zh-CN" smtClean="0">
                <a:latin typeface="Microsoft YaHei UI"/>
                <a:ea typeface="Microsoft YaHei UI"/>
              </a:rPr>
              <a:t>——</a:t>
            </a:r>
            <a:r>
              <a:rPr lang="zh-CN" altLang="en-US" smtClean="0">
                <a:latin typeface="Microsoft YaHei UI"/>
                <a:ea typeface="Microsoft YaHei UI"/>
              </a:rPr>
              <a:t>一个入轨、一个出轨、</a:t>
            </a:r>
            <a:r>
              <a:rPr lang="en-US" altLang="zh-CN" smtClean="0">
                <a:latin typeface="Microsoft YaHei UI"/>
                <a:ea typeface="Microsoft YaHei UI"/>
              </a:rPr>
              <a:t>k</a:t>
            </a:r>
            <a:r>
              <a:rPr lang="zh-CN" altLang="en-US" smtClean="0">
                <a:latin typeface="Microsoft YaHei UI"/>
                <a:ea typeface="Microsoft YaHei UI"/>
              </a:rPr>
              <a:t>个缓冲铁轨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完成重排</a:t>
            </a:r>
            <a:endParaRPr lang="zh-CN" altLang="en-US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允许三种操作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</a:rPr>
              <a:t>入轨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缓冲轨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</a:rPr>
              <a:t>缓冲轨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出轨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入轨出轨</a:t>
            </a:r>
            <a:endParaRPr lang="zh-CN" altLang="en-US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文本框 5"/>
          <p:cNvSpPr txBox="1"/>
          <p:nvPr/>
        </p:nvSpPr>
        <p:spPr>
          <a:xfrm>
            <a:off x="206335" y="6245717"/>
            <a:ext cx="49648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8.5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图示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52226" name="Picture 6" descr="trai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1676400"/>
            <a:ext cx="65278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右箭头 3"/>
          <p:cNvSpPr>
            <a:spLocks noChangeArrowheads="1"/>
          </p:cNvSpPr>
          <p:nvPr/>
        </p:nvSpPr>
        <p:spPr bwMode="auto">
          <a:xfrm>
            <a:off x="4033839" y="1635125"/>
            <a:ext cx="3767137" cy="179388"/>
          </a:xfrm>
          <a:prstGeom prst="rightArrow">
            <a:avLst>
              <a:gd name="adj1" fmla="val 50000"/>
              <a:gd name="adj2" fmla="val 49972"/>
            </a:avLst>
          </a:prstGeom>
          <a:solidFill>
            <a:schemeClr val="accent2"/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4930776" y="1265239"/>
            <a:ext cx="179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列车行进方向</a:t>
            </a:r>
          </a:p>
        </p:txBody>
      </p:sp>
    </p:spTree>
    <p:extLst>
      <p:ext uri="{BB962C8B-B14F-4D97-AF65-F5344CB8AC3E}">
        <p14:creationId xmlns:p14="http://schemas.microsoft.com/office/powerpoint/2010/main" val="346379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我们试着自己总结出算法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初始：</a:t>
            </a:r>
            <a:r>
              <a:rPr lang="en-US" altLang="zh-CN" smtClean="0">
                <a:latin typeface="Microsoft YaHei UI"/>
                <a:ea typeface="Microsoft YaHei UI"/>
              </a:rPr>
              <a:t>581742963</a:t>
            </a:r>
          </a:p>
          <a:p>
            <a:pPr eaLnBrk="1" hangingPunct="1"/>
            <a:endParaRPr lang="en-US" altLang="zh-CN" smtClean="0">
              <a:latin typeface="Microsoft YaHei UI"/>
              <a:ea typeface="Microsoft YaHei UI"/>
              <a:sym typeface="Wingdings" pitchFamily="2" charset="2"/>
            </a:endParaRPr>
          </a:p>
          <a:p>
            <a:pPr eaLnBrk="1" hangingPunct="1"/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ltGray">
          <a:xfrm>
            <a:off x="2057401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ltGray">
          <a:xfrm>
            <a:off x="4191001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ltGray">
          <a:xfrm>
            <a:off x="6316664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00200" y="2352675"/>
            <a:ext cx="5056188" cy="3429000"/>
            <a:chOff x="1073" y="1248"/>
            <a:chExt cx="3185" cy="2160"/>
          </a:xfrm>
        </p:grpSpPr>
        <p:sp>
          <p:nvSpPr>
            <p:cNvPr id="53262" name="Text Box 7"/>
            <p:cNvSpPr txBox="1">
              <a:spLocks noChangeArrowheads="1"/>
            </p:cNvSpPr>
            <p:nvPr/>
          </p:nvSpPr>
          <p:spPr bwMode="ltGray">
            <a:xfrm>
              <a:off x="1200" y="2832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3</a:t>
              </a:r>
            </a:p>
          </p:txBody>
        </p:sp>
        <p:sp>
          <p:nvSpPr>
            <p:cNvPr id="53263" name="Rectangle 12"/>
            <p:cNvSpPr>
              <a:spLocks noChangeArrowheads="1"/>
            </p:cNvSpPr>
            <p:nvPr/>
          </p:nvSpPr>
          <p:spPr bwMode="ltGray">
            <a:xfrm>
              <a:off x="1073" y="1248"/>
              <a:ext cx="31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：不是排列次序下一个，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00201" y="2894013"/>
            <a:ext cx="4011613" cy="2887662"/>
            <a:chOff x="1008" y="1655"/>
            <a:chExt cx="2527" cy="1819"/>
          </a:xfrm>
        </p:grpSpPr>
        <p:sp>
          <p:nvSpPr>
            <p:cNvPr id="53260" name="Text Box 6"/>
            <p:cNvSpPr txBox="1">
              <a:spLocks noChangeArrowheads="1"/>
            </p:cNvSpPr>
            <p:nvPr/>
          </p:nvSpPr>
          <p:spPr bwMode="ltGray">
            <a:xfrm>
              <a:off x="2531" y="2898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6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ltGray">
            <a:xfrm>
              <a:off x="1008" y="1655"/>
              <a:ext cx="2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00201" y="3489325"/>
            <a:ext cx="5534025" cy="2292350"/>
            <a:chOff x="1008" y="2198"/>
            <a:chExt cx="3486" cy="1444"/>
          </a:xfrm>
        </p:grpSpPr>
        <p:sp>
          <p:nvSpPr>
            <p:cNvPr id="53258" name="Text Box 8"/>
            <p:cNvSpPr txBox="1">
              <a:spLocks noChangeArrowheads="1"/>
            </p:cNvSpPr>
            <p:nvPr/>
          </p:nvSpPr>
          <p:spPr bwMode="ltGray">
            <a:xfrm>
              <a:off x="3870" y="3066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9</a:t>
              </a:r>
            </a:p>
          </p:txBody>
        </p:sp>
        <p:sp>
          <p:nvSpPr>
            <p:cNvPr id="53259" name="Rectangle 14"/>
            <p:cNvSpPr>
              <a:spLocks noChangeArrowheads="1"/>
            </p:cNvSpPr>
            <p:nvPr/>
          </p:nvSpPr>
          <p:spPr bwMode="ltGray">
            <a:xfrm>
              <a:off x="1008" y="2198"/>
              <a:ext cx="2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9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&gt;6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9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继续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7351" y="1527242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入：</a:t>
            </a:r>
            <a:r>
              <a:rPr lang="en-US" altLang="zh-CN" dirty="0" smtClean="0">
                <a:latin typeface="Microsoft YaHei UI"/>
                <a:ea typeface="Microsoft YaHei UI"/>
              </a:rPr>
              <a:t>581742			</a:t>
            </a:r>
            <a:r>
              <a:rPr lang="zh-CN" altLang="en-US" dirty="0" smtClean="0">
                <a:latin typeface="Microsoft YaHei UI"/>
                <a:ea typeface="Microsoft YaHei UI"/>
              </a:rPr>
              <a:t>出：</a:t>
            </a:r>
          </a:p>
          <a:p>
            <a:pPr eaLnBrk="1" hangingPunct="1"/>
            <a:endParaRPr lang="zh-CN" altLang="en-US" dirty="0" smtClean="0">
              <a:latin typeface="Microsoft YaHei UI"/>
              <a:ea typeface="Microsoft YaHei UI"/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ltGray">
          <a:xfrm>
            <a:off x="2057401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ltGray">
          <a:xfrm>
            <a:off x="4157664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ltGray">
          <a:xfrm>
            <a:off x="6283326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ltGray">
          <a:xfrm>
            <a:off x="20240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ltGray">
          <a:xfrm>
            <a:off x="41195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54280" name="Text Box 14"/>
          <p:cNvSpPr txBox="1">
            <a:spLocks noChangeArrowheads="1"/>
          </p:cNvSpPr>
          <p:nvPr/>
        </p:nvSpPr>
        <p:spPr bwMode="ltGray">
          <a:xfrm>
            <a:off x="62150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76388" y="1981200"/>
            <a:ext cx="4367212" cy="2743200"/>
            <a:chOff x="993" y="1248"/>
            <a:chExt cx="2751" cy="1728"/>
          </a:xfrm>
        </p:grpSpPr>
        <p:sp>
          <p:nvSpPr>
            <p:cNvPr id="54289" name="Rectangle 9"/>
            <p:cNvSpPr>
              <a:spLocks noChangeArrowheads="1"/>
            </p:cNvSpPr>
            <p:nvPr/>
          </p:nvSpPr>
          <p:spPr bwMode="ltGray">
            <a:xfrm>
              <a:off x="993" y="1248"/>
              <a:ext cx="27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2&lt;3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H1</a:t>
              </a: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ltGray">
            <a:xfrm>
              <a:off x="127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579564" y="2605088"/>
            <a:ext cx="5278437" cy="2119312"/>
            <a:chOff x="995" y="1641"/>
            <a:chExt cx="3325" cy="1335"/>
          </a:xfrm>
        </p:grpSpPr>
        <p:sp>
          <p:nvSpPr>
            <p:cNvPr id="54287" name="Rectangle 12"/>
            <p:cNvSpPr>
              <a:spLocks noChangeArrowheads="1"/>
            </p:cNvSpPr>
            <p:nvPr/>
          </p:nvSpPr>
          <p:spPr bwMode="ltGray">
            <a:xfrm>
              <a:off x="995" y="1641"/>
              <a:ext cx="3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4&lt;6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4H2</a:t>
              </a:r>
            </a:p>
          </p:txBody>
        </p:sp>
        <p:sp>
          <p:nvSpPr>
            <p:cNvPr id="54288" name="Text Box 17"/>
            <p:cNvSpPr txBox="1">
              <a:spLocks noChangeArrowheads="1"/>
            </p:cNvSpPr>
            <p:nvPr/>
          </p:nvSpPr>
          <p:spPr bwMode="ltGray">
            <a:xfrm>
              <a:off x="259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4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82738" y="3214688"/>
            <a:ext cx="5656262" cy="1509712"/>
            <a:chOff x="997" y="2025"/>
            <a:chExt cx="3563" cy="951"/>
          </a:xfrm>
        </p:grpSpPr>
        <p:sp>
          <p:nvSpPr>
            <p:cNvPr id="54285" name="Rectangle 15"/>
            <p:cNvSpPr>
              <a:spLocks noChangeArrowheads="1"/>
            </p:cNvSpPr>
            <p:nvPr/>
          </p:nvSpPr>
          <p:spPr bwMode="ltGray">
            <a:xfrm>
              <a:off x="997" y="2025"/>
              <a:ext cx="35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7&gt;4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7&lt;9H3</a:t>
              </a:r>
            </a:p>
          </p:txBody>
        </p:sp>
        <p:sp>
          <p:nvSpPr>
            <p:cNvPr id="54286" name="Text Box 18"/>
            <p:cNvSpPr txBox="1">
              <a:spLocks noChangeArrowheads="1"/>
            </p:cNvSpPr>
            <p:nvPr/>
          </p:nvSpPr>
          <p:spPr bwMode="ltGray">
            <a:xfrm>
              <a:off x="391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的定义与</a:t>
            </a:r>
            <a:r>
              <a:rPr lang="zh-CN" altLang="en-US" dirty="0" smtClean="0"/>
              <a:t>描述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括号</a:t>
            </a:r>
            <a:r>
              <a:rPr lang="zh-CN" altLang="en-US" dirty="0" smtClean="0"/>
              <a:t>匹配、表达式、</a:t>
            </a:r>
            <a:r>
              <a:rPr lang="zh-CN" altLang="en-US" dirty="0"/>
              <a:t>火车车厢重排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汉诺塔、迷宫、开关盒布线、离线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等价类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队列的定义与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队列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火车车厢重排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最短路径、识别图元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/>
            </a:pP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继续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28474" y="1488741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入：</a:t>
            </a:r>
            <a:r>
              <a:rPr lang="en-US" altLang="zh-CN" dirty="0" smtClean="0">
                <a:latin typeface="Microsoft YaHei UI"/>
                <a:ea typeface="Microsoft YaHei UI"/>
              </a:rPr>
              <a:t>5 8 1			</a:t>
            </a:r>
            <a:r>
              <a:rPr lang="zh-CN" altLang="en-US" dirty="0" smtClean="0">
                <a:latin typeface="Microsoft YaHei UI"/>
                <a:ea typeface="Microsoft YaHei UI"/>
              </a:rPr>
              <a:t>出：</a:t>
            </a:r>
          </a:p>
          <a:p>
            <a:pPr eaLnBrk="1" hangingPunct="1"/>
            <a:endParaRPr lang="zh-CN" altLang="en-US" dirty="0" smtClean="0">
              <a:latin typeface="Microsoft YaHei UI"/>
              <a:ea typeface="Microsoft YaHei UI"/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H1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H2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H3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ltGray">
          <a:xfrm>
            <a:off x="2211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sp>
        <p:nvSpPr>
          <p:cNvPr id="55305" name="Text Box 12"/>
          <p:cNvSpPr txBox="1">
            <a:spLocks noChangeArrowheads="1"/>
          </p:cNvSpPr>
          <p:nvPr/>
        </p:nvSpPr>
        <p:spPr bwMode="ltGray">
          <a:xfrm>
            <a:off x="2211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2</a:t>
            </a:r>
          </a:p>
        </p:txBody>
      </p:sp>
      <p:sp>
        <p:nvSpPr>
          <p:cNvPr id="55306" name="Text Box 15"/>
          <p:cNvSpPr txBox="1">
            <a:spLocks noChangeArrowheads="1"/>
          </p:cNvSpPr>
          <p:nvPr/>
        </p:nvSpPr>
        <p:spPr bwMode="ltGray">
          <a:xfrm>
            <a:off x="43068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4</a:t>
            </a:r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76388" y="1393825"/>
            <a:ext cx="4449762" cy="954088"/>
            <a:chOff x="993" y="878"/>
            <a:chExt cx="2803" cy="601"/>
          </a:xfrm>
        </p:grpSpPr>
        <p:sp>
          <p:nvSpPr>
            <p:cNvPr id="55324" name="Rectangle 11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：次序对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</a:p>
          </p:txBody>
        </p:sp>
        <p:sp>
          <p:nvSpPr>
            <p:cNvPr id="55325" name="Rectangle 22"/>
            <p:cNvSpPr>
              <a:spLocks noChangeArrowheads="1"/>
            </p:cNvSpPr>
            <p:nvPr/>
          </p:nvSpPr>
          <p:spPr bwMode="ltGray">
            <a:xfrm>
              <a:off x="3456" y="87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1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06550" y="1403350"/>
            <a:ext cx="5327650" cy="4311650"/>
            <a:chOff x="1012" y="884"/>
            <a:chExt cx="3356" cy="2716"/>
          </a:xfrm>
        </p:grpSpPr>
        <p:sp>
          <p:nvSpPr>
            <p:cNvPr id="55319" name="Text Box 19"/>
            <p:cNvSpPr txBox="1">
              <a:spLocks noChangeArrowheads="1"/>
            </p:cNvSpPr>
            <p:nvPr/>
          </p:nvSpPr>
          <p:spPr bwMode="ltGray">
            <a:xfrm>
              <a:off x="1296" y="2640"/>
              <a:ext cx="576" cy="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grpSp>
          <p:nvGrpSpPr>
            <p:cNvPr id="55320" name="Group 27"/>
            <p:cNvGrpSpPr>
              <a:grpSpLocks/>
            </p:cNvGrpSpPr>
            <p:nvPr/>
          </p:nvGrpSpPr>
          <p:grpSpPr bwMode="auto">
            <a:xfrm>
              <a:off x="1012" y="884"/>
              <a:ext cx="3356" cy="883"/>
              <a:chOff x="1012" y="884"/>
              <a:chExt cx="3356" cy="883"/>
            </a:xfrm>
          </p:grpSpPr>
          <p:sp>
            <p:nvSpPr>
              <p:cNvPr id="55321" name="Rectangle 14"/>
              <p:cNvSpPr>
                <a:spLocks noChangeArrowheads="1"/>
              </p:cNvSpPr>
              <p:nvPr/>
            </p:nvSpPr>
            <p:spPr bwMode="ltGray">
              <a:xfrm>
                <a:off x="1012" y="1440"/>
                <a:ext cx="2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H1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2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出轨，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3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</a:t>
                </a:r>
              </a:p>
            </p:txBody>
          </p:sp>
          <p:sp>
            <p:nvSpPr>
              <p:cNvPr id="55322" name="Rectangle 23"/>
              <p:cNvSpPr>
                <a:spLocks noChangeArrowheads="1"/>
              </p:cNvSpPr>
              <p:nvPr/>
            </p:nvSpPr>
            <p:spPr bwMode="ltGray">
              <a:xfrm>
                <a:off x="3740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2</a:t>
                </a:r>
              </a:p>
            </p:txBody>
          </p:sp>
          <p:sp>
            <p:nvSpPr>
              <p:cNvPr id="55323" name="Rectangle 24"/>
              <p:cNvSpPr>
                <a:spLocks noChangeArrowheads="1"/>
              </p:cNvSpPr>
              <p:nvPr/>
            </p:nvSpPr>
            <p:spPr bwMode="ltGray">
              <a:xfrm>
                <a:off x="402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3</a:t>
                </a:r>
              </a:p>
            </p:txBody>
          </p:sp>
        </p:grp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600200" y="3214689"/>
            <a:ext cx="3278188" cy="2484437"/>
            <a:chOff x="1008" y="2025"/>
            <a:chExt cx="2065" cy="1565"/>
          </a:xfrm>
        </p:grpSpPr>
        <p:sp>
          <p:nvSpPr>
            <p:cNvPr id="55317" name="Rectangle 20"/>
            <p:cNvSpPr>
              <a:spLocks noChangeArrowheads="1"/>
            </p:cNvSpPr>
            <p:nvPr/>
          </p:nvSpPr>
          <p:spPr bwMode="ltGray">
            <a:xfrm>
              <a:off x="1008" y="2025"/>
              <a:ext cx="20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8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：次序不对，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</a:p>
          </p:txBody>
        </p:sp>
        <p:sp>
          <p:nvSpPr>
            <p:cNvPr id="55318" name="Text Box 21"/>
            <p:cNvSpPr txBox="1">
              <a:spLocks noChangeArrowheads="1"/>
            </p:cNvSpPr>
            <p:nvPr/>
          </p:nvSpPr>
          <p:spPr bwMode="ltGray">
            <a:xfrm>
              <a:off x="1422" y="3250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8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600200" y="1403350"/>
            <a:ext cx="5715000" cy="3473450"/>
            <a:chOff x="1008" y="884"/>
            <a:chExt cx="3600" cy="2188"/>
          </a:xfrm>
        </p:grpSpPr>
        <p:grpSp>
          <p:nvGrpSpPr>
            <p:cNvPr id="55313" name="Group 28"/>
            <p:cNvGrpSpPr>
              <a:grpSpLocks/>
            </p:cNvGrpSpPr>
            <p:nvPr/>
          </p:nvGrpSpPr>
          <p:grpSpPr bwMode="auto">
            <a:xfrm>
              <a:off x="1008" y="884"/>
              <a:ext cx="3600" cy="1171"/>
              <a:chOff x="1008" y="884"/>
              <a:chExt cx="3600" cy="1171"/>
            </a:xfrm>
          </p:grpSpPr>
          <p:sp>
            <p:nvSpPr>
              <p:cNvPr id="55315" name="Rectangle 17"/>
              <p:cNvSpPr>
                <a:spLocks noChangeArrowheads="1"/>
              </p:cNvSpPr>
              <p:nvPr/>
            </p:nvSpPr>
            <p:spPr bwMode="ltGray">
              <a:xfrm>
                <a:off x="1008" y="1728"/>
                <a:ext cx="139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H2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4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itchFamily="18" charset="0"/>
                    <a:sym typeface="Wingdings" pitchFamily="2" charset="2"/>
                  </a:rPr>
                  <a:t>出轨</a:t>
                </a:r>
              </a:p>
            </p:txBody>
          </p:sp>
          <p:sp>
            <p:nvSpPr>
              <p:cNvPr id="55316" name="Rectangle 25"/>
              <p:cNvSpPr>
                <a:spLocks noChangeArrowheads="1"/>
              </p:cNvSpPr>
              <p:nvPr/>
            </p:nvSpPr>
            <p:spPr bwMode="ltGray">
              <a:xfrm>
                <a:off x="426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zh-CN" sz="2800"/>
                  <a:t>4</a:t>
                </a:r>
              </a:p>
            </p:txBody>
          </p:sp>
        </p:grpSp>
        <p:sp>
          <p:nvSpPr>
            <p:cNvPr id="55314" name="Text Box 31"/>
            <p:cNvSpPr txBox="1">
              <a:spLocks noChangeArrowheads="1"/>
            </p:cNvSpPr>
            <p:nvPr/>
          </p:nvSpPr>
          <p:spPr bwMode="ltGray">
            <a:xfrm>
              <a:off x="2640" y="2592"/>
              <a:ext cx="528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1087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继续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8475" y="1440615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入：</a:t>
            </a:r>
            <a:r>
              <a:rPr lang="en-US" altLang="zh-CN" dirty="0" smtClean="0">
                <a:latin typeface="Microsoft YaHei UI"/>
                <a:ea typeface="Microsoft YaHei UI"/>
              </a:rPr>
              <a:t>5			</a:t>
            </a:r>
            <a:r>
              <a:rPr lang="zh-CN" altLang="en-US" dirty="0" smtClean="0">
                <a:latin typeface="Microsoft YaHei UI"/>
                <a:ea typeface="Microsoft YaHei UI"/>
              </a:rPr>
              <a:t>出：</a:t>
            </a:r>
          </a:p>
          <a:p>
            <a:pPr eaLnBrk="1" hangingPunct="1"/>
            <a:endParaRPr lang="zh-CN" altLang="en-US" dirty="0" smtClean="0">
              <a:latin typeface="Microsoft YaHei UI"/>
              <a:ea typeface="Microsoft YaHei UI"/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H1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H2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H3</a:t>
            </a: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</a:p>
        </p:txBody>
      </p:sp>
      <p:sp>
        <p:nvSpPr>
          <p:cNvPr id="56328" name="Text Box 12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</a:p>
        </p:txBody>
      </p:sp>
      <p:sp>
        <p:nvSpPr>
          <p:cNvPr id="56329" name="Rectangle 15"/>
          <p:cNvSpPr>
            <a:spLocks noChangeArrowheads="1"/>
          </p:cNvSpPr>
          <p:nvPr/>
        </p:nvSpPr>
        <p:spPr bwMode="ltGray">
          <a:xfrm>
            <a:off x="5486400" y="1393825"/>
            <a:ext cx="1295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800"/>
              <a:t>1 2 3 4</a:t>
            </a:r>
          </a:p>
        </p:txBody>
      </p:sp>
      <p:sp>
        <p:nvSpPr>
          <p:cNvPr id="56330" name="Text Box 24"/>
          <p:cNvSpPr txBox="1">
            <a:spLocks noChangeArrowheads="1"/>
          </p:cNvSpPr>
          <p:nvPr/>
        </p:nvSpPr>
        <p:spPr bwMode="ltGray">
          <a:xfrm>
            <a:off x="2209800" y="515937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8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76388" y="1371601"/>
            <a:ext cx="5592762" cy="976313"/>
            <a:chOff x="993" y="864"/>
            <a:chExt cx="3523" cy="615"/>
          </a:xfrm>
        </p:grpSpPr>
        <p:sp>
          <p:nvSpPr>
            <p:cNvPr id="56349" name="Rectangle 14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5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：次序对出轨</a:t>
              </a:r>
            </a:p>
          </p:txBody>
        </p:sp>
        <p:sp>
          <p:nvSpPr>
            <p:cNvPr id="56350" name="Rectangle 28"/>
            <p:cNvSpPr>
              <a:spLocks noChangeArrowheads="1"/>
            </p:cNvSpPr>
            <p:nvPr/>
          </p:nvSpPr>
          <p:spPr bwMode="ltGray">
            <a:xfrm>
              <a:off x="4176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5</a:t>
              </a:r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ltGray">
            <a:xfrm>
              <a:off x="1440" y="8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600200" y="1403350"/>
            <a:ext cx="5873750" cy="4387850"/>
            <a:chOff x="1008" y="884"/>
            <a:chExt cx="3700" cy="2764"/>
          </a:xfrm>
        </p:grpSpPr>
        <p:sp>
          <p:nvSpPr>
            <p:cNvPr id="56346" name="Rectangle 19"/>
            <p:cNvSpPr>
              <a:spLocks noChangeArrowheads="1"/>
            </p:cNvSpPr>
            <p:nvPr/>
          </p:nvSpPr>
          <p:spPr bwMode="ltGray">
            <a:xfrm>
              <a:off x="1008" y="1440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6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56347" name="Rectangle 34"/>
            <p:cNvSpPr>
              <a:spLocks noChangeArrowheads="1"/>
            </p:cNvSpPr>
            <p:nvPr/>
          </p:nvSpPr>
          <p:spPr bwMode="ltGray">
            <a:xfrm>
              <a:off x="4368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6</a:t>
              </a:r>
            </a:p>
          </p:txBody>
        </p:sp>
        <p:sp>
          <p:nvSpPr>
            <p:cNvPr id="56348" name="Text Box 36"/>
            <p:cNvSpPr txBox="1">
              <a:spLocks noChangeArrowheads="1"/>
            </p:cNvSpPr>
            <p:nvPr/>
          </p:nvSpPr>
          <p:spPr bwMode="ltGray">
            <a:xfrm>
              <a:off x="2688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600200" y="1403350"/>
            <a:ext cx="6172200" cy="3473450"/>
            <a:chOff x="1008" y="884"/>
            <a:chExt cx="3888" cy="2188"/>
          </a:xfrm>
        </p:grpSpPr>
        <p:sp>
          <p:nvSpPr>
            <p:cNvPr id="56343" name="Rectangle 27"/>
            <p:cNvSpPr>
              <a:spLocks noChangeArrowheads="1"/>
            </p:cNvSpPr>
            <p:nvPr/>
          </p:nvSpPr>
          <p:spPr bwMode="ltGray">
            <a:xfrm>
              <a:off x="1008" y="1728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7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56344" name="Text Box 37"/>
            <p:cNvSpPr txBox="1">
              <a:spLocks noChangeArrowheads="1"/>
            </p:cNvSpPr>
            <p:nvPr/>
          </p:nvSpPr>
          <p:spPr bwMode="ltGray">
            <a:xfrm>
              <a:off x="3984" y="2640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56345" name="Rectangle 39"/>
            <p:cNvSpPr>
              <a:spLocks noChangeArrowheads="1"/>
            </p:cNvSpPr>
            <p:nvPr/>
          </p:nvSpPr>
          <p:spPr bwMode="ltGray">
            <a:xfrm>
              <a:off x="4556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7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600200" y="1403350"/>
            <a:ext cx="6477000" cy="4387850"/>
            <a:chOff x="1008" y="884"/>
            <a:chExt cx="4080" cy="2764"/>
          </a:xfrm>
        </p:grpSpPr>
        <p:sp>
          <p:nvSpPr>
            <p:cNvPr id="56340" name="Rectangle 23"/>
            <p:cNvSpPr>
              <a:spLocks noChangeArrowheads="1"/>
            </p:cNvSpPr>
            <p:nvPr/>
          </p:nvSpPr>
          <p:spPr bwMode="ltGray">
            <a:xfrm>
              <a:off x="1008" y="2025"/>
              <a:ext cx="13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8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</a:t>
              </a:r>
            </a:p>
          </p:txBody>
        </p:sp>
        <p:sp>
          <p:nvSpPr>
            <p:cNvPr id="56341" name="Text Box 35"/>
            <p:cNvSpPr txBox="1">
              <a:spLocks noChangeArrowheads="1"/>
            </p:cNvSpPr>
            <p:nvPr/>
          </p:nvSpPr>
          <p:spPr bwMode="ltGray">
            <a:xfrm>
              <a:off x="1344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56342" name="Rectangle 40"/>
            <p:cNvSpPr>
              <a:spLocks noChangeArrowheads="1"/>
            </p:cNvSpPr>
            <p:nvPr/>
          </p:nvSpPr>
          <p:spPr bwMode="ltGray">
            <a:xfrm>
              <a:off x="4748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/>
                <a:t>8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0200" y="1403350"/>
            <a:ext cx="6781800" cy="4387850"/>
            <a:chOff x="1008" y="884"/>
            <a:chExt cx="4272" cy="2764"/>
          </a:xfrm>
        </p:grpSpPr>
        <p:sp>
          <p:nvSpPr>
            <p:cNvPr id="56337" name="Rectangle 30"/>
            <p:cNvSpPr>
              <a:spLocks noChangeArrowheads="1"/>
            </p:cNvSpPr>
            <p:nvPr/>
          </p:nvSpPr>
          <p:spPr bwMode="ltGray">
            <a:xfrm>
              <a:off x="1008" y="2313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9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出轨，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OK!</a:t>
              </a:r>
            </a:p>
          </p:txBody>
        </p:sp>
        <p:sp>
          <p:nvSpPr>
            <p:cNvPr id="56338" name="Text Box 38"/>
            <p:cNvSpPr txBox="1">
              <a:spLocks noChangeArrowheads="1"/>
            </p:cNvSpPr>
            <p:nvPr/>
          </p:nvSpPr>
          <p:spPr bwMode="ltGray">
            <a:xfrm>
              <a:off x="3984" y="321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56339" name="Rectangle 41"/>
            <p:cNvSpPr>
              <a:spLocks noChangeArrowheads="1"/>
            </p:cNvSpPr>
            <p:nvPr/>
          </p:nvSpPr>
          <p:spPr bwMode="ltGray">
            <a:xfrm>
              <a:off x="4940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0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重排算法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缓冲轨后进先出，用堆栈保存车厢号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考虑在出轨顺序，必须栈底大，栈顶小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依次检查入轨车厢编号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如果</a:t>
            </a:r>
            <a:r>
              <a:rPr lang="zh-CN" altLang="en-US" smtClean="0">
                <a:latin typeface="Microsoft YaHei UI"/>
                <a:ea typeface="Arial Unicode MS"/>
                <a:cs typeface="Arial Unicode MS"/>
                <a:sym typeface="Wingdings" pitchFamily="2" charset="2"/>
              </a:rPr>
              <a:t>≠</a:t>
            </a:r>
            <a:r>
              <a:rPr lang="zh-CN" altLang="en-US" smtClean="0">
                <a:latin typeface="Microsoft YaHei UI"/>
                <a:ea typeface="Microsoft YaHei UI"/>
              </a:rPr>
              <a:t>出轨所需要的下一车厢，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缓冲轨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</a:rPr>
              <a:t>依次检查缓冲轨，若新来的</a:t>
            </a:r>
            <a:r>
              <a:rPr lang="en-US" altLang="zh-CN" smtClean="0">
                <a:latin typeface="Microsoft YaHei UI"/>
                <a:ea typeface="Microsoft YaHei UI"/>
              </a:rPr>
              <a:t>&lt;</a:t>
            </a:r>
            <a:r>
              <a:rPr lang="zh-CN" altLang="en-US" smtClean="0">
                <a:latin typeface="Microsoft YaHei UI"/>
                <a:ea typeface="Microsoft YaHei UI"/>
              </a:rPr>
              <a:t>栈顶，入栈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如果</a:t>
            </a:r>
            <a:r>
              <a:rPr lang="en-US" altLang="zh-CN" smtClean="0">
                <a:latin typeface="Microsoft YaHei UI"/>
                <a:ea typeface="Microsoft YaHei UI"/>
              </a:rPr>
              <a:t>=</a:t>
            </a:r>
            <a:r>
              <a:rPr lang="zh-CN" altLang="en-US" smtClean="0">
                <a:latin typeface="Microsoft YaHei UI"/>
                <a:ea typeface="Microsoft YaHei UI"/>
              </a:rPr>
              <a:t>出轨所需要的下一车厢，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出轨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缓冲轨中车厢可能满足出轨需要，检查缓冲轨栈顶车厢，如有可能，出栈，出轨，不是一次，要反复做，直至栈中无满足出轨需要的车厢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7886700" cy="6831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重排程序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0" y="588579"/>
            <a:ext cx="9144000" cy="6102677"/>
          </a:xfr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 err="1"/>
              <a:t>bool</a:t>
            </a:r>
            <a:r>
              <a:rPr lang="en-US" altLang="zh-CN" sz="2000" dirty="0"/>
              <a:t> railroad(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inputOrder</a:t>
            </a:r>
            <a:r>
              <a:rPr lang="en-US" altLang="zh-CN" sz="2000" dirty="0"/>
              <a:t>[],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thenumOfCars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thenumOfTracks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{ </a:t>
            </a:r>
            <a:r>
              <a:rPr lang="en-US" altLang="zh-CN" sz="2000" dirty="0">
                <a:solidFill>
                  <a:srgbClr val="00B050"/>
                </a:solidFill>
              </a:rPr>
              <a:t>// Return true if successful, false if impossible.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 smtClean="0"/>
              <a:t>nOfCars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 smtClean="0"/>
              <a:t>thenumOfCars</a:t>
            </a:r>
            <a:r>
              <a:rPr lang="en-US" altLang="zh-CN" sz="2000" dirty="0" smtClean="0"/>
              <a:t>;   </a:t>
            </a:r>
            <a:r>
              <a:rPr lang="en-US" altLang="zh-CN" sz="2000" dirty="0" err="1" smtClean="0"/>
              <a:t>nOfTracks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 smtClean="0"/>
              <a:t>thenumOfTracks</a:t>
            </a:r>
            <a:r>
              <a:rPr lang="en-US" altLang="zh-CN" sz="2000" dirty="0" smtClean="0"/>
              <a:t>;   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track = new </a:t>
            </a:r>
            <a:r>
              <a:rPr lang="en-US" altLang="zh-CN" sz="2000" dirty="0" err="1"/>
              <a:t>arrayStack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nOfTracks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+ 1]; </a:t>
            </a:r>
            <a:r>
              <a:rPr lang="en-US" altLang="zh-CN" sz="2000" dirty="0">
                <a:solidFill>
                  <a:srgbClr val="00B050"/>
                </a:solidFill>
              </a:rPr>
              <a:t>// create stacks for use as holding tracks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nextCarToOutput</a:t>
            </a:r>
            <a:r>
              <a:rPr lang="en-US" altLang="zh-CN" sz="20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smallestCar</a:t>
            </a:r>
            <a:r>
              <a:rPr lang="en-US" altLang="zh-CN" sz="2000" dirty="0"/>
              <a:t> = </a:t>
            </a:r>
            <a:r>
              <a:rPr lang="en-US" altLang="zh-CN" sz="2000" dirty="0" err="1" smtClean="0"/>
              <a:t>nOfCars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+ 1;  </a:t>
            </a:r>
            <a:r>
              <a:rPr lang="en-US" altLang="zh-CN" sz="2000" dirty="0">
                <a:solidFill>
                  <a:srgbClr val="00B050"/>
                </a:solidFill>
              </a:rPr>
              <a:t>// no car in holding tracks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</a:t>
            </a:r>
            <a:r>
              <a:rPr lang="en-US" altLang="zh-CN" sz="2000" dirty="0" err="1" smtClean="0"/>
              <a:t>nOfCars</a:t>
            </a:r>
            <a:r>
              <a:rPr lang="en-US" altLang="zh-CN" sz="2000" dirty="0" smtClean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>
                <a:solidFill>
                  <a:srgbClr val="00B050"/>
                </a:solidFill>
              </a:rPr>
              <a:t>// rearrange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if (</a:t>
            </a:r>
            <a:r>
              <a:rPr lang="en-US" altLang="zh-CN" sz="2000" dirty="0" err="1"/>
              <a:t>inputOrder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</a:t>
            </a:r>
            <a:r>
              <a:rPr lang="en-US" altLang="zh-CN" sz="2000" dirty="0" err="1"/>
              <a:t>nextCarToOutput</a:t>
            </a:r>
            <a:r>
              <a:rPr lang="en-US" altLang="zh-CN" sz="2000" dirty="0"/>
              <a:t>)     {</a:t>
            </a:r>
            <a:r>
              <a:rPr lang="en-US" altLang="zh-CN" sz="2000" dirty="0">
                <a:solidFill>
                  <a:srgbClr val="00B050"/>
                </a:solidFill>
              </a:rPr>
              <a:t>// send car </a:t>
            </a:r>
            <a:r>
              <a:rPr lang="en-US" altLang="zh-CN" sz="2000" dirty="0" err="1">
                <a:solidFill>
                  <a:srgbClr val="00B050"/>
                </a:solidFill>
              </a:rPr>
              <a:t>inputOrder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 straight 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"Move car " &lt;&lt; </a:t>
            </a:r>
            <a:r>
              <a:rPr lang="en-US" altLang="zh-CN" sz="2000" dirty="0" err="1"/>
              <a:t>inputOrder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&lt;&lt; </a:t>
            </a:r>
            <a:r>
              <a:rPr lang="en-US" altLang="zh-CN" sz="2000" dirty="0"/>
              <a:t>" from input track to output track"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nextCarToOutput</a:t>
            </a:r>
            <a:r>
              <a:rPr lang="en-US" altLang="zh-CN" sz="2000" dirty="0"/>
              <a:t>++;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while (</a:t>
            </a:r>
            <a:r>
              <a:rPr lang="en-US" altLang="zh-CN" sz="2000" dirty="0" err="1"/>
              <a:t>smallestCar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nextCarToOutput</a:t>
            </a:r>
            <a:r>
              <a:rPr lang="en-US" altLang="zh-CN" sz="2000" dirty="0"/>
              <a:t>)   {</a:t>
            </a:r>
            <a:r>
              <a:rPr lang="en-US" altLang="zh-CN" sz="2000" dirty="0">
                <a:solidFill>
                  <a:srgbClr val="00B050"/>
                </a:solidFill>
              </a:rPr>
              <a:t>// output from holding tracks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outputFromHoldingTrack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/>
              <a:t>nextCarToOutput</a:t>
            </a:r>
            <a:r>
              <a:rPr lang="en-US" altLang="zh-CN" sz="2000" dirty="0" smtClean="0"/>
              <a:t>++;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else    // put car </a:t>
            </a:r>
            <a:r>
              <a:rPr lang="en-US" altLang="zh-CN" sz="2000" dirty="0" err="1"/>
              <a:t>inputOrder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in a holding track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if (!</a:t>
            </a:r>
            <a:r>
              <a:rPr lang="en-US" altLang="zh-CN" sz="2000" dirty="0" err="1">
                <a:solidFill>
                  <a:srgbClr val="FF0000"/>
                </a:solidFill>
              </a:rPr>
              <a:t>putInHoldingTrack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inputOrder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])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return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return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  <a:ea typeface="宋体" charset="-122"/>
              </a:rPr>
              <a:t>Output</a:t>
            </a:r>
            <a:r>
              <a:rPr lang="zh-CN" altLang="en-US" smtClean="0">
                <a:latin typeface="宋体" charset="-122"/>
                <a:ea typeface="宋体" charset="-122"/>
              </a:rPr>
              <a:t>：缓冲铁轨</a:t>
            </a:r>
            <a:r>
              <a:rPr lang="zh-CN" altLang="en-US" smtClean="0">
                <a:latin typeface="宋体" charset="-122"/>
                <a:ea typeface="宋体" charset="-122"/>
                <a:sym typeface="Wingdings" pitchFamily="2" charset="2"/>
              </a:rPr>
              <a:t>出轨</a:t>
            </a:r>
            <a:endParaRPr lang="zh-CN" altLang="en-US" smtClean="0">
              <a:latin typeface="宋体" charset="-122"/>
              <a:ea typeface="宋体" charset="-122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6765"/>
            <a:ext cx="9038897" cy="533123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200" dirty="0"/>
              <a:t>void </a:t>
            </a:r>
            <a:r>
              <a:rPr lang="en-US" altLang="zh-CN" sz="2200" dirty="0" err="1"/>
              <a:t>outputFromHoldingTrack</a:t>
            </a:r>
            <a:r>
              <a:rPr lang="en-US" altLang="zh-CN" sz="2200" dirty="0"/>
              <a:t>(){</a:t>
            </a:r>
            <a:r>
              <a:rPr lang="en-US" altLang="zh-CN" sz="18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// Output the smallest car from the holding tracks.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6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  // remove </a:t>
            </a:r>
            <a:r>
              <a:rPr lang="en-US" altLang="zh-CN" sz="16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smallestCar</a:t>
            </a:r>
            <a:r>
              <a:rPr lang="en-US" altLang="zh-CN" sz="16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from </a:t>
            </a:r>
            <a:r>
              <a:rPr lang="en-US" altLang="zh-CN" sz="16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itsTrack</a:t>
            </a:r>
            <a:endParaRPr lang="en-US" altLang="zh-CN" sz="1600" dirty="0">
              <a:solidFill>
                <a:schemeClr val="accent6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200" dirty="0"/>
              <a:t>track[</a:t>
            </a:r>
            <a:r>
              <a:rPr lang="en-US" altLang="zh-CN" sz="2200" dirty="0" err="1"/>
              <a:t>itsTrack</a:t>
            </a:r>
            <a:r>
              <a:rPr lang="en-US" altLang="zh-CN" sz="2200" dirty="0"/>
              <a:t>].pop();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"Move car "  &lt;&lt; </a:t>
            </a:r>
            <a:r>
              <a:rPr lang="en-US" altLang="zh-CN" sz="2200" dirty="0" err="1"/>
              <a:t>smallestCar</a:t>
            </a:r>
            <a:r>
              <a:rPr lang="en-US" altLang="zh-CN" sz="2200" dirty="0"/>
              <a:t>  &lt;&lt; " from holding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  &lt;&lt; "track "  &lt;&lt; </a:t>
            </a:r>
            <a:r>
              <a:rPr lang="en-US" altLang="zh-CN" sz="2200" dirty="0" err="1"/>
              <a:t>itsTrack</a:t>
            </a:r>
            <a:r>
              <a:rPr lang="en-US" altLang="zh-CN" sz="2200" dirty="0"/>
              <a:t>  &lt;&lt; " to output track"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</a:t>
            </a:r>
            <a:r>
              <a:rPr lang="en-US" altLang="zh-CN" sz="16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// find new </a:t>
            </a:r>
            <a:r>
              <a:rPr lang="en-US" altLang="zh-CN" sz="16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smallestCar</a:t>
            </a:r>
            <a:r>
              <a:rPr lang="en-US" altLang="zh-CN" sz="16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and </a:t>
            </a:r>
            <a:r>
              <a:rPr lang="en-US" altLang="zh-CN" sz="16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itsTrack</a:t>
            </a:r>
            <a:r>
              <a:rPr lang="en-US" altLang="zh-CN" sz="16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by checking top of all stacks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200" dirty="0" err="1"/>
              <a:t>smallestCar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nOfCars</a:t>
            </a:r>
            <a:r>
              <a:rPr lang="en-US" altLang="zh-CN" sz="2200" dirty="0"/>
              <a:t> </a:t>
            </a:r>
            <a:r>
              <a:rPr lang="en-US" altLang="zh-CN" sz="2200" dirty="0"/>
              <a:t>+ 2;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for 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&lt;= </a:t>
            </a:r>
            <a:r>
              <a:rPr lang="en-US" altLang="zh-CN" sz="2200" dirty="0" err="1"/>
              <a:t>nOfTracks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if (!track[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].empty() &amp;&amp; (track[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].top() &lt; </a:t>
            </a:r>
            <a:r>
              <a:rPr lang="en-US" altLang="zh-CN" sz="2200" dirty="0" err="1"/>
              <a:t>smallestCar</a:t>
            </a:r>
            <a:r>
              <a:rPr lang="en-US" altLang="zh-CN" sz="2200" dirty="0"/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   </a:t>
            </a:r>
            <a:r>
              <a:rPr lang="en-US" altLang="zh-CN" sz="2200" dirty="0" err="1"/>
              <a:t>smallestCar</a:t>
            </a:r>
            <a:r>
              <a:rPr lang="en-US" altLang="zh-CN" sz="2200" dirty="0"/>
              <a:t> = track[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].top();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   </a:t>
            </a:r>
            <a:r>
              <a:rPr lang="en-US" altLang="zh-CN" sz="2200" dirty="0" err="1"/>
              <a:t>itsTrack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      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200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0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84356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charset="-122"/>
                <a:ea typeface="宋体" charset="-122"/>
              </a:rPr>
              <a:t>Hold</a:t>
            </a:r>
            <a:r>
              <a:rPr lang="zh-CN" altLang="en-US" dirty="0" smtClean="0">
                <a:latin typeface="宋体" charset="-122"/>
                <a:ea typeface="宋体" charset="-122"/>
              </a:rPr>
              <a:t>：入轨</a:t>
            </a:r>
            <a:r>
              <a:rPr lang="zh-CN" altLang="en-US" dirty="0" smtClean="0">
                <a:latin typeface="宋体" charset="-122"/>
                <a:ea typeface="宋体" charset="-122"/>
                <a:sym typeface="Wingdings" pitchFamily="2" charset="2"/>
              </a:rPr>
              <a:t>缓冲铁轨</a:t>
            </a:r>
            <a:endParaRPr lang="zh-CN" altLang="en-US" dirty="0" smtClean="0">
              <a:latin typeface="宋体" charset="-122"/>
              <a:ea typeface="宋体" charset="-122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0" y="664859"/>
            <a:ext cx="9144000" cy="6193141"/>
          </a:xfr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putInHoldingTrack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</a:t>
            </a:r>
            <a:r>
              <a:rPr lang="en-US" altLang="zh-CN" sz="2400" dirty="0" smtClean="0"/>
              <a:t>){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B050"/>
                </a:solidFill>
              </a:rPr>
              <a:t>// find best holding track for car c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 initialize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0,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best track so far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nOfCars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+ 1; </a:t>
            </a:r>
            <a:r>
              <a:rPr lang="en-US" altLang="zh-CN" sz="2400" dirty="0">
                <a:solidFill>
                  <a:srgbClr val="00B050"/>
                </a:solidFill>
              </a:rPr>
              <a:t> // top car in </a:t>
            </a:r>
            <a:r>
              <a:rPr lang="en-US" altLang="zh-CN" sz="2400" dirty="0" err="1">
                <a:solidFill>
                  <a:srgbClr val="00B050"/>
                </a:solidFill>
              </a:rPr>
              <a:t>bestTrack</a:t>
            </a:r>
            <a:r>
              <a:rPr lang="en-US" altLang="zh-CN" sz="24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</a:t>
            </a:r>
            <a:r>
              <a:rPr lang="en-US" altLang="zh-CN" sz="2400" dirty="0" err="1" smtClean="0"/>
              <a:t>nOfTracks</a:t>
            </a:r>
            <a:r>
              <a:rPr lang="en-US" altLang="zh-CN" sz="2400" dirty="0" smtClean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>
                <a:solidFill>
                  <a:srgbClr val="00B050"/>
                </a:solidFill>
              </a:rPr>
              <a:t>// scan tracks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if (!track[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].empty())      {</a:t>
            </a:r>
            <a:r>
              <a:rPr lang="en-US" altLang="zh-CN" sz="2400" dirty="0">
                <a:solidFill>
                  <a:srgbClr val="00B050"/>
                </a:solidFill>
              </a:rPr>
              <a:t>// 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not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= track[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if (c &lt;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)     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/>
              <a:t>{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en-US" altLang="zh-CN" sz="2400" dirty="0">
                <a:solidFill>
                  <a:srgbClr val="00B050"/>
                </a:solidFill>
              </a:rPr>
              <a:t>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has smaller car at 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else </a:t>
            </a:r>
            <a:r>
              <a:rPr lang="en-US" altLang="zh-CN" sz="2400" dirty="0">
                <a:solidFill>
                  <a:srgbClr val="00B050"/>
                </a:solidFill>
              </a:rPr>
              <a:t>// 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if (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== 0)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if (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== 0) return false; </a:t>
            </a:r>
            <a:r>
              <a:rPr lang="en-US" altLang="zh-CN" sz="2400" dirty="0">
                <a:solidFill>
                  <a:srgbClr val="00B050"/>
                </a:solidFill>
              </a:rPr>
              <a:t>// no feasible track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charset="-122"/>
                <a:ea typeface="宋体" charset="-122"/>
              </a:rPr>
              <a:t>Hold</a:t>
            </a:r>
            <a:r>
              <a:rPr lang="zh-CN" altLang="en-US" dirty="0" smtClean="0">
                <a:latin typeface="宋体" charset="-122"/>
                <a:ea typeface="宋体" charset="-122"/>
              </a:rPr>
              <a:t>：入轨</a:t>
            </a:r>
            <a:r>
              <a:rPr lang="zh-CN" altLang="en-US" dirty="0" smtClean="0">
                <a:latin typeface="宋体" charset="-122"/>
                <a:ea typeface="宋体" charset="-122"/>
                <a:sym typeface="Wingdings" pitchFamily="2" charset="2"/>
              </a:rPr>
              <a:t>缓冲铁轨（续）</a:t>
            </a:r>
            <a:endParaRPr lang="zh-CN" altLang="en-US" dirty="0" smtClean="0">
              <a:latin typeface="宋体" charset="-122"/>
              <a:ea typeface="宋体" charset="-122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10315"/>
            <a:ext cx="9070428" cy="5347685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// add c to </a:t>
            </a:r>
            <a:r>
              <a:rPr lang="en-US" altLang="zh-CN" sz="20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bestTrack</a:t>
            </a:r>
            <a:endParaRPr lang="en-US" altLang="zh-CN" sz="2000" dirty="0">
              <a:solidFill>
                <a:schemeClr val="accent6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track[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bestTrack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].push(c);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cout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 &lt;&lt; "Move car " &lt;&lt; c &lt;&lt; " from input track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     &lt;&lt; "to holding track " &lt;&lt;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bestTrack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 &lt;&lt;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endl</a:t>
            </a:r>
            <a:r>
              <a:rPr lang="en-US" altLang="zh-CN" sz="2000" dirty="0" smtClean="0">
                <a:latin typeface="Tahoma" pitchFamily="34" charset="0"/>
                <a:ea typeface="Microsoft YaHei UI"/>
              </a:rPr>
              <a:t>;</a:t>
            </a:r>
            <a:endParaRPr lang="en-US" altLang="zh-CN" sz="2000" dirty="0">
              <a:latin typeface="Tahoma" pitchFamily="34" charset="0"/>
              <a:ea typeface="Microsoft YaHei UI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// update </a:t>
            </a:r>
            <a:r>
              <a:rPr lang="en-US" altLang="zh-CN" sz="20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smallestCar</a:t>
            </a:r>
            <a:r>
              <a:rPr lang="en-US" altLang="zh-CN" sz="20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and </a:t>
            </a:r>
            <a:r>
              <a:rPr lang="en-US" altLang="zh-CN" sz="2000" dirty="0" err="1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itsTrack</a:t>
            </a:r>
            <a:r>
              <a:rPr lang="en-US" altLang="zh-CN" sz="2000" dirty="0">
                <a:solidFill>
                  <a:schemeClr val="accent6"/>
                </a:solidFill>
                <a:latin typeface="Tahoma" pitchFamily="34" charset="0"/>
                <a:ea typeface="Microsoft YaHei UI"/>
              </a:rPr>
              <a:t> if needed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if (c &lt;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smallestCar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   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smallestCar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 = c;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   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itsTrack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 = </a:t>
            </a:r>
            <a:r>
              <a:rPr lang="en-US" altLang="zh-CN" sz="2000" dirty="0" err="1">
                <a:latin typeface="Tahoma" pitchFamily="34" charset="0"/>
                <a:ea typeface="Microsoft YaHei UI"/>
              </a:rPr>
              <a:t>bestTrack</a:t>
            </a:r>
            <a:r>
              <a:rPr lang="en-US" altLang="zh-CN" sz="2000" dirty="0">
                <a:latin typeface="Tahoma" pitchFamily="34" charset="0"/>
                <a:ea typeface="Microsoft YaHei UI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 smtClean="0">
                <a:latin typeface="Tahoma" pitchFamily="34" charset="0"/>
                <a:ea typeface="Microsoft YaHei UI"/>
              </a:rPr>
              <a:t>}</a:t>
            </a:r>
            <a:endParaRPr lang="en-US" altLang="zh-CN" sz="2000" dirty="0">
              <a:latin typeface="Tahoma" pitchFamily="34" charset="0"/>
              <a:ea typeface="Microsoft YaHei UI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   return true;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  <a:ea typeface="Microsoft YaHei UI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复杂性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Output</a:t>
            </a:r>
            <a:r>
              <a:rPr lang="zh-CN" altLang="en-US" dirty="0" smtClean="0">
                <a:latin typeface="Microsoft YaHei UI"/>
                <a:ea typeface="Microsoft YaHei UI"/>
              </a:rPr>
              <a:t>：</a:t>
            </a:r>
            <a:r>
              <a:rPr lang="en-US" altLang="zh-CN" dirty="0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Microsoft YaHei UI"/>
                <a:ea typeface="Microsoft YaHei UI"/>
              </a:rPr>
              <a:t>(k)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Hold</a:t>
            </a:r>
            <a:r>
              <a:rPr lang="zh-CN" altLang="en-US" dirty="0" smtClean="0">
                <a:latin typeface="Microsoft YaHei UI"/>
                <a:ea typeface="Microsoft YaHei UI"/>
              </a:rPr>
              <a:t>：</a:t>
            </a:r>
            <a:r>
              <a:rPr lang="en-US" altLang="zh-CN" dirty="0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Microsoft YaHei UI"/>
                <a:ea typeface="Microsoft YaHei UI"/>
              </a:rPr>
              <a:t>(k)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Railroad</a:t>
            </a:r>
            <a:r>
              <a:rPr lang="zh-CN" altLang="en-US" dirty="0" smtClean="0">
                <a:latin typeface="Microsoft YaHei UI"/>
                <a:ea typeface="Microsoft YaHei UI"/>
              </a:rPr>
              <a:t>：</a:t>
            </a:r>
            <a:r>
              <a:rPr lang="en-US" altLang="zh-CN" dirty="0" smtClean="0">
                <a:latin typeface="Microsoft YaHei UI"/>
                <a:ea typeface="Microsoft YaHei UI"/>
              </a:rPr>
              <a:t>Ο(</a:t>
            </a:r>
            <a:r>
              <a:rPr lang="en-US" altLang="zh-CN" dirty="0" err="1" smtClean="0">
                <a:latin typeface="Microsoft YaHei UI"/>
                <a:ea typeface="Microsoft YaHei UI"/>
              </a:rPr>
              <a:t>kn</a:t>
            </a:r>
            <a:r>
              <a:rPr lang="en-US" altLang="zh-CN" dirty="0" smtClean="0">
                <a:latin typeface="Microsoft YaHei UI"/>
                <a:ea typeface="Microsoft YaHei UI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性能表现与缓冲车道数量有关系。</a:t>
            </a:r>
            <a:endParaRPr lang="en-US" altLang="zh-CN" dirty="0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219" y="1545456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MS Hei"/>
                <a:cs typeface="MS Hei"/>
              </a:rPr>
              <a:t>〖</a:t>
            </a:r>
            <a:r>
              <a:rPr lang="en-US" altLang="zh-CN" dirty="0" err="1">
                <a:latin typeface="Times New Roman" pitchFamily="18" charset="0"/>
              </a:rPr>
              <a:t>Example</a:t>
            </a:r>
            <a:r>
              <a:rPr lang="en-US" altLang="zh-CN" dirty="0" err="1">
                <a:latin typeface="Times New Roman" pitchFamily="18" charset="0"/>
                <a:ea typeface="MS Hei"/>
                <a:cs typeface="MS Hei"/>
              </a:rPr>
              <a:t>〗An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infix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</a:rPr>
              <a:t> expression:      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b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c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e</a:t>
            </a:r>
          </a:p>
          <a:p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                      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prefix 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expression: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 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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b c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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d e</a:t>
            </a:r>
          </a:p>
          <a:p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                      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postfix 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expression:  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a b c</a:t>
            </a:r>
            <a:r>
              <a:rPr lang="en-US" altLang="zh-CN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 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d e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 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10800000">
            <a:off x="5832201" y="1251846"/>
            <a:ext cx="1217613" cy="358617"/>
          </a:xfrm>
          <a:prstGeom prst="wedgeRoundRectCallout">
            <a:avLst>
              <a:gd name="adj1" fmla="val 81996"/>
              <a:gd name="adj2" fmla="val -75572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8100" rIns="0" bIns="810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operand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 flipV="1">
            <a:off x="7525386" y="1958297"/>
            <a:ext cx="1217613" cy="358617"/>
          </a:xfrm>
          <a:prstGeom prst="wedgeRoundRectCallout">
            <a:avLst>
              <a:gd name="adj1" fmla="val -234579"/>
              <a:gd name="adj2" fmla="val 103851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8100" rIns="0" bIns="810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operator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flipV="1">
            <a:off x="6309638" y="2316454"/>
            <a:ext cx="2468323" cy="742950"/>
          </a:xfrm>
          <a:prstGeom prst="wedgeRoundRectCallout">
            <a:avLst>
              <a:gd name="adj1" fmla="val -120893"/>
              <a:gd name="adj2" fmla="val 9364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27000" tIns="8100" rIns="27000" bIns="8100" anchor="ctr"/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operator with </a:t>
            </a:r>
          </a:p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the highest precedence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81000" y="2800350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  <a:ea typeface="MS Hei"/>
                <a:cs typeface="MS Hei"/>
              </a:rPr>
              <a:t>〖</a:t>
            </a:r>
            <a:r>
              <a:rPr lang="en-US" altLang="zh-CN">
                <a:latin typeface="Times New Roman" pitchFamily="18" charset="0"/>
              </a:rPr>
              <a:t>Example</a:t>
            </a:r>
            <a:r>
              <a:rPr lang="en-US" altLang="zh-CN">
                <a:latin typeface="Times New Roman" pitchFamily="18" charset="0"/>
                <a:ea typeface="MS Hei"/>
                <a:cs typeface="MS Hei"/>
              </a:rPr>
              <a:t>〗 6 2 </a:t>
            </a:r>
            <a:r>
              <a:rPr lang="en-US" altLang="zh-CN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 3  4 2    =  ?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648203" y="2800352"/>
            <a:ext cx="358775" cy="34788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67500" tIns="35100" rIns="67500" bIns="35100">
            <a:spAutoFit/>
          </a:bodyPr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8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4" y="4841076"/>
            <a:ext cx="652464" cy="378619"/>
            <a:chOff x="1104" y="3826"/>
            <a:chExt cx="411" cy="318"/>
          </a:xfrm>
        </p:grpSpPr>
        <p:sp>
          <p:nvSpPr>
            <p:cNvPr id="28790" name="Rectangle 12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91" name="Line 1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514600" y="32575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6</a:t>
            </a:r>
            <a:r>
              <a:rPr lang="en-US" altLang="zh-CN"/>
              <a:t> ( operand )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447804" y="4532704"/>
            <a:ext cx="652464" cy="378619"/>
            <a:chOff x="1104" y="3826"/>
            <a:chExt cx="411" cy="318"/>
          </a:xfrm>
        </p:grpSpPr>
        <p:sp>
          <p:nvSpPr>
            <p:cNvPr id="28788" name="Rectangle 16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89" name="Line 1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6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562600" y="32575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zh-CN"/>
              <a:t> ( operand 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86" name="Rectangle 2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87" name="Line 2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imes New Roman" pitchFamily="18" charset="0"/>
              </a:rPr>
              <a:t>2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2514600" y="36004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  <a:r>
              <a:rPr lang="en-US" altLang="zh-CN"/>
              <a:t> ( operator )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3434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38100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2766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876800" y="4400550"/>
            <a:ext cx="6858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3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84" name="Rectangle 3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85" name="Line 3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447804" y="4875604"/>
            <a:ext cx="652464" cy="378619"/>
            <a:chOff x="1104" y="3826"/>
            <a:chExt cx="411" cy="318"/>
          </a:xfrm>
        </p:grpSpPr>
        <p:sp>
          <p:nvSpPr>
            <p:cNvPr id="28782" name="Rectangle 3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83" name="Line 3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276600" y="4343400"/>
            <a:ext cx="2438400" cy="4000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3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80" name="Rectangle 40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81" name="Line 4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562600" y="36004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altLang="zh-CN"/>
              <a:t> ( operand )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3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78" name="Rectangle 4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79" name="Line 4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514600" y="39433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  <a:r>
              <a:rPr lang="en-US" altLang="zh-CN"/>
              <a:t> ( operator )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4267200" y="4629150"/>
            <a:ext cx="5334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76" name="Rectangle 5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77" name="Line 5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74" name="Rectangle 5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75" name="Line 5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3429000" y="4629150"/>
            <a:ext cx="5334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3886200" y="4686300"/>
            <a:ext cx="4572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4648200" y="4686300"/>
            <a:ext cx="609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= 0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3429000" y="4629150"/>
            <a:ext cx="19812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0</a:t>
            </a: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72" name="Rectangle 63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73" name="Line 6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5562600" y="39433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en-US" altLang="zh-CN"/>
              <a:t> ( operand )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447804" y="4189804"/>
            <a:ext cx="652464" cy="378619"/>
            <a:chOff x="1104" y="3826"/>
            <a:chExt cx="411" cy="318"/>
          </a:xfrm>
        </p:grpSpPr>
        <p:sp>
          <p:nvSpPr>
            <p:cNvPr id="28770" name="Rectangle 67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71" name="Line 6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4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2514600" y="42862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zh-CN"/>
              <a:t> ( operand )</a:t>
            </a:r>
          </a:p>
        </p:txBody>
      </p: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1447804" y="3846904"/>
            <a:ext cx="652464" cy="378619"/>
            <a:chOff x="1104" y="3826"/>
            <a:chExt cx="411" cy="318"/>
          </a:xfrm>
        </p:grpSpPr>
        <p:sp>
          <p:nvSpPr>
            <p:cNvPr id="28768" name="Rectangle 72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69" name="Line 7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533400" y="38290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2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5562600" y="42862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/>
              <a:t> ( operator )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533400" y="3801666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66" name="Rectangle 78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67" name="Line 7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054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533400" y="4144566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15" name="Group 82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64" name="Rectangle 83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65" name="Line 8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44196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4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47244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5562600" y="4914900"/>
            <a:ext cx="60960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= 8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4419600" y="4914900"/>
            <a:ext cx="17526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8</a:t>
            </a: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62" name="Rectangle 9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63" name="Line 9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2514600" y="46291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  <a:r>
              <a:rPr lang="en-US" altLang="zh-CN"/>
              <a:t> ( operator )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60" name="Rectangle 96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61" name="Line 9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7162800" y="491490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18" name="Group 100"/>
          <p:cNvGrpSpPr>
            <a:grpSpLocks/>
          </p:cNvGrpSpPr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58" name="Rectangle 10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59" name="Line 10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6477000" y="491490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781800" y="4887516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7543800" y="4857750"/>
            <a:ext cx="457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= 8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6400800" y="4857750"/>
            <a:ext cx="1828800" cy="4000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itchFamily="18" charset="0"/>
              </a:rPr>
              <a:t>8</a:t>
            </a:r>
          </a:p>
        </p:txBody>
      </p:sp>
      <p:grpSp>
        <p:nvGrpSpPr>
          <p:cNvPr id="19" name="Group 108"/>
          <p:cNvGrpSpPr>
            <a:grpSpLocks/>
          </p:cNvGrpSpPr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56" name="Rectangle 109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57" name="Line 110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562600" y="46291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35100" rIns="0" bIns="35100">
            <a:spAutoFit/>
          </a:bodyPr>
          <a:lstStyle/>
          <a:p>
            <a:r>
              <a:rPr lang="en-US" altLang="zh-CN"/>
              <a:t>    Pop: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8</a:t>
            </a:r>
            <a:endParaRPr lang="en-US" altLang="zh-CN"/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grpSp>
        <p:nvGrpSpPr>
          <p:cNvPr id="20" name="Group 113"/>
          <p:cNvGrpSpPr>
            <a:grpSpLocks/>
          </p:cNvGrpSpPr>
          <p:nvPr/>
        </p:nvGrpSpPr>
        <p:grpSpPr bwMode="auto">
          <a:xfrm>
            <a:off x="457200" y="3451624"/>
            <a:ext cx="1050925" cy="1464469"/>
            <a:chOff x="480" y="2659"/>
            <a:chExt cx="662" cy="1230"/>
          </a:xfrm>
        </p:grpSpPr>
        <p:sp>
          <p:nvSpPr>
            <p:cNvPr id="28753" name="Rectangle 114" descr="栎木"/>
            <p:cNvSpPr>
              <a:spLocks noChangeArrowheads="1"/>
            </p:cNvSpPr>
            <p:nvPr/>
          </p:nvSpPr>
          <p:spPr bwMode="auto">
            <a:xfrm>
              <a:off x="480" y="2659"/>
              <a:ext cx="86" cy="29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28754" name="Rectangle 115" descr="栎木"/>
            <p:cNvSpPr>
              <a:spLocks noChangeArrowheads="1"/>
            </p:cNvSpPr>
            <p:nvPr/>
          </p:nvSpPr>
          <p:spPr bwMode="auto">
            <a:xfrm>
              <a:off x="1056" y="2659"/>
              <a:ext cx="86" cy="29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28755" name="Rectangle 116" descr="栎木"/>
            <p:cNvSpPr>
              <a:spLocks noChangeArrowheads="1"/>
            </p:cNvSpPr>
            <p:nvPr/>
          </p:nvSpPr>
          <p:spPr bwMode="auto">
            <a:xfrm rot="16200000">
              <a:off x="768" y="3755"/>
              <a:ext cx="48" cy="21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grpSp>
        <p:nvGrpSpPr>
          <p:cNvPr id="21" name="Group 117"/>
          <p:cNvGrpSpPr>
            <a:grpSpLocks/>
          </p:cNvGrpSpPr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51" name="Rectangle 118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8752" name="Line 1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60" name="AutoShape 120"/>
          <p:cNvSpPr>
            <a:spLocks noChangeArrowheads="1"/>
          </p:cNvSpPr>
          <p:nvPr/>
        </p:nvSpPr>
        <p:spPr bwMode="auto">
          <a:xfrm rot="10800000">
            <a:off x="457200" y="2485511"/>
            <a:ext cx="2971800" cy="338138"/>
          </a:xfrm>
          <a:prstGeom prst="wedgeRoundRectCallout">
            <a:avLst>
              <a:gd name="adj1" fmla="val -65657"/>
              <a:gd name="adj2" fmla="val 8294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54000" tIns="8100" rIns="54000" bIns="8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Reverse Polish notation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514600" y="5029202"/>
            <a:ext cx="5943600" cy="37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>
            <a:spAutoFit/>
          </a:bodyPr>
          <a:lstStyle/>
          <a:p>
            <a:r>
              <a:rPr lang="en-US" altLang="zh-CN" sz="2000">
                <a:latin typeface="Times New Roman" pitchFamily="18" charset="0"/>
                <a:sym typeface="Wingdings" pitchFamily="2" charset="2"/>
              </a:rPr>
              <a:t>T( N ) = O ( N ). 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No need to know precedence rules.</a:t>
            </a:r>
          </a:p>
        </p:txBody>
      </p:sp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1764732" y="1015593"/>
            <a:ext cx="6772275" cy="994172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sz="3300" dirty="0">
              <a:solidFill>
                <a:srgbClr val="2E75B6"/>
              </a:solidFill>
              <a:latin typeface="宋体" charset="-122"/>
              <a:cs typeface="Microsoft Himalaya" panose="01010100010101010101" pitchFamily="2" charset="0"/>
            </a:endParaRPr>
          </a:p>
        </p:txBody>
      </p:sp>
      <p:sp>
        <p:nvSpPr>
          <p:cNvPr id="121" name="标题 120"/>
          <p:cNvSpPr>
            <a:spLocks noGrp="1"/>
          </p:cNvSpPr>
          <p:nvPr>
            <p:ph type="title"/>
          </p:nvPr>
        </p:nvSpPr>
        <p:spPr>
          <a:xfrm>
            <a:off x="290344" y="105591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>
                <a:latin typeface="宋体" charset="-122"/>
                <a:ea typeface="宋体" charset="-122"/>
              </a:rPr>
              <a:t>三、</a:t>
            </a:r>
            <a:r>
              <a:rPr lang="en-US" altLang="zh-CN" sz="36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3600" dirty="0">
                <a:latin typeface="宋体" charset="-122"/>
                <a:sym typeface="Wingdings" pitchFamily="2" charset="2"/>
              </a:rPr>
              <a:t>Postfix Evaluation</a:t>
            </a:r>
            <a:r>
              <a:rPr lang="zh-CN" altLang="en-US" sz="3600" dirty="0">
                <a:latin typeface="宋体" charset="-122"/>
                <a:sym typeface="Wingdings" pitchFamily="2" charset="2"/>
              </a:rPr>
              <a:t>后缀</a:t>
            </a:r>
            <a:r>
              <a:rPr lang="zh-CN" altLang="en-US" sz="3600" dirty="0" smtClean="0">
                <a:latin typeface="宋体" charset="-122"/>
                <a:sym typeface="Wingdings" pitchFamily="2" charset="2"/>
              </a:rPr>
              <a:t>表达式</a:t>
            </a:r>
            <a:r>
              <a:rPr lang="en-US" altLang="zh-CN" sz="3600" dirty="0" smtClean="0">
                <a:latin typeface="宋体" charset="-122"/>
                <a:sym typeface="Wingdings" pitchFamily="2" charset="2"/>
              </a:rPr>
              <a:t/>
            </a:r>
            <a:br>
              <a:rPr lang="en-US" altLang="zh-CN" sz="3600" dirty="0" smtClean="0">
                <a:latin typeface="宋体" charset="-122"/>
                <a:sym typeface="Wingdings" pitchFamily="2" charset="2"/>
              </a:rPr>
            </a:br>
            <a:r>
              <a:rPr lang="en-US" altLang="zh-CN" sz="3600" dirty="0" smtClean="0">
                <a:latin typeface="宋体" charset="-122"/>
                <a:sym typeface="Wingdings" pitchFamily="2" charset="2"/>
              </a:rPr>
              <a:t>          </a:t>
            </a:r>
            <a:r>
              <a:rPr lang="en-US" altLang="zh-CN" sz="3600" dirty="0" smtClean="0"/>
              <a:t>Reverse </a:t>
            </a:r>
            <a:r>
              <a:rPr lang="en-US" altLang="zh-CN" sz="3600" dirty="0"/>
              <a:t>Polish Notation, RPN</a:t>
            </a:r>
            <a:endParaRPr lang="zh-CN" altLang="en-US" sz="3600" dirty="0"/>
          </a:p>
        </p:txBody>
      </p:sp>
      <p:sp>
        <p:nvSpPr>
          <p:cNvPr id="123" name="文本框 5"/>
          <p:cNvSpPr txBox="1"/>
          <p:nvPr/>
        </p:nvSpPr>
        <p:spPr>
          <a:xfrm>
            <a:off x="290344" y="6339899"/>
            <a:ext cx="69749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数据结构与算法分析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8.5《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大话数据结构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4.9》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3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7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0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nimBg="1" autoUpdateAnimBg="0"/>
      <p:bldP spid="35846" grpId="0" animBg="1" autoUpdateAnimBg="0"/>
      <p:bldP spid="35847" grpId="0" animBg="1" autoUpdateAnimBg="0"/>
      <p:bldP spid="35849" grpId="0" autoUpdateAnimBg="0"/>
      <p:bldP spid="35850" grpId="0" animBg="1" autoUpdateAnimBg="0"/>
      <p:bldP spid="35854" grpId="0" animBg="1" autoUpdateAnimBg="0"/>
      <p:bldP spid="35858" grpId="0" animBg="1" autoUpdateAnimBg="0"/>
      <p:bldP spid="35859" grpId="0" animBg="1" autoUpdateAnimBg="0"/>
      <p:bldP spid="35863" grpId="0" animBg="1" autoUpdateAnimBg="0"/>
      <p:bldP spid="35864" grpId="0" animBg="1" autoUpdateAnimBg="0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nimBg="1" autoUpdateAnimBg="0"/>
      <p:bldP spid="35873" grpId="0" animBg="1" autoUpdateAnimBg="0"/>
      <p:bldP spid="35877" grpId="0" animBg="1"/>
      <p:bldP spid="35878" grpId="0" animBg="1" autoUpdateAnimBg="0"/>
      <p:bldP spid="35882" grpId="0" animBg="1" autoUpdateAnimBg="0"/>
      <p:bldP spid="35883" grpId="0" animBg="1" autoUpdateAnimBg="0"/>
      <p:bldP spid="35887" grpId="0" animBg="1" autoUpdateAnimBg="0"/>
      <p:bldP spid="35888" grpId="0" animBg="1" autoUpdateAnimBg="0"/>
      <p:bldP spid="35889" grpId="0" autoUpdateAnimBg="0"/>
      <p:bldP spid="35893" grpId="0" animBg="1" autoUpdateAnimBg="0"/>
      <p:bldP spid="35897" grpId="0" autoUpdateAnimBg="0"/>
      <p:bldP spid="35898" grpId="0" autoUpdateAnimBg="0"/>
      <p:bldP spid="35899" grpId="0" autoUpdateAnimBg="0"/>
      <p:bldP spid="35900" grpId="0" animBg="1"/>
      <p:bldP spid="35901" grpId="0" animBg="1" autoUpdateAnimBg="0"/>
      <p:bldP spid="35905" grpId="0" animBg="1" autoUpdateAnimBg="0"/>
      <p:bldP spid="35909" grpId="0" animBg="1" autoUpdateAnimBg="0"/>
      <p:bldP spid="35910" grpId="0" animBg="1" autoUpdateAnimBg="0"/>
      <p:bldP spid="35914" grpId="0" animBg="1" autoUpdateAnimBg="0"/>
      <p:bldP spid="35915" grpId="0" animBg="1" autoUpdateAnimBg="0"/>
      <p:bldP spid="35916" grpId="0" animBg="1" autoUpdateAnimBg="0"/>
      <p:bldP spid="35920" grpId="0" autoUpdateAnimBg="0"/>
      <p:bldP spid="35921" grpId="0" animBg="1" autoUpdateAnimBg="0"/>
      <p:bldP spid="35925" grpId="0" autoUpdateAnimBg="0"/>
      <p:bldP spid="35926" grpId="0" autoUpdateAnimBg="0"/>
      <p:bldP spid="35927" grpId="0" autoUpdateAnimBg="0"/>
      <p:bldP spid="35928" grpId="0" animBg="1"/>
      <p:bldP spid="35929" grpId="0" animBg="1" autoUpdateAnimBg="0"/>
      <p:bldP spid="35933" grpId="0" animBg="1" autoUpdateAnimBg="0"/>
      <p:bldP spid="35934" grpId="0" animBg="1" autoUpdateAnimBg="0"/>
      <p:bldP spid="35938" grpId="0" autoUpdateAnimBg="0"/>
      <p:bldP spid="35939" grpId="0" animBg="1" autoUpdateAnimBg="0"/>
      <p:bldP spid="35943" grpId="0" autoUpdateAnimBg="0"/>
      <p:bldP spid="35944" grpId="0" autoUpdateAnimBg="0"/>
      <p:bldP spid="35945" grpId="0" autoUpdateAnimBg="0"/>
      <p:bldP spid="35946" grpId="0" animBg="1"/>
      <p:bldP spid="35947" grpId="0" animBg="1" autoUpdateAnimBg="0"/>
      <p:bldP spid="35951" grpId="0" animBg="1" autoUpdateAnimBg="0"/>
      <p:bldP spid="35952" grpId="0" animBg="1" autoUpdateAnimBg="0"/>
      <p:bldP spid="35960" grpId="0" animBg="1" autoUpdateAnimBg="0"/>
      <p:bldP spid="359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81000" y="1149734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MS Hei"/>
                <a:cs typeface="MS Hei"/>
              </a:rPr>
              <a:t>〖</a:t>
            </a:r>
            <a:r>
              <a:rPr lang="en-US" altLang="zh-CN" sz="2000" dirty="0">
                <a:latin typeface="Times New Roman" pitchFamily="18" charset="0"/>
              </a:rPr>
              <a:t>Example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</a:rPr>
              <a:t>〗 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a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b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c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d</a:t>
            </a:r>
            <a:r>
              <a:rPr lang="en-US" altLang="zh-CN" sz="2000" dirty="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 =  ?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381500" y="1198013"/>
            <a:ext cx="17526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0" tIns="35100" rIns="0" bIns="35100" anchor="ctr"/>
          <a:lstStyle/>
          <a:p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a b c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44062" y="1622452"/>
            <a:ext cx="8153400" cy="1301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>
            <a:spAutoFit/>
          </a:bodyPr>
          <a:lstStyle/>
          <a:p>
            <a:pPr marL="291704" indent="-291704"/>
            <a:r>
              <a:rPr lang="en-US" altLang="zh-CN" sz="2000" dirty="0">
                <a:latin typeface="Times New Roman" pitchFamily="18" charset="0"/>
              </a:rPr>
              <a:t>Note:</a:t>
            </a:r>
          </a:p>
          <a:p>
            <a:pPr marL="291704" indent="-291704"/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  The order of operands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same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in infix and postfix.</a:t>
            </a:r>
          </a:p>
          <a:p>
            <a:pPr marL="291704" indent="-291704"/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  Operators with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higher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precedence appear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before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those with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lower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precedence.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133600" y="2882043"/>
            <a:ext cx="1219200" cy="4402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Output:</a:t>
            </a:r>
            <a:endParaRPr lang="en-US" altLang="zh-CN" sz="20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4" y="5130402"/>
            <a:ext cx="684214" cy="440532"/>
            <a:chOff x="1104" y="3800"/>
            <a:chExt cx="431" cy="370"/>
          </a:xfrm>
        </p:grpSpPr>
        <p:sp>
          <p:nvSpPr>
            <p:cNvPr id="29756" name="Rectangle 9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57" name="Line 10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75" name="AutoShape 11"/>
          <p:cNvSpPr>
            <a:spLocks noChangeArrowheads="1"/>
          </p:cNvSpPr>
          <p:nvPr/>
        </p:nvSpPr>
        <p:spPr bwMode="auto">
          <a:xfrm flipH="1">
            <a:off x="2057400" y="2848192"/>
            <a:ext cx="4191000" cy="503174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27000" tIns="35100" rIns="27000" bIns="35100" anchor="ctr">
            <a:spAutoFit/>
          </a:bodyPr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90800" y="371475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sz="2000"/>
              <a:t> (operand)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2766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410200" y="371475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000"/>
              <a:t> (plus)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1447800" y="5200650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54" name="Rectangle 18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55" name="Line 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590800" y="4011219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en-US" altLang="zh-CN" sz="2000"/>
              <a:t> (operand)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5814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410200" y="4011219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000"/>
              <a:t> (times)</a:t>
            </a:r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5867400" y="441126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24004" y="4501752"/>
            <a:ext cx="684214" cy="440532"/>
            <a:chOff x="1104" y="3800"/>
            <a:chExt cx="431" cy="370"/>
          </a:xfrm>
        </p:grpSpPr>
        <p:sp>
          <p:nvSpPr>
            <p:cNvPr id="29752" name="Rectangle 26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53" name="Line 2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096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590800" y="4304113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en-US" altLang="zh-CN" sz="2000"/>
              <a:t> (operand)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862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410200" y="4304113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  <a:r>
              <a:rPr lang="en-US" altLang="zh-CN" sz="2000"/>
              <a:t> (minus)</a:t>
            </a:r>
          </a:p>
        </p:txBody>
      </p:sp>
      <p:sp>
        <p:nvSpPr>
          <p:cNvPr id="36896" name="AutoShape 32"/>
          <p:cNvSpPr>
            <a:spLocks noChangeArrowheads="1"/>
          </p:cNvSpPr>
          <p:nvPr/>
        </p:nvSpPr>
        <p:spPr bwMode="auto">
          <a:xfrm>
            <a:off x="5791200" y="469701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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50" name="Rectangle 34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51" name="Line 35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1524000" y="457200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09600" y="45017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41910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5867400" y="469701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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524004" y="5187552"/>
            <a:ext cx="684214" cy="440532"/>
            <a:chOff x="1104" y="3800"/>
            <a:chExt cx="431" cy="370"/>
          </a:xfrm>
        </p:grpSpPr>
        <p:sp>
          <p:nvSpPr>
            <p:cNvPr id="29748" name="Rectangle 41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49" name="Line 4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5720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46" name="Rectangle 47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47" name="Line 4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2590800" y="4598194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sz="2000"/>
              <a:t> (operand)</a:t>
            </a: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48768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524004" y="5187552"/>
            <a:ext cx="684214" cy="440532"/>
            <a:chOff x="1104" y="3800"/>
            <a:chExt cx="431" cy="370"/>
          </a:xfrm>
        </p:grpSpPr>
        <p:sp>
          <p:nvSpPr>
            <p:cNvPr id="29744" name="Rectangle 53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9745" name="Line 5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19" name="Oval 55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33400" y="3779046"/>
            <a:ext cx="1050925" cy="1479947"/>
            <a:chOff x="480" y="2646"/>
            <a:chExt cx="662" cy="1243"/>
          </a:xfrm>
        </p:grpSpPr>
        <p:sp>
          <p:nvSpPr>
            <p:cNvPr id="29741" name="Rectangle 58" descr="栎木"/>
            <p:cNvSpPr>
              <a:spLocks noChangeArrowheads="1"/>
            </p:cNvSpPr>
            <p:nvPr/>
          </p:nvSpPr>
          <p:spPr bwMode="auto">
            <a:xfrm>
              <a:off x="480" y="2646"/>
              <a:ext cx="86" cy="31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9742" name="Rectangle 59" descr="栎木"/>
            <p:cNvSpPr>
              <a:spLocks noChangeArrowheads="1"/>
            </p:cNvSpPr>
            <p:nvPr/>
          </p:nvSpPr>
          <p:spPr bwMode="auto">
            <a:xfrm>
              <a:off x="1056" y="2646"/>
              <a:ext cx="86" cy="31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9743" name="Rectangle 60" descr="栎木"/>
            <p:cNvSpPr>
              <a:spLocks noChangeArrowheads="1"/>
            </p:cNvSpPr>
            <p:nvPr/>
          </p:nvSpPr>
          <p:spPr bwMode="auto">
            <a:xfrm rot="16200000">
              <a:off x="768" y="3745"/>
              <a:ext cx="48" cy="23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52578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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457200" y="3721887"/>
            <a:ext cx="54592" cy="37866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>
            <a:spAutoFit/>
          </a:bodyPr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93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中缀表达式</a:t>
            </a:r>
            <a:r>
              <a:rPr lang="en-US" altLang="zh-CN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-&gt;</a:t>
            </a:r>
            <a:r>
              <a:rPr lang="zh-CN" altLang="en-US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后缀</a:t>
            </a:r>
            <a:r>
              <a:rPr lang="zh-CN" altLang="en-US" dirty="0" smtClean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 autoUpdateAnimBg="0"/>
      <p:bldP spid="36870" grpId="0" autoUpdateAnimBg="0"/>
      <p:bldP spid="36871" grpId="0" autoUpdateAnimBg="0"/>
      <p:bldP spid="36875" grpId="0" animBg="1"/>
      <p:bldP spid="36876" grpId="0" animBg="1" autoUpdateAnimBg="0"/>
      <p:bldP spid="36877" grpId="0" autoUpdateAnimBg="0"/>
      <p:bldP spid="36878" grpId="0" animBg="1" autoUpdateAnimBg="0"/>
      <p:bldP spid="36879" grpId="0" animBg="1" autoUpdateAnimBg="0"/>
      <p:bldP spid="36880" grpId="0" animBg="1"/>
      <p:bldP spid="36884" grpId="0" animBg="1" autoUpdateAnimBg="0"/>
      <p:bldP spid="36885" grpId="0" autoUpdateAnimBg="0"/>
      <p:bldP spid="36886" grpId="0" animBg="1" autoUpdateAnimBg="0"/>
      <p:bldP spid="36887" grpId="0" animBg="1" autoUpdateAnimBg="0"/>
      <p:bldP spid="36888" grpId="0" animBg="1"/>
      <p:bldP spid="36892" grpId="0" animBg="1" autoUpdateAnimBg="0"/>
      <p:bldP spid="36893" grpId="0" animBg="1" autoUpdateAnimBg="0"/>
      <p:bldP spid="36894" grpId="0" autoUpdateAnimBg="0"/>
      <p:bldP spid="36895" grpId="0" animBg="1" autoUpdateAnimBg="0"/>
      <p:bldP spid="36896" grpId="0" animBg="1" autoUpdateAnimBg="0"/>
      <p:bldP spid="36900" grpId="0" animBg="1"/>
      <p:bldP spid="36901" grpId="0" animBg="1" autoUpdateAnimBg="0"/>
      <p:bldP spid="36902" grpId="0" autoUpdateAnimBg="0"/>
      <p:bldP spid="36903" grpId="0" animBg="1" autoUpdateAnimBg="0"/>
      <p:bldP spid="36907" grpId="0" animBg="1"/>
      <p:bldP spid="36908" grpId="0" animBg="1" autoUpdateAnimBg="0"/>
      <p:bldP spid="36909" grpId="0" autoUpdateAnimBg="0"/>
      <p:bldP spid="36913" grpId="0" animBg="1" autoUpdateAnimBg="0"/>
      <p:bldP spid="36914" grpId="0" animBg="1" autoUpdateAnimBg="0"/>
      <p:bldP spid="36915" grpId="0" autoUpdateAnimBg="0"/>
      <p:bldP spid="36919" grpId="0" animBg="1"/>
      <p:bldP spid="36920" grpId="0" animBg="1" autoUpdateAnimBg="0"/>
      <p:bldP spid="36925" grpId="0" autoUpdateAnimBg="0"/>
      <p:bldP spid="369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栈的定义</a:t>
            </a:r>
          </a:p>
        </p:txBody>
      </p:sp>
      <p:sp>
        <p:nvSpPr>
          <p:cNvPr id="19458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stack, </a:t>
            </a:r>
            <a:r>
              <a:rPr lang="zh-CN" altLang="en-US" smtClean="0">
                <a:latin typeface="Microsoft YaHei UI"/>
                <a:ea typeface="Microsoft YaHei UI"/>
              </a:rPr>
              <a:t>线性表的典型应用之一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187261" y="4993730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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525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〖</a:t>
            </a:r>
            <a:r>
              <a:rPr lang="en-US" altLang="zh-CN" sz="2400">
                <a:latin typeface="Times New Roman" pitchFamily="18" charset="0"/>
              </a:rPr>
              <a:t>Example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〗 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a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 (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</a:rPr>
              <a:t>b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c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) 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d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  =  ?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762500" y="1256110"/>
            <a:ext cx="17526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0" tIns="35100" rIns="0" bIns="35100" anchor="ctr"/>
          <a:lstStyle/>
          <a:p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a b c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 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5" y="4492475"/>
            <a:ext cx="717552" cy="501254"/>
            <a:chOff x="1104" y="3774"/>
            <a:chExt cx="452" cy="421"/>
          </a:xfrm>
        </p:grpSpPr>
        <p:sp>
          <p:nvSpPr>
            <p:cNvPr id="30792" name="Rectangle 7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93" name="Line 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897" name="AutoShape 9"/>
          <p:cNvSpPr>
            <a:spLocks noChangeArrowheads="1"/>
          </p:cNvSpPr>
          <p:nvPr/>
        </p:nvSpPr>
        <p:spPr bwMode="auto">
          <a:xfrm flipH="1">
            <a:off x="2057400" y="2215363"/>
            <a:ext cx="4191000" cy="58497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27000" tIns="35100" rIns="27000" bIns="35100" anchor="ctr">
            <a:spAutoFit/>
          </a:bodyPr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136228" y="2259729"/>
            <a:ext cx="1219200" cy="5017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Output:</a:t>
            </a:r>
            <a:endParaRPr lang="en-US" altLang="zh-CN" sz="2400" dirty="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590800" y="310777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sz="2400"/>
              <a:t> (operand)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2766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410200" y="310777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400"/>
              <a:t> (times)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1752600" y="459367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111061" y="4886569"/>
            <a:ext cx="54592" cy="37866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>
            <a:spAutoFit/>
          </a:bodyPr>
          <a:lstStyle/>
          <a:p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52605" y="4092425"/>
            <a:ext cx="717552" cy="501254"/>
            <a:chOff x="1104" y="3774"/>
            <a:chExt cx="452" cy="421"/>
          </a:xfrm>
        </p:grpSpPr>
        <p:sp>
          <p:nvSpPr>
            <p:cNvPr id="30790" name="Rectangle 18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91" name="Line 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90800" y="339352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(</a:t>
            </a:r>
            <a:r>
              <a:rPr lang="en-US" altLang="zh-CN" sz="2400"/>
              <a:t> (lparen)</a:t>
            </a:r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3187261" y="4707980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( </a:t>
            </a:r>
            <a:r>
              <a:rPr lang="en-US" altLang="zh-CN" sz="20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752605" y="3749525"/>
            <a:ext cx="717552" cy="501254"/>
            <a:chOff x="1104" y="3774"/>
            <a:chExt cx="452" cy="421"/>
          </a:xfrm>
        </p:grpSpPr>
        <p:sp>
          <p:nvSpPr>
            <p:cNvPr id="30788" name="Rectangle 23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89" name="Line 2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1752600" y="419362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38200" y="38507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(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410200" y="339352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en-US" altLang="zh-CN" sz="2400"/>
              <a:t> (operand)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35814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590800" y="36816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 dirty="0"/>
              <a:t> Get token: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CN" sz="2400" dirty="0"/>
              <a:t> (plus)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52605" y="3406625"/>
            <a:ext cx="717552" cy="501254"/>
            <a:chOff x="1104" y="3774"/>
            <a:chExt cx="452" cy="421"/>
          </a:xfrm>
        </p:grpSpPr>
        <p:sp>
          <p:nvSpPr>
            <p:cNvPr id="30786" name="Rectangle 32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87" name="Line 3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1752600" y="385072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838200" y="35078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+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410200" y="36816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en-US" altLang="zh-CN" sz="2400"/>
              <a:t> (operand)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38862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2590800" y="396741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 dirty="0"/>
              <a:t> Get token: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)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rparen</a:t>
            </a:r>
            <a:r>
              <a:rPr lang="en-US" altLang="zh-CN" sz="2400" dirty="0"/>
              <a:t>)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752605" y="3749525"/>
            <a:ext cx="717552" cy="501254"/>
            <a:chOff x="1104" y="3774"/>
            <a:chExt cx="452" cy="421"/>
          </a:xfrm>
        </p:grpSpPr>
        <p:sp>
          <p:nvSpPr>
            <p:cNvPr id="30784" name="Rectangle 40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85" name="Line 4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1752603" y="350782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38200" y="3494733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41910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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752605" y="4149574"/>
            <a:ext cx="717552" cy="501254"/>
            <a:chOff x="1104" y="3774"/>
            <a:chExt cx="452" cy="421"/>
          </a:xfrm>
        </p:grpSpPr>
        <p:sp>
          <p:nvSpPr>
            <p:cNvPr id="30782" name="Rectangle 46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83" name="Line 4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36" name="Oval 48"/>
          <p:cNvSpPr>
            <a:spLocks noChangeArrowheads="1"/>
          </p:cNvSpPr>
          <p:nvPr/>
        </p:nvSpPr>
        <p:spPr bwMode="auto">
          <a:xfrm>
            <a:off x="1752603" y="385072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838200" y="3824535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5410200" y="396741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  <a:r>
              <a:rPr lang="en-US" altLang="zh-CN" sz="2400"/>
              <a:t> (divide)</a:t>
            </a:r>
          </a:p>
        </p:txBody>
      </p:sp>
      <p:sp>
        <p:nvSpPr>
          <p:cNvPr id="37939" name="AutoShape 51"/>
          <p:cNvSpPr>
            <a:spLocks noChangeArrowheads="1"/>
          </p:cNvSpPr>
          <p:nvPr/>
        </p:nvSpPr>
        <p:spPr bwMode="auto">
          <a:xfrm>
            <a:off x="5943600" y="4365079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?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752605" y="4492475"/>
            <a:ext cx="717552" cy="501254"/>
            <a:chOff x="1104" y="3774"/>
            <a:chExt cx="452" cy="421"/>
          </a:xfrm>
        </p:grpSpPr>
        <p:sp>
          <p:nvSpPr>
            <p:cNvPr id="30780" name="Rectangle 53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81" name="Line 5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43" name="Oval 55"/>
          <p:cNvSpPr>
            <a:spLocks noChangeArrowheads="1"/>
          </p:cNvSpPr>
          <p:nvPr/>
        </p:nvSpPr>
        <p:spPr bwMode="auto">
          <a:xfrm>
            <a:off x="1752603" y="425077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44958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</a:t>
            </a:r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1676400" y="459367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752605" y="4149574"/>
            <a:ext cx="717552" cy="501254"/>
            <a:chOff x="1104" y="3774"/>
            <a:chExt cx="452" cy="421"/>
          </a:xfrm>
        </p:grpSpPr>
        <p:sp>
          <p:nvSpPr>
            <p:cNvPr id="30778" name="Rectangle 60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79" name="Line 6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590800" y="42531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r>
              <a:rPr lang="en-US" altLang="zh-CN" sz="2400"/>
              <a:t> Get token: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sz="2400"/>
              <a:t> (operand)</a:t>
            </a:r>
          </a:p>
        </p:txBody>
      </p:sp>
      <p:sp>
        <p:nvSpPr>
          <p:cNvPr id="37952" name="Rectangle 64"/>
          <p:cNvSpPr>
            <a:spLocks noChangeArrowheads="1"/>
          </p:cNvSpPr>
          <p:nvPr/>
        </p:nvSpPr>
        <p:spPr bwMode="auto">
          <a:xfrm>
            <a:off x="48768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752605" y="4492475"/>
            <a:ext cx="717552" cy="501254"/>
            <a:chOff x="1104" y="3774"/>
            <a:chExt cx="452" cy="421"/>
          </a:xfrm>
        </p:grpSpPr>
        <p:sp>
          <p:nvSpPr>
            <p:cNvPr id="30776" name="Rectangle 66"/>
            <p:cNvSpPr>
              <a:spLocks noChangeArrowheads="1"/>
            </p:cNvSpPr>
            <p:nvPr/>
          </p:nvSpPr>
          <p:spPr bwMode="auto">
            <a:xfrm>
              <a:off x="1181" y="3774"/>
              <a:ext cx="375" cy="4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30777" name="Line 6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56" name="Oval 68"/>
          <p:cNvSpPr>
            <a:spLocks noChangeArrowheads="1"/>
          </p:cNvSpPr>
          <p:nvPr/>
        </p:nvSpPr>
        <p:spPr bwMode="auto">
          <a:xfrm>
            <a:off x="1752603" y="425077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27000" tIns="35100" rIns="27000" bIns="35100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838200" y="4188866"/>
            <a:ext cx="838200" cy="34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itchFamily="18" charset="0"/>
              <a:ea typeface="MS Hei"/>
              <a:cs typeface="MS Hei"/>
              <a:sym typeface="Symbol" pitchFamily="18" charset="2"/>
            </a:endParaRP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762000" y="3130403"/>
            <a:ext cx="1050925" cy="1464469"/>
            <a:chOff x="480" y="2659"/>
            <a:chExt cx="662" cy="1230"/>
          </a:xfrm>
        </p:grpSpPr>
        <p:sp>
          <p:nvSpPr>
            <p:cNvPr id="30773" name="Rectangle 71" descr="栎木"/>
            <p:cNvSpPr>
              <a:spLocks noChangeArrowheads="1"/>
            </p:cNvSpPr>
            <p:nvPr/>
          </p:nvSpPr>
          <p:spPr bwMode="auto">
            <a:xfrm>
              <a:off x="480" y="2659"/>
              <a:ext cx="86" cy="292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0774" name="Rectangle 72" descr="栎木"/>
            <p:cNvSpPr>
              <a:spLocks noChangeArrowheads="1"/>
            </p:cNvSpPr>
            <p:nvPr/>
          </p:nvSpPr>
          <p:spPr bwMode="auto">
            <a:xfrm>
              <a:off x="1056" y="2659"/>
              <a:ext cx="86" cy="292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0775" name="Rectangle 73" descr="栎木"/>
            <p:cNvSpPr>
              <a:spLocks noChangeArrowheads="1"/>
            </p:cNvSpPr>
            <p:nvPr/>
          </p:nvSpPr>
          <p:spPr bwMode="auto">
            <a:xfrm rot="16200000">
              <a:off x="768" y="3755"/>
              <a:ext cx="48" cy="219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1816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Hei"/>
                <a:cs typeface="MS Hei"/>
                <a:sym typeface="Symbol" pitchFamily="18" charset="2"/>
              </a:rPr>
              <a:t></a:t>
            </a:r>
          </a:p>
        </p:txBody>
      </p:sp>
      <p:sp>
        <p:nvSpPr>
          <p:cNvPr id="37964" name="Rectangle 76"/>
          <p:cNvSpPr>
            <a:spLocks noChangeArrowheads="1"/>
          </p:cNvSpPr>
          <p:nvPr/>
        </p:nvSpPr>
        <p:spPr bwMode="auto">
          <a:xfrm>
            <a:off x="3048000" y="6044682"/>
            <a:ext cx="2133600" cy="4402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>
            <a:spAutoFit/>
          </a:bodyPr>
          <a:lstStyle/>
          <a:p>
            <a:pPr algn="ctr"/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T( N ) = O ( N ) </a:t>
            </a:r>
            <a:endParaRPr lang="en-US" altLang="zh-CN" sz="2400" dirty="0">
              <a:solidFill>
                <a:schemeClr val="hlink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87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4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893" grpId="0" animBg="1" autoUpdateAnimBg="0"/>
      <p:bldP spid="37897" grpId="0" animBg="1"/>
      <p:bldP spid="37898" grpId="0" autoUpdateAnimBg="0"/>
      <p:bldP spid="37899" grpId="0" animBg="1" autoUpdateAnimBg="0"/>
      <p:bldP spid="37900" grpId="0" autoUpdateAnimBg="0"/>
      <p:bldP spid="37901" grpId="0" animBg="1" autoUpdateAnimBg="0"/>
      <p:bldP spid="37902" grpId="0" animBg="1" autoUpdateAnimBg="0"/>
      <p:bldP spid="37903" grpId="0" animBg="1"/>
      <p:bldP spid="37904" grpId="0" animBg="1"/>
      <p:bldP spid="37908" grpId="0" animBg="1" autoUpdateAnimBg="0"/>
      <p:bldP spid="37909" grpId="0" animBg="1" autoUpdateAnimBg="0"/>
      <p:bldP spid="37913" grpId="0" animBg="1"/>
      <p:bldP spid="37914" grpId="0" animBg="1" autoUpdateAnimBg="0"/>
      <p:bldP spid="37915" grpId="0" animBg="1" autoUpdateAnimBg="0"/>
      <p:bldP spid="37916" grpId="0" autoUpdateAnimBg="0"/>
      <p:bldP spid="37917" grpId="0" animBg="1" autoUpdateAnimBg="0"/>
      <p:bldP spid="37922" grpId="0" animBg="1"/>
      <p:bldP spid="37923" grpId="0" animBg="1" autoUpdateAnimBg="0"/>
      <p:bldP spid="37924" grpId="0" animBg="1" autoUpdateAnimBg="0"/>
      <p:bldP spid="37925" grpId="0" autoUpdateAnimBg="0"/>
      <p:bldP spid="37926" grpId="0" animBg="1" autoUpdateAnimBg="0"/>
      <p:bldP spid="37930" grpId="0" animBg="1"/>
      <p:bldP spid="37931" grpId="0" animBg="1" autoUpdateAnimBg="0"/>
      <p:bldP spid="37932" grpId="0" autoUpdateAnimBg="0"/>
      <p:bldP spid="37936" grpId="0" animBg="1"/>
      <p:bldP spid="37937" grpId="0" animBg="1" autoUpdateAnimBg="0"/>
      <p:bldP spid="37938" grpId="0" animBg="1" autoUpdateAnimBg="0"/>
      <p:bldP spid="37939" grpId="0" animBg="1" autoUpdateAnimBg="0"/>
      <p:bldP spid="37943" grpId="0" animBg="1"/>
      <p:bldP spid="37944" grpId="0" animBg="1" autoUpdateAnimBg="0"/>
      <p:bldP spid="37945" grpId="0" autoUpdateAnimBg="0"/>
      <p:bldP spid="37946" grpId="0" animBg="1"/>
      <p:bldP spid="37950" grpId="0" animBg="1" autoUpdateAnimBg="0"/>
      <p:bldP spid="37951" grpId="0" animBg="1" autoUpdateAnimBg="0"/>
      <p:bldP spid="37952" grpId="0" autoUpdateAnimBg="0"/>
      <p:bldP spid="37956" grpId="0" animBg="1"/>
      <p:bldP spid="37957" grpId="0" animBg="1" autoUpdateAnimBg="0"/>
      <p:bldP spid="37962" grpId="0" autoUpdateAnimBg="0"/>
      <p:bldP spid="3796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99307" y="1131432"/>
            <a:ext cx="7391400" cy="13529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27000" tIns="35100" rIns="27000" bIns="35100"/>
          <a:lstStyle/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Solutions: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</a:p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 Never pop a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from the stack except when processing a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 .</a:t>
            </a:r>
          </a:p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 Observe that w</a:t>
            </a:r>
            <a:r>
              <a:rPr lang="en-US" altLang="zh-CN" sz="2000" dirty="0">
                <a:latin typeface="Times New Roman" pitchFamily="18" charset="0"/>
              </a:rPr>
              <a:t>hen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</a:rPr>
              <a:t>  is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not in</a:t>
            </a:r>
            <a:r>
              <a:rPr lang="en-US" altLang="zh-CN" sz="2000" dirty="0">
                <a:latin typeface="Times New Roman" pitchFamily="18" charset="0"/>
              </a:rPr>
              <a:t> the stack, its precedence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highest</a:t>
            </a:r>
            <a:r>
              <a:rPr lang="en-US" altLang="zh-CN" sz="2000" dirty="0">
                <a:latin typeface="Times New Roman" pitchFamily="18" charset="0"/>
              </a:rPr>
              <a:t>; but when it is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</a:rPr>
              <a:t> the stack, its precedence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</a:rPr>
              <a:t>lowest</a:t>
            </a:r>
            <a:r>
              <a:rPr lang="en-US" altLang="zh-CN" sz="2000" dirty="0">
                <a:latin typeface="Times New Roman" pitchFamily="18" charset="0"/>
              </a:rPr>
              <a:t>.  Define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in-stack</a:t>
            </a:r>
            <a:r>
              <a:rPr lang="en-US" altLang="zh-CN" sz="2000" dirty="0">
                <a:latin typeface="Times New Roman" pitchFamily="18" charset="0"/>
              </a:rPr>
              <a:t> precedence and 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</a:rPr>
              <a:t>incoming</a:t>
            </a:r>
            <a:r>
              <a:rPr lang="en-US" altLang="zh-CN" sz="2000" dirty="0">
                <a:latin typeface="Times New Roman" pitchFamily="18" charset="0"/>
              </a:rPr>
              <a:t> precedence for symbols, and each time use the corresponding precedence for comparison.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1" y="3771900"/>
            <a:ext cx="7618413" cy="1485900"/>
            <a:chOff x="432" y="2736"/>
            <a:chExt cx="4799" cy="1248"/>
          </a:xfrm>
        </p:grpSpPr>
        <p:sp>
          <p:nvSpPr>
            <p:cNvPr id="38916" name="AutoShape 4" descr="再生纸"/>
            <p:cNvSpPr>
              <a:spLocks noChangeArrowheads="1"/>
            </p:cNvSpPr>
            <p:nvPr/>
          </p:nvSpPr>
          <p:spPr bwMode="auto">
            <a:xfrm>
              <a:off x="432" y="2736"/>
              <a:ext cx="4799" cy="1248"/>
            </a:xfrm>
            <a:prstGeom prst="roundRect">
              <a:avLst>
                <a:gd name="adj" fmla="val 860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108000" tIns="35100" rIns="108000" bIns="35100" anchor="ctr"/>
            <a:lstStyle/>
            <a:p>
              <a:pPr marL="647700" indent="-647700">
                <a:lnSpc>
                  <a:spcPct val="120000"/>
                </a:lnSpc>
                <a:defRPr/>
              </a:pPr>
              <a:r>
                <a:rPr lang="en-US" altLang="zh-CN" sz="2400" dirty="0"/>
                <a:t>Note: 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a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b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c</a:t>
              </a:r>
              <a:r>
                <a:rPr lang="en-US" altLang="zh-CN" sz="2400" dirty="0"/>
                <a:t> will be converted to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a b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400" dirty="0"/>
                <a:t>.  However,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>
                  <a:solidFill>
                    <a:srgbClr val="FF0000"/>
                  </a:solidFill>
                </a:rPr>
                <a:t>^</a:t>
              </a:r>
              <a:r>
                <a:rPr lang="en-US" altLang="zh-CN" sz="2400" dirty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>
                  <a:solidFill>
                    <a:srgbClr val="FF0000"/>
                  </a:solidFill>
                </a:rPr>
                <a:t>^</a:t>
              </a:r>
              <a:r>
                <a:rPr lang="en-US" altLang="zh-CN" sz="2400" dirty="0">
                  <a:solidFill>
                    <a:schemeClr val="hlink"/>
                  </a:solidFill>
                </a:rPr>
                <a:t>3</a:t>
              </a:r>
              <a:r>
                <a:rPr lang="en-US" altLang="zh-CN" sz="2400" dirty="0"/>
                <a:t> (        ) must be converted to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2 2 3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^ ^</a:t>
              </a:r>
              <a:r>
                <a:rPr lang="en-US" altLang="zh-CN" sz="2400" dirty="0"/>
                <a:t>, not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2 2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^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3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^</a:t>
              </a:r>
              <a:r>
                <a:rPr lang="en-US" altLang="zh-CN" sz="2400" dirty="0"/>
                <a:t> since exponentiation associates </a:t>
              </a:r>
              <a:r>
                <a:rPr lang="en-US" altLang="zh-CN" sz="2400" dirty="0">
                  <a:solidFill>
                    <a:srgbClr val="FF0000"/>
                  </a:solidFill>
                </a:rPr>
                <a:t>right to left</a:t>
              </a:r>
              <a:r>
                <a:rPr lang="en-US" altLang="zh-CN" sz="2400" dirty="0"/>
                <a:t>.</a:t>
              </a:r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555846"/>
                </p:ext>
              </p:extLst>
            </p:nvPr>
          </p:nvGraphicFramePr>
          <p:xfrm>
            <a:off x="1523" y="3190"/>
            <a:ext cx="3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4" imgW="228600" imgH="215640" progId="Equation.3">
                    <p:embed/>
                  </p:oleObj>
                </mc:Choice>
                <mc:Fallback>
                  <p:oleObj name="Equation" r:id="rId4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3190"/>
                          <a:ext cx="36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89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元素</a:t>
            </a:r>
            <a:r>
              <a:rPr lang="en-US" altLang="zh-CN" smtClean="0">
                <a:latin typeface="Microsoft YaHei UI"/>
                <a:ea typeface="Microsoft YaHei UI"/>
              </a:rPr>
              <a:t>a, b, c, d, e</a:t>
            </a:r>
            <a:r>
              <a:rPr lang="zh-CN" altLang="en-US" smtClean="0">
                <a:latin typeface="Microsoft YaHei UI"/>
                <a:ea typeface="Microsoft YaHei UI"/>
              </a:rPr>
              <a:t>依次进入初始为空的栈中，所有元素进栈且只进入一次，允许进栈、退栈操作交替进行。栈空时，在所有可能的出栈序列中，以元素</a:t>
            </a:r>
            <a:r>
              <a:rPr lang="en-US" altLang="zh-CN" smtClean="0">
                <a:latin typeface="Microsoft YaHei UI"/>
                <a:ea typeface="Microsoft YaHei UI"/>
              </a:rPr>
              <a:t>d</a:t>
            </a:r>
            <a:r>
              <a:rPr lang="zh-CN" altLang="en-US" smtClean="0">
                <a:latin typeface="Microsoft YaHei UI"/>
                <a:ea typeface="Microsoft YaHei UI"/>
              </a:rPr>
              <a:t>开头的序列个数是</a:t>
            </a:r>
            <a:r>
              <a:rPr lang="en-US" altLang="zh-CN" smtClean="0">
                <a:latin typeface="Microsoft YaHei UI"/>
                <a:ea typeface="Microsoft YaHei UI"/>
              </a:rPr>
              <a:t>________</a:t>
            </a:r>
            <a:r>
              <a:rPr lang="zh-CN" altLang="en-US" smtClean="0">
                <a:latin typeface="Microsoft YaHei UI"/>
                <a:ea typeface="Microsoft YaHei UI"/>
              </a:rPr>
              <a:t>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3	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B</a:t>
            </a:r>
            <a:r>
              <a:rPr lang="zh-CN" altLang="en-US" sz="280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4	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C</a:t>
            </a:r>
            <a:r>
              <a:rPr lang="zh-CN" altLang="en-US" sz="280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5	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D</a:t>
            </a:r>
            <a:r>
              <a:rPr lang="zh-CN" altLang="en-US" sz="280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z="2800">
                <a:solidFill>
                  <a:srgbClr val="FF0000"/>
                </a:solidFill>
                <a:latin typeface="Microsoft YaHei UI"/>
                <a:ea typeface="Microsoft YaHei UI"/>
              </a:rPr>
              <a:t>6 </a:t>
            </a:r>
            <a:endParaRPr lang="zh-CN" altLang="en-US" sz="280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若元素</a:t>
            </a:r>
            <a:r>
              <a:rPr lang="en-US" altLang="zh-CN" smtClean="0">
                <a:latin typeface="Microsoft YaHei UI"/>
                <a:ea typeface="Microsoft YaHei UI"/>
              </a:rPr>
              <a:t>a,b,c,d,e,f</a:t>
            </a:r>
            <a:r>
              <a:rPr lang="zh-CN" altLang="en-US" smtClean="0">
                <a:latin typeface="Microsoft YaHei UI"/>
                <a:ea typeface="Microsoft YaHei UI"/>
              </a:rPr>
              <a:t>依次进栈，允许进栈、退栈操作交替进行。但不允许连续三次进行退栈工作，则不可能得到的出栈序列是</a:t>
            </a:r>
            <a:r>
              <a:rPr lang="en-US" altLang="zh-CN" smtClean="0">
                <a:latin typeface="Microsoft YaHei UI"/>
                <a:ea typeface="Microsoft YaHei UI"/>
              </a:rPr>
              <a:t>________</a:t>
            </a:r>
            <a:r>
              <a:rPr lang="zh-CN" altLang="en-US" smtClean="0">
                <a:latin typeface="Microsoft YaHei UI"/>
                <a:ea typeface="Microsoft YaHei UI"/>
              </a:rPr>
              <a:t>。</a:t>
            </a:r>
            <a:r>
              <a:rPr lang="en-US" altLang="zh-CN" smtClean="0">
                <a:latin typeface="Microsoft YaHei UI"/>
                <a:ea typeface="Microsoft YaHei UI"/>
              </a:rPr>
              <a:t>【2010</a:t>
            </a:r>
            <a:r>
              <a:rPr lang="zh-CN" altLang="en-US" smtClean="0">
                <a:latin typeface="Microsoft YaHei UI"/>
                <a:ea typeface="Microsoft YaHei UI"/>
              </a:rPr>
              <a:t>考研真题</a:t>
            </a:r>
            <a:r>
              <a:rPr lang="en-US" altLang="zh-CN" smtClean="0">
                <a:latin typeface="Microsoft YaHei UI"/>
                <a:ea typeface="Microsoft YaHei UI"/>
              </a:rPr>
              <a:t>】</a:t>
            </a:r>
            <a:endParaRPr lang="zh-CN" altLang="en-US" smtClean="0">
              <a:latin typeface="Microsoft YaHei UI"/>
              <a:ea typeface="Microsoft YaHei UI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dcebfa	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B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cbdaef	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C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abcdef	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D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afedcb</a:t>
            </a:r>
            <a:endParaRPr lang="zh-CN" altLang="en-US" smtClean="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已知一个栈的进栈序列为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1</a:t>
            </a:r>
            <a:r>
              <a:rPr lang="en-US" altLang="zh-CN" smtClean="0">
                <a:latin typeface="Microsoft YaHei UI"/>
                <a:ea typeface="Microsoft YaHei UI"/>
              </a:rPr>
              <a:t>,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2</a:t>
            </a:r>
            <a:r>
              <a:rPr lang="en-US" altLang="zh-CN" smtClean="0">
                <a:latin typeface="Microsoft YaHei UI"/>
                <a:ea typeface="Microsoft YaHei UI"/>
              </a:rPr>
              <a:t>,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3</a:t>
            </a:r>
            <a:r>
              <a:rPr lang="en-US" altLang="zh-CN" smtClean="0">
                <a:latin typeface="Microsoft YaHei UI"/>
                <a:ea typeface="Microsoft YaHei UI"/>
              </a:rPr>
              <a:t>,…,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n</a:t>
            </a:r>
            <a:r>
              <a:rPr lang="zh-CN" altLang="en-US" smtClean="0">
                <a:latin typeface="Microsoft YaHei UI"/>
                <a:ea typeface="Microsoft YaHei UI"/>
              </a:rPr>
              <a:t>，其输出序列是</a:t>
            </a:r>
            <a:r>
              <a:rPr lang="en-US" altLang="zh-CN" smtClean="0">
                <a:latin typeface="Microsoft YaHei UI"/>
                <a:ea typeface="Microsoft YaHei UI"/>
              </a:rPr>
              <a:t>1,2,3,…,n</a:t>
            </a:r>
            <a:r>
              <a:rPr lang="zh-CN" altLang="en-US" smtClean="0">
                <a:latin typeface="Microsoft YaHei UI"/>
                <a:ea typeface="Microsoft YaHei UI"/>
              </a:rPr>
              <a:t>。若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3 </a:t>
            </a:r>
            <a:r>
              <a:rPr lang="en-US" altLang="zh-CN" smtClean="0">
                <a:latin typeface="Microsoft YaHei UI"/>
                <a:ea typeface="Microsoft YaHei UI"/>
              </a:rPr>
              <a:t>=1</a:t>
            </a:r>
            <a:r>
              <a:rPr lang="zh-CN" altLang="en-US" smtClean="0">
                <a:latin typeface="Microsoft YaHei UI"/>
                <a:ea typeface="Microsoft YaHei UI"/>
              </a:rPr>
              <a:t>，则</a:t>
            </a:r>
            <a:r>
              <a:rPr lang="en-US" altLang="zh-CN" i="1" smtClean="0">
                <a:latin typeface="Microsoft YaHei UI"/>
                <a:ea typeface="Microsoft YaHei UI"/>
              </a:rPr>
              <a:t>p</a:t>
            </a:r>
            <a:r>
              <a:rPr lang="en-US" altLang="zh-CN" i="1" baseline="-25000" smtClean="0">
                <a:latin typeface="Microsoft YaHei UI"/>
                <a:ea typeface="Microsoft YaHei UI"/>
              </a:rPr>
              <a:t>1</a:t>
            </a:r>
            <a:r>
              <a:rPr lang="zh-CN" altLang="en-US" smtClean="0">
                <a:latin typeface="Microsoft YaHei UI"/>
                <a:ea typeface="Microsoft YaHei UI"/>
              </a:rPr>
              <a:t>的值</a:t>
            </a:r>
            <a:r>
              <a:rPr lang="en-US" altLang="zh-CN" smtClean="0">
                <a:latin typeface="Microsoft YaHei UI"/>
                <a:ea typeface="Microsoft YaHei UI"/>
              </a:rPr>
              <a:t>________</a:t>
            </a:r>
            <a:r>
              <a:rPr lang="zh-CN" altLang="en-US" smtClean="0">
                <a:latin typeface="Microsoft YaHei UI"/>
                <a:ea typeface="Microsoft YaHei UI"/>
              </a:rPr>
              <a:t>。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A.  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一定是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B.  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可能是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C.  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不可能是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D.  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一定是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3</a:t>
            </a:r>
            <a:endParaRPr lang="zh-CN" altLang="en-US" smtClean="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若一个栈的输入序列为</a:t>
            </a:r>
            <a:r>
              <a:rPr lang="en-US" altLang="zh-CN" smtClean="0">
                <a:latin typeface="Microsoft YaHei UI"/>
                <a:ea typeface="Microsoft YaHei UI"/>
              </a:rPr>
              <a:t>1,2</a:t>
            </a:r>
            <a:r>
              <a:rPr lang="zh-CN" altLang="en-US" smtClean="0">
                <a:latin typeface="Microsoft YaHei UI"/>
                <a:ea typeface="Microsoft YaHei UI"/>
              </a:rPr>
              <a:t>，</a:t>
            </a:r>
            <a:r>
              <a:rPr lang="en-US" altLang="zh-CN" smtClean="0">
                <a:latin typeface="Microsoft YaHei UI"/>
                <a:ea typeface="Microsoft YaHei UI"/>
              </a:rPr>
              <a:t>……</a:t>
            </a:r>
            <a:r>
              <a:rPr lang="zh-CN" altLang="en-US" smtClean="0">
                <a:latin typeface="Microsoft YaHei UI"/>
                <a:ea typeface="Microsoft YaHei UI"/>
              </a:rPr>
              <a:t>，</a:t>
            </a:r>
            <a:r>
              <a:rPr lang="en-US" altLang="zh-CN" smtClean="0">
                <a:latin typeface="Microsoft YaHei UI"/>
                <a:ea typeface="Microsoft YaHei UI"/>
              </a:rPr>
              <a:t>n</a:t>
            </a:r>
            <a:r>
              <a:rPr lang="zh-CN" altLang="en-US" smtClean="0">
                <a:latin typeface="Microsoft YaHei UI"/>
                <a:ea typeface="Microsoft YaHei UI"/>
              </a:rPr>
              <a:t>，输出序列的第一个元素是</a:t>
            </a:r>
            <a:r>
              <a:rPr lang="en-US" altLang="zh-CN" smtClean="0">
                <a:latin typeface="Microsoft YaHei UI"/>
                <a:ea typeface="Microsoft YaHei UI"/>
              </a:rPr>
              <a:t>n</a:t>
            </a:r>
            <a:r>
              <a:rPr lang="zh-CN" altLang="en-US" smtClean="0">
                <a:latin typeface="Microsoft YaHei UI"/>
                <a:ea typeface="Microsoft YaHei UI"/>
              </a:rPr>
              <a:t>，则第</a:t>
            </a:r>
            <a:r>
              <a:rPr lang="en-US" altLang="zh-CN" smtClean="0">
                <a:latin typeface="Microsoft YaHei UI"/>
                <a:ea typeface="Microsoft YaHei UI"/>
              </a:rPr>
              <a:t>i</a:t>
            </a:r>
            <a:r>
              <a:rPr lang="zh-CN" altLang="en-US" smtClean="0">
                <a:latin typeface="Microsoft YaHei UI"/>
                <a:ea typeface="Microsoft YaHei UI"/>
              </a:rPr>
              <a:t>个输出元素是什么？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小结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堆栈的定义和操作方式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堆栈的两种存储形式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顺序、链表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堆栈的典型应用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括号匹配、汉诺塔、车厢重排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5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队列的定义</a:t>
            </a:r>
          </a:p>
        </p:txBody>
      </p:sp>
      <p:sp>
        <p:nvSpPr>
          <p:cNvPr id="19458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queue</a:t>
            </a:r>
            <a:endParaRPr lang="zh-CN" altLang="en-US" dirty="0" smtClean="0">
              <a:latin typeface="Microsoft YaHei UI"/>
              <a:ea typeface="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队列定义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Microsoft YaHei UI"/>
                <a:ea typeface="Microsoft YaHei UI"/>
              </a:rPr>
              <a:t>队列</a:t>
            </a:r>
            <a:r>
              <a:rPr lang="zh-CN" altLang="en-US" smtClean="0">
                <a:latin typeface="Microsoft YaHei UI"/>
                <a:ea typeface="Microsoft YaHei UI"/>
              </a:rPr>
              <a:t>（</a:t>
            </a:r>
            <a:r>
              <a:rPr lang="en-US" altLang="zh-CN" smtClean="0">
                <a:solidFill>
                  <a:schemeClr val="hlink"/>
                </a:solidFill>
                <a:latin typeface="Microsoft YaHei UI"/>
                <a:ea typeface="Microsoft YaHei UI"/>
              </a:rPr>
              <a:t>queue</a:t>
            </a:r>
            <a:r>
              <a:rPr lang="zh-CN" altLang="en-US" smtClean="0">
                <a:latin typeface="Microsoft YaHei UI"/>
                <a:ea typeface="Microsoft YaHei UI"/>
              </a:rPr>
              <a:t>）是一个线性表，</a:t>
            </a:r>
            <a:br>
              <a:rPr lang="zh-CN" altLang="en-US" smtClean="0">
                <a:latin typeface="Microsoft YaHei UI"/>
                <a:ea typeface="Microsoft YaHei UI"/>
              </a:rPr>
            </a:br>
            <a:r>
              <a:rPr lang="zh-CN" altLang="en-US" smtClean="0">
                <a:latin typeface="Microsoft YaHei UI"/>
                <a:ea typeface="Microsoft YaHei UI"/>
              </a:rPr>
              <a:t>插入和删除操作分别在表的不同端进行。</a:t>
            </a:r>
            <a:br>
              <a:rPr lang="zh-CN" altLang="en-US" smtClean="0">
                <a:latin typeface="Microsoft YaHei UI"/>
                <a:ea typeface="Microsoft YaHei UI"/>
              </a:rPr>
            </a:br>
            <a:r>
              <a:rPr lang="zh-CN" altLang="en-US" smtClean="0">
                <a:latin typeface="Microsoft YaHei UI"/>
                <a:ea typeface="Microsoft YaHei UI"/>
              </a:rPr>
              <a:t>添加新元素的那一端被称为</a:t>
            </a:r>
            <a:r>
              <a:rPr lang="zh-CN" altLang="en-US" smtClean="0">
                <a:solidFill>
                  <a:schemeClr val="tx2"/>
                </a:solidFill>
                <a:latin typeface="Microsoft YaHei UI"/>
                <a:ea typeface="Microsoft YaHei UI"/>
              </a:rPr>
              <a:t>队尾</a:t>
            </a:r>
            <a:r>
              <a:rPr lang="en-US" altLang="zh-CN" smtClean="0">
                <a:latin typeface="Microsoft YaHei UI"/>
                <a:ea typeface="Microsoft YaHei UI"/>
              </a:rPr>
              <a:t>(</a:t>
            </a:r>
            <a:r>
              <a:rPr lang="en-US" altLang="zh-CN" smtClean="0">
                <a:solidFill>
                  <a:schemeClr val="hlink"/>
                </a:solidFill>
                <a:latin typeface="Microsoft YaHei UI"/>
                <a:ea typeface="Microsoft YaHei UI"/>
              </a:rPr>
              <a:t>rear</a:t>
            </a:r>
            <a:r>
              <a:rPr lang="en-US" altLang="zh-CN" smtClean="0">
                <a:latin typeface="Microsoft YaHei UI"/>
                <a:ea typeface="Microsoft YaHei UI"/>
              </a:rPr>
              <a:t>)</a:t>
            </a:r>
            <a:r>
              <a:rPr lang="zh-CN" altLang="en-US" smtClean="0">
                <a:latin typeface="Microsoft YaHei UI"/>
                <a:ea typeface="Microsoft YaHei UI"/>
              </a:rPr>
              <a:t>，</a:t>
            </a:r>
            <a:br>
              <a:rPr lang="zh-CN" altLang="en-US" smtClean="0">
                <a:latin typeface="Microsoft YaHei UI"/>
                <a:ea typeface="Microsoft YaHei UI"/>
              </a:rPr>
            </a:br>
            <a:r>
              <a:rPr lang="zh-CN" altLang="en-US" smtClean="0">
                <a:latin typeface="Microsoft YaHei UI"/>
                <a:ea typeface="Microsoft YaHei UI"/>
              </a:rPr>
              <a:t>而删除元素的那一端被称为</a:t>
            </a:r>
            <a:r>
              <a:rPr lang="zh-CN" altLang="en-US" smtClean="0">
                <a:solidFill>
                  <a:schemeClr val="tx2"/>
                </a:solidFill>
                <a:latin typeface="Microsoft YaHei UI"/>
                <a:ea typeface="Microsoft YaHei UI"/>
              </a:rPr>
              <a:t>队首</a:t>
            </a:r>
            <a:r>
              <a:rPr lang="en-US" altLang="zh-CN" smtClean="0">
                <a:latin typeface="Microsoft YaHei UI"/>
                <a:ea typeface="Microsoft YaHei UI"/>
              </a:rPr>
              <a:t>(</a:t>
            </a:r>
            <a:r>
              <a:rPr lang="en-US" altLang="zh-CN" smtClean="0">
                <a:solidFill>
                  <a:schemeClr val="hlink"/>
                </a:solidFill>
                <a:latin typeface="Microsoft YaHei UI"/>
                <a:ea typeface="Microsoft YaHei UI"/>
              </a:rPr>
              <a:t>front</a:t>
            </a:r>
            <a:r>
              <a:rPr lang="en-US" altLang="zh-CN" smtClean="0">
                <a:latin typeface="Microsoft YaHei UI"/>
                <a:ea typeface="Microsoft YaHei UI"/>
              </a:rPr>
              <a:t>)</a:t>
            </a:r>
          </a:p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FIFO  </a:t>
            </a:r>
            <a:r>
              <a:rPr lang="en-US" altLang="zh-CN" sz="2000">
                <a:latin typeface="Microsoft YaHei UI"/>
                <a:ea typeface="Microsoft YaHei UI"/>
              </a:rPr>
              <a:t>First in, First out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48</a:t>
            </a:fld>
            <a:endParaRPr lang="zh-CN" altLang="en-US" dirty="0"/>
          </a:p>
        </p:txBody>
      </p:sp>
      <p:graphicFrame>
        <p:nvGraphicFramePr>
          <p:cNvPr id="1001505" name="Group 33"/>
          <p:cNvGraphicFramePr>
            <a:graphicFrameLocks noGrp="1"/>
          </p:cNvGraphicFramePr>
          <p:nvPr/>
        </p:nvGraphicFramePr>
        <p:xfrm>
          <a:off x="1524000" y="5181600"/>
          <a:ext cx="6096000" cy="518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61" name="Text Box 32"/>
          <p:cNvSpPr txBox="1">
            <a:spLocks noChangeArrowheads="1"/>
          </p:cNvSpPr>
          <p:nvPr/>
        </p:nvSpPr>
        <p:spPr bwMode="ltGray">
          <a:xfrm>
            <a:off x="1704975" y="4114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74762" name="Line 34"/>
          <p:cNvSpPr>
            <a:spLocks noChangeShapeType="1"/>
          </p:cNvSpPr>
          <p:nvPr/>
        </p:nvSpPr>
        <p:spPr bwMode="ltGray">
          <a:xfrm>
            <a:off x="2133600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Text Box 35"/>
          <p:cNvSpPr txBox="1">
            <a:spLocks noChangeArrowheads="1"/>
          </p:cNvSpPr>
          <p:nvPr/>
        </p:nvSpPr>
        <p:spPr bwMode="ltGray">
          <a:xfrm>
            <a:off x="4114800" y="4114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74764" name="Line 36"/>
          <p:cNvSpPr>
            <a:spLocks noChangeShapeType="1"/>
          </p:cNvSpPr>
          <p:nvPr/>
        </p:nvSpPr>
        <p:spPr bwMode="ltGray">
          <a:xfrm>
            <a:off x="4543425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181600" y="5638800"/>
            <a:ext cx="1219200" cy="979488"/>
            <a:chOff x="3312" y="3504"/>
            <a:chExt cx="768" cy="617"/>
          </a:xfrm>
        </p:grpSpPr>
        <p:sp>
          <p:nvSpPr>
            <p:cNvPr id="74781" name="Text Box 37"/>
            <p:cNvSpPr txBox="1">
              <a:spLocks noChangeArrowheads="1"/>
            </p:cNvSpPr>
            <p:nvPr/>
          </p:nvSpPr>
          <p:spPr bwMode="ltGray">
            <a:xfrm>
              <a:off x="3312" y="3888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Add ’D’</a:t>
              </a:r>
            </a:p>
          </p:txBody>
        </p:sp>
        <p:sp>
          <p:nvSpPr>
            <p:cNvPr id="74782" name="Line 38"/>
            <p:cNvSpPr>
              <a:spLocks noChangeShapeType="1"/>
            </p:cNvSpPr>
            <p:nvPr/>
          </p:nvSpPr>
          <p:spPr bwMode="ltGray">
            <a:xfrm flipV="1">
              <a:off x="3678" y="3504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5638800"/>
            <a:ext cx="1219200" cy="979488"/>
            <a:chOff x="960" y="3552"/>
            <a:chExt cx="768" cy="617"/>
          </a:xfrm>
        </p:grpSpPr>
        <p:sp>
          <p:nvSpPr>
            <p:cNvPr id="74779" name="Text Box 47"/>
            <p:cNvSpPr txBox="1">
              <a:spLocks noChangeArrowheads="1"/>
            </p:cNvSpPr>
            <p:nvPr/>
          </p:nvSpPr>
          <p:spPr bwMode="ltGray">
            <a:xfrm>
              <a:off x="960" y="3936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Delete</a:t>
              </a:r>
            </a:p>
          </p:txBody>
        </p:sp>
        <p:sp>
          <p:nvSpPr>
            <p:cNvPr id="74780" name="Line 48"/>
            <p:cNvSpPr>
              <a:spLocks noChangeShapeType="1"/>
            </p:cNvSpPr>
            <p:nvPr/>
          </p:nvSpPr>
          <p:spPr bwMode="ltGray">
            <a:xfrm flipV="1">
              <a:off x="1326" y="355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895600" y="4114800"/>
            <a:ext cx="914400" cy="1066800"/>
            <a:chOff x="1824" y="2592"/>
            <a:chExt cx="576" cy="672"/>
          </a:xfrm>
        </p:grpSpPr>
        <p:sp>
          <p:nvSpPr>
            <p:cNvPr id="74775" name="Text Box 49"/>
            <p:cNvSpPr txBox="1">
              <a:spLocks noChangeArrowheads="1"/>
            </p:cNvSpPr>
            <p:nvPr/>
          </p:nvSpPr>
          <p:spPr bwMode="ltGray">
            <a:xfrm>
              <a:off x="1824" y="2592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74776" name="Line 50"/>
            <p:cNvSpPr>
              <a:spLocks noChangeShapeType="1"/>
            </p:cNvSpPr>
            <p:nvPr/>
          </p:nvSpPr>
          <p:spPr bwMode="ltGray">
            <a:xfrm>
              <a:off x="2094" y="283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70" name="Text Box 40"/>
          <p:cNvSpPr txBox="1">
            <a:spLocks noChangeArrowheads="1"/>
          </p:cNvSpPr>
          <p:nvPr/>
        </p:nvSpPr>
        <p:spPr bwMode="ltGray">
          <a:xfrm>
            <a:off x="5334000" y="4114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74771" name="Line 41"/>
          <p:cNvSpPr>
            <a:spLocks noChangeShapeType="1"/>
          </p:cNvSpPr>
          <p:nvPr/>
        </p:nvSpPr>
        <p:spPr bwMode="ltGray">
          <a:xfrm>
            <a:off x="5762625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3" name="Rectangle 44"/>
          <p:cNvSpPr>
            <a:spLocks noChangeArrowheads="1"/>
          </p:cNvSpPr>
          <p:nvPr/>
        </p:nvSpPr>
        <p:spPr bwMode="ltGray">
          <a:xfrm>
            <a:off x="5562601" y="514776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6341" y="5255393"/>
            <a:ext cx="5775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3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2" grpId="0" animBg="1"/>
      <p:bldP spid="74763" grpId="0"/>
      <p:bldP spid="74763" grpId="1"/>
      <p:bldP spid="74764" grpId="0" animBg="1"/>
      <p:bldP spid="74764" grpId="1" animBg="1"/>
      <p:bldP spid="74770" grpId="0"/>
      <p:bldP spid="74771" grpId="0" animBg="1"/>
      <p:bldP spid="74773" grpId="0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宋体" charset="-122"/>
              <a:ea typeface="宋体" charset="-122"/>
            </a:endParaRPr>
          </a:p>
        </p:txBody>
      </p:sp>
      <p:pic>
        <p:nvPicPr>
          <p:cNvPr id="9" name="内容占位符 8" descr="t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5" y="2793620"/>
            <a:ext cx="5684588" cy="3962183"/>
          </a:xfr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49</a:t>
            </a:fld>
            <a:endParaRPr lang="zh-CN" altLang="en-US" dirty="0"/>
          </a:p>
        </p:txBody>
      </p:sp>
      <p:pic>
        <p:nvPicPr>
          <p:cNvPr id="93188" name="Picture 4" descr="http://image.bitauto.com/dealer/news/100026479/5b274662-6d28-428f-878a-98b124c03f5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5410" y="136946"/>
            <a:ext cx="5288590" cy="312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2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堆栈定义</a:t>
            </a:r>
          </a:p>
        </p:txBody>
      </p:sp>
      <p:sp>
        <p:nvSpPr>
          <p:cNvPr id="20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堆栈</a:t>
            </a:r>
            <a:r>
              <a:rPr lang="zh-CN" altLang="en-US" dirty="0" smtClean="0">
                <a:latin typeface="Microsoft YaHei UI"/>
                <a:ea typeface="Microsoft YaHei UI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/>
                <a:ea typeface="Microsoft YaHei UI"/>
              </a:rPr>
              <a:t>stack</a:t>
            </a:r>
            <a:r>
              <a:rPr lang="zh-CN" altLang="en-US" dirty="0" smtClean="0">
                <a:latin typeface="Microsoft YaHei UI"/>
                <a:ea typeface="Microsoft YaHei UI"/>
              </a:rPr>
              <a:t>）是一个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线性表</a:t>
            </a:r>
            <a:r>
              <a:rPr lang="zh-CN" altLang="en-US" dirty="0" smtClean="0">
                <a:latin typeface="Microsoft YaHei UI"/>
                <a:ea typeface="Microsoft YaHei UI"/>
              </a:rPr>
              <a:t>，其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插入</a:t>
            </a:r>
            <a:r>
              <a:rPr lang="zh-CN" altLang="en-US" dirty="0" smtClean="0">
                <a:latin typeface="Microsoft YaHei UI"/>
                <a:ea typeface="Microsoft YaHei UI"/>
              </a:rPr>
              <a:t>和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删除</a:t>
            </a:r>
            <a:r>
              <a:rPr lang="zh-CN" altLang="en-US" dirty="0" smtClean="0">
                <a:latin typeface="Microsoft YaHei UI"/>
                <a:ea typeface="Microsoft YaHei UI"/>
              </a:rPr>
              <a:t>操作都在表的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同一端</a:t>
            </a:r>
            <a:r>
              <a:rPr lang="zh-CN" altLang="en-US" dirty="0" smtClean="0">
                <a:latin typeface="Microsoft YaHei UI"/>
                <a:ea typeface="Microsoft YaHei UI"/>
              </a:rPr>
              <a:t>进行，这端被称为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栈顶</a:t>
            </a:r>
            <a:r>
              <a:rPr lang="zh-CN" altLang="en-US" dirty="0" smtClean="0">
                <a:latin typeface="Microsoft YaHei UI"/>
                <a:ea typeface="Microsoft YaHei UI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/>
                <a:ea typeface="Microsoft YaHei UI"/>
              </a:rPr>
              <a:t>top</a:t>
            </a:r>
            <a:r>
              <a:rPr lang="zh-CN" altLang="en-US" dirty="0" smtClean="0">
                <a:latin typeface="Microsoft YaHei UI"/>
                <a:ea typeface="Microsoft YaHei UI"/>
              </a:rPr>
              <a:t>），另一端被称为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/>
                <a:ea typeface="Microsoft YaHei UI"/>
              </a:rPr>
              <a:t>栈底</a:t>
            </a:r>
            <a:r>
              <a:rPr lang="zh-CN" altLang="en-US" dirty="0" smtClean="0">
                <a:latin typeface="Microsoft YaHei UI"/>
                <a:ea typeface="Microsoft YaHei UI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/>
                <a:ea typeface="Microsoft YaHei UI"/>
              </a:rPr>
              <a:t>bottom</a:t>
            </a:r>
            <a:r>
              <a:rPr lang="zh-CN" altLang="en-US" dirty="0" smtClean="0">
                <a:latin typeface="Microsoft YaHei UI"/>
                <a:ea typeface="Microsoft YaHei UI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LIFO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Microsoft YaHei UI"/>
                <a:ea typeface="Microsoft YaHei UI"/>
              </a:rPr>
              <a:t>Last in, First out</a:t>
            </a:r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91475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07641"/>
              </p:ext>
            </p:extLst>
          </p:nvPr>
        </p:nvGraphicFramePr>
        <p:xfrm>
          <a:off x="4871545" y="3485357"/>
          <a:ext cx="1981200" cy="2743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6" name="Text Box 328"/>
          <p:cNvSpPr txBox="1">
            <a:spLocks noChangeArrowheads="1"/>
          </p:cNvSpPr>
          <p:nvPr/>
        </p:nvSpPr>
        <p:spPr bwMode="ltGray">
          <a:xfrm>
            <a:off x="3118945" y="439975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栈顶</a:t>
            </a:r>
          </a:p>
        </p:txBody>
      </p:sp>
      <p:sp>
        <p:nvSpPr>
          <p:cNvPr id="20497" name="Line 329"/>
          <p:cNvSpPr>
            <a:spLocks noChangeShapeType="1"/>
          </p:cNvSpPr>
          <p:nvPr/>
        </p:nvSpPr>
        <p:spPr bwMode="ltGray">
          <a:xfrm>
            <a:off x="3880945" y="4628357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5"/>
          <p:cNvGrpSpPr>
            <a:grpSpLocks/>
          </p:cNvGrpSpPr>
          <p:nvPr/>
        </p:nvGrpSpPr>
        <p:grpSpPr bwMode="auto">
          <a:xfrm>
            <a:off x="3195145" y="3409157"/>
            <a:ext cx="2667000" cy="762000"/>
            <a:chOff x="1200" y="2256"/>
            <a:chExt cx="1680" cy="480"/>
          </a:xfrm>
        </p:grpSpPr>
        <p:sp>
          <p:nvSpPr>
            <p:cNvPr id="20593" name="Text Box 332"/>
            <p:cNvSpPr txBox="1">
              <a:spLocks noChangeArrowheads="1"/>
            </p:cNvSpPr>
            <p:nvPr/>
          </p:nvSpPr>
          <p:spPr bwMode="ltGray">
            <a:xfrm>
              <a:off x="1200" y="235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0594" name="Line 333"/>
            <p:cNvSpPr>
              <a:spLocks noChangeShapeType="1"/>
            </p:cNvSpPr>
            <p:nvPr/>
          </p:nvSpPr>
          <p:spPr bwMode="ltGray">
            <a:xfrm>
              <a:off x="1536" y="2496"/>
              <a:ext cx="1344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Text Box 334"/>
            <p:cNvSpPr txBox="1">
              <a:spLocks noChangeArrowheads="1"/>
            </p:cNvSpPr>
            <p:nvPr/>
          </p:nvSpPr>
          <p:spPr bwMode="ltGray">
            <a:xfrm>
              <a:off x="1728" y="2256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push</a:t>
              </a:r>
            </a:p>
          </p:txBody>
        </p:sp>
      </p:grpSp>
      <p:grpSp>
        <p:nvGrpSpPr>
          <p:cNvPr id="3" name="Group 365"/>
          <p:cNvGrpSpPr>
            <a:grpSpLocks/>
          </p:cNvGrpSpPr>
          <p:nvPr/>
        </p:nvGrpSpPr>
        <p:grpSpPr bwMode="auto">
          <a:xfrm>
            <a:off x="3026871" y="3409157"/>
            <a:ext cx="3825875" cy="2819400"/>
            <a:chOff x="3254" y="2256"/>
            <a:chExt cx="2410" cy="1776"/>
          </a:xfrm>
        </p:grpSpPr>
        <p:sp>
          <p:nvSpPr>
            <p:cNvPr id="20574" name="Rectangle 355"/>
            <p:cNvSpPr>
              <a:spLocks noChangeArrowheads="1"/>
            </p:cNvSpPr>
            <p:nvPr/>
          </p:nvSpPr>
          <p:spPr bwMode="ltGray">
            <a:xfrm>
              <a:off x="3254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75" name="Rectangle 337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76" name="Rectangle 338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77" name="Rectangle 339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78" name="Rectangle 340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79" name="Rectangle 341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580" name="Rectangle 342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81" name="Line 34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" name="Line 34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Line 34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" name="Line 34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" name="Line 34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" name="Line 34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Line 35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" name="Line 356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Line 357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" name="Line 358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Text Box 360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0592" name="Line 361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67"/>
          <p:cNvGrpSpPr>
            <a:grpSpLocks/>
          </p:cNvGrpSpPr>
          <p:nvPr/>
        </p:nvGrpSpPr>
        <p:grpSpPr bwMode="auto">
          <a:xfrm>
            <a:off x="3026871" y="3409157"/>
            <a:ext cx="4892675" cy="2819400"/>
            <a:chOff x="3110" y="2256"/>
            <a:chExt cx="3082" cy="1776"/>
          </a:xfrm>
        </p:grpSpPr>
        <p:sp>
          <p:nvSpPr>
            <p:cNvPr id="20551" name="Rectangle 443"/>
            <p:cNvSpPr>
              <a:spLocks noChangeArrowheads="1"/>
            </p:cNvSpPr>
            <p:nvPr/>
          </p:nvSpPr>
          <p:spPr bwMode="ltGray">
            <a:xfrm>
              <a:off x="3110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52" name="Rectangle 444"/>
            <p:cNvSpPr>
              <a:spLocks noChangeArrowheads="1"/>
            </p:cNvSpPr>
            <p:nvPr/>
          </p:nvSpPr>
          <p:spPr bwMode="ltGray">
            <a:xfrm>
              <a:off x="4272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53" name="Rectangle 445"/>
            <p:cNvSpPr>
              <a:spLocks noChangeArrowheads="1"/>
            </p:cNvSpPr>
            <p:nvPr/>
          </p:nvSpPr>
          <p:spPr bwMode="ltGray">
            <a:xfrm>
              <a:off x="4272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54" name="Rectangle 446"/>
            <p:cNvSpPr>
              <a:spLocks noChangeArrowheads="1"/>
            </p:cNvSpPr>
            <p:nvPr/>
          </p:nvSpPr>
          <p:spPr bwMode="ltGray">
            <a:xfrm>
              <a:off x="4272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55" name="Rectangle 447"/>
            <p:cNvSpPr>
              <a:spLocks noChangeArrowheads="1"/>
            </p:cNvSpPr>
            <p:nvPr/>
          </p:nvSpPr>
          <p:spPr bwMode="ltGray">
            <a:xfrm>
              <a:off x="4272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56" name="Rectangle 448"/>
            <p:cNvSpPr>
              <a:spLocks noChangeArrowheads="1"/>
            </p:cNvSpPr>
            <p:nvPr/>
          </p:nvSpPr>
          <p:spPr bwMode="ltGray">
            <a:xfrm>
              <a:off x="4272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557" name="Rectangle 449"/>
            <p:cNvSpPr>
              <a:spLocks noChangeArrowheads="1"/>
            </p:cNvSpPr>
            <p:nvPr/>
          </p:nvSpPr>
          <p:spPr bwMode="ltGray">
            <a:xfrm>
              <a:off x="4272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58" name="Line 450"/>
            <p:cNvSpPr>
              <a:spLocks noChangeShapeType="1"/>
            </p:cNvSpPr>
            <p:nvPr/>
          </p:nvSpPr>
          <p:spPr bwMode="ltGray">
            <a:xfrm>
              <a:off x="4272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451"/>
            <p:cNvSpPr>
              <a:spLocks noChangeShapeType="1"/>
            </p:cNvSpPr>
            <p:nvPr/>
          </p:nvSpPr>
          <p:spPr bwMode="ltGray">
            <a:xfrm>
              <a:off x="4272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Line 452"/>
            <p:cNvSpPr>
              <a:spLocks noChangeShapeType="1"/>
            </p:cNvSpPr>
            <p:nvPr/>
          </p:nvSpPr>
          <p:spPr bwMode="ltGray">
            <a:xfrm>
              <a:off x="4272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Line 453"/>
            <p:cNvSpPr>
              <a:spLocks noChangeShapeType="1"/>
            </p:cNvSpPr>
            <p:nvPr/>
          </p:nvSpPr>
          <p:spPr bwMode="ltGray">
            <a:xfrm>
              <a:off x="4272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454"/>
            <p:cNvSpPr>
              <a:spLocks noChangeShapeType="1"/>
            </p:cNvSpPr>
            <p:nvPr/>
          </p:nvSpPr>
          <p:spPr bwMode="ltGray">
            <a:xfrm>
              <a:off x="4272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455"/>
            <p:cNvSpPr>
              <a:spLocks noChangeShapeType="1"/>
            </p:cNvSpPr>
            <p:nvPr/>
          </p:nvSpPr>
          <p:spPr bwMode="ltGray">
            <a:xfrm>
              <a:off x="4272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Line 456"/>
            <p:cNvSpPr>
              <a:spLocks noChangeShapeType="1"/>
            </p:cNvSpPr>
            <p:nvPr/>
          </p:nvSpPr>
          <p:spPr bwMode="ltGray">
            <a:xfrm>
              <a:off x="552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457"/>
            <p:cNvSpPr>
              <a:spLocks noChangeShapeType="1"/>
            </p:cNvSpPr>
            <p:nvPr/>
          </p:nvSpPr>
          <p:spPr bwMode="ltGray">
            <a:xfrm>
              <a:off x="4272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458"/>
            <p:cNvSpPr>
              <a:spLocks noChangeShapeType="1"/>
            </p:cNvSpPr>
            <p:nvPr/>
          </p:nvSpPr>
          <p:spPr bwMode="ltGray">
            <a:xfrm>
              <a:off x="4272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459"/>
            <p:cNvSpPr>
              <a:spLocks noChangeShapeType="1"/>
            </p:cNvSpPr>
            <p:nvPr/>
          </p:nvSpPr>
          <p:spPr bwMode="ltGray">
            <a:xfrm>
              <a:off x="552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Text Box 460"/>
            <p:cNvSpPr txBox="1">
              <a:spLocks noChangeArrowheads="1"/>
            </p:cNvSpPr>
            <p:nvPr/>
          </p:nvSpPr>
          <p:spPr bwMode="ltGray">
            <a:xfrm>
              <a:off x="3158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0569" name="Line 461"/>
            <p:cNvSpPr>
              <a:spLocks noChangeShapeType="1"/>
            </p:cNvSpPr>
            <p:nvPr/>
          </p:nvSpPr>
          <p:spPr bwMode="ltGray">
            <a:xfrm>
              <a:off x="3648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Line 462"/>
            <p:cNvSpPr>
              <a:spLocks noChangeShapeType="1"/>
            </p:cNvSpPr>
            <p:nvPr/>
          </p:nvSpPr>
          <p:spPr bwMode="ltGray">
            <a:xfrm>
              <a:off x="5376" y="2688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Text Box 463"/>
            <p:cNvSpPr txBox="1">
              <a:spLocks noChangeArrowheads="1"/>
            </p:cNvSpPr>
            <p:nvPr/>
          </p:nvSpPr>
          <p:spPr bwMode="ltGray">
            <a:xfrm>
              <a:off x="5904" y="2544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0572" name="Text Box 464"/>
            <p:cNvSpPr txBox="1">
              <a:spLocks noChangeArrowheads="1"/>
            </p:cNvSpPr>
            <p:nvPr/>
          </p:nvSpPr>
          <p:spPr bwMode="ltGray">
            <a:xfrm>
              <a:off x="5904" y="230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0573" name="Rectangle 465"/>
            <p:cNvSpPr>
              <a:spLocks noChangeArrowheads="1"/>
            </p:cNvSpPr>
            <p:nvPr/>
          </p:nvSpPr>
          <p:spPr bwMode="ltGray">
            <a:xfrm>
              <a:off x="5523" y="2400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5" name="Group 394"/>
          <p:cNvGrpSpPr>
            <a:grpSpLocks/>
          </p:cNvGrpSpPr>
          <p:nvPr/>
        </p:nvGrpSpPr>
        <p:grpSpPr bwMode="auto">
          <a:xfrm>
            <a:off x="3026871" y="3409157"/>
            <a:ext cx="5654675" cy="2819400"/>
            <a:chOff x="3254" y="2256"/>
            <a:chExt cx="3562" cy="1776"/>
          </a:xfrm>
        </p:grpSpPr>
        <p:sp>
          <p:nvSpPr>
            <p:cNvPr id="20530" name="Rectangle 367"/>
            <p:cNvSpPr>
              <a:spLocks noChangeArrowheads="1"/>
            </p:cNvSpPr>
            <p:nvPr/>
          </p:nvSpPr>
          <p:spPr bwMode="ltGray">
            <a:xfrm>
              <a:off x="3254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31" name="Rectangle 368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32" name="Rectangle 369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33" name="Rectangle 370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34" name="Rectangle 371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35" name="Rectangle 372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536" name="Rectangle 373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37" name="Line 37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37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Line 37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37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37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37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3" name="Line 38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Line 381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Line 382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383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Text Box 384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0548" name="Line 385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392"/>
            <p:cNvSpPr>
              <a:spLocks noChangeShapeType="1"/>
            </p:cNvSpPr>
            <p:nvPr/>
          </p:nvSpPr>
          <p:spPr bwMode="ltGray">
            <a:xfrm flipV="1">
              <a:off x="5520" y="2592"/>
              <a:ext cx="72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Rectangle 393"/>
            <p:cNvSpPr>
              <a:spLocks noChangeArrowheads="1"/>
            </p:cNvSpPr>
            <p:nvPr/>
          </p:nvSpPr>
          <p:spPr bwMode="ltGray">
            <a:xfrm>
              <a:off x="5643" y="235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pop</a:t>
              </a:r>
            </a:p>
          </p:txBody>
        </p:sp>
      </p:grpSp>
      <p:grpSp>
        <p:nvGrpSpPr>
          <p:cNvPr id="6" name="Group 417"/>
          <p:cNvGrpSpPr>
            <a:grpSpLocks/>
          </p:cNvGrpSpPr>
          <p:nvPr/>
        </p:nvGrpSpPr>
        <p:grpSpPr bwMode="auto">
          <a:xfrm>
            <a:off x="3026871" y="3409157"/>
            <a:ext cx="5654675" cy="2819400"/>
            <a:chOff x="2438" y="2256"/>
            <a:chExt cx="3562" cy="1776"/>
          </a:xfrm>
        </p:grpSpPr>
        <p:grpSp>
          <p:nvGrpSpPr>
            <p:cNvPr id="20507" name="Group 391"/>
            <p:cNvGrpSpPr>
              <a:grpSpLocks/>
            </p:cNvGrpSpPr>
            <p:nvPr/>
          </p:nvGrpSpPr>
          <p:grpSpPr bwMode="auto">
            <a:xfrm>
              <a:off x="3398" y="2304"/>
              <a:ext cx="960" cy="521"/>
              <a:chOff x="2304" y="2304"/>
              <a:chExt cx="960" cy="521"/>
            </a:xfrm>
          </p:grpSpPr>
          <p:sp>
            <p:nvSpPr>
              <p:cNvPr id="20526" name="Text Box 386"/>
              <p:cNvSpPr txBox="1">
                <a:spLocks noChangeArrowheads="1"/>
              </p:cNvSpPr>
              <p:nvPr/>
            </p:nvSpPr>
            <p:spPr bwMode="ltGray">
              <a:xfrm>
                <a:off x="2976" y="2592"/>
                <a:ext cx="28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0527" name="Line 387"/>
              <p:cNvSpPr>
                <a:spLocks noChangeShapeType="1"/>
              </p:cNvSpPr>
              <p:nvPr/>
            </p:nvSpPr>
            <p:spPr bwMode="ltGray">
              <a:xfrm flipV="1">
                <a:off x="2304" y="2736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8" name="Text Box 388"/>
              <p:cNvSpPr txBox="1">
                <a:spLocks noChangeArrowheads="1"/>
              </p:cNvSpPr>
              <p:nvPr/>
            </p:nvSpPr>
            <p:spPr bwMode="ltGray">
              <a:xfrm>
                <a:off x="3024" y="230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29" name="Text Box 390"/>
              <p:cNvSpPr txBox="1">
                <a:spLocks noChangeArrowheads="1"/>
              </p:cNvSpPr>
              <p:nvPr/>
            </p:nvSpPr>
            <p:spPr bwMode="ltGray">
              <a:xfrm>
                <a:off x="2544" y="2400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</a:p>
            </p:txBody>
          </p:sp>
        </p:grpSp>
        <p:sp>
          <p:nvSpPr>
            <p:cNvPr id="20508" name="Rectangle 396"/>
            <p:cNvSpPr>
              <a:spLocks noChangeArrowheads="1"/>
            </p:cNvSpPr>
            <p:nvPr/>
          </p:nvSpPr>
          <p:spPr bwMode="ltGray">
            <a:xfrm>
              <a:off x="2438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09" name="Rectangle 397"/>
            <p:cNvSpPr>
              <a:spLocks noChangeArrowheads="1"/>
            </p:cNvSpPr>
            <p:nvPr/>
          </p:nvSpPr>
          <p:spPr bwMode="ltGray">
            <a:xfrm>
              <a:off x="3600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10" name="Rectangle 398"/>
            <p:cNvSpPr>
              <a:spLocks noChangeArrowheads="1"/>
            </p:cNvSpPr>
            <p:nvPr/>
          </p:nvSpPr>
          <p:spPr bwMode="ltGray">
            <a:xfrm>
              <a:off x="3600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11" name="Rectangle 399"/>
            <p:cNvSpPr>
              <a:spLocks noChangeArrowheads="1"/>
            </p:cNvSpPr>
            <p:nvPr/>
          </p:nvSpPr>
          <p:spPr bwMode="ltGray">
            <a:xfrm>
              <a:off x="3600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12" name="Rectangle 400"/>
            <p:cNvSpPr>
              <a:spLocks noChangeArrowheads="1"/>
            </p:cNvSpPr>
            <p:nvPr/>
          </p:nvSpPr>
          <p:spPr bwMode="ltGray">
            <a:xfrm>
              <a:off x="3600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13" name="Rectangle 401"/>
            <p:cNvSpPr>
              <a:spLocks noChangeArrowheads="1"/>
            </p:cNvSpPr>
            <p:nvPr/>
          </p:nvSpPr>
          <p:spPr bwMode="ltGray">
            <a:xfrm>
              <a:off x="3600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14" name="Rectangle 402"/>
            <p:cNvSpPr>
              <a:spLocks noChangeArrowheads="1"/>
            </p:cNvSpPr>
            <p:nvPr/>
          </p:nvSpPr>
          <p:spPr bwMode="ltGray">
            <a:xfrm>
              <a:off x="3600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15" name="Line 403"/>
            <p:cNvSpPr>
              <a:spLocks noChangeShapeType="1"/>
            </p:cNvSpPr>
            <p:nvPr/>
          </p:nvSpPr>
          <p:spPr bwMode="ltGray">
            <a:xfrm>
              <a:off x="3600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404"/>
            <p:cNvSpPr>
              <a:spLocks noChangeShapeType="1"/>
            </p:cNvSpPr>
            <p:nvPr/>
          </p:nvSpPr>
          <p:spPr bwMode="ltGray">
            <a:xfrm>
              <a:off x="3600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405"/>
            <p:cNvSpPr>
              <a:spLocks noChangeShapeType="1"/>
            </p:cNvSpPr>
            <p:nvPr/>
          </p:nvSpPr>
          <p:spPr bwMode="ltGray">
            <a:xfrm>
              <a:off x="3600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406"/>
            <p:cNvSpPr>
              <a:spLocks noChangeShapeType="1"/>
            </p:cNvSpPr>
            <p:nvPr/>
          </p:nvSpPr>
          <p:spPr bwMode="ltGray">
            <a:xfrm>
              <a:off x="3600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407"/>
            <p:cNvSpPr>
              <a:spLocks noChangeShapeType="1"/>
            </p:cNvSpPr>
            <p:nvPr/>
          </p:nvSpPr>
          <p:spPr bwMode="ltGray">
            <a:xfrm>
              <a:off x="3600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08"/>
            <p:cNvSpPr>
              <a:spLocks noChangeShapeType="1"/>
            </p:cNvSpPr>
            <p:nvPr/>
          </p:nvSpPr>
          <p:spPr bwMode="ltGray">
            <a:xfrm>
              <a:off x="360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09"/>
            <p:cNvSpPr>
              <a:spLocks noChangeShapeType="1"/>
            </p:cNvSpPr>
            <p:nvPr/>
          </p:nvSpPr>
          <p:spPr bwMode="ltGray">
            <a:xfrm>
              <a:off x="4848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411"/>
            <p:cNvSpPr>
              <a:spLocks noChangeShapeType="1"/>
            </p:cNvSpPr>
            <p:nvPr/>
          </p:nvSpPr>
          <p:spPr bwMode="ltGray">
            <a:xfrm>
              <a:off x="360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Line 412"/>
            <p:cNvSpPr>
              <a:spLocks noChangeShapeType="1"/>
            </p:cNvSpPr>
            <p:nvPr/>
          </p:nvSpPr>
          <p:spPr bwMode="ltGray">
            <a:xfrm>
              <a:off x="4848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Text Box 413"/>
            <p:cNvSpPr txBox="1">
              <a:spLocks noChangeArrowheads="1"/>
            </p:cNvSpPr>
            <p:nvPr/>
          </p:nvSpPr>
          <p:spPr bwMode="ltGray">
            <a:xfrm>
              <a:off x="2486" y="288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20525" name="Line 414"/>
            <p:cNvSpPr>
              <a:spLocks noChangeShapeType="1"/>
            </p:cNvSpPr>
            <p:nvPr/>
          </p:nvSpPr>
          <p:spPr bwMode="ltGray">
            <a:xfrm>
              <a:off x="2976" y="3024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3" name="Text Box 330"/>
          <p:cNvSpPr txBox="1">
            <a:spLocks noChangeArrowheads="1"/>
          </p:cNvSpPr>
          <p:nvPr/>
        </p:nvSpPr>
        <p:spPr bwMode="ltGray">
          <a:xfrm>
            <a:off x="3118945" y="5695158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栈底</a:t>
            </a:r>
          </a:p>
        </p:txBody>
      </p:sp>
      <p:sp>
        <p:nvSpPr>
          <p:cNvPr id="20504" name="Line 331"/>
          <p:cNvSpPr>
            <a:spLocks noChangeShapeType="1"/>
          </p:cNvSpPr>
          <p:nvPr/>
        </p:nvSpPr>
        <p:spPr bwMode="ltGray">
          <a:xfrm>
            <a:off x="3880945" y="5923757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堆栈 </a:t>
            </a:r>
            <a:r>
              <a:rPr lang="en-US" altLang="zh-CN" smtClean="0">
                <a:latin typeface="宋体" charset="-122"/>
                <a:ea typeface="宋体" charset="-122"/>
              </a:rPr>
              <a:t>VS </a:t>
            </a:r>
            <a:r>
              <a:rPr lang="zh-CN" altLang="en-US" smtClean="0">
                <a:latin typeface="宋体" charset="-122"/>
                <a:ea typeface="宋体" charset="-122"/>
              </a:rPr>
              <a:t>队列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522413" y="468471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2413" y="4325940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22413" y="396716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2413" y="3608390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22413" y="324961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22413" y="2890839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2413" y="2532064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22413" y="2173289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76821" name="直接箭头连接符 13"/>
          <p:cNvCxnSpPr>
            <a:cxnSpLocks noChangeShapeType="1"/>
          </p:cNvCxnSpPr>
          <p:nvPr/>
        </p:nvCxnSpPr>
        <p:spPr bwMode="auto">
          <a:xfrm>
            <a:off x="804864" y="3429000"/>
            <a:ext cx="896937" cy="15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76822" name="TextBox 14"/>
          <p:cNvSpPr txBox="1">
            <a:spLocks noChangeArrowheads="1"/>
          </p:cNvSpPr>
          <p:nvPr/>
        </p:nvSpPr>
        <p:spPr bwMode="auto">
          <a:xfrm>
            <a:off x="266700" y="3249614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Top</a:t>
            </a:r>
            <a:endParaRPr lang="zh-CN" altLang="en-US"/>
          </a:p>
        </p:txBody>
      </p:sp>
      <p:cxnSp>
        <p:nvCxnSpPr>
          <p:cNvPr id="76823" name="直接箭头连接符 15"/>
          <p:cNvCxnSpPr>
            <a:cxnSpLocks noChangeShapeType="1"/>
          </p:cNvCxnSpPr>
          <p:nvPr/>
        </p:nvCxnSpPr>
        <p:spPr bwMode="auto">
          <a:xfrm>
            <a:off x="984250" y="2711451"/>
            <a:ext cx="869950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824" name="TextBox 17"/>
          <p:cNvSpPr txBox="1">
            <a:spLocks noChangeArrowheads="1"/>
          </p:cNvSpPr>
          <p:nvPr/>
        </p:nvSpPr>
        <p:spPr bwMode="auto">
          <a:xfrm>
            <a:off x="446088" y="253206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Push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6825" name="直接箭头连接符 18"/>
          <p:cNvCxnSpPr>
            <a:cxnSpLocks noChangeShapeType="1"/>
          </p:cNvCxnSpPr>
          <p:nvPr/>
        </p:nvCxnSpPr>
        <p:spPr bwMode="auto">
          <a:xfrm flipH="1">
            <a:off x="2446338" y="3068638"/>
            <a:ext cx="869950" cy="3603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826" name="TextBox 19"/>
          <p:cNvSpPr txBox="1">
            <a:spLocks noChangeArrowheads="1"/>
          </p:cNvSpPr>
          <p:nvPr/>
        </p:nvSpPr>
        <p:spPr bwMode="auto">
          <a:xfrm>
            <a:off x="3136900" y="2889250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Pop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502047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5379246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 rot="5400000">
            <a:off x="573802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 rot="5400000">
            <a:off x="6096796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 rot="5400000">
            <a:off x="645557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 rot="5400000">
            <a:off x="4302920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 rot="5400000">
            <a:off x="466169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 rot="5400000">
            <a:off x="681434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 rot="5400000">
            <a:off x="7173120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 rot="5400000">
            <a:off x="394414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 rot="5400000">
            <a:off x="753189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76848" name="直接箭头连接符 33"/>
          <p:cNvCxnSpPr>
            <a:cxnSpLocks noChangeShapeType="1"/>
          </p:cNvCxnSpPr>
          <p:nvPr/>
        </p:nvCxnSpPr>
        <p:spPr bwMode="auto">
          <a:xfrm rot="5400000">
            <a:off x="4840288" y="3159126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76849" name="TextBox 34"/>
          <p:cNvSpPr txBox="1">
            <a:spLocks noChangeArrowheads="1"/>
          </p:cNvSpPr>
          <p:nvPr/>
        </p:nvSpPr>
        <p:spPr bwMode="auto">
          <a:xfrm>
            <a:off x="4930775" y="2352675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Front</a:t>
            </a:r>
            <a:endParaRPr lang="zh-CN" altLang="en-US"/>
          </a:p>
        </p:txBody>
      </p:sp>
      <p:cxnSp>
        <p:nvCxnSpPr>
          <p:cNvPr id="76850" name="直接箭头连接符 35"/>
          <p:cNvCxnSpPr>
            <a:cxnSpLocks noChangeShapeType="1"/>
          </p:cNvCxnSpPr>
          <p:nvPr/>
        </p:nvCxnSpPr>
        <p:spPr bwMode="auto">
          <a:xfrm rot="5400000">
            <a:off x="6634163" y="3159126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</p:spPr>
      </p:cxnSp>
      <p:sp>
        <p:nvSpPr>
          <p:cNvPr id="76851" name="TextBox 36"/>
          <p:cNvSpPr txBox="1">
            <a:spLocks noChangeArrowheads="1"/>
          </p:cNvSpPr>
          <p:nvPr/>
        </p:nvSpPr>
        <p:spPr bwMode="auto">
          <a:xfrm>
            <a:off x="6724650" y="2352675"/>
            <a:ext cx="71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Rear</a:t>
            </a:r>
            <a:endParaRPr lang="zh-CN" altLang="en-US"/>
          </a:p>
        </p:txBody>
      </p:sp>
      <p:cxnSp>
        <p:nvCxnSpPr>
          <p:cNvPr id="76852" name="直接箭头连接符 37"/>
          <p:cNvCxnSpPr>
            <a:cxnSpLocks noChangeShapeType="1"/>
          </p:cNvCxnSpPr>
          <p:nvPr/>
        </p:nvCxnSpPr>
        <p:spPr bwMode="auto">
          <a:xfrm rot="16200000" flipV="1">
            <a:off x="5199063" y="4953001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853" name="TextBox 38"/>
          <p:cNvSpPr txBox="1">
            <a:spLocks noChangeArrowheads="1"/>
          </p:cNvSpPr>
          <p:nvPr/>
        </p:nvSpPr>
        <p:spPr bwMode="auto">
          <a:xfrm>
            <a:off x="5110164" y="5391150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Delete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6854" name="直接箭头连接符 39"/>
          <p:cNvCxnSpPr>
            <a:cxnSpLocks noChangeShapeType="1"/>
          </p:cNvCxnSpPr>
          <p:nvPr/>
        </p:nvCxnSpPr>
        <p:spPr bwMode="auto">
          <a:xfrm rot="16200000" flipV="1">
            <a:off x="6992938" y="4953001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855" name="TextBox 40"/>
          <p:cNvSpPr txBox="1">
            <a:spLocks noChangeArrowheads="1"/>
          </p:cNvSpPr>
          <p:nvPr/>
        </p:nvSpPr>
        <p:spPr bwMode="auto">
          <a:xfrm>
            <a:off x="6904039" y="5391150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Add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设栈</a:t>
            </a:r>
            <a:r>
              <a:rPr lang="en-US" altLang="zh-CN" smtClean="0">
                <a:latin typeface="Microsoft YaHei UI"/>
                <a:ea typeface="Microsoft YaHei UI"/>
              </a:rPr>
              <a:t>S</a:t>
            </a:r>
            <a:r>
              <a:rPr lang="zh-CN" altLang="en-US" smtClean="0">
                <a:latin typeface="Microsoft YaHei UI"/>
                <a:ea typeface="Microsoft YaHei UI"/>
              </a:rPr>
              <a:t>和队列</a:t>
            </a:r>
            <a:r>
              <a:rPr lang="en-US" altLang="zh-CN" smtClean="0">
                <a:latin typeface="Microsoft YaHei UI"/>
                <a:ea typeface="Microsoft YaHei UI"/>
              </a:rPr>
              <a:t>Q</a:t>
            </a:r>
            <a:r>
              <a:rPr lang="zh-CN" altLang="en-US" smtClean="0">
                <a:latin typeface="Microsoft YaHei UI"/>
                <a:ea typeface="Microsoft YaHei UI"/>
              </a:rPr>
              <a:t>的初始状态均为空，元素</a:t>
            </a:r>
            <a:r>
              <a:rPr lang="en-US" altLang="zh-CN" smtClean="0">
                <a:latin typeface="Microsoft YaHei UI"/>
                <a:ea typeface="Microsoft YaHei UI"/>
              </a:rPr>
              <a:t>a, b, c, d, e, f</a:t>
            </a:r>
            <a:r>
              <a:rPr lang="zh-CN" altLang="en-US" smtClean="0">
                <a:latin typeface="Microsoft YaHei UI"/>
                <a:ea typeface="Microsoft YaHei UI"/>
              </a:rPr>
              <a:t>依次进入栈</a:t>
            </a:r>
            <a:r>
              <a:rPr lang="en-US" altLang="zh-CN" smtClean="0">
                <a:latin typeface="Microsoft YaHei UI"/>
                <a:ea typeface="Microsoft YaHei UI"/>
              </a:rPr>
              <a:t>S</a:t>
            </a:r>
            <a:r>
              <a:rPr lang="zh-CN" altLang="en-US" smtClean="0">
                <a:latin typeface="Microsoft YaHei UI"/>
                <a:ea typeface="Microsoft YaHei UI"/>
              </a:rPr>
              <a:t>。若每个元素出栈后立即进入队列</a:t>
            </a:r>
            <a:r>
              <a:rPr lang="en-US" altLang="zh-CN" smtClean="0">
                <a:latin typeface="Microsoft YaHei UI"/>
                <a:ea typeface="Microsoft YaHei UI"/>
              </a:rPr>
              <a:t>Q</a:t>
            </a:r>
            <a:r>
              <a:rPr lang="zh-CN" altLang="en-US" smtClean="0">
                <a:latin typeface="Microsoft YaHei UI"/>
                <a:ea typeface="Microsoft YaHei UI"/>
              </a:rPr>
              <a:t>，且</a:t>
            </a:r>
            <a:r>
              <a:rPr lang="en-US" altLang="zh-CN" smtClean="0">
                <a:latin typeface="Microsoft YaHei UI"/>
                <a:ea typeface="Microsoft YaHei UI"/>
              </a:rPr>
              <a:t>6</a:t>
            </a:r>
            <a:r>
              <a:rPr lang="zh-CN" altLang="en-US" smtClean="0">
                <a:latin typeface="Microsoft YaHei UI"/>
                <a:ea typeface="Microsoft YaHei UI"/>
              </a:rPr>
              <a:t>个元素出队的顺序是</a:t>
            </a:r>
            <a:r>
              <a:rPr lang="en-US" altLang="zh-CN" smtClean="0">
                <a:latin typeface="Microsoft YaHei UI"/>
                <a:ea typeface="Microsoft YaHei UI"/>
              </a:rPr>
              <a:t>b, d, c, f, e, a</a:t>
            </a:r>
            <a:r>
              <a:rPr lang="zh-CN" altLang="en-US" smtClean="0">
                <a:latin typeface="Microsoft YaHei UI"/>
                <a:ea typeface="Microsoft YaHei UI"/>
              </a:rPr>
              <a:t>，则栈</a:t>
            </a:r>
            <a:r>
              <a:rPr lang="en-US" altLang="zh-CN" smtClean="0">
                <a:latin typeface="Microsoft YaHei UI"/>
                <a:ea typeface="Microsoft YaHei UI"/>
              </a:rPr>
              <a:t>S</a:t>
            </a:r>
            <a:r>
              <a:rPr lang="zh-CN" altLang="en-US" smtClean="0">
                <a:latin typeface="Microsoft YaHei UI"/>
                <a:ea typeface="Microsoft YaHei UI"/>
              </a:rPr>
              <a:t>的容量至少是</a:t>
            </a:r>
            <a:r>
              <a:rPr lang="en-US" altLang="zh-CN" smtClean="0">
                <a:latin typeface="Microsoft YaHei UI"/>
                <a:ea typeface="Microsoft YaHei UI"/>
              </a:rPr>
              <a:t>________</a:t>
            </a:r>
            <a:r>
              <a:rPr lang="zh-CN" altLang="en-US" smtClean="0">
                <a:latin typeface="Microsoft YaHei UI"/>
                <a:ea typeface="Microsoft YaHei UI"/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C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D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4</a:t>
            </a:r>
            <a:endParaRPr lang="zh-CN" altLang="en-US" smtClean="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4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抽象数据类型描述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804864" y="1371600"/>
            <a:ext cx="8150225" cy="5486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Microsoft YaHei UI"/>
                <a:ea typeface="Microsoft YaHei UI"/>
              </a:rPr>
              <a:t>抽象数据类型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Queue</a:t>
            </a:r>
            <a:r>
              <a:rPr lang="en-US" altLang="zh-CN" sz="2400">
                <a:latin typeface="Microsoft YaHei UI"/>
                <a:ea typeface="Microsoft YaHei UI"/>
              </a:rPr>
              <a:t>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Microsoft YaHei UI"/>
                <a:ea typeface="Microsoft YaHei UI"/>
              </a:rPr>
              <a:t>实例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Microsoft YaHei UI"/>
                <a:ea typeface="Microsoft YaHei UI"/>
              </a:rPr>
              <a:t>	有序线性表，</a:t>
            </a:r>
            <a:r>
              <a:rPr lang="zh-CN" altLang="en-US" sz="2400">
                <a:solidFill>
                  <a:srgbClr val="0000CC"/>
                </a:solidFill>
                <a:latin typeface="Microsoft YaHei UI"/>
                <a:ea typeface="Microsoft YaHei UI"/>
              </a:rPr>
              <a:t>一端称为</a:t>
            </a:r>
            <a:r>
              <a:rPr lang="en-US" altLang="zh-CN" sz="2400">
                <a:solidFill>
                  <a:srgbClr val="0000CC"/>
                </a:solidFill>
                <a:latin typeface="Microsoft YaHei UI"/>
                <a:ea typeface="Microsoft YaHei UI"/>
              </a:rPr>
              <a:t>front</a:t>
            </a:r>
            <a:r>
              <a:rPr lang="zh-CN" altLang="en-US" sz="2400">
                <a:solidFill>
                  <a:srgbClr val="0000CC"/>
                </a:solidFill>
                <a:latin typeface="Microsoft YaHei UI"/>
                <a:ea typeface="Microsoft YaHei UI"/>
              </a:rPr>
              <a:t>，另一端称为</a:t>
            </a:r>
            <a:r>
              <a:rPr lang="en-US" altLang="zh-CN" sz="2400">
                <a:solidFill>
                  <a:srgbClr val="0000CC"/>
                </a:solidFill>
                <a:latin typeface="Microsoft YaHei UI"/>
                <a:ea typeface="Microsoft YaHei UI"/>
              </a:rPr>
              <a:t>rear</a:t>
            </a:r>
            <a:r>
              <a:rPr lang="zh-CN" altLang="en-US" sz="2400">
                <a:latin typeface="Microsoft YaHei UI"/>
                <a:ea typeface="Microsoft YaHei UI"/>
              </a:rPr>
              <a:t>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Microsoft YaHei UI"/>
                <a:ea typeface="Microsoft YaHei UI"/>
              </a:rPr>
              <a:t>操作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latin typeface="Microsoft YaHei UI"/>
                <a:ea typeface="Microsoft YaHei UI"/>
              </a:rPr>
              <a:t>Create</a:t>
            </a:r>
            <a:r>
              <a:rPr lang="en-US" altLang="zh-CN" sz="2400">
                <a:latin typeface="Microsoft YaHei UI"/>
                <a:ea typeface="Microsoft YaHei UI"/>
              </a:rPr>
              <a:t>(): </a:t>
            </a:r>
            <a:r>
              <a:rPr lang="zh-CN" altLang="en-US" sz="2400">
                <a:latin typeface="Microsoft YaHei UI"/>
                <a:ea typeface="Microsoft YaHei UI"/>
              </a:rPr>
              <a:t>创建一个空的队列；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latin typeface="Microsoft YaHei UI"/>
                <a:ea typeface="Microsoft YaHei UI"/>
              </a:rPr>
              <a:t>IsEmpty</a:t>
            </a:r>
            <a:r>
              <a:rPr lang="en-US" altLang="zh-CN" sz="2400">
                <a:latin typeface="Microsoft YaHei UI"/>
                <a:ea typeface="Microsoft YaHei UI"/>
              </a:rPr>
              <a:t>(): </a:t>
            </a:r>
            <a:r>
              <a:rPr lang="zh-CN" altLang="en-US" sz="2400">
                <a:latin typeface="Microsoft YaHei UI"/>
                <a:ea typeface="Microsoft YaHei UI"/>
              </a:rPr>
              <a:t>如果队列为空，返回</a:t>
            </a:r>
            <a:r>
              <a:rPr lang="en-US" altLang="zh-CN" sz="2400">
                <a:latin typeface="Microsoft YaHei UI"/>
                <a:ea typeface="Microsoft YaHei UI"/>
              </a:rPr>
              <a:t>true</a:t>
            </a:r>
            <a:r>
              <a:rPr lang="zh-CN" altLang="en-US" sz="2400">
                <a:latin typeface="Microsoft YaHei UI"/>
                <a:ea typeface="Microsoft YaHei UI"/>
              </a:rPr>
              <a:t>，否则返回</a:t>
            </a:r>
            <a:r>
              <a:rPr lang="en-US" altLang="zh-CN" sz="2400">
                <a:latin typeface="Microsoft YaHei UI"/>
                <a:ea typeface="Microsoft YaHei UI"/>
              </a:rPr>
              <a:t>false</a:t>
            </a:r>
            <a:r>
              <a:rPr lang="zh-CN" altLang="en-US" sz="2400">
                <a:latin typeface="Microsoft YaHei UI"/>
                <a:ea typeface="Microsoft YaHei UI"/>
              </a:rPr>
              <a:t>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latin typeface="Microsoft YaHei UI"/>
                <a:ea typeface="Microsoft YaHei UI"/>
              </a:rPr>
              <a:t>IsFull</a:t>
            </a:r>
            <a:r>
              <a:rPr lang="en-US" altLang="zh-CN" sz="2400">
                <a:latin typeface="Microsoft YaHei UI"/>
                <a:ea typeface="Microsoft YaHei UI"/>
              </a:rPr>
              <a:t>():</a:t>
            </a:r>
            <a:r>
              <a:rPr lang="zh-CN" altLang="en-US" sz="2400">
                <a:latin typeface="Microsoft YaHei UI"/>
                <a:ea typeface="Microsoft YaHei UI"/>
              </a:rPr>
              <a:t>如果队列满，则返回</a:t>
            </a:r>
            <a:r>
              <a:rPr lang="en-US" altLang="zh-CN" sz="2400">
                <a:latin typeface="Microsoft YaHei UI"/>
                <a:ea typeface="Microsoft YaHei UI"/>
              </a:rPr>
              <a:t>true</a:t>
            </a:r>
            <a:r>
              <a:rPr lang="zh-CN" altLang="en-US" sz="2400">
                <a:latin typeface="Microsoft YaHei UI"/>
                <a:ea typeface="Microsoft YaHei UI"/>
              </a:rPr>
              <a:t>；否则返回</a:t>
            </a:r>
            <a:r>
              <a:rPr lang="en-US" altLang="zh-CN" sz="2400">
                <a:latin typeface="Microsoft YaHei UI"/>
                <a:ea typeface="Microsoft YaHei UI"/>
              </a:rPr>
              <a:t>false</a:t>
            </a:r>
            <a:r>
              <a:rPr lang="zh-CN" altLang="en-US" sz="2400">
                <a:latin typeface="Microsoft YaHei UI"/>
                <a:ea typeface="Microsoft YaHei UI"/>
              </a:rPr>
              <a:t>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First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()</a:t>
            </a:r>
            <a:r>
              <a:rPr lang="en-US" altLang="zh-CN" sz="2400">
                <a:latin typeface="Microsoft YaHei UI"/>
                <a:ea typeface="Microsoft YaHei UI"/>
              </a:rPr>
              <a:t>: </a:t>
            </a:r>
            <a:r>
              <a:rPr lang="zh-CN" altLang="en-US" sz="2400">
                <a:latin typeface="Microsoft YaHei UI"/>
                <a:ea typeface="Microsoft YaHei UI"/>
              </a:rPr>
              <a:t>返回队列的第一个元素；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Last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()</a:t>
            </a:r>
            <a:r>
              <a:rPr lang="en-US" altLang="zh-CN" sz="2400">
                <a:latin typeface="Microsoft YaHei UI"/>
                <a:ea typeface="Microsoft YaHei UI"/>
              </a:rPr>
              <a:t>:</a:t>
            </a:r>
            <a:r>
              <a:rPr lang="zh-CN" altLang="en-US" sz="2400">
                <a:latin typeface="Microsoft YaHei UI"/>
                <a:ea typeface="Microsoft YaHei UI"/>
              </a:rPr>
              <a:t>返回队列的最后一个元素；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Add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)</a:t>
            </a:r>
            <a:r>
              <a:rPr lang="en-US" altLang="zh-CN" sz="2400">
                <a:latin typeface="Microsoft YaHei UI"/>
                <a:ea typeface="Microsoft YaHei UI"/>
              </a:rPr>
              <a:t>: </a:t>
            </a:r>
            <a:r>
              <a:rPr lang="zh-CN" altLang="en-US" sz="2400">
                <a:latin typeface="Microsoft YaHei UI"/>
                <a:ea typeface="Microsoft YaHei UI"/>
              </a:rPr>
              <a:t>向队列中添加元素</a:t>
            </a:r>
            <a:r>
              <a:rPr lang="en-US" altLang="zh-CN" sz="2400" i="1">
                <a:latin typeface="Microsoft YaHei UI"/>
                <a:ea typeface="Microsoft YaHei UI"/>
              </a:rPr>
              <a:t>x</a:t>
            </a:r>
            <a:r>
              <a:rPr lang="zh-CN" altLang="en-US" sz="2400">
                <a:latin typeface="Microsoft YaHei UI"/>
                <a:ea typeface="Microsoft YaHei UI"/>
              </a:rPr>
              <a:t>；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i="1">
                <a:latin typeface="Microsoft YaHei UI"/>
                <a:ea typeface="Microsoft YaHei UI"/>
              </a:rPr>
              <a:t>	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Delete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Microsoft YaHei UI"/>
                <a:ea typeface="Microsoft YaHei UI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Microsoft YaHei UI"/>
                <a:ea typeface="Microsoft YaHei UI"/>
              </a:rPr>
              <a:t>)</a:t>
            </a:r>
            <a:r>
              <a:rPr lang="en-US" altLang="zh-CN" sz="2400">
                <a:latin typeface="Microsoft YaHei UI"/>
                <a:ea typeface="Microsoft YaHei UI"/>
              </a:rPr>
              <a:t>: </a:t>
            </a:r>
            <a:r>
              <a:rPr lang="zh-CN" altLang="en-US" sz="2400">
                <a:latin typeface="Microsoft YaHei UI"/>
                <a:ea typeface="Microsoft YaHei UI"/>
              </a:rPr>
              <a:t>删除队首元素，并送入</a:t>
            </a:r>
            <a:r>
              <a:rPr lang="en-US" altLang="zh-CN" sz="2400" i="1">
                <a:latin typeface="Microsoft YaHei UI"/>
                <a:ea typeface="Microsoft YaHei UI"/>
              </a:rPr>
              <a:t>x </a:t>
            </a:r>
            <a:r>
              <a:rPr lang="en-US" altLang="zh-CN" sz="2400">
                <a:latin typeface="Microsoft YaHei UI"/>
                <a:ea typeface="Microsoft YaHei UI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Microsoft YaHei UI"/>
                <a:ea typeface="Microsoft YaHei UI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1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数组描述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455738"/>
            <a:ext cx="7772400" cy="50974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Microsoft YaHei UI"/>
                <a:ea typeface="Microsoft YaHei UI"/>
              </a:rPr>
              <a:t>思路</a:t>
            </a:r>
            <a:r>
              <a:rPr lang="en-US" altLang="zh-CN" dirty="0" smtClean="0">
                <a:solidFill>
                  <a:srgbClr val="FF0000"/>
                </a:solidFill>
                <a:latin typeface="Microsoft YaHei UI"/>
                <a:ea typeface="Microsoft YaHei UI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Microsoft YaHei UI"/>
                <a:ea typeface="Microsoft YaHei UI"/>
              </a:rPr>
              <a:t>：在数组中从左至右依次存储</a:t>
            </a:r>
            <a:endParaRPr lang="en-US" altLang="zh-CN" dirty="0" smtClean="0">
              <a:solidFill>
                <a:srgbClr val="FF0000"/>
              </a:solidFill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第一个元素保存在</a:t>
            </a:r>
            <a:r>
              <a:rPr lang="en-US" altLang="zh-CN" dirty="0" smtClean="0">
                <a:latin typeface="Microsoft YaHei UI"/>
                <a:ea typeface="Microsoft YaHei UI"/>
              </a:rPr>
              <a:t>queue[0]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第二个在</a:t>
            </a:r>
            <a:r>
              <a:rPr lang="en-US" altLang="zh-CN" dirty="0" smtClean="0">
                <a:latin typeface="Microsoft YaHei UI"/>
                <a:ea typeface="Microsoft YaHei UI"/>
              </a:rPr>
              <a:t>queue[1], ...,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第</a:t>
            </a:r>
            <a:r>
              <a:rPr lang="en-US" altLang="zh-CN" dirty="0" smtClean="0">
                <a:latin typeface="Microsoft YaHei UI"/>
                <a:ea typeface="Microsoft YaHei UI"/>
              </a:rPr>
              <a:t>rear</a:t>
            </a:r>
            <a:r>
              <a:rPr lang="zh-CN" altLang="en-US" dirty="0" smtClean="0">
                <a:latin typeface="Microsoft YaHei UI"/>
                <a:ea typeface="Microsoft YaHei UI"/>
              </a:rPr>
              <a:t>＋</a:t>
            </a:r>
            <a:r>
              <a:rPr lang="en-US" altLang="zh-CN" dirty="0" smtClean="0">
                <a:latin typeface="Microsoft YaHei UI"/>
                <a:ea typeface="Microsoft YaHei UI"/>
              </a:rPr>
              <a:t>1</a:t>
            </a:r>
            <a:r>
              <a:rPr lang="zh-CN" altLang="en-US" dirty="0" smtClean="0">
                <a:latin typeface="Microsoft YaHei UI"/>
                <a:ea typeface="Microsoft YaHei UI"/>
              </a:rPr>
              <a:t>个在</a:t>
            </a:r>
            <a:r>
              <a:rPr lang="en-US" altLang="zh-CN" dirty="0" smtClean="0">
                <a:latin typeface="Microsoft YaHei UI"/>
                <a:ea typeface="Microsoft YaHei UI"/>
              </a:rPr>
              <a:t>queue[rear]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53</a:t>
            </a:fld>
            <a:endParaRPr lang="zh-CN" altLang="en-US" dirty="0"/>
          </a:p>
        </p:txBody>
      </p:sp>
      <p:pic>
        <p:nvPicPr>
          <p:cNvPr id="80899" name="Picture 4" descr="physic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304" y="2024163"/>
            <a:ext cx="7425088" cy="191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0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思路</a:t>
            </a:r>
            <a:r>
              <a:rPr lang="en-US" altLang="zh-CN" dirty="0" smtClean="0">
                <a:latin typeface="宋体" charset="-122"/>
                <a:ea typeface="宋体" charset="-122"/>
              </a:rPr>
              <a:t>1</a:t>
            </a:r>
            <a:endParaRPr lang="zh-CN" altLang="en-US" dirty="0" smtClean="0">
              <a:latin typeface="宋体" charset="-122"/>
              <a:ea typeface="宋体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location[i] = i – 1</a:t>
            </a:r>
          </a:p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front</a:t>
            </a:r>
            <a:r>
              <a:rPr lang="en-US" altLang="zh-CN" smtClean="0">
                <a:solidFill>
                  <a:srgbClr val="000000"/>
                </a:solidFill>
                <a:latin typeface="Microsoft YaHei UI"/>
                <a:ea typeface="Microsoft YaHei UI"/>
              </a:rPr>
              <a:t>≡</a:t>
            </a:r>
            <a:r>
              <a:rPr lang="en-US" altLang="zh-CN" smtClean="0">
                <a:latin typeface="Microsoft YaHei UI"/>
                <a:ea typeface="Microsoft YaHei UI"/>
              </a:rPr>
              <a:t>0</a:t>
            </a:r>
            <a:r>
              <a:rPr lang="zh-CN" altLang="en-US" smtClean="0">
                <a:latin typeface="Microsoft YaHei UI"/>
                <a:ea typeface="Microsoft YaHei UI"/>
              </a:rPr>
              <a:t>：队首始终在数组第一个位置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队列长度：</a:t>
            </a:r>
            <a:r>
              <a:rPr lang="en-US" altLang="zh-CN" smtClean="0">
                <a:latin typeface="Microsoft YaHei UI"/>
                <a:ea typeface="Microsoft YaHei UI"/>
              </a:rPr>
              <a:t>rear + 1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队列空：</a:t>
            </a:r>
            <a:r>
              <a:rPr lang="en-US" altLang="zh-CN" smtClean="0">
                <a:latin typeface="Microsoft YaHei UI"/>
                <a:ea typeface="Microsoft YaHei UI"/>
              </a:rPr>
              <a:t>rear == -1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操作实现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添加元素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rear++</a:t>
            </a:r>
            <a:r>
              <a:rPr lang="zh-CN" altLang="en-US" smtClean="0">
                <a:latin typeface="Microsoft YaHei UI"/>
                <a:ea typeface="Microsoft YaHei UI"/>
              </a:rPr>
              <a:t>，新元素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queue[rear]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O(1)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删除元素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queue[1], ..., queue[rear]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  <a:sym typeface="Wingdings" pitchFamily="2" charset="2"/>
              </a:rPr>
              <a:t>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queue[0], ..., queue[rear – 1]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(n)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对比堆栈</a:t>
            </a:r>
            <a:r>
              <a:rPr lang="en-US" altLang="zh-CN" smtClean="0">
                <a:latin typeface="Microsoft YaHei UI"/>
                <a:ea typeface="Microsoft YaHei UI"/>
              </a:rPr>
              <a:t>——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 rot="5400000">
            <a:off x="537924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 rot="5400000">
            <a:off x="5738020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 rot="5400000">
            <a:off x="609679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 rot="5400000">
            <a:off x="6455570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 rot="5400000">
            <a:off x="681434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7173120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7531895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7890670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2965" name="TextBox 11"/>
          <p:cNvSpPr txBox="1">
            <a:spLocks noChangeArrowheads="1"/>
          </p:cNvSpPr>
          <p:nvPr/>
        </p:nvSpPr>
        <p:spPr bwMode="auto">
          <a:xfrm>
            <a:off x="5827714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[0]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2966" name="TextBox 12"/>
          <p:cNvSpPr txBox="1">
            <a:spLocks noChangeArrowheads="1"/>
          </p:cNvSpPr>
          <p:nvPr/>
        </p:nvSpPr>
        <p:spPr bwMode="auto">
          <a:xfrm>
            <a:off x="6186489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[1]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7" name="TextBox 13"/>
          <p:cNvSpPr txBox="1">
            <a:spLocks noChangeArrowheads="1"/>
          </p:cNvSpPr>
          <p:nvPr/>
        </p:nvSpPr>
        <p:spPr bwMode="auto">
          <a:xfrm>
            <a:off x="6545264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[2]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8" name="TextBox 14"/>
          <p:cNvSpPr txBox="1">
            <a:spLocks noChangeArrowheads="1"/>
          </p:cNvSpPr>
          <p:nvPr/>
        </p:nvSpPr>
        <p:spPr bwMode="auto">
          <a:xfrm>
            <a:off x="6904039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[3]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9" name="TextBox 15"/>
          <p:cNvSpPr txBox="1">
            <a:spLocks noChangeArrowheads="1"/>
          </p:cNvSpPr>
          <p:nvPr/>
        </p:nvSpPr>
        <p:spPr bwMode="auto">
          <a:xfrm>
            <a:off x="7262814" y="400050"/>
            <a:ext cx="35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0000CC"/>
                </a:solidFill>
              </a:rPr>
              <a:t>[4]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70" name="左箭头 16"/>
          <p:cNvSpPr>
            <a:spLocks noChangeArrowheads="1"/>
          </p:cNvSpPr>
          <p:nvPr/>
        </p:nvSpPr>
        <p:spPr bwMode="auto">
          <a:xfrm>
            <a:off x="6005513" y="2173289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1" name="左箭头 17"/>
          <p:cNvSpPr>
            <a:spLocks noChangeArrowheads="1"/>
          </p:cNvSpPr>
          <p:nvPr/>
        </p:nvSpPr>
        <p:spPr bwMode="auto">
          <a:xfrm>
            <a:off x="6364288" y="2173289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2" name="左箭头 18"/>
          <p:cNvSpPr>
            <a:spLocks noChangeArrowheads="1"/>
          </p:cNvSpPr>
          <p:nvPr/>
        </p:nvSpPr>
        <p:spPr bwMode="auto">
          <a:xfrm>
            <a:off x="6724651" y="2173289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3" name="左箭头 19"/>
          <p:cNvSpPr>
            <a:spLocks noChangeArrowheads="1"/>
          </p:cNvSpPr>
          <p:nvPr/>
        </p:nvSpPr>
        <p:spPr bwMode="auto">
          <a:xfrm>
            <a:off x="7083426" y="2173289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2974" name="直接连接符 21"/>
          <p:cNvCxnSpPr>
            <a:cxnSpLocks noChangeShapeType="1"/>
          </p:cNvCxnSpPr>
          <p:nvPr/>
        </p:nvCxnSpPr>
        <p:spPr bwMode="auto">
          <a:xfrm rot="5400000">
            <a:off x="5915026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82975" name="直接连接符 22"/>
          <p:cNvCxnSpPr>
            <a:cxnSpLocks noChangeShapeType="1"/>
          </p:cNvCxnSpPr>
          <p:nvPr/>
        </p:nvCxnSpPr>
        <p:spPr bwMode="auto">
          <a:xfrm rot="5400000">
            <a:off x="6275388" y="1725613"/>
            <a:ext cx="900113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82976" name="直接连接符 23"/>
          <p:cNvCxnSpPr>
            <a:cxnSpLocks noChangeShapeType="1"/>
          </p:cNvCxnSpPr>
          <p:nvPr/>
        </p:nvCxnSpPr>
        <p:spPr bwMode="auto">
          <a:xfrm rot="5400000">
            <a:off x="6632576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82977" name="直接连接符 24"/>
          <p:cNvCxnSpPr>
            <a:cxnSpLocks noChangeShapeType="1"/>
          </p:cNvCxnSpPr>
          <p:nvPr/>
        </p:nvCxnSpPr>
        <p:spPr bwMode="auto">
          <a:xfrm rot="5400000">
            <a:off x="6991351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3284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思路</a:t>
            </a:r>
            <a:r>
              <a:rPr lang="en-US" altLang="zh-CN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：队列头也移动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276600"/>
            <a:ext cx="7772400" cy="3048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location[i] = front + i – 1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删除：</a:t>
            </a:r>
            <a:r>
              <a:rPr lang="en-US" altLang="zh-CN" smtClean="0">
                <a:latin typeface="Microsoft YaHei UI"/>
                <a:ea typeface="Microsoft YaHei UI"/>
              </a:rPr>
              <a:t>front++</a:t>
            </a:r>
            <a:r>
              <a:rPr lang="zh-CN" altLang="en-US" smtClean="0">
                <a:latin typeface="Microsoft YaHei UI"/>
                <a:ea typeface="Microsoft YaHei UI"/>
              </a:rPr>
              <a:t>，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队列逐渐向数组尾部“移动”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队列空</a:t>
            </a:r>
            <a:r>
              <a:rPr lang="en-US" altLang="zh-CN" smtClean="0">
                <a:latin typeface="Microsoft YaHei UI"/>
                <a:ea typeface="Microsoft YaHei UI"/>
              </a:rPr>
              <a:t>——front &gt; rear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56</a:t>
            </a:fld>
            <a:endParaRPr lang="zh-CN" altLang="en-US" dirty="0"/>
          </a:p>
        </p:txBody>
      </p:sp>
      <p:pic>
        <p:nvPicPr>
          <p:cNvPr id="83971" name="Picture 4" descr="arra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1524000"/>
            <a:ext cx="80295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8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但是：队尾到达数组尾怎么办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2004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rear==MaxSize – 1</a:t>
            </a:r>
            <a:r>
              <a:rPr lang="zh-CN" altLang="en-US" smtClean="0">
                <a:latin typeface="Microsoft YaHei UI"/>
                <a:ea typeface="Microsoft YaHei UI"/>
              </a:rPr>
              <a:t>时进行</a:t>
            </a:r>
            <a:r>
              <a:rPr lang="en-US" altLang="zh-CN" smtClean="0">
                <a:latin typeface="Microsoft YaHei UI"/>
                <a:ea typeface="Microsoft YaHei UI"/>
              </a:rPr>
              <a:t>Add</a:t>
            </a:r>
            <a:r>
              <a:rPr lang="zh-CN" altLang="en-US" smtClean="0">
                <a:latin typeface="Microsoft YaHei UI"/>
                <a:ea typeface="Microsoft YaHei UI"/>
              </a:rPr>
              <a:t>操作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front &gt; 0</a:t>
            </a:r>
          </a:p>
          <a:p>
            <a:pPr lvl="2" eaLnBrk="1" hangingPunct="1"/>
            <a:r>
              <a:rPr lang="zh-CN" altLang="en-US" smtClean="0">
                <a:latin typeface="Microsoft YaHei UI"/>
                <a:ea typeface="Microsoft YaHei UI"/>
              </a:rPr>
              <a:t>队列移动到数组头部（</a:t>
            </a:r>
            <a:r>
              <a:rPr lang="en-US" altLang="zh-CN" smtClean="0">
                <a:latin typeface="Microsoft YaHei UI"/>
                <a:ea typeface="Microsoft YaHei UI"/>
              </a:rPr>
              <a:t>front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0</a:t>
            </a:r>
            <a:r>
              <a:rPr lang="zh-CN" altLang="en-US" smtClean="0">
                <a:latin typeface="Microsoft YaHei UI"/>
                <a:ea typeface="Microsoft YaHei UI"/>
              </a:rPr>
              <a:t>），再</a:t>
            </a:r>
            <a:r>
              <a:rPr lang="en-US" altLang="zh-CN" smtClean="0">
                <a:latin typeface="Microsoft YaHei UI"/>
                <a:ea typeface="Microsoft YaHei UI"/>
              </a:rPr>
              <a:t>Add</a:t>
            </a:r>
            <a:r>
              <a:rPr lang="zh-CN" altLang="en-US" smtClean="0">
                <a:latin typeface="Microsoft YaHei UI"/>
                <a:ea typeface="Microsoft YaHei UI"/>
              </a:rPr>
              <a:t>，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(n)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front==0</a:t>
            </a:r>
            <a:r>
              <a:rPr lang="zh-CN" altLang="en-US" smtClean="0">
                <a:latin typeface="Microsoft YaHei UI"/>
                <a:ea typeface="Microsoft YaHei UI"/>
              </a:rPr>
              <a:t>，失败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  <a:latin typeface="Microsoft YaHei UI"/>
                <a:ea typeface="Microsoft YaHei UI"/>
              </a:rPr>
              <a:t>改进了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</a:rPr>
              <a:t>Delete</a:t>
            </a:r>
            <a:r>
              <a:rPr lang="zh-CN" altLang="en-US" smtClean="0">
                <a:solidFill>
                  <a:srgbClr val="0000CC"/>
                </a:solidFill>
                <a:latin typeface="Microsoft YaHei UI"/>
                <a:ea typeface="Microsoft YaHei UI"/>
              </a:rPr>
              <a:t>但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</a:rPr>
              <a:t>Add</a:t>
            </a:r>
            <a:r>
              <a:rPr lang="zh-CN" altLang="en-US" smtClean="0">
                <a:solidFill>
                  <a:srgbClr val="0000CC"/>
                </a:solidFill>
                <a:latin typeface="Microsoft YaHei UI"/>
                <a:ea typeface="Microsoft YaHei UI"/>
              </a:rPr>
              <a:t>变差，最坏情况仍为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</a:rPr>
              <a:t>(n)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57</a:t>
            </a:fld>
            <a:endParaRPr lang="zh-CN" altLang="en-US" dirty="0"/>
          </a:p>
        </p:txBody>
      </p:sp>
      <p:pic>
        <p:nvPicPr>
          <p:cNvPr id="84995" name="Picture 4" descr="mo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54164"/>
            <a:ext cx="8680450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18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思路</a:t>
            </a:r>
            <a:r>
              <a:rPr lang="en-US" altLang="zh-CN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：循环数组描述方法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58</a:t>
            </a:fld>
            <a:endParaRPr lang="zh-CN" altLang="en-US" dirty="0"/>
          </a:p>
        </p:txBody>
      </p:sp>
      <p:pic>
        <p:nvPicPr>
          <p:cNvPr id="86018" name="Picture 4" descr="circu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828801"/>
            <a:ext cx="817721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04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循环数组描述方法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把数组扭成环</a:t>
            </a:r>
            <a:r>
              <a:rPr lang="en-US" altLang="zh-CN" dirty="0" smtClean="0">
                <a:latin typeface="Microsoft YaHei UI"/>
                <a:ea typeface="Microsoft YaHei UI"/>
              </a:rPr>
              <a:t>——</a:t>
            </a:r>
            <a:r>
              <a:rPr lang="zh-CN" altLang="en-US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首尾相连是关键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最后一个元素之后是第一个元素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Microsoft YaHei UI"/>
                <a:ea typeface="Microsoft YaHei UI"/>
              </a:rPr>
              <a:t>location(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/>
                <a:ea typeface="Microsoft YaHei UI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Microsoft YaHei UI"/>
                <a:ea typeface="Microsoft YaHei UI"/>
              </a:rPr>
              <a:t>)=(location(1)+i–1) %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/>
                <a:ea typeface="Microsoft YaHei UI"/>
              </a:rPr>
              <a:t>MaxSize</a:t>
            </a:r>
            <a:endParaRPr lang="en-US" altLang="zh-CN" sz="2400" dirty="0">
              <a:solidFill>
                <a:srgbClr val="FF0000"/>
              </a:solidFill>
              <a:latin typeface="Microsoft YaHei UI"/>
              <a:ea typeface="Microsoft YaHei UI"/>
            </a:endParaRP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front——location(1) – 1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rear——</a:t>
            </a:r>
            <a:r>
              <a:rPr lang="zh-CN" altLang="en-US" dirty="0" smtClean="0">
                <a:latin typeface="Microsoft YaHei UI"/>
                <a:ea typeface="Microsoft YaHei UI"/>
              </a:rPr>
              <a:t>最后一个元素在数组中的位置</a:t>
            </a:r>
          </a:p>
          <a:p>
            <a:pPr eaLnBrk="1" hangingPunct="1"/>
            <a:r>
              <a:rPr lang="zh-CN" altLang="en-US" dirty="0" smtClean="0">
                <a:latin typeface="Microsoft YaHei UI"/>
                <a:ea typeface="Microsoft YaHei UI"/>
              </a:rPr>
              <a:t>插入、删除均为</a:t>
            </a:r>
            <a:r>
              <a:rPr lang="en-US" altLang="zh-CN" dirty="0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Microsoft YaHei UI"/>
                <a:ea typeface="Microsoft YaHei UI"/>
              </a:rPr>
              <a:t>(1)</a:t>
            </a: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  <a:p>
            <a:pPr eaLnBrk="1" hangingPunct="1"/>
            <a:endParaRPr lang="en-US" altLang="zh-CN" dirty="0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9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Stack ADT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8101" y="1489075"/>
            <a:ext cx="4754563" cy="6413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 smtClean="0"/>
              <a:t>基本功能版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类模式</a:t>
            </a:r>
            <a:r>
              <a:rPr lang="en-US" altLang="zh-CN" dirty="0" smtClean="0"/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8101" y="2193926"/>
            <a:ext cx="4754563" cy="3978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latin typeface="Microsoft YaHei UI"/>
                <a:ea typeface="Microsoft YaHei UI"/>
              </a:rPr>
              <a:t>抽象数据类型</a:t>
            </a:r>
            <a:r>
              <a:rPr lang="en-US" altLang="zh-CN" sz="2000" i="1" dirty="0">
                <a:solidFill>
                  <a:srgbClr val="FF0000"/>
                </a:solidFill>
                <a:latin typeface="Microsoft YaHei UI"/>
                <a:ea typeface="Microsoft YaHei UI"/>
              </a:rPr>
              <a:t>Stack</a:t>
            </a:r>
            <a:r>
              <a:rPr lang="en-US" altLang="zh-CN" sz="2000" dirty="0">
                <a:latin typeface="Microsoft YaHei UI"/>
                <a:ea typeface="Microsoft YaHei UI"/>
              </a:rPr>
              <a:t>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Microsoft YaHei UI"/>
                <a:ea typeface="Microsoft YaHei UI"/>
              </a:rPr>
              <a:t>实例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Microsoft YaHei UI"/>
                <a:ea typeface="Microsoft YaHei UI"/>
              </a:rPr>
              <a:t>	</a:t>
            </a:r>
            <a:r>
              <a:rPr lang="zh-CN" altLang="en-US" sz="2000" dirty="0">
                <a:solidFill>
                  <a:srgbClr val="0000CC"/>
                </a:solidFill>
                <a:latin typeface="Microsoft YaHei UI"/>
                <a:ea typeface="Microsoft YaHei UI"/>
              </a:rPr>
              <a:t>线性表，栈底，栈顶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Microsoft YaHei UI"/>
                <a:ea typeface="Microsoft YaHei UI"/>
              </a:rPr>
              <a:t>操作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Microsoft YaHei UI"/>
                <a:ea typeface="Microsoft YaHei UI"/>
              </a:rPr>
              <a:t>create</a:t>
            </a:r>
            <a:r>
              <a:rPr lang="en-US" altLang="zh-CN" sz="2000" dirty="0">
                <a:latin typeface="Microsoft YaHei UI"/>
                <a:ea typeface="Microsoft YaHei UI"/>
              </a:rPr>
              <a:t>()</a:t>
            </a:r>
            <a:r>
              <a:rPr lang="zh-CN" altLang="en-US" sz="2000" dirty="0">
                <a:latin typeface="Microsoft YaHei UI"/>
                <a:ea typeface="Microsoft YaHei UI"/>
              </a:rPr>
              <a:t>：创建一个空的堆栈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Microsoft YaHei UI"/>
                <a:ea typeface="Microsoft YaHei UI"/>
              </a:rPr>
              <a:t>empty</a:t>
            </a:r>
            <a:r>
              <a:rPr lang="en-US" altLang="zh-CN" sz="2000" dirty="0">
                <a:latin typeface="Microsoft YaHei UI"/>
                <a:ea typeface="Microsoft YaHei UI"/>
              </a:rPr>
              <a:t>()</a:t>
            </a:r>
            <a:r>
              <a:rPr lang="zh-CN" altLang="en-US" sz="2000" dirty="0">
                <a:latin typeface="Microsoft YaHei UI"/>
                <a:ea typeface="Microsoft YaHei UI"/>
              </a:rPr>
              <a:t>：如果堆栈为空，则返回</a:t>
            </a:r>
            <a:r>
              <a:rPr lang="en-US" altLang="zh-CN" sz="2000" dirty="0">
                <a:latin typeface="Microsoft YaHei UI"/>
                <a:ea typeface="Microsoft YaHei UI"/>
              </a:rPr>
              <a:t>true</a:t>
            </a:r>
            <a:r>
              <a:rPr lang="zh-CN" altLang="en-US" sz="2000" dirty="0">
                <a:latin typeface="Microsoft YaHei UI"/>
                <a:ea typeface="Microsoft YaHei UI"/>
              </a:rPr>
              <a:t>，否则返回</a:t>
            </a:r>
            <a:r>
              <a:rPr lang="en-US" altLang="zh-CN" sz="2000" dirty="0">
                <a:latin typeface="Microsoft YaHei UI"/>
                <a:ea typeface="Microsoft YaHei UI"/>
              </a:rPr>
              <a:t>false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top</a:t>
            </a:r>
            <a:r>
              <a:rPr lang="en-US" altLang="zh-CN" sz="2000" dirty="0">
                <a:solidFill>
                  <a:srgbClr val="0000CC"/>
                </a:solidFill>
                <a:latin typeface="Microsoft YaHei UI"/>
                <a:ea typeface="Microsoft YaHei UI"/>
              </a:rPr>
              <a:t>()</a:t>
            </a:r>
            <a:r>
              <a:rPr lang="zh-CN" altLang="en-US" sz="2000" dirty="0">
                <a:latin typeface="Microsoft YaHei UI"/>
                <a:ea typeface="Microsoft YaHei UI"/>
              </a:rPr>
              <a:t>：返回栈顶元素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push</a:t>
            </a:r>
            <a:r>
              <a:rPr lang="en-US" altLang="zh-CN" sz="2000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(</a:t>
            </a:r>
            <a:r>
              <a:rPr lang="en-US" altLang="zh-CN" sz="2000" i="1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x</a:t>
            </a:r>
            <a:r>
              <a:rPr lang="en-US" altLang="zh-CN" sz="2000" dirty="0">
                <a:solidFill>
                  <a:srgbClr val="0000CC"/>
                </a:solidFill>
                <a:latin typeface="Microsoft YaHei UI"/>
                <a:ea typeface="Microsoft YaHei UI"/>
              </a:rPr>
              <a:t>)</a:t>
            </a:r>
            <a:r>
              <a:rPr lang="zh-CN" altLang="en-US" sz="2000" dirty="0">
                <a:latin typeface="Microsoft YaHei UI"/>
                <a:ea typeface="Microsoft YaHei UI"/>
              </a:rPr>
              <a:t>：向堆栈中添加元素</a:t>
            </a:r>
            <a:r>
              <a:rPr lang="en-US" altLang="zh-CN" sz="2000" i="1" dirty="0">
                <a:latin typeface="Microsoft YaHei UI"/>
                <a:ea typeface="Microsoft YaHei UI"/>
              </a:rPr>
              <a:t>x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solidFill>
                  <a:srgbClr val="0000CC"/>
                </a:solidFill>
                <a:latin typeface="Microsoft YaHei UI"/>
                <a:ea typeface="Microsoft YaHei UI"/>
              </a:rPr>
              <a:t>pop</a:t>
            </a:r>
            <a:r>
              <a:rPr lang="en-US" altLang="zh-CN" sz="2000" dirty="0">
                <a:solidFill>
                  <a:srgbClr val="0000CC"/>
                </a:solidFill>
                <a:latin typeface="Microsoft YaHei UI"/>
                <a:ea typeface="Microsoft YaHei UI"/>
              </a:rPr>
              <a:t>()</a:t>
            </a:r>
            <a:r>
              <a:rPr lang="zh-CN" altLang="en-US" sz="2000" dirty="0">
                <a:latin typeface="Microsoft YaHei UI"/>
                <a:ea typeface="Microsoft YaHei UI"/>
              </a:rPr>
              <a:t>：删除栈顶元素</a:t>
            </a:r>
            <a:endParaRPr lang="en-US" altLang="zh-CN" sz="2000" dirty="0">
              <a:latin typeface="Microsoft YaHei UI"/>
              <a:ea typeface="Microsoft YaHei UI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Microsoft YaHei UI"/>
                <a:ea typeface="Microsoft YaHei UI"/>
              </a:rPr>
              <a:t>}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75238" y="1489075"/>
            <a:ext cx="4754562" cy="6413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 smtClean="0"/>
              <a:t>较完整版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函数模式</a:t>
            </a:r>
            <a:r>
              <a:rPr lang="en-US" altLang="zh-CN" dirty="0" smtClean="0"/>
              <a:t>)</a:t>
            </a:r>
          </a:p>
        </p:txBody>
      </p:sp>
      <p:pic>
        <p:nvPicPr>
          <p:cNvPr id="21509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573191" y="2130425"/>
            <a:ext cx="4761186" cy="3690938"/>
          </a:xfr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7DC4-74BE-404B-BFA7-DFFA58F4247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小问题：队列空和满的区分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队列空</a:t>
            </a:r>
            <a:r>
              <a:rPr lang="en-US" altLang="zh-CN" smtClean="0">
                <a:latin typeface="Microsoft YaHei UI"/>
                <a:ea typeface="Microsoft YaHei UI"/>
              </a:rPr>
              <a:t>——front == rear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队列满</a:t>
            </a:r>
            <a:r>
              <a:rPr lang="en-US" altLang="zh-CN" smtClean="0">
                <a:latin typeface="Microsoft YaHei UI"/>
                <a:ea typeface="Microsoft YaHei UI"/>
              </a:rPr>
              <a:t>——front == rear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混淆！</a:t>
            </a: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简单解决方法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最终方案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】</a:t>
            </a:r>
            <a:endParaRPr lang="zh-CN" altLang="en-US" smtClean="0">
              <a:solidFill>
                <a:srgbClr val="FF0000"/>
              </a:solidFill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  <a:latin typeface="Microsoft YaHei UI"/>
                <a:ea typeface="Microsoft YaHei UI"/>
              </a:rPr>
              <a:t>只允许最多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</a:rPr>
              <a:t>MaxSize-1</a:t>
            </a:r>
            <a:r>
              <a:rPr lang="zh-CN" altLang="en-US" smtClean="0">
                <a:solidFill>
                  <a:srgbClr val="0000CC"/>
                </a:solidFill>
                <a:latin typeface="Microsoft YaHei UI"/>
                <a:ea typeface="Microsoft YaHei UI"/>
              </a:rPr>
              <a:t>个元素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队列空：</a:t>
            </a:r>
            <a:r>
              <a:rPr lang="en-US" altLang="zh-CN" smtClean="0">
                <a:latin typeface="Microsoft YaHei UI"/>
                <a:ea typeface="Microsoft YaHei UI"/>
              </a:rPr>
              <a:t>front == rear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队列满：</a:t>
            </a:r>
            <a:r>
              <a:rPr lang="en-US" altLang="zh-CN" smtClean="0">
                <a:solidFill>
                  <a:srgbClr val="0000CC"/>
                </a:solidFill>
                <a:latin typeface="Microsoft YaHei UI"/>
                <a:ea typeface="Microsoft YaHei UI"/>
              </a:rPr>
              <a:t>front == (rear + 1) % MaxSize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60</a:t>
            </a:fld>
            <a:endParaRPr lang="zh-CN" altLang="en-US" dirty="0"/>
          </a:p>
        </p:txBody>
      </p:sp>
      <p:pic>
        <p:nvPicPr>
          <p:cNvPr id="88067" name="Picture 4" descr="fullemp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4640" y="1553820"/>
            <a:ext cx="1951848" cy="291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76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队列的数组实现（循环数组）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66976" y="1604244"/>
            <a:ext cx="9791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class Queue {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FIFO objects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public: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Queue(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MaxQueueSize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= 10);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~Queue() {delete [] queue;}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IsEmpty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() const {return front == rear;}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IsFull</a:t>
            </a:r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() const {     return (((rear + 1) % </a:t>
            </a:r>
            <a:r>
              <a:rPr lang="en-US" altLang="zh-CN" sz="18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MaxSize</a:t>
            </a:r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 == front) ? 1 : 0);}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T First() const; 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front element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Last()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const; 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last element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Queue&lt;T&gt;&amp; Add(const T&amp; x);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Queue&lt;T&gt;&amp; Delete(T&amp; x);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private: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front;   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队首</a:t>
            </a:r>
            <a:endParaRPr lang="en-US" altLang="zh-CN" sz="1800" dirty="0">
              <a:solidFill>
                <a:srgbClr val="008000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rear;    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队尾</a:t>
            </a:r>
            <a:endParaRPr lang="en-US" altLang="zh-CN" sz="1800" dirty="0">
              <a:solidFill>
                <a:srgbClr val="008000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队列容量</a:t>
            </a:r>
            <a:endParaRPr lang="en-US" altLang="zh-CN" sz="1800" dirty="0">
              <a:solidFill>
                <a:srgbClr val="008000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*queue;</a:t>
            </a:r>
            <a:r>
              <a:rPr lang="en-US" altLang="zh-CN" sz="18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// element array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队列的数组实现（循环数组）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sz="2000" dirty="0">
                <a:latin typeface="宋体" charset="-122"/>
                <a:ea typeface="宋体" charset="-122"/>
              </a:rPr>
              <a:t>构造函数</a:t>
            </a:r>
            <a:endParaRPr lang="en-US" altLang="zh-CN" sz="2000" dirty="0">
              <a:solidFill>
                <a:srgbClr val="0000FF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Queue&lt;T&gt;::Queue(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MaxQueueSize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Create an empty queue whose capacity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MaxSize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MaxQueueSize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 + 1;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queue =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new T[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front = rear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  <a:p>
            <a:pPr eaLnBrk="1" hangingPunct="1"/>
            <a:r>
              <a:rPr lang="en-US" altLang="zh-CN" dirty="0" smtClean="0">
                <a:latin typeface="Microsoft YaHei UI"/>
                <a:ea typeface="Microsoft YaHei UI"/>
              </a:rPr>
              <a:t>T</a:t>
            </a:r>
            <a:r>
              <a:rPr lang="zh-CN" altLang="en-US" dirty="0" smtClean="0">
                <a:latin typeface="Microsoft YaHei UI"/>
                <a:ea typeface="Microsoft YaHei UI"/>
              </a:rPr>
              <a:t>：基本类型， </a:t>
            </a:r>
            <a:r>
              <a:rPr lang="en-US" altLang="zh-CN" dirty="0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Microsoft YaHei UI"/>
                <a:ea typeface="Microsoft YaHei UI"/>
              </a:rPr>
              <a:t>(1)</a:t>
            </a:r>
            <a:br>
              <a:rPr lang="en-US" altLang="zh-CN" dirty="0" smtClean="0">
                <a:latin typeface="Microsoft YaHei UI"/>
                <a:ea typeface="Microsoft YaHei UI"/>
              </a:rPr>
            </a:br>
            <a:r>
              <a:rPr lang="en-US" altLang="zh-CN" dirty="0" smtClean="0">
                <a:latin typeface="Microsoft YaHei UI"/>
                <a:ea typeface="Microsoft YaHei UI"/>
              </a:rPr>
              <a:t>T</a:t>
            </a:r>
            <a:r>
              <a:rPr lang="zh-CN" altLang="en-US" dirty="0" smtClean="0">
                <a:latin typeface="Microsoft YaHei UI"/>
                <a:ea typeface="Microsoft YaHei UI"/>
              </a:rPr>
              <a:t>：用户自定义类， </a:t>
            </a:r>
            <a:r>
              <a:rPr lang="en-US" altLang="zh-CN" dirty="0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dirty="0" smtClean="0">
                <a:latin typeface="Microsoft YaHei UI"/>
                <a:ea typeface="Microsoft YaHei UI"/>
              </a:rPr>
              <a:t>(</a:t>
            </a:r>
            <a:r>
              <a:rPr lang="en-US" altLang="zh-CN" dirty="0" err="1" smtClean="0">
                <a:latin typeface="Microsoft YaHei UI"/>
                <a:ea typeface="Microsoft YaHei UI"/>
              </a:rPr>
              <a:t>MaxSize</a:t>
            </a:r>
            <a:r>
              <a:rPr lang="en-US" altLang="zh-CN" dirty="0" smtClean="0">
                <a:latin typeface="Microsoft YaHei UI"/>
                <a:ea typeface="Microsoft YaHei UI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62</a:t>
            </a:fld>
            <a:endParaRPr lang="zh-CN" altLang="en-US" dirty="0"/>
          </a:p>
        </p:txBody>
      </p:sp>
      <p:cxnSp>
        <p:nvCxnSpPr>
          <p:cNvPr id="91139" name="直接箭头连接符 4"/>
          <p:cNvCxnSpPr>
            <a:cxnSpLocks noChangeShapeType="1"/>
            <a:stCxn id="91140" idx="1"/>
          </p:cNvCxnSpPr>
          <p:nvPr/>
        </p:nvCxnSpPr>
        <p:spPr bwMode="auto">
          <a:xfrm flipH="1" flipV="1">
            <a:off x="4572002" y="3597277"/>
            <a:ext cx="2152650" cy="35394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1140" name="TextBox 5"/>
          <p:cNvSpPr txBox="1">
            <a:spLocks noChangeArrowheads="1"/>
          </p:cNvSpPr>
          <p:nvPr/>
        </p:nvSpPr>
        <p:spPr bwMode="auto">
          <a:xfrm>
            <a:off x="6724652" y="3597275"/>
            <a:ext cx="12144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留出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个额外空间</a:t>
            </a:r>
          </a:p>
        </p:txBody>
      </p:sp>
    </p:spTree>
    <p:extLst>
      <p:ext uri="{BB962C8B-B14F-4D97-AF65-F5344CB8AC3E}">
        <p14:creationId xmlns:p14="http://schemas.microsoft.com/office/powerpoint/2010/main" val="3229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  <a:ea typeface="宋体" charset="-122"/>
              </a:rPr>
              <a:t>队列的数组实现（循环数组）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  <a:ea typeface="宋体" charset="-122"/>
              </a:rPr>
              <a:t>First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Queue&lt;T&gt;::First()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first element of queue.  Throw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ea typeface="Microsoft YaHei UI"/>
              </a:rPr>
              <a:t>OutOfBounds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exception if the queue is empty.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IsEmpty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()) throw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OutOfBounds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queue[(front + 1) 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Microsoft YaHei UI"/>
              </a:rPr>
              <a:t>% </a:t>
            </a:r>
            <a:r>
              <a:rPr lang="en-US" altLang="zh-CN" sz="2000" dirty="0" err="1">
                <a:solidFill>
                  <a:srgbClr val="FF0000"/>
                </a:solidFill>
                <a:latin typeface="Tahoma" pitchFamily="34" charset="0"/>
                <a:ea typeface="Microsoft YaHei UI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  <a:p>
            <a:endParaRPr lang="zh-CN" altLang="en-US" sz="2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  <a:ea typeface="宋体" charset="-122"/>
              </a:rPr>
              <a:t>Last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Queue&lt;T&gt;::Last()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last element of queue.  Throw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</a:t>
            </a:r>
            <a:r>
              <a:rPr lang="en-US" altLang="zh-CN" sz="2000" dirty="0" err="1">
                <a:solidFill>
                  <a:srgbClr val="008000"/>
                </a:solidFill>
                <a:latin typeface="Tahoma" pitchFamily="34" charset="0"/>
                <a:ea typeface="Microsoft YaHei UI"/>
              </a:rPr>
              <a:t>OutOfBounds</a:t>
            </a: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exception if the queue is empty.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IsEmpty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()) throw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OutOfBounds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queue[rear];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  <a:endParaRPr lang="en-US" altLang="zh-CN" sz="2000" dirty="0">
              <a:latin typeface="Microsoft YaHei UI"/>
              <a:ea typeface="Microsoft YaHei UI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4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插入操作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Queue&lt;T&gt;&amp; Queue&lt;T&gt;::Add(const T&amp; x)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Add x to the rear of</a:t>
            </a:r>
            <a:r>
              <a:rPr lang="zh-CN" altLang="en-US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the queue.  Throw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NoMem exception if the queue is full.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(IsFull()) throw NoMem();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rear = (rear + 1) % MaxSize;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queue[rear] = x;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  <a:p>
            <a:pPr eaLnBrk="1" hangingPunct="1"/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4450" y="5043492"/>
            <a:ext cx="4875053" cy="89255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请思考：当队列为空时，</a:t>
            </a:r>
            <a:endParaRPr lang="en-US" altLang="zh-CN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插入的第一个元素在什么位置？</a:t>
            </a:r>
          </a:p>
        </p:txBody>
      </p:sp>
    </p:spTree>
    <p:extLst>
      <p:ext uri="{BB962C8B-B14F-4D97-AF65-F5344CB8AC3E}">
        <p14:creationId xmlns:p14="http://schemas.microsoft.com/office/powerpoint/2010/main" val="12407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删除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Queue&lt;T&gt;&amp; Queue&lt;T&gt;::Delete(T&amp; x)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Delete first element and put in x.  Throw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OutOfBounds exception if the queue is empty.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(IsEmpty()) throw OutOfBounds();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front = (front + 1) % MaxSize;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x = queue[front];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*this;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  <a:p>
            <a:pPr eaLnBrk="1" hangingPunct="1"/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8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链表描述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455738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两种指针方向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</a:rPr>
              <a:t>front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rear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rearfront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66</a:t>
            </a:fld>
            <a:endParaRPr lang="zh-CN" altLang="en-US" dirty="0"/>
          </a:p>
        </p:txBody>
      </p:sp>
      <p:pic>
        <p:nvPicPr>
          <p:cNvPr id="97283" name="Picture 4" descr="2li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70226"/>
            <a:ext cx="582295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9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插入操作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5410200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同样高效，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67</a:t>
            </a:fld>
            <a:endParaRPr lang="zh-CN" altLang="en-US" dirty="0"/>
          </a:p>
        </p:txBody>
      </p:sp>
      <p:pic>
        <p:nvPicPr>
          <p:cNvPr id="98307" name="Picture 4" descr="link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1"/>
            <a:ext cx="74247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5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删除操作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5562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Microsoft YaHei UI"/>
                <a:ea typeface="Microsoft YaHei UI"/>
              </a:rPr>
              <a:t>front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rear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(1)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 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，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rearfront </a:t>
            </a:r>
            <a:r>
              <a:rPr lang="en-US" altLang="zh-CN" smtClean="0">
                <a:latin typeface="Microsoft YaHei UI"/>
                <a:ea typeface="Microsoft YaHei UI"/>
                <a:cs typeface="Times New Roman" pitchFamily="18" charset="0"/>
              </a:rPr>
              <a:t>Θ</a:t>
            </a:r>
            <a:r>
              <a:rPr lang="en-US" altLang="zh-CN" smtClean="0">
                <a:latin typeface="Microsoft YaHei UI"/>
                <a:ea typeface="Microsoft YaHei UI"/>
              </a:rPr>
              <a:t>(n)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68</a:t>
            </a:fld>
            <a:endParaRPr lang="zh-CN" altLang="en-US" dirty="0"/>
          </a:p>
        </p:txBody>
      </p:sp>
      <p:pic>
        <p:nvPicPr>
          <p:cNvPr id="99331" name="Picture 4" descr="link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3038"/>
            <a:ext cx="74422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495672" y="379406"/>
            <a:ext cx="5253362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因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Delete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操作的复杂性差异，</a:t>
            </a:r>
            <a:endParaRPr lang="en-US" altLang="zh-CN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故选择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front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  <a:sym typeface="Wingdings" panose="05000000000000000000" pitchFamily="2" charset="2"/>
              </a:rPr>
              <a:t>rear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  <a:sym typeface="Wingdings" panose="05000000000000000000" pitchFamily="2" charset="2"/>
              </a:rPr>
              <a:t>的链接方式</a:t>
            </a:r>
            <a:endParaRPr lang="zh-CN" alt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4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  <a:ea typeface="宋体" charset="-122"/>
              </a:rPr>
              <a:t>LinkedQueue</a:t>
            </a:r>
            <a:r>
              <a:rPr lang="zh-CN" altLang="en-US" smtClean="0">
                <a:latin typeface="宋体" charset="-122"/>
                <a:ea typeface="宋体" charset="-122"/>
              </a:rPr>
              <a:t>类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4555"/>
            <a:ext cx="7886700" cy="4692408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// FIFO objects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() {front = rear = 0;}</a:t>
            </a:r>
            <a:endParaRPr lang="en-US" altLang="zh-CN" sz="19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~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// destructor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bool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IsEmpty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() const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          {return ((front) ? false : true);}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bool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900" dirty="0" err="1">
                <a:solidFill>
                  <a:srgbClr val="0000FF"/>
                </a:solidFill>
                <a:latin typeface="Tahoma" panose="020B0604030504040204" pitchFamily="34" charset="0"/>
              </a:rPr>
              <a:t>IsFull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() const;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      T First() const; </a:t>
            </a: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// return first element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T Last()</a:t>
            </a: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900" dirty="0">
                <a:solidFill>
                  <a:srgbClr val="0000FF"/>
                </a:solidFill>
                <a:latin typeface="Tahoma" panose="020B0604030504040204" pitchFamily="34" charset="0"/>
              </a:rPr>
              <a:t>const; </a:t>
            </a: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// return last element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</a:t>
            </a:r>
            <a:r>
              <a:rPr lang="en-US" altLang="zh-CN" sz="19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LinkedQueue</a:t>
            </a: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&lt;T&gt;&amp; Add(const T&amp; x);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900" dirty="0" err="1">
                <a:solidFill>
                  <a:srgbClr val="0000FF"/>
                </a:solidFill>
                <a:latin typeface="Tahoma" pitchFamily="34" charset="0"/>
                <a:ea typeface="Microsoft YaHei UI"/>
              </a:rPr>
              <a:t>LinkedQueue</a:t>
            </a: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&lt;T&gt;&amp; Delete(T&amp; x);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private: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Node&lt;T&gt; *front;  </a:t>
            </a:r>
            <a:r>
              <a:rPr lang="en-US" altLang="zh-CN" sz="19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pointer to first node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   </a:t>
            </a: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Node&lt;T&gt; *rear;</a:t>
            </a:r>
            <a:r>
              <a:rPr lang="en-US" altLang="zh-CN" sz="1900" dirty="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// pointer to last node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altLang="zh-CN" sz="1900" dirty="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};</a:t>
            </a:r>
            <a:endParaRPr lang="en-US" altLang="zh-CN" sz="19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9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endParaRPr lang="en-US" altLang="zh-CN" sz="1900" dirty="0" smtClean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69</a:t>
            </a:fld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39278" y="5733014"/>
            <a:ext cx="717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与数组队列</a:t>
            </a:r>
            <a:r>
              <a:rPr lang="zh-CN" altLang="en-US" b="1" dirty="0"/>
              <a:t>相比，减少了两个数据成员：</a:t>
            </a:r>
            <a:r>
              <a:rPr lang="en-US" altLang="zh-CN" b="1" dirty="0" err="1">
                <a:solidFill>
                  <a:srgbClr val="FF0000"/>
                </a:solidFill>
              </a:rPr>
              <a:t>MaxSize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2153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实现描述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template&lt;class T&gt;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class stack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{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public: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~stack() {}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= 0;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true </a:t>
            </a:r>
            <a:r>
              <a:rPr lang="en-US" altLang="zh-CN" sz="1800" dirty="0" err="1"/>
              <a:t>iff</a:t>
            </a:r>
            <a:r>
              <a:rPr lang="en-US" altLang="zh-CN" sz="1800" dirty="0"/>
              <a:t> stack is empty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= 0;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number of elements in stack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T&amp; top() = 0;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reference to the top element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void pop() = 0;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remove the top element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 = 0;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insert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 at the top of the stack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};</a:t>
            </a: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0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析构函数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LinkedQueue&lt;T&gt;::~LinkedQueue()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Queue destructor.  Delete all nodes.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Node&lt;T&gt; *next;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while (front) 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next = front-&gt;link;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delete front;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front = next;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70</a:t>
            </a:fld>
            <a:endParaRPr lang="zh-CN" altLang="en-US" dirty="0"/>
          </a:p>
        </p:txBody>
      </p:sp>
      <p:sp>
        <p:nvSpPr>
          <p:cNvPr id="102403" name="TextBox 3"/>
          <p:cNvSpPr txBox="1">
            <a:spLocks noChangeArrowheads="1"/>
          </p:cNvSpPr>
          <p:nvPr/>
        </p:nvSpPr>
        <p:spPr bwMode="auto">
          <a:xfrm>
            <a:off x="4033838" y="4505325"/>
            <a:ext cx="484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析构函数与许多基于链表的数据结构都相似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  <a:ea typeface="宋体" charset="-122"/>
              </a:rPr>
              <a:t>IsFull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bool LinkedQueue&lt;T&gt;::IsFull() const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Is the queue full?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Node&lt;T&gt; *p;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try {p = new Node&lt;T&gt;;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  delete p;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     return false;}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catch (NoMem) {return true;}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1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  <a:ea typeface="宋体" charset="-122"/>
              </a:rPr>
              <a:t>First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LinkedQueue&lt;T&gt;::First()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first element of queue.  Throw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OutOfBounds exception if the queue is empty.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(IsEmpty()) throw OutOfBounds();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front-&gt;data;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3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  <a:ea typeface="宋体" charset="-122"/>
              </a:rPr>
              <a:t>Last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 LinkedQueue&lt;T&gt;::Last() const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// Return last element of queue.  Throw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 OutOfBounds exception if the queue is empty.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if (IsEmpty()) throw OutOfBounds();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rear-&gt;data;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插入操作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LinkedQueue&lt;T&gt;&amp; LinkedQueue&lt;T&gt;::Add(const T&amp; x)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Node&lt;T&gt; *p =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new Node&lt;T&gt;;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p-&gt;data = x;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p-&gt;link = 0;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</a:rPr>
              <a:t>新建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</a:rPr>
              <a:t>节点并赋值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if (front) rear-&gt;link = p;  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else front = p;             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rear = p;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return *this;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400"/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endParaRPr lang="en-US" altLang="zh-CN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74</a:t>
            </a:fld>
            <a:endParaRPr lang="zh-CN" altLang="en-US" dirty="0"/>
          </a:p>
        </p:txBody>
      </p:sp>
      <p:sp>
        <p:nvSpPr>
          <p:cNvPr id="106499" name="右大括号 3"/>
          <p:cNvSpPr>
            <a:spLocks/>
          </p:cNvSpPr>
          <p:nvPr/>
        </p:nvSpPr>
        <p:spPr bwMode="auto">
          <a:xfrm>
            <a:off x="4930776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6500" name="TextBox 4"/>
          <p:cNvSpPr txBox="1">
            <a:spLocks noChangeArrowheads="1"/>
          </p:cNvSpPr>
          <p:nvPr/>
        </p:nvSpPr>
        <p:spPr bwMode="auto">
          <a:xfrm>
            <a:off x="5289551" y="4494214"/>
            <a:ext cx="125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两种情况：</a:t>
            </a:r>
          </a:p>
        </p:txBody>
      </p:sp>
      <p:sp>
        <p:nvSpPr>
          <p:cNvPr id="106501" name="右大括号 5"/>
          <p:cNvSpPr>
            <a:spLocks/>
          </p:cNvSpPr>
          <p:nvPr/>
        </p:nvSpPr>
        <p:spPr bwMode="auto">
          <a:xfrm flipH="1">
            <a:off x="6365876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6502" name="TextBox 6"/>
          <p:cNvSpPr txBox="1">
            <a:spLocks noChangeArrowheads="1"/>
          </p:cNvSpPr>
          <p:nvPr/>
        </p:nvSpPr>
        <p:spPr bwMode="auto">
          <a:xfrm>
            <a:off x="6724650" y="4146550"/>
            <a:ext cx="161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队列不为空</a:t>
            </a:r>
          </a:p>
        </p:txBody>
      </p:sp>
      <p:sp>
        <p:nvSpPr>
          <p:cNvPr id="106503" name="TextBox 7"/>
          <p:cNvSpPr txBox="1">
            <a:spLocks noChangeArrowheads="1"/>
          </p:cNvSpPr>
          <p:nvPr/>
        </p:nvSpPr>
        <p:spPr bwMode="auto">
          <a:xfrm>
            <a:off x="6724650" y="4852989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队列为空</a:t>
            </a:r>
          </a:p>
        </p:txBody>
      </p:sp>
    </p:spTree>
    <p:extLst>
      <p:ext uri="{BB962C8B-B14F-4D97-AF65-F5344CB8AC3E}">
        <p14:creationId xmlns:p14="http://schemas.microsoft.com/office/powerpoint/2010/main" val="28829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删除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template&lt;class T&gt;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LinkedQueue&lt;T&gt;&amp; LinkedQueue&lt;T&gt;::Delete(T&amp; x)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if (IsEmpty()) throw OutOfBounds();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x = front-&gt;data;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备份当前队首节点值</a:t>
            </a:r>
            <a:endParaRPr lang="en-US" altLang="zh-CN" sz="2400">
              <a:solidFill>
                <a:srgbClr val="0000FF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Node&lt;T&gt; *p = front;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front = front-&gt;link;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确定新的队首</a:t>
            </a:r>
            <a:endParaRPr lang="en-US" altLang="zh-CN" sz="2400">
              <a:solidFill>
                <a:srgbClr val="0000FF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delete p;</a:t>
            </a: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释放原队首的空间</a:t>
            </a:r>
            <a:endParaRPr lang="en-US" altLang="zh-CN" sz="2400">
              <a:solidFill>
                <a:srgbClr val="0000FF"/>
              </a:solidFill>
              <a:latin typeface="Tahoma" pitchFamily="34" charset="0"/>
              <a:ea typeface="Microsoft YaHei UI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   return *this;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itchFamily="34" charset="0"/>
                <a:ea typeface="Microsoft YaHei UI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itchFamily="34" charset="0"/>
                <a:ea typeface="Microsoft YaHei UI"/>
              </a:rPr>
              <a:t>   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小结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队列的两种实现方式</a:t>
            </a:r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76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66647"/>
              </p:ext>
            </p:extLst>
          </p:nvPr>
        </p:nvGraphicFramePr>
        <p:xfrm>
          <a:off x="1343026" y="2352676"/>
          <a:ext cx="6480175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49"/>
                <a:gridCol w="2340063"/>
                <a:gridCol w="2340063"/>
              </a:tblGrid>
              <a:tr h="370769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数组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链表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Create()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Θ(1)/Θ(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MaxSize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Destroy()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Θ(1)/Θ(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MaxSize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Θ(n)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IsEmpty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IsFull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First()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Last()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 smtClean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 smtClean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Add()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Delete()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课堂练习</a:t>
            </a: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某队列允许在其两端进行入队操作，但仅允许在一端进行出队操作。设入队顺序是</a:t>
            </a:r>
            <a:r>
              <a:rPr lang="en-US" altLang="zh-CN" smtClean="0">
                <a:latin typeface="Microsoft YaHei UI"/>
                <a:ea typeface="Microsoft YaHei UI"/>
              </a:rPr>
              <a:t>abcde</a:t>
            </a:r>
            <a:r>
              <a:rPr lang="zh-CN" altLang="en-US" smtClean="0">
                <a:latin typeface="Microsoft YaHei UI"/>
                <a:ea typeface="Microsoft YaHei UI"/>
              </a:rPr>
              <a:t>，则不可能得到的出队顺序是</a:t>
            </a:r>
            <a:r>
              <a:rPr lang="en-US" altLang="zh-CN" smtClean="0">
                <a:latin typeface="Microsoft YaHei UI"/>
                <a:ea typeface="Microsoft YaHei UI"/>
              </a:rPr>
              <a:t>________</a:t>
            </a:r>
            <a:r>
              <a:rPr lang="zh-CN" altLang="en-US" smtClean="0">
                <a:latin typeface="Microsoft YaHei UI"/>
                <a:ea typeface="Microsoft YaHei UI"/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Microsoft YaHei UI"/>
                <a:ea typeface="Microsoft YaHei UI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bacde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B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dbace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C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dbcae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	D</a:t>
            </a:r>
            <a:r>
              <a:rPr lang="zh-CN" altLang="en-US" smtClean="0">
                <a:solidFill>
                  <a:srgbClr val="FF0000"/>
                </a:solidFill>
                <a:latin typeface="Microsoft YaHei UI"/>
                <a:ea typeface="Microsoft YaHei UI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/>
                <a:ea typeface="Microsoft YaHei UI"/>
              </a:rPr>
              <a:t>ecbad</a:t>
            </a:r>
            <a:endParaRPr lang="zh-CN" altLang="en-US" smtClean="0">
              <a:solidFill>
                <a:srgbClr val="FF0000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7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队列的应用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  <a:pPr>
                <a:defRPr/>
              </a:pPr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0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火车车厢重排问题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804864" y="1525588"/>
            <a:ext cx="7481887" cy="4570412"/>
          </a:xfrm>
        </p:spPr>
        <p:txBody>
          <a:bodyPr/>
          <a:lstStyle/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缓冲铁轨按</a:t>
            </a:r>
            <a:r>
              <a:rPr lang="en-US" altLang="zh-CN" smtClean="0">
                <a:latin typeface="Microsoft YaHei UI"/>
                <a:ea typeface="Microsoft YaHei UI"/>
              </a:rPr>
              <a:t>FIFO</a:t>
            </a:r>
            <a:r>
              <a:rPr lang="zh-CN" altLang="en-US" smtClean="0">
                <a:latin typeface="Microsoft YaHei UI"/>
                <a:ea typeface="Microsoft YaHei UI"/>
              </a:rPr>
              <a:t>方式工作</a:t>
            </a: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也只允许：入轨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缓冲，缓冲出轨</a:t>
            </a:r>
          </a:p>
          <a:p>
            <a:pPr lvl="1" eaLnBrk="1" hangingPunct="1"/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H</a:t>
            </a:r>
            <a:r>
              <a:rPr lang="en-US" altLang="zh-CN" baseline="-25000" smtClean="0">
                <a:latin typeface="Microsoft YaHei UI"/>
                <a:ea typeface="Microsoft YaHei UI"/>
                <a:sym typeface="Wingdings" pitchFamily="2" charset="2"/>
              </a:rPr>
              <a:t>k</a:t>
            </a:r>
            <a:r>
              <a:rPr lang="zh-CN" altLang="en-US" smtClean="0">
                <a:latin typeface="Microsoft YaHei UI"/>
                <a:ea typeface="Microsoft YaHei UI"/>
                <a:sym typeface="Wingdings" pitchFamily="2" charset="2"/>
              </a:rPr>
              <a:t>为入轨出轨的直通轨，可用来缓冲的为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H</a:t>
            </a:r>
            <a:r>
              <a:rPr lang="en-US" altLang="zh-CN" baseline="-25000" smtClean="0">
                <a:latin typeface="Microsoft YaHei UI"/>
                <a:ea typeface="Microsoft YaHei UI"/>
                <a:sym typeface="Wingdings" pitchFamily="2" charset="2"/>
              </a:rPr>
              <a:t>1</a:t>
            </a:r>
            <a:r>
              <a:rPr lang="en-US" altLang="zh-CN" smtClean="0">
                <a:latin typeface="Microsoft YaHei UI"/>
                <a:ea typeface="Microsoft YaHei UI"/>
                <a:sym typeface="Wingdings" pitchFamily="2" charset="2"/>
              </a:rPr>
              <a:t>~H</a:t>
            </a:r>
            <a:r>
              <a:rPr lang="en-US" altLang="zh-CN" baseline="-25000" smtClean="0">
                <a:latin typeface="Microsoft YaHei UI"/>
                <a:ea typeface="Microsoft YaHei UI"/>
                <a:sym typeface="Wingdings" pitchFamily="2" charset="2"/>
              </a:rPr>
              <a:t>k-1</a:t>
            </a:r>
          </a:p>
          <a:p>
            <a:pPr lvl="1" eaLnBrk="1" hangingPunct="1"/>
            <a:endParaRPr lang="en-US" altLang="zh-CN" smtClean="0">
              <a:latin typeface="Microsoft YaHei UI"/>
              <a:ea typeface="Microsoft YaHei U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79</a:t>
            </a:fld>
            <a:endParaRPr lang="zh-CN" altLang="en-US" dirty="0"/>
          </a:p>
        </p:txBody>
      </p:sp>
      <p:pic>
        <p:nvPicPr>
          <p:cNvPr id="111619" name="Picture 4" descr="railr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4038601"/>
            <a:ext cx="7762875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1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使用数组实现（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8" y="1825625"/>
            <a:ext cx="475456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 : public stack&lt;T&gt;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;         // current top of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arrayLength</a:t>
            </a:r>
            <a:r>
              <a:rPr lang="en-US" altLang="zh-CN" sz="1800" dirty="0"/>
              <a:t>;      // stack capacity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 *stack;           // element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~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() {delete [] stack;}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+ 1;}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</a:t>
            </a:r>
            <a:r>
              <a:rPr lang="zh-CN" altLang="en-US" sz="1800" dirty="0"/>
              <a:t>  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pop()</a:t>
            </a:r>
            <a:r>
              <a:rPr lang="zh-CN" altLang="en-US" sz="1800" dirty="0"/>
              <a:t>  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1588" y="1825625"/>
            <a:ext cx="498951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template&lt;class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T&amp;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&lt;T&gt;:</a:t>
            </a:r>
            <a:r>
              <a:rPr lang="zh-CN" altLang="en-US" sz="1800" dirty="0"/>
              <a:t>：</a:t>
            </a:r>
            <a:r>
              <a:rPr lang="en-US" altLang="zh-CN" sz="1800" dirty="0"/>
              <a:t>top()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if (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stack[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&lt;T&gt;::pop()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if (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stack[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--].~T();  </a:t>
            </a:r>
            <a:br>
              <a:rPr lang="en-US" altLang="zh-CN" sz="1800" dirty="0"/>
            </a:br>
            <a:r>
              <a:rPr lang="en-US" altLang="zh-CN" sz="1800" dirty="0"/>
              <a:t>         // destructor for 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例子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80</a:t>
            </a:fld>
            <a:endParaRPr lang="zh-CN" altLang="en-US" dirty="0"/>
          </a:p>
        </p:txBody>
      </p:sp>
      <p:graphicFrame>
        <p:nvGraphicFramePr>
          <p:cNvPr id="1025161" name="Group 137"/>
          <p:cNvGraphicFramePr>
            <a:graphicFrameLocks noGrp="1"/>
          </p:cNvGraphicFramePr>
          <p:nvPr/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516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02445"/>
              </p:ext>
            </p:extLst>
          </p:nvPr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96" name="Rectangle 120"/>
          <p:cNvSpPr>
            <a:spLocks noChangeArrowheads="1"/>
          </p:cNvSpPr>
          <p:nvPr/>
        </p:nvSpPr>
        <p:spPr bwMode="ltGray">
          <a:xfrm>
            <a:off x="4343401" y="4191000"/>
            <a:ext cx="474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H1</a:t>
            </a:r>
          </a:p>
        </p:txBody>
      </p:sp>
      <p:graphicFrame>
        <p:nvGraphicFramePr>
          <p:cNvPr id="1025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16813"/>
              </p:ext>
            </p:extLst>
          </p:nvPr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09" name="Rectangle 133"/>
          <p:cNvSpPr>
            <a:spLocks noChangeArrowheads="1"/>
          </p:cNvSpPr>
          <p:nvPr/>
        </p:nvSpPr>
        <p:spPr bwMode="ltGray">
          <a:xfrm>
            <a:off x="4343401" y="63246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H2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1219201" y="1371600"/>
            <a:ext cx="4081463" cy="4267200"/>
            <a:chOff x="768" y="864"/>
            <a:chExt cx="2571" cy="2688"/>
          </a:xfrm>
        </p:grpSpPr>
        <p:sp>
          <p:nvSpPr>
            <p:cNvPr id="112732" name="Rectangle 139"/>
            <p:cNvSpPr>
              <a:spLocks noChangeArrowheads="1"/>
            </p:cNvSpPr>
            <p:nvPr/>
          </p:nvSpPr>
          <p:spPr bwMode="ltGray">
            <a:xfrm>
              <a:off x="768" y="864"/>
              <a:ext cx="15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33" name="Text Box 141"/>
            <p:cNvSpPr txBox="1">
              <a:spLocks noChangeArrowheads="1"/>
            </p:cNvSpPr>
            <p:nvPr/>
          </p:nvSpPr>
          <p:spPr bwMode="ltGray">
            <a:xfrm>
              <a:off x="22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34" name="Text Box 142"/>
            <p:cNvSpPr txBox="1">
              <a:spLocks noChangeArrowheads="1"/>
            </p:cNvSpPr>
            <p:nvPr/>
          </p:nvSpPr>
          <p:spPr bwMode="ltGray">
            <a:xfrm>
              <a:off x="3147" y="29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1219200" y="1857376"/>
            <a:ext cx="3733800" cy="3781425"/>
            <a:chOff x="768" y="1170"/>
            <a:chExt cx="2352" cy="2382"/>
          </a:xfrm>
        </p:grpSpPr>
        <p:sp>
          <p:nvSpPr>
            <p:cNvPr id="112729" name="Rectangle 144"/>
            <p:cNvSpPr>
              <a:spLocks noChangeArrowheads="1"/>
            </p:cNvSpPr>
            <p:nvPr/>
          </p:nvSpPr>
          <p:spPr bwMode="ltGray">
            <a:xfrm>
              <a:off x="768" y="1170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&gt;3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30" name="Text Box 145"/>
            <p:cNvSpPr txBox="1">
              <a:spLocks noChangeArrowheads="1"/>
            </p:cNvSpPr>
            <p:nvPr/>
          </p:nvSpPr>
          <p:spPr bwMode="ltGray">
            <a:xfrm>
              <a:off x="196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31" name="Text Box 146"/>
            <p:cNvSpPr txBox="1">
              <a:spLocks noChangeArrowheads="1"/>
            </p:cNvSpPr>
            <p:nvPr/>
          </p:nvSpPr>
          <p:spPr bwMode="ltGray">
            <a:xfrm>
              <a:off x="292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4" name="Group 155"/>
          <p:cNvGrpSpPr>
            <a:grpSpLocks/>
          </p:cNvGrpSpPr>
          <p:nvPr/>
        </p:nvGrpSpPr>
        <p:grpSpPr bwMode="auto">
          <a:xfrm>
            <a:off x="1219200" y="2333626"/>
            <a:ext cx="3352800" cy="3305175"/>
            <a:chOff x="768" y="1470"/>
            <a:chExt cx="2112" cy="2082"/>
          </a:xfrm>
        </p:grpSpPr>
        <p:sp>
          <p:nvSpPr>
            <p:cNvPr id="112726" name="Rectangle 148"/>
            <p:cNvSpPr>
              <a:spLocks noChangeArrowheads="1"/>
            </p:cNvSpPr>
            <p:nvPr/>
          </p:nvSpPr>
          <p:spPr bwMode="ltGray">
            <a:xfrm>
              <a:off x="768" y="1470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&gt;6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H1</a:t>
              </a:r>
              <a:endParaRPr lang="en-US" altLang="zh-CN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27" name="Text Box 149"/>
            <p:cNvSpPr txBox="1">
              <a:spLocks noChangeArrowheads="1"/>
            </p:cNvSpPr>
            <p:nvPr/>
          </p:nvSpPr>
          <p:spPr bwMode="ltGray">
            <a:xfrm>
              <a:off x="172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8" name="Text Box 150"/>
            <p:cNvSpPr txBox="1">
              <a:spLocks noChangeArrowheads="1"/>
            </p:cNvSpPr>
            <p:nvPr/>
          </p:nvSpPr>
          <p:spPr bwMode="ltGray">
            <a:xfrm>
              <a:off x="268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" name="Group 160"/>
          <p:cNvGrpSpPr>
            <a:grpSpLocks/>
          </p:cNvGrpSpPr>
          <p:nvPr/>
        </p:nvGrpSpPr>
        <p:grpSpPr bwMode="auto">
          <a:xfrm>
            <a:off x="1219201" y="2819401"/>
            <a:ext cx="4100513" cy="3414713"/>
            <a:chOff x="768" y="1776"/>
            <a:chExt cx="2583" cy="2151"/>
          </a:xfrm>
        </p:grpSpPr>
        <p:sp>
          <p:nvSpPr>
            <p:cNvPr id="112723" name="Rectangle 152"/>
            <p:cNvSpPr>
              <a:spLocks noChangeArrowheads="1"/>
            </p:cNvSpPr>
            <p:nvPr/>
          </p:nvSpPr>
          <p:spPr bwMode="ltGray">
            <a:xfrm>
              <a:off x="768" y="1776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&lt;9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24" name="Text Box 153"/>
            <p:cNvSpPr txBox="1">
              <a:spLocks noChangeArrowheads="1"/>
            </p:cNvSpPr>
            <p:nvPr/>
          </p:nvSpPr>
          <p:spPr bwMode="ltGray">
            <a:xfrm>
              <a:off x="149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5" name="Text Box 154"/>
            <p:cNvSpPr txBox="1">
              <a:spLocks noChangeArrowheads="1"/>
            </p:cNvSpPr>
            <p:nvPr/>
          </p:nvSpPr>
          <p:spPr bwMode="ltGray">
            <a:xfrm>
              <a:off x="3159" y="373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" name="Group 165"/>
          <p:cNvGrpSpPr>
            <a:grpSpLocks/>
          </p:cNvGrpSpPr>
          <p:nvPr/>
        </p:nvGrpSpPr>
        <p:grpSpPr bwMode="auto">
          <a:xfrm>
            <a:off x="1219200" y="3295650"/>
            <a:ext cx="3733800" cy="2952750"/>
            <a:chOff x="768" y="2076"/>
            <a:chExt cx="2352" cy="1860"/>
          </a:xfrm>
        </p:grpSpPr>
        <p:sp>
          <p:nvSpPr>
            <p:cNvPr id="112720" name="Rectangle 156"/>
            <p:cNvSpPr>
              <a:spLocks noChangeArrowheads="1"/>
            </p:cNvSpPr>
            <p:nvPr/>
          </p:nvSpPr>
          <p:spPr bwMode="ltGray">
            <a:xfrm>
              <a:off x="768" y="2076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&gt;2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21" name="Text Box 157"/>
            <p:cNvSpPr txBox="1">
              <a:spLocks noChangeArrowheads="1"/>
            </p:cNvSpPr>
            <p:nvPr/>
          </p:nvSpPr>
          <p:spPr bwMode="ltGray">
            <a:xfrm>
              <a:off x="128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2" name="Text Box 158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7" name="Group 166"/>
          <p:cNvGrpSpPr>
            <a:grpSpLocks/>
          </p:cNvGrpSpPr>
          <p:nvPr/>
        </p:nvGrpSpPr>
        <p:grpSpPr bwMode="auto">
          <a:xfrm>
            <a:off x="1219200" y="3781426"/>
            <a:ext cx="3352800" cy="2466975"/>
            <a:chOff x="768" y="2382"/>
            <a:chExt cx="2112" cy="1554"/>
          </a:xfrm>
        </p:grpSpPr>
        <p:sp>
          <p:nvSpPr>
            <p:cNvPr id="112717" name="Rectangle 161"/>
            <p:cNvSpPr>
              <a:spLocks noChangeArrowheads="1"/>
            </p:cNvSpPr>
            <p:nvPr/>
          </p:nvSpPr>
          <p:spPr bwMode="ltGray">
            <a:xfrm>
              <a:off x="768" y="2382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&gt;4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718" name="Text Box 162"/>
            <p:cNvSpPr txBox="1">
              <a:spLocks noChangeArrowheads="1"/>
            </p:cNvSpPr>
            <p:nvPr/>
          </p:nvSpPr>
          <p:spPr bwMode="ltGray">
            <a:xfrm>
              <a:off x="10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19" name="Text Box 16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例子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z="1400" smtClean="0"/>
              <a:pPr>
                <a:defRPr/>
              </a:pPr>
              <a:t>81</a:t>
            </a:fld>
            <a:endParaRPr lang="zh-CN" altLang="en-US" sz="1400" dirty="0"/>
          </a:p>
        </p:txBody>
      </p:sp>
      <p:graphicFrame>
        <p:nvGraphicFramePr>
          <p:cNvPr id="10956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6484"/>
              </p:ext>
            </p:extLst>
          </p:nvPr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572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91899"/>
              </p:ext>
            </p:extLst>
          </p:nvPr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20" name="Rectangle 57"/>
          <p:cNvSpPr>
            <a:spLocks noChangeArrowheads="1"/>
          </p:cNvSpPr>
          <p:nvPr/>
        </p:nvSpPr>
        <p:spPr bwMode="ltGray">
          <a:xfrm>
            <a:off x="4343401" y="4191000"/>
            <a:ext cx="474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H1</a:t>
            </a:r>
          </a:p>
        </p:txBody>
      </p:sp>
      <p:graphicFrame>
        <p:nvGraphicFramePr>
          <p:cNvPr id="109573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0570"/>
              </p:ext>
            </p:extLst>
          </p:nvPr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33" name="Rectangle 70"/>
          <p:cNvSpPr>
            <a:spLocks noChangeArrowheads="1"/>
          </p:cNvSpPr>
          <p:nvPr/>
        </p:nvSpPr>
        <p:spPr bwMode="ltGray">
          <a:xfrm>
            <a:off x="4343401" y="6324600"/>
            <a:ext cx="474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H2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117601" y="1524000"/>
            <a:ext cx="7616825" cy="4114800"/>
            <a:chOff x="704" y="960"/>
            <a:chExt cx="4798" cy="2592"/>
          </a:xfrm>
        </p:grpSpPr>
        <p:sp>
          <p:nvSpPr>
            <p:cNvPr id="113759" name="Rectangle 91"/>
            <p:cNvSpPr>
              <a:spLocks noChangeArrowheads="1"/>
            </p:cNvSpPr>
            <p:nvPr/>
          </p:nvSpPr>
          <p:spPr bwMode="ltGray">
            <a:xfrm>
              <a:off x="704" y="960"/>
              <a:ext cx="14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：次序对，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3760" name="Text Box 92"/>
            <p:cNvSpPr txBox="1">
              <a:spLocks noChangeArrowheads="1"/>
            </p:cNvSpPr>
            <p:nvPr/>
          </p:nvSpPr>
          <p:spPr bwMode="ltGray">
            <a:xfrm>
              <a:off x="78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61" name="Text Box 93"/>
            <p:cNvSpPr txBox="1">
              <a:spLocks noChangeArrowheads="1"/>
            </p:cNvSpPr>
            <p:nvPr/>
          </p:nvSpPr>
          <p:spPr bwMode="ltGray">
            <a:xfrm>
              <a:off x="531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1117601" y="2057400"/>
            <a:ext cx="7235825" cy="4191000"/>
            <a:chOff x="704" y="1296"/>
            <a:chExt cx="4558" cy="2640"/>
          </a:xfrm>
        </p:grpSpPr>
        <p:sp>
          <p:nvSpPr>
            <p:cNvPr id="113752" name="Rectangle 101"/>
            <p:cNvSpPr>
              <a:spLocks noChangeArrowheads="1"/>
            </p:cNvSpPr>
            <p:nvPr/>
          </p:nvSpPr>
          <p:spPr bwMode="ltGray">
            <a:xfrm>
              <a:off x="704" y="1296"/>
              <a:ext cx="13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3753" name="Text Box 105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4" name="Text Box 106"/>
            <p:cNvSpPr txBox="1">
              <a:spLocks noChangeArrowheads="1"/>
            </p:cNvSpPr>
            <p:nvPr/>
          </p:nvSpPr>
          <p:spPr bwMode="ltGray">
            <a:xfrm>
              <a:off x="3159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5" name="Text Box 107"/>
            <p:cNvSpPr txBox="1">
              <a:spLocks noChangeArrowheads="1"/>
            </p:cNvSpPr>
            <p:nvPr/>
          </p:nvSpPr>
          <p:spPr bwMode="ltGray">
            <a:xfrm>
              <a:off x="3159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6" name="Text Box 109"/>
            <p:cNvSpPr txBox="1">
              <a:spLocks noChangeArrowheads="1"/>
            </p:cNvSpPr>
            <p:nvPr/>
          </p:nvSpPr>
          <p:spPr bwMode="ltGray">
            <a:xfrm>
              <a:off x="483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13757" name="Text Box 110"/>
            <p:cNvSpPr txBox="1">
              <a:spLocks noChangeArrowheads="1"/>
            </p:cNvSpPr>
            <p:nvPr/>
          </p:nvSpPr>
          <p:spPr bwMode="ltGray">
            <a:xfrm>
              <a:off x="507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113758" name="Text Box 111"/>
            <p:cNvSpPr txBox="1">
              <a:spLocks noChangeArrowheads="1"/>
            </p:cNvSpPr>
            <p:nvPr/>
          </p:nvSpPr>
          <p:spPr bwMode="ltGray">
            <a:xfrm>
              <a:off x="4581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4</a:t>
              </a:r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885826" y="2590801"/>
            <a:ext cx="3713163" cy="3624263"/>
            <a:chOff x="558" y="1632"/>
            <a:chExt cx="2339" cy="2283"/>
          </a:xfrm>
        </p:grpSpPr>
        <p:sp>
          <p:nvSpPr>
            <p:cNvPr id="113749" name="Text Box 102"/>
            <p:cNvSpPr txBox="1">
              <a:spLocks noChangeArrowheads="1"/>
            </p:cNvSpPr>
            <p:nvPr/>
          </p:nvSpPr>
          <p:spPr bwMode="ltGray">
            <a:xfrm>
              <a:off x="55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0" name="Text Box 103"/>
            <p:cNvSpPr txBox="1">
              <a:spLocks noChangeArrowheads="1"/>
            </p:cNvSpPr>
            <p:nvPr/>
          </p:nvSpPr>
          <p:spPr bwMode="ltGray">
            <a:xfrm>
              <a:off x="2448" y="3723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8</a:t>
              </a:r>
            </a:p>
          </p:txBody>
        </p:sp>
        <p:sp>
          <p:nvSpPr>
            <p:cNvPr id="113751" name="Rectangle 112"/>
            <p:cNvSpPr>
              <a:spLocks noChangeArrowheads="1"/>
            </p:cNvSpPr>
            <p:nvPr/>
          </p:nvSpPr>
          <p:spPr bwMode="ltGray">
            <a:xfrm>
              <a:off x="708" y="1632"/>
              <a:ext cx="21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&lt;9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&gt;7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457201" y="3124200"/>
            <a:ext cx="6753225" cy="2514600"/>
            <a:chOff x="288" y="1968"/>
            <a:chExt cx="4254" cy="1584"/>
          </a:xfrm>
        </p:grpSpPr>
        <p:sp>
          <p:nvSpPr>
            <p:cNvPr id="113746" name="Rectangle 116"/>
            <p:cNvSpPr>
              <a:spLocks noChangeArrowheads="1"/>
            </p:cNvSpPr>
            <p:nvPr/>
          </p:nvSpPr>
          <p:spPr bwMode="ltGray">
            <a:xfrm>
              <a:off x="704" y="1968"/>
              <a:ext cx="14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：次序对，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3747" name="Text Box 118"/>
            <p:cNvSpPr txBox="1">
              <a:spLocks noChangeArrowheads="1"/>
            </p:cNvSpPr>
            <p:nvPr/>
          </p:nvSpPr>
          <p:spPr bwMode="ltGray">
            <a:xfrm>
              <a:off x="435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13748" name="Text Box 119"/>
            <p:cNvSpPr txBox="1">
              <a:spLocks noChangeArrowheads="1"/>
            </p:cNvSpPr>
            <p:nvPr/>
          </p:nvSpPr>
          <p:spPr bwMode="ltGray">
            <a:xfrm>
              <a:off x="28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1117600" y="3657600"/>
            <a:ext cx="5740400" cy="2590800"/>
            <a:chOff x="704" y="2304"/>
            <a:chExt cx="3616" cy="1632"/>
          </a:xfrm>
        </p:grpSpPr>
        <p:sp>
          <p:nvSpPr>
            <p:cNvPr id="113740" name="Text Box 114"/>
            <p:cNvSpPr txBox="1">
              <a:spLocks noChangeArrowheads="1"/>
            </p:cNvSpPr>
            <p:nvPr/>
          </p:nvSpPr>
          <p:spPr bwMode="ltGray">
            <a:xfrm>
              <a:off x="292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1" name="Text Box 115"/>
            <p:cNvSpPr txBox="1">
              <a:spLocks noChangeArrowheads="1"/>
            </p:cNvSpPr>
            <p:nvPr/>
          </p:nvSpPr>
          <p:spPr bwMode="ltGray">
            <a:xfrm>
              <a:off x="3408" y="3360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000"/>
                <a:t>9     8     7   6</a:t>
              </a:r>
            </a:p>
          </p:txBody>
        </p:sp>
        <p:sp>
          <p:nvSpPr>
            <p:cNvPr id="113742" name="Rectangle 120"/>
            <p:cNvSpPr>
              <a:spLocks noChangeArrowheads="1"/>
            </p:cNvSpPr>
            <p:nvPr/>
          </p:nvSpPr>
          <p:spPr bwMode="ltGray">
            <a:xfrm>
              <a:off x="704" y="2304"/>
              <a:ext cx="15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</a:rPr>
                <a:t>：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sym typeface="Wingdings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3743" name="Text Box 122"/>
            <p:cNvSpPr txBox="1">
              <a:spLocks noChangeArrowheads="1"/>
            </p:cNvSpPr>
            <p:nvPr/>
          </p:nvSpPr>
          <p:spPr bwMode="ltGray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4" name="Text Box 12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5" name="Text Box 124"/>
            <p:cNvSpPr txBox="1">
              <a:spLocks noChangeArrowheads="1"/>
            </p:cNvSpPr>
            <p:nvPr/>
          </p:nvSpPr>
          <p:spPr bwMode="ltGray">
            <a:xfrm>
              <a:off x="244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40861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845239"/>
              </p:ext>
            </p:extLst>
          </p:nvPr>
        </p:nvGraphicFramePr>
        <p:xfrm>
          <a:off x="690040" y="2412235"/>
          <a:ext cx="7935912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3255373" imgH="1508665" progId="Word.Document.8">
                  <p:embed/>
                </p:oleObj>
              </mc:Choice>
              <mc:Fallback>
                <p:oleObj name="Document" r:id="rId3" imgW="3255373" imgH="1508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40" y="2412235"/>
                        <a:ext cx="7935912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8939605" cy="11017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/>
            <a:r>
              <a:rPr lang="en-US" altLang="zh-CN" sz="32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Queue application</a:t>
            </a:r>
            <a:endParaRPr lang="zh-CN" altLang="en-US" sz="3200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solidFill>
                  <a:srgbClr val="CC0000"/>
                </a:solidFill>
                <a:ea typeface="楷体_GB2312" pitchFamily="49" charset="-122"/>
              </a:rPr>
              <a:t>—</a:t>
            </a:r>
            <a:r>
              <a:rPr lang="en-US" altLang="zh-CN" sz="2400" b="1" dirty="0">
                <a:solidFill>
                  <a:srgbClr val="CC0000"/>
                </a:solidFill>
                <a:ea typeface="楷体_GB2312" pitchFamily="49" charset="-122"/>
              </a:rPr>
              <a:t>print the coefficient of the binomial (a + b)</a:t>
            </a:r>
            <a:r>
              <a:rPr lang="en-US" altLang="zh-CN" sz="2400" b="1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  <a:ea typeface="楷体_GB2312" pitchFamily="49" charset="-122"/>
              </a:rPr>
              <a:t> expansion</a:t>
            </a:r>
            <a:endParaRPr lang="zh-CN" altLang="en-US" sz="2400" b="1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600" y="1419225"/>
            <a:ext cx="421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3366"/>
                </a:solidFill>
                <a:ea typeface="楷体_GB2312" pitchFamily="49" charset="-122"/>
              </a:rPr>
              <a:t>Pascal’s triangle(</a:t>
            </a:r>
            <a:r>
              <a:rPr lang="zh-CN" altLang="en-US" sz="2800" b="1">
                <a:solidFill>
                  <a:srgbClr val="003366"/>
                </a:solidFill>
                <a:ea typeface="楷体_GB2312" pitchFamily="49" charset="-122"/>
              </a:rPr>
              <a:t>杨辉三角</a:t>
            </a:r>
            <a:r>
              <a:rPr lang="en-US" altLang="zh-CN" sz="2800" b="1">
                <a:solidFill>
                  <a:srgbClr val="003366"/>
                </a:solidFill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993086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09575"/>
            <a:ext cx="8080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Analyze the relation between the ith elements</a:t>
            </a:r>
          </a:p>
          <a:p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 and the (i+1)th elements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5486400"/>
            <a:ext cx="8382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Conclusion: we can compute the next line numbers from the above line numbers.</a:t>
            </a:r>
            <a:endParaRPr lang="zh-CN" altLang="en-US" sz="3200" b="1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10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8" y="1919345"/>
            <a:ext cx="8458200" cy="35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7239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compute and store the next line numbers from the above line numbers </a:t>
            </a:r>
            <a:endParaRPr lang="zh-CN" altLang="en-US" sz="3200" b="1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377112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85899" y="1006736"/>
            <a:ext cx="8464550" cy="501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void YANGVI (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n ) {</a:t>
            </a:r>
          </a:p>
          <a:p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   Queue q;                              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zh-CN" sz="2000" b="1" dirty="0">
                <a:solidFill>
                  <a:srgbClr val="CC0000"/>
                </a:solidFill>
                <a:ea typeface="楷体_GB2312" pitchFamily="49" charset="-122"/>
              </a:rPr>
              <a:t>队列初始化</a:t>
            </a:r>
            <a:endParaRPr lang="zh-CN" altLang="en-US" sz="2000" b="1" dirty="0">
              <a:solidFill>
                <a:srgbClr val="CC0000"/>
              </a:solidFill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q.MakeEmpty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 );</a:t>
            </a:r>
          </a:p>
          <a:p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(1);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(1);/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预放入第一行的两个系数</a:t>
            </a:r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	</a:t>
            </a:r>
          </a:p>
          <a:p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s = 0;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for (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=1;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&lt;=n;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++ ) { 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逐行处理</a:t>
            </a:r>
          </a:p>
          <a:p>
            <a:r>
              <a:rPr lang="zh-CN" altLang="en-US" sz="2000" b="1" dirty="0">
                <a:solidFill>
                  <a:srgbClr val="003366"/>
                </a:solidFill>
              </a:rPr>
              <a:t>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cout</a:t>
            </a:r>
            <a:r>
              <a:rPr lang="en-US" altLang="zh-CN" sz="2000" b="1" dirty="0">
                <a:solidFill>
                  <a:srgbClr val="003366"/>
                </a:solidFill>
              </a:rPr>
              <a:t> &lt;&lt; </a:t>
            </a:r>
            <a:r>
              <a:rPr lang="en-US" altLang="zh-CN" sz="2000" b="1" dirty="0" err="1">
                <a:solidFill>
                  <a:srgbClr val="003366"/>
                </a:solidFill>
              </a:rPr>
              <a:t>endl</a:t>
            </a:r>
            <a:r>
              <a:rPr lang="en-US" altLang="zh-CN" sz="2000" b="1" dirty="0">
                <a:solidFill>
                  <a:srgbClr val="003366"/>
                </a:solidFill>
              </a:rPr>
              <a:t>;					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</a:rPr>
              <a:t> (0);					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        for (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j=1; j&lt;=i+2; j++ ) {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处理第</a:t>
            </a:r>
            <a:r>
              <a:rPr lang="en-US" altLang="zh-CN" sz="2000" b="1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行的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i+2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个系数</a:t>
            </a:r>
          </a:p>
          <a:p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t = </a:t>
            </a:r>
            <a:r>
              <a:rPr lang="en-US" altLang="zh-CN" sz="2000" b="1" dirty="0" err="1">
                <a:solidFill>
                  <a:srgbClr val="003366"/>
                </a:solidFill>
              </a:rPr>
              <a:t>q.DeQueue</a:t>
            </a:r>
            <a:r>
              <a:rPr lang="en-US" altLang="zh-CN" sz="2000" b="1" dirty="0">
                <a:solidFill>
                  <a:srgbClr val="003366"/>
                </a:solidFill>
              </a:rPr>
              <a:t> ( );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读取系数		</a:t>
            </a:r>
            <a:r>
              <a:rPr lang="zh-CN" altLang="en-US" sz="2000" b="1" dirty="0">
                <a:solidFill>
                  <a:srgbClr val="003366"/>
                </a:solidFill>
              </a:rPr>
              <a:t>		</a:t>
            </a:r>
          </a:p>
          <a:p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</a:rPr>
              <a:t> ( </a:t>
            </a:r>
            <a:r>
              <a:rPr lang="en-US" altLang="zh-CN" sz="2000" b="1" dirty="0" err="1">
                <a:solidFill>
                  <a:srgbClr val="003366"/>
                </a:solidFill>
              </a:rPr>
              <a:t>s+t</a:t>
            </a:r>
            <a:r>
              <a:rPr lang="en-US" altLang="zh-CN" sz="2000" b="1" dirty="0">
                <a:solidFill>
                  <a:srgbClr val="003366"/>
                </a:solidFill>
              </a:rPr>
              <a:t> );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计算下一行系数，并进队列</a:t>
            </a:r>
            <a:r>
              <a:rPr lang="zh-CN" altLang="en-US" sz="2000" b="1" dirty="0">
                <a:solidFill>
                  <a:srgbClr val="003366"/>
                </a:solidFill>
              </a:rPr>
              <a:t>		</a:t>
            </a:r>
          </a:p>
          <a:p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>
                <a:solidFill>
                  <a:srgbClr val="003366"/>
                </a:solidFill>
              </a:rPr>
              <a:t>s = t;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            if ( j != i+2 ) </a:t>
            </a:r>
            <a:r>
              <a:rPr lang="en-US" altLang="zh-CN" sz="2000" b="1" dirty="0" err="1">
                <a:solidFill>
                  <a:srgbClr val="003366"/>
                </a:solidFill>
              </a:rPr>
              <a:t>cout</a:t>
            </a:r>
            <a:r>
              <a:rPr lang="en-US" altLang="zh-CN" sz="2000" b="1" dirty="0">
                <a:solidFill>
                  <a:srgbClr val="003366"/>
                </a:solidFill>
              </a:rPr>
              <a:t> &lt;&lt; s &lt;&lt; ‘ ’;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打印一个系数，第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i+2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个为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0	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        }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    }</a:t>
            </a:r>
          </a:p>
          <a:p>
            <a:r>
              <a:rPr lang="en-US" altLang="zh-CN" sz="2000" b="1" dirty="0">
                <a:solidFill>
                  <a:srgbClr val="003366"/>
                </a:solidFill>
              </a:rPr>
              <a:t>}</a:t>
            </a:r>
            <a:endParaRPr lang="en-US" altLang="zh-CN" sz="3200" b="1" dirty="0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5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小结</a:t>
            </a:r>
          </a:p>
        </p:txBody>
      </p:sp>
      <p:sp>
        <p:nvSpPr>
          <p:cNvPr id="11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队列的定义和操作方式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队列的两种存储形式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顺序、链表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队列的典型应用</a:t>
            </a:r>
            <a:endParaRPr lang="en-US" altLang="zh-CN" smtClean="0">
              <a:latin typeface="Microsoft YaHei UI"/>
              <a:ea typeface="Microsoft YaHei UI"/>
            </a:endParaRPr>
          </a:p>
          <a:p>
            <a:pPr lvl="1" eaLnBrk="1" hangingPunct="1"/>
            <a:r>
              <a:rPr lang="zh-CN" altLang="en-US" smtClean="0">
                <a:latin typeface="Microsoft YaHei UI"/>
                <a:ea typeface="Microsoft YaHei UI"/>
              </a:rPr>
              <a:t>车厢重排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  <a:pPr>
                <a:defRPr/>
              </a:pPr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rgbClr val="006600"/>
              </a:buClr>
              <a:buFont typeface="Wingdings" pitchFamily="2" charset="2"/>
              <a:buChar char="v"/>
            </a:pPr>
            <a:r>
              <a:rPr lang="zh-CN" altLang="en-US" sz="3600" b="1" dirty="0">
                <a:solidFill>
                  <a:srgbClr val="993300"/>
                </a:solidFill>
                <a:ea typeface="楷体_GB2312" pitchFamily="49" charset="-122"/>
              </a:rPr>
              <a:t>补充：递归和回溯</a:t>
            </a:r>
            <a:r>
              <a:rPr lang="en-US" altLang="zh-CN" sz="3600" b="1" dirty="0">
                <a:solidFill>
                  <a:srgbClr val="993300"/>
                </a:solidFill>
                <a:ea typeface="楷体_GB2312" pitchFamily="49" charset="-122"/>
              </a:rPr>
              <a:t/>
            </a:r>
            <a:br>
              <a:rPr lang="en-US" altLang="zh-CN" sz="3600" b="1" dirty="0">
                <a:solidFill>
                  <a:srgbClr val="993300"/>
                </a:solidFill>
                <a:ea typeface="楷体_GB2312" pitchFamily="49" charset="-122"/>
              </a:rPr>
            </a:br>
            <a:r>
              <a:rPr lang="en-US" altLang="zh-CN" sz="3600" b="1" dirty="0">
                <a:solidFill>
                  <a:srgbClr val="993300"/>
                </a:solidFill>
                <a:ea typeface="楷体_GB2312" pitchFamily="49" charset="-122"/>
              </a:rPr>
              <a:t>    Recursion and backtracking</a:t>
            </a:r>
            <a:endParaRPr lang="zh-CN" altLang="en-US" sz="3600" b="1" dirty="0">
              <a:solidFill>
                <a:srgbClr val="993300"/>
              </a:solidFill>
              <a:ea typeface="楷体_GB2312" pitchFamily="49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n-queen problem: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ea typeface="楷体_GB2312" pitchFamily="49" charset="-122"/>
              </a:rPr>
              <a:t>	    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In a chess board with n rows and n columns,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attack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 occurs if </a:t>
            </a:r>
            <a:r>
              <a:rPr lang="en-US" altLang="zh-CN" b="1" dirty="0">
                <a:solidFill>
                  <a:srgbClr val="CC0099"/>
                </a:solidFill>
                <a:ea typeface="楷体_GB2312" pitchFamily="49" charset="-122"/>
              </a:rPr>
              <a:t>two queens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 stand in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row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column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diagonal line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rgbClr val="CC0099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n-queen problem needs to </a:t>
            </a:r>
            <a:r>
              <a:rPr lang="en-US" altLang="zh-CN" b="1" dirty="0">
                <a:solidFill>
                  <a:srgbClr val="009900"/>
                </a:solidFill>
                <a:ea typeface="楷体_GB2312" pitchFamily="49" charset="-122"/>
              </a:rPr>
              <a:t>find a layout without attacks</a:t>
            </a:r>
            <a:r>
              <a:rPr lang="en-US" altLang="zh-CN" b="1" dirty="0" smtClean="0">
                <a:solidFill>
                  <a:srgbClr val="009900"/>
                </a:solidFill>
                <a:ea typeface="楷体_GB2312" pitchFamily="49" charset="-122"/>
              </a:rPr>
              <a:t>.</a:t>
            </a:r>
            <a:endParaRPr lang="zh-CN" altLang="en-US" b="1" dirty="0" smtClean="0">
              <a:solidFill>
                <a:srgbClr val="0099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7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819"/>
            <a:ext cx="9144000" cy="64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8660" name="Rectangle 53"/>
          <p:cNvSpPr>
            <a:spLocks noChangeArrowheads="1"/>
          </p:cNvSpPr>
          <p:nvPr/>
        </p:nvSpPr>
        <p:spPr bwMode="auto">
          <a:xfrm>
            <a:off x="3996267" y="1557338"/>
            <a:ext cx="6096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8080"/>
                </a:solidFill>
                <a:latin typeface="Times New Roman" pitchFamily="18" charset="0"/>
              </a:rPr>
              <a:t>2#secondary diagonal</a:t>
            </a:r>
          </a:p>
          <a:p>
            <a:endParaRPr lang="en-US" altLang="zh-CN" b="1">
              <a:solidFill>
                <a:srgbClr val="008080"/>
              </a:solidFill>
              <a:latin typeface="Times New Roman" pitchFamily="18" charset="0"/>
            </a:endParaRPr>
          </a:p>
          <a:p>
            <a:r>
              <a:rPr lang="en-US" altLang="zh-CN" b="1">
                <a:solidFill>
                  <a:srgbClr val="008080"/>
                </a:solidFill>
                <a:latin typeface="Times New Roman" pitchFamily="18" charset="0"/>
              </a:rPr>
              <a:t>4#secondary diagonal</a:t>
            </a:r>
          </a:p>
          <a:p>
            <a:endParaRPr lang="en-US" altLang="zh-CN" b="1">
              <a:solidFill>
                <a:srgbClr val="008080"/>
              </a:solidFill>
              <a:latin typeface="Times New Roman" pitchFamily="18" charset="0"/>
            </a:endParaRPr>
          </a:p>
          <a:p>
            <a:endParaRPr lang="en-US" altLang="zh-CN" b="1">
              <a:solidFill>
                <a:srgbClr val="008080"/>
              </a:solidFill>
              <a:latin typeface="Times New Roman" pitchFamily="18" charset="0"/>
            </a:endParaRPr>
          </a:p>
        </p:txBody>
      </p:sp>
      <p:sp>
        <p:nvSpPr>
          <p:cNvPr id="68662" name="Rectangle 55"/>
          <p:cNvSpPr>
            <a:spLocks noChangeArrowheads="1"/>
          </p:cNvSpPr>
          <p:nvPr/>
        </p:nvSpPr>
        <p:spPr bwMode="auto">
          <a:xfrm>
            <a:off x="3996267" y="4365625"/>
            <a:ext cx="609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3#primary diagonal</a:t>
            </a:r>
          </a:p>
          <a:p>
            <a:endParaRPr lang="en-US" altLang="zh-CN" b="1">
              <a:solidFill>
                <a:srgbClr val="CC3300"/>
              </a:solidFill>
              <a:latin typeface="Times New Roman" pitchFamily="18" charset="0"/>
            </a:endParaRPr>
          </a:p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5#primary diagonal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208549" y="882651"/>
            <a:ext cx="8677268" cy="5163147"/>
            <a:chOff x="1016000" y="882650"/>
            <a:chExt cx="10186590" cy="5250081"/>
          </a:xfrm>
          <a:noFill/>
        </p:grpSpPr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5520268" y="3716338"/>
              <a:ext cx="2490436" cy="8002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长城新魏碑体" pitchFamily="49" charset="-122"/>
                </a:rPr>
                <a:t>1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primary diagonal</a:t>
              </a:r>
            </a:p>
            <a:p>
              <a:pPr>
                <a:lnSpc>
                  <a:spcPct val="115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8611" name="Line 3"/>
            <p:cNvSpPr>
              <a:spLocks noChangeShapeType="1"/>
            </p:cNvSpPr>
            <p:nvPr/>
          </p:nvSpPr>
          <p:spPr bwMode="auto">
            <a:xfrm>
              <a:off x="2844800" y="2057400"/>
              <a:ext cx="2540000" cy="19050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2" name="Line 4"/>
            <p:cNvSpPr>
              <a:spLocks noChangeShapeType="1"/>
            </p:cNvSpPr>
            <p:nvPr/>
          </p:nvSpPr>
          <p:spPr bwMode="auto">
            <a:xfrm flipH="1">
              <a:off x="1422400" y="1752600"/>
              <a:ext cx="2946400" cy="2209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625600" y="2209800"/>
              <a:ext cx="2844800" cy="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625600" y="2209800"/>
              <a:ext cx="0" cy="213360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1625600" y="27432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625600" y="32766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1625600" y="38100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625600" y="4343400"/>
              <a:ext cx="2844800" cy="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3368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30480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37592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4470400" y="2209800"/>
              <a:ext cx="0" cy="213360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3048000" y="2130426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itchFamily="18" charset="0"/>
                  <a:sym typeface="Monotype Sorts" pitchFamily="2" charset="2"/>
                </a:rPr>
                <a:t></a:t>
              </a:r>
              <a:endParaRPr lang="en-US" altLang="zh-CN" sz="3600">
                <a:latin typeface="Times New Roman" pitchFamily="18" charset="0"/>
              </a:endParaRP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1604432" y="2667001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itchFamily="18" charset="0"/>
                  <a:sym typeface="Monotype Sorts" pitchFamily="2" charset="2"/>
                </a:rPr>
                <a:t>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3738033" y="3184526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800080"/>
                  </a:solidFill>
                  <a:latin typeface="Times New Roman" pitchFamily="18" charset="0"/>
                  <a:sym typeface="Monotype Sorts" pitchFamily="2" charset="2"/>
                </a:rPr>
                <a:t>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flipH="1">
              <a:off x="1422400" y="2057400"/>
              <a:ext cx="3251200" cy="24384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H="1">
              <a:off x="1422400" y="1447800"/>
              <a:ext cx="2641600" cy="19812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H="1">
              <a:off x="1422400" y="1219200"/>
              <a:ext cx="2235200" cy="16764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2133600" y="2286000"/>
              <a:ext cx="2946400" cy="2209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flipV="1">
              <a:off x="2844800" y="2590800"/>
              <a:ext cx="2540000" cy="19050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flipV="1">
              <a:off x="3556000" y="3048000"/>
              <a:ext cx="1930400" cy="1447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>
              <a:off x="3657600" y="1219200"/>
              <a:ext cx="18288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5520267" y="981075"/>
              <a:ext cx="3107267" cy="935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008080"/>
                  </a:solidFill>
                  <a:latin typeface="Times New Roman" pitchFamily="18" charset="0"/>
                  <a:ea typeface="长城新魏碑体" pitchFamily="49" charset="-122"/>
                </a:rPr>
                <a:t>0</a:t>
              </a:r>
              <a:r>
                <a:rPr lang="en-US" altLang="zh-CN" b="1" baseline="30000">
                  <a:solidFill>
                    <a:srgbClr val="008080"/>
                  </a:solidFill>
                  <a:latin typeface="Times New Roman" pitchFamily="18" charset="0"/>
                  <a:ea typeface="长城新魏碑体" pitchFamily="49" charset="-122"/>
                </a:rPr>
                <a:t>#</a:t>
              </a:r>
              <a:r>
                <a:rPr lang="en-US" altLang="zh-CN" b="1">
                  <a:solidFill>
                    <a:srgbClr val="008080"/>
                  </a:solidFill>
                  <a:latin typeface="Times New Roman" pitchFamily="18" charset="0"/>
                  <a:ea typeface="仿宋_GB2312" pitchFamily="49" charset="-122"/>
                </a:rPr>
                <a:t>secondary diagonal</a:t>
              </a:r>
            </a:p>
            <a:p>
              <a:pPr>
                <a:lnSpc>
                  <a:spcPct val="120000"/>
                </a:lnSpc>
              </a:pPr>
              <a:endParaRPr lang="en-US" altLang="zh-CN" b="1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>
                <a:solidFill>
                  <a:srgbClr val="008080"/>
                </a:solidFill>
                <a:latin typeface="Times New Roman" pitchFamily="18" charset="0"/>
              </a:endParaRPr>
            </a:p>
          </p:txBody>
        </p:sp>
        <p:sp>
          <p:nvSpPr>
            <p:cNvPr id="68634" name="Text Box 26"/>
            <p:cNvSpPr txBox="1">
              <a:spLocks noChangeArrowheads="1"/>
            </p:cNvSpPr>
            <p:nvPr/>
          </p:nvSpPr>
          <p:spPr bwMode="auto">
            <a:xfrm>
              <a:off x="8496301" y="1196976"/>
              <a:ext cx="2706289" cy="15696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8080"/>
                  </a:solidFill>
                  <a:latin typeface="Times New Roman" pitchFamily="18" charset="0"/>
                  <a:ea typeface="长城新魏碑体" pitchFamily="49" charset="-122"/>
                </a:rPr>
                <a:t>1</a:t>
              </a:r>
              <a:r>
                <a:rPr lang="en-US" altLang="zh-CN" sz="2000" b="1" baseline="30000">
                  <a:solidFill>
                    <a:srgbClr val="008080"/>
                  </a:solidFill>
                  <a:latin typeface="Times New Roman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008080"/>
                  </a:solidFill>
                  <a:latin typeface="Times New Roman" pitchFamily="18" charset="0"/>
                  <a:ea typeface="仿宋_GB2312" pitchFamily="49" charset="-122"/>
                </a:rPr>
                <a:t>secondary diagonal</a:t>
              </a: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8080"/>
                  </a:solidFill>
                  <a:latin typeface="Times New Roman" pitchFamily="18" charset="0"/>
                  <a:ea typeface="仿宋_GB2312" pitchFamily="49" charset="-122"/>
                </a:rPr>
                <a:t>5</a:t>
              </a:r>
              <a:r>
                <a:rPr lang="en-US" altLang="zh-CN" sz="2000" b="1" baseline="30000">
                  <a:solidFill>
                    <a:srgbClr val="008080"/>
                  </a:solidFill>
                  <a:latin typeface="Times New Roman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008080"/>
                  </a:solidFill>
                  <a:latin typeface="Times New Roman" pitchFamily="18" charset="0"/>
                  <a:ea typeface="仿宋_GB2312" pitchFamily="49" charset="-122"/>
                </a:rPr>
                <a:t>secondary diagonal</a:t>
              </a:r>
              <a:endParaRPr lang="en-US" altLang="zh-CN" sz="1200">
                <a:latin typeface="Times New Roman" pitchFamily="18" charset="0"/>
              </a:endParaRPr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flipH="1">
              <a:off x="4064000" y="1447800"/>
              <a:ext cx="44704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H="1">
              <a:off x="4368800" y="1752600"/>
              <a:ext cx="11176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H="1">
              <a:off x="4673600" y="2057400"/>
              <a:ext cx="38608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flipH="1">
              <a:off x="5080000" y="2286000"/>
              <a:ext cx="4064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flipH="1">
              <a:off x="5384800" y="2590800"/>
              <a:ext cx="31496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Text Box 32"/>
            <p:cNvSpPr txBox="1">
              <a:spLocks noChangeArrowheads="1"/>
            </p:cNvSpPr>
            <p:nvPr/>
          </p:nvSpPr>
          <p:spPr bwMode="auto">
            <a:xfrm>
              <a:off x="8401053" y="3500439"/>
              <a:ext cx="2490436" cy="23083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长城新魏碑体" pitchFamily="49" charset="-122"/>
                </a:rPr>
                <a:t>0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primary diagonal</a:t>
              </a: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4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primary diagonal</a:t>
              </a: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6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itchFamily="18" charset="0"/>
                  <a:ea typeface="仿宋_GB2312" pitchFamily="49" charset="-122"/>
                </a:rPr>
                <a:t>primary diagonal</a:t>
              </a:r>
              <a:endParaRPr lang="en-US" altLang="zh-CN" sz="2000" b="1">
                <a:solidFill>
                  <a:srgbClr val="CC3300"/>
                </a:solidFill>
                <a:latin typeface="Times New Roman" pitchFamily="18" charset="0"/>
                <a:ea typeface="长城新魏碑体" pitchFamily="49" charset="-122"/>
              </a:endParaRPr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H="1">
              <a:off x="5791200" y="3733800"/>
              <a:ext cx="26416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>
              <a:off x="3556000" y="2057400"/>
              <a:ext cx="2235200" cy="16764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2133600" y="2057400"/>
              <a:ext cx="2946400" cy="22098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H="1">
              <a:off x="5080000" y="4267200"/>
              <a:ext cx="33528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>
              <a:off x="1422400" y="2590800"/>
              <a:ext cx="3048000" cy="22860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H="1">
              <a:off x="4470400" y="4876800"/>
              <a:ext cx="39624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422400" y="3657600"/>
              <a:ext cx="2438400" cy="18288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H="1">
              <a:off x="3860800" y="5486400"/>
              <a:ext cx="45720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2315634" y="3717925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itchFamily="18" charset="0"/>
                  <a:sym typeface="Monotype Sorts" pitchFamily="2" charset="2"/>
                </a:rPr>
                <a:t>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H="1">
              <a:off x="5384800" y="3962400"/>
              <a:ext cx="1016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flipH="1">
              <a:off x="4775200" y="4572000"/>
              <a:ext cx="7112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>
              <a:off x="1422400" y="2057400"/>
              <a:ext cx="3352800" cy="25146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>
              <a:off x="1422400" y="3124200"/>
              <a:ext cx="2743200" cy="20574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flipH="1">
              <a:off x="4165600" y="5181600"/>
              <a:ext cx="13208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Text Box 47"/>
            <p:cNvSpPr txBox="1">
              <a:spLocks noChangeArrowheads="1"/>
            </p:cNvSpPr>
            <p:nvPr/>
          </p:nvSpPr>
          <p:spPr bwMode="auto">
            <a:xfrm>
              <a:off x="1752600" y="1630363"/>
              <a:ext cx="2298758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0   1   2   3  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56" name="Text Box 48"/>
            <p:cNvSpPr txBox="1">
              <a:spLocks noChangeArrowheads="1"/>
            </p:cNvSpPr>
            <p:nvPr/>
          </p:nvSpPr>
          <p:spPr bwMode="auto">
            <a:xfrm>
              <a:off x="1016000" y="2057401"/>
              <a:ext cx="419965" cy="23575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8657" name="Text Box 49"/>
            <p:cNvSpPr txBox="1">
              <a:spLocks noChangeArrowheads="1"/>
            </p:cNvSpPr>
            <p:nvPr/>
          </p:nvSpPr>
          <p:spPr bwMode="auto">
            <a:xfrm>
              <a:off x="1024467" y="882650"/>
              <a:ext cx="1594210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6666"/>
                  </a:solidFill>
                  <a:latin typeface="Times New Roman" pitchFamily="18" charset="0"/>
                </a:rPr>
                <a:t>k = i+j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>
              <a:off x="1320800" y="5486400"/>
              <a:ext cx="2229684" cy="646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k = n+i</a:t>
              </a:r>
              <a:r>
                <a:rPr lang="en-US" altLang="zh-CN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仿宋_GB2312" pitchFamily="49" charset="-122"/>
                </a:rPr>
                <a:t>-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j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仿宋_GB2312" pitchFamily="49" charset="-122"/>
                </a:rPr>
                <a:t>-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1</a:t>
              </a:r>
              <a:endParaRPr lang="en-US" altLang="zh-CN" sz="3200" b="1">
                <a:latin typeface="+mn-lt"/>
                <a:ea typeface="+mn-ea"/>
              </a:endParaRPr>
            </a:p>
          </p:txBody>
        </p:sp>
        <p:sp>
          <p:nvSpPr>
            <p:cNvPr id="68659" name="Rectangle 52"/>
            <p:cNvSpPr>
              <a:spLocks noChangeArrowheads="1"/>
            </p:cNvSpPr>
            <p:nvPr/>
          </p:nvSpPr>
          <p:spPr bwMode="auto">
            <a:xfrm>
              <a:off x="8496300" y="1844676"/>
              <a:ext cx="2499070" cy="4247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008080"/>
                  </a:solidFill>
                  <a:latin typeface="Times New Roman" pitchFamily="18" charset="0"/>
                </a:rPr>
                <a:t>3#secondary diagonal</a:t>
              </a:r>
            </a:p>
          </p:txBody>
        </p:sp>
        <p:sp>
          <p:nvSpPr>
            <p:cNvPr id="68661" name="Rectangle 54"/>
            <p:cNvSpPr>
              <a:spLocks noChangeArrowheads="1"/>
            </p:cNvSpPr>
            <p:nvPr/>
          </p:nvSpPr>
          <p:spPr bwMode="auto">
            <a:xfrm>
              <a:off x="5520267" y="2852738"/>
              <a:ext cx="249907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8080"/>
                  </a:solidFill>
                  <a:latin typeface="Times New Roman" pitchFamily="18" charset="0"/>
                </a:rPr>
                <a:t>6#secondary diagonal</a:t>
              </a:r>
              <a:endParaRPr lang="zh-CN" altLang="en-US" b="1">
                <a:solidFill>
                  <a:srgbClr val="008080"/>
                </a:solidFill>
                <a:latin typeface="Times New Roman" pitchFamily="18" charset="0"/>
              </a:endParaRPr>
            </a:p>
          </p:txBody>
        </p:sp>
        <p:sp>
          <p:nvSpPr>
            <p:cNvPr id="68663" name="Rectangle 56"/>
            <p:cNvSpPr>
              <a:spLocks noChangeArrowheads="1"/>
            </p:cNvSpPr>
            <p:nvPr/>
          </p:nvSpPr>
          <p:spPr bwMode="auto">
            <a:xfrm>
              <a:off x="8401051" y="4076701"/>
              <a:ext cx="2305665" cy="4247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CC3300"/>
                  </a:solidFill>
                  <a:latin typeface="Times New Roman" pitchFamily="18" charset="0"/>
                </a:rPr>
                <a:t>2#primary diagonal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4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Solution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When placing a queen in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row i</a:t>
            </a: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, need to try column 0~n-1 ( j = 0, …, n-1 ) 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When placing a queen in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zh-CN" altLang="en-US" sz="2400" b="1">
              <a:solidFill>
                <a:srgbClr val="000099"/>
              </a:solidFill>
              <a:ea typeface="楷体_GB2312" pitchFamily="49" charset="-122"/>
            </a:endParaRPr>
          </a:p>
          <a:p>
            <a:pPr marL="819150" lvl="1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SzPct val="50000"/>
              <a:buFont typeface="Wingdings" pitchFamily="2" charset="2"/>
              <a:buChar char="u"/>
            </a:pP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If exists other queens in 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column</a:t>
            </a:r>
            <a:r>
              <a:rPr lang="zh-CN" altLang="en-US" b="1">
                <a:solidFill>
                  <a:srgbClr val="800080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primary diagonal</a:t>
            </a:r>
            <a:r>
              <a:rPr lang="zh-CN" altLang="en-US" b="1">
                <a:solidFill>
                  <a:srgbClr val="800080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secondary diagonal</a:t>
            </a: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, cancel the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 due to an attack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.</a:t>
            </a:r>
            <a:endParaRPr lang="zh-CN" altLang="en-US" b="1">
              <a:solidFill>
                <a:srgbClr val="800080"/>
              </a:solidFill>
              <a:ea typeface="楷体_GB2312" pitchFamily="49" charset="-122"/>
            </a:endParaRPr>
          </a:p>
          <a:p>
            <a:pPr marL="819150" lvl="1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SzPct val="50000"/>
              <a:buFont typeface="Wingdings" pitchFamily="2" charset="2"/>
              <a:buChar char="u"/>
            </a:pP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If exists no attack, maintain the position of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, and place a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row i+1</a:t>
            </a: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 recursively.</a:t>
            </a:r>
            <a:endParaRPr lang="zh-CN" altLang="en-US" b="1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使用数组实现（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sz="half" idx="1"/>
          </p:nvPr>
        </p:nvSpPr>
        <p:spPr>
          <a:xfrm>
            <a:off x="46038" y="1825625"/>
            <a:ext cx="4754562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template&lt;class T&gt;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arrayStack&lt;T&gt;::arrayStack(int initialCapacity)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{// Constructor.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if (initialCapacity &lt; 1)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{ostringstream s;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 s &lt;&lt; "Initial capacity = " &lt;&lt; initialCapacity &lt;&lt; " Must be &gt; 0";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 throw illegalParameterValue(s.str());</a:t>
            </a:r>
          </a:p>
          <a:p>
            <a:pPr marL="0" indent="0" eaLnBrk="1" hangingPunct="1">
              <a:buNone/>
            </a:pPr>
            <a:r>
              <a:rPr lang="zh-CN" altLang="en-US" sz="1600">
                <a:latin typeface="Microsoft YaHei UI"/>
                <a:ea typeface="Microsoft YaHei UI"/>
              </a:rPr>
              <a:t>   </a:t>
            </a:r>
            <a:r>
              <a:rPr lang="en-US" altLang="zh-CN" sz="1600">
                <a:latin typeface="Microsoft YaHei UI"/>
                <a:ea typeface="Microsoft YaHei UI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arrayLength = initialCapacity;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stack = new T[arrayLength];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stackTop = -1;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}</a:t>
            </a:r>
            <a:endParaRPr lang="zh-CN" altLang="en-US" sz="1600">
              <a:latin typeface="Microsoft YaHei UI"/>
              <a:ea typeface="Microsoft YaHei UI"/>
            </a:endParaRPr>
          </a:p>
        </p:txBody>
      </p:sp>
      <p:sp>
        <p:nvSpPr>
          <p:cNvPr id="25603" name="内容占位符 3"/>
          <p:cNvSpPr>
            <a:spLocks noGrp="1"/>
          </p:cNvSpPr>
          <p:nvPr>
            <p:ph sz="half" idx="2"/>
          </p:nvPr>
        </p:nvSpPr>
        <p:spPr>
          <a:xfrm>
            <a:off x="5081588" y="1825625"/>
            <a:ext cx="4754562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template&lt;class T&gt;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void arrayStack&lt;T&gt;::push(const T&amp; theElement)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{// Add theElement to stack.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if (stackTop == arrayLength - 1)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   {</a:t>
            </a:r>
            <a:r>
              <a:rPr lang="en-US" altLang="zh-CN" sz="1600">
                <a:solidFill>
                  <a:srgbClr val="FF0000"/>
                </a:solidFill>
                <a:latin typeface="Microsoft YaHei UI"/>
                <a:ea typeface="Microsoft YaHei UI"/>
              </a:rPr>
              <a:t>// no space, double capacity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      changeLength1D(stack, arrayLength, 2 * arrayLength);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      arrayLength *= 2;</a:t>
            </a:r>
          </a:p>
          <a:p>
            <a:pPr marL="0" indent="0" eaLnBrk="1" hangingPunct="1">
              <a:buNone/>
            </a:pPr>
            <a:r>
              <a:rPr lang="zh-CN" altLang="en-US" sz="1600">
                <a:latin typeface="Microsoft YaHei UI"/>
                <a:ea typeface="Microsoft YaHei UI"/>
              </a:rPr>
              <a:t>      </a:t>
            </a:r>
            <a:r>
              <a:rPr lang="en-US" altLang="zh-CN" sz="1600">
                <a:latin typeface="Microsoft YaHei UI"/>
                <a:ea typeface="Microsoft YaHei UI"/>
              </a:rPr>
              <a:t>}</a:t>
            </a:r>
            <a:endParaRPr lang="zh-CN" altLang="en-US" sz="1600">
              <a:latin typeface="Microsoft YaHei UI"/>
              <a:ea typeface="Microsoft YaHei UI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// add at stack top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Microsoft YaHei UI"/>
                <a:ea typeface="Microsoft YaHei UI"/>
              </a:rPr>
              <a:t>stack[++stackTop] = theElement</a:t>
            </a:r>
            <a:r>
              <a:rPr lang="en-US" altLang="zh-CN" sz="1600">
                <a:latin typeface="Microsoft YaHei UI"/>
                <a:ea typeface="Microsoft YaHei UI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/>
                <a:ea typeface="Microsoft YaHei UI"/>
              </a:rPr>
              <a:t>}</a:t>
            </a:r>
            <a:endParaRPr lang="zh-CN" altLang="en-US" sz="1600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957431"/>
            <a:ext cx="7886700" cy="52195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buSzPct val="50000"/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rgbClr val="800080"/>
                </a:solidFill>
                <a:ea typeface="楷体_GB2312" pitchFamily="49" charset="-122"/>
              </a:rPr>
              <a:t>Set 4 arrays</a:t>
            </a:r>
            <a:endParaRPr lang="zh-CN" altLang="en-US" sz="3000" b="1" dirty="0" smtClean="0"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CC3300"/>
                </a:solidFill>
                <a:ea typeface="楷体_GB2312" pitchFamily="49" charset="-122"/>
              </a:rPr>
              <a:t>col [n]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：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col[</a:t>
            </a:r>
            <a:r>
              <a:rPr lang="en-US" altLang="zh-CN" sz="32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] marks whether queens are in column I;</a:t>
            </a:r>
            <a:endParaRPr lang="zh-CN" altLang="zh-CN" sz="32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CC3300"/>
                </a:solidFill>
                <a:ea typeface="楷体_GB2312" pitchFamily="49" charset="-122"/>
              </a:rPr>
              <a:t>md[2n-1]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 : md[k] marks whether queens are in primary diagonal k;</a:t>
            </a:r>
            <a:endParaRPr lang="zh-CN" altLang="en-US" sz="32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 err="1">
                <a:solidFill>
                  <a:srgbClr val="CC3300"/>
                </a:solidFill>
                <a:ea typeface="楷体_GB2312" pitchFamily="49" charset="-122"/>
              </a:rPr>
              <a:t>sd</a:t>
            </a:r>
            <a:r>
              <a:rPr lang="en-US" altLang="zh-CN" sz="3200" b="1" dirty="0">
                <a:solidFill>
                  <a:srgbClr val="CC3300"/>
                </a:solidFill>
                <a:ea typeface="楷体_GB2312" pitchFamily="49" charset="-122"/>
              </a:rPr>
              <a:t>[2n-1]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 : </a:t>
            </a:r>
            <a:r>
              <a:rPr lang="en-US" altLang="zh-CN" sz="3200" b="1" dirty="0" err="1">
                <a:solidFill>
                  <a:srgbClr val="000099"/>
                </a:solidFill>
                <a:ea typeface="楷体_GB2312" pitchFamily="49" charset="-122"/>
              </a:rPr>
              <a:t>sd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[k] marks whether queens are in secondary diagonal k;</a:t>
            </a:r>
            <a:endParaRPr lang="zh-CN" altLang="en-US" sz="32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CC3300"/>
                </a:solidFill>
                <a:ea typeface="楷体_GB2312" pitchFamily="49" charset="-122"/>
              </a:rPr>
              <a:t>q[n]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 : q[</a:t>
            </a:r>
            <a:r>
              <a:rPr lang="en-US" altLang="zh-CN" sz="32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] records column number of a queen in row </a:t>
            </a:r>
            <a:r>
              <a:rPr lang="en-US" altLang="zh-CN" sz="32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solidFill>
                  <a:srgbClr val="000099"/>
                </a:solidFill>
                <a:ea typeface="楷体_GB2312" pitchFamily="49" charset="-122"/>
              </a:rPr>
              <a:t>.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0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1368611" y="620357"/>
            <a:ext cx="7635539" cy="5638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void Queen(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for 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 = 0;  j &lt; n;  j++ 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if ( no attack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    place a queen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       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if 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== n</a:t>
            </a:r>
            <a:r>
              <a:rPr lang="en-US" altLang="zh-CN" b="1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1 ) output a layout</a:t>
            </a: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		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else Queen ( i+1 );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    cancel queen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j;</a:t>
            </a:r>
            <a:endParaRPr lang="zh-CN" altLang="en-US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  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}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9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idx="1"/>
          </p:nvPr>
        </p:nvSpPr>
        <p:spPr>
          <a:xfrm>
            <a:off x="693570" y="290344"/>
            <a:ext cx="8450430" cy="6248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void Queen(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) {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for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j = 0;  j &lt; n;  j++ ) {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if (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[j] &amp;&amp;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md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&amp;&amp;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)	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{           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/*no attack in row </a:t>
            </a:r>
            <a:r>
              <a:rPr lang="en-US" altLang="zh-CN" sz="2400" b="1" dirty="0" err="1">
                <a:solidFill>
                  <a:srgbClr val="993300"/>
                </a:solidFill>
                <a:ea typeface="楷体_GB2312" pitchFamily="49" charset="-122"/>
              </a:rPr>
              <a:t>i&amp;columnj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 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[j]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md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1;		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q[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j;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place a queen in row i&amp;column j;*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  <a:r>
              <a:rPr lang="en-US" altLang="zh-CN" sz="2400" b="1" dirty="0">
                <a:solidFill>
                  <a:srgbClr val="CC3300"/>
                </a:solidFill>
                <a:ea typeface="长城新魏碑体" pitchFamily="49" charset="-122"/>
              </a:rPr>
              <a:t> 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if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== n</a:t>
            </a:r>
            <a:r>
              <a:rPr lang="en-US" altLang="zh-CN" sz="2400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1 ) {   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/*output a layout*/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  </a:t>
            </a:r>
            <a:r>
              <a:rPr lang="en-US" altLang="en-US" sz="2400" b="1" dirty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for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k = 0; k &lt; n; k++ ) 	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   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&lt;&lt; q[k] &lt;&lt; ‘,’;	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	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			 }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	else  Queen ( i+1 );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		 col[j] = md[n+i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0;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 		q[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0;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cancel queen in row I&amp;column j*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}</a:t>
            </a:r>
            <a:r>
              <a:rPr lang="en-US" altLang="zh-CN" b="1" dirty="0">
                <a:solidFill>
                  <a:srgbClr val="CC3300"/>
                </a:solidFill>
                <a:ea typeface="长城新魏碑体" pitchFamily="49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19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“云层层叠”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5630</Words>
  <Application>Microsoft Office PowerPoint</Application>
  <PresentationFormat>全屏显示(4:3)</PresentationFormat>
  <Paragraphs>1289</Paragraphs>
  <Slides>92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13" baseType="lpstr">
      <vt:lpstr>Arial Unicode MS</vt:lpstr>
      <vt:lpstr>Microsoft YaHei UI</vt:lpstr>
      <vt:lpstr>Monotype Sorts</vt:lpstr>
      <vt:lpstr>MS Hei</vt:lpstr>
      <vt:lpstr>仿宋_GB2312</vt:lpstr>
      <vt:lpstr>黑体</vt:lpstr>
      <vt:lpstr>楷体_GB2312</vt:lpstr>
      <vt:lpstr>宋体</vt:lpstr>
      <vt:lpstr>微软雅黑</vt:lpstr>
      <vt:lpstr>长城新魏碑体</vt:lpstr>
      <vt:lpstr>Arial</vt:lpstr>
      <vt:lpstr>Calibri</vt:lpstr>
      <vt:lpstr>Calibri Light</vt:lpstr>
      <vt:lpstr>Microsoft Himalaya</vt:lpstr>
      <vt:lpstr>Symbol</vt:lpstr>
      <vt:lpstr>Tahoma</vt:lpstr>
      <vt:lpstr>Times New Roman</vt:lpstr>
      <vt:lpstr>Wingdings</vt:lpstr>
      <vt:lpstr>“云层层叠”设计模板</vt:lpstr>
      <vt:lpstr>Equation</vt:lpstr>
      <vt:lpstr>Document</vt:lpstr>
      <vt:lpstr>第二章 栈与队列</vt:lpstr>
      <vt:lpstr>学习目标</vt:lpstr>
      <vt:lpstr>本章内容</vt:lpstr>
      <vt:lpstr>栈的定义</vt:lpstr>
      <vt:lpstr>堆栈定义</vt:lpstr>
      <vt:lpstr>Stack ADT</vt:lpstr>
      <vt:lpstr>实现描述</vt:lpstr>
      <vt:lpstr>使用数组实现（1）</vt:lpstr>
      <vt:lpstr>使用数组实现（2）</vt:lpstr>
      <vt:lpstr>数组实现算法分析</vt:lpstr>
      <vt:lpstr>使用继承顺序表实现</vt:lpstr>
      <vt:lpstr>实现方法分析</vt:lpstr>
      <vt:lpstr>数组描述缺陷</vt:lpstr>
      <vt:lpstr>链表实现</vt:lpstr>
      <vt:lpstr>使用链表模式实现（1）</vt:lpstr>
      <vt:lpstr>使用链表模式实现（2）</vt:lpstr>
      <vt:lpstr>使用继承chain实现</vt:lpstr>
      <vt:lpstr>算法分析</vt:lpstr>
      <vt:lpstr>性能测量</vt:lpstr>
      <vt:lpstr>栈的应用</vt:lpstr>
      <vt:lpstr>一、括号匹配</vt:lpstr>
      <vt:lpstr>算法设计思路</vt:lpstr>
      <vt:lpstr>匹配失败的情况</vt:lpstr>
      <vt:lpstr>括号匹配程序</vt:lpstr>
      <vt:lpstr>运行实例</vt:lpstr>
      <vt:lpstr>二、火车车厢重排问题</vt:lpstr>
      <vt:lpstr>图示</vt:lpstr>
      <vt:lpstr>我们试着自己总结出算法</vt:lpstr>
      <vt:lpstr>继续</vt:lpstr>
      <vt:lpstr>继续</vt:lpstr>
      <vt:lpstr>继续</vt:lpstr>
      <vt:lpstr>重排算法</vt:lpstr>
      <vt:lpstr>重排程序</vt:lpstr>
      <vt:lpstr>Output：缓冲铁轨出轨</vt:lpstr>
      <vt:lpstr>Hold：入轨缓冲铁轨</vt:lpstr>
      <vt:lpstr>Hold：入轨缓冲铁轨（续）</vt:lpstr>
      <vt:lpstr>复杂性</vt:lpstr>
      <vt:lpstr>三、 Postfix Evaluation后缀表达式           Reverse Polish Notation, RPN</vt:lpstr>
      <vt:lpstr>中缀表达式-&gt;后缀表达式</vt:lpstr>
      <vt:lpstr>PowerPoint 演示文稿</vt:lpstr>
      <vt:lpstr>PowerPoint 演示文稿</vt:lpstr>
      <vt:lpstr>课堂练习</vt:lpstr>
      <vt:lpstr>课堂练习</vt:lpstr>
      <vt:lpstr>课堂练习</vt:lpstr>
      <vt:lpstr>课堂练习</vt:lpstr>
      <vt:lpstr>小结</vt:lpstr>
      <vt:lpstr>队列的定义</vt:lpstr>
      <vt:lpstr>队列定义</vt:lpstr>
      <vt:lpstr>PowerPoint 演示文稿</vt:lpstr>
      <vt:lpstr>堆栈 VS 队列</vt:lpstr>
      <vt:lpstr>课堂练习</vt:lpstr>
      <vt:lpstr>抽象数据类型描述</vt:lpstr>
      <vt:lpstr>数组描述</vt:lpstr>
      <vt:lpstr>思路1</vt:lpstr>
      <vt:lpstr>操作实现</vt:lpstr>
      <vt:lpstr>思路2：队列头也移动</vt:lpstr>
      <vt:lpstr>但是：队尾到达数组尾怎么办</vt:lpstr>
      <vt:lpstr>思路3：循环数组描述方法</vt:lpstr>
      <vt:lpstr>循环数组描述方法</vt:lpstr>
      <vt:lpstr>小问题：队列空和满的区分</vt:lpstr>
      <vt:lpstr>队列的数组实现（循环数组）</vt:lpstr>
      <vt:lpstr>队列的数组实现（循环数组）</vt:lpstr>
      <vt:lpstr>队列的数组实现（循环数组）</vt:lpstr>
      <vt:lpstr>插入操作</vt:lpstr>
      <vt:lpstr>删除</vt:lpstr>
      <vt:lpstr>链表描述</vt:lpstr>
      <vt:lpstr>插入操作</vt:lpstr>
      <vt:lpstr>删除操作</vt:lpstr>
      <vt:lpstr>LinkedQueue类</vt:lpstr>
      <vt:lpstr>析构函数</vt:lpstr>
      <vt:lpstr>IsFull</vt:lpstr>
      <vt:lpstr>First</vt:lpstr>
      <vt:lpstr>Last</vt:lpstr>
      <vt:lpstr>插入操作</vt:lpstr>
      <vt:lpstr>删除</vt:lpstr>
      <vt:lpstr>小结</vt:lpstr>
      <vt:lpstr>课堂练习</vt:lpstr>
      <vt:lpstr>队列的应用</vt:lpstr>
      <vt:lpstr>火车车厢重排问题</vt:lpstr>
      <vt:lpstr>例子</vt:lpstr>
      <vt:lpstr>例子</vt:lpstr>
      <vt:lpstr>PowerPoint 演示文稿</vt:lpstr>
      <vt:lpstr>PowerPoint 演示文稿</vt:lpstr>
      <vt:lpstr>PowerPoint 演示文稿</vt:lpstr>
      <vt:lpstr>PowerPoint 演示文稿</vt:lpstr>
      <vt:lpstr>小结</vt:lpstr>
      <vt:lpstr>补充：递归和回溯     Recursion and backtracking</vt:lpstr>
      <vt:lpstr>PowerPoint 演示文稿</vt:lpstr>
      <vt:lpstr>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97</cp:revision>
  <cp:lastPrinted>2017-09-11T08:45:00Z</cp:lastPrinted>
  <dcterms:created xsi:type="dcterms:W3CDTF">2017-09-04T08:16:00Z</dcterms:created>
  <dcterms:modified xsi:type="dcterms:W3CDTF">2017-09-27T08:17:48Z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2052-10.1.0.6749</vt:lpwstr>
  </property>
</Properties>
</file>