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555" r:id="rId2"/>
    <p:sldId id="556" r:id="rId3"/>
    <p:sldId id="557" r:id="rId4"/>
    <p:sldId id="854" r:id="rId5"/>
    <p:sldId id="855" r:id="rId6"/>
    <p:sldId id="856" r:id="rId7"/>
    <p:sldId id="858" r:id="rId8"/>
    <p:sldId id="857" r:id="rId9"/>
    <p:sldId id="859" r:id="rId10"/>
    <p:sldId id="860" r:id="rId11"/>
    <p:sldId id="862" r:id="rId12"/>
    <p:sldId id="863" r:id="rId13"/>
    <p:sldId id="865" r:id="rId14"/>
    <p:sldId id="864" r:id="rId15"/>
    <p:sldId id="866" r:id="rId16"/>
    <p:sldId id="867" r:id="rId17"/>
    <p:sldId id="868" r:id="rId18"/>
    <p:sldId id="869" r:id="rId19"/>
    <p:sldId id="870" r:id="rId20"/>
    <p:sldId id="871" r:id="rId21"/>
    <p:sldId id="872" r:id="rId22"/>
    <p:sldId id="873" r:id="rId23"/>
    <p:sldId id="905" r:id="rId24"/>
    <p:sldId id="906" r:id="rId25"/>
  </p:sldIdLst>
  <p:sldSz cx="9144000" cy="6858000" type="screen4x3"/>
  <p:notesSz cx="7099300" cy="10234613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81850" autoAdjust="0"/>
  </p:normalViewPr>
  <p:slideViewPr>
    <p:cSldViewPr snapToGrid="0" showGuides="1">
      <p:cViewPr varScale="1">
        <p:scale>
          <a:sx n="91" d="100"/>
          <a:sy n="91" d="100"/>
        </p:scale>
        <p:origin x="17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154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0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B92A6522-3294-4881-9BB3-66FAD3B535D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2017/10/8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B78FE58C-C1A6-4C4C-90C2-B7F5B0504B2D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780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13947666-27B0-4F0D-BA3A-14969DEE0567}" type="datetime1">
              <a:rPr lang="zh-CN" altLang="en-US" noProof="0" smtClean="0"/>
              <a:t>2017/10/8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8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810E1E9A-E921-4174-A0FC-51868D7AC56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642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0A5B65-9CCB-4A47-AD5F-D09E5F2990FE}" type="datetime1">
              <a:rPr lang="zh-CN" altLang="en-US" noProof="0" smtClean="0"/>
              <a:t>2017/10/8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591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252983-2106-4BEB-8892-178F69B1ABB5}" type="datetime1">
              <a:rPr lang="zh-CN" altLang="en-US" smtClean="0"/>
              <a:t>2017/10/8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B019-3048-4338-8861-82100A567093}" type="datetime1">
              <a:rPr lang="zh-CN" altLang="en-US" noProof="0" smtClean="0"/>
              <a:t>2017/10/8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2836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描述文字的图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259178" y="987436"/>
            <a:ext cx="4258818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B9C71D-162B-465A-B8FC-481A1E07665E}" type="datetime1">
              <a:rPr lang="zh-CN" altLang="en-US" noProof="0" smtClean="0"/>
              <a:t>2017/10/8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8E2509B-B650-4740-A2FE-FA6659307C3A}" type="datetime1">
              <a:rPr lang="zh-CN" altLang="en-US" noProof="0" smtClean="0"/>
              <a:t>2017/10/8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6541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70139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93BCB2-AEF2-449B-AE32-DF4D9ECCEED2}" type="datetime1">
              <a:rPr lang="zh-CN" altLang="en-US" noProof="0" smtClean="0"/>
              <a:t>2017/10/8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3689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8DB7D67-9797-422B-BC35-B5E33EADA3BE}" type="datetime1">
              <a:rPr lang="zh-CN" altLang="en-US" smtClean="0"/>
              <a:t>2017/10/8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BD66A7-C98C-42E4-96DD-DC0F7159B41C}" type="datetime1">
              <a:rPr lang="zh-CN" altLang="en-US" smtClean="0"/>
              <a:t>2017/10/8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7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C9E155-B352-45D4-81B7-D4A4188262A4}" type="datetime1">
              <a:rPr lang="zh-CN" altLang="en-US" smtClean="0"/>
              <a:t>2017/10/8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1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218CC8-6653-4DFA-8589-7CA06202C901}" type="datetime1">
              <a:rPr lang="zh-CN" altLang="en-US" smtClean="0"/>
              <a:t>2017/10/8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3126-5373-4831-9973-49C24390FDD7}" type="datetime1">
              <a:rPr lang="zh-CN" altLang="en-US" noProof="0" smtClean="0"/>
              <a:t>2017/10/8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36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A682-7337-4F02-8DCC-C9E2A7629E82}" type="datetime1">
              <a:rPr lang="zh-CN" altLang="en-US" noProof="0" smtClean="0"/>
              <a:t>2017/10/8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2527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7000"/>
                    </a14:imgEffect>
                    <a14:imgEffect>
                      <a14:brightnessContrast bright="8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4" y="0"/>
            <a:ext cx="9147764" cy="6857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1C0F-7195-4892-9D52-C5555BDAD703}" type="datetime1">
              <a:rPr lang="zh-CN" altLang="en-US" noProof="0" smtClean="0"/>
              <a:t>2017/10/8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42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spc="-3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</a:t>
            </a:r>
            <a:r>
              <a:rPr lang="zh-CN" altLang="en-US" sz="5400" spc="-3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5400" spc="3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3"/>
              </a:buClr>
              <a:defRPr/>
            </a:pPr>
            <a:r>
              <a:rPr lang="en-US" altLang="zh-CN" sz="3200" dirty="0" smtClean="0"/>
              <a:t>String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94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Brute-Force</a:t>
            </a:r>
            <a:r>
              <a:rPr lang="zh-CN" altLang="en-US" dirty="0"/>
              <a:t>算法实现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08690"/>
            <a:ext cx="9144000" cy="564931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Index_BF</a:t>
            </a:r>
            <a:r>
              <a:rPr lang="en-US" altLang="zh-CN" sz="2000" dirty="0"/>
              <a:t> ( char* S, char* T, int </a:t>
            </a:r>
            <a:r>
              <a:rPr lang="en-US" altLang="zh-CN" sz="2000" dirty="0" err="1"/>
              <a:t>pos</a:t>
            </a:r>
            <a:r>
              <a:rPr lang="en-US" altLang="zh-CN" sz="2000" dirty="0"/>
              <a:t>=1)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{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/* </a:t>
            </a:r>
            <a:r>
              <a:rPr lang="en-US" altLang="zh-CN" sz="2000" dirty="0">
                <a:solidFill>
                  <a:srgbClr val="00B050"/>
                </a:solidFill>
              </a:rPr>
              <a:t>S</a:t>
            </a:r>
            <a:r>
              <a:rPr lang="zh-CN" altLang="en-US" sz="2000" dirty="0">
                <a:solidFill>
                  <a:srgbClr val="00B050"/>
                </a:solidFill>
              </a:rPr>
              <a:t>为主串，</a:t>
            </a:r>
            <a:r>
              <a:rPr lang="en-US" altLang="zh-CN" sz="2000" dirty="0">
                <a:solidFill>
                  <a:srgbClr val="00B050"/>
                </a:solidFill>
              </a:rPr>
              <a:t>T</a:t>
            </a:r>
            <a:r>
              <a:rPr lang="zh-CN" altLang="en-US" sz="2000" dirty="0">
                <a:solidFill>
                  <a:srgbClr val="00B050"/>
                </a:solidFill>
              </a:rPr>
              <a:t>为模式，串的第</a:t>
            </a:r>
            <a:r>
              <a:rPr lang="en-US" altLang="zh-CN" sz="2000" dirty="0">
                <a:solidFill>
                  <a:srgbClr val="00B050"/>
                </a:solidFill>
              </a:rPr>
              <a:t>0</a:t>
            </a:r>
            <a:r>
              <a:rPr lang="zh-CN" altLang="en-US" sz="2000" dirty="0">
                <a:solidFill>
                  <a:srgbClr val="00B050"/>
                </a:solidFill>
              </a:rPr>
              <a:t>位置存放串</a:t>
            </a:r>
            <a:r>
              <a:rPr lang="zh-CN" altLang="en-US" sz="2000" dirty="0" smtClean="0">
                <a:solidFill>
                  <a:srgbClr val="00B050"/>
                </a:solidFill>
              </a:rPr>
              <a:t>长度*</a:t>
            </a:r>
            <a:r>
              <a:rPr lang="en-US" altLang="zh-CN" sz="2000" dirty="0" smtClean="0">
                <a:solidFill>
                  <a:srgbClr val="00B050"/>
                </a:solidFill>
              </a:rPr>
              <a:t>/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3556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 err="1"/>
              <a:t>i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pos</a:t>
            </a:r>
            <a:r>
              <a:rPr lang="en-US" altLang="zh-CN" sz="2000" dirty="0" smtClean="0"/>
              <a:t>;</a:t>
            </a:r>
          </a:p>
          <a:p>
            <a:pPr marL="0" indent="3556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j </a:t>
            </a:r>
            <a:r>
              <a:rPr lang="en-US" altLang="zh-CN" sz="2000" dirty="0"/>
              <a:t>= 1;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从第一个位置开始比较</a:t>
            </a:r>
          </a:p>
          <a:p>
            <a:pPr marL="0" indent="3556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/>
              <a:t>while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&lt;=S[0] &amp;&amp; j&lt;=T[0]) {</a:t>
            </a:r>
          </a:p>
          <a:p>
            <a:pPr marL="0" indent="623888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/>
              <a:t>if (S[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== T[j]) </a:t>
            </a:r>
            <a:r>
              <a:rPr lang="en-US" altLang="zh-CN" sz="2000" dirty="0" smtClean="0"/>
              <a:t>{</a:t>
            </a:r>
          </a:p>
          <a:p>
            <a:pPr marL="0" indent="623888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++</a:t>
            </a:r>
            <a:r>
              <a:rPr lang="en-US" altLang="zh-CN" sz="2000" dirty="0" err="1"/>
              <a:t>i</a:t>
            </a:r>
            <a:r>
              <a:rPr lang="en-US" altLang="zh-CN" sz="2000" dirty="0" smtClean="0"/>
              <a:t>;</a:t>
            </a:r>
          </a:p>
          <a:p>
            <a:pPr marL="0" indent="623888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           ++</a:t>
            </a:r>
            <a:r>
              <a:rPr lang="en-US" altLang="zh-CN" sz="2000" dirty="0"/>
              <a:t>j;}	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继续比较后继字符</a:t>
            </a:r>
          </a:p>
          <a:p>
            <a:pPr marL="0" indent="623888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/>
              <a:t>else </a:t>
            </a:r>
            <a:r>
              <a:rPr lang="en-US" altLang="zh-CN" sz="2000" dirty="0" smtClean="0"/>
              <a:t>{</a:t>
            </a:r>
          </a:p>
          <a:p>
            <a:pPr marL="0" indent="623888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– j + 2</a:t>
            </a:r>
            <a:r>
              <a:rPr lang="en-US" altLang="zh-CN" sz="2000" dirty="0" smtClean="0"/>
              <a:t>;</a:t>
            </a:r>
          </a:p>
          <a:p>
            <a:pPr marL="0" indent="623888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j </a:t>
            </a:r>
            <a:r>
              <a:rPr lang="en-US" altLang="zh-CN" sz="2000" dirty="0"/>
              <a:t>= 1;}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指针后退重新开始匹配</a:t>
            </a:r>
          </a:p>
          <a:p>
            <a:pPr marL="0" indent="3556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</a:p>
          <a:p>
            <a:pPr marL="0" indent="3556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/>
              <a:t>if (j &gt; T[0</a:t>
            </a:r>
            <a:r>
              <a:rPr lang="en-US" altLang="zh-CN" sz="2000" dirty="0" smtClean="0"/>
              <a:t>])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返回与模式第一字符相等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3556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return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-T[0</a:t>
            </a:r>
            <a:r>
              <a:rPr lang="en-US" altLang="zh-CN" sz="2000" dirty="0" smtClean="0"/>
              <a:t>];</a:t>
            </a:r>
            <a:r>
              <a:rPr lang="en-US" altLang="zh-CN" sz="2000" dirty="0">
                <a:solidFill>
                  <a:srgbClr val="00B050"/>
                </a:solidFill>
              </a:rPr>
              <a:t> // </a:t>
            </a:r>
            <a:r>
              <a:rPr lang="zh-CN" altLang="en-US" sz="2000" dirty="0">
                <a:solidFill>
                  <a:srgbClr val="00B050"/>
                </a:solidFill>
              </a:rPr>
              <a:t>的字符在主串中的序号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3556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else</a:t>
            </a:r>
          </a:p>
          <a:p>
            <a:pPr marL="0" indent="3556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    return </a:t>
            </a:r>
            <a:r>
              <a:rPr lang="en-US" altLang="zh-CN" sz="2000" dirty="0"/>
              <a:t>0</a:t>
            </a:r>
            <a:r>
              <a:rPr lang="en-US" altLang="zh-CN" sz="2000" dirty="0" smtClean="0"/>
              <a:t>;    </a:t>
            </a:r>
            <a:r>
              <a:rPr lang="en-US" altLang="zh-CN" sz="2000" dirty="0">
                <a:solidFill>
                  <a:srgbClr val="00B050"/>
                </a:solidFill>
              </a:rPr>
              <a:t> // </a:t>
            </a:r>
            <a:r>
              <a:rPr lang="zh-CN" altLang="en-US" sz="2000" dirty="0">
                <a:solidFill>
                  <a:srgbClr val="00B050"/>
                </a:solidFill>
              </a:rPr>
              <a:t>匹配不成功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5540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Brute-Force</a:t>
            </a:r>
            <a:r>
              <a:rPr lang="zh-CN" altLang="en-US" dirty="0" smtClean="0"/>
              <a:t>算法分析（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892" y="1309258"/>
            <a:ext cx="7886700" cy="4351338"/>
          </a:xfrm>
        </p:spPr>
        <p:txBody>
          <a:bodyPr>
            <a:normAutofit/>
          </a:bodyPr>
          <a:lstStyle/>
          <a:p>
            <a:pPr marL="355600" marR="7620" indent="-342900">
              <a:lnSpc>
                <a:spcPct val="129800"/>
              </a:lnSpc>
              <a:spcBef>
                <a:spcPts val="195"/>
              </a:spcBef>
            </a:pPr>
            <a:r>
              <a:rPr lang="zh-CN" altLang="en-US" spc="-8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主串</a:t>
            </a:r>
            <a:r>
              <a:rPr lang="en-US" altLang="zh-CN" spc="-8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S</a:t>
            </a:r>
            <a:r>
              <a:rPr lang="zh-CN" altLang="en-US" spc="-8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长</a:t>
            </a:r>
            <a:r>
              <a:rPr lang="en-US" altLang="zh-CN" spc="-8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n</a:t>
            </a:r>
            <a:r>
              <a:rPr lang="en-US" altLang="zh-CN" spc="-8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,</a:t>
            </a:r>
            <a:r>
              <a:rPr lang="zh-CN" altLang="en-US" spc="-8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模式串</a:t>
            </a:r>
            <a:r>
              <a:rPr lang="en-US" altLang="zh-CN" spc="-8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T</a:t>
            </a:r>
            <a:r>
              <a:rPr lang="zh-CN" altLang="en-US" spc="-8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长</a:t>
            </a:r>
            <a:r>
              <a:rPr lang="en-US" altLang="zh-CN" spc="-8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m</a:t>
            </a:r>
            <a:r>
              <a:rPr lang="zh-CN" altLang="en-US" spc="-8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。可能匹配成功的位置（</a:t>
            </a:r>
            <a:r>
              <a:rPr lang="en-US" altLang="zh-CN" spc="-8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1~n-m+1</a:t>
            </a:r>
            <a:r>
              <a:rPr lang="en-US" altLang="zh-CN" spc="12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)</a:t>
            </a:r>
            <a:r>
              <a:rPr lang="zh-CN" altLang="en-US" spc="12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320040" indent="-307975">
              <a:lnSpc>
                <a:spcPct val="100000"/>
              </a:lnSpc>
              <a:spcBef>
                <a:spcPts val="1160"/>
              </a:spcBef>
            </a:pP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①最好的情况下，</a:t>
            </a:r>
            <a:r>
              <a:rPr lang="zh-CN" altLang="en-US" spc="-40" dirty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模式串的第</a:t>
            </a:r>
            <a:r>
              <a:rPr lang="en-US" altLang="zh-CN" spc="-40" dirty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1</a:t>
            </a:r>
            <a:r>
              <a:rPr lang="zh-CN" altLang="en-US" spc="-40" dirty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个字符失配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776288" marR="38100" indent="-457200">
              <a:lnSpc>
                <a:spcPct val="100000"/>
              </a:lnSpc>
              <a:spcBef>
                <a:spcPts val="1005"/>
              </a:spcBef>
            </a:pPr>
            <a:r>
              <a:rPr lang="zh-CN" altLang="en-US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设匹配成功在</a:t>
            </a:r>
            <a:r>
              <a:rPr lang="en-US" altLang="zh-CN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S</a:t>
            </a:r>
            <a:r>
              <a:rPr lang="zh-CN" altLang="en-US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的第</a:t>
            </a:r>
            <a:r>
              <a:rPr lang="en-US" altLang="zh-CN" sz="2400" spc="1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i</a:t>
            </a:r>
            <a:r>
              <a:rPr lang="zh-CN" altLang="en-US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个字符，则在前</a:t>
            </a:r>
            <a:r>
              <a:rPr lang="en-US" altLang="zh-CN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i-1</a:t>
            </a:r>
            <a:r>
              <a:rPr lang="zh-CN" altLang="en-US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趟匹配中共比较了</a:t>
            </a:r>
            <a:r>
              <a:rPr lang="en-US" altLang="zh-CN" sz="2400" spc="-8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i-1</a:t>
            </a:r>
            <a:r>
              <a:rPr lang="zh-CN" altLang="en-US" sz="2400" spc="2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次，第</a:t>
            </a:r>
            <a:r>
              <a:rPr lang="en-US" altLang="zh-CN" sz="2400" spc="25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i</a:t>
            </a:r>
            <a:r>
              <a:rPr lang="zh-CN" altLang="en-US" sz="2400" spc="2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趟成功匹配共比较</a:t>
            </a:r>
            <a:r>
              <a:rPr lang="zh-CN" altLang="en-US" sz="2400" spc="2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了</a:t>
            </a:r>
            <a:r>
              <a:rPr lang="en-US" altLang="zh-CN" sz="2400" spc="2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m</a:t>
            </a:r>
            <a:r>
              <a:rPr lang="zh-CN" altLang="en-US" sz="2400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次</a:t>
            </a:r>
            <a:r>
              <a:rPr lang="zh-CN" altLang="en-US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，总共比较了（</a:t>
            </a:r>
            <a:r>
              <a:rPr lang="en-US" altLang="zh-CN" sz="2400" spc="-8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i-1+m</a:t>
            </a:r>
            <a:r>
              <a:rPr lang="zh-CN" altLang="en-US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）次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776288" marR="5080" indent="-457200">
              <a:lnSpc>
                <a:spcPts val="2870"/>
              </a:lnSpc>
              <a:spcBef>
                <a:spcPts val="95"/>
              </a:spcBef>
            </a:pPr>
            <a:r>
              <a:rPr lang="zh-CN" altLang="en-US" sz="2400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所有</a:t>
            </a:r>
            <a:r>
              <a:rPr lang="zh-CN" altLang="en-US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匹配成功的可能共有</a:t>
            </a:r>
            <a:r>
              <a:rPr lang="en-US" altLang="zh-CN" sz="2400" spc="-8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n-m+1</a:t>
            </a:r>
            <a:r>
              <a:rPr lang="zh-CN" altLang="en-US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种，所以在等概率情况下的 平均比较次数：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73565" y="5253897"/>
                <a:ext cx="7600280" cy="965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65" y="5253897"/>
                <a:ext cx="7600280" cy="965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3"/>
          <p:cNvSpPr txBox="1"/>
          <p:nvPr/>
        </p:nvSpPr>
        <p:spPr>
          <a:xfrm>
            <a:off x="1289521" y="6363864"/>
            <a:ext cx="677100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-155" dirty="0">
                <a:latin typeface="微软雅黑"/>
                <a:cs typeface="微软雅黑"/>
              </a:rPr>
              <a:t>设n&gt;&gt;</a:t>
            </a:r>
            <a:r>
              <a:rPr sz="2400" b="1" spc="-155" dirty="0" err="1">
                <a:latin typeface="微软雅黑"/>
                <a:cs typeface="微软雅黑"/>
              </a:rPr>
              <a:t>m，</a:t>
            </a:r>
            <a:r>
              <a:rPr sz="2400" b="1" spc="-155" dirty="0" err="1" smtClean="0">
                <a:latin typeface="微软雅黑"/>
                <a:cs typeface="微软雅黑"/>
              </a:rPr>
              <a:t>最</a:t>
            </a:r>
            <a:r>
              <a:rPr lang="zh-CN" altLang="en-US" sz="2400" b="1" spc="-15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好</a:t>
            </a:r>
            <a:r>
              <a:rPr sz="2400" b="1" spc="-155" dirty="0" err="1" smtClean="0">
                <a:latin typeface="微软雅黑"/>
                <a:cs typeface="微软雅黑"/>
              </a:rPr>
              <a:t>情况下的平均时间复杂性为</a:t>
            </a:r>
            <a:r>
              <a:rPr sz="2400" b="1" spc="-290" dirty="0" err="1" smtClean="0">
                <a:solidFill>
                  <a:srgbClr val="FF0000"/>
                </a:solidFill>
                <a:latin typeface="微软雅黑"/>
                <a:cs typeface="微软雅黑"/>
              </a:rPr>
              <a:t>O</a:t>
            </a:r>
            <a:r>
              <a:rPr sz="2400" b="1" spc="-290" dirty="0" smtClean="0">
                <a:solidFill>
                  <a:srgbClr val="FF0000"/>
                </a:solidFill>
                <a:latin typeface="微软雅黑"/>
                <a:cs typeface="微软雅黑"/>
              </a:rPr>
              <a:t>(</a:t>
            </a:r>
            <a:r>
              <a:rPr sz="2400" b="1" spc="-290" dirty="0" err="1" smtClean="0">
                <a:solidFill>
                  <a:srgbClr val="FF0000"/>
                </a:solidFill>
                <a:latin typeface="微软雅黑"/>
                <a:cs typeface="微软雅黑"/>
              </a:rPr>
              <a:t>n</a:t>
            </a:r>
            <a:r>
              <a:rPr lang="en-US" altLang="zh-CN" sz="2400" b="1" spc="-290" dirty="0" err="1" smtClean="0">
                <a:solidFill>
                  <a:srgbClr val="FF0000"/>
                </a:solidFill>
                <a:latin typeface="微软雅黑"/>
                <a:cs typeface="微软雅黑"/>
              </a:rPr>
              <a:t>+</a:t>
            </a:r>
            <a:r>
              <a:rPr sz="2400" b="1" spc="-290" dirty="0" err="1" smtClean="0">
                <a:solidFill>
                  <a:srgbClr val="FF0000"/>
                </a:solidFill>
                <a:latin typeface="微软雅黑"/>
                <a:cs typeface="微软雅黑"/>
              </a:rPr>
              <a:t>m</a:t>
            </a:r>
            <a:r>
              <a:rPr sz="2400" b="1" spc="-290" dirty="0">
                <a:solidFill>
                  <a:srgbClr val="FF0000"/>
                </a:solidFill>
                <a:latin typeface="微软雅黑"/>
                <a:cs typeface="微软雅黑"/>
              </a:rPr>
              <a:t>)</a:t>
            </a:r>
            <a:r>
              <a:rPr sz="2400" b="1" dirty="0">
                <a:latin typeface="微软雅黑"/>
                <a:cs typeface="微软雅黑"/>
              </a:rPr>
              <a:t>。</a:t>
            </a:r>
            <a:endParaRPr sz="24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768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Brute-Force</a:t>
            </a:r>
            <a:r>
              <a:rPr lang="zh-CN" altLang="en-US" dirty="0" smtClean="0"/>
              <a:t>算法分析（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892" y="1309258"/>
            <a:ext cx="7886700" cy="4351338"/>
          </a:xfrm>
        </p:spPr>
        <p:txBody>
          <a:bodyPr>
            <a:normAutofit/>
          </a:bodyPr>
          <a:lstStyle/>
          <a:p>
            <a:pPr marL="320040" marR="350520" indent="-307975">
              <a:lnSpc>
                <a:spcPct val="135000"/>
              </a:lnSpc>
              <a:spcBef>
                <a:spcPts val="150"/>
              </a:spcBef>
            </a:pP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②最坏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的情况下，</a:t>
            </a:r>
            <a:r>
              <a:rPr lang="zh-CN" altLang="en-US" spc="-40" dirty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模式串的最后</a:t>
            </a:r>
            <a:r>
              <a:rPr lang="en-US" altLang="zh-CN" spc="-40" dirty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1</a:t>
            </a:r>
            <a:r>
              <a:rPr lang="zh-CN" altLang="en-US" spc="-40" dirty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个字符失配</a:t>
            </a:r>
            <a:r>
              <a:rPr lang="zh-CN" altLang="en-US" spc="-5" dirty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 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设匹配成功在</a:t>
            </a:r>
            <a:r>
              <a:rPr lang="en-US" altLang="zh-CN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S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的第</a:t>
            </a:r>
            <a:r>
              <a:rPr lang="en-US" altLang="zh-CN" spc="1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i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个字符，则在前</a:t>
            </a:r>
            <a:r>
              <a:rPr lang="en-US" altLang="zh-CN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i-1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趟匹配中共比较了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812800" marR="5080" lvl="1"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pc="-3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(i-1)*m</a:t>
            </a:r>
            <a:r>
              <a:rPr lang="zh-CN" altLang="en-US" spc="2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次，第</a:t>
            </a:r>
            <a:r>
              <a:rPr lang="en-US" altLang="zh-CN" spc="25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i</a:t>
            </a:r>
            <a:r>
              <a:rPr lang="zh-CN" altLang="en-US" spc="2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趟成功匹配共比较了</a:t>
            </a:r>
            <a:r>
              <a:rPr lang="en-US" altLang="zh-CN" spc="-3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m</a:t>
            </a:r>
            <a:r>
              <a:rPr lang="zh-CN" altLang="en-US" spc="2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次，总共比较了</a:t>
            </a:r>
            <a:r>
              <a:rPr lang="en-US" altLang="zh-CN" spc="2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(</a:t>
            </a:r>
            <a:r>
              <a:rPr lang="en-US" altLang="zh-CN" spc="-3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i</a:t>
            </a:r>
            <a:r>
              <a:rPr lang="en-US" altLang="zh-CN" spc="-3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*m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）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次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。共需要</a:t>
            </a:r>
            <a:r>
              <a:rPr lang="en-US" altLang="zh-CN" spc="-3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n-m+1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趟比较，所以在等概率情况下的平均比较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次数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88719" y="4719917"/>
                <a:ext cx="7266791" cy="965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nary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b="1" i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19" y="4719917"/>
                <a:ext cx="7266791" cy="965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3"/>
          <p:cNvSpPr txBox="1"/>
          <p:nvPr/>
        </p:nvSpPr>
        <p:spPr>
          <a:xfrm>
            <a:off x="1052853" y="5933558"/>
            <a:ext cx="67710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-155" dirty="0">
                <a:latin typeface="微软雅黑"/>
                <a:cs typeface="微软雅黑"/>
              </a:rPr>
              <a:t>设n&gt;&gt;m，最坏情况下的平均时间复杂性为</a:t>
            </a:r>
            <a:r>
              <a:rPr sz="2400" b="1" spc="-290" dirty="0">
                <a:solidFill>
                  <a:srgbClr val="FF0000"/>
                </a:solidFill>
                <a:latin typeface="微软雅黑"/>
                <a:cs typeface="微软雅黑"/>
              </a:rPr>
              <a:t>O(n*m)</a:t>
            </a:r>
            <a:r>
              <a:rPr sz="2400" b="1" dirty="0">
                <a:latin typeface="微软雅黑"/>
                <a:cs typeface="微软雅黑"/>
              </a:rPr>
              <a:t>。</a:t>
            </a:r>
            <a:endParaRPr sz="24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2301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字符串的模式匹配</a:t>
            </a:r>
            <a:r>
              <a:rPr lang="en-US" altLang="zh-CN" dirty="0" smtClean="0"/>
              <a:t>-KMP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为什么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BF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算法时间性能低？</a:t>
            </a:r>
          </a:p>
          <a:p>
            <a:pPr lvl="1"/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在每趟匹配不成功时存在大量回溯，没有利用已经部分 匹配的结果。</a:t>
            </a:r>
          </a:p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如何在匹配不成功时主串不回溯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？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主串不回溯，模式就需要向右滑动一段距离。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如何确定模式的滑动距离？</a:t>
            </a:r>
          </a:p>
          <a:p>
            <a:pPr lvl="1"/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利用已经得到的“部分匹配”的结果 将模式向右“滑动”尽可能远的一段距离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(next[j])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后，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继续进行比较</a:t>
            </a:r>
          </a:p>
          <a:p>
            <a:pPr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99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pc="-12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假设主串</a:t>
            </a:r>
            <a:r>
              <a:rPr lang="en-US" altLang="zh-CN" spc="-12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ababcabcacbab</a:t>
            </a:r>
            <a:r>
              <a:rPr lang="en-US" altLang="zh-CN" spc="-12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,</a:t>
            </a:r>
            <a:r>
              <a:rPr lang="zh-CN" altLang="en-US" spc="-12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模式</a:t>
            </a:r>
            <a:r>
              <a:rPr lang="en-US" altLang="zh-CN" spc="-12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abcac</a:t>
            </a:r>
            <a:r>
              <a:rPr lang="en-US" altLang="zh-CN" spc="-12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(</a:t>
            </a: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黑体"/>
              </a:rPr>
              <a:t>01112)</a:t>
            </a:r>
            <a:r>
              <a:rPr lang="en-US" altLang="zh-CN" spc="5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,</a:t>
            </a:r>
            <a:r>
              <a:rPr lang="zh-CN" altLang="en-US" spc="5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改进算法的匹配 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过程如下：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0" indent="0">
              <a:buNone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object 10"/>
          <p:cNvSpPr txBox="1"/>
          <p:nvPr/>
        </p:nvSpPr>
        <p:spPr>
          <a:xfrm>
            <a:off x="1286508" y="2909150"/>
            <a:ext cx="14046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b="1" spc="-60" dirty="0">
                <a:latin typeface="微软雅黑"/>
                <a:cs typeface="微软雅黑"/>
              </a:rPr>
              <a:t>第1趟匹配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11"/>
          <p:cNvSpPr txBox="1"/>
          <p:nvPr/>
        </p:nvSpPr>
        <p:spPr>
          <a:xfrm>
            <a:off x="3115308" y="2909150"/>
            <a:ext cx="3872229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</a:pPr>
            <a:r>
              <a:rPr sz="2400" b="1" spc="-15" dirty="0">
                <a:solidFill>
                  <a:srgbClr val="0000CC"/>
                </a:solidFill>
                <a:latin typeface="黑体"/>
                <a:cs typeface="黑体"/>
              </a:rPr>
              <a:t>a</a:t>
            </a:r>
            <a:r>
              <a:rPr sz="2400" b="1" spc="10" dirty="0">
                <a:solidFill>
                  <a:srgbClr val="0000CC"/>
                </a:solidFill>
                <a:latin typeface="黑体"/>
                <a:cs typeface="黑体"/>
              </a:rPr>
              <a:t> </a:t>
            </a:r>
            <a:r>
              <a:rPr sz="2400" b="1" spc="-15" dirty="0">
                <a:solidFill>
                  <a:srgbClr val="0000CC"/>
                </a:solidFill>
                <a:latin typeface="黑体"/>
                <a:cs typeface="黑体"/>
              </a:rPr>
              <a:t>b</a:t>
            </a:r>
            <a:r>
              <a:rPr sz="2400" b="1" spc="10" dirty="0">
                <a:solidFill>
                  <a:srgbClr val="0000CC"/>
                </a:solidFill>
                <a:latin typeface="黑体"/>
                <a:cs typeface="黑体"/>
              </a:rPr>
              <a:t> </a:t>
            </a:r>
            <a:r>
              <a:rPr sz="2400" b="1" spc="-15" dirty="0">
                <a:solidFill>
                  <a:srgbClr val="FF3300"/>
                </a:solidFill>
                <a:latin typeface="黑体"/>
                <a:cs typeface="黑体"/>
              </a:rPr>
              <a:t>a</a:t>
            </a:r>
            <a:r>
              <a:rPr sz="2400" b="1" spc="10" dirty="0">
                <a:solidFill>
                  <a:srgbClr val="FF3300"/>
                </a:solidFill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b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c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a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b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c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a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c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b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a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b</a:t>
            </a:r>
            <a:endParaRPr sz="2400" dirty="0">
              <a:latin typeface="黑体"/>
              <a:cs typeface="黑体"/>
            </a:endParaRPr>
          </a:p>
          <a:p>
            <a:pPr marL="12700">
              <a:lnSpc>
                <a:spcPts val="1910"/>
              </a:lnSpc>
            </a:pPr>
            <a:r>
              <a:rPr sz="2400" b="1" spc="-15" dirty="0">
                <a:solidFill>
                  <a:srgbClr val="0000CC"/>
                </a:solidFill>
                <a:latin typeface="黑体"/>
                <a:cs typeface="黑体"/>
              </a:rPr>
              <a:t>a</a:t>
            </a:r>
            <a:r>
              <a:rPr sz="2400" b="1" spc="10" dirty="0">
                <a:solidFill>
                  <a:srgbClr val="0000CC"/>
                </a:solidFill>
                <a:latin typeface="黑体"/>
                <a:cs typeface="黑体"/>
              </a:rPr>
              <a:t> </a:t>
            </a:r>
            <a:r>
              <a:rPr sz="2400" b="1" spc="-15" dirty="0">
                <a:solidFill>
                  <a:srgbClr val="0000CC"/>
                </a:solidFill>
                <a:latin typeface="黑体"/>
                <a:cs typeface="黑体"/>
              </a:rPr>
              <a:t>b</a:t>
            </a:r>
            <a:r>
              <a:rPr sz="2400" b="1" spc="10" dirty="0">
                <a:solidFill>
                  <a:srgbClr val="0000CC"/>
                </a:solidFill>
                <a:latin typeface="黑体"/>
                <a:cs typeface="黑体"/>
              </a:rPr>
              <a:t> </a:t>
            </a:r>
            <a:r>
              <a:rPr sz="2400" b="1" spc="-15" dirty="0">
                <a:solidFill>
                  <a:srgbClr val="FF3300"/>
                </a:solidFill>
                <a:latin typeface="黑体"/>
                <a:cs typeface="黑体"/>
              </a:rPr>
              <a:t>c</a:t>
            </a:r>
            <a:endParaRPr sz="2400" dirty="0">
              <a:latin typeface="黑体"/>
              <a:cs typeface="黑体"/>
            </a:endParaRPr>
          </a:p>
          <a:p>
            <a:pPr marL="474345">
              <a:lnSpc>
                <a:spcPts val="2445"/>
              </a:lnSpc>
            </a:pPr>
            <a:r>
              <a:rPr lang="en-US" sz="500" b="1" spc="1210" dirty="0" smtClean="0">
                <a:latin typeface="微软雅黑"/>
                <a:cs typeface="微软雅黑"/>
              </a:rPr>
              <a:t> </a:t>
            </a:r>
            <a:r>
              <a:rPr sz="2400" b="1" spc="1210" dirty="0" smtClean="0">
                <a:latin typeface="微软雅黑"/>
                <a:cs typeface="微软雅黑"/>
              </a:rPr>
              <a:t>↑</a:t>
            </a:r>
            <a:r>
              <a:rPr sz="2400" b="1" spc="-5" dirty="0">
                <a:latin typeface="黑体"/>
                <a:cs typeface="黑体"/>
              </a:rPr>
              <a:t>j=3</a:t>
            </a:r>
            <a:endParaRPr sz="2400" dirty="0">
              <a:latin typeface="黑体"/>
              <a:cs typeface="黑体"/>
            </a:endParaRPr>
          </a:p>
          <a:p>
            <a:pPr marL="474345">
              <a:lnSpc>
                <a:spcPts val="2835"/>
              </a:lnSpc>
              <a:spcBef>
                <a:spcPts val="1145"/>
              </a:spcBef>
            </a:pPr>
            <a:r>
              <a:rPr sz="2400" b="1" spc="1210" dirty="0">
                <a:latin typeface="微软雅黑"/>
                <a:cs typeface="微软雅黑"/>
              </a:rPr>
              <a:t>↓</a:t>
            </a:r>
            <a:r>
              <a:rPr sz="2400" b="1" spc="-5" dirty="0">
                <a:latin typeface="黑体"/>
                <a:cs typeface="黑体"/>
              </a:rPr>
              <a:t>i=3---7</a:t>
            </a:r>
            <a:endParaRPr sz="2400" dirty="0">
              <a:latin typeface="黑体"/>
              <a:cs typeface="黑体"/>
            </a:endParaRPr>
          </a:p>
        </p:txBody>
      </p:sp>
      <p:sp>
        <p:nvSpPr>
          <p:cNvPr id="6" name="object 12"/>
          <p:cNvSpPr txBox="1"/>
          <p:nvPr/>
        </p:nvSpPr>
        <p:spPr>
          <a:xfrm>
            <a:off x="1286508" y="4186566"/>
            <a:ext cx="14046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-60" dirty="0">
                <a:latin typeface="微软雅黑"/>
                <a:cs typeface="微软雅黑"/>
              </a:rPr>
              <a:t>第2趟匹配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object 13"/>
          <p:cNvSpPr txBox="1"/>
          <p:nvPr/>
        </p:nvSpPr>
        <p:spPr>
          <a:xfrm>
            <a:off x="3127500" y="4186566"/>
            <a:ext cx="3872229" cy="1327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 indent="-603885">
              <a:lnSpc>
                <a:spcPts val="2345"/>
              </a:lnSpc>
            </a:pPr>
            <a:r>
              <a:rPr sz="2400" b="1" spc="-15" dirty="0">
                <a:latin typeface="黑体"/>
                <a:cs typeface="黑体"/>
              </a:rPr>
              <a:t>a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b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solidFill>
                  <a:srgbClr val="0000CC"/>
                </a:solidFill>
                <a:latin typeface="黑体"/>
                <a:cs typeface="黑体"/>
              </a:rPr>
              <a:t>a</a:t>
            </a:r>
            <a:r>
              <a:rPr sz="2400" b="1" spc="10" dirty="0">
                <a:solidFill>
                  <a:srgbClr val="0000CC"/>
                </a:solidFill>
                <a:latin typeface="黑体"/>
                <a:cs typeface="黑体"/>
              </a:rPr>
              <a:t> </a:t>
            </a:r>
            <a:r>
              <a:rPr sz="2400" b="1" spc="-15" dirty="0">
                <a:solidFill>
                  <a:srgbClr val="0000CC"/>
                </a:solidFill>
                <a:latin typeface="黑体"/>
                <a:cs typeface="黑体"/>
              </a:rPr>
              <a:t>b</a:t>
            </a:r>
            <a:r>
              <a:rPr sz="2400" b="1" spc="10" dirty="0">
                <a:solidFill>
                  <a:srgbClr val="0000CC"/>
                </a:solidFill>
                <a:latin typeface="黑体"/>
                <a:cs typeface="黑体"/>
              </a:rPr>
              <a:t> </a:t>
            </a:r>
            <a:r>
              <a:rPr sz="2400" b="1" spc="-15" dirty="0">
                <a:solidFill>
                  <a:srgbClr val="0000CC"/>
                </a:solidFill>
                <a:latin typeface="黑体"/>
                <a:cs typeface="黑体"/>
              </a:rPr>
              <a:t>c</a:t>
            </a:r>
            <a:r>
              <a:rPr sz="2400" b="1" spc="10" dirty="0">
                <a:solidFill>
                  <a:srgbClr val="0000CC"/>
                </a:solidFill>
                <a:latin typeface="黑体"/>
                <a:cs typeface="黑体"/>
              </a:rPr>
              <a:t> </a:t>
            </a:r>
            <a:r>
              <a:rPr sz="2400" b="1" spc="-15" dirty="0">
                <a:solidFill>
                  <a:srgbClr val="0000CC"/>
                </a:solidFill>
                <a:latin typeface="黑体"/>
                <a:cs typeface="黑体"/>
              </a:rPr>
              <a:t>a</a:t>
            </a:r>
            <a:r>
              <a:rPr sz="2400" b="1" spc="10" dirty="0">
                <a:solidFill>
                  <a:srgbClr val="0000CC"/>
                </a:solidFill>
                <a:latin typeface="黑体"/>
                <a:cs typeface="黑体"/>
              </a:rPr>
              <a:t> </a:t>
            </a:r>
            <a:r>
              <a:rPr sz="2400" b="1" spc="-15" dirty="0">
                <a:solidFill>
                  <a:srgbClr val="FF3300"/>
                </a:solidFill>
                <a:latin typeface="黑体"/>
                <a:cs typeface="黑体"/>
              </a:rPr>
              <a:t>b</a:t>
            </a:r>
            <a:r>
              <a:rPr sz="2400" b="1" spc="10" dirty="0">
                <a:solidFill>
                  <a:srgbClr val="FF3300"/>
                </a:solidFill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c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a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c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b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a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b</a:t>
            </a:r>
            <a:endParaRPr sz="2400">
              <a:latin typeface="黑体"/>
              <a:cs typeface="黑体"/>
            </a:endParaRPr>
          </a:p>
          <a:p>
            <a:pPr marL="615950">
              <a:lnSpc>
                <a:spcPts val="1910"/>
              </a:lnSpc>
            </a:pPr>
            <a:r>
              <a:rPr sz="2400" b="1" spc="-15" dirty="0">
                <a:solidFill>
                  <a:srgbClr val="0000CC"/>
                </a:solidFill>
                <a:latin typeface="黑体"/>
                <a:cs typeface="黑体"/>
              </a:rPr>
              <a:t>a</a:t>
            </a:r>
            <a:r>
              <a:rPr sz="2400" b="1" spc="10" dirty="0">
                <a:solidFill>
                  <a:srgbClr val="0000CC"/>
                </a:solidFill>
                <a:latin typeface="黑体"/>
                <a:cs typeface="黑体"/>
              </a:rPr>
              <a:t> </a:t>
            </a:r>
            <a:r>
              <a:rPr sz="2400" b="1" spc="-15" dirty="0">
                <a:solidFill>
                  <a:srgbClr val="0000CC"/>
                </a:solidFill>
                <a:latin typeface="黑体"/>
                <a:cs typeface="黑体"/>
              </a:rPr>
              <a:t>b</a:t>
            </a:r>
            <a:r>
              <a:rPr sz="2400" b="1" spc="10" dirty="0">
                <a:solidFill>
                  <a:srgbClr val="0000CC"/>
                </a:solidFill>
                <a:latin typeface="黑体"/>
                <a:cs typeface="黑体"/>
              </a:rPr>
              <a:t> </a:t>
            </a:r>
            <a:r>
              <a:rPr sz="2400" b="1" spc="-15" dirty="0">
                <a:solidFill>
                  <a:srgbClr val="0000CC"/>
                </a:solidFill>
                <a:latin typeface="黑体"/>
                <a:cs typeface="黑体"/>
              </a:rPr>
              <a:t>c</a:t>
            </a:r>
            <a:r>
              <a:rPr sz="2400" b="1" spc="10" dirty="0">
                <a:solidFill>
                  <a:srgbClr val="0000CC"/>
                </a:solidFill>
                <a:latin typeface="黑体"/>
                <a:cs typeface="黑体"/>
              </a:rPr>
              <a:t> </a:t>
            </a:r>
            <a:r>
              <a:rPr sz="2400" b="1" spc="-15" dirty="0">
                <a:solidFill>
                  <a:srgbClr val="0000CC"/>
                </a:solidFill>
                <a:latin typeface="黑体"/>
                <a:cs typeface="黑体"/>
              </a:rPr>
              <a:t>a</a:t>
            </a:r>
            <a:r>
              <a:rPr sz="2400" b="1" spc="10" dirty="0">
                <a:solidFill>
                  <a:srgbClr val="0000CC"/>
                </a:solidFill>
                <a:latin typeface="黑体"/>
                <a:cs typeface="黑体"/>
              </a:rPr>
              <a:t> </a:t>
            </a:r>
            <a:r>
              <a:rPr sz="2400" b="1" spc="-15" dirty="0">
                <a:solidFill>
                  <a:srgbClr val="FF3300"/>
                </a:solidFill>
                <a:latin typeface="黑体"/>
                <a:cs typeface="黑体"/>
              </a:rPr>
              <a:t>c</a:t>
            </a:r>
            <a:endParaRPr sz="2400">
              <a:latin typeface="黑体"/>
              <a:cs typeface="黑体"/>
            </a:endParaRPr>
          </a:p>
          <a:p>
            <a:pPr marL="462280">
              <a:lnSpc>
                <a:spcPts val="2445"/>
              </a:lnSpc>
            </a:pPr>
            <a:r>
              <a:rPr sz="2400" b="1" spc="1210" dirty="0">
                <a:latin typeface="微软雅黑"/>
                <a:cs typeface="微软雅黑"/>
              </a:rPr>
              <a:t>↑</a:t>
            </a:r>
            <a:r>
              <a:rPr sz="2400" b="1" spc="-5" dirty="0">
                <a:latin typeface="黑体"/>
                <a:cs typeface="黑体"/>
              </a:rPr>
              <a:t>j=1</a:t>
            </a:r>
            <a:endParaRPr sz="2400">
              <a:latin typeface="黑体"/>
              <a:cs typeface="黑体"/>
            </a:endParaRPr>
          </a:p>
          <a:p>
            <a:pPr marL="1693545">
              <a:lnSpc>
                <a:spcPts val="2840"/>
              </a:lnSpc>
              <a:spcBef>
                <a:spcPts val="1145"/>
              </a:spcBef>
            </a:pPr>
            <a:r>
              <a:rPr sz="2400" b="1" spc="1210" dirty="0">
                <a:latin typeface="微软雅黑"/>
                <a:cs typeface="微软雅黑"/>
              </a:rPr>
              <a:t>↓</a:t>
            </a:r>
            <a:r>
              <a:rPr sz="2400" b="1" spc="-5" dirty="0">
                <a:latin typeface="黑体"/>
                <a:cs typeface="黑体"/>
              </a:rPr>
              <a:t>i=7---11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8" name="object 14"/>
          <p:cNvSpPr txBox="1"/>
          <p:nvPr/>
        </p:nvSpPr>
        <p:spPr>
          <a:xfrm>
            <a:off x="1286508" y="5463983"/>
            <a:ext cx="14046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-60" dirty="0">
                <a:latin typeface="微软雅黑"/>
                <a:cs typeface="微软雅黑"/>
              </a:rPr>
              <a:t>第3趟匹配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15"/>
          <p:cNvSpPr txBox="1"/>
          <p:nvPr/>
        </p:nvSpPr>
        <p:spPr>
          <a:xfrm>
            <a:off x="3115308" y="5463983"/>
            <a:ext cx="3872229" cy="81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</a:pPr>
            <a:r>
              <a:rPr sz="2400" b="1" spc="-15" dirty="0">
                <a:latin typeface="黑体"/>
                <a:cs typeface="黑体"/>
              </a:rPr>
              <a:t>a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b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a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b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c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a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solidFill>
                  <a:srgbClr val="0000CC"/>
                </a:solidFill>
                <a:latin typeface="黑体"/>
                <a:cs typeface="黑体"/>
              </a:rPr>
              <a:t>b</a:t>
            </a:r>
            <a:r>
              <a:rPr sz="2400" b="1" spc="10" dirty="0">
                <a:solidFill>
                  <a:srgbClr val="0000CC"/>
                </a:solidFill>
                <a:latin typeface="黑体"/>
                <a:cs typeface="黑体"/>
              </a:rPr>
              <a:t> </a:t>
            </a:r>
            <a:r>
              <a:rPr sz="2400" b="1" spc="-15" dirty="0">
                <a:solidFill>
                  <a:srgbClr val="0000CC"/>
                </a:solidFill>
                <a:latin typeface="黑体"/>
                <a:cs typeface="黑体"/>
              </a:rPr>
              <a:t>c</a:t>
            </a:r>
            <a:r>
              <a:rPr sz="2400" b="1" spc="10" dirty="0">
                <a:solidFill>
                  <a:srgbClr val="0000CC"/>
                </a:solidFill>
                <a:latin typeface="黑体"/>
                <a:cs typeface="黑体"/>
              </a:rPr>
              <a:t> </a:t>
            </a:r>
            <a:r>
              <a:rPr sz="2400" b="1" spc="-15" dirty="0">
                <a:solidFill>
                  <a:srgbClr val="0000CC"/>
                </a:solidFill>
                <a:latin typeface="黑体"/>
                <a:cs typeface="黑体"/>
              </a:rPr>
              <a:t>a</a:t>
            </a:r>
            <a:r>
              <a:rPr sz="2400" b="1" spc="10" dirty="0">
                <a:solidFill>
                  <a:srgbClr val="0000CC"/>
                </a:solidFill>
                <a:latin typeface="黑体"/>
                <a:cs typeface="黑体"/>
              </a:rPr>
              <a:t> </a:t>
            </a:r>
            <a:r>
              <a:rPr sz="2400" b="1" spc="-15" dirty="0">
                <a:solidFill>
                  <a:srgbClr val="0000CC"/>
                </a:solidFill>
                <a:latin typeface="黑体"/>
                <a:cs typeface="黑体"/>
              </a:rPr>
              <a:t>c</a:t>
            </a:r>
            <a:r>
              <a:rPr sz="2400" b="1" spc="10" dirty="0">
                <a:solidFill>
                  <a:srgbClr val="0000CC"/>
                </a:solidFill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b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a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latin typeface="黑体"/>
                <a:cs typeface="黑体"/>
              </a:rPr>
              <a:t>b</a:t>
            </a:r>
            <a:endParaRPr sz="2400">
              <a:latin typeface="黑体"/>
              <a:cs typeface="黑体"/>
            </a:endParaRPr>
          </a:p>
          <a:p>
            <a:pPr marL="1551940">
              <a:lnSpc>
                <a:spcPts val="1910"/>
              </a:lnSpc>
            </a:pPr>
            <a:r>
              <a:rPr sz="2400" b="1" spc="-15" dirty="0">
                <a:latin typeface="黑体"/>
                <a:cs typeface="黑体"/>
              </a:rPr>
              <a:t>a</a:t>
            </a:r>
            <a:r>
              <a:rPr sz="2400" b="1" spc="10" dirty="0">
                <a:latin typeface="黑体"/>
                <a:cs typeface="黑体"/>
              </a:rPr>
              <a:t> </a:t>
            </a:r>
            <a:r>
              <a:rPr sz="2400" b="1" spc="-15" dirty="0">
                <a:solidFill>
                  <a:srgbClr val="0000CC"/>
                </a:solidFill>
                <a:latin typeface="黑体"/>
                <a:cs typeface="黑体"/>
              </a:rPr>
              <a:t>b</a:t>
            </a:r>
            <a:r>
              <a:rPr sz="2400" b="1" spc="10" dirty="0">
                <a:solidFill>
                  <a:srgbClr val="0000CC"/>
                </a:solidFill>
                <a:latin typeface="黑体"/>
                <a:cs typeface="黑体"/>
              </a:rPr>
              <a:t> </a:t>
            </a:r>
            <a:r>
              <a:rPr sz="2400" b="1" spc="-15" dirty="0">
                <a:solidFill>
                  <a:srgbClr val="0000CC"/>
                </a:solidFill>
                <a:latin typeface="黑体"/>
                <a:cs typeface="黑体"/>
              </a:rPr>
              <a:t>c</a:t>
            </a:r>
            <a:r>
              <a:rPr sz="2400" b="1" spc="10" dirty="0">
                <a:solidFill>
                  <a:srgbClr val="0000CC"/>
                </a:solidFill>
                <a:latin typeface="黑体"/>
                <a:cs typeface="黑体"/>
              </a:rPr>
              <a:t> </a:t>
            </a:r>
            <a:r>
              <a:rPr sz="2400" b="1" spc="-15" dirty="0">
                <a:solidFill>
                  <a:srgbClr val="0000CC"/>
                </a:solidFill>
                <a:latin typeface="黑体"/>
                <a:cs typeface="黑体"/>
              </a:rPr>
              <a:t>a</a:t>
            </a:r>
            <a:r>
              <a:rPr sz="2400" b="1" spc="10" dirty="0">
                <a:solidFill>
                  <a:srgbClr val="0000CC"/>
                </a:solidFill>
                <a:latin typeface="黑体"/>
                <a:cs typeface="黑体"/>
              </a:rPr>
              <a:t> </a:t>
            </a:r>
            <a:r>
              <a:rPr sz="2400" b="1" spc="-15" dirty="0">
                <a:solidFill>
                  <a:srgbClr val="0000CC"/>
                </a:solidFill>
                <a:latin typeface="黑体"/>
                <a:cs typeface="黑体"/>
              </a:rPr>
              <a:t>c</a:t>
            </a:r>
            <a:endParaRPr sz="2400">
              <a:latin typeface="黑体"/>
              <a:cs typeface="黑体"/>
            </a:endParaRPr>
          </a:p>
          <a:p>
            <a:pPr marL="1705610">
              <a:lnSpc>
                <a:spcPts val="2400"/>
              </a:lnSpc>
            </a:pPr>
            <a:r>
              <a:rPr sz="2400" b="1" spc="1210" dirty="0">
                <a:latin typeface="微软雅黑"/>
                <a:cs typeface="微软雅黑"/>
              </a:rPr>
              <a:t>↑</a:t>
            </a:r>
            <a:r>
              <a:rPr sz="2400" b="1" spc="-5" dirty="0">
                <a:latin typeface="黑体"/>
                <a:cs typeface="黑体"/>
              </a:rPr>
              <a:t>j=2---6</a:t>
            </a:r>
            <a:endParaRPr sz="2400">
              <a:latin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577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2"/>
          <p:cNvSpPr txBox="1"/>
          <p:nvPr/>
        </p:nvSpPr>
        <p:spPr>
          <a:xfrm>
            <a:off x="707303" y="1008343"/>
            <a:ext cx="8258021" cy="556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思考的开始：</a:t>
            </a:r>
            <a:endParaRPr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412115">
              <a:lnSpc>
                <a:spcPct val="100000"/>
              </a:lnSpc>
              <a:spcBef>
                <a:spcPts val="420"/>
              </a:spcBef>
              <a:tabLst>
                <a:tab pos="2098040" algn="l"/>
              </a:tabLst>
            </a:pP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假定主串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为	</a:t>
            </a:r>
            <a:r>
              <a:rPr sz="2400" spc="-24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S</a:t>
            </a:r>
            <a:r>
              <a:rPr sz="2400" spc="-262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1</a:t>
            </a:r>
            <a:r>
              <a:rPr sz="2400" spc="-24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S</a:t>
            </a:r>
            <a:r>
              <a:rPr sz="2400" spc="-277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2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…</a:t>
            </a:r>
            <a:r>
              <a:rPr sz="2400" spc="-24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S</a:t>
            </a:r>
            <a:r>
              <a:rPr sz="2400" spc="-359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n</a:t>
            </a:r>
            <a:r>
              <a:rPr sz="2400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 </a:t>
            </a:r>
            <a:r>
              <a:rPr sz="2400" spc="-202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 </a:t>
            </a:r>
            <a:r>
              <a:rPr sz="2400" spc="22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，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模式串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为</a:t>
            </a:r>
            <a:r>
              <a:rPr sz="2400" spc="1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 </a:t>
            </a:r>
            <a:r>
              <a:rPr sz="2400" spc="-29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T</a:t>
            </a:r>
            <a:r>
              <a:rPr sz="2400" spc="-262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1</a:t>
            </a:r>
            <a:r>
              <a:rPr sz="2400" spc="-29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T</a:t>
            </a:r>
            <a:r>
              <a:rPr sz="2400" spc="-277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2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…</a:t>
            </a:r>
            <a:r>
              <a:rPr sz="2400" spc="-29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T</a:t>
            </a:r>
            <a:r>
              <a:rPr sz="2400" spc="-1185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m</a:t>
            </a:r>
            <a:endParaRPr sz="2400" baseline="-20833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412115" marR="6350">
              <a:lnSpc>
                <a:spcPct val="100000"/>
              </a:lnSpc>
              <a:spcBef>
                <a:spcPts val="720"/>
              </a:spcBef>
            </a:pPr>
            <a:r>
              <a:rPr sz="2400" spc="1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无回溯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匹配问题变为：当</a:t>
            </a:r>
            <a:r>
              <a:rPr sz="2400" spc="1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主串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中的第</a:t>
            </a:r>
            <a:r>
              <a:rPr sz="2400" spc="49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i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个字符和</a:t>
            </a:r>
            <a:r>
              <a:rPr sz="2400" spc="1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模式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串中 第</a:t>
            </a:r>
            <a:r>
              <a:rPr sz="2400" spc="4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j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个字符出现不匹配，</a:t>
            </a:r>
            <a:r>
              <a:rPr sz="2400" spc="1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主串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中的第</a:t>
            </a:r>
            <a:r>
              <a:rPr sz="2400" spc="49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i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个字符应该与</a:t>
            </a:r>
            <a:r>
              <a:rPr sz="2400" spc="1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模式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串 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中的</a:t>
            </a:r>
            <a:r>
              <a:rPr sz="2400" spc="1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哪个字符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匹配（无回溯）？</a:t>
            </a:r>
            <a:endParaRPr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412750" marR="5080" indent="-400050">
              <a:lnSpc>
                <a:spcPct val="119800"/>
              </a:lnSpc>
            </a:pPr>
            <a:r>
              <a:rPr sz="2400" spc="10" dirty="0" err="1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进一步思考</a:t>
            </a:r>
            <a:r>
              <a:rPr lang="en-US" sz="2400" spc="1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:</a:t>
            </a:r>
          </a:p>
          <a:p>
            <a:pPr marL="412750" marR="5080" indent="-400050">
              <a:lnSpc>
                <a:spcPct val="119800"/>
              </a:lnSpc>
            </a:pPr>
            <a:r>
              <a:rPr lang="en-US" sz="2400" spc="1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 </a:t>
            </a:r>
            <a:r>
              <a:rPr lang="en-US" sz="2400" spc="1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    </a:t>
            </a:r>
            <a:r>
              <a:rPr sz="2400" spc="1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假定</a:t>
            </a:r>
            <a:r>
              <a:rPr sz="2400" spc="70" dirty="0" err="1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主串中第</a:t>
            </a:r>
            <a:r>
              <a:rPr sz="2400" spc="7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i个</a:t>
            </a:r>
            <a:r>
              <a:rPr sz="2400" spc="1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字符与</a:t>
            </a:r>
            <a:r>
              <a:rPr sz="2400" spc="-35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模式串第k</a:t>
            </a:r>
            <a:r>
              <a:rPr sz="2400" spc="-35" dirty="0" err="1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个</a:t>
            </a:r>
            <a:r>
              <a:rPr sz="2400" spc="1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字符相比较，</a:t>
            </a:r>
            <a:r>
              <a:rPr sz="2400" spc="1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则应有</a:t>
            </a:r>
            <a:endParaRPr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755650">
              <a:lnSpc>
                <a:spcPct val="100000"/>
              </a:lnSpc>
              <a:spcBef>
                <a:spcPts val="1020"/>
              </a:spcBef>
              <a:tabLst>
                <a:tab pos="2304415" algn="l"/>
                <a:tab pos="2649855" algn="l"/>
              </a:tabLst>
            </a:pPr>
            <a:r>
              <a:rPr sz="3600" spc="-7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</a:t>
            </a:r>
            <a:r>
              <a:rPr sz="3600" spc="-7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spc="-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2</a:t>
            </a:r>
            <a:r>
              <a:rPr sz="3600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…</a:t>
            </a:r>
            <a:r>
              <a:rPr sz="3600" spc="-7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k-</a:t>
            </a:r>
            <a:r>
              <a:rPr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	</a:t>
            </a:r>
            <a:r>
              <a:rPr sz="3600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=	S</a:t>
            </a:r>
            <a:r>
              <a:rPr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i-(k-1</a:t>
            </a:r>
            <a:r>
              <a:rPr sz="16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)</a:t>
            </a:r>
            <a:r>
              <a:rPr sz="3600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S</a:t>
            </a:r>
            <a:r>
              <a:rPr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i-(k-2</a:t>
            </a:r>
            <a:r>
              <a:rPr sz="16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)</a:t>
            </a:r>
            <a:r>
              <a:rPr sz="3600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…S</a:t>
            </a:r>
            <a:r>
              <a:rPr sz="16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i-1</a:t>
            </a:r>
            <a:endParaRPr sz="16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/>
            </a:endParaRPr>
          </a:p>
          <a:p>
            <a:pPr marL="412750" indent="342900">
              <a:lnSpc>
                <a:spcPct val="100000"/>
              </a:lnSpc>
              <a:spcBef>
                <a:spcPts val="120"/>
              </a:spcBef>
            </a:pPr>
            <a:r>
              <a:rPr sz="2400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问题可能有多个k，取哪一个？</a:t>
            </a:r>
            <a:endParaRPr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412750" indent="301625">
              <a:lnSpc>
                <a:spcPct val="100000"/>
              </a:lnSpc>
              <a:spcBef>
                <a:spcPts val="570"/>
              </a:spcBef>
            </a:pP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而根据已有的匹配，有</a:t>
            </a:r>
            <a:endParaRPr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755650">
              <a:lnSpc>
                <a:spcPct val="100000"/>
              </a:lnSpc>
              <a:spcBef>
                <a:spcPts val="1020"/>
              </a:spcBef>
              <a:tabLst>
                <a:tab pos="3119755" algn="l"/>
                <a:tab pos="3467100" algn="l"/>
              </a:tabLst>
            </a:pPr>
            <a:r>
              <a:rPr sz="3600" spc="-7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j-(k-1</a:t>
            </a:r>
            <a:r>
              <a:rPr sz="16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)</a:t>
            </a:r>
            <a:r>
              <a:rPr sz="3600" spc="-7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j-(k-2</a:t>
            </a:r>
            <a:r>
              <a:rPr sz="16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)</a:t>
            </a:r>
            <a:r>
              <a:rPr sz="3600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…</a:t>
            </a:r>
            <a:r>
              <a:rPr sz="3600" spc="-7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j-</a:t>
            </a:r>
            <a:r>
              <a:rPr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	</a:t>
            </a:r>
            <a:r>
              <a:rPr sz="3600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=	S</a:t>
            </a:r>
            <a:r>
              <a:rPr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i-(k-1)</a:t>
            </a:r>
            <a:r>
              <a:rPr sz="3600" spc="7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S</a:t>
            </a:r>
            <a:r>
              <a:rPr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i-(k-2</a:t>
            </a:r>
            <a:r>
              <a:rPr sz="16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)</a:t>
            </a:r>
            <a:r>
              <a:rPr sz="3600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…S</a:t>
            </a:r>
            <a:r>
              <a:rPr sz="16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i-1</a:t>
            </a:r>
            <a:endParaRPr sz="16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/>
            </a:endParaRPr>
          </a:p>
          <a:p>
            <a:pPr marL="412750" indent="301625">
              <a:lnSpc>
                <a:spcPct val="100000"/>
              </a:lnSpc>
              <a:spcBef>
                <a:spcPts val="120"/>
              </a:spcBef>
            </a:pP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因此</a:t>
            </a:r>
            <a:endParaRPr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755650">
              <a:lnSpc>
                <a:spcPts val="2805"/>
              </a:lnSpc>
              <a:spcBef>
                <a:spcPts val="1019"/>
              </a:spcBef>
              <a:tabLst>
                <a:tab pos="2597150" algn="l"/>
              </a:tabLst>
            </a:pPr>
            <a:r>
              <a:rPr sz="3600" spc="-7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</a:t>
            </a:r>
            <a:r>
              <a:rPr sz="3600" spc="-7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spc="-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2</a:t>
            </a:r>
            <a:r>
              <a:rPr sz="3600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…</a:t>
            </a:r>
            <a:r>
              <a:rPr sz="3600" spc="-7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k-</a:t>
            </a:r>
            <a:r>
              <a:rPr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  </a:t>
            </a:r>
            <a:r>
              <a:rPr sz="3600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=	</a:t>
            </a:r>
            <a:r>
              <a:rPr sz="3600" spc="-15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j-(k-1)</a:t>
            </a:r>
            <a:r>
              <a:rPr sz="3600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j-(k-2</a:t>
            </a:r>
            <a:r>
              <a:rPr sz="16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)</a:t>
            </a:r>
            <a:r>
              <a:rPr sz="3600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…</a:t>
            </a:r>
            <a:r>
              <a:rPr sz="3600" spc="-7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j-1</a:t>
            </a:r>
            <a:endParaRPr sz="16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716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5"/>
          <p:cNvSpPr txBox="1"/>
          <p:nvPr/>
        </p:nvSpPr>
        <p:spPr>
          <a:xfrm>
            <a:off x="668661" y="4848161"/>
            <a:ext cx="7496175" cy="866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模式应该向右滑多远才是最高效率的</a:t>
            </a:r>
            <a:r>
              <a:rPr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?</a:t>
            </a:r>
            <a:endParaRPr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1005"/>
              </a:spcBef>
            </a:pPr>
            <a:r>
              <a:rPr sz="2400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＝</a:t>
            </a:r>
            <a:r>
              <a:rPr sz="24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ma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x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{ </a:t>
            </a:r>
            <a:r>
              <a:rPr sz="2400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</a:t>
            </a:r>
            <a:r>
              <a:rPr sz="2400" i="1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|1&lt;</a:t>
            </a:r>
            <a:r>
              <a:rPr sz="2400" i="1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&lt;</a:t>
            </a:r>
            <a:r>
              <a:rPr sz="2400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sz="2400" i="1" spc="-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且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2400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2400" spc="-7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2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…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2400" spc="-7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</a:t>
            </a:r>
            <a:r>
              <a:rPr sz="2400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-</a:t>
            </a:r>
            <a:r>
              <a:rPr sz="2400" spc="-7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＝</a:t>
            </a:r>
            <a:r>
              <a:rPr sz="24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2400" spc="-7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sz="2400" spc="7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-(</a:t>
            </a:r>
            <a:r>
              <a:rPr sz="2400" spc="-7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</a:t>
            </a:r>
            <a:r>
              <a:rPr sz="2400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-</a:t>
            </a:r>
            <a:r>
              <a:rPr sz="2400" spc="-7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</a:t>
            </a:r>
            <a:r>
              <a:rPr sz="2400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) </a:t>
            </a:r>
            <a:r>
              <a:rPr sz="2400" spc="-337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2400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sz="2400" spc="7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-</a:t>
            </a:r>
            <a:r>
              <a:rPr sz="2400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(</a:t>
            </a:r>
            <a:r>
              <a:rPr sz="2400" spc="-7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</a:t>
            </a:r>
            <a:r>
              <a:rPr sz="2400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-2)</a:t>
            </a:r>
            <a:r>
              <a:rPr sz="2400" spc="322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…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2400" i="1" spc="-7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sz="2400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-1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}</a:t>
            </a:r>
          </a:p>
        </p:txBody>
      </p:sp>
      <p:sp>
        <p:nvSpPr>
          <p:cNvPr id="6" name="object 12"/>
          <p:cNvSpPr txBox="1"/>
          <p:nvPr/>
        </p:nvSpPr>
        <p:spPr>
          <a:xfrm>
            <a:off x="668661" y="1039431"/>
            <a:ext cx="7924800" cy="222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7" baseline="13888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spc="-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</a:t>
            </a:r>
            <a:r>
              <a:rPr sz="3600" spc="-7" baseline="13888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spc="-1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2</a:t>
            </a:r>
            <a:r>
              <a:rPr sz="3600" baseline="13888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…</a:t>
            </a:r>
            <a:r>
              <a:rPr sz="3600" spc="-7" baseline="13888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spc="-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</a:t>
            </a:r>
            <a:r>
              <a:rPr sz="1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-</a:t>
            </a:r>
            <a:r>
              <a:rPr sz="1600" spc="-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</a:t>
            </a:r>
            <a:r>
              <a:rPr sz="3600" baseline="13888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＝</a:t>
            </a:r>
            <a:r>
              <a:rPr sz="3600" spc="7" baseline="13888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spc="-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sz="1600" spc="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-</a:t>
            </a:r>
            <a:r>
              <a:rPr sz="1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(</a:t>
            </a:r>
            <a:r>
              <a:rPr sz="1600" spc="-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</a:t>
            </a:r>
            <a:r>
              <a:rPr sz="1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-1)</a:t>
            </a:r>
            <a:r>
              <a:rPr sz="1600" spc="21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3600" spc="-7" baseline="13888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j-(k-</a:t>
            </a:r>
            <a:r>
              <a:rPr sz="1600" spc="-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2</a:t>
            </a:r>
            <a:r>
              <a:rPr sz="1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) </a:t>
            </a:r>
            <a:r>
              <a:rPr sz="1600" spc="-22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3600" baseline="13888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…</a:t>
            </a:r>
            <a:r>
              <a:rPr sz="3600" spc="-7" baseline="13888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i="1" spc="-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sz="1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-1</a:t>
            </a:r>
            <a:r>
              <a:rPr sz="3600" spc="15" baseline="13888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说明了什么？</a:t>
            </a:r>
            <a:endParaRPr sz="3600" baseline="13888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412750" marR="5080" indent="-635">
              <a:lnSpc>
                <a:spcPct val="100000"/>
              </a:lnSpc>
              <a:spcBef>
                <a:spcPts val="405"/>
              </a:spcBef>
            </a:pPr>
            <a:r>
              <a:rPr sz="2400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</a:t>
            </a:r>
            <a:r>
              <a:rPr sz="2400" i="1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与</a:t>
            </a:r>
            <a:r>
              <a:rPr sz="2400" spc="-4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 </a:t>
            </a:r>
            <a:r>
              <a:rPr sz="2400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sz="2400" i="1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具有函数关系，由当前失配位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置</a:t>
            </a:r>
            <a:r>
              <a:rPr sz="2400" spc="-4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 </a:t>
            </a:r>
            <a:r>
              <a:rPr sz="2400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sz="2400" i="1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，可以计算出滑 位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置</a:t>
            </a:r>
            <a:r>
              <a:rPr sz="2400" spc="-4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 </a:t>
            </a:r>
            <a:r>
              <a:rPr sz="2400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（即比较的新起点）；</a:t>
            </a:r>
            <a:endParaRPr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12700" indent="400050">
              <a:lnSpc>
                <a:spcPct val="100000"/>
              </a:lnSpc>
              <a:spcBef>
                <a:spcPts val="1010"/>
              </a:spcBef>
            </a:pP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滑动位置</a:t>
            </a:r>
            <a:r>
              <a:rPr sz="2400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</a:t>
            </a:r>
            <a:r>
              <a:rPr sz="2400" i="1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400" spc="1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仅与模式串</a:t>
            </a:r>
            <a:r>
              <a:rPr sz="2400" spc="1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自身</a:t>
            </a:r>
            <a:r>
              <a:rPr sz="2400" i="1" spc="-5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lang="en-US" sz="2400" i="1" spc="-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400" spc="1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有关</a:t>
            </a:r>
            <a:r>
              <a:rPr sz="2400" spc="1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，而与主串无关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。</a:t>
            </a:r>
            <a:endParaRPr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12700">
              <a:lnSpc>
                <a:spcPts val="2705"/>
              </a:lnSpc>
              <a:spcBef>
                <a:spcPts val="1605"/>
              </a:spcBef>
            </a:pPr>
            <a:r>
              <a:rPr sz="3600" spc="-7" baseline="13888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spc="-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</a:t>
            </a:r>
            <a:r>
              <a:rPr sz="3600" spc="-7" baseline="13888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spc="-1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2</a:t>
            </a:r>
            <a:r>
              <a:rPr sz="3600" baseline="13888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…</a:t>
            </a:r>
            <a:r>
              <a:rPr sz="3600" spc="-7" baseline="13888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spc="-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</a:t>
            </a:r>
            <a:r>
              <a:rPr sz="1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-</a:t>
            </a:r>
            <a:r>
              <a:rPr sz="1600" spc="-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</a:t>
            </a:r>
            <a:r>
              <a:rPr sz="3600" baseline="13888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＝</a:t>
            </a:r>
            <a:r>
              <a:rPr sz="3600" spc="7" baseline="13888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spc="-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sz="1600" spc="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-</a:t>
            </a:r>
            <a:r>
              <a:rPr sz="1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(</a:t>
            </a:r>
            <a:r>
              <a:rPr sz="1600" spc="-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</a:t>
            </a:r>
            <a:r>
              <a:rPr sz="1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-1)</a:t>
            </a:r>
            <a:r>
              <a:rPr sz="1600" spc="21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3600" spc="-7" baseline="13888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j-(k-</a:t>
            </a:r>
            <a:r>
              <a:rPr sz="1600" spc="-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2</a:t>
            </a:r>
            <a:r>
              <a:rPr sz="1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) </a:t>
            </a:r>
            <a:r>
              <a:rPr sz="1600" spc="-22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3600" baseline="13888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…</a:t>
            </a:r>
            <a:r>
              <a:rPr sz="3600" spc="-7" baseline="13888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i="1" spc="-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sz="1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-1</a:t>
            </a:r>
            <a:r>
              <a:rPr sz="3600" spc="15" baseline="13888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的物理意义是什么？</a:t>
            </a:r>
            <a:endParaRPr sz="3600" baseline="13888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</p:txBody>
      </p:sp>
      <p:sp>
        <p:nvSpPr>
          <p:cNvPr id="10" name="object 16"/>
          <p:cNvSpPr/>
          <p:nvPr/>
        </p:nvSpPr>
        <p:spPr>
          <a:xfrm>
            <a:off x="3927487" y="3219322"/>
            <a:ext cx="1773555" cy="1408430"/>
          </a:xfrm>
          <a:custGeom>
            <a:avLst/>
            <a:gdLst/>
            <a:ahLst/>
            <a:cxnLst/>
            <a:rect l="l" t="t" r="r" b="b"/>
            <a:pathLst>
              <a:path w="1773554" h="1408429">
                <a:moveTo>
                  <a:pt x="336803" y="650748"/>
                </a:moveTo>
                <a:lnTo>
                  <a:pt x="336803" y="1408176"/>
                </a:lnTo>
                <a:lnTo>
                  <a:pt x="1773173" y="1408176"/>
                </a:lnTo>
                <a:lnTo>
                  <a:pt x="1773173" y="650748"/>
                </a:lnTo>
                <a:lnTo>
                  <a:pt x="934973" y="650748"/>
                </a:lnTo>
                <a:lnTo>
                  <a:pt x="0" y="0"/>
                </a:lnTo>
                <a:lnTo>
                  <a:pt x="576071" y="650748"/>
                </a:lnTo>
                <a:lnTo>
                  <a:pt x="336803" y="650748"/>
                </a:lnTo>
                <a:close/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/>
          <p:cNvSpPr txBox="1"/>
          <p:nvPr/>
        </p:nvSpPr>
        <p:spPr>
          <a:xfrm>
            <a:off x="4297305" y="3919283"/>
            <a:ext cx="1407160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 marR="5080" indent="-1270">
              <a:lnSpc>
                <a:spcPct val="100000"/>
              </a:lnSpc>
            </a:pPr>
            <a:r>
              <a:rPr sz="2400" b="1" spc="50" dirty="0">
                <a:solidFill>
                  <a:srgbClr val="0000FF"/>
                </a:solidFill>
                <a:latin typeface="微软雅黑"/>
                <a:cs typeface="微软雅黑"/>
              </a:rPr>
              <a:t>从j-1位往 </a:t>
            </a:r>
            <a:r>
              <a:rPr sz="2400" b="1" spc="-65" dirty="0">
                <a:solidFill>
                  <a:srgbClr val="0000FF"/>
                </a:solidFill>
                <a:latin typeface="微软雅黑"/>
                <a:cs typeface="微软雅黑"/>
              </a:rPr>
              <a:t>左数k-1位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2" name="object 18"/>
          <p:cNvSpPr/>
          <p:nvPr/>
        </p:nvSpPr>
        <p:spPr>
          <a:xfrm>
            <a:off x="1354213" y="3153029"/>
            <a:ext cx="1652905" cy="1455420"/>
          </a:xfrm>
          <a:custGeom>
            <a:avLst/>
            <a:gdLst/>
            <a:ahLst/>
            <a:cxnLst/>
            <a:rect l="l" t="t" r="r" b="b"/>
            <a:pathLst>
              <a:path w="1652905" h="1455420">
                <a:moveTo>
                  <a:pt x="98298" y="685800"/>
                </a:moveTo>
                <a:lnTo>
                  <a:pt x="98298" y="1455420"/>
                </a:lnTo>
                <a:lnTo>
                  <a:pt x="1652778" y="1455420"/>
                </a:lnTo>
                <a:lnTo>
                  <a:pt x="1652778" y="685799"/>
                </a:lnTo>
                <a:lnTo>
                  <a:pt x="745998" y="685800"/>
                </a:lnTo>
                <a:lnTo>
                  <a:pt x="0" y="0"/>
                </a:lnTo>
                <a:lnTo>
                  <a:pt x="357378" y="685800"/>
                </a:lnTo>
                <a:lnTo>
                  <a:pt x="98298" y="685800"/>
                </a:lnTo>
                <a:close/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9"/>
          <p:cNvSpPr txBox="1"/>
          <p:nvPr/>
        </p:nvSpPr>
        <p:spPr>
          <a:xfrm>
            <a:off x="1545723" y="3887279"/>
            <a:ext cx="1406525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spc="-50" dirty="0">
                <a:solidFill>
                  <a:srgbClr val="0000FF"/>
                </a:solidFill>
                <a:latin typeface="微软雅黑"/>
                <a:cs typeface="微软雅黑"/>
              </a:rPr>
              <a:t>从第1位往 </a:t>
            </a:r>
            <a:r>
              <a:rPr sz="2400" b="1" spc="-65" dirty="0">
                <a:solidFill>
                  <a:srgbClr val="0000FF"/>
                </a:solidFill>
                <a:latin typeface="微软雅黑"/>
                <a:cs typeface="微软雅黑"/>
              </a:rPr>
              <a:t>数右k-1位</a:t>
            </a:r>
            <a:endParaRPr sz="24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405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2"/>
          <p:cNvSpPr txBox="1"/>
          <p:nvPr/>
        </p:nvSpPr>
        <p:spPr>
          <a:xfrm>
            <a:off x="690759" y="3068129"/>
            <a:ext cx="8194040" cy="3303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6825" defTabSz="692150">
              <a:lnSpc>
                <a:spcPct val="115700"/>
              </a:lnSpc>
            </a:pPr>
            <a:r>
              <a:rPr sz="3600" baseline="2314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</a:t>
            </a:r>
            <a:r>
              <a:rPr sz="3600" spc="-7" baseline="2314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3600" baseline="2314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=</a:t>
            </a:r>
            <a:r>
              <a:rPr sz="3600" spc="-7" baseline="2314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next</a:t>
            </a:r>
            <a:r>
              <a:rPr sz="3600" baseline="2314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[</a:t>
            </a:r>
            <a:r>
              <a:rPr sz="3600" spc="-7" baseline="2314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3600" baseline="2314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sz="3600" spc="-7" baseline="2314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]</a:t>
            </a:r>
            <a:r>
              <a:rPr sz="3600" spc="15" baseline="2314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实质是</a:t>
            </a:r>
            <a:r>
              <a:rPr sz="3600" spc="7" baseline="2314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找</a:t>
            </a:r>
            <a:r>
              <a:rPr sz="3600" spc="-7" baseline="2314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2400" baseline="-1736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</a:t>
            </a:r>
            <a:r>
              <a:rPr sz="3600" spc="-7" baseline="2314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2400" spc="-7" baseline="-1736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2</a:t>
            </a:r>
            <a:r>
              <a:rPr sz="3600" baseline="2314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…</a:t>
            </a:r>
            <a:r>
              <a:rPr sz="3600" spc="-7" baseline="2314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2400" spc="-7" baseline="-1736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sz="2400" baseline="-1736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-1</a:t>
            </a:r>
            <a:r>
              <a:rPr sz="3600" spc="-3457" baseline="2314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中</a:t>
            </a:r>
            <a:r>
              <a:rPr lang="zh-CN" altLang="en-US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中</a:t>
            </a:r>
            <a:r>
              <a:rPr sz="3600" spc="15" baseline="2314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的</a:t>
            </a:r>
            <a:r>
              <a:rPr sz="3600" spc="15" baseline="2314" dirty="0" err="1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最长相同的前缀</a:t>
            </a:r>
            <a:r>
              <a:rPr sz="3600" spc="15" baseline="2314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 </a:t>
            </a:r>
            <a:r>
              <a:rPr sz="3600" spc="390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(</a:t>
            </a:r>
            <a:r>
              <a:rPr sz="3600" spc="-7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</a:t>
            </a:r>
            <a:r>
              <a:rPr sz="3600" spc="-7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2</a:t>
            </a:r>
            <a:r>
              <a:rPr sz="3600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…</a:t>
            </a:r>
            <a:r>
              <a:rPr sz="3600" spc="-7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</a:t>
            </a:r>
            <a:r>
              <a:rPr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-</a:t>
            </a:r>
            <a:r>
              <a:rPr sz="16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</a:t>
            </a:r>
            <a:r>
              <a:rPr sz="3600" spc="405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)</a:t>
            </a:r>
            <a:r>
              <a:rPr sz="3600" spc="15" baseline="13888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和后缀</a:t>
            </a:r>
            <a:r>
              <a:rPr sz="3600" spc="405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(</a:t>
            </a:r>
            <a:r>
              <a:rPr sz="3600" spc="-7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sz="16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-</a:t>
            </a:r>
            <a:r>
              <a:rPr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(</a:t>
            </a:r>
            <a:r>
              <a:rPr sz="16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</a:t>
            </a:r>
            <a:r>
              <a:rPr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-1) </a:t>
            </a:r>
            <a:r>
              <a:rPr sz="1600" spc="-22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3600" spc="-7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-(k-2)</a:t>
            </a:r>
            <a:r>
              <a:rPr sz="1600" spc="2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3600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…</a:t>
            </a:r>
            <a:r>
              <a:rPr sz="3600" spc="-7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1600" i="1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sz="16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-</a:t>
            </a:r>
            <a:r>
              <a:rPr sz="16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</a:t>
            </a:r>
            <a:r>
              <a:rPr sz="3600" spc="150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)。 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模式中相似部分越多，</a:t>
            </a:r>
            <a:r>
              <a:rPr sz="24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则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next[j]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函数越大</a:t>
            </a:r>
            <a:endParaRPr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412750">
              <a:lnSpc>
                <a:spcPct val="100000"/>
              </a:lnSpc>
              <a:spcBef>
                <a:spcPts val="1005"/>
              </a:spcBef>
            </a:pP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表示模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式</a:t>
            </a:r>
            <a:r>
              <a:rPr sz="2400" spc="-4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 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字符之间的相关度越高，</a:t>
            </a:r>
            <a:endParaRPr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412750" marR="1034415">
              <a:lnSpc>
                <a:spcPct val="135000"/>
              </a:lnSpc>
              <a:spcBef>
                <a:spcPts val="150"/>
              </a:spcBef>
            </a:pP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模式串向右滑动得越远， 与主串进行比较的次数越少，时间复杂度就越低。</a:t>
            </a:r>
            <a:endParaRPr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仍是一个模式匹配的过程,只是主串和模式串在同一个串T</a:t>
            </a:r>
            <a:r>
              <a:rPr sz="24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中</a:t>
            </a:r>
            <a:r>
              <a:rPr sz="2400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。</a:t>
            </a:r>
          </a:p>
        </p:txBody>
      </p:sp>
      <p:sp>
        <p:nvSpPr>
          <p:cNvPr id="3" name="object 9"/>
          <p:cNvSpPr txBox="1"/>
          <p:nvPr/>
        </p:nvSpPr>
        <p:spPr>
          <a:xfrm>
            <a:off x="871048" y="2119439"/>
            <a:ext cx="13468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next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[ j </a:t>
            </a:r>
            <a:r>
              <a:rPr sz="20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]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＝</a:t>
            </a:r>
          </a:p>
        </p:txBody>
      </p:sp>
      <p:sp>
        <p:nvSpPr>
          <p:cNvPr id="4" name="object 10"/>
          <p:cNvSpPr txBox="1"/>
          <p:nvPr/>
        </p:nvSpPr>
        <p:spPr>
          <a:xfrm>
            <a:off x="2507824" y="1736824"/>
            <a:ext cx="1778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0</a:t>
            </a:r>
            <a:endParaRPr sz="200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/>
            </a:endParaRPr>
          </a:p>
        </p:txBody>
      </p:sp>
      <p:sp>
        <p:nvSpPr>
          <p:cNvPr id="5" name="object 11"/>
          <p:cNvSpPr txBox="1"/>
          <p:nvPr/>
        </p:nvSpPr>
        <p:spPr>
          <a:xfrm>
            <a:off x="3269824" y="1720151"/>
            <a:ext cx="119824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当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j</a:t>
            </a:r>
            <a:r>
              <a:rPr sz="2000" spc="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＝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1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时</a:t>
            </a:r>
            <a:endParaRPr sz="200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</p:txBody>
      </p:sp>
      <p:sp>
        <p:nvSpPr>
          <p:cNvPr id="6" name="object 12"/>
          <p:cNvSpPr txBox="1"/>
          <p:nvPr/>
        </p:nvSpPr>
        <p:spPr>
          <a:xfrm>
            <a:off x="4803151" y="1720151"/>
            <a:ext cx="355257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ct val="100000"/>
              </a:lnSpc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//</a:t>
            </a:r>
            <a:r>
              <a:rPr sz="2000" spc="5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不比较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</p:txBody>
      </p:sp>
      <p:sp>
        <p:nvSpPr>
          <p:cNvPr id="7" name="object 13"/>
          <p:cNvSpPr txBox="1"/>
          <p:nvPr/>
        </p:nvSpPr>
        <p:spPr>
          <a:xfrm>
            <a:off x="2507824" y="2166385"/>
            <a:ext cx="5553305" cy="763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19800"/>
              </a:lnSpc>
              <a:tabLst>
                <a:tab pos="698500" algn="l"/>
                <a:tab pos="1165225" algn="l"/>
              </a:tabLst>
            </a:pPr>
            <a:r>
              <a:rPr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max</a:t>
            </a:r>
            <a:r>
              <a:rPr sz="2000" spc="-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 </a:t>
            </a:r>
            <a:r>
              <a:rPr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{</a:t>
            </a:r>
            <a:r>
              <a:rPr sz="2000" spc="-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 </a:t>
            </a:r>
            <a:r>
              <a:rPr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k	|</a:t>
            </a:r>
            <a:r>
              <a:rPr sz="2000" spc="-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 </a:t>
            </a:r>
            <a:r>
              <a:rPr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1&lt;k&lt;j</a:t>
            </a:r>
            <a:r>
              <a:rPr 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   </a:t>
            </a:r>
            <a:r>
              <a:rPr lang="zh-CN" altLang="en-US" sz="3200" spc="7" baseline="13888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且</a:t>
            </a:r>
            <a:r>
              <a:rPr lang="en-US" altLang="zh-CN" sz="3200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1</a:t>
            </a:r>
            <a:r>
              <a:rPr lang="en-US" altLang="zh-CN" sz="3200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…T</a:t>
            </a:r>
            <a:r>
              <a:rPr lang="en-US" altLang="zh-CN" sz="1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k-1</a:t>
            </a:r>
            <a:r>
              <a:rPr lang="en-US" altLang="zh-CN" sz="3200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=</a:t>
            </a:r>
            <a:r>
              <a:rPr lang="en-US" altLang="zh-CN" sz="3200" baseline="13888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T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j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-(k-1)</a:t>
            </a:r>
            <a:r>
              <a:rPr lang="en-US" altLang="zh-CN" sz="1400" spc="19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 </a:t>
            </a:r>
            <a:r>
              <a:rPr lang="en-US" altLang="zh-CN" sz="3200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…T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j-1 </a:t>
            </a:r>
            <a:r>
              <a:rPr lang="en-US" altLang="zh-CN" sz="1400" spc="-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 </a:t>
            </a:r>
            <a:r>
              <a:rPr lang="en-US" altLang="zh-CN" sz="3200" baseline="1388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}</a:t>
            </a:r>
            <a:endParaRPr lang="en-US" altLang="zh-CN" sz="4800" baseline="13888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/>
            </a:endParaRPr>
          </a:p>
          <a:p>
            <a:pPr marL="12700" marR="5080" indent="-635">
              <a:lnSpc>
                <a:spcPct val="119800"/>
              </a:lnSpc>
              <a:tabLst>
                <a:tab pos="698500" algn="l"/>
                <a:tab pos="1165225" algn="l"/>
              </a:tabLst>
            </a:pPr>
            <a:r>
              <a:rPr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1	</a:t>
            </a:r>
            <a:r>
              <a:rPr sz="2000" spc="1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其他情况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</p:txBody>
      </p:sp>
      <p:sp>
        <p:nvSpPr>
          <p:cNvPr id="8" name="object 14"/>
          <p:cNvSpPr/>
          <p:nvPr/>
        </p:nvSpPr>
        <p:spPr>
          <a:xfrm>
            <a:off x="2246816" y="1825625"/>
            <a:ext cx="69850" cy="913765"/>
          </a:xfrm>
          <a:custGeom>
            <a:avLst/>
            <a:gdLst/>
            <a:ahLst/>
            <a:cxnLst/>
            <a:rect l="l" t="t" r="r" b="b"/>
            <a:pathLst>
              <a:path w="69850" h="913764">
                <a:moveTo>
                  <a:pt x="69802" y="0"/>
                </a:moveTo>
                <a:lnTo>
                  <a:pt x="39097" y="30921"/>
                </a:lnTo>
                <a:lnTo>
                  <a:pt x="31702" y="381000"/>
                </a:lnTo>
                <a:lnTo>
                  <a:pt x="30582" y="399146"/>
                </a:lnTo>
                <a:lnTo>
                  <a:pt x="16077" y="442188"/>
                </a:lnTo>
                <a:lnTo>
                  <a:pt x="0" y="456084"/>
                </a:lnTo>
                <a:lnTo>
                  <a:pt x="6622" y="458802"/>
                </a:lnTo>
                <a:lnTo>
                  <a:pt x="28960" y="504884"/>
                </a:lnTo>
                <a:lnTo>
                  <a:pt x="31702" y="838200"/>
                </a:lnTo>
                <a:lnTo>
                  <a:pt x="32779" y="856346"/>
                </a:lnTo>
                <a:lnTo>
                  <a:pt x="35850" y="872946"/>
                </a:lnTo>
                <a:lnTo>
                  <a:pt x="40670" y="887470"/>
                </a:lnTo>
                <a:lnTo>
                  <a:pt x="46999" y="899388"/>
                </a:lnTo>
                <a:lnTo>
                  <a:pt x="54594" y="908169"/>
                </a:lnTo>
                <a:lnTo>
                  <a:pt x="63212" y="91328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object 15"/>
          <p:cNvSpPr/>
          <p:nvPr/>
        </p:nvSpPr>
        <p:spPr>
          <a:xfrm>
            <a:off x="1009789" y="1360042"/>
            <a:ext cx="85725" cy="762000"/>
          </a:xfrm>
          <a:custGeom>
            <a:avLst/>
            <a:gdLst/>
            <a:ahLst/>
            <a:cxnLst/>
            <a:rect l="l" t="t" r="r" b="b"/>
            <a:pathLst>
              <a:path w="85725" h="762000">
                <a:moveTo>
                  <a:pt x="85343" y="676656"/>
                </a:moveTo>
                <a:lnTo>
                  <a:pt x="0" y="676656"/>
                </a:lnTo>
                <a:lnTo>
                  <a:pt x="28193" y="733043"/>
                </a:lnTo>
                <a:lnTo>
                  <a:pt x="28193" y="691134"/>
                </a:lnTo>
                <a:lnTo>
                  <a:pt x="57150" y="691134"/>
                </a:lnTo>
                <a:lnTo>
                  <a:pt x="57150" y="733044"/>
                </a:lnTo>
                <a:lnTo>
                  <a:pt x="85343" y="676656"/>
                </a:lnTo>
                <a:close/>
              </a:path>
              <a:path w="85725" h="762000">
                <a:moveTo>
                  <a:pt x="57150" y="676656"/>
                </a:moveTo>
                <a:lnTo>
                  <a:pt x="57150" y="0"/>
                </a:lnTo>
                <a:lnTo>
                  <a:pt x="28193" y="0"/>
                </a:lnTo>
                <a:lnTo>
                  <a:pt x="28193" y="676656"/>
                </a:lnTo>
                <a:lnTo>
                  <a:pt x="57150" y="676656"/>
                </a:lnTo>
                <a:close/>
              </a:path>
              <a:path w="85725" h="762000">
                <a:moveTo>
                  <a:pt x="57150" y="733044"/>
                </a:moveTo>
                <a:lnTo>
                  <a:pt x="57150" y="691134"/>
                </a:lnTo>
                <a:lnTo>
                  <a:pt x="28193" y="691134"/>
                </a:lnTo>
                <a:lnTo>
                  <a:pt x="28193" y="733043"/>
                </a:lnTo>
                <a:lnTo>
                  <a:pt x="42672" y="762000"/>
                </a:lnTo>
                <a:lnTo>
                  <a:pt x="57150" y="7330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0759" y="836822"/>
            <a:ext cx="309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pc="1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令</a:t>
            </a:r>
            <a:r>
              <a:rPr lang="en-US" altLang="zh-CN" sz="2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</a:t>
            </a:r>
            <a:r>
              <a:rPr lang="en-US" altLang="zh-CN" sz="2400" spc="-5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=</a:t>
            </a:r>
            <a:r>
              <a:rPr lang="en-US" altLang="zh-CN" sz="2400" spc="-5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next</a:t>
            </a:r>
            <a:r>
              <a:rPr lang="en-US" altLang="zh-CN" sz="2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[</a:t>
            </a:r>
            <a:r>
              <a:rPr lang="en-US" altLang="zh-CN" sz="2400" spc="-5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lang="en-US" altLang="zh-CN" sz="2400" spc="-5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]</a:t>
            </a:r>
            <a:r>
              <a:rPr lang="zh-CN" altLang="en-US" sz="2400" spc="5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，则：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4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next[j]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3888" marR="5080" indent="-441325">
              <a:lnSpc>
                <a:spcPct val="100000"/>
              </a:lnSpc>
              <a:spcBef>
                <a:spcPts val="1005"/>
              </a:spcBef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j=1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时，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next[j]=0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；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989013" marR="5080" lvl="1" indent="-365125">
              <a:lnSpc>
                <a:spcPct val="100000"/>
              </a:lnSpc>
              <a:spcBef>
                <a:spcPts val="1005"/>
              </a:spcBef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next[j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]=0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表示根本不进行字符比较</a:t>
            </a:r>
          </a:p>
          <a:p>
            <a:pPr marL="623888" marR="5080" indent="-441325">
              <a:lnSpc>
                <a:spcPct val="100000"/>
              </a:lnSpc>
              <a:spcBef>
                <a:spcPts val="1005"/>
              </a:spcBef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当</a:t>
            </a: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j&gt;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时</a:t>
            </a:r>
            <a:r>
              <a:rPr lang="zh-CN" altLang="en-US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next[j]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的值为：模式串的位置从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j-1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构成的串 中所出现的首尾相同的子串的最大长度加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。</a:t>
            </a:r>
          </a:p>
          <a:p>
            <a:pPr marL="623888" marR="5080" indent="-441325">
              <a:lnSpc>
                <a:spcPct val="100000"/>
              </a:lnSpc>
              <a:spcBef>
                <a:spcPts val="1005"/>
              </a:spcBef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当无首尾相同的子串时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next[j]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的值为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。</a:t>
            </a:r>
          </a:p>
          <a:p>
            <a:pPr marL="989013" marR="5080" lvl="1" indent="-365125">
              <a:lnSpc>
                <a:spcPct val="100000"/>
              </a:lnSpc>
              <a:spcBef>
                <a:spcPts val="1005"/>
              </a:spcBef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next[j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]=1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表示从模式串头部开始进行字符比较</a:t>
            </a: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41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 txBox="1"/>
          <p:nvPr/>
        </p:nvSpPr>
        <p:spPr>
          <a:xfrm>
            <a:off x="1309895" y="1598705"/>
            <a:ext cx="6833274" cy="407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2875"/>
              </a:lnSpc>
            </a:pPr>
            <a:r>
              <a:rPr sz="2800" spc="1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函数</a:t>
            </a:r>
            <a:r>
              <a:rPr sz="28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k=next[j]</a:t>
            </a:r>
            <a:r>
              <a:rPr sz="2800" spc="1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的实现</a:t>
            </a:r>
            <a:endParaRPr sz="28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102235" marR="768350" indent="-5715">
              <a:lnSpc>
                <a:spcPts val="2870"/>
              </a:lnSpc>
              <a:spcBef>
                <a:spcPts val="100"/>
              </a:spcBef>
            </a:pP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voi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d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GetNext(char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*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t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,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int 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Next[])</a:t>
            </a:r>
          </a:p>
          <a:p>
            <a:pPr marL="12700">
              <a:lnSpc>
                <a:spcPts val="2780"/>
              </a:lnSpc>
            </a:pP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{</a:t>
            </a:r>
          </a:p>
          <a:p>
            <a:pPr marL="439420" marR="487045">
              <a:lnSpc>
                <a:spcPts val="2870"/>
              </a:lnSpc>
              <a:spcBef>
                <a:spcPts val="100"/>
              </a:spcBef>
              <a:tabLst>
                <a:tab pos="1986280" algn="l"/>
              </a:tabLst>
            </a:pP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in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2400" spc="-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j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=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1,k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=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0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;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Next[1]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=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0; whil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e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(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&lt;	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t[0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]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)</a:t>
            </a:r>
          </a:p>
          <a:p>
            <a:pPr marL="1262380" marR="5080" indent="-403225">
              <a:lnSpc>
                <a:spcPts val="2870"/>
              </a:lnSpc>
              <a:tabLst>
                <a:tab pos="1972310" algn="l"/>
                <a:tab pos="2851785" algn="l"/>
              </a:tabLst>
            </a:pP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i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f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(k==0||T[j]==T[k]){ j++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;	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k++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;	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Next[j]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=</a:t>
            </a:r>
            <a:r>
              <a:rPr sz="2400" spc="-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k;</a:t>
            </a:r>
            <a:endParaRPr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/>
            </a:endParaRPr>
          </a:p>
          <a:p>
            <a:pPr marL="859790">
              <a:lnSpc>
                <a:spcPts val="2780"/>
              </a:lnSpc>
            </a:pP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}</a:t>
            </a:r>
          </a:p>
          <a:p>
            <a:pPr marL="774700">
              <a:lnSpc>
                <a:spcPts val="2875"/>
              </a:lnSpc>
              <a:tabLst>
                <a:tab pos="1537335" algn="l"/>
              </a:tabLst>
            </a:pP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else	k=Next[k];</a:t>
            </a:r>
          </a:p>
          <a:p>
            <a:pPr marL="96520">
              <a:lnSpc>
                <a:spcPts val="2875"/>
              </a:lnSpc>
            </a:pP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}</a:t>
            </a:r>
          </a:p>
          <a:p>
            <a:pPr marL="180340">
              <a:lnSpc>
                <a:spcPts val="2875"/>
              </a:lnSpc>
            </a:pPr>
            <a:r>
              <a:rPr sz="2400" spc="-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//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时间复杂性：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O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（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m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3889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学习目标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 algn="just">
              <a:lnSpc>
                <a:spcPct val="100000"/>
              </a:lnSpc>
              <a:spcBef>
                <a:spcPts val="1010"/>
              </a:spcBef>
            </a:pPr>
            <a:r>
              <a:rPr lang="zh-CN" altLang="en-US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掌握</a:t>
            </a:r>
            <a:r>
              <a:rPr lang="zh-CN" altLang="en-US" spc="-15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串</a:t>
            </a:r>
            <a:r>
              <a:rPr lang="zh-CN" altLang="en-US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的结构特性以及串的基本</a:t>
            </a:r>
            <a:r>
              <a:rPr lang="zh-CN" altLang="en-US" spc="-1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操作</a:t>
            </a:r>
            <a:endParaRPr lang="en-US" altLang="zh-CN" spc="-15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宋体"/>
            </a:endParaRPr>
          </a:p>
          <a:p>
            <a:pPr marL="12700" marR="5080" algn="just">
              <a:lnSpc>
                <a:spcPct val="100000"/>
              </a:lnSpc>
              <a:spcBef>
                <a:spcPts val="1010"/>
              </a:spcBef>
            </a:pPr>
            <a:r>
              <a:rPr lang="zh-CN" altLang="en-US" spc="-1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掌握</a:t>
            </a:r>
            <a:r>
              <a:rPr lang="zh-CN" altLang="en-US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针对字符串</a:t>
            </a:r>
            <a:r>
              <a:rPr lang="zh-CN" altLang="en-US" spc="-1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进行操作</a:t>
            </a:r>
            <a:r>
              <a:rPr lang="zh-CN" altLang="en-US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的常用</a:t>
            </a:r>
            <a:r>
              <a:rPr lang="zh-CN" altLang="en-US" spc="-1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算法</a:t>
            </a:r>
            <a:endParaRPr lang="en-US" altLang="zh-CN" spc="-15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宋体"/>
            </a:endParaRPr>
          </a:p>
          <a:p>
            <a:pPr marL="12700" marR="5080" algn="just">
              <a:lnSpc>
                <a:spcPct val="100000"/>
              </a:lnSpc>
              <a:spcBef>
                <a:spcPts val="1010"/>
              </a:spcBef>
            </a:pPr>
            <a:r>
              <a:rPr lang="zh-CN" altLang="en-US" spc="-15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模式匹配算法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984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/>
          <p:cNvSpPr txBox="1"/>
          <p:nvPr/>
        </p:nvSpPr>
        <p:spPr>
          <a:xfrm>
            <a:off x="1647606" y="724305"/>
            <a:ext cx="277812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400" b="1" spc="10" dirty="0">
                <a:solidFill>
                  <a:srgbClr val="FF0000"/>
                </a:solidFill>
                <a:latin typeface="微软雅黑"/>
                <a:cs typeface="微软雅黑"/>
              </a:rPr>
              <a:t>计算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next[j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sz="2400" b="1" spc="10" dirty="0">
                <a:solidFill>
                  <a:srgbClr val="FF0000"/>
                </a:solidFill>
                <a:latin typeface="微软雅黑"/>
                <a:cs typeface="微软雅黑"/>
              </a:rPr>
              <a:t>的方法：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object 10"/>
          <p:cNvSpPr txBox="1"/>
          <p:nvPr/>
        </p:nvSpPr>
        <p:spPr>
          <a:xfrm>
            <a:off x="1369476" y="1136191"/>
            <a:ext cx="2824480" cy="1233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065" marR="5080" indent="304165">
              <a:lnSpc>
                <a:spcPct val="122700"/>
              </a:lnSpc>
            </a:pPr>
            <a:r>
              <a:rPr sz="2400" b="1" spc="-25" dirty="0">
                <a:latin typeface="宋体"/>
                <a:cs typeface="宋体"/>
              </a:rPr>
              <a:t>模</a:t>
            </a:r>
            <a:r>
              <a:rPr sz="2400" b="1" spc="-600" dirty="0">
                <a:latin typeface="宋体"/>
                <a:cs typeface="宋体"/>
              </a:rPr>
              <a:t> </a:t>
            </a:r>
            <a:r>
              <a:rPr sz="2400" b="1" spc="-25" dirty="0">
                <a:latin typeface="宋体"/>
                <a:cs typeface="宋体"/>
              </a:rPr>
              <a:t>式</a:t>
            </a:r>
            <a:r>
              <a:rPr sz="2400" b="1" spc="-600" dirty="0">
                <a:latin typeface="宋体"/>
                <a:cs typeface="宋体"/>
              </a:rPr>
              <a:t> </a:t>
            </a:r>
            <a:r>
              <a:rPr sz="2400" b="1" spc="-25" dirty="0">
                <a:latin typeface="宋体"/>
                <a:cs typeface="宋体"/>
              </a:rPr>
              <a:t>串</a:t>
            </a:r>
            <a:r>
              <a:rPr sz="2400" b="1" dirty="0">
                <a:latin typeface="宋体"/>
                <a:cs typeface="宋体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-20" dirty="0">
                <a:latin typeface="宋体"/>
                <a:cs typeface="宋体"/>
              </a:rPr>
              <a:t>： </a:t>
            </a:r>
            <a:r>
              <a:rPr sz="2400" b="1" spc="-15" dirty="0">
                <a:latin typeface="宋体"/>
                <a:cs typeface="宋体"/>
              </a:rPr>
              <a:t>可能失配</a:t>
            </a:r>
            <a:r>
              <a:rPr sz="2400" b="1" spc="-25" dirty="0">
                <a:latin typeface="宋体"/>
                <a:cs typeface="宋体"/>
              </a:rPr>
              <a:t>位</a:t>
            </a:r>
            <a:r>
              <a:rPr sz="2400" b="1" spc="-605" dirty="0">
                <a:latin typeface="宋体"/>
                <a:cs typeface="宋体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</a:t>
            </a:r>
            <a:r>
              <a:rPr sz="2400" b="1" spc="-25" dirty="0">
                <a:latin typeface="宋体"/>
                <a:cs typeface="宋体"/>
              </a:rPr>
              <a:t>：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b="1" spc="-15" dirty="0">
                <a:latin typeface="宋体"/>
                <a:cs typeface="宋体"/>
              </a:rPr>
              <a:t>新匹配位</a:t>
            </a:r>
            <a:r>
              <a:rPr sz="2400" b="1" spc="-5" dirty="0">
                <a:latin typeface="Times New Roman"/>
                <a:cs typeface="Times New Roman"/>
              </a:rPr>
              <a:t>k=next[j</a:t>
            </a:r>
            <a:r>
              <a:rPr sz="2400" b="1" dirty="0">
                <a:latin typeface="Times New Roman"/>
                <a:cs typeface="Times New Roman"/>
              </a:rPr>
              <a:t>]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11"/>
          <p:cNvSpPr txBox="1"/>
          <p:nvPr/>
        </p:nvSpPr>
        <p:spPr>
          <a:xfrm>
            <a:off x="4374804" y="1111630"/>
            <a:ext cx="3378200" cy="820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ct val="100000"/>
              </a:lnSpc>
              <a:tabLst>
                <a:tab pos="480695" algn="l"/>
                <a:tab pos="944880" algn="l"/>
                <a:tab pos="1389380" algn="l"/>
                <a:tab pos="1833880" algn="l"/>
                <a:tab pos="2298065" algn="l"/>
                <a:tab pos="2722245" algn="l"/>
                <a:tab pos="3166745" algn="l"/>
              </a:tabLst>
            </a:pPr>
            <a:r>
              <a:rPr sz="2800" b="1" dirty="0">
                <a:latin typeface="Times New Roman"/>
                <a:cs typeface="Times New Roman"/>
              </a:rPr>
              <a:t>a	b	a	a	b	c	a	c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469265" algn="l"/>
                <a:tab pos="926465" algn="l"/>
                <a:tab pos="1383665" algn="l"/>
                <a:tab pos="1840864" algn="l"/>
                <a:tab pos="2298065" algn="l"/>
                <a:tab pos="2755265" algn="l"/>
                <a:tab pos="3212465" algn="l"/>
              </a:tabLst>
            </a:pPr>
            <a:r>
              <a:rPr sz="2400" b="1" dirty="0">
                <a:latin typeface="Times New Roman"/>
                <a:cs typeface="Times New Roman"/>
              </a:rPr>
              <a:t>1	2	3	4	5	6	7	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12"/>
          <p:cNvSpPr/>
          <p:nvPr/>
        </p:nvSpPr>
        <p:spPr>
          <a:xfrm>
            <a:off x="1276264" y="2558249"/>
            <a:ext cx="6908800" cy="0"/>
          </a:xfrm>
          <a:custGeom>
            <a:avLst/>
            <a:gdLst/>
            <a:ahLst/>
            <a:cxnLst/>
            <a:rect l="l" t="t" r="r" b="b"/>
            <a:pathLst>
              <a:path w="6908800">
                <a:moveTo>
                  <a:pt x="0" y="0"/>
                </a:moveTo>
                <a:lnTo>
                  <a:pt x="69082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3"/>
          <p:cNvSpPr txBox="1"/>
          <p:nvPr/>
        </p:nvSpPr>
        <p:spPr>
          <a:xfrm>
            <a:off x="4370232" y="2188880"/>
            <a:ext cx="3328670" cy="33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7365" algn="l"/>
                <a:tab pos="911860" algn="l"/>
                <a:tab pos="1407160" algn="l"/>
                <a:tab pos="1858645" algn="l"/>
                <a:tab pos="2306955" algn="l"/>
                <a:tab pos="2711450" algn="l"/>
                <a:tab pos="3162935" algn="l"/>
              </a:tabLst>
            </a:pPr>
            <a:r>
              <a:rPr sz="3600" b="1" baseline="1157" dirty="0">
                <a:latin typeface="Times New Roman"/>
                <a:cs typeface="Times New Roman"/>
              </a:rPr>
              <a:t>0	</a:t>
            </a:r>
            <a:r>
              <a:rPr sz="2400" b="1" dirty="0">
                <a:latin typeface="Times New Roman"/>
                <a:cs typeface="Times New Roman"/>
              </a:rPr>
              <a:t>1	1	2	2	3	1	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4"/>
          <p:cNvSpPr txBox="1"/>
          <p:nvPr/>
        </p:nvSpPr>
        <p:spPr>
          <a:xfrm>
            <a:off x="1625508" y="3313835"/>
            <a:ext cx="4102630" cy="2887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 marR="1106170" indent="-635">
              <a:lnSpc>
                <a:spcPct val="109800"/>
              </a:lnSpc>
            </a:pP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j=1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时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,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 next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[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 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j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 </a:t>
            </a:r>
            <a:r>
              <a:rPr sz="24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]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＝</a:t>
            </a:r>
            <a:r>
              <a:rPr sz="2400" spc="-10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 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0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； 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j=2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时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,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 next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[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 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j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 </a:t>
            </a:r>
            <a:r>
              <a:rPr sz="24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]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＝</a:t>
            </a:r>
            <a:r>
              <a:rPr sz="2400" spc="-10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 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1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；</a:t>
            </a:r>
          </a:p>
          <a:p>
            <a:pPr marL="55244" marR="5080" indent="-19050">
              <a:lnSpc>
                <a:spcPts val="3529"/>
              </a:lnSpc>
              <a:spcBef>
                <a:spcPts val="145"/>
              </a:spcBef>
            </a:pP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j=3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时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, 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T</a:t>
            </a:r>
            <a:r>
              <a:rPr sz="2400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1</a:t>
            </a:r>
            <a:r>
              <a:rPr sz="2400" spc="-2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≠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T</a:t>
            </a:r>
            <a:r>
              <a:rPr sz="2400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2</a:t>
            </a:r>
            <a:r>
              <a:rPr sz="2400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/>
              </a:rPr>
              <a:t>，因此，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k=1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； 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j=4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时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, 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T</a:t>
            </a:r>
            <a:r>
              <a:rPr sz="2400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1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＝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T</a:t>
            </a:r>
            <a:r>
              <a:rPr sz="2400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3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，因此，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k=2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；</a:t>
            </a:r>
          </a:p>
          <a:p>
            <a:pPr marL="12700" indent="43815">
              <a:lnSpc>
                <a:spcPct val="100000"/>
              </a:lnSpc>
              <a:spcBef>
                <a:spcPts val="790"/>
              </a:spcBef>
            </a:pP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j=5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时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, T</a:t>
            </a:r>
            <a:r>
              <a:rPr sz="2400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1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＝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T</a:t>
            </a:r>
            <a:r>
              <a:rPr sz="2400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4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，因此，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k=2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；</a:t>
            </a:r>
          </a:p>
          <a:p>
            <a:pPr marL="12700">
              <a:lnSpc>
                <a:spcPts val="2840"/>
              </a:lnSpc>
              <a:spcBef>
                <a:spcPts val="2600"/>
              </a:spcBef>
            </a:pP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以此类推。</a:t>
            </a:r>
            <a:endParaRPr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</p:txBody>
      </p:sp>
      <p:sp>
        <p:nvSpPr>
          <p:cNvPr id="12" name="object 15"/>
          <p:cNvSpPr/>
          <p:nvPr/>
        </p:nvSpPr>
        <p:spPr>
          <a:xfrm>
            <a:off x="1276264" y="2062949"/>
            <a:ext cx="6908800" cy="0"/>
          </a:xfrm>
          <a:custGeom>
            <a:avLst/>
            <a:gdLst/>
            <a:ahLst/>
            <a:cxnLst/>
            <a:rect l="l" t="t" r="r" b="b"/>
            <a:pathLst>
              <a:path w="6908800">
                <a:moveTo>
                  <a:pt x="0" y="0"/>
                </a:moveTo>
                <a:lnTo>
                  <a:pt x="69082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803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实现步骤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2065" marR="1555750" indent="0">
              <a:lnSpc>
                <a:spcPct val="135000"/>
              </a:lnSpc>
              <a:buNone/>
            </a:pPr>
            <a:r>
              <a:rPr lang="en-US" altLang="zh-CN" spc="-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.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在</a:t>
            </a:r>
            <a:r>
              <a:rPr lang="zh-CN" altLang="en-US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串</a:t>
            </a:r>
            <a:r>
              <a:rPr lang="en-US" altLang="zh-CN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S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和串</a:t>
            </a: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中分别设比较的起始下</a:t>
            </a:r>
            <a:r>
              <a:rPr lang="zh-CN" altLang="en-US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标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；</a:t>
            </a:r>
          </a:p>
          <a:p>
            <a:pPr marL="12065" marR="1555750" indent="0">
              <a:lnSpc>
                <a:spcPct val="135000"/>
              </a:lnSpc>
              <a:buNone/>
            </a:pP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2.</a:t>
            </a:r>
            <a:r>
              <a:rPr lang="zh-CN" altLang="en-US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循环直到</a:t>
            </a: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S</a:t>
            </a:r>
            <a:r>
              <a:rPr lang="zh-CN" altLang="en-US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中所剩字符长度小于</a:t>
            </a: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lang="zh-CN" altLang="en-US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的长度或</a:t>
            </a: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lang="zh-CN" altLang="en-US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中所有字 符均比较完毕</a:t>
            </a:r>
          </a:p>
          <a:p>
            <a:pPr marL="355600" marR="12065" indent="0">
              <a:lnSpc>
                <a:spcPts val="3890"/>
              </a:lnSpc>
              <a:spcBef>
                <a:spcPts val="145"/>
              </a:spcBef>
              <a:buNone/>
            </a:pP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2.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如</a:t>
            </a:r>
            <a:r>
              <a:rPr lang="zh-CN" altLang="en-US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S[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i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]=T[j</a:t>
            </a: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]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，继续比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较</a:t>
            </a:r>
            <a:r>
              <a:rPr lang="en-US" altLang="zh-CN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的下一个字符；否则 </a:t>
            </a: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2.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2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向右滑动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next[j]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位置，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即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j=next[j]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；</a:t>
            </a:r>
          </a:p>
          <a:p>
            <a:pPr marL="355600" indent="0">
              <a:lnSpc>
                <a:spcPct val="100000"/>
              </a:lnSpc>
              <a:spcBef>
                <a:spcPts val="710"/>
              </a:spcBef>
              <a:buNone/>
            </a:pP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2.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3 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如</a:t>
            </a:r>
            <a:r>
              <a:rPr lang="zh-CN" altLang="en-US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j=</a:t>
            </a: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0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，则</a:t>
            </a:r>
            <a:r>
              <a:rPr lang="zh-CN" altLang="en-US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将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分别加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，准备下一趟比较；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12065" marR="1555750" indent="0">
              <a:lnSpc>
                <a:spcPct val="145000"/>
              </a:lnSpc>
              <a:buNone/>
            </a:pP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3.</a:t>
            </a:r>
            <a:r>
              <a:rPr lang="zh-CN" altLang="en-US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如果</a:t>
            </a: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lang="zh-CN" altLang="en-US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中所有字符均比较完毕，则返回匹配的起始</a:t>
            </a:r>
            <a:r>
              <a:rPr lang="zh-CN" altLang="en-US" spc="-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下标；</a:t>
            </a:r>
            <a:r>
              <a:rPr lang="zh-CN" altLang="en-US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否则返回</a:t>
            </a: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0</a:t>
            </a:r>
            <a:r>
              <a:rPr lang="zh-CN" altLang="en-US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；</a:t>
            </a: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82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算法实现</a:t>
            </a:r>
            <a:endParaRPr lang="zh-CN" altLang="en-US" dirty="0"/>
          </a:p>
        </p:txBody>
      </p:sp>
      <p:sp>
        <p:nvSpPr>
          <p:cNvPr id="7" name="object 9"/>
          <p:cNvSpPr txBox="1"/>
          <p:nvPr/>
        </p:nvSpPr>
        <p:spPr>
          <a:xfrm>
            <a:off x="357155" y="1480202"/>
            <a:ext cx="8426450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000" spc="-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in</a:t>
            </a:r>
            <a:r>
              <a:rPr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2000" spc="-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Index_KMP(char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*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S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,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char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*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T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,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in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2000" spc="-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pos=1)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860"/>
              </a:spcBef>
              <a:tabLst>
                <a:tab pos="300355" algn="l"/>
              </a:tabLst>
            </a:pP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{	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/*</a:t>
            </a:r>
            <a:r>
              <a:rPr sz="2000" spc="-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S</a:t>
            </a:r>
            <a:r>
              <a:rPr sz="20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为主</a:t>
            </a:r>
            <a:r>
              <a:rPr sz="20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串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sz="20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为模式，串的第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0</a:t>
            </a:r>
            <a:r>
              <a:rPr sz="20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位置存放串长度；串采用顺序存 储结</a:t>
            </a:r>
            <a:r>
              <a:rPr sz="20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构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*/</a:t>
            </a:r>
          </a:p>
        </p:txBody>
      </p:sp>
      <p:sp>
        <p:nvSpPr>
          <p:cNvPr id="8" name="object 10"/>
          <p:cNvSpPr txBox="1"/>
          <p:nvPr/>
        </p:nvSpPr>
        <p:spPr>
          <a:xfrm>
            <a:off x="494315" y="2721133"/>
            <a:ext cx="4076065" cy="2377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690">
              <a:lnSpc>
                <a:spcPct val="100000"/>
              </a:lnSpc>
              <a:tabLst>
                <a:tab pos="1597025" algn="l"/>
              </a:tabLst>
            </a:pP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i</a:t>
            </a:r>
            <a:r>
              <a:rPr sz="2000" spc="-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=</a:t>
            </a:r>
            <a:r>
              <a:rPr sz="2000" spc="-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pos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;	j</a:t>
            </a:r>
            <a:r>
              <a:rPr sz="2000" spc="-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=</a:t>
            </a:r>
            <a:r>
              <a:rPr sz="2000" spc="-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1;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/>
            </a:endParaRPr>
          </a:p>
          <a:p>
            <a:pPr marL="439420" marR="5080" indent="-253365">
              <a:lnSpc>
                <a:spcPct val="129800"/>
              </a:lnSpc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whil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e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(i&lt;=S[0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]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&amp;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&amp;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j&lt;=T[0]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)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{ 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i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f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(S[i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]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=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=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T[j]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)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{++i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;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++j;}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/>
            </a:endParaRPr>
          </a:p>
          <a:p>
            <a:pPr marL="439420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els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e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sz="2000" spc="-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Next[j];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/>
            </a:endParaRPr>
          </a:p>
          <a:p>
            <a:pPr marL="18669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i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f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(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j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&gt;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T[0]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)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retur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n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i-T[0];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5258339" y="2706179"/>
            <a:ext cx="33401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/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/</a:t>
            </a:r>
            <a:r>
              <a:rPr sz="2000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0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从第一个位置开始比较</a:t>
            </a:r>
            <a:endParaRPr sz="200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5212894" y="3655936"/>
            <a:ext cx="264414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//</a:t>
            </a:r>
            <a:r>
              <a:rPr sz="20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继续比较后继字符</a:t>
            </a:r>
            <a:endParaRPr sz="200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34290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/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/</a:t>
            </a:r>
            <a:r>
              <a:rPr sz="2000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0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模式串向右移</a:t>
            </a:r>
            <a:endParaRPr sz="200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5190369" y="5080571"/>
            <a:ext cx="3655695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/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/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0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返回与模式第一字符相等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/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/</a:t>
            </a:r>
            <a:r>
              <a:rPr sz="2000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0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的字符在主串中的序号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668661" y="5570403"/>
            <a:ext cx="19399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els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e 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retur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n 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0;</a:t>
            </a:r>
            <a:endParaRPr sz="2000">
              <a:latin typeface="Microsoft YaHei UI" panose="020B0503020204020204" pitchFamily="34" charset="-122"/>
              <a:ea typeface="Microsoft YaHei UI" panose="020B0503020204020204" pitchFamily="34" charset="-122"/>
              <a:cs typeface="Arial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3068199" y="5555450"/>
            <a:ext cx="18103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/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/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 </a:t>
            </a:r>
            <a:r>
              <a:rPr sz="20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匹配不成功</a:t>
            </a:r>
            <a:endParaRPr sz="200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325456" y="6045281"/>
            <a:ext cx="14414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}</a:t>
            </a:r>
            <a:endParaRPr sz="2000">
              <a:latin typeface="Microsoft YaHei UI" panose="020B0503020204020204" pitchFamily="34" charset="-122"/>
              <a:ea typeface="Microsoft YaHei U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975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的时间复杂度为</a:t>
            </a:r>
            <a:r>
              <a:rPr lang="en-US" altLang="zh-CN" dirty="0" smtClean="0"/>
              <a:t>O(m)</a:t>
            </a:r>
          </a:p>
          <a:p>
            <a:r>
              <a:rPr lang="zh-CN" altLang="en-US" dirty="0" smtClean="0"/>
              <a:t>匹配字符串的复杂度为</a:t>
            </a:r>
            <a:r>
              <a:rPr lang="en-US" altLang="zh-CN" dirty="0" smtClean="0"/>
              <a:t>O(n)</a:t>
            </a:r>
          </a:p>
          <a:p>
            <a:r>
              <a:rPr lang="zh-CN" altLang="en-US" dirty="0" smtClean="0"/>
              <a:t>总体时间复杂度为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m+n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64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00CC2A-844C-4FAA-8DAF-8066E58F4EDC}" type="slidenum">
              <a:rPr lang="en-US" altLang="en-US">
                <a:solidFill>
                  <a:srgbClr val="4B4B4B"/>
                </a:solidFill>
              </a:rPr>
              <a:t>24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3227" y="2173284"/>
            <a:ext cx="241604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</a:rPr>
              <a:t>thanks</a:t>
            </a:r>
            <a:endParaRPr lang="zh-CN" altLang="en-US" sz="54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28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串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存储方式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模式匹配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2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kern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病毒感染</a:t>
            </a:r>
            <a:r>
              <a:rPr lang="zh-CN" altLang="en-US" kern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检测</a:t>
            </a:r>
            <a:endParaRPr lang="en-US" altLang="zh-CN" kern="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研究者将人的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和病毒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均表示成由一些字母组成的字符串序列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。然后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检测某种病毒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序列是否在患者的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序列中出现过，如果出现过，则此人感染了该病毒，否则没有感染。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例如，假设病毒的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，患者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序列为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aaabbba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，则感染，患者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序列为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babbba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，则未感染。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（注意，人的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序列是线性的，而病毒的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序列是环状的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kern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43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42875" y="714375"/>
          <a:ext cx="3786188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Picture" r:id="rId3" imgW="2457360" imgH="2562480" progId="Word.Picture.8">
                  <p:embed/>
                </p:oleObj>
              </mc:Choice>
              <mc:Fallback>
                <p:oleObj name="Picture" r:id="rId3" imgW="2457360" imgH="25624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714375"/>
                        <a:ext cx="3786188" cy="428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"/>
          <p:cNvGraphicFramePr>
            <a:graphicFrameLocks noChangeAspect="1"/>
          </p:cNvGraphicFramePr>
          <p:nvPr/>
        </p:nvGraphicFramePr>
        <p:xfrm>
          <a:off x="4714875" y="714375"/>
          <a:ext cx="385762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Picture" r:id="rId5" imgW="2533680" imgH="2400480" progId="Word.Picture.8">
                  <p:embed/>
                </p:oleObj>
              </mc:Choice>
              <mc:Fallback>
                <p:oleObj name="Picture" r:id="rId5" imgW="2533680" imgH="24004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714375"/>
                        <a:ext cx="3857625" cy="428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2311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1000">
                <a:ea typeface="方正书宋简体" charset="-122"/>
              </a:rPr>
              <a:t>      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61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25" dirty="0" smtClean="0"/>
              <a:t>串</a:t>
            </a:r>
            <a:r>
              <a:rPr lang="en-US" altLang="zh-CN" sz="3200" spc="-25" dirty="0" smtClean="0"/>
              <a:t>--------</a:t>
            </a:r>
            <a:r>
              <a:rPr lang="zh-CN" altLang="en-US" sz="3200" spc="-25" dirty="0"/>
              <a:t>特殊线性表</a:t>
            </a:r>
            <a:endParaRPr lang="zh-CN" altLang="en-US" spc="-2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41525"/>
            <a:ext cx="7886700" cy="47354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逻辑结构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串：零个或多个字符组成的有限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串长度：串中所包含的字符个数。 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空串：长度为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的串，记为：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 ”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非空串通常记为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=" s</a:t>
            </a:r>
            <a:r>
              <a:rPr lang="en-US" altLang="zh-CN" baseline="-25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</a:t>
            </a:r>
            <a:r>
              <a:rPr lang="en-US" altLang="zh-CN" baseline="-25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……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en-US" altLang="zh-CN" baseline="-25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“,</a:t>
            </a:r>
            <a:b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其中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是串名，双引号是定界符，双引号引起来的部分 是串值 ，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en-US" altLang="zh-CN" baseline="-25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1≤i≤n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）是一个任意字符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串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的操作</a:t>
            </a:r>
          </a:p>
          <a:p>
            <a:pPr lvl="2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string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MakeNull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)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pPr lvl="2"/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bool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IsNull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S ) ; 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void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In( S, a ) ;</a:t>
            </a:r>
          </a:p>
          <a:p>
            <a:pPr lvl="2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	Len( S ) ;</a:t>
            </a:r>
          </a:p>
          <a:p>
            <a:pPr lvl="2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void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Concat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S1, S2 ) ; 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string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Substr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S, m, n ) ; 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bool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Index( S, S1 ) ;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与其他线性结构相比，串的操作对象有什么特点？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串的操作通常以串的整体作为操作对象。</a:t>
            </a:r>
          </a:p>
        </p:txBody>
      </p:sp>
    </p:spTree>
    <p:extLst>
      <p:ext uri="{BB962C8B-B14F-4D97-AF65-F5344CB8AC3E}">
        <p14:creationId xmlns:p14="http://schemas.microsoft.com/office/powerpoint/2010/main" val="9782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串的存储结构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564" y="1475708"/>
            <a:ext cx="7886700" cy="24779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0"/>
              </a:spcBef>
            </a:pP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顺序串：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469900" marR="5080" lvl="1" indent="400050">
              <a:lnSpc>
                <a:spcPct val="100000"/>
              </a:lnSpc>
              <a:spcBef>
                <a:spcPts val="0"/>
              </a:spcBef>
            </a:pP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用数组来存储串中的字符序列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。</a:t>
            </a:r>
            <a:endParaRPr lang="en-US" altLang="zh-CN" spc="1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12700" marR="5080">
              <a:lnSpc>
                <a:spcPct val="100000"/>
              </a:lnSpc>
              <a:spcBef>
                <a:spcPts val="0"/>
              </a:spcBef>
            </a:pP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如何表示串的长度？ </a:t>
            </a:r>
            <a:endParaRPr lang="en-US" altLang="zh-CN" spc="1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用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一个变量来表示串的实际长度，同一般线性表</a:t>
            </a:r>
          </a:p>
          <a:p>
            <a:pPr marL="927100" marR="508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在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串尾存储一个不会在串中出现的特殊字符作为 串的终结符，表示串的结尾。</a:t>
            </a:r>
          </a:p>
          <a:p>
            <a:pPr marL="469900" marR="5080" lvl="1" indent="400050">
              <a:lnSpc>
                <a:spcPct val="10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object 13"/>
          <p:cNvSpPr txBox="1"/>
          <p:nvPr/>
        </p:nvSpPr>
        <p:spPr>
          <a:xfrm>
            <a:off x="1375868" y="5334053"/>
            <a:ext cx="731631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0875" algn="l"/>
                <a:tab pos="1381760" algn="l"/>
                <a:tab pos="2019935" algn="l"/>
                <a:tab pos="2658745" algn="l"/>
                <a:tab pos="3398520" algn="l"/>
                <a:tab pos="4044315" algn="l"/>
                <a:tab pos="4690110" algn="l"/>
                <a:tab pos="5149215" algn="l"/>
                <a:tab pos="6235065" algn="l"/>
              </a:tabLst>
            </a:pPr>
            <a:r>
              <a:rPr sz="2800" b="1" dirty="0">
                <a:latin typeface="Times New Roman"/>
                <a:cs typeface="Times New Roman"/>
              </a:rPr>
              <a:t>0	1	2	3	4	5	6	7	…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…	</a:t>
            </a:r>
            <a:r>
              <a:rPr sz="2400" b="1" dirty="0" smtClean="0">
                <a:latin typeface="Times New Roman"/>
                <a:cs typeface="Times New Roman"/>
              </a:rPr>
              <a:t>Ma</a:t>
            </a:r>
            <a:r>
              <a:rPr sz="2400" b="1" spc="-5" dirty="0" smtClean="0">
                <a:latin typeface="Times New Roman"/>
                <a:cs typeface="Times New Roman"/>
              </a:rPr>
              <a:t>x</a:t>
            </a:r>
            <a:r>
              <a:rPr sz="2400" b="1" spc="-15" dirty="0" smtClean="0">
                <a:latin typeface="宋体"/>
                <a:cs typeface="宋体"/>
              </a:rPr>
              <a:t>-</a:t>
            </a:r>
            <a:r>
              <a:rPr lang="en-US" sz="2400" b="1" spc="-15" dirty="0" smtClean="0">
                <a:latin typeface="宋体"/>
                <a:cs typeface="宋体"/>
              </a:rPr>
              <a:t>1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5" name="object 15"/>
          <p:cNvSpPr txBox="1"/>
          <p:nvPr/>
        </p:nvSpPr>
        <p:spPr>
          <a:xfrm>
            <a:off x="7596261" y="4515941"/>
            <a:ext cx="502284" cy="552450"/>
          </a:xfrm>
          <a:prstGeom prst="rect">
            <a:avLst/>
          </a:prstGeom>
          <a:ln w="28575">
            <a:solidFill>
              <a:srgbClr val="FF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4620">
              <a:lnSpc>
                <a:spcPct val="100000"/>
              </a:lnSpc>
            </a:pP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50723"/>
              </p:ext>
            </p:extLst>
          </p:nvPr>
        </p:nvGraphicFramePr>
        <p:xfrm>
          <a:off x="1217032" y="5898634"/>
          <a:ext cx="7053068" cy="5509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24"/>
                <a:gridCol w="680466"/>
                <a:gridCol w="672083"/>
                <a:gridCol w="656844"/>
                <a:gridCol w="643127"/>
                <a:gridCol w="630174"/>
                <a:gridCol w="641603"/>
                <a:gridCol w="593597"/>
                <a:gridCol w="1847850"/>
              </a:tblGrid>
              <a:tr h="550926">
                <a:tc>
                  <a:txBody>
                    <a:bodyPr/>
                    <a:lstStyle/>
                    <a:p>
                      <a:pPr marL="1657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i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/>
                          <a:cs typeface="Times New Roman"/>
                        </a:rPr>
                        <a:t>h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/>
                          <a:cs typeface="Times New Roman"/>
                        </a:rPr>
                        <a:t>i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3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\0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68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宋体"/>
                          <a:cs typeface="宋体"/>
                        </a:rPr>
                        <a:t>空</a:t>
                      </a:r>
                      <a:r>
                        <a:rPr sz="2800" b="1" spc="-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2800" b="1" dirty="0">
                          <a:latin typeface="宋体"/>
                          <a:cs typeface="宋体"/>
                        </a:rPr>
                        <a:t>闲</a:t>
                      </a:r>
                      <a:endParaRPr sz="2800" dirty="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516374"/>
              </p:ext>
            </p:extLst>
          </p:nvPr>
        </p:nvGraphicFramePr>
        <p:xfrm>
          <a:off x="1152799" y="4529739"/>
          <a:ext cx="6336788" cy="550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24"/>
                <a:gridCol w="691895"/>
                <a:gridCol w="671322"/>
                <a:gridCol w="657605"/>
                <a:gridCol w="642366"/>
                <a:gridCol w="630935"/>
                <a:gridCol w="640829"/>
                <a:gridCol w="1714512"/>
              </a:tblGrid>
              <a:tr h="550163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/>
                          <a:cs typeface="Times New Roman"/>
                        </a:rPr>
                        <a:t>h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/>
                          <a:cs typeface="Times New Roman"/>
                        </a:rPr>
                        <a:t>i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宋体"/>
                          <a:cs typeface="宋体"/>
                        </a:rPr>
                        <a:t>空</a:t>
                      </a:r>
                      <a:r>
                        <a:rPr sz="2800" b="1" spc="-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2800" b="1" dirty="0">
                          <a:latin typeface="宋体"/>
                          <a:cs typeface="宋体"/>
                        </a:rPr>
                        <a:t>闲</a:t>
                      </a:r>
                      <a:endParaRPr sz="2800" dirty="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13"/>
          <p:cNvSpPr txBox="1"/>
          <p:nvPr/>
        </p:nvSpPr>
        <p:spPr>
          <a:xfrm>
            <a:off x="1130235" y="3969624"/>
            <a:ext cx="731631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0875" algn="l"/>
                <a:tab pos="1381760" algn="l"/>
                <a:tab pos="2019935" algn="l"/>
                <a:tab pos="2658745" algn="l"/>
                <a:tab pos="3398520" algn="l"/>
                <a:tab pos="4044315" algn="l"/>
                <a:tab pos="4690110" algn="l"/>
                <a:tab pos="5149215" algn="l"/>
                <a:tab pos="6235065" algn="l"/>
              </a:tabLst>
            </a:pPr>
            <a:r>
              <a:rPr sz="2800" b="1" dirty="0">
                <a:latin typeface="Times New Roman"/>
                <a:cs typeface="Times New Roman"/>
              </a:rPr>
              <a:t>0	1	2	3	4	5	6	</a:t>
            </a:r>
            <a:r>
              <a:rPr sz="2800" b="1" dirty="0" smtClean="0">
                <a:latin typeface="Times New Roman"/>
                <a:cs typeface="Times New Roman"/>
              </a:rPr>
              <a:t>…</a:t>
            </a:r>
            <a:r>
              <a:rPr sz="2800" b="1" spc="35" dirty="0" smtClean="0">
                <a:latin typeface="Times New Roman"/>
                <a:cs typeface="Times New Roman"/>
              </a:rPr>
              <a:t> </a:t>
            </a:r>
            <a:r>
              <a:rPr sz="2800" b="1" dirty="0" smtClean="0">
                <a:latin typeface="Times New Roman"/>
                <a:cs typeface="Times New Roman"/>
              </a:rPr>
              <a:t>…</a:t>
            </a:r>
            <a:r>
              <a:rPr lang="en-US" altLang="zh-CN" sz="2800" b="1" dirty="0">
                <a:latin typeface="Times New Roman"/>
                <a:cs typeface="Times New Roman"/>
              </a:rPr>
              <a:t> Ma</a:t>
            </a:r>
            <a:r>
              <a:rPr lang="en-US" altLang="zh-CN" sz="2800" b="1" spc="-5" dirty="0">
                <a:latin typeface="Times New Roman"/>
                <a:cs typeface="Times New Roman"/>
              </a:rPr>
              <a:t>x</a:t>
            </a:r>
            <a:r>
              <a:rPr lang="en-US" altLang="zh-CN" sz="2800" b="1" spc="-15" dirty="0">
                <a:latin typeface="宋体"/>
                <a:cs typeface="宋体"/>
              </a:rPr>
              <a:t>-1 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endParaRPr sz="24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3349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串的存储结构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564" y="1475708"/>
            <a:ext cx="7886700" cy="1095370"/>
          </a:xfrm>
        </p:spPr>
        <p:txBody>
          <a:bodyPr>
            <a:normAutofit/>
          </a:bodyPr>
          <a:lstStyle/>
          <a:p>
            <a:pPr marL="12700" marR="5080">
              <a:lnSpc>
                <a:spcPct val="110000"/>
              </a:lnSpc>
              <a:spcBef>
                <a:spcPts val="0"/>
              </a:spcBef>
            </a:pP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链接串：</a:t>
            </a:r>
          </a:p>
          <a:p>
            <a:pPr marL="812800" marR="5080" lvl="1" indent="-342900">
              <a:lnSpc>
                <a:spcPct val="110000"/>
              </a:lnSpc>
              <a:spcBef>
                <a:spcPts val="0"/>
              </a:spcBef>
            </a:pP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用链接存储结构来存储串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。</a:t>
            </a:r>
            <a:endParaRPr lang="en-US" altLang="zh-CN" spc="1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931797" y="3487331"/>
            <a:ext cx="684530" cy="143510"/>
          </a:xfrm>
          <a:custGeom>
            <a:avLst/>
            <a:gdLst/>
            <a:ahLst/>
            <a:cxnLst/>
            <a:rect l="l" t="t" r="r" b="b"/>
            <a:pathLst>
              <a:path w="684530" h="143510">
                <a:moveTo>
                  <a:pt x="598932" y="71627"/>
                </a:moveTo>
                <a:lnTo>
                  <a:pt x="587380" y="57150"/>
                </a:lnTo>
                <a:lnTo>
                  <a:pt x="0" y="57150"/>
                </a:lnTo>
                <a:lnTo>
                  <a:pt x="0" y="86105"/>
                </a:lnTo>
                <a:lnTo>
                  <a:pt x="587380" y="86105"/>
                </a:lnTo>
                <a:lnTo>
                  <a:pt x="598932" y="71627"/>
                </a:lnTo>
                <a:close/>
              </a:path>
              <a:path w="684530" h="143510">
                <a:moveTo>
                  <a:pt x="684276" y="71627"/>
                </a:moveTo>
                <a:lnTo>
                  <a:pt x="541782" y="0"/>
                </a:lnTo>
                <a:lnTo>
                  <a:pt x="587380" y="57150"/>
                </a:lnTo>
                <a:lnTo>
                  <a:pt x="598932" y="57150"/>
                </a:lnTo>
                <a:lnTo>
                  <a:pt x="598932" y="114528"/>
                </a:lnTo>
                <a:lnTo>
                  <a:pt x="684276" y="71627"/>
                </a:lnTo>
                <a:close/>
              </a:path>
              <a:path w="684530" h="143510">
                <a:moveTo>
                  <a:pt x="598932" y="114528"/>
                </a:moveTo>
                <a:lnTo>
                  <a:pt x="598932" y="86105"/>
                </a:lnTo>
                <a:lnTo>
                  <a:pt x="587380" y="86105"/>
                </a:lnTo>
                <a:lnTo>
                  <a:pt x="541782" y="143255"/>
                </a:lnTo>
                <a:lnTo>
                  <a:pt x="598932" y="114528"/>
                </a:lnTo>
                <a:close/>
              </a:path>
              <a:path w="684530" h="143510">
                <a:moveTo>
                  <a:pt x="598932" y="71627"/>
                </a:moveTo>
                <a:lnTo>
                  <a:pt x="598932" y="57150"/>
                </a:lnTo>
                <a:lnTo>
                  <a:pt x="587380" y="57150"/>
                </a:lnTo>
                <a:lnTo>
                  <a:pt x="598932" y="71627"/>
                </a:lnTo>
                <a:close/>
              </a:path>
              <a:path w="684530" h="143510">
                <a:moveTo>
                  <a:pt x="598932" y="86105"/>
                </a:moveTo>
                <a:lnTo>
                  <a:pt x="598932" y="71627"/>
                </a:lnTo>
                <a:lnTo>
                  <a:pt x="587380" y="86105"/>
                </a:lnTo>
                <a:lnTo>
                  <a:pt x="598932" y="86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1163693" y="3243844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6464679" y="3566579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581" y="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3221607" y="3280829"/>
            <a:ext cx="1117600" cy="485140"/>
          </a:xfrm>
          <a:custGeom>
            <a:avLst/>
            <a:gdLst/>
            <a:ahLst/>
            <a:cxnLst/>
            <a:rect l="l" t="t" r="r" b="b"/>
            <a:pathLst>
              <a:path w="1117600" h="485139">
                <a:moveTo>
                  <a:pt x="0" y="0"/>
                </a:moveTo>
                <a:lnTo>
                  <a:pt x="0" y="484632"/>
                </a:lnTo>
                <a:lnTo>
                  <a:pt x="1117091" y="484632"/>
                </a:lnTo>
                <a:lnTo>
                  <a:pt x="1117091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3403973" y="3305632"/>
            <a:ext cx="18351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3786249" y="3280829"/>
            <a:ext cx="0" cy="464184"/>
          </a:xfrm>
          <a:custGeom>
            <a:avLst/>
            <a:gdLst/>
            <a:ahLst/>
            <a:cxnLst/>
            <a:rect l="l" t="t" r="r" b="b"/>
            <a:pathLst>
              <a:path h="464185">
                <a:moveTo>
                  <a:pt x="0" y="0"/>
                </a:moveTo>
                <a:lnTo>
                  <a:pt x="0" y="46405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4219827" y="3501809"/>
            <a:ext cx="576580" cy="142875"/>
          </a:xfrm>
          <a:custGeom>
            <a:avLst/>
            <a:gdLst/>
            <a:ahLst/>
            <a:cxnLst/>
            <a:rect l="l" t="t" r="r" b="b"/>
            <a:pathLst>
              <a:path w="576579" h="142875">
                <a:moveTo>
                  <a:pt x="490727" y="71627"/>
                </a:moveTo>
                <a:lnTo>
                  <a:pt x="479176" y="57149"/>
                </a:lnTo>
                <a:lnTo>
                  <a:pt x="0" y="57149"/>
                </a:lnTo>
                <a:lnTo>
                  <a:pt x="0" y="85343"/>
                </a:lnTo>
                <a:lnTo>
                  <a:pt x="479666" y="85343"/>
                </a:lnTo>
                <a:lnTo>
                  <a:pt x="490727" y="71627"/>
                </a:lnTo>
                <a:close/>
              </a:path>
              <a:path w="576579" h="142875">
                <a:moveTo>
                  <a:pt x="576071" y="71627"/>
                </a:moveTo>
                <a:lnTo>
                  <a:pt x="433577" y="0"/>
                </a:lnTo>
                <a:lnTo>
                  <a:pt x="479176" y="57149"/>
                </a:lnTo>
                <a:lnTo>
                  <a:pt x="490727" y="57149"/>
                </a:lnTo>
                <a:lnTo>
                  <a:pt x="490727" y="114071"/>
                </a:lnTo>
                <a:lnTo>
                  <a:pt x="576071" y="71627"/>
                </a:lnTo>
                <a:close/>
              </a:path>
              <a:path w="576579" h="142875">
                <a:moveTo>
                  <a:pt x="490727" y="114071"/>
                </a:moveTo>
                <a:lnTo>
                  <a:pt x="490727" y="85343"/>
                </a:lnTo>
                <a:lnTo>
                  <a:pt x="479666" y="85343"/>
                </a:lnTo>
                <a:lnTo>
                  <a:pt x="433577" y="142493"/>
                </a:lnTo>
                <a:lnTo>
                  <a:pt x="490727" y="114071"/>
                </a:lnTo>
                <a:close/>
              </a:path>
              <a:path w="576579" h="142875">
                <a:moveTo>
                  <a:pt x="490727" y="71627"/>
                </a:moveTo>
                <a:lnTo>
                  <a:pt x="490727" y="57149"/>
                </a:lnTo>
                <a:lnTo>
                  <a:pt x="479176" y="57149"/>
                </a:lnTo>
                <a:lnTo>
                  <a:pt x="490727" y="71627"/>
                </a:lnTo>
                <a:close/>
              </a:path>
              <a:path w="576579" h="142875">
                <a:moveTo>
                  <a:pt x="490727" y="85343"/>
                </a:moveTo>
                <a:lnTo>
                  <a:pt x="490727" y="71627"/>
                </a:lnTo>
                <a:lnTo>
                  <a:pt x="479666" y="85343"/>
                </a:lnTo>
                <a:lnTo>
                  <a:pt x="490727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4802757" y="3283876"/>
            <a:ext cx="1117600" cy="485140"/>
          </a:xfrm>
          <a:custGeom>
            <a:avLst/>
            <a:gdLst/>
            <a:ahLst/>
            <a:cxnLst/>
            <a:rect l="l" t="t" r="r" b="b"/>
            <a:pathLst>
              <a:path w="1117600" h="485139">
                <a:moveTo>
                  <a:pt x="0" y="0"/>
                </a:moveTo>
                <a:lnTo>
                  <a:pt x="0" y="484632"/>
                </a:lnTo>
                <a:lnTo>
                  <a:pt x="1117091" y="484632"/>
                </a:lnTo>
                <a:lnTo>
                  <a:pt x="1117091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 txBox="1"/>
          <p:nvPr/>
        </p:nvSpPr>
        <p:spPr>
          <a:xfrm>
            <a:off x="4985123" y="3308680"/>
            <a:ext cx="22352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7"/>
          <p:cNvSpPr/>
          <p:nvPr/>
        </p:nvSpPr>
        <p:spPr>
          <a:xfrm>
            <a:off x="5367386" y="3283876"/>
            <a:ext cx="0" cy="464184"/>
          </a:xfrm>
          <a:custGeom>
            <a:avLst/>
            <a:gdLst/>
            <a:ahLst/>
            <a:cxnLst/>
            <a:rect l="l" t="t" r="r" b="b"/>
            <a:pathLst>
              <a:path h="464185">
                <a:moveTo>
                  <a:pt x="0" y="0"/>
                </a:moveTo>
                <a:lnTo>
                  <a:pt x="0" y="46405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/>
          <p:nvPr/>
        </p:nvSpPr>
        <p:spPr>
          <a:xfrm>
            <a:off x="5772009" y="3497236"/>
            <a:ext cx="577215" cy="142875"/>
          </a:xfrm>
          <a:custGeom>
            <a:avLst/>
            <a:gdLst/>
            <a:ahLst/>
            <a:cxnLst/>
            <a:rect l="l" t="t" r="r" b="b"/>
            <a:pathLst>
              <a:path w="577214" h="142875">
                <a:moveTo>
                  <a:pt x="490727" y="70865"/>
                </a:moveTo>
                <a:lnTo>
                  <a:pt x="479666" y="57150"/>
                </a:lnTo>
                <a:lnTo>
                  <a:pt x="0" y="57150"/>
                </a:lnTo>
                <a:lnTo>
                  <a:pt x="0" y="85344"/>
                </a:lnTo>
                <a:lnTo>
                  <a:pt x="479176" y="85344"/>
                </a:lnTo>
                <a:lnTo>
                  <a:pt x="490727" y="70865"/>
                </a:lnTo>
                <a:close/>
              </a:path>
              <a:path w="577214" h="142875">
                <a:moveTo>
                  <a:pt x="576846" y="70865"/>
                </a:moveTo>
                <a:lnTo>
                  <a:pt x="433577" y="0"/>
                </a:lnTo>
                <a:lnTo>
                  <a:pt x="479666" y="57150"/>
                </a:lnTo>
                <a:lnTo>
                  <a:pt x="490727" y="57150"/>
                </a:lnTo>
                <a:lnTo>
                  <a:pt x="490727" y="113921"/>
                </a:lnTo>
                <a:lnTo>
                  <a:pt x="576846" y="70865"/>
                </a:lnTo>
                <a:close/>
              </a:path>
              <a:path w="577214" h="142875">
                <a:moveTo>
                  <a:pt x="490727" y="113921"/>
                </a:moveTo>
                <a:lnTo>
                  <a:pt x="490727" y="85344"/>
                </a:lnTo>
                <a:lnTo>
                  <a:pt x="479176" y="85344"/>
                </a:lnTo>
                <a:lnTo>
                  <a:pt x="433577" y="142494"/>
                </a:lnTo>
                <a:lnTo>
                  <a:pt x="490727" y="113921"/>
                </a:lnTo>
                <a:close/>
              </a:path>
              <a:path w="577214" h="142875">
                <a:moveTo>
                  <a:pt x="490727" y="85344"/>
                </a:moveTo>
                <a:lnTo>
                  <a:pt x="490727" y="70865"/>
                </a:lnTo>
                <a:lnTo>
                  <a:pt x="479176" y="85344"/>
                </a:lnTo>
                <a:lnTo>
                  <a:pt x="490727" y="85344"/>
                </a:lnTo>
                <a:close/>
              </a:path>
              <a:path w="577214" h="142875">
                <a:moveTo>
                  <a:pt x="490727" y="70865"/>
                </a:moveTo>
                <a:lnTo>
                  <a:pt x="490727" y="57150"/>
                </a:lnTo>
                <a:lnTo>
                  <a:pt x="479666" y="57150"/>
                </a:lnTo>
                <a:lnTo>
                  <a:pt x="490727" y="70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/>
          <p:cNvSpPr/>
          <p:nvPr/>
        </p:nvSpPr>
        <p:spPr>
          <a:xfrm>
            <a:off x="7064360" y="3497236"/>
            <a:ext cx="577215" cy="142875"/>
          </a:xfrm>
          <a:custGeom>
            <a:avLst/>
            <a:gdLst/>
            <a:ahLst/>
            <a:cxnLst/>
            <a:rect l="l" t="t" r="r" b="b"/>
            <a:pathLst>
              <a:path w="577215" h="142875">
                <a:moveTo>
                  <a:pt x="490727" y="70865"/>
                </a:moveTo>
                <a:lnTo>
                  <a:pt x="479666" y="57150"/>
                </a:lnTo>
                <a:lnTo>
                  <a:pt x="0" y="57150"/>
                </a:lnTo>
                <a:lnTo>
                  <a:pt x="0" y="85344"/>
                </a:lnTo>
                <a:lnTo>
                  <a:pt x="479176" y="85344"/>
                </a:lnTo>
                <a:lnTo>
                  <a:pt x="490727" y="70865"/>
                </a:lnTo>
                <a:close/>
              </a:path>
              <a:path w="577215" h="142875">
                <a:moveTo>
                  <a:pt x="576846" y="70865"/>
                </a:moveTo>
                <a:lnTo>
                  <a:pt x="433577" y="0"/>
                </a:lnTo>
                <a:lnTo>
                  <a:pt x="479666" y="57150"/>
                </a:lnTo>
                <a:lnTo>
                  <a:pt x="490727" y="57150"/>
                </a:lnTo>
                <a:lnTo>
                  <a:pt x="490727" y="113921"/>
                </a:lnTo>
                <a:lnTo>
                  <a:pt x="576846" y="70865"/>
                </a:lnTo>
                <a:close/>
              </a:path>
              <a:path w="577215" h="142875">
                <a:moveTo>
                  <a:pt x="490727" y="113921"/>
                </a:moveTo>
                <a:lnTo>
                  <a:pt x="490727" y="85344"/>
                </a:lnTo>
                <a:lnTo>
                  <a:pt x="479176" y="85344"/>
                </a:lnTo>
                <a:lnTo>
                  <a:pt x="433577" y="142494"/>
                </a:lnTo>
                <a:lnTo>
                  <a:pt x="490727" y="113921"/>
                </a:lnTo>
                <a:close/>
              </a:path>
              <a:path w="577215" h="142875">
                <a:moveTo>
                  <a:pt x="490727" y="85344"/>
                </a:moveTo>
                <a:lnTo>
                  <a:pt x="490727" y="70865"/>
                </a:lnTo>
                <a:lnTo>
                  <a:pt x="479176" y="85344"/>
                </a:lnTo>
                <a:lnTo>
                  <a:pt x="490727" y="85344"/>
                </a:lnTo>
                <a:close/>
              </a:path>
              <a:path w="577215" h="142875">
                <a:moveTo>
                  <a:pt x="490727" y="70865"/>
                </a:moveTo>
                <a:lnTo>
                  <a:pt x="490727" y="57150"/>
                </a:lnTo>
                <a:lnTo>
                  <a:pt x="479666" y="57150"/>
                </a:lnTo>
                <a:lnTo>
                  <a:pt x="490727" y="70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7647303" y="3290735"/>
            <a:ext cx="1118235" cy="483870"/>
          </a:xfrm>
          <a:custGeom>
            <a:avLst/>
            <a:gdLst/>
            <a:ahLst/>
            <a:cxnLst/>
            <a:rect l="l" t="t" r="r" b="b"/>
            <a:pathLst>
              <a:path w="1118234" h="483870">
                <a:moveTo>
                  <a:pt x="0" y="0"/>
                </a:moveTo>
                <a:lnTo>
                  <a:pt x="0" y="483870"/>
                </a:lnTo>
                <a:lnTo>
                  <a:pt x="1117853" y="483870"/>
                </a:lnTo>
                <a:lnTo>
                  <a:pt x="1117853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 txBox="1"/>
          <p:nvPr/>
        </p:nvSpPr>
        <p:spPr>
          <a:xfrm>
            <a:off x="7830431" y="3315538"/>
            <a:ext cx="18351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2"/>
          <p:cNvSpPr/>
          <p:nvPr/>
        </p:nvSpPr>
        <p:spPr>
          <a:xfrm>
            <a:off x="8212707" y="3290735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29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 txBox="1"/>
          <p:nvPr/>
        </p:nvSpPr>
        <p:spPr>
          <a:xfrm>
            <a:off x="8323445" y="3374237"/>
            <a:ext cx="330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-25" dirty="0">
                <a:latin typeface="宋体"/>
                <a:cs typeface="宋体"/>
              </a:rPr>
              <a:t>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5" name="object 24"/>
          <p:cNvSpPr/>
          <p:nvPr/>
        </p:nvSpPr>
        <p:spPr>
          <a:xfrm>
            <a:off x="1624455" y="3280829"/>
            <a:ext cx="1117600" cy="486409"/>
          </a:xfrm>
          <a:custGeom>
            <a:avLst/>
            <a:gdLst/>
            <a:ahLst/>
            <a:cxnLst/>
            <a:rect l="l" t="t" r="r" b="b"/>
            <a:pathLst>
              <a:path w="1117600" h="486410">
                <a:moveTo>
                  <a:pt x="0" y="0"/>
                </a:moveTo>
                <a:lnTo>
                  <a:pt x="0" y="486156"/>
                </a:lnTo>
                <a:lnTo>
                  <a:pt x="1117091" y="486156"/>
                </a:lnTo>
                <a:lnTo>
                  <a:pt x="1117091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/>
          <p:nvPr/>
        </p:nvSpPr>
        <p:spPr>
          <a:xfrm>
            <a:off x="2174810" y="3280829"/>
            <a:ext cx="28575" cy="486409"/>
          </a:xfrm>
          <a:custGeom>
            <a:avLst/>
            <a:gdLst/>
            <a:ahLst/>
            <a:cxnLst/>
            <a:rect l="l" t="t" r="r" b="b"/>
            <a:pathLst>
              <a:path w="28575" h="486410">
                <a:moveTo>
                  <a:pt x="0" y="0"/>
                </a:moveTo>
                <a:lnTo>
                  <a:pt x="0" y="486155"/>
                </a:lnTo>
                <a:lnTo>
                  <a:pt x="28575" y="486155"/>
                </a:lnTo>
                <a:lnTo>
                  <a:pt x="28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/>
          <p:cNvSpPr/>
          <p:nvPr/>
        </p:nvSpPr>
        <p:spPr>
          <a:xfrm>
            <a:off x="2622675" y="3501809"/>
            <a:ext cx="576580" cy="142875"/>
          </a:xfrm>
          <a:custGeom>
            <a:avLst/>
            <a:gdLst/>
            <a:ahLst/>
            <a:cxnLst/>
            <a:rect l="l" t="t" r="r" b="b"/>
            <a:pathLst>
              <a:path w="576579" h="142875">
                <a:moveTo>
                  <a:pt x="490728" y="71627"/>
                </a:moveTo>
                <a:lnTo>
                  <a:pt x="479176" y="57149"/>
                </a:lnTo>
                <a:lnTo>
                  <a:pt x="0" y="57149"/>
                </a:lnTo>
                <a:lnTo>
                  <a:pt x="0" y="85343"/>
                </a:lnTo>
                <a:lnTo>
                  <a:pt x="479666" y="85343"/>
                </a:lnTo>
                <a:lnTo>
                  <a:pt x="490728" y="71627"/>
                </a:lnTo>
                <a:close/>
              </a:path>
              <a:path w="576579" h="142875">
                <a:moveTo>
                  <a:pt x="576072" y="71627"/>
                </a:moveTo>
                <a:lnTo>
                  <a:pt x="433578" y="0"/>
                </a:lnTo>
                <a:lnTo>
                  <a:pt x="479176" y="57149"/>
                </a:lnTo>
                <a:lnTo>
                  <a:pt x="490727" y="57149"/>
                </a:lnTo>
                <a:lnTo>
                  <a:pt x="490727" y="114071"/>
                </a:lnTo>
                <a:lnTo>
                  <a:pt x="576072" y="71627"/>
                </a:lnTo>
                <a:close/>
              </a:path>
              <a:path w="576579" h="142875">
                <a:moveTo>
                  <a:pt x="490727" y="114071"/>
                </a:moveTo>
                <a:lnTo>
                  <a:pt x="490727" y="85343"/>
                </a:lnTo>
                <a:lnTo>
                  <a:pt x="479666" y="85343"/>
                </a:lnTo>
                <a:lnTo>
                  <a:pt x="433578" y="142493"/>
                </a:lnTo>
                <a:lnTo>
                  <a:pt x="490727" y="114071"/>
                </a:lnTo>
                <a:close/>
              </a:path>
              <a:path w="576579" h="142875">
                <a:moveTo>
                  <a:pt x="490728" y="71627"/>
                </a:moveTo>
                <a:lnTo>
                  <a:pt x="490727" y="57149"/>
                </a:lnTo>
                <a:lnTo>
                  <a:pt x="479176" y="57149"/>
                </a:lnTo>
                <a:lnTo>
                  <a:pt x="490728" y="71627"/>
                </a:lnTo>
                <a:close/>
              </a:path>
              <a:path w="576579" h="142875">
                <a:moveTo>
                  <a:pt x="490727" y="85343"/>
                </a:moveTo>
                <a:lnTo>
                  <a:pt x="490728" y="71627"/>
                </a:lnTo>
                <a:lnTo>
                  <a:pt x="479666" y="85343"/>
                </a:lnTo>
                <a:lnTo>
                  <a:pt x="490727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/>
          <p:cNvSpPr/>
          <p:nvPr/>
        </p:nvSpPr>
        <p:spPr>
          <a:xfrm>
            <a:off x="1652649" y="3293782"/>
            <a:ext cx="508254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/>
          <p:cNvSpPr/>
          <p:nvPr/>
        </p:nvSpPr>
        <p:spPr>
          <a:xfrm>
            <a:off x="2174810" y="3280829"/>
            <a:ext cx="28575" cy="486409"/>
          </a:xfrm>
          <a:custGeom>
            <a:avLst/>
            <a:gdLst/>
            <a:ahLst/>
            <a:cxnLst/>
            <a:rect l="l" t="t" r="r" b="b"/>
            <a:pathLst>
              <a:path w="28575" h="486410">
                <a:moveTo>
                  <a:pt x="0" y="0"/>
                </a:moveTo>
                <a:lnTo>
                  <a:pt x="0" y="486156"/>
                </a:lnTo>
                <a:lnTo>
                  <a:pt x="28575" y="486156"/>
                </a:lnTo>
                <a:lnTo>
                  <a:pt x="28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/>
          <p:cNvSpPr/>
          <p:nvPr/>
        </p:nvSpPr>
        <p:spPr>
          <a:xfrm>
            <a:off x="6171461" y="3984155"/>
            <a:ext cx="1218565" cy="762000"/>
          </a:xfrm>
          <a:custGeom>
            <a:avLst/>
            <a:gdLst/>
            <a:ahLst/>
            <a:cxnLst/>
            <a:rect l="l" t="t" r="r" b="b"/>
            <a:pathLst>
              <a:path w="1218565" h="762000">
                <a:moveTo>
                  <a:pt x="109563" y="253745"/>
                </a:moveTo>
                <a:lnTo>
                  <a:pt x="65836" y="264743"/>
                </a:lnTo>
                <a:lnTo>
                  <a:pt x="30733" y="287798"/>
                </a:lnTo>
                <a:lnTo>
                  <a:pt x="7424" y="320030"/>
                </a:lnTo>
                <a:lnTo>
                  <a:pt x="0" y="345194"/>
                </a:lnTo>
                <a:lnTo>
                  <a:pt x="517" y="360422"/>
                </a:lnTo>
                <a:lnTo>
                  <a:pt x="11191" y="400115"/>
                </a:lnTo>
                <a:lnTo>
                  <a:pt x="43834" y="438447"/>
                </a:lnTo>
                <a:lnTo>
                  <a:pt x="59271" y="447293"/>
                </a:lnTo>
                <a:lnTo>
                  <a:pt x="49652" y="457104"/>
                </a:lnTo>
                <a:lnTo>
                  <a:pt x="30625" y="491299"/>
                </a:lnTo>
                <a:lnTo>
                  <a:pt x="26525" y="516293"/>
                </a:lnTo>
                <a:lnTo>
                  <a:pt x="27508" y="530064"/>
                </a:lnTo>
                <a:lnTo>
                  <a:pt x="41348" y="567494"/>
                </a:lnTo>
                <a:lnTo>
                  <a:pt x="68994" y="597095"/>
                </a:lnTo>
                <a:lnTo>
                  <a:pt x="107191" y="616293"/>
                </a:lnTo>
                <a:lnTo>
                  <a:pt x="154257" y="622397"/>
                </a:lnTo>
                <a:lnTo>
                  <a:pt x="162949" y="621903"/>
                </a:lnTo>
                <a:lnTo>
                  <a:pt x="162903" y="622553"/>
                </a:lnTo>
                <a:lnTo>
                  <a:pt x="196420" y="660356"/>
                </a:lnTo>
                <a:lnTo>
                  <a:pt x="227792" y="682971"/>
                </a:lnTo>
                <a:lnTo>
                  <a:pt x="263402" y="700129"/>
                </a:lnTo>
                <a:lnTo>
                  <a:pt x="302251" y="711345"/>
                </a:lnTo>
                <a:lnTo>
                  <a:pt x="343344" y="716135"/>
                </a:lnTo>
                <a:lnTo>
                  <a:pt x="357911" y="715885"/>
                </a:lnTo>
                <a:lnTo>
                  <a:pt x="398332" y="711660"/>
                </a:lnTo>
                <a:lnTo>
                  <a:pt x="445535" y="698135"/>
                </a:lnTo>
                <a:lnTo>
                  <a:pt x="456314" y="693384"/>
                </a:lnTo>
                <a:lnTo>
                  <a:pt x="465600" y="702044"/>
                </a:lnTo>
                <a:lnTo>
                  <a:pt x="496223" y="725038"/>
                </a:lnTo>
                <a:lnTo>
                  <a:pt x="530446" y="743043"/>
                </a:lnTo>
                <a:lnTo>
                  <a:pt x="567569" y="755406"/>
                </a:lnTo>
                <a:lnTo>
                  <a:pt x="606893" y="761477"/>
                </a:lnTo>
                <a:lnTo>
                  <a:pt x="620369" y="761990"/>
                </a:lnTo>
                <a:lnTo>
                  <a:pt x="635301" y="761519"/>
                </a:lnTo>
                <a:lnTo>
                  <a:pt x="678177" y="754674"/>
                </a:lnTo>
                <a:lnTo>
                  <a:pt x="717225" y="740296"/>
                </a:lnTo>
                <a:lnTo>
                  <a:pt x="751226" y="719173"/>
                </a:lnTo>
                <a:lnTo>
                  <a:pt x="778960" y="692099"/>
                </a:lnTo>
                <a:lnTo>
                  <a:pt x="804086" y="648106"/>
                </a:lnTo>
                <a:lnTo>
                  <a:pt x="804507" y="647699"/>
                </a:lnTo>
                <a:lnTo>
                  <a:pt x="852335" y="664452"/>
                </a:lnTo>
                <a:lnTo>
                  <a:pt x="890995" y="668272"/>
                </a:lnTo>
                <a:lnTo>
                  <a:pt x="906917" y="667634"/>
                </a:lnTo>
                <a:lnTo>
                  <a:pt x="951718" y="658523"/>
                </a:lnTo>
                <a:lnTo>
                  <a:pt x="990648" y="639833"/>
                </a:lnTo>
                <a:lnTo>
                  <a:pt x="1021870" y="613125"/>
                </a:lnTo>
                <a:lnTo>
                  <a:pt x="1043549" y="579961"/>
                </a:lnTo>
                <a:lnTo>
                  <a:pt x="1053852" y="541903"/>
                </a:lnTo>
                <a:lnTo>
                  <a:pt x="1054443" y="530351"/>
                </a:lnTo>
                <a:lnTo>
                  <a:pt x="1069775" y="527936"/>
                </a:lnTo>
                <a:lnTo>
                  <a:pt x="1112695" y="514852"/>
                </a:lnTo>
                <a:lnTo>
                  <a:pt x="1150010" y="493966"/>
                </a:lnTo>
                <a:lnTo>
                  <a:pt x="1180445" y="466511"/>
                </a:lnTo>
                <a:lnTo>
                  <a:pt x="1202725" y="433722"/>
                </a:lnTo>
                <a:lnTo>
                  <a:pt x="1215573" y="396830"/>
                </a:lnTo>
                <a:lnTo>
                  <a:pt x="1218270" y="370566"/>
                </a:lnTo>
                <a:lnTo>
                  <a:pt x="1217700" y="357616"/>
                </a:lnTo>
                <a:lnTo>
                  <a:pt x="1209264" y="320149"/>
                </a:lnTo>
                <a:lnTo>
                  <a:pt x="1191054" y="285816"/>
                </a:lnTo>
                <a:lnTo>
                  <a:pt x="1182882" y="275303"/>
                </a:lnTo>
                <a:lnTo>
                  <a:pt x="1185317" y="261548"/>
                </a:lnTo>
                <a:lnTo>
                  <a:pt x="1187712" y="248636"/>
                </a:lnTo>
                <a:lnTo>
                  <a:pt x="1189657" y="236388"/>
                </a:lnTo>
                <a:lnTo>
                  <a:pt x="1190741" y="224625"/>
                </a:lnTo>
                <a:lnTo>
                  <a:pt x="1190008" y="210867"/>
                </a:lnTo>
                <a:lnTo>
                  <a:pt x="1179266" y="172464"/>
                </a:lnTo>
                <a:lnTo>
                  <a:pt x="1157072" y="139658"/>
                </a:lnTo>
                <a:lnTo>
                  <a:pt x="1125179" y="114103"/>
                </a:lnTo>
                <a:lnTo>
                  <a:pt x="1085339" y="97453"/>
                </a:lnTo>
                <a:lnTo>
                  <a:pt x="1080351" y="96011"/>
                </a:lnTo>
                <a:lnTo>
                  <a:pt x="1076781" y="83490"/>
                </a:lnTo>
                <a:lnTo>
                  <a:pt x="1057635" y="49836"/>
                </a:lnTo>
                <a:lnTo>
                  <a:pt x="1027790" y="23478"/>
                </a:lnTo>
                <a:lnTo>
                  <a:pt x="989751" y="6253"/>
                </a:lnTo>
                <a:lnTo>
                  <a:pt x="946027" y="0"/>
                </a:lnTo>
                <a:lnTo>
                  <a:pt x="932396" y="566"/>
                </a:lnTo>
                <a:lnTo>
                  <a:pt x="893507" y="8758"/>
                </a:lnTo>
                <a:lnTo>
                  <a:pt x="859142" y="25880"/>
                </a:lnTo>
                <a:lnTo>
                  <a:pt x="841083" y="41147"/>
                </a:lnTo>
                <a:lnTo>
                  <a:pt x="832134" y="32346"/>
                </a:lnTo>
                <a:lnTo>
                  <a:pt x="799979" y="11863"/>
                </a:lnTo>
                <a:lnTo>
                  <a:pt x="761817" y="1234"/>
                </a:lnTo>
                <a:lnTo>
                  <a:pt x="748194" y="97"/>
                </a:lnTo>
                <a:lnTo>
                  <a:pt x="733140" y="726"/>
                </a:lnTo>
                <a:lnTo>
                  <a:pt x="691937" y="10015"/>
                </a:lnTo>
                <a:lnTo>
                  <a:pt x="658223" y="29112"/>
                </a:lnTo>
                <a:lnTo>
                  <a:pt x="633057" y="60197"/>
                </a:lnTo>
                <a:lnTo>
                  <a:pt x="623059" y="52522"/>
                </a:lnTo>
                <a:lnTo>
                  <a:pt x="589255" y="34454"/>
                </a:lnTo>
                <a:lnTo>
                  <a:pt x="551434" y="24528"/>
                </a:lnTo>
                <a:lnTo>
                  <a:pt x="538312" y="23186"/>
                </a:lnTo>
                <a:lnTo>
                  <a:pt x="522806" y="23615"/>
                </a:lnTo>
                <a:lnTo>
                  <a:pt x="479894" y="30716"/>
                </a:lnTo>
                <a:lnTo>
                  <a:pt x="443131" y="45785"/>
                </a:lnTo>
                <a:lnTo>
                  <a:pt x="405334" y="76607"/>
                </a:lnTo>
                <a:lnTo>
                  <a:pt x="394551" y="92201"/>
                </a:lnTo>
                <a:lnTo>
                  <a:pt x="382998" y="86982"/>
                </a:lnTo>
                <a:lnTo>
                  <a:pt x="334176" y="73034"/>
                </a:lnTo>
                <a:lnTo>
                  <a:pt x="308467" y="70351"/>
                </a:lnTo>
                <a:lnTo>
                  <a:pt x="291326" y="70851"/>
                </a:lnTo>
                <a:lnTo>
                  <a:pt x="243059" y="78472"/>
                </a:lnTo>
                <a:lnTo>
                  <a:pt x="200390" y="94389"/>
                </a:lnTo>
                <a:lnTo>
                  <a:pt x="164430" y="117473"/>
                </a:lnTo>
                <a:lnTo>
                  <a:pt x="136290" y="146591"/>
                </a:lnTo>
                <a:lnTo>
                  <a:pt x="117080" y="180613"/>
                </a:lnTo>
                <a:lnTo>
                  <a:pt x="107910" y="218406"/>
                </a:lnTo>
                <a:lnTo>
                  <a:pt x="107277" y="231647"/>
                </a:lnTo>
                <a:lnTo>
                  <a:pt x="107277" y="239267"/>
                </a:lnTo>
                <a:lnTo>
                  <a:pt x="108039" y="246125"/>
                </a:lnTo>
                <a:lnTo>
                  <a:pt x="108801" y="253745"/>
                </a:lnTo>
                <a:lnTo>
                  <a:pt x="109563" y="253745"/>
                </a:lnTo>
                <a:close/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/>
          <p:cNvSpPr/>
          <p:nvPr/>
        </p:nvSpPr>
        <p:spPr>
          <a:xfrm>
            <a:off x="6231495" y="4432210"/>
            <a:ext cx="71755" cy="14604"/>
          </a:xfrm>
          <a:custGeom>
            <a:avLst/>
            <a:gdLst/>
            <a:ahLst/>
            <a:cxnLst/>
            <a:rect l="l" t="t" r="r" b="b"/>
            <a:pathLst>
              <a:path w="71754" h="14604">
                <a:moveTo>
                  <a:pt x="0" y="0"/>
                </a:moveTo>
                <a:lnTo>
                  <a:pt x="36326" y="12245"/>
                </a:lnTo>
                <a:lnTo>
                  <a:pt x="64769" y="14477"/>
                </a:lnTo>
                <a:lnTo>
                  <a:pt x="68580" y="14477"/>
                </a:lnTo>
                <a:lnTo>
                  <a:pt x="71628" y="14477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/>
          <p:cNvSpPr/>
          <p:nvPr/>
        </p:nvSpPr>
        <p:spPr>
          <a:xfrm>
            <a:off x="5880820" y="4399387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0" y="4348"/>
                </a:moveTo>
                <a:lnTo>
                  <a:pt x="12720" y="2756"/>
                </a:lnTo>
                <a:lnTo>
                  <a:pt x="25150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/>
          <p:cNvSpPr/>
          <p:nvPr/>
        </p:nvSpPr>
        <p:spPr>
          <a:xfrm>
            <a:off x="6161998" y="4441074"/>
            <a:ext cx="13335" cy="22225"/>
          </a:xfrm>
          <a:custGeom>
            <a:avLst/>
            <a:gdLst/>
            <a:ahLst/>
            <a:cxnLst/>
            <a:rect l="l" t="t" r="r" b="b"/>
            <a:pathLst>
              <a:path w="13334" h="22225">
                <a:moveTo>
                  <a:pt x="0" y="0"/>
                </a:moveTo>
                <a:lnTo>
                  <a:pt x="5973" y="11240"/>
                </a:lnTo>
                <a:lnTo>
                  <a:pt x="12718" y="22078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/>
          <p:cNvSpPr/>
          <p:nvPr/>
        </p:nvSpPr>
        <p:spPr>
          <a:xfrm>
            <a:off x="6521662" y="4404086"/>
            <a:ext cx="6985" cy="25400"/>
          </a:xfrm>
          <a:custGeom>
            <a:avLst/>
            <a:gdLst/>
            <a:ahLst/>
            <a:cxnLst/>
            <a:rect l="l" t="t" r="r" b="b"/>
            <a:pathLst>
              <a:path w="6984" h="25400">
                <a:moveTo>
                  <a:pt x="0" y="24795"/>
                </a:moveTo>
                <a:lnTo>
                  <a:pt x="3761" y="12397"/>
                </a:lnTo>
                <a:lnTo>
                  <a:pt x="6493" y="0"/>
                </a:lnTo>
              </a:path>
            </a:pathLst>
          </a:custGeom>
          <a:ln w="19049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/>
          <p:cNvSpPr/>
          <p:nvPr/>
        </p:nvSpPr>
        <p:spPr>
          <a:xfrm>
            <a:off x="7136441" y="4390366"/>
            <a:ext cx="89535" cy="125095"/>
          </a:xfrm>
          <a:custGeom>
            <a:avLst/>
            <a:gdLst/>
            <a:ahLst/>
            <a:cxnLst/>
            <a:rect l="l" t="t" r="r" b="b"/>
            <a:pathLst>
              <a:path w="89534" h="125095">
                <a:moveTo>
                  <a:pt x="89463" y="124903"/>
                </a:moveTo>
                <a:lnTo>
                  <a:pt x="89463" y="124141"/>
                </a:lnTo>
                <a:lnTo>
                  <a:pt x="89463" y="123379"/>
                </a:lnTo>
                <a:lnTo>
                  <a:pt x="88743" y="110480"/>
                </a:lnTo>
                <a:lnTo>
                  <a:pt x="78379" y="73456"/>
                </a:lnTo>
                <a:lnTo>
                  <a:pt x="56832" y="40491"/>
                </a:lnTo>
                <a:lnTo>
                  <a:pt x="25549" y="13584"/>
                </a:lnTo>
                <a:lnTo>
                  <a:pt x="13208" y="6307"/>
                </a:lnTo>
                <a:lnTo>
                  <a:pt x="0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/>
          <p:cNvSpPr/>
          <p:nvPr/>
        </p:nvSpPr>
        <p:spPr>
          <a:xfrm>
            <a:off x="7308963" y="4264792"/>
            <a:ext cx="35560" cy="37465"/>
          </a:xfrm>
          <a:custGeom>
            <a:avLst/>
            <a:gdLst/>
            <a:ahLst/>
            <a:cxnLst/>
            <a:rect l="l" t="t" r="r" b="b"/>
            <a:pathLst>
              <a:path w="35559" h="37464">
                <a:moveTo>
                  <a:pt x="0" y="37116"/>
                </a:moveTo>
                <a:lnTo>
                  <a:pt x="10263" y="28869"/>
                </a:lnTo>
                <a:lnTo>
                  <a:pt x="19660" y="19908"/>
                </a:lnTo>
                <a:lnTo>
                  <a:pt x="28078" y="10273"/>
                </a:lnTo>
                <a:lnTo>
                  <a:pt x="35401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/>
          <p:cNvSpPr/>
          <p:nvPr/>
        </p:nvSpPr>
        <p:spPr>
          <a:xfrm>
            <a:off x="7251813" y="4080167"/>
            <a:ext cx="2540" cy="22225"/>
          </a:xfrm>
          <a:custGeom>
            <a:avLst/>
            <a:gdLst/>
            <a:ahLst/>
            <a:cxnLst/>
            <a:rect l="l" t="t" r="r" b="b"/>
            <a:pathLst>
              <a:path w="2540" h="22225">
                <a:moveTo>
                  <a:pt x="2285" y="22098"/>
                </a:moveTo>
                <a:lnTo>
                  <a:pt x="2285" y="21336"/>
                </a:lnTo>
                <a:lnTo>
                  <a:pt x="2285" y="20574"/>
                </a:lnTo>
                <a:lnTo>
                  <a:pt x="2285" y="13716"/>
                </a:lnTo>
                <a:lnTo>
                  <a:pt x="1523" y="6858"/>
                </a:lnTo>
                <a:lnTo>
                  <a:pt x="0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/>
          <p:cNvSpPr/>
          <p:nvPr/>
        </p:nvSpPr>
        <p:spPr>
          <a:xfrm>
            <a:off x="6995904" y="4025303"/>
            <a:ext cx="15875" cy="20320"/>
          </a:xfrm>
          <a:custGeom>
            <a:avLst/>
            <a:gdLst/>
            <a:ahLst/>
            <a:cxnLst/>
            <a:rect l="l" t="t" r="r" b="b"/>
            <a:pathLst>
              <a:path w="15875" h="20320">
                <a:moveTo>
                  <a:pt x="15878" y="0"/>
                </a:moveTo>
                <a:lnTo>
                  <a:pt x="7333" y="9681"/>
                </a:lnTo>
                <a:lnTo>
                  <a:pt x="0" y="20133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/>
          <p:cNvSpPr/>
          <p:nvPr/>
        </p:nvSpPr>
        <p:spPr>
          <a:xfrm>
            <a:off x="6794354" y="4042067"/>
            <a:ext cx="10160" cy="23495"/>
          </a:xfrm>
          <a:custGeom>
            <a:avLst/>
            <a:gdLst/>
            <a:ahLst/>
            <a:cxnLst/>
            <a:rect l="l" t="t" r="r" b="b"/>
            <a:pathLst>
              <a:path w="10159" h="23495">
                <a:moveTo>
                  <a:pt x="10164" y="0"/>
                </a:moveTo>
                <a:lnTo>
                  <a:pt x="4358" y="11426"/>
                </a:lnTo>
                <a:lnTo>
                  <a:pt x="0" y="23244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/>
          <p:cNvSpPr/>
          <p:nvPr/>
        </p:nvSpPr>
        <p:spPr>
          <a:xfrm>
            <a:off x="6570833" y="4078746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755" y="21232"/>
                </a:moveTo>
                <a:lnTo>
                  <a:pt x="21559" y="13463"/>
                </a:lnTo>
                <a:lnTo>
                  <a:pt x="10974" y="6310"/>
                </a:lnTo>
                <a:lnTo>
                  <a:pt x="0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/>
          <p:cNvSpPr/>
          <p:nvPr/>
        </p:nvSpPr>
        <p:spPr>
          <a:xfrm>
            <a:off x="6280263" y="4237900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5" h="24764">
                <a:moveTo>
                  <a:pt x="0" y="0"/>
                </a:moveTo>
                <a:lnTo>
                  <a:pt x="2770" y="12252"/>
                </a:lnTo>
                <a:lnTo>
                  <a:pt x="6626" y="24505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/>
          <p:cNvSpPr/>
          <p:nvPr/>
        </p:nvSpPr>
        <p:spPr>
          <a:xfrm>
            <a:off x="5853034" y="3925480"/>
            <a:ext cx="202565" cy="127000"/>
          </a:xfrm>
          <a:custGeom>
            <a:avLst/>
            <a:gdLst/>
            <a:ahLst/>
            <a:cxnLst/>
            <a:rect l="l" t="t" r="r" b="b"/>
            <a:pathLst>
              <a:path w="202564" h="127000">
                <a:moveTo>
                  <a:pt x="101092" y="0"/>
                </a:moveTo>
                <a:lnTo>
                  <a:pt x="52054" y="7911"/>
                </a:lnTo>
                <a:lnTo>
                  <a:pt x="16033" y="28876"/>
                </a:lnTo>
                <a:lnTo>
                  <a:pt x="0" y="58742"/>
                </a:lnTo>
                <a:lnTo>
                  <a:pt x="1362" y="70679"/>
                </a:lnTo>
                <a:lnTo>
                  <a:pt x="31622" y="109141"/>
                </a:lnTo>
                <a:lnTo>
                  <a:pt x="73623" y="124808"/>
                </a:lnTo>
                <a:lnTo>
                  <a:pt x="90016" y="126866"/>
                </a:lnTo>
                <a:lnTo>
                  <a:pt x="109185" y="126156"/>
                </a:lnTo>
                <a:lnTo>
                  <a:pt x="157640" y="115189"/>
                </a:lnTo>
                <a:lnTo>
                  <a:pt x="189849" y="93727"/>
                </a:lnTo>
                <a:lnTo>
                  <a:pt x="202386" y="65316"/>
                </a:lnTo>
                <a:lnTo>
                  <a:pt x="200945" y="53909"/>
                </a:lnTo>
                <a:lnTo>
                  <a:pt x="169942" y="16920"/>
                </a:lnTo>
                <a:lnTo>
                  <a:pt x="126777" y="2026"/>
                </a:lnTo>
                <a:lnTo>
                  <a:pt x="101092" y="0"/>
                </a:lnTo>
                <a:close/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/>
          <p:cNvSpPr/>
          <p:nvPr/>
        </p:nvSpPr>
        <p:spPr>
          <a:xfrm>
            <a:off x="5498627" y="3770032"/>
            <a:ext cx="134620" cy="84455"/>
          </a:xfrm>
          <a:custGeom>
            <a:avLst/>
            <a:gdLst/>
            <a:ahLst/>
            <a:cxnLst/>
            <a:rect l="l" t="t" r="r" b="b"/>
            <a:pathLst>
              <a:path w="134620" h="84454">
                <a:moveTo>
                  <a:pt x="67641" y="0"/>
                </a:moveTo>
                <a:lnTo>
                  <a:pt x="21386" y="11389"/>
                </a:lnTo>
                <a:lnTo>
                  <a:pt x="0" y="38903"/>
                </a:lnTo>
                <a:lnTo>
                  <a:pt x="2039" y="50699"/>
                </a:lnTo>
                <a:lnTo>
                  <a:pt x="43771" y="81824"/>
                </a:lnTo>
                <a:lnTo>
                  <a:pt x="59936" y="84307"/>
                </a:lnTo>
                <a:lnTo>
                  <a:pt x="78706" y="83235"/>
                </a:lnTo>
                <a:lnTo>
                  <a:pt x="120829" y="67917"/>
                </a:lnTo>
                <a:lnTo>
                  <a:pt x="134107" y="50386"/>
                </a:lnTo>
                <a:lnTo>
                  <a:pt x="132687" y="37268"/>
                </a:lnTo>
                <a:lnTo>
                  <a:pt x="94740" y="3687"/>
                </a:lnTo>
                <a:lnTo>
                  <a:pt x="67641" y="0"/>
                </a:lnTo>
                <a:close/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/>
          <p:cNvSpPr/>
          <p:nvPr/>
        </p:nvSpPr>
        <p:spPr>
          <a:xfrm>
            <a:off x="5199061" y="3638969"/>
            <a:ext cx="67310" cy="43180"/>
          </a:xfrm>
          <a:custGeom>
            <a:avLst/>
            <a:gdLst/>
            <a:ahLst/>
            <a:cxnLst/>
            <a:rect l="l" t="t" r="r" b="b"/>
            <a:pathLst>
              <a:path w="67310" h="43180">
                <a:moveTo>
                  <a:pt x="33450" y="0"/>
                </a:moveTo>
                <a:lnTo>
                  <a:pt x="17249" y="2761"/>
                </a:lnTo>
                <a:lnTo>
                  <a:pt x="5303" y="9951"/>
                </a:lnTo>
                <a:lnTo>
                  <a:pt x="0" y="19928"/>
                </a:lnTo>
                <a:lnTo>
                  <a:pt x="4052" y="31244"/>
                </a:lnTo>
                <a:lnTo>
                  <a:pt x="14850" y="39079"/>
                </a:lnTo>
                <a:lnTo>
                  <a:pt x="30137" y="42570"/>
                </a:lnTo>
                <a:lnTo>
                  <a:pt x="47777" y="40428"/>
                </a:lnTo>
                <a:lnTo>
                  <a:pt x="60507" y="34450"/>
                </a:lnTo>
                <a:lnTo>
                  <a:pt x="67098" y="25575"/>
                </a:lnTo>
                <a:lnTo>
                  <a:pt x="63868" y="13378"/>
                </a:lnTo>
                <a:lnTo>
                  <a:pt x="54266" y="4784"/>
                </a:lnTo>
                <a:lnTo>
                  <a:pt x="40121" y="420"/>
                </a:lnTo>
                <a:lnTo>
                  <a:pt x="33450" y="0"/>
                </a:lnTo>
                <a:close/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/>
          <p:cNvSpPr txBox="1"/>
          <p:nvPr/>
        </p:nvSpPr>
        <p:spPr>
          <a:xfrm>
            <a:off x="6537317" y="4174246"/>
            <a:ext cx="415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1/5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6" name="object 45"/>
          <p:cNvSpPr/>
          <p:nvPr/>
        </p:nvSpPr>
        <p:spPr>
          <a:xfrm>
            <a:off x="2884402" y="4990946"/>
            <a:ext cx="0" cy="464184"/>
          </a:xfrm>
          <a:custGeom>
            <a:avLst/>
            <a:gdLst/>
            <a:ahLst/>
            <a:cxnLst/>
            <a:rect l="l" t="t" r="r" b="b"/>
            <a:pathLst>
              <a:path h="464185">
                <a:moveTo>
                  <a:pt x="0" y="0"/>
                </a:moveTo>
                <a:lnTo>
                  <a:pt x="0" y="46405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/>
          <p:cNvSpPr/>
          <p:nvPr/>
        </p:nvSpPr>
        <p:spPr>
          <a:xfrm>
            <a:off x="828526" y="5178398"/>
            <a:ext cx="684530" cy="143510"/>
          </a:xfrm>
          <a:custGeom>
            <a:avLst/>
            <a:gdLst/>
            <a:ahLst/>
            <a:cxnLst/>
            <a:rect l="l" t="t" r="r" b="b"/>
            <a:pathLst>
              <a:path w="684530" h="143510">
                <a:moveTo>
                  <a:pt x="598169" y="71627"/>
                </a:moveTo>
                <a:lnTo>
                  <a:pt x="586618" y="57150"/>
                </a:lnTo>
                <a:lnTo>
                  <a:pt x="0" y="57150"/>
                </a:lnTo>
                <a:lnTo>
                  <a:pt x="0" y="86105"/>
                </a:lnTo>
                <a:lnTo>
                  <a:pt x="586618" y="86105"/>
                </a:lnTo>
                <a:lnTo>
                  <a:pt x="598169" y="71627"/>
                </a:lnTo>
                <a:close/>
              </a:path>
              <a:path w="684530" h="143510">
                <a:moveTo>
                  <a:pt x="684276" y="71627"/>
                </a:moveTo>
                <a:lnTo>
                  <a:pt x="541019" y="0"/>
                </a:lnTo>
                <a:lnTo>
                  <a:pt x="586618" y="57150"/>
                </a:lnTo>
                <a:lnTo>
                  <a:pt x="598169" y="57150"/>
                </a:lnTo>
                <a:lnTo>
                  <a:pt x="598169" y="114680"/>
                </a:lnTo>
                <a:lnTo>
                  <a:pt x="684276" y="71627"/>
                </a:lnTo>
                <a:close/>
              </a:path>
              <a:path w="684530" h="143510">
                <a:moveTo>
                  <a:pt x="598169" y="114680"/>
                </a:moveTo>
                <a:lnTo>
                  <a:pt x="598169" y="86105"/>
                </a:lnTo>
                <a:lnTo>
                  <a:pt x="586618" y="86105"/>
                </a:lnTo>
                <a:lnTo>
                  <a:pt x="541019" y="143255"/>
                </a:lnTo>
                <a:lnTo>
                  <a:pt x="598169" y="114680"/>
                </a:lnTo>
                <a:close/>
              </a:path>
              <a:path w="684530" h="143510">
                <a:moveTo>
                  <a:pt x="598169" y="71627"/>
                </a:moveTo>
                <a:lnTo>
                  <a:pt x="598169" y="57150"/>
                </a:lnTo>
                <a:lnTo>
                  <a:pt x="586618" y="57150"/>
                </a:lnTo>
                <a:lnTo>
                  <a:pt x="598169" y="71627"/>
                </a:lnTo>
                <a:close/>
              </a:path>
              <a:path w="684530" h="143510">
                <a:moveTo>
                  <a:pt x="598169" y="86105"/>
                </a:moveTo>
                <a:lnTo>
                  <a:pt x="598169" y="71627"/>
                </a:lnTo>
                <a:lnTo>
                  <a:pt x="586618" y="86105"/>
                </a:lnTo>
                <a:lnTo>
                  <a:pt x="598169" y="86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7"/>
          <p:cNvSpPr txBox="1"/>
          <p:nvPr/>
        </p:nvSpPr>
        <p:spPr>
          <a:xfrm>
            <a:off x="1055088" y="4917386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8"/>
          <p:cNvSpPr/>
          <p:nvPr/>
        </p:nvSpPr>
        <p:spPr>
          <a:xfrm>
            <a:off x="5184118" y="4978755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29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9"/>
          <p:cNvSpPr txBox="1"/>
          <p:nvPr/>
        </p:nvSpPr>
        <p:spPr>
          <a:xfrm>
            <a:off x="7424646" y="5066414"/>
            <a:ext cx="38163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0" dirty="0">
                <a:latin typeface="华文行楷"/>
                <a:cs typeface="华文行楷"/>
              </a:rPr>
              <a:t>∧</a:t>
            </a:r>
            <a:endParaRPr sz="2800">
              <a:latin typeface="华文行楷"/>
              <a:cs typeface="华文行楷"/>
            </a:endParaRPr>
          </a:p>
        </p:txBody>
      </p:sp>
      <p:sp>
        <p:nvSpPr>
          <p:cNvPr id="51" name="object 50"/>
          <p:cNvSpPr/>
          <p:nvPr/>
        </p:nvSpPr>
        <p:spPr>
          <a:xfrm>
            <a:off x="3202918" y="5207354"/>
            <a:ext cx="577215" cy="142875"/>
          </a:xfrm>
          <a:custGeom>
            <a:avLst/>
            <a:gdLst/>
            <a:ahLst/>
            <a:cxnLst/>
            <a:rect l="l" t="t" r="r" b="b"/>
            <a:pathLst>
              <a:path w="577214" h="142875">
                <a:moveTo>
                  <a:pt x="490727" y="70865"/>
                </a:moveTo>
                <a:lnTo>
                  <a:pt x="479666" y="57150"/>
                </a:lnTo>
                <a:lnTo>
                  <a:pt x="0" y="57150"/>
                </a:lnTo>
                <a:lnTo>
                  <a:pt x="0" y="85344"/>
                </a:lnTo>
                <a:lnTo>
                  <a:pt x="479176" y="85344"/>
                </a:lnTo>
                <a:lnTo>
                  <a:pt x="490727" y="70865"/>
                </a:lnTo>
                <a:close/>
              </a:path>
              <a:path w="577214" h="142875">
                <a:moveTo>
                  <a:pt x="576834" y="70865"/>
                </a:moveTo>
                <a:lnTo>
                  <a:pt x="433577" y="0"/>
                </a:lnTo>
                <a:lnTo>
                  <a:pt x="479666" y="57150"/>
                </a:lnTo>
                <a:lnTo>
                  <a:pt x="490727" y="57150"/>
                </a:lnTo>
                <a:lnTo>
                  <a:pt x="490727" y="113919"/>
                </a:lnTo>
                <a:lnTo>
                  <a:pt x="576834" y="70865"/>
                </a:lnTo>
                <a:close/>
              </a:path>
              <a:path w="577214" h="142875">
                <a:moveTo>
                  <a:pt x="490727" y="113919"/>
                </a:moveTo>
                <a:lnTo>
                  <a:pt x="490727" y="85344"/>
                </a:lnTo>
                <a:lnTo>
                  <a:pt x="479176" y="85344"/>
                </a:lnTo>
                <a:lnTo>
                  <a:pt x="433577" y="142494"/>
                </a:lnTo>
                <a:lnTo>
                  <a:pt x="490727" y="113919"/>
                </a:lnTo>
                <a:close/>
              </a:path>
              <a:path w="577214" h="142875">
                <a:moveTo>
                  <a:pt x="490727" y="85344"/>
                </a:moveTo>
                <a:lnTo>
                  <a:pt x="490727" y="70865"/>
                </a:lnTo>
                <a:lnTo>
                  <a:pt x="479176" y="85344"/>
                </a:lnTo>
                <a:lnTo>
                  <a:pt x="490727" y="85344"/>
                </a:lnTo>
                <a:close/>
              </a:path>
              <a:path w="577214" h="142875">
                <a:moveTo>
                  <a:pt x="490727" y="70865"/>
                </a:moveTo>
                <a:lnTo>
                  <a:pt x="490727" y="57150"/>
                </a:lnTo>
                <a:lnTo>
                  <a:pt x="479666" y="57150"/>
                </a:lnTo>
                <a:lnTo>
                  <a:pt x="490727" y="70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1"/>
          <p:cNvSpPr/>
          <p:nvPr/>
        </p:nvSpPr>
        <p:spPr>
          <a:xfrm>
            <a:off x="1531852" y="5005424"/>
            <a:ext cx="1345691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/>
          <p:cNvSpPr/>
          <p:nvPr/>
        </p:nvSpPr>
        <p:spPr>
          <a:xfrm>
            <a:off x="7380202" y="4997805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29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3"/>
          <p:cNvSpPr/>
          <p:nvPr/>
        </p:nvSpPr>
        <p:spPr>
          <a:xfrm>
            <a:off x="5488905" y="5208878"/>
            <a:ext cx="577215" cy="142875"/>
          </a:xfrm>
          <a:custGeom>
            <a:avLst/>
            <a:gdLst/>
            <a:ahLst/>
            <a:cxnLst/>
            <a:rect l="l" t="t" r="r" b="b"/>
            <a:pathLst>
              <a:path w="577214" h="142875">
                <a:moveTo>
                  <a:pt x="490727" y="70865"/>
                </a:moveTo>
                <a:lnTo>
                  <a:pt x="479666" y="57150"/>
                </a:lnTo>
                <a:lnTo>
                  <a:pt x="0" y="57150"/>
                </a:lnTo>
                <a:lnTo>
                  <a:pt x="0" y="85344"/>
                </a:lnTo>
                <a:lnTo>
                  <a:pt x="479176" y="85344"/>
                </a:lnTo>
                <a:lnTo>
                  <a:pt x="490727" y="70865"/>
                </a:lnTo>
                <a:close/>
              </a:path>
              <a:path w="577214" h="142875">
                <a:moveTo>
                  <a:pt x="576846" y="70865"/>
                </a:moveTo>
                <a:lnTo>
                  <a:pt x="433577" y="0"/>
                </a:lnTo>
                <a:lnTo>
                  <a:pt x="479666" y="57150"/>
                </a:lnTo>
                <a:lnTo>
                  <a:pt x="490727" y="57150"/>
                </a:lnTo>
                <a:lnTo>
                  <a:pt x="490727" y="113921"/>
                </a:lnTo>
                <a:lnTo>
                  <a:pt x="576846" y="70865"/>
                </a:lnTo>
                <a:close/>
              </a:path>
              <a:path w="577214" h="142875">
                <a:moveTo>
                  <a:pt x="490727" y="113921"/>
                </a:moveTo>
                <a:lnTo>
                  <a:pt x="490727" y="85344"/>
                </a:lnTo>
                <a:lnTo>
                  <a:pt x="479176" y="85344"/>
                </a:lnTo>
                <a:lnTo>
                  <a:pt x="433577" y="142494"/>
                </a:lnTo>
                <a:lnTo>
                  <a:pt x="490727" y="113921"/>
                </a:lnTo>
                <a:close/>
              </a:path>
              <a:path w="577214" h="142875">
                <a:moveTo>
                  <a:pt x="490727" y="85344"/>
                </a:moveTo>
                <a:lnTo>
                  <a:pt x="490727" y="70865"/>
                </a:lnTo>
                <a:lnTo>
                  <a:pt x="479176" y="85344"/>
                </a:lnTo>
                <a:lnTo>
                  <a:pt x="490727" y="85344"/>
                </a:lnTo>
                <a:close/>
              </a:path>
              <a:path w="577214" h="142875">
                <a:moveTo>
                  <a:pt x="490727" y="70865"/>
                </a:moveTo>
                <a:lnTo>
                  <a:pt x="490727" y="57150"/>
                </a:lnTo>
                <a:lnTo>
                  <a:pt x="479666" y="57150"/>
                </a:lnTo>
                <a:lnTo>
                  <a:pt x="490727" y="70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/>
          <p:cNvSpPr/>
          <p:nvPr/>
        </p:nvSpPr>
        <p:spPr>
          <a:xfrm>
            <a:off x="6074884" y="4973421"/>
            <a:ext cx="1802130" cy="485140"/>
          </a:xfrm>
          <a:custGeom>
            <a:avLst/>
            <a:gdLst/>
            <a:ahLst/>
            <a:cxnLst/>
            <a:rect l="l" t="t" r="r" b="b"/>
            <a:pathLst>
              <a:path w="1802129" h="485139">
                <a:moveTo>
                  <a:pt x="0" y="0"/>
                </a:moveTo>
                <a:lnTo>
                  <a:pt x="0" y="484632"/>
                </a:lnTo>
                <a:lnTo>
                  <a:pt x="1802129" y="484632"/>
                </a:lnTo>
                <a:lnTo>
                  <a:pt x="1802129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5"/>
          <p:cNvSpPr txBox="1"/>
          <p:nvPr/>
        </p:nvSpPr>
        <p:spPr>
          <a:xfrm>
            <a:off x="6130770" y="5034800"/>
            <a:ext cx="83502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  <a:tab pos="64389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e	f	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7" name="object 56"/>
          <p:cNvSpPr/>
          <p:nvPr/>
        </p:nvSpPr>
        <p:spPr>
          <a:xfrm>
            <a:off x="1521946" y="4990947"/>
            <a:ext cx="1802130" cy="485140"/>
          </a:xfrm>
          <a:custGeom>
            <a:avLst/>
            <a:gdLst/>
            <a:ahLst/>
            <a:cxnLst/>
            <a:rect l="l" t="t" r="r" b="b"/>
            <a:pathLst>
              <a:path w="1802129" h="485139">
                <a:moveTo>
                  <a:pt x="0" y="0"/>
                </a:moveTo>
                <a:lnTo>
                  <a:pt x="0" y="484632"/>
                </a:lnTo>
                <a:lnTo>
                  <a:pt x="1802129" y="484632"/>
                </a:lnTo>
                <a:lnTo>
                  <a:pt x="1802129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7"/>
          <p:cNvSpPr/>
          <p:nvPr/>
        </p:nvSpPr>
        <p:spPr>
          <a:xfrm>
            <a:off x="3793468" y="4976468"/>
            <a:ext cx="1802130" cy="485140"/>
          </a:xfrm>
          <a:custGeom>
            <a:avLst/>
            <a:gdLst/>
            <a:ahLst/>
            <a:cxnLst/>
            <a:rect l="l" t="t" r="r" b="b"/>
            <a:pathLst>
              <a:path w="1802129" h="485139">
                <a:moveTo>
                  <a:pt x="0" y="0"/>
                </a:moveTo>
                <a:lnTo>
                  <a:pt x="0" y="484632"/>
                </a:lnTo>
                <a:lnTo>
                  <a:pt x="1802129" y="484632"/>
                </a:lnTo>
                <a:lnTo>
                  <a:pt x="1802129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8"/>
          <p:cNvSpPr txBox="1"/>
          <p:nvPr/>
        </p:nvSpPr>
        <p:spPr>
          <a:xfrm>
            <a:off x="3849342" y="5037848"/>
            <a:ext cx="124904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7665" algn="l"/>
                <a:tab pos="722630" algn="l"/>
                <a:tab pos="105791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a	b	c	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59"/>
          <p:cNvSpPr/>
          <p:nvPr/>
        </p:nvSpPr>
        <p:spPr>
          <a:xfrm>
            <a:off x="7404663" y="5678298"/>
            <a:ext cx="1218565" cy="762000"/>
          </a:xfrm>
          <a:custGeom>
            <a:avLst/>
            <a:gdLst/>
            <a:ahLst/>
            <a:cxnLst/>
            <a:rect l="l" t="t" r="r" b="b"/>
            <a:pathLst>
              <a:path w="1218565" h="762000">
                <a:moveTo>
                  <a:pt x="108889" y="253718"/>
                </a:moveTo>
                <a:lnTo>
                  <a:pt x="65136" y="264781"/>
                </a:lnTo>
                <a:lnTo>
                  <a:pt x="30227" y="287978"/>
                </a:lnTo>
                <a:lnTo>
                  <a:pt x="7218" y="320397"/>
                </a:lnTo>
                <a:lnTo>
                  <a:pt x="0" y="345696"/>
                </a:lnTo>
                <a:lnTo>
                  <a:pt x="528" y="360883"/>
                </a:lnTo>
                <a:lnTo>
                  <a:pt x="11135" y="400538"/>
                </a:lnTo>
                <a:lnTo>
                  <a:pt x="43829" y="438864"/>
                </a:lnTo>
                <a:lnTo>
                  <a:pt x="59359" y="447266"/>
                </a:lnTo>
                <a:lnTo>
                  <a:pt x="49723" y="457035"/>
                </a:lnTo>
                <a:lnTo>
                  <a:pt x="30230" y="491071"/>
                </a:lnTo>
                <a:lnTo>
                  <a:pt x="25859" y="515954"/>
                </a:lnTo>
                <a:lnTo>
                  <a:pt x="26832" y="529728"/>
                </a:lnTo>
                <a:lnTo>
                  <a:pt x="40563" y="567147"/>
                </a:lnTo>
                <a:lnTo>
                  <a:pt x="68067" y="596759"/>
                </a:lnTo>
                <a:lnTo>
                  <a:pt x="106195" y="616050"/>
                </a:lnTo>
                <a:lnTo>
                  <a:pt x="153721" y="622359"/>
                </a:lnTo>
                <a:lnTo>
                  <a:pt x="162144" y="621896"/>
                </a:lnTo>
                <a:lnTo>
                  <a:pt x="162229" y="622526"/>
                </a:lnTo>
                <a:lnTo>
                  <a:pt x="195631" y="660222"/>
                </a:lnTo>
                <a:lnTo>
                  <a:pt x="226921" y="682794"/>
                </a:lnTo>
                <a:lnTo>
                  <a:pt x="262490" y="699949"/>
                </a:lnTo>
                <a:lnTo>
                  <a:pt x="301378" y="711205"/>
                </a:lnTo>
                <a:lnTo>
                  <a:pt x="342624" y="716083"/>
                </a:lnTo>
                <a:lnTo>
                  <a:pt x="357113" y="715844"/>
                </a:lnTo>
                <a:lnTo>
                  <a:pt x="397375" y="711687"/>
                </a:lnTo>
                <a:lnTo>
                  <a:pt x="444715" y="698337"/>
                </a:lnTo>
                <a:lnTo>
                  <a:pt x="463219" y="689582"/>
                </a:lnTo>
                <a:lnTo>
                  <a:pt x="471419" y="699273"/>
                </a:lnTo>
                <a:lnTo>
                  <a:pt x="500075" y="724524"/>
                </a:lnTo>
                <a:lnTo>
                  <a:pt x="533851" y="743673"/>
                </a:lnTo>
                <a:lnTo>
                  <a:pt x="571504" y="756242"/>
                </a:lnTo>
                <a:lnTo>
                  <a:pt x="611791" y="761753"/>
                </a:lnTo>
                <a:lnTo>
                  <a:pt x="627617" y="761347"/>
                </a:lnTo>
                <a:lnTo>
                  <a:pt x="672412" y="755022"/>
                </a:lnTo>
                <a:lnTo>
                  <a:pt x="712523" y="741596"/>
                </a:lnTo>
                <a:lnTo>
                  <a:pt x="747104" y="721791"/>
                </a:lnTo>
                <a:lnTo>
                  <a:pt x="783144" y="686704"/>
                </a:lnTo>
                <a:lnTo>
                  <a:pt x="804595" y="647672"/>
                </a:lnTo>
                <a:lnTo>
                  <a:pt x="815971" y="653152"/>
                </a:lnTo>
                <a:lnTo>
                  <a:pt x="852382" y="664510"/>
                </a:lnTo>
                <a:lnTo>
                  <a:pt x="878018" y="667847"/>
                </a:lnTo>
                <a:lnTo>
                  <a:pt x="895194" y="667331"/>
                </a:lnTo>
                <a:lnTo>
                  <a:pt x="942835" y="659173"/>
                </a:lnTo>
                <a:lnTo>
                  <a:pt x="983659" y="642164"/>
                </a:lnTo>
                <a:lnTo>
                  <a:pt x="1016395" y="617671"/>
                </a:lnTo>
                <a:lnTo>
                  <a:pt x="1039772" y="587058"/>
                </a:lnTo>
                <a:lnTo>
                  <a:pt x="1054183" y="539081"/>
                </a:lnTo>
                <a:lnTo>
                  <a:pt x="1053769" y="530324"/>
                </a:lnTo>
                <a:lnTo>
                  <a:pt x="1069184" y="527917"/>
                </a:lnTo>
                <a:lnTo>
                  <a:pt x="1112295" y="514880"/>
                </a:lnTo>
                <a:lnTo>
                  <a:pt x="1149734" y="494074"/>
                </a:lnTo>
                <a:lnTo>
                  <a:pt x="1180255" y="466724"/>
                </a:lnTo>
                <a:lnTo>
                  <a:pt x="1202612" y="434055"/>
                </a:lnTo>
                <a:lnTo>
                  <a:pt x="1215561" y="397290"/>
                </a:lnTo>
                <a:lnTo>
                  <a:pt x="1218352" y="371110"/>
                </a:lnTo>
                <a:lnTo>
                  <a:pt x="1217762" y="358045"/>
                </a:lnTo>
                <a:lnTo>
                  <a:pt x="1209171" y="320445"/>
                </a:lnTo>
                <a:lnTo>
                  <a:pt x="1191129" y="286165"/>
                </a:lnTo>
                <a:lnTo>
                  <a:pt x="1177975" y="270482"/>
                </a:lnTo>
                <a:lnTo>
                  <a:pt x="1183331" y="258459"/>
                </a:lnTo>
                <a:lnTo>
                  <a:pt x="1187103" y="246088"/>
                </a:lnTo>
                <a:lnTo>
                  <a:pt x="1189358" y="233572"/>
                </a:lnTo>
                <a:lnTo>
                  <a:pt x="1190163" y="221113"/>
                </a:lnTo>
                <a:lnTo>
                  <a:pt x="1189394" y="207832"/>
                </a:lnTo>
                <a:lnTo>
                  <a:pt x="1178362" y="170352"/>
                </a:lnTo>
                <a:lnTo>
                  <a:pt x="1155597" y="137969"/>
                </a:lnTo>
                <a:lnTo>
                  <a:pt x="1122839" y="112685"/>
                </a:lnTo>
                <a:lnTo>
                  <a:pt x="1081826" y="96499"/>
                </a:lnTo>
                <a:lnTo>
                  <a:pt x="1078004" y="84019"/>
                </a:lnTo>
                <a:lnTo>
                  <a:pt x="1058430" y="50480"/>
                </a:lnTo>
                <a:lnTo>
                  <a:pt x="1028583" y="24140"/>
                </a:lnTo>
                <a:lnTo>
                  <a:pt x="990889" y="6734"/>
                </a:lnTo>
                <a:lnTo>
                  <a:pt x="947774" y="0"/>
                </a:lnTo>
                <a:lnTo>
                  <a:pt x="933610" y="543"/>
                </a:lnTo>
                <a:lnTo>
                  <a:pt x="893987" y="8506"/>
                </a:lnTo>
                <a:lnTo>
                  <a:pt x="849944" y="32511"/>
                </a:lnTo>
                <a:lnTo>
                  <a:pt x="840876" y="40655"/>
                </a:lnTo>
                <a:lnTo>
                  <a:pt x="831951" y="31967"/>
                </a:lnTo>
                <a:lnTo>
                  <a:pt x="799550" y="11682"/>
                </a:lnTo>
                <a:lnTo>
                  <a:pt x="761243" y="1154"/>
                </a:lnTo>
                <a:lnTo>
                  <a:pt x="747724" y="55"/>
                </a:lnTo>
                <a:lnTo>
                  <a:pt x="732635" y="686"/>
                </a:lnTo>
                <a:lnTo>
                  <a:pt x="691376" y="9959"/>
                </a:lnTo>
                <a:lnTo>
                  <a:pt x="657648" y="29011"/>
                </a:lnTo>
                <a:lnTo>
                  <a:pt x="633145" y="60170"/>
                </a:lnTo>
                <a:lnTo>
                  <a:pt x="623212" y="52542"/>
                </a:lnTo>
                <a:lnTo>
                  <a:pt x="589581" y="34548"/>
                </a:lnTo>
                <a:lnTo>
                  <a:pt x="551727" y="24585"/>
                </a:lnTo>
                <a:lnTo>
                  <a:pt x="538510" y="23203"/>
                </a:lnTo>
                <a:lnTo>
                  <a:pt x="522838" y="23623"/>
                </a:lnTo>
                <a:lnTo>
                  <a:pt x="479718" y="30693"/>
                </a:lnTo>
                <a:lnTo>
                  <a:pt x="443036" y="45730"/>
                </a:lnTo>
                <a:lnTo>
                  <a:pt x="405453" y="76506"/>
                </a:lnTo>
                <a:lnTo>
                  <a:pt x="393877" y="92174"/>
                </a:lnTo>
                <a:lnTo>
                  <a:pt x="382461" y="86919"/>
                </a:lnTo>
                <a:lnTo>
                  <a:pt x="346066" y="75353"/>
                </a:lnTo>
                <a:lnTo>
                  <a:pt x="307684" y="70294"/>
                </a:lnTo>
                <a:lnTo>
                  <a:pt x="290564" y="70799"/>
                </a:lnTo>
                <a:lnTo>
                  <a:pt x="242408" y="78430"/>
                </a:lnTo>
                <a:lnTo>
                  <a:pt x="199900" y="94354"/>
                </a:lnTo>
                <a:lnTo>
                  <a:pt x="164123" y="117443"/>
                </a:lnTo>
                <a:lnTo>
                  <a:pt x="136158" y="146564"/>
                </a:lnTo>
                <a:lnTo>
                  <a:pt x="117087" y="180586"/>
                </a:lnTo>
                <a:lnTo>
                  <a:pt x="107992" y="218380"/>
                </a:lnTo>
                <a:lnTo>
                  <a:pt x="107365" y="231620"/>
                </a:lnTo>
                <a:lnTo>
                  <a:pt x="106603" y="239240"/>
                </a:lnTo>
                <a:lnTo>
                  <a:pt x="107365" y="246098"/>
                </a:lnTo>
                <a:lnTo>
                  <a:pt x="108889" y="253718"/>
                </a:lnTo>
                <a:close/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0"/>
          <p:cNvSpPr/>
          <p:nvPr/>
        </p:nvSpPr>
        <p:spPr>
          <a:xfrm>
            <a:off x="7464022" y="6126327"/>
            <a:ext cx="71755" cy="14604"/>
          </a:xfrm>
          <a:custGeom>
            <a:avLst/>
            <a:gdLst/>
            <a:ahLst/>
            <a:cxnLst/>
            <a:rect l="l" t="t" r="r" b="b"/>
            <a:pathLst>
              <a:path w="71754" h="14604">
                <a:moveTo>
                  <a:pt x="0" y="0"/>
                </a:moveTo>
                <a:lnTo>
                  <a:pt x="48809" y="13877"/>
                </a:lnTo>
                <a:lnTo>
                  <a:pt x="65532" y="14477"/>
                </a:lnTo>
                <a:lnTo>
                  <a:pt x="68580" y="14477"/>
                </a:lnTo>
                <a:lnTo>
                  <a:pt x="71628" y="14477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1"/>
          <p:cNvSpPr/>
          <p:nvPr/>
        </p:nvSpPr>
        <p:spPr>
          <a:xfrm>
            <a:off x="7567654" y="6295714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0" y="4348"/>
                </a:moveTo>
                <a:lnTo>
                  <a:pt x="12720" y="2756"/>
                </a:lnTo>
                <a:lnTo>
                  <a:pt x="25150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2"/>
          <p:cNvSpPr/>
          <p:nvPr/>
        </p:nvSpPr>
        <p:spPr>
          <a:xfrm>
            <a:off x="7849594" y="6337401"/>
            <a:ext cx="12700" cy="22860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0" y="0"/>
                </a:moveTo>
                <a:lnTo>
                  <a:pt x="5671" y="11365"/>
                </a:lnTo>
                <a:lnTo>
                  <a:pt x="12468" y="22313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3"/>
          <p:cNvSpPr/>
          <p:nvPr/>
        </p:nvSpPr>
        <p:spPr>
          <a:xfrm>
            <a:off x="8209258" y="6300413"/>
            <a:ext cx="6350" cy="25400"/>
          </a:xfrm>
          <a:custGeom>
            <a:avLst/>
            <a:gdLst/>
            <a:ahLst/>
            <a:cxnLst/>
            <a:rect l="l" t="t" r="r" b="b"/>
            <a:pathLst>
              <a:path w="6350" h="25400">
                <a:moveTo>
                  <a:pt x="0" y="24795"/>
                </a:moveTo>
                <a:lnTo>
                  <a:pt x="3570" y="12397"/>
                </a:lnTo>
                <a:lnTo>
                  <a:pt x="6162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4"/>
          <p:cNvSpPr/>
          <p:nvPr/>
        </p:nvSpPr>
        <p:spPr>
          <a:xfrm>
            <a:off x="8369481" y="6084686"/>
            <a:ext cx="90170" cy="125095"/>
          </a:xfrm>
          <a:custGeom>
            <a:avLst/>
            <a:gdLst/>
            <a:ahLst/>
            <a:cxnLst/>
            <a:rect l="l" t="t" r="r" b="b"/>
            <a:pathLst>
              <a:path w="90170" h="125095">
                <a:moveTo>
                  <a:pt x="89713" y="124698"/>
                </a:moveTo>
                <a:lnTo>
                  <a:pt x="89713" y="123936"/>
                </a:lnTo>
                <a:lnTo>
                  <a:pt x="89713" y="123174"/>
                </a:lnTo>
                <a:lnTo>
                  <a:pt x="88997" y="110313"/>
                </a:lnTo>
                <a:lnTo>
                  <a:pt x="78665" y="73389"/>
                </a:lnTo>
                <a:lnTo>
                  <a:pt x="57119" y="40493"/>
                </a:lnTo>
                <a:lnTo>
                  <a:pt x="25725" y="13607"/>
                </a:lnTo>
                <a:lnTo>
                  <a:pt x="13308" y="6323"/>
                </a:lnTo>
                <a:lnTo>
                  <a:pt x="0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5"/>
          <p:cNvSpPr/>
          <p:nvPr/>
        </p:nvSpPr>
        <p:spPr>
          <a:xfrm>
            <a:off x="8542252" y="5958569"/>
            <a:ext cx="34925" cy="37465"/>
          </a:xfrm>
          <a:custGeom>
            <a:avLst/>
            <a:gdLst/>
            <a:ahLst/>
            <a:cxnLst/>
            <a:rect l="l" t="t" r="r" b="b"/>
            <a:pathLst>
              <a:path w="34925" h="37464">
                <a:moveTo>
                  <a:pt x="0" y="37455"/>
                </a:moveTo>
                <a:lnTo>
                  <a:pt x="10259" y="29139"/>
                </a:lnTo>
                <a:lnTo>
                  <a:pt x="19525" y="20098"/>
                </a:lnTo>
                <a:lnTo>
                  <a:pt x="27759" y="10372"/>
                </a:lnTo>
                <a:lnTo>
                  <a:pt x="34922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6"/>
          <p:cNvSpPr/>
          <p:nvPr/>
        </p:nvSpPr>
        <p:spPr>
          <a:xfrm>
            <a:off x="8484340" y="5774283"/>
            <a:ext cx="2540" cy="22225"/>
          </a:xfrm>
          <a:custGeom>
            <a:avLst/>
            <a:gdLst/>
            <a:ahLst/>
            <a:cxnLst/>
            <a:rect l="l" t="t" r="r" b="b"/>
            <a:pathLst>
              <a:path w="2540" h="22225">
                <a:moveTo>
                  <a:pt x="2285" y="22098"/>
                </a:moveTo>
                <a:lnTo>
                  <a:pt x="2285" y="21336"/>
                </a:lnTo>
                <a:lnTo>
                  <a:pt x="2285" y="20574"/>
                </a:lnTo>
                <a:lnTo>
                  <a:pt x="2285" y="13716"/>
                </a:lnTo>
                <a:lnTo>
                  <a:pt x="1523" y="6858"/>
                </a:lnTo>
                <a:lnTo>
                  <a:pt x="0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7"/>
          <p:cNvSpPr/>
          <p:nvPr/>
        </p:nvSpPr>
        <p:spPr>
          <a:xfrm>
            <a:off x="8229429" y="5719418"/>
            <a:ext cx="15875" cy="20320"/>
          </a:xfrm>
          <a:custGeom>
            <a:avLst/>
            <a:gdLst/>
            <a:ahLst/>
            <a:cxnLst/>
            <a:rect l="l" t="t" r="r" b="b"/>
            <a:pathLst>
              <a:path w="15875" h="20320">
                <a:moveTo>
                  <a:pt x="15643" y="0"/>
                </a:moveTo>
                <a:lnTo>
                  <a:pt x="7237" y="9540"/>
                </a:lnTo>
                <a:lnTo>
                  <a:pt x="0" y="2004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8"/>
          <p:cNvSpPr/>
          <p:nvPr/>
        </p:nvSpPr>
        <p:spPr>
          <a:xfrm>
            <a:off x="8027561" y="5736183"/>
            <a:ext cx="9525" cy="24130"/>
          </a:xfrm>
          <a:custGeom>
            <a:avLst/>
            <a:gdLst/>
            <a:ahLst/>
            <a:cxnLst/>
            <a:rect l="l" t="t" r="r" b="b"/>
            <a:pathLst>
              <a:path w="9525" h="24129">
                <a:moveTo>
                  <a:pt x="9484" y="0"/>
                </a:moveTo>
                <a:lnTo>
                  <a:pt x="3970" y="11548"/>
                </a:lnTo>
                <a:lnTo>
                  <a:pt x="0" y="2351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9"/>
          <p:cNvSpPr/>
          <p:nvPr/>
        </p:nvSpPr>
        <p:spPr>
          <a:xfrm>
            <a:off x="7803611" y="5772862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505" y="21232"/>
                </a:moveTo>
                <a:lnTo>
                  <a:pt x="21781" y="13463"/>
                </a:lnTo>
                <a:lnTo>
                  <a:pt x="11279" y="6310"/>
                </a:lnTo>
                <a:lnTo>
                  <a:pt x="0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0"/>
          <p:cNvSpPr/>
          <p:nvPr/>
        </p:nvSpPr>
        <p:spPr>
          <a:xfrm>
            <a:off x="7513552" y="5932016"/>
            <a:ext cx="6350" cy="24765"/>
          </a:xfrm>
          <a:custGeom>
            <a:avLst/>
            <a:gdLst/>
            <a:ahLst/>
            <a:cxnLst/>
            <a:rect l="l" t="t" r="r" b="b"/>
            <a:pathLst>
              <a:path w="6350" h="24764">
                <a:moveTo>
                  <a:pt x="0" y="0"/>
                </a:moveTo>
                <a:lnTo>
                  <a:pt x="2424" y="12342"/>
                </a:lnTo>
                <a:lnTo>
                  <a:pt x="5929" y="24684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1"/>
          <p:cNvSpPr/>
          <p:nvPr/>
        </p:nvSpPr>
        <p:spPr>
          <a:xfrm>
            <a:off x="7085668" y="5619596"/>
            <a:ext cx="203200" cy="127000"/>
          </a:xfrm>
          <a:custGeom>
            <a:avLst/>
            <a:gdLst/>
            <a:ahLst/>
            <a:cxnLst/>
            <a:rect l="l" t="t" r="r" b="b"/>
            <a:pathLst>
              <a:path w="203200" h="127000">
                <a:moveTo>
                  <a:pt x="101748" y="0"/>
                </a:moveTo>
                <a:lnTo>
                  <a:pt x="52573" y="7960"/>
                </a:lnTo>
                <a:lnTo>
                  <a:pt x="16441" y="28951"/>
                </a:lnTo>
                <a:lnTo>
                  <a:pt x="0" y="58639"/>
                </a:lnTo>
                <a:lnTo>
                  <a:pt x="1316" y="70721"/>
                </a:lnTo>
                <a:lnTo>
                  <a:pt x="31263" y="109174"/>
                </a:lnTo>
                <a:lnTo>
                  <a:pt x="73141" y="124717"/>
                </a:lnTo>
                <a:lnTo>
                  <a:pt x="89561" y="126807"/>
                </a:lnTo>
                <a:lnTo>
                  <a:pt x="108756" y="126140"/>
                </a:lnTo>
                <a:lnTo>
                  <a:pt x="157453" y="115540"/>
                </a:lnTo>
                <a:lnTo>
                  <a:pt x="190056" y="94588"/>
                </a:lnTo>
                <a:lnTo>
                  <a:pt x="203012" y="66562"/>
                </a:lnTo>
                <a:lnTo>
                  <a:pt x="201573" y="55060"/>
                </a:lnTo>
                <a:lnTo>
                  <a:pt x="170644" y="17532"/>
                </a:lnTo>
                <a:lnTo>
                  <a:pt x="127932" y="2207"/>
                </a:lnTo>
                <a:lnTo>
                  <a:pt x="101748" y="0"/>
                </a:lnTo>
                <a:close/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2"/>
          <p:cNvSpPr/>
          <p:nvPr/>
        </p:nvSpPr>
        <p:spPr>
          <a:xfrm>
            <a:off x="6731195" y="5464148"/>
            <a:ext cx="134620" cy="84455"/>
          </a:xfrm>
          <a:custGeom>
            <a:avLst/>
            <a:gdLst/>
            <a:ahLst/>
            <a:cxnLst/>
            <a:rect l="l" t="t" r="r" b="b"/>
            <a:pathLst>
              <a:path w="134620" h="84454">
                <a:moveTo>
                  <a:pt x="67601" y="0"/>
                </a:moveTo>
                <a:lnTo>
                  <a:pt x="21529" y="11365"/>
                </a:lnTo>
                <a:lnTo>
                  <a:pt x="0" y="39234"/>
                </a:lnTo>
                <a:lnTo>
                  <a:pt x="2031" y="50919"/>
                </a:lnTo>
                <a:lnTo>
                  <a:pt x="43873" y="81862"/>
                </a:lnTo>
                <a:lnTo>
                  <a:pt x="60083" y="84321"/>
                </a:lnTo>
                <a:lnTo>
                  <a:pt x="78893" y="83232"/>
                </a:lnTo>
                <a:lnTo>
                  <a:pt x="121050" y="67882"/>
                </a:lnTo>
                <a:lnTo>
                  <a:pt x="134184" y="50540"/>
                </a:lnTo>
                <a:lnTo>
                  <a:pt x="132720" y="37363"/>
                </a:lnTo>
                <a:lnTo>
                  <a:pt x="94698" y="3688"/>
                </a:lnTo>
                <a:lnTo>
                  <a:pt x="67601" y="0"/>
                </a:lnTo>
                <a:close/>
              </a:path>
            </a:pathLst>
          </a:custGeom>
          <a:ln w="19049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3"/>
          <p:cNvSpPr/>
          <p:nvPr/>
        </p:nvSpPr>
        <p:spPr>
          <a:xfrm>
            <a:off x="6431613" y="5333846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09" h="41910">
                <a:moveTo>
                  <a:pt x="34189" y="0"/>
                </a:moveTo>
                <a:lnTo>
                  <a:pt x="17557" y="2547"/>
                </a:lnTo>
                <a:lnTo>
                  <a:pt x="5429" y="9310"/>
                </a:lnTo>
                <a:lnTo>
                  <a:pt x="0" y="18970"/>
                </a:lnTo>
                <a:lnTo>
                  <a:pt x="3916" y="30237"/>
                </a:lnTo>
                <a:lnTo>
                  <a:pt x="14513" y="38089"/>
                </a:lnTo>
                <a:lnTo>
                  <a:pt x="29786" y="41743"/>
                </a:lnTo>
                <a:lnTo>
                  <a:pt x="47525" y="39674"/>
                </a:lnTo>
                <a:lnTo>
                  <a:pt x="60316" y="33793"/>
                </a:lnTo>
                <a:lnTo>
                  <a:pt x="67005" y="25030"/>
                </a:lnTo>
                <a:lnTo>
                  <a:pt x="63700" y="12637"/>
                </a:lnTo>
                <a:lnTo>
                  <a:pt x="53892" y="4259"/>
                </a:lnTo>
                <a:lnTo>
                  <a:pt x="39661" y="281"/>
                </a:lnTo>
                <a:lnTo>
                  <a:pt x="34189" y="0"/>
                </a:lnTo>
                <a:close/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6"/>
          <p:cNvSpPr/>
          <p:nvPr/>
        </p:nvSpPr>
        <p:spPr>
          <a:xfrm>
            <a:off x="625227" y="2956307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477" y="0"/>
                </a:lnTo>
              </a:path>
            </a:pathLst>
          </a:custGeom>
          <a:ln w="14477">
            <a:solidFill>
              <a:srgbClr val="FC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82"/>
          <p:cNvSpPr txBox="1"/>
          <p:nvPr/>
        </p:nvSpPr>
        <p:spPr>
          <a:xfrm>
            <a:off x="952435" y="4052480"/>
            <a:ext cx="12509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10" dirty="0">
                <a:solidFill>
                  <a:srgbClr val="FF0000"/>
                </a:solidFill>
                <a:latin typeface="微软雅黑"/>
                <a:cs typeface="微软雅黑"/>
              </a:rPr>
              <a:t>压缩形式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81" name="object 82"/>
          <p:cNvSpPr txBox="1"/>
          <p:nvPr/>
        </p:nvSpPr>
        <p:spPr>
          <a:xfrm>
            <a:off x="851027" y="2597234"/>
            <a:ext cx="161595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lang="zh-CN" altLang="en-US" sz="2400" b="1" spc="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非</a:t>
            </a:r>
            <a:r>
              <a:rPr sz="2400" b="1" spc="10" dirty="0" err="1" smtClean="0">
                <a:solidFill>
                  <a:srgbClr val="FF0000"/>
                </a:solidFill>
                <a:latin typeface="微软雅黑"/>
                <a:cs typeface="微软雅黑"/>
              </a:rPr>
              <a:t>压缩形式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83" name="object 44"/>
          <p:cNvSpPr txBox="1"/>
          <p:nvPr/>
        </p:nvSpPr>
        <p:spPr>
          <a:xfrm>
            <a:off x="7913149" y="5879581"/>
            <a:ext cx="4152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3/8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20788" y="6084686"/>
            <a:ext cx="4766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10" dirty="0">
                <a:latin typeface="微软雅黑"/>
                <a:cs typeface="微软雅黑"/>
              </a:rPr>
              <a:t>假设地址值</a:t>
            </a:r>
            <a:r>
              <a:rPr lang="en-US" altLang="zh-CN" b="1" dirty="0">
                <a:latin typeface="Arial"/>
                <a:cs typeface="Arial"/>
              </a:rPr>
              <a:t>4</a:t>
            </a:r>
            <a:r>
              <a:rPr lang="zh-CN" altLang="en-US" b="1" spc="10" dirty="0">
                <a:latin typeface="微软雅黑"/>
                <a:cs typeface="微软雅黑"/>
              </a:rPr>
              <a:t>四个字节，每个字符一个字节。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035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字符串的模式匹配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pattern </a:t>
            </a:r>
            <a:r>
              <a:rPr lang="en-US" altLang="zh-CN" sz="3600" dirty="0"/>
              <a:t>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给定</a:t>
            </a:r>
            <a:r>
              <a:rPr lang="zh-CN" altLang="en-US" spc="1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主串</a:t>
            </a:r>
            <a:r>
              <a:rPr lang="en-US" altLang="zh-CN" i="1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=“</a:t>
            </a:r>
            <a:r>
              <a:rPr lang="en-US" altLang="zh-CN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s</a:t>
            </a:r>
            <a:r>
              <a:rPr lang="en-US" altLang="zh-CN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1</a:t>
            </a:r>
            <a:r>
              <a:rPr lang="en-US" altLang="zh-CN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s</a:t>
            </a:r>
            <a:r>
              <a:rPr lang="en-US" altLang="zh-CN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2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…</a:t>
            </a:r>
            <a:r>
              <a:rPr lang="en-US" altLang="zh-CN" i="1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s</a:t>
            </a:r>
            <a:r>
              <a:rPr lang="en-US" altLang="zh-CN" spc="-7" baseline="-20833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n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”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和</a:t>
            </a:r>
            <a:r>
              <a:rPr lang="zh-CN" altLang="en-US" spc="1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模</a:t>
            </a:r>
            <a:r>
              <a:rPr lang="zh-CN" altLang="en-US" spc="5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式</a:t>
            </a:r>
            <a:r>
              <a:rPr lang="en-US" altLang="zh-CN" i="1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=“</a:t>
            </a:r>
            <a:r>
              <a:rPr lang="en-US" altLang="zh-CN" i="1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t</a:t>
            </a:r>
            <a:r>
              <a:rPr lang="en-US" altLang="zh-CN" spc="-7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1</a:t>
            </a:r>
            <a:r>
              <a:rPr lang="en-US" altLang="zh-CN" i="1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t</a:t>
            </a:r>
            <a:r>
              <a:rPr lang="en-US" altLang="zh-CN" spc="-7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2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…</a:t>
            </a:r>
            <a:r>
              <a:rPr lang="en-US" altLang="zh-CN" i="1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t</a:t>
            </a:r>
            <a:r>
              <a:rPr lang="en-US" altLang="zh-CN" spc="-7" baseline="-208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m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”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，在</a:t>
            </a:r>
            <a:r>
              <a:rPr lang="en-US" altLang="zh-CN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S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中寻找</a:t>
            </a:r>
            <a:r>
              <a:rPr lang="en-US" altLang="zh-CN" i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的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过程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称为</a:t>
            </a:r>
            <a:r>
              <a:rPr lang="zh-CN" altLang="en-US" spc="1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模式匹配</a:t>
            </a:r>
            <a:r>
              <a:rPr lang="zh-CN" altLang="en-US" spc="10" dirty="0">
                <a:solidFill>
                  <a:srgbClr val="CC33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。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如果匹配成功，返回</a:t>
            </a:r>
            <a:r>
              <a:rPr lang="en-US" altLang="zh-CN" i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T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在</a:t>
            </a:r>
            <a:r>
              <a:rPr lang="en-US" altLang="zh-CN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S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中的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位置如果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匹配失败，返</a:t>
            </a:r>
            <a:r>
              <a:rPr lang="zh-CN" altLang="en-US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回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/>
              </a:rPr>
              <a:t>0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lvl="1">
              <a:lnSpc>
                <a:spcPct val="110000"/>
              </a:lnSpc>
            </a:pP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假设串采用顺序存储结构，串的长度存放在数组的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0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号单元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，串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值从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1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号单元开始存放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。</a:t>
            </a:r>
            <a:endParaRPr lang="en-US" altLang="zh-CN" spc="1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lang="zh-CN" altLang="en-US" spc="1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朴素模式匹配算法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(Brute-Force</a:t>
            </a:r>
            <a:r>
              <a:rPr lang="zh-CN" altLang="en-US" spc="1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算</a:t>
            </a:r>
            <a:r>
              <a:rPr lang="zh-CN" altLang="en-US" spc="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法</a:t>
            </a:r>
            <a:r>
              <a:rPr lang="en-US" altLang="zh-CN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)</a:t>
            </a:r>
            <a:r>
              <a:rPr lang="zh-CN" altLang="en-US" spc="10" dirty="0" smtClean="0">
                <a:solidFill>
                  <a:srgbClr val="FF33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：枚举法</a:t>
            </a:r>
            <a:endParaRPr lang="en-US" altLang="zh-CN" spc="10" dirty="0" smtClean="0">
              <a:solidFill>
                <a:srgbClr val="FF33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 lvl="1">
              <a:lnSpc>
                <a:spcPct val="110000"/>
              </a:lnSpc>
            </a:pP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从主</a:t>
            </a:r>
            <a:r>
              <a:rPr lang="zh-CN" altLang="en-US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串</a:t>
            </a:r>
            <a:r>
              <a:rPr lang="en-US" altLang="zh-CN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S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的第一个字符开始和模</a:t>
            </a:r>
            <a:r>
              <a:rPr lang="zh-CN" altLang="en-US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式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的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第一个字符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进行比较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，若相等，则继续比较两者的后续字符；否则，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从主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串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S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的第二个字符开始和模式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的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第一个字符进行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比较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，重复上述过程，直</a:t>
            </a:r>
            <a:r>
              <a:rPr lang="zh-CN" altLang="en-US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到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T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中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的字符全部比较完毕，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则说明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本趟匹配成功；或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S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中字符全部比较完，则说明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/>
              </a:rPr>
              <a:t>匹配失败。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2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“云层层叠”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5290</TotalTime>
  <Words>1495</Words>
  <Application>Microsoft Office PowerPoint</Application>
  <PresentationFormat>全屏显示(4:3)</PresentationFormat>
  <Paragraphs>217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Microsoft YaHei UI</vt:lpstr>
      <vt:lpstr>方正书宋简体</vt:lpstr>
      <vt:lpstr>黑体</vt:lpstr>
      <vt:lpstr>华文行楷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楷体_GB2312</vt:lpstr>
      <vt:lpstr>“云层层叠”设计模板</vt:lpstr>
      <vt:lpstr>Picture</vt:lpstr>
      <vt:lpstr>第三章 串</vt:lpstr>
      <vt:lpstr>学习目标</vt:lpstr>
      <vt:lpstr>本章内容</vt:lpstr>
      <vt:lpstr>案例</vt:lpstr>
      <vt:lpstr>PowerPoint 演示文稿</vt:lpstr>
      <vt:lpstr>串--------特殊线性表</vt:lpstr>
      <vt:lpstr>串的存储结构(1)</vt:lpstr>
      <vt:lpstr>串的存储结构(2)</vt:lpstr>
      <vt:lpstr>字符串的模式匹配 pattern matching</vt:lpstr>
      <vt:lpstr>Brute-Force算法实现</vt:lpstr>
      <vt:lpstr>Brute-Force算法分析（1）</vt:lpstr>
      <vt:lpstr>Brute-Force算法分析（2）</vt:lpstr>
      <vt:lpstr>字符串的模式匹配-KMP算法</vt:lpstr>
      <vt:lpstr>KMP算法演示</vt:lpstr>
      <vt:lpstr>PowerPoint 演示文稿</vt:lpstr>
      <vt:lpstr>PowerPoint 演示文稿</vt:lpstr>
      <vt:lpstr>PowerPoint 演示文稿</vt:lpstr>
      <vt:lpstr>计算next[j]的方法</vt:lpstr>
      <vt:lpstr>PowerPoint 演示文稿</vt:lpstr>
      <vt:lpstr>PowerPoint 演示文稿</vt:lpstr>
      <vt:lpstr>KMP实现步骤</vt:lpstr>
      <vt:lpstr>KMP算法实现</vt:lpstr>
      <vt:lpstr>KMP算法复杂度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maggie</dc:creator>
  <cp:lastModifiedBy>maggie</cp:lastModifiedBy>
  <cp:revision>126</cp:revision>
  <cp:lastPrinted>2017-09-11T08:45:00Z</cp:lastPrinted>
  <dcterms:created xsi:type="dcterms:W3CDTF">2017-09-04T08:16:00Z</dcterms:created>
  <dcterms:modified xsi:type="dcterms:W3CDTF">2017-10-11T09:05:43Z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2052-10.1.0.6749</vt:lpwstr>
  </property>
</Properties>
</file>