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54"/>
  </p:notesMasterIdLst>
  <p:handoutMasterIdLst>
    <p:handoutMasterId r:id="rId155"/>
  </p:handoutMasterIdLst>
  <p:sldIdLst>
    <p:sldId id="555" r:id="rId2"/>
    <p:sldId id="556" r:id="rId3"/>
    <p:sldId id="557" r:id="rId4"/>
    <p:sldId id="651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73" r:id="rId19"/>
    <p:sldId id="889" r:id="rId20"/>
    <p:sldId id="890" r:id="rId21"/>
    <p:sldId id="891" r:id="rId22"/>
    <p:sldId id="892" r:id="rId23"/>
    <p:sldId id="894" r:id="rId24"/>
    <p:sldId id="895" r:id="rId25"/>
    <p:sldId id="681" r:id="rId26"/>
    <p:sldId id="684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7" r:id="rId38"/>
    <p:sldId id="896" r:id="rId39"/>
    <p:sldId id="897" r:id="rId40"/>
    <p:sldId id="698" r:id="rId41"/>
    <p:sldId id="898" r:id="rId42"/>
    <p:sldId id="899" r:id="rId43"/>
    <p:sldId id="900" r:id="rId44"/>
    <p:sldId id="976" r:id="rId45"/>
    <p:sldId id="699" r:id="rId46"/>
    <p:sldId id="700" r:id="rId47"/>
    <p:sldId id="701" r:id="rId48"/>
    <p:sldId id="702" r:id="rId49"/>
    <p:sldId id="714" r:id="rId50"/>
    <p:sldId id="715" r:id="rId51"/>
    <p:sldId id="716" r:id="rId52"/>
    <p:sldId id="720" r:id="rId53"/>
    <p:sldId id="721" r:id="rId54"/>
    <p:sldId id="723" r:id="rId55"/>
    <p:sldId id="724" r:id="rId56"/>
    <p:sldId id="725" r:id="rId57"/>
    <p:sldId id="726" r:id="rId58"/>
    <p:sldId id="727" r:id="rId59"/>
    <p:sldId id="728" r:id="rId60"/>
    <p:sldId id="729" r:id="rId61"/>
    <p:sldId id="730" r:id="rId62"/>
    <p:sldId id="731" r:id="rId63"/>
    <p:sldId id="732" r:id="rId64"/>
    <p:sldId id="733" r:id="rId65"/>
    <p:sldId id="734" r:id="rId66"/>
    <p:sldId id="735" r:id="rId67"/>
    <p:sldId id="736" r:id="rId68"/>
    <p:sldId id="737" r:id="rId69"/>
    <p:sldId id="738" r:id="rId70"/>
    <p:sldId id="739" r:id="rId71"/>
    <p:sldId id="740" r:id="rId72"/>
    <p:sldId id="741" r:id="rId73"/>
    <p:sldId id="742" r:id="rId74"/>
    <p:sldId id="743" r:id="rId75"/>
    <p:sldId id="744" r:id="rId76"/>
    <p:sldId id="745" r:id="rId77"/>
    <p:sldId id="746" r:id="rId78"/>
    <p:sldId id="747" r:id="rId79"/>
    <p:sldId id="748" r:id="rId80"/>
    <p:sldId id="749" r:id="rId81"/>
    <p:sldId id="750" r:id="rId82"/>
    <p:sldId id="751" r:id="rId83"/>
    <p:sldId id="752" r:id="rId84"/>
    <p:sldId id="904" r:id="rId85"/>
    <p:sldId id="907" r:id="rId86"/>
    <p:sldId id="909" r:id="rId87"/>
    <p:sldId id="910" r:id="rId88"/>
    <p:sldId id="911" r:id="rId89"/>
    <p:sldId id="912" r:id="rId90"/>
    <p:sldId id="913" r:id="rId91"/>
    <p:sldId id="914" r:id="rId92"/>
    <p:sldId id="915" r:id="rId93"/>
    <p:sldId id="916" r:id="rId94"/>
    <p:sldId id="917" r:id="rId95"/>
    <p:sldId id="918" r:id="rId96"/>
    <p:sldId id="919" r:id="rId97"/>
    <p:sldId id="920" r:id="rId98"/>
    <p:sldId id="921" r:id="rId99"/>
    <p:sldId id="922" r:id="rId100"/>
    <p:sldId id="923" r:id="rId101"/>
    <p:sldId id="924" r:id="rId102"/>
    <p:sldId id="925" r:id="rId103"/>
    <p:sldId id="926" r:id="rId104"/>
    <p:sldId id="927" r:id="rId105"/>
    <p:sldId id="928" r:id="rId106"/>
    <p:sldId id="929" r:id="rId107"/>
    <p:sldId id="930" r:id="rId108"/>
    <p:sldId id="931" r:id="rId109"/>
    <p:sldId id="932" r:id="rId110"/>
    <p:sldId id="933" r:id="rId111"/>
    <p:sldId id="934" r:id="rId112"/>
    <p:sldId id="935" r:id="rId113"/>
    <p:sldId id="936" r:id="rId114"/>
    <p:sldId id="937" r:id="rId115"/>
    <p:sldId id="938" r:id="rId116"/>
    <p:sldId id="939" r:id="rId117"/>
    <p:sldId id="940" r:id="rId118"/>
    <p:sldId id="941" r:id="rId119"/>
    <p:sldId id="942" r:id="rId120"/>
    <p:sldId id="943" r:id="rId121"/>
    <p:sldId id="944" r:id="rId122"/>
    <p:sldId id="945" r:id="rId123"/>
    <p:sldId id="946" r:id="rId124"/>
    <p:sldId id="947" r:id="rId125"/>
    <p:sldId id="948" r:id="rId126"/>
    <p:sldId id="949" r:id="rId127"/>
    <p:sldId id="950" r:id="rId128"/>
    <p:sldId id="951" r:id="rId129"/>
    <p:sldId id="952" r:id="rId130"/>
    <p:sldId id="953" r:id="rId131"/>
    <p:sldId id="954" r:id="rId132"/>
    <p:sldId id="955" r:id="rId133"/>
    <p:sldId id="956" r:id="rId134"/>
    <p:sldId id="957" r:id="rId135"/>
    <p:sldId id="958" r:id="rId136"/>
    <p:sldId id="959" r:id="rId137"/>
    <p:sldId id="960" r:id="rId138"/>
    <p:sldId id="961" r:id="rId139"/>
    <p:sldId id="962" r:id="rId140"/>
    <p:sldId id="963" r:id="rId141"/>
    <p:sldId id="964" r:id="rId142"/>
    <p:sldId id="965" r:id="rId143"/>
    <p:sldId id="966" r:id="rId144"/>
    <p:sldId id="967" r:id="rId145"/>
    <p:sldId id="968" r:id="rId146"/>
    <p:sldId id="969" r:id="rId147"/>
    <p:sldId id="970" r:id="rId148"/>
    <p:sldId id="971" r:id="rId149"/>
    <p:sldId id="972" r:id="rId150"/>
    <p:sldId id="974" r:id="rId151"/>
    <p:sldId id="975" r:id="rId152"/>
    <p:sldId id="906" r:id="rId153"/>
  </p:sldIdLst>
  <p:sldSz cx="9144000" cy="6858000" type="screen4x3"/>
  <p:notesSz cx="7099300" cy="10234613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81850" autoAdjust="0"/>
  </p:normalViewPr>
  <p:slideViewPr>
    <p:cSldViewPr snapToGrid="0" showGuides="1">
      <p:cViewPr varScale="1">
        <p:scale>
          <a:sx n="91" d="100"/>
          <a:sy n="91" d="100"/>
        </p:scale>
        <p:origin x="8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2017/10/16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8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42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0A5B65-9CCB-4A47-AD5F-D09E5F2990FE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252983-2106-4BEB-8892-178F69B1ABB5}" type="datetime1">
              <a:rPr lang="zh-CN" altLang="en-US" smtClean="0"/>
              <a:t>2017/10/16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019-3048-4338-8861-82100A567093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36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3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9C71D-162B-465A-B8FC-481A1E07665E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3EB4F07-A4D8-447C-911A-BCC95612FC3C}" type="datetime1">
              <a:rPr lang="zh-CN" altLang="en-US" smtClean="0"/>
              <a:t>2017/10/16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72828-795C-4885-877D-7AD0363FC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5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E2509B-B650-4740-A2FE-FA6659307C3A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70139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3BCB2-AEF2-449B-AE32-DF4D9ECCEED2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DB7D67-9797-422B-BC35-B5E33EADA3BE}" type="datetime1">
              <a:rPr lang="zh-CN" altLang="en-US" smtClean="0"/>
              <a:t>2017/10/16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BD66A7-C98C-42E4-96DD-DC0F7159B41C}" type="datetime1">
              <a:rPr lang="zh-CN" altLang="en-US" smtClean="0"/>
              <a:t>2017/10/16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C9E155-B352-45D4-81B7-D4A4188262A4}" type="datetime1">
              <a:rPr lang="zh-CN" altLang="en-US" smtClean="0"/>
              <a:t>2017/10/16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218CC8-6653-4DFA-8589-7CA06202C901}" type="datetime1">
              <a:rPr lang="zh-CN" altLang="en-US" smtClean="0"/>
              <a:t>2017/10/16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126-5373-4831-9973-49C24390FDD7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6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A682-7337-4F02-8DCC-C9E2A7629E82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2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7000"/>
                    </a14:imgEffect>
                    <a14:imgEffect>
                      <a14:brightnessContrast bright="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" y="0"/>
            <a:ext cx="9147764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1C0F-7195-4892-9D52-C5555BDAD703}" type="datetime1">
              <a:rPr lang="zh-CN" altLang="en-US" noProof="0" smtClean="0"/>
              <a:t>2017/10/16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4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1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矩阵与散列表</a:t>
            </a:r>
            <a:endParaRPr lang="zh-CN" altLang="en-US" sz="54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zh-CN" sz="3200" dirty="0" smtClean="0"/>
              <a:t>Matrix and Hash Table</a:t>
            </a:r>
          </a:p>
        </p:txBody>
      </p:sp>
    </p:spTree>
    <p:extLst>
      <p:ext uri="{BB962C8B-B14F-4D97-AF65-F5344CB8AC3E}">
        <p14:creationId xmlns:p14="http://schemas.microsoft.com/office/powerpoint/2010/main" val="4039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列主映射</a:t>
            </a:r>
          </a:p>
        </p:txBody>
      </p:sp>
      <p:pic>
        <p:nvPicPr>
          <p:cNvPr id="39939" name="Picture 5" descr="colmaj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82905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190625" y="31242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</a:pPr>
            <a:r>
              <a:rPr lang="zh-CN" altLang="en-US" sz="3200">
                <a:latin typeface="Times New Roman" pitchFamily="18" charset="0"/>
              </a:rPr>
              <a:t>列主映射：编号顺序为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itchFamily="18" charset="0"/>
              </a:rPr>
              <a:t>第一列、第二列、</a:t>
            </a:r>
            <a:r>
              <a:rPr lang="en-US" altLang="zh-CN" sz="2800">
                <a:solidFill>
                  <a:srgbClr val="3333CC"/>
                </a:solidFill>
                <a:latin typeface="Times New Roman" pitchFamily="18" charset="0"/>
              </a:rPr>
              <a:t>…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itchFamily="18" charset="0"/>
              </a:rPr>
              <a:t>每列内：位于第一行的那个元素、第二行</a:t>
            </a:r>
          </a:p>
        </p:txBody>
      </p:sp>
    </p:spTree>
    <p:extLst>
      <p:ext uri="{BB962C8B-B14F-4D97-AF65-F5344CB8AC3E}">
        <p14:creationId xmlns:p14="http://schemas.microsoft.com/office/powerpoint/2010/main" val="3022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H1.</a:t>
            </a:r>
            <a:r>
              <a:rPr lang="zh-CN" altLang="en-US" smtClean="0"/>
              <a:t>散列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散列法（</a:t>
            </a:r>
            <a:r>
              <a:rPr lang="en-US" altLang="zh-CN" smtClean="0"/>
              <a:t>Hash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哈希法、杂凑法</a:t>
            </a:r>
            <a:endParaRPr lang="en-US" altLang="zh-CN" smtClean="0"/>
          </a:p>
          <a:p>
            <a:pPr lvl="1"/>
            <a:r>
              <a:rPr lang="zh-CN" altLang="en-US" smtClean="0"/>
              <a:t>在表项的存储位置与表项关键字之间建立一个确定的对应函数关系</a:t>
            </a:r>
            <a:r>
              <a:rPr lang="en-US" altLang="zh-CN" smtClean="0"/>
              <a:t>Hash()</a:t>
            </a:r>
            <a:r>
              <a:rPr lang="zh-CN" altLang="en-US" smtClean="0"/>
              <a:t>，使每个关键字值与结构中的一个唯一的存储位置相对应</a:t>
            </a:r>
            <a:endParaRPr lang="en-US" altLang="zh-CN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i="1" smtClean="0"/>
              <a:t>       </a:t>
            </a:r>
            <a:r>
              <a:rPr lang="en-US" altLang="zh-CN" i="1" smtClean="0">
                <a:solidFill>
                  <a:srgbClr val="FF0000"/>
                </a:solidFill>
              </a:rPr>
              <a:t>Address = Hash(key)</a:t>
            </a: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插入时</a:t>
            </a:r>
            <a:r>
              <a:rPr lang="zh-CN" altLang="en-US" smtClean="0"/>
              <a:t>，依此函数计算存储位置并按此位置存放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查找时</a:t>
            </a:r>
            <a:r>
              <a:rPr lang="zh-CN" altLang="en-US" smtClean="0"/>
              <a:t>，对元素的关键字进行同样的函数计算，把求得的函数值当做元素的存储位置，在此结构中按此位置取元素比较，若关键字值相等，则查找成功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D42895-61A7-45BA-AC8D-26FA5ABDB52D}" type="slidenum">
              <a:rPr lang="en-US" altLang="en-US">
                <a:solidFill>
                  <a:srgbClr val="4B4B4B"/>
                </a:solidFill>
              </a:rPr>
              <a:pPr eaLnBrk="1" hangingPunct="1"/>
              <a:t>100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散列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在散列法中使用的转换函数叫做</a:t>
            </a:r>
            <a:r>
              <a:rPr lang="zh-CN" altLang="en-US" smtClean="0">
                <a:solidFill>
                  <a:srgbClr val="0000CC"/>
                </a:solidFill>
              </a:rPr>
              <a:t>散列函数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/>
              <a:t>按此种思想构造出来的表或结构叫做</a:t>
            </a:r>
            <a:r>
              <a:rPr lang="zh-CN" altLang="en-US" smtClean="0">
                <a:solidFill>
                  <a:srgbClr val="0000CC"/>
                </a:solidFill>
              </a:rPr>
              <a:t>散列表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/>
              <a:t>散列表的适用范围</a:t>
            </a:r>
            <a:endParaRPr lang="en-US" altLang="zh-CN" smtClean="0"/>
          </a:p>
          <a:p>
            <a:pPr lvl="1"/>
            <a:r>
              <a:rPr lang="en-US" altLang="zh-CN" smtClean="0"/>
              <a:t>key</a:t>
            </a:r>
            <a:r>
              <a:rPr lang="zh-CN" altLang="en-US" smtClean="0"/>
              <a:t>的取值范围比较宽泛</a:t>
            </a:r>
            <a:endParaRPr lang="en-US" altLang="zh-CN" smtClean="0"/>
          </a:p>
          <a:p>
            <a:pPr lvl="1"/>
            <a:r>
              <a:rPr lang="zh-CN" altLang="en-US" smtClean="0"/>
              <a:t>待处理的</a:t>
            </a:r>
            <a:r>
              <a:rPr lang="en-US" altLang="zh-CN" smtClean="0"/>
              <a:t>key</a:t>
            </a:r>
            <a:r>
              <a:rPr lang="zh-CN" altLang="en-US" smtClean="0"/>
              <a:t>值不多</a:t>
            </a:r>
            <a:endParaRPr lang="en-US" altLang="zh-CN" smtClean="0"/>
          </a:p>
          <a:p>
            <a:pPr lvl="1"/>
            <a:r>
              <a:rPr lang="zh-CN" altLang="en-US" smtClean="0"/>
              <a:t>存储空间有限</a:t>
            </a:r>
            <a:endParaRPr lang="en-US" altLang="zh-CN" smtClean="0"/>
          </a:p>
          <a:p>
            <a:pPr lvl="1"/>
            <a:r>
              <a:rPr lang="zh-CN" altLang="en-US" smtClean="0"/>
              <a:t>特别适用于需要</a:t>
            </a:r>
            <a:r>
              <a:rPr lang="zh-CN" altLang="en-US" smtClean="0">
                <a:solidFill>
                  <a:srgbClr val="FF0000"/>
                </a:solidFill>
              </a:rPr>
              <a:t>快速查找</a:t>
            </a:r>
            <a:r>
              <a:rPr lang="zh-CN" altLang="en-US" smtClean="0"/>
              <a:t>的问题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CE59B5-F56E-4636-BFA6-051650BB6DA7}" type="slidenum">
              <a:rPr lang="en-US" altLang="en-US">
                <a:solidFill>
                  <a:srgbClr val="4B4B4B"/>
                </a:solidFill>
              </a:rPr>
              <a:pPr eaLnBrk="1" hangingPunct="1"/>
              <a:t>101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  VS  </a:t>
            </a:r>
            <a:r>
              <a:rPr lang="zh-CN" altLang="en-US" smtClean="0"/>
              <a:t>传统查找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传统查找</a:t>
            </a:r>
            <a:endParaRPr lang="en-US" altLang="zh-CN" smtClean="0"/>
          </a:p>
          <a:p>
            <a:pPr lvl="1"/>
            <a:r>
              <a:rPr lang="zh-CN" altLang="en-US" smtClean="0"/>
              <a:t>记录在数据结构中的位置是</a:t>
            </a:r>
            <a:r>
              <a:rPr lang="zh-CN" altLang="en-US" smtClean="0">
                <a:solidFill>
                  <a:srgbClr val="FF0000"/>
                </a:solidFill>
              </a:rPr>
              <a:t>随机</a:t>
            </a:r>
            <a:r>
              <a:rPr lang="zh-CN" altLang="en-US" smtClean="0"/>
              <a:t>的</a:t>
            </a:r>
            <a:endParaRPr lang="en-US" altLang="zh-CN" smtClean="0"/>
          </a:p>
          <a:p>
            <a:pPr lvl="1"/>
            <a:r>
              <a:rPr lang="zh-CN" altLang="en-US" smtClean="0"/>
              <a:t>和记录的关键字之间不存在确定关系</a:t>
            </a:r>
            <a:endParaRPr lang="en-US" altLang="zh-CN" smtClean="0"/>
          </a:p>
          <a:p>
            <a:pPr lvl="1"/>
            <a:r>
              <a:rPr lang="zh-CN" altLang="en-US" smtClean="0"/>
              <a:t>查找记录时需要进行一系列的比较，效率依赖于比较的次数</a:t>
            </a:r>
            <a:endParaRPr lang="en-US" altLang="zh-CN" smtClean="0"/>
          </a:p>
          <a:p>
            <a:r>
              <a:rPr lang="en-US" altLang="zh-CN" smtClean="0"/>
              <a:t>Hash</a:t>
            </a: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能否不经过比较，一次存取即得到所需数据？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必须在记录的存储位置和关键字之间建立一个确定的对应关系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mtClean="0"/>
              <a:t>，使得每个关键字和一个唯一的存储位置对应。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53CB63-473C-4F1B-B83D-E8F78A213E15}" type="slidenum">
              <a:rPr lang="en-US" altLang="en-US">
                <a:solidFill>
                  <a:srgbClr val="4B4B4B"/>
                </a:solidFill>
              </a:rPr>
              <a:pPr eaLnBrk="1" hangingPunct="1"/>
              <a:t>102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9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最简单的散列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假设某班有学生</a:t>
            </a:r>
            <a:r>
              <a:rPr lang="en-US" altLang="zh-CN" smtClean="0"/>
              <a:t>35</a:t>
            </a:r>
            <a:r>
              <a:rPr lang="zh-CN" altLang="en-US" smtClean="0"/>
              <a:t>名</a:t>
            </a:r>
            <a:endParaRPr lang="en-US" altLang="zh-CN" smtClean="0"/>
          </a:p>
          <a:p>
            <a:r>
              <a:rPr lang="zh-CN" altLang="en-US" smtClean="0"/>
              <a:t>关键字：学号</a:t>
            </a:r>
            <a:r>
              <a:rPr lang="en-US" altLang="zh-CN" smtClean="0"/>
              <a:t>1310101-1310135</a:t>
            </a:r>
          </a:p>
          <a:p>
            <a:pPr>
              <a:buFontTx/>
              <a:buNone/>
            </a:pPr>
            <a:r>
              <a:rPr lang="en-US" altLang="zh-CN" smtClean="0"/>
              <a:t>	h(k)=k-1310101 </a:t>
            </a:r>
            <a:r>
              <a:rPr lang="zh-CN" altLang="en-US" smtClean="0"/>
              <a:t>（线性函数、无冲突）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602D66-050F-4667-92E8-1A22BEFBAFFB}" type="slidenum">
              <a:rPr lang="en-US" altLang="en-US">
                <a:solidFill>
                  <a:srgbClr val="4B4B4B"/>
                </a:solidFill>
              </a:rPr>
              <a:pPr eaLnBrk="1" hangingPunct="1"/>
              <a:t>103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842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30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018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605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193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781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1369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956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895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483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071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658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72465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08342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42200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800975" y="4505325"/>
            <a:ext cx="358775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854450" y="4505325"/>
            <a:ext cx="14351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……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4054" name="TextBox 23"/>
          <p:cNvSpPr txBox="1">
            <a:spLocks noChangeArrowheads="1"/>
          </p:cNvSpPr>
          <p:nvPr/>
        </p:nvSpPr>
        <p:spPr bwMode="auto">
          <a:xfrm>
            <a:off x="9842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5" name="TextBox 23"/>
          <p:cNvSpPr txBox="1">
            <a:spLocks noChangeArrowheads="1"/>
          </p:cNvSpPr>
          <p:nvPr/>
        </p:nvSpPr>
        <p:spPr bwMode="auto">
          <a:xfrm>
            <a:off x="13430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6" name="TextBox 23"/>
          <p:cNvSpPr txBox="1">
            <a:spLocks noChangeArrowheads="1"/>
          </p:cNvSpPr>
          <p:nvPr/>
        </p:nvSpPr>
        <p:spPr bwMode="auto">
          <a:xfrm>
            <a:off x="17018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7" name="TextBox 23"/>
          <p:cNvSpPr txBox="1">
            <a:spLocks noChangeArrowheads="1"/>
          </p:cNvSpPr>
          <p:nvPr/>
        </p:nvSpPr>
        <p:spPr bwMode="auto">
          <a:xfrm>
            <a:off x="20605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8" name="TextBox 23"/>
          <p:cNvSpPr txBox="1">
            <a:spLocks noChangeArrowheads="1"/>
          </p:cNvSpPr>
          <p:nvPr/>
        </p:nvSpPr>
        <p:spPr bwMode="auto">
          <a:xfrm>
            <a:off x="24193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59" name="TextBox 23"/>
          <p:cNvSpPr txBox="1">
            <a:spLocks noChangeArrowheads="1"/>
          </p:cNvSpPr>
          <p:nvPr/>
        </p:nvSpPr>
        <p:spPr bwMode="auto">
          <a:xfrm>
            <a:off x="27781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5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0" name="TextBox 27"/>
          <p:cNvSpPr txBox="1">
            <a:spLocks noChangeArrowheads="1"/>
          </p:cNvSpPr>
          <p:nvPr/>
        </p:nvSpPr>
        <p:spPr bwMode="auto">
          <a:xfrm>
            <a:off x="31369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6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1" name="TextBox 23"/>
          <p:cNvSpPr txBox="1">
            <a:spLocks noChangeArrowheads="1"/>
          </p:cNvSpPr>
          <p:nvPr/>
        </p:nvSpPr>
        <p:spPr bwMode="auto">
          <a:xfrm>
            <a:off x="34956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2" name="TextBox 23"/>
          <p:cNvSpPr txBox="1">
            <a:spLocks noChangeArrowheads="1"/>
          </p:cNvSpPr>
          <p:nvPr/>
        </p:nvSpPr>
        <p:spPr bwMode="auto">
          <a:xfrm>
            <a:off x="52895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27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3" name="TextBox 23"/>
          <p:cNvSpPr txBox="1">
            <a:spLocks noChangeArrowheads="1"/>
          </p:cNvSpPr>
          <p:nvPr/>
        </p:nvSpPr>
        <p:spPr bwMode="auto">
          <a:xfrm>
            <a:off x="56483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28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4" name="TextBox 31"/>
          <p:cNvSpPr txBox="1">
            <a:spLocks noChangeArrowheads="1"/>
          </p:cNvSpPr>
          <p:nvPr/>
        </p:nvSpPr>
        <p:spPr bwMode="auto">
          <a:xfrm>
            <a:off x="60071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29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5" name="TextBox 23"/>
          <p:cNvSpPr txBox="1">
            <a:spLocks noChangeArrowheads="1"/>
          </p:cNvSpPr>
          <p:nvPr/>
        </p:nvSpPr>
        <p:spPr bwMode="auto">
          <a:xfrm>
            <a:off x="63658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30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6" name="TextBox 23"/>
          <p:cNvSpPr txBox="1">
            <a:spLocks noChangeArrowheads="1"/>
          </p:cNvSpPr>
          <p:nvPr/>
        </p:nvSpPr>
        <p:spPr bwMode="auto">
          <a:xfrm>
            <a:off x="672465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31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7" name="TextBox 23"/>
          <p:cNvSpPr txBox="1">
            <a:spLocks noChangeArrowheads="1"/>
          </p:cNvSpPr>
          <p:nvPr/>
        </p:nvSpPr>
        <p:spPr bwMode="auto">
          <a:xfrm>
            <a:off x="708342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32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8" name="TextBox 35"/>
          <p:cNvSpPr txBox="1">
            <a:spLocks noChangeArrowheads="1"/>
          </p:cNvSpPr>
          <p:nvPr/>
        </p:nvSpPr>
        <p:spPr bwMode="auto">
          <a:xfrm>
            <a:off x="7442200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33</a:t>
            </a:r>
            <a:endParaRPr lang="zh-CN" altLang="en-US" sz="1200">
              <a:solidFill>
                <a:srgbClr val="0000CC"/>
              </a:solidFill>
            </a:endParaRPr>
          </a:p>
        </p:txBody>
      </p:sp>
      <p:sp>
        <p:nvSpPr>
          <p:cNvPr id="44069" name="TextBox 23"/>
          <p:cNvSpPr txBox="1">
            <a:spLocks noChangeArrowheads="1"/>
          </p:cNvSpPr>
          <p:nvPr/>
        </p:nvSpPr>
        <p:spPr bwMode="auto">
          <a:xfrm>
            <a:off x="7800975" y="4229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CC"/>
                </a:solidFill>
              </a:rPr>
              <a:t>34</a:t>
            </a:r>
            <a:endParaRPr lang="zh-CN" altLang="en-US" sz="1200">
              <a:solidFill>
                <a:srgbClr val="0000CC"/>
              </a:solidFill>
            </a:endParaRPr>
          </a:p>
        </p:txBody>
      </p:sp>
      <p:cxnSp>
        <p:nvCxnSpPr>
          <p:cNvPr id="44070" name="直接箭头连接符 38"/>
          <p:cNvCxnSpPr>
            <a:cxnSpLocks noChangeShapeType="1"/>
          </p:cNvCxnSpPr>
          <p:nvPr/>
        </p:nvCxnSpPr>
        <p:spPr bwMode="auto">
          <a:xfrm rot="5400000" flipH="1" flipV="1">
            <a:off x="893762" y="4954588"/>
            <a:ext cx="538163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1" name="TextBox 23"/>
          <p:cNvSpPr txBox="1">
            <a:spLocks noChangeArrowheads="1"/>
          </p:cNvSpPr>
          <p:nvPr/>
        </p:nvSpPr>
        <p:spPr bwMode="auto">
          <a:xfrm>
            <a:off x="62547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1310101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44072" name="直接箭头连接符 40"/>
          <p:cNvCxnSpPr>
            <a:cxnSpLocks noChangeShapeType="1"/>
          </p:cNvCxnSpPr>
          <p:nvPr/>
        </p:nvCxnSpPr>
        <p:spPr bwMode="auto">
          <a:xfrm rot="5400000" flipH="1" flipV="1">
            <a:off x="7707313" y="4953000"/>
            <a:ext cx="538162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3" name="TextBox 23"/>
          <p:cNvSpPr txBox="1">
            <a:spLocks noChangeArrowheads="1"/>
          </p:cNvSpPr>
          <p:nvPr/>
        </p:nvSpPr>
        <p:spPr bwMode="auto">
          <a:xfrm>
            <a:off x="7439025" y="5222875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</a:rPr>
              <a:t>1310135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一个更一般的散列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我国有省级行政区</a:t>
            </a:r>
            <a:r>
              <a:rPr lang="en-US" altLang="zh-CN" smtClean="0"/>
              <a:t>30+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zh-CN" altLang="en-US" smtClean="0"/>
              <a:t>关键字：拼音，可能的组合</a:t>
            </a:r>
            <a:r>
              <a:rPr lang="en-US" altLang="zh-CN" smtClean="0"/>
              <a:t>26</a:t>
            </a:r>
            <a:r>
              <a:rPr lang="en-US" altLang="zh-CN" baseline="30000" smtClean="0"/>
              <a:t>12</a:t>
            </a:r>
            <a:r>
              <a:rPr lang="en-US" altLang="zh-CN" smtClean="0"/>
              <a:t>+</a:t>
            </a:r>
          </a:p>
          <a:p>
            <a:pPr lvl="1"/>
            <a:r>
              <a:rPr lang="en-US" altLang="zh-CN" smtClean="0"/>
              <a:t>BEIJING</a:t>
            </a:r>
          </a:p>
          <a:p>
            <a:pPr lvl="1"/>
            <a:r>
              <a:rPr lang="en-US" altLang="zh-CN" smtClean="0"/>
              <a:t>TIANJIN</a:t>
            </a:r>
          </a:p>
          <a:p>
            <a:pPr lvl="1"/>
            <a:r>
              <a:rPr lang="en-US" altLang="zh-CN" smtClean="0"/>
              <a:t>SHANDONG</a:t>
            </a:r>
          </a:p>
          <a:p>
            <a:pPr lvl="1"/>
            <a:r>
              <a:rPr lang="en-US" altLang="zh-CN" smtClean="0"/>
              <a:t>HEILONGJIANG</a:t>
            </a:r>
          </a:p>
          <a:p>
            <a:pPr lvl="1"/>
            <a:r>
              <a:rPr lang="en-US" altLang="zh-CN" smtClean="0"/>
              <a:t>HEBEI</a:t>
            </a:r>
          </a:p>
          <a:p>
            <a:pPr lvl="1"/>
            <a:r>
              <a:rPr lang="en-US" altLang="zh-CN" smtClean="0"/>
              <a:t>……</a:t>
            </a: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F98A47-329D-490C-934C-1A41EA550045}" type="slidenum">
              <a:rPr lang="en-US" altLang="en-US">
                <a:solidFill>
                  <a:srgbClr val="4B4B4B"/>
                </a:solidFill>
              </a:rPr>
              <a:pPr eaLnBrk="1" hangingPunct="1"/>
              <a:t>104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竖卷形 4"/>
          <p:cNvSpPr/>
          <p:nvPr/>
        </p:nvSpPr>
        <p:spPr bwMode="auto">
          <a:xfrm>
            <a:off x="4751388" y="2890838"/>
            <a:ext cx="3587750" cy="3408362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5289550" y="3429000"/>
            <a:ext cx="2511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散列表的适用范围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key</a:t>
            </a:r>
            <a:r>
              <a:rPr lang="zh-CN" altLang="en-US"/>
              <a:t>的取值范围比较宽泛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待处理的</a:t>
            </a:r>
            <a:r>
              <a:rPr lang="en-US" altLang="zh-CN"/>
              <a:t>key</a:t>
            </a:r>
            <a:r>
              <a:rPr lang="zh-CN" altLang="en-US"/>
              <a:t>值不多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存储空间有限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特别适用于需要</a:t>
            </a:r>
            <a:r>
              <a:rPr lang="zh-CN" altLang="en-US">
                <a:solidFill>
                  <a:srgbClr val="FF0000"/>
                </a:solidFill>
              </a:rPr>
              <a:t>快速查找</a:t>
            </a:r>
            <a:r>
              <a:rPr lang="zh-CN" altLang="en-US"/>
              <a:t>的问题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省级区划的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 smtClean="0"/>
              <a:t>取关键字中第一个字母在字母表中的序号作为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 smtClean="0"/>
              <a:t>先求关键字的第一个和最后一个字母在字母表中的序号之和，然后判别这个和值，若比</a:t>
            </a:r>
            <a:r>
              <a:rPr lang="en-US" altLang="zh-CN" smtClean="0"/>
              <a:t>30</a:t>
            </a:r>
            <a:r>
              <a:rPr lang="zh-CN" altLang="en-US" smtClean="0"/>
              <a:t>（假设为表长）大，则减去</a:t>
            </a:r>
            <a:r>
              <a:rPr lang="en-US" altLang="zh-CN" smtClean="0"/>
              <a:t>30</a:t>
            </a:r>
          </a:p>
          <a:p>
            <a:pPr marL="514350" indent="-514350">
              <a:buClr>
                <a:srgbClr val="0000CC"/>
              </a:buClr>
              <a:buFontTx/>
              <a:buAutoNum type="arabicPeriod"/>
            </a:pPr>
            <a:r>
              <a:rPr lang="zh-CN" altLang="en-US" smtClean="0"/>
              <a:t>先求每个汉字的第一个拼音字母的</a:t>
            </a:r>
            <a:r>
              <a:rPr lang="en-US" altLang="zh-CN" smtClean="0"/>
              <a:t>ASCII</a:t>
            </a:r>
            <a:r>
              <a:rPr lang="zh-CN" altLang="en-US" smtClean="0"/>
              <a:t>码之和的八进制形式，然后将这个八进制数看成是十进制再除以</a:t>
            </a:r>
            <a:r>
              <a:rPr lang="en-US" altLang="zh-CN" smtClean="0"/>
              <a:t>30</a:t>
            </a:r>
            <a:r>
              <a:rPr lang="zh-CN" altLang="en-US" smtClean="0"/>
              <a:t>取余数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BDE6D7-10C1-4B4F-82DE-F046C49A27CF}" type="slidenum">
              <a:rPr lang="en-US" altLang="en-US">
                <a:solidFill>
                  <a:srgbClr val="4B4B4B"/>
                </a:solidFill>
              </a:rPr>
              <a:pPr eaLnBrk="1" hangingPunct="1"/>
              <a:t>105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省级区划的</a:t>
            </a:r>
            <a:r>
              <a:rPr lang="en-US" altLang="zh-CN" smtClean="0"/>
              <a:t>Hash</a:t>
            </a:r>
            <a:r>
              <a:rPr lang="zh-CN" altLang="en-US" smtClean="0"/>
              <a:t>结果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0675" y="1525588"/>
          <a:ext cx="8440738" cy="216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9"/>
                <a:gridCol w="899969"/>
                <a:gridCol w="899969"/>
                <a:gridCol w="755974"/>
                <a:gridCol w="863970"/>
                <a:gridCol w="1142192"/>
                <a:gridCol w="1223958"/>
                <a:gridCol w="827972"/>
                <a:gridCol w="1007965"/>
              </a:tblGrid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key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BEIJING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北京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TIANJIN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天津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HEBEI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河北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SHANXI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山西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SHANGHAI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上海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SHANDONG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山东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HENAN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河南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SICHUAN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四川</a:t>
                      </a:r>
                      <a:endParaRPr lang="zh-CN" altLang="en-US" sz="1400" dirty="0"/>
                    </a:p>
                  </a:txBody>
                  <a:tcPr marL="91437" marR="91437" marT="45732" marB="45732" anchor="ctr"/>
                </a:tc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/>
                        <a:t>f</a:t>
                      </a:r>
                      <a:r>
                        <a:rPr lang="en-US" altLang="zh-CN" sz="1800" i="1" baseline="-25000" dirty="0" smtClean="0"/>
                        <a:t>1</a:t>
                      </a:r>
                      <a:r>
                        <a:rPr lang="en-US" altLang="zh-CN" sz="1800" i="1" dirty="0" smtClean="0"/>
                        <a:t>(key)</a:t>
                      </a:r>
                      <a:endParaRPr lang="zh-CN" altLang="en-US" sz="1800" i="1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/>
                        <a:t>f</a:t>
                      </a:r>
                      <a:r>
                        <a:rPr lang="en-US" altLang="zh-CN" sz="1800" i="1" baseline="-25000" dirty="0" smtClean="0"/>
                        <a:t>2</a:t>
                      </a:r>
                      <a:r>
                        <a:rPr lang="en-US" altLang="zh-CN" sz="1800" i="1" dirty="0" smtClean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09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</a:tr>
              <a:tr h="540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/>
                        <a:t>f</a:t>
                      </a:r>
                      <a:r>
                        <a:rPr lang="en-US" altLang="zh-CN" sz="1800" i="1" baseline="-25000" dirty="0" smtClean="0"/>
                        <a:t>3</a:t>
                      </a:r>
                      <a:r>
                        <a:rPr lang="en-US" altLang="zh-CN" sz="1800" i="1" dirty="0" smtClean="0"/>
                        <a:t>(key)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04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02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37" marR="91437" marT="45732" marB="45732" anchor="ctr"/>
                </a:tc>
              </a:tr>
            </a:tbl>
          </a:graphicData>
        </a:graphic>
      </p:graphicFrame>
      <p:sp>
        <p:nvSpPr>
          <p:cNvPr id="4715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C7A7FE-23A0-4FE5-8678-D7683C9AC297}" type="slidenum">
              <a:rPr lang="en-US" altLang="en-US">
                <a:solidFill>
                  <a:srgbClr val="4B4B4B"/>
                </a:solidFill>
              </a:rPr>
              <a:pPr eaLnBrk="1" hangingPunct="1"/>
              <a:t>106</a:t>
            </a:fld>
            <a:endParaRPr lang="en-US" altLang="en-US">
              <a:solidFill>
                <a:srgbClr val="4B4B4B"/>
              </a:solidFill>
            </a:endParaRPr>
          </a:p>
        </p:txBody>
      </p:sp>
      <p:cxnSp>
        <p:nvCxnSpPr>
          <p:cNvPr id="47160" name="直接箭头连接符 6"/>
          <p:cNvCxnSpPr>
            <a:cxnSpLocks noChangeShapeType="1"/>
          </p:cNvCxnSpPr>
          <p:nvPr/>
        </p:nvCxnSpPr>
        <p:spPr bwMode="auto">
          <a:xfrm rot="5400000">
            <a:off x="265907" y="4147344"/>
            <a:ext cx="71755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1" name="圆角矩形 7"/>
          <p:cNvSpPr>
            <a:spLocks noChangeArrowheads="1"/>
          </p:cNvSpPr>
          <p:nvPr/>
        </p:nvSpPr>
        <p:spPr bwMode="auto">
          <a:xfrm>
            <a:off x="266700" y="2173288"/>
            <a:ext cx="896938" cy="1435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2" name="TextBox 8"/>
          <p:cNvSpPr txBox="1">
            <a:spLocks noChangeArrowheads="1"/>
          </p:cNvSpPr>
          <p:nvPr/>
        </p:nvSpPr>
        <p:spPr bwMode="auto">
          <a:xfrm>
            <a:off x="266700" y="4684713"/>
            <a:ext cx="1973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Hash</a:t>
            </a:r>
            <a:r>
              <a:rPr lang="zh-CN" altLang="en-US" sz="1600" b="1">
                <a:solidFill>
                  <a:srgbClr val="FF0000"/>
                </a:solidFill>
              </a:rPr>
              <a:t>函数的设定很灵活，只要使得任何关键字由此所得的哈希值落在表长范围内即可</a:t>
            </a:r>
          </a:p>
        </p:txBody>
      </p:sp>
      <p:sp>
        <p:nvSpPr>
          <p:cNvPr id="47163" name="圆角矩形 9"/>
          <p:cNvSpPr>
            <a:spLocks noChangeArrowheads="1"/>
          </p:cNvSpPr>
          <p:nvPr/>
        </p:nvSpPr>
        <p:spPr bwMode="auto">
          <a:xfrm>
            <a:off x="3854450" y="2173288"/>
            <a:ext cx="2870200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7164" name="圆角矩形 10"/>
          <p:cNvSpPr>
            <a:spLocks noChangeArrowheads="1"/>
          </p:cNvSpPr>
          <p:nvPr/>
        </p:nvSpPr>
        <p:spPr bwMode="auto">
          <a:xfrm>
            <a:off x="3854450" y="2711450"/>
            <a:ext cx="1793875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47165" name="直接箭头连接符 11"/>
          <p:cNvCxnSpPr>
            <a:cxnSpLocks noChangeShapeType="1"/>
          </p:cNvCxnSpPr>
          <p:nvPr/>
        </p:nvCxnSpPr>
        <p:spPr bwMode="auto">
          <a:xfrm rot="5400000">
            <a:off x="4123532" y="3877469"/>
            <a:ext cx="125730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6" name="直接箭头连接符 13"/>
          <p:cNvCxnSpPr>
            <a:cxnSpLocks noChangeShapeType="1"/>
          </p:cNvCxnSpPr>
          <p:nvPr/>
        </p:nvCxnSpPr>
        <p:spPr bwMode="auto">
          <a:xfrm rot="5400000">
            <a:off x="4752181" y="3248819"/>
            <a:ext cx="1793875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7" name="TextBox 15"/>
          <p:cNvSpPr txBox="1">
            <a:spLocks noChangeArrowheads="1"/>
          </p:cNvSpPr>
          <p:nvPr/>
        </p:nvSpPr>
        <p:spPr bwMode="auto">
          <a:xfrm>
            <a:off x="4033838" y="4684713"/>
            <a:ext cx="3767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0000"/>
                </a:solidFill>
              </a:rPr>
              <a:t>对不同关键字可能得到同一哈希地址，即</a:t>
            </a:r>
            <a:r>
              <a:rPr lang="en-US" altLang="zh-CN" sz="1600" b="1">
                <a:solidFill>
                  <a:srgbClr val="FF0000"/>
                </a:solidFill>
              </a:rPr>
              <a:t>key1</a:t>
            </a:r>
            <a:r>
              <a:rPr lang="zh-CN" altLang="en-US" sz="1600" b="1">
                <a:solidFill>
                  <a:srgbClr val="FF0000"/>
                </a:solidFill>
              </a:rPr>
              <a:t>≠</a:t>
            </a:r>
            <a:r>
              <a:rPr lang="en-US" altLang="zh-CN" sz="1600" b="1">
                <a:solidFill>
                  <a:srgbClr val="FF0000"/>
                </a:solidFill>
              </a:rPr>
              <a:t>key2</a:t>
            </a:r>
            <a:r>
              <a:rPr lang="zh-CN" altLang="en-US" sz="1600" b="1">
                <a:solidFill>
                  <a:srgbClr val="FF0000"/>
                </a:solidFill>
              </a:rPr>
              <a:t>，而</a:t>
            </a:r>
            <a:r>
              <a:rPr lang="en-US" altLang="zh-CN" sz="1600" b="1">
                <a:solidFill>
                  <a:srgbClr val="FF0000"/>
                </a:solidFill>
              </a:rPr>
              <a:t>f(key1)=f(key2)</a:t>
            </a:r>
            <a:r>
              <a:rPr lang="zh-CN" altLang="en-US" sz="1600" b="1">
                <a:solidFill>
                  <a:srgbClr val="FF0000"/>
                </a:solidFill>
              </a:rPr>
              <a:t>，这被称为</a:t>
            </a:r>
            <a:r>
              <a:rPr lang="zh-CN" altLang="en-US" sz="1600" b="1">
                <a:solidFill>
                  <a:srgbClr val="0000CC"/>
                </a:solidFill>
              </a:rPr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10857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的两个关键问题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  <a:endParaRPr lang="en-US" altLang="zh-CN" smtClean="0"/>
          </a:p>
          <a:p>
            <a:pPr lvl="1"/>
            <a:r>
              <a:rPr lang="zh-CN" altLang="en-US" smtClean="0"/>
              <a:t>根据</a:t>
            </a:r>
            <a:r>
              <a:rPr lang="en-US" altLang="zh-CN" smtClean="0"/>
              <a:t>key</a:t>
            </a:r>
            <a:r>
              <a:rPr lang="zh-CN" altLang="en-US" smtClean="0"/>
              <a:t>的特性，选取合适的</a:t>
            </a:r>
            <a:r>
              <a:rPr lang="en-US" altLang="zh-CN" smtClean="0"/>
              <a:t>Hash</a:t>
            </a:r>
            <a:r>
              <a:rPr lang="zh-CN" altLang="en-US" smtClean="0"/>
              <a:t>函数可以尽量减少冲突</a:t>
            </a:r>
            <a:endParaRPr lang="en-US" altLang="zh-CN" smtClean="0"/>
          </a:p>
          <a:p>
            <a:pPr lvl="1"/>
            <a:r>
              <a:rPr lang="zh-CN" altLang="en-US" smtClean="0"/>
              <a:t>一般来说冲突不能完全避免，必须有处理机制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Hash</a:t>
            </a:r>
            <a:r>
              <a:rPr lang="zh-CN" altLang="en-US" smtClean="0">
                <a:solidFill>
                  <a:srgbClr val="0000CC"/>
                </a:solidFill>
              </a:rPr>
              <a:t>函数如何设计和选取？（如何建立从关键字到存储位置的映射关系？）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>
                <a:solidFill>
                  <a:srgbClr val="0000CC"/>
                </a:solidFill>
              </a:rPr>
              <a:t>如果经过</a:t>
            </a:r>
            <a:r>
              <a:rPr lang="en-US" altLang="zh-CN" smtClean="0">
                <a:solidFill>
                  <a:srgbClr val="0000CC"/>
                </a:solidFill>
              </a:rPr>
              <a:t>Hash</a:t>
            </a:r>
            <a:r>
              <a:rPr lang="zh-CN" altLang="en-US" smtClean="0">
                <a:solidFill>
                  <a:srgbClr val="0000CC"/>
                </a:solidFill>
              </a:rPr>
              <a:t>函数的运算，多个关键字被映射到同一个存储位置（发生冲突），该怎么办？</a:t>
            </a:r>
            <a:endParaRPr lang="en-US" altLang="zh-CN" smtClean="0">
              <a:solidFill>
                <a:srgbClr val="0000CC"/>
              </a:solidFill>
            </a:endParaRPr>
          </a:p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E27109-6C32-4D70-817A-D975473A9E3A}" type="slidenum">
              <a:rPr lang="en-US" altLang="en-US">
                <a:solidFill>
                  <a:srgbClr val="4B4B4B"/>
                </a:solidFill>
              </a:rPr>
              <a:pPr eaLnBrk="1" hangingPunct="1"/>
              <a:t>107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关键问题一：构造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好的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定义域必须包括所有关键字，值域必须在表长范围之内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若对于关键字集合中的任一个关键字，经</a:t>
            </a:r>
            <a:r>
              <a:rPr lang="en-US" altLang="zh-CN" smtClean="0"/>
              <a:t>Hash</a:t>
            </a:r>
            <a:r>
              <a:rPr lang="zh-CN" altLang="en-US" smtClean="0"/>
              <a:t>函数映像到地址集合中任何一个地址的概率是相等的，则称此类</a:t>
            </a:r>
            <a:r>
              <a:rPr lang="en-US" altLang="zh-CN" smtClean="0"/>
              <a:t>Hash</a:t>
            </a:r>
            <a:r>
              <a:rPr lang="zh-CN" altLang="en-US" smtClean="0"/>
              <a:t>函数是</a:t>
            </a:r>
            <a:r>
              <a:rPr lang="zh-CN" altLang="en-US" smtClean="0">
                <a:solidFill>
                  <a:srgbClr val="0000CC"/>
                </a:solidFill>
              </a:rPr>
              <a:t>均匀的</a:t>
            </a:r>
            <a:r>
              <a:rPr lang="zh-CN" altLang="en-US" smtClean="0"/>
              <a:t>。换句话说，就是使关键字经过</a:t>
            </a:r>
            <a:r>
              <a:rPr lang="en-US" altLang="zh-CN" smtClean="0"/>
              <a:t>Hash</a:t>
            </a:r>
            <a:r>
              <a:rPr lang="zh-CN" altLang="en-US" smtClean="0"/>
              <a:t>函数得到一个“随机地址”，以便使一组关键字的哈希地址均匀分布在整个地址区间中，从而</a:t>
            </a:r>
            <a:r>
              <a:rPr lang="zh-CN" altLang="en-US" smtClean="0">
                <a:solidFill>
                  <a:srgbClr val="0000CC"/>
                </a:solidFill>
              </a:rPr>
              <a:t>减少冲突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尽量简单，计算时间尽量少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274989-7BCA-42DC-B0E6-A45C46E58E02}" type="slidenum">
              <a:rPr lang="en-US" altLang="en-US">
                <a:solidFill>
                  <a:srgbClr val="4B4B4B"/>
                </a:solidFill>
              </a:rPr>
              <a:pPr eaLnBrk="1" hangingPunct="1"/>
              <a:t>108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直接定址法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对关键字做一个线性计算，把计算结果当做散列地址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	Hash(key)= a * key + b</a:t>
            </a:r>
          </a:p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 smtClean="0"/>
              <a:t>计算简单</a:t>
            </a:r>
            <a:endParaRPr lang="en-US" altLang="zh-CN" smtClean="0"/>
          </a:p>
          <a:p>
            <a:pPr lvl="1"/>
            <a:r>
              <a:rPr lang="zh-CN" altLang="en-US" smtClean="0"/>
              <a:t>没有冲突发生</a:t>
            </a:r>
            <a:endParaRPr lang="en-US" altLang="zh-CN" smtClean="0"/>
          </a:p>
          <a:p>
            <a:pPr lvl="1"/>
            <a:r>
              <a:rPr lang="zh-CN" altLang="en-US" smtClean="0"/>
              <a:t>太理想，很少有应用场景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2505A7-B174-4F26-A719-C2E1EAD87D55}" type="slidenum">
              <a:rPr lang="en-US" altLang="en-US">
                <a:solidFill>
                  <a:srgbClr val="4B4B4B"/>
                </a:solidFill>
              </a:rPr>
              <a:pPr eaLnBrk="1" hangingPunct="1"/>
              <a:t>109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二维数组的映射函数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行主次序</a:t>
            </a:r>
          </a:p>
          <a:p>
            <a:pPr lvl="1" eaLnBrk="1" hangingPunct="1"/>
            <a:r>
              <a:rPr lang="en-US" altLang="zh-CN" i="1" smtClean="0"/>
              <a:t>map 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) =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列的数目</a:t>
            </a:r>
          </a:p>
          <a:p>
            <a:pPr lvl="1" eaLnBrk="1" hangingPunct="1"/>
            <a:r>
              <a:rPr lang="zh-CN" altLang="en-US" smtClean="0"/>
              <a:t>如上例</a:t>
            </a:r>
            <a:br>
              <a:rPr lang="zh-CN" altLang="en-US" smtClean="0"/>
            </a:b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=6</a:t>
            </a:r>
            <a:r>
              <a:rPr lang="zh-CN" altLang="en-US" smtClean="0"/>
              <a:t>，</a:t>
            </a:r>
            <a:r>
              <a:rPr lang="en-US" altLang="zh-CN" smtClean="0"/>
              <a:t>map(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) = 6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br>
              <a:rPr lang="en-US" altLang="zh-CN" baseline="-25000" smtClean="0"/>
            </a:br>
            <a:r>
              <a:rPr lang="en-US" altLang="zh-CN" smtClean="0"/>
              <a:t>map(1, 3)=6+3=9</a:t>
            </a:r>
            <a:br>
              <a:rPr lang="en-US" altLang="zh-CN" smtClean="0"/>
            </a:br>
            <a:r>
              <a:rPr lang="en-US" altLang="zh-CN" smtClean="0"/>
              <a:t>map(2,5)=6*2+5=17</a:t>
            </a:r>
          </a:p>
        </p:txBody>
      </p:sp>
      <p:grpSp>
        <p:nvGrpSpPr>
          <p:cNvPr id="40964" name="组合 5"/>
          <p:cNvGrpSpPr>
            <a:grpSpLocks/>
          </p:cNvGrpSpPr>
          <p:nvPr/>
        </p:nvGrpSpPr>
        <p:grpSpPr bwMode="auto">
          <a:xfrm>
            <a:off x="5779375" y="1432966"/>
            <a:ext cx="3049588" cy="1435100"/>
            <a:chOff x="4033834" y="379401"/>
            <a:chExt cx="3049607" cy="1435109"/>
          </a:xfrm>
        </p:grpSpPr>
        <p:sp>
          <p:nvSpPr>
            <p:cNvPr id="5" name="竖卷形 4"/>
            <p:cNvSpPr/>
            <p:nvPr/>
          </p:nvSpPr>
          <p:spPr bwMode="auto">
            <a:xfrm>
              <a:off x="4033834" y="379401"/>
              <a:ext cx="3049607" cy="1435109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968" name="圆角矩形 4"/>
            <p:cNvSpPr>
              <a:spLocks noChangeArrowheads="1"/>
            </p:cNvSpPr>
            <p:nvPr/>
          </p:nvSpPr>
          <p:spPr bwMode="auto">
            <a:xfrm>
              <a:off x="4572000" y="917562"/>
              <a:ext cx="1973275" cy="71756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ahoma" pitchFamily="34" charset="0"/>
                </a:rPr>
                <a:t>int score[</a:t>
              </a:r>
              <a:r>
                <a:rPr lang="en-US" altLang="zh-CN" sz="2000" i="1" dirty="0">
                  <a:solidFill>
                    <a:srgbClr val="0000FF"/>
                  </a:solidFill>
                  <a:latin typeface="Tahoma" pitchFamily="34" charset="0"/>
                </a:rPr>
                <a:t>u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ahoma" pitchFamily="34" charset="0"/>
                </a:rPr>
                <a:t>1</a:t>
              </a:r>
              <a:r>
                <a:rPr lang="en-US" altLang="zh-CN" sz="2000" dirty="0">
                  <a:solidFill>
                    <a:srgbClr val="0000FF"/>
                  </a:solidFill>
                  <a:latin typeface="Tahoma" pitchFamily="34" charset="0"/>
                </a:rPr>
                <a:t>][</a:t>
              </a:r>
              <a:r>
                <a:rPr lang="en-US" altLang="zh-CN" sz="2000" i="1" dirty="0">
                  <a:solidFill>
                    <a:srgbClr val="0000FF"/>
                  </a:solidFill>
                  <a:latin typeface="Tahoma" pitchFamily="34" charset="0"/>
                </a:rPr>
                <a:t>u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ahoma" pitchFamily="34" charset="0"/>
                </a:rPr>
                <a:t>2</a:t>
              </a:r>
              <a:r>
                <a:rPr lang="en-US" altLang="zh-CN" sz="2000" dirty="0">
                  <a:solidFill>
                    <a:srgbClr val="0000FF"/>
                  </a:solidFill>
                  <a:latin typeface="Tahoma" pitchFamily="34" charset="0"/>
                </a:rPr>
                <a:t>]</a:t>
              </a:r>
              <a:endParaRPr lang="en-US" altLang="zh-CN" sz="2000" dirty="0"/>
            </a:p>
          </p:txBody>
        </p:sp>
      </p:grpSp>
      <p:pic>
        <p:nvPicPr>
          <p:cNvPr id="40965" name="Picture 4" descr="2d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" y="4505326"/>
            <a:ext cx="9053255" cy="143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数字分析法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设有</a:t>
            </a:r>
            <a:r>
              <a:rPr lang="en-US" altLang="zh-CN" smtClean="0"/>
              <a:t>n</a:t>
            </a:r>
            <a:r>
              <a:rPr lang="zh-CN" altLang="en-US" smtClean="0"/>
              <a:t>个</a:t>
            </a:r>
            <a:r>
              <a:rPr lang="en-US" altLang="zh-CN" smtClean="0"/>
              <a:t>d</a:t>
            </a:r>
            <a:r>
              <a:rPr lang="zh-CN" altLang="en-US" smtClean="0"/>
              <a:t>位数，每一位可能有</a:t>
            </a:r>
            <a:r>
              <a:rPr lang="en-US" altLang="zh-CN" smtClean="0"/>
              <a:t>r</a:t>
            </a:r>
            <a:r>
              <a:rPr lang="zh-CN" altLang="en-US" smtClean="0"/>
              <a:t>种不同的符号。这</a:t>
            </a:r>
            <a:r>
              <a:rPr lang="en-US" altLang="zh-CN" smtClean="0"/>
              <a:t>r</a:t>
            </a:r>
            <a:r>
              <a:rPr lang="zh-CN" altLang="en-US" smtClean="0"/>
              <a:t>种不同符号在各位上出现的频率不一定相同，可能在某些位上分布均匀些，在另一些位上不均匀。</a:t>
            </a:r>
            <a:endParaRPr lang="en-US" altLang="zh-CN" smtClean="0"/>
          </a:p>
          <a:p>
            <a:r>
              <a:rPr lang="zh-CN" altLang="en-US" smtClean="0"/>
              <a:t>则应根据已知关键字集合的特点，选取出那些分布均匀（冲突较少）的位进行哈希映射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3225F6-DBEC-4B45-AC98-7476B6DE65DE}" type="slidenum">
              <a:rPr lang="en-US" altLang="en-US">
                <a:solidFill>
                  <a:srgbClr val="4B4B4B"/>
                </a:solidFill>
              </a:rPr>
              <a:pPr eaLnBrk="1" hangingPunct="1"/>
              <a:t>110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数字分析法示例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4250" y="1455738"/>
          <a:ext cx="7369175" cy="4079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1147"/>
                <a:gridCol w="921147"/>
                <a:gridCol w="921147"/>
                <a:gridCol w="921147"/>
                <a:gridCol w="921147"/>
                <a:gridCol w="921147"/>
                <a:gridCol w="921147"/>
                <a:gridCol w="921147"/>
              </a:tblGrid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9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</a:tr>
              <a:tr h="370898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… …</a:t>
                      </a:r>
                      <a:endParaRPr lang="zh-CN" altLang="en-US" sz="1800" b="1" dirty="0"/>
                    </a:p>
                  </a:txBody>
                  <a:tcPr marT="45727" marB="457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(1)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(2)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(3)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(4)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(5)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(6)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(7)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(8)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T="45727" marB="45727" anchor="ctr"/>
                </a:tc>
              </a:tr>
            </a:tbl>
          </a:graphicData>
        </a:graphic>
      </p:graphicFrame>
      <p:sp>
        <p:nvSpPr>
          <p:cNvPr id="5233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4A9A26-6867-4FE3-8E6F-45DC16409128}" type="slidenum">
              <a:rPr lang="en-US" altLang="en-US">
                <a:solidFill>
                  <a:srgbClr val="4B4B4B"/>
                </a:solidFill>
              </a:rPr>
              <a:pPr eaLnBrk="1" hangingPunct="1"/>
              <a:t>111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2331" name="左大括号 5"/>
          <p:cNvSpPr>
            <a:spLocks/>
          </p:cNvSpPr>
          <p:nvPr/>
        </p:nvSpPr>
        <p:spPr bwMode="auto">
          <a:xfrm>
            <a:off x="625475" y="1455738"/>
            <a:ext cx="404813" cy="3767137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332" name="TextBox 6"/>
          <p:cNvSpPr txBox="1">
            <a:spLocks noChangeArrowheads="1"/>
          </p:cNvSpPr>
          <p:nvPr/>
        </p:nvSpPr>
        <p:spPr bwMode="auto">
          <a:xfrm>
            <a:off x="266700" y="2890838"/>
            <a:ext cx="538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80</a:t>
            </a:r>
            <a:r>
              <a:rPr lang="zh-CN" altLang="en-US" sz="1600" b="1">
                <a:solidFill>
                  <a:srgbClr val="FF0000"/>
                </a:solidFill>
              </a:rPr>
              <a:t>个数</a:t>
            </a:r>
          </a:p>
        </p:txBody>
      </p:sp>
      <p:sp>
        <p:nvSpPr>
          <p:cNvPr id="52333" name="TextBox 7"/>
          <p:cNvSpPr txBox="1">
            <a:spLocks noChangeArrowheads="1"/>
          </p:cNvSpPr>
          <p:nvPr/>
        </p:nvSpPr>
        <p:spPr bwMode="auto">
          <a:xfrm>
            <a:off x="984250" y="5761038"/>
            <a:ext cx="7354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哈希表长度为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，即有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个存储地址。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可取第</a:t>
            </a:r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两位组成一个两位数作为</a:t>
            </a:r>
            <a:r>
              <a:rPr lang="en-US" altLang="zh-CN">
                <a:solidFill>
                  <a:srgbClr val="0000CC"/>
                </a:solidFill>
              </a:rPr>
              <a:t>Hash</a:t>
            </a:r>
            <a:r>
              <a:rPr lang="zh-CN" altLang="en-US">
                <a:solidFill>
                  <a:srgbClr val="0000CC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5057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平方取中法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取关键字平方后的中间几位为哈希地址</a:t>
            </a:r>
            <a:endParaRPr lang="en-US" altLang="zh-CN" smtClean="0"/>
          </a:p>
          <a:p>
            <a:pPr lvl="1"/>
            <a:r>
              <a:rPr lang="zh-CN" altLang="en-US" smtClean="0"/>
              <a:t>通常在选定哈希函数时不一定能知道关键字的全部情况，取其中哪几位也不一定合适</a:t>
            </a:r>
            <a:endParaRPr lang="en-US" altLang="zh-CN" smtClean="0"/>
          </a:p>
          <a:p>
            <a:pPr lvl="1"/>
            <a:r>
              <a:rPr lang="zh-CN" altLang="en-US" smtClean="0"/>
              <a:t>而一个数的平方后的中间几位数和原数的每一位都相关，由此使随机分布的关键字得到的哈希地址也是随机的</a:t>
            </a:r>
            <a:endParaRPr lang="en-US" altLang="zh-CN" smtClean="0"/>
          </a:p>
          <a:p>
            <a:pPr lvl="1"/>
            <a:r>
              <a:rPr lang="zh-CN" altLang="en-US" smtClean="0"/>
              <a:t>取的位数由表长决定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06B5F8-BDFE-4D31-BDC5-53DF9E11E0E6}" type="slidenum">
              <a:rPr lang="en-US" altLang="en-US">
                <a:solidFill>
                  <a:srgbClr val="4B4B4B"/>
                </a:solidFill>
              </a:rPr>
              <a:pPr eaLnBrk="1" hangingPunct="1"/>
              <a:t>112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平方取中法示例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17575" y="1993900"/>
          <a:ext cx="7369175" cy="7413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6918"/>
                <a:gridCol w="736918"/>
                <a:gridCol w="736918"/>
                <a:gridCol w="736918"/>
                <a:gridCol w="736918"/>
                <a:gridCol w="736918"/>
                <a:gridCol w="736918"/>
                <a:gridCol w="736918"/>
                <a:gridCol w="736918"/>
                <a:gridCol w="736918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Z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03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60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62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71</a:t>
                      </a:r>
                      <a:endParaRPr lang="zh-CN" altLang="en-US" sz="1800" dirty="0"/>
                    </a:p>
                  </a:txBody>
                  <a:tcPr marT="45700" marB="45700" anchor="ctr"/>
                </a:tc>
              </a:tr>
            </a:tbl>
          </a:graphicData>
        </a:graphic>
      </p:graphicFrame>
      <p:sp>
        <p:nvSpPr>
          <p:cNvPr id="5431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610ED1-6322-44D7-9ACC-7D77F1216D1B}" type="slidenum">
              <a:rPr lang="en-US" altLang="en-US">
                <a:solidFill>
                  <a:srgbClr val="4B4B4B"/>
                </a:solidFill>
              </a:rPr>
              <a:pPr eaLnBrk="1" hangingPunct="1"/>
              <a:t>113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4311" name="TextBox 5"/>
          <p:cNvSpPr txBox="1">
            <a:spLocks noChangeArrowheads="1"/>
          </p:cNvSpPr>
          <p:nvPr/>
        </p:nvSpPr>
        <p:spPr bwMode="auto">
          <a:xfrm>
            <a:off x="804863" y="1635125"/>
            <a:ext cx="6457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</a:rPr>
              <a:t>假设有此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进制编码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84250" y="2890838"/>
          <a:ext cx="7104063" cy="33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14"/>
                <a:gridCol w="1620014"/>
                <a:gridCol w="2160019"/>
                <a:gridCol w="1800016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记录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关键字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(</a:t>
                      </a:r>
                      <a:r>
                        <a:rPr lang="zh-CN" altLang="en-US" sz="1800" dirty="0" smtClean="0"/>
                        <a:t>关键字</a:t>
                      </a:r>
                      <a:r>
                        <a:rPr lang="en-US" altLang="zh-CN" sz="1800" dirty="0" smtClean="0"/>
                        <a:t>)</a:t>
                      </a:r>
                      <a:r>
                        <a:rPr lang="en-US" altLang="zh-CN" sz="1800" baseline="30000" dirty="0" smtClean="0"/>
                        <a:t>2</a:t>
                      </a:r>
                      <a:endParaRPr lang="zh-CN" altLang="en-US" sz="1800" baseline="300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哈希地址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 </a:t>
                      </a:r>
                      <a:r>
                        <a:rPr lang="en-US" altLang="zh-CN" sz="1800" u="sng" dirty="0" smtClean="0"/>
                        <a:t>010</a:t>
                      </a:r>
                      <a:r>
                        <a:rPr lang="en-US" altLang="zh-CN" sz="1800" dirty="0" smtClean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 </a:t>
                      </a:r>
                      <a:r>
                        <a:rPr lang="en-US" altLang="zh-CN" sz="1800" u="sng" dirty="0" smtClean="0"/>
                        <a:t>210</a:t>
                      </a:r>
                      <a:r>
                        <a:rPr lang="en-US" altLang="zh-CN" sz="1800" dirty="0" smtClean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J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 </a:t>
                      </a:r>
                      <a:r>
                        <a:rPr lang="en-US" altLang="zh-CN" sz="1800" u="sng" dirty="0" smtClean="0"/>
                        <a:t>440</a:t>
                      </a:r>
                      <a:r>
                        <a:rPr lang="en-US" altLang="zh-CN" sz="1800" dirty="0" smtClean="0"/>
                        <a:t> 000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440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1160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 </a:t>
                      </a:r>
                      <a:r>
                        <a:rPr lang="en-US" altLang="zh-CN" sz="1800" u="sng" dirty="0" smtClean="0"/>
                        <a:t>370</a:t>
                      </a:r>
                      <a:r>
                        <a:rPr lang="en-US" altLang="zh-CN" sz="1800" dirty="0" smtClean="0"/>
                        <a:t> 400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370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 </a:t>
                      </a:r>
                      <a:r>
                        <a:rPr lang="en-US" altLang="zh-CN" sz="1800" u="sng" dirty="0" smtClean="0"/>
                        <a:t>310</a:t>
                      </a:r>
                      <a:r>
                        <a:rPr lang="en-US" altLang="zh-CN" sz="1800" dirty="0" smtClean="0"/>
                        <a:t> 541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 </a:t>
                      </a:r>
                      <a:r>
                        <a:rPr lang="en-US" altLang="zh-CN" sz="1800" u="sng" dirty="0" smtClean="0"/>
                        <a:t>314</a:t>
                      </a:r>
                      <a:r>
                        <a:rPr lang="en-US" altLang="zh-CN" sz="1800" dirty="0" smtClean="0"/>
                        <a:t> 704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314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Q1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2161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 </a:t>
                      </a:r>
                      <a:r>
                        <a:rPr lang="en-US" altLang="zh-CN" sz="1800" u="sng" dirty="0" smtClean="0"/>
                        <a:t>734</a:t>
                      </a:r>
                      <a:r>
                        <a:rPr lang="en-US" altLang="zh-CN" sz="1800" dirty="0" smtClean="0"/>
                        <a:t> 741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734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Q2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2162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 </a:t>
                      </a:r>
                      <a:r>
                        <a:rPr lang="en-US" altLang="zh-CN" sz="1800" u="sng" dirty="0" smtClean="0"/>
                        <a:t>741</a:t>
                      </a:r>
                      <a:r>
                        <a:rPr lang="en-US" altLang="zh-CN" sz="1800" dirty="0" smtClean="0"/>
                        <a:t> 304</a:t>
                      </a:r>
                      <a:endParaRPr lang="zh-CN" altLang="en-US" sz="18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741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11" marB="45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折叠法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将关键字分割成位数相同的几部分（最后一部分的位数可以不同），然后取这几部分的叠加和（舍去进位）作为哈希地址</a:t>
            </a:r>
            <a:endParaRPr lang="en-US" altLang="zh-CN" smtClean="0"/>
          </a:p>
          <a:p>
            <a:pPr lvl="1"/>
            <a:r>
              <a:rPr lang="zh-CN" altLang="en-US" smtClean="0"/>
              <a:t>可以从左向右分割，也可以从右向左分割</a:t>
            </a:r>
            <a:endParaRPr lang="en-US" altLang="zh-CN" smtClean="0"/>
          </a:p>
          <a:p>
            <a:pPr lvl="1"/>
            <a:r>
              <a:rPr lang="zh-CN" altLang="en-US" smtClean="0"/>
              <a:t>一般分割出的位数将与散列表地址位数相同</a:t>
            </a:r>
            <a:endParaRPr lang="en-US" altLang="zh-CN" smtClean="0"/>
          </a:p>
          <a:p>
            <a:pPr lvl="1"/>
            <a:r>
              <a:rPr lang="zh-CN" altLang="en-US" smtClean="0"/>
              <a:t>适用于关键字位数很多的情况（</a:t>
            </a:r>
            <a:r>
              <a:rPr lang="zh-CN" altLang="en-US" smtClean="0">
                <a:solidFill>
                  <a:srgbClr val="FF0000"/>
                </a:solidFill>
              </a:rPr>
              <a:t>显然此时数字分析和平方取中均不合适</a:t>
            </a:r>
            <a:r>
              <a:rPr lang="zh-CN" altLang="en-US" smtClean="0"/>
              <a:t>）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14AF66-4AE0-400A-B9C0-3E088ED3AF3C}" type="slidenum">
              <a:rPr lang="en-US" altLang="en-US">
                <a:solidFill>
                  <a:srgbClr val="4B4B4B"/>
                </a:solidFill>
              </a:rPr>
              <a:pPr eaLnBrk="1" hangingPunct="1"/>
              <a:t>114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折叠法的分类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移位叠加法</a:t>
            </a:r>
            <a:endParaRPr lang="en-US" altLang="zh-CN" smtClean="0"/>
          </a:p>
          <a:p>
            <a:pPr lvl="1"/>
            <a:r>
              <a:rPr lang="zh-CN" altLang="en-US" smtClean="0"/>
              <a:t>把各部分的最后一位对齐相加</a:t>
            </a:r>
            <a:endParaRPr lang="en-US" altLang="zh-CN" smtClean="0"/>
          </a:p>
          <a:p>
            <a:r>
              <a:rPr lang="zh-CN" altLang="en-US" smtClean="0"/>
              <a:t>间界叠加法（分界叠加法）</a:t>
            </a:r>
            <a:endParaRPr lang="en-US" altLang="zh-CN" smtClean="0"/>
          </a:p>
          <a:p>
            <a:pPr lvl="1"/>
            <a:r>
              <a:rPr lang="zh-CN" altLang="en-US" smtClean="0"/>
              <a:t>各部分不折断，沿各部分的分界来回折叠，然后对齐相加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B2EEA7-D99E-43DA-B28A-0296C13F5E60}" type="slidenum">
              <a:rPr lang="en-US" altLang="en-US">
                <a:solidFill>
                  <a:srgbClr val="4B4B4B"/>
                </a:solidFill>
              </a:rPr>
              <a:pPr eaLnBrk="1" hangingPunct="1"/>
              <a:t>115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折叠法示例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每一种西文图书都有一个国际标准图书编号（</a:t>
            </a:r>
            <a:r>
              <a:rPr lang="en-US" altLang="zh-CN" sz="2000" smtClean="0"/>
              <a:t>ISBN</a:t>
            </a:r>
            <a:r>
              <a:rPr lang="zh-CN" altLang="en-US" sz="2000" smtClean="0"/>
              <a:t>），是一个</a:t>
            </a:r>
            <a:r>
              <a:rPr lang="en-US" altLang="zh-CN" sz="2000" smtClean="0"/>
              <a:t>10</a:t>
            </a:r>
            <a:r>
              <a:rPr lang="zh-CN" altLang="en-US" sz="2000" smtClean="0"/>
              <a:t>进制数字（</a:t>
            </a:r>
            <a:r>
              <a:rPr lang="zh-CN" altLang="en-US" sz="2000" smtClean="0">
                <a:solidFill>
                  <a:srgbClr val="FF0000"/>
                </a:solidFill>
              </a:rPr>
              <a:t>假设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 smtClean="0"/>
              <a:t>当图书馆藏书种类不到</a:t>
            </a:r>
            <a:r>
              <a:rPr lang="en-US" altLang="zh-CN" sz="2000" smtClean="0"/>
              <a:t>10 000</a:t>
            </a:r>
            <a:r>
              <a:rPr lang="zh-CN" altLang="en-US" sz="2000" smtClean="0"/>
              <a:t>时，可以构造一个四位数的哈希函数</a:t>
            </a:r>
            <a:endParaRPr lang="en-US" altLang="zh-CN" sz="2000" smtClean="0"/>
          </a:p>
          <a:p>
            <a:r>
              <a:rPr lang="zh-CN" altLang="en-US" sz="2000" smtClean="0"/>
              <a:t>如</a:t>
            </a:r>
            <a:r>
              <a:rPr lang="en-US" altLang="zh-CN" sz="2000" smtClean="0"/>
              <a:t>ISBN</a:t>
            </a:r>
            <a:r>
              <a:rPr lang="zh-CN" altLang="en-US" sz="2000" smtClean="0"/>
              <a:t>：</a:t>
            </a:r>
            <a:r>
              <a:rPr lang="en-US" altLang="zh-CN" sz="2000" smtClean="0"/>
              <a:t>0-442-20586-4</a:t>
            </a:r>
            <a:endParaRPr lang="zh-CN" altLang="en-US" sz="200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A5ADF-F72E-4E36-BAEC-FAE1162FEF49}" type="slidenum">
              <a:rPr lang="en-US" altLang="en-US">
                <a:solidFill>
                  <a:srgbClr val="4B4B4B"/>
                </a:solidFill>
              </a:rPr>
              <a:pPr eaLnBrk="1" hangingPunct="1"/>
              <a:t>116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984250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4220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10088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0088</a:t>
            </a:r>
            <a:endParaRPr lang="zh-CN" altLang="en-US"/>
          </a:p>
        </p:txBody>
      </p:sp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5110163" y="3608388"/>
            <a:ext cx="251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5864</a:t>
            </a:r>
          </a:p>
          <a:p>
            <a:pPr algn="r" eaLnBrk="1" hangingPunct="1"/>
            <a:r>
              <a:rPr lang="en-US" altLang="zh-CN"/>
              <a:t>0224</a:t>
            </a:r>
          </a:p>
          <a:p>
            <a:pPr algn="r" eaLnBrk="1" hangingPunct="1"/>
            <a:r>
              <a:rPr lang="en-US" altLang="zh-CN"/>
              <a:t>+</a:t>
            </a:r>
            <a:r>
              <a:rPr lang="zh-CN" altLang="en-US"/>
              <a:t>）           </a:t>
            </a:r>
            <a:r>
              <a:rPr lang="en-US" altLang="zh-CN"/>
              <a:t>04</a:t>
            </a:r>
          </a:p>
          <a:p>
            <a:pPr algn="r" eaLnBrk="1" hangingPunct="1"/>
            <a:r>
              <a:rPr lang="en-US" altLang="zh-CN"/>
              <a:t>——————————</a:t>
            </a:r>
          </a:p>
          <a:p>
            <a:pPr algn="r" eaLnBrk="1" hangingPunct="1"/>
            <a:r>
              <a:rPr lang="en-US" altLang="zh-CN"/>
              <a:t>6092</a:t>
            </a:r>
          </a:p>
          <a:p>
            <a:pPr algn="r" eaLnBrk="1" hangingPunct="1"/>
            <a:endParaRPr lang="en-US" altLang="zh-CN"/>
          </a:p>
          <a:p>
            <a:pPr algn="r" eaLnBrk="1" hangingPunct="1"/>
            <a:r>
              <a:rPr lang="en-US" altLang="zh-CN"/>
              <a:t>H(key) = 6092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除留余数法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取关键字被某个不大于哈希表表长</a:t>
            </a:r>
            <a:r>
              <a:rPr lang="en-US" altLang="zh-CN" smtClean="0"/>
              <a:t>m</a:t>
            </a:r>
            <a:r>
              <a:rPr lang="zh-CN" altLang="en-US" smtClean="0"/>
              <a:t>的数</a:t>
            </a:r>
            <a:r>
              <a:rPr lang="en-US" altLang="zh-CN" smtClean="0"/>
              <a:t>p</a:t>
            </a:r>
            <a:r>
              <a:rPr lang="zh-CN" altLang="en-US" smtClean="0"/>
              <a:t>除后所得余数为哈希地址</a:t>
            </a:r>
            <a:r>
              <a:rPr lang="en-US" altLang="zh-CN" smtClean="0">
                <a:solidFill>
                  <a:srgbClr val="FF0000"/>
                </a:solidFill>
              </a:rPr>
              <a:t>【</a:t>
            </a:r>
            <a:r>
              <a:rPr lang="zh-CN" altLang="en-US" smtClean="0">
                <a:solidFill>
                  <a:srgbClr val="FF0000"/>
                </a:solidFill>
              </a:rPr>
              <a:t>最常用的方法</a:t>
            </a:r>
            <a:r>
              <a:rPr lang="en-US" altLang="zh-CN" smtClean="0">
                <a:solidFill>
                  <a:srgbClr val="FF0000"/>
                </a:solidFill>
              </a:rPr>
              <a:t>】</a:t>
            </a:r>
          </a:p>
          <a:p>
            <a:pPr>
              <a:buFontTx/>
              <a:buNone/>
            </a:pPr>
            <a:r>
              <a:rPr lang="en-US" altLang="zh-CN" smtClean="0"/>
              <a:t>		H(key)=key % p,  p&lt;=m</a:t>
            </a:r>
          </a:p>
          <a:p>
            <a:r>
              <a:rPr lang="zh-CN" altLang="en-US" smtClean="0"/>
              <a:t>其中，</a:t>
            </a:r>
            <a:r>
              <a:rPr lang="en-US" altLang="zh-CN" smtClean="0"/>
              <a:t>p</a:t>
            </a:r>
            <a:r>
              <a:rPr lang="zh-CN" altLang="en-US" smtClean="0"/>
              <a:t>一般取：</a:t>
            </a:r>
            <a:endParaRPr lang="en-US" altLang="zh-CN" smtClean="0"/>
          </a:p>
          <a:p>
            <a:pPr lvl="1"/>
            <a:r>
              <a:rPr lang="zh-CN" altLang="en-US" smtClean="0"/>
              <a:t>最接近</a:t>
            </a:r>
            <a:r>
              <a:rPr lang="en-US" altLang="zh-CN" smtClean="0"/>
              <a:t>m</a:t>
            </a:r>
            <a:r>
              <a:rPr lang="zh-CN" altLang="en-US" smtClean="0"/>
              <a:t>的质数</a:t>
            </a:r>
            <a:endParaRPr lang="en-US" altLang="zh-CN" smtClean="0"/>
          </a:p>
          <a:p>
            <a:pPr lvl="1"/>
            <a:r>
              <a:rPr lang="zh-CN" altLang="en-US" smtClean="0"/>
              <a:t>或者不包含小于</a:t>
            </a:r>
            <a:r>
              <a:rPr lang="en-US" altLang="zh-CN" smtClean="0"/>
              <a:t>20</a:t>
            </a:r>
            <a:r>
              <a:rPr lang="zh-CN" altLang="en-US" smtClean="0"/>
              <a:t>的质因数的合数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C66EDC-FDD4-4709-BE6F-F8613248CDFF}" type="slidenum">
              <a:rPr lang="en-US" altLang="en-US">
                <a:solidFill>
                  <a:srgbClr val="4B4B4B"/>
                </a:solidFill>
              </a:rPr>
              <a:pPr eaLnBrk="1" hangingPunct="1"/>
              <a:t>117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关键问题二：处理冲突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线性开型寻址法（线性探测法）</a:t>
            </a:r>
            <a:endParaRPr lang="en-US" altLang="zh-CN" smtClean="0"/>
          </a:p>
          <a:p>
            <a:r>
              <a:rPr lang="zh-CN" altLang="en-US" smtClean="0"/>
              <a:t>二次探测法</a:t>
            </a:r>
            <a:endParaRPr lang="en-US" altLang="zh-CN" smtClean="0"/>
          </a:p>
          <a:p>
            <a:r>
              <a:rPr lang="zh-CN" altLang="en-US" smtClean="0"/>
              <a:t>双散列法（再哈希法）</a:t>
            </a:r>
            <a:endParaRPr lang="en-US" altLang="zh-CN" smtClean="0"/>
          </a:p>
          <a:p>
            <a:r>
              <a:rPr lang="zh-CN" altLang="en-US" smtClean="0"/>
              <a:t>链表法（拉链法、链地址法）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F2ED2-0D45-4643-BFCB-2A613BD07C0A}" type="slidenum">
              <a:rPr lang="en-US" altLang="en-US">
                <a:solidFill>
                  <a:srgbClr val="4B4B4B"/>
                </a:solidFill>
              </a:rPr>
              <a:pPr eaLnBrk="1" hangingPunct="1"/>
              <a:t>118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线性开型寻址法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开地址法</a:t>
            </a:r>
            <a:endParaRPr lang="en-US" altLang="zh-CN" smtClean="0"/>
          </a:p>
          <a:p>
            <a:pPr lvl="1"/>
            <a:r>
              <a:rPr lang="zh-CN" altLang="en-US" smtClean="0"/>
              <a:t>可存放新表项的空闲位置既向它的同义词表项开放，又向它的非同义词表项开放</a:t>
            </a:r>
            <a:endParaRPr lang="en-US" altLang="zh-CN" smtClean="0"/>
          </a:p>
          <a:p>
            <a:pPr lvl="1"/>
            <a:r>
              <a:rPr lang="zh-CN" altLang="en-US" smtClean="0"/>
              <a:t>这里的同义词是指那些散列地址相同的不同关键字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5B973B-AD83-436C-A537-70DA1DD4B8D8}" type="slidenum">
              <a:rPr lang="en-US" altLang="en-US">
                <a:solidFill>
                  <a:srgbClr val="4B4B4B"/>
                </a:solidFill>
              </a:rPr>
              <a:pPr eaLnBrk="1" hangingPunct="1"/>
              <a:t>119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扩展至三维及多维数组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7482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a[3][2][4]</a:t>
            </a:r>
          </a:p>
          <a:p>
            <a:pPr lvl="1" eaLnBrk="1" hangingPunct="1"/>
            <a:r>
              <a:rPr lang="en-US" altLang="zh-CN" dirty="0" smtClean="0"/>
              <a:t>[0][0][0], [0][0][1], [0][0][2], [0][0][3], [0][l][0], [0][l][l], [0][1][2], [0][1][3],</a:t>
            </a:r>
            <a:br>
              <a:rPr lang="en-US" altLang="zh-CN" dirty="0" smtClean="0"/>
            </a:br>
            <a:r>
              <a:rPr lang="en-US" altLang="zh-CN" dirty="0" smtClean="0"/>
              <a:t>[1][0][0], [l][0][l], [1][0][2], [1][0][3</a:t>
            </a:r>
            <a:r>
              <a:rPr lang="en-US" altLang="zh-CN" smtClean="0"/>
              <a:t>], [</a:t>
            </a:r>
            <a:r>
              <a:rPr lang="en-US" altLang="zh-CN" dirty="0" smtClean="0"/>
              <a:t>1][1][0], [1][1][1], [1][1][2], [1][1][3],</a:t>
            </a:r>
            <a:br>
              <a:rPr lang="en-US" altLang="zh-CN" dirty="0" smtClean="0"/>
            </a:br>
            <a:r>
              <a:rPr lang="en-US" altLang="zh-CN" dirty="0" smtClean="0"/>
              <a:t>[2][0][0], [2][0][1], [2][0][2], [2][0][3], [2][1][0], [2][1][1], [2][l][2], [2][1][3]</a:t>
            </a:r>
          </a:p>
          <a:p>
            <a:pPr lvl="1" eaLnBrk="1" hangingPunct="1"/>
            <a:r>
              <a:rPr lang="zh-CN" altLang="en-US" dirty="0" smtClean="0"/>
              <a:t>映射函数： </a:t>
            </a:r>
            <a:r>
              <a:rPr lang="en-US" altLang="zh-CN" dirty="0" smtClean="0"/>
              <a:t>map(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map(2,1,0)=2*2*4+1*4+0=20</a:t>
            </a:r>
            <a:r>
              <a:rPr lang="zh-CN" altLang="en-US" dirty="0" smtClean="0">
                <a:solidFill>
                  <a:srgbClr val="FF0000"/>
                </a:solidFill>
              </a:rPr>
              <a:t>（相当于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维数组的元素为一个数组）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可以扩展到多维</a:t>
            </a:r>
          </a:p>
        </p:txBody>
      </p:sp>
    </p:spTree>
    <p:extLst>
      <p:ext uri="{BB962C8B-B14F-4D97-AF65-F5344CB8AC3E}">
        <p14:creationId xmlns:p14="http://schemas.microsoft.com/office/powerpoint/2010/main" val="24026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线性开型寻址法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使用某一种散列函数计算出初始散列地址</a:t>
            </a:r>
            <a:r>
              <a:rPr lang="en-US" altLang="zh-CN" smtClean="0"/>
              <a:t>H0</a:t>
            </a:r>
            <a:r>
              <a:rPr lang="zh-CN" altLang="en-US" smtClean="0"/>
              <a:t>，一旦发生冲突，在表中顺次向后寻找“下一个”空闲位置</a:t>
            </a:r>
            <a:r>
              <a:rPr lang="en-US" altLang="zh-CN" smtClean="0"/>
              <a:t>Hi</a:t>
            </a:r>
            <a:r>
              <a:rPr lang="zh-CN" altLang="en-US" smtClean="0"/>
              <a:t>的公式为：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	H</a:t>
            </a:r>
            <a:r>
              <a:rPr lang="en-US" altLang="zh-CN" baseline="-25000" smtClean="0"/>
              <a:t>i</a:t>
            </a:r>
            <a:r>
              <a:rPr lang="en-US" altLang="zh-CN" smtClean="0"/>
              <a:t>=(H</a:t>
            </a:r>
            <a:r>
              <a:rPr lang="en-US" altLang="zh-CN" baseline="-25000" smtClean="0"/>
              <a:t>i-1</a:t>
            </a:r>
            <a:r>
              <a:rPr lang="en-US" altLang="zh-CN" smtClean="0"/>
              <a:t>+d) % m</a:t>
            </a:r>
          </a:p>
          <a:p>
            <a:r>
              <a:rPr lang="zh-CN" altLang="en-US" smtClean="0"/>
              <a:t>其中，</a:t>
            </a:r>
            <a:r>
              <a:rPr lang="en-US" altLang="zh-CN" smtClean="0"/>
              <a:t>d=1</a:t>
            </a: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E8545C-037F-44B0-BE98-7D9195EB4CEA}" type="slidenum">
              <a:rPr lang="en-US" altLang="en-US">
                <a:solidFill>
                  <a:srgbClr val="4B4B4B"/>
                </a:solidFill>
              </a:rPr>
              <a:pPr eaLnBrk="1" hangingPunct="1"/>
              <a:t>120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线性探测法示例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函数：除留余数法，</a:t>
            </a:r>
            <a:r>
              <a:rPr lang="en-US" altLang="zh-CN" smtClean="0"/>
              <a:t>h(k) = k % m</a:t>
            </a:r>
          </a:p>
          <a:p>
            <a:r>
              <a:rPr lang="zh-CN" altLang="en-US" smtClean="0"/>
              <a:t>例：桶数</a:t>
            </a:r>
            <a:r>
              <a:rPr lang="en-US" altLang="zh-CN" smtClean="0"/>
              <a:t>m=11</a:t>
            </a:r>
          </a:p>
        </p:txBody>
      </p:sp>
      <p:pic>
        <p:nvPicPr>
          <p:cNvPr id="62468" name="Picture 4" descr="h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4359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线性探测法实例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810000"/>
          </a:xfrm>
        </p:spPr>
        <p:txBody>
          <a:bodyPr/>
          <a:lstStyle/>
          <a:p>
            <a:r>
              <a:rPr lang="zh-CN" altLang="en-US" smtClean="0"/>
              <a:t>接上例，</a:t>
            </a:r>
            <a:r>
              <a:rPr lang="en-US" altLang="zh-CN" smtClean="0"/>
              <a:t>hash</a:t>
            </a:r>
            <a:r>
              <a:rPr lang="zh-CN" altLang="en-US" smtClean="0"/>
              <a:t>表中已保存了</a:t>
            </a:r>
            <a:r>
              <a:rPr lang="en-US" altLang="zh-CN" smtClean="0"/>
              <a:t>80</a:t>
            </a:r>
            <a:r>
              <a:rPr lang="zh-CN" altLang="en-US" smtClean="0"/>
              <a:t>和</a:t>
            </a:r>
            <a:r>
              <a:rPr lang="en-US" altLang="zh-CN" smtClean="0"/>
              <a:t>40</a:t>
            </a:r>
          </a:p>
          <a:p>
            <a:r>
              <a:rPr lang="zh-CN" altLang="en-US" smtClean="0"/>
              <a:t>插入</a:t>
            </a:r>
            <a:r>
              <a:rPr lang="en-US" altLang="zh-CN" smtClean="0"/>
              <a:t>58</a:t>
            </a:r>
            <a:r>
              <a:rPr lang="zh-CN" altLang="en-US" smtClean="0"/>
              <a:t>，</a:t>
            </a:r>
            <a:r>
              <a:rPr lang="en-US" altLang="zh-CN" smtClean="0"/>
              <a:t>58%11=3</a:t>
            </a:r>
            <a:r>
              <a:rPr lang="zh-CN" altLang="en-US" smtClean="0"/>
              <a:t>，与</a:t>
            </a:r>
            <a:r>
              <a:rPr lang="en-US" altLang="zh-CN" smtClean="0"/>
              <a:t>80</a:t>
            </a:r>
            <a:r>
              <a:rPr lang="zh-CN" altLang="en-US" smtClean="0"/>
              <a:t>冲突，从</a:t>
            </a:r>
            <a:r>
              <a:rPr lang="en-US" altLang="zh-CN" smtClean="0"/>
              <a:t>4</a:t>
            </a:r>
            <a:r>
              <a:rPr lang="zh-CN" altLang="en-US" smtClean="0"/>
              <a:t>开始检测空桶，插入位置</a:t>
            </a:r>
            <a:r>
              <a:rPr lang="en-US" altLang="zh-CN" smtClean="0"/>
              <a:t>4</a:t>
            </a:r>
          </a:p>
        </p:txBody>
      </p:sp>
      <p:pic>
        <p:nvPicPr>
          <p:cNvPr id="63492" name="Picture 4" descr="linearope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3597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7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搜索操作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2686050"/>
          </a:xfrm>
        </p:spPr>
        <p:txBody>
          <a:bodyPr/>
          <a:lstStyle/>
          <a:p>
            <a:r>
              <a:rPr lang="zh-CN" altLang="en-US" smtClean="0"/>
              <a:t>插入</a:t>
            </a:r>
            <a:r>
              <a:rPr lang="en-US" altLang="zh-CN" smtClean="0"/>
              <a:t>35</a:t>
            </a:r>
            <a:r>
              <a:rPr lang="zh-CN" altLang="en-US" smtClean="0"/>
              <a:t>，经过几次冲突，最终放置于哈希地址</a:t>
            </a:r>
            <a:r>
              <a:rPr lang="en-US" altLang="zh-CN" smtClean="0"/>
              <a:t>5</a:t>
            </a:r>
          </a:p>
          <a:p>
            <a:r>
              <a:rPr lang="zh-CN" altLang="en-US" smtClean="0"/>
              <a:t>从</a:t>
            </a:r>
            <a:r>
              <a:rPr lang="en-US" altLang="zh-CN" smtClean="0"/>
              <a:t>h(k)</a:t>
            </a:r>
            <a:r>
              <a:rPr lang="zh-CN" altLang="en-US" smtClean="0"/>
              <a:t>开始顺序检查，直到某个桶满足：</a:t>
            </a:r>
          </a:p>
          <a:p>
            <a:pPr lvl="1"/>
            <a:r>
              <a:rPr lang="zh-CN" altLang="en-US" smtClean="0"/>
              <a:t>关键字与目标关键字相同，搜索成功</a:t>
            </a:r>
          </a:p>
          <a:p>
            <a:pPr lvl="1"/>
            <a:r>
              <a:rPr lang="zh-CN" altLang="en-US" smtClean="0"/>
              <a:t>空桶或回到</a:t>
            </a:r>
            <a:r>
              <a:rPr lang="en-US" altLang="zh-CN" smtClean="0"/>
              <a:t>h(k)</a:t>
            </a:r>
            <a:r>
              <a:rPr lang="zh-CN" altLang="en-US" smtClean="0"/>
              <a:t>，搜索失败</a:t>
            </a:r>
          </a:p>
        </p:txBody>
      </p:sp>
      <p:pic>
        <p:nvPicPr>
          <p:cNvPr id="64516" name="Picture 4" descr="linearope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搜索操作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743200"/>
            <a:ext cx="7772400" cy="3962400"/>
          </a:xfrm>
        </p:spPr>
        <p:txBody>
          <a:bodyPr/>
          <a:lstStyle/>
          <a:p>
            <a:r>
              <a:rPr lang="zh-CN" altLang="en-US" smtClean="0"/>
              <a:t>搜索</a:t>
            </a:r>
            <a:r>
              <a:rPr lang="en-US" altLang="zh-CN" smtClean="0"/>
              <a:t>35</a:t>
            </a:r>
            <a:r>
              <a:rPr lang="zh-CN" altLang="en-US" smtClean="0"/>
              <a:t>，</a:t>
            </a:r>
            <a:r>
              <a:rPr lang="en-US" altLang="zh-CN" smtClean="0"/>
              <a:t>h(35)=2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号桶，关键字不符；</a:t>
            </a:r>
            <a:r>
              <a:rPr lang="en-US" altLang="zh-CN" smtClean="0"/>
              <a:t>3</a:t>
            </a:r>
            <a:r>
              <a:rPr lang="zh-CN" altLang="en-US" smtClean="0"/>
              <a:t>号，不符；</a:t>
            </a:r>
            <a:r>
              <a:rPr lang="en-US" altLang="zh-CN" smtClean="0"/>
              <a:t>4</a:t>
            </a:r>
            <a:r>
              <a:rPr lang="zh-CN" altLang="en-US" smtClean="0"/>
              <a:t>号，不符；</a:t>
            </a:r>
            <a:r>
              <a:rPr lang="en-US" altLang="zh-CN" smtClean="0"/>
              <a:t>5</a:t>
            </a:r>
            <a:r>
              <a:rPr lang="zh-CN" altLang="en-US" smtClean="0"/>
              <a:t>号，成功</a:t>
            </a:r>
          </a:p>
          <a:p>
            <a:r>
              <a:rPr lang="zh-CN" altLang="en-US" smtClean="0"/>
              <a:t>搜索</a:t>
            </a:r>
            <a:r>
              <a:rPr lang="en-US" altLang="zh-CN" smtClean="0"/>
              <a:t>46</a:t>
            </a:r>
            <a:r>
              <a:rPr lang="zh-CN" altLang="en-US" smtClean="0"/>
              <a:t>，</a:t>
            </a:r>
            <a:r>
              <a:rPr lang="en-US" altLang="zh-CN" smtClean="0"/>
              <a:t>h(46)=2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号</a:t>
            </a:r>
            <a:r>
              <a:rPr lang="en-US" altLang="zh-CN" smtClean="0"/>
              <a:t>-5</a:t>
            </a:r>
            <a:r>
              <a:rPr lang="zh-CN" altLang="en-US" smtClean="0"/>
              <a:t>号，不符；</a:t>
            </a:r>
            <a:r>
              <a:rPr lang="en-US" altLang="zh-CN" smtClean="0"/>
              <a:t>6</a:t>
            </a:r>
            <a:r>
              <a:rPr lang="zh-CN" altLang="en-US" smtClean="0"/>
              <a:t>号为空，失败</a:t>
            </a:r>
          </a:p>
        </p:txBody>
      </p:sp>
      <p:pic>
        <p:nvPicPr>
          <p:cNvPr id="65540" name="Picture 4" descr="linearope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9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删除操作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95600"/>
            <a:ext cx="7772400" cy="3429000"/>
          </a:xfrm>
        </p:spPr>
        <p:txBody>
          <a:bodyPr/>
          <a:lstStyle/>
          <a:p>
            <a:r>
              <a:rPr lang="zh-CN" altLang="en-US" smtClean="0"/>
              <a:t>不能简单删除，会影响后续搜索操作</a:t>
            </a:r>
          </a:p>
          <a:p>
            <a:pPr lvl="1"/>
            <a:r>
              <a:rPr lang="zh-CN" altLang="en-US" smtClean="0"/>
              <a:t>删除</a:t>
            </a:r>
            <a:r>
              <a:rPr lang="en-US" altLang="zh-CN" smtClean="0"/>
              <a:t>80</a:t>
            </a:r>
            <a:r>
              <a:rPr lang="zh-CN" altLang="en-US" smtClean="0"/>
              <a:t>，会造成</a:t>
            </a:r>
            <a:r>
              <a:rPr lang="en-US" altLang="zh-CN" smtClean="0"/>
              <a:t>58</a:t>
            </a:r>
            <a:r>
              <a:rPr lang="zh-CN" altLang="en-US" smtClean="0"/>
              <a:t>、</a:t>
            </a:r>
            <a:r>
              <a:rPr lang="en-US" altLang="zh-CN" smtClean="0"/>
              <a:t>35</a:t>
            </a:r>
            <a:r>
              <a:rPr lang="zh-CN" altLang="en-US" smtClean="0"/>
              <a:t>搜索失败</a:t>
            </a:r>
          </a:p>
          <a:p>
            <a:pPr lvl="1"/>
            <a:r>
              <a:rPr lang="zh-CN" altLang="en-US" smtClean="0"/>
              <a:t>删除</a:t>
            </a:r>
            <a:r>
              <a:rPr lang="en-US" altLang="zh-CN" smtClean="0"/>
              <a:t>58</a:t>
            </a:r>
            <a:r>
              <a:rPr lang="zh-CN" altLang="en-US" smtClean="0"/>
              <a:t>，会造成搜索</a:t>
            </a:r>
            <a:r>
              <a:rPr lang="en-US" altLang="zh-CN" smtClean="0"/>
              <a:t>35</a:t>
            </a:r>
            <a:r>
              <a:rPr lang="zh-CN" altLang="en-US" smtClean="0"/>
              <a:t>失败</a:t>
            </a:r>
          </a:p>
        </p:txBody>
      </p:sp>
      <p:pic>
        <p:nvPicPr>
          <p:cNvPr id="66564" name="Picture 4" descr="linearope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6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1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HashTable</a:t>
            </a:r>
            <a:r>
              <a:rPr lang="zh-CN" altLang="en-US" smtClean="0"/>
              <a:t>类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class HashTable {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HashTable(int divisor = 11); 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~HashTable() {delete [] ht;  delete [] empty;}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HashTable&lt;E,K&gt;&amp; Insert(const E&amp; e);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void Output();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output the hash table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HashTable</a:t>
            </a:r>
            <a:r>
              <a:rPr lang="zh-CN" altLang="en-US" smtClean="0"/>
              <a:t>类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int hSearch(const K&amp; k) const;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int m; 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hash function divisor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E *ht;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// hash table array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bool *empty; 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1D array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ltGray">
          <a:xfrm>
            <a:off x="5410200" y="2590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NeverUsed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ltGray">
          <a:xfrm flipH="1">
            <a:off x="3429000" y="2819400"/>
            <a:ext cx="1981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HashTable&lt;E,K&gt;::HashTable(int divisor)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Constructor.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m = divisor;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allocate hash table arrays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ht = new E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empty = new bool [m];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set all buckets to empty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0; i &lt; m;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empty[i] =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21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辅助函数</a:t>
            </a:r>
            <a:r>
              <a:rPr lang="en-US" altLang="zh-CN" smtClean="0"/>
              <a:t>hSearch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HashTable&lt;E,K&gt;::hSearch(const K&amp; k) const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Search an open addressed table.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Return location of k if present.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Otherwise return insert point if there is space.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i = k % m;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j = i;  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start at home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(empty[j] || ht[j] == k) return j;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j = (j + 1) % m;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next bucket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(j != i);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returned to home?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return j;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ltGray">
          <a:xfrm>
            <a:off x="5943600" y="3124200"/>
            <a:ext cx="2743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</a:rPr>
              <a:t>三种返回情况：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empty[b]=true</a:t>
            </a:r>
            <a:r>
              <a:rPr lang="zh-CN" altLang="en-US" sz="2000">
                <a:solidFill>
                  <a:schemeClr val="hlink"/>
                </a:solidFill>
              </a:rPr>
              <a:t>，可插入该位置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ht[j]=k</a:t>
            </a:r>
            <a:r>
              <a:rPr lang="zh-CN" altLang="en-US" sz="2000">
                <a:solidFill>
                  <a:schemeClr val="hlink"/>
                </a:solidFill>
              </a:rPr>
              <a:t>，重复</a:t>
            </a:r>
            <a:br>
              <a:rPr lang="zh-CN" altLang="en-US" sz="2000">
                <a:solidFill>
                  <a:schemeClr val="hlink"/>
                </a:solidFill>
              </a:rPr>
            </a:br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>
                <a:solidFill>
                  <a:schemeClr val="hlink"/>
                </a:solidFill>
              </a:rPr>
              <a:t>ht[b]&lt;&gt;k</a:t>
            </a:r>
            <a:r>
              <a:rPr lang="zh-CN" altLang="en-US" sz="2000">
                <a:solidFill>
                  <a:schemeClr val="hlink"/>
                </a:solidFill>
              </a:rPr>
              <a:t>，且</a:t>
            </a:r>
            <a:r>
              <a:rPr lang="en-US" altLang="zh-CN" sz="2000">
                <a:solidFill>
                  <a:schemeClr val="hlink"/>
                </a:solidFill>
              </a:rPr>
              <a:t>empty[b]=false</a:t>
            </a:r>
            <a:r>
              <a:rPr lang="zh-CN" altLang="en-US" sz="2000">
                <a:solidFill>
                  <a:schemeClr val="hlink"/>
                </a:solidFill>
              </a:rPr>
              <a:t>，表满</a:t>
            </a:r>
          </a:p>
        </p:txBody>
      </p:sp>
    </p:spTree>
    <p:extLst>
      <p:ext uri="{BB962C8B-B14F-4D97-AF65-F5344CB8AC3E}">
        <p14:creationId xmlns:p14="http://schemas.microsoft.com/office/powerpoint/2010/main" val="37919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Array1D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数组的缺陷（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为什么不够用？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  <a:p>
            <a:pPr lvl="1" eaLnBrk="1" hangingPunct="1"/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越界问题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a[9]——a[-3]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a[9]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a[90]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都允许出现在程序中，可能造成系统崩溃</a:t>
            </a:r>
          </a:p>
          <a:p>
            <a:pPr lvl="1" eaLnBrk="1" hangingPunct="1"/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输出问题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：不支持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cout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&lt;&lt; a &lt;&lt;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不支持对数组进行</a:t>
            </a:r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算术操作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（当作向量对待）</a:t>
            </a: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Array1D——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功能更强的数组</a:t>
            </a: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封装动态一维数组</a:t>
            </a: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成员函数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（操作），实现一维数组功能，同时解决上述缺陷</a:t>
            </a:r>
          </a:p>
        </p:txBody>
      </p:sp>
    </p:spTree>
    <p:extLst>
      <p:ext uri="{BB962C8B-B14F-4D97-AF65-F5344CB8AC3E}">
        <p14:creationId xmlns:p14="http://schemas.microsoft.com/office/powerpoint/2010/main" val="3450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搜索函数</a:t>
            </a:r>
            <a:r>
              <a:rPr lang="en-US" altLang="zh-CN" smtClean="0"/>
              <a:t>Search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bool HashTable&lt;E,K&gt;::Search(const K&amp; k, E&amp; e) const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Put element that matches k in e.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// Return false if no match.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if (empty[b] || ht[b] != k) return false;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e = ht[b];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return true;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293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插入操作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HashTable&lt;E,K&gt;&amp; HashTable&lt;E,K&gt;::Insert(const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Hash table insert.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K k = e;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extract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b = hSearch(k);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check if insert is to be done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(empty[b]) {empty[b] = false;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ht[b]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no insert, check if duplicate or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(ht[b] == k) throw BadInput();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throw NoMem();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table full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return *this;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Visual C++ needs this line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线性探测法的特点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</a:p>
          <a:p>
            <a:pPr lvl="1"/>
            <a:r>
              <a:rPr lang="zh-CN" altLang="en-US" smtClean="0"/>
              <a:t>简单</a:t>
            </a:r>
          </a:p>
          <a:p>
            <a:pPr lvl="1"/>
            <a:r>
              <a:rPr lang="zh-CN" altLang="en-US" smtClean="0"/>
              <a:t>只要表不满，总可以找到空位，插入成功</a:t>
            </a:r>
          </a:p>
        </p:txBody>
      </p:sp>
    </p:spTree>
    <p:extLst>
      <p:ext uri="{BB962C8B-B14F-4D97-AF65-F5344CB8AC3E}">
        <p14:creationId xmlns:p14="http://schemas.microsoft.com/office/powerpoint/2010/main" val="9968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线性探测法的特点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缺点</a:t>
            </a:r>
          </a:p>
          <a:p>
            <a:pPr lvl="1"/>
            <a:r>
              <a:rPr lang="zh-CN" altLang="en-US" smtClean="0"/>
              <a:t>聚集问题</a:t>
            </a:r>
            <a:br>
              <a:rPr lang="zh-CN" altLang="en-US" smtClean="0"/>
            </a:br>
            <a:r>
              <a:rPr lang="en-US" altLang="zh-CN" smtClean="0"/>
              <a:t>h(k</a:t>
            </a:r>
            <a:r>
              <a:rPr lang="en-US" altLang="zh-CN" baseline="-25000" smtClean="0"/>
              <a:t>1</a:t>
            </a:r>
            <a:r>
              <a:rPr lang="en-US" altLang="zh-CN" smtClean="0"/>
              <a:t>)=i</a:t>
            </a:r>
            <a:r>
              <a:rPr lang="zh-CN" altLang="en-US" smtClean="0"/>
              <a:t>，</a:t>
            </a:r>
            <a:r>
              <a:rPr lang="en-US" altLang="zh-CN" smtClean="0"/>
              <a:t>h(k</a:t>
            </a:r>
            <a:r>
              <a:rPr lang="en-US" altLang="zh-CN" baseline="-25000" smtClean="0"/>
              <a:t>2</a:t>
            </a:r>
            <a:r>
              <a:rPr lang="en-US" altLang="zh-CN" smtClean="0"/>
              <a:t>)=j</a:t>
            </a:r>
            <a:r>
              <a:rPr lang="zh-CN" altLang="en-US" smtClean="0"/>
              <a:t>，</a:t>
            </a:r>
            <a:r>
              <a:rPr lang="en-US" altLang="zh-CN" smtClean="0"/>
              <a:t>k</a:t>
            </a:r>
            <a:r>
              <a:rPr lang="en-US" altLang="zh-CN" baseline="-25000" smtClean="0"/>
              <a:t>1</a:t>
            </a:r>
            <a:r>
              <a:rPr lang="zh-CN" altLang="en-US" smtClean="0"/>
              <a:t>可能占据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hash</a:t>
            </a:r>
            <a:r>
              <a:rPr lang="zh-CN" altLang="en-US" smtClean="0"/>
              <a:t>表位置，从而可能在局部造成严重的聚集，性能急剧下降，即便</a:t>
            </a:r>
            <a:r>
              <a:rPr lang="en-US" altLang="zh-CN" smtClean="0"/>
              <a:t>hash</a:t>
            </a:r>
            <a:r>
              <a:rPr lang="zh-CN" altLang="en-US" smtClean="0"/>
              <a:t>表还很空</a:t>
            </a:r>
          </a:p>
          <a:p>
            <a:pPr lvl="1"/>
            <a:r>
              <a:rPr lang="zh-CN" altLang="en-US" smtClean="0"/>
              <a:t>而当表较满时，性能几乎一定会很差</a:t>
            </a:r>
          </a:p>
        </p:txBody>
      </p:sp>
    </p:spTree>
    <p:extLst>
      <p:ext uri="{BB962C8B-B14F-4D97-AF65-F5344CB8AC3E}">
        <p14:creationId xmlns:p14="http://schemas.microsoft.com/office/powerpoint/2010/main" val="3618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 smtClean="0"/>
              <a:t>初始化： 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(m)</a:t>
            </a:r>
          </a:p>
          <a:p>
            <a:r>
              <a:rPr lang="zh-CN" altLang="en-US" smtClean="0"/>
              <a:t>搜索、插入最坏情况： 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289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平均情况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888288" cy="5257800"/>
          </a:xfrm>
        </p:spPr>
        <p:txBody>
          <a:bodyPr/>
          <a:lstStyle/>
          <a:p>
            <a:r>
              <a:rPr lang="en-US" altLang="zh-CN" smtClean="0"/>
              <a:t>U</a:t>
            </a:r>
            <a:r>
              <a:rPr lang="en-US" altLang="zh-CN" baseline="-25000" smtClean="0"/>
              <a:t>n</a:t>
            </a:r>
            <a:r>
              <a:rPr lang="zh-CN" altLang="en-US" smtClean="0"/>
              <a:t>：一次不成功搜索平均检查的桶的数目</a:t>
            </a:r>
          </a:p>
          <a:p>
            <a:r>
              <a:rPr lang="en-US" altLang="zh-CN" smtClean="0"/>
              <a:t>S</a:t>
            </a:r>
            <a:r>
              <a:rPr lang="en-US" altLang="zh-CN" baseline="-25000" smtClean="0"/>
              <a:t>n</a:t>
            </a:r>
            <a:r>
              <a:rPr lang="zh-CN" altLang="en-US" smtClean="0"/>
              <a:t>：一次成功搜索平均检查的桶的数目</a:t>
            </a:r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>
                <a:latin typeface="Symbol" panose="05050102010706020507" pitchFamily="18" charset="2"/>
              </a:rPr>
              <a:t>a</a:t>
            </a:r>
            <a:r>
              <a:rPr lang="en-US" altLang="zh-CN" smtClean="0"/>
              <a:t>=n/m</a:t>
            </a:r>
            <a:r>
              <a:rPr lang="zh-CN" altLang="en-US" smtClean="0"/>
              <a:t>：负载因子</a:t>
            </a:r>
            <a:r>
              <a:rPr lang="en-US" altLang="zh-CN" smtClean="0"/>
              <a:t>——hash</a:t>
            </a:r>
            <a:r>
              <a:rPr lang="zh-CN" altLang="en-US" smtClean="0"/>
              <a:t>表满的程度</a:t>
            </a:r>
          </a:p>
          <a:p>
            <a:pPr lvl="1"/>
            <a:r>
              <a:rPr lang="en-US" altLang="zh-CN" smtClean="0"/>
              <a:t>0.5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en-US" altLang="zh-CN" baseline="-25000" smtClean="0"/>
              <a:t>n</a:t>
            </a:r>
            <a:r>
              <a:rPr lang="en-US" altLang="zh-CN" smtClean="0"/>
              <a:t>=1.5</a:t>
            </a:r>
            <a:r>
              <a:rPr lang="zh-CN" altLang="en-US" smtClean="0"/>
              <a:t>，</a:t>
            </a:r>
            <a:r>
              <a:rPr lang="en-US" altLang="zh-CN" smtClean="0"/>
              <a:t>U</a:t>
            </a:r>
            <a:r>
              <a:rPr lang="en-US" altLang="zh-CN" baseline="-25000" smtClean="0"/>
              <a:t>n</a:t>
            </a:r>
            <a:r>
              <a:rPr lang="en-US" altLang="zh-CN" smtClean="0"/>
              <a:t>=2.5</a:t>
            </a:r>
          </a:p>
          <a:p>
            <a:pPr lvl="1"/>
            <a:r>
              <a:rPr lang="en-US" altLang="zh-CN" smtClean="0"/>
              <a:t>0.8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en-US" altLang="zh-CN" baseline="-25000" smtClean="0"/>
              <a:t>n</a:t>
            </a:r>
            <a:r>
              <a:rPr lang="en-US" altLang="zh-CN" smtClean="0"/>
              <a:t>=5.5</a:t>
            </a:r>
            <a:r>
              <a:rPr lang="zh-CN" altLang="en-US" smtClean="0"/>
              <a:t>，</a:t>
            </a:r>
            <a:r>
              <a:rPr lang="en-US" altLang="zh-CN" smtClean="0"/>
              <a:t>U</a:t>
            </a:r>
            <a:r>
              <a:rPr lang="en-US" altLang="zh-CN" baseline="-25000" smtClean="0"/>
              <a:t>n</a:t>
            </a:r>
            <a:r>
              <a:rPr lang="en-US" altLang="zh-CN" smtClean="0"/>
              <a:t>=50.5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2600" y="2514600"/>
          <a:ext cx="6324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666880" imgH="457200" progId="Equation.3">
                  <p:embed/>
                </p:oleObj>
              </mc:Choice>
              <mc:Fallback>
                <p:oleObj name="Equation" r:id="rId3" imgW="2666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324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二次探测法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线性探测的缺点：聚集</a:t>
            </a:r>
            <a:r>
              <a:rPr lang="en-US" altLang="zh-CN" smtClean="0"/>
              <a:t>——h(k)</a:t>
            </a:r>
            <a:r>
              <a:rPr lang="zh-CN" altLang="en-US" smtClean="0"/>
              <a:t>不相同的（相近的）关键字发生冲突</a:t>
            </a:r>
          </a:p>
          <a:p>
            <a:r>
              <a:rPr lang="zh-CN" altLang="en-US" smtClean="0"/>
              <a:t>平方探测法：</a:t>
            </a:r>
            <a:r>
              <a:rPr lang="en-US" altLang="zh-CN" smtClean="0"/>
              <a:t>d=i</a:t>
            </a:r>
            <a:r>
              <a:rPr lang="en-US" altLang="zh-CN" baseline="30000" smtClean="0"/>
              <a:t>2</a:t>
            </a:r>
            <a:r>
              <a:rPr lang="en-US" altLang="zh-CN" smtClean="0"/>
              <a:t>——</a:t>
            </a:r>
            <a:br>
              <a:rPr lang="en-US" altLang="zh-CN" smtClean="0"/>
            </a:br>
            <a:r>
              <a:rPr lang="zh-CN" altLang="en-US" smtClean="0"/>
              <a:t>探测</a:t>
            </a:r>
            <a:r>
              <a:rPr lang="en-US" altLang="zh-CN" smtClean="0"/>
              <a:t>h(k)</a:t>
            </a:r>
            <a:r>
              <a:rPr lang="zh-CN" altLang="en-US" smtClean="0"/>
              <a:t>、</a:t>
            </a:r>
            <a:r>
              <a:rPr lang="en-US" altLang="zh-CN" smtClean="0"/>
              <a:t>h(k)+1</a:t>
            </a:r>
            <a:r>
              <a:rPr lang="zh-CN" altLang="en-US" smtClean="0"/>
              <a:t>、</a:t>
            </a:r>
            <a:r>
              <a:rPr lang="en-US" altLang="zh-CN" smtClean="0"/>
              <a:t>h(k)+4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</a:p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561793-9EF1-4F6B-8E6A-9F6ACAB526BA}" type="slidenum">
              <a:rPr lang="en-US" altLang="en-US">
                <a:solidFill>
                  <a:srgbClr val="4B4B4B"/>
                </a:solidFill>
              </a:rPr>
              <a:pPr eaLnBrk="1" hangingPunct="1"/>
              <a:t>136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与线性探测的比较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解决了局部聚集问题</a:t>
            </a:r>
          </a:p>
          <a:p>
            <a:r>
              <a:rPr lang="zh-CN" altLang="en-US" smtClean="0"/>
              <a:t>缺点：在表不满的情况下，也不能保证插入肯定成功</a:t>
            </a:r>
          </a:p>
        </p:txBody>
      </p:sp>
    </p:spTree>
    <p:extLst>
      <p:ext uri="{BB962C8B-B14F-4D97-AF65-F5344CB8AC3E}">
        <p14:creationId xmlns:p14="http://schemas.microsoft.com/office/powerpoint/2010/main" val="31936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双散列法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需要两个散列函数</a:t>
            </a:r>
            <a:endParaRPr lang="en-US" altLang="zh-CN" smtClean="0"/>
          </a:p>
          <a:p>
            <a:r>
              <a:rPr lang="zh-CN" altLang="en-US" smtClean="0"/>
              <a:t>第一个散列函数计算关键字的首选地址</a:t>
            </a:r>
            <a:endParaRPr lang="en-US" altLang="zh-CN" smtClean="0"/>
          </a:p>
          <a:p>
            <a:r>
              <a:rPr lang="zh-CN" altLang="en-US" smtClean="0"/>
              <a:t>一旦发生冲突，用第二个散列函数计算到下一地址的增量；或者直接计算下一个地址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双散列法将冲突处理也“随机化”，避免了“聚集”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4DC6F5-6F22-4B3E-BBD6-0FB3C05CC619}" type="slidenum">
              <a:rPr lang="en-US" altLang="en-US">
                <a:solidFill>
                  <a:srgbClr val="4B4B4B"/>
                </a:solidFill>
              </a:rPr>
              <a:pPr eaLnBrk="1" hangingPunct="1"/>
              <a:t>138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链表法</a:t>
            </a:r>
          </a:p>
        </p:txBody>
      </p:sp>
      <p:pic>
        <p:nvPicPr>
          <p:cNvPr id="79875" name="Picture 4" descr="of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2875"/>
            <a:ext cx="7161213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 Box 5"/>
          <p:cNvSpPr txBox="1">
            <a:spLocks noChangeArrowheads="1"/>
          </p:cNvSpPr>
          <p:nvPr/>
        </p:nvSpPr>
        <p:spPr bwMode="ltGray">
          <a:xfrm>
            <a:off x="5181600" y="2514600"/>
            <a:ext cx="3962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冲突：额外空间保存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相同</a:t>
            </a:r>
            <a:r>
              <a:rPr lang="en-US" altLang="zh-CN" sz="2000">
                <a:solidFill>
                  <a:srgbClr val="FF0000"/>
                </a:solidFill>
              </a:rPr>
              <a:t>hash</a:t>
            </a:r>
            <a:r>
              <a:rPr lang="zh-CN" altLang="en-US" sz="2000">
                <a:solidFill>
                  <a:srgbClr val="FF0000"/>
                </a:solidFill>
              </a:rPr>
              <a:t>函数值元素</a:t>
            </a: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一个链表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冲突情况下的插入、删除、搜索链表的插入、删除、搜索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Array1D</a:t>
            </a:r>
            <a:r>
              <a:rPr lang="zh-CN" altLang="en-US" smtClean="0"/>
              <a:t>类定义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1594"/>
            <a:ext cx="9144000" cy="5536406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class Array1D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Array1D(int size = 0);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 v);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copy constructor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~Array1D() {delete [] element;}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T&amp; operator[](int </a:t>
            </a:r>
            <a:r>
              <a:rPr lang="en-US" altLang="zh-CN" sz="1600" dirty="0" err="1" smtClean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) </a:t>
            </a:r>
            <a:r>
              <a:rPr lang="en-US" altLang="zh-CN" sz="1600" dirty="0" err="1" smtClean="0">
                <a:solidFill>
                  <a:srgbClr val="FF0000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int Size() {return size;}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Array1D&lt;T&gt;&amp; operator=(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 v);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 operator+()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unary +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Array1D&lt;T&gt;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operator+(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 operator-()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unary minus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Array1D&lt;T&gt; operator-(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 operator*(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Array1D&lt;T&gt;&amp; operator+=(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T&amp; x);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Array1D&lt;T&gt;&amp;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ReSize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sz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 int size;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 T *element;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1D array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1600" dirty="0" smtClean="0">
              <a:solidFill>
                <a:srgbClr val="0000FF"/>
              </a:solidFill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ltGray">
          <a:xfrm>
            <a:off x="6553200" y="2667000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重载下标操作符解决越界问题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ltGray">
          <a:xfrm flipH="1">
            <a:off x="3505200" y="3102816"/>
            <a:ext cx="3048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ltGray">
          <a:xfrm>
            <a:off x="6553200" y="3761842"/>
            <a:ext cx="1701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重载算术运算符实现数组整体运算</a:t>
            </a:r>
          </a:p>
        </p:txBody>
      </p:sp>
      <p:sp>
        <p:nvSpPr>
          <p:cNvPr id="45063" name="右大括号 7"/>
          <p:cNvSpPr>
            <a:spLocks/>
          </p:cNvSpPr>
          <p:nvPr/>
        </p:nvSpPr>
        <p:spPr bwMode="auto">
          <a:xfrm>
            <a:off x="5763727" y="3741252"/>
            <a:ext cx="538162" cy="1858663"/>
          </a:xfrm>
          <a:prstGeom prst="rightBrace">
            <a:avLst>
              <a:gd name="adj1" fmla="val 27987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32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链表法思想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通过哈希函数计算具有相同哈希地址的元素串在一个链表当中（归于一个子集合）</a:t>
            </a:r>
            <a:endParaRPr lang="en-US" altLang="zh-CN" smtClean="0"/>
          </a:p>
          <a:p>
            <a:r>
              <a:rPr lang="zh-CN" altLang="en-US" smtClean="0"/>
              <a:t>正常情况下，每个同义词链表长度都比较短，设有</a:t>
            </a:r>
            <a:r>
              <a:rPr lang="en-US" altLang="zh-CN" smtClean="0"/>
              <a:t>n</a:t>
            </a:r>
            <a:r>
              <a:rPr lang="zh-CN" altLang="en-US" smtClean="0"/>
              <a:t>个关键字存放到长度为</a:t>
            </a:r>
            <a:r>
              <a:rPr lang="en-US" altLang="zh-CN" smtClean="0"/>
              <a:t>m</a:t>
            </a:r>
            <a:r>
              <a:rPr lang="zh-CN" altLang="en-US" smtClean="0"/>
              <a:t>的散列表中，则每一个同义词链平均长度是</a:t>
            </a:r>
            <a:r>
              <a:rPr lang="en-US" altLang="zh-CN" smtClean="0"/>
              <a:t>n/m</a:t>
            </a:r>
            <a:r>
              <a:rPr lang="zh-CN" altLang="en-US" smtClean="0"/>
              <a:t>，效率可以接受</a:t>
            </a:r>
            <a:endParaRPr lang="en-US" altLang="zh-CN" smtClean="0"/>
          </a:p>
          <a:p>
            <a:r>
              <a:rPr lang="zh-CN" altLang="en-US" smtClean="0"/>
              <a:t>另一个优点是：除了解决冲突外，还可以解决溢出问题。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440171-4E69-45DA-8B22-4DCBFF4A0CB1}" type="slidenum">
              <a:rPr lang="en-US" altLang="en-US">
                <a:solidFill>
                  <a:srgbClr val="4B4B4B"/>
                </a:solidFill>
              </a:rPr>
              <a:pPr eaLnBrk="1" hangingPunct="1"/>
              <a:t>140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ChainHashTable</a:t>
            </a:r>
            <a:r>
              <a:rPr lang="zh-CN" altLang="en-US" smtClean="0"/>
              <a:t>类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95413"/>
            <a:ext cx="7772400" cy="47244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class ChainHashTable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ChainHashTable(int divisor = 11)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{m = divisor; ht = new SortedChain&lt;E,K&gt; [m];}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~ChainHashTable() {delete [] ht;}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bool 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{return ht[k % m].Search(k, e);}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ChainHashTable</a:t>
            </a:r>
            <a:r>
              <a:rPr lang="zh-CN" altLang="en-US" smtClean="0"/>
              <a:t>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{ht[e % m].DistinctInsert(e);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ChainHashTable&lt;E,K&gt;&amp; 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{ht[k % m].Delete(k, e); return *this;}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void Output() const;   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output the table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int m;                 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divisor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smtClean="0">
                <a:solidFill>
                  <a:schemeClr val="accent2"/>
                </a:solidFill>
                <a:latin typeface="Tahoma" panose="020B0604030504040204" pitchFamily="34" charset="0"/>
              </a:rPr>
              <a:t>SortedChain&lt;E,K&gt; *ht;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// array of chains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chemeClr val="accent2"/>
                </a:solidFill>
                <a:latin typeface="Tahoma" panose="020B0604030504040204" pitchFamily="34" charset="0"/>
              </a:rPr>
              <a:t>};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一点改进</a:t>
            </a:r>
          </a:p>
        </p:txBody>
      </p:sp>
      <p:pic>
        <p:nvPicPr>
          <p:cNvPr id="83971" name="Picture 4" descr="senti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7851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6"/>
          <p:cNvSpPr txBox="1">
            <a:spLocks noChangeArrowheads="1"/>
          </p:cNvSpPr>
          <p:nvPr/>
        </p:nvSpPr>
        <p:spPr bwMode="ltGray">
          <a:xfrm>
            <a:off x="5181600" y="2057400"/>
            <a:ext cx="3962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每个链表尾增加一个关键字为极大值的节点（哨兵）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链表搜索程序循环条件：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en-US" altLang="zh-CN" sz="2000">
                <a:solidFill>
                  <a:srgbClr val="FF0000"/>
                </a:solidFill>
              </a:rPr>
              <a:t>i &amp;&amp; (i-&gt;data&lt;k)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i-&gt;data &lt; k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溢出链表法时间复杂性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 smtClean="0"/>
              <a:t>链表长度为</a:t>
            </a:r>
            <a:r>
              <a:rPr lang="en-US" altLang="zh-CN" smtClean="0"/>
              <a:t>i</a:t>
            </a:r>
            <a:r>
              <a:rPr lang="zh-CN" altLang="en-US" smtClean="0"/>
              <a:t>，不成功搜索平均操作次数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平均链表长度</a:t>
            </a:r>
            <a:r>
              <a:rPr lang="en-US" altLang="zh-CN" smtClean="0"/>
              <a:t>n/m=</a:t>
            </a:r>
            <a:r>
              <a:rPr lang="en-US" altLang="zh-CN" smtClean="0">
                <a:latin typeface="Symbol" panose="05050102010706020507" pitchFamily="18" charset="2"/>
              </a:rPr>
              <a:t>a</a:t>
            </a:r>
            <a:r>
              <a:rPr lang="zh-CN" altLang="en-US" smtClean="0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	代入上式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>
                <a:latin typeface="Symbol" panose="05050102010706020507" pitchFamily="18" charset="2"/>
              </a:rPr>
              <a:t>a</a:t>
            </a:r>
            <a:r>
              <a:rPr lang="en-US" altLang="zh-CN" smtClean="0"/>
              <a:t>&lt;1</a:t>
            </a:r>
            <a:r>
              <a:rPr lang="zh-CN" altLang="en-US" smtClean="0"/>
              <a:t>时，</a:t>
            </a:r>
            <a:r>
              <a:rPr lang="en-US" altLang="zh-CN" smtClean="0"/>
              <a:t>U</a:t>
            </a:r>
            <a:r>
              <a:rPr lang="en-US" altLang="zh-CN" baseline="-25000" smtClean="0"/>
              <a:t>n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 smtClean="0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95600" y="1905000"/>
          <a:ext cx="3505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396800" imgH="444240" progId="Equation.3">
                  <p:embed/>
                </p:oleObj>
              </mc:Choice>
              <mc:Fallback>
                <p:oleObj name="Equation" r:id="rId3" imgW="1396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505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352800" y="3581400"/>
          <a:ext cx="2386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386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2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溢出链表法时间复杂性（续）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572000"/>
          </a:xfrm>
        </p:spPr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成功搜索</a:t>
            </a:r>
            <a:r>
              <a:rPr lang="en-US" altLang="zh-CN" smtClean="0">
                <a:sym typeface="Wingdings" panose="05000000000000000000" pitchFamily="2" charset="2"/>
              </a:rPr>
              <a:t>——</a:t>
            </a:r>
            <a:r>
              <a:rPr lang="zh-CN" altLang="en-US" smtClean="0">
                <a:sym typeface="Wingdings" panose="05000000000000000000" pitchFamily="2" charset="2"/>
              </a:rPr>
              <a:t>考虑关键字在链表中位置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不妨假定关键字按升序插入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插入第</a:t>
            </a:r>
            <a:r>
              <a:rPr lang="en-US" altLang="zh-CN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个关键字时，链表平均长度</a:t>
            </a:r>
            <a:r>
              <a:rPr lang="en-US" altLang="zh-CN" smtClean="0">
                <a:sym typeface="Wingdings" panose="05000000000000000000" pitchFamily="2" charset="2"/>
              </a:rPr>
              <a:t>(i-1)/b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而此关键字插入某个链表末尾，其搜索代价为</a:t>
            </a:r>
            <a:r>
              <a:rPr lang="en-US" altLang="zh-CN" smtClean="0">
                <a:sym typeface="Wingdings" panose="05000000000000000000" pitchFamily="2" charset="2"/>
              </a:rPr>
              <a:t>1+(i-1)/b</a:t>
            </a:r>
            <a:r>
              <a:rPr lang="zh-CN" altLang="en-US" smtClean="0">
                <a:sym typeface="Wingdings" panose="05000000000000000000" pitchFamily="2" charset="2"/>
              </a:rPr>
              <a:t>，因此有</a:t>
            </a:r>
          </a:p>
          <a:p>
            <a:endParaRPr lang="en-US" altLang="zh-CN" smtClean="0">
              <a:sym typeface="Wingdings" panose="05000000000000000000" pitchFamily="2" charset="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49400" y="3886200"/>
          <a:ext cx="6959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616120" imgH="431640" progId="Equation.3">
                  <p:embed/>
                </p:oleObj>
              </mc:Choice>
              <mc:Fallback>
                <p:oleObj name="Equation" r:id="rId3" imgW="261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886200"/>
                        <a:ext cx="6959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1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</a:t>
            </a:r>
            <a:r>
              <a:rPr lang="zh-CN" altLang="en-US" smtClean="0"/>
              <a:t>小结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散列表的两大关键</a:t>
            </a:r>
            <a:endParaRPr lang="en-US" altLang="zh-CN" smtClean="0"/>
          </a:p>
          <a:p>
            <a:pPr lvl="1"/>
            <a:r>
              <a:rPr lang="zh-CN" altLang="en-US" smtClean="0"/>
              <a:t>散列函数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i="1" smtClean="0"/>
              <a:t>h(k) = k % D</a:t>
            </a:r>
          </a:p>
          <a:p>
            <a:pPr lvl="1"/>
            <a:r>
              <a:rPr lang="zh-CN" altLang="en-US" smtClean="0"/>
              <a:t>解决冲突的策略</a:t>
            </a:r>
            <a:endParaRPr lang="en-US" altLang="zh-CN" smtClean="0"/>
          </a:p>
          <a:p>
            <a:pPr lvl="2"/>
            <a:r>
              <a:rPr lang="zh-CN" altLang="en-US" smtClean="0"/>
              <a:t>线性开型寻址：简单，但容易造成堆积</a:t>
            </a:r>
            <a:endParaRPr lang="en-US" altLang="zh-CN" smtClean="0"/>
          </a:p>
          <a:p>
            <a:pPr lvl="2"/>
            <a:r>
              <a:rPr lang="zh-CN" altLang="en-US" smtClean="0"/>
              <a:t>双散列开型寻址：稍复杂，可部分解决堆积（更随机）</a:t>
            </a:r>
            <a:endParaRPr lang="en-US" altLang="zh-CN" smtClean="0"/>
          </a:p>
          <a:p>
            <a:pPr lvl="2"/>
            <a:r>
              <a:rPr lang="zh-CN" altLang="en-US" smtClean="0"/>
              <a:t>链表法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480BF9-4F55-4B0B-9F92-C708675ECD35}" type="slidenum">
              <a:rPr lang="en-US" altLang="en-US">
                <a:solidFill>
                  <a:srgbClr val="4B4B4B"/>
                </a:solidFill>
              </a:rPr>
              <a:pPr eaLnBrk="1" hangingPunct="1"/>
              <a:t>146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设一个哈希表的地址区间为</a:t>
            </a:r>
            <a:r>
              <a:rPr lang="en-US" altLang="zh-CN" smtClean="0"/>
              <a:t>0-18</a:t>
            </a:r>
            <a:r>
              <a:rPr lang="zh-CN" altLang="en-US" smtClean="0"/>
              <a:t>，哈希函数为</a:t>
            </a:r>
            <a:r>
              <a:rPr lang="en-US" altLang="zh-CN" smtClean="0"/>
              <a:t>H(K)=K mod 19</a:t>
            </a:r>
            <a:r>
              <a:rPr lang="zh-CN" altLang="en-US" smtClean="0"/>
              <a:t>。采用线性探测法处理冲突，请将关键字序列</a:t>
            </a:r>
            <a:r>
              <a:rPr lang="en-US" altLang="zh-CN" smtClean="0"/>
              <a:t>19</a:t>
            </a:r>
            <a:r>
              <a:rPr lang="zh-CN" altLang="en-US" smtClean="0"/>
              <a:t>，</a:t>
            </a:r>
            <a:r>
              <a:rPr lang="en-US" altLang="zh-CN" smtClean="0"/>
              <a:t>14</a:t>
            </a:r>
            <a:r>
              <a:rPr lang="zh-CN" altLang="en-US" smtClean="0"/>
              <a:t>，</a:t>
            </a:r>
            <a:r>
              <a:rPr lang="en-US" altLang="zh-CN" smtClean="0"/>
              <a:t>23</a:t>
            </a:r>
            <a:r>
              <a:rPr lang="zh-CN" altLang="en-US" smtClean="0"/>
              <a:t>，</a:t>
            </a:r>
            <a:r>
              <a:rPr lang="en-US" altLang="zh-CN" smtClean="0"/>
              <a:t>01</a:t>
            </a:r>
            <a:r>
              <a:rPr lang="zh-CN" altLang="en-US" smtClean="0"/>
              <a:t>，</a:t>
            </a:r>
            <a:r>
              <a:rPr lang="en-US" altLang="zh-CN" smtClean="0"/>
              <a:t>68</a:t>
            </a:r>
            <a:r>
              <a:rPr lang="zh-CN" altLang="en-US" smtClean="0"/>
              <a:t>，</a:t>
            </a:r>
            <a:r>
              <a:rPr lang="en-US" altLang="zh-CN" smtClean="0"/>
              <a:t>20</a:t>
            </a:r>
            <a:r>
              <a:rPr lang="zh-CN" altLang="en-US" smtClean="0"/>
              <a:t>，</a:t>
            </a:r>
            <a:r>
              <a:rPr lang="en-US" altLang="zh-CN" smtClean="0"/>
              <a:t>84</a:t>
            </a:r>
            <a:r>
              <a:rPr lang="zh-CN" altLang="en-US" smtClean="0"/>
              <a:t>，</a:t>
            </a:r>
            <a:r>
              <a:rPr lang="en-US" altLang="zh-CN" smtClean="0"/>
              <a:t>27</a:t>
            </a:r>
            <a:r>
              <a:rPr lang="zh-CN" altLang="en-US" smtClean="0"/>
              <a:t>，</a:t>
            </a:r>
            <a:r>
              <a:rPr lang="en-US" altLang="zh-CN" smtClean="0"/>
              <a:t>55</a:t>
            </a:r>
            <a:r>
              <a:rPr lang="zh-CN" altLang="en-US" smtClean="0"/>
              <a:t>，</a:t>
            </a:r>
            <a:r>
              <a:rPr lang="en-US" altLang="zh-CN" smtClean="0"/>
              <a:t>11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79</a:t>
            </a:r>
            <a:r>
              <a:rPr lang="zh-CN" altLang="en-US" smtClean="0"/>
              <a:t>，</a:t>
            </a:r>
            <a:r>
              <a:rPr lang="en-US" altLang="zh-CN" smtClean="0"/>
              <a:t>12</a:t>
            </a:r>
            <a:r>
              <a:rPr lang="zh-CN" altLang="en-US" smtClean="0"/>
              <a:t>依次存储到哈希表中，画出结果，并计算平均查找长度。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B4673D-B828-47A9-9404-808B3CB48BD4}" type="slidenum">
              <a:rPr lang="en-US" altLang="en-US">
                <a:solidFill>
                  <a:srgbClr val="4B4B4B"/>
                </a:solidFill>
              </a:rPr>
              <a:pPr eaLnBrk="1" hangingPunct="1"/>
              <a:t>147</a:t>
            </a:fld>
            <a:endParaRPr lang="en-US" altLang="en-US">
              <a:solidFill>
                <a:srgbClr val="4B4B4B"/>
              </a:solidFill>
            </a:endParaRPr>
          </a:p>
        </p:txBody>
      </p:sp>
      <p:grpSp>
        <p:nvGrpSpPr>
          <p:cNvPr id="2" name="组合 55"/>
          <p:cNvGrpSpPr>
            <a:grpSpLocks/>
          </p:cNvGrpSpPr>
          <p:nvPr/>
        </p:nvGrpSpPr>
        <p:grpSpPr bwMode="auto">
          <a:xfrm>
            <a:off x="1163638" y="4767263"/>
            <a:ext cx="6816725" cy="993775"/>
            <a:chOff x="1163638" y="4767263"/>
            <a:chExt cx="6816725" cy="993775"/>
          </a:xfrm>
        </p:grpSpPr>
        <p:sp>
          <p:nvSpPr>
            <p:cNvPr id="5" name="矩形 4"/>
            <p:cNvSpPr/>
            <p:nvPr/>
          </p:nvSpPr>
          <p:spPr bwMode="auto">
            <a:xfrm>
              <a:off x="11636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5224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8811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2399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5987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9575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3162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6750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0338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3926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513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1101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4689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8277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1864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54526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90403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262813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621588" y="5043488"/>
              <a:ext cx="358775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6041" name="TextBox 23"/>
            <p:cNvSpPr txBox="1">
              <a:spLocks noChangeArrowheads="1"/>
            </p:cNvSpPr>
            <p:nvPr/>
          </p:nvSpPr>
          <p:spPr bwMode="auto">
            <a:xfrm>
              <a:off x="11636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2" name="TextBox 24"/>
            <p:cNvSpPr txBox="1">
              <a:spLocks noChangeArrowheads="1"/>
            </p:cNvSpPr>
            <p:nvPr/>
          </p:nvSpPr>
          <p:spPr bwMode="auto">
            <a:xfrm>
              <a:off x="15224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3" name="TextBox 25"/>
            <p:cNvSpPr txBox="1">
              <a:spLocks noChangeArrowheads="1"/>
            </p:cNvSpPr>
            <p:nvPr/>
          </p:nvSpPr>
          <p:spPr bwMode="auto">
            <a:xfrm>
              <a:off x="18811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4" name="TextBox 26"/>
            <p:cNvSpPr txBox="1">
              <a:spLocks noChangeArrowheads="1"/>
            </p:cNvSpPr>
            <p:nvPr/>
          </p:nvSpPr>
          <p:spPr bwMode="auto">
            <a:xfrm>
              <a:off x="22399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5" name="TextBox 27"/>
            <p:cNvSpPr txBox="1">
              <a:spLocks noChangeArrowheads="1"/>
            </p:cNvSpPr>
            <p:nvPr/>
          </p:nvSpPr>
          <p:spPr bwMode="auto">
            <a:xfrm>
              <a:off x="25987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6" name="TextBox 28"/>
            <p:cNvSpPr txBox="1">
              <a:spLocks noChangeArrowheads="1"/>
            </p:cNvSpPr>
            <p:nvPr/>
          </p:nvSpPr>
          <p:spPr bwMode="auto">
            <a:xfrm>
              <a:off x="29575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7" name="TextBox 29"/>
            <p:cNvSpPr txBox="1">
              <a:spLocks noChangeArrowheads="1"/>
            </p:cNvSpPr>
            <p:nvPr/>
          </p:nvSpPr>
          <p:spPr bwMode="auto">
            <a:xfrm>
              <a:off x="33162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8" name="TextBox 30"/>
            <p:cNvSpPr txBox="1">
              <a:spLocks noChangeArrowheads="1"/>
            </p:cNvSpPr>
            <p:nvPr/>
          </p:nvSpPr>
          <p:spPr bwMode="auto">
            <a:xfrm>
              <a:off x="36750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49" name="TextBox 31"/>
            <p:cNvSpPr txBox="1">
              <a:spLocks noChangeArrowheads="1"/>
            </p:cNvSpPr>
            <p:nvPr/>
          </p:nvSpPr>
          <p:spPr bwMode="auto">
            <a:xfrm>
              <a:off x="40338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0" name="TextBox 32"/>
            <p:cNvSpPr txBox="1">
              <a:spLocks noChangeArrowheads="1"/>
            </p:cNvSpPr>
            <p:nvPr/>
          </p:nvSpPr>
          <p:spPr bwMode="auto">
            <a:xfrm>
              <a:off x="43926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9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1" name="TextBox 33"/>
            <p:cNvSpPr txBox="1">
              <a:spLocks noChangeArrowheads="1"/>
            </p:cNvSpPr>
            <p:nvPr/>
          </p:nvSpPr>
          <p:spPr bwMode="auto">
            <a:xfrm>
              <a:off x="47513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10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2" name="TextBox 34"/>
            <p:cNvSpPr txBox="1">
              <a:spLocks noChangeArrowheads="1"/>
            </p:cNvSpPr>
            <p:nvPr/>
          </p:nvSpPr>
          <p:spPr bwMode="auto">
            <a:xfrm>
              <a:off x="51101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3" name="TextBox 35"/>
            <p:cNvSpPr txBox="1">
              <a:spLocks noChangeArrowheads="1"/>
            </p:cNvSpPr>
            <p:nvPr/>
          </p:nvSpPr>
          <p:spPr bwMode="auto">
            <a:xfrm>
              <a:off x="54689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12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4" name="TextBox 36"/>
            <p:cNvSpPr txBox="1">
              <a:spLocks noChangeArrowheads="1"/>
            </p:cNvSpPr>
            <p:nvPr/>
          </p:nvSpPr>
          <p:spPr bwMode="auto">
            <a:xfrm>
              <a:off x="58277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13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5" name="TextBox 37"/>
            <p:cNvSpPr txBox="1">
              <a:spLocks noChangeArrowheads="1"/>
            </p:cNvSpPr>
            <p:nvPr/>
          </p:nvSpPr>
          <p:spPr bwMode="auto">
            <a:xfrm>
              <a:off x="61864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14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6" name="TextBox 38"/>
            <p:cNvSpPr txBox="1">
              <a:spLocks noChangeArrowheads="1"/>
            </p:cNvSpPr>
            <p:nvPr/>
          </p:nvSpPr>
          <p:spPr bwMode="auto">
            <a:xfrm>
              <a:off x="654526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15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7" name="TextBox 39"/>
            <p:cNvSpPr txBox="1">
              <a:spLocks noChangeArrowheads="1"/>
            </p:cNvSpPr>
            <p:nvPr/>
          </p:nvSpPr>
          <p:spPr bwMode="auto">
            <a:xfrm>
              <a:off x="690403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16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8" name="TextBox 40"/>
            <p:cNvSpPr txBox="1">
              <a:spLocks noChangeArrowheads="1"/>
            </p:cNvSpPr>
            <p:nvPr/>
          </p:nvSpPr>
          <p:spPr bwMode="auto">
            <a:xfrm>
              <a:off x="7262813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17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59" name="TextBox 41"/>
            <p:cNvSpPr txBox="1">
              <a:spLocks noChangeArrowheads="1"/>
            </p:cNvSpPr>
            <p:nvPr/>
          </p:nvSpPr>
          <p:spPr bwMode="auto">
            <a:xfrm>
              <a:off x="7621588" y="476726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18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0" name="TextBox 42"/>
            <p:cNvSpPr txBox="1">
              <a:spLocks noChangeArrowheads="1"/>
            </p:cNvSpPr>
            <p:nvPr/>
          </p:nvSpPr>
          <p:spPr bwMode="auto">
            <a:xfrm>
              <a:off x="11636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19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1" name="TextBox 43"/>
            <p:cNvSpPr txBox="1">
              <a:spLocks noChangeArrowheads="1"/>
            </p:cNvSpPr>
            <p:nvPr/>
          </p:nvSpPr>
          <p:spPr bwMode="auto">
            <a:xfrm>
              <a:off x="61864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14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2" name="TextBox 44"/>
            <p:cNvSpPr txBox="1">
              <a:spLocks noChangeArrowheads="1"/>
            </p:cNvSpPr>
            <p:nvPr/>
          </p:nvSpPr>
          <p:spPr bwMode="auto">
            <a:xfrm>
              <a:off x="25987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23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3" name="TextBox 45"/>
            <p:cNvSpPr txBox="1">
              <a:spLocks noChangeArrowheads="1"/>
            </p:cNvSpPr>
            <p:nvPr/>
          </p:nvSpPr>
          <p:spPr bwMode="auto">
            <a:xfrm>
              <a:off x="152241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FF0000"/>
                  </a:solidFill>
                </a:rPr>
                <a:t>01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4" name="TextBox 46"/>
            <p:cNvSpPr txBox="1">
              <a:spLocks noChangeArrowheads="1"/>
            </p:cNvSpPr>
            <p:nvPr/>
          </p:nvSpPr>
          <p:spPr bwMode="auto">
            <a:xfrm>
              <a:off x="5110163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65" name="TextBox 47"/>
            <p:cNvSpPr txBox="1">
              <a:spLocks noChangeArrowheads="1"/>
            </p:cNvSpPr>
            <p:nvPr/>
          </p:nvSpPr>
          <p:spPr bwMode="auto">
            <a:xfrm>
              <a:off x="152241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6" name="TextBox 48"/>
            <p:cNvSpPr txBox="1">
              <a:spLocks noChangeArrowheads="1"/>
            </p:cNvSpPr>
            <p:nvPr/>
          </p:nvSpPr>
          <p:spPr bwMode="auto">
            <a:xfrm>
              <a:off x="11636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7" name="TextBox 49"/>
            <p:cNvSpPr txBox="1">
              <a:spLocks noChangeArrowheads="1"/>
            </p:cNvSpPr>
            <p:nvPr/>
          </p:nvSpPr>
          <p:spPr bwMode="auto">
            <a:xfrm>
              <a:off x="259873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8" name="TextBox 50"/>
            <p:cNvSpPr txBox="1">
              <a:spLocks noChangeArrowheads="1"/>
            </p:cNvSpPr>
            <p:nvPr/>
          </p:nvSpPr>
          <p:spPr bwMode="auto">
            <a:xfrm>
              <a:off x="5110163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69" name="TextBox 51"/>
            <p:cNvSpPr txBox="1">
              <a:spLocks noChangeArrowheads="1"/>
            </p:cNvSpPr>
            <p:nvPr/>
          </p:nvSpPr>
          <p:spPr bwMode="auto">
            <a:xfrm>
              <a:off x="61864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00CC"/>
                  </a:solidFill>
                </a:rPr>
                <a:t>1</a:t>
              </a:r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0" name="TextBox 52"/>
            <p:cNvSpPr txBox="1">
              <a:spLocks noChangeArrowheads="1"/>
            </p:cNvSpPr>
            <p:nvPr/>
          </p:nvSpPr>
          <p:spPr bwMode="auto">
            <a:xfrm>
              <a:off x="1881188" y="5484813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0000CC"/>
                </a:solidFill>
              </a:endParaRPr>
            </a:p>
          </p:txBody>
        </p:sp>
        <p:sp>
          <p:nvSpPr>
            <p:cNvPr id="86071" name="TextBox 53"/>
            <p:cNvSpPr txBox="1">
              <a:spLocks noChangeArrowheads="1"/>
            </p:cNvSpPr>
            <p:nvPr/>
          </p:nvSpPr>
          <p:spPr bwMode="auto">
            <a:xfrm>
              <a:off x="188118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6072" name="TextBox 54"/>
            <p:cNvSpPr txBox="1">
              <a:spLocks noChangeArrowheads="1"/>
            </p:cNvSpPr>
            <p:nvPr/>
          </p:nvSpPr>
          <p:spPr bwMode="auto">
            <a:xfrm>
              <a:off x="4033838" y="512603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19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假定关键字</a:t>
            </a:r>
            <a:r>
              <a:rPr lang="en-US" altLang="zh-CN" smtClean="0"/>
              <a:t>K=2789465</a:t>
            </a:r>
            <a:r>
              <a:rPr lang="zh-CN" altLang="en-US" smtClean="0"/>
              <a:t>，允许存储地址为三位十进制数，现得到的散列地址为</a:t>
            </a:r>
            <a:r>
              <a:rPr lang="en-US" altLang="zh-CN" smtClean="0"/>
              <a:t>149</a:t>
            </a:r>
            <a:r>
              <a:rPr lang="zh-CN" altLang="en-US" smtClean="0"/>
              <a:t>，则所采用的构建哈希函数的方法是</a:t>
            </a:r>
            <a:r>
              <a:rPr lang="en-US" altLang="zh-CN" smtClean="0"/>
              <a:t>_______</a:t>
            </a:r>
            <a:r>
              <a:rPr lang="zh-CN" altLang="en-US" smtClean="0"/>
              <a:t>。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．除留余数法，模为</a:t>
            </a:r>
            <a:r>
              <a:rPr lang="en-US" altLang="zh-CN" smtClean="0">
                <a:solidFill>
                  <a:srgbClr val="FF0000"/>
                </a:solidFill>
              </a:rPr>
              <a:t>23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．平方取中法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C</a:t>
            </a:r>
            <a:r>
              <a:rPr lang="zh-CN" altLang="en-US" smtClean="0">
                <a:solidFill>
                  <a:srgbClr val="FF0000"/>
                </a:solidFill>
              </a:rPr>
              <a:t>．移位叠加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>
                <a:solidFill>
                  <a:srgbClr val="FF0000"/>
                </a:solidFill>
              </a:rPr>
              <a:t>．间界叠加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26F9C3-D524-441F-A281-6356F4163421}" type="slidenum">
              <a:rPr lang="en-US" altLang="en-US">
                <a:solidFill>
                  <a:srgbClr val="4B4B4B"/>
                </a:solidFill>
              </a:rPr>
              <a:pPr eaLnBrk="1" hangingPunct="1"/>
              <a:t>148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为提高散列（</a:t>
            </a:r>
            <a:r>
              <a:rPr lang="en-US" altLang="zh-CN" smtClean="0"/>
              <a:t>Hash</a:t>
            </a:r>
            <a:r>
              <a:rPr lang="zh-CN" altLang="en-US" smtClean="0"/>
              <a:t>）表的查找效率，可以采取的正确措施是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/>
              <a:t>I</a:t>
            </a:r>
            <a:r>
              <a:rPr lang="zh-CN" altLang="en-US" smtClean="0"/>
              <a:t>． 增大装填因子</a:t>
            </a:r>
            <a:r>
              <a:rPr lang="en-US" smtClean="0"/>
              <a:t> </a:t>
            </a:r>
            <a:endParaRPr lang="zh-CN" altLang="en-US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/>
              <a:t>II</a:t>
            </a:r>
            <a:r>
              <a:rPr lang="zh-CN" altLang="en-US" smtClean="0"/>
              <a:t>． 设计冲突少的散列函数</a:t>
            </a:r>
            <a:r>
              <a:rPr lang="en-US" smtClean="0"/>
              <a:t> </a:t>
            </a:r>
            <a:endParaRPr lang="zh-CN" altLang="en-US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/>
              <a:t>III</a:t>
            </a:r>
            <a:r>
              <a:rPr lang="zh-CN" altLang="en-US" smtClean="0"/>
              <a:t>．处理冲突时避免产生聚集现象</a:t>
            </a:r>
            <a:r>
              <a:rPr lang="en-US" smtClean="0"/>
              <a:t> </a:t>
            </a:r>
            <a:endParaRPr lang="zh-CN" altLang="en-US" smtClean="0"/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．仅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．仅</a:t>
            </a:r>
            <a:r>
              <a:rPr lang="en-US" altLang="zh-CN" smtClean="0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．仅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II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>
                <a:solidFill>
                  <a:srgbClr val="FF0000"/>
                </a:solidFill>
              </a:rPr>
              <a:t>．仅</a:t>
            </a:r>
            <a:r>
              <a:rPr lang="en-US" altLang="zh-CN" smtClean="0">
                <a:solidFill>
                  <a:srgbClr val="FF0000"/>
                </a:solidFill>
              </a:rPr>
              <a:t>II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III 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C431F2-31AF-4E77-900D-1182BE8A9FAE}" type="slidenum">
              <a:rPr lang="en-US" altLang="en-US">
                <a:solidFill>
                  <a:srgbClr val="4B4B4B"/>
                </a:solidFill>
              </a:rPr>
              <a:pPr eaLnBrk="1" hangingPunct="1"/>
              <a:t>149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Array1D&lt;T&gt;::Array1D(int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Constructor for one-dimensional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0)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BadInitializers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size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element = new 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ltGray">
          <a:xfrm>
            <a:off x="6477000" y="1273753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构造一个空的一维数组</a:t>
            </a:r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ltGray">
          <a:xfrm flipH="1">
            <a:off x="5334000" y="17526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9011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线性表、矩阵、堆栈、队列、字典</a:t>
            </a:r>
            <a:endParaRPr lang="en-US" altLang="zh-CN" dirty="0" smtClean="0"/>
          </a:p>
          <a:p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选择、冒泡、插入、箱子、基数</a:t>
            </a:r>
            <a:endParaRPr lang="en-US" altLang="zh-CN" dirty="0" smtClean="0"/>
          </a:p>
          <a:p>
            <a:r>
              <a:rPr lang="zh-CN" altLang="en-US" dirty="0" smtClean="0"/>
              <a:t>查找算法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二分、</a:t>
            </a:r>
            <a:r>
              <a:rPr lang="en-US" altLang="zh-CN" dirty="0" smtClean="0"/>
              <a:t>Hash</a:t>
            </a:r>
            <a:endParaRPr lang="zh-CN" altLang="en-US" dirty="0" smtClean="0"/>
          </a:p>
        </p:txBody>
      </p:sp>
      <p:sp>
        <p:nvSpPr>
          <p:cNvPr id="9011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0073ED-F131-4300-BE93-FDE3426EC17D}" type="slidenum">
              <a:rPr lang="en-US" altLang="en-US">
                <a:solidFill>
                  <a:srgbClr val="4B4B4B"/>
                </a:solidFill>
              </a:rPr>
              <a:pPr eaLnBrk="1" hangingPunct="1"/>
              <a:t>150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3-7</a:t>
            </a:r>
            <a:r>
              <a:rPr lang="zh-CN" altLang="en-US" smtClean="0"/>
              <a:t>章小结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特别重要的知识点</a:t>
            </a:r>
            <a:endParaRPr lang="en-US" altLang="zh-CN" smtClean="0"/>
          </a:p>
          <a:p>
            <a:pPr lvl="1"/>
            <a:r>
              <a:rPr lang="zh-CN" altLang="en-US" smtClean="0"/>
              <a:t>线性表含义、描述、操作、性能分析</a:t>
            </a:r>
            <a:endParaRPr lang="en-US" altLang="zh-CN" smtClean="0"/>
          </a:p>
          <a:p>
            <a:pPr lvl="1"/>
            <a:r>
              <a:rPr lang="zh-CN" altLang="en-US" smtClean="0"/>
              <a:t>特殊矩阵和稀疏矩阵的表示</a:t>
            </a:r>
            <a:endParaRPr lang="en-US" altLang="zh-CN" smtClean="0"/>
          </a:p>
          <a:p>
            <a:pPr lvl="1"/>
            <a:r>
              <a:rPr lang="zh-CN" altLang="en-US" smtClean="0"/>
              <a:t>栈和队列的原理、操作</a:t>
            </a:r>
            <a:endParaRPr lang="en-US" altLang="zh-CN" smtClean="0"/>
          </a:p>
          <a:p>
            <a:pPr lvl="1"/>
            <a:r>
              <a:rPr lang="en-US" altLang="zh-CN" smtClean="0"/>
              <a:t>Hash</a:t>
            </a:r>
            <a:r>
              <a:rPr lang="zh-CN" altLang="en-US" smtClean="0"/>
              <a:t>过程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DFF31D-88F3-47A8-AE8F-84E7C1C79E43}" type="slidenum">
              <a:rPr lang="en-US" altLang="en-US">
                <a:solidFill>
                  <a:srgbClr val="4B4B4B"/>
                </a:solidFill>
              </a:rPr>
              <a:pPr eaLnBrk="1" hangingPunct="1"/>
              <a:t>151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  <a:t>152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拷贝构造函数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Array1D&lt;T&gt;::Array1D(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Array1D&lt;T&gt;&amp; v)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Copy constructor for one-dimensional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size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v.size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element =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new T[size];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get space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size;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++)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copy elements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element[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v.element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ltGray">
          <a:xfrm>
            <a:off x="6629400" y="731837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构造一个内容与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>
                <a:solidFill>
                  <a:srgbClr val="FF0000"/>
                </a:solidFill>
              </a:rPr>
              <a:t>一样的一维数组</a:t>
            </a:r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ltGray">
          <a:xfrm flipH="1">
            <a:off x="5791200" y="1295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</a:t>
            </a:r>
            <a:r>
              <a:rPr lang="en-US" altLang="zh-CN" smtClean="0"/>
              <a:t>[]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T&amp; Array1D&lt;T&gt;::operator[](int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)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Return reference to element </a:t>
            </a:r>
            <a:r>
              <a:rPr lang="en-US" altLang="zh-CN" sz="24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0 ||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&gt;= size)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OutOfBounds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return element[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 dirty="0" smtClean="0"/>
              <a:t>可像普通数组一样使用</a:t>
            </a:r>
            <a:r>
              <a:rPr lang="en-US" altLang="zh-CN" dirty="0" smtClean="0"/>
              <a:t>Array1D</a:t>
            </a:r>
          </a:p>
          <a:p>
            <a:pPr lvl="1" eaLnBrk="1" hangingPunct="1"/>
            <a:r>
              <a:rPr lang="en-US" altLang="zh-CN" dirty="0" smtClean="0"/>
              <a:t>X[1] = 2 * Y[3]</a:t>
            </a:r>
          </a:p>
          <a:p>
            <a:pPr lvl="1" eaLnBrk="1" hangingPunct="1"/>
            <a:r>
              <a:rPr lang="en-US" altLang="zh-CN" dirty="0" smtClean="0"/>
              <a:t>Y[3]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Y.operator</a:t>
            </a:r>
            <a:r>
              <a:rPr lang="en-US" altLang="zh-CN" dirty="0" smtClean="0"/>
              <a:t>[3]</a:t>
            </a:r>
            <a:r>
              <a:rPr lang="zh-CN" altLang="en-US" dirty="0" smtClean="0"/>
              <a:t>，得到元素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的引用</a:t>
            </a:r>
            <a:r>
              <a:rPr lang="en-US" altLang="zh-CN" dirty="0" smtClean="0"/>
              <a:t>(T&amp;)</a:t>
            </a:r>
          </a:p>
          <a:p>
            <a:pPr lvl="1" eaLnBrk="1" hangingPunct="1"/>
            <a:r>
              <a:rPr lang="zh-CN" altLang="en-US" dirty="0" smtClean="0"/>
              <a:t>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，赋予</a:t>
            </a:r>
            <a:r>
              <a:rPr lang="en-US" altLang="zh-CN" dirty="0" smtClean="0"/>
              <a:t>X[1]——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的引用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ltGray">
          <a:xfrm>
            <a:off x="7083425" y="14557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检查越界</a:t>
            </a: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ltGray">
          <a:xfrm flipH="1">
            <a:off x="4876800" y="2133600"/>
            <a:ext cx="2438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复杂性简要分析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构造函数和析构函数</a:t>
            </a:r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为基本数据类型：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(1)——</a:t>
            </a:r>
            <a:r>
              <a:rPr lang="zh-CN" altLang="en-US" smtClean="0"/>
              <a:t>只分配内存</a:t>
            </a:r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为用户自定义类：</a:t>
            </a:r>
            <a:r>
              <a:rPr lang="en-US" altLang="zh-CN" smtClean="0"/>
              <a:t>O(size)——</a:t>
            </a:r>
            <a:r>
              <a:rPr lang="zh-CN" altLang="en-US" smtClean="0"/>
              <a:t>还要调用</a:t>
            </a:r>
            <a:r>
              <a:rPr lang="en-US" altLang="zh-CN" smtClean="0"/>
              <a:t>T</a:t>
            </a:r>
            <a:r>
              <a:rPr lang="zh-CN" altLang="en-US" smtClean="0"/>
              <a:t>的构造函数</a:t>
            </a:r>
          </a:p>
          <a:p>
            <a:pPr eaLnBrk="1" hangingPunct="1"/>
            <a:r>
              <a:rPr lang="en-US" altLang="zh-CN" smtClean="0"/>
              <a:t>[]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(1)---</a:t>
            </a:r>
            <a:r>
              <a:rPr lang="zh-CN" altLang="en-US" smtClean="0">
                <a:solidFill>
                  <a:srgbClr val="FF0000"/>
                </a:solidFill>
              </a:rPr>
              <a:t>直接返回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其他：</a:t>
            </a:r>
            <a:r>
              <a:rPr lang="en-US" altLang="zh-CN" smtClean="0">
                <a:cs typeface="Times New Roman" pitchFamily="18" charset="0"/>
              </a:rPr>
              <a:t>O</a:t>
            </a:r>
            <a:r>
              <a:rPr lang="en-US" altLang="zh-CN" smtClean="0"/>
              <a:t>(size)---</a:t>
            </a:r>
            <a:r>
              <a:rPr lang="zh-CN" altLang="en-US" smtClean="0">
                <a:solidFill>
                  <a:srgbClr val="FF0000"/>
                </a:solidFill>
              </a:rPr>
              <a:t>逐元素处理</a:t>
            </a:r>
            <a:r>
              <a:rPr lang="en-US" altLang="zh-CN" smtClean="0">
                <a:solidFill>
                  <a:srgbClr val="FF0000"/>
                </a:solidFill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6615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Array2D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递归：一维数组（行）的一维数组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Array2D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Array2D&lt;T&gt;&amp;);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…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Rows()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{return rows;}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Columns()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{return cols;}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	 …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int rows, cols;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array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Array1D&lt;T&gt; *row;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// array of 1D arrays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  <p:sp>
        <p:nvSpPr>
          <p:cNvPr id="56324" name="圆角矩形 6"/>
          <p:cNvSpPr>
            <a:spLocks noChangeArrowheads="1"/>
          </p:cNvSpPr>
          <p:nvPr/>
        </p:nvSpPr>
        <p:spPr bwMode="auto">
          <a:xfrm>
            <a:off x="1710466" y="5141587"/>
            <a:ext cx="1764254" cy="35307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632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66E855F-4C85-479B-96F2-C466CF8FD3BA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学习目标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多维数组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的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存储和表示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方法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对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特殊矩阵进行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压缩</a:t>
            </a:r>
            <a:r>
              <a:rPr lang="zh-CN" altLang="en-US" spc="-1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存储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时的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下标变换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公式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了解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稀疏矩阵的压缩存储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表示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方法及适用范围</a:t>
            </a:r>
            <a:endParaRPr lang="en-US" altLang="zh-CN" spc="-15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散列表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的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存储和表示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方法</a:t>
            </a:r>
            <a:endParaRPr lang="en-US" altLang="zh-CN" spc="-15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散列算法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及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适用范围</a:t>
            </a:r>
            <a:endParaRPr lang="en-US" altLang="zh-CN" spc="-15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80383"/>
            <a:ext cx="7886700" cy="448627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Array2D&lt;T&gt;::Array2D(int r, int c)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Constructor for two-dimensional arrays.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validate r and c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(r &lt; 0 || c &lt; 0)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BadInitializers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if ((!r || !c) &amp;&amp; (r || c))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BadInitializers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rows = r;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cols = c;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allocate r 1D arrays of default size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row = new Array1D&lt;T&gt; [r];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make them right size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r;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ReSize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(c);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dirty="0" smtClean="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ltGray">
          <a:xfrm>
            <a:off x="6019800" y="5067443"/>
            <a:ext cx="312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改变数组大小：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delete [] element;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size = </a:t>
            </a:r>
            <a:r>
              <a:rPr lang="en-US" altLang="zh-CN" dirty="0" err="1">
                <a:solidFill>
                  <a:srgbClr val="FF0000"/>
                </a:solidFill>
              </a:rPr>
              <a:t>sz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element = new T [size];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ltGray">
          <a:xfrm flipH="1" flipV="1">
            <a:off x="3119718" y="5454126"/>
            <a:ext cx="2747682" cy="26087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ltGray">
          <a:xfrm>
            <a:off x="6248400" y="3153223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未指定每行大小，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每行的分配、释放由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Array1D</a:t>
            </a:r>
            <a:r>
              <a:rPr lang="zh-CN" altLang="en-US" dirty="0">
                <a:solidFill>
                  <a:srgbClr val="FF0000"/>
                </a:solidFill>
              </a:rPr>
              <a:t>类负责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ltGray">
          <a:xfrm flipH="1">
            <a:off x="3980328" y="3773214"/>
            <a:ext cx="1887072" cy="72348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ltGray">
          <a:xfrm>
            <a:off x="5583237" y="1397000"/>
            <a:ext cx="340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请同学们思考：这个条件是什么意思？要如何测试？你能用其他形式表达同样的意思吗？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ltGray">
          <a:xfrm flipH="1">
            <a:off x="3382961" y="2070538"/>
            <a:ext cx="2082417" cy="102251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9BD5C7-41DB-4AB1-98D8-68343C0DD260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拷贝构造函数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Array2D&lt;T&gt;::Array2D(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Array2D&lt;T&gt;&amp; m)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Copy constructor for two-dimensional arrays.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rows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cols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allocate array of 1D arrays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row =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new Array1D&lt;T&gt; [rows];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copy each row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dirty="0" smtClean="0"/>
          </a:p>
        </p:txBody>
      </p:sp>
      <p:grpSp>
        <p:nvGrpSpPr>
          <p:cNvPr id="58372" name="Group 7"/>
          <p:cNvGrpSpPr>
            <a:grpSpLocks/>
          </p:cNvGrpSpPr>
          <p:nvPr/>
        </p:nvGrpSpPr>
        <p:grpSpPr bwMode="auto">
          <a:xfrm>
            <a:off x="3313113" y="3962400"/>
            <a:ext cx="5564188" cy="1362075"/>
            <a:chOff x="2087" y="2496"/>
            <a:chExt cx="3505" cy="858"/>
          </a:xfrm>
        </p:grpSpPr>
        <p:sp>
          <p:nvSpPr>
            <p:cNvPr id="58374" name="Text Box 5"/>
            <p:cNvSpPr txBox="1">
              <a:spLocks noChangeArrowheads="1"/>
            </p:cNvSpPr>
            <p:nvPr/>
          </p:nvSpPr>
          <p:spPr bwMode="ltGray">
            <a:xfrm>
              <a:off x="3903" y="2496"/>
              <a:ext cx="168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调用</a:t>
              </a:r>
              <a:r>
                <a:rPr lang="en-US" altLang="zh-CN" dirty="0">
                  <a:solidFill>
                    <a:srgbClr val="FF0000"/>
                  </a:solidFill>
                </a:rPr>
                <a:t>Array1D</a:t>
              </a:r>
              <a:r>
                <a:rPr lang="zh-CN" altLang="en-US" dirty="0">
                  <a:solidFill>
                    <a:srgbClr val="FF0000"/>
                  </a:solidFill>
                </a:rPr>
                <a:t>重载的赋值运算符，完成一行（一个一维数组）的复制</a:t>
              </a:r>
            </a:p>
          </p:txBody>
        </p:sp>
        <p:sp>
          <p:nvSpPr>
            <p:cNvPr id="58375" name="Line 6"/>
            <p:cNvSpPr>
              <a:spLocks noChangeShapeType="1"/>
            </p:cNvSpPr>
            <p:nvPr/>
          </p:nvSpPr>
          <p:spPr bwMode="ltGray">
            <a:xfrm flipH="1">
              <a:off x="2087" y="2986"/>
              <a:ext cx="1657" cy="3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7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FB8135-986D-4AFF-BAEA-3076A1D049A8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</a:t>
            </a:r>
            <a:r>
              <a:rPr lang="en-US" altLang="zh-CN" smtClean="0"/>
              <a:t>[]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][j]——(</a:t>
            </a:r>
            <a:r>
              <a:rPr lang="en-US" altLang="zh-CN" dirty="0" err="1" smtClean="0"/>
              <a:t>X.operator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]).operator[j]</a:t>
            </a:r>
          </a:p>
          <a:p>
            <a:pPr lvl="1" eaLnBrk="1" hangingPunct="1"/>
            <a:r>
              <a:rPr lang="zh-CN" altLang="en-US" dirty="0" smtClean="0"/>
              <a:t>第一个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Array2D&lt;T&gt;::operator[]</a:t>
            </a:r>
            <a:br>
              <a:rPr lang="en-US" altLang="zh-CN" dirty="0" smtClean="0"/>
            </a:br>
            <a:r>
              <a:rPr lang="zh-CN" altLang="en-US" dirty="0" smtClean="0"/>
              <a:t>返回一个</a:t>
            </a:r>
            <a:r>
              <a:rPr lang="en-US" altLang="zh-CN" dirty="0" smtClean="0"/>
              <a:t>Array1D&lt;T&gt;</a:t>
            </a:r>
            <a:r>
              <a:rPr lang="zh-CN" altLang="en-US" dirty="0" smtClean="0"/>
              <a:t>的引用</a:t>
            </a:r>
            <a:br>
              <a:rPr lang="zh-CN" altLang="en-US" dirty="0" smtClean="0"/>
            </a:br>
            <a:r>
              <a:rPr lang="zh-CN" altLang="en-US" dirty="0" smtClean="0"/>
              <a:t>得到第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一个一维数组</a:t>
            </a:r>
          </a:p>
          <a:p>
            <a:pPr lvl="1" eaLnBrk="1" hangingPunct="1"/>
            <a:r>
              <a:rPr lang="zh-CN" altLang="en-US" dirty="0" smtClean="0"/>
              <a:t>第二个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Array1D&lt;T&gt;::operator[]</a:t>
            </a:r>
            <a:br>
              <a:rPr lang="en-US" altLang="zh-CN" dirty="0" smtClean="0"/>
            </a:br>
            <a:r>
              <a:rPr lang="zh-CN" altLang="en-US" dirty="0" smtClean="0"/>
              <a:t>返回</a:t>
            </a:r>
            <a:r>
              <a:rPr lang="en-US" altLang="zh-CN" dirty="0" smtClean="0"/>
              <a:t>T&amp;——</a:t>
            </a:r>
            <a:r>
              <a:rPr lang="zh-CN" altLang="en-US" dirty="0" smtClean="0"/>
              <a:t>得到所需的元素的引用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308121-A713-4B18-BC4E-7D37863D752E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4B4B4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8570" y="38562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Array1D&lt;T&gt;&amp; Array2D&lt;T&gt;::operator[](int 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) 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dirty="0">
              <a:solidFill>
                <a:srgbClr val="0000FF"/>
              </a:solidFill>
              <a:latin typeface="Tahoma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dirty="0">
                <a:solidFill>
                  <a:srgbClr val="008000"/>
                </a:solidFill>
                <a:latin typeface="Tahoma" pitchFamily="34" charset="0"/>
              </a:rPr>
              <a:t>// First index of 2D array.</a:t>
            </a:r>
          </a:p>
          <a:p>
            <a:r>
              <a:rPr lang="en-US" altLang="zh-CN" dirty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 &lt; 0 || 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 &gt;= rows) throw 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OutOfBounds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   return row[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重载二元减法操作符</a:t>
            </a:r>
            <a:endParaRPr lang="en-US" altLang="zh-CN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Array2D&lt;T&gt; Array2D&lt;T&gt;::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operator-(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Array2D&lt;T&gt;&amp;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Return w = (*this) - m.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(rows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|| 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Array2D&lt;T&gt; w(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rows,cols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w.row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=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-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dirty="0" smtClean="0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ltGray">
          <a:xfrm>
            <a:off x="6781800" y="36576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调用</a:t>
            </a:r>
            <a:r>
              <a:rPr lang="en-US" altLang="zh-CN" dirty="0">
                <a:solidFill>
                  <a:schemeClr val="hlink"/>
                </a:solidFill>
              </a:rPr>
              <a:t>Array1D</a:t>
            </a:r>
            <a:r>
              <a:rPr lang="zh-CN" altLang="en-US" dirty="0">
                <a:solidFill>
                  <a:schemeClr val="hlink"/>
                </a:solidFill>
              </a:rPr>
              <a:t>的 </a:t>
            </a:r>
            <a:r>
              <a:rPr lang="en-US" altLang="zh-CN" dirty="0">
                <a:solidFill>
                  <a:schemeClr val="hlink"/>
                </a:solidFill>
              </a:rPr>
              <a:t>–</a:t>
            </a:r>
            <a:r>
              <a:rPr lang="zh-CN" altLang="en-US" dirty="0">
                <a:solidFill>
                  <a:schemeClr val="hlink"/>
                </a:solidFill>
              </a:rPr>
              <a:t>运算符</a:t>
            </a:r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ltGray">
          <a:xfrm flipH="1">
            <a:off x="4582758" y="4114800"/>
            <a:ext cx="2275242" cy="80144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14B479-0FDC-4D3B-9533-36DC9F0CF055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23</a:t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</a:t>
            </a:r>
            <a:r>
              <a:rPr lang="en-US" altLang="zh-CN" smtClean="0"/>
              <a:t>——</a:t>
            </a:r>
            <a:r>
              <a:rPr lang="zh-CN" altLang="en-US" smtClean="0"/>
              <a:t>矩阵乘法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Array2D&lt;T&gt; Array2D&lt;T&gt;::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operator*(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Array2D&lt;T&gt;&amp;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A matrix product. Return w = (*this) *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Array2D&lt;T&gt; w(rows,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for (int j = 0; j 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 j++)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T sum = (*this)[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][0] * m[0][j];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for (int k = 1; k &lt; cols; k++)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 sum += (*this)[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][k] * m[k][j];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][j] = sum;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000" dirty="0" smtClean="0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ltGray">
          <a:xfrm>
            <a:off x="6545263" y="4105275"/>
            <a:ext cx="1973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三层循环嵌套</a:t>
            </a:r>
          </a:p>
        </p:txBody>
      </p:sp>
      <p:sp>
        <p:nvSpPr>
          <p:cNvPr id="62469" name="右大括号 4"/>
          <p:cNvSpPr>
            <a:spLocks/>
          </p:cNvSpPr>
          <p:nvPr/>
        </p:nvSpPr>
        <p:spPr bwMode="auto">
          <a:xfrm>
            <a:off x="6007100" y="3608388"/>
            <a:ext cx="538163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247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B33053-1351-43FD-BD6E-72E06BFBFB95}" type="slidenum">
              <a:rPr lang="en-US" altLang="en-US" smtClean="0">
                <a:solidFill>
                  <a:srgbClr val="4B4B4B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复杂性分析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构造函数和析构函数</a:t>
            </a:r>
          </a:p>
          <a:p>
            <a:pPr lvl="1" eaLnBrk="1" hangingPunct="1"/>
            <a:r>
              <a:rPr lang="en-US" altLang="zh-CN" smtClean="0"/>
              <a:t>T——</a:t>
            </a:r>
            <a:r>
              <a:rPr lang="zh-CN" altLang="en-US" smtClean="0"/>
              <a:t>基本类型：</a:t>
            </a:r>
            <a:r>
              <a:rPr lang="en-US" altLang="zh-CN" smtClean="0"/>
              <a:t>O(rows)</a:t>
            </a:r>
          </a:p>
          <a:p>
            <a:pPr lvl="1" eaLnBrk="1" hangingPunct="1"/>
            <a:r>
              <a:rPr lang="en-US" altLang="zh-CN" smtClean="0"/>
              <a:t>T——</a:t>
            </a:r>
            <a:r>
              <a:rPr lang="zh-CN" altLang="en-US" smtClean="0"/>
              <a:t>用户自定义类：</a:t>
            </a:r>
            <a:r>
              <a:rPr lang="en-US" altLang="zh-CN" smtClean="0"/>
              <a:t>O(rows*cols)</a:t>
            </a:r>
          </a:p>
          <a:p>
            <a:pPr eaLnBrk="1" hangingPunct="1"/>
            <a:r>
              <a:rPr lang="zh-CN" altLang="en-US" smtClean="0"/>
              <a:t>复制构造函数：</a:t>
            </a:r>
            <a:r>
              <a:rPr lang="en-US" altLang="zh-CN" smtClean="0"/>
              <a:t>O(rows*cols)</a:t>
            </a:r>
          </a:p>
          <a:p>
            <a:pPr eaLnBrk="1" hangingPunct="1"/>
            <a:r>
              <a:rPr lang="en-US" altLang="zh-CN" smtClean="0"/>
              <a:t>[]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eaLnBrk="1" hangingPunct="1"/>
            <a:r>
              <a:rPr lang="zh-CN" altLang="en-US" smtClean="0"/>
              <a:t>乘法操作符：</a:t>
            </a:r>
            <a:r>
              <a:rPr lang="en-US" altLang="zh-CN" smtClean="0"/>
              <a:t>O(rows*cols*m.cols)</a:t>
            </a:r>
          </a:p>
        </p:txBody>
      </p:sp>
    </p:spTree>
    <p:extLst>
      <p:ext uri="{BB962C8B-B14F-4D97-AF65-F5344CB8AC3E}">
        <p14:creationId xmlns:p14="http://schemas.microsoft.com/office/powerpoint/2010/main" val="41173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矩阵的定义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zh-CN" smtClean="0"/>
              <a:t>m×n</a:t>
            </a:r>
            <a:r>
              <a:rPr lang="zh-CN" altLang="en-US" smtClean="0"/>
              <a:t>矩阵：</a:t>
            </a:r>
            <a:r>
              <a:rPr lang="en-US" altLang="zh-CN" smtClean="0"/>
              <a:t>m×n</a:t>
            </a:r>
            <a:r>
              <a:rPr lang="zh-CN" altLang="en-US" smtClean="0"/>
              <a:t>表</a:t>
            </a:r>
          </a:p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、</a:t>
            </a:r>
            <a:r>
              <a:rPr lang="en-US" altLang="zh-CN" smtClean="0"/>
              <a:t>n——</a:t>
            </a:r>
            <a:r>
              <a:rPr lang="zh-CN" altLang="en-US" smtClean="0"/>
              <a:t>维数</a:t>
            </a:r>
          </a:p>
        </p:txBody>
      </p:sp>
      <p:pic>
        <p:nvPicPr>
          <p:cNvPr id="66564" name="Picture 4" descr="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13263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矩阵示例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17575" y="1525588"/>
          <a:ext cx="7580313" cy="4319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873"/>
                <a:gridCol w="1228088"/>
                <a:gridCol w="1228088"/>
                <a:gridCol w="1228088"/>
                <a:gridCol w="1228088"/>
                <a:gridCol w="1228088"/>
              </a:tblGrid>
              <a:tr h="53994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中国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美国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德国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韩国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金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银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550000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450000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猫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历史遗产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电视剧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50000000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Dota</a:t>
                      </a:r>
                      <a:r>
                        <a:rPr lang="zh-CN" altLang="en-US" sz="1800" dirty="0" smtClean="0"/>
                        <a:t>玩家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8000000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  <a:tr h="539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... ...</a:t>
                      </a:r>
                      <a:endParaRPr lang="zh-CN" altLang="en-US" sz="1800" dirty="0"/>
                    </a:p>
                  </a:txBody>
                  <a:tcPr marL="91432" marR="91432" marT="45716" marB="45716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1800" y="1449388"/>
          <a:ext cx="3600450" cy="3600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90"/>
                <a:gridCol w="720090"/>
                <a:gridCol w="720090"/>
                <a:gridCol w="720090"/>
                <a:gridCol w="720090"/>
              </a:tblGrid>
              <a:tr h="72009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-----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1:2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0:0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4:1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2:1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-----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1:1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0:3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0:0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1:1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-----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2:2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1:4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3:0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2:2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-----</a:t>
                      </a:r>
                      <a:endParaRPr lang="zh-CN" altLang="en-US" sz="1800" dirty="0"/>
                    </a:p>
                  </a:txBody>
                  <a:tcPr marL="91451" marR="91451" marT="45726" marB="45726" anchor="ctr"/>
                </a:tc>
              </a:tr>
            </a:tbl>
          </a:graphicData>
        </a:graphic>
      </p:graphicFrame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4572000" y="1808163"/>
            <a:ext cx="4140200" cy="3259137"/>
            <a:chOff x="4572000" y="1808793"/>
            <a:chExt cx="4140529" cy="3258986"/>
          </a:xfrm>
        </p:grpSpPr>
        <p:grpSp>
          <p:nvGrpSpPr>
            <p:cNvPr id="68716" name="组合 8"/>
            <p:cNvGrpSpPr>
              <a:grpSpLocks/>
            </p:cNvGrpSpPr>
            <p:nvPr/>
          </p:nvGrpSpPr>
          <p:grpSpPr bwMode="auto">
            <a:xfrm>
              <a:off x="4572000" y="4679875"/>
              <a:ext cx="900115" cy="369332"/>
              <a:chOff x="4572000" y="4679875"/>
              <a:chExt cx="900115" cy="369332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4572000" y="4689972"/>
                <a:ext cx="900185" cy="35875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42" name="TextBox 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A</a:t>
                </a:r>
                <a:endParaRPr lang="zh-CN" altLang="en-US"/>
              </a:p>
            </p:txBody>
          </p:sp>
        </p:grpSp>
        <p:grpSp>
          <p:nvGrpSpPr>
            <p:cNvPr id="68717" name="组合 9"/>
            <p:cNvGrpSpPr>
              <a:grpSpLocks/>
            </p:cNvGrpSpPr>
            <p:nvPr/>
          </p:nvGrpSpPr>
          <p:grpSpPr bwMode="auto">
            <a:xfrm>
              <a:off x="5652138" y="4689161"/>
              <a:ext cx="900115" cy="369332"/>
              <a:chOff x="4572000" y="4679875"/>
              <a:chExt cx="900115" cy="369332"/>
            </a:xfrm>
          </p:grpSpPr>
          <p:sp>
            <p:nvSpPr>
              <p:cNvPr id="11" name="圆角矩形 10"/>
              <p:cNvSpPr/>
              <p:nvPr/>
            </p:nvSpPr>
            <p:spPr bwMode="auto">
              <a:xfrm>
                <a:off x="4571448" y="4688624"/>
                <a:ext cx="900185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40" name="TextBox 11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B</a:t>
                </a:r>
                <a:endParaRPr lang="zh-CN" altLang="en-US"/>
              </a:p>
            </p:txBody>
          </p:sp>
        </p:grpSp>
        <p:grpSp>
          <p:nvGrpSpPr>
            <p:cNvPr id="68718" name="组合 12"/>
            <p:cNvGrpSpPr>
              <a:grpSpLocks/>
            </p:cNvGrpSpPr>
            <p:nvPr/>
          </p:nvGrpSpPr>
          <p:grpSpPr bwMode="auto">
            <a:xfrm>
              <a:off x="6732276" y="4689161"/>
              <a:ext cx="900115" cy="369332"/>
              <a:chOff x="4572000" y="4679875"/>
              <a:chExt cx="900115" cy="369332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4572484" y="4688624"/>
                <a:ext cx="900184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8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68719" name="组合 15"/>
            <p:cNvGrpSpPr>
              <a:grpSpLocks/>
            </p:cNvGrpSpPr>
            <p:nvPr/>
          </p:nvGrpSpPr>
          <p:grpSpPr bwMode="auto">
            <a:xfrm>
              <a:off x="7812414" y="4698447"/>
              <a:ext cx="900115" cy="369332"/>
              <a:chOff x="4572000" y="4679875"/>
              <a:chExt cx="900115" cy="369332"/>
            </a:xfrm>
          </p:grpSpPr>
          <p:sp>
            <p:nvSpPr>
              <p:cNvPr id="17" name="圆角矩形 16"/>
              <p:cNvSpPr/>
              <p:nvPr/>
            </p:nvSpPr>
            <p:spPr bwMode="auto">
              <a:xfrm>
                <a:off x="4571931" y="4688862"/>
                <a:ext cx="900184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6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D</a:t>
                </a:r>
                <a:endParaRPr lang="zh-CN" altLang="en-US"/>
              </a:p>
            </p:txBody>
          </p:sp>
        </p:grpSp>
        <p:grpSp>
          <p:nvGrpSpPr>
            <p:cNvPr id="68720" name="组合 18"/>
            <p:cNvGrpSpPr>
              <a:grpSpLocks/>
            </p:cNvGrpSpPr>
            <p:nvPr/>
          </p:nvGrpSpPr>
          <p:grpSpPr bwMode="auto">
            <a:xfrm>
              <a:off x="5112069" y="3239691"/>
              <a:ext cx="900115" cy="369332"/>
              <a:chOff x="4572000" y="4679875"/>
              <a:chExt cx="900115" cy="369332"/>
            </a:xfrm>
          </p:grpSpPr>
          <p:sp>
            <p:nvSpPr>
              <p:cNvPr id="20" name="圆角矩形 19"/>
              <p:cNvSpPr/>
              <p:nvPr/>
            </p:nvSpPr>
            <p:spPr bwMode="auto">
              <a:xfrm>
                <a:off x="4571724" y="4688773"/>
                <a:ext cx="900185" cy="36034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4" name="TextBox 20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B</a:t>
                </a:r>
                <a:endParaRPr lang="zh-CN" altLang="en-US"/>
              </a:p>
            </p:txBody>
          </p:sp>
        </p:grpSp>
        <p:grpSp>
          <p:nvGrpSpPr>
            <p:cNvPr id="68721" name="组合 21"/>
            <p:cNvGrpSpPr>
              <a:grpSpLocks/>
            </p:cNvGrpSpPr>
            <p:nvPr/>
          </p:nvGrpSpPr>
          <p:grpSpPr bwMode="auto">
            <a:xfrm>
              <a:off x="7272345" y="3239691"/>
              <a:ext cx="900115" cy="369332"/>
              <a:chOff x="4572000" y="4679875"/>
              <a:chExt cx="900115" cy="369332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4572208" y="4688773"/>
                <a:ext cx="900184" cy="36034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2" name="TextBox 23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68722" name="组合 25"/>
            <p:cNvGrpSpPr>
              <a:grpSpLocks/>
            </p:cNvGrpSpPr>
            <p:nvPr/>
          </p:nvGrpSpPr>
          <p:grpSpPr bwMode="auto">
            <a:xfrm>
              <a:off x="6192207" y="1808793"/>
              <a:ext cx="900115" cy="369332"/>
              <a:chOff x="4572000" y="4679875"/>
              <a:chExt cx="900115" cy="369332"/>
            </a:xfrm>
          </p:grpSpPr>
          <p:sp>
            <p:nvSpPr>
              <p:cNvPr id="27" name="圆角矩形 26"/>
              <p:cNvSpPr/>
              <p:nvPr/>
            </p:nvSpPr>
            <p:spPr bwMode="auto">
              <a:xfrm>
                <a:off x="4572760" y="4689400"/>
                <a:ext cx="898597" cy="36034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0" name="TextBox 27"/>
              <p:cNvSpPr txBox="1">
                <a:spLocks noChangeArrowheads="1"/>
              </p:cNvSpPr>
              <p:nvPr/>
            </p:nvSpPr>
            <p:spPr bwMode="auto">
              <a:xfrm>
                <a:off x="4572000" y="4679875"/>
                <a:ext cx="9001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cxnSp>
          <p:nvCxnSpPr>
            <p:cNvPr id="32" name="肘形连接符 31"/>
            <p:cNvCxnSpPr>
              <a:stCxn id="68742" idx="0"/>
              <a:endCxn id="68734" idx="2"/>
            </p:cNvCxnSpPr>
            <p:nvPr/>
          </p:nvCxnSpPr>
          <p:spPr bwMode="auto">
            <a:xfrm rot="5400000" flipH="1" flipV="1">
              <a:off x="4756233" y="3874000"/>
              <a:ext cx="1071512" cy="54138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68740" idx="0"/>
              <a:endCxn id="68734" idx="2"/>
            </p:cNvCxnSpPr>
            <p:nvPr/>
          </p:nvCxnSpPr>
          <p:spPr bwMode="auto">
            <a:xfrm rot="16200000" flipV="1">
              <a:off x="5292850" y="3878763"/>
              <a:ext cx="1079450" cy="53979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68736" idx="0"/>
              <a:endCxn id="23" idx="2"/>
            </p:cNvCxnSpPr>
            <p:nvPr/>
          </p:nvCxnSpPr>
          <p:spPr bwMode="auto">
            <a:xfrm rot="16200000" flipV="1">
              <a:off x="7448053" y="3882732"/>
              <a:ext cx="1088975" cy="54138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68738" idx="0"/>
              <a:endCxn id="23" idx="2"/>
            </p:cNvCxnSpPr>
            <p:nvPr/>
          </p:nvCxnSpPr>
          <p:spPr bwMode="auto">
            <a:xfrm rot="5400000" flipH="1" flipV="1">
              <a:off x="6912229" y="3878763"/>
              <a:ext cx="1079450" cy="53979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68734" idx="0"/>
              <a:endCxn id="68730" idx="2"/>
            </p:cNvCxnSpPr>
            <p:nvPr/>
          </p:nvCxnSpPr>
          <p:spPr bwMode="auto">
            <a:xfrm rot="5400000" flipH="1" flipV="1">
              <a:off x="5572271" y="2169070"/>
              <a:ext cx="1060401" cy="10795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68732" idx="0"/>
              <a:endCxn id="27" idx="2"/>
            </p:cNvCxnSpPr>
            <p:nvPr/>
          </p:nvCxnSpPr>
          <p:spPr bwMode="auto">
            <a:xfrm rot="16200000" flipV="1">
              <a:off x="6651857" y="2169070"/>
              <a:ext cx="1060401" cy="10795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6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矩阵的运算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</a:p>
          <a:p>
            <a:pPr lvl="1" eaLnBrk="1" hangingPunct="1"/>
            <a:r>
              <a:rPr lang="en-US" altLang="zh-CN" smtClean="0"/>
              <a:t>M</a:t>
            </a:r>
            <a:r>
              <a:rPr lang="en-US" altLang="zh-CN" baseline="30000" smtClean="0"/>
              <a:t>T</a:t>
            </a:r>
            <a:r>
              <a:rPr lang="en-US" altLang="zh-CN" smtClean="0"/>
              <a:t>(i, j) = M(j, i)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i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n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j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m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矩阵和</a:t>
            </a:r>
            <a:r>
              <a:rPr lang="en-US" altLang="zh-CN" smtClean="0"/>
              <a:t>——C = A + B</a:t>
            </a:r>
          </a:p>
          <a:p>
            <a:pPr lvl="1" eaLnBrk="1" hangingPunct="1"/>
            <a:r>
              <a:rPr lang="en-US" altLang="zh-CN" smtClean="0"/>
              <a:t>C(i, j) = A(i, j) + B(i, j) 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i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m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j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n</a:t>
            </a:r>
          </a:p>
          <a:p>
            <a:pPr eaLnBrk="1" hangingPunct="1"/>
            <a:r>
              <a:rPr lang="zh-CN" altLang="en-US" smtClean="0"/>
              <a:t>矩阵乘法</a:t>
            </a:r>
            <a:r>
              <a:rPr lang="en-US" altLang="zh-CN" smtClean="0"/>
              <a:t>——C = A * B</a:t>
            </a:r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14400" y="4606925"/>
          <a:ext cx="7772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2908080" imgH="431640" progId="Equation.3">
                  <p:embed/>
                </p:oleObj>
              </mc:Choice>
              <mc:Fallback>
                <p:oleObj name="Equation" r:id="rId3" imgW="2908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06925"/>
                        <a:ext cx="7772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8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Matrix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class Matrix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Matrix&lt;T&gt;&amp;);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Matrix(int r = 0, int c = 0);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Matrix(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Matrix&lt;T&gt;&amp; m);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copy constructor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~Matrix() {delete [] element;}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int Rows()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{return rows;}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int Columns()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{return cols;}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T&amp; operator()(int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, int j)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Matrix&lt;T&gt;&amp; operator=(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Matrix&lt;T&gt;&amp; m);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      Matrix&lt;T&gt; operator+()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itchFamily="34" charset="0"/>
              </a:rPr>
              <a:t>// unary +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ltGray">
          <a:xfrm>
            <a:off x="6477000" y="4038600"/>
            <a:ext cx="1905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区别一：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rgbClr val="FF0000"/>
                </a:solidFill>
              </a:rPr>
              <a:t>操作符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访问矩阵元素</a:t>
            </a: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ltGray">
          <a:xfrm flipH="1">
            <a:off x="3276600" y="4343400"/>
            <a:ext cx="3352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与矩阵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特殊</a:t>
            </a:r>
            <a:r>
              <a:rPr lang="zh-CN" altLang="en-US" dirty="0" smtClean="0"/>
              <a:t>矩阵：对角矩阵</a:t>
            </a:r>
            <a:r>
              <a:rPr lang="zh-CN" altLang="en-US" dirty="0"/>
              <a:t>、三对角矩阵、三角矩阵、对称矩阵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稀疏矩阵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数组描述（</a:t>
            </a:r>
            <a:r>
              <a:rPr lang="en-US" altLang="zh-CN" dirty="0" smtClean="0"/>
              <a:t>Array based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链表描述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散列表</a:t>
            </a:r>
            <a:r>
              <a:rPr lang="en-US" altLang="zh-CN" dirty="0" smtClean="0"/>
              <a:t>	</a:t>
            </a:r>
          </a:p>
          <a:p>
            <a:pPr lvl="1">
              <a:defRPr/>
            </a:pPr>
            <a:r>
              <a:rPr lang="zh-CN" altLang="en-US" dirty="0"/>
              <a:t>字典（有序表）的定义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跳表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/>
              <a:t>散列表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文本压缩应用</a:t>
            </a:r>
          </a:p>
          <a:p>
            <a:pPr lvl="2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Matrix</a:t>
            </a:r>
            <a:r>
              <a:rPr lang="zh-CN" altLang="en-US" smtClean="0"/>
              <a:t>（续）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Matrix&lt;T&gt;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operator+(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Matrix&lt;T&gt; operator-()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unary minus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Matrix&lt;T&gt;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operator-(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Matrix&lt;T&gt; operator*(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Matrix&lt;T&gt;&amp; operator+=(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T&amp; x);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int rows, cols;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 *element;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// element array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ltGray">
          <a:xfrm>
            <a:off x="5334000" y="5473700"/>
            <a:ext cx="1905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区别二：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利用一维数组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模拟二维矩阵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ltGray">
          <a:xfrm flipH="1" flipV="1">
            <a:off x="2438400" y="5092700"/>
            <a:ext cx="3048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04863" y="312738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构造函数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template&lt;class T&gt;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Matrix&lt;T&gt;::Matrix(int r, int c)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>
                <a:solidFill>
                  <a:srgbClr val="008000"/>
                </a:solidFill>
              </a:rPr>
              <a:t>// Matrix constructor.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   // validate r and c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if (r &lt; 0 || c &lt; 0) throw </a:t>
            </a:r>
            <a:r>
              <a:rPr lang="en-US" altLang="zh-CN" dirty="0" err="1">
                <a:solidFill>
                  <a:srgbClr val="0000FF"/>
                </a:solidFill>
              </a:rPr>
              <a:t>BadInitializers</a:t>
            </a:r>
            <a:r>
              <a:rPr lang="en-US" altLang="zh-CN" dirty="0">
                <a:solidFill>
                  <a:srgbClr val="0000FF"/>
                </a:solidFill>
              </a:rPr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  if ((!r || !c) &amp;&amp; (r || c))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  	throw </a:t>
            </a:r>
            <a:r>
              <a:rPr lang="en-US" altLang="zh-CN" dirty="0" err="1">
                <a:solidFill>
                  <a:srgbClr val="0000FF"/>
                </a:solidFill>
              </a:rPr>
              <a:t>BadInitializers</a:t>
            </a:r>
            <a:r>
              <a:rPr lang="en-US" altLang="zh-CN" dirty="0">
                <a:solidFill>
                  <a:srgbClr val="0000FF"/>
                </a:solidFill>
              </a:rPr>
              <a:t>();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 create the matrix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rows = r; cols = c;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  element =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new T [r * c];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下标操作符</a:t>
            </a:r>
            <a:r>
              <a:rPr lang="en-US" altLang="zh-CN" dirty="0" smtClean="0"/>
              <a:t>()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T&amp; Matrix&lt;T&gt;::operator()(int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Return a reference to element 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).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1 ||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&gt; rows || j &lt; 1|| j &gt; cols)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OutOfBounds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return element[(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- 1) * cols + j - 1];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ltGray">
          <a:xfrm>
            <a:off x="5181600" y="4375150"/>
            <a:ext cx="3124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显式使用映射函数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二维下标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一维数组位置</a:t>
            </a:r>
            <a:endParaRPr lang="en-US" altLang="zh-CN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行列均从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开始编号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709" name="Line 6"/>
          <p:cNvSpPr>
            <a:spLocks noChangeShapeType="1"/>
          </p:cNvSpPr>
          <p:nvPr/>
        </p:nvSpPr>
        <p:spPr bwMode="ltGray">
          <a:xfrm flipH="1" flipV="1">
            <a:off x="4038600" y="4146550"/>
            <a:ext cx="1219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减法操作符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Matrix&lt;T&gt; Matrix&lt;T&gt;::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operator-(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Return (*this) -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(rows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|| 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create result matrix 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Matrix&lt;T&gt; w(rows, cols);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rows * cols;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w.element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= element[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-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return 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 dirty="0" smtClean="0"/>
              <a:t>对应元素相减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类似一维数组实现</a:t>
            </a:r>
          </a:p>
        </p:txBody>
      </p:sp>
    </p:spTree>
    <p:extLst>
      <p:ext uri="{BB962C8B-B14F-4D97-AF65-F5344CB8AC3E}">
        <p14:creationId xmlns:p14="http://schemas.microsoft.com/office/powerpoint/2010/main" val="17393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Matrix&lt;T&gt; Matrix&lt;T&gt;::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operator*(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Matrix multiply.  Return w = (*this) * 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Matrix&lt;T&gt; w(rows,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);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result matrix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0, cm = 0,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cw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compute w(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) for all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and j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1;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&lt;=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compute row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of result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j = 1; j &lt;=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 j++)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compute first term of w(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 sum =  element[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*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[cm];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乘法操作符（续）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 // add in remaining terms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k = 2; k &lt;= cols; k++)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++;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next term in row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of *this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cm +=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// next in column j of m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sum += element[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*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m.element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[cm];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w.element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cw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++] = sum;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// save w(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// reset to start of row and next column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-= cols - 1;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cm = j;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// reset to start of next row and first column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+=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cm =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return w;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52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复杂性分析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是基本数据类型：</a:t>
            </a:r>
            <a:r>
              <a:rPr lang="en-US" altLang="zh-CN" smtClean="0"/>
              <a:t>O(1)</a:t>
            </a:r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是用户自定义类：</a:t>
            </a:r>
            <a:r>
              <a:rPr lang="en-US" altLang="zh-CN" smtClean="0"/>
              <a:t>O(rows*cols)</a:t>
            </a:r>
          </a:p>
          <a:p>
            <a:pPr eaLnBrk="1" hangingPunct="1"/>
            <a:r>
              <a:rPr lang="zh-CN" altLang="en-US" smtClean="0"/>
              <a:t>复制构造函数：</a:t>
            </a:r>
            <a:r>
              <a:rPr lang="en-US" altLang="zh-CN" smtClean="0"/>
              <a:t>O(rows*cols)</a:t>
            </a:r>
          </a:p>
          <a:p>
            <a:pPr eaLnBrk="1" hangingPunct="1"/>
            <a:r>
              <a:rPr lang="zh-CN" altLang="en-US" smtClean="0"/>
              <a:t>下标操作符：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eaLnBrk="1" hangingPunct="1"/>
            <a:r>
              <a:rPr lang="zh-CN" altLang="en-US" smtClean="0"/>
              <a:t>乘法操作符：</a:t>
            </a:r>
            <a:r>
              <a:rPr lang="en-US" altLang="zh-CN" smtClean="0"/>
              <a:t>O(rows*cols*m.cols)</a:t>
            </a:r>
          </a:p>
        </p:txBody>
      </p:sp>
    </p:spTree>
    <p:extLst>
      <p:ext uri="{BB962C8B-B14F-4D97-AF65-F5344CB8AC3E}">
        <p14:creationId xmlns:p14="http://schemas.microsoft.com/office/powerpoint/2010/main" val="3899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特殊矩阵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方阵（</a:t>
            </a:r>
            <a:r>
              <a:rPr lang="en-US" altLang="zh-CN" dirty="0" smtClean="0"/>
              <a:t>square  matrix</a:t>
            </a:r>
            <a:r>
              <a:rPr lang="zh-CN" altLang="en-US" dirty="0" smtClean="0"/>
              <a:t>）：</a:t>
            </a:r>
            <a:r>
              <a:rPr lang="zh-CN" altLang="en-US" dirty="0" smtClean="0"/>
              <a:t>行数和列数相等的矩阵</a:t>
            </a:r>
          </a:p>
          <a:p>
            <a:pPr eaLnBrk="1" hangingPunct="1"/>
            <a:r>
              <a:rPr lang="zh-CN" altLang="en-US" dirty="0" smtClean="0"/>
              <a:t>对角矩阵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阵（</a:t>
            </a:r>
            <a:r>
              <a:rPr lang="en-US" altLang="zh-CN" dirty="0" smtClean="0">
                <a:solidFill>
                  <a:schemeClr val="hlink"/>
                </a:solidFill>
              </a:rPr>
              <a:t>diagonal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对所有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≠</a:t>
            </a:r>
            <a:r>
              <a:rPr lang="en-US" altLang="zh-CN" i="1" dirty="0" err="1" smtClean="0"/>
              <a:t>j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j</a:t>
            </a:r>
            <a:r>
              <a:rPr lang="en-US" altLang="zh-CN" dirty="0" smtClean="0"/>
              <a:t>)=0</a:t>
            </a:r>
          </a:p>
        </p:txBody>
      </p:sp>
      <p:pic>
        <p:nvPicPr>
          <p:cNvPr id="78852" name="Picture 4" descr="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168116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直角三角形 4"/>
          <p:cNvSpPr>
            <a:spLocks noChangeArrowheads="1"/>
          </p:cNvSpPr>
          <p:nvPr/>
        </p:nvSpPr>
        <p:spPr bwMode="auto">
          <a:xfrm>
            <a:off x="3316288" y="4325938"/>
            <a:ext cx="1435100" cy="1793875"/>
          </a:xfrm>
          <a:prstGeom prst="rtTriangl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4" name="TextBox 5"/>
          <p:cNvSpPr txBox="1">
            <a:spLocks noChangeArrowheads="1"/>
          </p:cNvSpPr>
          <p:nvPr/>
        </p:nvSpPr>
        <p:spPr bwMode="auto">
          <a:xfrm>
            <a:off x="2778125" y="4864100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i&gt;j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855" name="直角三角形 6"/>
          <p:cNvSpPr>
            <a:spLocks noChangeArrowheads="1"/>
          </p:cNvSpPr>
          <p:nvPr/>
        </p:nvSpPr>
        <p:spPr bwMode="auto">
          <a:xfrm flipH="1" flipV="1">
            <a:off x="3675063" y="3967163"/>
            <a:ext cx="1435100" cy="1793875"/>
          </a:xfrm>
          <a:prstGeom prst="rtTriangl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6" name="TextBox 7"/>
          <p:cNvSpPr txBox="1">
            <a:spLocks noChangeArrowheads="1"/>
          </p:cNvSpPr>
          <p:nvPr/>
        </p:nvSpPr>
        <p:spPr bwMode="auto">
          <a:xfrm>
            <a:off x="5289550" y="432593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i&lt;j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对角矩阵的高效存储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普通二维数组</a:t>
            </a:r>
          </a:p>
          <a:p>
            <a:pPr lvl="1" eaLnBrk="1" hangingPunct="1"/>
            <a:r>
              <a:rPr lang="en-US" altLang="zh-CN" smtClean="0"/>
              <a:t>T d[n][n];——n×n</a:t>
            </a:r>
            <a:r>
              <a:rPr lang="zh-CN" altLang="en-US" smtClean="0"/>
              <a:t>对角矩阵</a:t>
            </a:r>
            <a:r>
              <a:rPr lang="en-US" altLang="zh-CN" smtClean="0"/>
              <a:t>D</a:t>
            </a:r>
          </a:p>
          <a:p>
            <a:pPr lvl="1" eaLnBrk="1" hangingPunct="1"/>
            <a:r>
              <a:rPr lang="en-US" altLang="zh-CN" smtClean="0"/>
              <a:t>d[i-1][j-1]——D(i, j)</a:t>
            </a:r>
          </a:p>
          <a:p>
            <a:pPr lvl="1" eaLnBrk="1" hangingPunct="1"/>
            <a:r>
              <a:rPr lang="zh-CN" altLang="en-US" smtClean="0"/>
              <a:t>空间需求：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*sizeof(T)</a:t>
            </a:r>
          </a:p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个元素</a:t>
            </a:r>
            <a:r>
              <a:rPr lang="en-US" altLang="zh-CN" smtClean="0"/>
              <a:t>——</a:t>
            </a:r>
            <a:r>
              <a:rPr lang="zh-CN" altLang="en-US" smtClean="0"/>
              <a:t>一维结构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zh-CN" altLang="en-US" smtClean="0"/>
              <a:t>一维数组</a:t>
            </a:r>
          </a:p>
          <a:p>
            <a:pPr lvl="1" eaLnBrk="1" hangingPunct="1"/>
            <a:r>
              <a:rPr lang="en-US" altLang="zh-CN" smtClean="0"/>
              <a:t>T d[n];</a:t>
            </a:r>
          </a:p>
          <a:p>
            <a:pPr lvl="1" eaLnBrk="1" hangingPunct="1"/>
            <a:r>
              <a:rPr lang="en-US" altLang="zh-CN" smtClean="0"/>
              <a:t>d[i-1]</a:t>
            </a:r>
            <a:r>
              <a:rPr lang="en-US" altLang="zh-CN" smtClean="0">
                <a:sym typeface="Wingdings" pitchFamily="2" charset="2"/>
              </a:rPr>
              <a:t></a:t>
            </a:r>
            <a:r>
              <a:rPr lang="en-US" altLang="zh-CN" smtClean="0"/>
              <a:t>D(i, i)</a:t>
            </a:r>
          </a:p>
          <a:p>
            <a:pPr lvl="1" eaLnBrk="1" hangingPunct="1"/>
            <a:r>
              <a:rPr lang="zh-CN" altLang="en-US" smtClean="0"/>
              <a:t>其他</a:t>
            </a:r>
            <a:r>
              <a:rPr lang="en-US" altLang="zh-CN" smtClean="0"/>
              <a:t>0</a:t>
            </a:r>
            <a:r>
              <a:rPr lang="zh-CN" altLang="en-US" smtClean="0"/>
              <a:t>元素无需保存</a:t>
            </a:r>
          </a:p>
        </p:txBody>
      </p:sp>
    </p:spTree>
    <p:extLst>
      <p:ext uri="{BB962C8B-B14F-4D97-AF65-F5344CB8AC3E}">
        <p14:creationId xmlns:p14="http://schemas.microsoft.com/office/powerpoint/2010/main" val="34131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DiagonalMatrix</a:t>
            </a:r>
            <a:r>
              <a:rPr lang="zh-CN" altLang="en-US" smtClean="0"/>
              <a:t>类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(int size = 10)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{n = size; d = new T [n];}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~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 {delete [] d;}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destructor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 Store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T&amp; x,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int j);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 Retrieve(int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n;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matrix dimension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 *d;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// 1D array for diagonal elements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</a:rPr>
              <a:t>思考：如何模拟成普通矩阵，可以和普通矩阵进行各种运算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7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  <a:r>
              <a:rPr lang="en-US" altLang="zh-CN" smtClean="0"/>
              <a:t>ADT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371600"/>
            <a:ext cx="8329613" cy="5486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抽象数据类型</a:t>
            </a:r>
            <a:r>
              <a:rPr lang="en-US" altLang="zh-CN" smtClean="0"/>
              <a:t>Array{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实例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	形如</a:t>
            </a:r>
            <a:r>
              <a:rPr lang="en-US" altLang="zh-CN" smtClean="0"/>
              <a:t>(index,value)</a:t>
            </a:r>
            <a:r>
              <a:rPr lang="zh-CN" altLang="en-US" smtClean="0"/>
              <a:t>的数据对集合，其中任意两对数据的</a:t>
            </a:r>
            <a:r>
              <a:rPr lang="en-US" altLang="zh-CN" smtClean="0"/>
              <a:t>index</a:t>
            </a:r>
            <a:r>
              <a:rPr lang="zh-CN" altLang="en-US" smtClean="0"/>
              <a:t>值都各不相同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操作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Create()</a:t>
            </a:r>
            <a:r>
              <a:rPr lang="zh-CN" altLang="en-US" smtClean="0"/>
              <a:t>：创建一个空的数组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Store(index,value)</a:t>
            </a:r>
            <a:r>
              <a:rPr lang="zh-CN" altLang="en-US" smtClean="0"/>
              <a:t>：添加数据</a:t>
            </a:r>
            <a:r>
              <a:rPr lang="en-US" altLang="zh-CN" smtClean="0"/>
              <a:t>(index,value)</a:t>
            </a:r>
            <a:r>
              <a:rPr lang="zh-CN" altLang="en-US" smtClean="0"/>
              <a:t>，并删除具有相同</a:t>
            </a:r>
            <a:r>
              <a:rPr lang="en-US" altLang="zh-CN" smtClean="0"/>
              <a:t>index</a:t>
            </a:r>
            <a:r>
              <a:rPr lang="zh-CN" altLang="en-US" smtClean="0"/>
              <a:t>值的数据对（若存在）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Retrieve(index)</a:t>
            </a:r>
            <a:r>
              <a:rPr lang="zh-CN" altLang="en-US" smtClean="0"/>
              <a:t>：返回索引值为</a:t>
            </a:r>
            <a:r>
              <a:rPr lang="en-US" altLang="zh-CN" smtClean="0"/>
              <a:t>index</a:t>
            </a:r>
            <a:r>
              <a:rPr lang="zh-CN" altLang="en-US" smtClean="0"/>
              <a:t>的数据对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三对角矩阵（</a:t>
            </a:r>
            <a:r>
              <a:rPr lang="en-US" altLang="zh-CN" smtClean="0">
                <a:solidFill>
                  <a:schemeClr val="hlink"/>
                </a:solidFill>
              </a:rPr>
              <a:t>tridiagonal</a:t>
            </a:r>
            <a:r>
              <a:rPr lang="zh-CN" altLang="en-US" smtClean="0"/>
              <a:t>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smtClean="0"/>
              <a:t>| </a:t>
            </a:r>
            <a:r>
              <a:rPr lang="en-US" altLang="zh-CN" i="1" smtClean="0"/>
              <a:t>i </a:t>
            </a:r>
            <a:r>
              <a:rPr lang="en-US" altLang="zh-CN" smtClean="0"/>
              <a:t>- </a:t>
            </a:r>
            <a:r>
              <a:rPr lang="en-US" altLang="zh-CN" i="1" smtClean="0"/>
              <a:t>j </a:t>
            </a:r>
            <a:r>
              <a:rPr lang="en-US" altLang="zh-CN" smtClean="0"/>
              <a:t>| &gt; 1 </a:t>
            </a:r>
            <a:r>
              <a:rPr lang="zh-CN" altLang="en-US" smtClean="0"/>
              <a:t>时，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i, j</a:t>
            </a:r>
            <a:r>
              <a:rPr lang="en-US" altLang="zh-CN" smtClean="0"/>
              <a:t>) = 0</a:t>
            </a:r>
          </a:p>
        </p:txBody>
      </p:sp>
      <p:pic>
        <p:nvPicPr>
          <p:cNvPr id="79876" name="Picture 4" descr="tri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2522538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任意多边形 4"/>
          <p:cNvSpPr>
            <a:spLocks noChangeArrowheads="1"/>
          </p:cNvSpPr>
          <p:nvPr/>
        </p:nvSpPr>
        <p:spPr bwMode="auto">
          <a:xfrm>
            <a:off x="3159125" y="3314700"/>
            <a:ext cx="2263775" cy="2455863"/>
          </a:xfrm>
          <a:custGeom>
            <a:avLst/>
            <a:gdLst>
              <a:gd name="T0" fmla="*/ 466953 w 2263430"/>
              <a:gd name="T1" fmla="*/ 13135 h 2455956"/>
              <a:gd name="T2" fmla="*/ 541450 w 2263430"/>
              <a:gd name="T3" fmla="*/ 76912 h 2455956"/>
              <a:gd name="T4" fmla="*/ 626586 w 2263430"/>
              <a:gd name="T5" fmla="*/ 151322 h 2455956"/>
              <a:gd name="T6" fmla="*/ 701086 w 2263430"/>
              <a:gd name="T7" fmla="*/ 236364 h 2455956"/>
              <a:gd name="T8" fmla="*/ 775580 w 2263430"/>
              <a:gd name="T9" fmla="*/ 342666 h 2455956"/>
              <a:gd name="T10" fmla="*/ 850073 w 2263430"/>
              <a:gd name="T11" fmla="*/ 448968 h 2455956"/>
              <a:gd name="T12" fmla="*/ 945856 w 2263430"/>
              <a:gd name="T13" fmla="*/ 597787 h 2455956"/>
              <a:gd name="T14" fmla="*/ 1073567 w 2263430"/>
              <a:gd name="T15" fmla="*/ 767872 h 2455956"/>
              <a:gd name="T16" fmla="*/ 1190627 w 2263430"/>
              <a:gd name="T17" fmla="*/ 906066 h 2455956"/>
              <a:gd name="T18" fmla="*/ 1243839 w 2263430"/>
              <a:gd name="T19" fmla="*/ 959216 h 2455956"/>
              <a:gd name="T20" fmla="*/ 1328977 w 2263430"/>
              <a:gd name="T21" fmla="*/ 1044253 h 2455956"/>
              <a:gd name="T22" fmla="*/ 1424760 w 2263430"/>
              <a:gd name="T23" fmla="*/ 1150554 h 2455956"/>
              <a:gd name="T24" fmla="*/ 1467326 w 2263430"/>
              <a:gd name="T25" fmla="*/ 1203705 h 2455956"/>
              <a:gd name="T26" fmla="*/ 1520539 w 2263430"/>
              <a:gd name="T27" fmla="*/ 1267489 h 2455956"/>
              <a:gd name="T28" fmla="*/ 1637603 w 2263430"/>
              <a:gd name="T29" fmla="*/ 1395049 h 2455956"/>
              <a:gd name="T30" fmla="*/ 1690814 w 2263430"/>
              <a:gd name="T31" fmla="*/ 1458833 h 2455956"/>
              <a:gd name="T32" fmla="*/ 1786597 w 2263430"/>
              <a:gd name="T33" fmla="*/ 1554502 h 2455956"/>
              <a:gd name="T34" fmla="*/ 1903663 w 2263430"/>
              <a:gd name="T35" fmla="*/ 1671436 h 2455956"/>
              <a:gd name="T36" fmla="*/ 1967512 w 2263430"/>
              <a:gd name="T37" fmla="*/ 1745846 h 2455956"/>
              <a:gd name="T38" fmla="*/ 2052650 w 2263430"/>
              <a:gd name="T39" fmla="*/ 1873406 h 2455956"/>
              <a:gd name="T40" fmla="*/ 2127150 w 2263430"/>
              <a:gd name="T41" fmla="*/ 2000967 h 2455956"/>
              <a:gd name="T42" fmla="*/ 2201642 w 2263430"/>
              <a:gd name="T43" fmla="*/ 2224202 h 2455956"/>
              <a:gd name="T44" fmla="*/ 2244216 w 2263430"/>
              <a:gd name="T45" fmla="*/ 2362391 h 2455956"/>
              <a:gd name="T46" fmla="*/ 2212283 w 2263430"/>
              <a:gd name="T47" fmla="*/ 2415541 h 2455956"/>
              <a:gd name="T48" fmla="*/ 1648247 w 2263430"/>
              <a:gd name="T49" fmla="*/ 2394277 h 2455956"/>
              <a:gd name="T50" fmla="*/ 1520539 w 2263430"/>
              <a:gd name="T51" fmla="*/ 2224202 h 2455956"/>
              <a:gd name="T52" fmla="*/ 1371549 w 2263430"/>
              <a:gd name="T53" fmla="*/ 2043485 h 2455956"/>
              <a:gd name="T54" fmla="*/ 1297053 w 2263430"/>
              <a:gd name="T55" fmla="*/ 1947816 h 2455956"/>
              <a:gd name="T56" fmla="*/ 1211916 w 2263430"/>
              <a:gd name="T57" fmla="*/ 1830882 h 2455956"/>
              <a:gd name="T58" fmla="*/ 1084206 w 2263430"/>
              <a:gd name="T59" fmla="*/ 1671436 h 2455956"/>
              <a:gd name="T60" fmla="*/ 1009712 w 2263430"/>
              <a:gd name="T61" fmla="*/ 1565134 h 2455956"/>
              <a:gd name="T62" fmla="*/ 850073 w 2263430"/>
              <a:gd name="T63" fmla="*/ 1331272 h 2455956"/>
              <a:gd name="T64" fmla="*/ 733013 w 2263430"/>
              <a:gd name="T65" fmla="*/ 1203705 h 2455956"/>
              <a:gd name="T66" fmla="*/ 647875 w 2263430"/>
              <a:gd name="T67" fmla="*/ 1118669 h 2455956"/>
              <a:gd name="T68" fmla="*/ 456309 w 2263430"/>
              <a:gd name="T69" fmla="*/ 916692 h 2455956"/>
              <a:gd name="T70" fmla="*/ 381815 w 2263430"/>
              <a:gd name="T71" fmla="*/ 842282 h 2455956"/>
              <a:gd name="T72" fmla="*/ 349887 w 2263430"/>
              <a:gd name="T73" fmla="*/ 789131 h 2455956"/>
              <a:gd name="T74" fmla="*/ 307321 w 2263430"/>
              <a:gd name="T75" fmla="*/ 714722 h 2455956"/>
              <a:gd name="T76" fmla="*/ 264749 w 2263430"/>
              <a:gd name="T77" fmla="*/ 650938 h 2455956"/>
              <a:gd name="T78" fmla="*/ 179610 w 2263430"/>
              <a:gd name="T79" fmla="*/ 502118 h 2455956"/>
              <a:gd name="T80" fmla="*/ 147685 w 2263430"/>
              <a:gd name="T81" fmla="*/ 427708 h 2455956"/>
              <a:gd name="T82" fmla="*/ 94472 w 2263430"/>
              <a:gd name="T83" fmla="*/ 300148 h 2455956"/>
              <a:gd name="T84" fmla="*/ 41261 w 2263430"/>
              <a:gd name="T85" fmla="*/ 172581 h 2455956"/>
              <a:gd name="T86" fmla="*/ 51906 w 2263430"/>
              <a:gd name="T87" fmla="*/ 55653 h 2455956"/>
              <a:gd name="T88" fmla="*/ 94472 w 2263430"/>
              <a:gd name="T89" fmla="*/ 2502 h 24559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263430"/>
              <a:gd name="T136" fmla="*/ 0 h 2455956"/>
              <a:gd name="T137" fmla="*/ 2263430 w 2263430"/>
              <a:gd name="T138" fmla="*/ 2455956 h 245595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263430" h="2455956">
                <a:moveTo>
                  <a:pt x="41225" y="2502"/>
                </a:moveTo>
                <a:cubicBezTo>
                  <a:pt x="182992" y="6046"/>
                  <a:pt x="325325" y="0"/>
                  <a:pt x="466527" y="13135"/>
                </a:cubicBezTo>
                <a:cubicBezTo>
                  <a:pt x="481499" y="14528"/>
                  <a:pt x="487008" y="35246"/>
                  <a:pt x="498425" y="45032"/>
                </a:cubicBezTo>
                <a:cubicBezTo>
                  <a:pt x="511880" y="56565"/>
                  <a:pt x="528425" y="64399"/>
                  <a:pt x="540955" y="76930"/>
                </a:cubicBezTo>
                <a:cubicBezTo>
                  <a:pt x="549991" y="85966"/>
                  <a:pt x="552603" y="100413"/>
                  <a:pt x="562220" y="108828"/>
                </a:cubicBezTo>
                <a:cubicBezTo>
                  <a:pt x="581454" y="125658"/>
                  <a:pt x="604751" y="137181"/>
                  <a:pt x="626016" y="151358"/>
                </a:cubicBezTo>
                <a:lnTo>
                  <a:pt x="657913" y="172623"/>
                </a:lnTo>
                <a:cubicBezTo>
                  <a:pt x="672090" y="193888"/>
                  <a:pt x="682373" y="218346"/>
                  <a:pt x="700444" y="236418"/>
                </a:cubicBezTo>
                <a:cubicBezTo>
                  <a:pt x="724708" y="260683"/>
                  <a:pt x="732543" y="266514"/>
                  <a:pt x="753606" y="300214"/>
                </a:cubicBezTo>
                <a:cubicBezTo>
                  <a:pt x="762007" y="313655"/>
                  <a:pt x="766471" y="329303"/>
                  <a:pt x="774872" y="342744"/>
                </a:cubicBezTo>
                <a:cubicBezTo>
                  <a:pt x="784264" y="357771"/>
                  <a:pt x="796607" y="370757"/>
                  <a:pt x="806769" y="385274"/>
                </a:cubicBezTo>
                <a:cubicBezTo>
                  <a:pt x="821425" y="406212"/>
                  <a:pt x="831227" y="430998"/>
                  <a:pt x="849299" y="449070"/>
                </a:cubicBezTo>
                <a:cubicBezTo>
                  <a:pt x="879601" y="479371"/>
                  <a:pt x="865004" y="461994"/>
                  <a:pt x="891830" y="502232"/>
                </a:cubicBezTo>
                <a:cubicBezTo>
                  <a:pt x="921229" y="590433"/>
                  <a:pt x="871880" y="451704"/>
                  <a:pt x="944992" y="597925"/>
                </a:cubicBezTo>
                <a:cubicBezTo>
                  <a:pt x="961772" y="631485"/>
                  <a:pt x="983128" y="678591"/>
                  <a:pt x="1008788" y="704251"/>
                </a:cubicBezTo>
                <a:cubicBezTo>
                  <a:pt x="1030053" y="725516"/>
                  <a:pt x="1055902" y="743023"/>
                  <a:pt x="1072583" y="768046"/>
                </a:cubicBezTo>
                <a:cubicBezTo>
                  <a:pt x="1086760" y="789311"/>
                  <a:pt x="1097041" y="813770"/>
                  <a:pt x="1115113" y="831842"/>
                </a:cubicBezTo>
                <a:cubicBezTo>
                  <a:pt x="1139922" y="856651"/>
                  <a:pt x="1170079" y="877077"/>
                  <a:pt x="1189541" y="906270"/>
                </a:cubicBezTo>
                <a:cubicBezTo>
                  <a:pt x="1196629" y="916902"/>
                  <a:pt x="1201770" y="929131"/>
                  <a:pt x="1210806" y="938167"/>
                </a:cubicBezTo>
                <a:cubicBezTo>
                  <a:pt x="1219842" y="947203"/>
                  <a:pt x="1232887" y="951251"/>
                  <a:pt x="1242704" y="959432"/>
                </a:cubicBezTo>
                <a:cubicBezTo>
                  <a:pt x="1347218" y="1046526"/>
                  <a:pt x="1212229" y="939590"/>
                  <a:pt x="1295867" y="1023228"/>
                </a:cubicBezTo>
                <a:cubicBezTo>
                  <a:pt x="1304903" y="1032264"/>
                  <a:pt x="1317132" y="1037405"/>
                  <a:pt x="1327765" y="1044493"/>
                </a:cubicBezTo>
                <a:cubicBezTo>
                  <a:pt x="1412815" y="1157894"/>
                  <a:pt x="1302965" y="1019696"/>
                  <a:pt x="1402192" y="1118921"/>
                </a:cubicBezTo>
                <a:cubicBezTo>
                  <a:pt x="1411228" y="1127957"/>
                  <a:pt x="1415475" y="1140840"/>
                  <a:pt x="1423458" y="1150818"/>
                </a:cubicBezTo>
                <a:cubicBezTo>
                  <a:pt x="1429720" y="1158646"/>
                  <a:pt x="1438461" y="1164256"/>
                  <a:pt x="1444723" y="1172084"/>
                </a:cubicBezTo>
                <a:cubicBezTo>
                  <a:pt x="1452706" y="1182062"/>
                  <a:pt x="1457807" y="1194164"/>
                  <a:pt x="1465988" y="1203981"/>
                </a:cubicBezTo>
                <a:cubicBezTo>
                  <a:pt x="1475614" y="1215533"/>
                  <a:pt x="1488259" y="1224328"/>
                  <a:pt x="1497885" y="1235879"/>
                </a:cubicBezTo>
                <a:cubicBezTo>
                  <a:pt x="1506066" y="1245696"/>
                  <a:pt x="1510661" y="1258226"/>
                  <a:pt x="1519151" y="1267777"/>
                </a:cubicBezTo>
                <a:cubicBezTo>
                  <a:pt x="1539131" y="1290254"/>
                  <a:pt x="1566265" y="1306549"/>
                  <a:pt x="1582946" y="1331572"/>
                </a:cubicBezTo>
                <a:cubicBezTo>
                  <a:pt x="1635743" y="1410769"/>
                  <a:pt x="1567886" y="1313500"/>
                  <a:pt x="1636109" y="1395367"/>
                </a:cubicBezTo>
                <a:cubicBezTo>
                  <a:pt x="1644290" y="1405184"/>
                  <a:pt x="1649193" y="1417448"/>
                  <a:pt x="1657374" y="1427265"/>
                </a:cubicBezTo>
                <a:cubicBezTo>
                  <a:pt x="1667000" y="1438817"/>
                  <a:pt x="1679486" y="1447746"/>
                  <a:pt x="1689272" y="1459163"/>
                </a:cubicBezTo>
                <a:cubicBezTo>
                  <a:pt x="1700804" y="1472618"/>
                  <a:pt x="1709637" y="1488238"/>
                  <a:pt x="1721169" y="1501693"/>
                </a:cubicBezTo>
                <a:cubicBezTo>
                  <a:pt x="1748458" y="1533531"/>
                  <a:pt x="1752151" y="1532981"/>
                  <a:pt x="1784965" y="1554856"/>
                </a:cubicBezTo>
                <a:cubicBezTo>
                  <a:pt x="1792053" y="1565488"/>
                  <a:pt x="1797740" y="1577202"/>
                  <a:pt x="1806230" y="1586753"/>
                </a:cubicBezTo>
                <a:cubicBezTo>
                  <a:pt x="1859200" y="1646345"/>
                  <a:pt x="1853441" y="1639493"/>
                  <a:pt x="1901923" y="1671814"/>
                </a:cubicBezTo>
                <a:cubicBezTo>
                  <a:pt x="1905467" y="1682446"/>
                  <a:pt x="1906789" y="1694101"/>
                  <a:pt x="1912555" y="1703711"/>
                </a:cubicBezTo>
                <a:cubicBezTo>
                  <a:pt x="1922656" y="1720547"/>
                  <a:pt x="1951228" y="1736582"/>
                  <a:pt x="1965718" y="1746242"/>
                </a:cubicBezTo>
                <a:cubicBezTo>
                  <a:pt x="1991001" y="1822087"/>
                  <a:pt x="1955151" y="1730390"/>
                  <a:pt x="2008248" y="1810037"/>
                </a:cubicBezTo>
                <a:cubicBezTo>
                  <a:pt x="2069794" y="1902358"/>
                  <a:pt x="1949030" y="1772084"/>
                  <a:pt x="2050778" y="1873832"/>
                </a:cubicBezTo>
                <a:cubicBezTo>
                  <a:pt x="2069493" y="1929976"/>
                  <a:pt x="2055194" y="1896404"/>
                  <a:pt x="2103941" y="1969525"/>
                </a:cubicBezTo>
                <a:cubicBezTo>
                  <a:pt x="2111029" y="1980158"/>
                  <a:pt x="2121165" y="1989300"/>
                  <a:pt x="2125206" y="2001423"/>
                </a:cubicBezTo>
                <a:lnTo>
                  <a:pt x="2178369" y="2160911"/>
                </a:lnTo>
                <a:lnTo>
                  <a:pt x="2199634" y="2224707"/>
                </a:lnTo>
                <a:cubicBezTo>
                  <a:pt x="2215703" y="2288981"/>
                  <a:pt x="2205647" y="2253377"/>
                  <a:pt x="2231532" y="2331032"/>
                </a:cubicBezTo>
                <a:cubicBezTo>
                  <a:pt x="2235076" y="2341665"/>
                  <a:pt x="2235948" y="2353604"/>
                  <a:pt x="2242165" y="2362930"/>
                </a:cubicBezTo>
                <a:lnTo>
                  <a:pt x="2263430" y="2394828"/>
                </a:lnTo>
                <a:cubicBezTo>
                  <a:pt x="2245709" y="2401916"/>
                  <a:pt x="2229305" y="2414733"/>
                  <a:pt x="2210267" y="2416093"/>
                </a:cubicBezTo>
                <a:cubicBezTo>
                  <a:pt x="2178255" y="2418379"/>
                  <a:pt x="2146645" y="2406670"/>
                  <a:pt x="2114574" y="2405460"/>
                </a:cubicBezTo>
                <a:cubicBezTo>
                  <a:pt x="1958700" y="2399578"/>
                  <a:pt x="1802685" y="2398372"/>
                  <a:pt x="1646741" y="2394828"/>
                </a:cubicBezTo>
                <a:cubicBezTo>
                  <a:pt x="1517664" y="2201210"/>
                  <a:pt x="1693517" y="2455956"/>
                  <a:pt x="1551048" y="2277870"/>
                </a:cubicBezTo>
                <a:cubicBezTo>
                  <a:pt x="1538138" y="2261733"/>
                  <a:pt x="1532237" y="2240702"/>
                  <a:pt x="1519151" y="2224707"/>
                </a:cubicBezTo>
                <a:cubicBezTo>
                  <a:pt x="1500107" y="2201431"/>
                  <a:pt x="1470828" y="2186699"/>
                  <a:pt x="1455355" y="2160911"/>
                </a:cubicBezTo>
                <a:cubicBezTo>
                  <a:pt x="1389391" y="2050970"/>
                  <a:pt x="1463244" y="2167885"/>
                  <a:pt x="1370295" y="2043953"/>
                </a:cubicBezTo>
                <a:cubicBezTo>
                  <a:pt x="1354961" y="2023507"/>
                  <a:pt x="1343456" y="2000332"/>
                  <a:pt x="1327765" y="1980158"/>
                </a:cubicBezTo>
                <a:cubicBezTo>
                  <a:pt x="1318533" y="1968289"/>
                  <a:pt x="1305769" y="1959576"/>
                  <a:pt x="1295867" y="1948260"/>
                </a:cubicBezTo>
                <a:cubicBezTo>
                  <a:pt x="1280923" y="1931181"/>
                  <a:pt x="1266685" y="1913450"/>
                  <a:pt x="1253337" y="1895097"/>
                </a:cubicBezTo>
                <a:cubicBezTo>
                  <a:pt x="1238305" y="1874428"/>
                  <a:pt x="1226772" y="1851259"/>
                  <a:pt x="1210806" y="1831302"/>
                </a:cubicBezTo>
                <a:cubicBezTo>
                  <a:pt x="1083729" y="1672457"/>
                  <a:pt x="1258338" y="1917924"/>
                  <a:pt x="1125746" y="1735609"/>
                </a:cubicBezTo>
                <a:cubicBezTo>
                  <a:pt x="1110714" y="1714940"/>
                  <a:pt x="1096937" y="1693376"/>
                  <a:pt x="1083216" y="1671814"/>
                </a:cubicBezTo>
                <a:cubicBezTo>
                  <a:pt x="1072121" y="1654379"/>
                  <a:pt x="1063169" y="1635581"/>
                  <a:pt x="1051318" y="1618651"/>
                </a:cubicBezTo>
                <a:cubicBezTo>
                  <a:pt x="1038304" y="1600059"/>
                  <a:pt x="1021645" y="1584189"/>
                  <a:pt x="1008788" y="1565488"/>
                </a:cubicBezTo>
                <a:cubicBezTo>
                  <a:pt x="982608" y="1527409"/>
                  <a:pt x="959464" y="1487327"/>
                  <a:pt x="934360" y="1448530"/>
                </a:cubicBezTo>
                <a:cubicBezTo>
                  <a:pt x="907807" y="1407494"/>
                  <a:pt x="882430" y="1367715"/>
                  <a:pt x="849299" y="1331572"/>
                </a:cubicBezTo>
                <a:cubicBezTo>
                  <a:pt x="825591" y="1305709"/>
                  <a:pt x="796790" y="1284541"/>
                  <a:pt x="774872" y="1257144"/>
                </a:cubicBezTo>
                <a:cubicBezTo>
                  <a:pt x="760695" y="1239423"/>
                  <a:pt x="748388" y="1220028"/>
                  <a:pt x="732341" y="1203981"/>
                </a:cubicBezTo>
                <a:cubicBezTo>
                  <a:pt x="719810" y="1191451"/>
                  <a:pt x="702341" y="1184614"/>
                  <a:pt x="689811" y="1172084"/>
                </a:cubicBezTo>
                <a:cubicBezTo>
                  <a:pt x="673764" y="1156037"/>
                  <a:pt x="662765" y="1135511"/>
                  <a:pt x="647281" y="1118921"/>
                </a:cubicBezTo>
                <a:cubicBezTo>
                  <a:pt x="613082" y="1082279"/>
                  <a:pt x="568758" y="1054300"/>
                  <a:pt x="540955" y="1012595"/>
                </a:cubicBezTo>
                <a:cubicBezTo>
                  <a:pt x="503009" y="955674"/>
                  <a:pt x="528726" y="989733"/>
                  <a:pt x="455895" y="916902"/>
                </a:cubicBezTo>
                <a:lnTo>
                  <a:pt x="413365" y="874372"/>
                </a:lnTo>
                <a:lnTo>
                  <a:pt x="381467" y="842474"/>
                </a:lnTo>
                <a:cubicBezTo>
                  <a:pt x="377923" y="831842"/>
                  <a:pt x="376600" y="820187"/>
                  <a:pt x="370834" y="810577"/>
                </a:cubicBezTo>
                <a:cubicBezTo>
                  <a:pt x="365676" y="801981"/>
                  <a:pt x="355831" y="797139"/>
                  <a:pt x="349569" y="789311"/>
                </a:cubicBezTo>
                <a:cubicBezTo>
                  <a:pt x="341586" y="779333"/>
                  <a:pt x="334644" y="768509"/>
                  <a:pt x="328304" y="757414"/>
                </a:cubicBezTo>
                <a:cubicBezTo>
                  <a:pt x="320440" y="743652"/>
                  <a:pt x="315831" y="728072"/>
                  <a:pt x="307039" y="714884"/>
                </a:cubicBezTo>
                <a:cubicBezTo>
                  <a:pt x="301478" y="706543"/>
                  <a:pt x="291335" y="701959"/>
                  <a:pt x="285774" y="693618"/>
                </a:cubicBezTo>
                <a:cubicBezTo>
                  <a:pt x="276982" y="680430"/>
                  <a:pt x="272373" y="664850"/>
                  <a:pt x="264509" y="651088"/>
                </a:cubicBezTo>
                <a:cubicBezTo>
                  <a:pt x="246626" y="619792"/>
                  <a:pt x="245264" y="621211"/>
                  <a:pt x="221978" y="597925"/>
                </a:cubicBezTo>
                <a:cubicBezTo>
                  <a:pt x="196672" y="522007"/>
                  <a:pt x="213147" y="552781"/>
                  <a:pt x="179448" y="502232"/>
                </a:cubicBezTo>
                <a:cubicBezTo>
                  <a:pt x="175904" y="488055"/>
                  <a:pt x="174572" y="473133"/>
                  <a:pt x="168816" y="459702"/>
                </a:cubicBezTo>
                <a:cubicBezTo>
                  <a:pt x="163782" y="447956"/>
                  <a:pt x="153891" y="438899"/>
                  <a:pt x="147551" y="427804"/>
                </a:cubicBezTo>
                <a:cubicBezTo>
                  <a:pt x="139687" y="414042"/>
                  <a:pt x="133374" y="399451"/>
                  <a:pt x="126285" y="385274"/>
                </a:cubicBezTo>
                <a:cubicBezTo>
                  <a:pt x="103266" y="293194"/>
                  <a:pt x="131454" y="392880"/>
                  <a:pt x="94388" y="300214"/>
                </a:cubicBezTo>
                <a:cubicBezTo>
                  <a:pt x="86063" y="279402"/>
                  <a:pt x="85557" y="255069"/>
                  <a:pt x="73123" y="236418"/>
                </a:cubicBezTo>
                <a:cubicBezTo>
                  <a:pt x="12185" y="145012"/>
                  <a:pt x="85243" y="260659"/>
                  <a:pt x="41225" y="172623"/>
                </a:cubicBezTo>
                <a:cubicBezTo>
                  <a:pt x="0" y="90174"/>
                  <a:pt x="36054" y="189005"/>
                  <a:pt x="9327" y="108828"/>
                </a:cubicBezTo>
                <a:cubicBezTo>
                  <a:pt x="30028" y="46728"/>
                  <a:pt x="3763" y="103760"/>
                  <a:pt x="51858" y="55665"/>
                </a:cubicBezTo>
                <a:cubicBezTo>
                  <a:pt x="60894" y="46629"/>
                  <a:pt x="65140" y="33746"/>
                  <a:pt x="73123" y="23767"/>
                </a:cubicBezTo>
                <a:cubicBezTo>
                  <a:pt x="79385" y="15939"/>
                  <a:pt x="87300" y="9590"/>
                  <a:pt x="94388" y="2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8" name="任意多边形 5"/>
          <p:cNvSpPr>
            <a:spLocks noChangeArrowheads="1"/>
          </p:cNvSpPr>
          <p:nvPr/>
        </p:nvSpPr>
        <p:spPr bwMode="auto">
          <a:xfrm>
            <a:off x="3175000" y="3306763"/>
            <a:ext cx="2173288" cy="2447925"/>
          </a:xfrm>
          <a:custGeom>
            <a:avLst/>
            <a:gdLst>
              <a:gd name="T0" fmla="*/ 78122 w 2172586"/>
              <a:gd name="T1" fmla="*/ 21259 h 2448033"/>
              <a:gd name="T2" fmla="*/ 514903 w 2172586"/>
              <a:gd name="T3" fmla="*/ 74409 h 2448033"/>
              <a:gd name="T4" fmla="*/ 578824 w 2172586"/>
              <a:gd name="T5" fmla="*/ 159446 h 2448033"/>
              <a:gd name="T6" fmla="*/ 632089 w 2172586"/>
              <a:gd name="T7" fmla="*/ 255115 h 2448033"/>
              <a:gd name="T8" fmla="*/ 685354 w 2172586"/>
              <a:gd name="T9" fmla="*/ 350784 h 2448033"/>
              <a:gd name="T10" fmla="*/ 759926 w 2172586"/>
              <a:gd name="T11" fmla="*/ 467706 h 2448033"/>
              <a:gd name="T12" fmla="*/ 877112 w 2172586"/>
              <a:gd name="T13" fmla="*/ 605899 h 2448033"/>
              <a:gd name="T14" fmla="*/ 951684 w 2172586"/>
              <a:gd name="T15" fmla="*/ 690936 h 2448033"/>
              <a:gd name="T16" fmla="*/ 1015603 w 2172586"/>
              <a:gd name="T17" fmla="*/ 754713 h 2448033"/>
              <a:gd name="T18" fmla="*/ 1111483 w 2172586"/>
              <a:gd name="T19" fmla="*/ 871641 h 2448033"/>
              <a:gd name="T20" fmla="*/ 1249973 w 2172586"/>
              <a:gd name="T21" fmla="*/ 988569 h 2448033"/>
              <a:gd name="T22" fmla="*/ 1345851 w 2172586"/>
              <a:gd name="T23" fmla="*/ 1084239 h 2448033"/>
              <a:gd name="T24" fmla="*/ 1441730 w 2172586"/>
              <a:gd name="T25" fmla="*/ 1148016 h 2448033"/>
              <a:gd name="T26" fmla="*/ 1505650 w 2172586"/>
              <a:gd name="T27" fmla="*/ 1201164 h 2448033"/>
              <a:gd name="T28" fmla="*/ 1569568 w 2172586"/>
              <a:gd name="T29" fmla="*/ 1254311 h 2448033"/>
              <a:gd name="T30" fmla="*/ 1633487 w 2172586"/>
              <a:gd name="T31" fmla="*/ 1307462 h 2448033"/>
              <a:gd name="T32" fmla="*/ 1761325 w 2172586"/>
              <a:gd name="T33" fmla="*/ 1435017 h 2448033"/>
              <a:gd name="T34" fmla="*/ 1899815 w 2172586"/>
              <a:gd name="T35" fmla="*/ 1605096 h 2448033"/>
              <a:gd name="T36" fmla="*/ 1963735 w 2172586"/>
              <a:gd name="T37" fmla="*/ 1690132 h 2448033"/>
              <a:gd name="T38" fmla="*/ 2017000 w 2172586"/>
              <a:gd name="T39" fmla="*/ 1785801 h 2448033"/>
              <a:gd name="T40" fmla="*/ 2070266 w 2172586"/>
              <a:gd name="T41" fmla="*/ 1913356 h 2448033"/>
              <a:gd name="T42" fmla="*/ 2112881 w 2172586"/>
              <a:gd name="T43" fmla="*/ 2083435 h 2448033"/>
              <a:gd name="T44" fmla="*/ 2134185 w 2172586"/>
              <a:gd name="T45" fmla="*/ 2189730 h 2448033"/>
              <a:gd name="T46" fmla="*/ 2155492 w 2172586"/>
              <a:gd name="T47" fmla="*/ 2296032 h 2448033"/>
              <a:gd name="T48" fmla="*/ 1814591 w 2172586"/>
              <a:gd name="T49" fmla="*/ 2402323 h 2448033"/>
              <a:gd name="T50" fmla="*/ 1612181 w 2172586"/>
              <a:gd name="T51" fmla="*/ 2381068 h 2448033"/>
              <a:gd name="T52" fmla="*/ 1505650 w 2172586"/>
              <a:gd name="T53" fmla="*/ 2264135 h 2448033"/>
              <a:gd name="T54" fmla="*/ 1409771 w 2172586"/>
              <a:gd name="T55" fmla="*/ 2125947 h 2448033"/>
              <a:gd name="T56" fmla="*/ 1356505 w 2172586"/>
              <a:gd name="T57" fmla="*/ 2030284 h 2448033"/>
              <a:gd name="T58" fmla="*/ 1303239 w 2172586"/>
              <a:gd name="T59" fmla="*/ 1955874 h 2448033"/>
              <a:gd name="T60" fmla="*/ 1228667 w 2172586"/>
              <a:gd name="T61" fmla="*/ 1849579 h 2448033"/>
              <a:gd name="T62" fmla="*/ 1164749 w 2172586"/>
              <a:gd name="T63" fmla="*/ 1753910 h 2448033"/>
              <a:gd name="T64" fmla="*/ 1079522 w 2172586"/>
              <a:gd name="T65" fmla="*/ 1615722 h 2448033"/>
              <a:gd name="T66" fmla="*/ 972991 w 2172586"/>
              <a:gd name="T67" fmla="*/ 1488168 h 2448033"/>
              <a:gd name="T68" fmla="*/ 855805 w 2172586"/>
              <a:gd name="T69" fmla="*/ 1328721 h 2448033"/>
              <a:gd name="T70" fmla="*/ 781233 w 2172586"/>
              <a:gd name="T71" fmla="*/ 1233052 h 2448033"/>
              <a:gd name="T72" fmla="*/ 696008 w 2172586"/>
              <a:gd name="T73" fmla="*/ 1137383 h 2448033"/>
              <a:gd name="T74" fmla="*/ 600131 w 2172586"/>
              <a:gd name="T75" fmla="*/ 1009829 h 2448033"/>
              <a:gd name="T76" fmla="*/ 525558 w 2172586"/>
              <a:gd name="T77" fmla="*/ 914160 h 2448033"/>
              <a:gd name="T78" fmla="*/ 419024 w 2172586"/>
              <a:gd name="T79" fmla="*/ 754713 h 2448033"/>
              <a:gd name="T80" fmla="*/ 323145 w 2172586"/>
              <a:gd name="T81" fmla="*/ 627159 h 2448033"/>
              <a:gd name="T82" fmla="*/ 259229 w 2172586"/>
              <a:gd name="T83" fmla="*/ 488971 h 2448033"/>
              <a:gd name="T84" fmla="*/ 205958 w 2172586"/>
              <a:gd name="T85" fmla="*/ 393302 h 2448033"/>
              <a:gd name="T86" fmla="*/ 142043 w 2172586"/>
              <a:gd name="T87" fmla="*/ 297633 h 2448033"/>
              <a:gd name="T88" fmla="*/ 110083 w 2172586"/>
              <a:gd name="T89" fmla="*/ 233856 h 2448033"/>
              <a:gd name="T90" fmla="*/ 78122 w 2172586"/>
              <a:gd name="T91" fmla="*/ 138187 h 2448033"/>
              <a:gd name="T92" fmla="*/ 3550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9" name="TextBox 6"/>
          <p:cNvSpPr txBox="1">
            <a:spLocks noChangeArrowheads="1"/>
          </p:cNvSpPr>
          <p:nvPr/>
        </p:nvSpPr>
        <p:spPr bwMode="auto">
          <a:xfrm>
            <a:off x="259873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i-j=1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9880" name="任意多边形 8"/>
          <p:cNvSpPr>
            <a:spLocks noChangeArrowheads="1"/>
          </p:cNvSpPr>
          <p:nvPr/>
        </p:nvSpPr>
        <p:spPr bwMode="auto">
          <a:xfrm>
            <a:off x="3854450" y="2352675"/>
            <a:ext cx="2173288" cy="2447925"/>
          </a:xfrm>
          <a:custGeom>
            <a:avLst/>
            <a:gdLst>
              <a:gd name="T0" fmla="*/ 78122 w 2172586"/>
              <a:gd name="T1" fmla="*/ 21259 h 2448033"/>
              <a:gd name="T2" fmla="*/ 514903 w 2172586"/>
              <a:gd name="T3" fmla="*/ 74409 h 2448033"/>
              <a:gd name="T4" fmla="*/ 578824 w 2172586"/>
              <a:gd name="T5" fmla="*/ 159446 h 2448033"/>
              <a:gd name="T6" fmla="*/ 632089 w 2172586"/>
              <a:gd name="T7" fmla="*/ 255115 h 2448033"/>
              <a:gd name="T8" fmla="*/ 685354 w 2172586"/>
              <a:gd name="T9" fmla="*/ 350784 h 2448033"/>
              <a:gd name="T10" fmla="*/ 759926 w 2172586"/>
              <a:gd name="T11" fmla="*/ 467706 h 2448033"/>
              <a:gd name="T12" fmla="*/ 877112 w 2172586"/>
              <a:gd name="T13" fmla="*/ 605899 h 2448033"/>
              <a:gd name="T14" fmla="*/ 951684 w 2172586"/>
              <a:gd name="T15" fmla="*/ 690936 h 2448033"/>
              <a:gd name="T16" fmla="*/ 1015603 w 2172586"/>
              <a:gd name="T17" fmla="*/ 754713 h 2448033"/>
              <a:gd name="T18" fmla="*/ 1111483 w 2172586"/>
              <a:gd name="T19" fmla="*/ 871641 h 2448033"/>
              <a:gd name="T20" fmla="*/ 1249973 w 2172586"/>
              <a:gd name="T21" fmla="*/ 988569 h 2448033"/>
              <a:gd name="T22" fmla="*/ 1345851 w 2172586"/>
              <a:gd name="T23" fmla="*/ 1084239 h 2448033"/>
              <a:gd name="T24" fmla="*/ 1441730 w 2172586"/>
              <a:gd name="T25" fmla="*/ 1148016 h 2448033"/>
              <a:gd name="T26" fmla="*/ 1505650 w 2172586"/>
              <a:gd name="T27" fmla="*/ 1201164 h 2448033"/>
              <a:gd name="T28" fmla="*/ 1569568 w 2172586"/>
              <a:gd name="T29" fmla="*/ 1254311 h 2448033"/>
              <a:gd name="T30" fmla="*/ 1633487 w 2172586"/>
              <a:gd name="T31" fmla="*/ 1307462 h 2448033"/>
              <a:gd name="T32" fmla="*/ 1761325 w 2172586"/>
              <a:gd name="T33" fmla="*/ 1435017 h 2448033"/>
              <a:gd name="T34" fmla="*/ 1899815 w 2172586"/>
              <a:gd name="T35" fmla="*/ 1605096 h 2448033"/>
              <a:gd name="T36" fmla="*/ 1963735 w 2172586"/>
              <a:gd name="T37" fmla="*/ 1690132 h 2448033"/>
              <a:gd name="T38" fmla="*/ 2017000 w 2172586"/>
              <a:gd name="T39" fmla="*/ 1785801 h 2448033"/>
              <a:gd name="T40" fmla="*/ 2070266 w 2172586"/>
              <a:gd name="T41" fmla="*/ 1913356 h 2448033"/>
              <a:gd name="T42" fmla="*/ 2112881 w 2172586"/>
              <a:gd name="T43" fmla="*/ 2083435 h 2448033"/>
              <a:gd name="T44" fmla="*/ 2134185 w 2172586"/>
              <a:gd name="T45" fmla="*/ 2189730 h 2448033"/>
              <a:gd name="T46" fmla="*/ 2155492 w 2172586"/>
              <a:gd name="T47" fmla="*/ 2296032 h 2448033"/>
              <a:gd name="T48" fmla="*/ 1814591 w 2172586"/>
              <a:gd name="T49" fmla="*/ 2402323 h 2448033"/>
              <a:gd name="T50" fmla="*/ 1612181 w 2172586"/>
              <a:gd name="T51" fmla="*/ 2381068 h 2448033"/>
              <a:gd name="T52" fmla="*/ 1505650 w 2172586"/>
              <a:gd name="T53" fmla="*/ 2264135 h 2448033"/>
              <a:gd name="T54" fmla="*/ 1409771 w 2172586"/>
              <a:gd name="T55" fmla="*/ 2125947 h 2448033"/>
              <a:gd name="T56" fmla="*/ 1356505 w 2172586"/>
              <a:gd name="T57" fmla="*/ 2030284 h 2448033"/>
              <a:gd name="T58" fmla="*/ 1303239 w 2172586"/>
              <a:gd name="T59" fmla="*/ 1955874 h 2448033"/>
              <a:gd name="T60" fmla="*/ 1228667 w 2172586"/>
              <a:gd name="T61" fmla="*/ 1849579 h 2448033"/>
              <a:gd name="T62" fmla="*/ 1164749 w 2172586"/>
              <a:gd name="T63" fmla="*/ 1753910 h 2448033"/>
              <a:gd name="T64" fmla="*/ 1079522 w 2172586"/>
              <a:gd name="T65" fmla="*/ 1615722 h 2448033"/>
              <a:gd name="T66" fmla="*/ 972991 w 2172586"/>
              <a:gd name="T67" fmla="*/ 1488168 h 2448033"/>
              <a:gd name="T68" fmla="*/ 855805 w 2172586"/>
              <a:gd name="T69" fmla="*/ 1328721 h 2448033"/>
              <a:gd name="T70" fmla="*/ 781233 w 2172586"/>
              <a:gd name="T71" fmla="*/ 1233052 h 2448033"/>
              <a:gd name="T72" fmla="*/ 696008 w 2172586"/>
              <a:gd name="T73" fmla="*/ 1137383 h 2448033"/>
              <a:gd name="T74" fmla="*/ 600131 w 2172586"/>
              <a:gd name="T75" fmla="*/ 1009829 h 2448033"/>
              <a:gd name="T76" fmla="*/ 525558 w 2172586"/>
              <a:gd name="T77" fmla="*/ 914160 h 2448033"/>
              <a:gd name="T78" fmla="*/ 419024 w 2172586"/>
              <a:gd name="T79" fmla="*/ 754713 h 2448033"/>
              <a:gd name="T80" fmla="*/ 323145 w 2172586"/>
              <a:gd name="T81" fmla="*/ 627159 h 2448033"/>
              <a:gd name="T82" fmla="*/ 259229 w 2172586"/>
              <a:gd name="T83" fmla="*/ 488971 h 2448033"/>
              <a:gd name="T84" fmla="*/ 205958 w 2172586"/>
              <a:gd name="T85" fmla="*/ 393302 h 2448033"/>
              <a:gd name="T86" fmla="*/ 142043 w 2172586"/>
              <a:gd name="T87" fmla="*/ 297633 h 2448033"/>
              <a:gd name="T88" fmla="*/ 110083 w 2172586"/>
              <a:gd name="T89" fmla="*/ 233856 h 2448033"/>
              <a:gd name="T90" fmla="*/ 78122 w 2172586"/>
              <a:gd name="T91" fmla="*/ 138187 h 2448033"/>
              <a:gd name="T92" fmla="*/ 3550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81" name="TextBox 9"/>
          <p:cNvSpPr txBox="1">
            <a:spLocks noChangeArrowheads="1"/>
          </p:cNvSpPr>
          <p:nvPr/>
        </p:nvSpPr>
        <p:spPr bwMode="auto">
          <a:xfrm>
            <a:off x="5827713" y="377666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i-j=-1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映射函数：对角线映射</a:t>
            </a: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ltGray">
          <a:xfrm>
            <a:off x="984250" y="4227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下对角线</a:t>
            </a: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ltGray">
          <a:xfrm>
            <a:off x="1092200" y="35417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930837" name="Group 21"/>
          <p:cNvGraphicFramePr>
            <a:graphicFrameLocks noGrp="1"/>
          </p:cNvGraphicFramePr>
          <p:nvPr/>
        </p:nvGraphicFramePr>
        <p:xfrm>
          <a:off x="1092200" y="2957513"/>
          <a:ext cx="6553200" cy="518048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0844" name="Rectangle 28"/>
          <p:cNvSpPr>
            <a:spLocks noChangeArrowheads="1"/>
          </p:cNvSpPr>
          <p:nvPr/>
        </p:nvSpPr>
        <p:spPr bwMode="ltGray">
          <a:xfrm>
            <a:off x="2311400" y="4241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- j = 1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703513" y="3541713"/>
            <a:ext cx="5405437" cy="1157287"/>
            <a:chOff x="1831" y="1248"/>
            <a:chExt cx="3405" cy="729"/>
          </a:xfrm>
        </p:grpSpPr>
        <p:sp>
          <p:nvSpPr>
            <p:cNvPr id="91172" name="Rectangle 26"/>
            <p:cNvSpPr>
              <a:spLocks noChangeArrowheads="1"/>
            </p:cNvSpPr>
            <p:nvPr/>
          </p:nvSpPr>
          <p:spPr bwMode="ltGray">
            <a:xfrm>
              <a:off x="1831" y="1248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n-2</a:t>
              </a:r>
            </a:p>
          </p:txBody>
        </p:sp>
        <p:sp>
          <p:nvSpPr>
            <p:cNvPr id="91173" name="Rectangle 27"/>
            <p:cNvSpPr>
              <a:spLocks noChangeArrowheads="1"/>
            </p:cNvSpPr>
            <p:nvPr/>
          </p:nvSpPr>
          <p:spPr bwMode="ltGray">
            <a:xfrm>
              <a:off x="2160" y="1248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91174" name="Rectangle 29"/>
            <p:cNvSpPr>
              <a:spLocks noChangeArrowheads="1"/>
            </p:cNvSpPr>
            <p:nvPr/>
          </p:nvSpPr>
          <p:spPr bwMode="ltGray">
            <a:xfrm>
              <a:off x="3792" y="1689"/>
              <a:ext cx="1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a[i-2]</a:t>
              </a:r>
            </a:p>
          </p:txBody>
        </p:sp>
      </p:grpSp>
      <p:sp>
        <p:nvSpPr>
          <p:cNvPr id="91155" name="Rectangle 30"/>
          <p:cNvSpPr>
            <a:spLocks noChangeArrowheads="1"/>
          </p:cNvSpPr>
          <p:nvPr/>
        </p:nvSpPr>
        <p:spPr bwMode="ltGray">
          <a:xfrm>
            <a:off x="984250" y="4989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主对角线</a:t>
            </a:r>
          </a:p>
        </p:txBody>
      </p:sp>
      <p:sp>
        <p:nvSpPr>
          <p:cNvPr id="930847" name="Rectangle 31"/>
          <p:cNvSpPr>
            <a:spLocks noChangeArrowheads="1"/>
          </p:cNvSpPr>
          <p:nvPr/>
        </p:nvSpPr>
        <p:spPr bwMode="ltGray">
          <a:xfrm>
            <a:off x="2403475" y="5003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= j</a:t>
            </a:r>
          </a:p>
        </p:txBody>
      </p:sp>
      <p:sp>
        <p:nvSpPr>
          <p:cNvPr id="91157" name="Rectangle 33"/>
          <p:cNvSpPr>
            <a:spLocks noChangeArrowheads="1"/>
          </p:cNvSpPr>
          <p:nvPr/>
        </p:nvSpPr>
        <p:spPr bwMode="ltGray">
          <a:xfrm>
            <a:off x="984250" y="58277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上对角线</a:t>
            </a:r>
          </a:p>
        </p:txBody>
      </p:sp>
      <p:sp>
        <p:nvSpPr>
          <p:cNvPr id="930850" name="Rectangle 34"/>
          <p:cNvSpPr>
            <a:spLocks noChangeArrowheads="1"/>
          </p:cNvSpPr>
          <p:nvPr/>
        </p:nvSpPr>
        <p:spPr bwMode="ltGray">
          <a:xfrm>
            <a:off x="2381250" y="58420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i - j = -1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786313" y="3541713"/>
            <a:ext cx="3697287" cy="1919287"/>
            <a:chOff x="3143" y="1248"/>
            <a:chExt cx="2329" cy="1209"/>
          </a:xfrm>
        </p:grpSpPr>
        <p:sp>
          <p:nvSpPr>
            <p:cNvPr id="91169" name="Rectangle 32"/>
            <p:cNvSpPr>
              <a:spLocks noChangeArrowheads="1"/>
            </p:cNvSpPr>
            <p:nvPr/>
          </p:nvSpPr>
          <p:spPr bwMode="ltGray">
            <a:xfrm>
              <a:off x="3792" y="2169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a[n-1+i-1]</a:t>
              </a: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314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2n-2</a:t>
              </a:r>
            </a:p>
          </p:txBody>
        </p:sp>
        <p:sp>
          <p:nvSpPr>
            <p:cNvPr id="91171" name="Rectangle 37"/>
            <p:cNvSpPr>
              <a:spLocks noChangeArrowheads="1"/>
            </p:cNvSpPr>
            <p:nvPr/>
          </p:nvSpPr>
          <p:spPr bwMode="ltGray">
            <a:xfrm>
              <a:off x="355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2n-1</a:t>
              </a:r>
            </a:p>
          </p:txBody>
        </p:sp>
      </p:grpSp>
      <p:sp>
        <p:nvSpPr>
          <p:cNvPr id="930855" name="Rectangle 39"/>
          <p:cNvSpPr>
            <a:spLocks noChangeArrowheads="1"/>
          </p:cNvSpPr>
          <p:nvPr/>
        </p:nvSpPr>
        <p:spPr bwMode="ltGray">
          <a:xfrm>
            <a:off x="3835400" y="42275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 - 1</a:t>
            </a:r>
          </a:p>
        </p:txBody>
      </p:sp>
      <p:sp>
        <p:nvSpPr>
          <p:cNvPr id="930856" name="Rectangle 40"/>
          <p:cNvSpPr>
            <a:spLocks noChangeArrowheads="1"/>
          </p:cNvSpPr>
          <p:nvPr/>
        </p:nvSpPr>
        <p:spPr bwMode="ltGray">
          <a:xfrm>
            <a:off x="3606800" y="49895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930857" name="Rectangle 41"/>
          <p:cNvSpPr>
            <a:spLocks noChangeArrowheads="1"/>
          </p:cNvSpPr>
          <p:nvPr/>
        </p:nvSpPr>
        <p:spPr bwMode="ltGray">
          <a:xfrm>
            <a:off x="3835400" y="58277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itchFamily="18" charset="0"/>
              </a:rPr>
              <a:t>n - 1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816600" y="3541713"/>
            <a:ext cx="2819400" cy="2757487"/>
            <a:chOff x="3792" y="1248"/>
            <a:chExt cx="1776" cy="1737"/>
          </a:xfrm>
        </p:grpSpPr>
        <p:sp>
          <p:nvSpPr>
            <p:cNvPr id="91167" name="Rectangle 35"/>
            <p:cNvSpPr>
              <a:spLocks noChangeArrowheads="1"/>
            </p:cNvSpPr>
            <p:nvPr/>
          </p:nvSpPr>
          <p:spPr bwMode="ltGray">
            <a:xfrm>
              <a:off x="3792" y="2697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itchFamily="18" charset="0"/>
                </a:rPr>
                <a:t>a[2n-1+i-1]</a:t>
              </a:r>
            </a:p>
          </p:txBody>
        </p:sp>
        <p:sp>
          <p:nvSpPr>
            <p:cNvPr id="91168" name="Rectangle 42"/>
            <p:cNvSpPr>
              <a:spLocks noChangeArrowheads="1"/>
            </p:cNvSpPr>
            <p:nvPr/>
          </p:nvSpPr>
          <p:spPr bwMode="ltGray">
            <a:xfrm>
              <a:off x="458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3n-3</a:t>
              </a:r>
            </a:p>
          </p:txBody>
        </p:sp>
      </p:grpSp>
      <p:pic>
        <p:nvPicPr>
          <p:cNvPr id="91164" name="Picture 4" descr="tri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200025"/>
            <a:ext cx="20161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65" name="TextBox 25"/>
          <p:cNvSpPr txBox="1">
            <a:spLocks noChangeArrowheads="1"/>
          </p:cNvSpPr>
          <p:nvPr/>
        </p:nvSpPr>
        <p:spPr bwMode="auto">
          <a:xfrm>
            <a:off x="984250" y="1635125"/>
            <a:ext cx="4664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请注意映射函数的推导过程，这是后续</a:t>
            </a:r>
            <a:r>
              <a:rPr lang="en-US" altLang="zh-CN" b="1">
                <a:solidFill>
                  <a:srgbClr val="FF0000"/>
                </a:solidFill>
              </a:rPr>
              <a:t>C++</a:t>
            </a:r>
            <a:r>
              <a:rPr lang="zh-CN" altLang="en-US" b="1">
                <a:solidFill>
                  <a:srgbClr val="FF0000"/>
                </a:solidFill>
              </a:rPr>
              <a:t>实现的前提和关键！</a:t>
            </a:r>
          </a:p>
        </p:txBody>
      </p:sp>
    </p:spTree>
    <p:extLst>
      <p:ext uri="{BB962C8B-B14F-4D97-AF65-F5344CB8AC3E}">
        <p14:creationId xmlns:p14="http://schemas.microsoft.com/office/powerpoint/2010/main" val="14711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4" grpId="0" autoUpdateAnimBg="0"/>
      <p:bldP spid="930847" grpId="0" autoUpdateAnimBg="0"/>
      <p:bldP spid="930850" grpId="0" autoUpdateAnimBg="0"/>
      <p:bldP spid="930855" grpId="0" autoUpdateAnimBg="0"/>
      <p:bldP spid="930856" grpId="0" autoUpdateAnimBg="0"/>
      <p:bldP spid="93085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TridiagonalMatrix</a:t>
            </a:r>
            <a:r>
              <a:rPr lang="zh-CN" altLang="en-US" smtClean="0"/>
              <a:t>类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(int size = 10)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{n = size; t = new T [3*n-2];}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~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 {delete [] t;}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 Store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T&amp; x,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int j);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T Retrieve(int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n;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matrix dimension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 *t;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// 1D array for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tridiagonal</a:t>
            </a:r>
            <a:endParaRPr lang="en-US" altLang="zh-CN" sz="2000" dirty="0" smtClean="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三对角矩阵的存储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924800" cy="5486400"/>
          </a:xfrm>
        </p:spPr>
        <p:txBody>
          <a:bodyPr/>
          <a:lstStyle/>
          <a:p>
            <a:pPr eaLnBrk="1" hangingPunct="1"/>
            <a:r>
              <a:rPr lang="en-US" altLang="zh-CN" smtClean="0"/>
              <a:t>3n-2</a:t>
            </a:r>
            <a:r>
              <a:rPr lang="zh-CN" altLang="en-US" smtClean="0"/>
              <a:t>个元素的一维数组</a:t>
            </a:r>
          </a:p>
          <a:p>
            <a:pPr lvl="1" eaLnBrk="1" hangingPunct="1"/>
            <a:r>
              <a:rPr lang="zh-CN" altLang="en-US" smtClean="0"/>
              <a:t>逐行映射：</a:t>
            </a:r>
            <a:r>
              <a:rPr lang="en-US" altLang="zh-CN" smtClean="0"/>
              <a:t>t[0:9]=[2, 1, 3, 1, 3, 5, 2, 7, 9, 0]</a:t>
            </a:r>
          </a:p>
          <a:p>
            <a:pPr lvl="1" eaLnBrk="1" hangingPunct="1"/>
            <a:r>
              <a:rPr lang="zh-CN" altLang="en-US" smtClean="0"/>
              <a:t>逐列映射：</a:t>
            </a:r>
            <a:r>
              <a:rPr lang="en-US" altLang="zh-CN" smtClean="0">
                <a:ea typeface="仿宋_GB2312" pitchFamily="49" charset="-122"/>
              </a:rPr>
              <a:t>t=[2, 3, 1, 1, 5, 3, 2, 9, 7, 0]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mtClean="0"/>
              <a:t>对角线映射（下对角线、主对角线、上对角线顺序）：</a:t>
            </a:r>
            <a:br>
              <a:rPr lang="zh-CN" altLang="en-US" smtClean="0"/>
            </a:br>
            <a:r>
              <a:rPr lang="en-US" altLang="zh-CN" smtClean="0">
                <a:ea typeface="仿宋_GB2312" pitchFamily="49" charset="-122"/>
              </a:rPr>
              <a:t>t=[3, 5, 9, 2, 1, 2, 0, 1, 3, 7]</a:t>
            </a:r>
            <a:endParaRPr lang="en-US" altLang="zh-CN" smtClean="0"/>
          </a:p>
        </p:txBody>
      </p:sp>
      <p:pic>
        <p:nvPicPr>
          <p:cNvPr id="90116" name="Picture 4" descr="tri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3787775"/>
            <a:ext cx="20161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6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4677" y="1038390"/>
            <a:ext cx="7886700" cy="561465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 tridiagonalMatrix&lt;T&gt;::get(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i, 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j) 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endParaRPr lang="fr-FR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Return (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element of matrix.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validate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and j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pt-B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( i &lt; 1 || j &lt; 1 || i &gt; n || j &gt;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throw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matrixIndexOutOfBounds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  <a:r>
              <a:rPr lang="zh-CN" alt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determine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lement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to return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- j)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{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1: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lower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element[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2];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0: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main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element[n +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- 2];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-1: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 upper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element[2 * n +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- 2];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按对角线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矩阵下标从</a:t>
            </a:r>
            <a:r>
              <a:rPr lang="en-US" altLang="zh-CN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开始。</a:t>
            </a: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5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下三角矩阵（</a:t>
            </a:r>
            <a:r>
              <a:rPr lang="en-US" altLang="zh-CN" smtClean="0">
                <a:solidFill>
                  <a:schemeClr val="hlink"/>
                </a:solidFill>
              </a:rPr>
              <a:t>lower triangular</a:t>
            </a:r>
            <a:r>
              <a:rPr lang="zh-CN" altLang="en-US" smtClean="0"/>
              <a:t>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i="1" smtClean="0"/>
              <a:t>i </a:t>
            </a:r>
            <a:r>
              <a:rPr lang="en-US" altLang="zh-CN" smtClean="0"/>
              <a:t>&lt; </a:t>
            </a:r>
            <a:r>
              <a:rPr lang="en-US" altLang="zh-CN" i="1" smtClean="0"/>
              <a:t>j </a:t>
            </a:r>
            <a:r>
              <a:rPr lang="zh-CN" altLang="en-US" smtClean="0"/>
              <a:t>时，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 = 0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80900" name="Picture 4" descr="lowt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2336800"/>
            <a:ext cx="24511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上三角矩阵（</a:t>
            </a:r>
            <a:r>
              <a:rPr lang="en-US" altLang="zh-CN" smtClean="0">
                <a:solidFill>
                  <a:schemeClr val="hlink"/>
                </a:solidFill>
              </a:rPr>
              <a:t>upper triangular</a:t>
            </a:r>
            <a:r>
              <a:rPr lang="zh-CN" altLang="en-US" smtClean="0"/>
              <a:t>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i="1" smtClean="0"/>
              <a:t>i </a:t>
            </a:r>
            <a:r>
              <a:rPr lang="en-US" altLang="zh-CN" smtClean="0"/>
              <a:t>&gt; </a:t>
            </a:r>
            <a:r>
              <a:rPr lang="en-US" altLang="zh-CN" i="1" smtClean="0"/>
              <a:t>j </a:t>
            </a:r>
            <a:r>
              <a:rPr lang="zh-CN" altLang="en-US" smtClean="0"/>
              <a:t>时，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 = 0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81924" name="Picture 4" descr="upt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343150"/>
            <a:ext cx="25225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对称矩阵（</a:t>
            </a:r>
            <a:r>
              <a:rPr lang="en-US" altLang="zh-CN" smtClean="0">
                <a:solidFill>
                  <a:schemeClr val="hlink"/>
                </a:solidFill>
              </a:rPr>
              <a:t>symmetric</a:t>
            </a:r>
            <a:r>
              <a:rPr lang="zh-CN" altLang="en-US" smtClean="0"/>
              <a:t>）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对所有的</a:t>
            </a:r>
            <a:r>
              <a:rPr lang="en-US" altLang="zh-CN" i="1" smtClean="0"/>
              <a:t>i </a:t>
            </a:r>
            <a:r>
              <a:rPr lang="zh-CN" altLang="en-US" smtClean="0"/>
              <a:t>和</a:t>
            </a:r>
            <a:r>
              <a:rPr lang="en-US" altLang="zh-CN" i="1" smtClean="0"/>
              <a:t>j </a:t>
            </a:r>
            <a:r>
              <a:rPr lang="zh-CN" altLang="en-US" i="1" smtClean="0"/>
              <a:t>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)=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i </a:t>
            </a:r>
            <a:r>
              <a:rPr lang="en-US" altLang="zh-CN" smtClean="0"/>
              <a:t>)</a:t>
            </a:r>
          </a:p>
        </p:txBody>
      </p:sp>
      <p:pic>
        <p:nvPicPr>
          <p:cNvPr id="82948" name="Picture 4" descr="s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2200"/>
            <a:ext cx="2490788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城市距离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distance(i,j)——</a:t>
            </a:r>
            <a:r>
              <a:rPr lang="zh-CN" altLang="en-US" smtClean="0"/>
              <a:t>城市</a:t>
            </a:r>
            <a:r>
              <a:rPr lang="en-US" altLang="zh-CN" smtClean="0"/>
              <a:t>i</a:t>
            </a:r>
            <a:r>
              <a:rPr lang="zh-CN" altLang="en-US" smtClean="0"/>
              <a:t>和城市</a:t>
            </a:r>
            <a:r>
              <a:rPr lang="en-US" altLang="zh-CN" smtClean="0"/>
              <a:t>j</a:t>
            </a:r>
            <a:r>
              <a:rPr lang="zh-CN" altLang="en-US" smtClean="0"/>
              <a:t>的距离</a:t>
            </a:r>
          </a:p>
          <a:p>
            <a:pPr eaLnBrk="1" hangingPunct="1"/>
            <a:r>
              <a:rPr lang="zh-CN" altLang="en-US" smtClean="0"/>
              <a:t>显然，</a:t>
            </a:r>
            <a:r>
              <a:rPr lang="en-US" altLang="zh-CN" smtClean="0"/>
              <a:t>distance(i, j) = distance(j, i)</a:t>
            </a:r>
          </a:p>
        </p:txBody>
      </p:sp>
      <p:pic>
        <p:nvPicPr>
          <p:cNvPr id="83972" name="Picture 4" descr="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869113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4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三角矩阵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886200"/>
            <a:ext cx="7772400" cy="2209800"/>
          </a:xfrm>
        </p:spPr>
        <p:txBody>
          <a:bodyPr/>
          <a:lstStyle/>
          <a:p>
            <a:pPr eaLnBrk="1" hangingPunct="1"/>
            <a:r>
              <a:rPr lang="zh-CN" altLang="en-US" smtClean="0"/>
              <a:t>下三角：第</a:t>
            </a:r>
            <a:r>
              <a:rPr lang="en-US" altLang="zh-CN" smtClean="0"/>
              <a:t>1</a:t>
            </a:r>
            <a:r>
              <a:rPr lang="zh-CN" altLang="en-US" smtClean="0"/>
              <a:t>行</a:t>
            </a:r>
            <a:r>
              <a:rPr lang="en-US" altLang="zh-CN" smtClean="0"/>
              <a:t>1</a:t>
            </a:r>
            <a:r>
              <a:rPr lang="zh-CN" altLang="en-US" smtClean="0"/>
              <a:t>个元素，第</a:t>
            </a:r>
            <a:r>
              <a:rPr lang="en-US" altLang="zh-CN" smtClean="0"/>
              <a:t>2</a:t>
            </a:r>
            <a:r>
              <a:rPr lang="zh-CN" altLang="en-US" smtClean="0"/>
              <a:t>行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上三角：第</a:t>
            </a:r>
            <a:r>
              <a:rPr lang="en-US" altLang="zh-CN" smtClean="0"/>
              <a:t>1</a:t>
            </a:r>
            <a:r>
              <a:rPr lang="zh-CN" altLang="en-US" smtClean="0"/>
              <a:t>行</a:t>
            </a:r>
            <a:r>
              <a:rPr lang="en-US" altLang="zh-CN" smtClean="0"/>
              <a:t>n</a:t>
            </a:r>
            <a:r>
              <a:rPr lang="zh-CN" altLang="en-US" smtClean="0"/>
              <a:t>个元素，第</a:t>
            </a:r>
            <a:r>
              <a:rPr lang="en-US" altLang="zh-CN" smtClean="0"/>
              <a:t>2</a:t>
            </a:r>
            <a:r>
              <a:rPr lang="zh-CN" altLang="en-US" smtClean="0"/>
              <a:t>行</a:t>
            </a:r>
            <a:r>
              <a:rPr lang="en-US" altLang="zh-CN" smtClean="0"/>
              <a:t>n-1</a:t>
            </a:r>
            <a:r>
              <a:rPr lang="zh-CN" altLang="en-US" smtClean="0"/>
              <a:t>个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元素数目</a:t>
            </a:r>
          </a:p>
        </p:txBody>
      </p:sp>
      <p:pic>
        <p:nvPicPr>
          <p:cNvPr id="2053" name="Picture 4" descr="tri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5387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276600" y="4848225"/>
          <a:ext cx="3048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8225"/>
                        <a:ext cx="3048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7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中的数组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索引（下标）形式：</a:t>
            </a:r>
          </a:p>
          <a:p>
            <a:pPr lvl="1" eaLnBrk="1" hangingPunct="1"/>
            <a:r>
              <a:rPr lang="en-US" altLang="zh-CN" smtClean="0"/>
              <a:t>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][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][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en-US" altLang="zh-CN" smtClean="0"/>
              <a:t>]...[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k</a:t>
            </a:r>
            <a:r>
              <a:rPr lang="en-US" altLang="zh-CN" smtClean="0"/>
              <a:t>]</a:t>
            </a:r>
          </a:p>
          <a:p>
            <a:pPr lvl="1" eaLnBrk="1" hangingPunct="1"/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——</a:t>
            </a:r>
            <a:r>
              <a:rPr lang="zh-CN" altLang="en-US" smtClean="0"/>
              <a:t>非负整数</a:t>
            </a:r>
          </a:p>
          <a:p>
            <a:pPr lvl="1" eaLnBrk="1" hangingPunct="1"/>
            <a:r>
              <a:rPr lang="en-US" altLang="zh-CN" i="1" smtClean="0"/>
              <a:t>k</a:t>
            </a:r>
            <a:r>
              <a:rPr lang="en-US" altLang="zh-CN" smtClean="0"/>
              <a:t>=1——</a:t>
            </a:r>
            <a:r>
              <a:rPr lang="zh-CN" altLang="en-US" smtClean="0"/>
              <a:t>一维数组，</a:t>
            </a:r>
            <a:r>
              <a:rPr lang="en-US" altLang="zh-CN" i="1" smtClean="0"/>
              <a:t>k=</a:t>
            </a:r>
            <a:r>
              <a:rPr lang="en-US" altLang="zh-CN" smtClean="0"/>
              <a:t>2——</a:t>
            </a:r>
            <a:r>
              <a:rPr lang="zh-CN" altLang="en-US" smtClean="0"/>
              <a:t>二维数组，</a:t>
            </a:r>
            <a:r>
              <a:rPr lang="en-US" altLang="zh-CN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16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描述方式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二维结构</a:t>
            </a:r>
          </a:p>
          <a:p>
            <a:pPr eaLnBrk="1" hangingPunct="1"/>
            <a:r>
              <a:rPr lang="zh-CN" altLang="en-US" smtClean="0"/>
              <a:t>用一维数组模拟保存</a:t>
            </a:r>
          </a:p>
          <a:p>
            <a:pPr lvl="1" eaLnBrk="1" hangingPunct="1"/>
            <a:r>
              <a:rPr lang="zh-CN" altLang="en-US" smtClean="0"/>
              <a:t>行映射：</a:t>
            </a:r>
            <a:r>
              <a:rPr lang="en-US" altLang="zh-CN" i="1" smtClean="0">
                <a:ea typeface="仿宋_GB2312" pitchFamily="49" charset="-122"/>
              </a:rPr>
              <a:t>l</a:t>
            </a:r>
            <a:r>
              <a:rPr lang="en-US" altLang="zh-CN" smtClean="0">
                <a:ea typeface="仿宋_GB2312" pitchFamily="49" charset="-122"/>
              </a:rPr>
              <a:t>[0:9]=(2, 5, 1, 0, 3, 1, 4, 2, 7, 0)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mtClean="0"/>
              <a:t>列映射：</a:t>
            </a:r>
            <a:r>
              <a:rPr lang="en-US" altLang="zh-CN" i="1" smtClean="0"/>
              <a:t>l</a:t>
            </a:r>
            <a:r>
              <a:rPr lang="en-US" altLang="zh-CN" smtClean="0"/>
              <a:t>=(2, 5, 0, 4, 1, 3, 2, 1, 7, 0)</a:t>
            </a:r>
          </a:p>
        </p:txBody>
      </p:sp>
      <p:pic>
        <p:nvPicPr>
          <p:cNvPr id="96260" name="Picture 4" descr="lowt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633788"/>
            <a:ext cx="196215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4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映射公式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2" y="2047875"/>
            <a:ext cx="7735888" cy="37433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行映射</a:t>
            </a:r>
          </a:p>
          <a:p>
            <a:pPr lvl="1" eaLnBrk="1" hangingPunct="1"/>
            <a:r>
              <a:rPr lang="en-US" altLang="zh-CN" sz="3200" dirty="0" smtClean="0"/>
              <a:t>L(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 j)</a:t>
            </a:r>
            <a:r>
              <a:rPr lang="zh-CN" altLang="en-US" sz="3200" dirty="0" smtClean="0"/>
              <a:t>之前的元素数目</a:t>
            </a:r>
          </a:p>
          <a:p>
            <a:pPr lvl="2" eaLnBrk="1" hangingPunct="1"/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行之前的元素数目：</a:t>
            </a:r>
            <a:r>
              <a:rPr lang="en-US" altLang="zh-CN" sz="2800" dirty="0" smtClean="0"/>
              <a:t>1 + 2 + ... +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– 1)</a:t>
            </a:r>
          </a:p>
          <a:p>
            <a:pPr lvl="2" eaLnBrk="1" hangingPunct="1"/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L(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j)</a:t>
            </a:r>
            <a:r>
              <a:rPr lang="zh-CN" altLang="en-US" sz="2800" dirty="0" smtClean="0"/>
              <a:t>之前的元素数目：</a:t>
            </a:r>
            <a:r>
              <a:rPr lang="en-US" altLang="zh-CN" sz="2800" dirty="0" smtClean="0"/>
              <a:t>j - 1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52600" y="4692650"/>
          <a:ext cx="55467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1917360" imgH="431640" progId="Equation.3">
                  <p:embed/>
                </p:oleObj>
              </mc:Choice>
              <mc:Fallback>
                <p:oleObj name="Equation" r:id="rId3" imgW="1917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92650"/>
                        <a:ext cx="55467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lowt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379413"/>
            <a:ext cx="196215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8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上三角区域和下三角区域的内容相同</a:t>
            </a: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只保存其中一个区域即可</a:t>
            </a: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未保存的元素值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itchFamily="2" charset="2"/>
              </a:rPr>
              <a:t>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对称元素的值必然保存</a:t>
            </a: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使用三角矩阵相同方式处理</a:t>
            </a:r>
          </a:p>
        </p:txBody>
      </p:sp>
    </p:spTree>
    <p:extLst>
      <p:ext uri="{BB962C8B-B14F-4D97-AF65-F5344CB8AC3E}">
        <p14:creationId xmlns:p14="http://schemas.microsoft.com/office/powerpoint/2010/main" val="3047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特殊矩阵小结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本质</a:t>
            </a:r>
            <a:endParaRPr lang="en-US" altLang="zh-CN" smtClean="0"/>
          </a:p>
          <a:p>
            <a:pPr lvl="1"/>
            <a:r>
              <a:rPr lang="zh-CN" altLang="en-US" smtClean="0"/>
              <a:t>如何利用特殊矩阵的“特殊性”减少存储空间？</a:t>
            </a:r>
            <a:endParaRPr lang="en-US" altLang="zh-CN" smtClean="0"/>
          </a:p>
          <a:p>
            <a:r>
              <a:rPr lang="zh-CN" altLang="en-US" smtClean="0"/>
              <a:t>关键</a:t>
            </a:r>
            <a:endParaRPr lang="en-US" altLang="zh-CN" smtClean="0"/>
          </a:p>
          <a:p>
            <a:pPr lvl="1"/>
            <a:r>
              <a:rPr lang="zh-CN" altLang="en-US" smtClean="0"/>
              <a:t>找到矩阵中元素与一维数组的映射关系！</a:t>
            </a:r>
          </a:p>
        </p:txBody>
      </p:sp>
    </p:spTree>
    <p:extLst>
      <p:ext uri="{BB962C8B-B14F-4D97-AF65-F5344CB8AC3E}">
        <p14:creationId xmlns:p14="http://schemas.microsoft.com/office/powerpoint/2010/main" val="40386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稀疏（</a:t>
            </a:r>
            <a:r>
              <a:rPr lang="en-US" altLang="zh-CN" smtClean="0">
                <a:solidFill>
                  <a:schemeClr val="hlink"/>
                </a:solidFill>
              </a:rPr>
              <a:t>sparse</a:t>
            </a:r>
            <a:r>
              <a:rPr lang="zh-CN" altLang="en-US" smtClean="0"/>
              <a:t>）矩阵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“许多”元素为</a:t>
            </a:r>
            <a:r>
              <a:rPr lang="en-US" altLang="zh-CN" smtClean="0"/>
              <a:t>0</a:t>
            </a:r>
            <a:r>
              <a:rPr lang="zh-CN" altLang="en-US" smtClean="0"/>
              <a:t>的矩阵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且 非</a:t>
            </a:r>
            <a:r>
              <a:rPr lang="en-US" altLang="zh-CN" smtClean="0"/>
              <a:t>0</a:t>
            </a:r>
            <a:r>
              <a:rPr lang="zh-CN" altLang="en-US" smtClean="0"/>
              <a:t>区域结构无规律</a:t>
            </a:r>
          </a:p>
          <a:p>
            <a:pPr eaLnBrk="1" hangingPunct="1"/>
            <a:r>
              <a:rPr lang="zh-CN" altLang="en-US" smtClean="0"/>
              <a:t>对应稠密矩阵</a:t>
            </a:r>
          </a:p>
          <a:p>
            <a:pPr eaLnBrk="1" hangingPunct="1"/>
            <a:r>
              <a:rPr lang="zh-CN" altLang="en-US" smtClean="0"/>
              <a:t>区分两者的界限？</a:t>
            </a:r>
          </a:p>
        </p:txBody>
      </p:sp>
    </p:spTree>
    <p:extLst>
      <p:ext uri="{BB962C8B-B14F-4D97-AF65-F5344CB8AC3E}">
        <p14:creationId xmlns:p14="http://schemas.microsoft.com/office/powerpoint/2010/main" val="14508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例：顾客购物数据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purchases(i, j)——</a:t>
            </a:r>
            <a:r>
              <a:rPr lang="zh-CN" altLang="en-US" sz="2400" smtClean="0"/>
              <a:t>顾客</a:t>
            </a:r>
            <a:r>
              <a:rPr lang="en-US" altLang="zh-CN" sz="2400" smtClean="0"/>
              <a:t>j</a:t>
            </a:r>
            <a:r>
              <a:rPr lang="zh-CN" altLang="en-US" sz="2400" smtClean="0"/>
              <a:t>购买商品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的数量</a:t>
            </a:r>
          </a:p>
          <a:p>
            <a:pPr eaLnBrk="1" hangingPunct="1"/>
            <a:r>
              <a:rPr lang="en-US" altLang="zh-CN" sz="2400" smtClean="0"/>
              <a:t>1000</a:t>
            </a:r>
            <a:r>
              <a:rPr lang="zh-CN" altLang="en-US" sz="2400" smtClean="0"/>
              <a:t>个顾客，</a:t>
            </a:r>
            <a:r>
              <a:rPr lang="en-US" altLang="zh-CN" sz="2400" smtClean="0"/>
              <a:t>10000</a:t>
            </a:r>
            <a:r>
              <a:rPr lang="zh-CN" altLang="en-US" sz="2400" smtClean="0"/>
              <a:t>种商品</a:t>
            </a:r>
          </a:p>
          <a:p>
            <a:pPr eaLnBrk="1" hangingPunct="1"/>
            <a:r>
              <a:rPr lang="zh-CN" altLang="en-US" sz="2400" smtClean="0"/>
              <a:t>顾客平均购买</a:t>
            </a:r>
            <a:r>
              <a:rPr lang="en-US" altLang="zh-CN" sz="2400" smtClean="0"/>
              <a:t>20</a:t>
            </a:r>
            <a:r>
              <a:rPr lang="zh-CN" altLang="en-US" sz="2400" smtClean="0"/>
              <a:t>种商品，</a:t>
            </a:r>
            <a:r>
              <a:rPr lang="en-US" altLang="zh-CN" sz="2400" smtClean="0"/>
              <a:t>0.2%</a:t>
            </a:r>
            <a:r>
              <a:rPr lang="zh-CN" altLang="en-US" sz="2400" smtClean="0"/>
              <a:t>非</a:t>
            </a:r>
            <a:r>
              <a:rPr lang="en-US" altLang="zh-CN" sz="2400" smtClean="0"/>
              <a:t>0</a:t>
            </a:r>
            <a:r>
              <a:rPr lang="zh-CN" altLang="en-US" sz="2400" smtClean="0"/>
              <a:t>元素！</a:t>
            </a:r>
          </a:p>
          <a:p>
            <a:pPr eaLnBrk="1" hangingPunct="1"/>
            <a:r>
              <a:rPr lang="zh-CN" altLang="en-US" sz="2400" smtClean="0"/>
              <a:t>价格矩阵</a:t>
            </a:r>
            <a:r>
              <a:rPr lang="en-US" altLang="zh-CN" sz="2400" smtClean="0"/>
              <a:t>price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10000×1</a:t>
            </a:r>
          </a:p>
          <a:p>
            <a:pPr eaLnBrk="1" hangingPunct="1"/>
            <a:r>
              <a:rPr lang="zh-CN" altLang="en-US" sz="2400" smtClean="0"/>
              <a:t>顾客花费矩阵</a:t>
            </a:r>
            <a:r>
              <a:rPr lang="en-US" altLang="zh-CN" sz="2400" smtClean="0"/>
              <a:t>spent=purchases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*price</a:t>
            </a:r>
          </a:p>
          <a:p>
            <a:pPr eaLnBrk="1" hangingPunct="1"/>
            <a:r>
              <a:rPr lang="zh-CN" altLang="en-US" sz="2400" smtClean="0"/>
              <a:t>二维数组描述</a:t>
            </a:r>
          </a:p>
          <a:p>
            <a:pPr lvl="1" eaLnBrk="1" hangingPunct="1"/>
            <a:r>
              <a:rPr lang="en-US" altLang="zh-CN" smtClean="0"/>
              <a:t>purchases</a:t>
            </a:r>
            <a:r>
              <a:rPr lang="zh-CN" altLang="en-US" smtClean="0"/>
              <a:t>浪费空间</a:t>
            </a:r>
          </a:p>
          <a:p>
            <a:pPr lvl="1" eaLnBrk="1" hangingPunct="1"/>
            <a:r>
              <a:rPr lang="en-US" altLang="zh-CN" smtClean="0"/>
              <a:t>spent</a:t>
            </a:r>
            <a:r>
              <a:rPr lang="zh-CN" altLang="en-US" smtClean="0"/>
              <a:t>的计算性能差</a:t>
            </a:r>
          </a:p>
        </p:txBody>
      </p:sp>
    </p:spTree>
    <p:extLst>
      <p:ext uri="{BB962C8B-B14F-4D97-AF65-F5344CB8AC3E}">
        <p14:creationId xmlns:p14="http://schemas.microsoft.com/office/powerpoint/2010/main" val="33292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数组描述：三元组</a:t>
            </a:r>
          </a:p>
        </p:txBody>
      </p:sp>
      <p:pic>
        <p:nvPicPr>
          <p:cNvPr id="105475" name="Picture 5" descr="sparse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97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压缩存储，只保存非</a:t>
            </a:r>
            <a:r>
              <a:rPr lang="en-US" altLang="zh-CN" smtClean="0"/>
              <a:t>0</a:t>
            </a:r>
            <a:r>
              <a:rPr lang="zh-CN" altLang="en-US" smtClean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3550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元素用三元组表示</a:t>
            </a:r>
            <a:r>
              <a:rPr lang="en-US" altLang="zh-CN" dirty="0" smtClean="0"/>
              <a:t>——Term</a:t>
            </a:r>
            <a:r>
              <a:rPr lang="zh-CN" altLang="en-US" dirty="0" smtClean="0"/>
              <a:t>对象</a:t>
            </a:r>
          </a:p>
          <a:p>
            <a:pPr eaLnBrk="1" hangingPunct="1"/>
            <a:r>
              <a:rPr lang="zh-CN" altLang="en-US" dirty="0" smtClean="0"/>
              <a:t>一维数组保存所有非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行主顺序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Term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row, 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 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14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与简单二维数组的性能对比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空间复杂性</a:t>
            </a:r>
          </a:p>
          <a:p>
            <a:pPr lvl="1" eaLnBrk="1" hangingPunct="1"/>
            <a:r>
              <a:rPr lang="zh-CN" altLang="en-US" dirty="0" smtClean="0"/>
              <a:t>每个元素：</a:t>
            </a:r>
            <a:r>
              <a:rPr lang="en-US" altLang="zh-CN" dirty="0" smtClean="0"/>
              <a:t>2*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(int)+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(T)</a:t>
            </a:r>
          </a:p>
          <a:p>
            <a:pPr lvl="1" eaLnBrk="1" hangingPunct="1"/>
            <a:r>
              <a:rPr lang="en-US" altLang="zh-CN" dirty="0" smtClean="0"/>
              <a:t>240000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40000000</a:t>
            </a:r>
            <a:r>
              <a:rPr lang="zh-CN" altLang="en-US" dirty="0" smtClean="0"/>
              <a:t>，节省</a:t>
            </a:r>
            <a:r>
              <a:rPr lang="en-US" altLang="zh-CN" dirty="0" smtClean="0"/>
              <a:t>99.4%</a:t>
            </a:r>
            <a:r>
              <a:rPr lang="zh-CN" altLang="en-US" dirty="0" smtClean="0"/>
              <a:t>！</a:t>
            </a:r>
          </a:p>
          <a:p>
            <a:pPr eaLnBrk="1" hangingPunct="1"/>
            <a:r>
              <a:rPr lang="zh-CN" altLang="en-US" dirty="0" smtClean="0"/>
              <a:t>时间复杂性</a:t>
            </a:r>
          </a:p>
          <a:p>
            <a:pPr lvl="1" eaLnBrk="1" hangingPunct="1"/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Store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</a:rPr>
              <a:t>O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(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非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0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元素数目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)</a:t>
            </a:r>
          </a:p>
          <a:p>
            <a:pPr lvl="1" eaLnBrk="1" hangingPunct="1"/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Retrieve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</a:rPr>
              <a:t>O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(log(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非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0</a:t>
            </a:r>
            <a:r>
              <a:rPr lang="zh-CN" altLang="en-US" dirty="0" smtClean="0">
                <a:latin typeface="Meiryo" pitchFamily="34" charset="-128"/>
                <a:ea typeface="Meiryo" pitchFamily="34" charset="-128"/>
              </a:rPr>
              <a:t>元素数目</a:t>
            </a:r>
            <a:r>
              <a:rPr lang="en-US" altLang="zh-CN" dirty="0" smtClean="0">
                <a:latin typeface="Meiryo" pitchFamily="34" charset="-128"/>
                <a:ea typeface="Meiryo" pitchFamily="34" charset="-128"/>
              </a:rPr>
              <a:t>))</a:t>
            </a:r>
          </a:p>
          <a:p>
            <a:pPr lvl="1" eaLnBrk="1" hangingPunct="1"/>
            <a:r>
              <a:rPr lang="zh-CN" altLang="en-US" dirty="0" smtClean="0"/>
              <a:t>但是，转置、加、乘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显著提高了！</a:t>
            </a:r>
          </a:p>
        </p:txBody>
      </p:sp>
    </p:spTree>
    <p:extLst>
      <p:ext uri="{BB962C8B-B14F-4D97-AF65-F5344CB8AC3E}">
        <p14:creationId xmlns:p14="http://schemas.microsoft.com/office/powerpoint/2010/main" val="12225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SparseMatrix</a:t>
            </a:r>
            <a:r>
              <a:rPr lang="zh-CN" altLang="en-US" smtClean="0"/>
              <a:t>类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352" y="1324304"/>
            <a:ext cx="8713076" cy="490521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operator&gt;&gt;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10);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~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 {delete [] a;}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void Transpose(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 &amp;b)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void Add(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 &amp;b,</a:t>
            </a:r>
            <a:b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 &amp;c)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数组的声明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lvl="1" eaLnBrk="1" hangingPunct="1"/>
            <a:r>
              <a:rPr lang="en-US" altLang="zh-CN" i="1" dirty="0" smtClean="0"/>
              <a:t>int score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]...[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]</a:t>
            </a:r>
          </a:p>
          <a:p>
            <a:pPr lvl="1" eaLnBrk="1" hangingPunct="1"/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——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的取值范围，</a:t>
            </a:r>
            <a:r>
              <a:rPr lang="en-US" altLang="zh-CN" dirty="0" smtClean="0"/>
              <a:t>0≤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j</a:t>
            </a:r>
            <a:r>
              <a:rPr lang="zh-CN" altLang="en-US" dirty="0" smtClean="0"/>
              <a:t>＜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1≤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≤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数组最多可以容纳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...</a:t>
            </a:r>
            <a:r>
              <a:rPr lang="en-US" altLang="zh-CN" i="1" dirty="0" err="1" smtClean="0"/>
              <a:t>u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个值</a:t>
            </a:r>
          </a:p>
          <a:p>
            <a:pPr lvl="1"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编译器预留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(score)=n*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(int)</a:t>
            </a:r>
            <a:r>
              <a:rPr lang="zh-CN" altLang="en-US" dirty="0" smtClean="0"/>
              <a:t>个字节</a:t>
            </a:r>
          </a:p>
          <a:p>
            <a:pPr lvl="1" eaLnBrk="1" hangingPunct="1"/>
            <a:r>
              <a:rPr lang="en-US" altLang="zh-CN" dirty="0" smtClean="0"/>
              <a:t>start</a:t>
            </a:r>
            <a:r>
              <a:rPr lang="zh-CN" altLang="en-US" dirty="0" smtClean="0"/>
              <a:t>～</a:t>
            </a:r>
            <a:r>
              <a:rPr lang="en-US" altLang="zh-CN" dirty="0" err="1" smtClean="0"/>
              <a:t>start+size</a:t>
            </a:r>
            <a:r>
              <a:rPr lang="en-US" altLang="zh-CN" dirty="0" smtClean="0"/>
              <a:t>(score)-1——</a:t>
            </a:r>
            <a:r>
              <a:rPr lang="zh-CN" altLang="en-US" dirty="0" smtClean="0"/>
              <a:t>连续空间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int score[2][3]</a:t>
            </a:r>
          </a:p>
          <a:p>
            <a:pPr lvl="1" eaLnBrk="1" hangingPunct="1"/>
            <a:r>
              <a:rPr lang="zh-CN" altLang="en-US" dirty="0" smtClean="0"/>
              <a:t>数组空间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(score)=2*3*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(int)</a:t>
            </a:r>
            <a:r>
              <a:rPr lang="zh-CN" altLang="en-US" dirty="0" smtClean="0"/>
              <a:t>个字节</a:t>
            </a:r>
          </a:p>
        </p:txBody>
      </p:sp>
      <p:cxnSp>
        <p:nvCxnSpPr>
          <p:cNvPr id="35844" name="直接箭头连接符 4"/>
          <p:cNvCxnSpPr>
            <a:cxnSpLocks noChangeShapeType="1"/>
          </p:cNvCxnSpPr>
          <p:nvPr/>
        </p:nvCxnSpPr>
        <p:spPr bwMode="auto">
          <a:xfrm>
            <a:off x="3136900" y="4505325"/>
            <a:ext cx="358775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2778125" y="4146550"/>
            <a:ext cx="538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35846" name="直接箭头连接符 8"/>
          <p:cNvCxnSpPr>
            <a:cxnSpLocks noChangeShapeType="1"/>
          </p:cNvCxnSpPr>
          <p:nvPr/>
        </p:nvCxnSpPr>
        <p:spPr bwMode="auto">
          <a:xfrm rot="5400000">
            <a:off x="4033838" y="4505325"/>
            <a:ext cx="179388" cy="1793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4213225" y="4146550"/>
            <a:ext cx="538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625475" y="441325"/>
            <a:ext cx="8212138" cy="6216650"/>
            <a:chOff x="625464" y="441514"/>
            <a:chExt cx="8212098" cy="6216470"/>
          </a:xfrm>
        </p:grpSpPr>
        <p:pic>
          <p:nvPicPr>
            <p:cNvPr id="358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64" y="441514"/>
              <a:ext cx="8212098" cy="6216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任意多边形 12"/>
            <p:cNvSpPr>
              <a:spLocks noChangeArrowheads="1"/>
            </p:cNvSpPr>
            <p:nvPr/>
          </p:nvSpPr>
          <p:spPr bwMode="auto">
            <a:xfrm>
              <a:off x="2239956" y="3572540"/>
              <a:ext cx="6085337" cy="864000"/>
            </a:xfrm>
            <a:custGeom>
              <a:avLst/>
              <a:gdLst>
                <a:gd name="T0" fmla="*/ 18769 w 5958486"/>
                <a:gd name="T1" fmla="*/ 577132 h 768664"/>
                <a:gd name="T2" fmla="*/ 32175 w 5958486"/>
                <a:gd name="T3" fmla="*/ 1539028 h 768664"/>
                <a:gd name="T4" fmla="*/ 45578 w 5958486"/>
                <a:gd name="T5" fmla="*/ 1654456 h 768664"/>
                <a:gd name="T6" fmla="*/ 72389 w 5958486"/>
                <a:gd name="T7" fmla="*/ 2462445 h 768664"/>
                <a:gd name="T8" fmla="*/ 260060 w 5958486"/>
                <a:gd name="T9" fmla="*/ 2423972 h 768664"/>
                <a:gd name="T10" fmla="*/ 595193 w 5958486"/>
                <a:gd name="T11" fmla="*/ 2500920 h 768664"/>
                <a:gd name="T12" fmla="*/ 1640807 w 5958486"/>
                <a:gd name="T13" fmla="*/ 2423972 h 768664"/>
                <a:gd name="T14" fmla="*/ 3008137 w 5958486"/>
                <a:gd name="T15" fmla="*/ 2385494 h 768664"/>
                <a:gd name="T16" fmla="*/ 3115376 w 5958486"/>
                <a:gd name="T17" fmla="*/ 2423972 h 768664"/>
                <a:gd name="T18" fmla="*/ 3195807 w 5958486"/>
                <a:gd name="T19" fmla="*/ 2462445 h 768664"/>
                <a:gd name="T20" fmla="*/ 3343267 w 5958486"/>
                <a:gd name="T21" fmla="*/ 2500920 h 768664"/>
                <a:gd name="T22" fmla="*/ 3691800 w 5958486"/>
                <a:gd name="T23" fmla="*/ 2116167 h 768664"/>
                <a:gd name="T24" fmla="*/ 3705207 w 5958486"/>
                <a:gd name="T25" fmla="*/ 1808357 h 768664"/>
                <a:gd name="T26" fmla="*/ 3772233 w 5958486"/>
                <a:gd name="T27" fmla="*/ 1769884 h 768664"/>
                <a:gd name="T28" fmla="*/ 3852665 w 5958486"/>
                <a:gd name="T29" fmla="*/ 1731406 h 768664"/>
                <a:gd name="T30" fmla="*/ 4080552 w 5958486"/>
                <a:gd name="T31" fmla="*/ 1692930 h 768664"/>
                <a:gd name="T32" fmla="*/ 4737407 w 5958486"/>
                <a:gd name="T33" fmla="*/ 1731406 h 768664"/>
                <a:gd name="T34" fmla="*/ 4911680 w 5958486"/>
                <a:gd name="T35" fmla="*/ 1769884 h 768664"/>
                <a:gd name="T36" fmla="*/ 5528310 w 5958486"/>
                <a:gd name="T37" fmla="*/ 1692930 h 768664"/>
                <a:gd name="T38" fmla="*/ 7512290 w 5958486"/>
                <a:gd name="T39" fmla="*/ 1577502 h 768664"/>
                <a:gd name="T40" fmla="*/ 7498871 w 5958486"/>
                <a:gd name="T41" fmla="*/ 577132 h 768664"/>
                <a:gd name="T42" fmla="*/ 7485471 w 5958486"/>
                <a:gd name="T43" fmla="*/ 346285 h 768664"/>
                <a:gd name="T44" fmla="*/ 7378232 w 5958486"/>
                <a:gd name="T45" fmla="*/ 307803 h 768664"/>
                <a:gd name="T46" fmla="*/ 7297795 w 5958486"/>
                <a:gd name="T47" fmla="*/ 269326 h 768664"/>
                <a:gd name="T48" fmla="*/ 7257581 w 5958486"/>
                <a:gd name="T49" fmla="*/ 230854 h 768664"/>
                <a:gd name="T50" fmla="*/ 7123539 w 5958486"/>
                <a:gd name="T51" fmla="*/ 192376 h 768664"/>
                <a:gd name="T52" fmla="*/ 7056509 w 5958486"/>
                <a:gd name="T53" fmla="*/ 153903 h 768664"/>
                <a:gd name="T54" fmla="*/ 6828623 w 5958486"/>
                <a:gd name="T55" fmla="*/ 76950 h 768664"/>
                <a:gd name="T56" fmla="*/ 6627548 w 5958486"/>
                <a:gd name="T57" fmla="*/ 0 h 768664"/>
                <a:gd name="T58" fmla="*/ 5850044 w 5958486"/>
                <a:gd name="T59" fmla="*/ 38474 h 768664"/>
                <a:gd name="T60" fmla="*/ 5742797 w 5958486"/>
                <a:gd name="T61" fmla="*/ 76950 h 768664"/>
                <a:gd name="T62" fmla="*/ 5152965 w 5958486"/>
                <a:gd name="T63" fmla="*/ 115424 h 768664"/>
                <a:gd name="T64" fmla="*/ 4509516 w 5958486"/>
                <a:gd name="T65" fmla="*/ 192376 h 768664"/>
                <a:gd name="T66" fmla="*/ 3933092 w 5958486"/>
                <a:gd name="T67" fmla="*/ 269326 h 768664"/>
                <a:gd name="T68" fmla="*/ 3101969 w 5958486"/>
                <a:gd name="T69" fmla="*/ 307803 h 768664"/>
                <a:gd name="T70" fmla="*/ 2177014 w 5958486"/>
                <a:gd name="T71" fmla="*/ 269326 h 768664"/>
                <a:gd name="T72" fmla="*/ 1439726 w 5958486"/>
                <a:gd name="T73" fmla="*/ 307803 h 768664"/>
                <a:gd name="T74" fmla="*/ 1131403 w 5958486"/>
                <a:gd name="T75" fmla="*/ 346285 h 768664"/>
                <a:gd name="T76" fmla="*/ 943732 w 5958486"/>
                <a:gd name="T77" fmla="*/ 384755 h 768664"/>
                <a:gd name="T78" fmla="*/ 139414 w 5958486"/>
                <a:gd name="T79" fmla="*/ 423235 h 768664"/>
                <a:gd name="T80" fmla="*/ 45578 w 5958486"/>
                <a:gd name="T81" fmla="*/ 500186 h 768664"/>
                <a:gd name="T82" fmla="*/ 5361 w 5958486"/>
                <a:gd name="T83" fmla="*/ 577132 h 768664"/>
                <a:gd name="T84" fmla="*/ 18769 w 5958486"/>
                <a:gd name="T85" fmla="*/ 577132 h 7686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958486"/>
                <a:gd name="T130" fmla="*/ 0 h 768664"/>
                <a:gd name="T131" fmla="*/ 5958486 w 5958486"/>
                <a:gd name="T132" fmla="*/ 768664 h 76866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958486" h="768664">
                  <a:moveTo>
                    <a:pt x="14886" y="159488"/>
                  </a:moveTo>
                  <a:cubicBezTo>
                    <a:pt x="18430" y="203790"/>
                    <a:pt x="19201" y="336852"/>
                    <a:pt x="25519" y="425302"/>
                  </a:cubicBezTo>
                  <a:cubicBezTo>
                    <a:pt x="26318" y="436481"/>
                    <a:pt x="34447" y="446123"/>
                    <a:pt x="36151" y="457200"/>
                  </a:cubicBezTo>
                  <a:cubicBezTo>
                    <a:pt x="39382" y="478205"/>
                    <a:pt x="55975" y="664636"/>
                    <a:pt x="57416" y="680483"/>
                  </a:cubicBezTo>
                  <a:cubicBezTo>
                    <a:pt x="107035" y="676939"/>
                    <a:pt x="156527" y="669851"/>
                    <a:pt x="206272" y="669851"/>
                  </a:cubicBezTo>
                  <a:cubicBezTo>
                    <a:pt x="246551" y="669851"/>
                    <a:pt x="421760" y="686541"/>
                    <a:pt x="472086" y="691116"/>
                  </a:cubicBezTo>
                  <a:lnTo>
                    <a:pt x="1301426" y="669851"/>
                  </a:lnTo>
                  <a:lnTo>
                    <a:pt x="2385946" y="659218"/>
                  </a:lnTo>
                  <a:lnTo>
                    <a:pt x="2471007" y="669851"/>
                  </a:lnTo>
                  <a:cubicBezTo>
                    <a:pt x="2492349" y="672900"/>
                    <a:pt x="2513391" y="677964"/>
                    <a:pt x="2534802" y="680483"/>
                  </a:cubicBezTo>
                  <a:cubicBezTo>
                    <a:pt x="2573681" y="685057"/>
                    <a:pt x="2612774" y="687572"/>
                    <a:pt x="2651760" y="691116"/>
                  </a:cubicBezTo>
                  <a:cubicBezTo>
                    <a:pt x="2952978" y="679067"/>
                    <a:pt x="2906574" y="768664"/>
                    <a:pt x="2928207" y="584790"/>
                  </a:cubicBezTo>
                  <a:cubicBezTo>
                    <a:pt x="2931546" y="556412"/>
                    <a:pt x="2922990" y="523505"/>
                    <a:pt x="2938840" y="499730"/>
                  </a:cubicBezTo>
                  <a:cubicBezTo>
                    <a:pt x="2948864" y="484693"/>
                    <a:pt x="2974222" y="492330"/>
                    <a:pt x="2992002" y="489097"/>
                  </a:cubicBezTo>
                  <a:cubicBezTo>
                    <a:pt x="3013213" y="485240"/>
                    <a:pt x="3034320" y="480333"/>
                    <a:pt x="3055798" y="478465"/>
                  </a:cubicBezTo>
                  <a:cubicBezTo>
                    <a:pt x="3115926" y="473236"/>
                    <a:pt x="3176300" y="471376"/>
                    <a:pt x="3236551" y="467832"/>
                  </a:cubicBezTo>
                  <a:lnTo>
                    <a:pt x="3757546" y="478465"/>
                  </a:lnTo>
                  <a:cubicBezTo>
                    <a:pt x="3803733" y="479955"/>
                    <a:pt x="3849559" y="489097"/>
                    <a:pt x="3895770" y="489097"/>
                  </a:cubicBezTo>
                  <a:cubicBezTo>
                    <a:pt x="4110258" y="489097"/>
                    <a:pt x="4185794" y="474254"/>
                    <a:pt x="4384867" y="467832"/>
                  </a:cubicBezTo>
                  <a:cubicBezTo>
                    <a:pt x="5141097" y="443437"/>
                    <a:pt x="5202033" y="446157"/>
                    <a:pt x="5958486" y="435934"/>
                  </a:cubicBezTo>
                  <a:cubicBezTo>
                    <a:pt x="5954942" y="343785"/>
                    <a:pt x="5953605" y="251525"/>
                    <a:pt x="5947853" y="159488"/>
                  </a:cubicBezTo>
                  <a:cubicBezTo>
                    <a:pt x="5946508" y="137972"/>
                    <a:pt x="5954238" y="108929"/>
                    <a:pt x="5937221" y="95693"/>
                  </a:cubicBezTo>
                  <a:cubicBezTo>
                    <a:pt x="5914666" y="78150"/>
                    <a:pt x="5880447" y="89101"/>
                    <a:pt x="5852160" y="85060"/>
                  </a:cubicBezTo>
                  <a:cubicBezTo>
                    <a:pt x="5830818" y="82011"/>
                    <a:pt x="5809410" y="79104"/>
                    <a:pt x="5788365" y="74427"/>
                  </a:cubicBezTo>
                  <a:cubicBezTo>
                    <a:pt x="5777424" y="71996"/>
                    <a:pt x="5767544" y="65499"/>
                    <a:pt x="5756467" y="63795"/>
                  </a:cubicBezTo>
                  <a:cubicBezTo>
                    <a:pt x="5721263" y="58379"/>
                    <a:pt x="5685448" y="57869"/>
                    <a:pt x="5650142" y="53162"/>
                  </a:cubicBezTo>
                  <a:cubicBezTo>
                    <a:pt x="5632229" y="50774"/>
                    <a:pt x="5614841" y="45278"/>
                    <a:pt x="5596979" y="42530"/>
                  </a:cubicBezTo>
                  <a:cubicBezTo>
                    <a:pt x="5553248" y="35802"/>
                    <a:pt x="5458129" y="26195"/>
                    <a:pt x="5416226" y="21265"/>
                  </a:cubicBezTo>
                  <a:cubicBezTo>
                    <a:pt x="5338392" y="12108"/>
                    <a:pt x="5331304" y="10652"/>
                    <a:pt x="5256737" y="0"/>
                  </a:cubicBezTo>
                  <a:lnTo>
                    <a:pt x="4640049" y="10632"/>
                  </a:lnTo>
                  <a:cubicBezTo>
                    <a:pt x="4611488" y="11497"/>
                    <a:pt x="4583541" y="20167"/>
                    <a:pt x="4554988" y="21265"/>
                  </a:cubicBezTo>
                  <a:cubicBezTo>
                    <a:pt x="4399119" y="27260"/>
                    <a:pt x="4243100" y="28353"/>
                    <a:pt x="4087156" y="31897"/>
                  </a:cubicBezTo>
                  <a:cubicBezTo>
                    <a:pt x="3727268" y="55890"/>
                    <a:pt x="4164622" y="28669"/>
                    <a:pt x="3576793" y="53162"/>
                  </a:cubicBezTo>
                  <a:cubicBezTo>
                    <a:pt x="3116385" y="72346"/>
                    <a:pt x="3846726" y="58269"/>
                    <a:pt x="3119593" y="74427"/>
                  </a:cubicBezTo>
                  <a:lnTo>
                    <a:pt x="2460374" y="85060"/>
                  </a:lnTo>
                  <a:lnTo>
                    <a:pt x="1726728" y="74427"/>
                  </a:lnTo>
                  <a:cubicBezTo>
                    <a:pt x="1531765" y="74427"/>
                    <a:pt x="1336835" y="80062"/>
                    <a:pt x="1141937" y="85060"/>
                  </a:cubicBezTo>
                  <a:cubicBezTo>
                    <a:pt x="1060370" y="87152"/>
                    <a:pt x="978862" y="91289"/>
                    <a:pt x="897388" y="95693"/>
                  </a:cubicBezTo>
                  <a:cubicBezTo>
                    <a:pt x="847716" y="98378"/>
                    <a:pt x="798260" y="104981"/>
                    <a:pt x="748533" y="106325"/>
                  </a:cubicBezTo>
                  <a:cubicBezTo>
                    <a:pt x="535930" y="112071"/>
                    <a:pt x="323230" y="113414"/>
                    <a:pt x="110579" y="116958"/>
                  </a:cubicBezTo>
                  <a:cubicBezTo>
                    <a:pt x="96947" y="120366"/>
                    <a:pt x="51408" y="130594"/>
                    <a:pt x="36151" y="138223"/>
                  </a:cubicBezTo>
                  <a:cubicBezTo>
                    <a:pt x="24721" y="143938"/>
                    <a:pt x="11920" y="149265"/>
                    <a:pt x="4253" y="159488"/>
                  </a:cubicBezTo>
                  <a:cubicBezTo>
                    <a:pt x="0" y="165159"/>
                    <a:pt x="11342" y="115186"/>
                    <a:pt x="14886" y="159488"/>
                  </a:cubicBezTo>
                  <a:close/>
                </a:path>
              </a:pathLst>
            </a:cu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18288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2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SparseMatrix</a:t>
            </a:r>
            <a:r>
              <a:rPr lang="zh-CN" altLang="en-US" dirty="0" smtClean="0"/>
              <a:t>类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void Append(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Term&lt;T&gt;&amp; t);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int rows, cols;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int terms;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current number of nonzero terms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Term&lt;T&gt; *a;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// term array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size of array a;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&lt;T&gt;::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Sparse matrix constructor.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1)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BadInitializers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a = new Term&lt;T&gt; 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terms = rows = cols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41190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输出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5624"/>
            <a:ext cx="9144000" cy="4816913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operator&lt;&lt;(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out,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&lt;T&gt;&amp; x)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Put *this in output stream.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out &lt;&lt; "rows = "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x.rows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&lt;&lt; " columns = "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x.cols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out &lt;&lt; "nonzero terms = "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out &lt;&lt; "a("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].row &lt;&lt; ','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].col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&lt;&lt; ") = "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return out;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3200" dirty="0" smtClean="0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ltGray">
          <a:xfrm>
            <a:off x="7296150" y="5854919"/>
            <a:ext cx="1364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(terms)</a:t>
            </a:r>
          </a:p>
        </p:txBody>
      </p:sp>
    </p:spTree>
    <p:extLst>
      <p:ext uri="{BB962C8B-B14F-4D97-AF65-F5344CB8AC3E}">
        <p14:creationId xmlns:p14="http://schemas.microsoft.com/office/powerpoint/2010/main" val="29297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576"/>
            <a:ext cx="9144000" cy="5589424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operator&gt;&gt;(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&amp; in,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&lt;T&gt;&amp; x)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Input a sparse matrix.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&lt;&lt; "Enter number of rows, columns, and terms"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in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x.rows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x.cols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NoMem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for 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++)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&lt;&lt; "Enter row, column, and value of term "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&lt;&lt;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+ 1) &lt;&lt;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in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].row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].col &gt;&gt;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x.a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return in;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400" dirty="0" smtClean="0"/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ltGray">
          <a:xfrm>
            <a:off x="6798221" y="6076348"/>
            <a:ext cx="1399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(terms)</a:t>
            </a:r>
          </a:p>
        </p:txBody>
      </p:sp>
    </p:spTree>
    <p:extLst>
      <p:ext uri="{BB962C8B-B14F-4D97-AF65-F5344CB8AC3E}">
        <p14:creationId xmlns:p14="http://schemas.microsoft.com/office/powerpoint/2010/main" val="28774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矩阵转置算法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转置矩阵：</a:t>
            </a:r>
            <a:r>
              <a:rPr lang="en-US" altLang="zh-CN" dirty="0" smtClean="0"/>
              <a:t>M’(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 = M(j,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M’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——M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</a:t>
            </a:r>
          </a:p>
          <a:p>
            <a:pPr lvl="1" eaLnBrk="1" hangingPunct="1"/>
            <a:r>
              <a:rPr lang="en-US" altLang="zh-CN" dirty="0" smtClean="0"/>
              <a:t>M’</a:t>
            </a:r>
            <a:r>
              <a:rPr lang="zh-CN" altLang="en-US" dirty="0" smtClean="0"/>
              <a:t>行主次序存储</a:t>
            </a:r>
            <a:r>
              <a:rPr lang="en-US" altLang="zh-CN" dirty="0" smtClean="0"/>
              <a:t>——M</a:t>
            </a:r>
            <a:r>
              <a:rPr lang="zh-CN" altLang="en-US" dirty="0" smtClean="0"/>
              <a:t>的列主次序存储</a:t>
            </a:r>
          </a:p>
          <a:p>
            <a:pPr lvl="1" eaLnBrk="1" hangingPunct="1"/>
            <a:r>
              <a:rPr lang="zh-CN" altLang="en-US" dirty="0" smtClean="0"/>
              <a:t>关键：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  <a:r>
              <a:rPr lang="zh-CN" altLang="en-US" dirty="0" smtClean="0"/>
              <a:t>在列主次序中排在第几个位置？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是行主次序保存，无法直接获得此排位</a:t>
            </a:r>
          </a:p>
          <a:p>
            <a:pPr lvl="1" eaLnBrk="1" hangingPunct="1"/>
            <a:r>
              <a:rPr lang="zh-CN" altLang="en-US" dirty="0" smtClean="0"/>
              <a:t>先求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列（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行）从第几个位置开始？</a:t>
            </a:r>
            <a:r>
              <a:rPr lang="zh-CN" altLang="en-US" dirty="0" smtClean="0">
                <a:sym typeface="Wingdings" pitchFamily="2" charset="2"/>
              </a:rPr>
              <a:t>遍历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zh-CN" altLang="en-US" dirty="0" smtClean="0">
                <a:sym typeface="Wingdings" pitchFamily="2" charset="2"/>
              </a:rPr>
              <a:t>的元素，统计每列元素数目</a:t>
            </a:r>
            <a:r>
              <a:rPr lang="en-US" altLang="zh-CN" dirty="0" err="1" smtClean="0">
                <a:sym typeface="Wingdings" pitchFamily="2" charset="2"/>
              </a:rPr>
              <a:t>ColSize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57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矩阵转置算法（续）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于是，</a:t>
            </a:r>
            <a:r>
              <a:rPr lang="en-US" altLang="zh-CN" smtClean="0">
                <a:sym typeface="Wingdings" pitchFamily="2" charset="2"/>
              </a:rPr>
              <a:t>M’</a:t>
            </a:r>
            <a:r>
              <a:rPr lang="zh-CN" altLang="en-US" smtClean="0">
                <a:sym typeface="Wingdings" pitchFamily="2" charset="2"/>
              </a:rPr>
              <a:t>每行（第一个元素）的起始位置</a:t>
            </a:r>
            <a:r>
              <a:rPr lang="en-US" altLang="zh-CN" smtClean="0">
                <a:sym typeface="Wingdings" pitchFamily="2" charset="2"/>
              </a:rPr>
              <a:t>RowNext</a:t>
            </a:r>
          </a:p>
          <a:p>
            <a:pPr lvl="1" eaLnBrk="1" hangingPunct="1"/>
            <a:r>
              <a:rPr lang="en-US" altLang="zh-CN" smtClean="0"/>
              <a:t>RowNext[0]=0</a:t>
            </a:r>
            <a:br>
              <a:rPr lang="en-US" altLang="zh-CN" smtClean="0"/>
            </a:br>
            <a:r>
              <a:rPr lang="en-US" altLang="zh-CN" smtClean="0"/>
              <a:t>RowNext[1]=ColSize[0]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RowNext[2]=RowNext[1]+ColSize[1]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RowNext[i]=RowNext[i-1]+ColSize[i-1]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转置算法</a:t>
            </a:r>
          </a:p>
          <a:p>
            <a:pPr lvl="1" eaLnBrk="1" hangingPunct="1"/>
            <a:r>
              <a:rPr lang="zh-CN" altLang="en-US" smtClean="0"/>
              <a:t>扫描数组</a:t>
            </a:r>
            <a:r>
              <a:rPr lang="en-US" altLang="zh-CN" smtClean="0"/>
              <a:t>——</a:t>
            </a:r>
            <a:r>
              <a:rPr lang="zh-CN" altLang="en-US" smtClean="0"/>
              <a:t>行主顺序扫描矩阵元素</a:t>
            </a:r>
            <a:r>
              <a:rPr lang="en-US" altLang="zh-CN" smtClean="0"/>
              <a:t>M(i, j)</a:t>
            </a:r>
          </a:p>
          <a:p>
            <a:pPr lvl="2" eaLnBrk="1" hangingPunct="1"/>
            <a:r>
              <a:rPr lang="zh-CN" altLang="en-US" smtClean="0"/>
              <a:t>保存到</a:t>
            </a:r>
            <a:r>
              <a:rPr lang="en-US" altLang="zh-CN" smtClean="0"/>
              <a:t>M’</a:t>
            </a:r>
            <a:r>
              <a:rPr lang="zh-CN" altLang="en-US" smtClean="0"/>
              <a:t>的</a:t>
            </a:r>
            <a:r>
              <a:rPr lang="en-US" altLang="zh-CN" smtClean="0"/>
              <a:t>RowNext[j]</a:t>
            </a:r>
            <a:r>
              <a:rPr lang="zh-CN" altLang="en-US" smtClean="0"/>
              <a:t>处</a:t>
            </a:r>
          </a:p>
          <a:p>
            <a:pPr lvl="2" eaLnBrk="1" hangingPunct="1"/>
            <a:r>
              <a:rPr lang="en-US" altLang="zh-CN" smtClean="0"/>
              <a:t>RowNext[j]++</a:t>
            </a:r>
          </a:p>
        </p:txBody>
      </p:sp>
    </p:spTree>
    <p:extLst>
      <p:ext uri="{BB962C8B-B14F-4D97-AF65-F5344CB8AC3E}">
        <p14:creationId xmlns:p14="http://schemas.microsoft.com/office/powerpoint/2010/main" val="10256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SparseMatrix&lt;T&gt;::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Transpose(SparseMatrix&lt;T&gt; &amp;b) const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b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保存转置结果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make sure b has enough space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(terms &gt; b.MaxTerms) throw NoMem();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set transpose characteristics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b.cols = rows;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b.rows 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b.terms = terms;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initialize to compute transpose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int *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, *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new int[cols + 1];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new int[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</a:rPr>
              <a:t>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+ 1];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find number of entries in each column of *this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1;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&lt;= cols;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initialize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= 0;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terms;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计算每列元素数目</a:t>
            </a:r>
            <a:endParaRPr lang="zh-CN" altLang="en-US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].col]++;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1800" dirty="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ltGray">
          <a:xfrm>
            <a:off x="5486400" y="6096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原矩阵每列非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元素数目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ltGray">
          <a:xfrm flipH="1">
            <a:off x="2362200" y="914400"/>
            <a:ext cx="3200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ltGray">
          <a:xfrm>
            <a:off x="5715000" y="121920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转置矩阵每行中，下一个非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元素在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中位置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ltGray">
          <a:xfrm flipH="1">
            <a:off x="3962400" y="1447800"/>
            <a:ext cx="1905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Text Box 4"/>
          <p:cNvSpPr txBox="1">
            <a:spLocks noChangeArrowheads="1"/>
          </p:cNvSpPr>
          <p:nvPr/>
        </p:nvSpPr>
        <p:spPr bwMode="ltGray">
          <a:xfrm>
            <a:off x="5468938" y="5402263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原矩阵中的非零元素列表</a:t>
            </a:r>
          </a:p>
        </p:txBody>
      </p:sp>
      <p:sp>
        <p:nvSpPr>
          <p:cNvPr id="116745" name="Line 5"/>
          <p:cNvSpPr>
            <a:spLocks noChangeShapeType="1"/>
          </p:cNvSpPr>
          <p:nvPr/>
        </p:nvSpPr>
        <p:spPr bwMode="ltGray">
          <a:xfrm flipH="1" flipV="1">
            <a:off x="2419350" y="4881563"/>
            <a:ext cx="3049588" cy="700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计算转置矩阵每行（原矩阵每列）第一个元素在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中位置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第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行起始位置：行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1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元素数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+…+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行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i-1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元素数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[1] = 0;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2;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&lt;= cols;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- 1] +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- 1];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perform the transpose copying from *this to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terms;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j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].col]++;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a[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]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中位置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[j].row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[j].col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].row;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[j].value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4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graphicFrame>
        <p:nvGraphicFramePr>
          <p:cNvPr id="889017" name="Group 185"/>
          <p:cNvGraphicFramePr>
            <a:graphicFrameLocks noGrp="1"/>
          </p:cNvGraphicFramePr>
          <p:nvPr/>
        </p:nvGraphicFramePr>
        <p:xfrm>
          <a:off x="1979613" y="2852738"/>
          <a:ext cx="5181600" cy="1752600"/>
        </p:xfrm>
        <a:graphic>
          <a:graphicData uri="http://schemas.openxmlformats.org/drawingml/2006/table">
            <a:tbl>
              <a:tblPr/>
              <a:tblGrid>
                <a:gridCol w="1436687"/>
                <a:gridCol w="465138"/>
                <a:gridCol w="468312"/>
                <a:gridCol w="473075"/>
                <a:gridCol w="461963"/>
                <a:gridCol w="473075"/>
                <a:gridCol w="468312"/>
                <a:gridCol w="466725"/>
                <a:gridCol w="468313"/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15" name="Group 483"/>
          <p:cNvGraphicFramePr>
            <a:graphicFrameLocks noGrp="1"/>
          </p:cNvGraphicFramePr>
          <p:nvPr/>
        </p:nvGraphicFramePr>
        <p:xfrm>
          <a:off x="250825" y="4919663"/>
          <a:ext cx="1152525" cy="182880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35" name="Group 503"/>
          <p:cNvGraphicFramePr>
            <a:graphicFrameLocks noGrp="1"/>
          </p:cNvGraphicFramePr>
          <p:nvPr/>
        </p:nvGraphicFramePr>
        <p:xfrm>
          <a:off x="1400175" y="4914900"/>
          <a:ext cx="7534275" cy="457200"/>
        </p:xfrm>
        <a:graphic>
          <a:graphicData uri="http://schemas.openxmlformats.org/drawingml/2006/table">
            <a:tbl>
              <a:tblPr/>
              <a:tblGrid>
                <a:gridCol w="835025"/>
                <a:gridCol w="838200"/>
                <a:gridCol w="841375"/>
                <a:gridCol w="835025"/>
                <a:gridCol w="839788"/>
                <a:gridCol w="841375"/>
                <a:gridCol w="835025"/>
                <a:gridCol w="842962"/>
                <a:gridCol w="825500"/>
              </a:tblGrid>
              <a:tr h="1238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27" name="Group 495"/>
          <p:cNvGraphicFramePr>
            <a:graphicFrameLocks noGrp="1"/>
          </p:cNvGraphicFramePr>
          <p:nvPr/>
        </p:nvGraphicFramePr>
        <p:xfrm>
          <a:off x="3913188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191" name="Rectangle 359"/>
          <p:cNvSpPr>
            <a:spLocks noChangeArrowheads="1"/>
          </p:cNvSpPr>
          <p:nvPr/>
        </p:nvSpPr>
        <p:spPr bwMode="ltGray">
          <a:xfrm>
            <a:off x="48752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889328" name="Group 496"/>
          <p:cNvGraphicFramePr>
            <a:graphicFrameLocks noGrp="1"/>
          </p:cNvGraphicFramePr>
          <p:nvPr/>
        </p:nvGraphicFramePr>
        <p:xfrm>
          <a:off x="7273925" y="5370513"/>
          <a:ext cx="842963" cy="1371600"/>
        </p:xfrm>
        <a:graphic>
          <a:graphicData uri="http://schemas.openxmlformats.org/drawingml/2006/table">
            <a:tbl>
              <a:tblPr/>
              <a:tblGrid>
                <a:gridCol w="842963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03" name="Rectangle 371"/>
          <p:cNvSpPr>
            <a:spLocks noChangeArrowheads="1"/>
          </p:cNvSpPr>
          <p:nvPr/>
        </p:nvSpPr>
        <p:spPr bwMode="ltGray">
          <a:xfrm>
            <a:off x="62468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889316" name="Group 484"/>
          <p:cNvGraphicFramePr>
            <a:graphicFrameLocks noGrp="1"/>
          </p:cNvGraphicFramePr>
          <p:nvPr/>
        </p:nvGraphicFramePr>
        <p:xfrm>
          <a:off x="1403350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16" name="Rectangle 384"/>
          <p:cNvSpPr>
            <a:spLocks noChangeArrowheads="1"/>
          </p:cNvSpPr>
          <p:nvPr/>
        </p:nvSpPr>
        <p:spPr bwMode="ltGray">
          <a:xfrm>
            <a:off x="39608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889329" name="Group 497"/>
          <p:cNvGraphicFramePr>
            <a:graphicFrameLocks noGrp="1"/>
          </p:cNvGraphicFramePr>
          <p:nvPr/>
        </p:nvGraphicFramePr>
        <p:xfrm>
          <a:off x="558641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28" name="Rectangle 396"/>
          <p:cNvSpPr>
            <a:spLocks noChangeArrowheads="1"/>
          </p:cNvSpPr>
          <p:nvPr/>
        </p:nvSpPr>
        <p:spPr bwMode="ltGray">
          <a:xfrm>
            <a:off x="53324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889330" name="Group 498"/>
          <p:cNvGraphicFramePr>
            <a:graphicFrameLocks noGrp="1"/>
          </p:cNvGraphicFramePr>
          <p:nvPr/>
        </p:nvGraphicFramePr>
        <p:xfrm>
          <a:off x="8120063" y="5370513"/>
          <a:ext cx="825500" cy="13716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42" name="Rectangle 410"/>
          <p:cNvSpPr>
            <a:spLocks noChangeArrowheads="1"/>
          </p:cNvSpPr>
          <p:nvPr/>
        </p:nvSpPr>
        <p:spPr bwMode="ltGray">
          <a:xfrm>
            <a:off x="67802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graphicFrame>
        <p:nvGraphicFramePr>
          <p:cNvPr id="889331" name="Group 499"/>
          <p:cNvGraphicFramePr>
            <a:graphicFrameLocks noGrp="1"/>
          </p:cNvGraphicFramePr>
          <p:nvPr/>
        </p:nvGraphicFramePr>
        <p:xfrm>
          <a:off x="4754563" y="5370513"/>
          <a:ext cx="839787" cy="1371600"/>
        </p:xfrm>
        <a:graphic>
          <a:graphicData uri="http://schemas.openxmlformats.org/drawingml/2006/table">
            <a:tbl>
              <a:tblPr/>
              <a:tblGrid>
                <a:gridCol w="839787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55" name="Rectangle 423"/>
          <p:cNvSpPr>
            <a:spLocks noChangeArrowheads="1"/>
          </p:cNvSpPr>
          <p:nvPr/>
        </p:nvSpPr>
        <p:spPr bwMode="ltGray">
          <a:xfrm>
            <a:off x="4930775" y="4062413"/>
            <a:ext cx="3286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889332" name="Group 500"/>
          <p:cNvGraphicFramePr>
            <a:graphicFrameLocks noGrp="1"/>
          </p:cNvGraphicFramePr>
          <p:nvPr/>
        </p:nvGraphicFramePr>
        <p:xfrm>
          <a:off x="6430963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67" name="Rectangle 435"/>
          <p:cNvSpPr>
            <a:spLocks noChangeArrowheads="1"/>
          </p:cNvSpPr>
          <p:nvPr/>
        </p:nvSpPr>
        <p:spPr bwMode="ltGray">
          <a:xfrm>
            <a:off x="57896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graphicFrame>
        <p:nvGraphicFramePr>
          <p:cNvPr id="889333" name="Group 501"/>
          <p:cNvGraphicFramePr>
            <a:graphicFrameLocks noGrp="1"/>
          </p:cNvGraphicFramePr>
          <p:nvPr/>
        </p:nvGraphicFramePr>
        <p:xfrm>
          <a:off x="2239963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80" name="Rectangle 448"/>
          <p:cNvSpPr>
            <a:spLocks noChangeArrowheads="1"/>
          </p:cNvSpPr>
          <p:nvPr/>
        </p:nvSpPr>
        <p:spPr bwMode="ltGray">
          <a:xfrm>
            <a:off x="3917348" y="4036302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889334" name="Group 502"/>
          <p:cNvGraphicFramePr>
            <a:graphicFrameLocks noGrp="1"/>
          </p:cNvGraphicFramePr>
          <p:nvPr/>
        </p:nvGraphicFramePr>
        <p:xfrm>
          <a:off x="307816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92" name="Rectangle 460"/>
          <p:cNvSpPr>
            <a:spLocks noChangeArrowheads="1"/>
          </p:cNvSpPr>
          <p:nvPr/>
        </p:nvSpPr>
        <p:spPr bwMode="ltGray">
          <a:xfrm>
            <a:off x="44180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118962" name="Picture 506" descr="sparse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597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191" grpId="0" animBg="1" autoUpdateAnimBg="0"/>
      <p:bldP spid="889203" grpId="0" animBg="1" autoUpdateAnimBg="0"/>
      <p:bldP spid="889216" grpId="0" animBg="1" autoUpdateAnimBg="0"/>
      <p:bldP spid="889228" grpId="0" animBg="1" autoUpdateAnimBg="0"/>
      <p:bldP spid="889242" grpId="0" animBg="1" autoUpdateAnimBg="0"/>
      <p:bldP spid="889255" grpId="0" animBg="1" autoUpdateAnimBg="0"/>
      <p:bldP spid="889267" grpId="0" animBg="1" autoUpdateAnimBg="0"/>
      <p:bldP spid="889280" grpId="0" animBg="1" autoUpdateAnimBg="0"/>
      <p:bldP spid="88929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多维数组的保存方式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计算机内存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0000CC"/>
                </a:solidFill>
              </a:rPr>
              <a:t>一维连续存储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多维数组如何与真实内存对应（</a:t>
            </a:r>
            <a:r>
              <a:rPr lang="zh-CN" altLang="en-US" dirty="0" smtClean="0">
                <a:solidFill>
                  <a:srgbClr val="FF0000"/>
                </a:solidFill>
              </a:rPr>
              <a:t>映射</a:t>
            </a:r>
            <a:r>
              <a:rPr lang="zh-CN" altLang="en-US" dirty="0" smtClean="0"/>
              <a:t>）？</a:t>
            </a:r>
          </a:p>
          <a:p>
            <a:pPr lvl="1" eaLnBrk="1" hangingPunct="1"/>
            <a:r>
              <a:rPr lang="zh-CN" altLang="en-US" dirty="0" smtClean="0"/>
              <a:t>多维数组元素</a:t>
            </a:r>
            <a:r>
              <a:rPr lang="zh-CN" altLang="en-US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～</a:t>
            </a:r>
            <a:r>
              <a:rPr lang="en-US" altLang="zh-CN" dirty="0" err="1" smtClean="0"/>
              <a:t>start+size</a:t>
            </a:r>
            <a:r>
              <a:rPr lang="en-US" altLang="zh-CN" dirty="0" smtClean="0"/>
              <a:t>(score)-1</a:t>
            </a:r>
          </a:p>
          <a:p>
            <a:pPr lvl="1" eaLnBrk="1" hangingPunct="1"/>
            <a:r>
              <a:rPr lang="zh-CN" altLang="en-US" dirty="0" smtClean="0"/>
              <a:t>实现映射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]...[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[0,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-1]</a:t>
            </a:r>
            <a:br>
              <a:rPr lang="en-US" altLang="zh-CN" dirty="0" smtClean="0"/>
            </a:br>
            <a:r>
              <a:rPr lang="en-US" altLang="zh-CN" i="1" dirty="0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, ...,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zh-CN" altLang="en-US" dirty="0" smtClean="0"/>
              <a:t>存储位置</a:t>
            </a:r>
            <a:endParaRPr lang="en-US" altLang="zh-CN" dirty="0" smtClean="0"/>
          </a:p>
          <a:p>
            <a:pPr lvl="1" eaLnBrk="1" hangingPunct="1">
              <a:buFont typeface="Arial" pitchFamily="34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start+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, ...,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)*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(int)</a:t>
            </a:r>
          </a:p>
          <a:p>
            <a:pPr lvl="1" eaLnBrk="1" hangingPunct="1"/>
            <a:r>
              <a:rPr lang="zh-CN" altLang="en-US" dirty="0" smtClean="0"/>
              <a:t>一维数组：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29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上述转置算法实质上是</a:t>
            </a:r>
            <a:r>
              <a:rPr lang="en-US" altLang="zh-CN" smtClean="0"/>
              <a:t>…</a:t>
            </a:r>
          </a:p>
        </p:txBody>
      </p:sp>
      <p:graphicFrame>
        <p:nvGraphicFramePr>
          <p:cNvPr id="924978" name="Group 306"/>
          <p:cNvGraphicFramePr>
            <a:graphicFrameLocks noGrp="1"/>
          </p:cNvGraphicFramePr>
          <p:nvPr/>
        </p:nvGraphicFramePr>
        <p:xfrm>
          <a:off x="838200" y="3505200"/>
          <a:ext cx="8077200" cy="170688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819150"/>
                <a:gridCol w="739775"/>
                <a:gridCol w="781050"/>
                <a:gridCol w="782637"/>
                <a:gridCol w="776288"/>
                <a:gridCol w="782637"/>
                <a:gridCol w="768350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(8)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834" name="Group 162"/>
          <p:cNvGraphicFramePr>
            <a:graphicFrameLocks noGrp="1"/>
          </p:cNvGraphicFramePr>
          <p:nvPr/>
        </p:nvGraphicFramePr>
        <p:xfrm>
          <a:off x="838200" y="1447800"/>
          <a:ext cx="8077200" cy="1706880"/>
        </p:xfrm>
        <a:graphic>
          <a:graphicData uri="http://schemas.openxmlformats.org/drawingml/2006/table">
            <a:tbl>
              <a:tblPr/>
              <a:tblGrid>
                <a:gridCol w="1068388"/>
                <a:gridCol w="774700"/>
                <a:gridCol w="781050"/>
                <a:gridCol w="781050"/>
                <a:gridCol w="774700"/>
                <a:gridCol w="781050"/>
                <a:gridCol w="781050"/>
                <a:gridCol w="774700"/>
                <a:gridCol w="781050"/>
                <a:gridCol w="779462"/>
              </a:tblGrid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977" name="Group 305"/>
          <p:cNvGraphicFramePr>
            <a:graphicFrameLocks noGrp="1"/>
          </p:cNvGraphicFramePr>
          <p:nvPr>
            <p:ph idx="1"/>
          </p:nvPr>
        </p:nvGraphicFramePr>
        <p:xfrm>
          <a:off x="1908175" y="1882775"/>
          <a:ext cx="6985000" cy="853440"/>
        </p:xfrm>
        <a:graphic>
          <a:graphicData uri="http://schemas.openxmlformats.org/drawingml/2006/table">
            <a:tbl>
              <a:tblPr/>
              <a:tblGrid>
                <a:gridCol w="774700"/>
                <a:gridCol w="776288"/>
                <a:gridCol w="779462"/>
                <a:gridCol w="774700"/>
                <a:gridCol w="779463"/>
                <a:gridCol w="781050"/>
                <a:gridCol w="773112"/>
                <a:gridCol w="779463"/>
                <a:gridCol w="766762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复杂性为什么降低？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二维数组：</a:t>
            </a:r>
            <a:r>
              <a:rPr lang="en-US" altLang="zh-CN" smtClean="0"/>
              <a:t>O(rows*cols)</a:t>
            </a:r>
          </a:p>
          <a:p>
            <a:pPr eaLnBrk="1" hangingPunct="1"/>
            <a:r>
              <a:rPr lang="en-US" altLang="zh-CN" smtClean="0"/>
              <a:t>SparseMatrix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O(cols+terms)</a:t>
            </a:r>
          </a:p>
          <a:p>
            <a:pPr eaLnBrk="1" hangingPunct="1"/>
            <a:r>
              <a:rPr lang="en-US" altLang="zh-CN" smtClean="0"/>
              <a:t>terms</a:t>
            </a:r>
            <a:r>
              <a:rPr lang="zh-CN" altLang="en-US" smtClean="0"/>
              <a:t>远小于</a:t>
            </a:r>
            <a:r>
              <a:rPr lang="en-US" altLang="zh-CN" smtClean="0"/>
              <a:t>rows*cols</a:t>
            </a:r>
          </a:p>
        </p:txBody>
      </p:sp>
    </p:spTree>
    <p:extLst>
      <p:ext uri="{BB962C8B-B14F-4D97-AF65-F5344CB8AC3E}">
        <p14:creationId xmlns:p14="http://schemas.microsoft.com/office/powerpoint/2010/main" val="26973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在尾部添加新元素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SparseMatrix&lt;T&gt;::Append(const Term&lt;T&gt;&amp; t)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Append a nonzero term t to *this.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(terms &gt;= MaxTerms) throw NoMem();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a[terms] = 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terms++;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r>
              <a:rPr lang="zh-CN" altLang="en-US" smtClean="0"/>
              <a:t>调用者应保证满足行主顺序</a:t>
            </a:r>
          </a:p>
          <a:p>
            <a:pPr eaLnBrk="1" hangingPunct="1"/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33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</a:p>
        </p:txBody>
      </p:sp>
      <p:graphicFrame>
        <p:nvGraphicFramePr>
          <p:cNvPr id="925876" name="Group 180"/>
          <p:cNvGraphicFramePr>
            <a:graphicFrameLocks noGrp="1"/>
          </p:cNvGraphicFramePr>
          <p:nvPr/>
        </p:nvGraphicFramePr>
        <p:xfrm>
          <a:off x="838200" y="2667000"/>
          <a:ext cx="3409950" cy="121920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782637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75" name="Group 179"/>
          <p:cNvGraphicFramePr>
            <a:graphicFrameLocks noGrp="1"/>
          </p:cNvGraphicFramePr>
          <p:nvPr/>
        </p:nvGraphicFramePr>
        <p:xfrm>
          <a:off x="838200" y="1295400"/>
          <a:ext cx="4179888" cy="1219200"/>
        </p:xfrm>
        <a:graphic>
          <a:graphicData uri="http://schemas.openxmlformats.org/drawingml/2006/table">
            <a:tbl>
              <a:tblPr/>
              <a:tblGrid>
                <a:gridCol w="1068388"/>
                <a:gridCol w="774700"/>
                <a:gridCol w="781050"/>
                <a:gridCol w="781050"/>
                <a:gridCol w="774700"/>
              </a:tblGrid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77" name="Group 181"/>
          <p:cNvGraphicFramePr>
            <a:graphicFrameLocks noGrp="1"/>
          </p:cNvGraphicFramePr>
          <p:nvPr/>
        </p:nvGraphicFramePr>
        <p:xfrm>
          <a:off x="838200" y="4038600"/>
          <a:ext cx="4186238" cy="121920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782637"/>
                <a:gridCol w="776288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c[]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91" name="Group 195"/>
          <p:cNvGraphicFramePr>
            <a:graphicFrameLocks noGrp="1"/>
          </p:cNvGraphicFramePr>
          <p:nvPr/>
        </p:nvGraphicFramePr>
        <p:xfrm>
          <a:off x="19050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06" name="Group 210"/>
          <p:cNvGraphicFramePr>
            <a:graphicFrameLocks noGrp="1"/>
          </p:cNvGraphicFramePr>
          <p:nvPr/>
        </p:nvGraphicFramePr>
        <p:xfrm>
          <a:off x="2667000" y="4343400"/>
          <a:ext cx="779463" cy="914400"/>
        </p:xfrm>
        <a:graphic>
          <a:graphicData uri="http://schemas.openxmlformats.org/drawingml/2006/table">
            <a:tbl>
              <a:tblPr/>
              <a:tblGrid>
                <a:gridCol w="779463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19" name="Group 223"/>
          <p:cNvGraphicFramePr>
            <a:graphicFrameLocks noGrp="1"/>
          </p:cNvGraphicFramePr>
          <p:nvPr/>
        </p:nvGraphicFramePr>
        <p:xfrm>
          <a:off x="3484563" y="4343400"/>
          <a:ext cx="782637" cy="914400"/>
        </p:xfrm>
        <a:graphic>
          <a:graphicData uri="http://schemas.openxmlformats.org/drawingml/2006/table">
            <a:tbl>
              <a:tblPr/>
              <a:tblGrid>
                <a:gridCol w="782637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32" name="Group 236"/>
          <p:cNvGraphicFramePr>
            <a:graphicFrameLocks noGrp="1"/>
          </p:cNvGraphicFramePr>
          <p:nvPr/>
        </p:nvGraphicFramePr>
        <p:xfrm>
          <a:off x="42672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20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itchFamily="34" charset="0"/>
                        <a:defRPr sz="1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14" name="Text Box 237"/>
          <p:cNvSpPr txBox="1">
            <a:spLocks noChangeArrowheads="1"/>
          </p:cNvSpPr>
          <p:nvPr/>
        </p:nvSpPr>
        <p:spPr bwMode="ltGray">
          <a:xfrm>
            <a:off x="5410200" y="1295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</a:rPr>
              <a:t>扫描两个矩阵元素</a:t>
            </a:r>
            <a:br>
              <a:rPr lang="zh-CN" altLang="en-US" sz="2400">
                <a:solidFill>
                  <a:schemeClr val="hlink"/>
                </a:solidFill>
              </a:rPr>
            </a:br>
            <a:r>
              <a:rPr lang="zh-CN" altLang="en-US" sz="2400">
                <a:solidFill>
                  <a:schemeClr val="hlink"/>
                </a:solidFill>
              </a:rPr>
              <a:t>比较行主次序位置</a:t>
            </a:r>
          </a:p>
        </p:txBody>
      </p:sp>
      <p:sp>
        <p:nvSpPr>
          <p:cNvPr id="925934" name="Text Box 238"/>
          <p:cNvSpPr txBox="1">
            <a:spLocks noChangeArrowheads="1"/>
          </p:cNvSpPr>
          <p:nvPr/>
        </p:nvSpPr>
        <p:spPr bwMode="ltGray">
          <a:xfrm>
            <a:off x="5410200" y="22098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的元素靠前：放入结果矩阵，继续扫描</a:t>
            </a:r>
          </a:p>
        </p:txBody>
      </p:sp>
      <p:sp>
        <p:nvSpPr>
          <p:cNvPr id="925935" name="Text Box 239"/>
          <p:cNvSpPr txBox="1">
            <a:spLocks noChangeArrowheads="1"/>
          </p:cNvSpPr>
          <p:nvPr/>
        </p:nvSpPr>
        <p:spPr bwMode="ltGray">
          <a:xfrm>
            <a:off x="5410200" y="3124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</a:rPr>
              <a:t>、同一位置：相加的和放入结果矩阵</a:t>
            </a:r>
          </a:p>
        </p:txBody>
      </p:sp>
      <p:sp>
        <p:nvSpPr>
          <p:cNvPr id="925936" name="Text Box 240"/>
          <p:cNvSpPr txBox="1">
            <a:spLocks noChangeArrowheads="1"/>
          </p:cNvSpPr>
          <p:nvPr/>
        </p:nvSpPr>
        <p:spPr bwMode="ltGray">
          <a:xfrm>
            <a:off x="5410200" y="3962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、相加为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不要放</a:t>
            </a:r>
          </a:p>
        </p:txBody>
      </p:sp>
      <p:sp>
        <p:nvSpPr>
          <p:cNvPr id="925937" name="Text Box 241"/>
          <p:cNvSpPr txBox="1">
            <a:spLocks noChangeArrowheads="1"/>
          </p:cNvSpPr>
          <p:nvPr/>
        </p:nvSpPr>
        <p:spPr bwMode="ltGray">
          <a:xfrm>
            <a:off x="5410200" y="45116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靠前：类似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5938" name="Text Box 242"/>
          <p:cNvSpPr txBox="1">
            <a:spLocks noChangeArrowheads="1"/>
          </p:cNvSpPr>
          <p:nvPr/>
        </p:nvSpPr>
        <p:spPr bwMode="ltGray">
          <a:xfrm>
            <a:off x="5410200" y="5029200"/>
            <a:ext cx="350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或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全部处理完：将另一个剩余元素放入结果矩阵</a:t>
            </a:r>
          </a:p>
        </p:txBody>
      </p:sp>
    </p:spTree>
    <p:extLst>
      <p:ext uri="{BB962C8B-B14F-4D97-AF65-F5344CB8AC3E}">
        <p14:creationId xmlns:p14="http://schemas.microsoft.com/office/powerpoint/2010/main" val="35627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34" grpId="0" autoUpdateAnimBg="0"/>
      <p:bldP spid="925935" grpId="0" autoUpdateAnimBg="0"/>
      <p:bldP spid="925936" grpId="0" autoUpdateAnimBg="0"/>
      <p:bldP spid="925937" grpId="0" autoUpdateAnimBg="0"/>
      <p:bldP spid="92593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void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&lt;T&gt;::Add(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 &amp;b,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      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 &amp;c)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Compute c = (*this) + b.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verify compatibility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if (rows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|| 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incompatible matrices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set characteristics of result c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rows;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cols;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c.terms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initial value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两个指针，用于遍历*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this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和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，实现对应元素相加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5005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// move through *this and b adding like terms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while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terms &amp;&amp;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b.terms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计算两个元素的行主次序编号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indt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].row * cols +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indb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].row * cols +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if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indt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indb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 {	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b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的元素次序靠后，显然，*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this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的当前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   	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c.Append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]);	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元素即为结果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——b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</a:rPr>
              <a:t>的对应位置为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0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++;}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// next term of *this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else {if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indt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indb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) {</a:t>
            </a:r>
            <a:b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两个元素序号相同，应将它们相加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  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400" dirty="0" smtClean="0">
                <a:solidFill>
                  <a:schemeClr val="hlink"/>
                </a:solidFill>
                <a:latin typeface="Tahoma" pitchFamily="34" charset="0"/>
              </a:rPr>
              <a:t>注意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：相加结果为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不应放入结果矩阵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c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！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  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if (a[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 +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].value)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Term&lt;T&gt; 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t.row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].row;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t.col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].col;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t.value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 +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b.a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cb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].value;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c.Append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(t);}</a:t>
            </a:r>
          </a:p>
        </p:txBody>
      </p:sp>
    </p:spTree>
    <p:extLst>
      <p:ext uri="{BB962C8B-B14F-4D97-AF65-F5344CB8AC3E}">
        <p14:creationId xmlns:p14="http://schemas.microsoft.com/office/powerpoint/2010/main" val="7003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ct++; cb++;}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next terms of *this and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else {c.Append(b.a[cb]);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*this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元素次序靠后的情况</a:t>
            </a:r>
            <a:endParaRPr lang="zh-CN" altLang="en-US" sz="200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ahoma" pitchFamily="34" charset="0"/>
              </a:rPr>
              <a:t>  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cb++;}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next term of b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某个矩阵处理完毕，另一个未完，将剩余元素添加入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c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即可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(; ct &lt; terms; ct++)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c.Append(a[ct]);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for (; cb &lt; b.terms; cb++)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c.Append(b.a[cb]);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2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循环和两个</a:t>
            </a:r>
            <a:r>
              <a:rPr lang="en-US" altLang="zh-CN" smtClean="0"/>
              <a:t>for</a:t>
            </a:r>
            <a:r>
              <a:rPr lang="zh-CN" altLang="en-US" smtClean="0"/>
              <a:t>循环的循环总次数最多为</a:t>
            </a:r>
            <a:r>
              <a:rPr lang="en-US" altLang="zh-CN" smtClean="0"/>
              <a:t>terms+b.terms</a:t>
            </a:r>
            <a:br>
              <a:rPr lang="en-US" altLang="zh-CN" smtClean="0"/>
            </a:b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时间复杂性</a:t>
            </a:r>
            <a:r>
              <a:rPr lang="en-US" altLang="zh-CN" smtClean="0">
                <a:sym typeface="Wingdings" pitchFamily="2" charset="2"/>
              </a:rPr>
              <a:t>O(terms+b.terms)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00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链表描述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数组描述的缺点</a:t>
            </a:r>
          </a:p>
          <a:p>
            <a:pPr lvl="1" eaLnBrk="1" hangingPunct="1"/>
            <a:r>
              <a:rPr lang="zh-CN" altLang="en-US" smtClean="0"/>
              <a:t>创建矩阵时，必须知道非</a:t>
            </a:r>
            <a:r>
              <a:rPr lang="en-US" altLang="zh-CN" smtClean="0"/>
              <a:t>0</a:t>
            </a:r>
            <a:r>
              <a:rPr lang="zh-CN" altLang="en-US" smtClean="0"/>
              <a:t>元素总数</a:t>
            </a:r>
          </a:p>
          <a:p>
            <a:pPr lvl="1" eaLnBrk="1" hangingPunct="1"/>
            <a:r>
              <a:rPr lang="zh-CN" altLang="en-US" smtClean="0"/>
              <a:t>加、减、乘操作</a:t>
            </a:r>
            <a:r>
              <a:rPr lang="zh-CN" altLang="en-US" smtClean="0">
                <a:sym typeface="Wingdings" pitchFamily="2" charset="2"/>
              </a:rPr>
              <a:t>非</a:t>
            </a:r>
            <a:r>
              <a:rPr lang="en-US" altLang="zh-CN" smtClean="0">
                <a:sym typeface="Wingdings" pitchFamily="2" charset="2"/>
              </a:rPr>
              <a:t>0</a:t>
            </a:r>
            <a:r>
              <a:rPr lang="zh-CN" altLang="en-US" smtClean="0">
                <a:sym typeface="Wingdings" pitchFamily="2" charset="2"/>
              </a:rPr>
              <a:t>元素数目发生变化</a:t>
            </a:r>
          </a:p>
          <a:p>
            <a:pPr lvl="1" eaLnBrk="1" hangingPunct="1"/>
            <a:r>
              <a:rPr lang="zh-CN" altLang="en-US" smtClean="0">
                <a:sym typeface="Wingdings" pitchFamily="2" charset="2"/>
              </a:rPr>
              <a:t>估计一个数目，可能浪费，可能不足</a:t>
            </a:r>
          </a:p>
          <a:p>
            <a:pPr lvl="1" eaLnBrk="1" hangingPunct="1"/>
            <a:r>
              <a:rPr lang="zh-CN" altLang="en-US" smtClean="0"/>
              <a:t>不足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zh-CN" altLang="en-US" smtClean="0"/>
              <a:t>分配更大空间</a:t>
            </a:r>
            <a:r>
              <a:rPr lang="zh-CN" altLang="en-US" smtClean="0">
                <a:sym typeface="Wingdings" pitchFamily="2" charset="2"/>
              </a:rPr>
              <a:t>数据复制，效率低！</a:t>
            </a:r>
          </a:p>
          <a:p>
            <a:pPr eaLnBrk="1" hangingPunct="1"/>
            <a:r>
              <a:rPr lang="zh-CN" altLang="en-US" smtClean="0"/>
              <a:t>链表描述（使用</a:t>
            </a:r>
            <a:r>
              <a:rPr lang="en-US" altLang="zh-CN" smtClean="0"/>
              <a:t>Chain</a:t>
            </a:r>
            <a:r>
              <a:rPr lang="zh-CN" altLang="en-US" smtClean="0"/>
              <a:t>、</a:t>
            </a:r>
            <a:r>
              <a:rPr lang="en-US" altLang="zh-CN" smtClean="0"/>
              <a:t>ChainIterator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指针占用额外空间，但很少</a:t>
            </a:r>
          </a:p>
          <a:p>
            <a:pPr lvl="1" eaLnBrk="1" hangingPunct="1"/>
            <a:r>
              <a:rPr lang="zh-CN" altLang="en-US" smtClean="0"/>
              <a:t>空间占用与实际元素数匹配，无需数据复制</a:t>
            </a:r>
          </a:p>
        </p:txBody>
      </p:sp>
    </p:spTree>
    <p:extLst>
      <p:ext uri="{BB962C8B-B14F-4D97-AF65-F5344CB8AC3E}">
        <p14:creationId xmlns:p14="http://schemas.microsoft.com/office/powerpoint/2010/main" val="30493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多维数组的保存方式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二维数组就有些难度</a:t>
            </a:r>
          </a:p>
          <a:p>
            <a:pPr lvl="2" eaLnBrk="1" hangingPunct="1"/>
            <a:r>
              <a:rPr lang="zh-CN" altLang="en-US" smtClean="0"/>
              <a:t>第一维下标：行</a:t>
            </a:r>
          </a:p>
          <a:p>
            <a:pPr lvl="2" eaLnBrk="1" hangingPunct="1"/>
            <a:r>
              <a:rPr lang="zh-CN" altLang="en-US" smtClean="0"/>
              <a:t>第二维下标：列</a:t>
            </a:r>
          </a:p>
          <a:p>
            <a:pPr lvl="2" eaLnBrk="1" hangingPunct="1"/>
            <a:r>
              <a:rPr lang="zh-CN" altLang="en-US" smtClean="0"/>
              <a:t>到底按什么顺序来存储？</a:t>
            </a:r>
          </a:p>
        </p:txBody>
      </p:sp>
      <p:pic>
        <p:nvPicPr>
          <p:cNvPr id="37892" name="Picture 4" descr="2d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8388"/>
            <a:ext cx="90979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描述方法</a:t>
            </a:r>
          </a:p>
        </p:txBody>
      </p:sp>
      <p:pic>
        <p:nvPicPr>
          <p:cNvPr id="130051" name="Picture 4" descr="linkspa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154988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节点类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CNode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operator !=(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CNode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{return (value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y.value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void Output(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out)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{out &lt;&lt; "column " &lt;&lt; col &lt;&lt; " value " &lt;&lt; value;}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col;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T value;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operator&lt;&lt;(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out,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CNode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{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x.Output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(out); out &lt;&lt;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 return out;}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597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行头节点类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HeadNode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 operator&gt;&gt;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int operator !=(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HeadNode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&lt;T&gt;&amp;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   {return (row !=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y.row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void Output(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 out)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endParaRPr lang="en-US" altLang="zh-CN" sz="18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   {out &lt;&lt; "row " &lt;&lt; row;}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int row;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   Chain&lt;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CNode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 &gt; a; </a:t>
            </a:r>
            <a:r>
              <a:rPr lang="en-US" altLang="zh-CN" sz="1800" dirty="0" smtClean="0">
                <a:solidFill>
                  <a:srgbClr val="008000"/>
                </a:solidFill>
                <a:latin typeface="Tahoma" pitchFamily="34" charset="0"/>
              </a:rPr>
              <a:t>// row chain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 operator&lt;&lt;(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&amp; out,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HeadNode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&lt;T&gt;&amp;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   {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x.Output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(out); out &lt;&lt;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itchFamily="34" charset="0"/>
              </a:rPr>
              <a:t>endl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</a:rPr>
              <a:t>; return out;}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548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LinkedMatrix</a:t>
            </a:r>
            <a:r>
              <a:rPr lang="zh-CN" altLang="en-US" smtClean="0"/>
              <a:t>类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operator&lt;&lt;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friend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 operator&gt;&gt;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   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istream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&amp;,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&lt;T&gt;&amp;);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(){}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~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(){}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void Transpose(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LinkedMatrix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 &amp;b)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      int rows, cols;     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// matrix dimensions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Chain&lt;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itchFamily="34" charset="0"/>
              </a:rPr>
              <a:t>HeadNode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&lt;T&gt; &gt; a;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</a:rPr>
              <a:t> // head node chain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稀疏矩阵的十字链表存储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0"/>
          <p:cNvSpPr/>
          <p:nvPr/>
        </p:nvSpPr>
        <p:spPr>
          <a:xfrm>
            <a:off x="712609" y="5259196"/>
            <a:ext cx="722630" cy="143510"/>
          </a:xfrm>
          <a:custGeom>
            <a:avLst/>
            <a:gdLst/>
            <a:ahLst/>
            <a:cxnLst/>
            <a:rect l="l" t="t" r="r" b="b"/>
            <a:pathLst>
              <a:path w="722630" h="143510">
                <a:moveTo>
                  <a:pt x="637032" y="71627"/>
                </a:moveTo>
                <a:lnTo>
                  <a:pt x="625480" y="57150"/>
                </a:lnTo>
                <a:lnTo>
                  <a:pt x="0" y="57150"/>
                </a:lnTo>
                <a:lnTo>
                  <a:pt x="0" y="86105"/>
                </a:lnTo>
                <a:lnTo>
                  <a:pt x="625480" y="86105"/>
                </a:lnTo>
                <a:lnTo>
                  <a:pt x="637032" y="71627"/>
                </a:lnTo>
                <a:close/>
              </a:path>
              <a:path w="722630" h="143510">
                <a:moveTo>
                  <a:pt x="722376" y="71627"/>
                </a:moveTo>
                <a:lnTo>
                  <a:pt x="579881" y="0"/>
                </a:lnTo>
                <a:lnTo>
                  <a:pt x="625480" y="57150"/>
                </a:lnTo>
                <a:lnTo>
                  <a:pt x="637032" y="57150"/>
                </a:lnTo>
                <a:lnTo>
                  <a:pt x="637032" y="114528"/>
                </a:lnTo>
                <a:lnTo>
                  <a:pt x="722376" y="71627"/>
                </a:lnTo>
                <a:close/>
              </a:path>
              <a:path w="722630" h="143510">
                <a:moveTo>
                  <a:pt x="637032" y="114528"/>
                </a:moveTo>
                <a:lnTo>
                  <a:pt x="637032" y="86105"/>
                </a:lnTo>
                <a:lnTo>
                  <a:pt x="625480" y="86105"/>
                </a:lnTo>
                <a:lnTo>
                  <a:pt x="579881" y="143255"/>
                </a:lnTo>
                <a:lnTo>
                  <a:pt x="637032" y="114528"/>
                </a:lnTo>
                <a:close/>
              </a:path>
              <a:path w="722630" h="143510">
                <a:moveTo>
                  <a:pt x="637032" y="71627"/>
                </a:moveTo>
                <a:lnTo>
                  <a:pt x="637032" y="57150"/>
                </a:lnTo>
                <a:lnTo>
                  <a:pt x="625480" y="57150"/>
                </a:lnTo>
                <a:lnTo>
                  <a:pt x="637032" y="71627"/>
                </a:lnTo>
                <a:close/>
              </a:path>
              <a:path w="722630" h="143510">
                <a:moveTo>
                  <a:pt x="637032" y="86105"/>
                </a:moveTo>
                <a:lnTo>
                  <a:pt x="637032" y="71627"/>
                </a:lnTo>
                <a:lnTo>
                  <a:pt x="625480" y="86105"/>
                </a:lnTo>
                <a:lnTo>
                  <a:pt x="637032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/>
        </p:nvSpPr>
        <p:spPr>
          <a:xfrm>
            <a:off x="333133" y="2394076"/>
            <a:ext cx="533400" cy="3224530"/>
          </a:xfrm>
          <a:custGeom>
            <a:avLst/>
            <a:gdLst/>
            <a:ahLst/>
            <a:cxnLst/>
            <a:rect l="l" t="t" r="r" b="b"/>
            <a:pathLst>
              <a:path w="533400" h="3224529">
                <a:moveTo>
                  <a:pt x="0" y="0"/>
                </a:moveTo>
                <a:lnTo>
                  <a:pt x="0" y="3224022"/>
                </a:lnTo>
                <a:lnTo>
                  <a:pt x="533400" y="3224022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333133" y="33084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333133" y="45276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/>
        </p:nvSpPr>
        <p:spPr>
          <a:xfrm>
            <a:off x="650887" y="2957195"/>
            <a:ext cx="722630" cy="143510"/>
          </a:xfrm>
          <a:custGeom>
            <a:avLst/>
            <a:gdLst/>
            <a:ahLst/>
            <a:cxnLst/>
            <a:rect l="l" t="t" r="r" b="b"/>
            <a:pathLst>
              <a:path w="722630" h="143510">
                <a:moveTo>
                  <a:pt x="637032" y="71628"/>
                </a:moveTo>
                <a:lnTo>
                  <a:pt x="625480" y="57150"/>
                </a:lnTo>
                <a:lnTo>
                  <a:pt x="0" y="57150"/>
                </a:lnTo>
                <a:lnTo>
                  <a:pt x="0" y="86106"/>
                </a:lnTo>
                <a:lnTo>
                  <a:pt x="625480" y="86106"/>
                </a:lnTo>
                <a:lnTo>
                  <a:pt x="637032" y="71628"/>
                </a:lnTo>
                <a:close/>
              </a:path>
              <a:path w="722630" h="143510">
                <a:moveTo>
                  <a:pt x="722376" y="71628"/>
                </a:moveTo>
                <a:lnTo>
                  <a:pt x="579882" y="0"/>
                </a:lnTo>
                <a:lnTo>
                  <a:pt x="625480" y="57150"/>
                </a:lnTo>
                <a:lnTo>
                  <a:pt x="637032" y="57150"/>
                </a:lnTo>
                <a:lnTo>
                  <a:pt x="637032" y="114528"/>
                </a:lnTo>
                <a:lnTo>
                  <a:pt x="722376" y="71628"/>
                </a:lnTo>
                <a:close/>
              </a:path>
              <a:path w="722630" h="143510">
                <a:moveTo>
                  <a:pt x="637032" y="114528"/>
                </a:moveTo>
                <a:lnTo>
                  <a:pt x="637032" y="86106"/>
                </a:lnTo>
                <a:lnTo>
                  <a:pt x="625480" y="86106"/>
                </a:lnTo>
                <a:lnTo>
                  <a:pt x="579882" y="143256"/>
                </a:lnTo>
                <a:lnTo>
                  <a:pt x="637032" y="114528"/>
                </a:lnTo>
                <a:close/>
              </a:path>
              <a:path w="722630" h="143510">
                <a:moveTo>
                  <a:pt x="637032" y="71628"/>
                </a:moveTo>
                <a:lnTo>
                  <a:pt x="637032" y="57150"/>
                </a:lnTo>
                <a:lnTo>
                  <a:pt x="625480" y="57150"/>
                </a:lnTo>
                <a:lnTo>
                  <a:pt x="637032" y="71628"/>
                </a:lnTo>
                <a:close/>
              </a:path>
              <a:path w="722630" h="143510">
                <a:moveTo>
                  <a:pt x="637032" y="86106"/>
                </a:moveTo>
                <a:lnTo>
                  <a:pt x="637032" y="71628"/>
                </a:lnTo>
                <a:lnTo>
                  <a:pt x="625480" y="86106"/>
                </a:lnTo>
                <a:lnTo>
                  <a:pt x="637032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2827159" y="3033395"/>
            <a:ext cx="4070985" cy="143510"/>
          </a:xfrm>
          <a:custGeom>
            <a:avLst/>
            <a:gdLst/>
            <a:ahLst/>
            <a:cxnLst/>
            <a:rect l="l" t="t" r="r" b="b"/>
            <a:pathLst>
              <a:path w="4070984" h="143510">
                <a:moveTo>
                  <a:pt x="3985260" y="71628"/>
                </a:moveTo>
                <a:lnTo>
                  <a:pt x="3973708" y="57150"/>
                </a:lnTo>
                <a:lnTo>
                  <a:pt x="0" y="57150"/>
                </a:lnTo>
                <a:lnTo>
                  <a:pt x="0" y="86106"/>
                </a:lnTo>
                <a:lnTo>
                  <a:pt x="3973708" y="86106"/>
                </a:lnTo>
                <a:lnTo>
                  <a:pt x="3985260" y="71628"/>
                </a:lnTo>
                <a:close/>
              </a:path>
              <a:path w="4070984" h="143510">
                <a:moveTo>
                  <a:pt x="4070591" y="71628"/>
                </a:moveTo>
                <a:lnTo>
                  <a:pt x="3928109" y="0"/>
                </a:lnTo>
                <a:lnTo>
                  <a:pt x="3973708" y="57150"/>
                </a:lnTo>
                <a:lnTo>
                  <a:pt x="3985260" y="57150"/>
                </a:lnTo>
                <a:lnTo>
                  <a:pt x="3985260" y="114525"/>
                </a:lnTo>
                <a:lnTo>
                  <a:pt x="4070591" y="71628"/>
                </a:lnTo>
                <a:close/>
              </a:path>
              <a:path w="4070984" h="143510">
                <a:moveTo>
                  <a:pt x="3985260" y="114525"/>
                </a:moveTo>
                <a:lnTo>
                  <a:pt x="3985260" y="86106"/>
                </a:lnTo>
                <a:lnTo>
                  <a:pt x="3973708" y="86106"/>
                </a:lnTo>
                <a:lnTo>
                  <a:pt x="3928109" y="143256"/>
                </a:lnTo>
                <a:lnTo>
                  <a:pt x="3985260" y="114525"/>
                </a:lnTo>
                <a:close/>
              </a:path>
              <a:path w="4070984" h="143510">
                <a:moveTo>
                  <a:pt x="3985260" y="71628"/>
                </a:moveTo>
                <a:lnTo>
                  <a:pt x="3985260" y="57150"/>
                </a:lnTo>
                <a:lnTo>
                  <a:pt x="3973708" y="57150"/>
                </a:lnTo>
                <a:lnTo>
                  <a:pt x="3985260" y="71628"/>
                </a:lnTo>
                <a:close/>
              </a:path>
              <a:path w="4070984" h="143510">
                <a:moveTo>
                  <a:pt x="3985260" y="86106"/>
                </a:moveTo>
                <a:lnTo>
                  <a:pt x="3985260" y="71628"/>
                </a:lnTo>
                <a:lnTo>
                  <a:pt x="3973708" y="86106"/>
                </a:lnTo>
                <a:lnTo>
                  <a:pt x="398526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/>
        </p:nvSpPr>
        <p:spPr>
          <a:xfrm>
            <a:off x="7501267" y="2017648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4894"/>
                </a:moveTo>
                <a:lnTo>
                  <a:pt x="0" y="237744"/>
                </a:lnTo>
                <a:lnTo>
                  <a:pt x="57137" y="353247"/>
                </a:lnTo>
                <a:lnTo>
                  <a:pt x="57137" y="294894"/>
                </a:lnTo>
                <a:lnTo>
                  <a:pt x="70866" y="294894"/>
                </a:lnTo>
                <a:close/>
              </a:path>
              <a:path w="142875" h="381000">
                <a:moveTo>
                  <a:pt x="85331" y="283350"/>
                </a:moveTo>
                <a:lnTo>
                  <a:pt x="85331" y="0"/>
                </a:lnTo>
                <a:lnTo>
                  <a:pt x="57137" y="0"/>
                </a:lnTo>
                <a:lnTo>
                  <a:pt x="57137" y="283822"/>
                </a:lnTo>
                <a:lnTo>
                  <a:pt x="70866" y="294894"/>
                </a:lnTo>
                <a:lnTo>
                  <a:pt x="85331" y="283350"/>
                </a:lnTo>
                <a:close/>
              </a:path>
              <a:path w="142875" h="381000">
                <a:moveTo>
                  <a:pt x="85331" y="352064"/>
                </a:moveTo>
                <a:lnTo>
                  <a:pt x="85331" y="294894"/>
                </a:lnTo>
                <a:lnTo>
                  <a:pt x="57137" y="294894"/>
                </a:lnTo>
                <a:lnTo>
                  <a:pt x="57137" y="353247"/>
                </a:lnTo>
                <a:lnTo>
                  <a:pt x="70866" y="381000"/>
                </a:lnTo>
                <a:lnTo>
                  <a:pt x="85331" y="352064"/>
                </a:lnTo>
                <a:close/>
              </a:path>
              <a:path w="142875" h="381000">
                <a:moveTo>
                  <a:pt x="142481" y="237744"/>
                </a:moveTo>
                <a:lnTo>
                  <a:pt x="70866" y="294894"/>
                </a:lnTo>
                <a:lnTo>
                  <a:pt x="85331" y="294894"/>
                </a:lnTo>
                <a:lnTo>
                  <a:pt x="85331" y="352064"/>
                </a:lnTo>
                <a:lnTo>
                  <a:pt x="142481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/>
          <p:cNvSpPr/>
          <p:nvPr/>
        </p:nvSpPr>
        <p:spPr>
          <a:xfrm>
            <a:off x="663841" y="4141342"/>
            <a:ext cx="2546350" cy="143510"/>
          </a:xfrm>
          <a:custGeom>
            <a:avLst/>
            <a:gdLst/>
            <a:ahLst/>
            <a:cxnLst/>
            <a:rect l="l" t="t" r="r" b="b"/>
            <a:pathLst>
              <a:path w="2546350" h="143510">
                <a:moveTo>
                  <a:pt x="2460498" y="71627"/>
                </a:moveTo>
                <a:lnTo>
                  <a:pt x="2448946" y="57150"/>
                </a:lnTo>
                <a:lnTo>
                  <a:pt x="0" y="57150"/>
                </a:lnTo>
                <a:lnTo>
                  <a:pt x="0" y="86106"/>
                </a:lnTo>
                <a:lnTo>
                  <a:pt x="2448946" y="86106"/>
                </a:lnTo>
                <a:lnTo>
                  <a:pt x="2460498" y="71627"/>
                </a:lnTo>
                <a:close/>
              </a:path>
              <a:path w="2546350" h="143510">
                <a:moveTo>
                  <a:pt x="2545841" y="71627"/>
                </a:moveTo>
                <a:lnTo>
                  <a:pt x="2403348" y="0"/>
                </a:lnTo>
                <a:lnTo>
                  <a:pt x="2448946" y="57150"/>
                </a:lnTo>
                <a:lnTo>
                  <a:pt x="2460498" y="57150"/>
                </a:lnTo>
                <a:lnTo>
                  <a:pt x="2460498" y="114528"/>
                </a:lnTo>
                <a:lnTo>
                  <a:pt x="2545841" y="71627"/>
                </a:lnTo>
                <a:close/>
              </a:path>
              <a:path w="2546350" h="143510">
                <a:moveTo>
                  <a:pt x="2460498" y="114528"/>
                </a:moveTo>
                <a:lnTo>
                  <a:pt x="2460498" y="86106"/>
                </a:lnTo>
                <a:lnTo>
                  <a:pt x="2448946" y="86106"/>
                </a:lnTo>
                <a:lnTo>
                  <a:pt x="2403348" y="143256"/>
                </a:lnTo>
                <a:lnTo>
                  <a:pt x="2460498" y="114528"/>
                </a:lnTo>
                <a:close/>
              </a:path>
              <a:path w="2546350" h="143510">
                <a:moveTo>
                  <a:pt x="2460498" y="71627"/>
                </a:moveTo>
                <a:lnTo>
                  <a:pt x="2460498" y="57150"/>
                </a:lnTo>
                <a:lnTo>
                  <a:pt x="2448946" y="57150"/>
                </a:lnTo>
                <a:lnTo>
                  <a:pt x="2460498" y="71627"/>
                </a:lnTo>
                <a:close/>
              </a:path>
              <a:path w="2546350" h="143510">
                <a:moveTo>
                  <a:pt x="2460498" y="86106"/>
                </a:moveTo>
                <a:lnTo>
                  <a:pt x="2460498" y="71627"/>
                </a:lnTo>
                <a:lnTo>
                  <a:pt x="2448946" y="86106"/>
                </a:lnTo>
                <a:lnTo>
                  <a:pt x="2460498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3819283" y="2093848"/>
            <a:ext cx="190500" cy="1447800"/>
          </a:xfrm>
          <a:custGeom>
            <a:avLst/>
            <a:gdLst/>
            <a:ahLst/>
            <a:cxnLst/>
            <a:rect l="l" t="t" r="r" b="b"/>
            <a:pathLst>
              <a:path w="190500" h="1447800">
                <a:moveTo>
                  <a:pt x="95250" y="1333500"/>
                </a:moveTo>
                <a:lnTo>
                  <a:pt x="0" y="1257300"/>
                </a:lnTo>
                <a:lnTo>
                  <a:pt x="76200" y="1409700"/>
                </a:lnTo>
                <a:lnTo>
                  <a:pt x="76200" y="1333500"/>
                </a:lnTo>
                <a:lnTo>
                  <a:pt x="95250" y="1333500"/>
                </a:lnTo>
                <a:close/>
              </a:path>
              <a:path w="190500" h="1447800">
                <a:moveTo>
                  <a:pt x="114300" y="131826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18260"/>
                </a:lnTo>
                <a:lnTo>
                  <a:pt x="95250" y="1333500"/>
                </a:lnTo>
                <a:lnTo>
                  <a:pt x="114300" y="1318260"/>
                </a:lnTo>
                <a:close/>
              </a:path>
              <a:path w="190500" h="1447800">
                <a:moveTo>
                  <a:pt x="114300" y="1409700"/>
                </a:moveTo>
                <a:lnTo>
                  <a:pt x="114300" y="1333500"/>
                </a:lnTo>
                <a:lnTo>
                  <a:pt x="76200" y="1333500"/>
                </a:lnTo>
                <a:lnTo>
                  <a:pt x="76200" y="1409700"/>
                </a:lnTo>
                <a:lnTo>
                  <a:pt x="95250" y="1447800"/>
                </a:lnTo>
                <a:lnTo>
                  <a:pt x="114300" y="1409700"/>
                </a:lnTo>
                <a:close/>
              </a:path>
              <a:path w="190500" h="1447800">
                <a:moveTo>
                  <a:pt x="190500" y="1257300"/>
                </a:moveTo>
                <a:lnTo>
                  <a:pt x="95250" y="1333500"/>
                </a:lnTo>
                <a:lnTo>
                  <a:pt x="114300" y="1333500"/>
                </a:lnTo>
                <a:lnTo>
                  <a:pt x="114300" y="1409700"/>
                </a:lnTo>
                <a:lnTo>
                  <a:pt x="190500" y="125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1323733" y="1712848"/>
            <a:ext cx="7086600" cy="485775"/>
          </a:xfrm>
          <a:custGeom>
            <a:avLst/>
            <a:gdLst/>
            <a:ahLst/>
            <a:cxnLst/>
            <a:rect l="l" t="t" r="r" b="b"/>
            <a:pathLst>
              <a:path w="7086600" h="485775">
                <a:moveTo>
                  <a:pt x="0" y="0"/>
                </a:moveTo>
                <a:lnTo>
                  <a:pt x="0" y="485394"/>
                </a:lnTo>
                <a:lnTo>
                  <a:pt x="7086600" y="485394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/>
          <p:nvPr/>
        </p:nvSpPr>
        <p:spPr>
          <a:xfrm>
            <a:off x="3000133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/>
          <p:cNvSpPr/>
          <p:nvPr/>
        </p:nvSpPr>
        <p:spPr>
          <a:xfrm>
            <a:off x="4828933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/>
          <p:cNvSpPr/>
          <p:nvPr/>
        </p:nvSpPr>
        <p:spPr>
          <a:xfrm>
            <a:off x="6672198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8"/>
          <p:cNvSpPr txBox="1"/>
          <p:nvPr/>
        </p:nvSpPr>
        <p:spPr>
          <a:xfrm>
            <a:off x="5478405" y="1827370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华文行楷"/>
                <a:cs typeface="华文行楷"/>
              </a:rPr>
              <a:t>∧</a:t>
            </a:r>
            <a:endParaRPr sz="2400">
              <a:latin typeface="华文行楷"/>
              <a:cs typeface="华文行楷"/>
            </a:endParaRPr>
          </a:p>
        </p:txBody>
      </p:sp>
      <p:sp>
        <p:nvSpPr>
          <p:cNvPr id="18" name="object 29"/>
          <p:cNvSpPr/>
          <p:nvPr/>
        </p:nvSpPr>
        <p:spPr>
          <a:xfrm>
            <a:off x="2049919" y="2136520"/>
            <a:ext cx="142875" cy="304800"/>
          </a:xfrm>
          <a:custGeom>
            <a:avLst/>
            <a:gdLst/>
            <a:ahLst/>
            <a:cxnLst/>
            <a:rect l="l" t="t" r="r" b="b"/>
            <a:pathLst>
              <a:path w="142875" h="304800">
                <a:moveTo>
                  <a:pt x="70866" y="219455"/>
                </a:moveTo>
                <a:lnTo>
                  <a:pt x="0" y="162305"/>
                </a:lnTo>
                <a:lnTo>
                  <a:pt x="57150" y="277220"/>
                </a:lnTo>
                <a:lnTo>
                  <a:pt x="57150" y="219455"/>
                </a:lnTo>
                <a:lnTo>
                  <a:pt x="70866" y="219455"/>
                </a:lnTo>
                <a:close/>
              </a:path>
              <a:path w="142875" h="304800">
                <a:moveTo>
                  <a:pt x="85343" y="2079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08394"/>
                </a:lnTo>
                <a:lnTo>
                  <a:pt x="70866" y="219455"/>
                </a:lnTo>
                <a:lnTo>
                  <a:pt x="85343" y="207904"/>
                </a:lnTo>
                <a:close/>
              </a:path>
              <a:path w="142875" h="304800">
                <a:moveTo>
                  <a:pt x="85343" y="275998"/>
                </a:moveTo>
                <a:lnTo>
                  <a:pt x="85343" y="219455"/>
                </a:lnTo>
                <a:lnTo>
                  <a:pt x="57150" y="219455"/>
                </a:lnTo>
                <a:lnTo>
                  <a:pt x="57150" y="277220"/>
                </a:lnTo>
                <a:lnTo>
                  <a:pt x="70866" y="304799"/>
                </a:lnTo>
                <a:lnTo>
                  <a:pt x="85343" y="275998"/>
                </a:lnTo>
                <a:close/>
              </a:path>
              <a:path w="142875" h="304800">
                <a:moveTo>
                  <a:pt x="142494" y="162305"/>
                </a:moveTo>
                <a:lnTo>
                  <a:pt x="70866" y="219455"/>
                </a:lnTo>
                <a:lnTo>
                  <a:pt x="85343" y="219455"/>
                </a:lnTo>
                <a:lnTo>
                  <a:pt x="85343" y="275998"/>
                </a:lnTo>
                <a:lnTo>
                  <a:pt x="142494" y="162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0"/>
          <p:cNvSpPr/>
          <p:nvPr/>
        </p:nvSpPr>
        <p:spPr>
          <a:xfrm>
            <a:off x="1720735" y="3050920"/>
            <a:ext cx="190500" cy="1600200"/>
          </a:xfrm>
          <a:custGeom>
            <a:avLst/>
            <a:gdLst/>
            <a:ahLst/>
            <a:cxnLst/>
            <a:rect l="l" t="t" r="r" b="b"/>
            <a:pathLst>
              <a:path w="190500" h="1600200">
                <a:moveTo>
                  <a:pt x="95250" y="1485900"/>
                </a:moveTo>
                <a:lnTo>
                  <a:pt x="0" y="1409700"/>
                </a:lnTo>
                <a:lnTo>
                  <a:pt x="76200" y="1562100"/>
                </a:lnTo>
                <a:lnTo>
                  <a:pt x="76200" y="1485900"/>
                </a:lnTo>
                <a:lnTo>
                  <a:pt x="95250" y="1485900"/>
                </a:lnTo>
                <a:close/>
              </a:path>
              <a:path w="190500" h="1600200">
                <a:moveTo>
                  <a:pt x="114300" y="147066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470660"/>
                </a:lnTo>
                <a:lnTo>
                  <a:pt x="95250" y="1485900"/>
                </a:lnTo>
                <a:lnTo>
                  <a:pt x="114300" y="1470660"/>
                </a:lnTo>
                <a:close/>
              </a:path>
              <a:path w="190500" h="1600200">
                <a:moveTo>
                  <a:pt x="114300" y="1562100"/>
                </a:moveTo>
                <a:lnTo>
                  <a:pt x="114300" y="1485900"/>
                </a:lnTo>
                <a:lnTo>
                  <a:pt x="76200" y="1485900"/>
                </a:lnTo>
                <a:lnTo>
                  <a:pt x="76200" y="1562100"/>
                </a:lnTo>
                <a:lnTo>
                  <a:pt x="95250" y="1600200"/>
                </a:lnTo>
                <a:lnTo>
                  <a:pt x="114300" y="1562100"/>
                </a:lnTo>
                <a:close/>
              </a:path>
              <a:path w="190500" h="1600200">
                <a:moveTo>
                  <a:pt x="190500" y="1409700"/>
                </a:moveTo>
                <a:lnTo>
                  <a:pt x="95250" y="1485900"/>
                </a:lnTo>
                <a:lnTo>
                  <a:pt x="114300" y="1485900"/>
                </a:lnTo>
                <a:lnTo>
                  <a:pt x="114300" y="1562100"/>
                </a:lnTo>
                <a:lnTo>
                  <a:pt x="19050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1"/>
          <p:cNvGraphicFramePr>
            <a:graphicFrameLocks noGrp="1"/>
          </p:cNvGraphicFramePr>
          <p:nvPr/>
        </p:nvGraphicFramePr>
        <p:xfrm>
          <a:off x="3370970" y="4121290"/>
          <a:ext cx="4990345" cy="1674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1100"/>
                <a:gridCol w="559512"/>
                <a:gridCol w="533140"/>
                <a:gridCol w="488729"/>
                <a:gridCol w="497864"/>
              </a:tblGrid>
              <a:tr h="516834">
                <a:tc>
                  <a:txBody>
                    <a:bodyPr/>
                    <a:lstStyle/>
                    <a:p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51212"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M=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05995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graphicFrame>
        <p:nvGraphicFramePr>
          <p:cNvPr id="21" name="object 24"/>
          <p:cNvGraphicFramePr>
            <a:graphicFrameLocks noGrp="1"/>
          </p:cNvGraphicFramePr>
          <p:nvPr/>
        </p:nvGraphicFramePr>
        <p:xfrm>
          <a:off x="1441272" y="4684839"/>
          <a:ext cx="1595625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731"/>
                <a:gridCol w="274320"/>
                <a:gridCol w="276605"/>
                <a:gridCol w="521969"/>
              </a:tblGrid>
              <a:tr h="463296">
                <a:tc>
                  <a:txBody>
                    <a:bodyPr/>
                    <a:lstStyle/>
                    <a:p>
                      <a:pPr marL="180975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object 25"/>
          <p:cNvGraphicFramePr>
            <a:graphicFrameLocks noGrp="1"/>
          </p:cNvGraphicFramePr>
          <p:nvPr/>
        </p:nvGraphicFramePr>
        <p:xfrm>
          <a:off x="1435176" y="2398839"/>
          <a:ext cx="1595627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275082"/>
                <a:gridCol w="275843"/>
                <a:gridCol w="522732"/>
              </a:tblGrid>
              <a:tr h="463296">
                <a:tc>
                  <a:txBody>
                    <a:bodyPr/>
                    <a:lstStyle/>
                    <a:p>
                      <a:pPr marL="180975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2405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" name="object 26"/>
          <p:cNvGraphicFramePr>
            <a:graphicFrameLocks noGrp="1"/>
          </p:cNvGraphicFramePr>
          <p:nvPr/>
        </p:nvGraphicFramePr>
        <p:xfrm>
          <a:off x="6893382" y="2412555"/>
          <a:ext cx="1594864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57"/>
                <a:gridCol w="274320"/>
                <a:gridCol w="276618"/>
                <a:gridCol w="521969"/>
              </a:tblGrid>
              <a:tr h="464058">
                <a:tc>
                  <a:txBody>
                    <a:bodyPr/>
                    <a:lstStyle/>
                    <a:p>
                      <a:pPr marL="180340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2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817">
                <a:tc grid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" name="object 27"/>
          <p:cNvGraphicFramePr>
            <a:graphicFrameLocks noGrp="1"/>
          </p:cNvGraphicFramePr>
          <p:nvPr/>
        </p:nvGraphicFramePr>
        <p:xfrm>
          <a:off x="3240354" y="3509835"/>
          <a:ext cx="1595627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275082"/>
                <a:gridCol w="275844"/>
                <a:gridCol w="522731"/>
              </a:tblGrid>
              <a:tr h="463296">
                <a:tc>
                  <a:txBody>
                    <a:bodyPr/>
                    <a:lstStyle/>
                    <a:p>
                      <a:pPr marL="18034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/>
                          <a:cs typeface="华文行楷"/>
                        </a:rPr>
                        <a:t>∧</a:t>
                      </a:r>
                      <a:endParaRPr sz="2400">
                        <a:latin typeface="华文行楷"/>
                        <a:cs typeface="华文行楷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散列</a:t>
            </a:r>
          </a:p>
        </p:txBody>
      </p:sp>
      <p:sp>
        <p:nvSpPr>
          <p:cNvPr id="24579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----</a:t>
            </a:r>
            <a:r>
              <a:rPr lang="zh-CN" altLang="en-US" dirty="0" smtClean="0">
                <a:ea typeface="宋体" panose="02010600030101010101" pitchFamily="2" charset="-122"/>
              </a:rPr>
              <a:t>有序列表：基于高效访问的处理技术</a:t>
            </a:r>
          </a:p>
        </p:txBody>
      </p:sp>
    </p:spTree>
    <p:extLst>
      <p:ext uri="{BB962C8B-B14F-4D97-AF65-F5344CB8AC3E}">
        <p14:creationId xmlns:p14="http://schemas.microsoft.com/office/powerpoint/2010/main" val="31762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</a:t>
            </a:r>
            <a:r>
              <a:rPr lang="en-US" altLang="zh-CN" smtClean="0"/>
              <a:t>ADT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抽象数据类型</a:t>
            </a:r>
            <a:r>
              <a:rPr lang="en-US" altLang="zh-CN" sz="2400" i="1" smtClean="0">
                <a:solidFill>
                  <a:srgbClr val="FF0000"/>
                </a:solidFill>
              </a:rPr>
              <a:t>Dictionary</a:t>
            </a:r>
            <a:r>
              <a:rPr lang="en-US" altLang="zh-CN" sz="2400" smtClean="0"/>
              <a:t>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实例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	具有不同</a:t>
            </a:r>
            <a:r>
              <a:rPr lang="zh-CN" altLang="en-US" sz="2400" smtClean="0">
                <a:solidFill>
                  <a:schemeClr val="accent2"/>
                </a:solidFill>
              </a:rPr>
              <a:t>关键字</a:t>
            </a:r>
            <a:r>
              <a:rPr lang="zh-CN" altLang="en-US" sz="2400" smtClean="0"/>
              <a:t>的元素</a:t>
            </a:r>
            <a:r>
              <a:rPr lang="zh-CN" altLang="en-US" sz="2400" smtClean="0">
                <a:solidFill>
                  <a:schemeClr val="accent2"/>
                </a:solidFill>
              </a:rPr>
              <a:t>集合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操作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Create</a:t>
            </a:r>
            <a:r>
              <a:rPr lang="en-US" altLang="zh-CN" sz="2400" smtClean="0"/>
              <a:t>()</a:t>
            </a:r>
            <a:r>
              <a:rPr lang="zh-CN" altLang="en-US" sz="2400" smtClean="0"/>
              <a:t>：创建一个空字典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Search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：搜索关键字为</a:t>
            </a:r>
            <a:r>
              <a:rPr lang="en-US" altLang="zh-CN" sz="2400" i="1" smtClean="0"/>
              <a:t>k</a:t>
            </a:r>
            <a:r>
              <a:rPr lang="zh-CN" altLang="en-US" sz="2400" smtClean="0"/>
              <a:t>的元素，结果放入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			如果没找到，则返回</a:t>
            </a:r>
            <a:r>
              <a:rPr lang="en-US" altLang="zh-CN" sz="2400" i="1" smtClean="0"/>
              <a:t>false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true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	Insert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：向字典中插入元素</a:t>
            </a:r>
            <a:r>
              <a:rPr lang="en-US" altLang="zh-CN" sz="2400" i="1" smtClean="0"/>
              <a:t>x</a:t>
            </a:r>
            <a:endParaRPr lang="en-US" altLang="zh-CN" sz="24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	Delete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：删除关键字为</a:t>
            </a:r>
            <a:r>
              <a:rPr lang="en-US" altLang="zh-CN" sz="2400" i="1" smtClean="0"/>
              <a:t>k</a:t>
            </a:r>
            <a:r>
              <a:rPr lang="zh-CN" altLang="en-US" sz="2400" smtClean="0"/>
              <a:t>的元素，并将其放入</a:t>
            </a:r>
            <a:r>
              <a:rPr lang="en-US" altLang="zh-CN" sz="2400" i="1" smtClean="0"/>
              <a:t>x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9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字典操作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随机访问，</a:t>
            </a:r>
            <a:r>
              <a:rPr lang="en-US" altLang="zh-CN" smtClean="0">
                <a:solidFill>
                  <a:schemeClr val="hlink"/>
                </a:solidFill>
              </a:rPr>
              <a:t>random access</a:t>
            </a:r>
          </a:p>
          <a:p>
            <a:r>
              <a:rPr lang="zh-CN" altLang="en-US" smtClean="0"/>
              <a:t>顺序访问，</a:t>
            </a:r>
            <a:r>
              <a:rPr lang="en-US" altLang="zh-CN" smtClean="0">
                <a:solidFill>
                  <a:schemeClr val="hlink"/>
                </a:solidFill>
              </a:rPr>
              <a:t>sequential access</a:t>
            </a:r>
          </a:p>
          <a:p>
            <a:pPr lvl="1"/>
            <a:r>
              <a:rPr lang="en-US" altLang="zh-CN" smtClean="0"/>
              <a:t>Begin</a:t>
            </a:r>
            <a:r>
              <a:rPr lang="zh-CN" altLang="en-US" smtClean="0"/>
              <a:t>，</a:t>
            </a:r>
            <a:r>
              <a:rPr lang="en-US" altLang="zh-CN" smtClean="0"/>
              <a:t>Next</a:t>
            </a:r>
          </a:p>
          <a:p>
            <a:r>
              <a:rPr lang="zh-CN" altLang="en-US" smtClean="0"/>
              <a:t>重要的操作方式是“按关键字访问”</a:t>
            </a:r>
          </a:p>
          <a:p>
            <a:r>
              <a:rPr lang="zh-CN" altLang="en-US" smtClean="0"/>
              <a:t>需注意的一个问题：重复关键字</a:t>
            </a:r>
          </a:p>
          <a:p>
            <a:pPr lvl="1"/>
            <a:r>
              <a:rPr lang="zh-CN" altLang="en-US" smtClean="0"/>
              <a:t>如何消除歧义</a:t>
            </a:r>
          </a:p>
        </p:txBody>
      </p:sp>
    </p:spTree>
    <p:extLst>
      <p:ext uri="{BB962C8B-B14F-4D97-AF65-F5344CB8AC3E}">
        <p14:creationId xmlns:p14="http://schemas.microsoft.com/office/powerpoint/2010/main" val="2026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/>
              <a:t>一个班注册学习数据结构课程的学生</a:t>
            </a:r>
          </a:p>
          <a:p>
            <a:pPr lvl="1"/>
            <a:r>
              <a:rPr lang="zh-CN" altLang="en-US" smtClean="0"/>
              <a:t>新学生注册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在字典中插入相关的元素</a:t>
            </a:r>
            <a:r>
              <a:rPr lang="en-US" altLang="zh-CN" smtClean="0"/>
              <a:t>(</a:t>
            </a:r>
            <a:r>
              <a:rPr lang="zh-CN" altLang="en-US" smtClean="0"/>
              <a:t>记录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放弃这门课程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删除对应记录</a:t>
            </a:r>
          </a:p>
          <a:p>
            <a:pPr lvl="1"/>
            <a:r>
              <a:rPr lang="zh-CN" altLang="en-US" smtClean="0"/>
              <a:t>查询字典</a:t>
            </a:r>
            <a:r>
              <a:rPr lang="zh-CN" altLang="en-US" smtClean="0">
                <a:sym typeface="Wingdings" panose="05000000000000000000" pitchFamily="2" charset="2"/>
              </a:rPr>
              <a:t>获取</a:t>
            </a:r>
            <a:r>
              <a:rPr lang="zh-CN" altLang="en-US" smtClean="0"/>
              <a:t>特定学生相关的记录或修改记录</a:t>
            </a:r>
          </a:p>
          <a:p>
            <a:pPr lvl="1"/>
            <a:r>
              <a:rPr lang="zh-CN" altLang="en-US" smtClean="0"/>
              <a:t>学生的姓名域可作为关键字</a:t>
            </a:r>
          </a:p>
        </p:txBody>
      </p:sp>
    </p:spTree>
    <p:extLst>
      <p:ext uri="{BB962C8B-B14F-4D97-AF65-F5344CB8AC3E}">
        <p14:creationId xmlns:p14="http://schemas.microsoft.com/office/powerpoint/2010/main" val="3300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字典例（续）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/>
              <a:t>在编译器中定义用户标识符的符号表（</a:t>
            </a:r>
            <a:r>
              <a:rPr lang="en-US" altLang="zh-CN" smtClean="0">
                <a:solidFill>
                  <a:schemeClr val="hlink"/>
                </a:solidFill>
              </a:rPr>
              <a:t>symbol table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重复元素字典</a:t>
            </a:r>
          </a:p>
          <a:p>
            <a:pPr lvl="1"/>
            <a:r>
              <a:rPr lang="zh-CN" altLang="en-US" smtClean="0"/>
              <a:t>定义标识符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建立一个记录并插入到符号表中</a:t>
            </a:r>
          </a:p>
          <a:p>
            <a:pPr lvl="1"/>
            <a:r>
              <a:rPr lang="zh-CN" altLang="en-US" smtClean="0"/>
              <a:t>同样的标识符名可以定义多次</a:t>
            </a:r>
            <a:r>
              <a:rPr lang="en-US" altLang="zh-CN" smtClean="0"/>
              <a:t>(</a:t>
            </a:r>
            <a:r>
              <a:rPr lang="zh-CN" altLang="en-US" smtClean="0"/>
              <a:t>在不同的程序块中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相同关键字的记录</a:t>
            </a:r>
          </a:p>
          <a:p>
            <a:pPr lvl="1"/>
            <a:r>
              <a:rPr lang="zh-CN" altLang="en-US" smtClean="0"/>
              <a:t>搜索结果</a:t>
            </a:r>
            <a:r>
              <a:rPr lang="en-US" altLang="zh-CN" smtClean="0"/>
              <a:t>——</a:t>
            </a:r>
            <a:r>
              <a:rPr lang="zh-CN" altLang="en-US" smtClean="0"/>
              <a:t>最新插入的元素</a:t>
            </a:r>
          </a:p>
          <a:p>
            <a:pPr lvl="1"/>
            <a:r>
              <a:rPr lang="zh-CN" altLang="en-US" smtClean="0"/>
              <a:t>删除</a:t>
            </a:r>
            <a:r>
              <a:rPr lang="en-US" altLang="zh-CN" smtClean="0"/>
              <a:t>——</a:t>
            </a:r>
            <a:r>
              <a:rPr lang="zh-CN" altLang="en-US" smtClean="0"/>
              <a:t>程序块的结尾（标识符作用域结束）</a:t>
            </a:r>
          </a:p>
        </p:txBody>
      </p:sp>
    </p:spTree>
    <p:extLst>
      <p:ext uri="{BB962C8B-B14F-4D97-AF65-F5344CB8AC3E}">
        <p14:creationId xmlns:p14="http://schemas.microsoft.com/office/powerpoint/2010/main" val="24055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行主映射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7660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行主映射：存储顺序为</a:t>
            </a:r>
          </a:p>
          <a:p>
            <a:pPr lvl="1" eaLnBrk="1" hangingPunct="1"/>
            <a:r>
              <a:rPr lang="zh-CN" altLang="en-US" smtClean="0"/>
              <a:t>第一行、第二行、</a:t>
            </a:r>
            <a:r>
              <a:rPr lang="en-US" altLang="zh-CN" smtClean="0"/>
              <a:t>…</a:t>
            </a:r>
          </a:p>
          <a:p>
            <a:pPr lvl="1" eaLnBrk="1" hangingPunct="1"/>
            <a:r>
              <a:rPr lang="zh-CN" altLang="en-US" smtClean="0"/>
              <a:t>每行内：位于第一列的那个元素、第二列、</a:t>
            </a:r>
            <a:r>
              <a:rPr lang="en-US" altLang="zh-CN" smtClean="0"/>
              <a:t>…</a:t>
            </a:r>
          </a:p>
        </p:txBody>
      </p:sp>
      <p:pic>
        <p:nvPicPr>
          <p:cNvPr id="38916" name="Picture 5" descr="rowmaj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8488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3DD36C-A7A3-4B17-B0B4-F2394987F309}" type="slidenum">
              <a:rPr lang="en-US" altLang="en-US">
                <a:solidFill>
                  <a:srgbClr val="4B4B4B"/>
                </a:solidFill>
              </a:rPr>
              <a:pPr eaLnBrk="1" hangingPunct="1"/>
              <a:t>90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30725" name="Picture 2" descr="http://ts.gdm.cn/Editor/UploadFile/20070402527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79413"/>
            <a:ext cx="2879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 descr="http://www.taoq.com/bbs/attachments/month_0709/20070918_53f692865b6cb75fd1c1CJCiYW4mhRI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635125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字典的线性表描述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(e</a:t>
            </a:r>
            <a:r>
              <a:rPr lang="en-US" altLang="zh-CN" baseline="-25000" smtClean="0"/>
              <a:t>1</a:t>
            </a:r>
            <a:r>
              <a:rPr lang="en-US" altLang="zh-CN" smtClean="0"/>
              <a:t>, e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 )</a:t>
            </a:r>
          </a:p>
          <a:p>
            <a:pPr lvl="1"/>
            <a:r>
              <a:rPr lang="en-US" altLang="zh-CN" smtClean="0"/>
              <a:t>e</a:t>
            </a:r>
            <a:r>
              <a:rPr lang="en-US" altLang="zh-CN" baseline="-25000" smtClean="0"/>
              <a:t>i</a:t>
            </a:r>
            <a:r>
              <a:rPr lang="zh-CN" altLang="en-US" smtClean="0"/>
              <a:t>：字典元素，关键字升序排列</a:t>
            </a:r>
          </a:p>
          <a:p>
            <a:r>
              <a:rPr lang="zh-CN" altLang="en-US" smtClean="0"/>
              <a:t>公式化描述</a:t>
            </a:r>
          </a:p>
          <a:p>
            <a:pPr lvl="1"/>
            <a:r>
              <a:rPr lang="zh-CN" altLang="en-US" smtClean="0"/>
              <a:t>搜索操作：二分搜索，</a:t>
            </a:r>
            <a:r>
              <a:rPr lang="en-US" altLang="zh-CN" smtClean="0"/>
              <a:t>O(logn)</a:t>
            </a:r>
          </a:p>
          <a:p>
            <a:pPr lvl="1"/>
            <a:r>
              <a:rPr lang="zh-CN" altLang="en-US" smtClean="0"/>
              <a:t>插入、删除操作：需数据移动，</a:t>
            </a:r>
            <a:r>
              <a:rPr lang="en-US" altLang="zh-CN" smtClean="0"/>
              <a:t>O(n)</a:t>
            </a:r>
          </a:p>
          <a:p>
            <a:r>
              <a:rPr lang="zh-CN" altLang="en-US" smtClean="0"/>
              <a:t>链表描述</a:t>
            </a:r>
          </a:p>
          <a:p>
            <a:pPr lvl="1"/>
            <a:r>
              <a:rPr lang="zh-CN" altLang="en-US" smtClean="0"/>
              <a:t>搜索、插入、删除均为</a:t>
            </a:r>
            <a:r>
              <a:rPr lang="en-US" altLang="zh-CN" smtClean="0"/>
              <a:t>O(n)</a:t>
            </a:r>
          </a:p>
        </p:txBody>
      </p:sp>
      <p:sp>
        <p:nvSpPr>
          <p:cNvPr id="4" name="矩形 3"/>
          <p:cNvSpPr/>
          <p:nvPr/>
        </p:nvSpPr>
        <p:spPr>
          <a:xfrm>
            <a:off x="1163628" y="5222880"/>
            <a:ext cx="6892166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能否提高？如何提高？</a:t>
            </a:r>
          </a:p>
        </p:txBody>
      </p:sp>
    </p:spTree>
    <p:extLst>
      <p:ext uri="{BB962C8B-B14F-4D97-AF65-F5344CB8AC3E}">
        <p14:creationId xmlns:p14="http://schemas.microsoft.com/office/powerpoint/2010/main" val="4739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SortedChain</a:t>
            </a:r>
            <a:r>
              <a:rPr lang="zh-CN" altLang="en-US" smtClean="0"/>
              <a:t>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SortedChain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SortedChain() {first 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~SortedChain();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bool IsEmpty() const {return first == 0;}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int Length()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bool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Search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Delete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(const K&amp; k,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Insert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SortedChain&lt;E,K&gt;&amp;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DistinctInsert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(const E&amp; 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void Output(ostream&amp; out) const;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SortedChainNode&lt;E,K&gt; *first;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搜索操作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bool SortedChain&lt;E,K&gt;::Search(const K&amp; k, E&amp; e)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while (p &amp;&amp; p-&gt;data &lt; k)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判断是否匹配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(p &amp;&amp; p-&gt;data == k)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如果链表尚不为空且数据匹配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{e = p-&gt;data; return true;}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false;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链表已经为空，或当前数据大于</a:t>
            </a:r>
            <a:r>
              <a:rPr lang="en-US" altLang="zh-CN" sz="2000" b="0" i="1" smtClean="0">
                <a:solidFill>
                  <a:srgbClr val="008000"/>
                </a:solidFill>
                <a:latin typeface="Tahoma" panose="020B0604030504040204" pitchFamily="34" charset="0"/>
              </a:rPr>
              <a:t>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751388" y="3070225"/>
            <a:ext cx="4125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等价于</a:t>
            </a:r>
            <a:r>
              <a:rPr lang="en-US" altLang="zh-CN"/>
              <a:t>for(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p&amp;&amp;p-&gt;data&lt;k </a:t>
            </a:r>
            <a:r>
              <a:rPr lang="en-US" altLang="zh-CN" b="1">
                <a:solidFill>
                  <a:srgbClr val="FF0000"/>
                </a:solidFill>
              </a:rPr>
              <a:t>; </a:t>
            </a:r>
            <a:r>
              <a:rPr lang="en-US" altLang="zh-CN"/>
              <a:t>p=p-&gt;k) 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删除操作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::Delete(const K&amp; k,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search for match with 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(p &amp;&amp; p-&gt;data &lt; k)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mtClean="0"/>
          </a:p>
        </p:txBody>
      </p:sp>
      <p:cxnSp>
        <p:nvCxnSpPr>
          <p:cNvPr id="34820" name="直接箭头连接符 4"/>
          <p:cNvCxnSpPr>
            <a:cxnSpLocks noChangeShapeType="1"/>
          </p:cNvCxnSpPr>
          <p:nvPr/>
        </p:nvCxnSpPr>
        <p:spPr bwMode="auto">
          <a:xfrm rot="10800000">
            <a:off x="45720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4751388" y="3608388"/>
            <a:ext cx="1076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用于移动</a:t>
            </a:r>
          </a:p>
        </p:txBody>
      </p:sp>
      <p:cxnSp>
        <p:nvCxnSpPr>
          <p:cNvPr id="34822" name="直接箭头连接符 6"/>
          <p:cNvCxnSpPr>
            <a:cxnSpLocks noChangeShapeType="1"/>
          </p:cNvCxnSpPr>
          <p:nvPr/>
        </p:nvCxnSpPr>
        <p:spPr bwMode="auto">
          <a:xfrm rot="10800000">
            <a:off x="6007100" y="3249613"/>
            <a:ext cx="538163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6007100" y="3608388"/>
            <a:ext cx="2511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0000"/>
                </a:solidFill>
              </a:rPr>
              <a:t>用于记录</a:t>
            </a:r>
            <a:r>
              <a:rPr lang="en-US" altLang="zh-CN" sz="1600" b="1">
                <a:solidFill>
                  <a:srgbClr val="FF0000"/>
                </a:solidFill>
              </a:rPr>
              <a:t>p</a:t>
            </a:r>
            <a:r>
              <a:rPr lang="zh-CN" altLang="en-US" sz="1600" b="1">
                <a:solidFill>
                  <a:srgbClr val="FF0000"/>
                </a:solidFill>
              </a:rPr>
              <a:t>的前一位置</a:t>
            </a:r>
          </a:p>
        </p:txBody>
      </p:sp>
    </p:spTree>
    <p:extLst>
      <p:ext uri="{BB962C8B-B14F-4D97-AF65-F5344CB8AC3E}">
        <p14:creationId xmlns:p14="http://schemas.microsoft.com/office/powerpoint/2010/main" val="1974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删除操作（续）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if (p &amp;&amp; p-&gt;data == k)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找到了要删的节点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e = p-&gt;data;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if (tp)  tp-&gt;link = p-&gt;link;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//p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是普通节点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else first = p-&gt;link;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//p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是首节点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delete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throw BadInput();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没有可删的节点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return *this;    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101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101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2771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2771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45263" y="540226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45263" y="504348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628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628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9803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9803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7506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7506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92613" y="5402263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92613" y="5043488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858" name="TextBox 20"/>
          <p:cNvSpPr txBox="1">
            <a:spLocks noChangeArrowheads="1"/>
          </p:cNvSpPr>
          <p:nvPr/>
        </p:nvSpPr>
        <p:spPr bwMode="auto">
          <a:xfrm>
            <a:off x="5827713" y="557053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k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5859" name="直接箭头连接符 22"/>
          <p:cNvCxnSpPr>
            <a:cxnSpLocks noChangeShapeType="1"/>
            <a:endCxn id="20" idx="1"/>
          </p:cNvCxnSpPr>
          <p:nvPr/>
        </p:nvCxnSpPr>
        <p:spPr bwMode="auto">
          <a:xfrm>
            <a:off x="38544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直接箭头连接符 23"/>
          <p:cNvCxnSpPr>
            <a:cxnSpLocks noChangeShapeType="1"/>
          </p:cNvCxnSpPr>
          <p:nvPr/>
        </p:nvCxnSpPr>
        <p:spPr bwMode="auto">
          <a:xfrm>
            <a:off x="45720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直接箭头连接符 24"/>
          <p:cNvCxnSpPr>
            <a:cxnSpLocks noChangeShapeType="1"/>
          </p:cNvCxnSpPr>
          <p:nvPr/>
        </p:nvCxnSpPr>
        <p:spPr bwMode="auto">
          <a:xfrm>
            <a:off x="672465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直接箭头连接符 25"/>
          <p:cNvCxnSpPr>
            <a:cxnSpLocks noChangeShapeType="1"/>
          </p:cNvCxnSpPr>
          <p:nvPr/>
        </p:nvCxnSpPr>
        <p:spPr bwMode="auto">
          <a:xfrm>
            <a:off x="7442200" y="5222875"/>
            <a:ext cx="538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直接箭头连接符 26"/>
          <p:cNvCxnSpPr>
            <a:cxnSpLocks noChangeShapeType="1"/>
          </p:cNvCxnSpPr>
          <p:nvPr/>
        </p:nvCxnSpPr>
        <p:spPr bwMode="auto">
          <a:xfrm>
            <a:off x="528955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直接箭头连接符 27"/>
          <p:cNvCxnSpPr>
            <a:cxnSpLocks noChangeShapeType="1"/>
          </p:cNvCxnSpPr>
          <p:nvPr/>
        </p:nvCxnSpPr>
        <p:spPr bwMode="auto">
          <a:xfrm>
            <a:off x="6007100" y="5222875"/>
            <a:ext cx="53816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直接箭头连接符 29"/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466169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Box 31"/>
          <p:cNvSpPr txBox="1">
            <a:spLocks noChangeArrowheads="1"/>
          </p:cNvSpPr>
          <p:nvPr/>
        </p:nvSpPr>
        <p:spPr bwMode="auto">
          <a:xfrm>
            <a:off x="475138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7" name="直接箭头连接符 32"/>
          <p:cNvCxnSpPr>
            <a:cxnSpLocks noChangeShapeType="1"/>
          </p:cNvCxnSpPr>
          <p:nvPr/>
        </p:nvCxnSpPr>
        <p:spPr bwMode="auto">
          <a:xfrm rot="16200000" flipH="1">
            <a:off x="5379244" y="4415632"/>
            <a:ext cx="1076325" cy="1793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TextBox 33"/>
          <p:cNvSpPr txBox="1">
            <a:spLocks noChangeArrowheads="1"/>
          </p:cNvSpPr>
          <p:nvPr/>
        </p:nvSpPr>
        <p:spPr bwMode="auto">
          <a:xfrm>
            <a:off x="546893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5869" name="形状 41"/>
          <p:cNvCxnSpPr>
            <a:cxnSpLocks noChangeShapeType="1"/>
            <a:endCxn id="9" idx="0"/>
          </p:cNvCxnSpPr>
          <p:nvPr/>
        </p:nvCxnSpPr>
        <p:spPr bwMode="auto">
          <a:xfrm flipV="1">
            <a:off x="5289550" y="5043488"/>
            <a:ext cx="1435100" cy="179387"/>
          </a:xfrm>
          <a:prstGeom prst="bentConnector4">
            <a:avLst>
              <a:gd name="adj1" fmla="val 37"/>
              <a:gd name="adj2" fmla="val 227435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79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插入操作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SortedChain&lt;E,K&gt;::Insert(const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 *tp = 0;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 smtClean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648325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48325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86488" y="6119813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86488" y="5761038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24650" y="5043488"/>
            <a:ext cx="358775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724650" y="4684713"/>
            <a:ext cx="358775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4220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44220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159750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159750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1322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1322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30775" y="5043488"/>
            <a:ext cx="358775" cy="5381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30775" y="4684713"/>
            <a:ext cx="358775" cy="36036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6882" name="TextBox 17"/>
          <p:cNvSpPr txBox="1">
            <a:spLocks noChangeArrowheads="1"/>
          </p:cNvSpPr>
          <p:nvPr/>
        </p:nvSpPr>
        <p:spPr bwMode="auto">
          <a:xfrm>
            <a:off x="6186488" y="628808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0000"/>
                </a:solidFill>
              </a:rPr>
              <a:t>e</a:t>
            </a:r>
            <a:endParaRPr lang="zh-CN" altLang="en-US" i="1">
              <a:solidFill>
                <a:srgbClr val="FF0000"/>
              </a:solidFill>
            </a:endParaRPr>
          </a:p>
        </p:txBody>
      </p:sp>
      <p:cxnSp>
        <p:nvCxnSpPr>
          <p:cNvPr id="36883" name="直接箭头连接符 18"/>
          <p:cNvCxnSpPr>
            <a:cxnSpLocks noChangeShapeType="1"/>
            <a:endCxn id="17" idx="1"/>
          </p:cNvCxnSpPr>
          <p:nvPr/>
        </p:nvCxnSpPr>
        <p:spPr bwMode="auto">
          <a:xfrm>
            <a:off x="439261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直接箭头连接符 19"/>
          <p:cNvCxnSpPr>
            <a:cxnSpLocks noChangeShapeType="1"/>
          </p:cNvCxnSpPr>
          <p:nvPr/>
        </p:nvCxnSpPr>
        <p:spPr bwMode="auto">
          <a:xfrm>
            <a:off x="5110163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直接箭头连接符 20"/>
          <p:cNvCxnSpPr>
            <a:cxnSpLocks noChangeShapeType="1"/>
          </p:cNvCxnSpPr>
          <p:nvPr/>
        </p:nvCxnSpPr>
        <p:spPr bwMode="auto">
          <a:xfrm>
            <a:off x="690403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直接箭头连接符 21"/>
          <p:cNvCxnSpPr>
            <a:cxnSpLocks noChangeShapeType="1"/>
          </p:cNvCxnSpPr>
          <p:nvPr/>
        </p:nvCxnSpPr>
        <p:spPr bwMode="auto">
          <a:xfrm>
            <a:off x="7621588" y="4864100"/>
            <a:ext cx="538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直接箭头连接符 22"/>
          <p:cNvCxnSpPr>
            <a:cxnSpLocks noChangeShapeType="1"/>
            <a:endCxn id="9" idx="1"/>
          </p:cNvCxnSpPr>
          <p:nvPr/>
        </p:nvCxnSpPr>
        <p:spPr bwMode="auto">
          <a:xfrm>
            <a:off x="5827713" y="4864100"/>
            <a:ext cx="896937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直接箭头连接符 24"/>
          <p:cNvCxnSpPr>
            <a:cxnSpLocks noChangeShapeType="1"/>
            <a:endCxn id="5" idx="0"/>
          </p:cNvCxnSpPr>
          <p:nvPr/>
        </p:nvCxnSpPr>
        <p:spPr bwMode="auto">
          <a:xfrm rot="16200000" flipH="1">
            <a:off x="5199856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TextBox 25"/>
          <p:cNvSpPr txBox="1">
            <a:spLocks noChangeArrowheads="1"/>
          </p:cNvSpPr>
          <p:nvPr/>
        </p:nvSpPr>
        <p:spPr bwMode="auto">
          <a:xfrm>
            <a:off x="5289550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tp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0" name="直接箭头连接符 26"/>
          <p:cNvCxnSpPr>
            <a:cxnSpLocks noChangeShapeType="1"/>
          </p:cNvCxnSpPr>
          <p:nvPr/>
        </p:nvCxnSpPr>
        <p:spPr bwMode="auto">
          <a:xfrm rot="16200000" flipH="1">
            <a:off x="6276181" y="4056857"/>
            <a:ext cx="1076325" cy="179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TextBox 27"/>
          <p:cNvSpPr txBox="1">
            <a:spLocks noChangeArrowheads="1"/>
          </p:cNvSpPr>
          <p:nvPr/>
        </p:nvSpPr>
        <p:spPr bwMode="auto">
          <a:xfrm>
            <a:off x="6365875" y="324961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36892" name="直接箭头连接符 36"/>
          <p:cNvCxnSpPr>
            <a:cxnSpLocks noChangeShapeType="1"/>
            <a:endCxn id="9" idx="1"/>
          </p:cNvCxnSpPr>
          <p:nvPr/>
        </p:nvCxnSpPr>
        <p:spPr bwMode="auto">
          <a:xfrm rot="5400000" flipH="1" flipV="1">
            <a:off x="6007100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直接箭头连接符 37"/>
          <p:cNvCxnSpPr>
            <a:cxnSpLocks noChangeShapeType="1"/>
          </p:cNvCxnSpPr>
          <p:nvPr/>
        </p:nvCxnSpPr>
        <p:spPr bwMode="auto">
          <a:xfrm rot="16200000" flipH="1">
            <a:off x="5468938" y="5222875"/>
            <a:ext cx="1076325" cy="3587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直接箭头连接符 38"/>
          <p:cNvCxnSpPr>
            <a:cxnSpLocks noChangeShapeType="1"/>
          </p:cNvCxnSpPr>
          <p:nvPr/>
        </p:nvCxnSpPr>
        <p:spPr bwMode="auto">
          <a:xfrm>
            <a:off x="5648325" y="5940425"/>
            <a:ext cx="538163" cy="0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Box 39"/>
          <p:cNvSpPr txBox="1">
            <a:spLocks noChangeArrowheads="1"/>
          </p:cNvSpPr>
          <p:nvPr/>
        </p:nvSpPr>
        <p:spPr bwMode="auto">
          <a:xfrm>
            <a:off x="5110163" y="57499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CC"/>
                </a:solidFill>
              </a:rPr>
              <a:t>q</a:t>
            </a:r>
            <a:endParaRPr lang="zh-CN" altLang="en-US" b="1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不允许重复关键字的插入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E, class 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SortedChain&lt;E,K&gt;&amp; SortedChain&lt;E,K&gt;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::DistinctInsert(const E&amp;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Insert e only if no element with same key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*p = first, *tp = 0; 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while (p &amp;&amp; p-&gt;data &lt; e)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tp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p = p-&gt;link;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871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不允许重复关键字的插入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check if duplicate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Tahoma" panose="020B0604030504040204" pitchFamily="34" charset="0"/>
              </a:rPr>
              <a:t>if (p &amp;&amp; p-&gt;data == e) throw BadInput();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not duplicate, set up node for 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0" smtClean="0">
                <a:solidFill>
                  <a:srgbClr val="0000FF"/>
                </a:solidFill>
                <a:latin typeface="Tahoma" panose="020B0604030504040204" pitchFamily="34" charset="0"/>
              </a:rPr>
              <a:t>SortedChainNode&lt;E,K&gt; *q =</a:t>
            </a:r>
            <a:r>
              <a:rPr lang="en-US" altLang="zh-CN" sz="2000" b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 smtClean="0">
                <a:solidFill>
                  <a:srgbClr val="0000FF"/>
                </a:solidFill>
                <a:latin typeface="Tahoma" panose="020B0604030504040204" pitchFamily="34" charset="0"/>
              </a:rPr>
              <a:t>new SortedChainNode&lt;E,K&gt;;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q-&gt;data = 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insert node just after tp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q-&gt;link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(tp) tp-&gt;link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else first = q;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556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散列主要内容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散列表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散列函数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解决冲突的方法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开地址法：线性、双散列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链表法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059ED2-53E3-4DA4-8E8D-BED26DAF1D5F}" type="slidenum">
              <a:rPr lang="en-US" altLang="en-US">
                <a:solidFill>
                  <a:srgbClr val="4B4B4B"/>
                </a:solidFill>
              </a:rPr>
              <a:pPr eaLnBrk="1" hangingPunct="1"/>
              <a:t>99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“云层层叠”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9376</Words>
  <Application>Microsoft Office PowerPoint</Application>
  <PresentationFormat>全屏显示(4:3)</PresentationFormat>
  <Paragraphs>1862</Paragraphs>
  <Slides>152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152</vt:i4>
      </vt:variant>
    </vt:vector>
  </HeadingPairs>
  <TitlesOfParts>
    <vt:vector size="168" baseType="lpstr">
      <vt:lpstr>Meiryo</vt:lpstr>
      <vt:lpstr>Microsoft YaHei UI</vt:lpstr>
      <vt:lpstr>仿宋_GB2312</vt:lpstr>
      <vt:lpstr>黑体</vt:lpstr>
      <vt:lpstr>华文行楷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“云层层叠”设计模板</vt:lpstr>
      <vt:lpstr>Equation</vt:lpstr>
      <vt:lpstr>第四章 矩阵与散列表</vt:lpstr>
      <vt:lpstr>学习目标</vt:lpstr>
      <vt:lpstr>本章内容</vt:lpstr>
      <vt:lpstr>数组ADT</vt:lpstr>
      <vt:lpstr>C++中的数组</vt:lpstr>
      <vt:lpstr>数组的声明</vt:lpstr>
      <vt:lpstr>多维数组的保存方式</vt:lpstr>
      <vt:lpstr>多维数组的保存方式</vt:lpstr>
      <vt:lpstr>行主映射</vt:lpstr>
      <vt:lpstr>列主映射</vt:lpstr>
      <vt:lpstr>二维数组的映射函数</vt:lpstr>
      <vt:lpstr>扩展至三维及多维数组</vt:lpstr>
      <vt:lpstr>类Array1D</vt:lpstr>
      <vt:lpstr>Array1D类定义</vt:lpstr>
      <vt:lpstr>构造函数</vt:lpstr>
      <vt:lpstr>拷贝构造函数</vt:lpstr>
      <vt:lpstr>重载[]</vt:lpstr>
      <vt:lpstr>复杂性简要分析</vt:lpstr>
      <vt:lpstr>类Array2D</vt:lpstr>
      <vt:lpstr>构造函数</vt:lpstr>
      <vt:lpstr>拷贝构造函数</vt:lpstr>
      <vt:lpstr>重载[]</vt:lpstr>
      <vt:lpstr>重载二元减法操作符</vt:lpstr>
      <vt:lpstr>乘法操作——矩阵乘法</vt:lpstr>
      <vt:lpstr>复杂性分析</vt:lpstr>
      <vt:lpstr>矩阵的定义</vt:lpstr>
      <vt:lpstr>矩阵示例</vt:lpstr>
      <vt:lpstr>矩阵的运算</vt:lpstr>
      <vt:lpstr>类Matrix</vt:lpstr>
      <vt:lpstr>类Matrix（续）</vt:lpstr>
      <vt:lpstr>PowerPoint 演示文稿</vt:lpstr>
      <vt:lpstr>下标操作符()</vt:lpstr>
      <vt:lpstr>减法操作符</vt:lpstr>
      <vt:lpstr>乘法操作符</vt:lpstr>
      <vt:lpstr>乘法操作符（续）</vt:lpstr>
      <vt:lpstr>复杂性分析</vt:lpstr>
      <vt:lpstr>特殊矩阵</vt:lpstr>
      <vt:lpstr>对角矩阵的高效存储</vt:lpstr>
      <vt:lpstr>DiagonalMatrix类</vt:lpstr>
      <vt:lpstr>三对角矩阵（tridiagonal）</vt:lpstr>
      <vt:lpstr>映射函数：对角线映射</vt:lpstr>
      <vt:lpstr>TridiagonalMatrix类</vt:lpstr>
      <vt:lpstr>三对角矩阵的存储</vt:lpstr>
      <vt:lpstr>PowerPoint 演示文稿</vt:lpstr>
      <vt:lpstr>下三角矩阵（lower triangular）</vt:lpstr>
      <vt:lpstr>上三角矩阵（upper triangular）</vt:lpstr>
      <vt:lpstr>对称矩阵（symmetric）</vt:lpstr>
      <vt:lpstr>城市距离</vt:lpstr>
      <vt:lpstr>三角矩阵</vt:lpstr>
      <vt:lpstr>描述方式</vt:lpstr>
      <vt:lpstr>映射公式</vt:lpstr>
      <vt:lpstr>对称矩阵</vt:lpstr>
      <vt:lpstr>特殊矩阵小结</vt:lpstr>
      <vt:lpstr>稀疏（sparse）矩阵</vt:lpstr>
      <vt:lpstr>例：顾客购物数据</vt:lpstr>
      <vt:lpstr>数组描述：三元组</vt:lpstr>
      <vt:lpstr>数组描述</vt:lpstr>
      <vt:lpstr>与简单二维数组的性能对比</vt:lpstr>
      <vt:lpstr>SparseMatrix类</vt:lpstr>
      <vt:lpstr>SparseMatrix类</vt:lpstr>
      <vt:lpstr>构造函数</vt:lpstr>
      <vt:lpstr>输出</vt:lpstr>
      <vt:lpstr>输入</vt:lpstr>
      <vt:lpstr>矩阵转置算法</vt:lpstr>
      <vt:lpstr>矩阵转置算法（续）</vt:lpstr>
      <vt:lpstr>矩阵转置</vt:lpstr>
      <vt:lpstr>矩阵转置</vt:lpstr>
      <vt:lpstr>矩阵转置</vt:lpstr>
      <vt:lpstr>分析</vt:lpstr>
      <vt:lpstr>上述转置算法实质上是…</vt:lpstr>
      <vt:lpstr>复杂性为什么降低？</vt:lpstr>
      <vt:lpstr>在尾部添加新元素</vt:lpstr>
      <vt:lpstr>矩阵相加</vt:lpstr>
      <vt:lpstr>矩阵相加</vt:lpstr>
      <vt:lpstr>矩阵相加</vt:lpstr>
      <vt:lpstr>矩阵相加</vt:lpstr>
      <vt:lpstr>矩阵相加</vt:lpstr>
      <vt:lpstr>分析</vt:lpstr>
      <vt:lpstr>链表描述</vt:lpstr>
      <vt:lpstr>描述方法</vt:lpstr>
      <vt:lpstr>节点类</vt:lpstr>
      <vt:lpstr>行头节点类</vt:lpstr>
      <vt:lpstr>LinkedMatrix类</vt:lpstr>
      <vt:lpstr>稀疏矩阵的十字链表存储</vt:lpstr>
      <vt:lpstr>散列</vt:lpstr>
      <vt:lpstr>字典ADT</vt:lpstr>
      <vt:lpstr>字典操作</vt:lpstr>
      <vt:lpstr>字典例</vt:lpstr>
      <vt:lpstr>字典例（续）</vt:lpstr>
      <vt:lpstr>PowerPoint 演示文稿</vt:lpstr>
      <vt:lpstr>字典的线性表描述</vt:lpstr>
      <vt:lpstr>SortedChain类</vt:lpstr>
      <vt:lpstr>搜索操作</vt:lpstr>
      <vt:lpstr>删除操作</vt:lpstr>
      <vt:lpstr>删除操作（续）</vt:lpstr>
      <vt:lpstr>插入操作</vt:lpstr>
      <vt:lpstr>不允许重复关键字的插入</vt:lpstr>
      <vt:lpstr>不允许重复关键字的插入(续)</vt:lpstr>
      <vt:lpstr>散列主要内容</vt:lpstr>
      <vt:lpstr>H1.散列</vt:lpstr>
      <vt:lpstr>散列</vt:lpstr>
      <vt:lpstr>Hash  VS  传统查找</vt:lpstr>
      <vt:lpstr>最简单的散列</vt:lpstr>
      <vt:lpstr>一个更一般的散列</vt:lpstr>
      <vt:lpstr>省级区划的Hash函数</vt:lpstr>
      <vt:lpstr>省级区划的Hash结果</vt:lpstr>
      <vt:lpstr>Hash的两个关键问题</vt:lpstr>
      <vt:lpstr>关键问题一：构造Hash函数</vt:lpstr>
      <vt:lpstr>直接定址法</vt:lpstr>
      <vt:lpstr>数字分析法</vt:lpstr>
      <vt:lpstr>数字分析法示例</vt:lpstr>
      <vt:lpstr>平方取中法</vt:lpstr>
      <vt:lpstr>平方取中法示例</vt:lpstr>
      <vt:lpstr>折叠法</vt:lpstr>
      <vt:lpstr>折叠法的分类</vt:lpstr>
      <vt:lpstr>折叠法示例</vt:lpstr>
      <vt:lpstr>除留余数法</vt:lpstr>
      <vt:lpstr>关键问题二：处理冲突</vt:lpstr>
      <vt:lpstr>线性开型寻址法</vt:lpstr>
      <vt:lpstr>线性开型寻址法</vt:lpstr>
      <vt:lpstr>线性探测法示例</vt:lpstr>
      <vt:lpstr>线性探测法实例</vt:lpstr>
      <vt:lpstr>搜索操作</vt:lpstr>
      <vt:lpstr>搜索操作</vt:lpstr>
      <vt:lpstr>删除操作</vt:lpstr>
      <vt:lpstr>HashTable类</vt:lpstr>
      <vt:lpstr>HashTable类</vt:lpstr>
      <vt:lpstr>构造函数</vt:lpstr>
      <vt:lpstr>辅助函数hSearch</vt:lpstr>
      <vt:lpstr>搜索函数Search</vt:lpstr>
      <vt:lpstr>插入操作</vt:lpstr>
      <vt:lpstr>线性探测法的特点</vt:lpstr>
      <vt:lpstr>线性探测法的特点</vt:lpstr>
      <vt:lpstr>复杂性分析</vt:lpstr>
      <vt:lpstr>平均情况</vt:lpstr>
      <vt:lpstr>二次探测法</vt:lpstr>
      <vt:lpstr>与线性探测的比较</vt:lpstr>
      <vt:lpstr>双散列法</vt:lpstr>
      <vt:lpstr>链表法</vt:lpstr>
      <vt:lpstr>链表法思想</vt:lpstr>
      <vt:lpstr>ChainHashTable类</vt:lpstr>
      <vt:lpstr>ChainHashTable类</vt:lpstr>
      <vt:lpstr>一点改进</vt:lpstr>
      <vt:lpstr>溢出链表法时间复杂性</vt:lpstr>
      <vt:lpstr>溢出链表法时间复杂性（续）</vt:lpstr>
      <vt:lpstr>H1小结</vt:lpstr>
      <vt:lpstr>例题</vt:lpstr>
      <vt:lpstr>课堂练习</vt:lpstr>
      <vt:lpstr>课堂练习</vt:lpstr>
      <vt:lpstr>小结</vt:lpstr>
      <vt:lpstr>3-7章小结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131</cp:revision>
  <cp:lastPrinted>2017-09-11T08:45:00Z</cp:lastPrinted>
  <dcterms:created xsi:type="dcterms:W3CDTF">2017-09-04T08:16:00Z</dcterms:created>
  <dcterms:modified xsi:type="dcterms:W3CDTF">2017-10-16T03:50:19Z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2052-10.1.0.6749</vt:lpwstr>
  </property>
</Properties>
</file>