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85"/>
  </p:notesMasterIdLst>
  <p:handoutMasterIdLst>
    <p:handoutMasterId r:id="rId86"/>
  </p:handoutMasterIdLst>
  <p:sldIdLst>
    <p:sldId id="555" r:id="rId2"/>
    <p:sldId id="651" r:id="rId3"/>
    <p:sldId id="652" r:id="rId4"/>
    <p:sldId id="659" r:id="rId5"/>
    <p:sldId id="747" r:id="rId6"/>
    <p:sldId id="748" r:id="rId7"/>
    <p:sldId id="749" r:id="rId8"/>
    <p:sldId id="668" r:id="rId9"/>
    <p:sldId id="669" r:id="rId10"/>
    <p:sldId id="670" r:id="rId11"/>
    <p:sldId id="671" r:id="rId12"/>
    <p:sldId id="672" r:id="rId13"/>
    <p:sldId id="673" r:id="rId14"/>
    <p:sldId id="675" r:id="rId15"/>
    <p:sldId id="677" r:id="rId16"/>
    <p:sldId id="679" r:id="rId17"/>
    <p:sldId id="680" r:id="rId18"/>
    <p:sldId id="681" r:id="rId19"/>
    <p:sldId id="682" r:id="rId20"/>
    <p:sldId id="683" r:id="rId21"/>
    <p:sldId id="684" r:id="rId22"/>
    <p:sldId id="753" r:id="rId23"/>
    <p:sldId id="685" r:id="rId24"/>
    <p:sldId id="686" r:id="rId25"/>
    <p:sldId id="687" r:id="rId26"/>
    <p:sldId id="688" r:id="rId27"/>
    <p:sldId id="689" r:id="rId28"/>
    <p:sldId id="690" r:id="rId29"/>
    <p:sldId id="691" r:id="rId30"/>
    <p:sldId id="692" r:id="rId31"/>
    <p:sldId id="693" r:id="rId32"/>
    <p:sldId id="694" r:id="rId33"/>
    <p:sldId id="695" r:id="rId34"/>
    <p:sldId id="696" r:id="rId35"/>
    <p:sldId id="697" r:id="rId36"/>
    <p:sldId id="698" r:id="rId37"/>
    <p:sldId id="699" r:id="rId38"/>
    <p:sldId id="700" r:id="rId39"/>
    <p:sldId id="701" r:id="rId40"/>
    <p:sldId id="703" r:id="rId41"/>
    <p:sldId id="704" r:id="rId42"/>
    <p:sldId id="705" r:id="rId43"/>
    <p:sldId id="706" r:id="rId44"/>
    <p:sldId id="707" r:id="rId45"/>
    <p:sldId id="708" r:id="rId46"/>
    <p:sldId id="709" r:id="rId47"/>
    <p:sldId id="710" r:id="rId48"/>
    <p:sldId id="711" r:id="rId49"/>
    <p:sldId id="712" r:id="rId50"/>
    <p:sldId id="754" r:id="rId51"/>
    <p:sldId id="713" r:id="rId52"/>
    <p:sldId id="714" r:id="rId53"/>
    <p:sldId id="715" r:id="rId54"/>
    <p:sldId id="716" r:id="rId55"/>
    <p:sldId id="717" r:id="rId56"/>
    <p:sldId id="718" r:id="rId57"/>
    <p:sldId id="719" r:id="rId58"/>
    <p:sldId id="720" r:id="rId59"/>
    <p:sldId id="721" r:id="rId60"/>
    <p:sldId id="722" r:id="rId61"/>
    <p:sldId id="723" r:id="rId62"/>
    <p:sldId id="724" r:id="rId63"/>
    <p:sldId id="726" r:id="rId64"/>
    <p:sldId id="727" r:id="rId65"/>
    <p:sldId id="728" r:id="rId66"/>
    <p:sldId id="729" r:id="rId67"/>
    <p:sldId id="730" r:id="rId68"/>
    <p:sldId id="731" r:id="rId69"/>
    <p:sldId id="732" r:id="rId70"/>
    <p:sldId id="733" r:id="rId71"/>
    <p:sldId id="734" r:id="rId72"/>
    <p:sldId id="735" r:id="rId73"/>
    <p:sldId id="736" r:id="rId74"/>
    <p:sldId id="737" r:id="rId75"/>
    <p:sldId id="738" r:id="rId76"/>
    <p:sldId id="739" r:id="rId77"/>
    <p:sldId id="740" r:id="rId78"/>
    <p:sldId id="741" r:id="rId79"/>
    <p:sldId id="742" r:id="rId80"/>
    <p:sldId id="743" r:id="rId81"/>
    <p:sldId id="744" r:id="rId82"/>
    <p:sldId id="745" r:id="rId83"/>
    <p:sldId id="746" r:id="rId84"/>
  </p:sldIdLst>
  <p:sldSz cx="9144000" cy="6858000" type="screen4x3"/>
  <p:notesSz cx="7099300" cy="10234613"/>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92" autoAdjust="0"/>
  </p:normalViewPr>
  <p:slideViewPr>
    <p:cSldViewPr snapToGrid="0" showGuides="1">
      <p:cViewPr varScale="1">
        <p:scale>
          <a:sx n="91" d="100"/>
          <a:sy n="91" d="100"/>
        </p:scale>
        <p:origin x="208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06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4021295" y="0"/>
            <a:ext cx="3076363" cy="513508"/>
          </a:xfrm>
          <a:prstGeom prst="rect">
            <a:avLst/>
          </a:prstGeom>
        </p:spPr>
        <p:txBody>
          <a:bodyPr vert="horz" lIns="99048" tIns="49524" rIns="99048" bIns="49524" rtlCol="0"/>
          <a:lstStyle>
            <a:lvl1pPr algn="r">
              <a:defRPr sz="1300"/>
            </a:lvl1pPr>
          </a:lstStyle>
          <a:p>
            <a:pPr rtl="0"/>
            <a:fld id="{B92A6522-3294-4881-9BB3-66FAD3B535D5}" type="datetime1">
              <a:rPr lang="zh-CN" altLang="en-US" smtClean="0">
                <a:latin typeface="Microsoft YaHei UI" panose="020B0503020204020204" pitchFamily="34" charset="-122"/>
                <a:ea typeface="Microsoft YaHei UI" panose="020B0503020204020204" pitchFamily="34" charset="-122"/>
              </a:rPr>
              <a:t>2017/11/2</a:t>
            </a:fld>
            <a:endParaRPr 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B78FE58C-C1A6-4C4C-90C2-B7F5B0504B2D}" type="slidenum">
              <a:rPr lang="en-US" smtClean="0">
                <a:latin typeface="Microsoft YaHei UI" panose="020B0503020204020204" pitchFamily="34" charset="-122"/>
                <a:ea typeface="Microsoft YaHei UI" panose="020B0503020204020204" pitchFamily="34" charset="-122"/>
              </a:rPr>
              <a:t>‹#›</a:t>
            </a:fld>
            <a:endParaRPr 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00780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zh-CN" altLang="en-US" noProof="0" dirty="0"/>
          </a:p>
        </p:txBody>
      </p:sp>
      <p:sp>
        <p:nvSpPr>
          <p:cNvPr id="3" name="日期占位符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pPr rtl="0"/>
            <a:fld id="{13947666-27B0-4F0D-BA3A-14969DEE0567}" type="datetime1">
              <a:rPr lang="zh-CN" altLang="en-US" noProof="0" smtClean="0"/>
              <a:t>2017/11/2</a:t>
            </a:fld>
            <a:endParaRPr lang="zh-CN" altLang="en-US" noProof="0" dirty="0"/>
          </a:p>
        </p:txBody>
      </p:sp>
      <p:sp>
        <p:nvSpPr>
          <p:cNvPr id="4" name="幻灯片图像占位符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pPr rtl="0"/>
            <a:endParaRPr lang="zh-CN" altLang="en-US" noProof="0" dirty="0"/>
          </a:p>
        </p:txBody>
      </p:sp>
      <p:sp>
        <p:nvSpPr>
          <p:cNvPr id="5" name="备注占位符 4"/>
          <p:cNvSpPr>
            <a:spLocks noGrp="1"/>
          </p:cNvSpPr>
          <p:nvPr>
            <p:ph type="body" sz="quarter" idx="3"/>
          </p:nvPr>
        </p:nvSpPr>
        <p:spPr>
          <a:xfrm>
            <a:off x="709930" y="4925407"/>
            <a:ext cx="5679440" cy="4029880"/>
          </a:xfrm>
          <a:prstGeom prst="rect">
            <a:avLst/>
          </a:prstGeom>
        </p:spPr>
        <p:txBody>
          <a:bodyPr vert="horz" lIns="99048" tIns="49524" rIns="99048" bIns="49524"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zh-CN" altLang="en-US" noProof="0" dirty="0"/>
          </a:p>
        </p:txBody>
      </p:sp>
      <p:sp>
        <p:nvSpPr>
          <p:cNvPr id="7" name="幻灯片编号占位符 6"/>
          <p:cNvSpPr>
            <a:spLocks noGrp="1"/>
          </p:cNvSpPr>
          <p:nvPr>
            <p:ph type="sldNum" sz="quarter" idx="5"/>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810E1E9A-E921-4174-A0FC-51868D7AC568}" type="slidenum">
              <a:rPr lang="en-US" altLang="zh-CN" noProof="0" smtClean="0"/>
              <a:t>‹#›</a:t>
            </a:fld>
            <a:endParaRPr lang="zh-CN" altLang="en-US" noProof="0" dirty="0"/>
          </a:p>
        </p:txBody>
      </p:sp>
    </p:spTree>
    <p:extLst>
      <p:ext uri="{BB962C8B-B14F-4D97-AF65-F5344CB8AC3E}">
        <p14:creationId xmlns:p14="http://schemas.microsoft.com/office/powerpoint/2010/main" val="18786420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N-1</a:t>
            </a:r>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15</a:t>
            </a:fld>
            <a:endParaRPr lang="zh-CN" altLang="en-US" noProof="0" dirty="0"/>
          </a:p>
        </p:txBody>
      </p:sp>
    </p:spTree>
    <p:extLst>
      <p:ext uri="{BB962C8B-B14F-4D97-AF65-F5344CB8AC3E}">
        <p14:creationId xmlns:p14="http://schemas.microsoft.com/office/powerpoint/2010/main" val="378365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t>22</a:t>
            </a:fld>
            <a:endParaRPr lang="zh-CN" altLang="en-US" noProof="0" dirty="0"/>
          </a:p>
        </p:txBody>
      </p:sp>
    </p:spTree>
    <p:extLst>
      <p:ext uri="{BB962C8B-B14F-4D97-AF65-F5344CB8AC3E}">
        <p14:creationId xmlns:p14="http://schemas.microsoft.com/office/powerpoint/2010/main" val="374739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rtl="0"/>
            <a:fld id="{4CB7981C-5BEF-450D-AD46-8267B48533D5}" type="datetime1">
              <a:rPr lang="zh-CN" altLang="en-US" noProof="0" smtClean="0"/>
              <a:t>2017/11/2</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35913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rtl="0"/>
            <a:fld id="{18DBB277-6CFF-4BC5-A5FF-17D5DB26C061}" type="datetime1">
              <a:rPr lang="zh-CN" altLang="en-US" smtClean="0"/>
              <a:t>2017/11/2</a:t>
            </a:fld>
            <a:endParaRPr lang="en-US"/>
          </a:p>
        </p:txBody>
      </p:sp>
      <p:sp>
        <p:nvSpPr>
          <p:cNvPr id="5" name="Footer Placeholder 4"/>
          <p:cNvSpPr>
            <a:spLocks noGrp="1"/>
          </p:cNvSpPr>
          <p:nvPr>
            <p:ph type="ftr" sz="quarter" idx="11"/>
          </p:nvPr>
        </p:nvSpPr>
        <p:spPr/>
        <p:txBody>
          <a:bodyPr/>
          <a:lstStyle/>
          <a:p>
            <a:pPr rtl="0"/>
            <a:r>
              <a:rPr lang="zh-CN" smtClean="0"/>
              <a:t>添加页脚</a:t>
            </a:r>
            <a:endParaRPr lang="zh-CN"/>
          </a:p>
        </p:txBody>
      </p:sp>
      <p:sp>
        <p:nvSpPr>
          <p:cNvPr id="6" name="Slide Number Placeholder 5"/>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53725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F9FAB75-8494-48F7-8943-EED87D71A0CE}" type="datetime1">
              <a:rPr lang="zh-CN" altLang="en-US" noProof="0" smtClean="0"/>
              <a:t>2017/11/2</a:t>
            </a:fld>
            <a:endParaRPr lang="zh-CN" altLang="en-US" noProof="0" dirty="0"/>
          </a:p>
        </p:txBody>
      </p:sp>
      <p:sp>
        <p:nvSpPr>
          <p:cNvPr id="5" name="Footer Placeholder 4"/>
          <p:cNvSpPr>
            <a:spLocks noGrp="1"/>
          </p:cNvSpPr>
          <p:nvPr>
            <p:ph type="ftr" sz="quarter" idx="11"/>
          </p:nvPr>
        </p:nvSpPr>
        <p:spPr/>
        <p:txBody>
          <a:bodyPr/>
          <a:lstStyle/>
          <a:p>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34283600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带描述文字的图片 1">
    <p:spTree>
      <p:nvGrpSpPr>
        <p:cNvPr id="1" name=""/>
        <p:cNvGrpSpPr/>
        <p:nvPr/>
      </p:nvGrpSpPr>
      <p:grpSpPr>
        <a:xfrm>
          <a:off x="0" y="0"/>
          <a:ext cx="0" cy="0"/>
          <a:chOff x="0" y="0"/>
          <a:chExt cx="0" cy="0"/>
        </a:xfrm>
      </p:grpSpPr>
      <p:sp>
        <p:nvSpPr>
          <p:cNvPr id="9" name="标题 1"/>
          <p:cNvSpPr>
            <a:spLocks noGrp="1"/>
          </p:cNvSpPr>
          <p:nvPr>
            <p:ph type="title"/>
          </p:nvPr>
        </p:nvSpPr>
        <p:spPr>
          <a:xfrm>
            <a:off x="1171575" y="457200"/>
            <a:ext cx="2949178" cy="1600200"/>
          </a:xfrm>
        </p:spPr>
        <p:txBody>
          <a:bodyPr rtlCol="0" anchor="b"/>
          <a:lstStyle>
            <a:lvl1pPr>
              <a:defRPr sz="3200"/>
            </a:lvl1pPr>
          </a:lstStyle>
          <a:p>
            <a:pPr rtl="0"/>
            <a:r>
              <a:rPr lang="zh-CN" altLang="en-US" noProof="0" smtClean="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259178" y="987436"/>
            <a:ext cx="4258818" cy="4873625"/>
          </a:xfrm>
        </p:spPr>
        <p:txBody>
          <a:bodyPr rtlCol="0"/>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rtl="0"/>
            <a:r>
              <a:rPr lang="zh-CN" altLang="en-US" noProof="0" smtClean="0"/>
              <a:t>单击图标添加图片</a:t>
            </a:r>
            <a:endParaRPr lang="zh-CN" altLang="en-US" noProof="0" dirty="0"/>
          </a:p>
        </p:txBody>
      </p:sp>
      <p:sp>
        <p:nvSpPr>
          <p:cNvPr id="8" name="文本占位符 3"/>
          <p:cNvSpPr>
            <a:spLocks noGrp="1"/>
          </p:cNvSpPr>
          <p:nvPr>
            <p:ph type="body" sz="half" idx="2"/>
          </p:nvPr>
        </p:nvSpPr>
        <p:spPr>
          <a:xfrm>
            <a:off x="1171575" y="2101850"/>
            <a:ext cx="2949178" cy="3759200"/>
          </a:xfrm>
        </p:spPr>
        <p:txBody>
          <a:bodyPr rtlCol="0"/>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rtl="0"/>
            <a:r>
              <a:rPr lang="zh-CN" altLang="en-US" noProof="0" smtClean="0"/>
              <a:t>单击此处编辑母版文本样式</a:t>
            </a:r>
          </a:p>
        </p:txBody>
      </p:sp>
      <p:sp>
        <p:nvSpPr>
          <p:cNvPr id="5" name="日期占位符 4"/>
          <p:cNvSpPr>
            <a:spLocks noGrp="1"/>
          </p:cNvSpPr>
          <p:nvPr>
            <p:ph type="dt" sz="half" idx="10"/>
          </p:nvPr>
        </p:nvSpPr>
        <p:spPr/>
        <p:txBody>
          <a:bodyPr rtlCol="0"/>
          <a:lstStyle/>
          <a:p>
            <a:pPr rtl="0"/>
            <a:fld id="{C1B0678E-768F-4049-B525-60AED2BEE2FB}" type="datetime1">
              <a:rPr lang="zh-CN" altLang="en-US" noProof="0" smtClean="0"/>
              <a:t>2017/11/2</a:t>
            </a:fld>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7" name="幻灯片编号占位符 6"/>
          <p:cNvSpPr>
            <a:spLocks noGrp="1"/>
          </p:cNvSpPr>
          <p:nvPr>
            <p:ph type="sldNum" sz="quarter" idx="12"/>
          </p:nvPr>
        </p:nvSpPr>
        <p:spPr/>
        <p:txBody>
          <a:bodyPr rtlCol="0"/>
          <a:lstStyle/>
          <a:p>
            <a:pPr rtl="0"/>
            <a:fld id="{71B7BAC7-FE87-40F6-AA24-4F4685D1B022}"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rtl="0"/>
            <a:fld id="{8DFB17A3-08E1-42A7-86D6-F5E21B18016B}" type="datetime1">
              <a:rPr lang="zh-CN" altLang="en-US" noProof="0" smtClean="0"/>
              <a:t>2017/11/2</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406541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701394"/>
          </a:xfrm>
        </p:spPr>
        <p:txBody>
          <a:bodyPr anchor="b">
            <a:normAutofit/>
          </a:bodyPr>
          <a:lstStyle>
            <a:lvl1pPr>
              <a:defRPr sz="4800">
                <a:solidFill>
                  <a:schemeClr val="accent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rtl="0"/>
            <a:fld id="{C01EE50A-D840-42E3-B347-290125BF3DF7}" type="datetime1">
              <a:rPr lang="zh-CN" altLang="en-US" noProof="0" smtClean="0"/>
              <a:t>2017/11/2</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smtClean="0"/>
              <a:t>添加页脚</a:t>
            </a:r>
            <a:endParaRPr lang="zh-CN" altLang="en-U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0368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rtl="0"/>
            <a:fld id="{DDAEC978-EF4F-4972-A248-D038D87F63B4}" type="datetime1">
              <a:rPr lang="zh-CN" altLang="en-US" smtClean="0"/>
              <a:t>2017/11/2</a:t>
            </a:fld>
            <a:endParaRPr lang="en-US"/>
          </a:p>
        </p:txBody>
      </p:sp>
      <p:sp>
        <p:nvSpPr>
          <p:cNvPr id="6" name="Footer Placeholder 5"/>
          <p:cNvSpPr>
            <a:spLocks noGrp="1"/>
          </p:cNvSpPr>
          <p:nvPr>
            <p:ph type="ftr" sz="quarter" idx="11"/>
          </p:nvPr>
        </p:nvSpPr>
        <p:spPr/>
        <p:txBody>
          <a:bodyPr/>
          <a:lstStyle/>
          <a:p>
            <a:pPr rtl="0"/>
            <a:r>
              <a:rPr lang="zh-CN" smtClean="0"/>
              <a:t>添加页脚</a:t>
            </a:r>
            <a:endParaRPr lang="zh-CN"/>
          </a:p>
        </p:txBody>
      </p:sp>
      <p:sp>
        <p:nvSpPr>
          <p:cNvPr id="7" name="Slide Number Placeholder 6"/>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181619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rtl="0"/>
            <a:fld id="{F6E841ED-1197-4AD6-AD1E-754AB6D21227}" type="datetime1">
              <a:rPr lang="zh-CN" altLang="en-US" smtClean="0"/>
              <a:t>2017/11/2</a:t>
            </a:fld>
            <a:endParaRPr lang="en-US"/>
          </a:p>
        </p:txBody>
      </p:sp>
      <p:sp>
        <p:nvSpPr>
          <p:cNvPr id="8" name="Footer Placeholder 7"/>
          <p:cNvSpPr>
            <a:spLocks noGrp="1"/>
          </p:cNvSpPr>
          <p:nvPr>
            <p:ph type="ftr" sz="quarter" idx="11"/>
          </p:nvPr>
        </p:nvSpPr>
        <p:spPr/>
        <p:txBody>
          <a:bodyPr/>
          <a:lstStyle/>
          <a:p>
            <a:pPr rtl="0"/>
            <a:r>
              <a:rPr lang="zh-CN" smtClean="0"/>
              <a:t>添加页脚</a:t>
            </a:r>
            <a:endParaRPr lang="zh-CN"/>
          </a:p>
        </p:txBody>
      </p:sp>
      <p:sp>
        <p:nvSpPr>
          <p:cNvPr id="9" name="Slide Number Placeholder 8"/>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06687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pPr rtl="0"/>
            <a:fld id="{7197054C-A2AC-406E-86B2-9B679D82938A}" type="datetime1">
              <a:rPr lang="zh-CN" altLang="en-US" smtClean="0"/>
              <a:t>2017/11/2</a:t>
            </a:fld>
            <a:endParaRPr lang="en-US"/>
          </a:p>
        </p:txBody>
      </p:sp>
      <p:sp>
        <p:nvSpPr>
          <p:cNvPr id="4" name="Footer Placeholder 3"/>
          <p:cNvSpPr>
            <a:spLocks noGrp="1"/>
          </p:cNvSpPr>
          <p:nvPr>
            <p:ph type="ftr" sz="quarter" idx="11"/>
          </p:nvPr>
        </p:nvSpPr>
        <p:spPr/>
        <p:txBody>
          <a:bodyPr/>
          <a:lstStyle/>
          <a:p>
            <a:pPr rtl="0"/>
            <a:r>
              <a:rPr lang="zh-CN" smtClean="0"/>
              <a:t>添加页脚</a:t>
            </a:r>
            <a:endParaRPr lang="zh-CN"/>
          </a:p>
        </p:txBody>
      </p:sp>
      <p:sp>
        <p:nvSpPr>
          <p:cNvPr id="5" name="Slide Number Placeholder 4"/>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10677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F2ED1982-1BD9-4088-8F4F-3034691C0CE1}" type="datetime1">
              <a:rPr lang="zh-CN" altLang="en-US" smtClean="0"/>
              <a:t>2017/11/2</a:t>
            </a:fld>
            <a:endParaRPr lang="en-US"/>
          </a:p>
        </p:txBody>
      </p:sp>
      <p:sp>
        <p:nvSpPr>
          <p:cNvPr id="3" name="Footer Placeholder 2"/>
          <p:cNvSpPr>
            <a:spLocks noGrp="1"/>
          </p:cNvSpPr>
          <p:nvPr>
            <p:ph type="ftr" sz="quarter" idx="11"/>
          </p:nvPr>
        </p:nvSpPr>
        <p:spPr/>
        <p:txBody>
          <a:bodyPr/>
          <a:lstStyle/>
          <a:p>
            <a:pPr rtl="0"/>
            <a:r>
              <a:rPr lang="zh-CN" smtClean="0"/>
              <a:t>添加页脚</a:t>
            </a:r>
            <a:endParaRPr lang="zh-CN"/>
          </a:p>
        </p:txBody>
      </p:sp>
      <p:sp>
        <p:nvSpPr>
          <p:cNvPr id="4" name="Slide Number Placeholder 3"/>
          <p:cNvSpPr>
            <a:spLocks noGrp="1"/>
          </p:cNvSpPr>
          <p:nvPr>
            <p:ph type="sldNum" sz="quarter" idx="12"/>
          </p:nvPr>
        </p:nvSpPr>
        <p:spPr/>
        <p:txBody>
          <a:bodyPr/>
          <a:lstStyle/>
          <a:p>
            <a:pPr rtl="0"/>
            <a:fld id="{71B7BAC7-FE87-40F6-AA24-4F4685D1B022}" type="slidenum">
              <a:rPr lang="en-US" smtClean="0"/>
              <a:t>‹#›</a:t>
            </a:fld>
            <a:endParaRPr lang="en-US"/>
          </a:p>
        </p:txBody>
      </p:sp>
    </p:spTree>
    <p:extLst>
      <p:ext uri="{BB962C8B-B14F-4D97-AF65-F5344CB8AC3E}">
        <p14:creationId xmlns:p14="http://schemas.microsoft.com/office/powerpoint/2010/main" val="348709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F9FAB75-8494-48F7-8943-EED87D71A0CE}" type="datetime1">
              <a:rPr lang="zh-CN" altLang="en-US" noProof="0" smtClean="0"/>
              <a:t>2017/11/2</a:t>
            </a:fld>
            <a:endParaRPr lang="zh-CN" altLang="en-US" noProof="0" dirty="0"/>
          </a:p>
        </p:txBody>
      </p:sp>
      <p:sp>
        <p:nvSpPr>
          <p:cNvPr id="6" name="Footer Placeholder 5"/>
          <p:cNvSpPr>
            <a:spLocks noGrp="1"/>
          </p:cNvSpPr>
          <p:nvPr>
            <p:ph type="ftr" sz="quarter" idx="11"/>
          </p:nvPr>
        </p:nvSpPr>
        <p:spPr/>
        <p:txBody>
          <a:bodyPr/>
          <a:lstStyle/>
          <a:p>
            <a:r>
              <a:rPr lang="zh-CN" altLang="en-US" noProof="0" smtClean="0"/>
              <a:t>添加页脚</a:t>
            </a:r>
            <a:endParaRPr lang="zh-CN" altLang="en-US" noProof="0" dirty="0"/>
          </a:p>
        </p:txBody>
      </p:sp>
      <p:sp>
        <p:nvSpPr>
          <p:cNvPr id="7" name="Slide Number Placeholder 6"/>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35653644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F9FAB75-8494-48F7-8943-EED87D71A0CE}" type="datetime1">
              <a:rPr lang="zh-CN" altLang="en-US" noProof="0" smtClean="0"/>
              <a:t>2017/11/2</a:t>
            </a:fld>
            <a:endParaRPr lang="zh-CN" altLang="en-US" noProof="0" dirty="0"/>
          </a:p>
        </p:txBody>
      </p:sp>
      <p:sp>
        <p:nvSpPr>
          <p:cNvPr id="6" name="Footer Placeholder 5"/>
          <p:cNvSpPr>
            <a:spLocks noGrp="1"/>
          </p:cNvSpPr>
          <p:nvPr>
            <p:ph type="ftr" sz="quarter" idx="11"/>
          </p:nvPr>
        </p:nvSpPr>
        <p:spPr/>
        <p:txBody>
          <a:bodyPr/>
          <a:lstStyle/>
          <a:p>
            <a:r>
              <a:rPr lang="zh-CN" altLang="en-US" noProof="0" smtClean="0"/>
              <a:t>添加页脚</a:t>
            </a:r>
            <a:endParaRPr lang="zh-CN" altLang="en-US" noProof="0" dirty="0"/>
          </a:p>
        </p:txBody>
      </p:sp>
      <p:sp>
        <p:nvSpPr>
          <p:cNvPr id="7" name="Slide Number Placeholder 6"/>
          <p:cNvSpPr>
            <a:spLocks noGrp="1"/>
          </p:cNvSpPr>
          <p:nvPr>
            <p:ph type="sldNum" sz="quarter" idx="12"/>
          </p:nvPr>
        </p:nvSpPr>
        <p:spPr/>
        <p:txBody>
          <a:body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242527535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BEBA8EAE-BF5A-486C-A8C5-ECC9F3942E4B}">
                <a14:imgProps xmlns:a14="http://schemas.microsoft.com/office/drawing/2010/main">
                  <a14:imgLayer r:embed="rId15">
                    <a14:imgEffect>
                      <a14:saturation sat="47000"/>
                    </a14:imgEffect>
                    <a14:imgEffect>
                      <a14:brightnessContrast bright="8000" contrast="15000"/>
                    </a14:imgEffect>
                  </a14:imgLayer>
                </a14:imgProps>
              </a:ext>
              <a:ext uri="{28A0092B-C50C-407E-A947-70E740481C1C}">
                <a14:useLocalDpi xmlns:a14="http://schemas.microsoft.com/office/drawing/2010/main" val="0"/>
              </a:ext>
            </a:extLst>
          </a:blip>
          <a:stretch>
            <a:fillRect/>
          </a:stretch>
        </p:blipFill>
        <p:spPr>
          <a:xfrm>
            <a:off x="-3764" y="0"/>
            <a:ext cx="9147764" cy="6857999"/>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FAB75-8494-48F7-8943-EED87D71A0CE}" type="datetime1">
              <a:rPr lang="zh-CN" altLang="en-US" noProof="0" smtClean="0"/>
              <a:t>2017/11/2</a:t>
            </a:fld>
            <a:endParaRPr lang="zh-CN" altLang="en-US" noProof="0"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noProof="0" smtClean="0"/>
              <a:t>添加页脚</a:t>
            </a:r>
            <a:endParaRPr lang="zh-CN" altLang="en-US" noProof="0"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altLang="zh-CN" noProof="0" smtClean="0"/>
              <a:t>‹#›</a:t>
            </a:fld>
            <a:endParaRPr lang="zh-CN" altLang="en-US" noProof="0" dirty="0"/>
          </a:p>
        </p:txBody>
      </p:sp>
    </p:spTree>
    <p:extLst>
      <p:ext uri="{BB962C8B-B14F-4D97-AF65-F5344CB8AC3E}">
        <p14:creationId xmlns:p14="http://schemas.microsoft.com/office/powerpoint/2010/main" val="11014271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png"/><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accent1">
                    <a:lumMod val="75000"/>
                  </a:schemeClr>
                </a:solidFill>
                <a:latin typeface="微软雅黑" panose="020B0503020204020204" pitchFamily="34" charset="-122"/>
                <a:ea typeface="微软雅黑" panose="020B0503020204020204" pitchFamily="34" charset="-122"/>
              </a:rPr>
              <a:t>第五章  树</a:t>
            </a:r>
            <a:r>
              <a:rPr lang="zh-CN" altLang="en-US" sz="4400" spc="-300" dirty="0" smtClean="0">
                <a:solidFill>
                  <a:schemeClr val="accent1">
                    <a:lumMod val="75000"/>
                  </a:schemeClr>
                </a:solidFill>
                <a:latin typeface="微软雅黑" panose="020B0503020204020204" pitchFamily="34" charset="-122"/>
                <a:ea typeface="微软雅黑" panose="020B0503020204020204" pitchFamily="34" charset="-122"/>
              </a:rPr>
              <a:t>（一）</a:t>
            </a:r>
            <a:endParaRPr lang="zh-CN" altLang="en-US" sz="5400" spc="3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r>
              <a:rPr lang="en-US" altLang="zh-CN" sz="3200" dirty="0" smtClean="0"/>
              <a:t>Tree</a:t>
            </a:r>
            <a:endParaRPr lang="en-US" altLang="zh-CN" sz="3200" dirty="0"/>
          </a:p>
          <a:p>
            <a:pPr eaLnBrk="1" fontAlgn="auto" hangingPunct="1">
              <a:spcAft>
                <a:spcPts val="0"/>
              </a:spcAft>
              <a:buClr>
                <a:schemeClr val="accent3"/>
              </a:buClr>
              <a:defRPr/>
            </a:pPr>
            <a:endParaRPr lang="zh-CN" altLang="en-US" sz="3200" dirty="0"/>
          </a:p>
        </p:txBody>
      </p:sp>
      <p:sp>
        <p:nvSpPr>
          <p:cNvPr id="6" name="灯片编号占位符 5"/>
          <p:cNvSpPr>
            <a:spLocks noGrp="1"/>
          </p:cNvSpPr>
          <p:nvPr>
            <p:ph type="sldNum" sz="quarter" idx="12"/>
          </p:nvPr>
        </p:nvSpPr>
        <p:spPr/>
        <p:txBody>
          <a:bodyPr/>
          <a:lstStyle/>
          <a:p>
            <a:pPr>
              <a:defRPr/>
            </a:pPr>
            <a:fld id="{D88FC1F8-377C-415F-9C94-4201F0AEB4EB}" type="slidenum">
              <a:rPr lang="en-US" altLang="zh-CN" smtClean="0"/>
              <a:pPr>
                <a:defRPr/>
              </a:pPr>
              <a:t>1</a:t>
            </a:fld>
            <a:endParaRPr lang="zh-CN" altLang="en-US" dirty="0"/>
          </a:p>
        </p:txBody>
      </p:sp>
    </p:spTree>
    <p:extLst>
      <p:ext uri="{BB962C8B-B14F-4D97-AF65-F5344CB8AC3E}">
        <p14:creationId xmlns:p14="http://schemas.microsoft.com/office/powerpoint/2010/main" val="403947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4259" y="27644"/>
            <a:ext cx="7886700" cy="1325563"/>
          </a:xfrm>
        </p:spPr>
        <p:txBody>
          <a:bodyPr/>
          <a:lstStyle/>
          <a:p>
            <a:pPr eaLnBrk="1" hangingPunct="1"/>
            <a:r>
              <a:rPr lang="zh-CN" altLang="en-US" smtClean="0"/>
              <a:t>有序树</a:t>
            </a:r>
          </a:p>
        </p:txBody>
      </p:sp>
      <p:sp>
        <p:nvSpPr>
          <p:cNvPr id="4915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7534287-1734-40F4-805A-DC070962AC13}" type="slidenum">
              <a:rPr lang="en-US" altLang="en-US" smtClean="0">
                <a:solidFill>
                  <a:srgbClr val="4B4B4B"/>
                </a:solidFill>
              </a:rPr>
              <a:pPr eaLnBrk="1" hangingPunct="1"/>
              <a:t>10</a:t>
            </a:fld>
            <a:endParaRPr lang="en-US" altLang="en-US" smtClean="0">
              <a:solidFill>
                <a:srgbClr val="4B4B4B"/>
              </a:solidFill>
            </a:endParaRPr>
          </a:p>
        </p:txBody>
      </p:sp>
      <p:grpSp>
        <p:nvGrpSpPr>
          <p:cNvPr id="5" name="Group 48"/>
          <p:cNvGrpSpPr>
            <a:grpSpLocks/>
          </p:cNvGrpSpPr>
          <p:nvPr/>
        </p:nvGrpSpPr>
        <p:grpSpPr bwMode="auto">
          <a:xfrm>
            <a:off x="1436223" y="1703825"/>
            <a:ext cx="2744788" cy="1982788"/>
            <a:chOff x="3456" y="816"/>
            <a:chExt cx="1729" cy="1249"/>
          </a:xfrm>
        </p:grpSpPr>
        <p:sp>
          <p:nvSpPr>
            <p:cNvPr id="6" name="Oval 3"/>
            <p:cNvSpPr>
              <a:spLocks noChangeArrowheads="1"/>
            </p:cNvSpPr>
            <p:nvPr/>
          </p:nvSpPr>
          <p:spPr bwMode="auto">
            <a:xfrm>
              <a:off x="4222" y="81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A</a:t>
              </a:r>
            </a:p>
          </p:txBody>
        </p:sp>
        <p:sp>
          <p:nvSpPr>
            <p:cNvPr id="7" name="Oval 4"/>
            <p:cNvSpPr>
              <a:spLocks noChangeArrowheads="1"/>
            </p:cNvSpPr>
            <p:nvPr/>
          </p:nvSpPr>
          <p:spPr bwMode="auto">
            <a:xfrm>
              <a:off x="4224"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C</a:t>
              </a:r>
            </a:p>
          </p:txBody>
        </p:sp>
        <p:sp>
          <p:nvSpPr>
            <p:cNvPr id="8" name="Oval 5"/>
            <p:cNvSpPr>
              <a:spLocks noChangeArrowheads="1"/>
            </p:cNvSpPr>
            <p:nvPr/>
          </p:nvSpPr>
          <p:spPr bwMode="auto">
            <a:xfrm>
              <a:off x="3840"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B</a:t>
              </a:r>
            </a:p>
          </p:txBody>
        </p:sp>
        <p:sp>
          <p:nvSpPr>
            <p:cNvPr id="9" name="Oval 6"/>
            <p:cNvSpPr>
              <a:spLocks noChangeArrowheads="1"/>
            </p:cNvSpPr>
            <p:nvPr/>
          </p:nvSpPr>
          <p:spPr bwMode="auto">
            <a:xfrm>
              <a:off x="4656"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D</a:t>
              </a:r>
            </a:p>
          </p:txBody>
        </p:sp>
        <p:sp>
          <p:nvSpPr>
            <p:cNvPr id="10" name="Oval 8"/>
            <p:cNvSpPr>
              <a:spLocks noChangeArrowheads="1"/>
            </p:cNvSpPr>
            <p:nvPr/>
          </p:nvSpPr>
          <p:spPr bwMode="auto">
            <a:xfrm>
              <a:off x="4224"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G</a:t>
              </a:r>
            </a:p>
          </p:txBody>
        </p:sp>
        <p:sp>
          <p:nvSpPr>
            <p:cNvPr id="11" name="Oval 9"/>
            <p:cNvSpPr>
              <a:spLocks noChangeArrowheads="1"/>
            </p:cNvSpPr>
            <p:nvPr/>
          </p:nvSpPr>
          <p:spPr bwMode="auto">
            <a:xfrm>
              <a:off x="3936"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F</a:t>
              </a:r>
            </a:p>
          </p:txBody>
        </p:sp>
        <p:sp>
          <p:nvSpPr>
            <p:cNvPr id="12" name="Oval 10"/>
            <p:cNvSpPr>
              <a:spLocks noChangeArrowheads="1"/>
            </p:cNvSpPr>
            <p:nvPr/>
          </p:nvSpPr>
          <p:spPr bwMode="auto">
            <a:xfrm>
              <a:off x="3648"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E</a:t>
              </a:r>
            </a:p>
          </p:txBody>
        </p:sp>
        <p:sp>
          <p:nvSpPr>
            <p:cNvPr id="13" name="Oval 11"/>
            <p:cNvSpPr>
              <a:spLocks noChangeArrowheads="1"/>
            </p:cNvSpPr>
            <p:nvPr/>
          </p:nvSpPr>
          <p:spPr bwMode="auto">
            <a:xfrm>
              <a:off x="451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H</a:t>
              </a:r>
            </a:p>
          </p:txBody>
        </p:sp>
        <p:sp>
          <p:nvSpPr>
            <p:cNvPr id="14" name="Oval 12"/>
            <p:cNvSpPr>
              <a:spLocks noChangeArrowheads="1"/>
            </p:cNvSpPr>
            <p:nvPr/>
          </p:nvSpPr>
          <p:spPr bwMode="auto">
            <a:xfrm>
              <a:off x="475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I</a:t>
              </a:r>
            </a:p>
          </p:txBody>
        </p:sp>
        <p:sp>
          <p:nvSpPr>
            <p:cNvPr id="15" name="Oval 13"/>
            <p:cNvSpPr>
              <a:spLocks noChangeArrowheads="1"/>
            </p:cNvSpPr>
            <p:nvPr/>
          </p:nvSpPr>
          <p:spPr bwMode="auto">
            <a:xfrm>
              <a:off x="499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J</a:t>
              </a:r>
            </a:p>
          </p:txBody>
        </p:sp>
        <p:sp>
          <p:nvSpPr>
            <p:cNvPr id="16" name="Oval 14"/>
            <p:cNvSpPr>
              <a:spLocks noChangeArrowheads="1"/>
            </p:cNvSpPr>
            <p:nvPr/>
          </p:nvSpPr>
          <p:spPr bwMode="auto">
            <a:xfrm>
              <a:off x="4512"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M</a:t>
              </a:r>
            </a:p>
          </p:txBody>
        </p:sp>
        <p:sp>
          <p:nvSpPr>
            <p:cNvPr id="17" name="Oval 15"/>
            <p:cNvSpPr>
              <a:spLocks noChangeArrowheads="1"/>
            </p:cNvSpPr>
            <p:nvPr/>
          </p:nvSpPr>
          <p:spPr bwMode="auto">
            <a:xfrm>
              <a:off x="3744"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L</a:t>
              </a:r>
            </a:p>
          </p:txBody>
        </p:sp>
        <p:sp>
          <p:nvSpPr>
            <p:cNvPr id="18" name="Oval 16"/>
            <p:cNvSpPr>
              <a:spLocks noChangeArrowheads="1"/>
            </p:cNvSpPr>
            <p:nvPr/>
          </p:nvSpPr>
          <p:spPr bwMode="auto">
            <a:xfrm>
              <a:off x="3456"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K</a:t>
              </a:r>
            </a:p>
          </p:txBody>
        </p:sp>
        <p:sp>
          <p:nvSpPr>
            <p:cNvPr id="19" name="Line 17"/>
            <p:cNvSpPr>
              <a:spLocks noChangeShapeType="1"/>
            </p:cNvSpPr>
            <p:nvPr/>
          </p:nvSpPr>
          <p:spPr bwMode="auto">
            <a:xfrm>
              <a:off x="4320" y="1008"/>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8"/>
            <p:cNvSpPr>
              <a:spLocks noChangeShapeType="1"/>
            </p:cNvSpPr>
            <p:nvPr/>
          </p:nvSpPr>
          <p:spPr bwMode="auto">
            <a:xfrm>
              <a:off x="4320" y="134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9"/>
            <p:cNvSpPr>
              <a:spLocks noChangeShapeType="1"/>
            </p:cNvSpPr>
            <p:nvPr/>
          </p:nvSpPr>
          <p:spPr bwMode="auto">
            <a:xfrm>
              <a:off x="4608" y="168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p:cNvSpPr>
              <a:spLocks noChangeShapeType="1"/>
            </p:cNvSpPr>
            <p:nvPr/>
          </p:nvSpPr>
          <p:spPr bwMode="auto">
            <a:xfrm flipH="1">
              <a:off x="3984" y="993"/>
              <a:ext cx="288" cy="1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p:cNvSpPr>
              <a:spLocks noChangeShapeType="1"/>
            </p:cNvSpPr>
            <p:nvPr/>
          </p:nvSpPr>
          <p:spPr bwMode="auto">
            <a:xfrm>
              <a:off x="4368" y="993"/>
              <a:ext cx="311" cy="1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p:cNvSpPr>
              <a:spLocks noChangeShapeType="1"/>
            </p:cNvSpPr>
            <p:nvPr/>
          </p:nvSpPr>
          <p:spPr bwMode="auto">
            <a:xfrm flipH="1">
              <a:off x="3792" y="1317"/>
              <a:ext cx="96"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3"/>
            <p:cNvSpPr>
              <a:spLocks noChangeShapeType="1"/>
            </p:cNvSpPr>
            <p:nvPr/>
          </p:nvSpPr>
          <p:spPr bwMode="auto">
            <a:xfrm>
              <a:off x="3984" y="1333"/>
              <a:ext cx="48" cy="1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4"/>
            <p:cNvSpPr>
              <a:spLocks noChangeShapeType="1"/>
            </p:cNvSpPr>
            <p:nvPr/>
          </p:nvSpPr>
          <p:spPr bwMode="auto">
            <a:xfrm flipH="1">
              <a:off x="3600" y="1673"/>
              <a:ext cx="96"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5"/>
            <p:cNvSpPr>
              <a:spLocks noChangeShapeType="1"/>
            </p:cNvSpPr>
            <p:nvPr/>
          </p:nvSpPr>
          <p:spPr bwMode="auto">
            <a:xfrm>
              <a:off x="3792" y="1673"/>
              <a:ext cx="48"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6"/>
            <p:cNvSpPr>
              <a:spLocks noChangeShapeType="1"/>
            </p:cNvSpPr>
            <p:nvPr/>
          </p:nvSpPr>
          <p:spPr bwMode="auto">
            <a:xfrm flipH="1">
              <a:off x="4608" y="1344"/>
              <a:ext cx="96"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p:cNvSpPr>
              <a:spLocks noChangeShapeType="1"/>
            </p:cNvSpPr>
            <p:nvPr/>
          </p:nvSpPr>
          <p:spPr bwMode="auto">
            <a:xfrm>
              <a:off x="4773" y="1344"/>
              <a:ext cx="25"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p:cNvSpPr>
              <a:spLocks noChangeShapeType="1"/>
            </p:cNvSpPr>
            <p:nvPr/>
          </p:nvSpPr>
          <p:spPr bwMode="auto">
            <a:xfrm>
              <a:off x="4819" y="1296"/>
              <a:ext cx="227"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 name="Oval 3"/>
          <p:cNvSpPr>
            <a:spLocks noChangeArrowheads="1"/>
          </p:cNvSpPr>
          <p:nvPr/>
        </p:nvSpPr>
        <p:spPr bwMode="auto">
          <a:xfrm>
            <a:off x="6546331" y="1779231"/>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smtClean="0"/>
              <a:t>30</a:t>
            </a:r>
            <a:endParaRPr lang="en-US" altLang="zh-CN" sz="1800" dirty="0"/>
          </a:p>
        </p:txBody>
      </p:sp>
      <p:sp>
        <p:nvSpPr>
          <p:cNvPr id="35" name="Oval 5"/>
          <p:cNvSpPr>
            <a:spLocks noChangeArrowheads="1"/>
          </p:cNvSpPr>
          <p:nvPr/>
        </p:nvSpPr>
        <p:spPr bwMode="auto">
          <a:xfrm>
            <a:off x="5939906" y="2312631"/>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smtClean="0"/>
              <a:t>20</a:t>
            </a:r>
            <a:endParaRPr lang="en-US" altLang="zh-CN" sz="1800" dirty="0"/>
          </a:p>
        </p:txBody>
      </p:sp>
      <p:sp>
        <p:nvSpPr>
          <p:cNvPr id="36" name="Oval 6"/>
          <p:cNvSpPr>
            <a:spLocks noChangeArrowheads="1"/>
          </p:cNvSpPr>
          <p:nvPr/>
        </p:nvSpPr>
        <p:spPr bwMode="auto">
          <a:xfrm>
            <a:off x="7235306" y="2312631"/>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smtClean="0"/>
              <a:t>50</a:t>
            </a:r>
            <a:endParaRPr lang="en-US" altLang="zh-CN" sz="1800" dirty="0"/>
          </a:p>
        </p:txBody>
      </p:sp>
      <p:sp>
        <p:nvSpPr>
          <p:cNvPr id="38" name="Oval 9"/>
          <p:cNvSpPr>
            <a:spLocks noChangeArrowheads="1"/>
          </p:cNvSpPr>
          <p:nvPr/>
        </p:nvSpPr>
        <p:spPr bwMode="auto">
          <a:xfrm>
            <a:off x="6092306" y="2846031"/>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smtClean="0"/>
              <a:t>25</a:t>
            </a:r>
            <a:endParaRPr lang="en-US" altLang="zh-CN" sz="1800" dirty="0"/>
          </a:p>
        </p:txBody>
      </p:sp>
      <p:sp>
        <p:nvSpPr>
          <p:cNvPr id="39" name="Oval 10"/>
          <p:cNvSpPr>
            <a:spLocks noChangeArrowheads="1"/>
          </p:cNvSpPr>
          <p:nvPr/>
        </p:nvSpPr>
        <p:spPr bwMode="auto">
          <a:xfrm>
            <a:off x="5635106" y="2846031"/>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smtClean="0"/>
              <a:t>18</a:t>
            </a:r>
            <a:endParaRPr lang="en-US" altLang="zh-CN" sz="1800" dirty="0"/>
          </a:p>
        </p:txBody>
      </p:sp>
      <p:sp>
        <p:nvSpPr>
          <p:cNvPr id="40" name="Oval 11"/>
          <p:cNvSpPr>
            <a:spLocks noChangeArrowheads="1"/>
          </p:cNvSpPr>
          <p:nvPr/>
        </p:nvSpPr>
        <p:spPr bwMode="auto">
          <a:xfrm>
            <a:off x="7006706" y="2846031"/>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smtClean="0"/>
              <a:t>35</a:t>
            </a:r>
            <a:endParaRPr lang="en-US" altLang="zh-CN" sz="1800" dirty="0"/>
          </a:p>
        </p:txBody>
      </p:sp>
      <p:sp>
        <p:nvSpPr>
          <p:cNvPr id="42" name="Oval 13"/>
          <p:cNvSpPr>
            <a:spLocks noChangeArrowheads="1"/>
          </p:cNvSpPr>
          <p:nvPr/>
        </p:nvSpPr>
        <p:spPr bwMode="auto">
          <a:xfrm>
            <a:off x="7768706" y="2846031"/>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smtClean="0"/>
              <a:t>55</a:t>
            </a:r>
            <a:endParaRPr lang="en-US" altLang="zh-CN" sz="1800" dirty="0"/>
          </a:p>
        </p:txBody>
      </p:sp>
      <p:sp>
        <p:nvSpPr>
          <p:cNvPr id="43" name="Oval 14"/>
          <p:cNvSpPr>
            <a:spLocks noChangeArrowheads="1"/>
          </p:cNvSpPr>
          <p:nvPr/>
        </p:nvSpPr>
        <p:spPr bwMode="auto">
          <a:xfrm>
            <a:off x="6871768" y="3455631"/>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smtClean="0"/>
              <a:t>31</a:t>
            </a:r>
            <a:endParaRPr lang="en-US" altLang="zh-CN" sz="1800" dirty="0"/>
          </a:p>
        </p:txBody>
      </p:sp>
      <p:sp>
        <p:nvSpPr>
          <p:cNvPr id="44" name="Oval 15"/>
          <p:cNvSpPr>
            <a:spLocks noChangeArrowheads="1"/>
          </p:cNvSpPr>
          <p:nvPr/>
        </p:nvSpPr>
        <p:spPr bwMode="auto">
          <a:xfrm>
            <a:off x="5787506" y="3455631"/>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smtClean="0"/>
              <a:t>19</a:t>
            </a:r>
            <a:endParaRPr lang="en-US" altLang="zh-CN" sz="1800" dirty="0"/>
          </a:p>
        </p:txBody>
      </p:sp>
      <p:sp>
        <p:nvSpPr>
          <p:cNvPr id="45" name="Oval 16"/>
          <p:cNvSpPr>
            <a:spLocks noChangeArrowheads="1"/>
          </p:cNvSpPr>
          <p:nvPr/>
        </p:nvSpPr>
        <p:spPr bwMode="auto">
          <a:xfrm>
            <a:off x="5330306" y="3455631"/>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smtClean="0"/>
              <a:t>10</a:t>
            </a:r>
            <a:endParaRPr lang="en-US" altLang="zh-CN" sz="1800" dirty="0"/>
          </a:p>
        </p:txBody>
      </p:sp>
      <p:sp>
        <p:nvSpPr>
          <p:cNvPr id="48" name="Line 19"/>
          <p:cNvSpPr>
            <a:spLocks noChangeShapeType="1"/>
          </p:cNvSpPr>
          <p:nvPr/>
        </p:nvSpPr>
        <p:spPr bwMode="auto">
          <a:xfrm flipH="1">
            <a:off x="7090789" y="3150831"/>
            <a:ext cx="68317"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20"/>
          <p:cNvSpPr>
            <a:spLocks noChangeShapeType="1"/>
          </p:cNvSpPr>
          <p:nvPr/>
        </p:nvSpPr>
        <p:spPr bwMode="auto">
          <a:xfrm flipH="1">
            <a:off x="6168506" y="2060219"/>
            <a:ext cx="457200" cy="266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21"/>
          <p:cNvSpPr>
            <a:spLocks noChangeShapeType="1"/>
          </p:cNvSpPr>
          <p:nvPr/>
        </p:nvSpPr>
        <p:spPr bwMode="auto">
          <a:xfrm>
            <a:off x="6778106" y="2060219"/>
            <a:ext cx="493713" cy="301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22"/>
          <p:cNvSpPr>
            <a:spLocks noChangeShapeType="1"/>
          </p:cNvSpPr>
          <p:nvPr/>
        </p:nvSpPr>
        <p:spPr bwMode="auto">
          <a:xfrm flipH="1">
            <a:off x="5863706" y="2574569"/>
            <a:ext cx="1524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23"/>
          <p:cNvSpPr>
            <a:spLocks noChangeShapeType="1"/>
          </p:cNvSpPr>
          <p:nvPr/>
        </p:nvSpPr>
        <p:spPr bwMode="auto">
          <a:xfrm>
            <a:off x="6168506" y="2599969"/>
            <a:ext cx="76200" cy="247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24"/>
          <p:cNvSpPr>
            <a:spLocks noChangeShapeType="1"/>
          </p:cNvSpPr>
          <p:nvPr/>
        </p:nvSpPr>
        <p:spPr bwMode="auto">
          <a:xfrm flipH="1">
            <a:off x="5558906" y="3139719"/>
            <a:ext cx="152400" cy="3238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25"/>
          <p:cNvSpPr>
            <a:spLocks noChangeShapeType="1"/>
          </p:cNvSpPr>
          <p:nvPr/>
        </p:nvSpPr>
        <p:spPr bwMode="auto">
          <a:xfrm>
            <a:off x="5863706" y="3139719"/>
            <a:ext cx="76200" cy="3238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26"/>
          <p:cNvSpPr>
            <a:spLocks noChangeShapeType="1"/>
          </p:cNvSpPr>
          <p:nvPr/>
        </p:nvSpPr>
        <p:spPr bwMode="auto">
          <a:xfrm flipH="1">
            <a:off x="7159106" y="2617431"/>
            <a:ext cx="1524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28"/>
          <p:cNvSpPr>
            <a:spLocks noChangeShapeType="1"/>
          </p:cNvSpPr>
          <p:nvPr/>
        </p:nvSpPr>
        <p:spPr bwMode="auto">
          <a:xfrm>
            <a:off x="7494069" y="2541231"/>
            <a:ext cx="360363"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897009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森林和有序森林</a:t>
            </a:r>
          </a:p>
        </p:txBody>
      </p:sp>
      <p:sp>
        <p:nvSpPr>
          <p:cNvPr id="50179" name="Rectangle 3"/>
          <p:cNvSpPr>
            <a:spLocks noGrp="1" noChangeArrowheads="1"/>
          </p:cNvSpPr>
          <p:nvPr>
            <p:ph type="body" idx="1"/>
          </p:nvPr>
        </p:nvSpPr>
        <p:spPr/>
        <p:txBody>
          <a:bodyPr/>
          <a:lstStyle/>
          <a:p>
            <a:pPr eaLnBrk="1" hangingPunct="1"/>
            <a:r>
              <a:rPr lang="zh-CN" altLang="en-US" dirty="0" smtClean="0">
                <a:solidFill>
                  <a:schemeClr val="accent2"/>
                </a:solidFill>
              </a:rPr>
              <a:t>森林</a:t>
            </a:r>
            <a:r>
              <a:rPr lang="zh-CN" altLang="en-US" i="1" dirty="0" smtClean="0"/>
              <a:t>（</a:t>
            </a:r>
            <a:r>
              <a:rPr lang="en-US" altLang="zh-CN" i="1" dirty="0" smtClean="0">
                <a:solidFill>
                  <a:schemeClr val="hlink"/>
                </a:solidFill>
              </a:rPr>
              <a:t>forest</a:t>
            </a:r>
            <a:r>
              <a:rPr lang="zh-CN" altLang="en-US" i="1" dirty="0" smtClean="0"/>
              <a:t>）：</a:t>
            </a:r>
            <a:r>
              <a:rPr lang="zh-CN" altLang="en-US" dirty="0" smtClean="0"/>
              <a:t>树的集合，通常认为是有根树的集合</a:t>
            </a:r>
          </a:p>
          <a:p>
            <a:pPr eaLnBrk="1" hangingPunct="1"/>
            <a:r>
              <a:rPr lang="zh-CN" altLang="en-US" dirty="0" smtClean="0">
                <a:solidFill>
                  <a:schemeClr val="accent2"/>
                </a:solidFill>
              </a:rPr>
              <a:t>有序森林</a:t>
            </a:r>
            <a:r>
              <a:rPr lang="zh-CN" altLang="en-US" i="1" dirty="0" smtClean="0"/>
              <a:t>（</a:t>
            </a:r>
            <a:r>
              <a:rPr lang="en-US" altLang="zh-CN" i="1" dirty="0" smtClean="0">
                <a:solidFill>
                  <a:schemeClr val="hlink"/>
                </a:solidFill>
              </a:rPr>
              <a:t>orchard</a:t>
            </a:r>
            <a:r>
              <a:rPr lang="zh-CN" altLang="en-US" i="1" dirty="0" smtClean="0">
                <a:solidFill>
                  <a:schemeClr val="hlink"/>
                </a:solidFill>
              </a:rPr>
              <a:t>，</a:t>
            </a:r>
            <a:r>
              <a:rPr lang="en-US" altLang="zh-CN" i="1" dirty="0" smtClean="0">
                <a:solidFill>
                  <a:schemeClr val="hlink"/>
                </a:solidFill>
              </a:rPr>
              <a:t>ordered forest</a:t>
            </a:r>
            <a:r>
              <a:rPr lang="zh-CN" altLang="en-US" i="1" dirty="0" smtClean="0"/>
              <a:t>）：</a:t>
            </a:r>
            <a:r>
              <a:rPr lang="zh-CN" altLang="en-US" dirty="0" smtClean="0"/>
              <a:t>有序树的有序集合</a:t>
            </a:r>
          </a:p>
          <a:p>
            <a:pPr eaLnBrk="1" hangingPunct="1"/>
            <a:r>
              <a:rPr lang="zh-CN" altLang="en-US" dirty="0" smtClean="0"/>
              <a:t>有根（有序）树去掉根节点</a:t>
            </a:r>
            <a:r>
              <a:rPr lang="zh-CN" altLang="en-US" dirty="0" smtClean="0">
                <a:sym typeface="Wingdings" pitchFamily="2" charset="2"/>
              </a:rPr>
              <a:t>（有序）森林</a:t>
            </a:r>
          </a:p>
          <a:p>
            <a:pPr eaLnBrk="1" hangingPunct="1"/>
            <a:r>
              <a:rPr lang="zh-CN" altLang="en-US" dirty="0" smtClean="0">
                <a:sym typeface="Wingdings" pitchFamily="2" charset="2"/>
              </a:rPr>
              <a:t>（有序）森林添加父节点有根（有序）树 </a:t>
            </a:r>
            <a:endParaRPr lang="zh-CN" altLang="en-US" dirty="0" smtClean="0"/>
          </a:p>
        </p:txBody>
      </p:sp>
      <p:sp>
        <p:nvSpPr>
          <p:cNvPr id="5018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9BC9B86-7617-406A-95B5-691E60776D4C}" type="slidenum">
              <a:rPr lang="en-US" altLang="en-US" smtClean="0">
                <a:solidFill>
                  <a:srgbClr val="4B4B4B"/>
                </a:solidFill>
              </a:rPr>
              <a:pPr eaLnBrk="1" hangingPunct="1"/>
              <a:t>11</a:t>
            </a:fld>
            <a:endParaRPr lang="en-US" altLang="en-US" smtClean="0">
              <a:solidFill>
                <a:srgbClr val="4B4B4B"/>
              </a:solidFill>
            </a:endParaRPr>
          </a:p>
        </p:txBody>
      </p:sp>
    </p:spTree>
    <p:extLst>
      <p:ext uri="{BB962C8B-B14F-4D97-AF65-F5344CB8AC3E}">
        <p14:creationId xmlns:p14="http://schemas.microsoft.com/office/powerpoint/2010/main" val="195553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森林和有序森林（续）</a:t>
            </a:r>
          </a:p>
        </p:txBody>
      </p:sp>
      <p:pic>
        <p:nvPicPr>
          <p:cNvPr id="51203" name="Picture 5" descr="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8770938"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941B208-C27E-4925-908B-5581BD0ED518}" type="slidenum">
              <a:rPr lang="en-US" altLang="en-US" smtClean="0">
                <a:solidFill>
                  <a:srgbClr val="4B4B4B"/>
                </a:solidFill>
              </a:rPr>
              <a:pPr eaLnBrk="1" hangingPunct="1"/>
              <a:t>12</a:t>
            </a:fld>
            <a:endParaRPr lang="en-US" altLang="en-US" smtClean="0">
              <a:solidFill>
                <a:srgbClr val="4B4B4B"/>
              </a:solidFill>
            </a:endParaRPr>
          </a:p>
        </p:txBody>
      </p:sp>
    </p:spTree>
    <p:extLst>
      <p:ext uri="{BB962C8B-B14F-4D97-AF65-F5344CB8AC3E}">
        <p14:creationId xmlns:p14="http://schemas.microsoft.com/office/powerpoint/2010/main" val="3370817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smtClean="0"/>
              <a:t>树的递归定义</a:t>
            </a:r>
          </a:p>
        </p:txBody>
      </p:sp>
      <p:sp>
        <p:nvSpPr>
          <p:cNvPr id="52227" name="Rectangle 3"/>
          <p:cNvSpPr>
            <a:spLocks noGrp="1" noChangeArrowheads="1"/>
          </p:cNvSpPr>
          <p:nvPr>
            <p:ph type="body" idx="1"/>
          </p:nvPr>
        </p:nvSpPr>
        <p:spPr>
          <a:xfrm>
            <a:off x="1182688" y="1371600"/>
            <a:ext cx="7772400" cy="4648200"/>
          </a:xfrm>
        </p:spPr>
        <p:txBody>
          <a:bodyPr/>
          <a:lstStyle/>
          <a:p>
            <a:pPr eaLnBrk="1" hangingPunct="1"/>
            <a:r>
              <a:rPr lang="zh-CN" altLang="en-US" dirty="0" smtClean="0">
                <a:solidFill>
                  <a:schemeClr val="accent2"/>
                </a:solidFill>
              </a:rPr>
              <a:t>有根树</a:t>
            </a:r>
            <a:r>
              <a:rPr lang="zh-CN" altLang="en-US" dirty="0" smtClean="0"/>
              <a:t>：</a:t>
            </a:r>
            <a:br>
              <a:rPr lang="zh-CN" altLang="en-US" dirty="0" smtClean="0"/>
            </a:br>
            <a:r>
              <a:rPr lang="zh-CN" altLang="en-US" dirty="0" smtClean="0"/>
              <a:t>包含单一顶点</a:t>
            </a:r>
            <a:r>
              <a:rPr lang="en-US" altLang="zh-CN" dirty="0" smtClean="0"/>
              <a:t>v</a:t>
            </a:r>
            <a:r>
              <a:rPr lang="zh-CN" altLang="en-US" dirty="0" smtClean="0"/>
              <a:t>，称为树的</a:t>
            </a:r>
            <a:r>
              <a:rPr lang="zh-CN" altLang="en-US" dirty="0" smtClean="0">
                <a:solidFill>
                  <a:schemeClr val="accent2"/>
                </a:solidFill>
              </a:rPr>
              <a:t>根</a:t>
            </a:r>
            <a:r>
              <a:rPr lang="zh-CN" altLang="en-US" dirty="0" smtClean="0"/>
              <a:t>，</a:t>
            </a:r>
            <a:br>
              <a:rPr lang="zh-CN" altLang="en-US" dirty="0" smtClean="0"/>
            </a:br>
            <a:r>
              <a:rPr lang="zh-CN" altLang="en-US" dirty="0" smtClean="0"/>
              <a:t>和一个森林</a:t>
            </a:r>
            <a:r>
              <a:rPr lang="en-US" altLang="zh-CN" dirty="0" smtClean="0"/>
              <a:t>F</a:t>
            </a:r>
            <a:r>
              <a:rPr lang="zh-CN" altLang="en-US" dirty="0" smtClean="0"/>
              <a:t>，</a:t>
            </a:r>
            <a:r>
              <a:rPr lang="en-US" altLang="zh-CN" dirty="0" smtClean="0"/>
              <a:t>F</a:t>
            </a:r>
            <a:r>
              <a:rPr lang="zh-CN" altLang="en-US" dirty="0" smtClean="0"/>
              <a:t>的树称为</a:t>
            </a:r>
            <a:r>
              <a:rPr lang="zh-CN" altLang="en-US" dirty="0" smtClean="0">
                <a:solidFill>
                  <a:schemeClr val="accent2"/>
                </a:solidFill>
              </a:rPr>
              <a:t>根的子树</a:t>
            </a:r>
            <a:r>
              <a:rPr lang="zh-CN" altLang="en-US" dirty="0" smtClean="0"/>
              <a:t/>
            </a:r>
            <a:br>
              <a:rPr lang="zh-CN" altLang="en-US" dirty="0" smtClean="0"/>
            </a:br>
            <a:r>
              <a:rPr lang="zh-CN" altLang="en-US" dirty="0" smtClean="0"/>
              <a:t>而</a:t>
            </a:r>
            <a:r>
              <a:rPr lang="zh-CN" altLang="en-US" dirty="0" smtClean="0">
                <a:solidFill>
                  <a:schemeClr val="accent2"/>
                </a:solidFill>
              </a:rPr>
              <a:t>森林</a:t>
            </a:r>
            <a:r>
              <a:rPr lang="en-US" altLang="zh-CN" dirty="0" smtClean="0"/>
              <a:t>F</a:t>
            </a:r>
            <a:r>
              <a:rPr lang="zh-CN" altLang="en-US" dirty="0" smtClean="0"/>
              <a:t>（可为空）是一个有根树的集合</a:t>
            </a:r>
            <a:endParaRPr lang="en-US" altLang="zh-CN" dirty="0" smtClean="0"/>
          </a:p>
          <a:p>
            <a:r>
              <a:rPr lang="zh-CN" altLang="en-US" dirty="0"/>
              <a:t>一个</a:t>
            </a:r>
            <a:r>
              <a:rPr lang="zh-CN" altLang="en-US" dirty="0">
                <a:solidFill>
                  <a:schemeClr val="accent2"/>
                </a:solidFill>
              </a:rPr>
              <a:t>有序树</a:t>
            </a:r>
            <a:r>
              <a:rPr lang="en-US" altLang="zh-CN" dirty="0"/>
              <a:t>T</a:t>
            </a:r>
            <a:r>
              <a:rPr lang="zh-CN" altLang="en-US" dirty="0"/>
              <a:t>：</a:t>
            </a:r>
            <a:br>
              <a:rPr lang="zh-CN" altLang="en-US" dirty="0"/>
            </a:br>
            <a:r>
              <a:rPr lang="zh-CN" altLang="en-US" dirty="0"/>
              <a:t>包含一个单一节点</a:t>
            </a:r>
            <a:r>
              <a:rPr lang="en-US" altLang="zh-CN" dirty="0"/>
              <a:t>v</a:t>
            </a:r>
            <a:r>
              <a:rPr lang="zh-CN" altLang="en-US" dirty="0"/>
              <a:t>，称为树的</a:t>
            </a:r>
            <a:r>
              <a:rPr lang="zh-CN" altLang="en-US" dirty="0">
                <a:solidFill>
                  <a:schemeClr val="accent2"/>
                </a:solidFill>
              </a:rPr>
              <a:t>根</a:t>
            </a:r>
            <a:r>
              <a:rPr lang="zh-CN" altLang="en-US" dirty="0"/>
              <a:t>，</a:t>
            </a:r>
            <a:br>
              <a:rPr lang="zh-CN" altLang="en-US" dirty="0"/>
            </a:br>
            <a:r>
              <a:rPr lang="zh-CN" altLang="en-US" dirty="0"/>
              <a:t>和一个</a:t>
            </a:r>
            <a:r>
              <a:rPr lang="zh-CN" altLang="en-US" dirty="0">
                <a:solidFill>
                  <a:schemeClr val="accent2"/>
                </a:solidFill>
              </a:rPr>
              <a:t>有序森林</a:t>
            </a:r>
            <a:r>
              <a:rPr lang="en-US" altLang="zh-CN" dirty="0"/>
              <a:t>O</a:t>
            </a:r>
            <a:r>
              <a:rPr lang="zh-CN" altLang="en-US" dirty="0"/>
              <a:t>，</a:t>
            </a:r>
            <a:r>
              <a:rPr lang="en-US" altLang="zh-CN" dirty="0"/>
              <a:t>O</a:t>
            </a:r>
            <a:r>
              <a:rPr lang="zh-CN" altLang="en-US" dirty="0"/>
              <a:t>的树称为</a:t>
            </a:r>
            <a:r>
              <a:rPr lang="en-US" altLang="zh-CN" dirty="0"/>
              <a:t>v</a:t>
            </a:r>
            <a:r>
              <a:rPr lang="zh-CN" altLang="en-US" dirty="0"/>
              <a:t>的子树，表示为</a:t>
            </a:r>
            <a:r>
              <a:rPr lang="en-US" altLang="zh-CN" dirty="0"/>
              <a:t>T={v, O}</a:t>
            </a:r>
          </a:p>
          <a:p>
            <a:pPr eaLnBrk="1" hangingPunct="1"/>
            <a:endParaRPr lang="zh-CN" altLang="en-US" dirty="0" smtClean="0"/>
          </a:p>
        </p:txBody>
      </p:sp>
      <p:sp>
        <p:nvSpPr>
          <p:cNvPr id="5222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B6A9CDB-F45F-443D-AB78-DC4424462717}" type="slidenum">
              <a:rPr lang="en-US" altLang="en-US" smtClean="0">
                <a:solidFill>
                  <a:srgbClr val="4B4B4B"/>
                </a:solidFill>
              </a:rPr>
              <a:pPr eaLnBrk="1" hangingPunct="1"/>
              <a:t>13</a:t>
            </a:fld>
            <a:endParaRPr lang="en-US" altLang="en-US" smtClean="0">
              <a:solidFill>
                <a:srgbClr val="4B4B4B"/>
              </a:solidFill>
            </a:endParaRPr>
          </a:p>
        </p:txBody>
      </p:sp>
    </p:spTree>
    <p:extLst>
      <p:ext uri="{BB962C8B-B14F-4D97-AF65-F5344CB8AC3E}">
        <p14:creationId xmlns:p14="http://schemas.microsoft.com/office/powerpoint/2010/main" val="1181157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28650" y="186451"/>
            <a:ext cx="7886700" cy="1325563"/>
          </a:xfrm>
        </p:spPr>
        <p:txBody>
          <a:bodyPr/>
          <a:lstStyle/>
          <a:p>
            <a:pPr eaLnBrk="1" hangingPunct="1"/>
            <a:r>
              <a:rPr lang="zh-CN" altLang="en-US" dirty="0" smtClean="0"/>
              <a:t>有序森林的定义</a:t>
            </a:r>
          </a:p>
        </p:txBody>
      </p:sp>
      <p:sp>
        <p:nvSpPr>
          <p:cNvPr id="54275" name="Rectangle 3"/>
          <p:cNvSpPr>
            <a:spLocks noGrp="1" noChangeArrowheads="1"/>
          </p:cNvSpPr>
          <p:nvPr>
            <p:ph type="body" idx="1"/>
          </p:nvPr>
        </p:nvSpPr>
        <p:spPr>
          <a:xfrm>
            <a:off x="1182688" y="1129778"/>
            <a:ext cx="7772400" cy="5029200"/>
          </a:xfrm>
        </p:spPr>
        <p:txBody>
          <a:bodyPr/>
          <a:lstStyle/>
          <a:p>
            <a:pPr eaLnBrk="1" hangingPunct="1"/>
            <a:r>
              <a:rPr lang="zh-CN" altLang="en-US" dirty="0" smtClean="0"/>
              <a:t>一个</a:t>
            </a:r>
            <a:r>
              <a:rPr lang="zh-CN" altLang="en-US" dirty="0" smtClean="0">
                <a:solidFill>
                  <a:schemeClr val="accent2"/>
                </a:solidFill>
              </a:rPr>
              <a:t>有序森林</a:t>
            </a:r>
            <a:r>
              <a:rPr lang="en-US" altLang="zh-CN" dirty="0" smtClean="0"/>
              <a:t>O</a:t>
            </a:r>
            <a:r>
              <a:rPr lang="zh-CN" altLang="en-US" dirty="0" smtClean="0"/>
              <a:t>：</a:t>
            </a:r>
            <a:br>
              <a:rPr lang="zh-CN" altLang="en-US" dirty="0" smtClean="0"/>
            </a:br>
            <a:r>
              <a:rPr lang="zh-CN" altLang="en-US" dirty="0" smtClean="0"/>
              <a:t>或者为空集</a:t>
            </a:r>
            <a:r>
              <a:rPr lang="en-US" altLang="zh-CN" dirty="0" smtClean="0">
                <a:latin typeface="宋体" pitchFamily="2" charset="-122"/>
              </a:rPr>
              <a:t>Φ</a:t>
            </a:r>
            <a:r>
              <a:rPr lang="zh-CN" altLang="en-US" dirty="0" smtClean="0"/>
              <a:t>，</a:t>
            </a:r>
            <a:br>
              <a:rPr lang="zh-CN" altLang="en-US" dirty="0" smtClean="0"/>
            </a:br>
            <a:r>
              <a:rPr lang="zh-CN" altLang="en-US" dirty="0" smtClean="0"/>
              <a:t>或包含一个有序树</a:t>
            </a:r>
            <a:r>
              <a:rPr lang="en-US" altLang="zh-CN" dirty="0" smtClean="0"/>
              <a:t>T</a:t>
            </a:r>
            <a:r>
              <a:rPr lang="zh-CN" altLang="en-US" dirty="0" smtClean="0"/>
              <a:t>，称为有序森林的</a:t>
            </a:r>
            <a:r>
              <a:rPr lang="zh-CN" altLang="en-US" dirty="0" smtClean="0">
                <a:solidFill>
                  <a:schemeClr val="accent2"/>
                </a:solidFill>
              </a:rPr>
              <a:t>第一树</a:t>
            </a:r>
            <a:r>
              <a:rPr lang="zh-CN" altLang="en-US" dirty="0" smtClean="0"/>
              <a:t>，</a:t>
            </a:r>
            <a:br>
              <a:rPr lang="zh-CN" altLang="en-US" dirty="0" smtClean="0"/>
            </a:br>
            <a:r>
              <a:rPr lang="zh-CN" altLang="en-US" dirty="0" smtClean="0"/>
              <a:t>和另一个有序森林</a:t>
            </a:r>
            <a:r>
              <a:rPr lang="en-US" altLang="zh-CN" dirty="0" smtClean="0"/>
              <a:t>O’</a:t>
            </a:r>
            <a:r>
              <a:rPr lang="zh-CN" altLang="en-US" dirty="0" smtClean="0"/>
              <a:t>（包含有序森林的其它树），可表示为</a:t>
            </a:r>
            <a:r>
              <a:rPr lang="en-US" altLang="zh-CN" dirty="0" smtClean="0"/>
              <a:t>O={T, O’}</a:t>
            </a:r>
          </a:p>
          <a:p>
            <a:pPr eaLnBrk="1" hangingPunct="1"/>
            <a:r>
              <a:rPr lang="zh-CN" altLang="en-US" dirty="0" smtClean="0"/>
              <a:t>有序树－有序森林：间接递归定义</a:t>
            </a:r>
          </a:p>
        </p:txBody>
      </p:sp>
      <p:sp>
        <p:nvSpPr>
          <p:cNvPr id="5427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0F7EEFC-2DB2-42CD-8667-4EAB29E447FB}" type="slidenum">
              <a:rPr lang="en-US" altLang="en-US" smtClean="0">
                <a:solidFill>
                  <a:srgbClr val="4B4B4B"/>
                </a:solidFill>
              </a:rPr>
              <a:pPr eaLnBrk="1" hangingPunct="1"/>
              <a:t>14</a:t>
            </a:fld>
            <a:endParaRPr lang="en-US" altLang="en-US" smtClean="0">
              <a:solidFill>
                <a:srgbClr val="4B4B4B"/>
              </a:solidFill>
            </a:endParaRPr>
          </a:p>
        </p:txBody>
      </p:sp>
      <p:pic>
        <p:nvPicPr>
          <p:cNvPr id="5" name="Picture 4" descr="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93" y="3556427"/>
            <a:ext cx="7961312" cy="270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5861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课堂练习</a:t>
            </a:r>
          </a:p>
        </p:txBody>
      </p:sp>
      <p:sp>
        <p:nvSpPr>
          <p:cNvPr id="56323" name="内容占位符 2"/>
          <p:cNvSpPr>
            <a:spLocks noGrp="1"/>
          </p:cNvSpPr>
          <p:nvPr>
            <p:ph idx="1"/>
          </p:nvPr>
        </p:nvSpPr>
        <p:spPr/>
        <p:txBody>
          <a:bodyPr/>
          <a:lstStyle/>
          <a:p>
            <a:r>
              <a:rPr lang="zh-CN" altLang="en-US" smtClean="0"/>
              <a:t>一棵有</a:t>
            </a:r>
            <a:r>
              <a:rPr lang="en-US" altLang="zh-CN" smtClean="0"/>
              <a:t>n</a:t>
            </a:r>
            <a:r>
              <a:rPr lang="zh-CN" altLang="en-US" smtClean="0"/>
              <a:t>个结点的树的所有结点的度数之和是多少？</a:t>
            </a:r>
            <a:endParaRPr lang="en-US" altLang="zh-CN" smtClean="0"/>
          </a:p>
          <a:p>
            <a:endParaRPr lang="en-US" altLang="zh-CN" smtClean="0"/>
          </a:p>
        </p:txBody>
      </p:sp>
      <p:sp>
        <p:nvSpPr>
          <p:cNvPr id="5632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C551E37-BA69-4964-A757-F12A86C42100}" type="slidenum">
              <a:rPr lang="en-US" altLang="en-US" smtClean="0">
                <a:solidFill>
                  <a:srgbClr val="4B4B4B"/>
                </a:solidFill>
              </a:rPr>
              <a:pPr eaLnBrk="1" hangingPunct="1"/>
              <a:t>15</a:t>
            </a:fld>
            <a:endParaRPr lang="en-US" altLang="en-US" smtClean="0">
              <a:solidFill>
                <a:srgbClr val="4B4B4B"/>
              </a:solidFill>
            </a:endParaRPr>
          </a:p>
        </p:txBody>
      </p:sp>
    </p:spTree>
    <p:extLst>
      <p:ext uri="{BB962C8B-B14F-4D97-AF65-F5344CB8AC3E}">
        <p14:creationId xmlns:p14="http://schemas.microsoft.com/office/powerpoint/2010/main" val="7050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主要内容</a:t>
            </a:r>
          </a:p>
        </p:txBody>
      </p:sp>
      <p:sp>
        <p:nvSpPr>
          <p:cNvPr id="57347" name="内容占位符 2"/>
          <p:cNvSpPr>
            <a:spLocks noGrp="1"/>
          </p:cNvSpPr>
          <p:nvPr>
            <p:ph idx="1"/>
          </p:nvPr>
        </p:nvSpPr>
        <p:spPr/>
        <p:txBody>
          <a:bodyPr/>
          <a:lstStyle/>
          <a:p>
            <a:r>
              <a:rPr lang="zh-CN" altLang="en-US" smtClean="0"/>
              <a:t>树的一般定义</a:t>
            </a:r>
            <a:endParaRPr lang="en-US" altLang="zh-CN" smtClean="0"/>
          </a:p>
          <a:p>
            <a:r>
              <a:rPr lang="zh-CN" altLang="en-US" smtClean="0">
                <a:solidFill>
                  <a:srgbClr val="FF0000"/>
                </a:solidFill>
              </a:rPr>
              <a:t>二叉树的定义和操作</a:t>
            </a:r>
            <a:endParaRPr lang="en-US" altLang="zh-CN" smtClean="0">
              <a:solidFill>
                <a:srgbClr val="FF0000"/>
              </a:solidFill>
            </a:endParaRPr>
          </a:p>
          <a:p>
            <a:r>
              <a:rPr lang="zh-CN" altLang="en-US" smtClean="0"/>
              <a:t>二叉树的遍历</a:t>
            </a:r>
            <a:endParaRPr lang="en-US" altLang="zh-CN" smtClean="0"/>
          </a:p>
          <a:p>
            <a:endParaRPr lang="zh-CN" altLang="en-US" smtClean="0"/>
          </a:p>
        </p:txBody>
      </p:sp>
      <p:sp>
        <p:nvSpPr>
          <p:cNvPr id="5734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61EAFFC-7DE6-4197-B542-1D0931B2A482}" type="slidenum">
              <a:rPr lang="en-US" altLang="en-US" smtClean="0">
                <a:solidFill>
                  <a:srgbClr val="4B4B4B"/>
                </a:solidFill>
              </a:rPr>
              <a:pPr eaLnBrk="1" hangingPunct="1"/>
              <a:t>16</a:t>
            </a:fld>
            <a:endParaRPr lang="en-US" altLang="en-US" smtClean="0">
              <a:solidFill>
                <a:srgbClr val="4B4B4B"/>
              </a:solidFill>
            </a:endParaRPr>
          </a:p>
        </p:txBody>
      </p:sp>
    </p:spTree>
    <p:extLst>
      <p:ext uri="{BB962C8B-B14F-4D97-AF65-F5344CB8AC3E}">
        <p14:creationId xmlns:p14="http://schemas.microsoft.com/office/powerpoint/2010/main" val="231068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二叉树</a:t>
            </a:r>
          </a:p>
        </p:txBody>
      </p:sp>
      <p:sp>
        <p:nvSpPr>
          <p:cNvPr id="58371" name="Rectangle 3"/>
          <p:cNvSpPr>
            <a:spLocks noGrp="1" noChangeArrowheads="1"/>
          </p:cNvSpPr>
          <p:nvPr>
            <p:ph type="body" idx="1"/>
          </p:nvPr>
        </p:nvSpPr>
        <p:spPr>
          <a:xfrm>
            <a:off x="1182688" y="1371600"/>
            <a:ext cx="7772400" cy="3886200"/>
          </a:xfrm>
        </p:spPr>
        <p:txBody>
          <a:bodyPr/>
          <a:lstStyle/>
          <a:p>
            <a:pPr eaLnBrk="1" hangingPunct="1"/>
            <a:r>
              <a:rPr lang="zh-CN" altLang="en-US" smtClean="0">
                <a:solidFill>
                  <a:schemeClr val="accent2"/>
                </a:solidFill>
              </a:rPr>
              <a:t>定义</a:t>
            </a:r>
            <a:r>
              <a:rPr lang="zh-CN" altLang="en-US" smtClean="0"/>
              <a:t>： </a:t>
            </a:r>
            <a:br>
              <a:rPr lang="zh-CN" altLang="en-US" smtClean="0"/>
            </a:br>
            <a:r>
              <a:rPr lang="zh-CN" altLang="en-US" smtClean="0">
                <a:solidFill>
                  <a:schemeClr val="accent2"/>
                </a:solidFill>
              </a:rPr>
              <a:t>二叉树</a:t>
            </a:r>
            <a:r>
              <a:rPr lang="zh-CN" altLang="en-US" smtClean="0"/>
              <a:t>（</a:t>
            </a:r>
            <a:r>
              <a:rPr lang="en-US" altLang="zh-CN" smtClean="0">
                <a:solidFill>
                  <a:schemeClr val="hlink"/>
                </a:solidFill>
              </a:rPr>
              <a:t>binary tree</a:t>
            </a:r>
            <a:r>
              <a:rPr lang="zh-CN" altLang="en-US" smtClean="0"/>
              <a:t>）</a:t>
            </a:r>
            <a:r>
              <a:rPr lang="en-US" altLang="zh-CN" smtClean="0"/>
              <a:t>t</a:t>
            </a:r>
            <a:r>
              <a:rPr lang="zh-CN" altLang="en-US" smtClean="0"/>
              <a:t>是有限元素集合：</a:t>
            </a:r>
            <a:br>
              <a:rPr lang="zh-CN" altLang="en-US" smtClean="0"/>
            </a:br>
            <a:r>
              <a:rPr lang="zh-CN" altLang="en-US" smtClean="0"/>
              <a:t>或者为空；</a:t>
            </a:r>
            <a:br>
              <a:rPr lang="zh-CN" altLang="en-US" smtClean="0"/>
            </a:br>
            <a:r>
              <a:rPr lang="zh-CN" altLang="en-US" smtClean="0"/>
              <a:t>或者，有一个特殊元素</a:t>
            </a:r>
            <a:r>
              <a:rPr lang="zh-CN" altLang="en-US" smtClean="0">
                <a:solidFill>
                  <a:schemeClr val="accent2"/>
                </a:solidFill>
              </a:rPr>
              <a:t>根</a:t>
            </a:r>
            <a:r>
              <a:rPr lang="zh-CN" altLang="en-US" smtClean="0"/>
              <a:t>，余下的元素构成</a:t>
            </a:r>
            <a:r>
              <a:rPr lang="en-US" altLang="zh-CN" smtClean="0"/>
              <a:t>2</a:t>
            </a:r>
            <a:r>
              <a:rPr lang="zh-CN" altLang="en-US" smtClean="0"/>
              <a:t>个二叉树（可以为空）</a:t>
            </a:r>
            <a:r>
              <a:rPr lang="en-US" altLang="zh-CN" smtClean="0"/>
              <a:t>——t</a:t>
            </a:r>
            <a:r>
              <a:rPr lang="zh-CN" altLang="en-US" smtClean="0"/>
              <a:t>的</a:t>
            </a:r>
            <a:r>
              <a:rPr lang="zh-CN" altLang="en-US" smtClean="0">
                <a:solidFill>
                  <a:schemeClr val="accent2"/>
                </a:solidFill>
              </a:rPr>
              <a:t>左子树</a:t>
            </a:r>
            <a:r>
              <a:rPr lang="zh-CN" altLang="en-US" smtClean="0"/>
              <a:t>和</a:t>
            </a:r>
            <a:r>
              <a:rPr lang="zh-CN" altLang="en-US" smtClean="0">
                <a:solidFill>
                  <a:schemeClr val="accent2"/>
                </a:solidFill>
              </a:rPr>
              <a:t>右子树</a:t>
            </a:r>
          </a:p>
        </p:txBody>
      </p:sp>
      <p:sp>
        <p:nvSpPr>
          <p:cNvPr id="583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D8A2723-10A1-4CB8-B511-71A82B54CD68}" type="slidenum">
              <a:rPr lang="en-US" altLang="en-US" smtClean="0">
                <a:solidFill>
                  <a:srgbClr val="4B4B4B"/>
                </a:solidFill>
              </a:rPr>
              <a:pPr eaLnBrk="1" hangingPunct="1"/>
              <a:t>17</a:t>
            </a:fld>
            <a:endParaRPr lang="en-US" altLang="en-US" smtClean="0">
              <a:solidFill>
                <a:srgbClr val="4B4B4B"/>
              </a:solidFill>
            </a:endParaRPr>
          </a:p>
        </p:txBody>
      </p:sp>
    </p:spTree>
    <p:extLst>
      <p:ext uri="{BB962C8B-B14F-4D97-AF65-F5344CB8AC3E}">
        <p14:creationId xmlns:p14="http://schemas.microsoft.com/office/powerpoint/2010/main" val="2181918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二叉树和树的根本区别</a:t>
            </a:r>
          </a:p>
        </p:txBody>
      </p:sp>
      <p:sp>
        <p:nvSpPr>
          <p:cNvPr id="59395" name="Rectangle 3"/>
          <p:cNvSpPr>
            <a:spLocks noGrp="1" noChangeArrowheads="1"/>
          </p:cNvSpPr>
          <p:nvPr>
            <p:ph type="body" idx="1"/>
          </p:nvPr>
        </p:nvSpPr>
        <p:spPr>
          <a:xfrm>
            <a:off x="1182688" y="1371600"/>
            <a:ext cx="7772400" cy="5334000"/>
          </a:xfrm>
        </p:spPr>
        <p:txBody>
          <a:bodyPr/>
          <a:lstStyle/>
          <a:p>
            <a:pPr eaLnBrk="1" hangingPunct="1"/>
            <a:r>
              <a:rPr lang="zh-CN" altLang="en-US" dirty="0" smtClean="0"/>
              <a:t>二叉树每个节点都恰好有两棵子树（可以为空）</a:t>
            </a:r>
            <a:br>
              <a:rPr lang="zh-CN" altLang="en-US" dirty="0" smtClean="0"/>
            </a:br>
            <a:r>
              <a:rPr lang="zh-CN" altLang="en-US" dirty="0" smtClean="0"/>
              <a:t>树中每个节点可有若干子树</a:t>
            </a:r>
          </a:p>
          <a:p>
            <a:pPr eaLnBrk="1" hangingPunct="1"/>
            <a:r>
              <a:rPr lang="zh-CN" altLang="en-US" dirty="0" smtClean="0"/>
              <a:t>二叉树每个节点的子树是有序的</a:t>
            </a:r>
            <a:r>
              <a:rPr lang="en-US" altLang="zh-CN" dirty="0" smtClean="0"/>
              <a:t>——“</a:t>
            </a:r>
            <a:r>
              <a:rPr lang="zh-CN" altLang="en-US" dirty="0" smtClean="0"/>
              <a:t>左”、“右”</a:t>
            </a:r>
            <a:br>
              <a:rPr lang="zh-CN" altLang="en-US" dirty="0" smtClean="0"/>
            </a:br>
            <a:r>
              <a:rPr lang="zh-CN" altLang="en-US" dirty="0" smtClean="0"/>
              <a:t>树的子树间是无序的</a:t>
            </a:r>
          </a:p>
        </p:txBody>
      </p:sp>
      <p:sp>
        <p:nvSpPr>
          <p:cNvPr id="5939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85FE8AD-479F-4F91-A36A-47D97D97AEC3}" type="slidenum">
              <a:rPr lang="en-US" altLang="en-US" smtClean="0">
                <a:solidFill>
                  <a:srgbClr val="4B4B4B"/>
                </a:solidFill>
              </a:rPr>
              <a:pPr eaLnBrk="1" hangingPunct="1"/>
              <a:t>18</a:t>
            </a:fld>
            <a:endParaRPr lang="en-US" altLang="en-US" smtClean="0">
              <a:solidFill>
                <a:srgbClr val="4B4B4B"/>
              </a:solidFill>
            </a:endParaRPr>
          </a:p>
        </p:txBody>
      </p:sp>
    </p:spTree>
    <p:extLst>
      <p:ext uri="{BB962C8B-B14F-4D97-AF65-F5344CB8AC3E}">
        <p14:creationId xmlns:p14="http://schemas.microsoft.com/office/powerpoint/2010/main" val="193250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二叉树例</a:t>
            </a:r>
            <a:r>
              <a:rPr lang="en-US" altLang="zh-CN" smtClean="0"/>
              <a:t>——</a:t>
            </a:r>
            <a:r>
              <a:rPr lang="zh-CN" altLang="en-US" smtClean="0"/>
              <a:t>递归构造</a:t>
            </a:r>
          </a:p>
        </p:txBody>
      </p:sp>
      <p:sp>
        <p:nvSpPr>
          <p:cNvPr id="60419" name="Rectangle 3"/>
          <p:cNvSpPr>
            <a:spLocks noGrp="1" noChangeArrowheads="1"/>
          </p:cNvSpPr>
          <p:nvPr>
            <p:ph type="body" idx="1"/>
          </p:nvPr>
        </p:nvSpPr>
        <p:spPr/>
        <p:txBody>
          <a:bodyPr/>
          <a:lstStyle/>
          <a:p>
            <a:pPr eaLnBrk="1" hangingPunct="1"/>
            <a:r>
              <a:rPr lang="zh-CN" altLang="en-US" smtClean="0"/>
              <a:t>空二叉树</a:t>
            </a:r>
            <a:r>
              <a:rPr lang="en-US" altLang="zh-CN" smtClean="0"/>
              <a:t>——</a:t>
            </a:r>
            <a:r>
              <a:rPr lang="zh-CN" altLang="en-US" smtClean="0"/>
              <a:t>递归的停止</a:t>
            </a:r>
          </a:p>
          <a:p>
            <a:pPr eaLnBrk="1" hangingPunct="1"/>
            <a:r>
              <a:rPr lang="zh-CN" altLang="en-US" smtClean="0"/>
              <a:t>单一节点二叉树</a:t>
            </a:r>
          </a:p>
          <a:p>
            <a:pPr eaLnBrk="1" hangingPunct="1"/>
            <a:r>
              <a:rPr lang="zh-CN" altLang="en-US" smtClean="0"/>
              <a:t>两个节点：</a:t>
            </a:r>
            <a:br>
              <a:rPr lang="zh-CN" altLang="en-US" smtClean="0"/>
            </a:br>
            <a:r>
              <a:rPr lang="zh-CN" altLang="en-US" smtClean="0"/>
              <a:t/>
            </a:r>
            <a:br>
              <a:rPr lang="zh-CN" altLang="en-US" smtClean="0"/>
            </a:br>
            <a:r>
              <a:rPr lang="zh-CN" altLang="en-US" smtClean="0"/>
              <a:t/>
            </a:r>
            <a:br>
              <a:rPr lang="zh-CN" altLang="en-US" smtClean="0"/>
            </a:br>
            <a:r>
              <a:rPr lang="zh-CN" altLang="en-US" smtClean="0"/>
              <a:t>不同！不能表示为</a:t>
            </a:r>
          </a:p>
        </p:txBody>
      </p:sp>
      <p:pic>
        <p:nvPicPr>
          <p:cNvPr id="60420" name="Picture 4" descr="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625725"/>
            <a:ext cx="8921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5" descr="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625725"/>
            <a:ext cx="914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6" descr="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114800"/>
            <a:ext cx="3778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7E799BC-9302-485F-B7B5-429DEBAC0476}" type="slidenum">
              <a:rPr lang="en-US" altLang="en-US" smtClean="0">
                <a:solidFill>
                  <a:srgbClr val="4B4B4B"/>
                </a:solidFill>
              </a:rPr>
              <a:pPr eaLnBrk="1" hangingPunct="1"/>
              <a:t>19</a:t>
            </a:fld>
            <a:endParaRPr lang="en-US" altLang="en-US" smtClean="0">
              <a:solidFill>
                <a:srgbClr val="4B4B4B"/>
              </a:solidFill>
            </a:endParaRPr>
          </a:p>
        </p:txBody>
      </p:sp>
    </p:spTree>
    <p:extLst>
      <p:ext uri="{BB962C8B-B14F-4D97-AF65-F5344CB8AC3E}">
        <p14:creationId xmlns:p14="http://schemas.microsoft.com/office/powerpoint/2010/main" val="1085393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主要内容</a:t>
            </a:r>
          </a:p>
        </p:txBody>
      </p:sp>
      <p:sp>
        <p:nvSpPr>
          <p:cNvPr id="29699" name="内容占位符 2"/>
          <p:cNvSpPr>
            <a:spLocks noGrp="1"/>
          </p:cNvSpPr>
          <p:nvPr>
            <p:ph idx="1"/>
          </p:nvPr>
        </p:nvSpPr>
        <p:spPr/>
        <p:txBody>
          <a:bodyPr/>
          <a:lstStyle/>
          <a:p>
            <a:r>
              <a:rPr lang="zh-CN" altLang="en-US" dirty="0" smtClean="0">
                <a:solidFill>
                  <a:srgbClr val="FF0000"/>
                </a:solidFill>
              </a:rPr>
              <a:t>树的一般定义</a:t>
            </a:r>
            <a:endParaRPr lang="en-US" altLang="zh-CN" dirty="0" smtClean="0">
              <a:solidFill>
                <a:srgbClr val="FF0000"/>
              </a:solidFill>
            </a:endParaRPr>
          </a:p>
          <a:p>
            <a:r>
              <a:rPr lang="zh-CN" altLang="en-US" dirty="0" smtClean="0"/>
              <a:t>二叉树的定义和主要特征</a:t>
            </a:r>
            <a:endParaRPr lang="en-US" altLang="zh-CN" dirty="0" smtClean="0"/>
          </a:p>
          <a:p>
            <a:r>
              <a:rPr lang="zh-CN" altLang="en-US" dirty="0" smtClean="0"/>
              <a:t>树的存储方式</a:t>
            </a:r>
            <a:endParaRPr lang="en-US" altLang="zh-CN" dirty="0" smtClean="0"/>
          </a:p>
          <a:p>
            <a:r>
              <a:rPr lang="zh-CN" altLang="en-US" dirty="0" smtClean="0"/>
              <a:t>完全二叉树</a:t>
            </a:r>
            <a:endParaRPr lang="en-US" altLang="zh-CN" dirty="0" smtClean="0"/>
          </a:p>
          <a:p>
            <a:r>
              <a:rPr lang="zh-CN" altLang="en-US" dirty="0" smtClean="0"/>
              <a:t>二叉树的遍历</a:t>
            </a:r>
            <a:endParaRPr lang="en-US" altLang="zh-CN" dirty="0" smtClean="0"/>
          </a:p>
          <a:p>
            <a:r>
              <a:rPr lang="zh-CN" altLang="en-US" smtClean="0"/>
              <a:t>树与森林</a:t>
            </a:r>
            <a:endParaRPr lang="en-US" altLang="zh-CN" dirty="0" smtClean="0"/>
          </a:p>
          <a:p>
            <a:endParaRPr lang="zh-CN" altLang="en-US" dirty="0" smtClean="0"/>
          </a:p>
        </p:txBody>
      </p:sp>
      <p:sp>
        <p:nvSpPr>
          <p:cNvPr id="2970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5D27E64-3C0E-4D73-8B48-29F74076C1FD}" type="slidenum">
              <a:rPr lang="en-US" altLang="en-US" smtClean="0">
                <a:solidFill>
                  <a:srgbClr val="4B4B4B"/>
                </a:solidFill>
              </a:rPr>
              <a:pPr eaLnBrk="1" hangingPunct="1"/>
              <a:t>2</a:t>
            </a:fld>
            <a:endParaRPr lang="en-US" altLang="en-US" smtClean="0">
              <a:solidFill>
                <a:srgbClr val="4B4B4B"/>
              </a:solidFill>
            </a:endParaRPr>
          </a:p>
        </p:txBody>
      </p:sp>
    </p:spTree>
    <p:extLst>
      <p:ext uri="{BB962C8B-B14F-4D97-AF65-F5344CB8AC3E}">
        <p14:creationId xmlns:p14="http://schemas.microsoft.com/office/powerpoint/2010/main" val="414939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二叉树例</a:t>
            </a:r>
            <a:r>
              <a:rPr lang="en-US" altLang="zh-CN" smtClean="0"/>
              <a:t>——</a:t>
            </a:r>
            <a:r>
              <a:rPr lang="zh-CN" altLang="en-US" smtClean="0"/>
              <a:t>递归构造（续）</a:t>
            </a:r>
          </a:p>
        </p:txBody>
      </p:sp>
      <p:sp>
        <p:nvSpPr>
          <p:cNvPr id="61443" name="Rectangle 3"/>
          <p:cNvSpPr>
            <a:spLocks noGrp="1" noChangeArrowheads="1"/>
          </p:cNvSpPr>
          <p:nvPr>
            <p:ph type="body" idx="1"/>
          </p:nvPr>
        </p:nvSpPr>
        <p:spPr/>
        <p:txBody>
          <a:bodyPr/>
          <a:lstStyle/>
          <a:p>
            <a:pPr eaLnBrk="1" hangingPunct="1"/>
            <a:r>
              <a:rPr lang="zh-CN" altLang="en-US" smtClean="0"/>
              <a:t>三个节点</a:t>
            </a:r>
          </a:p>
          <a:p>
            <a:pPr lvl="1" eaLnBrk="1" hangingPunct="1"/>
            <a:r>
              <a:rPr lang="zh-CN" altLang="en-US" smtClean="0"/>
              <a:t>根＋左子树</a:t>
            </a:r>
            <a:r>
              <a:rPr lang="en-US" altLang="zh-CN" smtClean="0"/>
              <a:t>(2)</a:t>
            </a:r>
            <a:r>
              <a:rPr lang="zh-CN" altLang="en-US" smtClean="0"/>
              <a:t>＋右子树</a:t>
            </a:r>
            <a:r>
              <a:rPr lang="en-US" altLang="zh-CN" smtClean="0"/>
              <a:t>(0)</a:t>
            </a:r>
            <a:r>
              <a:rPr lang="zh-CN" altLang="en-US" smtClean="0"/>
              <a:t>、</a:t>
            </a:r>
            <a:r>
              <a:rPr lang="en-US" altLang="zh-CN" smtClean="0"/>
              <a:t>1</a:t>
            </a:r>
            <a:r>
              <a:rPr lang="zh-CN" altLang="en-US" smtClean="0"/>
              <a:t>＋</a:t>
            </a:r>
            <a:r>
              <a:rPr lang="en-US" altLang="zh-CN" smtClean="0"/>
              <a:t>1</a:t>
            </a:r>
            <a:r>
              <a:rPr lang="zh-CN" altLang="en-US" smtClean="0"/>
              <a:t>、</a:t>
            </a:r>
            <a:r>
              <a:rPr lang="en-US" altLang="zh-CN" smtClean="0"/>
              <a:t>0</a:t>
            </a:r>
            <a:r>
              <a:rPr lang="zh-CN" altLang="en-US" smtClean="0"/>
              <a:t>＋</a:t>
            </a:r>
            <a:r>
              <a:rPr lang="en-US" altLang="zh-CN" smtClean="0"/>
              <a:t>2</a:t>
            </a:r>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类似方式，可构造更大的二叉树</a:t>
            </a:r>
          </a:p>
        </p:txBody>
      </p:sp>
      <p:pic>
        <p:nvPicPr>
          <p:cNvPr id="61444" name="Picture 7" descr="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251" y="2716924"/>
            <a:ext cx="7685580" cy="185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50E42A6-1047-4B31-AC4E-900B225F711B}" type="slidenum">
              <a:rPr lang="en-US" altLang="en-US" smtClean="0">
                <a:solidFill>
                  <a:srgbClr val="4B4B4B"/>
                </a:solidFill>
              </a:rPr>
              <a:pPr eaLnBrk="1" hangingPunct="1"/>
              <a:t>20</a:t>
            </a:fld>
            <a:endParaRPr lang="en-US" altLang="en-US" smtClean="0">
              <a:solidFill>
                <a:srgbClr val="4B4B4B"/>
              </a:solidFill>
            </a:endParaRPr>
          </a:p>
        </p:txBody>
      </p:sp>
    </p:spTree>
    <p:extLst>
      <p:ext uri="{BB962C8B-B14F-4D97-AF65-F5344CB8AC3E}">
        <p14:creationId xmlns:p14="http://schemas.microsoft.com/office/powerpoint/2010/main" val="217808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二叉树例：表达式树</a:t>
            </a:r>
          </a:p>
        </p:txBody>
      </p:sp>
      <p:sp>
        <p:nvSpPr>
          <p:cNvPr id="62467" name="Rectangle 3"/>
          <p:cNvSpPr>
            <a:spLocks noGrp="1" noChangeArrowheads="1"/>
          </p:cNvSpPr>
          <p:nvPr>
            <p:ph type="body" idx="1"/>
          </p:nvPr>
        </p:nvSpPr>
        <p:spPr>
          <a:xfrm>
            <a:off x="5468938" y="1371600"/>
            <a:ext cx="3486150" cy="4724400"/>
          </a:xfrm>
        </p:spPr>
        <p:txBody>
          <a:bodyPr/>
          <a:lstStyle/>
          <a:p>
            <a:pPr marL="198438" indent="-198438" eaLnBrk="1" hangingPunct="1">
              <a:buFont typeface="Wingdings" pitchFamily="2" charset="2"/>
              <a:buAutoNum type="alphaLcParenR"/>
            </a:pPr>
            <a:r>
              <a:rPr lang="en-US" altLang="zh-CN" sz="2200" dirty="0" smtClean="0">
                <a:solidFill>
                  <a:srgbClr val="0000FF"/>
                </a:solidFill>
              </a:rPr>
              <a:t>a*b + c/d</a:t>
            </a:r>
          </a:p>
          <a:p>
            <a:pPr marL="198438" indent="-198438" eaLnBrk="1" hangingPunct="1">
              <a:buFont typeface="Wingdings" pitchFamily="2" charset="2"/>
              <a:buAutoNum type="alphaLcParenR"/>
            </a:pPr>
            <a:r>
              <a:rPr lang="en-US" altLang="zh-CN" sz="2200" dirty="0" err="1" smtClean="0">
                <a:solidFill>
                  <a:srgbClr val="0000FF"/>
                </a:solidFill>
              </a:rPr>
              <a:t>a+b+c+d</a:t>
            </a:r>
            <a:endParaRPr lang="en-US" altLang="zh-CN" sz="2200" dirty="0" smtClean="0">
              <a:solidFill>
                <a:srgbClr val="0000FF"/>
              </a:solidFill>
            </a:endParaRPr>
          </a:p>
          <a:p>
            <a:pPr marL="198438" indent="-198438" eaLnBrk="1" hangingPunct="1">
              <a:buFont typeface="Wingdings" pitchFamily="2" charset="2"/>
              <a:buAutoNum type="alphaLcParenR"/>
            </a:pPr>
            <a:r>
              <a:rPr lang="en-US" altLang="zh-CN" sz="2200" dirty="0" smtClean="0">
                <a:solidFill>
                  <a:srgbClr val="0000FF"/>
                </a:solidFill>
              </a:rPr>
              <a:t>(-a+(</a:t>
            </a:r>
            <a:r>
              <a:rPr lang="en-US" altLang="zh-CN" sz="2200" dirty="0" err="1" smtClean="0">
                <a:solidFill>
                  <a:srgbClr val="0000FF"/>
                </a:solidFill>
              </a:rPr>
              <a:t>x+y</a:t>
            </a:r>
            <a:r>
              <a:rPr lang="en-US" altLang="zh-CN" sz="2200" dirty="0" smtClean="0">
                <a:solidFill>
                  <a:srgbClr val="0000FF"/>
                </a:solidFill>
              </a:rPr>
              <a:t>))/(+b*(c*a))</a:t>
            </a:r>
          </a:p>
          <a:p>
            <a:pPr marL="0" indent="0" eaLnBrk="1" hangingPunct="1">
              <a:buNone/>
            </a:pPr>
            <a:endParaRPr lang="en-US" altLang="zh-CN" sz="2200" dirty="0" smtClean="0">
              <a:solidFill>
                <a:srgbClr val="0000FF"/>
              </a:solidFill>
            </a:endParaRPr>
          </a:p>
        </p:txBody>
      </p:sp>
      <p:pic>
        <p:nvPicPr>
          <p:cNvPr id="62468" name="Picture 4" descr="expr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5349875"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F4B1D36-8FD1-4667-9B58-67E7AEACF991}" type="slidenum">
              <a:rPr lang="en-US" altLang="en-US" smtClean="0">
                <a:solidFill>
                  <a:srgbClr val="4B4B4B"/>
                </a:solidFill>
              </a:rPr>
              <a:pPr eaLnBrk="1" hangingPunct="1"/>
              <a:t>21</a:t>
            </a:fld>
            <a:endParaRPr lang="en-US" altLang="en-US" smtClean="0">
              <a:solidFill>
                <a:srgbClr val="4B4B4B"/>
              </a:solidFill>
            </a:endParaRPr>
          </a:p>
        </p:txBody>
      </p:sp>
    </p:spTree>
    <p:extLst>
      <p:ext uri="{BB962C8B-B14F-4D97-AF65-F5344CB8AC3E}">
        <p14:creationId xmlns:p14="http://schemas.microsoft.com/office/powerpoint/2010/main" val="4229074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后缀表达式建表达式树</a:t>
            </a:r>
            <a:endParaRPr lang="zh-CN" altLang="en-US" dirty="0"/>
          </a:p>
        </p:txBody>
      </p:sp>
      <p:sp>
        <p:nvSpPr>
          <p:cNvPr id="3" name="内容占位符 2"/>
          <p:cNvSpPr>
            <a:spLocks noGrp="1"/>
          </p:cNvSpPr>
          <p:nvPr>
            <p:ph idx="1"/>
          </p:nvPr>
        </p:nvSpPr>
        <p:spPr/>
        <p:txBody>
          <a:bodyPr/>
          <a:lstStyle/>
          <a:p>
            <a:r>
              <a:rPr lang="zh-CN" altLang="en-US" dirty="0" smtClean="0">
                <a:solidFill>
                  <a:srgbClr val="454545"/>
                </a:solidFill>
                <a:latin typeface="PingFang SC"/>
              </a:rPr>
              <a:t>一</a:t>
            </a:r>
            <a:r>
              <a:rPr lang="zh-CN" altLang="en-US" dirty="0">
                <a:solidFill>
                  <a:srgbClr val="454545"/>
                </a:solidFill>
                <a:latin typeface="PingFang SC"/>
              </a:rPr>
              <a:t>次一个符号地读入表达式</a:t>
            </a:r>
            <a:r>
              <a:rPr lang="zh-CN" altLang="en-US" dirty="0" smtClean="0">
                <a:solidFill>
                  <a:srgbClr val="454545"/>
                </a:solidFill>
                <a:latin typeface="PingFang SC"/>
              </a:rPr>
              <a:t>。</a:t>
            </a:r>
            <a:endParaRPr lang="en-US" altLang="zh-CN" dirty="0" smtClean="0">
              <a:solidFill>
                <a:srgbClr val="454545"/>
              </a:solidFill>
              <a:latin typeface="PingFang SC"/>
            </a:endParaRPr>
          </a:p>
          <a:p>
            <a:r>
              <a:rPr lang="zh-CN" altLang="en-US" dirty="0" smtClean="0">
                <a:solidFill>
                  <a:srgbClr val="454545"/>
                </a:solidFill>
                <a:latin typeface="PingFang SC"/>
              </a:rPr>
              <a:t>如果</a:t>
            </a:r>
            <a:r>
              <a:rPr lang="zh-CN" altLang="en-US" dirty="0">
                <a:solidFill>
                  <a:srgbClr val="454545"/>
                </a:solidFill>
                <a:latin typeface="PingFang SC"/>
              </a:rPr>
              <a:t>符号是操作数，那么就建立一个单结点树并将它推入栈中</a:t>
            </a:r>
            <a:r>
              <a:rPr lang="zh-CN" altLang="en-US" dirty="0" smtClean="0">
                <a:solidFill>
                  <a:srgbClr val="454545"/>
                </a:solidFill>
                <a:latin typeface="PingFang SC"/>
              </a:rPr>
              <a:t>。</a:t>
            </a:r>
            <a:endParaRPr lang="en-US" altLang="zh-CN" dirty="0" smtClean="0">
              <a:solidFill>
                <a:srgbClr val="454545"/>
              </a:solidFill>
              <a:latin typeface="PingFang SC"/>
            </a:endParaRPr>
          </a:p>
          <a:p>
            <a:r>
              <a:rPr lang="zh-CN" altLang="en-US" dirty="0" smtClean="0">
                <a:solidFill>
                  <a:srgbClr val="454545"/>
                </a:solidFill>
                <a:latin typeface="PingFang SC"/>
              </a:rPr>
              <a:t>如果</a:t>
            </a:r>
            <a:r>
              <a:rPr lang="zh-CN" altLang="en-US" dirty="0">
                <a:solidFill>
                  <a:srgbClr val="454545"/>
                </a:solidFill>
                <a:latin typeface="PingFang SC"/>
              </a:rPr>
              <a:t>符号是操作符，那么就从栈中弹出两棵树</a:t>
            </a:r>
            <a:r>
              <a:rPr lang="en-US" altLang="zh-CN" dirty="0">
                <a:solidFill>
                  <a:srgbClr val="454545"/>
                </a:solidFill>
                <a:latin typeface="PingFang SC"/>
              </a:rPr>
              <a:t>T1</a:t>
            </a:r>
            <a:r>
              <a:rPr lang="zh-CN" altLang="en-US" dirty="0">
                <a:solidFill>
                  <a:srgbClr val="454545"/>
                </a:solidFill>
                <a:latin typeface="PingFang SC"/>
              </a:rPr>
              <a:t>和</a:t>
            </a:r>
            <a:r>
              <a:rPr lang="en-US" altLang="zh-CN" dirty="0">
                <a:solidFill>
                  <a:srgbClr val="454545"/>
                </a:solidFill>
                <a:latin typeface="PingFang SC"/>
              </a:rPr>
              <a:t>T2</a:t>
            </a:r>
            <a:r>
              <a:rPr lang="en-US" altLang="zh-CN" dirty="0" smtClean="0">
                <a:solidFill>
                  <a:srgbClr val="454545"/>
                </a:solidFill>
                <a:latin typeface="PingFang SC"/>
              </a:rPr>
              <a:t>(</a:t>
            </a:r>
            <a:r>
              <a:rPr lang="zh-CN" altLang="en-US" dirty="0" smtClean="0">
                <a:solidFill>
                  <a:srgbClr val="454545"/>
                </a:solidFill>
                <a:latin typeface="PingFang SC"/>
              </a:rPr>
              <a:t>先</a:t>
            </a:r>
            <a:r>
              <a:rPr lang="zh-CN" altLang="en-US" dirty="0">
                <a:solidFill>
                  <a:srgbClr val="454545"/>
                </a:solidFill>
                <a:latin typeface="PingFang SC"/>
              </a:rPr>
              <a:t>弹</a:t>
            </a:r>
            <a:r>
              <a:rPr lang="zh-CN" altLang="en-US" dirty="0" smtClean="0">
                <a:solidFill>
                  <a:srgbClr val="454545"/>
                </a:solidFill>
                <a:latin typeface="PingFang SC"/>
              </a:rPr>
              <a:t>出的作为右子树</a:t>
            </a:r>
            <a:r>
              <a:rPr lang="en-US" altLang="zh-CN" dirty="0" smtClean="0">
                <a:solidFill>
                  <a:srgbClr val="454545"/>
                </a:solidFill>
                <a:latin typeface="PingFang SC"/>
              </a:rPr>
              <a:t>)</a:t>
            </a:r>
            <a:r>
              <a:rPr lang="zh-CN" altLang="en-US" dirty="0">
                <a:solidFill>
                  <a:srgbClr val="454545"/>
                </a:solidFill>
                <a:latin typeface="PingFang SC"/>
              </a:rPr>
              <a:t>并形成一棵新的树，该树的根就是操作符，它的左、右儿子分别是</a:t>
            </a:r>
            <a:r>
              <a:rPr lang="en-US" altLang="zh-CN" dirty="0" smtClean="0">
                <a:solidFill>
                  <a:srgbClr val="454545"/>
                </a:solidFill>
                <a:latin typeface="PingFang SC"/>
              </a:rPr>
              <a:t>T1</a:t>
            </a:r>
            <a:r>
              <a:rPr lang="zh-CN" altLang="en-US" dirty="0" smtClean="0">
                <a:solidFill>
                  <a:srgbClr val="454545"/>
                </a:solidFill>
                <a:latin typeface="PingFang SC"/>
              </a:rPr>
              <a:t>和</a:t>
            </a:r>
            <a:r>
              <a:rPr lang="en-US" altLang="zh-CN" dirty="0" smtClean="0">
                <a:solidFill>
                  <a:srgbClr val="454545"/>
                </a:solidFill>
                <a:latin typeface="PingFang SC"/>
              </a:rPr>
              <a:t>T2</a:t>
            </a:r>
            <a:r>
              <a:rPr lang="zh-CN" altLang="en-US" dirty="0" smtClean="0">
                <a:solidFill>
                  <a:srgbClr val="454545"/>
                </a:solidFill>
                <a:latin typeface="PingFang SC"/>
              </a:rPr>
              <a:t>。</a:t>
            </a:r>
            <a:r>
              <a:rPr lang="zh-CN" altLang="en-US" dirty="0">
                <a:solidFill>
                  <a:srgbClr val="454545"/>
                </a:solidFill>
                <a:latin typeface="PingFang SC"/>
              </a:rPr>
              <a:t>然后将指向这颗树的指针压入栈中</a:t>
            </a:r>
            <a:r>
              <a:rPr lang="zh-CN" altLang="en-US" dirty="0" smtClean="0">
                <a:solidFill>
                  <a:srgbClr val="454545"/>
                </a:solidFill>
                <a:latin typeface="PingFang SC"/>
              </a:rPr>
              <a:t>。继续读入下一个符号</a:t>
            </a:r>
            <a:endParaRPr lang="en-US" altLang="zh-CN" dirty="0" smtClean="0">
              <a:solidFill>
                <a:srgbClr val="454545"/>
              </a:solidFill>
              <a:latin typeface="PingFang SC"/>
            </a:endParaRPr>
          </a:p>
          <a:p>
            <a:r>
              <a:rPr lang="en-US" altLang="zh-CN" dirty="0" err="1"/>
              <a:t>ab+cde</a:t>
            </a:r>
            <a:r>
              <a:rPr lang="en-US" altLang="zh-CN"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rtl="0"/>
            <a:fld id="{71B7BAC7-FE87-40F6-AA24-4F4685D1B022}" type="slidenum">
              <a:rPr lang="en-US" altLang="zh-CN" noProof="0" smtClean="0"/>
              <a:t>22</a:t>
            </a:fld>
            <a:endParaRPr lang="zh-CN" altLang="en-US" noProof="0" dirty="0"/>
          </a:p>
        </p:txBody>
      </p:sp>
    </p:spTree>
    <p:extLst>
      <p:ext uri="{BB962C8B-B14F-4D97-AF65-F5344CB8AC3E}">
        <p14:creationId xmlns:p14="http://schemas.microsoft.com/office/powerpoint/2010/main" val="337823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二叉树的特性</a:t>
            </a:r>
          </a:p>
        </p:txBody>
      </p:sp>
      <p:sp>
        <p:nvSpPr>
          <p:cNvPr id="63491" name="Rectangle 3"/>
          <p:cNvSpPr>
            <a:spLocks noGrp="1" noChangeArrowheads="1"/>
          </p:cNvSpPr>
          <p:nvPr>
            <p:ph type="body" idx="1"/>
          </p:nvPr>
        </p:nvSpPr>
        <p:spPr/>
        <p:txBody>
          <a:bodyPr/>
          <a:lstStyle/>
          <a:p>
            <a:pPr eaLnBrk="1" hangingPunct="1"/>
            <a:r>
              <a:rPr lang="zh-CN" altLang="en-US" smtClean="0">
                <a:solidFill>
                  <a:schemeClr val="accent2"/>
                </a:solidFill>
              </a:rPr>
              <a:t>特性</a:t>
            </a:r>
            <a:r>
              <a:rPr lang="en-US" altLang="zh-CN" smtClean="0">
                <a:solidFill>
                  <a:schemeClr val="accent2"/>
                </a:solidFill>
              </a:rPr>
              <a:t>1</a:t>
            </a:r>
            <a:r>
              <a:rPr lang="en-US" altLang="zh-CN" smtClean="0"/>
              <a:t> </a:t>
            </a:r>
            <a:r>
              <a:rPr lang="zh-CN" altLang="en-US" smtClean="0"/>
              <a:t>包含</a:t>
            </a:r>
            <a:r>
              <a:rPr lang="en-US" altLang="zh-CN" i="1" smtClean="0"/>
              <a:t>n </a:t>
            </a:r>
            <a:r>
              <a:rPr lang="en-US" altLang="zh-CN" smtClean="0"/>
              <a:t>(</a:t>
            </a:r>
            <a:r>
              <a:rPr lang="en-US" altLang="zh-CN" i="1" smtClean="0"/>
              <a:t>n</a:t>
            </a:r>
            <a:r>
              <a:rPr lang="en-US" altLang="zh-CN" smtClean="0"/>
              <a:t>&gt;0)</a:t>
            </a:r>
            <a:r>
              <a:rPr lang="zh-CN" altLang="en-US" smtClean="0"/>
              <a:t>个节点的二叉树边数为</a:t>
            </a:r>
            <a:r>
              <a:rPr lang="en-US" altLang="zh-CN" i="1" smtClean="0"/>
              <a:t>n</a:t>
            </a:r>
            <a:r>
              <a:rPr lang="en-US" altLang="zh-CN" smtClean="0"/>
              <a:t>-1</a:t>
            </a:r>
          </a:p>
          <a:p>
            <a:pPr eaLnBrk="1" hangingPunct="1">
              <a:buFont typeface="Wingdings" pitchFamily="2" charset="2"/>
              <a:buNone/>
            </a:pPr>
            <a:r>
              <a:rPr lang="zh-CN" altLang="en-US" smtClean="0"/>
              <a:t>证明</a:t>
            </a:r>
            <a:br>
              <a:rPr lang="zh-CN" altLang="en-US" smtClean="0"/>
            </a:br>
            <a:r>
              <a:rPr lang="zh-CN" altLang="en-US" smtClean="0"/>
              <a:t>二叉树中每个节点（除根节点，共</a:t>
            </a:r>
            <a:r>
              <a:rPr lang="en-US" altLang="zh-CN" smtClean="0"/>
              <a:t>n-1</a:t>
            </a:r>
            <a:r>
              <a:rPr lang="zh-CN" altLang="en-US" smtClean="0"/>
              <a:t>个节点） 有且只有一个父节点</a:t>
            </a:r>
            <a:br>
              <a:rPr lang="zh-CN" altLang="en-US" smtClean="0"/>
            </a:br>
            <a:r>
              <a:rPr lang="zh-CN" altLang="en-US" smtClean="0"/>
              <a:t>每个子节点与父节点间有且只有一条边</a:t>
            </a:r>
            <a:br>
              <a:rPr lang="zh-CN" altLang="en-US" smtClean="0"/>
            </a:br>
            <a:r>
              <a:rPr lang="zh-CN" altLang="en-US" smtClean="0">
                <a:sym typeface="Wingdings" pitchFamily="2" charset="2"/>
              </a:rPr>
              <a:t></a:t>
            </a:r>
            <a:r>
              <a:rPr lang="zh-CN" altLang="en-US" smtClean="0"/>
              <a:t>边数为</a:t>
            </a:r>
            <a:r>
              <a:rPr lang="en-US" altLang="zh-CN" i="1" smtClean="0"/>
              <a:t>n</a:t>
            </a:r>
            <a:r>
              <a:rPr lang="en-US" altLang="zh-CN" smtClean="0"/>
              <a:t>-1</a:t>
            </a:r>
          </a:p>
        </p:txBody>
      </p:sp>
      <p:sp>
        <p:nvSpPr>
          <p:cNvPr id="634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3236486-FF62-46C9-AAC2-E7EA3FF00331}" type="slidenum">
              <a:rPr lang="en-US" altLang="en-US" smtClean="0">
                <a:solidFill>
                  <a:srgbClr val="4B4B4B"/>
                </a:solidFill>
              </a:rPr>
              <a:pPr eaLnBrk="1" hangingPunct="1"/>
              <a:t>23</a:t>
            </a:fld>
            <a:endParaRPr lang="en-US" altLang="en-US" smtClean="0">
              <a:solidFill>
                <a:srgbClr val="4B4B4B"/>
              </a:solidFill>
            </a:endParaRPr>
          </a:p>
        </p:txBody>
      </p:sp>
    </p:spTree>
    <p:extLst>
      <p:ext uri="{BB962C8B-B14F-4D97-AF65-F5344CB8AC3E}">
        <p14:creationId xmlns:p14="http://schemas.microsoft.com/office/powerpoint/2010/main" val="4258519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特性</a:t>
            </a:r>
            <a:r>
              <a:rPr lang="en-US" altLang="zh-CN" smtClean="0"/>
              <a:t>2</a:t>
            </a:r>
          </a:p>
        </p:txBody>
      </p:sp>
      <p:sp>
        <p:nvSpPr>
          <p:cNvPr id="64515" name="Rectangle 3"/>
          <p:cNvSpPr>
            <a:spLocks noGrp="1" noChangeArrowheads="1"/>
          </p:cNvSpPr>
          <p:nvPr>
            <p:ph type="body" idx="1"/>
          </p:nvPr>
        </p:nvSpPr>
        <p:spPr/>
        <p:txBody>
          <a:bodyPr/>
          <a:lstStyle/>
          <a:p>
            <a:pPr eaLnBrk="1" hangingPunct="1"/>
            <a:r>
              <a:rPr lang="zh-CN" altLang="en-US" smtClean="0"/>
              <a:t>二叉树的</a:t>
            </a:r>
            <a:r>
              <a:rPr lang="zh-CN" altLang="en-US" smtClean="0">
                <a:solidFill>
                  <a:schemeClr val="accent2"/>
                </a:solidFill>
              </a:rPr>
              <a:t>高度</a:t>
            </a:r>
            <a:r>
              <a:rPr lang="zh-CN" altLang="en-US" smtClean="0"/>
              <a:t>（</a:t>
            </a:r>
            <a:r>
              <a:rPr lang="en-US" altLang="zh-CN" smtClean="0">
                <a:solidFill>
                  <a:schemeClr val="hlink"/>
                </a:solidFill>
              </a:rPr>
              <a:t>height</a:t>
            </a:r>
            <a:r>
              <a:rPr lang="zh-CN" altLang="en-US" smtClean="0"/>
              <a:t>）（</a:t>
            </a:r>
            <a:r>
              <a:rPr lang="zh-CN" altLang="en-US" smtClean="0">
                <a:solidFill>
                  <a:schemeClr val="accent2"/>
                </a:solidFill>
              </a:rPr>
              <a:t>深度</a:t>
            </a:r>
            <a:r>
              <a:rPr lang="zh-CN" altLang="en-US" smtClean="0"/>
              <a:t>，</a:t>
            </a:r>
            <a:r>
              <a:rPr lang="en-US" altLang="zh-CN" smtClean="0">
                <a:solidFill>
                  <a:schemeClr val="hlink"/>
                </a:solidFill>
              </a:rPr>
              <a:t>depth</a:t>
            </a:r>
            <a:r>
              <a:rPr lang="zh-CN" altLang="en-US" smtClean="0"/>
              <a:t>）：二叉树的层数</a:t>
            </a:r>
          </a:p>
          <a:p>
            <a:pPr eaLnBrk="1" hangingPunct="1"/>
            <a:r>
              <a:rPr lang="zh-CN" altLang="en-US" smtClean="0">
                <a:solidFill>
                  <a:schemeClr val="accent2"/>
                </a:solidFill>
              </a:rPr>
              <a:t>特性</a:t>
            </a:r>
            <a:r>
              <a:rPr lang="en-US" altLang="zh-CN" smtClean="0">
                <a:solidFill>
                  <a:schemeClr val="accent2"/>
                </a:solidFill>
              </a:rPr>
              <a:t>2</a:t>
            </a:r>
            <a:r>
              <a:rPr lang="en-US" altLang="zh-CN" smtClean="0"/>
              <a:t>  </a:t>
            </a:r>
            <a:r>
              <a:rPr lang="zh-CN" altLang="en-US" smtClean="0"/>
              <a:t>若二叉树的高度为</a:t>
            </a:r>
            <a:r>
              <a:rPr lang="en-US" altLang="zh-CN" i="1" smtClean="0"/>
              <a:t>h</a:t>
            </a:r>
            <a:r>
              <a:rPr lang="zh-CN" altLang="en-US" smtClean="0"/>
              <a:t>，</a:t>
            </a:r>
            <a:r>
              <a:rPr lang="en-US" altLang="zh-CN" i="1" smtClean="0"/>
              <a:t>h</a:t>
            </a:r>
            <a:r>
              <a:rPr lang="en-US" altLang="zh-CN" smtClean="0"/>
              <a:t>≥0</a:t>
            </a:r>
            <a:r>
              <a:rPr lang="zh-CN" altLang="en-US" smtClean="0"/>
              <a:t>，则它最少有</a:t>
            </a:r>
            <a:r>
              <a:rPr lang="en-US" altLang="zh-CN" i="1" smtClean="0"/>
              <a:t>h</a:t>
            </a:r>
            <a:r>
              <a:rPr lang="zh-CN" altLang="en-US" smtClean="0"/>
              <a:t>个节点，最多有</a:t>
            </a:r>
            <a:r>
              <a:rPr lang="en-US" altLang="zh-CN" smtClean="0"/>
              <a:t>2</a:t>
            </a:r>
            <a:r>
              <a:rPr lang="en-US" altLang="zh-CN" i="1" baseline="30000" smtClean="0"/>
              <a:t>h</a:t>
            </a:r>
            <a:r>
              <a:rPr lang="en-US" altLang="zh-CN" smtClean="0"/>
              <a:t>-1</a:t>
            </a:r>
            <a:r>
              <a:rPr lang="zh-CN" altLang="en-US" smtClean="0"/>
              <a:t>个节点</a:t>
            </a:r>
          </a:p>
        </p:txBody>
      </p:sp>
      <p:sp>
        <p:nvSpPr>
          <p:cNvPr id="6451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856643F-8C1F-4024-8B0E-FC9E4306958A}" type="slidenum">
              <a:rPr lang="en-US" altLang="en-US" smtClean="0">
                <a:solidFill>
                  <a:srgbClr val="4B4B4B"/>
                </a:solidFill>
              </a:rPr>
              <a:pPr eaLnBrk="1" hangingPunct="1"/>
              <a:t>24</a:t>
            </a:fld>
            <a:endParaRPr lang="en-US" altLang="en-US" smtClean="0">
              <a:solidFill>
                <a:srgbClr val="4B4B4B"/>
              </a:solidFill>
            </a:endParaRPr>
          </a:p>
        </p:txBody>
      </p:sp>
    </p:spTree>
    <p:extLst>
      <p:ext uri="{BB962C8B-B14F-4D97-AF65-F5344CB8AC3E}">
        <p14:creationId xmlns:p14="http://schemas.microsoft.com/office/powerpoint/2010/main" val="14077153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mtClean="0"/>
              <a:t>特性</a:t>
            </a:r>
            <a:r>
              <a:rPr lang="en-US" altLang="zh-CN" smtClean="0"/>
              <a:t>2</a:t>
            </a:r>
            <a:r>
              <a:rPr lang="zh-CN" altLang="en-US" smtClean="0"/>
              <a:t>的证明</a:t>
            </a:r>
          </a:p>
        </p:txBody>
      </p:sp>
      <p:sp>
        <p:nvSpPr>
          <p:cNvPr id="2052" name="Rectangle 3"/>
          <p:cNvSpPr>
            <a:spLocks noGrp="1" noChangeArrowheads="1"/>
          </p:cNvSpPr>
          <p:nvPr>
            <p:ph type="body" idx="1"/>
          </p:nvPr>
        </p:nvSpPr>
        <p:spPr/>
        <p:txBody>
          <a:bodyPr/>
          <a:lstStyle/>
          <a:p>
            <a:pPr eaLnBrk="1" hangingPunct="1">
              <a:buFont typeface="Wingdings" pitchFamily="2" charset="2"/>
              <a:buNone/>
            </a:pPr>
            <a:r>
              <a:rPr lang="zh-CN" altLang="en-US" smtClean="0"/>
              <a:t>证明</a:t>
            </a:r>
            <a:br>
              <a:rPr lang="zh-CN" altLang="en-US" smtClean="0"/>
            </a:br>
            <a:r>
              <a:rPr lang="zh-CN" altLang="en-US" smtClean="0"/>
              <a:t>每层最少要有</a:t>
            </a:r>
            <a:r>
              <a:rPr lang="en-US" altLang="zh-CN" smtClean="0"/>
              <a:t>1</a:t>
            </a:r>
            <a:r>
              <a:rPr lang="zh-CN" altLang="en-US" smtClean="0"/>
              <a:t>个节点</a:t>
            </a:r>
            <a:r>
              <a:rPr lang="zh-CN" altLang="en-US" smtClean="0">
                <a:sym typeface="Wingdings" pitchFamily="2" charset="2"/>
              </a:rPr>
              <a:t></a:t>
            </a:r>
            <a:r>
              <a:rPr lang="zh-CN" altLang="en-US" smtClean="0"/>
              <a:t>节点数最少为</a:t>
            </a:r>
            <a:r>
              <a:rPr lang="en-US" altLang="zh-CN" i="1" smtClean="0"/>
              <a:t>h</a:t>
            </a:r>
            <a:r>
              <a:rPr lang="en-US" altLang="zh-CN" smtClean="0"/>
              <a:t/>
            </a:r>
            <a:br>
              <a:rPr lang="en-US" altLang="zh-CN" smtClean="0"/>
            </a:br>
            <a:r>
              <a:rPr lang="zh-CN" altLang="en-US" smtClean="0"/>
              <a:t>每个节点最多有</a:t>
            </a:r>
            <a:r>
              <a:rPr lang="en-US" altLang="zh-CN" smtClean="0"/>
              <a:t>2</a:t>
            </a:r>
            <a:r>
              <a:rPr lang="zh-CN" altLang="en-US" smtClean="0"/>
              <a:t>个子节点</a:t>
            </a:r>
            <a:r>
              <a:rPr lang="zh-CN" altLang="en-US" smtClean="0">
                <a:sym typeface="Wingdings" pitchFamily="2" charset="2"/>
              </a:rPr>
              <a:t></a:t>
            </a:r>
            <a:r>
              <a:rPr lang="zh-CN" altLang="en-US" smtClean="0"/>
              <a:t>则第</a:t>
            </a:r>
            <a:r>
              <a:rPr lang="en-US" altLang="zh-CN" i="1" smtClean="0"/>
              <a:t>i</a:t>
            </a:r>
            <a:r>
              <a:rPr lang="zh-CN" altLang="en-US" smtClean="0"/>
              <a:t>层节点最多为</a:t>
            </a:r>
            <a:r>
              <a:rPr lang="en-US" altLang="zh-CN" smtClean="0"/>
              <a:t>2</a:t>
            </a:r>
            <a:r>
              <a:rPr lang="en-US" altLang="zh-CN" i="1" baseline="30000" smtClean="0"/>
              <a:t>i</a:t>
            </a:r>
            <a:r>
              <a:rPr lang="en-US" altLang="zh-CN" baseline="30000" smtClean="0"/>
              <a:t>-1</a:t>
            </a:r>
            <a:r>
              <a:rPr lang="zh-CN" altLang="en-US" smtClean="0"/>
              <a:t>个，</a:t>
            </a:r>
            <a:r>
              <a:rPr lang="en-US" altLang="zh-CN" i="1" smtClean="0"/>
              <a:t>i</a:t>
            </a:r>
            <a:r>
              <a:rPr lang="en-US" altLang="zh-CN" smtClean="0"/>
              <a:t>≥1</a:t>
            </a:r>
            <a:br>
              <a:rPr lang="en-US" altLang="zh-CN" smtClean="0"/>
            </a:br>
            <a:r>
              <a:rPr lang="en-US" altLang="zh-CN" smtClean="0">
                <a:sym typeface="Wingdings" pitchFamily="2" charset="2"/>
              </a:rPr>
              <a:t></a:t>
            </a:r>
            <a:r>
              <a:rPr lang="zh-CN" altLang="en-US" smtClean="0"/>
              <a:t>节点的总数不会超过</a:t>
            </a:r>
          </a:p>
        </p:txBody>
      </p:sp>
      <p:graphicFrame>
        <p:nvGraphicFramePr>
          <p:cNvPr id="2050" name="Object 4"/>
          <p:cNvGraphicFramePr>
            <a:graphicFrameLocks noChangeAspect="1"/>
          </p:cNvGraphicFramePr>
          <p:nvPr/>
        </p:nvGraphicFramePr>
        <p:xfrm>
          <a:off x="1343025" y="4146550"/>
          <a:ext cx="6253163" cy="1281113"/>
        </p:xfrm>
        <a:graphic>
          <a:graphicData uri="http://schemas.openxmlformats.org/presentationml/2006/ole">
            <mc:AlternateContent xmlns:mc="http://schemas.openxmlformats.org/markup-compatibility/2006">
              <mc:Choice xmlns:v="urn:schemas-microsoft-com:vml" Requires="v">
                <p:oleObj spid="_x0000_s6159" name="Equation" r:id="rId3" imgW="2108160" imgH="431640" progId="Equation.3">
                  <p:embed/>
                </p:oleObj>
              </mc:Choice>
              <mc:Fallback>
                <p:oleObj name="Equation" r:id="rId3" imgW="21081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4146550"/>
                        <a:ext cx="6253163" cy="128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C7785B1-2F76-4E54-9E12-75286DBB0E35}" type="slidenum">
              <a:rPr lang="en-US" altLang="en-US" smtClean="0">
                <a:solidFill>
                  <a:srgbClr val="4B4B4B"/>
                </a:solidFill>
              </a:rPr>
              <a:pPr eaLnBrk="1" hangingPunct="1"/>
              <a:t>25</a:t>
            </a:fld>
            <a:endParaRPr lang="en-US" altLang="en-US" smtClean="0">
              <a:solidFill>
                <a:srgbClr val="4B4B4B"/>
              </a:solidFill>
            </a:endParaRPr>
          </a:p>
        </p:txBody>
      </p:sp>
    </p:spTree>
    <p:extLst>
      <p:ext uri="{BB962C8B-B14F-4D97-AF65-F5344CB8AC3E}">
        <p14:creationId xmlns:p14="http://schemas.microsoft.com/office/powerpoint/2010/main" val="3980562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特性</a:t>
            </a:r>
            <a:r>
              <a:rPr lang="en-US" altLang="zh-CN" smtClean="0"/>
              <a:t>2</a:t>
            </a:r>
            <a:r>
              <a:rPr lang="zh-CN" altLang="en-US" smtClean="0"/>
              <a:t>说明</a:t>
            </a:r>
          </a:p>
        </p:txBody>
      </p:sp>
      <p:graphicFrame>
        <p:nvGraphicFramePr>
          <p:cNvPr id="5" name="内容占位符 4"/>
          <p:cNvGraphicFramePr>
            <a:graphicFrameLocks noGrp="1"/>
          </p:cNvGraphicFramePr>
          <p:nvPr>
            <p:ph idx="1"/>
          </p:nvPr>
        </p:nvGraphicFramePr>
        <p:xfrm>
          <a:off x="917575" y="1525588"/>
          <a:ext cx="7199313" cy="2967040"/>
        </p:xfrm>
        <a:graphic>
          <a:graphicData uri="http://schemas.openxmlformats.org/drawingml/2006/table">
            <a:tbl>
              <a:tblPr firstRow="1" bandRow="1">
                <a:tableStyleId>{5C22544A-7EE6-4342-B048-85BDC9FD1C3A}</a:tableStyleId>
              </a:tblPr>
              <a:tblGrid>
                <a:gridCol w="2159794"/>
                <a:gridCol w="2159794"/>
                <a:gridCol w="2879725"/>
              </a:tblGrid>
              <a:tr h="370880">
                <a:tc>
                  <a:txBody>
                    <a:bodyPr/>
                    <a:lstStyle/>
                    <a:p>
                      <a:pPr algn="ctr"/>
                      <a:r>
                        <a:rPr lang="zh-CN" altLang="en-US" sz="1800" dirty="0" smtClean="0"/>
                        <a:t>深度</a:t>
                      </a:r>
                      <a:endParaRPr lang="zh-CN" altLang="en-US" sz="1800" dirty="0"/>
                    </a:p>
                  </a:txBody>
                  <a:tcPr marL="91431" marR="91431" marT="45725" marB="45725" anchor="ctr"/>
                </a:tc>
                <a:tc>
                  <a:txBody>
                    <a:bodyPr/>
                    <a:lstStyle/>
                    <a:p>
                      <a:pPr algn="ctr"/>
                      <a:r>
                        <a:rPr lang="zh-CN" altLang="en-US" sz="1800" dirty="0" smtClean="0"/>
                        <a:t>该层最多节点数</a:t>
                      </a:r>
                      <a:endParaRPr lang="zh-CN" altLang="en-US" sz="1800" dirty="0"/>
                    </a:p>
                  </a:txBody>
                  <a:tcPr marL="91431" marR="91431" marT="45725" marB="45725" anchor="ctr"/>
                </a:tc>
                <a:tc>
                  <a:txBody>
                    <a:bodyPr/>
                    <a:lstStyle/>
                    <a:p>
                      <a:pPr algn="ctr"/>
                      <a:r>
                        <a:rPr lang="zh-CN" altLang="en-US" sz="1800" dirty="0" smtClean="0"/>
                        <a:t>二叉树的最多节点总数</a:t>
                      </a:r>
                      <a:endParaRPr lang="zh-CN" altLang="en-US" sz="1800" dirty="0"/>
                    </a:p>
                  </a:txBody>
                  <a:tcPr marL="91431" marR="91431" marT="45725" marB="45725" anchor="ctr"/>
                </a:tc>
              </a:tr>
              <a:tr h="370880">
                <a:tc>
                  <a:txBody>
                    <a:bodyPr/>
                    <a:lstStyle/>
                    <a:p>
                      <a:pPr algn="ctr"/>
                      <a:r>
                        <a:rPr lang="en-US" altLang="zh-CN" sz="1800" dirty="0" smtClean="0"/>
                        <a:t>1</a:t>
                      </a:r>
                      <a:endParaRPr lang="zh-CN" altLang="en-US" sz="1800" dirty="0"/>
                    </a:p>
                  </a:txBody>
                  <a:tcPr marL="91431" marR="91431" marT="45725" marB="45725" anchor="ctr"/>
                </a:tc>
                <a:tc>
                  <a:txBody>
                    <a:bodyPr/>
                    <a:lstStyle/>
                    <a:p>
                      <a:pPr algn="ctr"/>
                      <a:r>
                        <a:rPr lang="en-US" altLang="zh-CN" sz="1800" dirty="0" smtClean="0"/>
                        <a:t>2</a:t>
                      </a:r>
                      <a:r>
                        <a:rPr lang="en-US" altLang="zh-CN" sz="1800" baseline="30000" dirty="0" smtClean="0"/>
                        <a:t>0</a:t>
                      </a:r>
                      <a:r>
                        <a:rPr lang="en-US" altLang="zh-CN" sz="1800" dirty="0" smtClean="0"/>
                        <a:t>=1</a:t>
                      </a:r>
                      <a:endParaRPr lang="zh-CN" altLang="en-US" sz="1800" dirty="0"/>
                    </a:p>
                  </a:txBody>
                  <a:tcPr marL="91431" marR="91431" marT="45725" marB="45725" anchor="ctr"/>
                </a:tc>
                <a:tc>
                  <a:txBody>
                    <a:bodyPr/>
                    <a:lstStyle/>
                    <a:p>
                      <a:pPr algn="ctr"/>
                      <a:r>
                        <a:rPr lang="en-US" altLang="zh-CN" sz="1800" dirty="0" smtClean="0"/>
                        <a:t>1</a:t>
                      </a:r>
                      <a:endParaRPr lang="zh-CN" altLang="en-US" sz="1800" dirty="0"/>
                    </a:p>
                  </a:txBody>
                  <a:tcPr marL="91431" marR="91431" marT="45725" marB="45725" anchor="ctr"/>
                </a:tc>
              </a:tr>
              <a:tr h="370880">
                <a:tc>
                  <a:txBody>
                    <a:bodyPr/>
                    <a:lstStyle/>
                    <a:p>
                      <a:pPr algn="ctr"/>
                      <a:r>
                        <a:rPr lang="en-US" altLang="zh-CN" sz="1800" dirty="0" smtClean="0"/>
                        <a:t>2</a:t>
                      </a:r>
                      <a:endParaRPr lang="zh-CN" altLang="en-US" sz="1800" dirty="0"/>
                    </a:p>
                  </a:txBody>
                  <a:tcPr marL="91431" marR="91431" marT="45725" marB="45725" anchor="ctr"/>
                </a:tc>
                <a:tc>
                  <a:txBody>
                    <a:bodyPr/>
                    <a:lstStyle/>
                    <a:p>
                      <a:pPr algn="ctr"/>
                      <a:r>
                        <a:rPr lang="en-US" altLang="zh-CN" sz="1800" dirty="0" smtClean="0"/>
                        <a:t>2</a:t>
                      </a:r>
                      <a:r>
                        <a:rPr lang="en-US" altLang="zh-CN" sz="1800" baseline="30000" dirty="0" smtClean="0"/>
                        <a:t>1</a:t>
                      </a:r>
                      <a:r>
                        <a:rPr lang="en-US" altLang="zh-CN" sz="1800" dirty="0" smtClean="0"/>
                        <a:t>=2</a:t>
                      </a:r>
                      <a:endParaRPr lang="zh-CN" altLang="en-US" sz="1800" dirty="0"/>
                    </a:p>
                  </a:txBody>
                  <a:tcPr marL="91431" marR="91431" marT="45725" marB="45725" anchor="ctr"/>
                </a:tc>
                <a:tc>
                  <a:txBody>
                    <a:bodyPr/>
                    <a:lstStyle/>
                    <a:p>
                      <a:pPr algn="ctr"/>
                      <a:r>
                        <a:rPr lang="en-US" altLang="zh-CN" sz="1800" dirty="0" smtClean="0"/>
                        <a:t>3</a:t>
                      </a:r>
                      <a:endParaRPr lang="zh-CN" altLang="en-US" sz="1800" dirty="0"/>
                    </a:p>
                  </a:txBody>
                  <a:tcPr marL="91431" marR="91431" marT="45725" marB="45725" anchor="ctr"/>
                </a:tc>
              </a:tr>
              <a:tr h="370880">
                <a:tc>
                  <a:txBody>
                    <a:bodyPr/>
                    <a:lstStyle/>
                    <a:p>
                      <a:pPr algn="ctr"/>
                      <a:r>
                        <a:rPr lang="en-US" altLang="zh-CN" sz="1800" dirty="0" smtClean="0"/>
                        <a:t>3</a:t>
                      </a:r>
                      <a:endParaRPr lang="zh-CN" altLang="en-US" sz="1800" dirty="0"/>
                    </a:p>
                  </a:txBody>
                  <a:tcPr marL="91431" marR="91431" marT="45725" marB="45725" anchor="ctr"/>
                </a:tc>
                <a:tc>
                  <a:txBody>
                    <a:bodyPr/>
                    <a:lstStyle/>
                    <a:p>
                      <a:pPr algn="ctr"/>
                      <a:r>
                        <a:rPr lang="en-US" altLang="zh-CN" sz="1800" dirty="0" smtClean="0"/>
                        <a:t>2</a:t>
                      </a:r>
                      <a:r>
                        <a:rPr lang="en-US" altLang="zh-CN" sz="1800" baseline="30000" dirty="0" smtClean="0"/>
                        <a:t>2</a:t>
                      </a:r>
                      <a:r>
                        <a:rPr lang="en-US" altLang="zh-CN" sz="1800" dirty="0" smtClean="0"/>
                        <a:t>=4</a:t>
                      </a:r>
                      <a:endParaRPr lang="zh-CN" altLang="en-US" sz="1800" dirty="0"/>
                    </a:p>
                  </a:txBody>
                  <a:tcPr marL="91431" marR="91431" marT="45725" marB="45725" anchor="ctr"/>
                </a:tc>
                <a:tc>
                  <a:txBody>
                    <a:bodyPr/>
                    <a:lstStyle/>
                    <a:p>
                      <a:pPr algn="ctr"/>
                      <a:r>
                        <a:rPr lang="en-US" altLang="zh-CN" sz="1800" dirty="0" smtClean="0"/>
                        <a:t>7</a:t>
                      </a:r>
                      <a:endParaRPr lang="zh-CN" altLang="en-US" sz="1800" dirty="0"/>
                    </a:p>
                  </a:txBody>
                  <a:tcPr marL="91431" marR="91431" marT="45725" marB="45725" anchor="ctr"/>
                </a:tc>
              </a:tr>
              <a:tr h="370880">
                <a:tc>
                  <a:txBody>
                    <a:bodyPr/>
                    <a:lstStyle/>
                    <a:p>
                      <a:pPr algn="ctr"/>
                      <a:r>
                        <a:rPr lang="en-US" altLang="zh-CN" sz="1800" dirty="0" smtClean="0"/>
                        <a:t>4</a:t>
                      </a:r>
                      <a:endParaRPr lang="zh-CN" altLang="en-US" sz="1800" dirty="0"/>
                    </a:p>
                  </a:txBody>
                  <a:tcPr marL="91431" marR="91431" marT="45725" marB="45725" anchor="ctr"/>
                </a:tc>
                <a:tc>
                  <a:txBody>
                    <a:bodyPr/>
                    <a:lstStyle/>
                    <a:p>
                      <a:pPr algn="ctr"/>
                      <a:r>
                        <a:rPr lang="en-US" altLang="zh-CN" sz="1800" dirty="0" smtClean="0"/>
                        <a:t>2</a:t>
                      </a:r>
                      <a:r>
                        <a:rPr lang="en-US" altLang="zh-CN" sz="1800" baseline="30000" dirty="0" smtClean="0"/>
                        <a:t>3</a:t>
                      </a:r>
                      <a:r>
                        <a:rPr lang="en-US" altLang="zh-CN" sz="1800" dirty="0" smtClean="0"/>
                        <a:t>=8</a:t>
                      </a:r>
                      <a:endParaRPr lang="zh-CN" altLang="en-US" sz="1800" dirty="0"/>
                    </a:p>
                  </a:txBody>
                  <a:tcPr marL="91431" marR="91431" marT="45725" marB="45725" anchor="ctr"/>
                </a:tc>
                <a:tc>
                  <a:txBody>
                    <a:bodyPr/>
                    <a:lstStyle/>
                    <a:p>
                      <a:pPr algn="ctr"/>
                      <a:r>
                        <a:rPr lang="en-US" altLang="zh-CN" sz="1800" dirty="0" smtClean="0"/>
                        <a:t>15</a:t>
                      </a:r>
                      <a:endParaRPr lang="zh-CN" altLang="en-US" sz="1800" dirty="0"/>
                    </a:p>
                  </a:txBody>
                  <a:tcPr marL="91431" marR="91431" marT="45725" marB="45725" anchor="ctr"/>
                </a:tc>
              </a:tr>
              <a:tr h="370880">
                <a:tc>
                  <a:txBody>
                    <a:bodyPr/>
                    <a:lstStyle/>
                    <a:p>
                      <a:pPr algn="ctr"/>
                      <a:r>
                        <a:rPr lang="en-US" altLang="zh-CN" sz="1800" dirty="0" smtClean="0"/>
                        <a:t>5</a:t>
                      </a:r>
                      <a:endParaRPr lang="zh-CN" altLang="en-US" sz="1800" dirty="0"/>
                    </a:p>
                  </a:txBody>
                  <a:tcPr marL="91431" marR="91431" marT="45725" marB="45725" anchor="ctr"/>
                </a:tc>
                <a:tc>
                  <a:txBody>
                    <a:bodyPr/>
                    <a:lstStyle/>
                    <a:p>
                      <a:pPr algn="ctr"/>
                      <a:r>
                        <a:rPr lang="en-US" altLang="zh-CN" sz="1800" dirty="0" smtClean="0"/>
                        <a:t>2</a:t>
                      </a:r>
                      <a:r>
                        <a:rPr lang="en-US" altLang="zh-CN" sz="1800" baseline="30000" dirty="0" smtClean="0"/>
                        <a:t>4</a:t>
                      </a:r>
                      <a:r>
                        <a:rPr lang="en-US" altLang="zh-CN" sz="1800" dirty="0" smtClean="0"/>
                        <a:t>=16</a:t>
                      </a:r>
                      <a:endParaRPr lang="zh-CN" altLang="en-US" sz="1800" dirty="0"/>
                    </a:p>
                  </a:txBody>
                  <a:tcPr marL="91431" marR="91431" marT="45725" marB="45725" anchor="ctr"/>
                </a:tc>
                <a:tc>
                  <a:txBody>
                    <a:bodyPr/>
                    <a:lstStyle/>
                    <a:p>
                      <a:pPr algn="ctr"/>
                      <a:r>
                        <a:rPr lang="en-US" altLang="zh-CN" sz="1800" dirty="0" smtClean="0"/>
                        <a:t>31</a:t>
                      </a:r>
                      <a:endParaRPr lang="zh-CN" altLang="en-US" sz="1800" dirty="0"/>
                    </a:p>
                  </a:txBody>
                  <a:tcPr marL="91431" marR="91431" marT="45725" marB="45725" anchor="ctr"/>
                </a:tc>
              </a:tr>
              <a:tr h="370880">
                <a:tc>
                  <a:txBody>
                    <a:bodyPr/>
                    <a:lstStyle/>
                    <a:p>
                      <a:pPr algn="ctr"/>
                      <a:r>
                        <a:rPr lang="en-US" altLang="zh-CN" sz="1800" dirty="0" smtClean="0"/>
                        <a:t>6</a:t>
                      </a:r>
                      <a:endParaRPr lang="zh-CN" altLang="en-US" sz="1800" dirty="0"/>
                    </a:p>
                  </a:txBody>
                  <a:tcPr marL="91431" marR="91431" marT="45725" marB="45725" anchor="ctr"/>
                </a:tc>
                <a:tc>
                  <a:txBody>
                    <a:bodyPr/>
                    <a:lstStyle/>
                    <a:p>
                      <a:pPr algn="ctr"/>
                      <a:r>
                        <a:rPr lang="en-US" altLang="zh-CN" sz="1800" dirty="0" smtClean="0"/>
                        <a:t>2</a:t>
                      </a:r>
                      <a:r>
                        <a:rPr lang="en-US" altLang="zh-CN" sz="1800" baseline="30000" dirty="0" smtClean="0"/>
                        <a:t>5</a:t>
                      </a:r>
                      <a:r>
                        <a:rPr lang="en-US" altLang="zh-CN" sz="1800" dirty="0" smtClean="0"/>
                        <a:t>=32</a:t>
                      </a:r>
                      <a:endParaRPr lang="zh-CN" altLang="en-US" sz="1800" dirty="0"/>
                    </a:p>
                  </a:txBody>
                  <a:tcPr marL="91431" marR="91431" marT="45725" marB="45725" anchor="ctr"/>
                </a:tc>
                <a:tc>
                  <a:txBody>
                    <a:bodyPr/>
                    <a:lstStyle/>
                    <a:p>
                      <a:pPr algn="ctr"/>
                      <a:r>
                        <a:rPr lang="en-US" altLang="zh-CN" sz="1800" dirty="0" smtClean="0"/>
                        <a:t>63</a:t>
                      </a:r>
                      <a:endParaRPr lang="zh-CN" altLang="en-US" sz="1800" dirty="0"/>
                    </a:p>
                  </a:txBody>
                  <a:tcPr marL="91431" marR="91431" marT="45725" marB="45725" anchor="ctr"/>
                </a:tc>
              </a:tr>
              <a:tr h="370880">
                <a:tc>
                  <a:txBody>
                    <a:bodyPr/>
                    <a:lstStyle/>
                    <a:p>
                      <a:pPr algn="ctr"/>
                      <a:r>
                        <a:rPr lang="en-US" altLang="zh-CN" sz="1800" dirty="0" smtClean="0"/>
                        <a:t>……</a:t>
                      </a:r>
                      <a:endParaRPr lang="zh-CN" altLang="en-US" sz="1800" dirty="0"/>
                    </a:p>
                  </a:txBody>
                  <a:tcPr marL="91431" marR="91431" marT="45725" marB="45725" anchor="ctr"/>
                </a:tc>
                <a:tc>
                  <a:txBody>
                    <a:bodyPr/>
                    <a:lstStyle/>
                    <a:p>
                      <a:pPr algn="ctr"/>
                      <a:r>
                        <a:rPr lang="en-US" altLang="zh-CN" sz="1800" dirty="0" smtClean="0"/>
                        <a:t>……</a:t>
                      </a:r>
                      <a:endParaRPr lang="zh-CN" altLang="en-US" sz="1800" dirty="0"/>
                    </a:p>
                  </a:txBody>
                  <a:tcPr marL="91431" marR="91431" marT="45725" marB="45725" anchor="ctr"/>
                </a:tc>
                <a:tc>
                  <a:txBody>
                    <a:bodyPr/>
                    <a:lstStyle/>
                    <a:p>
                      <a:pPr algn="ctr"/>
                      <a:r>
                        <a:rPr lang="en-US" altLang="zh-CN" sz="1800" dirty="0" smtClean="0"/>
                        <a:t>……</a:t>
                      </a:r>
                      <a:endParaRPr lang="zh-CN" altLang="en-US" sz="1800" dirty="0"/>
                    </a:p>
                  </a:txBody>
                  <a:tcPr marL="91431" marR="91431" marT="45725" marB="45725" anchor="ctr"/>
                </a:tc>
              </a:tr>
            </a:tbl>
          </a:graphicData>
        </a:graphic>
      </p:graphicFrame>
      <p:sp>
        <p:nvSpPr>
          <p:cNvPr id="65577"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F37D5E0-899D-42DB-87DC-DC25F4A9307D}" type="slidenum">
              <a:rPr lang="en-US" altLang="en-US" smtClean="0">
                <a:solidFill>
                  <a:srgbClr val="4B4B4B"/>
                </a:solidFill>
              </a:rPr>
              <a:pPr eaLnBrk="1" hangingPunct="1"/>
              <a:t>26</a:t>
            </a:fld>
            <a:endParaRPr lang="en-US" altLang="en-US" smtClean="0">
              <a:solidFill>
                <a:srgbClr val="4B4B4B"/>
              </a:solidFill>
            </a:endParaRPr>
          </a:p>
        </p:txBody>
      </p:sp>
    </p:spTree>
    <p:extLst>
      <p:ext uri="{BB962C8B-B14F-4D97-AF65-F5344CB8AC3E}">
        <p14:creationId xmlns:p14="http://schemas.microsoft.com/office/powerpoint/2010/main" val="216108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zh-CN" altLang="en-US" smtClean="0"/>
              <a:t>特性</a:t>
            </a:r>
            <a:r>
              <a:rPr lang="en-US" altLang="zh-CN" smtClean="0"/>
              <a:t>3</a:t>
            </a:r>
          </a:p>
        </p:txBody>
      </p:sp>
      <p:sp>
        <p:nvSpPr>
          <p:cNvPr id="3077" name="Rectangle 3"/>
          <p:cNvSpPr>
            <a:spLocks noGrp="1" noChangeArrowheads="1"/>
          </p:cNvSpPr>
          <p:nvPr>
            <p:ph type="body" idx="1"/>
          </p:nvPr>
        </p:nvSpPr>
        <p:spPr/>
        <p:txBody>
          <a:bodyPr/>
          <a:lstStyle/>
          <a:p>
            <a:pPr eaLnBrk="1" hangingPunct="1">
              <a:lnSpc>
                <a:spcPct val="110000"/>
              </a:lnSpc>
            </a:pPr>
            <a:r>
              <a:rPr lang="zh-CN" altLang="en-US" dirty="0" smtClean="0">
                <a:solidFill>
                  <a:schemeClr val="accent2"/>
                </a:solidFill>
              </a:rPr>
              <a:t>特性</a:t>
            </a:r>
            <a:r>
              <a:rPr lang="en-US" altLang="zh-CN" dirty="0" smtClean="0">
                <a:solidFill>
                  <a:schemeClr val="accent2"/>
                </a:solidFill>
              </a:rPr>
              <a:t>3</a:t>
            </a:r>
            <a:r>
              <a:rPr lang="en-US" altLang="zh-CN" dirty="0" smtClean="0"/>
              <a:t>  </a:t>
            </a:r>
            <a:r>
              <a:rPr lang="zh-CN" altLang="en-US" dirty="0" smtClean="0"/>
              <a:t>包含</a:t>
            </a:r>
            <a:r>
              <a:rPr lang="en-US" altLang="zh-CN" i="1" dirty="0" smtClean="0"/>
              <a:t>n</a:t>
            </a:r>
            <a:r>
              <a:rPr lang="zh-CN" altLang="en-US" dirty="0" smtClean="0"/>
              <a:t>个节点的二叉树的高度最大为</a:t>
            </a:r>
            <a:r>
              <a:rPr lang="en-US" altLang="zh-CN" i="1" dirty="0" smtClean="0"/>
              <a:t>n</a:t>
            </a:r>
            <a:r>
              <a:rPr lang="zh-CN" altLang="en-US" dirty="0" smtClean="0"/>
              <a:t>，最小为</a:t>
            </a:r>
          </a:p>
          <a:p>
            <a:pPr eaLnBrk="1" hangingPunct="1">
              <a:lnSpc>
                <a:spcPct val="110000"/>
              </a:lnSpc>
              <a:buFont typeface="Wingdings" pitchFamily="2" charset="2"/>
              <a:buNone/>
            </a:pPr>
            <a:r>
              <a:rPr lang="zh-CN" altLang="en-US" dirty="0" smtClean="0"/>
              <a:t>证明</a:t>
            </a:r>
            <a:br>
              <a:rPr lang="zh-CN" altLang="en-US" dirty="0" smtClean="0"/>
            </a:br>
            <a:r>
              <a:rPr lang="zh-CN" altLang="en-US" dirty="0" smtClean="0"/>
              <a:t>每层至少一个元素</a:t>
            </a:r>
            <a:r>
              <a:rPr lang="zh-CN" altLang="en-US" dirty="0" smtClean="0">
                <a:sym typeface="Wingdings" pitchFamily="2" charset="2"/>
              </a:rPr>
              <a:t></a:t>
            </a:r>
            <a:r>
              <a:rPr lang="zh-CN" altLang="en-US" dirty="0" smtClean="0"/>
              <a:t>高度不会超过</a:t>
            </a:r>
            <a:r>
              <a:rPr lang="en-US" altLang="zh-CN" i="1" dirty="0" smtClean="0"/>
              <a:t>n</a:t>
            </a:r>
            <a:r>
              <a:rPr lang="en-US" altLang="zh-CN" dirty="0" smtClean="0"/>
              <a:t/>
            </a:r>
            <a:br>
              <a:rPr lang="en-US" altLang="zh-CN" dirty="0" smtClean="0"/>
            </a:br>
            <a:r>
              <a:rPr lang="zh-CN" altLang="en-US" dirty="0" smtClean="0"/>
              <a:t>由特性</a:t>
            </a:r>
            <a:r>
              <a:rPr lang="en-US" altLang="zh-CN" dirty="0" smtClean="0"/>
              <a:t>2</a:t>
            </a:r>
            <a:r>
              <a:rPr lang="zh-CN" altLang="en-US" dirty="0" smtClean="0"/>
              <a:t>，可知高度为</a:t>
            </a:r>
            <a:r>
              <a:rPr lang="en-US" altLang="zh-CN" i="1" dirty="0" smtClean="0"/>
              <a:t>h</a:t>
            </a:r>
            <a:r>
              <a:rPr lang="zh-CN" altLang="en-US" dirty="0" smtClean="0"/>
              <a:t>，节点最多</a:t>
            </a:r>
            <a:r>
              <a:rPr lang="en-US" altLang="zh-CN" dirty="0" smtClean="0"/>
              <a:t>2</a:t>
            </a:r>
            <a:r>
              <a:rPr lang="en-US" altLang="zh-CN" i="1" baseline="30000" dirty="0" smtClean="0"/>
              <a:t>h</a:t>
            </a:r>
            <a:r>
              <a:rPr lang="en-US" altLang="zh-CN" dirty="0" smtClean="0"/>
              <a:t>-1</a:t>
            </a:r>
            <a:br>
              <a:rPr lang="en-US" altLang="zh-CN" dirty="0" smtClean="0"/>
            </a:br>
            <a:r>
              <a:rPr lang="zh-CN" altLang="en-US" dirty="0" smtClean="0"/>
              <a:t>即</a:t>
            </a:r>
            <a:r>
              <a:rPr lang="en-US" altLang="zh-CN" i="1" dirty="0" smtClean="0"/>
              <a:t>n</a:t>
            </a:r>
            <a:r>
              <a:rPr lang="en-US" altLang="zh-CN" dirty="0" smtClean="0"/>
              <a:t>≤2</a:t>
            </a:r>
            <a:r>
              <a:rPr lang="en-US" altLang="zh-CN" i="1" baseline="30000" dirty="0" smtClean="0"/>
              <a:t>h</a:t>
            </a:r>
            <a:r>
              <a:rPr lang="en-US" altLang="zh-CN" dirty="0" smtClean="0"/>
              <a:t>-1</a:t>
            </a:r>
            <a:r>
              <a:rPr lang="en-US" altLang="zh-CN" dirty="0" smtClean="0">
                <a:sym typeface="Wingdings" pitchFamily="2" charset="2"/>
              </a:rPr>
              <a:t></a:t>
            </a:r>
            <a:r>
              <a:rPr lang="en-US" altLang="zh-CN" i="1" dirty="0" smtClean="0"/>
              <a:t>h</a:t>
            </a:r>
            <a:r>
              <a:rPr lang="en-US" altLang="zh-CN" dirty="0" smtClean="0"/>
              <a:t>≥log</a:t>
            </a:r>
            <a:r>
              <a:rPr lang="en-US" altLang="zh-CN" baseline="-25000" dirty="0" smtClean="0"/>
              <a:t>2</a:t>
            </a:r>
            <a:r>
              <a:rPr lang="en-US" altLang="zh-CN" dirty="0" smtClean="0"/>
              <a:t>(</a:t>
            </a:r>
            <a:r>
              <a:rPr lang="en-US" altLang="zh-CN" i="1" dirty="0" smtClean="0"/>
              <a:t>n</a:t>
            </a:r>
            <a:r>
              <a:rPr lang="en-US" altLang="zh-CN" dirty="0" smtClean="0"/>
              <a:t>+1)</a:t>
            </a:r>
            <a:br>
              <a:rPr lang="en-US" altLang="zh-CN" dirty="0" smtClean="0"/>
            </a:br>
            <a:r>
              <a:rPr lang="zh-CN" altLang="en-US" dirty="0" smtClean="0"/>
              <a:t>且</a:t>
            </a:r>
            <a:r>
              <a:rPr lang="en-US" altLang="zh-CN" i="1" dirty="0" smtClean="0"/>
              <a:t>h</a:t>
            </a:r>
            <a:r>
              <a:rPr lang="zh-CN" altLang="en-US" dirty="0" smtClean="0"/>
              <a:t>是整数</a:t>
            </a:r>
            <a:r>
              <a:rPr lang="zh-CN" altLang="en-US" dirty="0" smtClean="0">
                <a:sym typeface="Wingdings" pitchFamily="2" charset="2"/>
              </a:rPr>
              <a:t></a:t>
            </a:r>
            <a:endParaRPr lang="zh-CN" altLang="en-US" dirty="0" smtClean="0"/>
          </a:p>
          <a:p>
            <a:pPr eaLnBrk="1" hangingPunct="1">
              <a:lnSpc>
                <a:spcPct val="110000"/>
              </a:lnSpc>
              <a:buFont typeface="Wingdings" pitchFamily="2" charset="2"/>
              <a:buNone/>
            </a:pPr>
            <a:endParaRPr lang="en-US" altLang="zh-CN" dirty="0" smtClean="0"/>
          </a:p>
        </p:txBody>
      </p:sp>
      <p:graphicFrame>
        <p:nvGraphicFramePr>
          <p:cNvPr id="3074" name="Object 4"/>
          <p:cNvGraphicFramePr>
            <a:graphicFrameLocks noChangeAspect="1"/>
          </p:cNvGraphicFramePr>
          <p:nvPr>
            <p:extLst>
              <p:ext uri="{D42A27DB-BD31-4B8C-83A1-F6EECF244321}">
                <p14:modId xmlns:p14="http://schemas.microsoft.com/office/powerpoint/2010/main" val="1902140423"/>
              </p:ext>
            </p:extLst>
          </p:nvPr>
        </p:nvGraphicFramePr>
        <p:xfrm>
          <a:off x="1789386" y="2268922"/>
          <a:ext cx="2057400" cy="588963"/>
        </p:xfrm>
        <a:graphic>
          <a:graphicData uri="http://schemas.openxmlformats.org/presentationml/2006/ole">
            <mc:AlternateContent xmlns:mc="http://schemas.openxmlformats.org/markup-compatibility/2006">
              <mc:Choice xmlns:v="urn:schemas-microsoft-com:vml" Requires="v">
                <p:oleObj spid="_x0000_s7198" name="Equation" r:id="rId3" imgW="799920" imgH="228600" progId="Equation.3">
                  <p:embed/>
                </p:oleObj>
              </mc:Choice>
              <mc:Fallback>
                <p:oleObj name="Equation" r:id="rId3" imgW="799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386" y="2268922"/>
                        <a:ext cx="20574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
          <p:cNvGraphicFramePr>
            <a:graphicFrameLocks noChangeAspect="1"/>
          </p:cNvGraphicFramePr>
          <p:nvPr>
            <p:extLst>
              <p:ext uri="{D42A27DB-BD31-4B8C-83A1-F6EECF244321}">
                <p14:modId xmlns:p14="http://schemas.microsoft.com/office/powerpoint/2010/main" val="2663135306"/>
              </p:ext>
            </p:extLst>
          </p:nvPr>
        </p:nvGraphicFramePr>
        <p:xfrm>
          <a:off x="3157976" y="4805144"/>
          <a:ext cx="2646362" cy="588963"/>
        </p:xfrm>
        <a:graphic>
          <a:graphicData uri="http://schemas.openxmlformats.org/presentationml/2006/ole">
            <mc:AlternateContent xmlns:mc="http://schemas.openxmlformats.org/markup-compatibility/2006">
              <mc:Choice xmlns:v="urn:schemas-microsoft-com:vml" Requires="v">
                <p:oleObj spid="_x0000_s7199" name="Equation" r:id="rId5" imgW="1028520" imgH="228600" progId="Equation.3">
                  <p:embed/>
                </p:oleObj>
              </mc:Choice>
              <mc:Fallback>
                <p:oleObj name="Equation" r:id="rId5" imgW="10285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7976" y="4805144"/>
                        <a:ext cx="2646362"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A8E0281-A949-4DF4-9BCF-7DB99611EFDD}" type="slidenum">
              <a:rPr lang="en-US" altLang="en-US" smtClean="0">
                <a:solidFill>
                  <a:srgbClr val="4B4B4B"/>
                </a:solidFill>
              </a:rPr>
              <a:pPr eaLnBrk="1" hangingPunct="1"/>
              <a:t>27</a:t>
            </a:fld>
            <a:endParaRPr lang="en-US" altLang="en-US" smtClean="0">
              <a:solidFill>
                <a:srgbClr val="4B4B4B"/>
              </a:solidFill>
            </a:endParaRPr>
          </a:p>
        </p:txBody>
      </p:sp>
    </p:spTree>
    <p:extLst>
      <p:ext uri="{BB962C8B-B14F-4D97-AF65-F5344CB8AC3E}">
        <p14:creationId xmlns:p14="http://schemas.microsoft.com/office/powerpoint/2010/main" val="1653710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满二叉树（</a:t>
            </a:r>
            <a:r>
              <a:rPr lang="en-US" altLang="zh-CN" smtClean="0">
                <a:solidFill>
                  <a:schemeClr val="hlink"/>
                </a:solidFill>
                <a:ea typeface="仿宋_GB2312" pitchFamily="49" charset="-122"/>
              </a:rPr>
              <a:t>full binary tree </a:t>
            </a:r>
            <a:r>
              <a:rPr lang="zh-CN" altLang="en-US" smtClean="0"/>
              <a:t>）</a:t>
            </a:r>
          </a:p>
        </p:txBody>
      </p:sp>
      <p:sp>
        <p:nvSpPr>
          <p:cNvPr id="66563" name="Rectangle 3"/>
          <p:cNvSpPr>
            <a:spLocks noGrp="1" noChangeArrowheads="1"/>
          </p:cNvSpPr>
          <p:nvPr>
            <p:ph type="body" idx="1"/>
          </p:nvPr>
        </p:nvSpPr>
        <p:spPr/>
        <p:txBody>
          <a:bodyPr/>
          <a:lstStyle/>
          <a:p>
            <a:pPr eaLnBrk="1" hangingPunct="1"/>
            <a:r>
              <a:rPr lang="zh-CN" altLang="en-US" smtClean="0"/>
              <a:t>高度为</a:t>
            </a:r>
            <a:r>
              <a:rPr lang="en-US" altLang="zh-CN" i="1" smtClean="0"/>
              <a:t>h</a:t>
            </a:r>
            <a:r>
              <a:rPr lang="zh-CN" altLang="en-US" smtClean="0"/>
              <a:t>，节点数</a:t>
            </a:r>
            <a:r>
              <a:rPr lang="en-US" altLang="zh-CN" smtClean="0"/>
              <a:t>2</a:t>
            </a:r>
            <a:r>
              <a:rPr lang="en-US" altLang="zh-CN" i="1" baseline="30000" smtClean="0"/>
              <a:t>h</a:t>
            </a:r>
            <a:r>
              <a:rPr lang="en-US" altLang="zh-CN" smtClean="0"/>
              <a:t>-1</a:t>
            </a:r>
          </a:p>
        </p:txBody>
      </p:sp>
      <p:pic>
        <p:nvPicPr>
          <p:cNvPr id="66564" name="Picture 4" descr="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157" y="2961290"/>
            <a:ext cx="6111356" cy="253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F3FBB5A-2C02-4271-A93F-94902D58908D}" type="slidenum">
              <a:rPr lang="en-US" altLang="en-US" smtClean="0">
                <a:solidFill>
                  <a:srgbClr val="4B4B4B"/>
                </a:solidFill>
              </a:rPr>
              <a:pPr eaLnBrk="1" hangingPunct="1"/>
              <a:t>28</a:t>
            </a:fld>
            <a:endParaRPr lang="en-US" altLang="en-US" smtClean="0">
              <a:solidFill>
                <a:srgbClr val="4B4B4B"/>
              </a:solidFill>
            </a:endParaRPr>
          </a:p>
        </p:txBody>
      </p:sp>
    </p:spTree>
    <p:extLst>
      <p:ext uri="{BB962C8B-B14F-4D97-AF65-F5344CB8AC3E}">
        <p14:creationId xmlns:p14="http://schemas.microsoft.com/office/powerpoint/2010/main" val="1894422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完全二叉树</a:t>
            </a:r>
            <a:endParaRPr lang="en-US" altLang="zh-CN" smtClean="0"/>
          </a:p>
        </p:txBody>
      </p:sp>
      <p:sp>
        <p:nvSpPr>
          <p:cNvPr id="4100" name="Rectangle 3"/>
          <p:cNvSpPr>
            <a:spLocks noGrp="1" noChangeArrowheads="1"/>
          </p:cNvSpPr>
          <p:nvPr>
            <p:ph type="body" idx="1"/>
          </p:nvPr>
        </p:nvSpPr>
        <p:spPr/>
        <p:txBody>
          <a:bodyPr/>
          <a:lstStyle/>
          <a:p>
            <a:pPr eaLnBrk="1" hangingPunct="1"/>
            <a:r>
              <a:rPr lang="zh-CN" altLang="en-US" smtClean="0">
                <a:solidFill>
                  <a:schemeClr val="accent2"/>
                </a:solidFill>
              </a:rPr>
              <a:t>高度为</a:t>
            </a:r>
            <a:r>
              <a:rPr lang="en-US" altLang="zh-CN" i="1" smtClean="0">
                <a:solidFill>
                  <a:schemeClr val="accent2"/>
                </a:solidFill>
              </a:rPr>
              <a:t>h </a:t>
            </a:r>
            <a:r>
              <a:rPr lang="zh-CN" altLang="en-US" smtClean="0">
                <a:solidFill>
                  <a:schemeClr val="accent2"/>
                </a:solidFill>
              </a:rPr>
              <a:t>的满二叉树中节点按从上到下，从左到右的顺序从</a:t>
            </a:r>
            <a:r>
              <a:rPr lang="en-US" altLang="zh-CN" smtClean="0">
                <a:solidFill>
                  <a:schemeClr val="accent2"/>
                </a:solidFill>
              </a:rPr>
              <a:t>1</a:t>
            </a:r>
            <a:r>
              <a:rPr lang="zh-CN" altLang="en-US" smtClean="0">
                <a:solidFill>
                  <a:schemeClr val="accent2"/>
                </a:solidFill>
              </a:rPr>
              <a:t>到</a:t>
            </a:r>
            <a:r>
              <a:rPr lang="en-US" altLang="zh-CN" smtClean="0">
                <a:solidFill>
                  <a:schemeClr val="accent2"/>
                </a:solidFill>
              </a:rPr>
              <a:t>2</a:t>
            </a:r>
            <a:r>
              <a:rPr lang="en-US" altLang="zh-CN" i="1" baseline="30000" smtClean="0">
                <a:solidFill>
                  <a:schemeClr val="accent2"/>
                </a:solidFill>
              </a:rPr>
              <a:t>h</a:t>
            </a:r>
            <a:r>
              <a:rPr lang="en-US" altLang="zh-CN" smtClean="0">
                <a:solidFill>
                  <a:schemeClr val="accent2"/>
                </a:solidFill>
              </a:rPr>
              <a:t>-1</a:t>
            </a:r>
            <a:r>
              <a:rPr lang="zh-CN" altLang="en-US" smtClean="0">
                <a:solidFill>
                  <a:schemeClr val="accent2"/>
                </a:solidFill>
              </a:rPr>
              <a:t>进行编号</a:t>
            </a:r>
          </a:p>
          <a:p>
            <a:pPr eaLnBrk="1" hangingPunct="1"/>
            <a:r>
              <a:rPr lang="zh-CN" altLang="en-US" smtClean="0">
                <a:solidFill>
                  <a:schemeClr val="accent2"/>
                </a:solidFill>
              </a:rPr>
              <a:t>从中删除</a:t>
            </a:r>
            <a:r>
              <a:rPr lang="en-US" altLang="zh-CN" i="1" smtClean="0">
                <a:solidFill>
                  <a:schemeClr val="accent2"/>
                </a:solidFill>
              </a:rPr>
              <a:t>k</a:t>
            </a:r>
            <a:r>
              <a:rPr lang="zh-CN" altLang="en-US" smtClean="0">
                <a:solidFill>
                  <a:schemeClr val="accent2"/>
                </a:solidFill>
              </a:rPr>
              <a:t>个节点，编号为</a:t>
            </a:r>
            <a:r>
              <a:rPr lang="en-US" altLang="zh-CN" smtClean="0">
                <a:solidFill>
                  <a:schemeClr val="accent2"/>
                </a:solidFill>
              </a:rPr>
              <a:t>2</a:t>
            </a:r>
            <a:r>
              <a:rPr lang="en-US" altLang="zh-CN" i="1" baseline="30000" smtClean="0">
                <a:solidFill>
                  <a:schemeClr val="accent2"/>
                </a:solidFill>
              </a:rPr>
              <a:t>h</a:t>
            </a:r>
            <a:r>
              <a:rPr lang="en-US" altLang="zh-CN" smtClean="0">
                <a:solidFill>
                  <a:schemeClr val="accent2"/>
                </a:solidFill>
              </a:rPr>
              <a:t>-</a:t>
            </a:r>
            <a:r>
              <a:rPr lang="en-US" altLang="zh-CN" i="1" smtClean="0">
                <a:solidFill>
                  <a:schemeClr val="accent2"/>
                </a:solidFill>
              </a:rPr>
              <a:t>i</a:t>
            </a:r>
            <a:r>
              <a:rPr lang="en-US" altLang="zh-CN" smtClean="0">
                <a:solidFill>
                  <a:schemeClr val="accent2"/>
                </a:solidFill>
              </a:rPr>
              <a:t>, 1≤</a:t>
            </a:r>
            <a:r>
              <a:rPr lang="en-US" altLang="zh-CN" i="1" smtClean="0">
                <a:solidFill>
                  <a:schemeClr val="accent2"/>
                </a:solidFill>
              </a:rPr>
              <a:t>i</a:t>
            </a:r>
            <a:r>
              <a:rPr lang="en-US" altLang="zh-CN" smtClean="0">
                <a:solidFill>
                  <a:schemeClr val="accent2"/>
                </a:solidFill>
              </a:rPr>
              <a:t>≤</a:t>
            </a:r>
            <a:r>
              <a:rPr lang="en-US" altLang="zh-CN" i="1" smtClean="0">
                <a:solidFill>
                  <a:schemeClr val="accent2"/>
                </a:solidFill>
              </a:rPr>
              <a:t>k</a:t>
            </a:r>
            <a:endParaRPr lang="en-US" altLang="zh-CN" smtClean="0">
              <a:solidFill>
                <a:schemeClr val="accent2"/>
              </a:solidFill>
            </a:endParaRPr>
          </a:p>
          <a:p>
            <a:pPr eaLnBrk="1" hangingPunct="1"/>
            <a:r>
              <a:rPr lang="zh-CN" altLang="en-US" smtClean="0">
                <a:solidFill>
                  <a:schemeClr val="accent2"/>
                </a:solidFill>
                <a:sym typeface="Wingdings" pitchFamily="2" charset="2"/>
              </a:rPr>
              <a:t>即为</a:t>
            </a:r>
            <a:r>
              <a:rPr lang="zh-CN" altLang="en-US" smtClean="0">
                <a:solidFill>
                  <a:schemeClr val="accent2"/>
                </a:solidFill>
              </a:rPr>
              <a:t>完全二叉树，深度为</a:t>
            </a:r>
          </a:p>
        </p:txBody>
      </p:sp>
      <p:graphicFrame>
        <p:nvGraphicFramePr>
          <p:cNvPr id="4098" name="Object 4"/>
          <p:cNvGraphicFramePr>
            <a:graphicFrameLocks noChangeAspect="1"/>
          </p:cNvGraphicFramePr>
          <p:nvPr/>
        </p:nvGraphicFramePr>
        <p:xfrm>
          <a:off x="5110163" y="3249613"/>
          <a:ext cx="1600200" cy="458787"/>
        </p:xfrm>
        <a:graphic>
          <a:graphicData uri="http://schemas.openxmlformats.org/presentationml/2006/ole">
            <mc:AlternateContent xmlns:mc="http://schemas.openxmlformats.org/markup-compatibility/2006">
              <mc:Choice xmlns:v="urn:schemas-microsoft-com:vml" Requires="v">
                <p:oleObj spid="_x0000_s8207" name="Equation" r:id="rId3" imgW="799920" imgH="228600" progId="Equation.3">
                  <p:embed/>
                </p:oleObj>
              </mc:Choice>
              <mc:Fallback>
                <p:oleObj name="Equation" r:id="rId3" imgW="799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163" y="3249613"/>
                        <a:ext cx="16002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1" name="Picture 5" descr="comple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75" y="3787775"/>
            <a:ext cx="88360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617C97B-85C2-4386-93CD-DC1567B9B956}" type="slidenum">
              <a:rPr lang="en-US" altLang="en-US" smtClean="0">
                <a:solidFill>
                  <a:srgbClr val="4B4B4B"/>
                </a:solidFill>
              </a:rPr>
              <a:pPr eaLnBrk="1" hangingPunct="1"/>
              <a:t>29</a:t>
            </a:fld>
            <a:endParaRPr lang="en-US" altLang="en-US" smtClean="0">
              <a:solidFill>
                <a:srgbClr val="4B4B4B"/>
              </a:solidFill>
            </a:endParaRPr>
          </a:p>
        </p:txBody>
      </p:sp>
    </p:spTree>
    <p:extLst>
      <p:ext uri="{BB962C8B-B14F-4D97-AF65-F5344CB8AC3E}">
        <p14:creationId xmlns:p14="http://schemas.microsoft.com/office/powerpoint/2010/main" val="2709655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树</a:t>
            </a:r>
          </a:p>
        </p:txBody>
      </p:sp>
      <p:sp>
        <p:nvSpPr>
          <p:cNvPr id="30723" name="Rectangle 3"/>
          <p:cNvSpPr>
            <a:spLocks noGrp="1" noChangeArrowheads="1"/>
          </p:cNvSpPr>
          <p:nvPr>
            <p:ph type="body" idx="1"/>
          </p:nvPr>
        </p:nvSpPr>
        <p:spPr/>
        <p:txBody>
          <a:bodyPr/>
          <a:lstStyle/>
          <a:p>
            <a:pPr eaLnBrk="1" hangingPunct="1"/>
            <a:r>
              <a:rPr lang="zh-CN" altLang="en-US" dirty="0" smtClean="0"/>
              <a:t>线性表、表：不适合描述</a:t>
            </a:r>
            <a:r>
              <a:rPr lang="zh-CN" altLang="en-US" dirty="0" smtClean="0">
                <a:solidFill>
                  <a:srgbClr val="FF0000"/>
                </a:solidFill>
              </a:rPr>
              <a:t>层次结构</a:t>
            </a:r>
            <a:r>
              <a:rPr lang="zh-CN" altLang="en-US" dirty="0" smtClean="0"/>
              <a:t>数据</a:t>
            </a:r>
          </a:p>
          <a:p>
            <a:pPr eaLnBrk="1" hangingPunct="1"/>
            <a:r>
              <a:rPr lang="zh-CN" altLang="en-US" dirty="0" smtClean="0"/>
              <a:t>祖先－后代、上级－下属、整体－部分</a:t>
            </a:r>
          </a:p>
        </p:txBody>
      </p:sp>
      <p:sp>
        <p:nvSpPr>
          <p:cNvPr id="4" name="矩形 3"/>
          <p:cNvSpPr/>
          <p:nvPr/>
        </p:nvSpPr>
        <p:spPr>
          <a:xfrm>
            <a:off x="625464" y="3028000"/>
            <a:ext cx="7893072" cy="1477328"/>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很多事物具有非线性特征，如何描述？</a:t>
            </a:r>
            <a:endParaRPr lang="en-US" altLang="zh-C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endParaRPr>
          </a:p>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模仿自然界中的</a:t>
            </a:r>
            <a:r>
              <a:rPr lang="zh-CN" altLang="en-US" sz="5400" b="1" dirty="0">
                <a:ln w="11430"/>
                <a:solidFill>
                  <a:srgbClr val="FF0000"/>
                </a:solidFill>
                <a:effectLst>
                  <a:outerShdw blurRad="50800" dist="39000" dir="5460000" algn="tl">
                    <a:srgbClr val="000000">
                      <a:alpha val="38000"/>
                    </a:srgbClr>
                  </a:outerShdw>
                </a:effectLst>
                <a:latin typeface="Arial" charset="0"/>
              </a:rPr>
              <a:t>树</a:t>
            </a: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a:t>
            </a:r>
          </a:p>
        </p:txBody>
      </p:sp>
      <p:sp>
        <p:nvSpPr>
          <p:cNvPr id="3072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C37455C-19E0-45AD-BA5F-2C457D799291}" type="slidenum">
              <a:rPr lang="en-US" altLang="en-US" smtClean="0">
                <a:solidFill>
                  <a:srgbClr val="4B4B4B"/>
                </a:solidFill>
              </a:rPr>
              <a:pPr eaLnBrk="1" hangingPunct="1"/>
              <a:t>3</a:t>
            </a:fld>
            <a:endParaRPr lang="en-US" altLang="en-US" smtClean="0">
              <a:solidFill>
                <a:srgbClr val="4B4B4B"/>
              </a:solidFill>
            </a:endParaRPr>
          </a:p>
        </p:txBody>
      </p:sp>
    </p:spTree>
    <p:extLst>
      <p:ext uri="{BB962C8B-B14F-4D97-AF65-F5344CB8AC3E}">
        <p14:creationId xmlns:p14="http://schemas.microsoft.com/office/powerpoint/2010/main" val="35662981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p:txBody>
          <a:bodyPr/>
          <a:lstStyle/>
          <a:p>
            <a:r>
              <a:rPr lang="zh-CN" altLang="en-US" smtClean="0"/>
              <a:t>另一种定义方法</a:t>
            </a:r>
          </a:p>
        </p:txBody>
      </p:sp>
      <p:sp>
        <p:nvSpPr>
          <p:cNvPr id="5125" name="内容占位符 2"/>
          <p:cNvSpPr>
            <a:spLocks noGrp="1"/>
          </p:cNvSpPr>
          <p:nvPr>
            <p:ph idx="1"/>
          </p:nvPr>
        </p:nvSpPr>
        <p:spPr>
          <a:xfrm>
            <a:off x="917575" y="1525588"/>
            <a:ext cx="7600950" cy="4570412"/>
          </a:xfrm>
        </p:spPr>
        <p:txBody>
          <a:bodyPr/>
          <a:lstStyle/>
          <a:p>
            <a:r>
              <a:rPr lang="zh-CN" altLang="en-US" smtClean="0"/>
              <a:t>设二叉树</a:t>
            </a:r>
            <a:r>
              <a:rPr lang="en-US" altLang="zh-CN" smtClean="0"/>
              <a:t>T</a:t>
            </a:r>
            <a:r>
              <a:rPr lang="zh-CN" altLang="en-US" smtClean="0"/>
              <a:t>有</a:t>
            </a:r>
            <a:r>
              <a:rPr lang="en-US" altLang="zh-CN" smtClean="0"/>
              <a:t>n</a:t>
            </a:r>
            <a:r>
              <a:rPr lang="zh-CN" altLang="en-US" smtClean="0"/>
              <a:t>个节点，令</a:t>
            </a:r>
            <a:endParaRPr lang="en-US" altLang="zh-CN" smtClean="0"/>
          </a:p>
          <a:p>
            <a:pPr>
              <a:buFontTx/>
              <a:buNone/>
            </a:pPr>
            <a:endParaRPr lang="en-US" altLang="zh-CN" smtClean="0"/>
          </a:p>
          <a:p>
            <a:pPr>
              <a:buFontTx/>
              <a:buNone/>
            </a:pPr>
            <a:r>
              <a:rPr lang="en-US" altLang="zh-CN" smtClean="0"/>
              <a:t>	</a:t>
            </a:r>
            <a:r>
              <a:rPr lang="zh-CN" altLang="en-US" smtClean="0"/>
              <a:t>则</a:t>
            </a:r>
            <a:r>
              <a:rPr lang="en-US" altLang="zh-CN" smtClean="0"/>
              <a:t>k</a:t>
            </a:r>
            <a:r>
              <a:rPr lang="zh-CN" altLang="en-US" smtClean="0"/>
              <a:t>代表最下一层，也就是二叉树的深度，</a:t>
            </a:r>
            <a:r>
              <a:rPr lang="en-US" altLang="zh-CN" smtClean="0"/>
              <a:t>r</a:t>
            </a:r>
            <a:r>
              <a:rPr lang="zh-CN" altLang="en-US" smtClean="0"/>
              <a:t>代表第</a:t>
            </a:r>
            <a:r>
              <a:rPr lang="en-US" altLang="zh-CN" smtClean="0"/>
              <a:t>k</a:t>
            </a:r>
            <a:r>
              <a:rPr lang="zh-CN" altLang="en-US" smtClean="0"/>
              <a:t>层的节点数，其中</a:t>
            </a:r>
            <a:r>
              <a:rPr lang="en-US" altLang="zh-CN" smtClean="0"/>
              <a:t>2</a:t>
            </a:r>
            <a:r>
              <a:rPr lang="en-US" altLang="zh-CN" baseline="30000" smtClean="0"/>
              <a:t>k-1</a:t>
            </a:r>
            <a:r>
              <a:rPr lang="zh-CN" altLang="en-US" smtClean="0"/>
              <a:t>个节点放满第</a:t>
            </a:r>
            <a:r>
              <a:rPr lang="en-US" altLang="zh-CN" smtClean="0"/>
              <a:t>1</a:t>
            </a:r>
            <a:r>
              <a:rPr lang="zh-CN" altLang="en-US" smtClean="0"/>
              <a:t>到第</a:t>
            </a:r>
            <a:r>
              <a:rPr lang="en-US" altLang="zh-CN" smtClean="0"/>
              <a:t>k-1</a:t>
            </a:r>
            <a:r>
              <a:rPr lang="zh-CN" altLang="en-US" smtClean="0"/>
              <a:t>层，则：</a:t>
            </a:r>
            <a:endParaRPr lang="en-US" altLang="zh-CN" smtClean="0"/>
          </a:p>
          <a:p>
            <a:pPr>
              <a:buFontTx/>
              <a:buNone/>
            </a:pPr>
            <a:r>
              <a:rPr lang="en-US" altLang="zh-CN" sz="2400" smtClean="0"/>
              <a:t>	</a:t>
            </a:r>
            <a:r>
              <a:rPr lang="zh-CN" altLang="en-US" sz="2400" smtClean="0"/>
              <a:t>若</a:t>
            </a:r>
            <a:r>
              <a:rPr lang="en-US" altLang="zh-CN" sz="2400" smtClean="0"/>
              <a:t>0&lt;r&lt;=2</a:t>
            </a:r>
            <a:r>
              <a:rPr lang="en-US" altLang="zh-CN" sz="2400" baseline="30000" smtClean="0"/>
              <a:t>k-1</a:t>
            </a:r>
            <a:r>
              <a:rPr lang="en-US" altLang="zh-CN" sz="2400" smtClean="0"/>
              <a:t>,</a:t>
            </a:r>
            <a:r>
              <a:rPr lang="zh-CN" altLang="en-US" sz="2400" smtClean="0"/>
              <a:t>且这</a:t>
            </a:r>
            <a:r>
              <a:rPr lang="en-US" altLang="zh-CN" sz="2400" smtClean="0"/>
              <a:t>r</a:t>
            </a:r>
            <a:r>
              <a:rPr lang="zh-CN" altLang="en-US" sz="2400" smtClean="0"/>
              <a:t>个节点集中存放在第</a:t>
            </a:r>
            <a:r>
              <a:rPr lang="en-US" altLang="zh-CN" sz="2400" smtClean="0"/>
              <a:t>k</a:t>
            </a:r>
            <a:r>
              <a:rPr lang="zh-CN" altLang="en-US" sz="2400" smtClean="0"/>
              <a:t>层的左侧，则</a:t>
            </a:r>
            <a:r>
              <a:rPr lang="en-US" altLang="zh-CN" sz="2400" smtClean="0"/>
              <a:t>T</a:t>
            </a:r>
            <a:r>
              <a:rPr lang="zh-CN" altLang="en-US" sz="2400" smtClean="0"/>
              <a:t>是一棵</a:t>
            </a:r>
            <a:r>
              <a:rPr lang="zh-CN" altLang="en-US" sz="2400" smtClean="0">
                <a:solidFill>
                  <a:srgbClr val="FF0000"/>
                </a:solidFill>
              </a:rPr>
              <a:t>完全二叉树</a:t>
            </a:r>
            <a:endParaRPr lang="en-US" altLang="zh-CN" sz="2400" smtClean="0">
              <a:solidFill>
                <a:srgbClr val="FF0000"/>
              </a:solidFill>
            </a:endParaRPr>
          </a:p>
          <a:p>
            <a:pPr>
              <a:buFontTx/>
              <a:buNone/>
            </a:pPr>
            <a:r>
              <a:rPr lang="en-US" altLang="zh-CN" sz="2400" smtClean="0"/>
              <a:t>	</a:t>
            </a:r>
            <a:r>
              <a:rPr lang="zh-CN" altLang="en-US" sz="2400" smtClean="0"/>
              <a:t>特别地，若</a:t>
            </a:r>
            <a:r>
              <a:rPr lang="en-US" altLang="zh-CN" sz="2400" smtClean="0"/>
              <a:t>r=2</a:t>
            </a:r>
            <a:r>
              <a:rPr lang="en-US" altLang="zh-CN" sz="2400" baseline="30000" smtClean="0"/>
              <a:t>k-1</a:t>
            </a:r>
            <a:r>
              <a:rPr lang="zh-CN" altLang="en-US" sz="2400" smtClean="0"/>
              <a:t>，则</a:t>
            </a:r>
            <a:r>
              <a:rPr lang="en-US" altLang="zh-CN" sz="2400" smtClean="0"/>
              <a:t>T</a:t>
            </a:r>
            <a:r>
              <a:rPr lang="zh-CN" altLang="en-US" sz="2400" smtClean="0"/>
              <a:t>是一棵</a:t>
            </a:r>
            <a:r>
              <a:rPr lang="zh-CN" altLang="en-US" sz="2400" smtClean="0">
                <a:solidFill>
                  <a:srgbClr val="FF0000"/>
                </a:solidFill>
              </a:rPr>
              <a:t>满二叉树</a:t>
            </a:r>
            <a:endParaRPr lang="en-US" altLang="zh-CN" sz="2400" smtClean="0">
              <a:solidFill>
                <a:srgbClr val="FF0000"/>
              </a:solidFill>
            </a:endParaRPr>
          </a:p>
          <a:p>
            <a:pPr>
              <a:buFontTx/>
              <a:buNone/>
            </a:pPr>
            <a:r>
              <a:rPr lang="zh-CN" altLang="en-US" smtClean="0"/>
              <a:t>结论：满二叉树是完全二叉树</a:t>
            </a:r>
          </a:p>
        </p:txBody>
      </p:sp>
      <p:sp>
        <p:nvSpPr>
          <p:cNvPr id="512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03A66DE-D6C2-4567-9441-CF21E1C662F5}" type="slidenum">
              <a:rPr lang="en-US" altLang="en-US" smtClean="0">
                <a:solidFill>
                  <a:srgbClr val="4B4B4B"/>
                </a:solidFill>
              </a:rPr>
              <a:pPr eaLnBrk="1" hangingPunct="1"/>
              <a:t>30</a:t>
            </a:fld>
            <a:endParaRPr lang="en-US" altLang="en-US" smtClean="0">
              <a:solidFill>
                <a:srgbClr val="4B4B4B"/>
              </a:solidFill>
            </a:endParaRPr>
          </a:p>
        </p:txBody>
      </p:sp>
      <p:graphicFrame>
        <p:nvGraphicFramePr>
          <p:cNvPr id="5122" name="Object 4"/>
          <p:cNvGraphicFramePr>
            <a:graphicFrameLocks noChangeAspect="1"/>
          </p:cNvGraphicFramePr>
          <p:nvPr/>
        </p:nvGraphicFramePr>
        <p:xfrm>
          <a:off x="1522413" y="2073275"/>
          <a:ext cx="2057400" cy="458788"/>
        </p:xfrm>
        <a:graphic>
          <a:graphicData uri="http://schemas.openxmlformats.org/presentationml/2006/ole">
            <mc:AlternateContent xmlns:mc="http://schemas.openxmlformats.org/markup-compatibility/2006">
              <mc:Choice xmlns:v="urn:schemas-microsoft-com:vml" Requires="v">
                <p:oleObj spid="_x0000_s9244" name="Equation" r:id="rId3" imgW="1028520" imgH="228600" progId="Equation.3">
                  <p:embed/>
                </p:oleObj>
              </mc:Choice>
              <mc:Fallback>
                <p:oleObj name="Equation" r:id="rId3" imgW="10285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2073275"/>
                        <a:ext cx="20574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4392613" y="1993900"/>
          <a:ext cx="2362200" cy="538163"/>
        </p:xfrm>
        <a:graphic>
          <a:graphicData uri="http://schemas.openxmlformats.org/presentationml/2006/ole">
            <mc:AlternateContent xmlns:mc="http://schemas.openxmlformats.org/markup-compatibility/2006">
              <mc:Choice xmlns:v="urn:schemas-microsoft-com:vml" Requires="v">
                <p:oleObj spid="_x0000_s9245" name="Equation" r:id="rId5" imgW="1002960" imgH="228600" progId="Equation.3">
                  <p:embed/>
                </p:oleObj>
              </mc:Choice>
              <mc:Fallback>
                <p:oleObj name="Equation" r:id="rId5" imgW="10029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2613" y="1993900"/>
                        <a:ext cx="236220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5842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smtClean="0"/>
              <a:t>特性</a:t>
            </a:r>
            <a:r>
              <a:rPr lang="en-US" altLang="zh-CN" smtClean="0"/>
              <a:t>4</a:t>
            </a:r>
          </a:p>
        </p:txBody>
      </p:sp>
      <p:sp>
        <p:nvSpPr>
          <p:cNvPr id="6148" name="Rectangle 3"/>
          <p:cNvSpPr>
            <a:spLocks noGrp="1" noChangeArrowheads="1"/>
          </p:cNvSpPr>
          <p:nvPr>
            <p:ph type="body" idx="1"/>
          </p:nvPr>
        </p:nvSpPr>
        <p:spPr>
          <a:xfrm>
            <a:off x="1182688" y="1371600"/>
            <a:ext cx="7772400" cy="5029200"/>
          </a:xfrm>
        </p:spPr>
        <p:txBody>
          <a:bodyPr/>
          <a:lstStyle/>
          <a:p>
            <a:pPr marL="609600" indent="-609600" eaLnBrk="1" hangingPunct="1"/>
            <a:r>
              <a:rPr lang="zh-CN" altLang="en-US" dirty="0" smtClean="0">
                <a:solidFill>
                  <a:schemeClr val="accent2"/>
                </a:solidFill>
              </a:rPr>
              <a:t>特性</a:t>
            </a:r>
            <a:r>
              <a:rPr lang="en-US" altLang="zh-CN" dirty="0" smtClean="0">
                <a:solidFill>
                  <a:schemeClr val="accent2"/>
                </a:solidFill>
              </a:rPr>
              <a:t>4</a:t>
            </a:r>
            <a:r>
              <a:rPr lang="en-US" altLang="zh-CN" dirty="0" smtClean="0"/>
              <a:t>  </a:t>
            </a:r>
            <a:r>
              <a:rPr lang="zh-CN" altLang="en-US" dirty="0" smtClean="0"/>
              <a:t>设完全二叉树中一节点的序号为</a:t>
            </a:r>
            <a:r>
              <a:rPr lang="en-US" altLang="zh-CN" i="1" dirty="0" err="1" smtClean="0"/>
              <a:t>i</a:t>
            </a:r>
            <a:r>
              <a:rPr lang="en-US" altLang="zh-CN" dirty="0" smtClean="0"/>
              <a:t>, 1≤</a:t>
            </a:r>
            <a:r>
              <a:rPr lang="en-US" altLang="zh-CN" i="1" dirty="0" smtClean="0"/>
              <a:t>i</a:t>
            </a:r>
            <a:r>
              <a:rPr lang="en-US" altLang="zh-CN" dirty="0" smtClean="0"/>
              <a:t>≤</a:t>
            </a:r>
            <a:r>
              <a:rPr lang="en-US" altLang="zh-CN" i="1" dirty="0" smtClean="0"/>
              <a:t>n</a:t>
            </a:r>
            <a:r>
              <a:rPr lang="zh-CN" altLang="en-US" dirty="0" smtClean="0"/>
              <a:t>。则有以下关系成立：</a:t>
            </a:r>
          </a:p>
          <a:p>
            <a:pPr marL="609600" indent="-609600" eaLnBrk="1" hangingPunct="1">
              <a:buFont typeface="Wingdings" pitchFamily="2" charset="2"/>
              <a:buAutoNum type="arabicParenR"/>
            </a:pPr>
            <a:r>
              <a:rPr lang="zh-CN" altLang="en-US" dirty="0" smtClean="0"/>
              <a:t>当</a:t>
            </a:r>
            <a:r>
              <a:rPr lang="en-US" altLang="zh-CN" i="1" dirty="0" err="1" smtClean="0"/>
              <a:t>i</a:t>
            </a:r>
            <a:r>
              <a:rPr lang="en-US" altLang="zh-CN" i="1" dirty="0" smtClean="0"/>
              <a:t> </a:t>
            </a:r>
            <a:r>
              <a:rPr lang="en-US" altLang="zh-CN" dirty="0" smtClean="0"/>
              <a:t>= 1</a:t>
            </a:r>
            <a:r>
              <a:rPr lang="zh-CN" altLang="en-US" dirty="0" smtClean="0"/>
              <a:t>时，该元素为二叉树的根。若</a:t>
            </a:r>
            <a:r>
              <a:rPr lang="en-US" altLang="zh-CN" i="1" dirty="0" err="1" smtClean="0"/>
              <a:t>i</a:t>
            </a:r>
            <a:r>
              <a:rPr lang="en-US" altLang="zh-CN" i="1" dirty="0" smtClean="0"/>
              <a:t> </a:t>
            </a:r>
            <a:r>
              <a:rPr lang="en-US" altLang="zh-CN" dirty="0" smtClean="0"/>
              <a:t>&gt; 1</a:t>
            </a:r>
            <a:r>
              <a:rPr lang="zh-CN" altLang="en-US" dirty="0" smtClean="0"/>
              <a:t>，则该元素父节点的编号为</a:t>
            </a:r>
          </a:p>
          <a:p>
            <a:pPr marL="609600" indent="-609600" eaLnBrk="1" hangingPunct="1">
              <a:buFont typeface="Wingdings" pitchFamily="2" charset="2"/>
              <a:buAutoNum type="arabicParenR"/>
            </a:pPr>
            <a:r>
              <a:rPr lang="zh-CN" altLang="en-US" dirty="0" smtClean="0"/>
              <a:t>当</a:t>
            </a:r>
            <a:r>
              <a:rPr lang="en-US" altLang="zh-CN" dirty="0" smtClean="0"/>
              <a:t>2</a:t>
            </a:r>
            <a:r>
              <a:rPr lang="en-US" altLang="zh-CN" i="1" dirty="0" smtClean="0"/>
              <a:t>i</a:t>
            </a:r>
            <a:r>
              <a:rPr lang="en-US" altLang="zh-CN" dirty="0" smtClean="0"/>
              <a:t>&gt;</a:t>
            </a:r>
            <a:r>
              <a:rPr lang="en-US" altLang="zh-CN" i="1" dirty="0" smtClean="0"/>
              <a:t>n</a:t>
            </a:r>
            <a:r>
              <a:rPr lang="zh-CN" altLang="en-US" dirty="0" smtClean="0"/>
              <a:t>时，该元素无左孩子。否则，其左孩子的编号为</a:t>
            </a:r>
            <a:r>
              <a:rPr lang="en-US" altLang="zh-CN" dirty="0" smtClean="0"/>
              <a:t>2</a:t>
            </a:r>
            <a:r>
              <a:rPr lang="en-US" altLang="zh-CN" i="1" dirty="0" smtClean="0"/>
              <a:t>i</a:t>
            </a:r>
          </a:p>
          <a:p>
            <a:pPr marL="609600" indent="-609600" eaLnBrk="1" hangingPunct="1">
              <a:buFont typeface="Wingdings" pitchFamily="2" charset="2"/>
              <a:buAutoNum type="arabicParenR"/>
            </a:pPr>
            <a:r>
              <a:rPr lang="zh-CN" altLang="en-US" dirty="0" smtClean="0"/>
              <a:t>若</a:t>
            </a:r>
            <a:r>
              <a:rPr lang="en-US" altLang="zh-CN" dirty="0" smtClean="0"/>
              <a:t>2</a:t>
            </a:r>
            <a:r>
              <a:rPr lang="en-US" altLang="zh-CN" i="1" dirty="0" smtClean="0"/>
              <a:t>i </a:t>
            </a:r>
            <a:r>
              <a:rPr lang="en-US" altLang="zh-CN" dirty="0" smtClean="0"/>
              <a:t>+ 1&gt;</a:t>
            </a:r>
            <a:r>
              <a:rPr lang="en-US" altLang="zh-CN" i="1" dirty="0" smtClean="0"/>
              <a:t>n</a:t>
            </a:r>
            <a:r>
              <a:rPr lang="zh-CN" altLang="en-US" dirty="0" smtClean="0"/>
              <a:t>，该元素无右孩子。否则，其右孩子编号为</a:t>
            </a:r>
            <a:r>
              <a:rPr lang="en-US" altLang="zh-CN" dirty="0" smtClean="0"/>
              <a:t>2</a:t>
            </a:r>
            <a:r>
              <a:rPr lang="en-US" altLang="zh-CN" i="1" dirty="0" smtClean="0"/>
              <a:t>i </a:t>
            </a:r>
            <a:r>
              <a:rPr lang="en-US" altLang="zh-CN" dirty="0" smtClean="0"/>
              <a:t>+ 1</a:t>
            </a:r>
          </a:p>
          <a:p>
            <a:pPr marL="609600" indent="-609600" eaLnBrk="1" hangingPunct="1">
              <a:buFont typeface="Wingdings" pitchFamily="2" charset="2"/>
              <a:buAutoNum type="arabicParenR"/>
            </a:pPr>
            <a:endParaRPr lang="en-US" altLang="zh-CN" dirty="0" smtClean="0"/>
          </a:p>
        </p:txBody>
      </p:sp>
      <p:graphicFrame>
        <p:nvGraphicFramePr>
          <p:cNvPr id="6146" name="Object 4"/>
          <p:cNvGraphicFramePr>
            <a:graphicFrameLocks noChangeAspect="1"/>
          </p:cNvGraphicFramePr>
          <p:nvPr>
            <p:extLst>
              <p:ext uri="{D42A27DB-BD31-4B8C-83A1-F6EECF244321}">
                <p14:modId xmlns:p14="http://schemas.microsoft.com/office/powerpoint/2010/main" val="344971851"/>
              </p:ext>
            </p:extLst>
          </p:nvPr>
        </p:nvGraphicFramePr>
        <p:xfrm>
          <a:off x="5640387" y="2602570"/>
          <a:ext cx="949325" cy="588962"/>
        </p:xfrm>
        <a:graphic>
          <a:graphicData uri="http://schemas.openxmlformats.org/presentationml/2006/ole">
            <mc:AlternateContent xmlns:mc="http://schemas.openxmlformats.org/markup-compatibility/2006">
              <mc:Choice xmlns:v="urn:schemas-microsoft-com:vml" Requires="v">
                <p:oleObj spid="_x0000_s10256" name="Equation" r:id="rId3" imgW="368280" imgH="228600" progId="Equation.3">
                  <p:embed/>
                </p:oleObj>
              </mc:Choice>
              <mc:Fallback>
                <p:oleObj name="Equation" r:id="rId3" imgW="3682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387" y="2602570"/>
                        <a:ext cx="949325"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A44C3C2-2064-42F1-8CEF-B4352DCC5D91}" type="slidenum">
              <a:rPr lang="en-US" altLang="en-US" smtClean="0">
                <a:solidFill>
                  <a:srgbClr val="4B4B4B"/>
                </a:solidFill>
              </a:rPr>
              <a:pPr eaLnBrk="1" hangingPunct="1"/>
              <a:t>31</a:t>
            </a:fld>
            <a:endParaRPr lang="en-US" altLang="en-US" smtClean="0">
              <a:solidFill>
                <a:srgbClr val="4B4B4B"/>
              </a:solidFill>
            </a:endParaRPr>
          </a:p>
        </p:txBody>
      </p:sp>
    </p:spTree>
    <p:extLst>
      <p:ext uri="{BB962C8B-B14F-4D97-AF65-F5344CB8AC3E}">
        <p14:creationId xmlns:p14="http://schemas.microsoft.com/office/powerpoint/2010/main" val="1019642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t>特性</a:t>
            </a:r>
            <a:r>
              <a:rPr lang="en-US" altLang="zh-CN" smtClean="0"/>
              <a:t>4</a:t>
            </a:r>
            <a:r>
              <a:rPr lang="zh-CN" altLang="en-US" smtClean="0"/>
              <a:t>（续）</a:t>
            </a:r>
          </a:p>
        </p:txBody>
      </p:sp>
      <p:sp>
        <p:nvSpPr>
          <p:cNvPr id="67587" name="Rectangle 3"/>
          <p:cNvSpPr>
            <a:spLocks noGrp="1" noChangeArrowheads="1"/>
          </p:cNvSpPr>
          <p:nvPr>
            <p:ph type="body" idx="1"/>
          </p:nvPr>
        </p:nvSpPr>
        <p:spPr>
          <a:xfrm>
            <a:off x="1182688" y="1371600"/>
            <a:ext cx="7772400" cy="5029200"/>
          </a:xfrm>
        </p:spPr>
        <p:txBody>
          <a:bodyPr/>
          <a:lstStyle/>
          <a:p>
            <a:pPr marL="609600" indent="-609600" eaLnBrk="1" hangingPunct="1">
              <a:buFont typeface="Wingdings" pitchFamily="2" charset="2"/>
              <a:buNone/>
            </a:pPr>
            <a:r>
              <a:rPr lang="zh-CN" altLang="en-US" smtClean="0"/>
              <a:t>证明</a:t>
            </a:r>
            <a:br>
              <a:rPr lang="zh-CN" altLang="en-US" smtClean="0"/>
            </a:br>
            <a:r>
              <a:rPr lang="zh-CN" altLang="en-US" smtClean="0"/>
              <a:t>通过对</a:t>
            </a:r>
            <a:r>
              <a:rPr lang="en-US" altLang="zh-CN" i="1" smtClean="0"/>
              <a:t>i </a:t>
            </a:r>
            <a:r>
              <a:rPr lang="zh-CN" altLang="en-US" smtClean="0"/>
              <a:t>进行归纳即可得证</a:t>
            </a:r>
          </a:p>
        </p:txBody>
      </p:sp>
      <p:pic>
        <p:nvPicPr>
          <p:cNvPr id="67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2711450"/>
            <a:ext cx="40767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61B8ACC-4715-4228-85A7-C79C14F5597A}" type="slidenum">
              <a:rPr lang="en-US" altLang="en-US" smtClean="0">
                <a:solidFill>
                  <a:srgbClr val="4B4B4B"/>
                </a:solidFill>
              </a:rPr>
              <a:pPr eaLnBrk="1" hangingPunct="1"/>
              <a:t>32</a:t>
            </a:fld>
            <a:endParaRPr lang="en-US" altLang="en-US" smtClean="0">
              <a:solidFill>
                <a:srgbClr val="4B4B4B"/>
              </a:solidFill>
            </a:endParaRPr>
          </a:p>
        </p:txBody>
      </p:sp>
    </p:spTree>
    <p:extLst>
      <p:ext uri="{BB962C8B-B14F-4D97-AF65-F5344CB8AC3E}">
        <p14:creationId xmlns:p14="http://schemas.microsoft.com/office/powerpoint/2010/main" val="2650885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zh-CN" altLang="en-US" smtClean="0"/>
              <a:t>特性</a:t>
            </a:r>
            <a:r>
              <a:rPr lang="en-US" altLang="zh-CN" smtClean="0"/>
              <a:t>5</a:t>
            </a:r>
            <a:endParaRPr lang="zh-CN" altLang="en-US" smtClean="0"/>
          </a:p>
        </p:txBody>
      </p:sp>
      <p:sp>
        <p:nvSpPr>
          <p:cNvPr id="7172" name="内容占位符 2"/>
          <p:cNvSpPr>
            <a:spLocks noGrp="1"/>
          </p:cNvSpPr>
          <p:nvPr>
            <p:ph idx="1"/>
          </p:nvPr>
        </p:nvSpPr>
        <p:spPr/>
        <p:txBody>
          <a:bodyPr/>
          <a:lstStyle/>
          <a:p>
            <a:r>
              <a:rPr lang="zh-CN" altLang="en-US" smtClean="0"/>
              <a:t>设二叉树中度为</a:t>
            </a:r>
            <a:r>
              <a:rPr lang="en-US" altLang="zh-CN" smtClean="0"/>
              <a:t>2</a:t>
            </a:r>
            <a:r>
              <a:rPr lang="zh-CN" altLang="en-US" smtClean="0"/>
              <a:t>的节点有</a:t>
            </a:r>
            <a:r>
              <a:rPr lang="en-US" altLang="zh-CN" smtClean="0"/>
              <a:t>n</a:t>
            </a:r>
            <a:r>
              <a:rPr lang="en-US" altLang="zh-CN" baseline="-25000" smtClean="0"/>
              <a:t>2</a:t>
            </a:r>
            <a:r>
              <a:rPr lang="zh-CN" altLang="en-US" smtClean="0"/>
              <a:t>个，度为</a:t>
            </a:r>
            <a:r>
              <a:rPr lang="en-US" altLang="zh-CN" smtClean="0"/>
              <a:t>1</a:t>
            </a:r>
            <a:r>
              <a:rPr lang="zh-CN" altLang="en-US" smtClean="0"/>
              <a:t>的节点有</a:t>
            </a:r>
            <a:r>
              <a:rPr lang="en-US" altLang="zh-CN" smtClean="0"/>
              <a:t>n</a:t>
            </a:r>
            <a:r>
              <a:rPr lang="en-US" altLang="zh-CN" baseline="-25000" smtClean="0"/>
              <a:t>1</a:t>
            </a:r>
            <a:r>
              <a:rPr lang="zh-CN" altLang="en-US" smtClean="0"/>
              <a:t>个，度为</a:t>
            </a:r>
            <a:r>
              <a:rPr lang="en-US" altLang="zh-CN" smtClean="0"/>
              <a:t>0</a:t>
            </a:r>
            <a:r>
              <a:rPr lang="zh-CN" altLang="en-US" smtClean="0"/>
              <a:t>的节点有</a:t>
            </a:r>
            <a:r>
              <a:rPr lang="en-US" altLang="zh-CN" smtClean="0"/>
              <a:t>n</a:t>
            </a:r>
            <a:r>
              <a:rPr lang="en-US" altLang="zh-CN" baseline="-25000" smtClean="0"/>
              <a:t>0</a:t>
            </a:r>
            <a:r>
              <a:rPr lang="zh-CN" altLang="en-US" smtClean="0"/>
              <a:t>个，则</a:t>
            </a:r>
            <a:r>
              <a:rPr lang="en-US" altLang="zh-CN" smtClean="0">
                <a:solidFill>
                  <a:srgbClr val="FF0000"/>
                </a:solidFill>
              </a:rPr>
              <a:t>n</a:t>
            </a:r>
            <a:r>
              <a:rPr lang="en-US" altLang="zh-CN" baseline="-25000" smtClean="0">
                <a:solidFill>
                  <a:srgbClr val="FF0000"/>
                </a:solidFill>
              </a:rPr>
              <a:t>0</a:t>
            </a:r>
            <a:r>
              <a:rPr lang="en-US" altLang="zh-CN" smtClean="0">
                <a:solidFill>
                  <a:srgbClr val="FF0000"/>
                </a:solidFill>
              </a:rPr>
              <a:t>=n</a:t>
            </a:r>
            <a:r>
              <a:rPr lang="en-US" altLang="zh-CN" baseline="-25000" smtClean="0">
                <a:solidFill>
                  <a:srgbClr val="FF0000"/>
                </a:solidFill>
              </a:rPr>
              <a:t>2</a:t>
            </a:r>
            <a:r>
              <a:rPr lang="en-US" altLang="zh-CN" smtClean="0">
                <a:solidFill>
                  <a:srgbClr val="FF0000"/>
                </a:solidFill>
              </a:rPr>
              <a:t>+1</a:t>
            </a:r>
          </a:p>
          <a:p>
            <a:endParaRPr lang="en-US" altLang="zh-CN" smtClean="0"/>
          </a:p>
          <a:p>
            <a:endParaRPr lang="en-US" altLang="zh-CN" smtClean="0"/>
          </a:p>
          <a:p>
            <a:endParaRPr lang="en-US" altLang="zh-CN" smtClean="0"/>
          </a:p>
          <a:p>
            <a:r>
              <a:rPr lang="zh-CN" altLang="en-US" smtClean="0"/>
              <a:t>一棵二叉树有</a:t>
            </a:r>
            <a:r>
              <a:rPr lang="en-US" altLang="zh-CN" smtClean="0"/>
              <a:t>1024</a:t>
            </a:r>
            <a:r>
              <a:rPr lang="zh-CN" altLang="en-US" smtClean="0"/>
              <a:t>个节点，其中</a:t>
            </a:r>
            <a:r>
              <a:rPr lang="en-US" altLang="zh-CN" smtClean="0"/>
              <a:t>465</a:t>
            </a:r>
            <a:r>
              <a:rPr lang="zh-CN" altLang="en-US" smtClean="0"/>
              <a:t>个是叶节点，那么树中度为</a:t>
            </a:r>
            <a:r>
              <a:rPr lang="en-US" altLang="zh-CN" smtClean="0"/>
              <a:t>2</a:t>
            </a:r>
            <a:r>
              <a:rPr lang="zh-CN" altLang="en-US" smtClean="0"/>
              <a:t>和度为</a:t>
            </a:r>
            <a:r>
              <a:rPr lang="en-US" altLang="zh-CN" smtClean="0"/>
              <a:t>1</a:t>
            </a:r>
            <a:r>
              <a:rPr lang="zh-CN" altLang="en-US" smtClean="0"/>
              <a:t>的节点各有多少？</a:t>
            </a:r>
          </a:p>
        </p:txBody>
      </p:sp>
      <p:sp>
        <p:nvSpPr>
          <p:cNvPr id="7173"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B1A141F-8918-4FFE-B521-3757EB535968}" type="slidenum">
              <a:rPr lang="en-US" altLang="en-US" smtClean="0">
                <a:solidFill>
                  <a:srgbClr val="4B4B4B"/>
                </a:solidFill>
              </a:rPr>
              <a:pPr eaLnBrk="1" hangingPunct="1"/>
              <a:t>33</a:t>
            </a:fld>
            <a:endParaRPr lang="en-US" altLang="en-US" smtClean="0">
              <a:solidFill>
                <a:srgbClr val="4B4B4B"/>
              </a:solidFill>
            </a:endParaRPr>
          </a:p>
        </p:txBody>
      </p:sp>
    </p:spTree>
    <p:extLst>
      <p:ext uri="{BB962C8B-B14F-4D97-AF65-F5344CB8AC3E}">
        <p14:creationId xmlns:p14="http://schemas.microsoft.com/office/powerpoint/2010/main" val="54029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思考</a:t>
            </a:r>
          </a:p>
        </p:txBody>
      </p:sp>
      <p:sp>
        <p:nvSpPr>
          <p:cNvPr id="68611" name="内容占位符 2"/>
          <p:cNvSpPr>
            <a:spLocks noGrp="1"/>
          </p:cNvSpPr>
          <p:nvPr>
            <p:ph idx="1"/>
          </p:nvPr>
        </p:nvSpPr>
        <p:spPr/>
        <p:txBody>
          <a:bodyPr/>
          <a:lstStyle/>
          <a:p>
            <a:r>
              <a:rPr lang="zh-CN" altLang="en-US" smtClean="0"/>
              <a:t>一棵二叉树有</a:t>
            </a:r>
            <a:r>
              <a:rPr lang="en-US" altLang="zh-CN" smtClean="0"/>
              <a:t>19</a:t>
            </a:r>
            <a:r>
              <a:rPr lang="zh-CN" altLang="en-US" smtClean="0"/>
              <a:t>个节点，其中</a:t>
            </a:r>
            <a:r>
              <a:rPr lang="en-US" altLang="zh-CN" smtClean="0"/>
              <a:t>6</a:t>
            </a:r>
            <a:r>
              <a:rPr lang="zh-CN" altLang="en-US" smtClean="0"/>
              <a:t>个是叶节点，那么树中度为</a:t>
            </a:r>
            <a:r>
              <a:rPr lang="en-US" altLang="zh-CN" smtClean="0"/>
              <a:t>2</a:t>
            </a:r>
            <a:r>
              <a:rPr lang="zh-CN" altLang="en-US" smtClean="0"/>
              <a:t>和度为</a:t>
            </a:r>
            <a:r>
              <a:rPr lang="en-US" altLang="zh-CN" smtClean="0"/>
              <a:t>1</a:t>
            </a:r>
            <a:r>
              <a:rPr lang="zh-CN" altLang="en-US" smtClean="0"/>
              <a:t>的节点各有多少？</a:t>
            </a:r>
            <a:endParaRPr lang="en-US" altLang="zh-CN" smtClean="0"/>
          </a:p>
          <a:p>
            <a:pPr lvl="1"/>
            <a:endParaRPr lang="en-US" altLang="zh-CN" smtClean="0"/>
          </a:p>
          <a:p>
            <a:pPr lvl="1"/>
            <a:r>
              <a:rPr lang="zh-CN" altLang="en-US" smtClean="0"/>
              <a:t>能否构造一棵符合条件的</a:t>
            </a:r>
            <a:r>
              <a:rPr lang="zh-CN" altLang="en-US" smtClean="0">
                <a:solidFill>
                  <a:srgbClr val="FF0000"/>
                </a:solidFill>
              </a:rPr>
              <a:t>二叉树</a:t>
            </a:r>
            <a:r>
              <a:rPr lang="zh-CN" altLang="en-US" smtClean="0"/>
              <a:t>？</a:t>
            </a:r>
            <a:endParaRPr lang="en-US" altLang="zh-CN" smtClean="0"/>
          </a:p>
          <a:p>
            <a:pPr lvl="1"/>
            <a:r>
              <a:rPr lang="zh-CN" altLang="en-US" smtClean="0"/>
              <a:t>能否构造一棵符合条件的</a:t>
            </a:r>
            <a:r>
              <a:rPr lang="zh-CN" altLang="en-US" smtClean="0">
                <a:solidFill>
                  <a:srgbClr val="0000CC"/>
                </a:solidFill>
              </a:rPr>
              <a:t>完全二叉树</a:t>
            </a:r>
            <a:r>
              <a:rPr lang="zh-CN" altLang="en-US" smtClean="0"/>
              <a:t>？</a:t>
            </a:r>
          </a:p>
          <a:p>
            <a:pPr lvl="1"/>
            <a:endParaRPr lang="zh-CN" altLang="en-US" smtClean="0"/>
          </a:p>
        </p:txBody>
      </p:sp>
      <p:sp>
        <p:nvSpPr>
          <p:cNvPr id="6861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1894D1C-D4A9-4DBC-BB34-105B5F72DC18}" type="slidenum">
              <a:rPr lang="en-US" altLang="en-US" smtClean="0">
                <a:solidFill>
                  <a:srgbClr val="4B4B4B"/>
                </a:solidFill>
              </a:rPr>
              <a:pPr eaLnBrk="1" hangingPunct="1"/>
              <a:t>34</a:t>
            </a:fld>
            <a:endParaRPr lang="en-US" altLang="en-US" smtClean="0">
              <a:solidFill>
                <a:srgbClr val="4B4B4B"/>
              </a:solidFill>
            </a:endParaRPr>
          </a:p>
        </p:txBody>
      </p:sp>
    </p:spTree>
    <p:extLst>
      <p:ext uri="{BB962C8B-B14F-4D97-AF65-F5344CB8AC3E}">
        <p14:creationId xmlns:p14="http://schemas.microsoft.com/office/powerpoint/2010/main" val="56609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思考</a:t>
            </a:r>
          </a:p>
        </p:txBody>
      </p:sp>
      <p:sp>
        <p:nvSpPr>
          <p:cNvPr id="69635" name="内容占位符 2"/>
          <p:cNvSpPr>
            <a:spLocks noGrp="1"/>
          </p:cNvSpPr>
          <p:nvPr>
            <p:ph idx="1"/>
          </p:nvPr>
        </p:nvSpPr>
        <p:spPr>
          <a:xfrm>
            <a:off x="917575" y="1525588"/>
            <a:ext cx="7600950" cy="4570412"/>
          </a:xfrm>
        </p:spPr>
        <p:txBody>
          <a:bodyPr/>
          <a:lstStyle/>
          <a:p>
            <a:r>
              <a:rPr lang="zh-CN" altLang="en-US" dirty="0" smtClean="0"/>
              <a:t>有</a:t>
            </a:r>
            <a:r>
              <a:rPr lang="en-US" altLang="zh-CN" dirty="0" smtClean="0"/>
              <a:t>m</a:t>
            </a:r>
            <a:r>
              <a:rPr lang="zh-CN" altLang="en-US" dirty="0" smtClean="0"/>
              <a:t>个叶子的</a:t>
            </a:r>
            <a:r>
              <a:rPr lang="zh-CN" altLang="en-US" dirty="0" smtClean="0">
                <a:solidFill>
                  <a:srgbClr val="FF0000"/>
                </a:solidFill>
              </a:rPr>
              <a:t>二叉树</a:t>
            </a:r>
            <a:r>
              <a:rPr lang="zh-CN" altLang="en-US" dirty="0" smtClean="0"/>
              <a:t>最多有多少个节点？</a:t>
            </a:r>
            <a:endParaRPr lang="en-US" altLang="zh-CN" dirty="0" smtClean="0"/>
          </a:p>
          <a:p>
            <a:endParaRPr lang="en-US" altLang="zh-CN" dirty="0" smtClean="0"/>
          </a:p>
          <a:p>
            <a:r>
              <a:rPr lang="zh-CN" altLang="en-US" dirty="0" smtClean="0"/>
              <a:t>有</a:t>
            </a:r>
            <a:r>
              <a:rPr lang="en-US" altLang="zh-CN" dirty="0" smtClean="0"/>
              <a:t>m</a:t>
            </a:r>
            <a:r>
              <a:rPr lang="zh-CN" altLang="en-US" dirty="0" smtClean="0"/>
              <a:t>个叶子的</a:t>
            </a:r>
            <a:r>
              <a:rPr lang="zh-CN" altLang="en-US" dirty="0" smtClean="0">
                <a:solidFill>
                  <a:srgbClr val="FF0000"/>
                </a:solidFill>
              </a:rPr>
              <a:t>完全二叉树</a:t>
            </a:r>
            <a:r>
              <a:rPr lang="zh-CN" altLang="en-US" dirty="0" smtClean="0"/>
              <a:t>最多有多少个节点？</a:t>
            </a:r>
          </a:p>
        </p:txBody>
      </p:sp>
      <p:sp>
        <p:nvSpPr>
          <p:cNvPr id="6963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AB4B785-C7DA-4D05-A35A-90CE5C51C6FF}" type="slidenum">
              <a:rPr lang="en-US" altLang="en-US" smtClean="0">
                <a:solidFill>
                  <a:srgbClr val="4B4B4B"/>
                </a:solidFill>
              </a:rPr>
              <a:pPr eaLnBrk="1" hangingPunct="1"/>
              <a:t>35</a:t>
            </a:fld>
            <a:endParaRPr lang="en-US" altLang="en-US" smtClean="0">
              <a:solidFill>
                <a:srgbClr val="4B4B4B"/>
              </a:solidFill>
            </a:endParaRPr>
          </a:p>
        </p:txBody>
      </p:sp>
    </p:spTree>
    <p:extLst>
      <p:ext uri="{BB962C8B-B14F-4D97-AF65-F5344CB8AC3E}">
        <p14:creationId xmlns:p14="http://schemas.microsoft.com/office/powerpoint/2010/main" val="8391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课堂练习</a:t>
            </a:r>
          </a:p>
        </p:txBody>
      </p:sp>
      <p:sp>
        <p:nvSpPr>
          <p:cNvPr id="70659" name="内容占位符 2"/>
          <p:cNvSpPr>
            <a:spLocks noGrp="1"/>
          </p:cNvSpPr>
          <p:nvPr>
            <p:ph idx="1"/>
          </p:nvPr>
        </p:nvSpPr>
        <p:spPr/>
        <p:txBody>
          <a:bodyPr/>
          <a:lstStyle/>
          <a:p>
            <a:r>
              <a:rPr lang="zh-CN" altLang="en-US" dirty="0" smtClean="0"/>
              <a:t>设高度为</a:t>
            </a:r>
            <a:r>
              <a:rPr lang="en-US" altLang="zh-CN" dirty="0" smtClean="0"/>
              <a:t>h</a:t>
            </a:r>
            <a:r>
              <a:rPr lang="zh-CN" altLang="en-US" dirty="0" smtClean="0"/>
              <a:t>的二叉树中只有度为</a:t>
            </a:r>
            <a:r>
              <a:rPr lang="en-US" altLang="zh-CN" dirty="0" smtClean="0"/>
              <a:t>0</a:t>
            </a:r>
            <a:r>
              <a:rPr lang="zh-CN" altLang="en-US" dirty="0" smtClean="0"/>
              <a:t>和度为</a:t>
            </a:r>
            <a:r>
              <a:rPr lang="en-US" altLang="zh-CN" dirty="0" smtClean="0"/>
              <a:t>2</a:t>
            </a:r>
            <a:r>
              <a:rPr lang="zh-CN" altLang="en-US" dirty="0" smtClean="0"/>
              <a:t>的节点，则此类二叉树所包含的节点数至少为</a:t>
            </a:r>
            <a:r>
              <a:rPr lang="en-US" altLang="zh-CN" dirty="0" smtClean="0"/>
              <a:t>________</a:t>
            </a:r>
            <a:r>
              <a:rPr lang="zh-CN" altLang="en-US" dirty="0" smtClean="0"/>
              <a:t>，至多为</a:t>
            </a:r>
            <a:r>
              <a:rPr lang="en-US" altLang="zh-CN" dirty="0" smtClean="0"/>
              <a:t>________</a:t>
            </a:r>
            <a:r>
              <a:rPr lang="zh-CN" altLang="en-US" dirty="0" smtClean="0"/>
              <a:t>。</a:t>
            </a:r>
          </a:p>
        </p:txBody>
      </p:sp>
      <p:sp>
        <p:nvSpPr>
          <p:cNvPr id="7066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CB1410D-49F9-4D46-992B-373FCA6BA25F}" type="slidenum">
              <a:rPr lang="en-US" altLang="en-US" smtClean="0">
                <a:solidFill>
                  <a:srgbClr val="4B4B4B"/>
                </a:solidFill>
              </a:rPr>
              <a:pPr eaLnBrk="1" hangingPunct="1"/>
              <a:t>36</a:t>
            </a:fld>
            <a:endParaRPr lang="en-US" altLang="en-US" smtClean="0">
              <a:solidFill>
                <a:srgbClr val="4B4B4B"/>
              </a:solidFill>
            </a:endParaRPr>
          </a:p>
        </p:txBody>
      </p:sp>
    </p:spTree>
    <p:extLst>
      <p:ext uri="{BB962C8B-B14F-4D97-AF65-F5344CB8AC3E}">
        <p14:creationId xmlns:p14="http://schemas.microsoft.com/office/powerpoint/2010/main" val="219451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课堂练习</a:t>
            </a:r>
          </a:p>
        </p:txBody>
      </p:sp>
      <p:sp>
        <p:nvSpPr>
          <p:cNvPr id="71683" name="内容占位符 2"/>
          <p:cNvSpPr>
            <a:spLocks noGrp="1"/>
          </p:cNvSpPr>
          <p:nvPr>
            <p:ph idx="1"/>
          </p:nvPr>
        </p:nvSpPr>
        <p:spPr/>
        <p:txBody>
          <a:bodyPr/>
          <a:lstStyle/>
          <a:p>
            <a:r>
              <a:rPr lang="zh-CN" altLang="en-US" dirty="0" smtClean="0"/>
              <a:t>设完全二叉树的第</a:t>
            </a:r>
            <a:r>
              <a:rPr lang="en-US" altLang="zh-CN" dirty="0" smtClean="0"/>
              <a:t>6</a:t>
            </a:r>
            <a:r>
              <a:rPr lang="zh-CN" altLang="en-US" dirty="0" smtClean="0"/>
              <a:t>层有</a:t>
            </a:r>
            <a:r>
              <a:rPr lang="en-US" altLang="zh-CN" dirty="0" smtClean="0"/>
              <a:t>24</a:t>
            </a:r>
            <a:r>
              <a:rPr lang="zh-CN" altLang="en-US" dirty="0" smtClean="0"/>
              <a:t>个叶节点，则此树最多有</a:t>
            </a:r>
            <a:r>
              <a:rPr lang="en-US" altLang="zh-CN" dirty="0" smtClean="0"/>
              <a:t>________</a:t>
            </a:r>
            <a:r>
              <a:rPr lang="zh-CN" altLang="en-US" dirty="0" smtClean="0"/>
              <a:t>个节点</a:t>
            </a:r>
            <a:endParaRPr lang="en-US" altLang="zh-CN" dirty="0" smtClean="0"/>
          </a:p>
          <a:p>
            <a:pPr>
              <a:buFontTx/>
              <a:buNone/>
            </a:pPr>
            <a:r>
              <a:rPr lang="en-US" altLang="zh-CN" dirty="0" smtClean="0"/>
              <a:t>	A. 55</a:t>
            </a:r>
          </a:p>
          <a:p>
            <a:pPr>
              <a:buFontTx/>
              <a:buNone/>
            </a:pPr>
            <a:r>
              <a:rPr lang="en-US" altLang="zh-CN" dirty="0" smtClean="0"/>
              <a:t>	B. 79</a:t>
            </a:r>
          </a:p>
          <a:p>
            <a:pPr>
              <a:buFontTx/>
              <a:buNone/>
            </a:pPr>
            <a:r>
              <a:rPr lang="en-US" altLang="zh-CN" dirty="0" smtClean="0"/>
              <a:t>	C. 81</a:t>
            </a:r>
          </a:p>
          <a:p>
            <a:pPr>
              <a:buFontTx/>
              <a:buNone/>
            </a:pPr>
            <a:r>
              <a:rPr lang="en-US" altLang="zh-CN" dirty="0" smtClean="0"/>
              <a:t>	D. 127</a:t>
            </a:r>
            <a:endParaRPr lang="zh-CN" altLang="en-US" dirty="0" smtClean="0"/>
          </a:p>
        </p:txBody>
      </p:sp>
      <p:sp>
        <p:nvSpPr>
          <p:cNvPr id="7168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BFB1DDD-CBFD-4CE3-A0B8-B1C8A8B4BE0B}" type="slidenum">
              <a:rPr lang="en-US" altLang="en-US" smtClean="0">
                <a:solidFill>
                  <a:srgbClr val="4B4B4B"/>
                </a:solidFill>
              </a:rPr>
              <a:pPr eaLnBrk="1" hangingPunct="1"/>
              <a:t>37</a:t>
            </a:fld>
            <a:endParaRPr lang="en-US" altLang="en-US" smtClean="0">
              <a:solidFill>
                <a:srgbClr val="4B4B4B"/>
              </a:solidFill>
            </a:endParaRPr>
          </a:p>
        </p:txBody>
      </p:sp>
    </p:spTree>
    <p:extLst>
      <p:ext uri="{BB962C8B-B14F-4D97-AF65-F5344CB8AC3E}">
        <p14:creationId xmlns:p14="http://schemas.microsoft.com/office/powerpoint/2010/main" val="149562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二叉树描述</a:t>
            </a:r>
          </a:p>
        </p:txBody>
      </p:sp>
      <p:sp>
        <p:nvSpPr>
          <p:cNvPr id="72707" name="Rectangle 3"/>
          <p:cNvSpPr>
            <a:spLocks noGrp="1" noChangeArrowheads="1"/>
          </p:cNvSpPr>
          <p:nvPr>
            <p:ph type="body" idx="1"/>
          </p:nvPr>
        </p:nvSpPr>
        <p:spPr>
          <a:xfrm>
            <a:off x="1182688" y="1371600"/>
            <a:ext cx="7772400" cy="4524375"/>
          </a:xfrm>
        </p:spPr>
        <p:txBody>
          <a:bodyPr/>
          <a:lstStyle/>
          <a:p>
            <a:pPr eaLnBrk="1" hangingPunct="1"/>
            <a:r>
              <a:rPr lang="zh-CN" altLang="en-US" dirty="0" smtClean="0"/>
              <a:t>数组</a:t>
            </a:r>
            <a:r>
              <a:rPr lang="zh-CN" altLang="en-US" dirty="0" smtClean="0"/>
              <a:t>描述（顺序存储）</a:t>
            </a:r>
            <a:r>
              <a:rPr lang="en-US" altLang="zh-CN" dirty="0" smtClean="0"/>
              <a:t>——</a:t>
            </a:r>
            <a:r>
              <a:rPr lang="zh-CN" altLang="en-US" dirty="0" smtClean="0"/>
              <a:t>利用特性</a:t>
            </a:r>
            <a:r>
              <a:rPr lang="en-US" altLang="zh-CN" dirty="0" smtClean="0"/>
              <a:t>4</a:t>
            </a:r>
          </a:p>
          <a:p>
            <a:pPr lvl="1" eaLnBrk="1" hangingPunct="1"/>
            <a:r>
              <a:rPr lang="zh-CN" altLang="en-US" dirty="0" smtClean="0"/>
              <a:t>普通二叉树</a:t>
            </a:r>
            <a:r>
              <a:rPr lang="en-US" altLang="zh-CN" dirty="0" smtClean="0"/>
              <a:t>——</a:t>
            </a:r>
            <a:r>
              <a:rPr lang="zh-CN" altLang="en-US" dirty="0" smtClean="0"/>
              <a:t>缺少部分节点的完全二叉树</a:t>
            </a:r>
          </a:p>
        </p:txBody>
      </p:sp>
      <p:sp>
        <p:nvSpPr>
          <p:cNvPr id="7270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C5EC81C-DE16-4D7C-A5EE-088E9D46EC08}" type="slidenum">
              <a:rPr lang="en-US" altLang="en-US" smtClean="0">
                <a:solidFill>
                  <a:srgbClr val="4B4B4B"/>
                </a:solidFill>
              </a:rPr>
              <a:pPr eaLnBrk="1" hangingPunct="1"/>
              <a:t>38</a:t>
            </a:fld>
            <a:endParaRPr lang="en-US" altLang="en-US" smtClean="0">
              <a:solidFill>
                <a:srgbClr val="4B4B4B"/>
              </a:solidFill>
            </a:endParaRPr>
          </a:p>
        </p:txBody>
      </p:sp>
      <p:grpSp>
        <p:nvGrpSpPr>
          <p:cNvPr id="3" name="组合 2"/>
          <p:cNvGrpSpPr/>
          <p:nvPr/>
        </p:nvGrpSpPr>
        <p:grpSpPr>
          <a:xfrm>
            <a:off x="2093777" y="2533649"/>
            <a:ext cx="2233449" cy="1373188"/>
            <a:chOff x="304800" y="2801938"/>
            <a:chExt cx="2233449" cy="1373188"/>
          </a:xfrm>
        </p:grpSpPr>
        <p:sp>
          <p:nvSpPr>
            <p:cNvPr id="7" name="Oval 11"/>
            <p:cNvSpPr>
              <a:spLocks noChangeArrowheads="1"/>
            </p:cNvSpPr>
            <p:nvPr/>
          </p:nvSpPr>
          <p:spPr bwMode="auto">
            <a:xfrm>
              <a:off x="1216025" y="28019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A</a:t>
              </a:r>
            </a:p>
          </p:txBody>
        </p:sp>
        <p:sp>
          <p:nvSpPr>
            <p:cNvPr id="9" name="Oval 13"/>
            <p:cNvSpPr>
              <a:spLocks noChangeArrowheads="1"/>
            </p:cNvSpPr>
            <p:nvPr/>
          </p:nvSpPr>
          <p:spPr bwMode="auto">
            <a:xfrm>
              <a:off x="609600" y="33353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B</a:t>
              </a:r>
            </a:p>
          </p:txBody>
        </p:sp>
        <p:sp>
          <p:nvSpPr>
            <p:cNvPr id="10" name="Oval 14"/>
            <p:cNvSpPr>
              <a:spLocks noChangeArrowheads="1"/>
            </p:cNvSpPr>
            <p:nvPr/>
          </p:nvSpPr>
          <p:spPr bwMode="auto">
            <a:xfrm>
              <a:off x="1905000" y="33353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D</a:t>
              </a:r>
            </a:p>
          </p:txBody>
        </p:sp>
        <p:sp>
          <p:nvSpPr>
            <p:cNvPr id="13" name="Oval 17"/>
            <p:cNvSpPr>
              <a:spLocks noChangeArrowheads="1"/>
            </p:cNvSpPr>
            <p:nvPr/>
          </p:nvSpPr>
          <p:spPr bwMode="auto">
            <a:xfrm>
              <a:off x="304800" y="38687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E</a:t>
              </a:r>
            </a:p>
          </p:txBody>
        </p:sp>
        <p:sp>
          <p:nvSpPr>
            <p:cNvPr id="16" name="Oval 20"/>
            <p:cNvSpPr>
              <a:spLocks noChangeArrowheads="1"/>
            </p:cNvSpPr>
            <p:nvPr/>
          </p:nvSpPr>
          <p:spPr bwMode="auto">
            <a:xfrm>
              <a:off x="2231861" y="38687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J</a:t>
              </a:r>
            </a:p>
          </p:txBody>
        </p:sp>
        <p:sp>
          <p:nvSpPr>
            <p:cNvPr id="23" name="Line 27"/>
            <p:cNvSpPr>
              <a:spLocks noChangeShapeType="1"/>
            </p:cNvSpPr>
            <p:nvPr/>
          </p:nvSpPr>
          <p:spPr bwMode="auto">
            <a:xfrm flipH="1">
              <a:off x="838200" y="3082926"/>
              <a:ext cx="457200" cy="266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8"/>
            <p:cNvSpPr>
              <a:spLocks noChangeShapeType="1"/>
            </p:cNvSpPr>
            <p:nvPr/>
          </p:nvSpPr>
          <p:spPr bwMode="auto">
            <a:xfrm>
              <a:off x="1447800" y="3082926"/>
              <a:ext cx="493713" cy="301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9"/>
            <p:cNvSpPr>
              <a:spLocks noChangeShapeType="1"/>
            </p:cNvSpPr>
            <p:nvPr/>
          </p:nvSpPr>
          <p:spPr bwMode="auto">
            <a:xfrm flipH="1">
              <a:off x="533400" y="3597276"/>
              <a:ext cx="1524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5"/>
            <p:cNvSpPr>
              <a:spLocks noChangeShapeType="1"/>
            </p:cNvSpPr>
            <p:nvPr/>
          </p:nvSpPr>
          <p:spPr bwMode="auto">
            <a:xfrm>
              <a:off x="2163764" y="3563938"/>
              <a:ext cx="2159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3"/>
          <p:cNvGrpSpPr/>
          <p:nvPr/>
        </p:nvGrpSpPr>
        <p:grpSpPr>
          <a:xfrm>
            <a:off x="1528516" y="4388041"/>
            <a:ext cx="4637309" cy="493330"/>
            <a:chOff x="1818291" y="4672176"/>
            <a:chExt cx="4637309" cy="493330"/>
          </a:xfrm>
        </p:grpSpPr>
        <p:sp>
          <p:nvSpPr>
            <p:cNvPr id="2" name="矩形 1"/>
            <p:cNvSpPr/>
            <p:nvPr/>
          </p:nvSpPr>
          <p:spPr>
            <a:xfrm>
              <a:off x="1818291"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33" name="矩形 32"/>
            <p:cNvSpPr/>
            <p:nvPr/>
          </p:nvSpPr>
          <p:spPr>
            <a:xfrm>
              <a:off x="2200878" y="468203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B</a:t>
              </a:r>
              <a:endParaRPr lang="zh-CN" altLang="en-US" b="1" dirty="0">
                <a:solidFill>
                  <a:schemeClr val="tx1"/>
                </a:solidFill>
              </a:endParaRPr>
            </a:p>
          </p:txBody>
        </p:sp>
        <p:sp>
          <p:nvSpPr>
            <p:cNvPr id="34" name="矩形 33"/>
            <p:cNvSpPr/>
            <p:nvPr/>
          </p:nvSpPr>
          <p:spPr>
            <a:xfrm>
              <a:off x="2593976" y="467217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D</a:t>
              </a:r>
              <a:endParaRPr lang="zh-CN" altLang="en-US" b="1" dirty="0">
                <a:solidFill>
                  <a:schemeClr val="tx1"/>
                </a:solidFill>
              </a:endParaRPr>
            </a:p>
          </p:txBody>
        </p:sp>
        <p:sp>
          <p:nvSpPr>
            <p:cNvPr id="35" name="矩形 34"/>
            <p:cNvSpPr/>
            <p:nvPr/>
          </p:nvSpPr>
          <p:spPr>
            <a:xfrm>
              <a:off x="2976563"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E</a:t>
              </a:r>
              <a:endParaRPr lang="zh-CN" altLang="en-US" b="1" dirty="0">
                <a:solidFill>
                  <a:schemeClr val="tx1"/>
                </a:solidFill>
              </a:endParaRPr>
            </a:p>
          </p:txBody>
        </p:sp>
        <p:sp>
          <p:nvSpPr>
            <p:cNvPr id="36" name="矩形 35"/>
            <p:cNvSpPr/>
            <p:nvPr/>
          </p:nvSpPr>
          <p:spPr>
            <a:xfrm>
              <a:off x="3354992" y="4675160"/>
              <a:ext cx="393098" cy="483476"/>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solidFill>
                  <a:schemeClr val="tx1"/>
                </a:solidFill>
              </a:endParaRPr>
            </a:p>
          </p:txBody>
        </p:sp>
        <p:sp>
          <p:nvSpPr>
            <p:cNvPr id="37" name="矩形 36"/>
            <p:cNvSpPr/>
            <p:nvPr/>
          </p:nvSpPr>
          <p:spPr>
            <a:xfrm>
              <a:off x="3737579" y="4680087"/>
              <a:ext cx="393098" cy="483476"/>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solidFill>
                  <a:schemeClr val="tx1"/>
                </a:solidFill>
              </a:endParaRPr>
            </a:p>
          </p:txBody>
        </p:sp>
        <p:sp>
          <p:nvSpPr>
            <p:cNvPr id="38" name="矩形 37"/>
            <p:cNvSpPr/>
            <p:nvPr/>
          </p:nvSpPr>
          <p:spPr>
            <a:xfrm>
              <a:off x="4130677"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J</a:t>
              </a:r>
              <a:endParaRPr lang="zh-CN" altLang="en-US" b="1" dirty="0">
                <a:solidFill>
                  <a:schemeClr val="tx1"/>
                </a:solidFill>
              </a:endParaRPr>
            </a:p>
          </p:txBody>
        </p:sp>
        <p:sp>
          <p:nvSpPr>
            <p:cNvPr id="39" name="矩形 38"/>
            <p:cNvSpPr/>
            <p:nvPr/>
          </p:nvSpPr>
          <p:spPr>
            <a:xfrm>
              <a:off x="4513264"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40" name="矩形 39"/>
            <p:cNvSpPr/>
            <p:nvPr/>
          </p:nvSpPr>
          <p:spPr>
            <a:xfrm>
              <a:off x="4904230"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41" name="矩形 40"/>
            <p:cNvSpPr/>
            <p:nvPr/>
          </p:nvSpPr>
          <p:spPr>
            <a:xfrm>
              <a:off x="5286817"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42" name="矩形 41"/>
            <p:cNvSpPr/>
            <p:nvPr/>
          </p:nvSpPr>
          <p:spPr>
            <a:xfrm>
              <a:off x="5679915" y="467581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43" name="矩形 42"/>
            <p:cNvSpPr/>
            <p:nvPr/>
          </p:nvSpPr>
          <p:spPr>
            <a:xfrm>
              <a:off x="6062502"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grpSp>
    </p:spTree>
    <p:extLst>
      <p:ext uri="{BB962C8B-B14F-4D97-AF65-F5344CB8AC3E}">
        <p14:creationId xmlns:p14="http://schemas.microsoft.com/office/powerpoint/2010/main" val="39353834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smtClean="0"/>
              <a:t>数组</a:t>
            </a:r>
            <a:r>
              <a:rPr lang="zh-CN" altLang="en-US" dirty="0"/>
              <a:t>描述（顺序存储）</a:t>
            </a:r>
            <a:endParaRPr lang="zh-CN" altLang="en-US" dirty="0" smtClean="0"/>
          </a:p>
        </p:txBody>
      </p:sp>
      <p:sp>
        <p:nvSpPr>
          <p:cNvPr id="73731" name="Rectangle 3"/>
          <p:cNvSpPr>
            <a:spLocks noGrp="1" noChangeArrowheads="1"/>
          </p:cNvSpPr>
          <p:nvPr>
            <p:ph type="body" idx="1"/>
          </p:nvPr>
        </p:nvSpPr>
        <p:spPr>
          <a:xfrm>
            <a:off x="1182688" y="1371600"/>
            <a:ext cx="7772400" cy="4524375"/>
          </a:xfrm>
        </p:spPr>
        <p:txBody>
          <a:bodyPr/>
          <a:lstStyle/>
          <a:p>
            <a:pPr eaLnBrk="1" hangingPunct="1"/>
            <a:r>
              <a:rPr lang="zh-CN" altLang="en-US" dirty="0" smtClean="0"/>
              <a:t>数组位置</a:t>
            </a:r>
            <a:r>
              <a:rPr lang="en-US" altLang="zh-CN" dirty="0" smtClean="0"/>
              <a:t>——</a:t>
            </a:r>
            <a:r>
              <a:rPr lang="zh-CN" altLang="en-US" dirty="0" smtClean="0"/>
              <a:t>节点编号</a:t>
            </a:r>
          </a:p>
          <a:p>
            <a:pPr eaLnBrk="1" hangingPunct="1"/>
            <a:r>
              <a:rPr lang="zh-CN" altLang="en-US" dirty="0" smtClean="0"/>
              <a:t>父子节点关系</a:t>
            </a:r>
            <a:r>
              <a:rPr lang="en-US" altLang="zh-CN" dirty="0" smtClean="0"/>
              <a:t>——</a:t>
            </a:r>
            <a:r>
              <a:rPr lang="zh-CN" altLang="en-US" dirty="0" smtClean="0"/>
              <a:t>特性</a:t>
            </a:r>
            <a:r>
              <a:rPr lang="en-US" altLang="zh-CN" dirty="0" smtClean="0"/>
              <a:t>4</a:t>
            </a:r>
          </a:p>
          <a:p>
            <a:r>
              <a:rPr lang="en-US" altLang="zh-CN" dirty="0"/>
              <a:t>n</a:t>
            </a:r>
            <a:r>
              <a:rPr lang="zh-CN" altLang="en-US" dirty="0"/>
              <a:t>层二叉树</a:t>
            </a:r>
            <a:r>
              <a:rPr lang="en-US" altLang="zh-CN" dirty="0"/>
              <a:t>——2</a:t>
            </a:r>
            <a:r>
              <a:rPr lang="en-US" altLang="zh-CN" baseline="30000" dirty="0"/>
              <a:t>n</a:t>
            </a:r>
            <a:r>
              <a:rPr lang="en-US" altLang="zh-CN" dirty="0"/>
              <a:t>-1</a:t>
            </a:r>
            <a:r>
              <a:rPr lang="zh-CN" altLang="en-US" dirty="0"/>
              <a:t>数组保存，可能空间浪费！</a:t>
            </a:r>
          </a:p>
          <a:p>
            <a:pPr eaLnBrk="1" hangingPunct="1"/>
            <a:endParaRPr lang="en-US" altLang="zh-CN" dirty="0" smtClean="0"/>
          </a:p>
        </p:txBody>
      </p:sp>
      <p:sp>
        <p:nvSpPr>
          <p:cNvPr id="73733"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3413E82-250B-48A8-95F9-A964F286D871}" type="slidenum">
              <a:rPr lang="en-US" altLang="en-US" smtClean="0">
                <a:solidFill>
                  <a:srgbClr val="4B4B4B"/>
                </a:solidFill>
              </a:rPr>
              <a:pPr eaLnBrk="1" hangingPunct="1"/>
              <a:t>39</a:t>
            </a:fld>
            <a:endParaRPr lang="en-US" altLang="en-US" smtClean="0">
              <a:solidFill>
                <a:srgbClr val="4B4B4B"/>
              </a:solidFill>
            </a:endParaRPr>
          </a:p>
        </p:txBody>
      </p:sp>
      <p:grpSp>
        <p:nvGrpSpPr>
          <p:cNvPr id="6" name="组合 5"/>
          <p:cNvGrpSpPr/>
          <p:nvPr/>
        </p:nvGrpSpPr>
        <p:grpSpPr>
          <a:xfrm>
            <a:off x="1809149" y="2938900"/>
            <a:ext cx="2233449" cy="1373188"/>
            <a:chOff x="304800" y="2801938"/>
            <a:chExt cx="2233449" cy="1373188"/>
          </a:xfrm>
        </p:grpSpPr>
        <p:sp>
          <p:nvSpPr>
            <p:cNvPr id="7" name="Oval 11"/>
            <p:cNvSpPr>
              <a:spLocks noChangeArrowheads="1"/>
            </p:cNvSpPr>
            <p:nvPr/>
          </p:nvSpPr>
          <p:spPr bwMode="auto">
            <a:xfrm>
              <a:off x="1216025" y="28019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a:latin typeface="Times New Roman" pitchFamily="18" charset="0"/>
                  <a:ea typeface="宋体" pitchFamily="2" charset="-122"/>
                </a:rPr>
                <a:t>A </a:t>
              </a:r>
              <a:r>
                <a:rPr kumimoji="1" lang="en-US" altLang="zh-CN" b="1" dirty="0">
                  <a:solidFill>
                    <a:srgbClr val="FF0000"/>
                  </a:solidFill>
                  <a:latin typeface="Times New Roman" pitchFamily="18" charset="0"/>
                  <a:ea typeface="宋体" pitchFamily="2" charset="-122"/>
                </a:rPr>
                <a:t>1</a:t>
              </a:r>
            </a:p>
          </p:txBody>
        </p:sp>
        <p:sp>
          <p:nvSpPr>
            <p:cNvPr id="8" name="Oval 13"/>
            <p:cNvSpPr>
              <a:spLocks noChangeArrowheads="1"/>
            </p:cNvSpPr>
            <p:nvPr/>
          </p:nvSpPr>
          <p:spPr bwMode="auto">
            <a:xfrm>
              <a:off x="609600" y="33353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itchFamily="18" charset="0"/>
                  <a:ea typeface="宋体" pitchFamily="2" charset="-122"/>
                </a:rPr>
                <a:t>B </a:t>
              </a:r>
              <a:r>
                <a:rPr kumimoji="1" lang="en-US" altLang="zh-CN" b="1" dirty="0" smtClean="0">
                  <a:solidFill>
                    <a:srgbClr val="FF0000"/>
                  </a:solidFill>
                  <a:latin typeface="Times New Roman" pitchFamily="18" charset="0"/>
                  <a:ea typeface="宋体" pitchFamily="2" charset="-122"/>
                </a:rPr>
                <a:t>2</a:t>
              </a:r>
              <a:endParaRPr kumimoji="1" lang="en-US" altLang="zh-CN" b="1" dirty="0">
                <a:solidFill>
                  <a:srgbClr val="FF0000"/>
                </a:solidFill>
                <a:latin typeface="Times New Roman" pitchFamily="18" charset="0"/>
                <a:ea typeface="宋体" pitchFamily="2" charset="-122"/>
              </a:endParaRPr>
            </a:p>
          </p:txBody>
        </p:sp>
        <p:sp>
          <p:nvSpPr>
            <p:cNvPr id="9" name="Oval 14"/>
            <p:cNvSpPr>
              <a:spLocks noChangeArrowheads="1"/>
            </p:cNvSpPr>
            <p:nvPr/>
          </p:nvSpPr>
          <p:spPr bwMode="auto">
            <a:xfrm>
              <a:off x="1905000" y="33353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itchFamily="18" charset="0"/>
                  <a:ea typeface="宋体" pitchFamily="2" charset="-122"/>
                </a:rPr>
                <a:t>D </a:t>
              </a:r>
              <a:r>
                <a:rPr kumimoji="1" lang="en-US" altLang="zh-CN" b="1" dirty="0" smtClean="0">
                  <a:solidFill>
                    <a:srgbClr val="FF0000"/>
                  </a:solidFill>
                  <a:latin typeface="Times New Roman" pitchFamily="18" charset="0"/>
                  <a:ea typeface="宋体" pitchFamily="2" charset="-122"/>
                </a:rPr>
                <a:t>3</a:t>
              </a:r>
              <a:endParaRPr kumimoji="1" lang="en-US" altLang="zh-CN" b="1" dirty="0">
                <a:solidFill>
                  <a:srgbClr val="FF0000"/>
                </a:solidFill>
                <a:latin typeface="Times New Roman" pitchFamily="18" charset="0"/>
                <a:ea typeface="宋体" pitchFamily="2" charset="-122"/>
              </a:endParaRPr>
            </a:p>
          </p:txBody>
        </p:sp>
        <p:sp>
          <p:nvSpPr>
            <p:cNvPr id="10" name="Oval 17"/>
            <p:cNvSpPr>
              <a:spLocks noChangeArrowheads="1"/>
            </p:cNvSpPr>
            <p:nvPr/>
          </p:nvSpPr>
          <p:spPr bwMode="auto">
            <a:xfrm>
              <a:off x="304800" y="38687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itchFamily="18" charset="0"/>
                  <a:ea typeface="宋体" pitchFamily="2" charset="-122"/>
                </a:rPr>
                <a:t>E </a:t>
              </a:r>
              <a:r>
                <a:rPr kumimoji="1" lang="en-US" altLang="zh-CN" b="1" dirty="0" smtClean="0">
                  <a:solidFill>
                    <a:srgbClr val="FF0000"/>
                  </a:solidFill>
                  <a:latin typeface="Times New Roman" pitchFamily="18" charset="0"/>
                  <a:ea typeface="宋体" pitchFamily="2" charset="-122"/>
                </a:rPr>
                <a:t>4</a:t>
              </a:r>
              <a:endParaRPr kumimoji="1" lang="en-US" altLang="zh-CN" b="1" dirty="0">
                <a:solidFill>
                  <a:srgbClr val="FF0000"/>
                </a:solidFill>
                <a:latin typeface="Times New Roman" pitchFamily="18" charset="0"/>
                <a:ea typeface="宋体" pitchFamily="2" charset="-122"/>
              </a:endParaRPr>
            </a:p>
          </p:txBody>
        </p:sp>
        <p:sp>
          <p:nvSpPr>
            <p:cNvPr id="11" name="Oval 20"/>
            <p:cNvSpPr>
              <a:spLocks noChangeArrowheads="1"/>
            </p:cNvSpPr>
            <p:nvPr/>
          </p:nvSpPr>
          <p:spPr bwMode="auto">
            <a:xfrm>
              <a:off x="2231861" y="3868738"/>
              <a:ext cx="306388" cy="3063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itchFamily="18" charset="0"/>
                  <a:ea typeface="宋体" pitchFamily="2" charset="-122"/>
                </a:rPr>
                <a:t>J  </a:t>
              </a:r>
              <a:r>
                <a:rPr kumimoji="1" lang="en-US" altLang="zh-CN" b="1" dirty="0" smtClean="0">
                  <a:solidFill>
                    <a:srgbClr val="FF0000"/>
                  </a:solidFill>
                  <a:latin typeface="Times New Roman" pitchFamily="18" charset="0"/>
                  <a:ea typeface="宋体" pitchFamily="2" charset="-122"/>
                </a:rPr>
                <a:t>7</a:t>
              </a:r>
              <a:endParaRPr kumimoji="1" lang="en-US" altLang="zh-CN" b="1" dirty="0">
                <a:solidFill>
                  <a:srgbClr val="FF0000"/>
                </a:solidFill>
                <a:latin typeface="Times New Roman" pitchFamily="18" charset="0"/>
                <a:ea typeface="宋体" pitchFamily="2" charset="-122"/>
              </a:endParaRPr>
            </a:p>
          </p:txBody>
        </p:sp>
        <p:sp>
          <p:nvSpPr>
            <p:cNvPr id="12" name="Line 27"/>
            <p:cNvSpPr>
              <a:spLocks noChangeShapeType="1"/>
            </p:cNvSpPr>
            <p:nvPr/>
          </p:nvSpPr>
          <p:spPr bwMode="auto">
            <a:xfrm flipH="1">
              <a:off x="838200" y="3082926"/>
              <a:ext cx="457200" cy="266700"/>
            </a:xfrm>
            <a:prstGeom prst="lin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itchFamily="18" charset="0"/>
                <a:ea typeface="宋体" pitchFamily="2" charset="-122"/>
              </a:endParaRPr>
            </a:p>
          </p:txBody>
        </p:sp>
        <p:sp>
          <p:nvSpPr>
            <p:cNvPr id="13" name="Line 28"/>
            <p:cNvSpPr>
              <a:spLocks noChangeShapeType="1"/>
            </p:cNvSpPr>
            <p:nvPr/>
          </p:nvSpPr>
          <p:spPr bwMode="auto">
            <a:xfrm>
              <a:off x="1447800" y="3082926"/>
              <a:ext cx="493713" cy="301625"/>
            </a:xfrm>
            <a:prstGeom prst="lin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itchFamily="18" charset="0"/>
                <a:ea typeface="宋体" pitchFamily="2" charset="-122"/>
              </a:endParaRPr>
            </a:p>
          </p:txBody>
        </p:sp>
        <p:sp>
          <p:nvSpPr>
            <p:cNvPr id="14" name="Line 29"/>
            <p:cNvSpPr>
              <a:spLocks noChangeShapeType="1"/>
            </p:cNvSpPr>
            <p:nvPr/>
          </p:nvSpPr>
          <p:spPr bwMode="auto">
            <a:xfrm flipH="1">
              <a:off x="533400" y="3597276"/>
              <a:ext cx="152400" cy="304800"/>
            </a:xfrm>
            <a:prstGeom prst="lin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itchFamily="18" charset="0"/>
                <a:ea typeface="宋体" pitchFamily="2" charset="-122"/>
              </a:endParaRPr>
            </a:p>
          </p:txBody>
        </p:sp>
        <p:sp>
          <p:nvSpPr>
            <p:cNvPr id="15" name="Line 35"/>
            <p:cNvSpPr>
              <a:spLocks noChangeShapeType="1"/>
            </p:cNvSpPr>
            <p:nvPr/>
          </p:nvSpPr>
          <p:spPr bwMode="auto">
            <a:xfrm>
              <a:off x="2163764" y="3563938"/>
              <a:ext cx="215900" cy="304800"/>
            </a:xfrm>
            <a:prstGeom prst="lin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itchFamily="18" charset="0"/>
                <a:ea typeface="宋体" pitchFamily="2" charset="-122"/>
              </a:endParaRPr>
            </a:p>
          </p:txBody>
        </p:sp>
      </p:grpSp>
      <p:grpSp>
        <p:nvGrpSpPr>
          <p:cNvPr id="16" name="组合 15"/>
          <p:cNvGrpSpPr/>
          <p:nvPr/>
        </p:nvGrpSpPr>
        <p:grpSpPr>
          <a:xfrm>
            <a:off x="1612600" y="4994752"/>
            <a:ext cx="4637309" cy="493330"/>
            <a:chOff x="1818291" y="4672176"/>
            <a:chExt cx="4637309" cy="493330"/>
          </a:xfrm>
        </p:grpSpPr>
        <p:sp>
          <p:nvSpPr>
            <p:cNvPr id="17" name="矩形 16"/>
            <p:cNvSpPr/>
            <p:nvPr/>
          </p:nvSpPr>
          <p:spPr>
            <a:xfrm>
              <a:off x="1818291"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8" name="矩形 17"/>
            <p:cNvSpPr/>
            <p:nvPr/>
          </p:nvSpPr>
          <p:spPr>
            <a:xfrm>
              <a:off x="2200878" y="468203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B</a:t>
              </a:r>
              <a:endParaRPr lang="zh-CN" altLang="en-US" b="1" dirty="0">
                <a:solidFill>
                  <a:schemeClr val="tx1"/>
                </a:solidFill>
              </a:endParaRPr>
            </a:p>
          </p:txBody>
        </p:sp>
        <p:sp>
          <p:nvSpPr>
            <p:cNvPr id="19" name="矩形 18"/>
            <p:cNvSpPr/>
            <p:nvPr/>
          </p:nvSpPr>
          <p:spPr>
            <a:xfrm>
              <a:off x="2593976" y="467217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D</a:t>
              </a:r>
              <a:endParaRPr lang="zh-CN" altLang="en-US" b="1" dirty="0">
                <a:solidFill>
                  <a:schemeClr val="tx1"/>
                </a:solidFill>
              </a:endParaRPr>
            </a:p>
          </p:txBody>
        </p:sp>
        <p:sp>
          <p:nvSpPr>
            <p:cNvPr id="20" name="矩形 19"/>
            <p:cNvSpPr/>
            <p:nvPr/>
          </p:nvSpPr>
          <p:spPr>
            <a:xfrm>
              <a:off x="2976563"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E</a:t>
              </a:r>
              <a:endParaRPr lang="zh-CN" altLang="en-US" b="1" dirty="0">
                <a:solidFill>
                  <a:schemeClr val="tx1"/>
                </a:solidFill>
              </a:endParaRPr>
            </a:p>
          </p:txBody>
        </p:sp>
        <p:sp>
          <p:nvSpPr>
            <p:cNvPr id="21" name="矩形 20"/>
            <p:cNvSpPr/>
            <p:nvPr/>
          </p:nvSpPr>
          <p:spPr>
            <a:xfrm>
              <a:off x="3354992" y="4675160"/>
              <a:ext cx="393098" cy="483476"/>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solidFill>
                  <a:schemeClr val="tx1"/>
                </a:solidFill>
              </a:endParaRPr>
            </a:p>
          </p:txBody>
        </p:sp>
        <p:sp>
          <p:nvSpPr>
            <p:cNvPr id="22" name="矩形 21"/>
            <p:cNvSpPr/>
            <p:nvPr/>
          </p:nvSpPr>
          <p:spPr>
            <a:xfrm>
              <a:off x="3737579" y="4680087"/>
              <a:ext cx="393098" cy="483476"/>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solidFill>
                  <a:schemeClr val="tx1"/>
                </a:solidFill>
              </a:endParaRPr>
            </a:p>
          </p:txBody>
        </p:sp>
        <p:sp>
          <p:nvSpPr>
            <p:cNvPr id="23" name="矩形 22"/>
            <p:cNvSpPr/>
            <p:nvPr/>
          </p:nvSpPr>
          <p:spPr>
            <a:xfrm>
              <a:off x="4130677"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smtClean="0">
                  <a:solidFill>
                    <a:schemeClr val="tx1"/>
                  </a:solidFill>
                </a:rPr>
                <a:t>J</a:t>
              </a:r>
              <a:endParaRPr lang="zh-CN" altLang="en-US" b="1" dirty="0">
                <a:solidFill>
                  <a:schemeClr val="tx1"/>
                </a:solidFill>
              </a:endParaRPr>
            </a:p>
          </p:txBody>
        </p:sp>
        <p:sp>
          <p:nvSpPr>
            <p:cNvPr id="24" name="矩形 23"/>
            <p:cNvSpPr/>
            <p:nvPr/>
          </p:nvSpPr>
          <p:spPr>
            <a:xfrm>
              <a:off x="4513264"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25" name="矩形 24"/>
            <p:cNvSpPr/>
            <p:nvPr/>
          </p:nvSpPr>
          <p:spPr>
            <a:xfrm>
              <a:off x="4904230"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26" name="矩形 25"/>
            <p:cNvSpPr/>
            <p:nvPr/>
          </p:nvSpPr>
          <p:spPr>
            <a:xfrm>
              <a:off x="5286817"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27" name="矩形 26"/>
            <p:cNvSpPr/>
            <p:nvPr/>
          </p:nvSpPr>
          <p:spPr>
            <a:xfrm>
              <a:off x="5679915" y="467581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sp>
          <p:nvSpPr>
            <p:cNvPr id="28" name="矩形 27"/>
            <p:cNvSpPr/>
            <p:nvPr/>
          </p:nvSpPr>
          <p:spPr>
            <a:xfrm>
              <a:off x="6062502"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endParaRPr>
            </a:p>
          </p:txBody>
        </p:sp>
      </p:grpSp>
    </p:spTree>
    <p:extLst>
      <p:ext uri="{BB962C8B-B14F-4D97-AF65-F5344CB8AC3E}">
        <p14:creationId xmlns:p14="http://schemas.microsoft.com/office/powerpoint/2010/main" val="545221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数据结构“树”</a:t>
            </a:r>
          </a:p>
        </p:txBody>
      </p:sp>
      <p:sp>
        <p:nvSpPr>
          <p:cNvPr id="37891" name="Rectangle 3"/>
          <p:cNvSpPr>
            <a:spLocks noGrp="1" noChangeArrowheads="1"/>
          </p:cNvSpPr>
          <p:nvPr>
            <p:ph type="body" idx="1"/>
          </p:nvPr>
        </p:nvSpPr>
        <p:spPr>
          <a:xfrm>
            <a:off x="1182688" y="1371600"/>
            <a:ext cx="7772400" cy="5105400"/>
          </a:xfrm>
        </p:spPr>
        <p:txBody>
          <a:bodyPr/>
          <a:lstStyle/>
          <a:p>
            <a:pPr eaLnBrk="1" hangingPunct="1"/>
            <a:r>
              <a:rPr lang="zh-CN" altLang="en-US" smtClean="0">
                <a:solidFill>
                  <a:schemeClr val="accent2"/>
                </a:solidFill>
              </a:rPr>
              <a:t>定义</a:t>
            </a:r>
            <a:r>
              <a:rPr lang="zh-CN" altLang="en-US" smtClean="0"/>
              <a:t>：</a:t>
            </a:r>
            <a:br>
              <a:rPr lang="zh-CN" altLang="en-US" smtClean="0"/>
            </a:br>
            <a:r>
              <a:rPr lang="zh-CN" altLang="en-US" smtClean="0">
                <a:solidFill>
                  <a:schemeClr val="accent2"/>
                </a:solidFill>
              </a:rPr>
              <a:t>树</a:t>
            </a:r>
            <a:r>
              <a:rPr lang="zh-CN" altLang="en-US" smtClean="0"/>
              <a:t>（</a:t>
            </a:r>
            <a:r>
              <a:rPr lang="en-US" altLang="zh-CN" smtClean="0">
                <a:solidFill>
                  <a:schemeClr val="hlink"/>
                </a:solidFill>
              </a:rPr>
              <a:t>tree</a:t>
            </a:r>
            <a:r>
              <a:rPr lang="zh-CN" altLang="en-US" smtClean="0"/>
              <a:t>）</a:t>
            </a:r>
            <a:r>
              <a:rPr lang="en-US" altLang="zh-CN" smtClean="0"/>
              <a:t>t</a:t>
            </a:r>
            <a:r>
              <a:rPr lang="zh-CN" altLang="en-US" smtClean="0"/>
              <a:t>是一个非空的有限元素的集合，</a:t>
            </a:r>
            <a:br>
              <a:rPr lang="zh-CN" altLang="en-US" smtClean="0"/>
            </a:br>
            <a:r>
              <a:rPr lang="zh-CN" altLang="en-US" smtClean="0"/>
              <a:t>一个特殊的元素称为</a:t>
            </a:r>
            <a:r>
              <a:rPr lang="zh-CN" altLang="en-US" smtClean="0">
                <a:solidFill>
                  <a:schemeClr val="accent2"/>
                </a:solidFill>
              </a:rPr>
              <a:t>根</a:t>
            </a:r>
            <a:r>
              <a:rPr lang="zh-CN" altLang="en-US" smtClean="0"/>
              <a:t>（</a:t>
            </a:r>
            <a:r>
              <a:rPr lang="en-US" altLang="zh-CN" smtClean="0">
                <a:solidFill>
                  <a:schemeClr val="hlink"/>
                </a:solidFill>
              </a:rPr>
              <a:t>root</a:t>
            </a:r>
            <a:r>
              <a:rPr lang="zh-CN" altLang="en-US" smtClean="0"/>
              <a:t>），</a:t>
            </a:r>
            <a:br>
              <a:rPr lang="zh-CN" altLang="en-US" smtClean="0"/>
            </a:br>
            <a:r>
              <a:rPr lang="zh-CN" altLang="en-US" smtClean="0"/>
              <a:t>余下的元素（如果有的话）组成</a:t>
            </a:r>
            <a:r>
              <a:rPr lang="en-US" altLang="zh-CN" smtClean="0"/>
              <a:t>t</a:t>
            </a:r>
            <a:r>
              <a:rPr lang="zh-CN" altLang="en-US" smtClean="0"/>
              <a:t>的若干</a:t>
            </a:r>
            <a:r>
              <a:rPr lang="zh-CN" altLang="en-US" smtClean="0">
                <a:solidFill>
                  <a:schemeClr val="accent2"/>
                </a:solidFill>
              </a:rPr>
              <a:t>子树</a:t>
            </a:r>
            <a:r>
              <a:rPr lang="zh-CN" altLang="en-US" smtClean="0"/>
              <a:t>（</a:t>
            </a:r>
            <a:r>
              <a:rPr lang="en-US" altLang="zh-CN" smtClean="0">
                <a:solidFill>
                  <a:schemeClr val="hlink"/>
                </a:solidFill>
              </a:rPr>
              <a:t>subtree</a:t>
            </a:r>
            <a:r>
              <a:rPr lang="zh-CN" altLang="en-US" smtClean="0"/>
              <a:t>）</a:t>
            </a:r>
          </a:p>
          <a:p>
            <a:pPr eaLnBrk="1" hangingPunct="1"/>
            <a:r>
              <a:rPr lang="zh-CN" altLang="en-US" smtClean="0"/>
              <a:t>递归！</a:t>
            </a:r>
          </a:p>
        </p:txBody>
      </p:sp>
      <p:sp>
        <p:nvSpPr>
          <p:cNvPr id="378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F30E2EC-F73A-4FF1-B4F8-70DAEA286939}" type="slidenum">
              <a:rPr lang="en-US" altLang="en-US" smtClean="0">
                <a:solidFill>
                  <a:srgbClr val="4B4B4B"/>
                </a:solidFill>
              </a:rPr>
              <a:pPr eaLnBrk="1" hangingPunct="1"/>
              <a:t>4</a:t>
            </a:fld>
            <a:endParaRPr lang="en-US" altLang="en-US" smtClean="0">
              <a:solidFill>
                <a:srgbClr val="4B4B4B"/>
              </a:solidFill>
            </a:endParaRPr>
          </a:p>
        </p:txBody>
      </p:sp>
    </p:spTree>
    <p:extLst>
      <p:ext uri="{BB962C8B-B14F-4D97-AF65-F5344CB8AC3E}">
        <p14:creationId xmlns:p14="http://schemas.microsoft.com/office/powerpoint/2010/main" val="3639796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链表描述</a:t>
            </a:r>
          </a:p>
        </p:txBody>
      </p:sp>
      <p:sp>
        <p:nvSpPr>
          <p:cNvPr id="75779" name="Rectangle 3"/>
          <p:cNvSpPr>
            <a:spLocks noGrp="1" noChangeArrowheads="1"/>
          </p:cNvSpPr>
          <p:nvPr>
            <p:ph type="body" idx="1"/>
          </p:nvPr>
        </p:nvSpPr>
        <p:spPr/>
        <p:txBody>
          <a:bodyPr/>
          <a:lstStyle/>
          <a:p>
            <a:pPr eaLnBrk="1" hangingPunct="1"/>
            <a:r>
              <a:rPr lang="zh-CN" altLang="en-US" smtClean="0"/>
              <a:t>树节点</a:t>
            </a:r>
            <a:r>
              <a:rPr lang="en-US" altLang="zh-CN" smtClean="0"/>
              <a:t>——</a:t>
            </a:r>
            <a:r>
              <a:rPr lang="zh-CN" altLang="en-US" smtClean="0"/>
              <a:t>节点类对象</a:t>
            </a:r>
          </a:p>
          <a:p>
            <a:pPr lvl="1" eaLnBrk="1" hangingPunct="1"/>
            <a:r>
              <a:rPr lang="zh-CN" altLang="en-US" smtClean="0"/>
              <a:t>数据域、</a:t>
            </a:r>
            <a:r>
              <a:rPr lang="en-US" altLang="zh-CN" smtClean="0"/>
              <a:t>LeftChild</a:t>
            </a:r>
            <a:r>
              <a:rPr lang="zh-CN" altLang="en-US" smtClean="0"/>
              <a:t>、</a:t>
            </a:r>
            <a:r>
              <a:rPr lang="en-US" altLang="zh-CN" smtClean="0"/>
              <a:t>RightChild</a:t>
            </a:r>
          </a:p>
          <a:p>
            <a:pPr lvl="1" eaLnBrk="1" hangingPunct="1"/>
            <a:r>
              <a:rPr lang="en-US" altLang="zh-CN" smtClean="0"/>
              <a:t>n-1</a:t>
            </a:r>
            <a:r>
              <a:rPr lang="zh-CN" altLang="en-US" smtClean="0"/>
              <a:t>条边</a:t>
            </a:r>
            <a:r>
              <a:rPr lang="zh-CN" altLang="en-US" smtClean="0">
                <a:sym typeface="Wingdings" pitchFamily="2" charset="2"/>
              </a:rPr>
              <a:t></a:t>
            </a:r>
            <a:r>
              <a:rPr lang="en-US" altLang="zh-CN" smtClean="0"/>
              <a:t>2n-(n-1)=n+1</a:t>
            </a:r>
            <a:r>
              <a:rPr lang="zh-CN" altLang="en-US" smtClean="0"/>
              <a:t>个空指针</a:t>
            </a:r>
          </a:p>
        </p:txBody>
      </p:sp>
      <p:pic>
        <p:nvPicPr>
          <p:cNvPr id="75780" name="Picture 4" descr="chain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251199"/>
            <a:ext cx="8276897"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908EBD6-6C6B-466F-8C08-2CD89F7D291E}" type="slidenum">
              <a:rPr lang="en-US" altLang="en-US" smtClean="0">
                <a:solidFill>
                  <a:srgbClr val="4B4B4B"/>
                </a:solidFill>
              </a:rPr>
              <a:pPr eaLnBrk="1" hangingPunct="1"/>
              <a:t>40</a:t>
            </a:fld>
            <a:endParaRPr lang="en-US" altLang="en-US" smtClean="0">
              <a:solidFill>
                <a:srgbClr val="4B4B4B"/>
              </a:solidFill>
            </a:endParaRPr>
          </a:p>
        </p:txBody>
      </p:sp>
    </p:spTree>
    <p:extLst>
      <p:ext uri="{BB962C8B-B14F-4D97-AF65-F5344CB8AC3E}">
        <p14:creationId xmlns:p14="http://schemas.microsoft.com/office/powerpoint/2010/main" val="32932858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mtClean="0"/>
              <a:t>BinaryTreeNode</a:t>
            </a:r>
            <a:r>
              <a:rPr lang="zh-CN" altLang="en-US" smtClean="0"/>
              <a:t>类</a:t>
            </a:r>
          </a:p>
        </p:txBody>
      </p:sp>
      <p:sp>
        <p:nvSpPr>
          <p:cNvPr id="76803" name="Rectangle 3"/>
          <p:cNvSpPr>
            <a:spLocks noGrp="1" noChangeArrowheads="1"/>
          </p:cNvSpPr>
          <p:nvPr>
            <p:ph type="body" idx="1"/>
          </p:nvPr>
        </p:nvSpPr>
        <p:spPr>
          <a:xfrm>
            <a:off x="446088" y="1371600"/>
            <a:ext cx="8509000" cy="4724400"/>
          </a:xfrm>
        </p:spPr>
        <p:txBody>
          <a:bodyPr/>
          <a:lstStyle/>
          <a:p>
            <a:pPr eaLnBrk="1" hangingPunct="1">
              <a:spcBef>
                <a:spcPct val="10000"/>
              </a:spcBef>
              <a:buClrTx/>
              <a:buFontTx/>
              <a:buNone/>
            </a:pPr>
            <a:r>
              <a:rPr lang="en-US" altLang="zh-CN" sz="2000" smtClean="0">
                <a:solidFill>
                  <a:srgbClr val="0000FF"/>
                </a:solidFill>
                <a:latin typeface="Tahoma" pitchFamily="34" charset="0"/>
              </a:rPr>
              <a:t>template &lt;class T&gt;</a:t>
            </a:r>
          </a:p>
          <a:p>
            <a:pPr eaLnBrk="1" hangingPunct="1">
              <a:spcBef>
                <a:spcPct val="10000"/>
              </a:spcBef>
              <a:buClrTx/>
              <a:buFontTx/>
              <a:buNone/>
            </a:pPr>
            <a:r>
              <a:rPr lang="en-US" altLang="zh-CN" sz="2000" smtClean="0">
                <a:solidFill>
                  <a:srgbClr val="0000FF"/>
                </a:solidFill>
                <a:latin typeface="Tahoma" pitchFamily="34" charset="0"/>
              </a:rPr>
              <a:t>class BinaryTreeNode {</a:t>
            </a:r>
          </a:p>
          <a:p>
            <a:pPr eaLnBrk="1" hangingPunct="1">
              <a:spcBef>
                <a:spcPct val="10000"/>
              </a:spcBef>
              <a:buClrTx/>
              <a:buFontTx/>
              <a:buNone/>
            </a:pPr>
            <a:r>
              <a:rPr lang="en-US" altLang="zh-CN" sz="2000" smtClean="0">
                <a:solidFill>
                  <a:srgbClr val="0000FF"/>
                </a:solidFill>
                <a:latin typeface="Tahoma" pitchFamily="34" charset="0"/>
              </a:rPr>
              <a:t>   public:</a:t>
            </a:r>
          </a:p>
          <a:p>
            <a:pPr eaLnBrk="1" hangingPunct="1">
              <a:spcBef>
                <a:spcPct val="10000"/>
              </a:spcBef>
              <a:buClrTx/>
              <a:buFontTx/>
              <a:buNone/>
            </a:pPr>
            <a:r>
              <a:rPr lang="en-US" altLang="zh-CN" sz="2000" smtClean="0">
                <a:solidFill>
                  <a:srgbClr val="0000FF"/>
                </a:solidFill>
                <a:latin typeface="Tahoma" pitchFamily="34" charset="0"/>
              </a:rPr>
              <a:t>      BinaryTreeNode() {LeftChild = RightChild = 0;}</a:t>
            </a:r>
          </a:p>
          <a:p>
            <a:pPr eaLnBrk="1" hangingPunct="1">
              <a:spcBef>
                <a:spcPct val="10000"/>
              </a:spcBef>
              <a:buClrTx/>
              <a:buFontTx/>
              <a:buNone/>
            </a:pPr>
            <a:r>
              <a:rPr lang="en-US" altLang="zh-CN" sz="2000" smtClean="0">
                <a:solidFill>
                  <a:srgbClr val="0000FF"/>
                </a:solidFill>
                <a:latin typeface="Tahoma" pitchFamily="34" charset="0"/>
              </a:rPr>
              <a:t>      BinaryTreeNode(const T&amp; e) {data = e;  LeftChild = RightChild = 0;}</a:t>
            </a:r>
          </a:p>
          <a:p>
            <a:pPr eaLnBrk="1" hangingPunct="1">
              <a:spcBef>
                <a:spcPct val="10000"/>
              </a:spcBef>
              <a:buClrTx/>
              <a:buFontTx/>
              <a:buNone/>
            </a:pPr>
            <a:r>
              <a:rPr lang="en-US" altLang="zh-CN" sz="2000" smtClean="0">
                <a:solidFill>
                  <a:srgbClr val="0000FF"/>
                </a:solidFill>
                <a:latin typeface="Tahoma" pitchFamily="34" charset="0"/>
              </a:rPr>
              <a:t>      BinaryTreeNode(const T&amp; e, BinaryTreeNode *l, BinaryTreeNode *r){data = e;  LeftChild = l;  RightChild = r;}</a:t>
            </a:r>
          </a:p>
          <a:p>
            <a:pPr eaLnBrk="1" hangingPunct="1">
              <a:spcBef>
                <a:spcPct val="10000"/>
              </a:spcBef>
              <a:buClrTx/>
              <a:buFontTx/>
              <a:buNone/>
            </a:pPr>
            <a:endParaRPr lang="en-US" altLang="zh-CN" sz="2000" smtClean="0">
              <a:solidFill>
                <a:srgbClr val="0000FF"/>
              </a:solidFill>
              <a:latin typeface="Tahoma" pitchFamily="34" charset="0"/>
            </a:endParaRPr>
          </a:p>
          <a:p>
            <a:pPr eaLnBrk="1" hangingPunct="1">
              <a:spcBef>
                <a:spcPct val="10000"/>
              </a:spcBef>
              <a:buClrTx/>
              <a:buFontTx/>
              <a:buNone/>
            </a:pPr>
            <a:r>
              <a:rPr lang="en-US" altLang="zh-CN" sz="2000" smtClean="0">
                <a:solidFill>
                  <a:srgbClr val="0000FF"/>
                </a:solidFill>
                <a:latin typeface="Tahoma" pitchFamily="34" charset="0"/>
              </a:rPr>
              <a:t>   private:</a:t>
            </a:r>
          </a:p>
          <a:p>
            <a:pPr eaLnBrk="1" hangingPunct="1">
              <a:spcBef>
                <a:spcPct val="10000"/>
              </a:spcBef>
              <a:buClrTx/>
              <a:buFontTx/>
              <a:buNone/>
            </a:pPr>
            <a:r>
              <a:rPr lang="en-US" altLang="zh-CN" sz="2000" smtClean="0">
                <a:solidFill>
                  <a:srgbClr val="0000FF"/>
                </a:solidFill>
                <a:latin typeface="Tahoma" pitchFamily="34" charset="0"/>
              </a:rPr>
              <a:t>      T data;</a:t>
            </a:r>
          </a:p>
          <a:p>
            <a:pPr eaLnBrk="1" hangingPunct="1">
              <a:spcBef>
                <a:spcPct val="10000"/>
              </a:spcBef>
              <a:buClrTx/>
              <a:buFontTx/>
              <a:buNone/>
            </a:pPr>
            <a:r>
              <a:rPr lang="en-US" altLang="zh-CN" sz="2000" smtClean="0">
                <a:solidFill>
                  <a:srgbClr val="0000FF"/>
                </a:solidFill>
                <a:latin typeface="Tahoma" pitchFamily="34" charset="0"/>
              </a:rPr>
              <a:t>      BinaryTreeNode&lt;T&gt; *LeftChild,   </a:t>
            </a:r>
            <a:r>
              <a:rPr lang="en-US" altLang="zh-CN" sz="2000" smtClean="0">
                <a:solidFill>
                  <a:srgbClr val="008000"/>
                </a:solidFill>
                <a:latin typeface="Tahoma" pitchFamily="34" charset="0"/>
              </a:rPr>
              <a:t>// left subtree</a:t>
            </a:r>
          </a:p>
          <a:p>
            <a:pPr eaLnBrk="1" hangingPunct="1">
              <a:spcBef>
                <a:spcPct val="10000"/>
              </a:spcBef>
              <a:buClrTx/>
              <a:buFontTx/>
              <a:buNone/>
            </a:pPr>
            <a:r>
              <a:rPr lang="en-US" altLang="zh-CN" sz="2000" smtClean="0">
                <a:solidFill>
                  <a:srgbClr val="0000FF"/>
                </a:solidFill>
                <a:latin typeface="Tahoma" pitchFamily="34" charset="0"/>
              </a:rPr>
              <a:t>                        *RightChild;</a:t>
            </a:r>
            <a:r>
              <a:rPr lang="en-US" altLang="zh-CN" sz="2000" smtClean="0">
                <a:solidFill>
                  <a:srgbClr val="008000"/>
                </a:solidFill>
                <a:latin typeface="Tahoma" pitchFamily="34" charset="0"/>
              </a:rPr>
              <a:t>  // right subtree</a:t>
            </a:r>
          </a:p>
          <a:p>
            <a:pPr eaLnBrk="1" hangingPunct="1">
              <a:spcBef>
                <a:spcPct val="10000"/>
              </a:spcBef>
              <a:buClrTx/>
              <a:buFontTx/>
              <a:buNone/>
            </a:pPr>
            <a:r>
              <a:rPr lang="en-US" altLang="zh-CN" sz="2000" smtClean="0">
                <a:solidFill>
                  <a:srgbClr val="0000FF"/>
                </a:solidFill>
                <a:latin typeface="Tahoma" pitchFamily="34" charset="0"/>
              </a:rPr>
              <a:t>};</a:t>
            </a:r>
            <a:endParaRPr lang="en-US" altLang="zh-CN" sz="2000" smtClean="0">
              <a:solidFill>
                <a:srgbClr val="0000FF"/>
              </a:solidFill>
            </a:endParaRPr>
          </a:p>
        </p:txBody>
      </p:sp>
      <p:sp>
        <p:nvSpPr>
          <p:cNvPr id="7680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1D48DE1-611B-4B48-BD54-31EA5A0F419F}" type="slidenum">
              <a:rPr lang="en-US" altLang="en-US" smtClean="0">
                <a:solidFill>
                  <a:srgbClr val="4B4B4B"/>
                </a:solidFill>
              </a:rPr>
              <a:pPr eaLnBrk="1" hangingPunct="1"/>
              <a:t>41</a:t>
            </a:fld>
            <a:endParaRPr lang="en-US" altLang="en-US" smtClean="0">
              <a:solidFill>
                <a:srgbClr val="4B4B4B"/>
              </a:solidFill>
            </a:endParaRPr>
          </a:p>
        </p:txBody>
      </p:sp>
    </p:spTree>
    <p:extLst>
      <p:ext uri="{BB962C8B-B14F-4D97-AF65-F5344CB8AC3E}">
        <p14:creationId xmlns:p14="http://schemas.microsoft.com/office/powerpoint/2010/main" val="4209874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抽象数据类型</a:t>
            </a:r>
            <a:r>
              <a:rPr lang="en-US" altLang="zh-CN" smtClean="0"/>
              <a:t>BinaryTree</a:t>
            </a:r>
          </a:p>
        </p:txBody>
      </p:sp>
      <p:sp>
        <p:nvSpPr>
          <p:cNvPr id="77827" name="Rectangle 3"/>
          <p:cNvSpPr>
            <a:spLocks noGrp="1" noChangeArrowheads="1"/>
          </p:cNvSpPr>
          <p:nvPr>
            <p:ph type="body" idx="1"/>
          </p:nvPr>
        </p:nvSpPr>
        <p:spPr/>
        <p:txBody>
          <a:bodyPr/>
          <a:lstStyle/>
          <a:p>
            <a:pPr eaLnBrk="1" hangingPunct="1">
              <a:buFont typeface="Wingdings" pitchFamily="2" charset="2"/>
              <a:buNone/>
            </a:pPr>
            <a:r>
              <a:rPr lang="zh-CN" altLang="en-US" sz="2000" smtClean="0"/>
              <a:t>抽象数据类型</a:t>
            </a:r>
            <a:r>
              <a:rPr lang="en-US" altLang="zh-CN" sz="2000" i="1" smtClean="0"/>
              <a:t>BinaryTree</a:t>
            </a:r>
            <a:r>
              <a:rPr lang="en-US" altLang="zh-CN" sz="2000" smtClean="0"/>
              <a:t>{</a:t>
            </a:r>
          </a:p>
          <a:p>
            <a:pPr eaLnBrk="1" hangingPunct="1">
              <a:buFont typeface="Wingdings" pitchFamily="2" charset="2"/>
              <a:buNone/>
            </a:pPr>
            <a:r>
              <a:rPr lang="zh-CN" altLang="en-US" sz="2000" smtClean="0"/>
              <a:t>实例</a:t>
            </a:r>
          </a:p>
          <a:p>
            <a:pPr eaLnBrk="1" hangingPunct="1">
              <a:buFont typeface="Wingdings" pitchFamily="2" charset="2"/>
              <a:buNone/>
            </a:pPr>
            <a:r>
              <a:rPr lang="zh-CN" altLang="en-US" sz="2000" smtClean="0"/>
              <a:t>	元素集合；如果不空，则被划分为根节点、左子树和右子树；每个子树仍是一个二叉树</a:t>
            </a:r>
          </a:p>
          <a:p>
            <a:pPr eaLnBrk="1" hangingPunct="1">
              <a:buFont typeface="Wingdings" pitchFamily="2" charset="2"/>
              <a:buNone/>
            </a:pPr>
            <a:r>
              <a:rPr lang="zh-CN" altLang="en-US" sz="2000" smtClean="0"/>
              <a:t>操作</a:t>
            </a:r>
          </a:p>
          <a:p>
            <a:pPr eaLnBrk="1" hangingPunct="1">
              <a:buFont typeface="Wingdings" pitchFamily="2" charset="2"/>
              <a:buNone/>
            </a:pPr>
            <a:r>
              <a:rPr lang="zh-CN" altLang="en-US" sz="2000" i="1" smtClean="0"/>
              <a:t>	</a:t>
            </a:r>
            <a:r>
              <a:rPr lang="en-US" altLang="zh-CN" sz="2000" i="1" smtClean="0"/>
              <a:t>Create</a:t>
            </a:r>
            <a:r>
              <a:rPr lang="en-US" altLang="zh-CN" sz="2000" smtClean="0"/>
              <a:t>()</a:t>
            </a:r>
            <a:r>
              <a:rPr lang="zh-CN" altLang="en-US" sz="2000" smtClean="0"/>
              <a:t>：创建一个空的二叉树；</a:t>
            </a:r>
          </a:p>
          <a:p>
            <a:pPr eaLnBrk="1" hangingPunct="1">
              <a:buFont typeface="Wingdings" pitchFamily="2" charset="2"/>
              <a:buNone/>
            </a:pPr>
            <a:r>
              <a:rPr lang="zh-CN" altLang="en-US" sz="2000" i="1" smtClean="0"/>
              <a:t>	</a:t>
            </a:r>
            <a:r>
              <a:rPr lang="en-US" altLang="zh-CN" sz="2000" i="1" smtClean="0"/>
              <a:t>IsEmpty</a:t>
            </a:r>
            <a:r>
              <a:rPr lang="zh-CN" altLang="en-US" sz="2000" smtClean="0"/>
              <a:t>：如果二叉树为空，则返回</a:t>
            </a:r>
            <a:r>
              <a:rPr lang="en-US" altLang="zh-CN" sz="2000" smtClean="0"/>
              <a:t>true</a:t>
            </a:r>
            <a:r>
              <a:rPr lang="zh-CN" altLang="en-US" sz="2000" smtClean="0"/>
              <a:t>，否则返回</a:t>
            </a:r>
            <a:r>
              <a:rPr lang="en-US" altLang="zh-CN" sz="2000" smtClean="0"/>
              <a:t>false</a:t>
            </a:r>
          </a:p>
          <a:p>
            <a:pPr eaLnBrk="1" hangingPunct="1">
              <a:buFont typeface="Wingdings" pitchFamily="2" charset="2"/>
              <a:buNone/>
            </a:pPr>
            <a:r>
              <a:rPr lang="en-US" altLang="zh-CN" sz="2000" i="1" smtClean="0"/>
              <a:t>	Root</a:t>
            </a:r>
            <a:r>
              <a:rPr lang="en-US" altLang="zh-CN" sz="2000" smtClean="0"/>
              <a:t>(</a:t>
            </a:r>
            <a:r>
              <a:rPr lang="en-US" altLang="zh-CN" sz="2000" i="1" smtClean="0"/>
              <a:t>x</a:t>
            </a:r>
            <a:r>
              <a:rPr lang="en-US" altLang="zh-CN" sz="2000" smtClean="0"/>
              <a:t>)</a:t>
            </a:r>
            <a:r>
              <a:rPr lang="zh-CN" altLang="en-US" sz="2000" smtClean="0"/>
              <a:t>：取</a:t>
            </a:r>
            <a:r>
              <a:rPr lang="en-US" altLang="zh-CN" sz="2000" smtClean="0"/>
              <a:t>x</a:t>
            </a:r>
            <a:r>
              <a:rPr lang="zh-CN" altLang="en-US" sz="2000" smtClean="0"/>
              <a:t>为根节点；如果操作失败，则返			回</a:t>
            </a:r>
            <a:r>
              <a:rPr lang="en-US" altLang="zh-CN" sz="2000" smtClean="0"/>
              <a:t>false</a:t>
            </a:r>
            <a:r>
              <a:rPr lang="zh-CN" altLang="en-US" sz="2000" smtClean="0"/>
              <a:t>，否则返回</a:t>
            </a:r>
            <a:r>
              <a:rPr lang="en-US" altLang="zh-CN" sz="2000" smtClean="0"/>
              <a:t>true</a:t>
            </a:r>
          </a:p>
        </p:txBody>
      </p:sp>
      <p:sp>
        <p:nvSpPr>
          <p:cNvPr id="7782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6756A44-C8DE-49A9-AFCA-E8F4069F3283}" type="slidenum">
              <a:rPr lang="en-US" altLang="en-US" smtClean="0">
                <a:solidFill>
                  <a:srgbClr val="4B4B4B"/>
                </a:solidFill>
              </a:rPr>
              <a:pPr eaLnBrk="1" hangingPunct="1"/>
              <a:t>42</a:t>
            </a:fld>
            <a:endParaRPr lang="en-US" altLang="en-US" smtClean="0">
              <a:solidFill>
                <a:srgbClr val="4B4B4B"/>
              </a:solidFill>
            </a:endParaRPr>
          </a:p>
        </p:txBody>
      </p:sp>
    </p:spTree>
    <p:extLst>
      <p:ext uri="{BB962C8B-B14F-4D97-AF65-F5344CB8AC3E}">
        <p14:creationId xmlns:p14="http://schemas.microsoft.com/office/powerpoint/2010/main" val="35487456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抽象数据类型（续）</a:t>
            </a:r>
          </a:p>
        </p:txBody>
      </p:sp>
      <p:sp>
        <p:nvSpPr>
          <p:cNvPr id="78851" name="Rectangle 3"/>
          <p:cNvSpPr>
            <a:spLocks noGrp="1" noChangeArrowheads="1"/>
          </p:cNvSpPr>
          <p:nvPr>
            <p:ph type="body" idx="1"/>
          </p:nvPr>
        </p:nvSpPr>
        <p:spPr/>
        <p:txBody>
          <a:bodyPr/>
          <a:lstStyle/>
          <a:p>
            <a:pPr eaLnBrk="1" hangingPunct="1">
              <a:buFont typeface="Wingdings" pitchFamily="2" charset="2"/>
              <a:buNone/>
            </a:pPr>
            <a:r>
              <a:rPr lang="en-US" altLang="zh-CN" sz="2000" i="1" smtClean="0"/>
              <a:t>	MakeTree</a:t>
            </a:r>
            <a:r>
              <a:rPr lang="en-US" altLang="zh-CN" sz="2000" smtClean="0"/>
              <a:t>(</a:t>
            </a:r>
            <a:r>
              <a:rPr lang="en-US" altLang="zh-CN" sz="2000" i="1" smtClean="0"/>
              <a:t>root</a:t>
            </a:r>
            <a:r>
              <a:rPr lang="zh-CN" altLang="en-US" sz="2000" smtClean="0"/>
              <a:t>，</a:t>
            </a:r>
            <a:r>
              <a:rPr lang="en-US" altLang="zh-CN" sz="2000" i="1" smtClean="0"/>
              <a:t>left</a:t>
            </a:r>
            <a:r>
              <a:rPr lang="zh-CN" altLang="en-US" sz="2000" smtClean="0"/>
              <a:t>，</a:t>
            </a:r>
            <a:r>
              <a:rPr lang="en-US" altLang="zh-CN" sz="2000" i="1" smtClean="0"/>
              <a:t>right</a:t>
            </a:r>
            <a:r>
              <a:rPr lang="en-US" altLang="zh-CN" sz="2000" smtClean="0"/>
              <a:t>)</a:t>
            </a:r>
            <a:r>
              <a:rPr lang="zh-CN" altLang="en-US" sz="2000" smtClean="0"/>
              <a:t>：创建一个二叉树，</a:t>
            </a:r>
            <a:r>
              <a:rPr lang="en-US" altLang="zh-CN" sz="2000" i="1" smtClean="0"/>
              <a:t>root</a:t>
            </a:r>
            <a:r>
              <a:rPr lang="zh-CN" altLang="en-US" sz="2000" smtClean="0"/>
              <a:t>作为根节点，</a:t>
            </a:r>
            <a:r>
              <a:rPr lang="en-US" altLang="zh-CN" sz="2000" i="1" smtClean="0"/>
              <a:t>left</a:t>
            </a:r>
            <a:r>
              <a:rPr lang="zh-CN" altLang="en-US" sz="2000" smtClean="0"/>
              <a:t>作为左子树，</a:t>
            </a:r>
            <a:r>
              <a:rPr lang="en-US" altLang="zh-CN" sz="2000" i="1" smtClean="0"/>
              <a:t>right</a:t>
            </a:r>
            <a:r>
              <a:rPr lang="zh-CN" altLang="en-US" sz="2000" smtClean="0"/>
              <a:t>作	为右子树</a:t>
            </a:r>
          </a:p>
          <a:p>
            <a:pPr eaLnBrk="1" hangingPunct="1">
              <a:buFont typeface="Wingdings" pitchFamily="2" charset="2"/>
              <a:buNone/>
            </a:pPr>
            <a:r>
              <a:rPr lang="zh-CN" altLang="en-US" sz="2000" i="1" smtClean="0"/>
              <a:t>	</a:t>
            </a:r>
            <a:r>
              <a:rPr lang="en-US" altLang="zh-CN" sz="2000" i="1" smtClean="0"/>
              <a:t>BreakTree</a:t>
            </a:r>
            <a:r>
              <a:rPr lang="en-US" altLang="zh-CN" sz="2000" smtClean="0"/>
              <a:t>(</a:t>
            </a:r>
            <a:r>
              <a:rPr lang="en-US" altLang="zh-CN" sz="2000" i="1" smtClean="0"/>
              <a:t>root</a:t>
            </a:r>
            <a:r>
              <a:rPr lang="zh-CN" altLang="en-US" sz="2000" smtClean="0"/>
              <a:t>，</a:t>
            </a:r>
            <a:r>
              <a:rPr lang="en-US" altLang="zh-CN" sz="2000" i="1" smtClean="0"/>
              <a:t>left</a:t>
            </a:r>
            <a:r>
              <a:rPr lang="zh-CN" altLang="en-US" sz="2000" smtClean="0"/>
              <a:t>，</a:t>
            </a:r>
            <a:r>
              <a:rPr lang="en-US" altLang="zh-CN" sz="2000" i="1" smtClean="0"/>
              <a:t>right</a:t>
            </a:r>
            <a:r>
              <a:rPr lang="en-US" altLang="zh-CN" sz="2000" smtClean="0"/>
              <a:t>)</a:t>
            </a:r>
            <a:r>
              <a:rPr lang="zh-CN" altLang="en-US" sz="2000" smtClean="0"/>
              <a:t>：拆分二叉树</a:t>
            </a:r>
          </a:p>
          <a:p>
            <a:pPr eaLnBrk="1" hangingPunct="1">
              <a:buFont typeface="Wingdings" pitchFamily="2" charset="2"/>
              <a:buNone/>
            </a:pPr>
            <a:r>
              <a:rPr lang="zh-CN" altLang="en-US" sz="2000" i="1" smtClean="0"/>
              <a:t>	</a:t>
            </a:r>
            <a:r>
              <a:rPr lang="en-US" altLang="zh-CN" sz="2000" i="1" smtClean="0"/>
              <a:t>PreOrder</a:t>
            </a:r>
            <a:r>
              <a:rPr lang="zh-CN" altLang="en-US" sz="2000" smtClean="0"/>
              <a:t>：先序遍历</a:t>
            </a:r>
          </a:p>
          <a:p>
            <a:pPr eaLnBrk="1" hangingPunct="1">
              <a:buFont typeface="Wingdings" pitchFamily="2" charset="2"/>
              <a:buNone/>
            </a:pPr>
            <a:r>
              <a:rPr lang="zh-CN" altLang="en-US" sz="2000" i="1" smtClean="0"/>
              <a:t>	</a:t>
            </a:r>
            <a:r>
              <a:rPr lang="en-US" altLang="zh-CN" sz="2000" i="1" smtClean="0"/>
              <a:t>InOrder</a:t>
            </a:r>
            <a:r>
              <a:rPr lang="zh-CN" altLang="en-US" sz="2000" smtClean="0"/>
              <a:t>：中序遍历</a:t>
            </a:r>
          </a:p>
          <a:p>
            <a:pPr eaLnBrk="1" hangingPunct="1">
              <a:buFont typeface="Wingdings" pitchFamily="2" charset="2"/>
              <a:buNone/>
            </a:pPr>
            <a:r>
              <a:rPr lang="zh-CN" altLang="en-US" sz="2000" i="1" smtClean="0"/>
              <a:t>	</a:t>
            </a:r>
            <a:r>
              <a:rPr lang="en-US" altLang="zh-CN" sz="2000" i="1" smtClean="0"/>
              <a:t>PostOrder</a:t>
            </a:r>
            <a:r>
              <a:rPr lang="zh-CN" altLang="en-US" sz="2000" smtClean="0"/>
              <a:t>：后序遍历</a:t>
            </a:r>
          </a:p>
          <a:p>
            <a:pPr eaLnBrk="1" hangingPunct="1">
              <a:buFont typeface="Wingdings" pitchFamily="2" charset="2"/>
              <a:buNone/>
            </a:pPr>
            <a:r>
              <a:rPr lang="zh-CN" altLang="en-US" sz="2000" i="1" smtClean="0"/>
              <a:t>	</a:t>
            </a:r>
            <a:r>
              <a:rPr lang="en-US" altLang="zh-CN" sz="2000" i="1" smtClean="0"/>
              <a:t>LevelOrder</a:t>
            </a:r>
            <a:r>
              <a:rPr lang="zh-CN" altLang="en-US" sz="2000" smtClean="0"/>
              <a:t>：逐层遍历</a:t>
            </a:r>
          </a:p>
          <a:p>
            <a:pPr eaLnBrk="1" hangingPunct="1">
              <a:buFont typeface="Wingdings" pitchFamily="2" charset="2"/>
              <a:buNone/>
            </a:pPr>
            <a:r>
              <a:rPr lang="en-US" altLang="zh-CN" sz="2000" smtClean="0"/>
              <a:t>}</a:t>
            </a:r>
          </a:p>
        </p:txBody>
      </p:sp>
      <p:sp>
        <p:nvSpPr>
          <p:cNvPr id="7885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87205AF-AC9F-42A4-A692-269FD046168F}" type="slidenum">
              <a:rPr lang="en-US" altLang="en-US" smtClean="0">
                <a:solidFill>
                  <a:srgbClr val="4B4B4B"/>
                </a:solidFill>
              </a:rPr>
              <a:pPr eaLnBrk="1" hangingPunct="1"/>
              <a:t>43</a:t>
            </a:fld>
            <a:endParaRPr lang="en-US" altLang="en-US" smtClean="0">
              <a:solidFill>
                <a:srgbClr val="4B4B4B"/>
              </a:solidFill>
            </a:endParaRPr>
          </a:p>
        </p:txBody>
      </p:sp>
    </p:spTree>
    <p:extLst>
      <p:ext uri="{BB962C8B-B14F-4D97-AF65-F5344CB8AC3E}">
        <p14:creationId xmlns:p14="http://schemas.microsoft.com/office/powerpoint/2010/main" val="33050224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类</a:t>
            </a:r>
            <a:r>
              <a:rPr lang="en-US" altLang="zh-CN" smtClean="0"/>
              <a:t>BinaryTree</a:t>
            </a:r>
          </a:p>
        </p:txBody>
      </p:sp>
      <p:sp>
        <p:nvSpPr>
          <p:cNvPr id="79875" name="Rectangle 3"/>
          <p:cNvSpPr>
            <a:spLocks noGrp="1" noChangeArrowheads="1"/>
          </p:cNvSpPr>
          <p:nvPr>
            <p:ph type="body" idx="1"/>
          </p:nvPr>
        </p:nvSpPr>
        <p:spPr/>
        <p:txBody>
          <a:bodyPr/>
          <a:lstStyle/>
          <a:p>
            <a:pPr eaLnBrk="1" hangingPunct="1">
              <a:spcBef>
                <a:spcPct val="10000"/>
              </a:spcBef>
              <a:buClrTx/>
              <a:buFontTx/>
              <a:buNone/>
            </a:pPr>
            <a:r>
              <a:rPr lang="en-US" altLang="zh-CN" sz="2000" smtClean="0">
                <a:solidFill>
                  <a:srgbClr val="0000FF"/>
                </a:solidFill>
                <a:latin typeface="Tahoma" pitchFamily="34" charset="0"/>
              </a:rPr>
              <a:t>template&lt;class T&gt;</a:t>
            </a:r>
          </a:p>
          <a:p>
            <a:pPr eaLnBrk="1" hangingPunct="1">
              <a:spcBef>
                <a:spcPct val="10000"/>
              </a:spcBef>
              <a:buClrTx/>
              <a:buFontTx/>
              <a:buNone/>
            </a:pPr>
            <a:r>
              <a:rPr lang="en-US" altLang="zh-CN" sz="2000" smtClean="0">
                <a:solidFill>
                  <a:srgbClr val="0000FF"/>
                </a:solidFill>
                <a:latin typeface="Tahoma" pitchFamily="34" charset="0"/>
              </a:rPr>
              <a:t>class BinaryTree {</a:t>
            </a:r>
          </a:p>
          <a:p>
            <a:pPr eaLnBrk="1" hangingPunct="1">
              <a:spcBef>
                <a:spcPct val="10000"/>
              </a:spcBef>
              <a:buClrTx/>
              <a:buFontTx/>
              <a:buNone/>
            </a:pPr>
            <a:r>
              <a:rPr lang="en-US" altLang="zh-CN" sz="2000" smtClean="0">
                <a:solidFill>
                  <a:srgbClr val="0000FF"/>
                </a:solidFill>
                <a:latin typeface="Tahoma" pitchFamily="34" charset="0"/>
              </a:rPr>
              <a:t>public:</a:t>
            </a:r>
          </a:p>
          <a:p>
            <a:pPr eaLnBrk="1" hangingPunct="1">
              <a:spcBef>
                <a:spcPct val="10000"/>
              </a:spcBef>
              <a:buClrTx/>
              <a:buFontTx/>
              <a:buNone/>
            </a:pPr>
            <a:r>
              <a:rPr lang="en-US" altLang="zh-CN" sz="2000" smtClean="0">
                <a:solidFill>
                  <a:srgbClr val="0000FF"/>
                </a:solidFill>
                <a:latin typeface="Tahoma" pitchFamily="34" charset="0"/>
              </a:rPr>
              <a:t>      BinaryTree() {root = 0;};</a:t>
            </a:r>
          </a:p>
          <a:p>
            <a:pPr eaLnBrk="1" hangingPunct="1">
              <a:spcBef>
                <a:spcPct val="10000"/>
              </a:spcBef>
              <a:buClrTx/>
              <a:buFontTx/>
              <a:buNone/>
            </a:pPr>
            <a:r>
              <a:rPr lang="en-US" altLang="zh-CN" sz="2000" smtClean="0">
                <a:solidFill>
                  <a:srgbClr val="0000FF"/>
                </a:solidFill>
                <a:latin typeface="Tahoma" pitchFamily="34" charset="0"/>
              </a:rPr>
              <a:t>      ~BinaryTree(){}; </a:t>
            </a:r>
          </a:p>
          <a:p>
            <a:pPr eaLnBrk="1" hangingPunct="1">
              <a:spcBef>
                <a:spcPct val="10000"/>
              </a:spcBef>
              <a:buClrTx/>
              <a:buFontTx/>
              <a:buNone/>
            </a:pPr>
            <a:r>
              <a:rPr lang="en-US" altLang="zh-CN" sz="2000" smtClean="0">
                <a:solidFill>
                  <a:srgbClr val="0000FF"/>
                </a:solidFill>
                <a:latin typeface="Tahoma" pitchFamily="34" charset="0"/>
              </a:rPr>
              <a:t>      bool IsEmpty() const</a:t>
            </a:r>
          </a:p>
          <a:p>
            <a:pPr eaLnBrk="1" hangingPunct="1">
              <a:spcBef>
                <a:spcPct val="10000"/>
              </a:spcBef>
              <a:buClrTx/>
              <a:buFontTx/>
              <a:buNone/>
            </a:pPr>
            <a:r>
              <a:rPr lang="en-US" altLang="zh-CN" sz="2000" smtClean="0">
                <a:solidFill>
                  <a:srgbClr val="0000FF"/>
                </a:solidFill>
                <a:latin typeface="Tahoma" pitchFamily="34" charset="0"/>
              </a:rPr>
              <a:t>        {return ((root) ? false : true);}</a:t>
            </a:r>
          </a:p>
          <a:p>
            <a:pPr eaLnBrk="1" hangingPunct="1">
              <a:spcBef>
                <a:spcPct val="10000"/>
              </a:spcBef>
              <a:buClrTx/>
              <a:buFontTx/>
              <a:buNone/>
            </a:pPr>
            <a:r>
              <a:rPr lang="en-US" altLang="zh-CN" sz="2000" smtClean="0">
                <a:solidFill>
                  <a:srgbClr val="0000FF"/>
                </a:solidFill>
                <a:latin typeface="Tahoma" pitchFamily="34" charset="0"/>
              </a:rPr>
              <a:t>      bool Root(T&amp; x) const;</a:t>
            </a:r>
          </a:p>
          <a:p>
            <a:pPr eaLnBrk="1" hangingPunct="1">
              <a:spcBef>
                <a:spcPct val="10000"/>
              </a:spcBef>
              <a:buClrTx/>
              <a:buFontTx/>
              <a:buNone/>
            </a:pPr>
            <a:r>
              <a:rPr lang="en-US" altLang="zh-CN" sz="2000" smtClean="0">
                <a:solidFill>
                  <a:srgbClr val="0000FF"/>
                </a:solidFill>
                <a:latin typeface="Tahoma" pitchFamily="34" charset="0"/>
              </a:rPr>
              <a:t>      void MakeTree(const T&amp; element,</a:t>
            </a:r>
          </a:p>
          <a:p>
            <a:pPr eaLnBrk="1" hangingPunct="1">
              <a:spcBef>
                <a:spcPct val="10000"/>
              </a:spcBef>
              <a:buClrTx/>
              <a:buFontTx/>
              <a:buNone/>
            </a:pPr>
            <a:r>
              <a:rPr lang="en-US" altLang="zh-CN" sz="2000" smtClean="0">
                <a:solidFill>
                  <a:srgbClr val="0000FF"/>
                </a:solidFill>
                <a:latin typeface="Tahoma" pitchFamily="34" charset="0"/>
              </a:rPr>
              <a:t>           BinaryTree&lt;T&gt;&amp; left, BinaryTree&lt;T&gt;&amp; right);</a:t>
            </a:r>
          </a:p>
          <a:p>
            <a:pPr eaLnBrk="1" hangingPunct="1">
              <a:spcBef>
                <a:spcPct val="10000"/>
              </a:spcBef>
              <a:buClrTx/>
              <a:buFontTx/>
              <a:buNone/>
            </a:pPr>
            <a:r>
              <a:rPr lang="en-US" altLang="zh-CN" sz="2000" smtClean="0">
                <a:solidFill>
                  <a:srgbClr val="0000FF"/>
                </a:solidFill>
                <a:latin typeface="Tahoma" pitchFamily="34" charset="0"/>
              </a:rPr>
              <a:t>      void BreakTree(T&amp; element, BinaryTree&lt;T&gt;&amp; left,</a:t>
            </a:r>
          </a:p>
          <a:p>
            <a:pPr eaLnBrk="1" hangingPunct="1">
              <a:spcBef>
                <a:spcPct val="10000"/>
              </a:spcBef>
              <a:buClrTx/>
              <a:buFontTx/>
              <a:buNone/>
            </a:pPr>
            <a:r>
              <a:rPr lang="en-US" altLang="zh-CN" sz="2000" smtClean="0">
                <a:solidFill>
                  <a:srgbClr val="0000FF"/>
                </a:solidFill>
                <a:latin typeface="Tahoma" pitchFamily="34" charset="0"/>
              </a:rPr>
              <a:t>                    BinaryTree&lt;T&gt;&amp; right);</a:t>
            </a:r>
          </a:p>
          <a:p>
            <a:pPr eaLnBrk="1" hangingPunct="1">
              <a:spcBef>
                <a:spcPct val="10000"/>
              </a:spcBef>
              <a:buClrTx/>
              <a:buFontTx/>
              <a:buNone/>
            </a:pPr>
            <a:r>
              <a:rPr lang="en-US" altLang="zh-CN" sz="2000" smtClean="0">
                <a:solidFill>
                  <a:srgbClr val="0000FF"/>
                </a:solidFill>
                <a:latin typeface="Tahoma" pitchFamily="34" charset="0"/>
              </a:rPr>
              <a:t>      void PreOrder(void(*Visit)(BinaryTreeNode&lt;T&gt; *u))</a:t>
            </a:r>
          </a:p>
          <a:p>
            <a:pPr eaLnBrk="1" hangingPunct="1">
              <a:spcBef>
                <a:spcPct val="10000"/>
              </a:spcBef>
              <a:buClrTx/>
              <a:buFontTx/>
              <a:buNone/>
            </a:pPr>
            <a:r>
              <a:rPr lang="en-US" altLang="zh-CN" sz="2000" smtClean="0">
                <a:solidFill>
                  <a:srgbClr val="0000FF"/>
                </a:solidFill>
                <a:latin typeface="Tahoma" pitchFamily="34" charset="0"/>
              </a:rPr>
              <a:t>           {PreOrder(Visit, root);}</a:t>
            </a:r>
            <a:endParaRPr lang="en-US" altLang="zh-CN" smtClean="0"/>
          </a:p>
        </p:txBody>
      </p:sp>
      <p:sp>
        <p:nvSpPr>
          <p:cNvPr id="7987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8FE94D7-0203-4CE5-BE0D-C7B240025D99}" type="slidenum">
              <a:rPr lang="en-US" altLang="en-US" smtClean="0">
                <a:solidFill>
                  <a:srgbClr val="4B4B4B"/>
                </a:solidFill>
              </a:rPr>
              <a:pPr eaLnBrk="1" hangingPunct="1"/>
              <a:t>44</a:t>
            </a:fld>
            <a:endParaRPr lang="en-US" altLang="en-US" smtClean="0">
              <a:solidFill>
                <a:srgbClr val="4B4B4B"/>
              </a:solidFill>
            </a:endParaRPr>
          </a:p>
        </p:txBody>
      </p:sp>
    </p:spTree>
    <p:extLst>
      <p:ext uri="{BB962C8B-B14F-4D97-AF65-F5344CB8AC3E}">
        <p14:creationId xmlns:p14="http://schemas.microsoft.com/office/powerpoint/2010/main" val="3778632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类</a:t>
            </a:r>
            <a:r>
              <a:rPr lang="en-US" altLang="zh-CN" smtClean="0"/>
              <a:t>BinaryTree</a:t>
            </a:r>
            <a:r>
              <a:rPr lang="zh-CN" altLang="en-US" smtClean="0"/>
              <a:t>（续）</a:t>
            </a:r>
          </a:p>
        </p:txBody>
      </p:sp>
      <p:sp>
        <p:nvSpPr>
          <p:cNvPr id="80899" name="Rectangle 3"/>
          <p:cNvSpPr>
            <a:spLocks noGrp="1" noChangeArrowheads="1"/>
          </p:cNvSpPr>
          <p:nvPr>
            <p:ph type="body" idx="1"/>
          </p:nvPr>
        </p:nvSpPr>
        <p:spPr>
          <a:xfrm>
            <a:off x="917575" y="1525588"/>
            <a:ext cx="7959725" cy="4570412"/>
          </a:xfrm>
        </p:spPr>
        <p:txBody>
          <a:bodyPr/>
          <a:lstStyle/>
          <a:p>
            <a:pPr eaLnBrk="1" hangingPunct="1">
              <a:spcBef>
                <a:spcPct val="10000"/>
              </a:spcBef>
              <a:buClrTx/>
              <a:buFontTx/>
              <a:buNone/>
            </a:pPr>
            <a:r>
              <a:rPr lang="en-US" altLang="zh-CN" sz="2000" smtClean="0">
                <a:solidFill>
                  <a:srgbClr val="0000FF"/>
                </a:solidFill>
                <a:latin typeface="Tahoma" pitchFamily="34" charset="0"/>
              </a:rPr>
              <a:t>      void InOrder(void(*Visit)(BinaryTreeNode&lt;T&gt; *u))</a:t>
            </a:r>
          </a:p>
          <a:p>
            <a:pPr eaLnBrk="1" hangingPunct="1">
              <a:spcBef>
                <a:spcPct val="10000"/>
              </a:spcBef>
              <a:buClrTx/>
              <a:buFontTx/>
              <a:buNone/>
            </a:pPr>
            <a:r>
              <a:rPr lang="en-US" altLang="zh-CN" sz="2000" smtClean="0">
                <a:solidFill>
                  <a:srgbClr val="0000FF"/>
                </a:solidFill>
                <a:latin typeface="Tahoma" pitchFamily="34" charset="0"/>
              </a:rPr>
              <a:t>           {InOrder(Visit, root);}</a:t>
            </a:r>
          </a:p>
          <a:p>
            <a:pPr eaLnBrk="1" hangingPunct="1">
              <a:spcBef>
                <a:spcPct val="10000"/>
              </a:spcBef>
              <a:buClrTx/>
              <a:buFontTx/>
              <a:buNone/>
            </a:pPr>
            <a:r>
              <a:rPr lang="en-US" altLang="zh-CN" sz="2000" smtClean="0">
                <a:solidFill>
                  <a:srgbClr val="0000FF"/>
                </a:solidFill>
                <a:latin typeface="Tahoma" pitchFamily="34" charset="0"/>
              </a:rPr>
              <a:t>      void PostOrder(void(*Visit)(BinaryTreeNode&lt;T&gt; *u))</a:t>
            </a:r>
          </a:p>
          <a:p>
            <a:pPr eaLnBrk="1" hangingPunct="1">
              <a:spcBef>
                <a:spcPct val="10000"/>
              </a:spcBef>
              <a:buClrTx/>
              <a:buFontTx/>
              <a:buNone/>
            </a:pPr>
            <a:r>
              <a:rPr lang="en-US" altLang="zh-CN" sz="2000" smtClean="0">
                <a:solidFill>
                  <a:srgbClr val="0000FF"/>
                </a:solidFill>
                <a:latin typeface="Tahoma" pitchFamily="34" charset="0"/>
              </a:rPr>
              <a:t>           {PostOrder(Visit, root);}</a:t>
            </a:r>
          </a:p>
          <a:p>
            <a:pPr eaLnBrk="1" hangingPunct="1">
              <a:spcBef>
                <a:spcPct val="10000"/>
              </a:spcBef>
              <a:buClrTx/>
              <a:buFontTx/>
              <a:buNone/>
            </a:pPr>
            <a:r>
              <a:rPr lang="en-US" altLang="zh-CN" sz="2000" smtClean="0">
                <a:solidFill>
                  <a:srgbClr val="0000FF"/>
                </a:solidFill>
                <a:latin typeface="Tahoma" pitchFamily="34" charset="0"/>
              </a:rPr>
              <a:t>      void LevelOrder(void(*Visit)(BinaryTreeNode&lt;T&gt; *u));</a:t>
            </a:r>
          </a:p>
          <a:p>
            <a:pPr eaLnBrk="1" hangingPunct="1">
              <a:spcBef>
                <a:spcPct val="10000"/>
              </a:spcBef>
              <a:buClrTx/>
              <a:buFontTx/>
              <a:buNone/>
            </a:pPr>
            <a:r>
              <a:rPr lang="en-US" altLang="zh-CN" sz="2000" smtClean="0">
                <a:solidFill>
                  <a:srgbClr val="0000FF"/>
                </a:solidFill>
                <a:latin typeface="Tahoma" pitchFamily="34" charset="0"/>
              </a:rPr>
              <a:t>private:</a:t>
            </a:r>
          </a:p>
          <a:p>
            <a:pPr eaLnBrk="1" hangingPunct="1">
              <a:spcBef>
                <a:spcPct val="10000"/>
              </a:spcBef>
              <a:buClrTx/>
              <a:buFontTx/>
              <a:buNone/>
            </a:pPr>
            <a:r>
              <a:rPr lang="en-US" altLang="zh-CN" sz="2000" smtClean="0">
                <a:solidFill>
                  <a:srgbClr val="0000FF"/>
                </a:solidFill>
                <a:latin typeface="Tahoma" pitchFamily="34" charset="0"/>
              </a:rPr>
              <a:t>      BinaryTreeNode&lt;T&gt; *root;  </a:t>
            </a:r>
            <a:r>
              <a:rPr lang="en-US" altLang="zh-CN" sz="2000" smtClean="0">
                <a:solidFill>
                  <a:srgbClr val="008000"/>
                </a:solidFill>
                <a:latin typeface="Tahoma" pitchFamily="34" charset="0"/>
              </a:rPr>
              <a:t>// pointer to root</a:t>
            </a:r>
          </a:p>
          <a:p>
            <a:pPr eaLnBrk="1" hangingPunct="1">
              <a:spcBef>
                <a:spcPct val="10000"/>
              </a:spcBef>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void PreOrder(void(*Visit)</a:t>
            </a:r>
          </a:p>
          <a:p>
            <a:pPr eaLnBrk="1" hangingPunct="1">
              <a:spcBef>
                <a:spcPct val="10000"/>
              </a:spcBef>
              <a:buClrTx/>
              <a:buFontTx/>
              <a:buNone/>
            </a:pPr>
            <a:r>
              <a:rPr lang="en-US" altLang="zh-CN" sz="2000" smtClean="0">
                <a:solidFill>
                  <a:srgbClr val="0000FF"/>
                </a:solidFill>
                <a:latin typeface="Tahoma" pitchFamily="34" charset="0"/>
              </a:rPr>
              <a:t>        (BinaryTreeNode&lt;T&gt; *u), BinaryTreeNode&lt;T&gt; *t);</a:t>
            </a:r>
          </a:p>
          <a:p>
            <a:pPr eaLnBrk="1" hangingPunct="1">
              <a:spcBef>
                <a:spcPct val="10000"/>
              </a:spcBef>
              <a:buClrTx/>
              <a:buFontTx/>
              <a:buNone/>
            </a:pPr>
            <a:r>
              <a:rPr lang="en-US" altLang="zh-CN" sz="2000" smtClean="0">
                <a:solidFill>
                  <a:srgbClr val="0000FF"/>
                </a:solidFill>
                <a:latin typeface="Tahoma" pitchFamily="34" charset="0"/>
              </a:rPr>
              <a:t>      void InOrder(void(*Visit)</a:t>
            </a:r>
          </a:p>
          <a:p>
            <a:pPr eaLnBrk="1" hangingPunct="1">
              <a:spcBef>
                <a:spcPct val="10000"/>
              </a:spcBef>
              <a:buClrTx/>
              <a:buFontTx/>
              <a:buNone/>
            </a:pPr>
            <a:r>
              <a:rPr lang="en-US" altLang="zh-CN" sz="2000" smtClean="0">
                <a:solidFill>
                  <a:srgbClr val="0000FF"/>
                </a:solidFill>
                <a:latin typeface="Tahoma" pitchFamily="34" charset="0"/>
              </a:rPr>
              <a:t>        (BinaryTreeNode&lt;T&gt; *u), BinaryTreeNode&lt;T&gt; *t);</a:t>
            </a:r>
          </a:p>
          <a:p>
            <a:pPr eaLnBrk="1" hangingPunct="1">
              <a:spcBef>
                <a:spcPct val="10000"/>
              </a:spcBef>
              <a:buClrTx/>
              <a:buFontTx/>
              <a:buNone/>
            </a:pPr>
            <a:r>
              <a:rPr lang="en-US" altLang="zh-CN" sz="2000" smtClean="0">
                <a:solidFill>
                  <a:srgbClr val="0000FF"/>
                </a:solidFill>
                <a:latin typeface="Tahoma" pitchFamily="34" charset="0"/>
              </a:rPr>
              <a:t>      void PostOrder(void(*Visit)</a:t>
            </a:r>
          </a:p>
          <a:p>
            <a:pPr eaLnBrk="1" hangingPunct="1">
              <a:spcBef>
                <a:spcPct val="10000"/>
              </a:spcBef>
              <a:buClrTx/>
              <a:buFontTx/>
              <a:buNone/>
            </a:pPr>
            <a:r>
              <a:rPr lang="en-US" altLang="zh-CN" sz="2000" smtClean="0">
                <a:solidFill>
                  <a:srgbClr val="0000FF"/>
                </a:solidFill>
                <a:latin typeface="Tahoma" pitchFamily="34" charset="0"/>
              </a:rPr>
              <a:t>        (BinaryTreeNode&lt;T&gt; *u), BinaryTreeNode&lt;T&gt; *t);</a:t>
            </a:r>
          </a:p>
          <a:p>
            <a:pPr eaLnBrk="1" hangingPunct="1">
              <a:spcBef>
                <a:spcPct val="10000"/>
              </a:spcBef>
              <a:buClrTx/>
              <a:buFontTx/>
              <a:buNone/>
            </a:pPr>
            <a:r>
              <a:rPr lang="en-US" altLang="zh-CN" sz="2000" smtClean="0">
                <a:solidFill>
                  <a:srgbClr val="0000FF"/>
                </a:solidFill>
                <a:latin typeface="Tahoma" pitchFamily="34" charset="0"/>
              </a:rPr>
              <a:t>};</a:t>
            </a:r>
            <a:endParaRPr lang="en-US" altLang="zh-CN" smtClean="0"/>
          </a:p>
        </p:txBody>
      </p:sp>
      <p:sp>
        <p:nvSpPr>
          <p:cNvPr id="8090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66D7B0D-8FA5-481E-B920-5D480EBFA7D3}" type="slidenum">
              <a:rPr lang="en-US" altLang="en-US" smtClean="0">
                <a:solidFill>
                  <a:srgbClr val="4B4B4B"/>
                </a:solidFill>
              </a:rPr>
              <a:pPr eaLnBrk="1" hangingPunct="1"/>
              <a:t>45</a:t>
            </a:fld>
            <a:endParaRPr lang="en-US" altLang="en-US" smtClean="0">
              <a:solidFill>
                <a:srgbClr val="4B4B4B"/>
              </a:solidFill>
            </a:endParaRPr>
          </a:p>
        </p:txBody>
      </p:sp>
    </p:spTree>
    <p:extLst>
      <p:ext uri="{BB962C8B-B14F-4D97-AF65-F5344CB8AC3E}">
        <p14:creationId xmlns:p14="http://schemas.microsoft.com/office/powerpoint/2010/main" val="4141838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获取根节点数据</a:t>
            </a:r>
          </a:p>
        </p:txBody>
      </p:sp>
      <p:sp>
        <p:nvSpPr>
          <p:cNvPr id="81923" name="Rectangle 3"/>
          <p:cNvSpPr>
            <a:spLocks noGrp="1" noChangeArrowheads="1"/>
          </p:cNvSpPr>
          <p:nvPr>
            <p:ph type="body" idx="1"/>
          </p:nvPr>
        </p:nvSpPr>
        <p:spPr/>
        <p:txBody>
          <a:bodyPr/>
          <a:lstStyle/>
          <a:p>
            <a:pPr eaLnBrk="1" hangingPunct="1">
              <a:buClrTx/>
              <a:buFontTx/>
              <a:buNone/>
            </a:pPr>
            <a:r>
              <a:rPr lang="en-US" altLang="zh-CN" sz="2400" smtClean="0">
                <a:solidFill>
                  <a:srgbClr val="0000FF"/>
                </a:solidFill>
                <a:latin typeface="Tahoma" pitchFamily="34" charset="0"/>
              </a:rPr>
              <a:t>template&lt;class T&gt;</a:t>
            </a:r>
          </a:p>
          <a:p>
            <a:pPr eaLnBrk="1" hangingPunct="1">
              <a:buClrTx/>
              <a:buFontTx/>
              <a:buNone/>
            </a:pPr>
            <a:r>
              <a:rPr lang="en-US" altLang="zh-CN" sz="2400" smtClean="0">
                <a:solidFill>
                  <a:srgbClr val="0000FF"/>
                </a:solidFill>
                <a:latin typeface="Tahoma" pitchFamily="34" charset="0"/>
              </a:rPr>
              <a:t>bool BinaryTree&lt;T&gt;::Root(T&amp; x) const</a:t>
            </a:r>
          </a:p>
          <a:p>
            <a:pPr eaLnBrk="1" hangingPunct="1">
              <a:buClrTx/>
              <a:buFontTx/>
              <a:buNone/>
            </a:pPr>
            <a:r>
              <a:rPr lang="en-US" altLang="zh-CN" sz="2400" smtClean="0">
                <a:solidFill>
                  <a:srgbClr val="0000FF"/>
                </a:solidFill>
                <a:latin typeface="Tahoma" pitchFamily="34" charset="0"/>
              </a:rPr>
              <a:t>{</a:t>
            </a:r>
            <a:r>
              <a:rPr lang="en-US" altLang="zh-CN" sz="2400" smtClean="0">
                <a:solidFill>
                  <a:srgbClr val="008000"/>
                </a:solidFill>
                <a:latin typeface="Tahoma" pitchFamily="34" charset="0"/>
              </a:rPr>
              <a:t>// Return root data in x.</a:t>
            </a:r>
          </a:p>
          <a:p>
            <a:pPr eaLnBrk="1" hangingPunct="1">
              <a:buClrTx/>
              <a:buFontTx/>
              <a:buNone/>
            </a:pPr>
            <a:r>
              <a:rPr lang="en-US" altLang="zh-CN" sz="2400" smtClean="0">
                <a:solidFill>
                  <a:srgbClr val="008000"/>
                </a:solidFill>
                <a:latin typeface="Tahoma" pitchFamily="34" charset="0"/>
              </a:rPr>
              <a:t> // Return false if no root.</a:t>
            </a:r>
          </a:p>
          <a:p>
            <a:pPr eaLnBrk="1" hangingPunct="1">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if (root) {x = root-&gt;data;</a:t>
            </a:r>
          </a:p>
          <a:p>
            <a:pPr eaLnBrk="1" hangingPunct="1">
              <a:buClrTx/>
              <a:buFontTx/>
              <a:buNone/>
            </a:pPr>
            <a:r>
              <a:rPr lang="en-US" altLang="zh-CN" sz="2400" smtClean="0">
                <a:solidFill>
                  <a:srgbClr val="0000FF"/>
                </a:solidFill>
                <a:latin typeface="Tahoma" pitchFamily="34" charset="0"/>
              </a:rPr>
              <a:t>              return true;}</a:t>
            </a:r>
          </a:p>
          <a:p>
            <a:pPr eaLnBrk="1" hangingPunct="1">
              <a:buClrTx/>
              <a:buFontTx/>
              <a:buNone/>
            </a:pPr>
            <a:r>
              <a:rPr lang="en-US" altLang="zh-CN" sz="2400" smtClean="0">
                <a:solidFill>
                  <a:srgbClr val="0000FF"/>
                </a:solidFill>
                <a:latin typeface="Tahoma" pitchFamily="34" charset="0"/>
              </a:rPr>
              <a:t>   else return false;  </a:t>
            </a:r>
            <a:r>
              <a:rPr lang="en-US" altLang="zh-CN" sz="2400" smtClean="0">
                <a:solidFill>
                  <a:srgbClr val="008000"/>
                </a:solidFill>
                <a:latin typeface="Tahoma" pitchFamily="34" charset="0"/>
              </a:rPr>
              <a:t>// no root</a:t>
            </a:r>
          </a:p>
          <a:p>
            <a:pPr eaLnBrk="1" hangingPunct="1">
              <a:buClrTx/>
              <a:buFontTx/>
              <a:buNone/>
            </a:pPr>
            <a:r>
              <a:rPr lang="en-US" altLang="zh-CN" sz="2400" smtClean="0">
                <a:solidFill>
                  <a:srgbClr val="0000FF"/>
                </a:solidFill>
                <a:latin typeface="Tahoma" pitchFamily="34" charset="0"/>
              </a:rPr>
              <a:t>}</a:t>
            </a:r>
            <a:endParaRPr lang="en-US" altLang="zh-CN" smtClean="0"/>
          </a:p>
        </p:txBody>
      </p:sp>
      <p:sp>
        <p:nvSpPr>
          <p:cNvPr id="8192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2CECE08-ACAD-4616-A22E-086D76331AEE}" type="slidenum">
              <a:rPr lang="en-US" altLang="en-US" smtClean="0">
                <a:solidFill>
                  <a:srgbClr val="4B4B4B"/>
                </a:solidFill>
              </a:rPr>
              <a:pPr eaLnBrk="1" hangingPunct="1"/>
              <a:t>46</a:t>
            </a:fld>
            <a:endParaRPr lang="en-US" altLang="en-US" smtClean="0">
              <a:solidFill>
                <a:srgbClr val="4B4B4B"/>
              </a:solidFill>
            </a:endParaRPr>
          </a:p>
        </p:txBody>
      </p:sp>
    </p:spTree>
    <p:extLst>
      <p:ext uri="{BB962C8B-B14F-4D97-AF65-F5344CB8AC3E}">
        <p14:creationId xmlns:p14="http://schemas.microsoft.com/office/powerpoint/2010/main" val="7820271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创建树</a:t>
            </a:r>
          </a:p>
        </p:txBody>
      </p:sp>
      <p:sp>
        <p:nvSpPr>
          <p:cNvPr id="82947" name="Rectangle 3"/>
          <p:cNvSpPr>
            <a:spLocks noGrp="1" noChangeArrowheads="1"/>
          </p:cNvSpPr>
          <p:nvPr>
            <p:ph type="body" idx="1"/>
          </p:nvPr>
        </p:nvSpPr>
        <p:spPr>
          <a:xfrm>
            <a:off x="1182688" y="1371600"/>
            <a:ext cx="7772400" cy="5257800"/>
          </a:xfrm>
        </p:spPr>
        <p:txBody>
          <a:bodyPr/>
          <a:lstStyle/>
          <a:p>
            <a:pPr eaLnBrk="1" hangingPunct="1">
              <a:spcBef>
                <a:spcPct val="10000"/>
              </a:spcBef>
              <a:buClrTx/>
              <a:buFontTx/>
              <a:buNone/>
            </a:pPr>
            <a:r>
              <a:rPr lang="en-US" altLang="zh-CN" sz="2000" smtClean="0">
                <a:solidFill>
                  <a:srgbClr val="0000FF"/>
                </a:solidFill>
                <a:latin typeface="Tahoma" pitchFamily="34" charset="0"/>
              </a:rPr>
              <a:t>template&lt;class T&gt;</a:t>
            </a:r>
          </a:p>
          <a:p>
            <a:pPr eaLnBrk="1" hangingPunct="1">
              <a:spcBef>
                <a:spcPct val="10000"/>
              </a:spcBef>
              <a:buClrTx/>
              <a:buFontTx/>
              <a:buNone/>
            </a:pPr>
            <a:r>
              <a:rPr lang="en-US" altLang="zh-CN" sz="2000" smtClean="0">
                <a:solidFill>
                  <a:srgbClr val="0000FF"/>
                </a:solidFill>
                <a:latin typeface="Tahoma" pitchFamily="34" charset="0"/>
              </a:rPr>
              <a:t>void BinaryTree&lt;T&gt;::MakeTree(const T&amp; element,</a:t>
            </a:r>
          </a:p>
          <a:p>
            <a:pPr eaLnBrk="1" hangingPunct="1">
              <a:spcBef>
                <a:spcPct val="10000"/>
              </a:spcBef>
              <a:buClrTx/>
              <a:buFontTx/>
              <a:buNone/>
            </a:pPr>
            <a:r>
              <a:rPr lang="en-US" altLang="zh-CN" sz="2000" smtClean="0">
                <a:solidFill>
                  <a:srgbClr val="0000FF"/>
                </a:solidFill>
                <a:latin typeface="Tahoma" pitchFamily="34" charset="0"/>
              </a:rPr>
              <a:t>          BinaryTree&lt;T&gt;&amp; left, BinaryTree&lt;T&gt;&amp; right)</a:t>
            </a:r>
          </a:p>
          <a:p>
            <a:pPr eaLnBrk="1" hangingPunct="1">
              <a:spcBef>
                <a:spcPct val="10000"/>
              </a:spcBef>
              <a:buClrTx/>
              <a:buFontTx/>
              <a:buNone/>
            </a:pPr>
            <a:r>
              <a:rPr lang="en-US" altLang="zh-CN" sz="2000" smtClean="0">
                <a:solidFill>
                  <a:srgbClr val="0000FF"/>
                </a:solidFill>
                <a:latin typeface="Tahoma" pitchFamily="34" charset="0"/>
              </a:rPr>
              <a:t>{</a:t>
            </a:r>
            <a:r>
              <a:rPr lang="en-US" altLang="zh-CN" sz="2000" smtClean="0">
                <a:solidFill>
                  <a:srgbClr val="008000"/>
                </a:solidFill>
                <a:latin typeface="Tahoma" pitchFamily="34" charset="0"/>
              </a:rPr>
              <a:t>// Combine left, right, and element to make new tree.</a:t>
            </a:r>
          </a:p>
          <a:p>
            <a:pPr eaLnBrk="1" hangingPunct="1">
              <a:spcBef>
                <a:spcPct val="10000"/>
              </a:spcBef>
              <a:buClrTx/>
              <a:buFontTx/>
              <a:buNone/>
            </a:pPr>
            <a:r>
              <a:rPr lang="en-US" altLang="zh-CN" sz="2000" smtClean="0">
                <a:solidFill>
                  <a:srgbClr val="008000"/>
                </a:solidFill>
                <a:latin typeface="Tahoma" pitchFamily="34" charset="0"/>
              </a:rPr>
              <a:t> // left, right, and this must be different trees.</a:t>
            </a:r>
          </a:p>
          <a:p>
            <a:pPr eaLnBrk="1" hangingPunct="1">
              <a:spcBef>
                <a:spcPct val="10000"/>
              </a:spcBef>
              <a:buClrTx/>
              <a:buFontTx/>
              <a:buNone/>
            </a:pPr>
            <a:r>
              <a:rPr lang="en-US" altLang="zh-CN" sz="2000" smtClean="0">
                <a:solidFill>
                  <a:srgbClr val="008000"/>
                </a:solidFill>
                <a:latin typeface="Tahoma" pitchFamily="34" charset="0"/>
              </a:rPr>
              <a:t>   // create combined tree</a:t>
            </a:r>
          </a:p>
          <a:p>
            <a:pPr eaLnBrk="1" hangingPunct="1">
              <a:spcBef>
                <a:spcPct val="10000"/>
              </a:spcBef>
              <a:buClrTx/>
              <a:buFontTx/>
              <a:buNone/>
            </a:pPr>
            <a:r>
              <a:rPr lang="en-US" altLang="zh-CN" sz="2000" smtClean="0">
                <a:solidFill>
                  <a:srgbClr val="0000FF"/>
                </a:solidFill>
                <a:latin typeface="Tahoma" pitchFamily="34" charset="0"/>
              </a:rPr>
              <a:t>   root =</a:t>
            </a: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new BinaryTreeNode&lt;T&gt;</a:t>
            </a:r>
          </a:p>
          <a:p>
            <a:pPr eaLnBrk="1" hangingPunct="1">
              <a:spcBef>
                <a:spcPct val="10000"/>
              </a:spcBef>
              <a:buClrTx/>
              <a:buFontTx/>
              <a:buNone/>
            </a:pPr>
            <a:r>
              <a:rPr lang="en-US" altLang="zh-CN" sz="2000" smtClean="0">
                <a:solidFill>
                  <a:srgbClr val="0000FF"/>
                </a:solidFill>
                <a:latin typeface="Tahoma" pitchFamily="34" charset="0"/>
              </a:rPr>
              <a:t>              (element, left.root, right.root);</a:t>
            </a:r>
          </a:p>
          <a:p>
            <a:pPr eaLnBrk="1" hangingPunct="1">
              <a:spcBef>
                <a:spcPct val="10000"/>
              </a:spcBef>
              <a:buClrTx/>
              <a:buFontTx/>
              <a:buNone/>
            </a:pPr>
            <a:r>
              <a:rPr lang="en-US" altLang="zh-CN" sz="2000" smtClean="0">
                <a:solidFill>
                  <a:srgbClr val="0000FF"/>
                </a:solidFill>
                <a:latin typeface="Tahoma" pitchFamily="34" charset="0"/>
              </a:rPr>
              <a:t>   </a:t>
            </a:r>
            <a:r>
              <a:rPr lang="en-US" altLang="zh-CN" sz="2000" smtClean="0">
                <a:solidFill>
                  <a:srgbClr val="008000"/>
                </a:solidFill>
                <a:latin typeface="Tahoma" pitchFamily="34" charset="0"/>
              </a:rPr>
              <a:t>// deny access from trees left and right</a:t>
            </a:r>
          </a:p>
          <a:p>
            <a:pPr eaLnBrk="1" hangingPunct="1">
              <a:spcBef>
                <a:spcPct val="10000"/>
              </a:spcBef>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left.root = right.root = 0;</a:t>
            </a:r>
          </a:p>
          <a:p>
            <a:pPr eaLnBrk="1" hangingPunct="1">
              <a:spcBef>
                <a:spcPct val="10000"/>
              </a:spcBef>
              <a:buClrTx/>
              <a:buFontTx/>
              <a:buNone/>
            </a:pPr>
            <a:r>
              <a:rPr lang="en-US" altLang="zh-CN" sz="2000" smtClean="0">
                <a:solidFill>
                  <a:srgbClr val="0000FF"/>
                </a:solidFill>
                <a:latin typeface="Tahoma" pitchFamily="34" charset="0"/>
              </a:rPr>
              <a:t>}</a:t>
            </a:r>
          </a:p>
        </p:txBody>
      </p:sp>
      <p:sp>
        <p:nvSpPr>
          <p:cNvPr id="82948" name="Text Box 6"/>
          <p:cNvSpPr txBox="1">
            <a:spLocks noChangeArrowheads="1"/>
          </p:cNvSpPr>
          <p:nvPr/>
        </p:nvSpPr>
        <p:spPr bwMode="ltGray">
          <a:xfrm>
            <a:off x="5943600" y="3124200"/>
            <a:ext cx="320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solidFill>
                  <a:schemeClr val="hlink"/>
                </a:solidFill>
              </a:rPr>
              <a:t>缺陷：允许</a:t>
            </a:r>
            <a:r>
              <a:rPr lang="en-US" altLang="zh-CN">
                <a:solidFill>
                  <a:schemeClr val="hlink"/>
                </a:solidFill>
              </a:rPr>
              <a:t>MakeTree(e, X, X)</a:t>
            </a:r>
            <a:r>
              <a:rPr lang="zh-CN" altLang="en-US">
                <a:solidFill>
                  <a:schemeClr val="hlink"/>
                </a:solidFill>
              </a:rPr>
              <a:t>且</a:t>
            </a:r>
            <a:r>
              <a:rPr lang="en-US" altLang="zh-CN">
                <a:solidFill>
                  <a:schemeClr val="hlink"/>
                </a:solidFill>
              </a:rPr>
              <a:t>X</a:t>
            </a:r>
            <a:r>
              <a:rPr lang="zh-CN" altLang="en-US">
                <a:solidFill>
                  <a:schemeClr val="hlink"/>
                </a:solidFill>
              </a:rPr>
              <a:t>不为空</a:t>
            </a:r>
          </a:p>
        </p:txBody>
      </p:sp>
      <p:sp>
        <p:nvSpPr>
          <p:cNvPr id="8294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3295F47-51C8-4565-9EF7-3D94CF2E1F8D}" type="slidenum">
              <a:rPr lang="en-US" altLang="en-US" smtClean="0">
                <a:solidFill>
                  <a:srgbClr val="4B4B4B"/>
                </a:solidFill>
              </a:rPr>
              <a:pPr eaLnBrk="1" hangingPunct="1"/>
              <a:t>47</a:t>
            </a:fld>
            <a:endParaRPr lang="en-US" altLang="en-US" smtClean="0">
              <a:solidFill>
                <a:srgbClr val="4B4B4B"/>
              </a:solidFill>
            </a:endParaRPr>
          </a:p>
        </p:txBody>
      </p:sp>
    </p:spTree>
    <p:extLst>
      <p:ext uri="{BB962C8B-B14F-4D97-AF65-F5344CB8AC3E}">
        <p14:creationId xmlns:p14="http://schemas.microsoft.com/office/powerpoint/2010/main" val="22059058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分裂树</a:t>
            </a:r>
          </a:p>
        </p:txBody>
      </p:sp>
      <p:sp>
        <p:nvSpPr>
          <p:cNvPr id="83971" name="Rectangle 3"/>
          <p:cNvSpPr>
            <a:spLocks noGrp="1" noChangeArrowheads="1"/>
          </p:cNvSpPr>
          <p:nvPr>
            <p:ph type="body" idx="1"/>
          </p:nvPr>
        </p:nvSpPr>
        <p:spPr/>
        <p:txBody>
          <a:bodyPr>
            <a:normAutofit lnSpcReduction="10000"/>
          </a:bodyPr>
          <a:lstStyle/>
          <a:p>
            <a:pPr eaLnBrk="1" hangingPunct="1">
              <a:spcBef>
                <a:spcPct val="10000"/>
              </a:spcBef>
              <a:buClrTx/>
              <a:buFontTx/>
              <a:buNone/>
            </a:pPr>
            <a:r>
              <a:rPr lang="en-US" altLang="zh-CN" sz="2000" smtClean="0">
                <a:solidFill>
                  <a:srgbClr val="0000FF"/>
                </a:solidFill>
                <a:latin typeface="Tahoma" pitchFamily="34" charset="0"/>
              </a:rPr>
              <a:t>template&lt;class T&gt;</a:t>
            </a:r>
          </a:p>
          <a:p>
            <a:pPr eaLnBrk="1" hangingPunct="1">
              <a:spcBef>
                <a:spcPct val="10000"/>
              </a:spcBef>
              <a:buClrTx/>
              <a:buFontTx/>
              <a:buNone/>
            </a:pPr>
            <a:r>
              <a:rPr lang="en-US" altLang="zh-CN" sz="2000" smtClean="0">
                <a:solidFill>
                  <a:srgbClr val="0000FF"/>
                </a:solidFill>
                <a:latin typeface="Tahoma" pitchFamily="34" charset="0"/>
              </a:rPr>
              <a:t>void BinaryTree&lt;T&gt;::BreakTree(T&amp; element,</a:t>
            </a:r>
          </a:p>
          <a:p>
            <a:pPr eaLnBrk="1" hangingPunct="1">
              <a:spcBef>
                <a:spcPct val="10000"/>
              </a:spcBef>
              <a:buClrTx/>
              <a:buFontTx/>
              <a:buNone/>
            </a:pPr>
            <a:r>
              <a:rPr lang="en-US" altLang="zh-CN" sz="2000" smtClean="0">
                <a:solidFill>
                  <a:srgbClr val="0000FF"/>
                </a:solidFill>
                <a:latin typeface="Tahoma" pitchFamily="34" charset="0"/>
              </a:rPr>
              <a:t>       BinaryTree&lt;T&gt;&amp; left, BinaryTree&lt;T&gt;&amp; right)</a:t>
            </a:r>
          </a:p>
          <a:p>
            <a:pPr eaLnBrk="1" hangingPunct="1">
              <a:spcBef>
                <a:spcPct val="10000"/>
              </a:spcBef>
              <a:buClrTx/>
              <a:buFontTx/>
              <a:buNone/>
            </a:pPr>
            <a:r>
              <a:rPr lang="en-US" altLang="zh-CN" sz="2000" smtClean="0">
                <a:solidFill>
                  <a:srgbClr val="0000FF"/>
                </a:solidFill>
                <a:latin typeface="Tahoma" pitchFamily="34" charset="0"/>
              </a:rPr>
              <a:t>{</a:t>
            </a:r>
            <a:r>
              <a:rPr lang="en-US" altLang="zh-CN" sz="2000" smtClean="0">
                <a:solidFill>
                  <a:srgbClr val="008000"/>
                </a:solidFill>
                <a:latin typeface="Tahoma" pitchFamily="34" charset="0"/>
              </a:rPr>
              <a:t>// left, right, and this must be different trees.</a:t>
            </a:r>
          </a:p>
          <a:p>
            <a:pPr eaLnBrk="1" hangingPunct="1">
              <a:spcBef>
                <a:spcPct val="10000"/>
              </a:spcBef>
              <a:buClrTx/>
              <a:buFontTx/>
              <a:buNone/>
            </a:pPr>
            <a:r>
              <a:rPr lang="en-US" altLang="zh-CN" sz="2000" smtClean="0">
                <a:solidFill>
                  <a:srgbClr val="008000"/>
                </a:solidFill>
                <a:latin typeface="Tahoma" pitchFamily="34" charset="0"/>
              </a:rPr>
              <a:t>   // check if empty</a:t>
            </a:r>
          </a:p>
          <a:p>
            <a:pPr eaLnBrk="1" hangingPunct="1">
              <a:spcBef>
                <a:spcPct val="10000"/>
              </a:spcBef>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if (!root) throw BadInput(); </a:t>
            </a:r>
            <a:r>
              <a:rPr lang="en-US" altLang="zh-CN" sz="2000" smtClean="0">
                <a:solidFill>
                  <a:srgbClr val="008000"/>
                </a:solidFill>
                <a:latin typeface="Tahoma" pitchFamily="34" charset="0"/>
              </a:rPr>
              <a:t>// tree empty</a:t>
            </a:r>
          </a:p>
          <a:p>
            <a:pPr eaLnBrk="1" hangingPunct="1">
              <a:spcBef>
                <a:spcPct val="10000"/>
              </a:spcBef>
              <a:buClrTx/>
              <a:buFontTx/>
              <a:buNone/>
            </a:pPr>
            <a:endParaRPr lang="en-US" altLang="zh-CN" sz="2000" smtClean="0">
              <a:solidFill>
                <a:srgbClr val="008000"/>
              </a:solidFill>
              <a:latin typeface="Tahoma" pitchFamily="34" charset="0"/>
            </a:endParaRPr>
          </a:p>
          <a:p>
            <a:pPr eaLnBrk="1" hangingPunct="1">
              <a:spcBef>
                <a:spcPct val="10000"/>
              </a:spcBef>
              <a:buClrTx/>
              <a:buFontTx/>
              <a:buNone/>
            </a:pPr>
            <a:r>
              <a:rPr lang="en-US" altLang="zh-CN" sz="2000" smtClean="0">
                <a:solidFill>
                  <a:srgbClr val="008000"/>
                </a:solidFill>
                <a:latin typeface="Tahoma" pitchFamily="34" charset="0"/>
              </a:rPr>
              <a:t>   // break the tree</a:t>
            </a:r>
          </a:p>
          <a:p>
            <a:pPr eaLnBrk="1" hangingPunct="1">
              <a:spcBef>
                <a:spcPct val="10000"/>
              </a:spcBef>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element = root-&gt;data;</a:t>
            </a:r>
          </a:p>
          <a:p>
            <a:pPr eaLnBrk="1" hangingPunct="1">
              <a:spcBef>
                <a:spcPct val="10000"/>
              </a:spcBef>
              <a:buClrTx/>
              <a:buFontTx/>
              <a:buNone/>
            </a:pPr>
            <a:r>
              <a:rPr lang="en-US" altLang="zh-CN" sz="2000" smtClean="0">
                <a:solidFill>
                  <a:srgbClr val="0000FF"/>
                </a:solidFill>
                <a:latin typeface="Tahoma" pitchFamily="34" charset="0"/>
              </a:rPr>
              <a:t>   left.root = root-&gt;LeftChild;</a:t>
            </a:r>
          </a:p>
          <a:p>
            <a:pPr eaLnBrk="1" hangingPunct="1">
              <a:spcBef>
                <a:spcPct val="10000"/>
              </a:spcBef>
              <a:buClrTx/>
              <a:buFontTx/>
              <a:buNone/>
            </a:pPr>
            <a:r>
              <a:rPr lang="en-US" altLang="zh-CN" sz="2000" smtClean="0">
                <a:solidFill>
                  <a:srgbClr val="0000FF"/>
                </a:solidFill>
                <a:latin typeface="Tahoma" pitchFamily="34" charset="0"/>
              </a:rPr>
              <a:t>   right.root = root-&gt;RightChild;</a:t>
            </a:r>
          </a:p>
          <a:p>
            <a:pPr eaLnBrk="1" hangingPunct="1">
              <a:spcBef>
                <a:spcPct val="10000"/>
              </a:spcBef>
              <a:buClrTx/>
              <a:buFontTx/>
              <a:buNone/>
            </a:pPr>
            <a:endParaRPr lang="en-US" altLang="zh-CN" sz="2000" smtClean="0">
              <a:solidFill>
                <a:srgbClr val="0000FF"/>
              </a:solidFill>
              <a:latin typeface="Tahoma" pitchFamily="34" charset="0"/>
            </a:endParaRPr>
          </a:p>
          <a:p>
            <a:pPr eaLnBrk="1" hangingPunct="1">
              <a:spcBef>
                <a:spcPct val="10000"/>
              </a:spcBef>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delete root;</a:t>
            </a:r>
          </a:p>
          <a:p>
            <a:pPr eaLnBrk="1" hangingPunct="1">
              <a:spcBef>
                <a:spcPct val="10000"/>
              </a:spcBef>
              <a:buClrTx/>
              <a:buFontTx/>
              <a:buNone/>
            </a:pPr>
            <a:r>
              <a:rPr lang="en-US" altLang="zh-CN" sz="2000" smtClean="0">
                <a:solidFill>
                  <a:srgbClr val="0000FF"/>
                </a:solidFill>
                <a:latin typeface="Tahoma" pitchFamily="34" charset="0"/>
              </a:rPr>
              <a:t>   root = 0;</a:t>
            </a:r>
          </a:p>
          <a:p>
            <a:pPr eaLnBrk="1" hangingPunct="1">
              <a:spcBef>
                <a:spcPct val="10000"/>
              </a:spcBef>
              <a:buClrTx/>
              <a:buFontTx/>
              <a:buNone/>
            </a:pPr>
            <a:r>
              <a:rPr lang="en-US" altLang="zh-CN" sz="2000" smtClean="0">
                <a:solidFill>
                  <a:srgbClr val="0000FF"/>
                </a:solidFill>
                <a:latin typeface="Tahoma" pitchFamily="34" charset="0"/>
              </a:rPr>
              <a:t>}</a:t>
            </a:r>
            <a:endParaRPr lang="en-US" altLang="zh-CN" smtClean="0"/>
          </a:p>
        </p:txBody>
      </p:sp>
      <p:sp>
        <p:nvSpPr>
          <p:cNvPr id="839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F8C42BD-D2B7-4C13-885B-A4D856E9C944}" type="slidenum">
              <a:rPr lang="en-US" altLang="en-US" smtClean="0">
                <a:solidFill>
                  <a:srgbClr val="4B4B4B"/>
                </a:solidFill>
              </a:rPr>
              <a:pPr eaLnBrk="1" hangingPunct="1"/>
              <a:t>48</a:t>
            </a:fld>
            <a:endParaRPr lang="en-US" altLang="en-US" smtClean="0">
              <a:solidFill>
                <a:srgbClr val="4B4B4B"/>
              </a:solidFill>
            </a:endParaRPr>
          </a:p>
        </p:txBody>
      </p:sp>
    </p:spTree>
    <p:extLst>
      <p:ext uri="{BB962C8B-B14F-4D97-AF65-F5344CB8AC3E}">
        <p14:creationId xmlns:p14="http://schemas.microsoft.com/office/powerpoint/2010/main" val="42600352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思考</a:t>
            </a:r>
          </a:p>
        </p:txBody>
      </p:sp>
      <p:sp>
        <p:nvSpPr>
          <p:cNvPr id="84995" name="内容占位符 2"/>
          <p:cNvSpPr>
            <a:spLocks noGrp="1"/>
          </p:cNvSpPr>
          <p:nvPr>
            <p:ph idx="1"/>
          </p:nvPr>
        </p:nvSpPr>
        <p:spPr/>
        <p:txBody>
          <a:bodyPr/>
          <a:lstStyle/>
          <a:p>
            <a:r>
              <a:rPr lang="zh-CN" altLang="en-US" smtClean="0"/>
              <a:t>在上述存储方式下，寻找某一节点孩子的复杂度是</a:t>
            </a:r>
            <a:r>
              <a:rPr lang="en-US" altLang="zh-CN" smtClean="0"/>
              <a:t>O(1)</a:t>
            </a:r>
            <a:r>
              <a:rPr lang="zh-CN" altLang="en-US" smtClean="0"/>
              <a:t>，寻找其父亲的复杂度是</a:t>
            </a:r>
            <a:r>
              <a:rPr lang="en-US" altLang="zh-CN" smtClean="0"/>
              <a:t>O(n)</a:t>
            </a:r>
            <a:r>
              <a:rPr lang="zh-CN" altLang="en-US" smtClean="0"/>
              <a:t>，为什么？</a:t>
            </a:r>
            <a:endParaRPr lang="en-US" altLang="zh-CN" smtClean="0"/>
          </a:p>
          <a:p>
            <a:endParaRPr lang="en-US" altLang="zh-CN" smtClean="0"/>
          </a:p>
          <a:p>
            <a:r>
              <a:rPr lang="zh-CN" altLang="en-US" smtClean="0"/>
              <a:t>如果希望将寻找父节点的效率提高到</a:t>
            </a:r>
            <a:r>
              <a:rPr lang="en-US" altLang="zh-CN" smtClean="0"/>
              <a:t>O(1)</a:t>
            </a:r>
            <a:r>
              <a:rPr lang="zh-CN" altLang="en-US" smtClean="0"/>
              <a:t>，如何做？</a:t>
            </a:r>
          </a:p>
        </p:txBody>
      </p:sp>
      <p:sp>
        <p:nvSpPr>
          <p:cNvPr id="8499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1983A78-723D-4870-A56B-610BD1FA4443}" type="slidenum">
              <a:rPr lang="en-US" altLang="en-US" smtClean="0">
                <a:solidFill>
                  <a:srgbClr val="4B4B4B"/>
                </a:solidFill>
              </a:rPr>
              <a:pPr eaLnBrk="1" hangingPunct="1"/>
              <a:t>49</a:t>
            </a:fld>
            <a:endParaRPr lang="en-US" altLang="en-US" smtClean="0">
              <a:solidFill>
                <a:srgbClr val="4B4B4B"/>
              </a:solidFill>
            </a:endParaRPr>
          </a:p>
        </p:txBody>
      </p:sp>
    </p:spTree>
    <p:extLst>
      <p:ext uri="{BB962C8B-B14F-4D97-AF65-F5344CB8AC3E}">
        <p14:creationId xmlns:p14="http://schemas.microsoft.com/office/powerpoint/2010/main" val="181623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9"/>
          <p:cNvSpPr txBox="1">
            <a:spLocks noChangeArrowheads="1"/>
          </p:cNvSpPr>
          <p:nvPr/>
        </p:nvSpPr>
        <p:spPr bwMode="auto">
          <a:xfrm>
            <a:off x="304800" y="304800"/>
            <a:ext cx="8382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0400" indent="-6604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a:latin typeface="Arial" pitchFamily="34" charset="0"/>
              </a:rPr>
              <a:t>【</a:t>
            </a:r>
            <a:r>
              <a:rPr lang="en-US" altLang="zh-CN" dirty="0" err="1">
                <a:latin typeface="Arial" pitchFamily="34" charset="0"/>
              </a:rPr>
              <a:t>Definition】</a:t>
            </a:r>
            <a:r>
              <a:rPr lang="en-US" altLang="zh-CN" dirty="0" err="1"/>
              <a:t>A</a:t>
            </a:r>
            <a:r>
              <a:rPr lang="en-US" altLang="zh-CN" dirty="0"/>
              <a:t> </a:t>
            </a:r>
            <a:r>
              <a:rPr lang="en-US" altLang="zh-CN" dirty="0">
                <a:solidFill>
                  <a:schemeClr val="hlink"/>
                </a:solidFill>
              </a:rPr>
              <a:t>tree</a:t>
            </a:r>
            <a:r>
              <a:rPr lang="en-US" altLang="zh-CN" dirty="0"/>
              <a:t> is a collection of nodes.  The collection can be empty; otherwise, a tree consists of</a:t>
            </a:r>
          </a:p>
          <a:p>
            <a:pPr eaLnBrk="1" hangingPunct="1">
              <a:spcBef>
                <a:spcPct val="50000"/>
              </a:spcBef>
            </a:pPr>
            <a:r>
              <a:rPr lang="en-US" altLang="zh-CN" dirty="0"/>
              <a:t>  (1)  a distinguished node </a:t>
            </a:r>
            <a:r>
              <a:rPr lang="en-US" altLang="zh-CN" i="1" dirty="0">
                <a:solidFill>
                  <a:schemeClr val="hlink"/>
                </a:solidFill>
              </a:rPr>
              <a:t>r</a:t>
            </a:r>
            <a:r>
              <a:rPr lang="en-US" altLang="zh-CN" dirty="0"/>
              <a:t>, called the </a:t>
            </a:r>
            <a:r>
              <a:rPr lang="en-US" altLang="zh-CN" dirty="0">
                <a:solidFill>
                  <a:schemeClr val="hlink"/>
                </a:solidFill>
              </a:rPr>
              <a:t>root</a:t>
            </a:r>
            <a:r>
              <a:rPr lang="en-US" altLang="zh-CN" dirty="0"/>
              <a:t>;</a:t>
            </a:r>
          </a:p>
          <a:p>
            <a:pPr eaLnBrk="1" hangingPunct="1">
              <a:spcBef>
                <a:spcPct val="50000"/>
              </a:spcBef>
            </a:pPr>
            <a:r>
              <a:rPr lang="en-US" altLang="zh-CN" dirty="0"/>
              <a:t>  (2)  and zero or more nonempty </a:t>
            </a:r>
            <a:r>
              <a:rPr lang="en-US" altLang="zh-CN" dirty="0">
                <a:solidFill>
                  <a:schemeClr val="hlink"/>
                </a:solidFill>
              </a:rPr>
              <a:t>(sub)trees</a:t>
            </a:r>
            <a:r>
              <a:rPr lang="en-US" altLang="zh-CN" dirty="0">
                <a:sym typeface="Symbol" pitchFamily="18" charset="2"/>
              </a:rPr>
              <a:t> </a:t>
            </a:r>
            <a:r>
              <a:rPr lang="en-US" altLang="zh-CN" i="1" dirty="0">
                <a:sym typeface="Symbol" pitchFamily="18" charset="2"/>
              </a:rPr>
              <a:t>T</a:t>
            </a:r>
            <a:r>
              <a:rPr lang="en-US" altLang="zh-CN" baseline="-25000" dirty="0">
                <a:sym typeface="Symbol" pitchFamily="18" charset="2"/>
              </a:rPr>
              <a:t>1</a:t>
            </a:r>
            <a:r>
              <a:rPr lang="en-US" altLang="zh-CN" dirty="0">
                <a:sym typeface="Symbol" pitchFamily="18" charset="2"/>
              </a:rPr>
              <a:t>, , </a:t>
            </a:r>
            <a:r>
              <a:rPr lang="en-US" altLang="zh-CN" i="1" dirty="0" err="1">
                <a:sym typeface="Symbol" pitchFamily="18" charset="2"/>
              </a:rPr>
              <a:t>T</a:t>
            </a:r>
            <a:r>
              <a:rPr lang="en-US" altLang="zh-CN" i="1" baseline="-25000" dirty="0" err="1">
                <a:sym typeface="Symbol" pitchFamily="18" charset="2"/>
              </a:rPr>
              <a:t>k</a:t>
            </a:r>
            <a:r>
              <a:rPr lang="en-US" altLang="zh-CN" dirty="0">
                <a:sym typeface="Symbol" pitchFamily="18" charset="2"/>
              </a:rPr>
              <a:t>, each of whose roots are connected by a directed </a:t>
            </a:r>
            <a:r>
              <a:rPr lang="en-US" altLang="zh-CN" dirty="0">
                <a:solidFill>
                  <a:schemeClr val="hlink"/>
                </a:solidFill>
                <a:sym typeface="Symbol" pitchFamily="18" charset="2"/>
              </a:rPr>
              <a:t>edge</a:t>
            </a:r>
            <a:r>
              <a:rPr lang="en-US" altLang="zh-CN" dirty="0">
                <a:sym typeface="Symbol" pitchFamily="18" charset="2"/>
              </a:rPr>
              <a:t> from </a:t>
            </a:r>
            <a:r>
              <a:rPr lang="en-US" altLang="zh-CN" i="1" dirty="0">
                <a:sym typeface="Symbol" pitchFamily="18" charset="2"/>
              </a:rPr>
              <a:t>r</a:t>
            </a:r>
            <a:r>
              <a:rPr lang="en-US" altLang="zh-CN" dirty="0">
                <a:sym typeface="Symbol" pitchFamily="18" charset="2"/>
              </a:rPr>
              <a:t>.</a:t>
            </a:r>
            <a:endParaRPr lang="en-US" altLang="zh-CN" i="1" baseline="-25000" dirty="0">
              <a:sym typeface="Symbol" pitchFamily="18" charset="2"/>
            </a:endParaRPr>
          </a:p>
        </p:txBody>
      </p:sp>
      <p:sp>
        <p:nvSpPr>
          <p:cNvPr id="4117" name="AutoShape 21" descr="再生纸"/>
          <p:cNvSpPr>
            <a:spLocks noChangeArrowheads="1"/>
          </p:cNvSpPr>
          <p:nvPr/>
        </p:nvSpPr>
        <p:spPr bwMode="auto">
          <a:xfrm>
            <a:off x="609600" y="2895600"/>
            <a:ext cx="7924800" cy="2819400"/>
          </a:xfrm>
          <a:prstGeom prst="roundRect">
            <a:avLst>
              <a:gd name="adj" fmla="val 13065"/>
            </a:avLst>
          </a:prstGeom>
          <a:blipFill dpi="0" rotWithShape="0">
            <a:blip r:embed="rId2"/>
            <a:srcRect/>
            <a:tile tx="0" ty="0" sx="100000" sy="100000" flip="none" algn="tl"/>
          </a:blipFill>
          <a:ln w="25400">
            <a:noFill/>
            <a:round/>
            <a:headEnd/>
            <a:tailEnd/>
          </a:ln>
          <a:effectLst>
            <a:outerShdw dist="107763" dir="2700000" algn="ctr" rotWithShape="0">
              <a:schemeClr val="bg2"/>
            </a:outerShdw>
          </a:effectLst>
        </p:spPr>
        <p:txBody>
          <a:bodyPr lIns="126000" tIns="82800" rIns="126000" bIns="82800" anchor="ctr"/>
          <a:lstStyle/>
          <a:p>
            <a:pPr marL="381000" indent="-381000">
              <a:spcBef>
                <a:spcPct val="50000"/>
              </a:spcBef>
              <a:defRPr/>
            </a:pPr>
            <a:r>
              <a:rPr lang="en-US" altLang="zh-CN" dirty="0">
                <a:solidFill>
                  <a:schemeClr val="hlink"/>
                </a:solidFill>
                <a:latin typeface="Arial" charset="0"/>
              </a:rPr>
              <a:t>Note:</a:t>
            </a:r>
          </a:p>
          <a:p>
            <a:pPr marL="381000" indent="-381000">
              <a:spcBef>
                <a:spcPct val="50000"/>
              </a:spcBef>
              <a:defRPr/>
            </a:pPr>
            <a:r>
              <a:rPr lang="en-US" altLang="zh-CN" dirty="0">
                <a:sym typeface="Wingdings" pitchFamily="2" charset="2"/>
              </a:rPr>
              <a:t>  </a:t>
            </a:r>
            <a:r>
              <a:rPr lang="en-US" altLang="zh-CN" dirty="0" err="1">
                <a:sym typeface="Wingdings" pitchFamily="2" charset="2"/>
              </a:rPr>
              <a:t>Subtrees</a:t>
            </a:r>
            <a:r>
              <a:rPr lang="en-US" altLang="zh-CN" dirty="0">
                <a:sym typeface="Wingdings" pitchFamily="2" charset="2"/>
              </a:rPr>
              <a:t> must not connect together.  Therefore every node in the tree is the root of some </a:t>
            </a:r>
            <a:r>
              <a:rPr lang="en-US" altLang="zh-CN" dirty="0" err="1">
                <a:sym typeface="Wingdings" pitchFamily="2" charset="2"/>
              </a:rPr>
              <a:t>subtree</a:t>
            </a:r>
            <a:r>
              <a:rPr lang="en-US" altLang="zh-CN" dirty="0">
                <a:sym typeface="Wingdings" pitchFamily="2" charset="2"/>
              </a:rPr>
              <a:t>.</a:t>
            </a:r>
          </a:p>
          <a:p>
            <a:pPr marL="381000" indent="-381000">
              <a:spcBef>
                <a:spcPct val="50000"/>
              </a:spcBef>
              <a:defRPr/>
            </a:pPr>
            <a:r>
              <a:rPr lang="en-US" altLang="zh-CN" dirty="0">
                <a:sym typeface="Wingdings" pitchFamily="2" charset="2"/>
              </a:rPr>
              <a:t>  There are              edges in a tree with </a:t>
            </a:r>
            <a:r>
              <a:rPr lang="en-US" altLang="zh-CN" i="1" dirty="0">
                <a:sym typeface="Wingdings" pitchFamily="2" charset="2"/>
              </a:rPr>
              <a:t>N</a:t>
            </a:r>
            <a:r>
              <a:rPr lang="en-US" altLang="zh-CN" dirty="0">
                <a:sym typeface="Wingdings" pitchFamily="2" charset="2"/>
              </a:rPr>
              <a:t> nodes.</a:t>
            </a:r>
          </a:p>
          <a:p>
            <a:pPr marL="381000" indent="-381000">
              <a:spcBef>
                <a:spcPct val="50000"/>
              </a:spcBef>
              <a:defRPr/>
            </a:pPr>
            <a:r>
              <a:rPr lang="en-US" altLang="zh-CN" dirty="0">
                <a:sym typeface="Wingdings" pitchFamily="2" charset="2"/>
              </a:rPr>
              <a:t>  Normally the root is drawn at the top.</a:t>
            </a:r>
            <a:endParaRPr lang="en-US" altLang="zh-CN" dirty="0"/>
          </a:p>
        </p:txBody>
      </p:sp>
      <p:sp>
        <p:nvSpPr>
          <p:cNvPr id="8196" name="Text Box 22" descr="再生纸"/>
          <p:cNvSpPr txBox="1">
            <a:spLocks noChangeArrowheads="1"/>
          </p:cNvSpPr>
          <p:nvPr/>
        </p:nvSpPr>
        <p:spPr bwMode="auto">
          <a:xfrm>
            <a:off x="1797269" y="442562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i="1" dirty="0">
                <a:solidFill>
                  <a:schemeClr val="hlink"/>
                </a:solidFill>
              </a:rPr>
              <a:t>N</a:t>
            </a:r>
            <a:r>
              <a:rPr lang="en-US" altLang="zh-CN" dirty="0">
                <a:solidFill>
                  <a:schemeClr val="hlink"/>
                </a:solidFill>
              </a:rPr>
              <a:t> </a:t>
            </a:r>
            <a:r>
              <a:rPr lang="en-US" altLang="zh-CN" dirty="0">
                <a:solidFill>
                  <a:schemeClr val="hlink"/>
                </a:solidFill>
                <a:sym typeface="Symbol" pitchFamily="18" charset="2"/>
              </a:rPr>
              <a:t></a:t>
            </a:r>
            <a:r>
              <a:rPr lang="en-US" altLang="zh-CN" dirty="0">
                <a:solidFill>
                  <a:schemeClr val="hlink"/>
                </a:solidFill>
              </a:rPr>
              <a:t> 1</a:t>
            </a:r>
            <a:endParaRPr lang="en-US" altLang="zh-CN" i="1" dirty="0">
              <a:solidFill>
                <a:schemeClr val="hlink"/>
              </a:solidFill>
            </a:endParaRPr>
          </a:p>
        </p:txBody>
      </p:sp>
    </p:spTree>
    <p:extLst>
      <p:ext uri="{BB962C8B-B14F-4D97-AF65-F5344CB8AC3E}">
        <p14:creationId xmlns:p14="http://schemas.microsoft.com/office/powerpoint/2010/main" val="123420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457994" y="199380"/>
            <a:ext cx="502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ym typeface="Wingdings" pitchFamily="2" charset="2"/>
              </a:rPr>
              <a:t>其他类型的树的链表描述</a:t>
            </a:r>
            <a:endParaRPr lang="en-US" altLang="zh-CN" sz="2000" dirty="0"/>
          </a:p>
        </p:txBody>
      </p:sp>
      <p:grpSp>
        <p:nvGrpSpPr>
          <p:cNvPr id="11267" name="Group 9"/>
          <p:cNvGrpSpPr>
            <a:grpSpLocks/>
          </p:cNvGrpSpPr>
          <p:nvPr/>
        </p:nvGrpSpPr>
        <p:grpSpPr bwMode="auto">
          <a:xfrm>
            <a:off x="762000" y="838200"/>
            <a:ext cx="2971800" cy="990600"/>
            <a:chOff x="528" y="672"/>
            <a:chExt cx="1872" cy="624"/>
          </a:xfrm>
        </p:grpSpPr>
        <p:sp>
          <p:nvSpPr>
            <p:cNvPr id="11360" name="Rectangle 4"/>
            <p:cNvSpPr>
              <a:spLocks noChangeArrowheads="1"/>
            </p:cNvSpPr>
            <p:nvPr/>
          </p:nvSpPr>
          <p:spPr bwMode="auto">
            <a:xfrm>
              <a:off x="528" y="912"/>
              <a:ext cx="816" cy="24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FirstChild</a:t>
              </a:r>
            </a:p>
          </p:txBody>
        </p:sp>
        <p:sp>
          <p:nvSpPr>
            <p:cNvPr id="11361" name="Rectangle 5"/>
            <p:cNvSpPr>
              <a:spLocks noChangeArrowheads="1"/>
            </p:cNvSpPr>
            <p:nvPr/>
          </p:nvSpPr>
          <p:spPr bwMode="auto">
            <a:xfrm>
              <a:off x="1344" y="912"/>
              <a:ext cx="912" cy="24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NextSibling</a:t>
              </a:r>
            </a:p>
          </p:txBody>
        </p:sp>
        <p:sp>
          <p:nvSpPr>
            <p:cNvPr id="11362" name="Rectangle 6"/>
            <p:cNvSpPr>
              <a:spLocks noChangeArrowheads="1"/>
            </p:cNvSpPr>
            <p:nvPr/>
          </p:nvSpPr>
          <p:spPr bwMode="auto">
            <a:xfrm>
              <a:off x="528" y="672"/>
              <a:ext cx="1728" cy="24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Element</a:t>
              </a:r>
            </a:p>
          </p:txBody>
        </p:sp>
        <p:sp>
          <p:nvSpPr>
            <p:cNvPr id="11363" name="Line 7"/>
            <p:cNvSpPr>
              <a:spLocks noChangeShapeType="1"/>
            </p:cNvSpPr>
            <p:nvPr/>
          </p:nvSpPr>
          <p:spPr bwMode="auto">
            <a:xfrm flipH="1">
              <a:off x="720" y="1104"/>
              <a:ext cx="144"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4" name="Line 8"/>
            <p:cNvSpPr>
              <a:spLocks noChangeShapeType="1"/>
            </p:cNvSpPr>
            <p:nvPr/>
          </p:nvSpPr>
          <p:spPr bwMode="auto">
            <a:xfrm>
              <a:off x="2208" y="1056"/>
              <a:ext cx="1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68" name="Group 10"/>
          <p:cNvGrpSpPr>
            <a:grpSpLocks/>
          </p:cNvGrpSpPr>
          <p:nvPr/>
        </p:nvGrpSpPr>
        <p:grpSpPr bwMode="auto">
          <a:xfrm>
            <a:off x="381000" y="2133600"/>
            <a:ext cx="2744788" cy="1982788"/>
            <a:chOff x="384" y="1104"/>
            <a:chExt cx="1729" cy="1249"/>
          </a:xfrm>
        </p:grpSpPr>
        <p:sp>
          <p:nvSpPr>
            <p:cNvPr id="11335" name="Oval 11"/>
            <p:cNvSpPr>
              <a:spLocks noChangeArrowheads="1"/>
            </p:cNvSpPr>
            <p:nvPr/>
          </p:nvSpPr>
          <p:spPr bwMode="auto">
            <a:xfrm>
              <a:off x="1150" y="1104"/>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A</a:t>
              </a:r>
            </a:p>
          </p:txBody>
        </p:sp>
        <p:sp>
          <p:nvSpPr>
            <p:cNvPr id="11336" name="Oval 12"/>
            <p:cNvSpPr>
              <a:spLocks noChangeArrowheads="1"/>
            </p:cNvSpPr>
            <p:nvPr/>
          </p:nvSpPr>
          <p:spPr bwMode="auto">
            <a:xfrm>
              <a:off x="1152" y="144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C</a:t>
              </a:r>
            </a:p>
          </p:txBody>
        </p:sp>
        <p:sp>
          <p:nvSpPr>
            <p:cNvPr id="11337" name="Oval 13"/>
            <p:cNvSpPr>
              <a:spLocks noChangeArrowheads="1"/>
            </p:cNvSpPr>
            <p:nvPr/>
          </p:nvSpPr>
          <p:spPr bwMode="auto">
            <a:xfrm>
              <a:off x="768" y="144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B</a:t>
              </a:r>
            </a:p>
          </p:txBody>
        </p:sp>
        <p:sp>
          <p:nvSpPr>
            <p:cNvPr id="11338" name="Oval 14"/>
            <p:cNvSpPr>
              <a:spLocks noChangeArrowheads="1"/>
            </p:cNvSpPr>
            <p:nvPr/>
          </p:nvSpPr>
          <p:spPr bwMode="auto">
            <a:xfrm>
              <a:off x="1584" y="144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D</a:t>
              </a:r>
            </a:p>
          </p:txBody>
        </p:sp>
        <p:sp>
          <p:nvSpPr>
            <p:cNvPr id="11339" name="Oval 15"/>
            <p:cNvSpPr>
              <a:spLocks noChangeArrowheads="1"/>
            </p:cNvSpPr>
            <p:nvPr/>
          </p:nvSpPr>
          <p:spPr bwMode="auto">
            <a:xfrm>
              <a:off x="1152"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G</a:t>
              </a:r>
            </a:p>
          </p:txBody>
        </p:sp>
        <p:sp>
          <p:nvSpPr>
            <p:cNvPr id="11340" name="Oval 16"/>
            <p:cNvSpPr>
              <a:spLocks noChangeArrowheads="1"/>
            </p:cNvSpPr>
            <p:nvPr/>
          </p:nvSpPr>
          <p:spPr bwMode="auto">
            <a:xfrm>
              <a:off x="864"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F</a:t>
              </a:r>
            </a:p>
          </p:txBody>
        </p:sp>
        <p:sp>
          <p:nvSpPr>
            <p:cNvPr id="11341" name="Oval 17"/>
            <p:cNvSpPr>
              <a:spLocks noChangeArrowheads="1"/>
            </p:cNvSpPr>
            <p:nvPr/>
          </p:nvSpPr>
          <p:spPr bwMode="auto">
            <a:xfrm>
              <a:off x="576"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E</a:t>
              </a:r>
            </a:p>
          </p:txBody>
        </p:sp>
        <p:sp>
          <p:nvSpPr>
            <p:cNvPr id="11342" name="Oval 18"/>
            <p:cNvSpPr>
              <a:spLocks noChangeArrowheads="1"/>
            </p:cNvSpPr>
            <p:nvPr/>
          </p:nvSpPr>
          <p:spPr bwMode="auto">
            <a:xfrm>
              <a:off x="1440"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H</a:t>
              </a:r>
            </a:p>
          </p:txBody>
        </p:sp>
        <p:sp>
          <p:nvSpPr>
            <p:cNvPr id="11343" name="Oval 19"/>
            <p:cNvSpPr>
              <a:spLocks noChangeArrowheads="1"/>
            </p:cNvSpPr>
            <p:nvPr/>
          </p:nvSpPr>
          <p:spPr bwMode="auto">
            <a:xfrm>
              <a:off x="1680"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I</a:t>
              </a:r>
            </a:p>
          </p:txBody>
        </p:sp>
        <p:sp>
          <p:nvSpPr>
            <p:cNvPr id="11344" name="Oval 20"/>
            <p:cNvSpPr>
              <a:spLocks noChangeArrowheads="1"/>
            </p:cNvSpPr>
            <p:nvPr/>
          </p:nvSpPr>
          <p:spPr bwMode="auto">
            <a:xfrm>
              <a:off x="1920" y="177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J</a:t>
              </a:r>
            </a:p>
          </p:txBody>
        </p:sp>
        <p:sp>
          <p:nvSpPr>
            <p:cNvPr id="11345" name="Oval 21"/>
            <p:cNvSpPr>
              <a:spLocks noChangeArrowheads="1"/>
            </p:cNvSpPr>
            <p:nvPr/>
          </p:nvSpPr>
          <p:spPr bwMode="auto">
            <a:xfrm>
              <a:off x="1440" y="216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M</a:t>
              </a:r>
            </a:p>
          </p:txBody>
        </p:sp>
        <p:sp>
          <p:nvSpPr>
            <p:cNvPr id="11346" name="Oval 22"/>
            <p:cNvSpPr>
              <a:spLocks noChangeArrowheads="1"/>
            </p:cNvSpPr>
            <p:nvPr/>
          </p:nvSpPr>
          <p:spPr bwMode="auto">
            <a:xfrm>
              <a:off x="672" y="216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L</a:t>
              </a:r>
            </a:p>
          </p:txBody>
        </p:sp>
        <p:sp>
          <p:nvSpPr>
            <p:cNvPr id="11347" name="Oval 23"/>
            <p:cNvSpPr>
              <a:spLocks noChangeArrowheads="1"/>
            </p:cNvSpPr>
            <p:nvPr/>
          </p:nvSpPr>
          <p:spPr bwMode="auto">
            <a:xfrm>
              <a:off x="384" y="2160"/>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K</a:t>
              </a:r>
            </a:p>
          </p:txBody>
        </p:sp>
        <p:sp>
          <p:nvSpPr>
            <p:cNvPr id="11348" name="Line 24"/>
            <p:cNvSpPr>
              <a:spLocks noChangeShapeType="1"/>
            </p:cNvSpPr>
            <p:nvPr/>
          </p:nvSpPr>
          <p:spPr bwMode="auto">
            <a:xfrm>
              <a:off x="1248" y="129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9" name="Line 25"/>
            <p:cNvSpPr>
              <a:spLocks noChangeShapeType="1"/>
            </p:cNvSpPr>
            <p:nvPr/>
          </p:nvSpPr>
          <p:spPr bwMode="auto">
            <a:xfrm>
              <a:off x="1248" y="1632"/>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0" name="Line 26"/>
            <p:cNvSpPr>
              <a:spLocks noChangeShapeType="1"/>
            </p:cNvSpPr>
            <p:nvPr/>
          </p:nvSpPr>
          <p:spPr bwMode="auto">
            <a:xfrm>
              <a:off x="1536" y="1968"/>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1" name="Line 27"/>
            <p:cNvSpPr>
              <a:spLocks noChangeShapeType="1"/>
            </p:cNvSpPr>
            <p:nvPr/>
          </p:nvSpPr>
          <p:spPr bwMode="auto">
            <a:xfrm flipH="1">
              <a:off x="912" y="1281"/>
              <a:ext cx="288" cy="1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2" name="Line 28"/>
            <p:cNvSpPr>
              <a:spLocks noChangeShapeType="1"/>
            </p:cNvSpPr>
            <p:nvPr/>
          </p:nvSpPr>
          <p:spPr bwMode="auto">
            <a:xfrm>
              <a:off x="1296" y="1281"/>
              <a:ext cx="311" cy="1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3" name="Line 29"/>
            <p:cNvSpPr>
              <a:spLocks noChangeShapeType="1"/>
            </p:cNvSpPr>
            <p:nvPr/>
          </p:nvSpPr>
          <p:spPr bwMode="auto">
            <a:xfrm flipH="1">
              <a:off x="720" y="1605"/>
              <a:ext cx="96"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4" name="Line 30"/>
            <p:cNvSpPr>
              <a:spLocks noChangeShapeType="1"/>
            </p:cNvSpPr>
            <p:nvPr/>
          </p:nvSpPr>
          <p:spPr bwMode="auto">
            <a:xfrm>
              <a:off x="912" y="1621"/>
              <a:ext cx="48" cy="1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5" name="Line 31"/>
            <p:cNvSpPr>
              <a:spLocks noChangeShapeType="1"/>
            </p:cNvSpPr>
            <p:nvPr/>
          </p:nvSpPr>
          <p:spPr bwMode="auto">
            <a:xfrm flipH="1">
              <a:off x="528" y="1961"/>
              <a:ext cx="96"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6" name="Line 32"/>
            <p:cNvSpPr>
              <a:spLocks noChangeShapeType="1"/>
            </p:cNvSpPr>
            <p:nvPr/>
          </p:nvSpPr>
          <p:spPr bwMode="auto">
            <a:xfrm>
              <a:off x="720" y="1961"/>
              <a:ext cx="48"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7" name="Line 33"/>
            <p:cNvSpPr>
              <a:spLocks noChangeShapeType="1"/>
            </p:cNvSpPr>
            <p:nvPr/>
          </p:nvSpPr>
          <p:spPr bwMode="auto">
            <a:xfrm flipH="1">
              <a:off x="1536" y="1632"/>
              <a:ext cx="96"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8" name="Line 34"/>
            <p:cNvSpPr>
              <a:spLocks noChangeShapeType="1"/>
            </p:cNvSpPr>
            <p:nvPr/>
          </p:nvSpPr>
          <p:spPr bwMode="auto">
            <a:xfrm>
              <a:off x="1701" y="1632"/>
              <a:ext cx="25"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9" name="Line 35"/>
            <p:cNvSpPr>
              <a:spLocks noChangeShapeType="1"/>
            </p:cNvSpPr>
            <p:nvPr/>
          </p:nvSpPr>
          <p:spPr bwMode="auto">
            <a:xfrm>
              <a:off x="1747" y="1584"/>
              <a:ext cx="227"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69" name="Group 106"/>
          <p:cNvGrpSpPr>
            <a:grpSpLocks/>
          </p:cNvGrpSpPr>
          <p:nvPr/>
        </p:nvGrpSpPr>
        <p:grpSpPr bwMode="auto">
          <a:xfrm>
            <a:off x="3962400" y="838200"/>
            <a:ext cx="4648200" cy="3505200"/>
            <a:chOff x="2496" y="720"/>
            <a:chExt cx="2928" cy="2208"/>
          </a:xfrm>
        </p:grpSpPr>
        <p:grpSp>
          <p:nvGrpSpPr>
            <p:cNvPr id="11271" name="Group 39"/>
            <p:cNvGrpSpPr>
              <a:grpSpLocks/>
            </p:cNvGrpSpPr>
            <p:nvPr/>
          </p:nvGrpSpPr>
          <p:grpSpPr bwMode="auto">
            <a:xfrm>
              <a:off x="3072" y="720"/>
              <a:ext cx="288" cy="336"/>
              <a:chOff x="2256" y="2736"/>
              <a:chExt cx="288" cy="336"/>
            </a:xfrm>
          </p:grpSpPr>
          <p:sp>
            <p:nvSpPr>
              <p:cNvPr id="11332" name="Rectangle 36"/>
              <p:cNvSpPr>
                <a:spLocks noChangeArrowheads="1"/>
              </p:cNvSpPr>
              <p:nvPr/>
            </p:nvSpPr>
            <p:spPr bwMode="auto">
              <a:xfrm>
                <a:off x="2256"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11333" name="Rectangle 37"/>
              <p:cNvSpPr>
                <a:spLocks noChangeArrowheads="1"/>
              </p:cNvSpPr>
              <p:nvPr/>
            </p:nvSpPr>
            <p:spPr bwMode="auto">
              <a:xfrm>
                <a:off x="2400"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endParaRPr lang="en-US" altLang="zh-CN" sz="1800"/>
              </a:p>
            </p:txBody>
          </p:sp>
          <p:sp>
            <p:nvSpPr>
              <p:cNvPr id="11334" name="Rectangle 38"/>
              <p:cNvSpPr>
                <a:spLocks noChangeArrowheads="1"/>
              </p:cNvSpPr>
              <p:nvPr/>
            </p:nvSpPr>
            <p:spPr bwMode="auto">
              <a:xfrm>
                <a:off x="2256" y="2736"/>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A</a:t>
                </a:r>
              </a:p>
            </p:txBody>
          </p:sp>
        </p:grpSp>
        <p:grpSp>
          <p:nvGrpSpPr>
            <p:cNvPr id="11272" name="Group 40"/>
            <p:cNvGrpSpPr>
              <a:grpSpLocks/>
            </p:cNvGrpSpPr>
            <p:nvPr/>
          </p:nvGrpSpPr>
          <p:grpSpPr bwMode="auto">
            <a:xfrm>
              <a:off x="3696" y="1440"/>
              <a:ext cx="288" cy="336"/>
              <a:chOff x="2256" y="2736"/>
              <a:chExt cx="288" cy="336"/>
            </a:xfrm>
          </p:grpSpPr>
          <p:sp>
            <p:nvSpPr>
              <p:cNvPr id="11329" name="Rectangle 41"/>
              <p:cNvSpPr>
                <a:spLocks noChangeArrowheads="1"/>
              </p:cNvSpPr>
              <p:nvPr/>
            </p:nvSpPr>
            <p:spPr bwMode="auto">
              <a:xfrm>
                <a:off x="2256"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11330" name="Rectangle 42"/>
              <p:cNvSpPr>
                <a:spLocks noChangeArrowheads="1"/>
              </p:cNvSpPr>
              <p:nvPr/>
            </p:nvSpPr>
            <p:spPr bwMode="auto">
              <a:xfrm>
                <a:off x="2400"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31" name="Rectangle 43"/>
              <p:cNvSpPr>
                <a:spLocks noChangeArrowheads="1"/>
              </p:cNvSpPr>
              <p:nvPr/>
            </p:nvSpPr>
            <p:spPr bwMode="auto">
              <a:xfrm>
                <a:off x="2256" y="2736"/>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C</a:t>
                </a:r>
              </a:p>
            </p:txBody>
          </p:sp>
        </p:grpSp>
        <p:grpSp>
          <p:nvGrpSpPr>
            <p:cNvPr id="11273" name="Group 52"/>
            <p:cNvGrpSpPr>
              <a:grpSpLocks/>
            </p:cNvGrpSpPr>
            <p:nvPr/>
          </p:nvGrpSpPr>
          <p:grpSpPr bwMode="auto">
            <a:xfrm>
              <a:off x="2832" y="1440"/>
              <a:ext cx="288" cy="336"/>
              <a:chOff x="2832" y="1152"/>
              <a:chExt cx="288" cy="336"/>
            </a:xfrm>
          </p:grpSpPr>
          <p:sp>
            <p:nvSpPr>
              <p:cNvPr id="11326" name="Rectangle 45"/>
              <p:cNvSpPr>
                <a:spLocks noChangeArrowheads="1"/>
              </p:cNvSpPr>
              <p:nvPr/>
            </p:nvSpPr>
            <p:spPr bwMode="auto">
              <a:xfrm>
                <a:off x="2832"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600"/>
              </a:p>
            </p:txBody>
          </p:sp>
          <p:sp>
            <p:nvSpPr>
              <p:cNvPr id="11327" name="Rectangle 46"/>
              <p:cNvSpPr>
                <a:spLocks noChangeArrowheads="1"/>
              </p:cNvSpPr>
              <p:nvPr/>
            </p:nvSpPr>
            <p:spPr bwMode="auto">
              <a:xfrm>
                <a:off x="2976"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28" name="Rectangle 47"/>
              <p:cNvSpPr>
                <a:spLocks noChangeArrowheads="1"/>
              </p:cNvSpPr>
              <p:nvPr/>
            </p:nvSpPr>
            <p:spPr bwMode="auto">
              <a:xfrm>
                <a:off x="2832" y="1152"/>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B</a:t>
                </a:r>
              </a:p>
            </p:txBody>
          </p:sp>
        </p:grpSp>
        <p:grpSp>
          <p:nvGrpSpPr>
            <p:cNvPr id="11274" name="Group 48"/>
            <p:cNvGrpSpPr>
              <a:grpSpLocks/>
            </p:cNvGrpSpPr>
            <p:nvPr/>
          </p:nvGrpSpPr>
          <p:grpSpPr bwMode="auto">
            <a:xfrm>
              <a:off x="4368" y="1440"/>
              <a:ext cx="288" cy="336"/>
              <a:chOff x="2256" y="2736"/>
              <a:chExt cx="288" cy="336"/>
            </a:xfrm>
          </p:grpSpPr>
          <p:sp>
            <p:nvSpPr>
              <p:cNvPr id="11323" name="Rectangle 49"/>
              <p:cNvSpPr>
                <a:spLocks noChangeArrowheads="1"/>
              </p:cNvSpPr>
              <p:nvPr/>
            </p:nvSpPr>
            <p:spPr bwMode="auto">
              <a:xfrm>
                <a:off x="2256"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11324" name="Rectangle 50"/>
              <p:cNvSpPr>
                <a:spLocks noChangeArrowheads="1"/>
              </p:cNvSpPr>
              <p:nvPr/>
            </p:nvSpPr>
            <p:spPr bwMode="auto">
              <a:xfrm>
                <a:off x="2400" y="2928"/>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endParaRPr lang="en-US" altLang="zh-CN" sz="1800"/>
              </a:p>
            </p:txBody>
          </p:sp>
          <p:sp>
            <p:nvSpPr>
              <p:cNvPr id="11325" name="Rectangle 51"/>
              <p:cNvSpPr>
                <a:spLocks noChangeArrowheads="1"/>
              </p:cNvSpPr>
              <p:nvPr/>
            </p:nvSpPr>
            <p:spPr bwMode="auto">
              <a:xfrm>
                <a:off x="2256" y="2736"/>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D</a:t>
                </a:r>
              </a:p>
            </p:txBody>
          </p:sp>
        </p:grpSp>
        <p:grpSp>
          <p:nvGrpSpPr>
            <p:cNvPr id="11275" name="Group 53"/>
            <p:cNvGrpSpPr>
              <a:grpSpLocks/>
            </p:cNvGrpSpPr>
            <p:nvPr/>
          </p:nvGrpSpPr>
          <p:grpSpPr bwMode="auto">
            <a:xfrm>
              <a:off x="2640" y="2016"/>
              <a:ext cx="288" cy="336"/>
              <a:chOff x="2832" y="1152"/>
              <a:chExt cx="288" cy="336"/>
            </a:xfrm>
          </p:grpSpPr>
          <p:sp>
            <p:nvSpPr>
              <p:cNvPr id="11320" name="Rectangle 54"/>
              <p:cNvSpPr>
                <a:spLocks noChangeArrowheads="1"/>
              </p:cNvSpPr>
              <p:nvPr/>
            </p:nvSpPr>
            <p:spPr bwMode="auto">
              <a:xfrm>
                <a:off x="2832"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600"/>
              </a:p>
            </p:txBody>
          </p:sp>
          <p:sp>
            <p:nvSpPr>
              <p:cNvPr id="11321" name="Rectangle 55"/>
              <p:cNvSpPr>
                <a:spLocks noChangeArrowheads="1"/>
              </p:cNvSpPr>
              <p:nvPr/>
            </p:nvSpPr>
            <p:spPr bwMode="auto">
              <a:xfrm>
                <a:off x="2976"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22" name="Rectangle 56"/>
              <p:cNvSpPr>
                <a:spLocks noChangeArrowheads="1"/>
              </p:cNvSpPr>
              <p:nvPr/>
            </p:nvSpPr>
            <p:spPr bwMode="auto">
              <a:xfrm>
                <a:off x="2832" y="1152"/>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E</a:t>
                </a:r>
              </a:p>
            </p:txBody>
          </p:sp>
        </p:grpSp>
        <p:grpSp>
          <p:nvGrpSpPr>
            <p:cNvPr id="11276" name="Group 57"/>
            <p:cNvGrpSpPr>
              <a:grpSpLocks/>
            </p:cNvGrpSpPr>
            <p:nvPr/>
          </p:nvGrpSpPr>
          <p:grpSpPr bwMode="auto">
            <a:xfrm>
              <a:off x="2496" y="2592"/>
              <a:ext cx="288" cy="336"/>
              <a:chOff x="2832" y="1152"/>
              <a:chExt cx="288" cy="336"/>
            </a:xfrm>
          </p:grpSpPr>
          <p:sp>
            <p:nvSpPr>
              <p:cNvPr id="11317" name="Rectangle 58"/>
              <p:cNvSpPr>
                <a:spLocks noChangeArrowheads="1"/>
              </p:cNvSpPr>
              <p:nvPr/>
            </p:nvSpPr>
            <p:spPr bwMode="auto">
              <a:xfrm>
                <a:off x="2832"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18" name="Rectangle 59"/>
              <p:cNvSpPr>
                <a:spLocks noChangeArrowheads="1"/>
              </p:cNvSpPr>
              <p:nvPr/>
            </p:nvSpPr>
            <p:spPr bwMode="auto">
              <a:xfrm>
                <a:off x="2976"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19" name="Rectangle 60"/>
              <p:cNvSpPr>
                <a:spLocks noChangeArrowheads="1"/>
              </p:cNvSpPr>
              <p:nvPr/>
            </p:nvSpPr>
            <p:spPr bwMode="auto">
              <a:xfrm>
                <a:off x="2832" y="1152"/>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K</a:t>
                </a:r>
              </a:p>
            </p:txBody>
          </p:sp>
        </p:grpSp>
        <p:grpSp>
          <p:nvGrpSpPr>
            <p:cNvPr id="11277" name="Group 65"/>
            <p:cNvGrpSpPr>
              <a:grpSpLocks/>
            </p:cNvGrpSpPr>
            <p:nvPr/>
          </p:nvGrpSpPr>
          <p:grpSpPr bwMode="auto">
            <a:xfrm>
              <a:off x="3216" y="2016"/>
              <a:ext cx="288" cy="336"/>
              <a:chOff x="3120" y="1728"/>
              <a:chExt cx="288" cy="336"/>
            </a:xfrm>
          </p:grpSpPr>
          <p:sp>
            <p:nvSpPr>
              <p:cNvPr id="11314" name="Rectangle 62"/>
              <p:cNvSpPr>
                <a:spLocks noChangeArrowheads="1"/>
              </p:cNvSpPr>
              <p:nvPr/>
            </p:nvSpPr>
            <p:spPr bwMode="auto">
              <a:xfrm>
                <a:off x="3120"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15" name="Rectangle 63"/>
              <p:cNvSpPr>
                <a:spLocks noChangeArrowheads="1"/>
              </p:cNvSpPr>
              <p:nvPr/>
            </p:nvSpPr>
            <p:spPr bwMode="auto">
              <a:xfrm>
                <a:off x="3264"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16" name="Rectangle 64"/>
              <p:cNvSpPr>
                <a:spLocks noChangeArrowheads="1"/>
              </p:cNvSpPr>
              <p:nvPr/>
            </p:nvSpPr>
            <p:spPr bwMode="auto">
              <a:xfrm>
                <a:off x="3120" y="1728"/>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F</a:t>
                </a:r>
              </a:p>
            </p:txBody>
          </p:sp>
        </p:grpSp>
        <p:grpSp>
          <p:nvGrpSpPr>
            <p:cNvPr id="11278" name="Group 66"/>
            <p:cNvGrpSpPr>
              <a:grpSpLocks/>
            </p:cNvGrpSpPr>
            <p:nvPr/>
          </p:nvGrpSpPr>
          <p:grpSpPr bwMode="auto">
            <a:xfrm>
              <a:off x="3696" y="2016"/>
              <a:ext cx="288" cy="336"/>
              <a:chOff x="3120" y="1728"/>
              <a:chExt cx="288" cy="336"/>
            </a:xfrm>
          </p:grpSpPr>
          <p:sp>
            <p:nvSpPr>
              <p:cNvPr id="11311" name="Rectangle 67"/>
              <p:cNvSpPr>
                <a:spLocks noChangeArrowheads="1"/>
              </p:cNvSpPr>
              <p:nvPr/>
            </p:nvSpPr>
            <p:spPr bwMode="auto">
              <a:xfrm>
                <a:off x="3120"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12" name="Rectangle 68"/>
              <p:cNvSpPr>
                <a:spLocks noChangeArrowheads="1"/>
              </p:cNvSpPr>
              <p:nvPr/>
            </p:nvSpPr>
            <p:spPr bwMode="auto">
              <a:xfrm>
                <a:off x="3264"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13" name="Rectangle 69"/>
              <p:cNvSpPr>
                <a:spLocks noChangeArrowheads="1"/>
              </p:cNvSpPr>
              <p:nvPr/>
            </p:nvSpPr>
            <p:spPr bwMode="auto">
              <a:xfrm>
                <a:off x="3120" y="1728"/>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G</a:t>
                </a:r>
              </a:p>
            </p:txBody>
          </p:sp>
        </p:grpSp>
        <p:grpSp>
          <p:nvGrpSpPr>
            <p:cNvPr id="11279" name="Group 70"/>
            <p:cNvGrpSpPr>
              <a:grpSpLocks/>
            </p:cNvGrpSpPr>
            <p:nvPr/>
          </p:nvGrpSpPr>
          <p:grpSpPr bwMode="auto">
            <a:xfrm>
              <a:off x="4224" y="2016"/>
              <a:ext cx="288" cy="336"/>
              <a:chOff x="2832" y="1152"/>
              <a:chExt cx="288" cy="336"/>
            </a:xfrm>
          </p:grpSpPr>
          <p:sp>
            <p:nvSpPr>
              <p:cNvPr id="11308" name="Rectangle 71"/>
              <p:cNvSpPr>
                <a:spLocks noChangeArrowheads="1"/>
              </p:cNvSpPr>
              <p:nvPr/>
            </p:nvSpPr>
            <p:spPr bwMode="auto">
              <a:xfrm>
                <a:off x="2832"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600"/>
              </a:p>
            </p:txBody>
          </p:sp>
          <p:sp>
            <p:nvSpPr>
              <p:cNvPr id="11309" name="Rectangle 72"/>
              <p:cNvSpPr>
                <a:spLocks noChangeArrowheads="1"/>
              </p:cNvSpPr>
              <p:nvPr/>
            </p:nvSpPr>
            <p:spPr bwMode="auto">
              <a:xfrm>
                <a:off x="2976"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10" name="Rectangle 73"/>
              <p:cNvSpPr>
                <a:spLocks noChangeArrowheads="1"/>
              </p:cNvSpPr>
              <p:nvPr/>
            </p:nvSpPr>
            <p:spPr bwMode="auto">
              <a:xfrm>
                <a:off x="2832" y="1152"/>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H</a:t>
                </a:r>
              </a:p>
            </p:txBody>
          </p:sp>
        </p:grpSp>
        <p:grpSp>
          <p:nvGrpSpPr>
            <p:cNvPr id="11280" name="Group 74"/>
            <p:cNvGrpSpPr>
              <a:grpSpLocks/>
            </p:cNvGrpSpPr>
            <p:nvPr/>
          </p:nvGrpSpPr>
          <p:grpSpPr bwMode="auto">
            <a:xfrm>
              <a:off x="4656" y="2016"/>
              <a:ext cx="288" cy="336"/>
              <a:chOff x="2832" y="1152"/>
              <a:chExt cx="288" cy="336"/>
            </a:xfrm>
          </p:grpSpPr>
          <p:sp>
            <p:nvSpPr>
              <p:cNvPr id="11305" name="Rectangle 75"/>
              <p:cNvSpPr>
                <a:spLocks noChangeArrowheads="1"/>
              </p:cNvSpPr>
              <p:nvPr/>
            </p:nvSpPr>
            <p:spPr bwMode="auto">
              <a:xfrm>
                <a:off x="2832"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06" name="Rectangle 76"/>
              <p:cNvSpPr>
                <a:spLocks noChangeArrowheads="1"/>
              </p:cNvSpPr>
              <p:nvPr/>
            </p:nvSpPr>
            <p:spPr bwMode="auto">
              <a:xfrm>
                <a:off x="2976" y="1344"/>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endParaRPr lang="zh-CN" altLang="zh-CN" sz="1800"/>
              </a:p>
            </p:txBody>
          </p:sp>
          <p:sp>
            <p:nvSpPr>
              <p:cNvPr id="11307" name="Rectangle 77"/>
              <p:cNvSpPr>
                <a:spLocks noChangeArrowheads="1"/>
              </p:cNvSpPr>
              <p:nvPr/>
            </p:nvSpPr>
            <p:spPr bwMode="auto">
              <a:xfrm>
                <a:off x="2832" y="1152"/>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I</a:t>
                </a:r>
              </a:p>
            </p:txBody>
          </p:sp>
        </p:grpSp>
        <p:grpSp>
          <p:nvGrpSpPr>
            <p:cNvPr id="11281" name="Group 78"/>
            <p:cNvGrpSpPr>
              <a:grpSpLocks/>
            </p:cNvGrpSpPr>
            <p:nvPr/>
          </p:nvGrpSpPr>
          <p:grpSpPr bwMode="auto">
            <a:xfrm>
              <a:off x="5136" y="2016"/>
              <a:ext cx="288" cy="336"/>
              <a:chOff x="3120" y="1728"/>
              <a:chExt cx="288" cy="336"/>
            </a:xfrm>
          </p:grpSpPr>
          <p:sp>
            <p:nvSpPr>
              <p:cNvPr id="11302" name="Rectangle 79"/>
              <p:cNvSpPr>
                <a:spLocks noChangeArrowheads="1"/>
              </p:cNvSpPr>
              <p:nvPr/>
            </p:nvSpPr>
            <p:spPr bwMode="auto">
              <a:xfrm>
                <a:off x="3120"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03" name="Rectangle 80"/>
              <p:cNvSpPr>
                <a:spLocks noChangeArrowheads="1"/>
              </p:cNvSpPr>
              <p:nvPr/>
            </p:nvSpPr>
            <p:spPr bwMode="auto">
              <a:xfrm>
                <a:off x="3264"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04" name="Rectangle 81"/>
              <p:cNvSpPr>
                <a:spLocks noChangeArrowheads="1"/>
              </p:cNvSpPr>
              <p:nvPr/>
            </p:nvSpPr>
            <p:spPr bwMode="auto">
              <a:xfrm>
                <a:off x="3120" y="1728"/>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J</a:t>
                </a:r>
              </a:p>
            </p:txBody>
          </p:sp>
        </p:grpSp>
        <p:grpSp>
          <p:nvGrpSpPr>
            <p:cNvPr id="11282" name="Group 82"/>
            <p:cNvGrpSpPr>
              <a:grpSpLocks/>
            </p:cNvGrpSpPr>
            <p:nvPr/>
          </p:nvGrpSpPr>
          <p:grpSpPr bwMode="auto">
            <a:xfrm>
              <a:off x="3024" y="2592"/>
              <a:ext cx="288" cy="336"/>
              <a:chOff x="3120" y="1728"/>
              <a:chExt cx="288" cy="336"/>
            </a:xfrm>
          </p:grpSpPr>
          <p:sp>
            <p:nvSpPr>
              <p:cNvPr id="11299" name="Rectangle 83"/>
              <p:cNvSpPr>
                <a:spLocks noChangeArrowheads="1"/>
              </p:cNvSpPr>
              <p:nvPr/>
            </p:nvSpPr>
            <p:spPr bwMode="auto">
              <a:xfrm>
                <a:off x="3120"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00" name="Rectangle 84"/>
              <p:cNvSpPr>
                <a:spLocks noChangeArrowheads="1"/>
              </p:cNvSpPr>
              <p:nvPr/>
            </p:nvSpPr>
            <p:spPr bwMode="auto">
              <a:xfrm>
                <a:off x="3264"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301" name="Rectangle 85"/>
              <p:cNvSpPr>
                <a:spLocks noChangeArrowheads="1"/>
              </p:cNvSpPr>
              <p:nvPr/>
            </p:nvSpPr>
            <p:spPr bwMode="auto">
              <a:xfrm>
                <a:off x="3120" y="1728"/>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L</a:t>
                </a:r>
              </a:p>
            </p:txBody>
          </p:sp>
        </p:grpSp>
        <p:grpSp>
          <p:nvGrpSpPr>
            <p:cNvPr id="11283" name="Group 86"/>
            <p:cNvGrpSpPr>
              <a:grpSpLocks/>
            </p:cNvGrpSpPr>
            <p:nvPr/>
          </p:nvGrpSpPr>
          <p:grpSpPr bwMode="auto">
            <a:xfrm>
              <a:off x="4224" y="2592"/>
              <a:ext cx="288" cy="336"/>
              <a:chOff x="3120" y="1728"/>
              <a:chExt cx="288" cy="336"/>
            </a:xfrm>
          </p:grpSpPr>
          <p:sp>
            <p:nvSpPr>
              <p:cNvPr id="11296" name="Rectangle 87"/>
              <p:cNvSpPr>
                <a:spLocks noChangeArrowheads="1"/>
              </p:cNvSpPr>
              <p:nvPr/>
            </p:nvSpPr>
            <p:spPr bwMode="auto">
              <a:xfrm>
                <a:off x="3120"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297" name="Rectangle 88"/>
              <p:cNvSpPr>
                <a:spLocks noChangeArrowheads="1"/>
              </p:cNvSpPr>
              <p:nvPr/>
            </p:nvSpPr>
            <p:spPr bwMode="auto">
              <a:xfrm>
                <a:off x="3264" y="1920"/>
                <a:ext cx="144"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600"/>
                  <a:t>N</a:t>
                </a:r>
              </a:p>
            </p:txBody>
          </p:sp>
          <p:sp>
            <p:nvSpPr>
              <p:cNvPr id="11298" name="Rectangle 89"/>
              <p:cNvSpPr>
                <a:spLocks noChangeArrowheads="1"/>
              </p:cNvSpPr>
              <p:nvPr/>
            </p:nvSpPr>
            <p:spPr bwMode="auto">
              <a:xfrm>
                <a:off x="3120" y="1728"/>
                <a:ext cx="288"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2000"/>
                  <a:t>M</a:t>
                </a:r>
              </a:p>
            </p:txBody>
          </p:sp>
        </p:grpSp>
        <p:sp>
          <p:nvSpPr>
            <p:cNvPr id="11284" name="Line 90"/>
            <p:cNvSpPr>
              <a:spLocks noChangeShapeType="1"/>
            </p:cNvSpPr>
            <p:nvPr/>
          </p:nvSpPr>
          <p:spPr bwMode="auto">
            <a:xfrm flipH="1">
              <a:off x="2976" y="1008"/>
              <a:ext cx="144"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91"/>
            <p:cNvSpPr>
              <a:spLocks noChangeShapeType="1"/>
            </p:cNvSpPr>
            <p:nvPr/>
          </p:nvSpPr>
          <p:spPr bwMode="auto">
            <a:xfrm flipH="1">
              <a:off x="2784" y="1728"/>
              <a:ext cx="96"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92"/>
            <p:cNvSpPr>
              <a:spLocks noChangeShapeType="1"/>
            </p:cNvSpPr>
            <p:nvPr/>
          </p:nvSpPr>
          <p:spPr bwMode="auto">
            <a:xfrm flipH="1">
              <a:off x="2640" y="2304"/>
              <a:ext cx="96"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93"/>
            <p:cNvSpPr>
              <a:spLocks noChangeShapeType="1"/>
            </p:cNvSpPr>
            <p:nvPr/>
          </p:nvSpPr>
          <p:spPr bwMode="auto">
            <a:xfrm>
              <a:off x="3072" y="1728"/>
              <a:ext cx="62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Line 94"/>
            <p:cNvSpPr>
              <a:spLocks noChangeShapeType="1"/>
            </p:cNvSpPr>
            <p:nvPr/>
          </p:nvSpPr>
          <p:spPr bwMode="auto">
            <a:xfrm>
              <a:off x="2832" y="2304"/>
              <a:ext cx="38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96"/>
            <p:cNvSpPr>
              <a:spLocks noChangeShapeType="1"/>
            </p:cNvSpPr>
            <p:nvPr/>
          </p:nvSpPr>
          <p:spPr bwMode="auto">
            <a:xfrm>
              <a:off x="2736" y="2880"/>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97"/>
            <p:cNvSpPr>
              <a:spLocks noChangeShapeType="1"/>
            </p:cNvSpPr>
            <p:nvPr/>
          </p:nvSpPr>
          <p:spPr bwMode="auto">
            <a:xfrm>
              <a:off x="3792" y="1728"/>
              <a:ext cx="0"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98"/>
            <p:cNvSpPr>
              <a:spLocks noChangeShapeType="1"/>
            </p:cNvSpPr>
            <p:nvPr/>
          </p:nvSpPr>
          <p:spPr bwMode="auto">
            <a:xfrm>
              <a:off x="3888" y="1728"/>
              <a:ext cx="4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99"/>
            <p:cNvSpPr>
              <a:spLocks noChangeShapeType="1"/>
            </p:cNvSpPr>
            <p:nvPr/>
          </p:nvSpPr>
          <p:spPr bwMode="auto">
            <a:xfrm>
              <a:off x="4320" y="2304"/>
              <a:ext cx="0"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100"/>
            <p:cNvSpPr>
              <a:spLocks noChangeShapeType="1"/>
            </p:cNvSpPr>
            <p:nvPr/>
          </p:nvSpPr>
          <p:spPr bwMode="auto">
            <a:xfrm>
              <a:off x="4416" y="2304"/>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101"/>
            <p:cNvSpPr>
              <a:spLocks noChangeShapeType="1"/>
            </p:cNvSpPr>
            <p:nvPr/>
          </p:nvSpPr>
          <p:spPr bwMode="auto">
            <a:xfrm flipH="1">
              <a:off x="4368" y="1728"/>
              <a:ext cx="48"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102"/>
            <p:cNvSpPr>
              <a:spLocks noChangeShapeType="1"/>
            </p:cNvSpPr>
            <p:nvPr/>
          </p:nvSpPr>
          <p:spPr bwMode="auto">
            <a:xfrm>
              <a:off x="4896" y="2304"/>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70" name="Text Box 104"/>
          <p:cNvSpPr txBox="1">
            <a:spLocks noChangeArrowheads="1"/>
          </p:cNvSpPr>
          <p:nvPr/>
        </p:nvSpPr>
        <p:spPr bwMode="auto">
          <a:xfrm>
            <a:off x="381000" y="4876800"/>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0" indent="-9525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Arial" pitchFamily="34" charset="0"/>
              </a:rPr>
              <a:t>Note:  The representation is </a:t>
            </a:r>
            <a:r>
              <a:rPr lang="en-US" altLang="zh-CN">
                <a:solidFill>
                  <a:schemeClr val="hlink"/>
                </a:solidFill>
                <a:latin typeface="Arial" pitchFamily="34" charset="0"/>
              </a:rPr>
              <a:t>not unique</a:t>
            </a:r>
            <a:r>
              <a:rPr lang="en-US" altLang="zh-CN">
                <a:latin typeface="Arial" pitchFamily="34" charset="0"/>
              </a:rPr>
              <a:t> since the children in a tree can be of any order.</a:t>
            </a:r>
          </a:p>
        </p:txBody>
      </p:sp>
      <p:sp>
        <p:nvSpPr>
          <p:cNvPr id="101" name="Text Box 104"/>
          <p:cNvSpPr txBox="1">
            <a:spLocks noChangeArrowheads="1"/>
          </p:cNvSpPr>
          <p:nvPr/>
        </p:nvSpPr>
        <p:spPr bwMode="auto">
          <a:xfrm>
            <a:off x="381000" y="5807074"/>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0" indent="-9525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smtClean="0">
                <a:latin typeface="Arial" pitchFamily="34" charset="0"/>
              </a:rPr>
              <a:t>《</a:t>
            </a:r>
            <a:r>
              <a:rPr lang="zh-CN" altLang="en-US" dirty="0" smtClean="0">
                <a:latin typeface="Arial" pitchFamily="34" charset="0"/>
              </a:rPr>
              <a:t>大话数据结构</a:t>
            </a:r>
            <a:r>
              <a:rPr lang="en-US" altLang="zh-CN" dirty="0" smtClean="0">
                <a:latin typeface="Arial" pitchFamily="34" charset="0"/>
              </a:rPr>
              <a:t>》6.4</a:t>
            </a:r>
            <a:r>
              <a:rPr lang="zh-CN" altLang="en-US" dirty="0" smtClean="0">
                <a:latin typeface="Arial" pitchFamily="34" charset="0"/>
              </a:rPr>
              <a:t>提供多种树的存储结构：双亲，孩子，双亲孩子</a:t>
            </a:r>
            <a:endParaRPr lang="en-US" altLang="zh-CN" dirty="0">
              <a:latin typeface="Arial" pitchFamily="34" charset="0"/>
            </a:endParaRPr>
          </a:p>
        </p:txBody>
      </p:sp>
    </p:spTree>
    <p:extLst>
      <p:ext uri="{BB962C8B-B14F-4D97-AF65-F5344CB8AC3E}">
        <p14:creationId xmlns:p14="http://schemas.microsoft.com/office/powerpoint/2010/main" val="380330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mtClean="0"/>
              <a:t>主要内容</a:t>
            </a:r>
          </a:p>
        </p:txBody>
      </p:sp>
      <p:sp>
        <p:nvSpPr>
          <p:cNvPr id="86019" name="内容占位符 2"/>
          <p:cNvSpPr>
            <a:spLocks noGrp="1"/>
          </p:cNvSpPr>
          <p:nvPr>
            <p:ph idx="1"/>
          </p:nvPr>
        </p:nvSpPr>
        <p:spPr/>
        <p:txBody>
          <a:bodyPr/>
          <a:lstStyle/>
          <a:p>
            <a:r>
              <a:rPr lang="zh-CN" altLang="en-US" smtClean="0"/>
              <a:t>树的一般定义</a:t>
            </a:r>
            <a:endParaRPr lang="en-US" altLang="zh-CN" smtClean="0"/>
          </a:p>
          <a:p>
            <a:r>
              <a:rPr lang="zh-CN" altLang="en-US" smtClean="0"/>
              <a:t>二叉树的定义和操作</a:t>
            </a:r>
            <a:endParaRPr lang="en-US" altLang="zh-CN" smtClean="0"/>
          </a:p>
          <a:p>
            <a:r>
              <a:rPr lang="zh-CN" altLang="en-US" smtClean="0">
                <a:solidFill>
                  <a:srgbClr val="FF0000"/>
                </a:solidFill>
              </a:rPr>
              <a:t>二叉树的遍历</a:t>
            </a:r>
            <a:endParaRPr lang="en-US" altLang="zh-CN" smtClean="0">
              <a:solidFill>
                <a:srgbClr val="FF0000"/>
              </a:solidFill>
            </a:endParaRPr>
          </a:p>
          <a:p>
            <a:endParaRPr lang="zh-CN" altLang="en-US" smtClean="0"/>
          </a:p>
        </p:txBody>
      </p:sp>
      <p:sp>
        <p:nvSpPr>
          <p:cNvPr id="860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917370C-E314-4552-AE11-55A90DFE7ED3}" type="slidenum">
              <a:rPr lang="en-US" altLang="en-US" smtClean="0">
                <a:solidFill>
                  <a:srgbClr val="4B4B4B"/>
                </a:solidFill>
              </a:rPr>
              <a:pPr eaLnBrk="1" hangingPunct="1"/>
              <a:t>51</a:t>
            </a:fld>
            <a:endParaRPr lang="en-US" altLang="en-US" smtClean="0">
              <a:solidFill>
                <a:srgbClr val="4B4B4B"/>
              </a:solidFill>
            </a:endParaRPr>
          </a:p>
        </p:txBody>
      </p:sp>
    </p:spTree>
    <p:extLst>
      <p:ext uri="{BB962C8B-B14F-4D97-AF65-F5344CB8AC3E}">
        <p14:creationId xmlns:p14="http://schemas.microsoft.com/office/powerpoint/2010/main" val="336671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二叉树遍历</a:t>
            </a:r>
          </a:p>
        </p:txBody>
      </p:sp>
      <p:sp>
        <p:nvSpPr>
          <p:cNvPr id="87043" name="Rectangle 3"/>
          <p:cNvSpPr>
            <a:spLocks noGrp="1" noChangeArrowheads="1"/>
          </p:cNvSpPr>
          <p:nvPr>
            <p:ph type="body" idx="1"/>
          </p:nvPr>
        </p:nvSpPr>
        <p:spPr>
          <a:xfrm>
            <a:off x="1182688" y="1371600"/>
            <a:ext cx="7772400" cy="5105400"/>
          </a:xfrm>
        </p:spPr>
        <p:txBody>
          <a:bodyPr/>
          <a:lstStyle/>
          <a:p>
            <a:pPr eaLnBrk="1" hangingPunct="1"/>
            <a:r>
              <a:rPr lang="zh-CN" altLang="en-US" dirty="0" smtClean="0"/>
              <a:t>按照某种顺序访问树中的每个节点，</a:t>
            </a:r>
            <a:endParaRPr lang="en-US" altLang="zh-CN" dirty="0" smtClean="0"/>
          </a:p>
          <a:p>
            <a:pPr eaLnBrk="1" hangingPunct="1"/>
            <a:r>
              <a:rPr lang="zh-CN" altLang="en-US" dirty="0" smtClean="0"/>
              <a:t>要求每个节点被访问一次且仅被访问一次</a:t>
            </a:r>
            <a:endParaRPr lang="en-US" altLang="zh-CN" dirty="0" smtClean="0"/>
          </a:p>
          <a:p>
            <a:pPr eaLnBrk="1" hangingPunct="1"/>
            <a:r>
              <a:rPr lang="zh-CN" altLang="en-US" dirty="0" smtClean="0"/>
              <a:t>这就是</a:t>
            </a:r>
            <a:r>
              <a:rPr lang="zh-CN" altLang="en-US" dirty="0" smtClean="0">
                <a:solidFill>
                  <a:srgbClr val="FF0000"/>
                </a:solidFill>
              </a:rPr>
              <a:t>二叉树遍历问题</a:t>
            </a:r>
            <a:endParaRPr lang="en-US" altLang="zh-CN" dirty="0" smtClean="0">
              <a:solidFill>
                <a:srgbClr val="FF0000"/>
              </a:solidFill>
            </a:endParaRPr>
          </a:p>
        </p:txBody>
      </p:sp>
      <p:sp>
        <p:nvSpPr>
          <p:cNvPr id="870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A1AA414-413A-4727-86D7-4056E28CAAC5}" type="slidenum">
              <a:rPr lang="en-US" altLang="en-US" smtClean="0">
                <a:solidFill>
                  <a:srgbClr val="4B4B4B"/>
                </a:solidFill>
              </a:rPr>
              <a:pPr eaLnBrk="1" hangingPunct="1"/>
              <a:t>52</a:t>
            </a:fld>
            <a:endParaRPr lang="en-US" altLang="en-US" smtClean="0">
              <a:solidFill>
                <a:srgbClr val="4B4B4B"/>
              </a:solidFill>
            </a:endParaRPr>
          </a:p>
        </p:txBody>
      </p:sp>
    </p:spTree>
    <p:extLst>
      <p:ext uri="{BB962C8B-B14F-4D97-AF65-F5344CB8AC3E}">
        <p14:creationId xmlns:p14="http://schemas.microsoft.com/office/powerpoint/2010/main" val="7798322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mtClean="0"/>
              <a:t>二叉树遍历</a:t>
            </a:r>
          </a:p>
        </p:txBody>
      </p:sp>
      <p:sp>
        <p:nvSpPr>
          <p:cNvPr id="88067" name="Rectangle 3"/>
          <p:cNvSpPr>
            <a:spLocks noGrp="1" noChangeArrowheads="1"/>
          </p:cNvSpPr>
          <p:nvPr>
            <p:ph type="body" idx="1"/>
          </p:nvPr>
        </p:nvSpPr>
        <p:spPr>
          <a:xfrm>
            <a:off x="1182688" y="1371600"/>
            <a:ext cx="7772400" cy="5105400"/>
          </a:xfrm>
        </p:spPr>
        <p:txBody>
          <a:bodyPr/>
          <a:lstStyle/>
          <a:p>
            <a:pPr eaLnBrk="1" hangingPunct="1"/>
            <a:r>
              <a:rPr lang="zh-CN" altLang="en-US" smtClean="0">
                <a:solidFill>
                  <a:srgbClr val="FF0000"/>
                </a:solidFill>
              </a:rPr>
              <a:t>遍历顺序</a:t>
            </a:r>
            <a:r>
              <a:rPr lang="en-US" altLang="zh-CN" smtClean="0">
                <a:solidFill>
                  <a:srgbClr val="FF0000"/>
                </a:solidFill>
              </a:rPr>
              <a:t>【</a:t>
            </a:r>
            <a:r>
              <a:rPr lang="zh-CN" altLang="en-US" smtClean="0">
                <a:solidFill>
                  <a:srgbClr val="FF0000"/>
                </a:solidFill>
              </a:rPr>
              <a:t>关键</a:t>
            </a:r>
            <a:r>
              <a:rPr lang="en-US" altLang="zh-CN" smtClean="0">
                <a:solidFill>
                  <a:srgbClr val="FF0000"/>
                </a:solidFill>
              </a:rPr>
              <a:t>】</a:t>
            </a:r>
            <a:endParaRPr lang="zh-CN" altLang="en-US" smtClean="0">
              <a:solidFill>
                <a:srgbClr val="FF0000"/>
              </a:solidFill>
            </a:endParaRPr>
          </a:p>
          <a:p>
            <a:pPr lvl="1" eaLnBrk="1" hangingPunct="1"/>
            <a:r>
              <a:rPr lang="zh-CN" altLang="en-US" smtClean="0"/>
              <a:t>访问根节点、左子树、右子树的顺序</a:t>
            </a:r>
          </a:p>
          <a:p>
            <a:pPr lvl="1" eaLnBrk="1" hangingPunct="1"/>
            <a:r>
              <a:rPr lang="zh-CN" altLang="en-US" smtClean="0"/>
              <a:t>左右子树的访问（遍历）？</a:t>
            </a:r>
            <a:r>
              <a:rPr lang="en-US" altLang="zh-CN" smtClean="0"/>
              <a:t>——</a:t>
            </a:r>
            <a:r>
              <a:rPr lang="zh-CN" altLang="en-US" smtClean="0"/>
              <a:t>递归！</a:t>
            </a:r>
          </a:p>
          <a:p>
            <a:pPr eaLnBrk="1" hangingPunct="1"/>
            <a:r>
              <a:rPr lang="zh-CN" altLang="en-US" smtClean="0"/>
              <a:t>可能的遍历顺序</a:t>
            </a:r>
          </a:p>
          <a:p>
            <a:pPr lvl="1" eaLnBrk="1" hangingPunct="1"/>
            <a:r>
              <a:rPr lang="en-US" altLang="zh-CN" smtClean="0"/>
              <a:t>V</a:t>
            </a:r>
            <a:r>
              <a:rPr lang="zh-CN" altLang="en-US" smtClean="0"/>
              <a:t>－根，</a:t>
            </a:r>
            <a:r>
              <a:rPr lang="en-US" altLang="zh-CN" smtClean="0"/>
              <a:t>L</a:t>
            </a:r>
            <a:r>
              <a:rPr lang="zh-CN" altLang="en-US" smtClean="0"/>
              <a:t>－左子树，</a:t>
            </a:r>
            <a:r>
              <a:rPr lang="en-US" altLang="zh-CN" smtClean="0"/>
              <a:t>R</a:t>
            </a:r>
            <a:r>
              <a:rPr lang="zh-CN" altLang="en-US" smtClean="0"/>
              <a:t>－右子树</a:t>
            </a:r>
          </a:p>
          <a:p>
            <a:pPr lvl="1" eaLnBrk="1" hangingPunct="1"/>
            <a:r>
              <a:rPr lang="en-US" altLang="zh-CN" smtClean="0"/>
              <a:t>VLR  LVR  LRV  VRL  RVL  RLV</a:t>
            </a:r>
          </a:p>
        </p:txBody>
      </p:sp>
      <p:sp>
        <p:nvSpPr>
          <p:cNvPr id="8806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0AF9B4F-C790-4A26-95F3-9DAE1601E8F6}" type="slidenum">
              <a:rPr lang="en-US" altLang="en-US" smtClean="0">
                <a:solidFill>
                  <a:srgbClr val="4B4B4B"/>
                </a:solidFill>
              </a:rPr>
              <a:pPr eaLnBrk="1" hangingPunct="1"/>
              <a:t>53</a:t>
            </a:fld>
            <a:endParaRPr lang="en-US" altLang="en-US" smtClean="0">
              <a:solidFill>
                <a:srgbClr val="4B4B4B"/>
              </a:solidFill>
            </a:endParaRPr>
          </a:p>
        </p:txBody>
      </p:sp>
    </p:spTree>
    <p:extLst>
      <p:ext uri="{BB962C8B-B14F-4D97-AF65-F5344CB8AC3E}">
        <p14:creationId xmlns:p14="http://schemas.microsoft.com/office/powerpoint/2010/main" val="38785619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标准遍历顺序</a:t>
            </a:r>
          </a:p>
        </p:txBody>
      </p:sp>
      <p:sp>
        <p:nvSpPr>
          <p:cNvPr id="89091" name="Rectangle 3"/>
          <p:cNvSpPr>
            <a:spLocks noGrp="1" noChangeArrowheads="1"/>
          </p:cNvSpPr>
          <p:nvPr>
            <p:ph type="body" idx="1"/>
          </p:nvPr>
        </p:nvSpPr>
        <p:spPr>
          <a:xfrm>
            <a:off x="1163638" y="1371600"/>
            <a:ext cx="7772400" cy="5105400"/>
          </a:xfrm>
        </p:spPr>
        <p:txBody>
          <a:bodyPr/>
          <a:lstStyle/>
          <a:p>
            <a:pPr eaLnBrk="1" hangingPunct="1"/>
            <a:r>
              <a:rPr lang="zh-CN" altLang="en-US" smtClean="0"/>
              <a:t>都是左子树先于右子树，关键</a:t>
            </a:r>
            <a:r>
              <a:rPr lang="en-US" altLang="zh-CN" smtClean="0"/>
              <a:t>——</a:t>
            </a:r>
            <a:r>
              <a:rPr lang="zh-CN" altLang="en-US" smtClean="0"/>
              <a:t>根的访问次序</a:t>
            </a:r>
          </a:p>
          <a:p>
            <a:pPr eaLnBrk="1" hangingPunct="1"/>
            <a:r>
              <a:rPr lang="zh-CN" altLang="en-US" smtClean="0"/>
              <a:t>先序遍历（</a:t>
            </a:r>
            <a:r>
              <a:rPr lang="en-US" altLang="zh-CN" smtClean="0">
                <a:solidFill>
                  <a:schemeClr val="hlink"/>
                </a:solidFill>
              </a:rPr>
              <a:t>preorder</a:t>
            </a:r>
            <a:r>
              <a:rPr lang="zh-CN" altLang="en-US" smtClean="0"/>
              <a:t>）</a:t>
            </a:r>
            <a:r>
              <a:rPr lang="en-US" altLang="zh-CN" smtClean="0"/>
              <a:t>——VLR</a:t>
            </a:r>
          </a:p>
          <a:p>
            <a:pPr eaLnBrk="1" hangingPunct="1"/>
            <a:r>
              <a:rPr lang="zh-CN" altLang="en-US" smtClean="0"/>
              <a:t>中序遍历（</a:t>
            </a:r>
            <a:r>
              <a:rPr lang="en-US" altLang="zh-CN" smtClean="0">
                <a:solidFill>
                  <a:schemeClr val="hlink"/>
                </a:solidFill>
              </a:rPr>
              <a:t>inorder</a:t>
            </a:r>
            <a:r>
              <a:rPr lang="zh-CN" altLang="en-US" smtClean="0"/>
              <a:t>）</a:t>
            </a:r>
            <a:r>
              <a:rPr lang="en-US" altLang="zh-CN" smtClean="0"/>
              <a:t>——LVR</a:t>
            </a:r>
          </a:p>
          <a:p>
            <a:pPr eaLnBrk="1" hangingPunct="1"/>
            <a:r>
              <a:rPr lang="zh-CN" altLang="en-US" smtClean="0"/>
              <a:t>后序遍历（</a:t>
            </a:r>
            <a:r>
              <a:rPr lang="en-US" altLang="zh-CN" smtClean="0">
                <a:solidFill>
                  <a:schemeClr val="hlink"/>
                </a:solidFill>
              </a:rPr>
              <a:t>postorder</a:t>
            </a:r>
            <a:r>
              <a:rPr lang="zh-CN" altLang="en-US" smtClean="0"/>
              <a:t>）</a:t>
            </a:r>
            <a:r>
              <a:rPr lang="en-US" altLang="zh-CN" smtClean="0"/>
              <a:t>——LRV</a:t>
            </a:r>
          </a:p>
        </p:txBody>
      </p:sp>
      <p:sp>
        <p:nvSpPr>
          <p:cNvPr id="89092" name="椭圆 3"/>
          <p:cNvSpPr>
            <a:spLocks noChangeArrowheads="1"/>
          </p:cNvSpPr>
          <p:nvPr/>
        </p:nvSpPr>
        <p:spPr bwMode="auto">
          <a:xfrm>
            <a:off x="5289550" y="4505325"/>
            <a:ext cx="358775" cy="358775"/>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89093" name="等腰三角形 4"/>
          <p:cNvSpPr>
            <a:spLocks noChangeArrowheads="1"/>
          </p:cNvSpPr>
          <p:nvPr/>
        </p:nvSpPr>
        <p:spPr bwMode="auto">
          <a:xfrm>
            <a:off x="4392613" y="5402263"/>
            <a:ext cx="538162" cy="1076325"/>
          </a:xfrm>
          <a:prstGeom prst="triangle">
            <a:avLst>
              <a:gd name="adj" fmla="val 50000"/>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89094" name="等腰三角形 5"/>
          <p:cNvSpPr>
            <a:spLocks noChangeArrowheads="1"/>
          </p:cNvSpPr>
          <p:nvPr/>
        </p:nvSpPr>
        <p:spPr bwMode="auto">
          <a:xfrm>
            <a:off x="6007100" y="5402263"/>
            <a:ext cx="538163" cy="1076325"/>
          </a:xfrm>
          <a:prstGeom prst="triangle">
            <a:avLst>
              <a:gd name="adj" fmla="val 50000"/>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cxnSp>
        <p:nvCxnSpPr>
          <p:cNvPr id="89095" name="直接连接符 7"/>
          <p:cNvCxnSpPr>
            <a:cxnSpLocks noChangeShapeType="1"/>
            <a:stCxn id="89092" idx="3"/>
            <a:endCxn id="89093" idx="0"/>
          </p:cNvCxnSpPr>
          <p:nvPr/>
        </p:nvCxnSpPr>
        <p:spPr bwMode="auto">
          <a:xfrm rot="5400000">
            <a:off x="4706938" y="4767263"/>
            <a:ext cx="590550" cy="679450"/>
          </a:xfrm>
          <a:prstGeom prst="line">
            <a:avLst/>
          </a:prstGeom>
          <a:noFill/>
          <a:ln w="9525" algn="ctr">
            <a:solidFill>
              <a:srgbClr val="0000CC"/>
            </a:solidFill>
            <a:round/>
            <a:headEnd/>
            <a:tailEnd/>
          </a:ln>
          <a:extLst>
            <a:ext uri="{909E8E84-426E-40DD-AFC4-6F175D3DCCD1}">
              <a14:hiddenFill xmlns:a14="http://schemas.microsoft.com/office/drawing/2010/main">
                <a:noFill/>
              </a14:hiddenFill>
            </a:ext>
          </a:extLst>
        </p:spPr>
      </p:cxnSp>
      <p:cxnSp>
        <p:nvCxnSpPr>
          <p:cNvPr id="89096" name="直接连接符 8"/>
          <p:cNvCxnSpPr>
            <a:cxnSpLocks noChangeShapeType="1"/>
            <a:stCxn id="89092" idx="5"/>
            <a:endCxn id="89094" idx="0"/>
          </p:cNvCxnSpPr>
          <p:nvPr/>
        </p:nvCxnSpPr>
        <p:spPr bwMode="auto">
          <a:xfrm rot="16200000" flipH="1">
            <a:off x="5641182" y="4766469"/>
            <a:ext cx="590550" cy="681037"/>
          </a:xfrm>
          <a:prstGeom prst="line">
            <a:avLst/>
          </a:prstGeom>
          <a:noFill/>
          <a:ln w="9525" algn="ctr">
            <a:solidFill>
              <a:srgbClr val="0000CC"/>
            </a:solidFill>
            <a:round/>
            <a:headEnd/>
            <a:tailEnd/>
          </a:ln>
          <a:extLst>
            <a:ext uri="{909E8E84-426E-40DD-AFC4-6F175D3DCCD1}">
              <a14:hiddenFill xmlns:a14="http://schemas.microsoft.com/office/drawing/2010/main">
                <a:noFill/>
              </a14:hiddenFill>
            </a:ext>
          </a:extLst>
        </p:spPr>
      </p:cxnSp>
      <p:sp>
        <p:nvSpPr>
          <p:cNvPr id="89097" name="TextBox 10"/>
          <p:cNvSpPr txBox="1">
            <a:spLocks noChangeArrowheads="1"/>
          </p:cNvSpPr>
          <p:nvPr/>
        </p:nvSpPr>
        <p:spPr bwMode="auto">
          <a:xfrm>
            <a:off x="5289550" y="449421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V</a:t>
            </a:r>
            <a:endParaRPr lang="zh-CN" altLang="en-US"/>
          </a:p>
        </p:txBody>
      </p:sp>
      <p:sp>
        <p:nvSpPr>
          <p:cNvPr id="89098" name="TextBox 11"/>
          <p:cNvSpPr txBox="1">
            <a:spLocks noChangeArrowheads="1"/>
          </p:cNvSpPr>
          <p:nvPr/>
        </p:nvSpPr>
        <p:spPr bwMode="auto">
          <a:xfrm>
            <a:off x="4392613" y="592931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L</a:t>
            </a:r>
            <a:endParaRPr lang="zh-CN" altLang="en-US"/>
          </a:p>
        </p:txBody>
      </p:sp>
      <p:sp>
        <p:nvSpPr>
          <p:cNvPr id="89099" name="TextBox 12"/>
          <p:cNvSpPr txBox="1">
            <a:spLocks noChangeArrowheads="1"/>
          </p:cNvSpPr>
          <p:nvPr/>
        </p:nvSpPr>
        <p:spPr bwMode="auto">
          <a:xfrm>
            <a:off x="6007100" y="59404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t>R</a:t>
            </a:r>
            <a:endParaRPr lang="zh-CN" altLang="en-US"/>
          </a:p>
        </p:txBody>
      </p:sp>
      <p:sp>
        <p:nvSpPr>
          <p:cNvPr id="8910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6C55A3C-5015-421C-BAD6-44EC3282B951}" type="slidenum">
              <a:rPr lang="en-US" altLang="en-US" smtClean="0">
                <a:solidFill>
                  <a:srgbClr val="4B4B4B"/>
                </a:solidFill>
              </a:rPr>
              <a:pPr eaLnBrk="1" hangingPunct="1"/>
              <a:t>54</a:t>
            </a:fld>
            <a:endParaRPr lang="en-US" altLang="en-US" smtClean="0">
              <a:solidFill>
                <a:srgbClr val="4B4B4B"/>
              </a:solidFill>
            </a:endParaRPr>
          </a:p>
        </p:txBody>
      </p:sp>
    </p:spTree>
    <p:extLst>
      <p:ext uri="{BB962C8B-B14F-4D97-AF65-F5344CB8AC3E}">
        <p14:creationId xmlns:p14="http://schemas.microsoft.com/office/powerpoint/2010/main" val="5066013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先序遍历</a:t>
            </a:r>
          </a:p>
        </p:txBody>
      </p:sp>
      <p:sp>
        <p:nvSpPr>
          <p:cNvPr id="90115" name="Rectangle 3"/>
          <p:cNvSpPr>
            <a:spLocks noGrp="1" noChangeArrowheads="1"/>
          </p:cNvSpPr>
          <p:nvPr>
            <p:ph type="body" idx="1"/>
          </p:nvPr>
        </p:nvSpPr>
        <p:spPr/>
        <p:txBody>
          <a:bodyPr/>
          <a:lstStyle/>
          <a:p>
            <a:pPr eaLnBrk="1" hangingPunct="1">
              <a:lnSpc>
                <a:spcPct val="90000"/>
              </a:lnSpc>
              <a:buClrTx/>
              <a:buFontTx/>
              <a:buNone/>
            </a:pPr>
            <a:r>
              <a:rPr lang="en-US" altLang="zh-CN" sz="2400" smtClean="0">
                <a:solidFill>
                  <a:srgbClr val="0000FF"/>
                </a:solidFill>
                <a:latin typeface="Tahoma" pitchFamily="34" charset="0"/>
              </a:rPr>
              <a:t>template &lt;class T&gt;</a:t>
            </a:r>
          </a:p>
          <a:p>
            <a:pPr eaLnBrk="1" hangingPunct="1">
              <a:lnSpc>
                <a:spcPct val="90000"/>
              </a:lnSpc>
              <a:buClrTx/>
              <a:buFontTx/>
              <a:buNone/>
            </a:pPr>
            <a:r>
              <a:rPr lang="en-US" altLang="zh-CN" sz="2400" smtClean="0">
                <a:solidFill>
                  <a:srgbClr val="0000FF"/>
                </a:solidFill>
                <a:latin typeface="Tahoma" pitchFamily="34" charset="0"/>
              </a:rPr>
              <a:t>void PreOrder(BinaryTreeNode&lt;T&gt; *t)</a:t>
            </a:r>
          </a:p>
          <a:p>
            <a:pPr eaLnBrk="1" hangingPunct="1">
              <a:lnSpc>
                <a:spcPct val="90000"/>
              </a:lnSpc>
              <a:buClrTx/>
              <a:buFontTx/>
              <a:buNone/>
            </a:pPr>
            <a:r>
              <a:rPr lang="en-US" altLang="zh-CN" sz="2400" smtClean="0">
                <a:solidFill>
                  <a:srgbClr val="0000FF"/>
                </a:solidFill>
                <a:latin typeface="Tahoma" pitchFamily="34" charset="0"/>
              </a:rPr>
              <a:t>{</a:t>
            </a:r>
            <a:r>
              <a:rPr lang="en-US" altLang="zh-CN" sz="2400" smtClean="0">
                <a:solidFill>
                  <a:srgbClr val="008000"/>
                </a:solidFill>
                <a:latin typeface="Tahoma" pitchFamily="34" charset="0"/>
              </a:rPr>
              <a:t>// Preorder traversal of *t.</a:t>
            </a:r>
          </a:p>
          <a:p>
            <a:pPr eaLnBrk="1" hangingPunct="1">
              <a:lnSpc>
                <a:spcPct val="90000"/>
              </a:lnSpc>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if (t) {</a:t>
            </a:r>
          </a:p>
          <a:p>
            <a:pPr eaLnBrk="1" hangingPunct="1">
              <a:lnSpc>
                <a:spcPct val="90000"/>
              </a:lnSpc>
              <a:buClrTx/>
              <a:buFontTx/>
              <a:buNone/>
            </a:pPr>
            <a:r>
              <a:rPr lang="en-US" altLang="zh-CN" sz="2400" smtClean="0">
                <a:solidFill>
                  <a:srgbClr val="0000FF"/>
                </a:solidFill>
                <a:latin typeface="Tahoma" pitchFamily="34" charset="0"/>
              </a:rPr>
              <a:t>      Visit(t);                 </a:t>
            </a:r>
            <a:r>
              <a:rPr lang="en-US" altLang="zh-CN" sz="2400" smtClean="0">
                <a:solidFill>
                  <a:srgbClr val="008000"/>
                </a:solidFill>
                <a:latin typeface="Tahoma" pitchFamily="34" charset="0"/>
              </a:rPr>
              <a:t>// visit tree root</a:t>
            </a:r>
          </a:p>
          <a:p>
            <a:pPr eaLnBrk="1" hangingPunct="1">
              <a:lnSpc>
                <a:spcPct val="90000"/>
              </a:lnSpc>
              <a:buClrTx/>
              <a:buFontTx/>
              <a:buNone/>
            </a:pPr>
            <a:r>
              <a:rPr lang="en-US" altLang="zh-CN" sz="2400" smtClean="0">
                <a:solidFill>
                  <a:srgbClr val="0000FF"/>
                </a:solidFill>
                <a:latin typeface="Tahoma" pitchFamily="34" charset="0"/>
              </a:rPr>
              <a:t>      PreOrder(t-&gt;LeftChild);</a:t>
            </a:r>
            <a:r>
              <a:rPr lang="en-US" altLang="zh-CN" sz="2400" smtClean="0">
                <a:solidFill>
                  <a:srgbClr val="008000"/>
                </a:solidFill>
                <a:latin typeface="Tahoma" pitchFamily="34" charset="0"/>
              </a:rPr>
              <a:t>   // do left subtree</a:t>
            </a:r>
          </a:p>
          <a:p>
            <a:pPr eaLnBrk="1" hangingPunct="1">
              <a:lnSpc>
                <a:spcPct val="90000"/>
              </a:lnSpc>
              <a:buClrTx/>
              <a:buFontTx/>
              <a:buNone/>
            </a:pPr>
            <a:r>
              <a:rPr lang="en-US" altLang="zh-CN" sz="2400" smtClean="0">
                <a:solidFill>
                  <a:srgbClr val="0000FF"/>
                </a:solidFill>
                <a:latin typeface="Tahoma" pitchFamily="34" charset="0"/>
              </a:rPr>
              <a:t>      PreOrder(t-&gt;RightChild);</a:t>
            </a:r>
            <a:r>
              <a:rPr lang="en-US" altLang="zh-CN" sz="2400" smtClean="0">
                <a:solidFill>
                  <a:srgbClr val="008000"/>
                </a:solidFill>
                <a:latin typeface="Tahoma" pitchFamily="34" charset="0"/>
              </a:rPr>
              <a:t>  // do right subtree</a:t>
            </a:r>
          </a:p>
          <a:p>
            <a:pPr eaLnBrk="1" hangingPunct="1">
              <a:lnSpc>
                <a:spcPct val="90000"/>
              </a:lnSpc>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a:t>
            </a:r>
          </a:p>
          <a:p>
            <a:pPr eaLnBrk="1" hangingPunct="1">
              <a:lnSpc>
                <a:spcPct val="90000"/>
              </a:lnSpc>
              <a:buClrTx/>
              <a:buFontTx/>
              <a:buNone/>
            </a:pPr>
            <a:r>
              <a:rPr lang="en-US" altLang="zh-CN" sz="2400" smtClean="0">
                <a:solidFill>
                  <a:srgbClr val="0000FF"/>
                </a:solidFill>
                <a:latin typeface="Tahoma" pitchFamily="34" charset="0"/>
              </a:rPr>
              <a:t>}</a:t>
            </a:r>
          </a:p>
          <a:p>
            <a:pPr eaLnBrk="1" hangingPunct="1">
              <a:lnSpc>
                <a:spcPct val="90000"/>
              </a:lnSpc>
            </a:pPr>
            <a:endParaRPr lang="en-US" altLang="zh-CN" smtClean="0">
              <a:solidFill>
                <a:srgbClr val="0000FF"/>
              </a:solidFill>
            </a:endParaRPr>
          </a:p>
        </p:txBody>
      </p:sp>
      <p:sp>
        <p:nvSpPr>
          <p:cNvPr id="9011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910EFBB-BE16-4BEA-9EEB-BDD26558EB1C}" type="slidenum">
              <a:rPr lang="en-US" altLang="en-US" smtClean="0">
                <a:solidFill>
                  <a:srgbClr val="4B4B4B"/>
                </a:solidFill>
              </a:rPr>
              <a:pPr eaLnBrk="1" hangingPunct="1"/>
              <a:t>55</a:t>
            </a:fld>
            <a:endParaRPr lang="en-US" altLang="en-US" smtClean="0">
              <a:solidFill>
                <a:srgbClr val="4B4B4B"/>
              </a:solidFill>
            </a:endParaRPr>
          </a:p>
        </p:txBody>
      </p:sp>
    </p:spTree>
    <p:extLst>
      <p:ext uri="{BB962C8B-B14F-4D97-AF65-F5344CB8AC3E}">
        <p14:creationId xmlns:p14="http://schemas.microsoft.com/office/powerpoint/2010/main" val="9191447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中序遍历</a:t>
            </a:r>
          </a:p>
        </p:txBody>
      </p:sp>
      <p:sp>
        <p:nvSpPr>
          <p:cNvPr id="91139" name="Rectangle 3"/>
          <p:cNvSpPr>
            <a:spLocks noGrp="1" noChangeArrowheads="1"/>
          </p:cNvSpPr>
          <p:nvPr>
            <p:ph type="body" idx="1"/>
          </p:nvPr>
        </p:nvSpPr>
        <p:spPr/>
        <p:txBody>
          <a:bodyPr/>
          <a:lstStyle/>
          <a:p>
            <a:pPr eaLnBrk="1" hangingPunct="1">
              <a:lnSpc>
                <a:spcPct val="90000"/>
              </a:lnSpc>
              <a:buClrTx/>
              <a:buFontTx/>
              <a:buNone/>
            </a:pPr>
            <a:r>
              <a:rPr lang="en-US" altLang="zh-CN" sz="2400" smtClean="0">
                <a:solidFill>
                  <a:srgbClr val="0000FF"/>
                </a:solidFill>
                <a:latin typeface="Tahoma" pitchFamily="34" charset="0"/>
              </a:rPr>
              <a:t>template &lt;class T&gt;</a:t>
            </a:r>
          </a:p>
          <a:p>
            <a:pPr eaLnBrk="1" hangingPunct="1">
              <a:lnSpc>
                <a:spcPct val="90000"/>
              </a:lnSpc>
              <a:buClrTx/>
              <a:buFontTx/>
              <a:buNone/>
            </a:pPr>
            <a:r>
              <a:rPr lang="en-US" altLang="zh-CN" sz="2400" smtClean="0">
                <a:solidFill>
                  <a:srgbClr val="0000FF"/>
                </a:solidFill>
                <a:latin typeface="Tahoma" pitchFamily="34" charset="0"/>
              </a:rPr>
              <a:t>void InOrder(BinaryTreeNode&lt;T&gt; *t)</a:t>
            </a:r>
          </a:p>
          <a:p>
            <a:pPr eaLnBrk="1" hangingPunct="1">
              <a:lnSpc>
                <a:spcPct val="90000"/>
              </a:lnSpc>
              <a:buClrTx/>
              <a:buFontTx/>
              <a:buNone/>
            </a:pPr>
            <a:r>
              <a:rPr lang="en-US" altLang="zh-CN" sz="2400" smtClean="0">
                <a:solidFill>
                  <a:srgbClr val="0000FF"/>
                </a:solidFill>
                <a:latin typeface="Tahoma" pitchFamily="34" charset="0"/>
              </a:rPr>
              <a:t>{</a:t>
            </a:r>
            <a:r>
              <a:rPr lang="en-US" altLang="zh-CN" sz="2400" smtClean="0">
                <a:solidFill>
                  <a:srgbClr val="008000"/>
                </a:solidFill>
                <a:latin typeface="Tahoma" pitchFamily="34" charset="0"/>
              </a:rPr>
              <a:t>// Inorder traversal of *t.</a:t>
            </a:r>
          </a:p>
          <a:p>
            <a:pPr eaLnBrk="1" hangingPunct="1">
              <a:lnSpc>
                <a:spcPct val="90000"/>
              </a:lnSpc>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if (t) {</a:t>
            </a:r>
          </a:p>
          <a:p>
            <a:pPr eaLnBrk="1" hangingPunct="1">
              <a:lnSpc>
                <a:spcPct val="90000"/>
              </a:lnSpc>
              <a:buClrTx/>
              <a:buFontTx/>
              <a:buNone/>
            </a:pPr>
            <a:r>
              <a:rPr lang="en-US" altLang="zh-CN" sz="2400" smtClean="0">
                <a:solidFill>
                  <a:srgbClr val="0000FF"/>
                </a:solidFill>
                <a:latin typeface="Tahoma" pitchFamily="34" charset="0"/>
              </a:rPr>
              <a:t>      InOrder(t-&gt;LeftChild);   </a:t>
            </a:r>
            <a:r>
              <a:rPr lang="en-US" altLang="zh-CN" sz="2400" smtClean="0">
                <a:solidFill>
                  <a:srgbClr val="008000"/>
                </a:solidFill>
                <a:latin typeface="Tahoma" pitchFamily="34" charset="0"/>
              </a:rPr>
              <a:t>// do left subtree</a:t>
            </a:r>
          </a:p>
          <a:p>
            <a:pPr eaLnBrk="1" hangingPunct="1">
              <a:lnSpc>
                <a:spcPct val="90000"/>
              </a:lnSpc>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Visit(t);</a:t>
            </a:r>
            <a:r>
              <a:rPr lang="en-US" altLang="zh-CN" sz="2400" smtClean="0">
                <a:solidFill>
                  <a:srgbClr val="008000"/>
                </a:solidFill>
                <a:latin typeface="Tahoma" pitchFamily="34" charset="0"/>
              </a:rPr>
              <a:t>                // visit tree root</a:t>
            </a:r>
          </a:p>
          <a:p>
            <a:pPr eaLnBrk="1" hangingPunct="1">
              <a:lnSpc>
                <a:spcPct val="90000"/>
              </a:lnSpc>
              <a:buClrTx/>
              <a:buFontTx/>
              <a:buNone/>
            </a:pPr>
            <a:r>
              <a:rPr lang="en-US" altLang="zh-CN" sz="2400" smtClean="0">
                <a:solidFill>
                  <a:srgbClr val="0000FF"/>
                </a:solidFill>
                <a:latin typeface="Tahoma" pitchFamily="34" charset="0"/>
              </a:rPr>
              <a:t>      InOrder(t-&gt;RightChild);</a:t>
            </a:r>
            <a:r>
              <a:rPr lang="en-US" altLang="zh-CN" sz="2400" smtClean="0">
                <a:solidFill>
                  <a:srgbClr val="008000"/>
                </a:solidFill>
                <a:latin typeface="Tahoma" pitchFamily="34" charset="0"/>
              </a:rPr>
              <a:t>  // do right subtree</a:t>
            </a:r>
          </a:p>
          <a:p>
            <a:pPr eaLnBrk="1" hangingPunct="1">
              <a:lnSpc>
                <a:spcPct val="90000"/>
              </a:lnSpc>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a:t>
            </a:r>
          </a:p>
          <a:p>
            <a:pPr eaLnBrk="1" hangingPunct="1">
              <a:lnSpc>
                <a:spcPct val="90000"/>
              </a:lnSpc>
              <a:buClrTx/>
              <a:buFontTx/>
              <a:buNone/>
            </a:pPr>
            <a:r>
              <a:rPr lang="en-US" altLang="zh-CN" sz="2400" smtClean="0">
                <a:solidFill>
                  <a:srgbClr val="0000FF"/>
                </a:solidFill>
                <a:latin typeface="Tahoma" pitchFamily="34" charset="0"/>
              </a:rPr>
              <a:t>}</a:t>
            </a:r>
          </a:p>
          <a:p>
            <a:pPr eaLnBrk="1" hangingPunct="1">
              <a:lnSpc>
                <a:spcPct val="90000"/>
              </a:lnSpc>
            </a:pPr>
            <a:endParaRPr lang="en-US" altLang="zh-CN" smtClean="0">
              <a:solidFill>
                <a:srgbClr val="0000FF"/>
              </a:solidFill>
            </a:endParaRPr>
          </a:p>
        </p:txBody>
      </p:sp>
      <p:sp>
        <p:nvSpPr>
          <p:cNvPr id="9114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7395D9F-BF29-48CB-9F4E-3D8E2FF205FD}" type="slidenum">
              <a:rPr lang="en-US" altLang="en-US" smtClean="0">
                <a:solidFill>
                  <a:srgbClr val="4B4B4B"/>
                </a:solidFill>
              </a:rPr>
              <a:pPr eaLnBrk="1" hangingPunct="1"/>
              <a:t>56</a:t>
            </a:fld>
            <a:endParaRPr lang="en-US" altLang="en-US" smtClean="0">
              <a:solidFill>
                <a:srgbClr val="4B4B4B"/>
              </a:solidFill>
            </a:endParaRPr>
          </a:p>
        </p:txBody>
      </p:sp>
    </p:spTree>
    <p:extLst>
      <p:ext uri="{BB962C8B-B14F-4D97-AF65-F5344CB8AC3E}">
        <p14:creationId xmlns:p14="http://schemas.microsoft.com/office/powerpoint/2010/main" val="36037505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t>后序遍历</a:t>
            </a:r>
          </a:p>
        </p:txBody>
      </p:sp>
      <p:sp>
        <p:nvSpPr>
          <p:cNvPr id="92163" name="Rectangle 3"/>
          <p:cNvSpPr>
            <a:spLocks noGrp="1" noChangeArrowheads="1"/>
          </p:cNvSpPr>
          <p:nvPr>
            <p:ph type="body" idx="1"/>
          </p:nvPr>
        </p:nvSpPr>
        <p:spPr/>
        <p:txBody>
          <a:bodyPr/>
          <a:lstStyle/>
          <a:p>
            <a:pPr eaLnBrk="1" hangingPunct="1">
              <a:lnSpc>
                <a:spcPct val="90000"/>
              </a:lnSpc>
              <a:buClrTx/>
              <a:buFontTx/>
              <a:buNone/>
            </a:pPr>
            <a:r>
              <a:rPr lang="en-US" altLang="zh-CN" sz="2400" smtClean="0">
                <a:solidFill>
                  <a:srgbClr val="0000FF"/>
                </a:solidFill>
                <a:latin typeface="Tahoma" pitchFamily="34" charset="0"/>
              </a:rPr>
              <a:t>template &lt;class T&gt;</a:t>
            </a:r>
          </a:p>
          <a:p>
            <a:pPr eaLnBrk="1" hangingPunct="1">
              <a:lnSpc>
                <a:spcPct val="90000"/>
              </a:lnSpc>
              <a:buClrTx/>
              <a:buFontTx/>
              <a:buNone/>
            </a:pPr>
            <a:r>
              <a:rPr lang="en-US" altLang="zh-CN" sz="2400" smtClean="0">
                <a:solidFill>
                  <a:srgbClr val="0000FF"/>
                </a:solidFill>
                <a:latin typeface="Tahoma" pitchFamily="34" charset="0"/>
              </a:rPr>
              <a:t>void PostOrder(BinaryTreeNode&lt;T&gt; *t)</a:t>
            </a:r>
          </a:p>
          <a:p>
            <a:pPr eaLnBrk="1" hangingPunct="1">
              <a:lnSpc>
                <a:spcPct val="90000"/>
              </a:lnSpc>
              <a:buClrTx/>
              <a:buFontTx/>
              <a:buNone/>
            </a:pPr>
            <a:r>
              <a:rPr lang="en-US" altLang="zh-CN" sz="2400" smtClean="0">
                <a:solidFill>
                  <a:srgbClr val="0000FF"/>
                </a:solidFill>
                <a:latin typeface="Tahoma" pitchFamily="34" charset="0"/>
              </a:rPr>
              <a:t>{</a:t>
            </a:r>
            <a:r>
              <a:rPr lang="en-US" altLang="zh-CN" sz="2400" smtClean="0">
                <a:solidFill>
                  <a:srgbClr val="008000"/>
                </a:solidFill>
                <a:latin typeface="Tahoma" pitchFamily="34" charset="0"/>
              </a:rPr>
              <a:t>// Postorder traversal of *t.</a:t>
            </a:r>
          </a:p>
          <a:p>
            <a:pPr eaLnBrk="1" hangingPunct="1">
              <a:lnSpc>
                <a:spcPct val="90000"/>
              </a:lnSpc>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if (t) {</a:t>
            </a:r>
          </a:p>
          <a:p>
            <a:pPr eaLnBrk="1" hangingPunct="1">
              <a:lnSpc>
                <a:spcPct val="90000"/>
              </a:lnSpc>
              <a:buClrTx/>
              <a:buFontTx/>
              <a:buNone/>
            </a:pPr>
            <a:r>
              <a:rPr lang="en-US" altLang="zh-CN" sz="2400" smtClean="0">
                <a:solidFill>
                  <a:srgbClr val="0000FF"/>
                </a:solidFill>
                <a:latin typeface="Tahoma" pitchFamily="34" charset="0"/>
              </a:rPr>
              <a:t>      PostOrder(t-&gt;LeftChild);   </a:t>
            </a:r>
            <a:r>
              <a:rPr lang="en-US" altLang="zh-CN" sz="2400" smtClean="0">
                <a:solidFill>
                  <a:srgbClr val="008000"/>
                </a:solidFill>
                <a:latin typeface="Tahoma" pitchFamily="34" charset="0"/>
              </a:rPr>
              <a:t>// do left subtree</a:t>
            </a:r>
          </a:p>
          <a:p>
            <a:pPr eaLnBrk="1" hangingPunct="1">
              <a:lnSpc>
                <a:spcPct val="90000"/>
              </a:lnSpc>
              <a:buClrTx/>
              <a:buFontTx/>
              <a:buNone/>
            </a:pPr>
            <a:r>
              <a:rPr lang="en-US" altLang="zh-CN" sz="2400" smtClean="0">
                <a:solidFill>
                  <a:srgbClr val="0000FF"/>
                </a:solidFill>
                <a:latin typeface="Tahoma" pitchFamily="34" charset="0"/>
              </a:rPr>
              <a:t>      PostOrder(t-&gt;RightChild);</a:t>
            </a:r>
            <a:r>
              <a:rPr lang="en-US" altLang="zh-CN" sz="2400" smtClean="0">
                <a:solidFill>
                  <a:srgbClr val="008000"/>
                </a:solidFill>
                <a:latin typeface="Tahoma" pitchFamily="34" charset="0"/>
              </a:rPr>
              <a:t>  // do right subtree</a:t>
            </a:r>
          </a:p>
          <a:p>
            <a:pPr eaLnBrk="1" hangingPunct="1">
              <a:lnSpc>
                <a:spcPct val="90000"/>
              </a:lnSpc>
              <a:buClrTx/>
              <a:buFontTx/>
              <a:buNone/>
            </a:pPr>
            <a:r>
              <a:rPr lang="en-US" altLang="zh-CN" sz="2400" smtClean="0">
                <a:solidFill>
                  <a:srgbClr val="0000FF"/>
                </a:solidFill>
                <a:latin typeface="Tahoma" pitchFamily="34" charset="0"/>
              </a:rPr>
              <a:t>      Visit(t);</a:t>
            </a:r>
            <a:r>
              <a:rPr lang="en-US" altLang="zh-CN" sz="2400" smtClean="0">
                <a:solidFill>
                  <a:srgbClr val="008000"/>
                </a:solidFill>
                <a:latin typeface="Tahoma" pitchFamily="34" charset="0"/>
              </a:rPr>
              <a:t>                  // visit tree root</a:t>
            </a:r>
          </a:p>
          <a:p>
            <a:pPr eaLnBrk="1" hangingPunct="1">
              <a:lnSpc>
                <a:spcPct val="90000"/>
              </a:lnSpc>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a:t>
            </a:r>
          </a:p>
          <a:p>
            <a:pPr eaLnBrk="1" hangingPunct="1">
              <a:lnSpc>
                <a:spcPct val="90000"/>
              </a:lnSpc>
              <a:buClrTx/>
              <a:buFontTx/>
              <a:buNone/>
            </a:pPr>
            <a:r>
              <a:rPr lang="en-US" altLang="zh-CN" sz="2400" smtClean="0">
                <a:solidFill>
                  <a:srgbClr val="0000FF"/>
                </a:solidFill>
                <a:latin typeface="Tahoma" pitchFamily="34" charset="0"/>
              </a:rPr>
              <a:t>}</a:t>
            </a:r>
          </a:p>
          <a:p>
            <a:pPr eaLnBrk="1" hangingPunct="1">
              <a:lnSpc>
                <a:spcPct val="90000"/>
              </a:lnSpc>
            </a:pPr>
            <a:endParaRPr lang="en-US" altLang="zh-CN" smtClean="0">
              <a:solidFill>
                <a:srgbClr val="0000FF"/>
              </a:solidFill>
            </a:endParaRPr>
          </a:p>
        </p:txBody>
      </p:sp>
      <p:sp>
        <p:nvSpPr>
          <p:cNvPr id="9216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F97AE49-7FAC-4561-BACC-1D4B2D17341F}" type="slidenum">
              <a:rPr lang="en-US" altLang="en-US" smtClean="0">
                <a:solidFill>
                  <a:srgbClr val="4B4B4B"/>
                </a:solidFill>
              </a:rPr>
              <a:pPr eaLnBrk="1" hangingPunct="1"/>
              <a:t>57</a:t>
            </a:fld>
            <a:endParaRPr lang="en-US" altLang="en-US" smtClean="0">
              <a:solidFill>
                <a:srgbClr val="4B4B4B"/>
              </a:solidFill>
            </a:endParaRPr>
          </a:p>
        </p:txBody>
      </p:sp>
    </p:spTree>
    <p:extLst>
      <p:ext uri="{BB962C8B-B14F-4D97-AF65-F5344CB8AC3E}">
        <p14:creationId xmlns:p14="http://schemas.microsoft.com/office/powerpoint/2010/main" val="5575772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dirty="0" smtClean="0"/>
              <a:t>先序遍历表达式</a:t>
            </a:r>
            <a:r>
              <a:rPr lang="zh-CN" altLang="en-US" dirty="0" smtClean="0"/>
              <a:t>树</a:t>
            </a:r>
            <a:r>
              <a:rPr lang="en-US" altLang="zh-CN" dirty="0" smtClean="0"/>
              <a:t>-</a:t>
            </a:r>
            <a:r>
              <a:rPr lang="zh-CN" altLang="en-US" dirty="0">
                <a:latin typeface="Times New Roman" pitchFamily="18" charset="0"/>
              </a:rPr>
              <a:t>前缀</a:t>
            </a:r>
            <a:r>
              <a:rPr lang="zh-CN" altLang="en-US" dirty="0" smtClean="0">
                <a:latin typeface="Times New Roman" pitchFamily="18" charset="0"/>
              </a:rPr>
              <a:t>表达式</a:t>
            </a:r>
            <a:endParaRPr lang="zh-CN" altLang="en-US" dirty="0" smtClean="0"/>
          </a:p>
        </p:txBody>
      </p:sp>
      <p:sp>
        <p:nvSpPr>
          <p:cNvPr id="1180676" name="Rectangle 4"/>
          <p:cNvSpPr>
            <a:spLocks noChangeArrowheads="1"/>
          </p:cNvSpPr>
          <p:nvPr/>
        </p:nvSpPr>
        <p:spPr bwMode="auto">
          <a:xfrm>
            <a:off x="5562600" y="4109544"/>
            <a:ext cx="3392488" cy="198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514350" indent="-514350" eaLnBrk="1" hangingPunct="1">
              <a:spcBef>
                <a:spcPct val="20000"/>
              </a:spcBef>
              <a:buSzPct val="75000"/>
              <a:buFont typeface="+mj-lt"/>
              <a:buAutoNum type="alphaLcParenR"/>
            </a:pPr>
            <a:r>
              <a:rPr lang="en-US" altLang="zh-CN" sz="3200" dirty="0">
                <a:latin typeface="Times New Roman" pitchFamily="18" charset="0"/>
              </a:rPr>
              <a:t>+*ab/cd</a:t>
            </a:r>
          </a:p>
          <a:p>
            <a:pPr marL="514350" indent="-514350" eaLnBrk="1" hangingPunct="1">
              <a:spcBef>
                <a:spcPct val="20000"/>
              </a:spcBef>
              <a:buSzPct val="75000"/>
              <a:buFont typeface="+mj-lt"/>
              <a:buAutoNum type="alphaLcParenR"/>
            </a:pPr>
            <a:r>
              <a:rPr lang="en-US" altLang="zh-CN" sz="3200" dirty="0">
                <a:latin typeface="Times New Roman" pitchFamily="18" charset="0"/>
              </a:rPr>
              <a:t>+++</a:t>
            </a:r>
            <a:r>
              <a:rPr lang="en-US" altLang="zh-CN" sz="3200" dirty="0" err="1">
                <a:latin typeface="Times New Roman" pitchFamily="18" charset="0"/>
              </a:rPr>
              <a:t>abcd</a:t>
            </a:r>
            <a:endParaRPr lang="en-US" altLang="zh-CN" sz="3200" dirty="0">
              <a:latin typeface="Times New Roman" pitchFamily="18" charset="0"/>
            </a:endParaRPr>
          </a:p>
          <a:p>
            <a:pPr marL="514350" indent="-514350" eaLnBrk="1" hangingPunct="1">
              <a:spcBef>
                <a:spcPct val="20000"/>
              </a:spcBef>
              <a:buSzPct val="75000"/>
              <a:buFont typeface="+mj-lt"/>
              <a:buAutoNum type="alphaLcParenR"/>
            </a:pPr>
            <a:r>
              <a:rPr lang="en-US" altLang="zh-CN" sz="3200" dirty="0">
                <a:latin typeface="Times New Roman" pitchFamily="18" charset="0"/>
              </a:rPr>
              <a:t>/+-</a:t>
            </a:r>
            <a:r>
              <a:rPr lang="en-US" altLang="zh-CN" sz="3200" dirty="0" err="1">
                <a:latin typeface="Times New Roman" pitchFamily="18" charset="0"/>
              </a:rPr>
              <a:t>a+xy</a:t>
            </a:r>
            <a:r>
              <a:rPr lang="en-US" altLang="zh-CN" sz="3200" dirty="0">
                <a:latin typeface="Times New Roman" pitchFamily="18" charset="0"/>
              </a:rPr>
              <a:t>*+</a:t>
            </a:r>
            <a:r>
              <a:rPr lang="en-US" altLang="zh-CN" sz="3200" dirty="0" smtClean="0">
                <a:latin typeface="Times New Roman" pitchFamily="18" charset="0"/>
              </a:rPr>
              <a:t>b*ca</a:t>
            </a:r>
            <a:endParaRPr lang="en-US" altLang="zh-CN" sz="3200" dirty="0">
              <a:latin typeface="Times New Roman" pitchFamily="18" charset="0"/>
            </a:endParaRPr>
          </a:p>
        </p:txBody>
      </p:sp>
      <p:pic>
        <p:nvPicPr>
          <p:cNvPr id="93188" name="Picture 5" descr="expr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 y="1455738"/>
            <a:ext cx="5349875"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29A37A2-7514-44E9-9612-E5633675BAEC}" type="slidenum">
              <a:rPr lang="en-US" altLang="en-US" smtClean="0">
                <a:solidFill>
                  <a:srgbClr val="4B4B4B"/>
                </a:solidFill>
              </a:rPr>
              <a:pPr eaLnBrk="1" hangingPunct="1"/>
              <a:t>58</a:t>
            </a:fld>
            <a:endParaRPr lang="en-US" altLang="en-US" smtClean="0">
              <a:solidFill>
                <a:srgbClr val="4B4B4B"/>
              </a:solidFill>
            </a:endParaRPr>
          </a:p>
        </p:txBody>
      </p:sp>
    </p:spTree>
    <p:extLst>
      <p:ext uri="{BB962C8B-B14F-4D97-AF65-F5344CB8AC3E}">
        <p14:creationId xmlns:p14="http://schemas.microsoft.com/office/powerpoint/2010/main" val="530128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0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dirty="0" smtClean="0"/>
              <a:t>中序遍历表达式</a:t>
            </a:r>
            <a:r>
              <a:rPr lang="zh-CN" altLang="en-US" dirty="0" smtClean="0"/>
              <a:t>树</a:t>
            </a:r>
            <a:r>
              <a:rPr lang="en-US" altLang="zh-CN" dirty="0" smtClean="0"/>
              <a:t>-</a:t>
            </a:r>
            <a:r>
              <a:rPr lang="zh-CN" altLang="en-US" dirty="0" smtClean="0"/>
              <a:t>中缀</a:t>
            </a:r>
            <a:r>
              <a:rPr lang="zh-CN" altLang="en-US" dirty="0"/>
              <a:t>表达式</a:t>
            </a:r>
            <a:endParaRPr lang="zh-CN" altLang="en-US" dirty="0"/>
          </a:p>
        </p:txBody>
      </p:sp>
      <p:sp>
        <p:nvSpPr>
          <p:cNvPr id="1253379" name="Rectangle 3"/>
          <p:cNvSpPr>
            <a:spLocks noChangeArrowheads="1"/>
          </p:cNvSpPr>
          <p:nvPr/>
        </p:nvSpPr>
        <p:spPr bwMode="auto">
          <a:xfrm>
            <a:off x="5410200" y="1371600"/>
            <a:ext cx="3544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8438" indent="-198438"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514350" indent="-514350" eaLnBrk="1" hangingPunct="1">
              <a:spcBef>
                <a:spcPct val="20000"/>
              </a:spcBef>
              <a:buSzPct val="75000"/>
              <a:buFont typeface="+mj-lt"/>
              <a:buAutoNum type="alphaLcParenR"/>
            </a:pPr>
            <a:r>
              <a:rPr lang="en-US" altLang="zh-CN" sz="3200" dirty="0">
                <a:latin typeface="Times New Roman" pitchFamily="18" charset="0"/>
              </a:rPr>
              <a:t>a*b + c/d</a:t>
            </a:r>
          </a:p>
          <a:p>
            <a:pPr marL="514350" indent="-514350" eaLnBrk="1" hangingPunct="1">
              <a:spcBef>
                <a:spcPct val="20000"/>
              </a:spcBef>
              <a:buSzPct val="75000"/>
              <a:buFont typeface="+mj-lt"/>
              <a:buAutoNum type="alphaLcParenR"/>
            </a:pPr>
            <a:r>
              <a:rPr lang="en-US" altLang="zh-CN" sz="3200" dirty="0" err="1">
                <a:latin typeface="Times New Roman" pitchFamily="18" charset="0"/>
              </a:rPr>
              <a:t>a+b+c+d</a:t>
            </a:r>
            <a:endParaRPr lang="en-US" altLang="zh-CN" sz="3200" dirty="0">
              <a:latin typeface="Times New Roman" pitchFamily="18" charset="0"/>
            </a:endParaRPr>
          </a:p>
          <a:p>
            <a:pPr marL="514350" indent="-514350" eaLnBrk="1" hangingPunct="1">
              <a:spcBef>
                <a:spcPct val="20000"/>
              </a:spcBef>
              <a:buSzPct val="75000"/>
              <a:buFont typeface="+mj-lt"/>
              <a:buAutoNum type="alphaLcParenR"/>
            </a:pPr>
            <a:r>
              <a:rPr lang="en-US" altLang="zh-CN" sz="3200" dirty="0">
                <a:latin typeface="Times New Roman" pitchFamily="18" charset="0"/>
              </a:rPr>
              <a:t>-</a:t>
            </a:r>
            <a:r>
              <a:rPr lang="en-US" altLang="zh-CN" sz="3200" dirty="0" err="1">
                <a:latin typeface="Times New Roman" pitchFamily="18" charset="0"/>
              </a:rPr>
              <a:t>a+x+y</a:t>
            </a:r>
            <a:r>
              <a:rPr lang="en-US" altLang="zh-CN" sz="3200" dirty="0">
                <a:latin typeface="Times New Roman" pitchFamily="18" charset="0"/>
              </a:rPr>
              <a:t>/+b*c*a</a:t>
            </a:r>
          </a:p>
          <a:p>
            <a:pPr eaLnBrk="1" hangingPunct="1">
              <a:spcBef>
                <a:spcPct val="20000"/>
              </a:spcBef>
              <a:buClr>
                <a:srgbClr val="FF3300"/>
              </a:buClr>
              <a:buSzPct val="75000"/>
              <a:buFont typeface="Wingdings" pitchFamily="2" charset="2"/>
              <a:buChar char="m"/>
            </a:pPr>
            <a:r>
              <a:rPr lang="zh-CN" altLang="en-US" sz="3200" dirty="0" smtClean="0">
                <a:solidFill>
                  <a:srgbClr val="0000FF"/>
                </a:solidFill>
                <a:latin typeface="Times New Roman" pitchFamily="18" charset="0"/>
              </a:rPr>
              <a:t>每棵树需</a:t>
            </a:r>
            <a:r>
              <a:rPr lang="zh-CN" altLang="en-US" sz="3200" dirty="0">
                <a:solidFill>
                  <a:srgbClr val="0000FF"/>
                </a:solidFill>
                <a:latin typeface="Times New Roman" pitchFamily="18" charset="0"/>
              </a:rPr>
              <a:t>加括号</a:t>
            </a:r>
          </a:p>
        </p:txBody>
      </p:sp>
      <p:pic>
        <p:nvPicPr>
          <p:cNvPr id="94212" name="Picture 4" descr="expr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 y="1455738"/>
            <a:ext cx="5349875"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AAF7C96-0699-42C2-A233-952E80018737}" type="slidenum">
              <a:rPr lang="en-US" altLang="en-US" smtClean="0">
                <a:solidFill>
                  <a:srgbClr val="4B4B4B"/>
                </a:solidFill>
              </a:rPr>
              <a:pPr eaLnBrk="1" hangingPunct="1"/>
              <a:t>59</a:t>
            </a:fld>
            <a:endParaRPr lang="en-US" altLang="en-US" smtClean="0">
              <a:solidFill>
                <a:srgbClr val="4B4B4B"/>
              </a:solidFill>
            </a:endParaRPr>
          </a:p>
        </p:txBody>
      </p:sp>
    </p:spTree>
    <p:extLst>
      <p:ext uri="{BB962C8B-B14F-4D97-AF65-F5344CB8AC3E}">
        <p14:creationId xmlns:p14="http://schemas.microsoft.com/office/powerpoint/2010/main" val="4045941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33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33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3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48"/>
          <p:cNvGrpSpPr>
            <a:grpSpLocks/>
          </p:cNvGrpSpPr>
          <p:nvPr/>
        </p:nvGrpSpPr>
        <p:grpSpPr bwMode="auto">
          <a:xfrm>
            <a:off x="6397105" y="400542"/>
            <a:ext cx="2744788" cy="1982788"/>
            <a:chOff x="3456" y="816"/>
            <a:chExt cx="1729" cy="1249"/>
          </a:xfrm>
        </p:grpSpPr>
        <p:sp>
          <p:nvSpPr>
            <p:cNvPr id="1035" name="Oval 3"/>
            <p:cNvSpPr>
              <a:spLocks noChangeArrowheads="1"/>
            </p:cNvSpPr>
            <p:nvPr/>
          </p:nvSpPr>
          <p:spPr bwMode="auto">
            <a:xfrm>
              <a:off x="4222" y="81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A</a:t>
              </a:r>
            </a:p>
          </p:txBody>
        </p:sp>
        <p:sp>
          <p:nvSpPr>
            <p:cNvPr id="1036" name="Oval 4"/>
            <p:cNvSpPr>
              <a:spLocks noChangeArrowheads="1"/>
            </p:cNvSpPr>
            <p:nvPr/>
          </p:nvSpPr>
          <p:spPr bwMode="auto">
            <a:xfrm>
              <a:off x="4224"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dirty="0"/>
                <a:t>C</a:t>
              </a:r>
            </a:p>
          </p:txBody>
        </p:sp>
        <p:sp>
          <p:nvSpPr>
            <p:cNvPr id="1037" name="Oval 5"/>
            <p:cNvSpPr>
              <a:spLocks noChangeArrowheads="1"/>
            </p:cNvSpPr>
            <p:nvPr/>
          </p:nvSpPr>
          <p:spPr bwMode="auto">
            <a:xfrm>
              <a:off x="3840"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B</a:t>
              </a:r>
            </a:p>
          </p:txBody>
        </p:sp>
        <p:sp>
          <p:nvSpPr>
            <p:cNvPr id="1038" name="Oval 6"/>
            <p:cNvSpPr>
              <a:spLocks noChangeArrowheads="1"/>
            </p:cNvSpPr>
            <p:nvPr/>
          </p:nvSpPr>
          <p:spPr bwMode="auto">
            <a:xfrm>
              <a:off x="4656"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D</a:t>
              </a:r>
            </a:p>
          </p:txBody>
        </p:sp>
        <p:sp>
          <p:nvSpPr>
            <p:cNvPr id="1039" name="Oval 8"/>
            <p:cNvSpPr>
              <a:spLocks noChangeArrowheads="1"/>
            </p:cNvSpPr>
            <p:nvPr/>
          </p:nvSpPr>
          <p:spPr bwMode="auto">
            <a:xfrm>
              <a:off x="4224"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G</a:t>
              </a:r>
            </a:p>
          </p:txBody>
        </p:sp>
        <p:sp>
          <p:nvSpPr>
            <p:cNvPr id="1040" name="Oval 9"/>
            <p:cNvSpPr>
              <a:spLocks noChangeArrowheads="1"/>
            </p:cNvSpPr>
            <p:nvPr/>
          </p:nvSpPr>
          <p:spPr bwMode="auto">
            <a:xfrm>
              <a:off x="3936"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F</a:t>
              </a:r>
            </a:p>
          </p:txBody>
        </p:sp>
        <p:sp>
          <p:nvSpPr>
            <p:cNvPr id="1041" name="Oval 10"/>
            <p:cNvSpPr>
              <a:spLocks noChangeArrowheads="1"/>
            </p:cNvSpPr>
            <p:nvPr/>
          </p:nvSpPr>
          <p:spPr bwMode="auto">
            <a:xfrm>
              <a:off x="3648"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E</a:t>
              </a:r>
            </a:p>
          </p:txBody>
        </p:sp>
        <p:sp>
          <p:nvSpPr>
            <p:cNvPr id="1042" name="Oval 11"/>
            <p:cNvSpPr>
              <a:spLocks noChangeArrowheads="1"/>
            </p:cNvSpPr>
            <p:nvPr/>
          </p:nvSpPr>
          <p:spPr bwMode="auto">
            <a:xfrm>
              <a:off x="451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H</a:t>
              </a:r>
            </a:p>
          </p:txBody>
        </p:sp>
        <p:sp>
          <p:nvSpPr>
            <p:cNvPr id="1043" name="Oval 12"/>
            <p:cNvSpPr>
              <a:spLocks noChangeArrowheads="1"/>
            </p:cNvSpPr>
            <p:nvPr/>
          </p:nvSpPr>
          <p:spPr bwMode="auto">
            <a:xfrm>
              <a:off x="475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I</a:t>
              </a:r>
            </a:p>
          </p:txBody>
        </p:sp>
        <p:sp>
          <p:nvSpPr>
            <p:cNvPr id="1044" name="Oval 13"/>
            <p:cNvSpPr>
              <a:spLocks noChangeArrowheads="1"/>
            </p:cNvSpPr>
            <p:nvPr/>
          </p:nvSpPr>
          <p:spPr bwMode="auto">
            <a:xfrm>
              <a:off x="499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J</a:t>
              </a:r>
            </a:p>
          </p:txBody>
        </p:sp>
        <p:sp>
          <p:nvSpPr>
            <p:cNvPr id="1045" name="Oval 14"/>
            <p:cNvSpPr>
              <a:spLocks noChangeArrowheads="1"/>
            </p:cNvSpPr>
            <p:nvPr/>
          </p:nvSpPr>
          <p:spPr bwMode="auto">
            <a:xfrm>
              <a:off x="4512"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M</a:t>
              </a:r>
            </a:p>
          </p:txBody>
        </p:sp>
        <p:sp>
          <p:nvSpPr>
            <p:cNvPr id="1046" name="Oval 15"/>
            <p:cNvSpPr>
              <a:spLocks noChangeArrowheads="1"/>
            </p:cNvSpPr>
            <p:nvPr/>
          </p:nvSpPr>
          <p:spPr bwMode="auto">
            <a:xfrm>
              <a:off x="3744"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L</a:t>
              </a:r>
            </a:p>
          </p:txBody>
        </p:sp>
        <p:sp>
          <p:nvSpPr>
            <p:cNvPr id="1047" name="Oval 16"/>
            <p:cNvSpPr>
              <a:spLocks noChangeArrowheads="1"/>
            </p:cNvSpPr>
            <p:nvPr/>
          </p:nvSpPr>
          <p:spPr bwMode="auto">
            <a:xfrm>
              <a:off x="3456"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K</a:t>
              </a:r>
            </a:p>
          </p:txBody>
        </p:sp>
        <p:sp>
          <p:nvSpPr>
            <p:cNvPr id="1048" name="Line 17"/>
            <p:cNvSpPr>
              <a:spLocks noChangeShapeType="1"/>
            </p:cNvSpPr>
            <p:nvPr/>
          </p:nvSpPr>
          <p:spPr bwMode="auto">
            <a:xfrm>
              <a:off x="4320" y="1008"/>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9" name="Line 18"/>
            <p:cNvSpPr>
              <a:spLocks noChangeShapeType="1"/>
            </p:cNvSpPr>
            <p:nvPr/>
          </p:nvSpPr>
          <p:spPr bwMode="auto">
            <a:xfrm>
              <a:off x="4320" y="134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0" name="Line 19"/>
            <p:cNvSpPr>
              <a:spLocks noChangeShapeType="1"/>
            </p:cNvSpPr>
            <p:nvPr/>
          </p:nvSpPr>
          <p:spPr bwMode="auto">
            <a:xfrm>
              <a:off x="4608" y="168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1" name="Line 20"/>
            <p:cNvSpPr>
              <a:spLocks noChangeShapeType="1"/>
            </p:cNvSpPr>
            <p:nvPr/>
          </p:nvSpPr>
          <p:spPr bwMode="auto">
            <a:xfrm flipH="1">
              <a:off x="3984" y="993"/>
              <a:ext cx="288" cy="1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2" name="Line 21"/>
            <p:cNvSpPr>
              <a:spLocks noChangeShapeType="1"/>
            </p:cNvSpPr>
            <p:nvPr/>
          </p:nvSpPr>
          <p:spPr bwMode="auto">
            <a:xfrm>
              <a:off x="4368" y="993"/>
              <a:ext cx="311" cy="1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3" name="Line 22"/>
            <p:cNvSpPr>
              <a:spLocks noChangeShapeType="1"/>
            </p:cNvSpPr>
            <p:nvPr/>
          </p:nvSpPr>
          <p:spPr bwMode="auto">
            <a:xfrm flipH="1">
              <a:off x="3792" y="1317"/>
              <a:ext cx="96"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 name="Line 23"/>
            <p:cNvSpPr>
              <a:spLocks noChangeShapeType="1"/>
            </p:cNvSpPr>
            <p:nvPr/>
          </p:nvSpPr>
          <p:spPr bwMode="auto">
            <a:xfrm>
              <a:off x="3984" y="1333"/>
              <a:ext cx="48" cy="1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 name="Line 24"/>
            <p:cNvSpPr>
              <a:spLocks noChangeShapeType="1"/>
            </p:cNvSpPr>
            <p:nvPr/>
          </p:nvSpPr>
          <p:spPr bwMode="auto">
            <a:xfrm flipH="1">
              <a:off x="3600" y="1673"/>
              <a:ext cx="96"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6" name="Line 25"/>
            <p:cNvSpPr>
              <a:spLocks noChangeShapeType="1"/>
            </p:cNvSpPr>
            <p:nvPr/>
          </p:nvSpPr>
          <p:spPr bwMode="auto">
            <a:xfrm>
              <a:off x="3792" y="1673"/>
              <a:ext cx="48"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7" name="Line 26"/>
            <p:cNvSpPr>
              <a:spLocks noChangeShapeType="1"/>
            </p:cNvSpPr>
            <p:nvPr/>
          </p:nvSpPr>
          <p:spPr bwMode="auto">
            <a:xfrm flipH="1">
              <a:off x="4608" y="1344"/>
              <a:ext cx="96"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8" name="Line 27"/>
            <p:cNvSpPr>
              <a:spLocks noChangeShapeType="1"/>
            </p:cNvSpPr>
            <p:nvPr/>
          </p:nvSpPr>
          <p:spPr bwMode="auto">
            <a:xfrm>
              <a:off x="4773" y="1344"/>
              <a:ext cx="25"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9" name="Line 28"/>
            <p:cNvSpPr>
              <a:spLocks noChangeShapeType="1"/>
            </p:cNvSpPr>
            <p:nvPr/>
          </p:nvSpPr>
          <p:spPr bwMode="auto">
            <a:xfrm>
              <a:off x="4819" y="1296"/>
              <a:ext cx="227"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28" name="Text Box 35"/>
          <p:cNvSpPr txBox="1">
            <a:spLocks noChangeArrowheads="1"/>
          </p:cNvSpPr>
          <p:nvPr/>
        </p:nvSpPr>
        <p:spPr bwMode="auto">
          <a:xfrm>
            <a:off x="237523" y="444992"/>
            <a:ext cx="5181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degree of a </a:t>
            </a:r>
            <a:r>
              <a:rPr lang="en-US" altLang="zh-CN" sz="2000" dirty="0" smtClean="0">
                <a:solidFill>
                  <a:schemeClr val="hlink"/>
                </a:solidFill>
                <a:latin typeface="Arial" pitchFamily="34" charset="0"/>
                <a:sym typeface="Wingdings" pitchFamily="2" charset="2"/>
              </a:rPr>
              <a:t>node</a:t>
            </a:r>
            <a:r>
              <a:rPr lang="zh-CN" altLang="en-US" sz="2000" dirty="0" smtClean="0">
                <a:solidFill>
                  <a:schemeClr val="hlink"/>
                </a:solidFill>
                <a:latin typeface="Arial" pitchFamily="34" charset="0"/>
                <a:sym typeface="Wingdings" pitchFamily="2" charset="2"/>
              </a:rPr>
              <a:t>（度）</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number of </a:t>
            </a:r>
            <a:r>
              <a:rPr lang="en-US" altLang="zh-CN" sz="2000" dirty="0" err="1">
                <a:latin typeface="Arial" pitchFamily="34" charset="0"/>
                <a:sym typeface="Wingdings" pitchFamily="2" charset="2"/>
              </a:rPr>
              <a:t>subtrees</a:t>
            </a:r>
            <a:r>
              <a:rPr lang="en-US" altLang="zh-CN" sz="2000" dirty="0">
                <a:latin typeface="Arial" pitchFamily="34" charset="0"/>
                <a:sym typeface="Wingdings" pitchFamily="2" charset="2"/>
              </a:rPr>
              <a:t> of the node.  For example, degree(A) = 3, degree(F) = 0.</a:t>
            </a:r>
            <a:endParaRPr lang="en-US" altLang="zh-CN" sz="2000" dirty="0">
              <a:latin typeface="Arial" pitchFamily="34" charset="0"/>
            </a:endParaRPr>
          </a:p>
        </p:txBody>
      </p:sp>
      <p:grpSp>
        <p:nvGrpSpPr>
          <p:cNvPr id="1029" name="Group 38"/>
          <p:cNvGrpSpPr>
            <a:grpSpLocks/>
          </p:cNvGrpSpPr>
          <p:nvPr/>
        </p:nvGrpSpPr>
        <p:grpSpPr bwMode="auto">
          <a:xfrm>
            <a:off x="223317" y="1729005"/>
            <a:ext cx="6324600" cy="731838"/>
            <a:chOff x="240" y="945"/>
            <a:chExt cx="3984" cy="461"/>
          </a:xfrm>
        </p:grpSpPr>
        <p:sp>
          <p:nvSpPr>
            <p:cNvPr id="1034" name="Text Box 36"/>
            <p:cNvSpPr txBox="1">
              <a:spLocks noChangeArrowheads="1"/>
            </p:cNvSpPr>
            <p:nvPr/>
          </p:nvSpPr>
          <p:spPr bwMode="auto">
            <a:xfrm>
              <a:off x="240" y="960"/>
              <a:ext cx="345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degree of a </a:t>
              </a:r>
              <a:r>
                <a:rPr lang="en-US" altLang="zh-CN" sz="2000" dirty="0" smtClean="0">
                  <a:solidFill>
                    <a:schemeClr val="hlink"/>
                  </a:solidFill>
                  <a:latin typeface="Arial" pitchFamily="34" charset="0"/>
                  <a:sym typeface="Wingdings" pitchFamily="2" charset="2"/>
                </a:rPr>
                <a:t>tree</a:t>
              </a:r>
              <a:r>
                <a:rPr lang="zh-CN" altLang="en-US" sz="2000" dirty="0" smtClean="0">
                  <a:solidFill>
                    <a:schemeClr val="hlink"/>
                  </a:solidFill>
                  <a:latin typeface="Arial" pitchFamily="34" charset="0"/>
                  <a:sym typeface="Wingdings" pitchFamily="2" charset="2"/>
                </a:rPr>
                <a:t>（深度）</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 </a:t>
              </a:r>
            </a:p>
            <a:p>
              <a:pPr eaLnBrk="1" hangingPunct="1"/>
              <a:r>
                <a:rPr lang="en-US" altLang="zh-CN" sz="2000" dirty="0">
                  <a:latin typeface="Arial" pitchFamily="34" charset="0"/>
                </a:rPr>
                <a:t>      For example, degree of this tree = </a:t>
              </a:r>
              <a:r>
                <a:rPr lang="en-US" altLang="zh-CN" sz="2000" dirty="0" smtClean="0">
                  <a:solidFill>
                    <a:srgbClr val="FF0000"/>
                  </a:solidFill>
                  <a:latin typeface="Arial" pitchFamily="34" charset="0"/>
                  <a:sym typeface="Wingdings" pitchFamily="2" charset="2"/>
                </a:rPr>
                <a:t>4 </a:t>
              </a:r>
              <a:r>
                <a:rPr lang="en-US" altLang="zh-CN" sz="2000" dirty="0">
                  <a:solidFill>
                    <a:srgbClr val="FF0000"/>
                  </a:solidFill>
                  <a:latin typeface="Arial" pitchFamily="34" charset="0"/>
                  <a:sym typeface="Wingdings" pitchFamily="2" charset="2"/>
                </a:rPr>
                <a:t>or </a:t>
              </a:r>
              <a:r>
                <a:rPr lang="en-US" altLang="zh-CN" sz="2000" dirty="0" smtClean="0">
                  <a:solidFill>
                    <a:srgbClr val="FF0000"/>
                  </a:solidFill>
                  <a:latin typeface="Arial" pitchFamily="34" charset="0"/>
                  <a:sym typeface="Wingdings" pitchFamily="2" charset="2"/>
                </a:rPr>
                <a:t>3</a:t>
              </a:r>
              <a:r>
                <a:rPr lang="en-US" altLang="zh-CN" sz="2000" dirty="0" smtClean="0">
                  <a:latin typeface="Arial" pitchFamily="34" charset="0"/>
                </a:rPr>
                <a:t>.</a:t>
              </a:r>
              <a:endParaRPr lang="en-US" altLang="zh-CN" sz="2000" dirty="0">
                <a:latin typeface="Arial" pitchFamily="34" charset="0"/>
              </a:endParaRPr>
            </a:p>
          </p:txBody>
        </p:sp>
        <p:graphicFrame>
          <p:nvGraphicFramePr>
            <p:cNvPr id="1026" name="Object 37"/>
            <p:cNvGraphicFramePr>
              <a:graphicFrameLocks noChangeAspect="1"/>
            </p:cNvGraphicFramePr>
            <p:nvPr>
              <p:extLst>
                <p:ext uri="{D42A27DB-BD31-4B8C-83A1-F6EECF244321}">
                  <p14:modId xmlns:p14="http://schemas.microsoft.com/office/powerpoint/2010/main" val="2837476913"/>
                </p:ext>
              </p:extLst>
            </p:nvPr>
          </p:nvGraphicFramePr>
          <p:xfrm>
            <a:off x="2545" y="945"/>
            <a:ext cx="1679" cy="299"/>
          </p:xfrm>
          <a:graphic>
            <a:graphicData uri="http://schemas.openxmlformats.org/presentationml/2006/ole">
              <mc:AlternateContent xmlns:mc="http://schemas.openxmlformats.org/markup-compatibility/2006">
                <mc:Choice xmlns:v="urn:schemas-microsoft-com:vml" Requires="v">
                  <p:oleObj spid="_x0000_s12303" name="公式" r:id="rId3" imgW="1562040" imgH="279360" progId="Equation.3">
                    <p:embed/>
                  </p:oleObj>
                </mc:Choice>
                <mc:Fallback>
                  <p:oleObj name="公式" r:id="rId3" imgW="1562040" imgH="279360" progId="Equation.3">
                    <p:embed/>
                    <p:pic>
                      <p:nvPicPr>
                        <p:cNvPr id="0" name=""/>
                        <p:cNvPicPr>
                          <a:picLocks noChangeAspect="1" noChangeArrowheads="1"/>
                        </p:cNvPicPr>
                        <p:nvPr/>
                      </p:nvPicPr>
                      <p:blipFill>
                        <a:blip r:embed="rId4"/>
                        <a:srcRect/>
                        <a:stretch>
                          <a:fillRect/>
                        </a:stretch>
                      </p:blipFill>
                      <p:spPr bwMode="auto">
                        <a:xfrm>
                          <a:off x="2545" y="945"/>
                          <a:ext cx="167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30" name="Text Box 39"/>
          <p:cNvSpPr txBox="1">
            <a:spLocks noChangeArrowheads="1"/>
          </p:cNvSpPr>
          <p:nvPr/>
        </p:nvSpPr>
        <p:spPr bwMode="auto">
          <a:xfrm>
            <a:off x="253289" y="4713890"/>
            <a:ext cx="800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leaf ( terminal node </a:t>
            </a:r>
            <a:r>
              <a:rPr lang="en-US" altLang="zh-CN" sz="2000" dirty="0" smtClean="0">
                <a:solidFill>
                  <a:schemeClr val="hlink"/>
                </a:solidFill>
                <a:latin typeface="Arial" pitchFamily="34" charset="0"/>
                <a:sym typeface="Wingdings" pitchFamily="2" charset="2"/>
              </a:rPr>
              <a:t>)</a:t>
            </a:r>
            <a:r>
              <a:rPr lang="zh-CN" altLang="en-US" sz="2000" dirty="0" smtClean="0">
                <a:solidFill>
                  <a:schemeClr val="hlink"/>
                </a:solidFill>
                <a:latin typeface="Arial" pitchFamily="34" charset="0"/>
                <a:sym typeface="Wingdings" pitchFamily="2" charset="2"/>
              </a:rPr>
              <a:t>（叶子节点）</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a node with degree 0 (no children).</a:t>
            </a:r>
            <a:endParaRPr lang="en-US" altLang="zh-CN" sz="2000" dirty="0">
              <a:latin typeface="Arial" pitchFamily="34" charset="0"/>
            </a:endParaRPr>
          </a:p>
        </p:txBody>
      </p:sp>
      <p:sp>
        <p:nvSpPr>
          <p:cNvPr id="1031" name="Text Box 40"/>
          <p:cNvSpPr txBox="1">
            <a:spLocks noChangeArrowheads="1"/>
          </p:cNvSpPr>
          <p:nvPr/>
        </p:nvSpPr>
        <p:spPr bwMode="auto">
          <a:xfrm>
            <a:off x="253289" y="2667000"/>
            <a:ext cx="61438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smtClean="0">
                <a:solidFill>
                  <a:schemeClr val="hlink"/>
                </a:solidFill>
                <a:latin typeface="Arial" pitchFamily="34" charset="0"/>
                <a:sym typeface="Wingdings" pitchFamily="2" charset="2"/>
              </a:rPr>
              <a:t>Parent</a:t>
            </a:r>
            <a:r>
              <a:rPr lang="zh-CN" altLang="en-US" sz="2000" dirty="0" smtClean="0">
                <a:solidFill>
                  <a:schemeClr val="hlink"/>
                </a:solidFill>
                <a:latin typeface="Arial" pitchFamily="34" charset="0"/>
                <a:sym typeface="Wingdings" pitchFamily="2" charset="2"/>
              </a:rPr>
              <a:t>（父）</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a node that has </a:t>
            </a:r>
            <a:r>
              <a:rPr lang="en-US" altLang="zh-CN" sz="2000" dirty="0" err="1">
                <a:latin typeface="Arial" pitchFamily="34" charset="0"/>
                <a:sym typeface="Wingdings" pitchFamily="2" charset="2"/>
              </a:rPr>
              <a:t>subtrees</a:t>
            </a:r>
            <a:r>
              <a:rPr lang="en-US" altLang="zh-CN" sz="2000" dirty="0">
                <a:latin typeface="Arial" pitchFamily="34" charset="0"/>
                <a:sym typeface="Wingdings" pitchFamily="2" charset="2"/>
              </a:rPr>
              <a:t>.</a:t>
            </a:r>
            <a:endParaRPr lang="en-US" altLang="zh-CN" sz="2000" dirty="0">
              <a:latin typeface="Arial" pitchFamily="34" charset="0"/>
            </a:endParaRPr>
          </a:p>
        </p:txBody>
      </p:sp>
      <p:sp>
        <p:nvSpPr>
          <p:cNvPr id="1032" name="Text Box 41"/>
          <p:cNvSpPr txBox="1">
            <a:spLocks noChangeArrowheads="1"/>
          </p:cNvSpPr>
          <p:nvPr/>
        </p:nvSpPr>
        <p:spPr bwMode="auto">
          <a:xfrm>
            <a:off x="253288" y="3352800"/>
            <a:ext cx="73598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children </a:t>
            </a:r>
            <a:r>
              <a:rPr lang="zh-CN" altLang="en-US" sz="2000" dirty="0" smtClean="0">
                <a:solidFill>
                  <a:schemeClr val="hlink"/>
                </a:solidFill>
                <a:latin typeface="Arial" pitchFamily="34" charset="0"/>
                <a:sym typeface="Wingdings" pitchFamily="2" charset="2"/>
              </a:rPr>
              <a:t>（子）</a:t>
            </a:r>
            <a:r>
              <a:rPr lang="en-US" altLang="zh-CN" sz="2000" dirty="0" smtClean="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the roots of the </a:t>
            </a:r>
            <a:r>
              <a:rPr lang="en-US" altLang="zh-CN" sz="2000" dirty="0" err="1">
                <a:latin typeface="Arial" pitchFamily="34" charset="0"/>
                <a:sym typeface="Wingdings" pitchFamily="2" charset="2"/>
              </a:rPr>
              <a:t>subtrees</a:t>
            </a:r>
            <a:r>
              <a:rPr lang="en-US" altLang="zh-CN" sz="2000" dirty="0">
                <a:latin typeface="Arial" pitchFamily="34" charset="0"/>
                <a:sym typeface="Wingdings" pitchFamily="2" charset="2"/>
              </a:rPr>
              <a:t> of a parent.</a:t>
            </a:r>
            <a:endParaRPr lang="en-US" altLang="zh-CN" sz="2000" dirty="0">
              <a:latin typeface="Arial" pitchFamily="34" charset="0"/>
            </a:endParaRPr>
          </a:p>
        </p:txBody>
      </p:sp>
      <p:sp>
        <p:nvSpPr>
          <p:cNvPr id="1033" name="Text Box 42"/>
          <p:cNvSpPr txBox="1">
            <a:spLocks noChangeArrowheads="1"/>
          </p:cNvSpPr>
          <p:nvPr/>
        </p:nvSpPr>
        <p:spPr bwMode="auto">
          <a:xfrm>
            <a:off x="253289" y="4033345"/>
            <a:ext cx="69820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smtClean="0">
                <a:solidFill>
                  <a:schemeClr val="hlink"/>
                </a:solidFill>
                <a:latin typeface="Arial" pitchFamily="34" charset="0"/>
                <a:sym typeface="Wingdings" pitchFamily="2" charset="2"/>
              </a:rPr>
              <a:t>Siblings</a:t>
            </a:r>
            <a:r>
              <a:rPr lang="zh-CN" altLang="en-US" sz="2000" dirty="0" smtClean="0">
                <a:solidFill>
                  <a:schemeClr val="hlink"/>
                </a:solidFill>
                <a:latin typeface="Arial" pitchFamily="34" charset="0"/>
                <a:sym typeface="Wingdings" pitchFamily="2" charset="2"/>
              </a:rPr>
              <a:t>（兄弟）</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children of the same parent.</a:t>
            </a:r>
            <a:endParaRPr lang="en-US" altLang="zh-CN" sz="2000" dirty="0">
              <a:latin typeface="Arial" pitchFamily="34" charset="0"/>
            </a:endParaRPr>
          </a:p>
        </p:txBody>
      </p:sp>
    </p:spTree>
    <p:extLst>
      <p:ext uri="{BB962C8B-B14F-4D97-AF65-F5344CB8AC3E}">
        <p14:creationId xmlns:p14="http://schemas.microsoft.com/office/powerpoint/2010/main" val="6068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smtClean="0"/>
              <a:t>后序遍历表达式</a:t>
            </a:r>
            <a:r>
              <a:rPr lang="zh-CN" altLang="en-US" dirty="0" smtClean="0"/>
              <a:t>树</a:t>
            </a:r>
            <a:r>
              <a:rPr lang="en-US" altLang="zh-CN" dirty="0"/>
              <a:t>-</a:t>
            </a:r>
            <a:r>
              <a:rPr lang="zh-CN" altLang="en-US" dirty="0"/>
              <a:t>后缀表达式</a:t>
            </a:r>
            <a:endParaRPr lang="zh-CN" altLang="en-US" dirty="0"/>
          </a:p>
        </p:txBody>
      </p:sp>
      <p:sp>
        <p:nvSpPr>
          <p:cNvPr id="1254403" name="Rectangle 3"/>
          <p:cNvSpPr>
            <a:spLocks noChangeArrowheads="1"/>
          </p:cNvSpPr>
          <p:nvPr/>
        </p:nvSpPr>
        <p:spPr bwMode="auto">
          <a:xfrm>
            <a:off x="5562600" y="1371600"/>
            <a:ext cx="33924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8438" indent="-198438"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514350" indent="-514350" eaLnBrk="1" hangingPunct="1">
              <a:spcBef>
                <a:spcPct val="20000"/>
              </a:spcBef>
              <a:buSzPct val="75000"/>
              <a:buFont typeface="+mj-lt"/>
              <a:buAutoNum type="alphaLcParenR"/>
            </a:pPr>
            <a:r>
              <a:rPr lang="en-US" altLang="zh-CN" sz="3200" dirty="0">
                <a:latin typeface="Times New Roman" pitchFamily="18" charset="0"/>
              </a:rPr>
              <a:t>ab*cd/+</a:t>
            </a:r>
          </a:p>
          <a:p>
            <a:pPr marL="514350" indent="-514350" eaLnBrk="1" hangingPunct="1">
              <a:spcBef>
                <a:spcPct val="20000"/>
              </a:spcBef>
              <a:buSzPct val="75000"/>
              <a:buFont typeface="+mj-lt"/>
              <a:buAutoNum type="alphaLcParenR"/>
            </a:pPr>
            <a:r>
              <a:rPr lang="en-US" altLang="zh-CN" sz="3200" dirty="0" err="1">
                <a:latin typeface="Times New Roman" pitchFamily="18" charset="0"/>
              </a:rPr>
              <a:t>ab+c+d</a:t>
            </a:r>
            <a:r>
              <a:rPr lang="en-US" altLang="zh-CN" sz="3200" dirty="0">
                <a:latin typeface="Times New Roman" pitchFamily="18" charset="0"/>
              </a:rPr>
              <a:t>+</a:t>
            </a:r>
          </a:p>
          <a:p>
            <a:pPr marL="514350" indent="-514350" eaLnBrk="1" hangingPunct="1">
              <a:spcBef>
                <a:spcPct val="20000"/>
              </a:spcBef>
              <a:buSzPct val="75000"/>
              <a:buFont typeface="+mj-lt"/>
              <a:buAutoNum type="alphaLcParenR"/>
            </a:pPr>
            <a:r>
              <a:rPr lang="en-US" altLang="zh-CN" sz="3200" dirty="0">
                <a:latin typeface="Times New Roman" pitchFamily="18" charset="0"/>
              </a:rPr>
              <a:t>a-</a:t>
            </a:r>
            <a:r>
              <a:rPr lang="en-US" altLang="zh-CN" sz="3200" dirty="0" err="1">
                <a:latin typeface="Times New Roman" pitchFamily="18" charset="0"/>
              </a:rPr>
              <a:t>xy</a:t>
            </a:r>
            <a:r>
              <a:rPr lang="en-US" altLang="zh-CN" sz="3200" dirty="0">
                <a:latin typeface="Times New Roman" pitchFamily="18" charset="0"/>
              </a:rPr>
              <a:t>++</a:t>
            </a:r>
            <a:r>
              <a:rPr lang="en-US" altLang="zh-CN" sz="3200" dirty="0" err="1">
                <a:latin typeface="Times New Roman" pitchFamily="18" charset="0"/>
              </a:rPr>
              <a:t>b+ca</a:t>
            </a:r>
            <a:r>
              <a:rPr lang="en-US" altLang="zh-CN" sz="3200" dirty="0">
                <a:latin typeface="Times New Roman" pitchFamily="18" charset="0"/>
              </a:rPr>
              <a:t>**/</a:t>
            </a:r>
          </a:p>
          <a:p>
            <a:pPr eaLnBrk="1" hangingPunct="1">
              <a:spcBef>
                <a:spcPct val="20000"/>
              </a:spcBef>
              <a:buClr>
                <a:srgbClr val="FF3300"/>
              </a:buClr>
              <a:buSzPct val="75000"/>
              <a:buFont typeface="Wingdings" pitchFamily="2" charset="2"/>
              <a:buChar char="m"/>
            </a:pPr>
            <a:r>
              <a:rPr lang="zh-CN" altLang="en-US" sz="3200" dirty="0" smtClean="0">
                <a:solidFill>
                  <a:srgbClr val="0000FF"/>
                </a:solidFill>
                <a:latin typeface="Times New Roman" pitchFamily="18" charset="0"/>
              </a:rPr>
              <a:t>计算机</a:t>
            </a:r>
            <a:r>
              <a:rPr lang="zh-CN" altLang="en-US" sz="3200" dirty="0">
                <a:solidFill>
                  <a:srgbClr val="0000FF"/>
                </a:solidFill>
                <a:latin typeface="Times New Roman" pitchFamily="18" charset="0"/>
              </a:rPr>
              <a:t>计算非常方便</a:t>
            </a:r>
          </a:p>
        </p:txBody>
      </p:sp>
      <p:pic>
        <p:nvPicPr>
          <p:cNvPr id="95236" name="Picture 4" descr="expr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 y="1455738"/>
            <a:ext cx="5349875"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63206C6-AFAC-4287-B842-71E3E5453530}" type="slidenum">
              <a:rPr lang="en-US" altLang="en-US" smtClean="0">
                <a:solidFill>
                  <a:srgbClr val="4B4B4B"/>
                </a:solidFill>
              </a:rPr>
              <a:pPr eaLnBrk="1" hangingPunct="1"/>
              <a:t>60</a:t>
            </a:fld>
            <a:endParaRPr lang="en-US" altLang="en-US" smtClean="0">
              <a:solidFill>
                <a:srgbClr val="4B4B4B"/>
              </a:solidFill>
            </a:endParaRPr>
          </a:p>
        </p:txBody>
      </p:sp>
    </p:spTree>
    <p:extLst>
      <p:ext uri="{BB962C8B-B14F-4D97-AF65-F5344CB8AC3E}">
        <p14:creationId xmlns:p14="http://schemas.microsoft.com/office/powerpoint/2010/main" val="2978720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4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mtClean="0"/>
              <a:t>输出完全括号化的中缀表达式</a:t>
            </a:r>
          </a:p>
        </p:txBody>
      </p:sp>
      <p:sp>
        <p:nvSpPr>
          <p:cNvPr id="96259" name="Rectangle 3"/>
          <p:cNvSpPr>
            <a:spLocks noGrp="1" noChangeArrowheads="1"/>
          </p:cNvSpPr>
          <p:nvPr>
            <p:ph type="body" idx="1"/>
          </p:nvPr>
        </p:nvSpPr>
        <p:spPr/>
        <p:txBody>
          <a:bodyPr/>
          <a:lstStyle/>
          <a:p>
            <a:pPr eaLnBrk="1" hangingPunct="1">
              <a:lnSpc>
                <a:spcPct val="90000"/>
              </a:lnSpc>
              <a:buClrTx/>
              <a:buFontTx/>
              <a:buNone/>
            </a:pPr>
            <a:r>
              <a:rPr lang="en-US" altLang="zh-CN" sz="2400" smtClean="0">
                <a:solidFill>
                  <a:srgbClr val="0000FF"/>
                </a:solidFill>
                <a:latin typeface="Tahoma" pitchFamily="34" charset="0"/>
              </a:rPr>
              <a:t>template &lt;class T&gt;</a:t>
            </a:r>
          </a:p>
          <a:p>
            <a:pPr eaLnBrk="1" hangingPunct="1">
              <a:lnSpc>
                <a:spcPct val="90000"/>
              </a:lnSpc>
              <a:buClrTx/>
              <a:buFontTx/>
              <a:buNone/>
            </a:pPr>
            <a:r>
              <a:rPr lang="en-US" altLang="zh-CN" sz="2400" smtClean="0">
                <a:solidFill>
                  <a:srgbClr val="0000FF"/>
                </a:solidFill>
                <a:latin typeface="Tahoma" pitchFamily="34" charset="0"/>
              </a:rPr>
              <a:t>void Infix(BinaryTreeNode&lt;T&gt; *t)</a:t>
            </a:r>
          </a:p>
          <a:p>
            <a:pPr eaLnBrk="1" hangingPunct="1">
              <a:lnSpc>
                <a:spcPct val="90000"/>
              </a:lnSpc>
              <a:buClrTx/>
              <a:buFontTx/>
              <a:buNone/>
            </a:pPr>
            <a:r>
              <a:rPr lang="en-US" altLang="zh-CN" sz="2400" smtClean="0">
                <a:solidFill>
                  <a:srgbClr val="0000FF"/>
                </a:solidFill>
                <a:latin typeface="Tahoma" pitchFamily="34" charset="0"/>
              </a:rPr>
              <a:t>{</a:t>
            </a:r>
            <a:r>
              <a:rPr lang="en-US" altLang="zh-CN" sz="2400" smtClean="0">
                <a:solidFill>
                  <a:srgbClr val="008000"/>
                </a:solidFill>
                <a:latin typeface="Tahoma" pitchFamily="34" charset="0"/>
              </a:rPr>
              <a:t>// Output infix form of expression.</a:t>
            </a:r>
          </a:p>
          <a:p>
            <a:pPr eaLnBrk="1" hangingPunct="1">
              <a:lnSpc>
                <a:spcPct val="90000"/>
              </a:lnSpc>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if (t) {cout &lt;&lt; '(';</a:t>
            </a:r>
          </a:p>
          <a:p>
            <a:pPr eaLnBrk="1" hangingPunct="1">
              <a:lnSpc>
                <a:spcPct val="90000"/>
              </a:lnSpc>
              <a:buClrTx/>
              <a:buFontTx/>
              <a:buNone/>
            </a:pPr>
            <a:r>
              <a:rPr lang="en-US" altLang="zh-CN" sz="2400" smtClean="0">
                <a:solidFill>
                  <a:srgbClr val="0000FF"/>
                </a:solidFill>
                <a:latin typeface="Tahoma" pitchFamily="34" charset="0"/>
              </a:rPr>
              <a:t>           Infix(t-&gt;LeftChild);  </a:t>
            </a:r>
            <a:r>
              <a:rPr lang="en-US" altLang="zh-CN" sz="2400" smtClean="0">
                <a:solidFill>
                  <a:srgbClr val="008000"/>
                </a:solidFill>
                <a:latin typeface="Tahoma" pitchFamily="34" charset="0"/>
              </a:rPr>
              <a:t>// left operand</a:t>
            </a:r>
          </a:p>
          <a:p>
            <a:pPr eaLnBrk="1" hangingPunct="1">
              <a:lnSpc>
                <a:spcPct val="90000"/>
              </a:lnSpc>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cout &lt;&lt; t-&gt;data;</a:t>
            </a:r>
            <a:r>
              <a:rPr lang="en-US" altLang="zh-CN" sz="2400" smtClean="0">
                <a:solidFill>
                  <a:srgbClr val="008000"/>
                </a:solidFill>
                <a:latin typeface="Tahoma" pitchFamily="34" charset="0"/>
              </a:rPr>
              <a:t>      // operator</a:t>
            </a:r>
          </a:p>
          <a:p>
            <a:pPr eaLnBrk="1" hangingPunct="1">
              <a:lnSpc>
                <a:spcPct val="90000"/>
              </a:lnSpc>
              <a:buClrTx/>
              <a:buFontTx/>
              <a:buNone/>
            </a:pPr>
            <a:r>
              <a:rPr lang="en-US" altLang="zh-CN" sz="2400" smtClean="0">
                <a:solidFill>
                  <a:srgbClr val="0000FF"/>
                </a:solidFill>
                <a:latin typeface="Tahoma" pitchFamily="34" charset="0"/>
              </a:rPr>
              <a:t>           Infix(t-&gt;RightChild);</a:t>
            </a:r>
            <a:r>
              <a:rPr lang="en-US" altLang="zh-CN" sz="2400" smtClean="0">
                <a:solidFill>
                  <a:srgbClr val="008000"/>
                </a:solidFill>
                <a:latin typeface="Tahoma" pitchFamily="34" charset="0"/>
              </a:rPr>
              <a:t> // right operand</a:t>
            </a:r>
          </a:p>
          <a:p>
            <a:pPr eaLnBrk="1" hangingPunct="1">
              <a:lnSpc>
                <a:spcPct val="90000"/>
              </a:lnSpc>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cout &lt;&lt; ')';}</a:t>
            </a:r>
          </a:p>
          <a:p>
            <a:pPr eaLnBrk="1" hangingPunct="1">
              <a:lnSpc>
                <a:spcPct val="90000"/>
              </a:lnSpc>
              <a:buClrTx/>
              <a:buFontTx/>
              <a:buNone/>
            </a:pPr>
            <a:r>
              <a:rPr lang="en-US" altLang="zh-CN" sz="2400" smtClean="0">
                <a:solidFill>
                  <a:srgbClr val="0000FF"/>
                </a:solidFill>
                <a:latin typeface="Tahoma" pitchFamily="34" charset="0"/>
              </a:rPr>
              <a:t>}</a:t>
            </a:r>
          </a:p>
          <a:p>
            <a:pPr eaLnBrk="1" hangingPunct="1">
              <a:lnSpc>
                <a:spcPct val="90000"/>
              </a:lnSpc>
            </a:pPr>
            <a:endParaRPr lang="en-US" altLang="zh-CN" smtClean="0">
              <a:solidFill>
                <a:srgbClr val="0000FF"/>
              </a:solidFill>
            </a:endParaRPr>
          </a:p>
        </p:txBody>
      </p:sp>
      <p:sp>
        <p:nvSpPr>
          <p:cNvPr id="9626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7CBE00E-AE3D-4DB6-9A55-A76BCA143964}" type="slidenum">
              <a:rPr lang="en-US" altLang="en-US" smtClean="0">
                <a:solidFill>
                  <a:srgbClr val="4B4B4B"/>
                </a:solidFill>
              </a:rPr>
              <a:pPr eaLnBrk="1" hangingPunct="1"/>
              <a:t>61</a:t>
            </a:fld>
            <a:endParaRPr lang="en-US" altLang="en-US" smtClean="0">
              <a:solidFill>
                <a:srgbClr val="4B4B4B"/>
              </a:solidFill>
            </a:endParaRPr>
          </a:p>
        </p:txBody>
      </p:sp>
    </p:spTree>
    <p:extLst>
      <p:ext uri="{BB962C8B-B14F-4D97-AF65-F5344CB8AC3E}">
        <p14:creationId xmlns:p14="http://schemas.microsoft.com/office/powerpoint/2010/main" val="39480866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逐层遍历（宽度优先）</a:t>
            </a:r>
          </a:p>
        </p:txBody>
      </p:sp>
      <p:sp>
        <p:nvSpPr>
          <p:cNvPr id="97283" name="Rectangle 3"/>
          <p:cNvSpPr>
            <a:spLocks noGrp="1" noChangeArrowheads="1"/>
          </p:cNvSpPr>
          <p:nvPr>
            <p:ph type="body" idx="1"/>
          </p:nvPr>
        </p:nvSpPr>
        <p:spPr>
          <a:xfrm>
            <a:off x="742950" y="1331037"/>
            <a:ext cx="7772400" cy="5207876"/>
          </a:xfrm>
        </p:spPr>
        <p:txBody>
          <a:bodyPr>
            <a:normAutofit fontScale="77500" lnSpcReduction="20000"/>
          </a:bodyPr>
          <a:lstStyle/>
          <a:p>
            <a:pPr eaLnBrk="1" hangingPunct="1"/>
            <a:r>
              <a:rPr lang="zh-CN" altLang="en-US" dirty="0" smtClean="0"/>
              <a:t>根</a:t>
            </a:r>
            <a:r>
              <a:rPr lang="zh-CN" altLang="en-US" dirty="0" smtClean="0">
                <a:sym typeface="Wingdings" pitchFamily="2" charset="2"/>
              </a:rPr>
              <a:t>叶逐层，同层由左至右</a:t>
            </a:r>
          </a:p>
          <a:p>
            <a:pPr eaLnBrk="1" hangingPunct="1">
              <a:spcBef>
                <a:spcPct val="10000"/>
              </a:spcBef>
              <a:buClrTx/>
              <a:buFontTx/>
              <a:buNone/>
            </a:pPr>
            <a:r>
              <a:rPr lang="en-US" altLang="zh-CN" dirty="0" smtClean="0">
                <a:solidFill>
                  <a:srgbClr val="0000FF"/>
                </a:solidFill>
                <a:latin typeface="Tahoma" pitchFamily="34" charset="0"/>
              </a:rPr>
              <a:t>template &lt;class T&gt;</a:t>
            </a:r>
          </a:p>
          <a:p>
            <a:pPr eaLnBrk="1" hangingPunct="1">
              <a:spcBef>
                <a:spcPct val="10000"/>
              </a:spcBef>
              <a:buClrTx/>
              <a:buFontTx/>
              <a:buNone/>
            </a:pPr>
            <a:r>
              <a:rPr lang="en-US" altLang="zh-CN" dirty="0" smtClean="0">
                <a:solidFill>
                  <a:srgbClr val="0000FF"/>
                </a:solidFill>
                <a:latin typeface="Tahoma" pitchFamily="34" charset="0"/>
              </a:rPr>
              <a:t>void </a:t>
            </a:r>
            <a:r>
              <a:rPr lang="en-US" altLang="zh-CN" dirty="0" err="1" smtClean="0">
                <a:solidFill>
                  <a:srgbClr val="0000FF"/>
                </a:solidFill>
                <a:latin typeface="Tahoma" pitchFamily="34" charset="0"/>
              </a:rPr>
              <a:t>LevelOrder</a:t>
            </a:r>
            <a:r>
              <a:rPr lang="en-US" altLang="zh-CN" dirty="0" smtClean="0">
                <a:solidFill>
                  <a:srgbClr val="0000FF"/>
                </a:solidFill>
                <a:latin typeface="Tahoma" pitchFamily="34" charset="0"/>
              </a:rPr>
              <a:t>(</a:t>
            </a:r>
            <a:r>
              <a:rPr lang="en-US" altLang="zh-CN" dirty="0" err="1" smtClean="0">
                <a:solidFill>
                  <a:srgbClr val="0000FF"/>
                </a:solidFill>
                <a:latin typeface="Tahoma" pitchFamily="34" charset="0"/>
              </a:rPr>
              <a:t>BinaryTreeNode</a:t>
            </a:r>
            <a:r>
              <a:rPr lang="en-US" altLang="zh-CN" dirty="0" smtClean="0">
                <a:solidFill>
                  <a:srgbClr val="0000FF"/>
                </a:solidFill>
                <a:latin typeface="Tahoma" pitchFamily="34" charset="0"/>
              </a:rPr>
              <a:t>&lt;T&gt; *t)</a:t>
            </a:r>
          </a:p>
          <a:p>
            <a:pPr eaLnBrk="1" hangingPunct="1">
              <a:spcBef>
                <a:spcPct val="10000"/>
              </a:spcBef>
              <a:buClrTx/>
              <a:buFontTx/>
              <a:buNone/>
            </a:pPr>
            <a:r>
              <a:rPr lang="en-US" altLang="zh-CN" dirty="0" smtClean="0">
                <a:solidFill>
                  <a:srgbClr val="0000FF"/>
                </a:solidFill>
                <a:latin typeface="Tahoma" pitchFamily="34" charset="0"/>
              </a:rPr>
              <a:t>{</a:t>
            </a:r>
            <a:r>
              <a:rPr lang="en-US" altLang="zh-CN" dirty="0" smtClean="0">
                <a:solidFill>
                  <a:srgbClr val="008000"/>
                </a:solidFill>
                <a:latin typeface="Tahoma" pitchFamily="34" charset="0"/>
              </a:rPr>
              <a:t>// Level-order traversal of *t.</a:t>
            </a:r>
          </a:p>
          <a:p>
            <a:pPr eaLnBrk="1" hangingPunct="1">
              <a:spcBef>
                <a:spcPct val="10000"/>
              </a:spcBef>
              <a:buClrTx/>
              <a:buFontTx/>
              <a:buNone/>
            </a:pPr>
            <a:r>
              <a:rPr lang="en-US" altLang="zh-CN" dirty="0" smtClean="0">
                <a:solidFill>
                  <a:srgbClr val="008000"/>
                </a:solidFill>
                <a:latin typeface="Tahoma" pitchFamily="34" charset="0"/>
              </a:rPr>
              <a:t>   </a:t>
            </a:r>
            <a:r>
              <a:rPr lang="en-US" altLang="zh-CN" dirty="0" err="1" smtClean="0">
                <a:solidFill>
                  <a:srgbClr val="0000FF"/>
                </a:solidFill>
                <a:latin typeface="Tahoma" pitchFamily="34" charset="0"/>
              </a:rPr>
              <a:t>LinkedQueue</a:t>
            </a:r>
            <a:r>
              <a:rPr lang="en-US" altLang="zh-CN" dirty="0" smtClean="0">
                <a:solidFill>
                  <a:srgbClr val="0000FF"/>
                </a:solidFill>
                <a:latin typeface="Tahoma" pitchFamily="34" charset="0"/>
              </a:rPr>
              <a:t>&lt;</a:t>
            </a:r>
            <a:r>
              <a:rPr lang="en-US" altLang="zh-CN" dirty="0" err="1" smtClean="0">
                <a:solidFill>
                  <a:srgbClr val="0000FF"/>
                </a:solidFill>
                <a:latin typeface="Tahoma" pitchFamily="34" charset="0"/>
              </a:rPr>
              <a:t>BinaryTreeNode</a:t>
            </a:r>
            <a:r>
              <a:rPr lang="en-US" altLang="zh-CN" dirty="0" smtClean="0">
                <a:solidFill>
                  <a:srgbClr val="0000FF"/>
                </a:solidFill>
                <a:latin typeface="Tahoma" pitchFamily="34" charset="0"/>
              </a:rPr>
              <a:t>&lt;T&gt;*&gt; Q;</a:t>
            </a:r>
          </a:p>
          <a:p>
            <a:pPr eaLnBrk="1" hangingPunct="1">
              <a:spcBef>
                <a:spcPct val="10000"/>
              </a:spcBef>
              <a:buClrTx/>
              <a:buFontTx/>
              <a:buNone/>
            </a:pPr>
            <a:r>
              <a:rPr lang="en-US" altLang="zh-CN" dirty="0" smtClean="0">
                <a:solidFill>
                  <a:srgbClr val="008000"/>
                </a:solidFill>
                <a:latin typeface="Tahoma" pitchFamily="34" charset="0"/>
              </a:rPr>
              <a:t>   </a:t>
            </a:r>
            <a:r>
              <a:rPr lang="en-US" altLang="zh-CN" dirty="0" smtClean="0">
                <a:solidFill>
                  <a:srgbClr val="0000FF"/>
                </a:solidFill>
                <a:latin typeface="Tahoma" pitchFamily="34" charset="0"/>
              </a:rPr>
              <a:t>while (t) {</a:t>
            </a:r>
          </a:p>
          <a:p>
            <a:pPr eaLnBrk="1" hangingPunct="1">
              <a:spcBef>
                <a:spcPct val="10000"/>
              </a:spcBef>
              <a:buClrTx/>
              <a:buFontTx/>
              <a:buNone/>
            </a:pPr>
            <a:r>
              <a:rPr lang="en-US" altLang="zh-CN" dirty="0" smtClean="0">
                <a:solidFill>
                  <a:srgbClr val="0000FF"/>
                </a:solidFill>
                <a:latin typeface="Tahoma" pitchFamily="34" charset="0"/>
              </a:rPr>
              <a:t>      Visit(t);  </a:t>
            </a:r>
            <a:r>
              <a:rPr lang="en-US" altLang="zh-CN" dirty="0" smtClean="0">
                <a:solidFill>
                  <a:srgbClr val="008000"/>
                </a:solidFill>
                <a:latin typeface="Tahoma" pitchFamily="34" charset="0"/>
              </a:rPr>
              <a:t>// visit </a:t>
            </a:r>
            <a:r>
              <a:rPr lang="en-US" altLang="zh-CN" dirty="0" smtClean="0">
                <a:solidFill>
                  <a:srgbClr val="008000"/>
                </a:solidFill>
                <a:latin typeface="Tahoma" pitchFamily="34" charset="0"/>
              </a:rPr>
              <a:t>t</a:t>
            </a:r>
          </a:p>
          <a:p>
            <a:pPr>
              <a:buNone/>
            </a:pPr>
            <a:r>
              <a:rPr lang="en-US" altLang="zh-CN" dirty="0">
                <a:solidFill>
                  <a:srgbClr val="008000"/>
                </a:solidFill>
                <a:latin typeface="Tahoma" pitchFamily="34" charset="0"/>
              </a:rPr>
              <a:t> // put t's children on queue</a:t>
            </a:r>
          </a:p>
          <a:p>
            <a:pPr>
              <a:spcBef>
                <a:spcPct val="10000"/>
              </a:spcBef>
              <a:buNone/>
            </a:pPr>
            <a:r>
              <a:rPr lang="en-US" altLang="zh-CN" dirty="0">
                <a:solidFill>
                  <a:srgbClr val="008000"/>
                </a:solidFill>
                <a:latin typeface="Tahoma" pitchFamily="34" charset="0"/>
              </a:rPr>
              <a:t>      </a:t>
            </a:r>
            <a:r>
              <a:rPr lang="en-US" altLang="zh-CN" dirty="0">
                <a:solidFill>
                  <a:srgbClr val="0000FF"/>
                </a:solidFill>
                <a:latin typeface="Tahoma" pitchFamily="34" charset="0"/>
              </a:rPr>
              <a:t>if (t-&gt;</a:t>
            </a:r>
            <a:r>
              <a:rPr lang="en-US" altLang="zh-CN" dirty="0" err="1">
                <a:solidFill>
                  <a:srgbClr val="0000FF"/>
                </a:solidFill>
                <a:latin typeface="Tahoma" pitchFamily="34" charset="0"/>
              </a:rPr>
              <a:t>LeftChild</a:t>
            </a:r>
            <a:r>
              <a:rPr lang="en-US" altLang="zh-CN" dirty="0">
                <a:solidFill>
                  <a:srgbClr val="0000FF"/>
                </a:solidFill>
                <a:latin typeface="Tahoma" pitchFamily="34" charset="0"/>
              </a:rPr>
              <a:t>) </a:t>
            </a:r>
            <a:r>
              <a:rPr lang="en-US" altLang="zh-CN" dirty="0" err="1">
                <a:solidFill>
                  <a:srgbClr val="0000FF"/>
                </a:solidFill>
                <a:latin typeface="Tahoma" pitchFamily="34" charset="0"/>
              </a:rPr>
              <a:t>Q.Add</a:t>
            </a:r>
            <a:r>
              <a:rPr lang="en-US" altLang="zh-CN" dirty="0">
                <a:solidFill>
                  <a:srgbClr val="0000FF"/>
                </a:solidFill>
                <a:latin typeface="Tahoma" pitchFamily="34" charset="0"/>
              </a:rPr>
              <a:t>(t-&gt;</a:t>
            </a:r>
            <a:r>
              <a:rPr lang="en-US" altLang="zh-CN" dirty="0" err="1">
                <a:solidFill>
                  <a:srgbClr val="0000FF"/>
                </a:solidFill>
                <a:latin typeface="Tahoma" pitchFamily="34" charset="0"/>
              </a:rPr>
              <a:t>LeftChild</a:t>
            </a:r>
            <a:r>
              <a:rPr lang="en-US" altLang="zh-CN" dirty="0">
                <a:solidFill>
                  <a:srgbClr val="0000FF"/>
                </a:solidFill>
                <a:latin typeface="Tahoma" pitchFamily="34" charset="0"/>
              </a:rPr>
              <a:t>);</a:t>
            </a:r>
          </a:p>
          <a:p>
            <a:pPr>
              <a:spcBef>
                <a:spcPct val="10000"/>
              </a:spcBef>
              <a:buNone/>
            </a:pPr>
            <a:r>
              <a:rPr lang="en-US" altLang="zh-CN" dirty="0">
                <a:solidFill>
                  <a:srgbClr val="0000FF"/>
                </a:solidFill>
                <a:latin typeface="Tahoma" pitchFamily="34" charset="0"/>
              </a:rPr>
              <a:t>      if (t-&gt;</a:t>
            </a:r>
            <a:r>
              <a:rPr lang="en-US" altLang="zh-CN" dirty="0" err="1">
                <a:solidFill>
                  <a:srgbClr val="0000FF"/>
                </a:solidFill>
                <a:latin typeface="Tahoma" pitchFamily="34" charset="0"/>
              </a:rPr>
              <a:t>RightChild</a:t>
            </a:r>
            <a:r>
              <a:rPr lang="en-US" altLang="zh-CN" dirty="0">
                <a:solidFill>
                  <a:srgbClr val="0000FF"/>
                </a:solidFill>
                <a:latin typeface="Tahoma" pitchFamily="34" charset="0"/>
              </a:rPr>
              <a:t>) </a:t>
            </a:r>
            <a:r>
              <a:rPr lang="en-US" altLang="zh-CN" dirty="0" err="1">
                <a:solidFill>
                  <a:srgbClr val="0000FF"/>
                </a:solidFill>
                <a:latin typeface="Tahoma" pitchFamily="34" charset="0"/>
              </a:rPr>
              <a:t>Q.Add</a:t>
            </a:r>
            <a:r>
              <a:rPr lang="en-US" altLang="zh-CN" dirty="0">
                <a:solidFill>
                  <a:srgbClr val="0000FF"/>
                </a:solidFill>
                <a:latin typeface="Tahoma" pitchFamily="34" charset="0"/>
              </a:rPr>
              <a:t>(t-&gt;</a:t>
            </a:r>
            <a:r>
              <a:rPr lang="en-US" altLang="zh-CN" dirty="0" err="1">
                <a:solidFill>
                  <a:srgbClr val="0000FF"/>
                </a:solidFill>
                <a:latin typeface="Tahoma" pitchFamily="34" charset="0"/>
              </a:rPr>
              <a:t>RightChild</a:t>
            </a:r>
            <a:r>
              <a:rPr lang="en-US" altLang="zh-CN" dirty="0">
                <a:solidFill>
                  <a:srgbClr val="0000FF"/>
                </a:solidFill>
                <a:latin typeface="Tahoma" pitchFamily="34" charset="0"/>
              </a:rPr>
              <a:t>);</a:t>
            </a:r>
          </a:p>
          <a:p>
            <a:pPr>
              <a:spcBef>
                <a:spcPct val="10000"/>
              </a:spcBef>
              <a:buNone/>
            </a:pPr>
            <a:endParaRPr lang="en-US" altLang="zh-CN" dirty="0">
              <a:solidFill>
                <a:srgbClr val="0000FF"/>
              </a:solidFill>
              <a:latin typeface="Tahoma" pitchFamily="34" charset="0"/>
            </a:endParaRPr>
          </a:p>
          <a:p>
            <a:pPr>
              <a:spcBef>
                <a:spcPct val="10000"/>
              </a:spcBef>
              <a:buNone/>
            </a:pPr>
            <a:r>
              <a:rPr lang="en-US" altLang="zh-CN" dirty="0">
                <a:solidFill>
                  <a:srgbClr val="0000FF"/>
                </a:solidFill>
                <a:latin typeface="Tahoma" pitchFamily="34" charset="0"/>
              </a:rPr>
              <a:t>      </a:t>
            </a:r>
            <a:r>
              <a:rPr lang="en-US" altLang="zh-CN" dirty="0">
                <a:solidFill>
                  <a:srgbClr val="008000"/>
                </a:solidFill>
                <a:latin typeface="Tahoma" pitchFamily="34" charset="0"/>
              </a:rPr>
              <a:t>// get next node to visit</a:t>
            </a:r>
          </a:p>
          <a:p>
            <a:pPr>
              <a:spcBef>
                <a:spcPct val="10000"/>
              </a:spcBef>
              <a:buNone/>
            </a:pPr>
            <a:r>
              <a:rPr lang="en-US" altLang="zh-CN" dirty="0">
                <a:solidFill>
                  <a:srgbClr val="008000"/>
                </a:solidFill>
                <a:latin typeface="Tahoma" pitchFamily="34" charset="0"/>
              </a:rPr>
              <a:t>      </a:t>
            </a:r>
            <a:r>
              <a:rPr lang="en-US" altLang="zh-CN" dirty="0">
                <a:solidFill>
                  <a:srgbClr val="0000FF"/>
                </a:solidFill>
                <a:latin typeface="Tahoma" pitchFamily="34" charset="0"/>
              </a:rPr>
              <a:t>try {</a:t>
            </a:r>
            <a:r>
              <a:rPr lang="en-US" altLang="zh-CN" dirty="0" err="1">
                <a:solidFill>
                  <a:srgbClr val="0000FF"/>
                </a:solidFill>
                <a:latin typeface="Tahoma" pitchFamily="34" charset="0"/>
              </a:rPr>
              <a:t>Q.Delete</a:t>
            </a:r>
            <a:r>
              <a:rPr lang="en-US" altLang="zh-CN" dirty="0">
                <a:solidFill>
                  <a:srgbClr val="0000FF"/>
                </a:solidFill>
                <a:latin typeface="Tahoma" pitchFamily="34" charset="0"/>
              </a:rPr>
              <a:t>(t);}</a:t>
            </a:r>
          </a:p>
          <a:p>
            <a:pPr>
              <a:spcBef>
                <a:spcPct val="10000"/>
              </a:spcBef>
              <a:buNone/>
            </a:pPr>
            <a:r>
              <a:rPr lang="en-US" altLang="zh-CN" dirty="0">
                <a:solidFill>
                  <a:srgbClr val="0000FF"/>
                </a:solidFill>
                <a:latin typeface="Tahoma" pitchFamily="34" charset="0"/>
              </a:rPr>
              <a:t>      catch (</a:t>
            </a:r>
            <a:r>
              <a:rPr lang="en-US" altLang="zh-CN" dirty="0" err="1">
                <a:solidFill>
                  <a:srgbClr val="0000FF"/>
                </a:solidFill>
                <a:latin typeface="Tahoma" pitchFamily="34" charset="0"/>
              </a:rPr>
              <a:t>OutOfBounds</a:t>
            </a:r>
            <a:r>
              <a:rPr lang="en-US" altLang="zh-CN" dirty="0">
                <a:solidFill>
                  <a:srgbClr val="0000FF"/>
                </a:solidFill>
                <a:latin typeface="Tahoma" pitchFamily="34" charset="0"/>
              </a:rPr>
              <a:t>) {return;}</a:t>
            </a:r>
          </a:p>
          <a:p>
            <a:pPr>
              <a:spcBef>
                <a:spcPct val="10000"/>
              </a:spcBef>
              <a:buNone/>
            </a:pPr>
            <a:r>
              <a:rPr lang="en-US" altLang="zh-CN" dirty="0">
                <a:solidFill>
                  <a:srgbClr val="0000FF"/>
                </a:solidFill>
                <a:latin typeface="Tahoma" pitchFamily="34" charset="0"/>
              </a:rPr>
              <a:t>      }</a:t>
            </a:r>
          </a:p>
          <a:p>
            <a:pPr>
              <a:spcBef>
                <a:spcPct val="10000"/>
              </a:spcBef>
              <a:buNone/>
            </a:pPr>
            <a:r>
              <a:rPr lang="en-US" altLang="zh-CN" dirty="0">
                <a:solidFill>
                  <a:srgbClr val="0000FF"/>
                </a:solidFill>
                <a:latin typeface="Tahoma" pitchFamily="34" charset="0"/>
              </a:rPr>
              <a:t> }</a:t>
            </a:r>
            <a:endParaRPr lang="en-US" altLang="zh-CN" dirty="0" smtClean="0">
              <a:solidFill>
                <a:srgbClr val="008000"/>
              </a:solidFill>
              <a:latin typeface="Tahoma" pitchFamily="34" charset="0"/>
            </a:endParaRPr>
          </a:p>
          <a:p>
            <a:pPr eaLnBrk="1" hangingPunct="1">
              <a:spcBef>
                <a:spcPct val="10000"/>
              </a:spcBef>
              <a:buClrTx/>
              <a:buFontTx/>
              <a:buNone/>
            </a:pPr>
            <a:endParaRPr lang="en-US" altLang="zh-CN" sz="2400" dirty="0" smtClean="0">
              <a:solidFill>
                <a:srgbClr val="008000"/>
              </a:solidFill>
              <a:latin typeface="Tahoma" pitchFamily="34" charset="0"/>
            </a:endParaRPr>
          </a:p>
          <a:p>
            <a:pPr eaLnBrk="1" hangingPunct="1">
              <a:spcBef>
                <a:spcPct val="10000"/>
              </a:spcBef>
              <a:buClrTx/>
              <a:buFontTx/>
              <a:buNone/>
            </a:pPr>
            <a:r>
              <a:rPr lang="en-US" altLang="zh-CN" sz="2400" dirty="0" smtClean="0">
                <a:solidFill>
                  <a:srgbClr val="008000"/>
                </a:solidFill>
                <a:latin typeface="Tahoma" pitchFamily="34" charset="0"/>
              </a:rPr>
              <a:t>      </a:t>
            </a:r>
            <a:endParaRPr lang="en-US" altLang="zh-CN" dirty="0" smtClean="0"/>
          </a:p>
        </p:txBody>
      </p:sp>
      <p:sp>
        <p:nvSpPr>
          <p:cNvPr id="9728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DDADF17-B517-4478-86CC-63460793D22A}" type="slidenum">
              <a:rPr lang="en-US" altLang="en-US" smtClean="0">
                <a:solidFill>
                  <a:srgbClr val="4B4B4B"/>
                </a:solidFill>
              </a:rPr>
              <a:pPr eaLnBrk="1" hangingPunct="1"/>
              <a:t>62</a:t>
            </a:fld>
            <a:endParaRPr lang="en-US" altLang="en-US" smtClean="0">
              <a:solidFill>
                <a:srgbClr val="4B4B4B"/>
              </a:solidFill>
            </a:endParaRPr>
          </a:p>
        </p:txBody>
      </p:sp>
      <p:sp>
        <p:nvSpPr>
          <p:cNvPr id="5" name="Text Box 4"/>
          <p:cNvSpPr txBox="1">
            <a:spLocks noChangeArrowheads="1"/>
          </p:cNvSpPr>
          <p:nvPr/>
        </p:nvSpPr>
        <p:spPr bwMode="ltGray">
          <a:xfrm>
            <a:off x="5773738" y="4561983"/>
            <a:ext cx="2971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dirty="0">
                <a:solidFill>
                  <a:srgbClr val="FF0000"/>
                </a:solidFill>
                <a:latin typeface="Times New Roman" pitchFamily="18" charset="0"/>
              </a:rPr>
              <a:t>出队次序即是遍历次序；</a:t>
            </a:r>
            <a:endParaRPr lang="en-US" altLang="zh-CN" sz="2000" dirty="0">
              <a:solidFill>
                <a:srgbClr val="FF0000"/>
              </a:solidFill>
              <a:latin typeface="Times New Roman" pitchFamily="18" charset="0"/>
            </a:endParaRPr>
          </a:p>
          <a:p>
            <a:pPr eaLnBrk="1" hangingPunct="1">
              <a:spcBef>
                <a:spcPct val="50000"/>
              </a:spcBef>
            </a:pPr>
            <a:r>
              <a:rPr lang="zh-CN" altLang="en-US" sz="2000" dirty="0">
                <a:solidFill>
                  <a:srgbClr val="FF0000"/>
                </a:solidFill>
                <a:latin typeface="Times New Roman" pitchFamily="18" charset="0"/>
              </a:rPr>
              <a:t>同时控制</a:t>
            </a:r>
            <a:r>
              <a:rPr lang="en-US" altLang="zh-CN" sz="2000" dirty="0">
                <a:solidFill>
                  <a:srgbClr val="FF0000"/>
                </a:solidFill>
                <a:latin typeface="Times New Roman" pitchFamily="18" charset="0"/>
              </a:rPr>
              <a:t>t</a:t>
            </a:r>
            <a:r>
              <a:rPr lang="zh-CN" altLang="en-US" sz="2000" dirty="0">
                <a:solidFill>
                  <a:srgbClr val="FF0000"/>
                </a:solidFill>
                <a:latin typeface="Times New Roman" pitchFamily="18" charset="0"/>
              </a:rPr>
              <a:t>移向下一节点。</a:t>
            </a:r>
            <a:endParaRPr lang="en-US" altLang="zh-CN" sz="2000" dirty="0">
              <a:solidFill>
                <a:srgbClr val="FF0000"/>
              </a:solidFill>
              <a:latin typeface="Times New Roman" pitchFamily="18" charset="0"/>
            </a:endParaRPr>
          </a:p>
        </p:txBody>
      </p:sp>
    </p:spTree>
    <p:extLst>
      <p:ext uri="{BB962C8B-B14F-4D97-AF65-F5344CB8AC3E}">
        <p14:creationId xmlns:p14="http://schemas.microsoft.com/office/powerpoint/2010/main" val="8463043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dirty="0" smtClean="0"/>
              <a:t>由遍历顺序推导二叉树结构</a:t>
            </a:r>
          </a:p>
        </p:txBody>
      </p:sp>
      <p:sp>
        <p:nvSpPr>
          <p:cNvPr id="99331" name="Rectangle 3"/>
          <p:cNvSpPr>
            <a:spLocks noGrp="1" noChangeArrowheads="1"/>
          </p:cNvSpPr>
          <p:nvPr>
            <p:ph type="body" idx="1"/>
          </p:nvPr>
        </p:nvSpPr>
        <p:spPr>
          <a:xfrm>
            <a:off x="1182688" y="1371600"/>
            <a:ext cx="7772400" cy="4876800"/>
          </a:xfrm>
        </p:spPr>
        <p:txBody>
          <a:bodyPr/>
          <a:lstStyle/>
          <a:p>
            <a:pPr eaLnBrk="1" hangingPunct="1"/>
            <a:r>
              <a:rPr lang="zh-CN" altLang="en-US" smtClean="0"/>
              <a:t>一棵二叉树</a:t>
            </a:r>
            <a:br>
              <a:rPr lang="zh-CN" altLang="en-US" smtClean="0"/>
            </a:br>
            <a:r>
              <a:rPr lang="zh-CN" altLang="en-US" smtClean="0"/>
              <a:t>先序遍历结果</a:t>
            </a:r>
            <a:r>
              <a:rPr lang="en-US" altLang="zh-CN" smtClean="0"/>
              <a:t>1, 2, 4, 7, 3, 5, 6, 8, 9</a:t>
            </a:r>
            <a:br>
              <a:rPr lang="en-US" altLang="zh-CN" smtClean="0"/>
            </a:br>
            <a:r>
              <a:rPr lang="zh-CN" altLang="en-US" smtClean="0"/>
              <a:t>中序遍历结果</a:t>
            </a:r>
            <a:r>
              <a:rPr lang="en-US" altLang="zh-CN" smtClean="0"/>
              <a:t>4, 7, 2, 1, 5, 3, 8, 6, 9</a:t>
            </a:r>
            <a:br>
              <a:rPr lang="en-US" altLang="zh-CN" smtClean="0"/>
            </a:br>
            <a:r>
              <a:rPr lang="zh-CN" altLang="en-US" smtClean="0"/>
              <a:t>能推导出其结构吗？</a:t>
            </a:r>
          </a:p>
          <a:p>
            <a:pPr eaLnBrk="1" hangingPunct="1"/>
            <a:r>
              <a:rPr lang="zh-CN" altLang="en-US" smtClean="0"/>
              <a:t>可以！</a:t>
            </a:r>
          </a:p>
        </p:txBody>
      </p:sp>
      <p:sp>
        <p:nvSpPr>
          <p:cNvPr id="9933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51A07C1-823E-4C62-9323-CB90BD3F0AC9}" type="slidenum">
              <a:rPr lang="en-US" altLang="en-US" smtClean="0">
                <a:solidFill>
                  <a:srgbClr val="4B4B4B"/>
                </a:solidFill>
              </a:rPr>
              <a:pPr eaLnBrk="1" hangingPunct="1"/>
              <a:t>63</a:t>
            </a:fld>
            <a:endParaRPr lang="en-US" altLang="en-US" smtClean="0">
              <a:solidFill>
                <a:srgbClr val="4B4B4B"/>
              </a:solidFill>
            </a:endParaRPr>
          </a:p>
        </p:txBody>
      </p:sp>
    </p:spTree>
    <p:extLst>
      <p:ext uri="{BB962C8B-B14F-4D97-AF65-F5344CB8AC3E}">
        <p14:creationId xmlns:p14="http://schemas.microsoft.com/office/powerpoint/2010/main" val="2105506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mtClean="0"/>
              <a:t>第一步</a:t>
            </a:r>
          </a:p>
        </p:txBody>
      </p:sp>
      <p:sp>
        <p:nvSpPr>
          <p:cNvPr id="100355" name="Rectangle 3"/>
          <p:cNvSpPr>
            <a:spLocks noGrp="1" noChangeArrowheads="1"/>
          </p:cNvSpPr>
          <p:nvPr>
            <p:ph type="body" idx="1"/>
          </p:nvPr>
        </p:nvSpPr>
        <p:spPr>
          <a:xfrm>
            <a:off x="1182688" y="1371600"/>
            <a:ext cx="7772400" cy="5105400"/>
          </a:xfrm>
        </p:spPr>
        <p:txBody>
          <a:bodyPr/>
          <a:lstStyle/>
          <a:p>
            <a:pPr eaLnBrk="1" hangingPunct="1">
              <a:buFont typeface="Wingdings" pitchFamily="2" charset="2"/>
              <a:buNone/>
            </a:pPr>
            <a:r>
              <a:rPr lang="en-US" altLang="zh-CN" smtClean="0"/>
              <a:t>1, 2, 4, 7, 3, 5, 6, 8, 9</a:t>
            </a:r>
          </a:p>
          <a:p>
            <a:pPr eaLnBrk="1" hangingPunct="1">
              <a:buFont typeface="Wingdings" pitchFamily="2" charset="2"/>
              <a:buNone/>
            </a:pPr>
            <a:r>
              <a:rPr lang="en-US" altLang="zh-CN" smtClean="0"/>
              <a:t>4, 7, 2, 1, 5, 3, 8, 6, 9</a:t>
            </a:r>
            <a:endParaRPr lang="en-US" altLang="zh-CN" smtClean="0">
              <a:solidFill>
                <a:schemeClr val="accent2"/>
              </a:solidFill>
            </a:endParaRPr>
          </a:p>
          <a:p>
            <a:pPr eaLnBrk="1" hangingPunct="1"/>
            <a:r>
              <a:rPr lang="zh-CN" altLang="en-US" smtClean="0">
                <a:solidFill>
                  <a:schemeClr val="accent2"/>
                </a:solidFill>
              </a:rPr>
              <a:t>先序遍历</a:t>
            </a:r>
            <a:br>
              <a:rPr lang="zh-CN" altLang="en-US" smtClean="0">
                <a:solidFill>
                  <a:schemeClr val="accent2"/>
                </a:solidFill>
              </a:rPr>
            </a:br>
            <a:r>
              <a:rPr lang="zh-CN" altLang="en-US" smtClean="0">
                <a:solidFill>
                  <a:schemeClr val="accent2"/>
                </a:solidFill>
              </a:rPr>
              <a:t>根－左子树－右子树</a:t>
            </a:r>
            <a:r>
              <a:rPr lang="zh-CN" altLang="en-US" smtClean="0">
                <a:solidFill>
                  <a:schemeClr val="accent2"/>
                </a:solidFill>
                <a:sym typeface="Wingdings" pitchFamily="2" charset="2"/>
              </a:rPr>
              <a:t></a:t>
            </a:r>
            <a:r>
              <a:rPr lang="zh-CN" altLang="en-US" smtClean="0">
                <a:solidFill>
                  <a:schemeClr val="accent2"/>
                </a:solidFill>
              </a:rPr>
              <a:t>“</a:t>
            </a:r>
            <a:r>
              <a:rPr lang="en-US" altLang="zh-CN" smtClean="0">
                <a:solidFill>
                  <a:schemeClr val="accent2"/>
                </a:solidFill>
              </a:rPr>
              <a:t>1”</a:t>
            </a:r>
            <a:r>
              <a:rPr lang="zh-CN" altLang="en-US" smtClean="0">
                <a:solidFill>
                  <a:schemeClr val="accent2"/>
                </a:solidFill>
              </a:rPr>
              <a:t>必为根节点</a:t>
            </a:r>
          </a:p>
          <a:p>
            <a:pPr eaLnBrk="1" hangingPunct="1"/>
            <a:r>
              <a:rPr lang="zh-CN" altLang="en-US" smtClean="0">
                <a:solidFill>
                  <a:schemeClr val="accent2"/>
                </a:solidFill>
              </a:rPr>
              <a:t>中序遍历</a:t>
            </a:r>
            <a:br>
              <a:rPr lang="zh-CN" altLang="en-US" smtClean="0">
                <a:solidFill>
                  <a:schemeClr val="accent2"/>
                </a:solidFill>
              </a:rPr>
            </a:br>
            <a:r>
              <a:rPr lang="zh-CN" altLang="en-US" smtClean="0">
                <a:solidFill>
                  <a:schemeClr val="accent2"/>
                </a:solidFill>
              </a:rPr>
              <a:t>左子树－根－右子树，且</a:t>
            </a:r>
            <a:r>
              <a:rPr lang="en-US" altLang="zh-CN" smtClean="0">
                <a:solidFill>
                  <a:schemeClr val="accent2"/>
                </a:solidFill>
              </a:rPr>
              <a:t>1</a:t>
            </a:r>
            <a:r>
              <a:rPr lang="zh-CN" altLang="en-US" smtClean="0">
                <a:solidFill>
                  <a:schemeClr val="accent2"/>
                </a:solidFill>
              </a:rPr>
              <a:t>为根节点</a:t>
            </a:r>
            <a:br>
              <a:rPr lang="zh-CN" altLang="en-US" smtClean="0">
                <a:solidFill>
                  <a:schemeClr val="accent2"/>
                </a:solidFill>
              </a:rPr>
            </a:br>
            <a:r>
              <a:rPr lang="zh-CN" altLang="en-US" smtClean="0">
                <a:solidFill>
                  <a:schemeClr val="accent2"/>
                </a:solidFill>
                <a:sym typeface="Wingdings" pitchFamily="2" charset="2"/>
              </a:rPr>
              <a:t></a:t>
            </a:r>
            <a:r>
              <a:rPr lang="en-US" altLang="zh-CN" smtClean="0">
                <a:solidFill>
                  <a:schemeClr val="accent2"/>
                </a:solidFill>
                <a:sym typeface="Wingdings" pitchFamily="2" charset="2"/>
              </a:rPr>
              <a:t>4, 7, 2</a:t>
            </a:r>
            <a:r>
              <a:rPr lang="zh-CN" altLang="en-US" smtClean="0">
                <a:solidFill>
                  <a:schemeClr val="accent2"/>
                </a:solidFill>
                <a:sym typeface="Wingdings" pitchFamily="2" charset="2"/>
              </a:rPr>
              <a:t>为左子树，</a:t>
            </a:r>
            <a:r>
              <a:rPr lang="en-US" altLang="zh-CN" smtClean="0">
                <a:solidFill>
                  <a:schemeClr val="accent2"/>
                </a:solidFill>
                <a:sym typeface="Wingdings" pitchFamily="2" charset="2"/>
              </a:rPr>
              <a:t>5, 3, 8, 6, 9</a:t>
            </a:r>
            <a:r>
              <a:rPr lang="zh-CN" altLang="en-US" smtClean="0">
                <a:solidFill>
                  <a:schemeClr val="accent2"/>
                </a:solidFill>
                <a:sym typeface="Wingdings" pitchFamily="2" charset="2"/>
              </a:rPr>
              <a:t>为右子树</a:t>
            </a:r>
          </a:p>
        </p:txBody>
      </p:sp>
      <p:sp>
        <p:nvSpPr>
          <p:cNvPr id="10035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055E464-212A-42F9-904C-01428D179577}" type="slidenum">
              <a:rPr lang="en-US" altLang="en-US" smtClean="0">
                <a:solidFill>
                  <a:srgbClr val="4B4B4B"/>
                </a:solidFill>
              </a:rPr>
              <a:pPr eaLnBrk="1" hangingPunct="1"/>
              <a:t>64</a:t>
            </a:fld>
            <a:endParaRPr lang="en-US" altLang="en-US" smtClean="0">
              <a:solidFill>
                <a:srgbClr val="4B4B4B"/>
              </a:solidFill>
            </a:endParaRPr>
          </a:p>
        </p:txBody>
      </p:sp>
    </p:spTree>
    <p:extLst>
      <p:ext uri="{BB962C8B-B14F-4D97-AF65-F5344CB8AC3E}">
        <p14:creationId xmlns:p14="http://schemas.microsoft.com/office/powerpoint/2010/main" val="38101112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mtClean="0"/>
              <a:t>下面怎么办？递归！</a:t>
            </a:r>
          </a:p>
        </p:txBody>
      </p:sp>
      <p:sp>
        <p:nvSpPr>
          <p:cNvPr id="101379" name="Rectangle 3"/>
          <p:cNvSpPr>
            <a:spLocks noGrp="1" noChangeArrowheads="1"/>
          </p:cNvSpPr>
          <p:nvPr>
            <p:ph type="body" idx="1"/>
          </p:nvPr>
        </p:nvSpPr>
        <p:spPr>
          <a:xfrm>
            <a:off x="1182688" y="1371600"/>
            <a:ext cx="7772400" cy="5334000"/>
          </a:xfrm>
        </p:spPr>
        <p:txBody>
          <a:bodyPr/>
          <a:lstStyle/>
          <a:p>
            <a:pPr eaLnBrk="1" hangingPunct="1"/>
            <a:r>
              <a:rPr lang="zh-CN" altLang="en-US" smtClean="0">
                <a:solidFill>
                  <a:schemeClr val="accent2"/>
                </a:solidFill>
              </a:rPr>
              <a:t>左子树</a:t>
            </a:r>
            <a:br>
              <a:rPr lang="zh-CN" altLang="en-US" smtClean="0">
                <a:solidFill>
                  <a:schemeClr val="accent2"/>
                </a:solidFill>
              </a:rPr>
            </a:br>
            <a:r>
              <a:rPr lang="zh-CN" altLang="en-US" smtClean="0">
                <a:solidFill>
                  <a:schemeClr val="accent2"/>
                </a:solidFill>
              </a:rPr>
              <a:t>先序遍历</a:t>
            </a:r>
            <a:r>
              <a:rPr lang="en-US" altLang="zh-CN" smtClean="0">
                <a:solidFill>
                  <a:schemeClr val="accent2"/>
                </a:solidFill>
              </a:rPr>
              <a:t>2, 4, 7</a:t>
            </a:r>
            <a:br>
              <a:rPr lang="en-US" altLang="zh-CN" smtClean="0">
                <a:solidFill>
                  <a:schemeClr val="accent2"/>
                </a:solidFill>
              </a:rPr>
            </a:br>
            <a:r>
              <a:rPr lang="zh-CN" altLang="en-US" smtClean="0">
                <a:solidFill>
                  <a:schemeClr val="accent2"/>
                </a:solidFill>
              </a:rPr>
              <a:t>中序遍历</a:t>
            </a:r>
            <a:r>
              <a:rPr lang="en-US" altLang="zh-CN" smtClean="0">
                <a:solidFill>
                  <a:schemeClr val="accent2"/>
                </a:solidFill>
              </a:rPr>
              <a:t>4, 7, 2</a:t>
            </a:r>
          </a:p>
          <a:p>
            <a:pPr eaLnBrk="1" hangingPunct="1"/>
            <a:r>
              <a:rPr lang="zh-CN" altLang="en-US" smtClean="0">
                <a:solidFill>
                  <a:schemeClr val="accent2"/>
                </a:solidFill>
              </a:rPr>
              <a:t>右子树</a:t>
            </a:r>
            <a:br>
              <a:rPr lang="zh-CN" altLang="en-US" smtClean="0">
                <a:solidFill>
                  <a:schemeClr val="accent2"/>
                </a:solidFill>
              </a:rPr>
            </a:br>
            <a:r>
              <a:rPr lang="zh-CN" altLang="en-US" smtClean="0">
                <a:solidFill>
                  <a:schemeClr val="accent2"/>
                </a:solidFill>
              </a:rPr>
              <a:t>先序遍历</a:t>
            </a:r>
            <a:r>
              <a:rPr lang="en-US" altLang="zh-CN" smtClean="0">
                <a:solidFill>
                  <a:schemeClr val="accent2"/>
                </a:solidFill>
              </a:rPr>
              <a:t>3, 5, 6, 8, 9</a:t>
            </a:r>
            <a:br>
              <a:rPr lang="en-US" altLang="zh-CN" smtClean="0">
                <a:solidFill>
                  <a:schemeClr val="accent2"/>
                </a:solidFill>
              </a:rPr>
            </a:br>
            <a:r>
              <a:rPr lang="zh-CN" altLang="en-US" smtClean="0">
                <a:solidFill>
                  <a:schemeClr val="accent2"/>
                </a:solidFill>
              </a:rPr>
              <a:t>中序为</a:t>
            </a:r>
            <a:r>
              <a:rPr lang="en-US" altLang="zh-CN" smtClean="0">
                <a:solidFill>
                  <a:schemeClr val="accent2"/>
                </a:solidFill>
              </a:rPr>
              <a:t>5, 3, 8, 6, 9</a:t>
            </a:r>
          </a:p>
          <a:p>
            <a:pPr eaLnBrk="1" hangingPunct="1"/>
            <a:r>
              <a:rPr lang="zh-CN" altLang="en-US" smtClean="0">
                <a:solidFill>
                  <a:schemeClr val="accent2"/>
                </a:solidFill>
              </a:rPr>
              <a:t>利用相同方法构造左、右子树，直至列表长度为</a:t>
            </a:r>
            <a:r>
              <a:rPr lang="en-US" altLang="zh-CN" smtClean="0">
                <a:solidFill>
                  <a:schemeClr val="accent2"/>
                </a:solidFill>
              </a:rPr>
              <a:t>0——</a:t>
            </a:r>
            <a:r>
              <a:rPr lang="zh-CN" altLang="en-US" smtClean="0">
                <a:solidFill>
                  <a:schemeClr val="accent2"/>
                </a:solidFill>
              </a:rPr>
              <a:t>空子树，无需构造</a:t>
            </a:r>
          </a:p>
        </p:txBody>
      </p:sp>
      <p:pic>
        <p:nvPicPr>
          <p:cNvPr id="101380" name="Picture 4" descr="pre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113" y="1143000"/>
            <a:ext cx="4052887"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95C540E-FBDC-445D-A6C0-4EC9A38A5436}" type="slidenum">
              <a:rPr lang="en-US" altLang="en-US" smtClean="0">
                <a:solidFill>
                  <a:srgbClr val="4B4B4B"/>
                </a:solidFill>
              </a:rPr>
              <a:pPr eaLnBrk="1" hangingPunct="1"/>
              <a:t>65</a:t>
            </a:fld>
            <a:endParaRPr lang="en-US" altLang="en-US" smtClean="0">
              <a:solidFill>
                <a:srgbClr val="4B4B4B"/>
              </a:solidFill>
            </a:endParaRPr>
          </a:p>
        </p:txBody>
      </p:sp>
    </p:spTree>
    <p:extLst>
      <p:ext uri="{BB962C8B-B14F-4D97-AF65-F5344CB8AC3E}">
        <p14:creationId xmlns:p14="http://schemas.microsoft.com/office/powerpoint/2010/main" val="18823358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mtClean="0"/>
              <a:t>遍历顺序</a:t>
            </a:r>
            <a:r>
              <a:rPr lang="zh-CN" altLang="en-US" smtClean="0">
                <a:sym typeface="Wingdings" pitchFamily="2" charset="2"/>
              </a:rPr>
              <a:t>二叉树结构（续）</a:t>
            </a:r>
          </a:p>
        </p:txBody>
      </p:sp>
      <p:pic>
        <p:nvPicPr>
          <p:cNvPr id="102403" name="Picture 4" descr="pre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385445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4" name="Picture 5" descr="prei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286000"/>
            <a:ext cx="3292475"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946D577-7960-43AF-A025-80992398DD43}" type="slidenum">
              <a:rPr lang="en-US" altLang="en-US" smtClean="0">
                <a:solidFill>
                  <a:srgbClr val="4B4B4B"/>
                </a:solidFill>
              </a:rPr>
              <a:pPr eaLnBrk="1" hangingPunct="1"/>
              <a:t>66</a:t>
            </a:fld>
            <a:endParaRPr lang="en-US" altLang="en-US" smtClean="0">
              <a:solidFill>
                <a:srgbClr val="4B4B4B"/>
              </a:solidFill>
            </a:endParaRPr>
          </a:p>
        </p:txBody>
      </p:sp>
    </p:spTree>
    <p:extLst>
      <p:ext uri="{BB962C8B-B14F-4D97-AF65-F5344CB8AC3E}">
        <p14:creationId xmlns:p14="http://schemas.microsoft.com/office/powerpoint/2010/main" val="8299873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遍历顺序</a:t>
            </a:r>
            <a:r>
              <a:rPr lang="zh-CN" altLang="en-US" smtClean="0">
                <a:sym typeface="Wingdings" pitchFamily="2" charset="2"/>
              </a:rPr>
              <a:t>二叉树结构（续）</a:t>
            </a:r>
          </a:p>
        </p:txBody>
      </p:sp>
      <p:sp>
        <p:nvSpPr>
          <p:cNvPr id="103427" name="Text Box 5"/>
          <p:cNvSpPr txBox="1">
            <a:spLocks noChangeArrowheads="1"/>
          </p:cNvSpPr>
          <p:nvPr/>
        </p:nvSpPr>
        <p:spPr bwMode="ltGray">
          <a:xfrm>
            <a:off x="685800" y="2667000"/>
            <a:ext cx="243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solidFill>
                  <a:schemeClr val="hlink"/>
                </a:solidFill>
                <a:latin typeface="Times New Roman" pitchFamily="18" charset="0"/>
              </a:rPr>
              <a:t>先序</a:t>
            </a:r>
            <a:r>
              <a:rPr lang="en-US" altLang="zh-CN">
                <a:solidFill>
                  <a:schemeClr val="hlink"/>
                </a:solidFill>
                <a:latin typeface="Times New Roman" pitchFamily="18" charset="0"/>
              </a:rPr>
              <a:t>3, 5, 6, 8, 9</a:t>
            </a:r>
            <a:r>
              <a:rPr lang="zh-CN" altLang="en-US">
                <a:solidFill>
                  <a:schemeClr val="hlink"/>
                </a:solidFill>
                <a:latin typeface="Times New Roman" pitchFamily="18" charset="0"/>
              </a:rPr>
              <a:t>，中序</a:t>
            </a:r>
            <a:r>
              <a:rPr lang="en-US" altLang="zh-CN">
                <a:solidFill>
                  <a:schemeClr val="hlink"/>
                </a:solidFill>
                <a:latin typeface="Times New Roman" pitchFamily="18" charset="0"/>
              </a:rPr>
              <a:t>5, 3, 8, 6, 9</a:t>
            </a:r>
          </a:p>
        </p:txBody>
      </p:sp>
      <p:pic>
        <p:nvPicPr>
          <p:cNvPr id="103428" name="Picture 6" descr="prein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86000"/>
            <a:ext cx="3184525"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E545FBF-7B90-40ED-8750-09BC351A591B}" type="slidenum">
              <a:rPr lang="en-US" altLang="en-US" smtClean="0">
                <a:solidFill>
                  <a:srgbClr val="4B4B4B"/>
                </a:solidFill>
              </a:rPr>
              <a:pPr eaLnBrk="1" hangingPunct="1"/>
              <a:t>67</a:t>
            </a:fld>
            <a:endParaRPr lang="en-US" altLang="en-US" smtClean="0">
              <a:solidFill>
                <a:srgbClr val="4B4B4B"/>
              </a:solidFill>
            </a:endParaRPr>
          </a:p>
        </p:txBody>
      </p:sp>
    </p:spTree>
    <p:extLst>
      <p:ext uri="{BB962C8B-B14F-4D97-AF65-F5344CB8AC3E}">
        <p14:creationId xmlns:p14="http://schemas.microsoft.com/office/powerpoint/2010/main" val="18120984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smtClean="0"/>
              <a:t>遍历顺序</a:t>
            </a:r>
            <a:r>
              <a:rPr lang="zh-CN" altLang="en-US" smtClean="0">
                <a:sym typeface="Wingdings" pitchFamily="2" charset="2"/>
              </a:rPr>
              <a:t>二叉树结构（续）</a:t>
            </a:r>
          </a:p>
        </p:txBody>
      </p:sp>
      <p:sp>
        <p:nvSpPr>
          <p:cNvPr id="104451" name="Text Box 5"/>
          <p:cNvSpPr txBox="1">
            <a:spLocks noChangeArrowheads="1"/>
          </p:cNvSpPr>
          <p:nvPr/>
        </p:nvSpPr>
        <p:spPr bwMode="ltGray">
          <a:xfrm>
            <a:off x="889000" y="2514600"/>
            <a:ext cx="243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solidFill>
                  <a:schemeClr val="hlink"/>
                </a:solidFill>
                <a:latin typeface="Times New Roman" pitchFamily="18" charset="0"/>
              </a:rPr>
              <a:t>先序</a:t>
            </a:r>
            <a:r>
              <a:rPr lang="en-US" altLang="zh-CN">
                <a:solidFill>
                  <a:schemeClr val="hlink"/>
                </a:solidFill>
                <a:latin typeface="Times New Roman" pitchFamily="18" charset="0"/>
              </a:rPr>
              <a:t>6, 8, 9</a:t>
            </a:r>
            <a:br>
              <a:rPr lang="en-US" altLang="zh-CN">
                <a:solidFill>
                  <a:schemeClr val="hlink"/>
                </a:solidFill>
                <a:latin typeface="Times New Roman" pitchFamily="18" charset="0"/>
              </a:rPr>
            </a:br>
            <a:r>
              <a:rPr lang="zh-CN" altLang="en-US">
                <a:solidFill>
                  <a:schemeClr val="hlink"/>
                </a:solidFill>
                <a:latin typeface="Times New Roman" pitchFamily="18" charset="0"/>
              </a:rPr>
              <a:t>中序</a:t>
            </a:r>
            <a:r>
              <a:rPr lang="en-US" altLang="zh-CN">
                <a:solidFill>
                  <a:schemeClr val="hlink"/>
                </a:solidFill>
                <a:latin typeface="Times New Roman" pitchFamily="18" charset="0"/>
              </a:rPr>
              <a:t>8, 6, 9</a:t>
            </a:r>
          </a:p>
        </p:txBody>
      </p:sp>
      <p:pic>
        <p:nvPicPr>
          <p:cNvPr id="104452" name="Picture 6" descr="prein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00" y="2362200"/>
            <a:ext cx="34544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4866006-F239-4A71-AF5D-344359702873}" type="slidenum">
              <a:rPr lang="en-US" altLang="en-US" smtClean="0">
                <a:solidFill>
                  <a:srgbClr val="4B4B4B"/>
                </a:solidFill>
              </a:rPr>
              <a:pPr eaLnBrk="1" hangingPunct="1"/>
              <a:t>68</a:t>
            </a:fld>
            <a:endParaRPr lang="en-US" altLang="en-US" smtClean="0">
              <a:solidFill>
                <a:srgbClr val="4B4B4B"/>
              </a:solidFill>
            </a:endParaRPr>
          </a:p>
        </p:txBody>
      </p:sp>
    </p:spTree>
    <p:extLst>
      <p:ext uri="{BB962C8B-B14F-4D97-AF65-F5344CB8AC3E}">
        <p14:creationId xmlns:p14="http://schemas.microsoft.com/office/powerpoint/2010/main" val="28071510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抽象数据类型及类的扩充</a:t>
            </a:r>
          </a:p>
        </p:txBody>
      </p:sp>
      <p:sp>
        <p:nvSpPr>
          <p:cNvPr id="105475" name="Rectangle 3"/>
          <p:cNvSpPr>
            <a:spLocks noGrp="1" noChangeArrowheads="1"/>
          </p:cNvSpPr>
          <p:nvPr>
            <p:ph type="body" idx="1"/>
          </p:nvPr>
        </p:nvSpPr>
        <p:spPr>
          <a:xfrm>
            <a:off x="1182688" y="1371600"/>
            <a:ext cx="7772400" cy="5257800"/>
          </a:xfrm>
        </p:spPr>
        <p:txBody>
          <a:bodyPr/>
          <a:lstStyle/>
          <a:p>
            <a:pPr eaLnBrk="1" hangingPunct="1"/>
            <a:r>
              <a:rPr lang="zh-CN" altLang="en-US" smtClean="0"/>
              <a:t>增加如下二叉树操作：</a:t>
            </a:r>
          </a:p>
          <a:p>
            <a:pPr eaLnBrk="1" hangingPunct="1">
              <a:buFont typeface="Wingdings" pitchFamily="2" charset="2"/>
              <a:buNone/>
            </a:pPr>
            <a:r>
              <a:rPr lang="en-US" altLang="zh-CN" i="1" smtClean="0"/>
              <a:t>PreOutput</a:t>
            </a:r>
            <a:r>
              <a:rPr lang="en-US" altLang="zh-CN" smtClean="0"/>
              <a:t>()</a:t>
            </a:r>
            <a:r>
              <a:rPr lang="zh-CN" altLang="en-US" smtClean="0"/>
              <a:t>：按前序方式输出数据域</a:t>
            </a:r>
          </a:p>
          <a:p>
            <a:pPr eaLnBrk="1" hangingPunct="1">
              <a:buFont typeface="Wingdings" pitchFamily="2" charset="2"/>
              <a:buNone/>
            </a:pPr>
            <a:r>
              <a:rPr lang="en-US" altLang="zh-CN" i="1" smtClean="0"/>
              <a:t>InOutput</a:t>
            </a:r>
            <a:r>
              <a:rPr lang="en-US" altLang="zh-CN" smtClean="0"/>
              <a:t>()</a:t>
            </a:r>
            <a:r>
              <a:rPr lang="zh-CN" altLang="en-US" smtClean="0"/>
              <a:t>：按中序方式输出数据域</a:t>
            </a:r>
          </a:p>
          <a:p>
            <a:pPr eaLnBrk="1" hangingPunct="1">
              <a:buFont typeface="Wingdings" pitchFamily="2" charset="2"/>
              <a:buNone/>
            </a:pPr>
            <a:r>
              <a:rPr lang="en-US" altLang="zh-CN" i="1" smtClean="0"/>
              <a:t>PostOutput</a:t>
            </a:r>
            <a:r>
              <a:rPr lang="en-US" altLang="zh-CN" smtClean="0"/>
              <a:t>()</a:t>
            </a:r>
            <a:r>
              <a:rPr lang="zh-CN" altLang="en-US" smtClean="0"/>
              <a:t>：按后序方式输出数据域</a:t>
            </a:r>
          </a:p>
          <a:p>
            <a:pPr eaLnBrk="1" hangingPunct="1">
              <a:buFont typeface="Wingdings" pitchFamily="2" charset="2"/>
              <a:buNone/>
            </a:pPr>
            <a:r>
              <a:rPr lang="en-US" altLang="zh-CN" i="1" smtClean="0"/>
              <a:t>LevelOutput</a:t>
            </a:r>
            <a:r>
              <a:rPr lang="en-US" altLang="zh-CN" smtClean="0"/>
              <a:t>()</a:t>
            </a:r>
            <a:r>
              <a:rPr lang="zh-CN" altLang="en-US" smtClean="0"/>
              <a:t>：逐层输出数据域</a:t>
            </a:r>
          </a:p>
          <a:p>
            <a:pPr eaLnBrk="1" hangingPunct="1">
              <a:buFont typeface="Wingdings" pitchFamily="2" charset="2"/>
              <a:buNone/>
            </a:pPr>
            <a:r>
              <a:rPr lang="en-US" altLang="zh-CN" i="1" smtClean="0"/>
              <a:t>Delete</a:t>
            </a:r>
            <a:r>
              <a:rPr lang="en-US" altLang="zh-CN" smtClean="0"/>
              <a:t>()</a:t>
            </a:r>
            <a:r>
              <a:rPr lang="zh-CN" altLang="en-US" smtClean="0"/>
              <a:t>：删除一棵二叉树，释放其节点</a:t>
            </a:r>
          </a:p>
          <a:p>
            <a:pPr eaLnBrk="1" hangingPunct="1">
              <a:buFont typeface="Wingdings" pitchFamily="2" charset="2"/>
              <a:buNone/>
            </a:pPr>
            <a:r>
              <a:rPr lang="en-US" altLang="zh-CN" i="1" smtClean="0"/>
              <a:t>Height</a:t>
            </a:r>
            <a:r>
              <a:rPr lang="en-US" altLang="zh-CN" smtClean="0"/>
              <a:t>()</a:t>
            </a:r>
            <a:r>
              <a:rPr lang="zh-CN" altLang="en-US" smtClean="0"/>
              <a:t>：返回树的高度</a:t>
            </a:r>
          </a:p>
          <a:p>
            <a:pPr eaLnBrk="1" hangingPunct="1">
              <a:buFont typeface="Wingdings" pitchFamily="2" charset="2"/>
              <a:buNone/>
            </a:pPr>
            <a:r>
              <a:rPr lang="en-US" altLang="zh-CN" i="1" smtClean="0"/>
              <a:t>Size</a:t>
            </a:r>
            <a:r>
              <a:rPr lang="en-US" altLang="zh-CN" smtClean="0"/>
              <a:t>()</a:t>
            </a:r>
            <a:r>
              <a:rPr lang="zh-CN" altLang="en-US" smtClean="0"/>
              <a:t>：返回树中节点数</a:t>
            </a:r>
          </a:p>
        </p:txBody>
      </p:sp>
      <p:sp>
        <p:nvSpPr>
          <p:cNvPr id="10547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8B8DCFD-14A2-4128-B15F-6624C2DBC9CF}" type="slidenum">
              <a:rPr lang="en-US" altLang="en-US" smtClean="0">
                <a:solidFill>
                  <a:srgbClr val="4B4B4B"/>
                </a:solidFill>
              </a:rPr>
              <a:pPr eaLnBrk="1" hangingPunct="1"/>
              <a:t>69</a:t>
            </a:fld>
            <a:endParaRPr lang="en-US" altLang="en-US" smtClean="0">
              <a:solidFill>
                <a:srgbClr val="4B4B4B"/>
              </a:solidFill>
            </a:endParaRPr>
          </a:p>
        </p:txBody>
      </p:sp>
    </p:spTree>
    <p:extLst>
      <p:ext uri="{BB962C8B-B14F-4D97-AF65-F5344CB8AC3E}">
        <p14:creationId xmlns:p14="http://schemas.microsoft.com/office/powerpoint/2010/main" val="1679412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3"/>
          <p:cNvGrpSpPr>
            <a:grpSpLocks/>
          </p:cNvGrpSpPr>
          <p:nvPr/>
        </p:nvGrpSpPr>
        <p:grpSpPr bwMode="auto">
          <a:xfrm>
            <a:off x="6096000" y="462398"/>
            <a:ext cx="2744788" cy="1982788"/>
            <a:chOff x="3456" y="816"/>
            <a:chExt cx="1729" cy="1249"/>
          </a:xfrm>
        </p:grpSpPr>
        <p:sp>
          <p:nvSpPr>
            <p:cNvPr id="9226" name="Oval 4"/>
            <p:cNvSpPr>
              <a:spLocks noChangeArrowheads="1"/>
            </p:cNvSpPr>
            <p:nvPr/>
          </p:nvSpPr>
          <p:spPr bwMode="auto">
            <a:xfrm>
              <a:off x="4222" y="816"/>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A</a:t>
              </a:r>
            </a:p>
          </p:txBody>
        </p:sp>
        <p:sp>
          <p:nvSpPr>
            <p:cNvPr id="9227" name="Oval 5"/>
            <p:cNvSpPr>
              <a:spLocks noChangeArrowheads="1"/>
            </p:cNvSpPr>
            <p:nvPr/>
          </p:nvSpPr>
          <p:spPr bwMode="auto">
            <a:xfrm>
              <a:off x="4224"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C</a:t>
              </a:r>
            </a:p>
          </p:txBody>
        </p:sp>
        <p:sp>
          <p:nvSpPr>
            <p:cNvPr id="9228" name="Oval 6"/>
            <p:cNvSpPr>
              <a:spLocks noChangeArrowheads="1"/>
            </p:cNvSpPr>
            <p:nvPr/>
          </p:nvSpPr>
          <p:spPr bwMode="auto">
            <a:xfrm>
              <a:off x="3840"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B</a:t>
              </a:r>
            </a:p>
          </p:txBody>
        </p:sp>
        <p:sp>
          <p:nvSpPr>
            <p:cNvPr id="9229" name="Oval 7"/>
            <p:cNvSpPr>
              <a:spLocks noChangeArrowheads="1"/>
            </p:cNvSpPr>
            <p:nvPr/>
          </p:nvSpPr>
          <p:spPr bwMode="auto">
            <a:xfrm>
              <a:off x="4656" y="115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D</a:t>
              </a:r>
            </a:p>
          </p:txBody>
        </p:sp>
        <p:sp>
          <p:nvSpPr>
            <p:cNvPr id="9230" name="Oval 8"/>
            <p:cNvSpPr>
              <a:spLocks noChangeArrowheads="1"/>
            </p:cNvSpPr>
            <p:nvPr/>
          </p:nvSpPr>
          <p:spPr bwMode="auto">
            <a:xfrm>
              <a:off x="4224"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G</a:t>
              </a:r>
            </a:p>
          </p:txBody>
        </p:sp>
        <p:sp>
          <p:nvSpPr>
            <p:cNvPr id="9231" name="Oval 9"/>
            <p:cNvSpPr>
              <a:spLocks noChangeArrowheads="1"/>
            </p:cNvSpPr>
            <p:nvPr/>
          </p:nvSpPr>
          <p:spPr bwMode="auto">
            <a:xfrm>
              <a:off x="3936"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F</a:t>
              </a:r>
            </a:p>
          </p:txBody>
        </p:sp>
        <p:sp>
          <p:nvSpPr>
            <p:cNvPr id="9232" name="Oval 10"/>
            <p:cNvSpPr>
              <a:spLocks noChangeArrowheads="1"/>
            </p:cNvSpPr>
            <p:nvPr/>
          </p:nvSpPr>
          <p:spPr bwMode="auto">
            <a:xfrm>
              <a:off x="3648"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E</a:t>
              </a:r>
            </a:p>
          </p:txBody>
        </p:sp>
        <p:sp>
          <p:nvSpPr>
            <p:cNvPr id="9233" name="Oval 11"/>
            <p:cNvSpPr>
              <a:spLocks noChangeArrowheads="1"/>
            </p:cNvSpPr>
            <p:nvPr/>
          </p:nvSpPr>
          <p:spPr bwMode="auto">
            <a:xfrm>
              <a:off x="451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H</a:t>
              </a:r>
            </a:p>
          </p:txBody>
        </p:sp>
        <p:sp>
          <p:nvSpPr>
            <p:cNvPr id="9234" name="Oval 12"/>
            <p:cNvSpPr>
              <a:spLocks noChangeArrowheads="1"/>
            </p:cNvSpPr>
            <p:nvPr/>
          </p:nvSpPr>
          <p:spPr bwMode="auto">
            <a:xfrm>
              <a:off x="475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I</a:t>
              </a:r>
            </a:p>
          </p:txBody>
        </p:sp>
        <p:sp>
          <p:nvSpPr>
            <p:cNvPr id="9235" name="Oval 13"/>
            <p:cNvSpPr>
              <a:spLocks noChangeArrowheads="1"/>
            </p:cNvSpPr>
            <p:nvPr/>
          </p:nvSpPr>
          <p:spPr bwMode="auto">
            <a:xfrm>
              <a:off x="4992" y="1488"/>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J</a:t>
              </a:r>
            </a:p>
          </p:txBody>
        </p:sp>
        <p:sp>
          <p:nvSpPr>
            <p:cNvPr id="9236" name="Oval 14"/>
            <p:cNvSpPr>
              <a:spLocks noChangeArrowheads="1"/>
            </p:cNvSpPr>
            <p:nvPr/>
          </p:nvSpPr>
          <p:spPr bwMode="auto">
            <a:xfrm>
              <a:off x="4512"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M</a:t>
              </a:r>
            </a:p>
          </p:txBody>
        </p:sp>
        <p:sp>
          <p:nvSpPr>
            <p:cNvPr id="9237" name="Oval 15"/>
            <p:cNvSpPr>
              <a:spLocks noChangeArrowheads="1"/>
            </p:cNvSpPr>
            <p:nvPr/>
          </p:nvSpPr>
          <p:spPr bwMode="auto">
            <a:xfrm>
              <a:off x="3744"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L</a:t>
              </a:r>
            </a:p>
          </p:txBody>
        </p:sp>
        <p:sp>
          <p:nvSpPr>
            <p:cNvPr id="9238" name="Oval 16"/>
            <p:cNvSpPr>
              <a:spLocks noChangeArrowheads="1"/>
            </p:cNvSpPr>
            <p:nvPr/>
          </p:nvSpPr>
          <p:spPr bwMode="auto">
            <a:xfrm>
              <a:off x="3456" y="1872"/>
              <a:ext cx="193" cy="19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en-US" altLang="zh-CN" sz="1800"/>
                <a:t>K</a:t>
              </a:r>
            </a:p>
          </p:txBody>
        </p:sp>
        <p:sp>
          <p:nvSpPr>
            <p:cNvPr id="9239" name="Line 17"/>
            <p:cNvSpPr>
              <a:spLocks noChangeShapeType="1"/>
            </p:cNvSpPr>
            <p:nvPr/>
          </p:nvSpPr>
          <p:spPr bwMode="auto">
            <a:xfrm>
              <a:off x="4320" y="1008"/>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0" name="Line 18"/>
            <p:cNvSpPr>
              <a:spLocks noChangeShapeType="1"/>
            </p:cNvSpPr>
            <p:nvPr/>
          </p:nvSpPr>
          <p:spPr bwMode="auto">
            <a:xfrm>
              <a:off x="4320" y="134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1" name="Line 19"/>
            <p:cNvSpPr>
              <a:spLocks noChangeShapeType="1"/>
            </p:cNvSpPr>
            <p:nvPr/>
          </p:nvSpPr>
          <p:spPr bwMode="auto">
            <a:xfrm>
              <a:off x="4608" y="168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2" name="Line 20"/>
            <p:cNvSpPr>
              <a:spLocks noChangeShapeType="1"/>
            </p:cNvSpPr>
            <p:nvPr/>
          </p:nvSpPr>
          <p:spPr bwMode="auto">
            <a:xfrm flipH="1">
              <a:off x="3984" y="993"/>
              <a:ext cx="288" cy="1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3" name="Line 21"/>
            <p:cNvSpPr>
              <a:spLocks noChangeShapeType="1"/>
            </p:cNvSpPr>
            <p:nvPr/>
          </p:nvSpPr>
          <p:spPr bwMode="auto">
            <a:xfrm>
              <a:off x="4368" y="993"/>
              <a:ext cx="311" cy="1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4" name="Line 22"/>
            <p:cNvSpPr>
              <a:spLocks noChangeShapeType="1"/>
            </p:cNvSpPr>
            <p:nvPr/>
          </p:nvSpPr>
          <p:spPr bwMode="auto">
            <a:xfrm flipH="1">
              <a:off x="3792" y="1317"/>
              <a:ext cx="96"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5" name="Line 23"/>
            <p:cNvSpPr>
              <a:spLocks noChangeShapeType="1"/>
            </p:cNvSpPr>
            <p:nvPr/>
          </p:nvSpPr>
          <p:spPr bwMode="auto">
            <a:xfrm>
              <a:off x="3984" y="1333"/>
              <a:ext cx="48" cy="1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6" name="Line 24"/>
            <p:cNvSpPr>
              <a:spLocks noChangeShapeType="1"/>
            </p:cNvSpPr>
            <p:nvPr/>
          </p:nvSpPr>
          <p:spPr bwMode="auto">
            <a:xfrm flipH="1">
              <a:off x="3600" y="1673"/>
              <a:ext cx="96"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7" name="Line 25"/>
            <p:cNvSpPr>
              <a:spLocks noChangeShapeType="1"/>
            </p:cNvSpPr>
            <p:nvPr/>
          </p:nvSpPr>
          <p:spPr bwMode="auto">
            <a:xfrm>
              <a:off x="3792" y="1673"/>
              <a:ext cx="48" cy="2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Line 26"/>
            <p:cNvSpPr>
              <a:spLocks noChangeShapeType="1"/>
            </p:cNvSpPr>
            <p:nvPr/>
          </p:nvSpPr>
          <p:spPr bwMode="auto">
            <a:xfrm flipH="1">
              <a:off x="4608" y="1344"/>
              <a:ext cx="96"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9" name="Line 27"/>
            <p:cNvSpPr>
              <a:spLocks noChangeShapeType="1"/>
            </p:cNvSpPr>
            <p:nvPr/>
          </p:nvSpPr>
          <p:spPr bwMode="auto">
            <a:xfrm>
              <a:off x="4773" y="1344"/>
              <a:ext cx="25"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0" name="Line 28"/>
            <p:cNvSpPr>
              <a:spLocks noChangeShapeType="1"/>
            </p:cNvSpPr>
            <p:nvPr/>
          </p:nvSpPr>
          <p:spPr bwMode="auto">
            <a:xfrm>
              <a:off x="4819" y="1296"/>
              <a:ext cx="227"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19" name="Text Box 33"/>
          <p:cNvSpPr txBox="1">
            <a:spLocks noChangeArrowheads="1"/>
          </p:cNvSpPr>
          <p:nvPr/>
        </p:nvSpPr>
        <p:spPr bwMode="auto">
          <a:xfrm>
            <a:off x="457200" y="4419600"/>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ancestors of a </a:t>
            </a:r>
            <a:r>
              <a:rPr lang="en-US" altLang="zh-CN" sz="2000" dirty="0" smtClean="0">
                <a:solidFill>
                  <a:schemeClr val="hlink"/>
                </a:solidFill>
                <a:latin typeface="Arial" pitchFamily="34" charset="0"/>
                <a:sym typeface="Wingdings" pitchFamily="2" charset="2"/>
              </a:rPr>
              <a:t>node</a:t>
            </a:r>
            <a:r>
              <a:rPr lang="zh-CN" altLang="en-US" sz="2000" dirty="0" smtClean="0">
                <a:solidFill>
                  <a:schemeClr val="hlink"/>
                </a:solidFill>
                <a:latin typeface="Arial" pitchFamily="34" charset="0"/>
                <a:sym typeface="Wingdings" pitchFamily="2" charset="2"/>
              </a:rPr>
              <a:t>（节点的祖先）</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all the nodes along the path from the node up to the root.</a:t>
            </a:r>
            <a:endParaRPr lang="en-US" altLang="zh-CN" sz="2000" dirty="0">
              <a:latin typeface="Arial" pitchFamily="34" charset="0"/>
            </a:endParaRPr>
          </a:p>
        </p:txBody>
      </p:sp>
      <p:sp>
        <p:nvSpPr>
          <p:cNvPr id="9220" name="Text Box 34"/>
          <p:cNvSpPr txBox="1">
            <a:spLocks noChangeArrowheads="1"/>
          </p:cNvSpPr>
          <p:nvPr/>
        </p:nvSpPr>
        <p:spPr bwMode="auto">
          <a:xfrm>
            <a:off x="457200" y="5257800"/>
            <a:ext cx="7924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descendants of a </a:t>
            </a:r>
            <a:r>
              <a:rPr lang="en-US" altLang="zh-CN" sz="2000" dirty="0" smtClean="0">
                <a:solidFill>
                  <a:schemeClr val="hlink"/>
                </a:solidFill>
                <a:latin typeface="Arial" pitchFamily="34" charset="0"/>
                <a:sym typeface="Wingdings" pitchFamily="2" charset="2"/>
              </a:rPr>
              <a:t>node</a:t>
            </a:r>
            <a:r>
              <a:rPr lang="zh-CN" altLang="en-US" sz="2000" dirty="0" smtClean="0">
                <a:solidFill>
                  <a:schemeClr val="hlink"/>
                </a:solidFill>
                <a:latin typeface="Arial" pitchFamily="34" charset="0"/>
                <a:sym typeface="Wingdings" pitchFamily="2" charset="2"/>
              </a:rPr>
              <a:t>（节点的后裔）</a:t>
            </a:r>
            <a:r>
              <a:rPr lang="en-US" altLang="zh-CN" sz="2000" dirty="0" smtClean="0">
                <a:solidFill>
                  <a:schemeClr val="hlink"/>
                </a:solidFill>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all the nodes in its </a:t>
            </a:r>
            <a:r>
              <a:rPr lang="en-US" altLang="zh-CN" sz="2000" dirty="0" err="1">
                <a:latin typeface="Arial" pitchFamily="34" charset="0"/>
                <a:sym typeface="Wingdings" pitchFamily="2" charset="2"/>
              </a:rPr>
              <a:t>subtrees</a:t>
            </a:r>
            <a:r>
              <a:rPr lang="en-US" altLang="zh-CN" sz="2000" dirty="0">
                <a:latin typeface="Arial" pitchFamily="34" charset="0"/>
                <a:sym typeface="Wingdings" pitchFamily="2" charset="2"/>
              </a:rPr>
              <a:t>.</a:t>
            </a:r>
            <a:endParaRPr lang="en-US" altLang="zh-CN" sz="2000" dirty="0">
              <a:latin typeface="Arial" pitchFamily="34" charset="0"/>
            </a:endParaRPr>
          </a:p>
        </p:txBody>
      </p:sp>
      <p:sp>
        <p:nvSpPr>
          <p:cNvPr id="9221" name="Text Box 35"/>
          <p:cNvSpPr txBox="1">
            <a:spLocks noChangeArrowheads="1"/>
          </p:cNvSpPr>
          <p:nvPr/>
        </p:nvSpPr>
        <p:spPr bwMode="auto">
          <a:xfrm>
            <a:off x="457200" y="2193925"/>
            <a:ext cx="6172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depth of </a:t>
            </a:r>
            <a:r>
              <a:rPr lang="en-US" altLang="zh-CN" sz="2000" i="1" dirty="0" err="1">
                <a:solidFill>
                  <a:schemeClr val="hlink"/>
                </a:solidFill>
                <a:sym typeface="Wingdings" pitchFamily="2" charset="2"/>
              </a:rPr>
              <a:t>n</a:t>
            </a:r>
            <a:r>
              <a:rPr lang="en-US" altLang="zh-CN" sz="2000" i="1" baseline="-25000" dirty="0" err="1">
                <a:solidFill>
                  <a:schemeClr val="hlink"/>
                </a:solidFill>
                <a:sym typeface="Wingdings" pitchFamily="2" charset="2"/>
              </a:rPr>
              <a:t>i</a:t>
            </a:r>
            <a:r>
              <a:rPr lang="en-US" altLang="zh-CN" sz="2000" dirty="0">
                <a:solidFill>
                  <a:schemeClr val="hlink"/>
                </a:solidFill>
                <a:latin typeface="Arial" pitchFamily="34" charset="0"/>
                <a:sym typeface="Wingdings" pitchFamily="2" charset="2"/>
              </a:rPr>
              <a:t> </a:t>
            </a:r>
            <a:r>
              <a:rPr lang="zh-CN" altLang="en-US" sz="2000" dirty="0">
                <a:solidFill>
                  <a:schemeClr val="hlink"/>
                </a:solidFill>
                <a:latin typeface="Arial" pitchFamily="34" charset="0"/>
                <a:sym typeface="Wingdings" pitchFamily="2" charset="2"/>
              </a:rPr>
              <a:t>（</a:t>
            </a:r>
            <a:r>
              <a:rPr lang="zh-CN" altLang="en-US" sz="2000" dirty="0" smtClean="0">
                <a:solidFill>
                  <a:schemeClr val="hlink"/>
                </a:solidFill>
                <a:latin typeface="Arial" pitchFamily="34" charset="0"/>
                <a:sym typeface="Wingdings" pitchFamily="2" charset="2"/>
              </a:rPr>
              <a:t>深度）</a:t>
            </a:r>
            <a:r>
              <a:rPr lang="en-US" altLang="zh-CN" sz="2000" dirty="0" smtClean="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length of the unique path from the root to </a:t>
            </a:r>
            <a:r>
              <a:rPr lang="en-US" altLang="zh-CN" sz="2000" i="1" dirty="0" err="1">
                <a:sym typeface="Wingdings" pitchFamily="2" charset="2"/>
              </a:rPr>
              <a:t>n</a:t>
            </a:r>
            <a:r>
              <a:rPr lang="en-US" altLang="zh-CN" sz="2000" i="1" baseline="-25000" dirty="0" err="1">
                <a:sym typeface="Wingdings" pitchFamily="2" charset="2"/>
              </a:rPr>
              <a:t>i</a:t>
            </a:r>
            <a:r>
              <a:rPr lang="en-US" altLang="zh-CN" sz="2000" dirty="0">
                <a:sym typeface="Wingdings" pitchFamily="2" charset="2"/>
              </a:rPr>
              <a:t>.   </a:t>
            </a:r>
            <a:r>
              <a:rPr lang="en-US" altLang="zh-CN" sz="2000" dirty="0">
                <a:latin typeface="Arial" pitchFamily="34" charset="0"/>
                <a:sym typeface="Wingdings" pitchFamily="2" charset="2"/>
              </a:rPr>
              <a:t>Depth(root) = </a:t>
            </a:r>
            <a:r>
              <a:rPr lang="en-US" altLang="zh-CN" sz="2000" dirty="0" smtClean="0">
                <a:solidFill>
                  <a:srgbClr val="FF0000"/>
                </a:solidFill>
                <a:latin typeface="Arial" pitchFamily="34" charset="0"/>
                <a:sym typeface="Wingdings" pitchFamily="2" charset="2"/>
              </a:rPr>
              <a:t>1 or 0</a:t>
            </a:r>
            <a:endParaRPr lang="en-US" altLang="zh-CN" sz="2000" dirty="0">
              <a:solidFill>
                <a:srgbClr val="FF0000"/>
              </a:solidFill>
              <a:latin typeface="Arial" pitchFamily="34" charset="0"/>
              <a:sym typeface="Wingdings" pitchFamily="2" charset="2"/>
            </a:endParaRPr>
          </a:p>
        </p:txBody>
      </p:sp>
      <p:sp>
        <p:nvSpPr>
          <p:cNvPr id="9222" name="Text Box 36"/>
          <p:cNvSpPr txBox="1">
            <a:spLocks noChangeArrowheads="1"/>
          </p:cNvSpPr>
          <p:nvPr/>
        </p:nvSpPr>
        <p:spPr bwMode="auto">
          <a:xfrm>
            <a:off x="457200" y="3032125"/>
            <a:ext cx="7924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height of </a:t>
            </a:r>
            <a:r>
              <a:rPr lang="en-US" altLang="zh-CN" sz="2000" i="1" dirty="0" err="1">
                <a:solidFill>
                  <a:schemeClr val="hlink"/>
                </a:solidFill>
                <a:sym typeface="Wingdings" pitchFamily="2" charset="2"/>
              </a:rPr>
              <a:t>n</a:t>
            </a:r>
            <a:r>
              <a:rPr lang="en-US" altLang="zh-CN" sz="2000" i="1" baseline="-25000" dirty="0" err="1">
                <a:solidFill>
                  <a:schemeClr val="hlink"/>
                </a:solidFill>
                <a:sym typeface="Wingdings" pitchFamily="2" charset="2"/>
              </a:rPr>
              <a:t>i</a:t>
            </a:r>
            <a:r>
              <a:rPr lang="en-US" altLang="zh-CN" sz="2000" dirty="0">
                <a:solidFill>
                  <a:schemeClr val="hlink"/>
                </a:solidFill>
                <a:latin typeface="Arial" pitchFamily="34" charset="0"/>
                <a:sym typeface="Wingdings" pitchFamily="2" charset="2"/>
              </a:rPr>
              <a:t> </a:t>
            </a:r>
            <a:r>
              <a:rPr lang="zh-CN" altLang="en-US" sz="2000" dirty="0" smtClean="0">
                <a:solidFill>
                  <a:schemeClr val="hlink"/>
                </a:solidFill>
                <a:latin typeface="Arial" pitchFamily="34" charset="0"/>
                <a:sym typeface="Wingdings" pitchFamily="2" charset="2"/>
              </a:rPr>
              <a:t>（高度）</a:t>
            </a:r>
            <a:r>
              <a:rPr lang="en-US" altLang="zh-CN" sz="2000" dirty="0" smtClean="0">
                <a:solidFill>
                  <a:schemeClr val="hlink"/>
                </a:solidFill>
                <a:latin typeface="Arial" pitchFamily="34" charset="0"/>
                <a:sym typeface="Wingdings" pitchFamily="2" charset="2"/>
              </a:rPr>
              <a:t>::= </a:t>
            </a:r>
            <a:r>
              <a:rPr lang="en-US" altLang="zh-CN" sz="2000" dirty="0">
                <a:latin typeface="Arial" pitchFamily="34" charset="0"/>
                <a:sym typeface="Wingdings" pitchFamily="2" charset="2"/>
              </a:rPr>
              <a:t>length of the longest path from </a:t>
            </a:r>
            <a:r>
              <a:rPr lang="en-US" altLang="zh-CN" sz="2000" i="1" dirty="0" err="1">
                <a:sym typeface="Wingdings" pitchFamily="2" charset="2"/>
              </a:rPr>
              <a:t>n</a:t>
            </a:r>
            <a:r>
              <a:rPr lang="en-US" altLang="zh-CN" sz="2000" i="1" baseline="-25000" dirty="0" err="1">
                <a:sym typeface="Wingdings" pitchFamily="2" charset="2"/>
              </a:rPr>
              <a:t>i</a:t>
            </a:r>
            <a:r>
              <a:rPr lang="en-US" altLang="zh-CN" sz="2000" dirty="0">
                <a:latin typeface="Arial" pitchFamily="34" charset="0"/>
                <a:sym typeface="Wingdings" pitchFamily="2" charset="2"/>
              </a:rPr>
              <a:t> to a leaf.  Height(leaf) = </a:t>
            </a:r>
            <a:r>
              <a:rPr lang="en-US" altLang="zh-CN" sz="2000" dirty="0" smtClean="0">
                <a:solidFill>
                  <a:srgbClr val="FF0000"/>
                </a:solidFill>
                <a:latin typeface="Arial" pitchFamily="34" charset="0"/>
                <a:sym typeface="Wingdings" pitchFamily="2" charset="2"/>
              </a:rPr>
              <a:t>1 </a:t>
            </a:r>
            <a:r>
              <a:rPr lang="en-US" altLang="zh-CN" sz="2000" dirty="0">
                <a:solidFill>
                  <a:srgbClr val="FF0000"/>
                </a:solidFill>
                <a:latin typeface="Arial" pitchFamily="34" charset="0"/>
                <a:sym typeface="Wingdings" pitchFamily="2" charset="2"/>
              </a:rPr>
              <a:t>or </a:t>
            </a:r>
            <a:r>
              <a:rPr lang="en-US" altLang="zh-CN" sz="2000" dirty="0" smtClean="0">
                <a:solidFill>
                  <a:srgbClr val="FF0000"/>
                </a:solidFill>
                <a:latin typeface="Arial" pitchFamily="34" charset="0"/>
                <a:sym typeface="Wingdings" pitchFamily="2" charset="2"/>
              </a:rPr>
              <a:t>0</a:t>
            </a:r>
            <a:r>
              <a:rPr lang="en-US" altLang="zh-CN" sz="2000" dirty="0" smtClean="0">
                <a:latin typeface="Arial" pitchFamily="34" charset="0"/>
                <a:sym typeface="Wingdings" pitchFamily="2" charset="2"/>
              </a:rPr>
              <a:t>, </a:t>
            </a:r>
            <a:r>
              <a:rPr lang="en-US" altLang="zh-CN" sz="2000" dirty="0">
                <a:latin typeface="Arial" pitchFamily="34" charset="0"/>
                <a:sym typeface="Wingdings" pitchFamily="2" charset="2"/>
              </a:rPr>
              <a:t>and height(D) = </a:t>
            </a:r>
            <a:r>
              <a:rPr lang="en-US" altLang="zh-CN" sz="2000" dirty="0" smtClean="0">
                <a:solidFill>
                  <a:srgbClr val="FF0000"/>
                </a:solidFill>
                <a:latin typeface="Arial" pitchFamily="34" charset="0"/>
                <a:sym typeface="Wingdings" pitchFamily="2" charset="2"/>
              </a:rPr>
              <a:t>3 </a:t>
            </a:r>
            <a:r>
              <a:rPr lang="en-US" altLang="zh-CN" sz="2000" dirty="0">
                <a:solidFill>
                  <a:srgbClr val="FF0000"/>
                </a:solidFill>
                <a:latin typeface="Arial" pitchFamily="34" charset="0"/>
                <a:sym typeface="Wingdings" pitchFamily="2" charset="2"/>
              </a:rPr>
              <a:t>or 2</a:t>
            </a:r>
            <a:r>
              <a:rPr lang="en-US" altLang="zh-CN" sz="2000" dirty="0" smtClean="0">
                <a:latin typeface="Arial" pitchFamily="34" charset="0"/>
                <a:sym typeface="Wingdings" pitchFamily="2" charset="2"/>
              </a:rPr>
              <a:t>.</a:t>
            </a:r>
            <a:endParaRPr lang="en-US" altLang="zh-CN" sz="2000" dirty="0">
              <a:latin typeface="Arial" pitchFamily="34" charset="0"/>
              <a:sym typeface="Wingdings" pitchFamily="2" charset="2"/>
            </a:endParaRPr>
          </a:p>
        </p:txBody>
      </p:sp>
      <p:sp>
        <p:nvSpPr>
          <p:cNvPr id="9223" name="Text Box 37"/>
          <p:cNvSpPr txBox="1">
            <a:spLocks noChangeArrowheads="1"/>
          </p:cNvSpPr>
          <p:nvPr/>
        </p:nvSpPr>
        <p:spPr bwMode="auto">
          <a:xfrm>
            <a:off x="457200" y="3886200"/>
            <a:ext cx="807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dirty="0">
                <a:latin typeface="Arial" pitchFamily="34" charset="0"/>
                <a:sym typeface="Wingdings" pitchFamily="2" charset="2"/>
              </a:rPr>
              <a:t>  </a:t>
            </a:r>
            <a:r>
              <a:rPr lang="en-US" altLang="zh-CN" sz="2000" dirty="0">
                <a:solidFill>
                  <a:schemeClr val="hlink"/>
                </a:solidFill>
                <a:latin typeface="Arial" pitchFamily="34" charset="0"/>
                <a:sym typeface="Wingdings" pitchFamily="2" charset="2"/>
              </a:rPr>
              <a:t>height (depth) of a tree ::= </a:t>
            </a:r>
            <a:r>
              <a:rPr lang="en-US" altLang="zh-CN" sz="2000" dirty="0">
                <a:latin typeface="Arial" pitchFamily="34" charset="0"/>
                <a:sym typeface="Wingdings" pitchFamily="2" charset="2"/>
              </a:rPr>
              <a:t>height(root) = depth(deepest leaf).</a:t>
            </a:r>
          </a:p>
        </p:txBody>
      </p:sp>
      <p:sp>
        <p:nvSpPr>
          <p:cNvPr id="9224" name="Text Box 38"/>
          <p:cNvSpPr txBox="1">
            <a:spLocks noChangeArrowheads="1"/>
          </p:cNvSpPr>
          <p:nvPr/>
        </p:nvSpPr>
        <p:spPr bwMode="auto">
          <a:xfrm>
            <a:off x="457200" y="228600"/>
            <a:ext cx="563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a:latin typeface="Arial" pitchFamily="34" charset="0"/>
                <a:sym typeface="Wingdings" pitchFamily="2" charset="2"/>
              </a:rPr>
              <a:t>  </a:t>
            </a:r>
            <a:r>
              <a:rPr lang="en-US" altLang="zh-CN" sz="2000">
                <a:solidFill>
                  <a:schemeClr val="hlink"/>
                </a:solidFill>
                <a:latin typeface="Arial" pitchFamily="34" charset="0"/>
                <a:sym typeface="Wingdings" pitchFamily="2" charset="2"/>
              </a:rPr>
              <a:t>path from </a:t>
            </a:r>
            <a:r>
              <a:rPr lang="en-US" altLang="zh-CN" sz="2000" i="1">
                <a:solidFill>
                  <a:schemeClr val="hlink"/>
                </a:solidFill>
                <a:sym typeface="Wingdings" pitchFamily="2" charset="2"/>
              </a:rPr>
              <a:t>n</a:t>
            </a:r>
            <a:r>
              <a:rPr lang="en-US" altLang="zh-CN" sz="2000" baseline="-25000">
                <a:solidFill>
                  <a:schemeClr val="hlink"/>
                </a:solidFill>
                <a:sym typeface="Wingdings" pitchFamily="2" charset="2"/>
              </a:rPr>
              <a:t>1</a:t>
            </a:r>
            <a:r>
              <a:rPr lang="en-US" altLang="zh-CN" sz="2000">
                <a:solidFill>
                  <a:schemeClr val="hlink"/>
                </a:solidFill>
                <a:latin typeface="Arial" pitchFamily="34" charset="0"/>
                <a:sym typeface="Wingdings" pitchFamily="2" charset="2"/>
              </a:rPr>
              <a:t> to </a:t>
            </a:r>
            <a:r>
              <a:rPr lang="en-US" altLang="zh-CN" sz="2000" i="1">
                <a:solidFill>
                  <a:schemeClr val="hlink"/>
                </a:solidFill>
                <a:sym typeface="Wingdings" pitchFamily="2" charset="2"/>
              </a:rPr>
              <a:t>n</a:t>
            </a:r>
            <a:r>
              <a:rPr lang="en-US" altLang="zh-CN" sz="2000" i="1" baseline="-25000">
                <a:solidFill>
                  <a:schemeClr val="hlink"/>
                </a:solidFill>
                <a:sym typeface="Wingdings" pitchFamily="2" charset="2"/>
              </a:rPr>
              <a:t>k</a:t>
            </a:r>
            <a:r>
              <a:rPr lang="en-US" altLang="zh-CN" sz="2000" baseline="-25000">
                <a:solidFill>
                  <a:schemeClr val="hlink"/>
                </a:solidFill>
                <a:latin typeface="Arial" pitchFamily="34" charset="0"/>
                <a:sym typeface="Wingdings" pitchFamily="2" charset="2"/>
              </a:rPr>
              <a:t> </a:t>
            </a:r>
            <a:r>
              <a:rPr lang="en-US" altLang="zh-CN" sz="2000">
                <a:solidFill>
                  <a:schemeClr val="hlink"/>
                </a:solidFill>
                <a:latin typeface="Arial" pitchFamily="34" charset="0"/>
                <a:sym typeface="Wingdings" pitchFamily="2" charset="2"/>
              </a:rPr>
              <a:t>::= </a:t>
            </a:r>
            <a:r>
              <a:rPr lang="en-US" altLang="zh-CN" sz="2000">
                <a:latin typeface="Arial" pitchFamily="34" charset="0"/>
                <a:sym typeface="Wingdings" pitchFamily="2" charset="2"/>
              </a:rPr>
              <a:t>a (</a:t>
            </a:r>
            <a:r>
              <a:rPr lang="en-US" altLang="zh-CN" sz="2000">
                <a:solidFill>
                  <a:srgbClr val="FF0000"/>
                </a:solidFill>
                <a:latin typeface="Arial" pitchFamily="34" charset="0"/>
                <a:sym typeface="Wingdings" pitchFamily="2" charset="2"/>
              </a:rPr>
              <a:t>unique</a:t>
            </a:r>
            <a:r>
              <a:rPr lang="en-US" altLang="zh-CN" sz="2000">
                <a:latin typeface="Arial" pitchFamily="34" charset="0"/>
                <a:sym typeface="Wingdings" pitchFamily="2" charset="2"/>
              </a:rPr>
              <a:t>) sequence of nodes </a:t>
            </a:r>
            <a:r>
              <a:rPr lang="en-US" altLang="zh-CN" sz="2000" i="1">
                <a:sym typeface="Wingdings" pitchFamily="2" charset="2"/>
              </a:rPr>
              <a:t>n</a:t>
            </a:r>
            <a:r>
              <a:rPr lang="en-US" altLang="zh-CN" sz="2000" baseline="-25000">
                <a:sym typeface="Wingdings" pitchFamily="2" charset="2"/>
              </a:rPr>
              <a:t>1</a:t>
            </a:r>
            <a:r>
              <a:rPr lang="en-US" altLang="zh-CN" sz="2000">
                <a:latin typeface="Arial" pitchFamily="34" charset="0"/>
                <a:sym typeface="Wingdings" pitchFamily="2" charset="2"/>
              </a:rPr>
              <a:t>, </a:t>
            </a:r>
            <a:r>
              <a:rPr lang="en-US" altLang="zh-CN" sz="2000" i="1">
                <a:sym typeface="Wingdings" pitchFamily="2" charset="2"/>
              </a:rPr>
              <a:t>n</a:t>
            </a:r>
            <a:r>
              <a:rPr lang="en-US" altLang="zh-CN" sz="2000" baseline="-25000">
                <a:sym typeface="Wingdings" pitchFamily="2" charset="2"/>
              </a:rPr>
              <a:t>2</a:t>
            </a:r>
            <a:r>
              <a:rPr lang="en-US" altLang="zh-CN" sz="2000">
                <a:latin typeface="Arial" pitchFamily="34" charset="0"/>
                <a:sym typeface="Wingdings" pitchFamily="2" charset="2"/>
              </a:rPr>
              <a:t>, …, </a:t>
            </a:r>
            <a:r>
              <a:rPr lang="en-US" altLang="zh-CN" sz="2000" i="1">
                <a:sym typeface="Wingdings" pitchFamily="2" charset="2"/>
              </a:rPr>
              <a:t>n</a:t>
            </a:r>
            <a:r>
              <a:rPr lang="en-US" altLang="zh-CN" sz="2000" i="1" baseline="-25000">
                <a:sym typeface="Wingdings" pitchFamily="2" charset="2"/>
              </a:rPr>
              <a:t>k</a:t>
            </a:r>
            <a:r>
              <a:rPr lang="en-US" altLang="zh-CN" sz="2000" baseline="-25000">
                <a:latin typeface="Arial" pitchFamily="34" charset="0"/>
                <a:sym typeface="Wingdings" pitchFamily="2" charset="2"/>
              </a:rPr>
              <a:t> </a:t>
            </a:r>
            <a:r>
              <a:rPr lang="en-US" altLang="zh-CN" sz="2000">
                <a:latin typeface="Arial" pitchFamily="34" charset="0"/>
                <a:sym typeface="Wingdings" pitchFamily="2" charset="2"/>
              </a:rPr>
              <a:t> such that </a:t>
            </a:r>
            <a:r>
              <a:rPr lang="en-US" altLang="zh-CN" sz="2000" i="1">
                <a:sym typeface="Wingdings" pitchFamily="2" charset="2"/>
              </a:rPr>
              <a:t>n</a:t>
            </a:r>
            <a:r>
              <a:rPr lang="en-US" altLang="zh-CN" sz="2000" i="1" baseline="-25000">
                <a:sym typeface="Wingdings" pitchFamily="2" charset="2"/>
              </a:rPr>
              <a:t>i</a:t>
            </a:r>
            <a:r>
              <a:rPr lang="en-US" altLang="zh-CN" sz="2000">
                <a:latin typeface="Arial" pitchFamily="34" charset="0"/>
                <a:sym typeface="Wingdings" pitchFamily="2" charset="2"/>
              </a:rPr>
              <a:t> is the parent of </a:t>
            </a:r>
            <a:r>
              <a:rPr lang="en-US" altLang="zh-CN" sz="2000" i="1">
                <a:sym typeface="Wingdings" pitchFamily="2" charset="2"/>
              </a:rPr>
              <a:t>n</a:t>
            </a:r>
            <a:r>
              <a:rPr lang="en-US" altLang="zh-CN" sz="2000" i="1" baseline="-25000">
                <a:sym typeface="Wingdings" pitchFamily="2" charset="2"/>
              </a:rPr>
              <a:t>i+</a:t>
            </a:r>
            <a:r>
              <a:rPr lang="en-US" altLang="zh-CN" sz="2000" baseline="-25000">
                <a:sym typeface="Wingdings" pitchFamily="2" charset="2"/>
              </a:rPr>
              <a:t>1</a:t>
            </a:r>
            <a:r>
              <a:rPr lang="en-US" altLang="zh-CN" sz="2000">
                <a:latin typeface="Arial" pitchFamily="34" charset="0"/>
                <a:sym typeface="Wingdings" pitchFamily="2" charset="2"/>
              </a:rPr>
              <a:t> for </a:t>
            </a:r>
            <a:r>
              <a:rPr lang="en-US" altLang="zh-CN" sz="2000">
                <a:sym typeface="Wingdings" pitchFamily="2" charset="2"/>
              </a:rPr>
              <a:t>1 </a:t>
            </a:r>
            <a:r>
              <a:rPr lang="en-US" altLang="zh-CN" sz="2000">
                <a:sym typeface="Symbol" pitchFamily="18" charset="2"/>
              </a:rPr>
              <a:t></a:t>
            </a:r>
            <a:r>
              <a:rPr lang="en-US" altLang="zh-CN" sz="2000" i="1">
                <a:sym typeface="Wingdings" pitchFamily="2" charset="2"/>
              </a:rPr>
              <a:t> i </a:t>
            </a:r>
            <a:r>
              <a:rPr lang="en-US" altLang="zh-CN" sz="2000">
                <a:sym typeface="Wingdings" pitchFamily="2" charset="2"/>
              </a:rPr>
              <a:t>&lt;</a:t>
            </a:r>
            <a:r>
              <a:rPr lang="en-US" altLang="zh-CN" sz="2000" i="1">
                <a:sym typeface="Wingdings" pitchFamily="2" charset="2"/>
              </a:rPr>
              <a:t> k</a:t>
            </a:r>
            <a:r>
              <a:rPr lang="en-US" altLang="zh-CN" sz="2000">
                <a:latin typeface="Arial" pitchFamily="34" charset="0"/>
                <a:sym typeface="Wingdings" pitchFamily="2" charset="2"/>
              </a:rPr>
              <a:t>.</a:t>
            </a:r>
          </a:p>
        </p:txBody>
      </p:sp>
      <p:sp>
        <p:nvSpPr>
          <p:cNvPr id="9225" name="Text Box 39"/>
          <p:cNvSpPr txBox="1">
            <a:spLocks noChangeArrowheads="1"/>
          </p:cNvSpPr>
          <p:nvPr/>
        </p:nvSpPr>
        <p:spPr bwMode="auto">
          <a:xfrm>
            <a:off x="457200" y="1371600"/>
            <a:ext cx="525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8938" indent="-388938"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b="0">
                <a:latin typeface="Arial" pitchFamily="34" charset="0"/>
                <a:sym typeface="Wingdings" pitchFamily="2" charset="2"/>
              </a:rPr>
              <a:t>  </a:t>
            </a:r>
            <a:r>
              <a:rPr lang="en-US" altLang="zh-CN" sz="2000">
                <a:solidFill>
                  <a:schemeClr val="hlink"/>
                </a:solidFill>
                <a:latin typeface="Arial" pitchFamily="34" charset="0"/>
                <a:sym typeface="Wingdings" pitchFamily="2" charset="2"/>
              </a:rPr>
              <a:t>length of path ::= </a:t>
            </a:r>
            <a:r>
              <a:rPr lang="en-US" altLang="zh-CN" sz="2000">
                <a:latin typeface="Arial" pitchFamily="34" charset="0"/>
                <a:sym typeface="Wingdings" pitchFamily="2" charset="2"/>
              </a:rPr>
              <a:t>number of edges on the path.</a:t>
            </a:r>
          </a:p>
        </p:txBody>
      </p:sp>
    </p:spTree>
    <p:extLst>
      <p:ext uri="{BB962C8B-B14F-4D97-AF65-F5344CB8AC3E}">
        <p14:creationId xmlns:p14="http://schemas.microsoft.com/office/powerpoint/2010/main" val="22809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销毁二叉树</a:t>
            </a:r>
          </a:p>
        </p:txBody>
      </p:sp>
      <p:sp>
        <p:nvSpPr>
          <p:cNvPr id="106499" name="Rectangle 3"/>
          <p:cNvSpPr>
            <a:spLocks noGrp="1" noChangeArrowheads="1"/>
          </p:cNvSpPr>
          <p:nvPr>
            <p:ph type="body" idx="1"/>
          </p:nvPr>
        </p:nvSpPr>
        <p:spPr/>
        <p:txBody>
          <a:bodyPr/>
          <a:lstStyle/>
          <a:p>
            <a:pPr eaLnBrk="1" hangingPunct="1"/>
            <a:r>
              <a:rPr lang="zh-CN" altLang="en-US" smtClean="0"/>
              <a:t>删除所有节点</a:t>
            </a:r>
          </a:p>
          <a:p>
            <a:pPr eaLnBrk="1" hangingPunct="1"/>
            <a:r>
              <a:rPr lang="zh-CN" altLang="en-US" smtClean="0">
                <a:solidFill>
                  <a:srgbClr val="FF0000"/>
                </a:solidFill>
              </a:rPr>
              <a:t>后序遍历</a:t>
            </a:r>
            <a:r>
              <a:rPr lang="zh-CN" altLang="en-US" smtClean="0"/>
              <a:t>：删除左子树、删除右子树、删除根</a:t>
            </a:r>
          </a:p>
          <a:p>
            <a:pPr eaLnBrk="1" hangingPunct="1"/>
            <a:r>
              <a:rPr lang="zh-CN" altLang="en-US" smtClean="0"/>
              <a:t>辅助函数</a:t>
            </a:r>
            <a:r>
              <a:rPr lang="en-US" altLang="zh-CN" smtClean="0"/>
              <a:t>——</a:t>
            </a:r>
            <a:r>
              <a:rPr lang="zh-CN" altLang="en-US" smtClean="0"/>
              <a:t>删除单个节点</a:t>
            </a:r>
          </a:p>
          <a:p>
            <a:pPr eaLnBrk="1" hangingPunct="1">
              <a:spcBef>
                <a:spcPct val="0"/>
              </a:spcBef>
              <a:buClrTx/>
              <a:buFontTx/>
              <a:buNone/>
            </a:pPr>
            <a:r>
              <a:rPr lang="zh-CN" altLang="en-US" smtClean="0">
                <a:latin typeface="Tahoma" pitchFamily="34" charset="0"/>
              </a:rPr>
              <a:t> </a:t>
            </a:r>
            <a:r>
              <a:rPr lang="en-US" altLang="zh-CN" sz="2400" smtClean="0">
                <a:solidFill>
                  <a:srgbClr val="0000FF"/>
                </a:solidFill>
                <a:latin typeface="Tahoma" pitchFamily="34" charset="0"/>
              </a:rPr>
              <a:t>static void Free(BinaryTreeNode&lt;T&gt; *t) {delete t;}</a:t>
            </a:r>
          </a:p>
          <a:p>
            <a:pPr eaLnBrk="1" hangingPunct="1"/>
            <a:r>
              <a:rPr lang="zh-CN" altLang="en-US" smtClean="0"/>
              <a:t>删除二叉树</a:t>
            </a:r>
          </a:p>
          <a:p>
            <a:pPr eaLnBrk="1" hangingPunct="1">
              <a:spcBef>
                <a:spcPct val="0"/>
              </a:spcBef>
              <a:buClrTx/>
              <a:buFontTx/>
              <a:buNone/>
            </a:pPr>
            <a:r>
              <a:rPr lang="en-US" altLang="zh-CN" sz="2400" smtClean="0">
                <a:solidFill>
                  <a:srgbClr val="0000FF"/>
                </a:solidFill>
                <a:latin typeface="Tahoma" pitchFamily="34" charset="0"/>
              </a:rPr>
              <a:t>void Delete() {PostOrder(Free, root); root = 0;}</a:t>
            </a:r>
          </a:p>
          <a:p>
            <a:pPr eaLnBrk="1" hangingPunct="1"/>
            <a:endParaRPr lang="en-US" altLang="zh-CN" smtClean="0"/>
          </a:p>
        </p:txBody>
      </p:sp>
      <p:sp>
        <p:nvSpPr>
          <p:cNvPr id="10650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B875A48-4A4D-44CD-8B41-78347DAD4FEA}" type="slidenum">
              <a:rPr lang="en-US" altLang="en-US" smtClean="0">
                <a:solidFill>
                  <a:srgbClr val="4B4B4B"/>
                </a:solidFill>
              </a:rPr>
              <a:pPr eaLnBrk="1" hangingPunct="1"/>
              <a:t>70</a:t>
            </a:fld>
            <a:endParaRPr lang="en-US" altLang="en-US" smtClean="0">
              <a:solidFill>
                <a:srgbClr val="4B4B4B"/>
              </a:solidFill>
            </a:endParaRPr>
          </a:p>
        </p:txBody>
      </p:sp>
    </p:spTree>
    <p:extLst>
      <p:ext uri="{BB962C8B-B14F-4D97-AF65-F5344CB8AC3E}">
        <p14:creationId xmlns:p14="http://schemas.microsoft.com/office/powerpoint/2010/main" val="26556817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t>计算高度</a:t>
            </a:r>
          </a:p>
        </p:txBody>
      </p:sp>
      <p:sp>
        <p:nvSpPr>
          <p:cNvPr id="107523" name="Rectangle 3"/>
          <p:cNvSpPr>
            <a:spLocks noGrp="1" noChangeArrowheads="1"/>
          </p:cNvSpPr>
          <p:nvPr>
            <p:ph type="body" idx="1"/>
          </p:nvPr>
        </p:nvSpPr>
        <p:spPr/>
        <p:txBody>
          <a:bodyPr/>
          <a:lstStyle/>
          <a:p>
            <a:pPr eaLnBrk="1" hangingPunct="1"/>
            <a:r>
              <a:rPr lang="zh-CN" altLang="en-US" smtClean="0">
                <a:solidFill>
                  <a:srgbClr val="FF0000"/>
                </a:solidFill>
              </a:rPr>
              <a:t>后序遍历</a:t>
            </a:r>
          </a:p>
          <a:p>
            <a:pPr lvl="1" eaLnBrk="1" hangingPunct="1"/>
            <a:r>
              <a:rPr lang="zh-CN" altLang="en-US" smtClean="0"/>
              <a:t>左子树高度、右子树高度较大者</a:t>
            </a:r>
            <a:r>
              <a:rPr lang="en-US" altLang="zh-CN" smtClean="0"/>
              <a:t>+1</a:t>
            </a:r>
            <a:r>
              <a:rPr lang="zh-CN" altLang="en-US" smtClean="0"/>
              <a:t>（根节点）</a:t>
            </a:r>
            <a:r>
              <a:rPr lang="zh-CN" altLang="en-US" smtClean="0">
                <a:sym typeface="Wingdings" pitchFamily="2" charset="2"/>
              </a:rPr>
              <a:t>树的高度</a:t>
            </a:r>
          </a:p>
          <a:p>
            <a:pPr lvl="1" eaLnBrk="1" hangingPunct="1"/>
            <a:r>
              <a:rPr lang="zh-CN" altLang="en-US" smtClean="0">
                <a:sym typeface="Wingdings" pitchFamily="2" charset="2"/>
              </a:rPr>
              <a:t>递归公式：</a:t>
            </a:r>
            <a:r>
              <a:rPr lang="en-US" altLang="zh-CN" smtClean="0">
                <a:sym typeface="Wingdings" pitchFamily="2" charset="2"/>
              </a:rPr>
              <a:t>h=max{hl, hr} + 1</a:t>
            </a:r>
            <a:r>
              <a:rPr lang="zh-CN" altLang="en-US" smtClean="0">
                <a:sym typeface="Wingdings" pitchFamily="2" charset="2"/>
              </a:rPr>
              <a:t>递归函数</a:t>
            </a:r>
          </a:p>
          <a:p>
            <a:pPr eaLnBrk="1" hangingPunct="1"/>
            <a:r>
              <a:rPr lang="zh-CN" altLang="en-US" smtClean="0"/>
              <a:t>公共接口</a:t>
            </a:r>
          </a:p>
          <a:p>
            <a:pPr eaLnBrk="1" hangingPunct="1">
              <a:spcBef>
                <a:spcPct val="0"/>
              </a:spcBef>
              <a:buClrTx/>
              <a:buFontTx/>
              <a:buNone/>
            </a:pPr>
            <a:r>
              <a:rPr lang="en-US" altLang="zh-CN" sz="2400" smtClean="0">
                <a:solidFill>
                  <a:srgbClr val="0000FF"/>
                </a:solidFill>
                <a:latin typeface="Tahoma" pitchFamily="34" charset="0"/>
              </a:rPr>
              <a:t>int Height() const {return Height(root);}</a:t>
            </a:r>
          </a:p>
          <a:p>
            <a:pPr eaLnBrk="1" hangingPunct="1"/>
            <a:endParaRPr lang="en-US" altLang="zh-CN" smtClean="0"/>
          </a:p>
        </p:txBody>
      </p:sp>
      <p:sp>
        <p:nvSpPr>
          <p:cNvPr id="10752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CE6A488-ECFA-46DF-907F-DACACDF921F9}" type="slidenum">
              <a:rPr lang="en-US" altLang="en-US" smtClean="0">
                <a:solidFill>
                  <a:srgbClr val="4B4B4B"/>
                </a:solidFill>
              </a:rPr>
              <a:pPr eaLnBrk="1" hangingPunct="1"/>
              <a:t>71</a:t>
            </a:fld>
            <a:endParaRPr lang="en-US" altLang="en-US" smtClean="0">
              <a:solidFill>
                <a:srgbClr val="4B4B4B"/>
              </a:solidFill>
            </a:endParaRPr>
          </a:p>
        </p:txBody>
      </p:sp>
    </p:spTree>
    <p:extLst>
      <p:ext uri="{BB962C8B-B14F-4D97-AF65-F5344CB8AC3E}">
        <p14:creationId xmlns:p14="http://schemas.microsoft.com/office/powerpoint/2010/main" val="11084317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计算高度的递归函数</a:t>
            </a:r>
            <a:r>
              <a:rPr lang="en-US" altLang="zh-CN" smtClean="0"/>
              <a:t>Height</a:t>
            </a:r>
          </a:p>
        </p:txBody>
      </p:sp>
      <p:sp>
        <p:nvSpPr>
          <p:cNvPr id="108547" name="Rectangle 3"/>
          <p:cNvSpPr>
            <a:spLocks noGrp="1" noChangeArrowheads="1"/>
          </p:cNvSpPr>
          <p:nvPr>
            <p:ph type="body" idx="1"/>
          </p:nvPr>
        </p:nvSpPr>
        <p:spPr/>
        <p:txBody>
          <a:bodyPr/>
          <a:lstStyle/>
          <a:p>
            <a:pPr eaLnBrk="1" hangingPunct="1">
              <a:buClrTx/>
              <a:buFontTx/>
              <a:buNone/>
            </a:pPr>
            <a:r>
              <a:rPr lang="en-US" altLang="zh-CN" sz="2000" smtClean="0">
                <a:solidFill>
                  <a:srgbClr val="0000FF"/>
                </a:solidFill>
                <a:latin typeface="Tahoma" pitchFamily="34" charset="0"/>
              </a:rPr>
              <a:t>template &lt;class T&gt;</a:t>
            </a:r>
          </a:p>
          <a:p>
            <a:pPr eaLnBrk="1" hangingPunct="1">
              <a:buClrTx/>
              <a:buFontTx/>
              <a:buNone/>
            </a:pPr>
            <a:r>
              <a:rPr lang="en-US" altLang="zh-CN" sz="2000" smtClean="0">
                <a:solidFill>
                  <a:srgbClr val="0000FF"/>
                </a:solidFill>
                <a:latin typeface="Tahoma" pitchFamily="34" charset="0"/>
              </a:rPr>
              <a:t>int BinaryTree&lt;T&gt;::Height(BinaryTreeNode&lt;T&gt; *t) const</a:t>
            </a:r>
          </a:p>
          <a:p>
            <a:pPr eaLnBrk="1" hangingPunct="1">
              <a:buClrTx/>
              <a:buFontTx/>
              <a:buNone/>
            </a:pPr>
            <a:r>
              <a:rPr lang="en-US" altLang="zh-CN" sz="2000" smtClean="0">
                <a:solidFill>
                  <a:srgbClr val="0000FF"/>
                </a:solidFill>
                <a:latin typeface="Tahoma" pitchFamily="34" charset="0"/>
              </a:rPr>
              <a:t>{</a:t>
            </a:r>
            <a:r>
              <a:rPr lang="en-US" altLang="zh-CN" sz="2000" smtClean="0">
                <a:solidFill>
                  <a:srgbClr val="008000"/>
                </a:solidFill>
                <a:latin typeface="Tahoma" pitchFamily="34" charset="0"/>
              </a:rPr>
              <a:t>// Return height of tree *t.</a:t>
            </a:r>
          </a:p>
          <a:p>
            <a:pPr eaLnBrk="1" hangingPunct="1">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if (!t) return 0;               </a:t>
            </a:r>
            <a:r>
              <a:rPr lang="en-US" altLang="zh-CN" sz="2000" smtClean="0">
                <a:solidFill>
                  <a:srgbClr val="008000"/>
                </a:solidFill>
                <a:latin typeface="Tahoma" pitchFamily="34" charset="0"/>
              </a:rPr>
              <a:t>// empty tree</a:t>
            </a:r>
          </a:p>
          <a:p>
            <a:pPr eaLnBrk="1" hangingPunct="1">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int hl = Height(t-&gt;LeftChild);  </a:t>
            </a:r>
            <a:r>
              <a:rPr lang="en-US" altLang="zh-CN" sz="2000" smtClean="0">
                <a:solidFill>
                  <a:srgbClr val="008000"/>
                </a:solidFill>
                <a:latin typeface="Tahoma" pitchFamily="34" charset="0"/>
              </a:rPr>
              <a:t>// height of left</a:t>
            </a:r>
          </a:p>
          <a:p>
            <a:pPr eaLnBrk="1" hangingPunct="1">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int hr = Height(t-&gt;RightChild); </a:t>
            </a:r>
            <a:r>
              <a:rPr lang="en-US" altLang="zh-CN" sz="2000" smtClean="0">
                <a:solidFill>
                  <a:srgbClr val="008000"/>
                </a:solidFill>
                <a:latin typeface="Tahoma" pitchFamily="34" charset="0"/>
              </a:rPr>
              <a:t>// height of right</a:t>
            </a:r>
          </a:p>
          <a:p>
            <a:pPr eaLnBrk="1" hangingPunct="1">
              <a:buClrTx/>
              <a:buFontTx/>
              <a:buNone/>
            </a:pPr>
            <a:r>
              <a:rPr lang="en-US" altLang="zh-CN" sz="2000" smtClean="0">
                <a:solidFill>
                  <a:srgbClr val="008000"/>
                </a:solidFill>
                <a:latin typeface="Tahoma" pitchFamily="34" charset="0"/>
              </a:rPr>
              <a:t>   </a:t>
            </a:r>
            <a:r>
              <a:rPr lang="en-US" altLang="zh-CN" sz="2000" smtClean="0">
                <a:solidFill>
                  <a:srgbClr val="0000FF"/>
                </a:solidFill>
                <a:latin typeface="Tahoma" pitchFamily="34" charset="0"/>
              </a:rPr>
              <a:t>if (hl &gt; hr) return ++hl;</a:t>
            </a:r>
          </a:p>
          <a:p>
            <a:pPr eaLnBrk="1" hangingPunct="1">
              <a:buClrTx/>
              <a:buFontTx/>
              <a:buNone/>
            </a:pPr>
            <a:r>
              <a:rPr lang="en-US" altLang="zh-CN" sz="2000" smtClean="0">
                <a:solidFill>
                  <a:srgbClr val="0000FF"/>
                </a:solidFill>
                <a:latin typeface="Tahoma" pitchFamily="34" charset="0"/>
              </a:rPr>
              <a:t>   else return ++hr;</a:t>
            </a:r>
          </a:p>
          <a:p>
            <a:pPr eaLnBrk="1" hangingPunct="1">
              <a:buClrTx/>
              <a:buFontTx/>
              <a:buNone/>
            </a:pPr>
            <a:r>
              <a:rPr lang="en-US" altLang="zh-CN" sz="2000" smtClean="0">
                <a:solidFill>
                  <a:srgbClr val="0000FF"/>
                </a:solidFill>
                <a:latin typeface="Tahoma" pitchFamily="34" charset="0"/>
              </a:rPr>
              <a:t>}</a:t>
            </a:r>
          </a:p>
          <a:p>
            <a:pPr eaLnBrk="1" hangingPunct="1"/>
            <a:endParaRPr lang="en-US" altLang="zh-CN" smtClean="0"/>
          </a:p>
        </p:txBody>
      </p:sp>
      <p:sp>
        <p:nvSpPr>
          <p:cNvPr id="10854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548B2B7-7103-4FAB-A00D-0B11DE40F707}" type="slidenum">
              <a:rPr lang="en-US" altLang="en-US" smtClean="0">
                <a:solidFill>
                  <a:srgbClr val="4B4B4B"/>
                </a:solidFill>
              </a:rPr>
              <a:pPr eaLnBrk="1" hangingPunct="1"/>
              <a:t>72</a:t>
            </a:fld>
            <a:endParaRPr lang="en-US" altLang="en-US" smtClean="0">
              <a:solidFill>
                <a:srgbClr val="4B4B4B"/>
              </a:solidFill>
            </a:endParaRPr>
          </a:p>
        </p:txBody>
      </p:sp>
    </p:spTree>
    <p:extLst>
      <p:ext uri="{BB962C8B-B14F-4D97-AF65-F5344CB8AC3E}">
        <p14:creationId xmlns:p14="http://schemas.microsoft.com/office/powerpoint/2010/main" val="23248186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mtClean="0"/>
              <a:t>统计节点数目</a:t>
            </a:r>
          </a:p>
        </p:txBody>
      </p:sp>
      <p:sp>
        <p:nvSpPr>
          <p:cNvPr id="109571" name="Rectangle 3"/>
          <p:cNvSpPr>
            <a:spLocks noGrp="1" noChangeArrowheads="1"/>
          </p:cNvSpPr>
          <p:nvPr>
            <p:ph type="body" idx="1"/>
          </p:nvPr>
        </p:nvSpPr>
        <p:spPr>
          <a:xfrm>
            <a:off x="917575" y="1525588"/>
            <a:ext cx="7600950" cy="4570412"/>
          </a:xfrm>
        </p:spPr>
        <p:txBody>
          <a:bodyPr/>
          <a:lstStyle/>
          <a:p>
            <a:pPr eaLnBrk="1" hangingPunct="1"/>
            <a:r>
              <a:rPr lang="zh-CN" altLang="en-US" smtClean="0">
                <a:solidFill>
                  <a:srgbClr val="FF0000"/>
                </a:solidFill>
              </a:rPr>
              <a:t>任意一种遍历方法</a:t>
            </a:r>
            <a:r>
              <a:rPr lang="zh-CN" altLang="en-US" smtClean="0"/>
              <a:t>，每个节点将统计计数加</a:t>
            </a:r>
            <a:r>
              <a:rPr lang="en-US" altLang="zh-CN" smtClean="0"/>
              <a:t>1</a:t>
            </a:r>
          </a:p>
          <a:p>
            <a:pPr eaLnBrk="1" hangingPunct="1"/>
            <a:r>
              <a:rPr lang="zh-CN" altLang="en-US" smtClean="0"/>
              <a:t>私有辅助函数</a:t>
            </a:r>
            <a:r>
              <a:rPr lang="en-US" altLang="zh-CN" smtClean="0"/>
              <a:t>Add1</a:t>
            </a:r>
          </a:p>
          <a:p>
            <a:pPr eaLnBrk="1" hangingPunct="1">
              <a:spcBef>
                <a:spcPct val="0"/>
              </a:spcBef>
              <a:buClrTx/>
              <a:buFontTx/>
              <a:buNone/>
            </a:pPr>
            <a:r>
              <a:rPr lang="en-US" altLang="zh-CN" sz="2400" smtClean="0">
                <a:solidFill>
                  <a:srgbClr val="0000FF"/>
                </a:solidFill>
                <a:latin typeface="Tahoma" pitchFamily="34" charset="0"/>
              </a:rPr>
              <a:t>static void Add1(BinaryTreeNode&lt;T&gt; *t) {_count++;}</a:t>
            </a:r>
          </a:p>
          <a:p>
            <a:pPr eaLnBrk="1" hangingPunct="1"/>
            <a:r>
              <a:rPr lang="zh-CN" altLang="en-US" smtClean="0"/>
              <a:t>节点数统计函数</a:t>
            </a:r>
          </a:p>
          <a:p>
            <a:pPr eaLnBrk="1" hangingPunct="1">
              <a:buClrTx/>
              <a:buFontTx/>
              <a:buNone/>
            </a:pPr>
            <a:r>
              <a:rPr lang="en-US" altLang="zh-CN" sz="2000" smtClean="0">
                <a:solidFill>
                  <a:srgbClr val="0000FF"/>
                </a:solidFill>
                <a:latin typeface="Tahoma" pitchFamily="34" charset="0"/>
              </a:rPr>
              <a:t>int Size()</a:t>
            </a:r>
          </a:p>
          <a:p>
            <a:pPr eaLnBrk="1" hangingPunct="1">
              <a:buClrTx/>
              <a:buFontTx/>
              <a:buNone/>
            </a:pPr>
            <a:r>
              <a:rPr lang="en-US" altLang="zh-CN" sz="2000" smtClean="0">
                <a:solidFill>
                  <a:srgbClr val="0000FF"/>
                </a:solidFill>
                <a:latin typeface="Tahoma" pitchFamily="34" charset="0"/>
              </a:rPr>
              <a:t>         {_count = 0; PreOrder(Add1, root); return _count;}</a:t>
            </a:r>
          </a:p>
          <a:p>
            <a:pPr eaLnBrk="1" hangingPunct="1"/>
            <a:endParaRPr lang="en-US" altLang="zh-CN" smtClean="0"/>
          </a:p>
        </p:txBody>
      </p:sp>
      <p:sp>
        <p:nvSpPr>
          <p:cNvPr id="1095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470E6A7-DD2C-4F8E-856D-27C9ABD6EDBB}" type="slidenum">
              <a:rPr lang="en-US" altLang="en-US" smtClean="0">
                <a:solidFill>
                  <a:srgbClr val="4B4B4B"/>
                </a:solidFill>
              </a:rPr>
              <a:pPr eaLnBrk="1" hangingPunct="1"/>
              <a:t>73</a:t>
            </a:fld>
            <a:endParaRPr lang="en-US" altLang="en-US" smtClean="0">
              <a:solidFill>
                <a:srgbClr val="4B4B4B"/>
              </a:solidFill>
            </a:endParaRPr>
          </a:p>
        </p:txBody>
      </p:sp>
    </p:spTree>
    <p:extLst>
      <p:ext uri="{BB962C8B-B14F-4D97-AF65-F5344CB8AC3E}">
        <p14:creationId xmlns:p14="http://schemas.microsoft.com/office/powerpoint/2010/main" val="39106751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smtClean="0"/>
              <a:t>统计节点数目</a:t>
            </a:r>
            <a:r>
              <a:rPr lang="en-US" altLang="zh-CN" smtClean="0"/>
              <a:t>——</a:t>
            </a:r>
            <a:r>
              <a:rPr lang="zh-CN" altLang="en-US" smtClean="0"/>
              <a:t>方法二</a:t>
            </a:r>
          </a:p>
        </p:txBody>
      </p:sp>
      <p:sp>
        <p:nvSpPr>
          <p:cNvPr id="110595" name="Rectangle 3"/>
          <p:cNvSpPr>
            <a:spLocks noGrp="1" noChangeArrowheads="1"/>
          </p:cNvSpPr>
          <p:nvPr>
            <p:ph type="body" idx="1"/>
          </p:nvPr>
        </p:nvSpPr>
        <p:spPr>
          <a:xfrm>
            <a:off x="1182688" y="1371600"/>
            <a:ext cx="7772400" cy="5105400"/>
          </a:xfrm>
        </p:spPr>
        <p:txBody>
          <a:bodyPr/>
          <a:lstStyle/>
          <a:p>
            <a:pPr eaLnBrk="1" hangingPunct="1"/>
            <a:r>
              <a:rPr lang="zh-CN" altLang="en-US" smtClean="0"/>
              <a:t>利用递归公式：</a:t>
            </a:r>
            <a:r>
              <a:rPr lang="en-US" altLang="zh-CN" smtClean="0"/>
              <a:t>s=sl+sr+1</a:t>
            </a:r>
          </a:p>
          <a:p>
            <a:pPr eaLnBrk="1" hangingPunct="1">
              <a:buClrTx/>
              <a:buFontTx/>
              <a:buNone/>
            </a:pPr>
            <a:r>
              <a:rPr lang="en-US" altLang="zh-CN" sz="2400" smtClean="0">
                <a:solidFill>
                  <a:srgbClr val="0000FF"/>
                </a:solidFill>
                <a:latin typeface="Tahoma" pitchFamily="34" charset="0"/>
              </a:rPr>
              <a:t>template &lt;class T&gt;</a:t>
            </a:r>
          </a:p>
          <a:p>
            <a:pPr eaLnBrk="1" hangingPunct="1">
              <a:buClrTx/>
              <a:buFontTx/>
              <a:buNone/>
            </a:pPr>
            <a:r>
              <a:rPr lang="en-US" altLang="zh-CN" sz="2400" smtClean="0">
                <a:solidFill>
                  <a:srgbClr val="0000FF"/>
                </a:solidFill>
                <a:latin typeface="Tahoma" pitchFamily="34" charset="0"/>
              </a:rPr>
              <a:t>int BinaryTree&lt;T&gt;::Size(BinaryTreeNode&lt;T&gt; *t) const</a:t>
            </a:r>
          </a:p>
          <a:p>
            <a:pPr eaLnBrk="1" hangingPunct="1">
              <a:buClrTx/>
              <a:buFontTx/>
              <a:buNone/>
            </a:pPr>
            <a:r>
              <a:rPr lang="en-US" altLang="zh-CN" sz="2400" smtClean="0">
                <a:solidFill>
                  <a:srgbClr val="0000FF"/>
                </a:solidFill>
                <a:latin typeface="Tahoma" pitchFamily="34" charset="0"/>
              </a:rPr>
              <a:t>{</a:t>
            </a:r>
            <a:endParaRPr lang="en-US" altLang="zh-CN" sz="2400" smtClean="0">
              <a:solidFill>
                <a:srgbClr val="008000"/>
              </a:solidFill>
              <a:latin typeface="Tahoma" pitchFamily="34" charset="0"/>
            </a:endParaRPr>
          </a:p>
          <a:p>
            <a:pPr eaLnBrk="1" hangingPunct="1">
              <a:buClrTx/>
              <a:buFontTx/>
              <a:buNone/>
            </a:pPr>
            <a:r>
              <a:rPr lang="en-US" altLang="zh-CN" sz="2400" smtClean="0">
                <a:solidFill>
                  <a:srgbClr val="008000"/>
                </a:solidFill>
                <a:latin typeface="Tahoma" pitchFamily="34" charset="0"/>
              </a:rPr>
              <a:t>   </a:t>
            </a:r>
            <a:r>
              <a:rPr lang="en-US" altLang="zh-CN" sz="2400" smtClean="0">
                <a:solidFill>
                  <a:srgbClr val="0000FF"/>
                </a:solidFill>
                <a:latin typeface="Tahoma" pitchFamily="34" charset="0"/>
              </a:rPr>
              <a:t>if (!t) return 0;</a:t>
            </a:r>
            <a:endParaRPr lang="en-US" altLang="zh-CN" sz="2400" smtClean="0">
              <a:solidFill>
                <a:srgbClr val="008000"/>
              </a:solidFill>
              <a:latin typeface="Tahoma" pitchFamily="34" charset="0"/>
            </a:endParaRPr>
          </a:p>
          <a:p>
            <a:pPr eaLnBrk="1" hangingPunct="1">
              <a:buClrTx/>
              <a:buFontTx/>
              <a:buNone/>
            </a:pPr>
            <a:r>
              <a:rPr lang="en-US" altLang="zh-CN" sz="2400" smtClean="0">
                <a:solidFill>
                  <a:srgbClr val="0000FF"/>
                </a:solidFill>
                <a:latin typeface="Tahoma" pitchFamily="34" charset="0"/>
              </a:rPr>
              <a:t>   else return Size(t-&gt;LeftChild)+Size(t-&gt;RightChild)+1;</a:t>
            </a:r>
          </a:p>
          <a:p>
            <a:pPr eaLnBrk="1" hangingPunct="1">
              <a:buClrTx/>
              <a:buFontTx/>
              <a:buNone/>
            </a:pPr>
            <a:r>
              <a:rPr lang="en-US" altLang="zh-CN" sz="2400" smtClean="0">
                <a:solidFill>
                  <a:srgbClr val="0000FF"/>
                </a:solidFill>
                <a:latin typeface="Tahoma" pitchFamily="34" charset="0"/>
              </a:rPr>
              <a:t>}</a:t>
            </a:r>
          </a:p>
        </p:txBody>
      </p:sp>
      <p:sp>
        <p:nvSpPr>
          <p:cNvPr id="11059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3E1ADD1-FB85-4111-86A2-3C6E54FDEFB2}" type="slidenum">
              <a:rPr lang="en-US" altLang="en-US" smtClean="0">
                <a:solidFill>
                  <a:srgbClr val="4B4B4B"/>
                </a:solidFill>
              </a:rPr>
              <a:pPr eaLnBrk="1" hangingPunct="1"/>
              <a:t>74</a:t>
            </a:fld>
            <a:endParaRPr lang="en-US" altLang="en-US" smtClean="0">
              <a:solidFill>
                <a:srgbClr val="4B4B4B"/>
              </a:solidFill>
            </a:endParaRPr>
          </a:p>
        </p:txBody>
      </p:sp>
    </p:spTree>
    <p:extLst>
      <p:ext uri="{BB962C8B-B14F-4D97-AF65-F5344CB8AC3E}">
        <p14:creationId xmlns:p14="http://schemas.microsoft.com/office/powerpoint/2010/main" val="5224631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smtClean="0"/>
              <a:t>二叉树遍历小结</a:t>
            </a:r>
          </a:p>
        </p:txBody>
      </p:sp>
      <p:sp>
        <p:nvSpPr>
          <p:cNvPr id="111619" name="内容占位符 2"/>
          <p:cNvSpPr>
            <a:spLocks noGrp="1"/>
          </p:cNvSpPr>
          <p:nvPr>
            <p:ph idx="1"/>
          </p:nvPr>
        </p:nvSpPr>
        <p:spPr/>
        <p:txBody>
          <a:bodyPr/>
          <a:lstStyle/>
          <a:p>
            <a:r>
              <a:rPr lang="zh-CN" altLang="en-US" smtClean="0"/>
              <a:t>前序、中序、后序遍历</a:t>
            </a:r>
            <a:endParaRPr lang="en-US" altLang="zh-CN" smtClean="0"/>
          </a:p>
          <a:p>
            <a:pPr lvl="1"/>
            <a:r>
              <a:rPr lang="zh-CN" altLang="en-US" smtClean="0">
                <a:solidFill>
                  <a:srgbClr val="0000CC"/>
                </a:solidFill>
              </a:rPr>
              <a:t>深度优先</a:t>
            </a:r>
            <a:endParaRPr lang="en-US" altLang="zh-CN" smtClean="0">
              <a:solidFill>
                <a:srgbClr val="0000CC"/>
              </a:solidFill>
            </a:endParaRPr>
          </a:p>
          <a:p>
            <a:pPr lvl="1"/>
            <a:r>
              <a:rPr lang="zh-CN" altLang="en-US" smtClean="0"/>
              <a:t>表明访问根节点的次序</a:t>
            </a:r>
            <a:endParaRPr lang="en-US" altLang="zh-CN" smtClean="0"/>
          </a:p>
          <a:p>
            <a:r>
              <a:rPr lang="zh-CN" altLang="en-US" smtClean="0"/>
              <a:t>按层遍历</a:t>
            </a:r>
            <a:endParaRPr lang="en-US" altLang="zh-CN" smtClean="0"/>
          </a:p>
          <a:p>
            <a:pPr lvl="1"/>
            <a:r>
              <a:rPr lang="zh-CN" altLang="en-US" smtClean="0">
                <a:solidFill>
                  <a:srgbClr val="0000CC"/>
                </a:solidFill>
              </a:rPr>
              <a:t>宽度优先</a:t>
            </a:r>
            <a:endParaRPr lang="en-US" altLang="zh-CN" smtClean="0">
              <a:solidFill>
                <a:srgbClr val="0000CC"/>
              </a:solidFill>
            </a:endParaRPr>
          </a:p>
          <a:p>
            <a:endParaRPr lang="en-US" altLang="zh-CN" smtClean="0"/>
          </a:p>
          <a:p>
            <a:r>
              <a:rPr lang="zh-CN" altLang="en-US" smtClean="0"/>
              <a:t>遍历思想简述</a:t>
            </a:r>
            <a:endParaRPr lang="en-US" altLang="zh-CN" smtClean="0"/>
          </a:p>
          <a:p>
            <a:pPr lvl="1"/>
            <a:r>
              <a:rPr lang="zh-CN" altLang="en-US" smtClean="0"/>
              <a:t>软件工程、自主学习、房地产建设</a:t>
            </a:r>
            <a:r>
              <a:rPr lang="en-US" altLang="zh-CN" smtClean="0"/>
              <a:t>……</a:t>
            </a:r>
            <a:endParaRPr lang="zh-CN" altLang="en-US" smtClean="0"/>
          </a:p>
        </p:txBody>
      </p:sp>
      <p:sp>
        <p:nvSpPr>
          <p:cNvPr id="1116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B52D88B-CFF1-4738-9883-9667208E8083}" type="slidenum">
              <a:rPr lang="en-US" altLang="en-US" smtClean="0">
                <a:solidFill>
                  <a:srgbClr val="4B4B4B"/>
                </a:solidFill>
              </a:rPr>
              <a:pPr eaLnBrk="1" hangingPunct="1"/>
              <a:t>75</a:t>
            </a:fld>
            <a:endParaRPr lang="en-US" altLang="en-US" smtClean="0">
              <a:solidFill>
                <a:srgbClr val="4B4B4B"/>
              </a:solidFill>
            </a:endParaRPr>
          </a:p>
        </p:txBody>
      </p:sp>
    </p:spTree>
    <p:extLst>
      <p:ext uri="{BB962C8B-B14F-4D97-AF65-F5344CB8AC3E}">
        <p14:creationId xmlns:p14="http://schemas.microsoft.com/office/powerpoint/2010/main" val="46428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zh-CN" altLang="en-US" smtClean="0"/>
              <a:t>课堂练习</a:t>
            </a:r>
          </a:p>
        </p:txBody>
      </p:sp>
      <p:sp>
        <p:nvSpPr>
          <p:cNvPr id="112643" name="内容占位符 2"/>
          <p:cNvSpPr>
            <a:spLocks noGrp="1"/>
          </p:cNvSpPr>
          <p:nvPr>
            <p:ph idx="1"/>
          </p:nvPr>
        </p:nvSpPr>
        <p:spPr/>
        <p:txBody>
          <a:bodyPr/>
          <a:lstStyle/>
          <a:p>
            <a:r>
              <a:rPr lang="zh-CN" altLang="en-US" smtClean="0"/>
              <a:t>已知二叉树的前序序列是</a:t>
            </a:r>
            <a:r>
              <a:rPr lang="en-US" altLang="zh-CN" smtClean="0"/>
              <a:t>abdcef</a:t>
            </a:r>
            <a:r>
              <a:rPr lang="zh-CN" altLang="en-US" smtClean="0"/>
              <a:t>，中序序列是</a:t>
            </a:r>
            <a:r>
              <a:rPr lang="en-US" altLang="zh-CN" smtClean="0"/>
              <a:t>dbaecf</a:t>
            </a:r>
            <a:r>
              <a:rPr lang="zh-CN" altLang="en-US" smtClean="0"/>
              <a:t>，其后序序列是什么？</a:t>
            </a:r>
          </a:p>
        </p:txBody>
      </p:sp>
      <p:sp>
        <p:nvSpPr>
          <p:cNvPr id="1126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0C2DD78-9FB2-4457-AFDD-731A678F9986}" type="slidenum">
              <a:rPr lang="en-US" altLang="en-US" smtClean="0">
                <a:solidFill>
                  <a:srgbClr val="4B4B4B"/>
                </a:solidFill>
              </a:rPr>
              <a:pPr eaLnBrk="1" hangingPunct="1"/>
              <a:t>76</a:t>
            </a:fld>
            <a:endParaRPr lang="en-US" altLang="en-US" smtClean="0">
              <a:solidFill>
                <a:srgbClr val="4B4B4B"/>
              </a:solidFill>
            </a:endParaRPr>
          </a:p>
        </p:txBody>
      </p:sp>
    </p:spTree>
    <p:extLst>
      <p:ext uri="{BB962C8B-B14F-4D97-AF65-F5344CB8AC3E}">
        <p14:creationId xmlns:p14="http://schemas.microsoft.com/office/powerpoint/2010/main" val="364334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r>
              <a:rPr lang="zh-CN" altLang="en-US" smtClean="0"/>
              <a:t>思考</a:t>
            </a:r>
          </a:p>
        </p:txBody>
      </p:sp>
      <p:sp>
        <p:nvSpPr>
          <p:cNvPr id="113667" name="内容占位符 2"/>
          <p:cNvSpPr>
            <a:spLocks noGrp="1"/>
          </p:cNvSpPr>
          <p:nvPr>
            <p:ph idx="1"/>
          </p:nvPr>
        </p:nvSpPr>
        <p:spPr/>
        <p:txBody>
          <a:bodyPr/>
          <a:lstStyle/>
          <a:p>
            <a:r>
              <a:rPr lang="zh-CN" altLang="en-US" dirty="0" smtClean="0"/>
              <a:t>前序序列与中序序列相同的是什么二叉树？</a:t>
            </a:r>
            <a:endParaRPr lang="en-US" altLang="zh-CN" dirty="0" smtClean="0"/>
          </a:p>
          <a:p>
            <a:endParaRPr lang="en-US" altLang="zh-CN" dirty="0" smtClean="0"/>
          </a:p>
          <a:p>
            <a:r>
              <a:rPr lang="zh-CN" altLang="en-US" dirty="0" smtClean="0"/>
              <a:t>一棵二叉树的前序序列的最后一个节点是否是它层次序列的最后一个节点？</a:t>
            </a:r>
          </a:p>
        </p:txBody>
      </p:sp>
      <p:sp>
        <p:nvSpPr>
          <p:cNvPr id="11366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B0A8E14-E58D-4F72-A1D6-B4B7ED964E05}" type="slidenum">
              <a:rPr lang="en-US" altLang="en-US" smtClean="0">
                <a:solidFill>
                  <a:srgbClr val="4B4B4B"/>
                </a:solidFill>
              </a:rPr>
              <a:pPr eaLnBrk="1" hangingPunct="1"/>
              <a:t>77</a:t>
            </a:fld>
            <a:endParaRPr lang="en-US" altLang="en-US" smtClean="0">
              <a:solidFill>
                <a:srgbClr val="4B4B4B"/>
              </a:solidFill>
            </a:endParaRPr>
          </a:p>
        </p:txBody>
      </p:sp>
    </p:spTree>
    <p:extLst>
      <p:ext uri="{BB962C8B-B14F-4D97-AF65-F5344CB8AC3E}">
        <p14:creationId xmlns:p14="http://schemas.microsoft.com/office/powerpoint/2010/main" val="390387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zh-CN" altLang="en-US" smtClean="0"/>
              <a:t>补充：二叉树与森林互转</a:t>
            </a:r>
          </a:p>
        </p:txBody>
      </p:sp>
      <p:sp>
        <p:nvSpPr>
          <p:cNvPr id="114691" name="内容占位符 2"/>
          <p:cNvSpPr>
            <a:spLocks noGrp="1"/>
          </p:cNvSpPr>
          <p:nvPr>
            <p:ph idx="1"/>
          </p:nvPr>
        </p:nvSpPr>
        <p:spPr/>
        <p:txBody>
          <a:bodyPr/>
          <a:lstStyle/>
          <a:p>
            <a:r>
              <a:rPr lang="zh-CN" altLang="en-US" smtClean="0"/>
              <a:t>已知：二叉树使用链表表示法</a:t>
            </a:r>
            <a:endParaRPr lang="en-US" altLang="zh-CN" smtClean="0"/>
          </a:p>
          <a:p>
            <a:r>
              <a:rPr lang="zh-CN" altLang="en-US" smtClean="0"/>
              <a:t>一般树如何表示呢？</a:t>
            </a:r>
            <a:endParaRPr lang="en-US" altLang="zh-CN" smtClean="0"/>
          </a:p>
          <a:p>
            <a:pPr lvl="1"/>
            <a:r>
              <a:rPr lang="zh-CN" altLang="en-US" smtClean="0"/>
              <a:t>父指针表示法</a:t>
            </a:r>
            <a:endParaRPr lang="en-US" altLang="zh-CN" smtClean="0"/>
          </a:p>
          <a:p>
            <a:pPr lvl="1"/>
            <a:r>
              <a:rPr lang="zh-CN" altLang="en-US" smtClean="0"/>
              <a:t>左孩子右兄弟表示法</a:t>
            </a:r>
          </a:p>
        </p:txBody>
      </p:sp>
      <p:sp>
        <p:nvSpPr>
          <p:cNvPr id="1146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B35BB43-CE08-4592-A3AF-9C5D95071E03}" type="slidenum">
              <a:rPr lang="en-US" altLang="en-US" smtClean="0">
                <a:solidFill>
                  <a:srgbClr val="4B4B4B"/>
                </a:solidFill>
              </a:rPr>
              <a:pPr eaLnBrk="1" hangingPunct="1"/>
              <a:t>78</a:t>
            </a:fld>
            <a:endParaRPr lang="en-US" altLang="en-US" smtClean="0">
              <a:solidFill>
                <a:srgbClr val="4B4B4B"/>
              </a:solidFill>
            </a:endParaRPr>
          </a:p>
        </p:txBody>
      </p:sp>
    </p:spTree>
    <p:extLst>
      <p:ext uri="{BB962C8B-B14F-4D97-AF65-F5344CB8AC3E}">
        <p14:creationId xmlns:p14="http://schemas.microsoft.com/office/powerpoint/2010/main" val="26608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en-US" smtClean="0"/>
              <a:t>树的父指针表示法</a:t>
            </a:r>
          </a:p>
        </p:txBody>
      </p:sp>
      <p:sp>
        <p:nvSpPr>
          <p:cNvPr id="11571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08FFCE8-A66F-4451-9213-53D2A724DB69}" type="slidenum">
              <a:rPr lang="en-US" altLang="en-US" smtClean="0">
                <a:solidFill>
                  <a:srgbClr val="4B4B4B"/>
                </a:solidFill>
              </a:rPr>
              <a:pPr eaLnBrk="1" hangingPunct="1"/>
              <a:t>79</a:t>
            </a:fld>
            <a:endParaRPr lang="en-US" altLang="en-US" smtClean="0">
              <a:solidFill>
                <a:srgbClr val="4B4B4B"/>
              </a:solidFill>
            </a:endParaRPr>
          </a:p>
        </p:txBody>
      </p:sp>
      <p:grpSp>
        <p:nvGrpSpPr>
          <p:cNvPr id="115716" name="组合 6"/>
          <p:cNvGrpSpPr>
            <a:grpSpLocks/>
          </p:cNvGrpSpPr>
          <p:nvPr/>
        </p:nvGrpSpPr>
        <p:grpSpPr bwMode="auto">
          <a:xfrm>
            <a:off x="3495675" y="1635125"/>
            <a:ext cx="539750" cy="539750"/>
            <a:chOff x="3495672" y="1635120"/>
            <a:chExt cx="540000" cy="540000"/>
          </a:xfrm>
        </p:grpSpPr>
        <p:sp>
          <p:nvSpPr>
            <p:cNvPr id="5" name="椭圆 4"/>
            <p:cNvSpPr/>
            <p:nvPr/>
          </p:nvSpPr>
          <p:spPr bwMode="auto">
            <a:xfrm>
              <a:off x="3495672" y="1635120"/>
              <a:ext cx="540000" cy="53841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4" name="TextBox 5"/>
            <p:cNvSpPr txBox="1">
              <a:spLocks noChangeArrowheads="1"/>
            </p:cNvSpPr>
            <p:nvPr/>
          </p:nvSpPr>
          <p:spPr bwMode="auto">
            <a:xfrm>
              <a:off x="3495672" y="1635120"/>
              <a:ext cx="538164"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R</a:t>
              </a:r>
              <a:endParaRPr lang="zh-CN" altLang="en-US" sz="3000"/>
            </a:p>
          </p:txBody>
        </p:sp>
      </p:grpSp>
      <p:grpSp>
        <p:nvGrpSpPr>
          <p:cNvPr id="115717" name="组合 7"/>
          <p:cNvGrpSpPr>
            <a:grpSpLocks/>
          </p:cNvGrpSpPr>
          <p:nvPr/>
        </p:nvGrpSpPr>
        <p:grpSpPr bwMode="auto">
          <a:xfrm>
            <a:off x="3495675" y="2889250"/>
            <a:ext cx="539750" cy="554038"/>
            <a:chOff x="3495672" y="1635120"/>
            <a:chExt cx="540000" cy="553998"/>
          </a:xfrm>
        </p:grpSpPr>
        <p:sp>
          <p:nvSpPr>
            <p:cNvPr id="9" name="椭圆 8"/>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2" name="TextBox 9"/>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B</a:t>
              </a:r>
              <a:endParaRPr lang="zh-CN" altLang="en-US" sz="3000"/>
            </a:p>
          </p:txBody>
        </p:sp>
      </p:grpSp>
      <p:grpSp>
        <p:nvGrpSpPr>
          <p:cNvPr id="115718" name="组合 10"/>
          <p:cNvGrpSpPr>
            <a:grpSpLocks/>
          </p:cNvGrpSpPr>
          <p:nvPr/>
        </p:nvGrpSpPr>
        <p:grpSpPr bwMode="auto">
          <a:xfrm>
            <a:off x="2239963" y="2890838"/>
            <a:ext cx="539750" cy="554037"/>
            <a:chOff x="3495672" y="1635120"/>
            <a:chExt cx="540000" cy="553998"/>
          </a:xfrm>
        </p:grpSpPr>
        <p:sp>
          <p:nvSpPr>
            <p:cNvPr id="12" name="椭圆 11"/>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0" name="TextBox 12"/>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A</a:t>
              </a:r>
              <a:endParaRPr lang="zh-CN" altLang="en-US" sz="3000"/>
            </a:p>
          </p:txBody>
        </p:sp>
      </p:grpSp>
      <p:grpSp>
        <p:nvGrpSpPr>
          <p:cNvPr id="115719" name="组合 13"/>
          <p:cNvGrpSpPr>
            <a:grpSpLocks/>
          </p:cNvGrpSpPr>
          <p:nvPr/>
        </p:nvGrpSpPr>
        <p:grpSpPr bwMode="auto">
          <a:xfrm>
            <a:off x="4751388" y="2890838"/>
            <a:ext cx="539750" cy="554037"/>
            <a:chOff x="3495672" y="1635120"/>
            <a:chExt cx="540000" cy="553998"/>
          </a:xfrm>
        </p:grpSpPr>
        <p:sp>
          <p:nvSpPr>
            <p:cNvPr id="15" name="椭圆 14"/>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8" name="TextBox 15"/>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C</a:t>
              </a:r>
              <a:endParaRPr lang="zh-CN" altLang="en-US" sz="3000"/>
            </a:p>
          </p:txBody>
        </p:sp>
      </p:grpSp>
      <p:grpSp>
        <p:nvGrpSpPr>
          <p:cNvPr id="115720" name="组合 16"/>
          <p:cNvGrpSpPr>
            <a:grpSpLocks/>
          </p:cNvGrpSpPr>
          <p:nvPr/>
        </p:nvGrpSpPr>
        <p:grpSpPr bwMode="auto">
          <a:xfrm>
            <a:off x="2957513" y="4143375"/>
            <a:ext cx="539750" cy="554038"/>
            <a:chOff x="3495672" y="1635120"/>
            <a:chExt cx="540000" cy="553998"/>
          </a:xfrm>
        </p:grpSpPr>
        <p:sp>
          <p:nvSpPr>
            <p:cNvPr id="18" name="椭圆 17"/>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6" name="TextBox 18"/>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E</a:t>
              </a:r>
              <a:endParaRPr lang="zh-CN" altLang="en-US" sz="3000"/>
            </a:p>
          </p:txBody>
        </p:sp>
      </p:grpSp>
      <p:grpSp>
        <p:nvGrpSpPr>
          <p:cNvPr id="115721" name="组合 19"/>
          <p:cNvGrpSpPr>
            <a:grpSpLocks/>
          </p:cNvGrpSpPr>
          <p:nvPr/>
        </p:nvGrpSpPr>
        <p:grpSpPr bwMode="auto">
          <a:xfrm>
            <a:off x="1701800" y="4144963"/>
            <a:ext cx="539750" cy="554037"/>
            <a:chOff x="3495672" y="1635120"/>
            <a:chExt cx="540000" cy="553998"/>
          </a:xfrm>
        </p:grpSpPr>
        <p:sp>
          <p:nvSpPr>
            <p:cNvPr id="21" name="椭圆 20"/>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4" name="TextBox 21"/>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D</a:t>
              </a:r>
              <a:endParaRPr lang="zh-CN" altLang="en-US" sz="3000"/>
            </a:p>
          </p:txBody>
        </p:sp>
      </p:grpSp>
      <p:grpSp>
        <p:nvGrpSpPr>
          <p:cNvPr id="115722" name="组合 22"/>
          <p:cNvGrpSpPr>
            <a:grpSpLocks/>
          </p:cNvGrpSpPr>
          <p:nvPr/>
        </p:nvGrpSpPr>
        <p:grpSpPr bwMode="auto">
          <a:xfrm>
            <a:off x="4749800" y="4144963"/>
            <a:ext cx="539750" cy="554037"/>
            <a:chOff x="3495672" y="1635120"/>
            <a:chExt cx="540000" cy="553998"/>
          </a:xfrm>
        </p:grpSpPr>
        <p:sp>
          <p:nvSpPr>
            <p:cNvPr id="24" name="椭圆 23"/>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2" name="TextBox 24"/>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F</a:t>
              </a:r>
              <a:endParaRPr lang="zh-CN" altLang="en-US" sz="3000"/>
            </a:p>
          </p:txBody>
        </p:sp>
      </p:grpSp>
      <p:grpSp>
        <p:nvGrpSpPr>
          <p:cNvPr id="115723" name="组合 25"/>
          <p:cNvGrpSpPr>
            <a:grpSpLocks/>
          </p:cNvGrpSpPr>
          <p:nvPr/>
        </p:nvGrpSpPr>
        <p:grpSpPr bwMode="auto">
          <a:xfrm>
            <a:off x="4751388" y="5578475"/>
            <a:ext cx="539750" cy="554038"/>
            <a:chOff x="3495672" y="1635120"/>
            <a:chExt cx="540000" cy="553998"/>
          </a:xfrm>
        </p:grpSpPr>
        <p:sp>
          <p:nvSpPr>
            <p:cNvPr id="27" name="椭圆 26"/>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0" name="TextBox 27"/>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H</a:t>
              </a:r>
              <a:endParaRPr lang="zh-CN" altLang="en-US" sz="3000"/>
            </a:p>
          </p:txBody>
        </p:sp>
      </p:grpSp>
      <p:grpSp>
        <p:nvGrpSpPr>
          <p:cNvPr id="115724" name="组合 28"/>
          <p:cNvGrpSpPr>
            <a:grpSpLocks/>
          </p:cNvGrpSpPr>
          <p:nvPr/>
        </p:nvGrpSpPr>
        <p:grpSpPr bwMode="auto">
          <a:xfrm>
            <a:off x="3852863" y="5580063"/>
            <a:ext cx="539750" cy="554037"/>
            <a:chOff x="3495672" y="1635120"/>
            <a:chExt cx="540000" cy="553998"/>
          </a:xfrm>
        </p:grpSpPr>
        <p:sp>
          <p:nvSpPr>
            <p:cNvPr id="30" name="椭圆 29"/>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38" name="TextBox 30"/>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G</a:t>
              </a:r>
              <a:endParaRPr lang="zh-CN" altLang="en-US" sz="3000"/>
            </a:p>
          </p:txBody>
        </p:sp>
      </p:grpSp>
      <p:grpSp>
        <p:nvGrpSpPr>
          <p:cNvPr id="115725" name="组合 31"/>
          <p:cNvGrpSpPr>
            <a:grpSpLocks/>
          </p:cNvGrpSpPr>
          <p:nvPr/>
        </p:nvGrpSpPr>
        <p:grpSpPr bwMode="auto">
          <a:xfrm>
            <a:off x="5648325" y="5580063"/>
            <a:ext cx="539750" cy="554037"/>
            <a:chOff x="3495672" y="1635120"/>
            <a:chExt cx="540000" cy="553998"/>
          </a:xfrm>
        </p:grpSpPr>
        <p:sp>
          <p:nvSpPr>
            <p:cNvPr id="33" name="椭圆 32"/>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36" name="TextBox 33"/>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K</a:t>
              </a:r>
              <a:endParaRPr lang="zh-CN" altLang="en-US" sz="3000"/>
            </a:p>
          </p:txBody>
        </p:sp>
      </p:grpSp>
      <p:cxnSp>
        <p:nvCxnSpPr>
          <p:cNvPr id="115726" name="直接箭头连接符 35"/>
          <p:cNvCxnSpPr>
            <a:cxnSpLocks noChangeShapeType="1"/>
            <a:stCxn id="115752" idx="0"/>
            <a:endCxn id="115754" idx="2"/>
          </p:cNvCxnSpPr>
          <p:nvPr/>
        </p:nvCxnSpPr>
        <p:spPr bwMode="auto">
          <a:xfrm rot="5400000" flipH="1" flipV="1">
            <a:off x="3408363" y="2532063"/>
            <a:ext cx="712787" cy="15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27" name="直接箭头连接符 36"/>
          <p:cNvCxnSpPr>
            <a:cxnSpLocks noChangeShapeType="1"/>
            <a:stCxn id="115742" idx="0"/>
            <a:endCxn id="115748" idx="2"/>
          </p:cNvCxnSpPr>
          <p:nvPr/>
        </p:nvCxnSpPr>
        <p:spPr bwMode="auto">
          <a:xfrm rot="5400000" flipH="1" flipV="1">
            <a:off x="4669632" y="3793331"/>
            <a:ext cx="700088" cy="317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28" name="直接箭头连接符 39"/>
          <p:cNvCxnSpPr>
            <a:cxnSpLocks noChangeShapeType="1"/>
            <a:stCxn id="115740" idx="0"/>
            <a:endCxn id="24" idx="4"/>
          </p:cNvCxnSpPr>
          <p:nvPr/>
        </p:nvCxnSpPr>
        <p:spPr bwMode="auto">
          <a:xfrm rot="16200000" flipV="1">
            <a:off x="4572794" y="5130006"/>
            <a:ext cx="895350"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29" name="直接箭头连接符 42"/>
          <p:cNvCxnSpPr>
            <a:cxnSpLocks noChangeShapeType="1"/>
            <a:stCxn id="115748" idx="0"/>
          </p:cNvCxnSpPr>
          <p:nvPr/>
        </p:nvCxnSpPr>
        <p:spPr bwMode="auto">
          <a:xfrm rot="16200000" flipV="1">
            <a:off x="4079082" y="1948656"/>
            <a:ext cx="717550" cy="11668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0" name="直接箭头连接符 45"/>
          <p:cNvCxnSpPr>
            <a:cxnSpLocks noChangeShapeType="1"/>
            <a:stCxn id="115750" idx="0"/>
          </p:cNvCxnSpPr>
          <p:nvPr/>
        </p:nvCxnSpPr>
        <p:spPr bwMode="auto">
          <a:xfrm rot="5400000" flipH="1" flipV="1">
            <a:off x="2732882" y="1948656"/>
            <a:ext cx="717550" cy="11668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1" name="直接箭头连接符 48"/>
          <p:cNvCxnSpPr>
            <a:cxnSpLocks noChangeShapeType="1"/>
            <a:stCxn id="115746" idx="0"/>
          </p:cNvCxnSpPr>
          <p:nvPr/>
        </p:nvCxnSpPr>
        <p:spPr bwMode="auto">
          <a:xfrm rot="16200000" flipV="1">
            <a:off x="2555081" y="3472657"/>
            <a:ext cx="714375" cy="62706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2" name="直接箭头连接符 51"/>
          <p:cNvCxnSpPr>
            <a:cxnSpLocks noChangeShapeType="1"/>
            <a:stCxn id="115744" idx="0"/>
          </p:cNvCxnSpPr>
          <p:nvPr/>
        </p:nvCxnSpPr>
        <p:spPr bwMode="auto">
          <a:xfrm rot="5400000" flipH="1" flipV="1">
            <a:off x="1836737" y="3562351"/>
            <a:ext cx="715963" cy="44926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3" name="直接箭头连接符 54"/>
          <p:cNvCxnSpPr>
            <a:cxnSpLocks noChangeShapeType="1"/>
            <a:stCxn id="115738" idx="0"/>
          </p:cNvCxnSpPr>
          <p:nvPr/>
        </p:nvCxnSpPr>
        <p:spPr bwMode="auto">
          <a:xfrm rot="5400000" flipH="1" flipV="1">
            <a:off x="4078288" y="4727575"/>
            <a:ext cx="895350" cy="8096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5734" name="直接箭头连接符 57"/>
          <p:cNvCxnSpPr>
            <a:cxnSpLocks noChangeShapeType="1"/>
            <a:stCxn id="115736" idx="0"/>
          </p:cNvCxnSpPr>
          <p:nvPr/>
        </p:nvCxnSpPr>
        <p:spPr bwMode="auto">
          <a:xfrm rot="16200000" flipV="1">
            <a:off x="5066507" y="4728369"/>
            <a:ext cx="895350" cy="80803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585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自由树</a:t>
            </a:r>
          </a:p>
        </p:txBody>
      </p:sp>
      <p:pic>
        <p:nvPicPr>
          <p:cNvPr id="47107" name="Picture 5" descr="free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83820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3D8544D-5588-4FB1-8334-F77305EB364F}" type="slidenum">
              <a:rPr lang="en-US" altLang="en-US" smtClean="0">
                <a:solidFill>
                  <a:srgbClr val="4B4B4B"/>
                </a:solidFill>
              </a:rPr>
              <a:pPr eaLnBrk="1" hangingPunct="1"/>
              <a:t>8</a:t>
            </a:fld>
            <a:endParaRPr lang="en-US" altLang="en-US" smtClean="0">
              <a:solidFill>
                <a:srgbClr val="4B4B4B"/>
              </a:solidFill>
            </a:endParaRPr>
          </a:p>
        </p:txBody>
      </p:sp>
    </p:spTree>
    <p:extLst>
      <p:ext uri="{BB962C8B-B14F-4D97-AF65-F5344CB8AC3E}">
        <p14:creationId xmlns:p14="http://schemas.microsoft.com/office/powerpoint/2010/main" val="36897131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US" smtClean="0"/>
              <a:t>树的左孩子右兄弟表示法</a:t>
            </a:r>
          </a:p>
        </p:txBody>
      </p:sp>
      <p:sp>
        <p:nvSpPr>
          <p:cNvPr id="11673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C4AD055-5D19-4C45-B806-36F4BEAF3654}" type="slidenum">
              <a:rPr lang="en-US" altLang="en-US" smtClean="0">
                <a:solidFill>
                  <a:srgbClr val="4B4B4B"/>
                </a:solidFill>
              </a:rPr>
              <a:pPr eaLnBrk="1" hangingPunct="1"/>
              <a:t>80</a:t>
            </a:fld>
            <a:endParaRPr lang="en-US" altLang="en-US" smtClean="0">
              <a:solidFill>
                <a:srgbClr val="4B4B4B"/>
              </a:solidFill>
            </a:endParaRPr>
          </a:p>
        </p:txBody>
      </p:sp>
      <p:grpSp>
        <p:nvGrpSpPr>
          <p:cNvPr id="116740" name="组合 6"/>
          <p:cNvGrpSpPr>
            <a:grpSpLocks/>
          </p:cNvGrpSpPr>
          <p:nvPr/>
        </p:nvGrpSpPr>
        <p:grpSpPr bwMode="auto">
          <a:xfrm>
            <a:off x="3495675" y="1635125"/>
            <a:ext cx="539750" cy="539750"/>
            <a:chOff x="3495672" y="1635120"/>
            <a:chExt cx="540000" cy="540000"/>
          </a:xfrm>
        </p:grpSpPr>
        <p:sp>
          <p:nvSpPr>
            <p:cNvPr id="5" name="椭圆 4"/>
            <p:cNvSpPr/>
            <p:nvPr/>
          </p:nvSpPr>
          <p:spPr bwMode="auto">
            <a:xfrm>
              <a:off x="3495672" y="1635120"/>
              <a:ext cx="540000" cy="53841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8" name="TextBox 5"/>
            <p:cNvSpPr txBox="1">
              <a:spLocks noChangeArrowheads="1"/>
            </p:cNvSpPr>
            <p:nvPr/>
          </p:nvSpPr>
          <p:spPr bwMode="auto">
            <a:xfrm>
              <a:off x="3495672" y="1635120"/>
              <a:ext cx="538164"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R</a:t>
              </a:r>
              <a:endParaRPr lang="zh-CN" altLang="en-US" sz="3000"/>
            </a:p>
          </p:txBody>
        </p:sp>
      </p:grpSp>
      <p:grpSp>
        <p:nvGrpSpPr>
          <p:cNvPr id="116741" name="组合 7"/>
          <p:cNvGrpSpPr>
            <a:grpSpLocks/>
          </p:cNvGrpSpPr>
          <p:nvPr/>
        </p:nvGrpSpPr>
        <p:grpSpPr bwMode="auto">
          <a:xfrm>
            <a:off x="3495675" y="2889250"/>
            <a:ext cx="539750" cy="554038"/>
            <a:chOff x="3495672" y="1635120"/>
            <a:chExt cx="540000" cy="553998"/>
          </a:xfrm>
        </p:grpSpPr>
        <p:sp>
          <p:nvSpPr>
            <p:cNvPr id="9" name="椭圆 8"/>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6" name="TextBox 9"/>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B</a:t>
              </a:r>
              <a:endParaRPr lang="zh-CN" altLang="en-US" sz="3000"/>
            </a:p>
          </p:txBody>
        </p:sp>
      </p:grpSp>
      <p:grpSp>
        <p:nvGrpSpPr>
          <p:cNvPr id="116742" name="组合 10"/>
          <p:cNvGrpSpPr>
            <a:grpSpLocks/>
          </p:cNvGrpSpPr>
          <p:nvPr/>
        </p:nvGrpSpPr>
        <p:grpSpPr bwMode="auto">
          <a:xfrm>
            <a:off x="2239963" y="2890838"/>
            <a:ext cx="539750" cy="554037"/>
            <a:chOff x="3495672" y="1635120"/>
            <a:chExt cx="540000" cy="553998"/>
          </a:xfrm>
        </p:grpSpPr>
        <p:sp>
          <p:nvSpPr>
            <p:cNvPr id="12" name="椭圆 11"/>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4" name="TextBox 12"/>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A</a:t>
              </a:r>
              <a:endParaRPr lang="zh-CN" altLang="en-US" sz="3000"/>
            </a:p>
          </p:txBody>
        </p:sp>
      </p:grpSp>
      <p:grpSp>
        <p:nvGrpSpPr>
          <p:cNvPr id="116743" name="组合 13"/>
          <p:cNvGrpSpPr>
            <a:grpSpLocks/>
          </p:cNvGrpSpPr>
          <p:nvPr/>
        </p:nvGrpSpPr>
        <p:grpSpPr bwMode="auto">
          <a:xfrm>
            <a:off x="4751388" y="2890838"/>
            <a:ext cx="539750" cy="554037"/>
            <a:chOff x="3495672" y="1635120"/>
            <a:chExt cx="540000" cy="553998"/>
          </a:xfrm>
        </p:grpSpPr>
        <p:sp>
          <p:nvSpPr>
            <p:cNvPr id="15" name="椭圆 14"/>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2" name="TextBox 15"/>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C</a:t>
              </a:r>
              <a:endParaRPr lang="zh-CN" altLang="en-US" sz="3000"/>
            </a:p>
          </p:txBody>
        </p:sp>
      </p:grpSp>
      <p:grpSp>
        <p:nvGrpSpPr>
          <p:cNvPr id="116744" name="组合 16"/>
          <p:cNvGrpSpPr>
            <a:grpSpLocks/>
          </p:cNvGrpSpPr>
          <p:nvPr/>
        </p:nvGrpSpPr>
        <p:grpSpPr bwMode="auto">
          <a:xfrm>
            <a:off x="2957513" y="4143375"/>
            <a:ext cx="539750" cy="554038"/>
            <a:chOff x="3495672" y="1635120"/>
            <a:chExt cx="540000" cy="553998"/>
          </a:xfrm>
        </p:grpSpPr>
        <p:sp>
          <p:nvSpPr>
            <p:cNvPr id="18" name="椭圆 17"/>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0" name="TextBox 18"/>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E</a:t>
              </a:r>
              <a:endParaRPr lang="zh-CN" altLang="en-US" sz="3000"/>
            </a:p>
          </p:txBody>
        </p:sp>
      </p:grpSp>
      <p:grpSp>
        <p:nvGrpSpPr>
          <p:cNvPr id="116745" name="组合 19"/>
          <p:cNvGrpSpPr>
            <a:grpSpLocks/>
          </p:cNvGrpSpPr>
          <p:nvPr/>
        </p:nvGrpSpPr>
        <p:grpSpPr bwMode="auto">
          <a:xfrm>
            <a:off x="1701800" y="4144963"/>
            <a:ext cx="539750" cy="554037"/>
            <a:chOff x="3495672" y="1635120"/>
            <a:chExt cx="540000" cy="553998"/>
          </a:xfrm>
        </p:grpSpPr>
        <p:sp>
          <p:nvSpPr>
            <p:cNvPr id="21" name="椭圆 20"/>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8" name="TextBox 21"/>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D</a:t>
              </a:r>
              <a:endParaRPr lang="zh-CN" altLang="en-US" sz="3000"/>
            </a:p>
          </p:txBody>
        </p:sp>
      </p:grpSp>
      <p:grpSp>
        <p:nvGrpSpPr>
          <p:cNvPr id="116746" name="组合 22"/>
          <p:cNvGrpSpPr>
            <a:grpSpLocks/>
          </p:cNvGrpSpPr>
          <p:nvPr/>
        </p:nvGrpSpPr>
        <p:grpSpPr bwMode="auto">
          <a:xfrm>
            <a:off x="4749800" y="4144963"/>
            <a:ext cx="539750" cy="554037"/>
            <a:chOff x="3495672" y="1635120"/>
            <a:chExt cx="540000" cy="553998"/>
          </a:xfrm>
        </p:grpSpPr>
        <p:sp>
          <p:nvSpPr>
            <p:cNvPr id="24" name="椭圆 23"/>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6" name="TextBox 24"/>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F</a:t>
              </a:r>
              <a:endParaRPr lang="zh-CN" altLang="en-US" sz="3000"/>
            </a:p>
          </p:txBody>
        </p:sp>
      </p:grpSp>
      <p:grpSp>
        <p:nvGrpSpPr>
          <p:cNvPr id="116747" name="组合 25"/>
          <p:cNvGrpSpPr>
            <a:grpSpLocks/>
          </p:cNvGrpSpPr>
          <p:nvPr/>
        </p:nvGrpSpPr>
        <p:grpSpPr bwMode="auto">
          <a:xfrm>
            <a:off x="4751388" y="5578475"/>
            <a:ext cx="539750" cy="554038"/>
            <a:chOff x="3495672" y="1635120"/>
            <a:chExt cx="540000" cy="553998"/>
          </a:xfrm>
        </p:grpSpPr>
        <p:sp>
          <p:nvSpPr>
            <p:cNvPr id="27" name="椭圆 26"/>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4" name="TextBox 27"/>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H</a:t>
              </a:r>
              <a:endParaRPr lang="zh-CN" altLang="en-US" sz="3000"/>
            </a:p>
          </p:txBody>
        </p:sp>
      </p:grpSp>
      <p:grpSp>
        <p:nvGrpSpPr>
          <p:cNvPr id="116748" name="组合 28"/>
          <p:cNvGrpSpPr>
            <a:grpSpLocks/>
          </p:cNvGrpSpPr>
          <p:nvPr/>
        </p:nvGrpSpPr>
        <p:grpSpPr bwMode="auto">
          <a:xfrm>
            <a:off x="3852863" y="5580063"/>
            <a:ext cx="539750" cy="554037"/>
            <a:chOff x="3495672" y="1635120"/>
            <a:chExt cx="540000" cy="553998"/>
          </a:xfrm>
        </p:grpSpPr>
        <p:sp>
          <p:nvSpPr>
            <p:cNvPr id="30" name="椭圆 29"/>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2" name="TextBox 30"/>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G</a:t>
              </a:r>
              <a:endParaRPr lang="zh-CN" altLang="en-US" sz="3000"/>
            </a:p>
          </p:txBody>
        </p:sp>
      </p:grpSp>
      <p:grpSp>
        <p:nvGrpSpPr>
          <p:cNvPr id="116749" name="组合 31"/>
          <p:cNvGrpSpPr>
            <a:grpSpLocks/>
          </p:cNvGrpSpPr>
          <p:nvPr/>
        </p:nvGrpSpPr>
        <p:grpSpPr bwMode="auto">
          <a:xfrm>
            <a:off x="5648325" y="5580063"/>
            <a:ext cx="539750" cy="554037"/>
            <a:chOff x="3495672" y="1635120"/>
            <a:chExt cx="540000" cy="553998"/>
          </a:xfrm>
        </p:grpSpPr>
        <p:sp>
          <p:nvSpPr>
            <p:cNvPr id="33" name="椭圆 32"/>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0" name="TextBox 33"/>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000"/>
                <a:t>K</a:t>
              </a:r>
              <a:endParaRPr lang="zh-CN" altLang="en-US" sz="3000"/>
            </a:p>
          </p:txBody>
        </p:sp>
      </p:grpSp>
      <p:cxnSp>
        <p:nvCxnSpPr>
          <p:cNvPr id="116750" name="直接箭头连接符 35"/>
          <p:cNvCxnSpPr>
            <a:cxnSpLocks noChangeShapeType="1"/>
            <a:stCxn id="12" idx="6"/>
            <a:endCxn id="116776" idx="1"/>
          </p:cNvCxnSpPr>
          <p:nvPr/>
        </p:nvCxnSpPr>
        <p:spPr bwMode="auto">
          <a:xfrm>
            <a:off x="2779713" y="3159125"/>
            <a:ext cx="715962" cy="635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1" name="直接箭头连接符 36"/>
          <p:cNvCxnSpPr>
            <a:cxnSpLocks noChangeShapeType="1"/>
            <a:stCxn id="116766" idx="0"/>
            <a:endCxn id="116772" idx="2"/>
          </p:cNvCxnSpPr>
          <p:nvPr/>
        </p:nvCxnSpPr>
        <p:spPr bwMode="auto">
          <a:xfrm rot="5400000" flipH="1" flipV="1">
            <a:off x="4669632" y="3793331"/>
            <a:ext cx="700088" cy="3175"/>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2" name="直接箭头连接符 39"/>
          <p:cNvCxnSpPr>
            <a:cxnSpLocks noChangeShapeType="1"/>
            <a:stCxn id="116762" idx="3"/>
            <a:endCxn id="116764" idx="1"/>
          </p:cNvCxnSpPr>
          <p:nvPr/>
        </p:nvCxnSpPr>
        <p:spPr bwMode="auto">
          <a:xfrm flipV="1">
            <a:off x="4391025" y="5854700"/>
            <a:ext cx="360363"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3" name="直接箭头连接符 42"/>
          <p:cNvCxnSpPr>
            <a:cxnSpLocks noChangeShapeType="1"/>
            <a:stCxn id="116776" idx="3"/>
            <a:endCxn id="116772" idx="1"/>
          </p:cNvCxnSpPr>
          <p:nvPr/>
        </p:nvCxnSpPr>
        <p:spPr bwMode="auto">
          <a:xfrm>
            <a:off x="4033838" y="3165475"/>
            <a:ext cx="717550"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4" name="直接箭头连接符 45"/>
          <p:cNvCxnSpPr>
            <a:cxnSpLocks noChangeShapeType="1"/>
            <a:stCxn id="116774" idx="0"/>
          </p:cNvCxnSpPr>
          <p:nvPr/>
        </p:nvCxnSpPr>
        <p:spPr bwMode="auto">
          <a:xfrm rot="5400000" flipH="1" flipV="1">
            <a:off x="2732882" y="1948656"/>
            <a:ext cx="717550" cy="1166813"/>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5" name="直接箭头连接符 48"/>
          <p:cNvCxnSpPr>
            <a:cxnSpLocks noChangeShapeType="1"/>
            <a:stCxn id="116768" idx="3"/>
            <a:endCxn id="116770" idx="1"/>
          </p:cNvCxnSpPr>
          <p:nvPr/>
        </p:nvCxnSpPr>
        <p:spPr bwMode="auto">
          <a:xfrm flipV="1">
            <a:off x="2239963" y="4419600"/>
            <a:ext cx="717550"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6756" name="直接箭头连接符 51"/>
          <p:cNvCxnSpPr>
            <a:cxnSpLocks noChangeShapeType="1"/>
            <a:stCxn id="116768" idx="0"/>
          </p:cNvCxnSpPr>
          <p:nvPr/>
        </p:nvCxnSpPr>
        <p:spPr bwMode="auto">
          <a:xfrm rot="5400000" flipH="1" flipV="1">
            <a:off x="1836737" y="3562351"/>
            <a:ext cx="715963" cy="449262"/>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7" name="直接箭头连接符 54"/>
          <p:cNvCxnSpPr>
            <a:cxnSpLocks noChangeShapeType="1"/>
            <a:stCxn id="116762" idx="0"/>
          </p:cNvCxnSpPr>
          <p:nvPr/>
        </p:nvCxnSpPr>
        <p:spPr bwMode="auto">
          <a:xfrm rot="5400000" flipH="1" flipV="1">
            <a:off x="4078288" y="4727575"/>
            <a:ext cx="895350" cy="809625"/>
          </a:xfrm>
          <a:prstGeom prst="straightConnector1">
            <a:avLst/>
          </a:prstGeom>
          <a:noFill/>
          <a:ln w="9525" algn="ctr">
            <a:solidFill>
              <a:srgbClr val="FF0000"/>
            </a:solidFill>
            <a:round/>
            <a:headEnd type="arrow" w="med" len="med"/>
            <a:tailEnd/>
          </a:ln>
          <a:extLst>
            <a:ext uri="{909E8E84-426E-40DD-AFC4-6F175D3DCCD1}">
              <a14:hiddenFill xmlns:a14="http://schemas.microsoft.com/office/drawing/2010/main">
                <a:noFill/>
              </a14:hiddenFill>
            </a:ext>
          </a:extLst>
        </p:spPr>
      </p:cxnSp>
      <p:cxnSp>
        <p:nvCxnSpPr>
          <p:cNvPr id="116758" name="直接箭头连接符 57"/>
          <p:cNvCxnSpPr>
            <a:cxnSpLocks noChangeShapeType="1"/>
            <a:stCxn id="27" idx="6"/>
            <a:endCxn id="116760" idx="1"/>
          </p:cNvCxnSpPr>
          <p:nvPr/>
        </p:nvCxnSpPr>
        <p:spPr bwMode="auto">
          <a:xfrm>
            <a:off x="5291138" y="5846763"/>
            <a:ext cx="357187" cy="95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2286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US" smtClean="0"/>
              <a:t>树转换为二叉树</a:t>
            </a:r>
          </a:p>
        </p:txBody>
      </p:sp>
      <p:sp>
        <p:nvSpPr>
          <p:cNvPr id="117763"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41C8041-B64E-4C74-B55A-63F598F6D9E2}" type="slidenum">
              <a:rPr lang="en-US" altLang="en-US" smtClean="0">
                <a:solidFill>
                  <a:srgbClr val="4B4B4B"/>
                </a:solidFill>
              </a:rPr>
              <a:pPr eaLnBrk="1" hangingPunct="1"/>
              <a:t>81</a:t>
            </a:fld>
            <a:endParaRPr lang="en-US" altLang="en-US" smtClean="0">
              <a:solidFill>
                <a:srgbClr val="4B4B4B"/>
              </a:solidFill>
            </a:endParaRPr>
          </a:p>
        </p:txBody>
      </p:sp>
      <p:grpSp>
        <p:nvGrpSpPr>
          <p:cNvPr id="117764" name="组合 4"/>
          <p:cNvGrpSpPr>
            <a:grpSpLocks/>
          </p:cNvGrpSpPr>
          <p:nvPr/>
        </p:nvGrpSpPr>
        <p:grpSpPr bwMode="auto">
          <a:xfrm>
            <a:off x="1878013" y="1455738"/>
            <a:ext cx="360362" cy="360362"/>
            <a:chOff x="3495672" y="1635120"/>
            <a:chExt cx="360000" cy="360000"/>
          </a:xfrm>
        </p:grpSpPr>
        <p:sp>
          <p:nvSpPr>
            <p:cNvPr id="6" name="椭圆 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50" name="TextBox 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7765" name="组合 43"/>
          <p:cNvGrpSpPr>
            <a:grpSpLocks/>
          </p:cNvGrpSpPr>
          <p:nvPr/>
        </p:nvGrpSpPr>
        <p:grpSpPr bwMode="auto">
          <a:xfrm>
            <a:off x="1879600" y="2171700"/>
            <a:ext cx="360363" cy="360363"/>
            <a:chOff x="3495672" y="1635120"/>
            <a:chExt cx="360000" cy="360000"/>
          </a:xfrm>
        </p:grpSpPr>
        <p:sp>
          <p:nvSpPr>
            <p:cNvPr id="45" name="椭圆 4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8" name="TextBox 4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7766" name="组合 46"/>
          <p:cNvGrpSpPr>
            <a:grpSpLocks/>
          </p:cNvGrpSpPr>
          <p:nvPr/>
        </p:nvGrpSpPr>
        <p:grpSpPr bwMode="auto">
          <a:xfrm>
            <a:off x="1162050" y="2173288"/>
            <a:ext cx="360363" cy="360362"/>
            <a:chOff x="3495672" y="1635120"/>
            <a:chExt cx="360000" cy="360000"/>
          </a:xfrm>
        </p:grpSpPr>
        <p:sp>
          <p:nvSpPr>
            <p:cNvPr id="48" name="椭圆 4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6" name="TextBox 4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7767" name="组合 49"/>
          <p:cNvGrpSpPr>
            <a:grpSpLocks/>
          </p:cNvGrpSpPr>
          <p:nvPr/>
        </p:nvGrpSpPr>
        <p:grpSpPr bwMode="auto">
          <a:xfrm>
            <a:off x="2595563" y="2173288"/>
            <a:ext cx="360362" cy="360362"/>
            <a:chOff x="3495672" y="1635120"/>
            <a:chExt cx="360000" cy="360000"/>
          </a:xfrm>
        </p:grpSpPr>
        <p:sp>
          <p:nvSpPr>
            <p:cNvPr id="51" name="椭圆 5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4" name="TextBox 5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7768" name="组合 52"/>
          <p:cNvGrpSpPr>
            <a:grpSpLocks/>
          </p:cNvGrpSpPr>
          <p:nvPr/>
        </p:nvGrpSpPr>
        <p:grpSpPr bwMode="auto">
          <a:xfrm>
            <a:off x="2597150" y="2889250"/>
            <a:ext cx="360363" cy="360363"/>
            <a:chOff x="3495672" y="1635120"/>
            <a:chExt cx="360000" cy="360000"/>
          </a:xfrm>
        </p:grpSpPr>
        <p:sp>
          <p:nvSpPr>
            <p:cNvPr id="54" name="椭圆 53"/>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2" name="TextBox 54"/>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7769" name="组合 55"/>
          <p:cNvGrpSpPr>
            <a:grpSpLocks/>
          </p:cNvGrpSpPr>
          <p:nvPr/>
        </p:nvGrpSpPr>
        <p:grpSpPr bwMode="auto">
          <a:xfrm>
            <a:off x="1519238" y="2890838"/>
            <a:ext cx="360362" cy="360362"/>
            <a:chOff x="3495672" y="1635120"/>
            <a:chExt cx="360000" cy="360000"/>
          </a:xfrm>
        </p:grpSpPr>
        <p:sp>
          <p:nvSpPr>
            <p:cNvPr id="57" name="椭圆 56"/>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0" name="TextBox 57"/>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7770" name="组合 58"/>
          <p:cNvGrpSpPr>
            <a:grpSpLocks/>
          </p:cNvGrpSpPr>
          <p:nvPr/>
        </p:nvGrpSpPr>
        <p:grpSpPr bwMode="auto">
          <a:xfrm>
            <a:off x="803275" y="2890838"/>
            <a:ext cx="360363" cy="360362"/>
            <a:chOff x="3495672" y="1635120"/>
            <a:chExt cx="360000" cy="360000"/>
          </a:xfrm>
        </p:grpSpPr>
        <p:sp>
          <p:nvSpPr>
            <p:cNvPr id="60" name="椭圆 59"/>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8" name="TextBox 60"/>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7771" name="直接连接符 62"/>
          <p:cNvCxnSpPr>
            <a:cxnSpLocks noChangeShapeType="1"/>
          </p:cNvCxnSpPr>
          <p:nvPr/>
        </p:nvCxnSpPr>
        <p:spPr bwMode="auto">
          <a:xfrm rot="16200000" flipH="1">
            <a:off x="1881188" y="1992312"/>
            <a:ext cx="355600" cy="31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2" name="直接连接符 63"/>
          <p:cNvCxnSpPr>
            <a:cxnSpLocks noChangeShapeType="1"/>
          </p:cNvCxnSpPr>
          <p:nvPr/>
        </p:nvCxnSpPr>
        <p:spPr bwMode="auto">
          <a:xfrm rot="16200000" flipH="1">
            <a:off x="2599532" y="2710656"/>
            <a:ext cx="355600" cy="1587"/>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3" name="直接连接符 66"/>
          <p:cNvCxnSpPr>
            <a:cxnSpLocks noChangeShapeType="1"/>
          </p:cNvCxnSpPr>
          <p:nvPr/>
        </p:nvCxnSpPr>
        <p:spPr bwMode="auto">
          <a:xfrm rot="16200000" flipH="1">
            <a:off x="1331912" y="2522538"/>
            <a:ext cx="379413" cy="3571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4" name="直接连接符 69"/>
          <p:cNvCxnSpPr>
            <a:cxnSpLocks noChangeShapeType="1"/>
          </p:cNvCxnSpPr>
          <p:nvPr/>
        </p:nvCxnSpPr>
        <p:spPr bwMode="auto">
          <a:xfrm rot="5400000" flipH="1" flipV="1">
            <a:off x="973931" y="2521744"/>
            <a:ext cx="379413" cy="3587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5" name="直接连接符 75"/>
          <p:cNvCxnSpPr>
            <a:cxnSpLocks noChangeShapeType="1"/>
          </p:cNvCxnSpPr>
          <p:nvPr/>
        </p:nvCxnSpPr>
        <p:spPr bwMode="auto">
          <a:xfrm rot="16200000" flipH="1">
            <a:off x="2227262" y="1624013"/>
            <a:ext cx="379413" cy="7191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76" name="直接连接符 78"/>
          <p:cNvCxnSpPr>
            <a:cxnSpLocks noChangeShapeType="1"/>
          </p:cNvCxnSpPr>
          <p:nvPr/>
        </p:nvCxnSpPr>
        <p:spPr bwMode="auto">
          <a:xfrm rot="5400000" flipH="1" flipV="1">
            <a:off x="1510506" y="1626394"/>
            <a:ext cx="379413" cy="7143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7777" name="组合 82"/>
          <p:cNvGrpSpPr>
            <a:grpSpLocks/>
          </p:cNvGrpSpPr>
          <p:nvPr/>
        </p:nvGrpSpPr>
        <p:grpSpPr bwMode="auto">
          <a:xfrm>
            <a:off x="1879600" y="4324350"/>
            <a:ext cx="360363" cy="360363"/>
            <a:chOff x="3495672" y="1635120"/>
            <a:chExt cx="360000" cy="360000"/>
          </a:xfrm>
        </p:grpSpPr>
        <p:sp>
          <p:nvSpPr>
            <p:cNvPr id="84" name="椭圆 83"/>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6" name="TextBox 84"/>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7778" name="组合 85"/>
          <p:cNvGrpSpPr>
            <a:grpSpLocks/>
          </p:cNvGrpSpPr>
          <p:nvPr/>
        </p:nvGrpSpPr>
        <p:grpSpPr bwMode="auto">
          <a:xfrm>
            <a:off x="1881188" y="5040313"/>
            <a:ext cx="360362" cy="360362"/>
            <a:chOff x="3495672" y="1635120"/>
            <a:chExt cx="360000" cy="360000"/>
          </a:xfrm>
        </p:grpSpPr>
        <p:sp>
          <p:nvSpPr>
            <p:cNvPr id="87" name="椭圆 86"/>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4" name="TextBox 87"/>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7779" name="组合 88"/>
          <p:cNvGrpSpPr>
            <a:grpSpLocks/>
          </p:cNvGrpSpPr>
          <p:nvPr/>
        </p:nvGrpSpPr>
        <p:grpSpPr bwMode="auto">
          <a:xfrm>
            <a:off x="1163638" y="5041900"/>
            <a:ext cx="360362" cy="360363"/>
            <a:chOff x="3495672" y="1635120"/>
            <a:chExt cx="360000" cy="360000"/>
          </a:xfrm>
        </p:grpSpPr>
        <p:sp>
          <p:nvSpPr>
            <p:cNvPr id="90" name="椭圆 89"/>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2" name="TextBox 90"/>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7780" name="组合 91"/>
          <p:cNvGrpSpPr>
            <a:grpSpLocks/>
          </p:cNvGrpSpPr>
          <p:nvPr/>
        </p:nvGrpSpPr>
        <p:grpSpPr bwMode="auto">
          <a:xfrm>
            <a:off x="2597150" y="5041900"/>
            <a:ext cx="360363" cy="360363"/>
            <a:chOff x="3495672" y="1635120"/>
            <a:chExt cx="360000" cy="360000"/>
          </a:xfrm>
        </p:grpSpPr>
        <p:sp>
          <p:nvSpPr>
            <p:cNvPr id="93" name="椭圆 9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0" name="TextBox 9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7781" name="组合 94"/>
          <p:cNvGrpSpPr>
            <a:grpSpLocks/>
          </p:cNvGrpSpPr>
          <p:nvPr/>
        </p:nvGrpSpPr>
        <p:grpSpPr bwMode="auto">
          <a:xfrm>
            <a:off x="2598738" y="5757863"/>
            <a:ext cx="360362" cy="360362"/>
            <a:chOff x="3495672" y="1635120"/>
            <a:chExt cx="360000" cy="360000"/>
          </a:xfrm>
        </p:grpSpPr>
        <p:sp>
          <p:nvSpPr>
            <p:cNvPr id="96" name="椭圆 9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8" name="TextBox 9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7782" name="组合 97"/>
          <p:cNvGrpSpPr>
            <a:grpSpLocks/>
          </p:cNvGrpSpPr>
          <p:nvPr/>
        </p:nvGrpSpPr>
        <p:grpSpPr bwMode="auto">
          <a:xfrm>
            <a:off x="1520825" y="5759450"/>
            <a:ext cx="360363" cy="360363"/>
            <a:chOff x="3495672" y="1635120"/>
            <a:chExt cx="360000" cy="360000"/>
          </a:xfrm>
        </p:grpSpPr>
        <p:sp>
          <p:nvSpPr>
            <p:cNvPr id="99" name="椭圆 9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6" name="TextBox 9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7783" name="组合 100"/>
          <p:cNvGrpSpPr>
            <a:grpSpLocks/>
          </p:cNvGrpSpPr>
          <p:nvPr/>
        </p:nvGrpSpPr>
        <p:grpSpPr bwMode="auto">
          <a:xfrm>
            <a:off x="804863" y="5759450"/>
            <a:ext cx="360362" cy="360363"/>
            <a:chOff x="3495672" y="1635120"/>
            <a:chExt cx="360000" cy="360000"/>
          </a:xfrm>
        </p:grpSpPr>
        <p:sp>
          <p:nvSpPr>
            <p:cNvPr id="102" name="椭圆 10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4" name="TextBox 10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7784" name="直接连接符 103"/>
          <p:cNvCxnSpPr>
            <a:cxnSpLocks noChangeShapeType="1"/>
          </p:cNvCxnSpPr>
          <p:nvPr/>
        </p:nvCxnSpPr>
        <p:spPr bwMode="auto">
          <a:xfrm flipV="1">
            <a:off x="1524000" y="5210175"/>
            <a:ext cx="357188" cy="15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5" name="直接连接符 104"/>
          <p:cNvCxnSpPr>
            <a:cxnSpLocks noChangeShapeType="1"/>
          </p:cNvCxnSpPr>
          <p:nvPr/>
        </p:nvCxnSpPr>
        <p:spPr bwMode="auto">
          <a:xfrm rot="16200000" flipH="1">
            <a:off x="2600325" y="5580063"/>
            <a:ext cx="355600"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6" name="直接连接符 105"/>
          <p:cNvCxnSpPr>
            <a:cxnSpLocks noChangeShapeType="1"/>
          </p:cNvCxnSpPr>
          <p:nvPr/>
        </p:nvCxnSpPr>
        <p:spPr bwMode="auto">
          <a:xfrm flipV="1">
            <a:off x="1165225" y="5929313"/>
            <a:ext cx="355600" cy="111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7" name="直接连接符 106"/>
          <p:cNvCxnSpPr>
            <a:cxnSpLocks noChangeShapeType="1"/>
          </p:cNvCxnSpPr>
          <p:nvPr/>
        </p:nvCxnSpPr>
        <p:spPr bwMode="auto">
          <a:xfrm rot="5400000" flipH="1" flipV="1">
            <a:off x="973932" y="5390356"/>
            <a:ext cx="379412" cy="3587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8" name="直接连接符 107"/>
          <p:cNvCxnSpPr>
            <a:cxnSpLocks noChangeShapeType="1"/>
          </p:cNvCxnSpPr>
          <p:nvPr/>
        </p:nvCxnSpPr>
        <p:spPr bwMode="auto">
          <a:xfrm>
            <a:off x="2241550" y="5210175"/>
            <a:ext cx="355600" cy="15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89" name="直接连接符 108"/>
          <p:cNvCxnSpPr>
            <a:cxnSpLocks noChangeShapeType="1"/>
          </p:cNvCxnSpPr>
          <p:nvPr/>
        </p:nvCxnSpPr>
        <p:spPr bwMode="auto">
          <a:xfrm rot="5400000" flipH="1" flipV="1">
            <a:off x="1511301" y="4494212"/>
            <a:ext cx="379412" cy="7159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7790" name="组合 115"/>
          <p:cNvGrpSpPr>
            <a:grpSpLocks/>
          </p:cNvGrpSpPr>
          <p:nvPr/>
        </p:nvGrpSpPr>
        <p:grpSpPr bwMode="auto">
          <a:xfrm>
            <a:off x="5467350" y="2711450"/>
            <a:ext cx="360363" cy="360363"/>
            <a:chOff x="3495672" y="1635120"/>
            <a:chExt cx="360000" cy="360000"/>
          </a:xfrm>
        </p:grpSpPr>
        <p:sp>
          <p:nvSpPr>
            <p:cNvPr id="117" name="椭圆 116"/>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2" name="TextBox 117"/>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7791" name="组合 118"/>
          <p:cNvGrpSpPr>
            <a:grpSpLocks/>
          </p:cNvGrpSpPr>
          <p:nvPr/>
        </p:nvGrpSpPr>
        <p:grpSpPr bwMode="auto">
          <a:xfrm>
            <a:off x="5646738" y="4144963"/>
            <a:ext cx="360362" cy="360362"/>
            <a:chOff x="3495672" y="1635120"/>
            <a:chExt cx="360000" cy="360000"/>
          </a:xfrm>
        </p:grpSpPr>
        <p:sp>
          <p:nvSpPr>
            <p:cNvPr id="120" name="椭圆 119"/>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0" name="TextBox 120"/>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7792" name="组合 121"/>
          <p:cNvGrpSpPr>
            <a:grpSpLocks/>
          </p:cNvGrpSpPr>
          <p:nvPr/>
        </p:nvGrpSpPr>
        <p:grpSpPr bwMode="auto">
          <a:xfrm>
            <a:off x="4929188" y="3427413"/>
            <a:ext cx="360362" cy="360362"/>
            <a:chOff x="3495672" y="1635120"/>
            <a:chExt cx="360000" cy="360000"/>
          </a:xfrm>
        </p:grpSpPr>
        <p:sp>
          <p:nvSpPr>
            <p:cNvPr id="123" name="椭圆 12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8" name="TextBox 12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7793" name="组合 124"/>
          <p:cNvGrpSpPr>
            <a:grpSpLocks/>
          </p:cNvGrpSpPr>
          <p:nvPr/>
        </p:nvGrpSpPr>
        <p:grpSpPr bwMode="auto">
          <a:xfrm>
            <a:off x="6362700" y="4864100"/>
            <a:ext cx="360363" cy="360363"/>
            <a:chOff x="3495672" y="1635120"/>
            <a:chExt cx="360000" cy="360000"/>
          </a:xfrm>
        </p:grpSpPr>
        <p:sp>
          <p:nvSpPr>
            <p:cNvPr id="126" name="椭圆 12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6" name="TextBox 12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7794" name="组合 127"/>
          <p:cNvGrpSpPr>
            <a:grpSpLocks/>
          </p:cNvGrpSpPr>
          <p:nvPr/>
        </p:nvGrpSpPr>
        <p:grpSpPr bwMode="auto">
          <a:xfrm>
            <a:off x="5648325" y="5580063"/>
            <a:ext cx="360363" cy="360362"/>
            <a:chOff x="3495672" y="1635120"/>
            <a:chExt cx="360000" cy="360000"/>
          </a:xfrm>
        </p:grpSpPr>
        <p:sp>
          <p:nvSpPr>
            <p:cNvPr id="129" name="椭圆 12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4" name="TextBox 12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7795" name="组合 130"/>
          <p:cNvGrpSpPr>
            <a:grpSpLocks/>
          </p:cNvGrpSpPr>
          <p:nvPr/>
        </p:nvGrpSpPr>
        <p:grpSpPr bwMode="auto">
          <a:xfrm>
            <a:off x="4929188" y="4862513"/>
            <a:ext cx="360362" cy="360362"/>
            <a:chOff x="3495672" y="1635120"/>
            <a:chExt cx="360000" cy="360000"/>
          </a:xfrm>
        </p:grpSpPr>
        <p:sp>
          <p:nvSpPr>
            <p:cNvPr id="132" name="椭圆 13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2" name="TextBox 13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7796" name="组合 133"/>
          <p:cNvGrpSpPr>
            <a:grpSpLocks/>
          </p:cNvGrpSpPr>
          <p:nvPr/>
        </p:nvGrpSpPr>
        <p:grpSpPr bwMode="auto">
          <a:xfrm>
            <a:off x="4392613" y="4146550"/>
            <a:ext cx="360362" cy="360363"/>
            <a:chOff x="3495672" y="1635120"/>
            <a:chExt cx="360000" cy="360000"/>
          </a:xfrm>
        </p:grpSpPr>
        <p:sp>
          <p:nvSpPr>
            <p:cNvPr id="135" name="椭圆 13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0" name="TextBox 13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7797" name="直接连接符 136"/>
          <p:cNvCxnSpPr>
            <a:cxnSpLocks noChangeShapeType="1"/>
          </p:cNvCxnSpPr>
          <p:nvPr/>
        </p:nvCxnSpPr>
        <p:spPr bwMode="auto">
          <a:xfrm rot="16200000" flipH="1">
            <a:off x="5279231" y="3596482"/>
            <a:ext cx="379413" cy="717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98" name="直接连接符 137"/>
          <p:cNvCxnSpPr>
            <a:cxnSpLocks noChangeShapeType="1"/>
          </p:cNvCxnSpPr>
          <p:nvPr/>
        </p:nvCxnSpPr>
        <p:spPr bwMode="auto">
          <a:xfrm rot="10800000" flipV="1">
            <a:off x="5827713" y="5224463"/>
            <a:ext cx="715962" cy="3556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799" name="直接连接符 138"/>
          <p:cNvCxnSpPr>
            <a:cxnSpLocks noChangeShapeType="1"/>
          </p:cNvCxnSpPr>
          <p:nvPr/>
        </p:nvCxnSpPr>
        <p:spPr bwMode="auto">
          <a:xfrm rot="16200000" flipH="1">
            <a:off x="4651375" y="4405313"/>
            <a:ext cx="377825" cy="5365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800" name="直接连接符 139"/>
          <p:cNvCxnSpPr>
            <a:cxnSpLocks noChangeShapeType="1"/>
          </p:cNvCxnSpPr>
          <p:nvPr/>
        </p:nvCxnSpPr>
        <p:spPr bwMode="auto">
          <a:xfrm flipV="1">
            <a:off x="4572000" y="3765550"/>
            <a:ext cx="538163" cy="3810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801" name="直接连接符 140"/>
          <p:cNvCxnSpPr>
            <a:cxnSpLocks noChangeShapeType="1"/>
          </p:cNvCxnSpPr>
          <p:nvPr/>
        </p:nvCxnSpPr>
        <p:spPr bwMode="auto">
          <a:xfrm rot="16200000" flipH="1">
            <a:off x="6006306" y="4326732"/>
            <a:ext cx="358775" cy="71596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7802" name="直接连接符 141"/>
          <p:cNvCxnSpPr>
            <a:cxnSpLocks noChangeShapeType="1"/>
          </p:cNvCxnSpPr>
          <p:nvPr/>
        </p:nvCxnSpPr>
        <p:spPr bwMode="auto">
          <a:xfrm flipV="1">
            <a:off x="5111750" y="3049588"/>
            <a:ext cx="534988" cy="3794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117803" name="下箭头 155"/>
          <p:cNvSpPr>
            <a:spLocks noChangeArrowheads="1"/>
          </p:cNvSpPr>
          <p:nvPr/>
        </p:nvSpPr>
        <p:spPr bwMode="auto">
          <a:xfrm>
            <a:off x="1881188" y="3429000"/>
            <a:ext cx="360362" cy="717550"/>
          </a:xfrm>
          <a:prstGeom prst="downArrow">
            <a:avLst>
              <a:gd name="adj1" fmla="val 50000"/>
              <a:gd name="adj2" fmla="val 49946"/>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7804" name="右箭头 156"/>
          <p:cNvSpPr>
            <a:spLocks noChangeArrowheads="1"/>
          </p:cNvSpPr>
          <p:nvPr/>
        </p:nvSpPr>
        <p:spPr bwMode="auto">
          <a:xfrm>
            <a:off x="3136900" y="5043488"/>
            <a:ext cx="1255713" cy="358775"/>
          </a:xfrm>
          <a:prstGeom prst="rightArrow">
            <a:avLst>
              <a:gd name="adj1" fmla="val 50000"/>
              <a:gd name="adj2" fmla="val 50005"/>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7805" name="TextBox 157"/>
          <p:cNvSpPr txBox="1">
            <a:spLocks noChangeArrowheads="1"/>
          </p:cNvSpPr>
          <p:nvPr/>
        </p:nvSpPr>
        <p:spPr bwMode="auto">
          <a:xfrm>
            <a:off x="6904038" y="2352675"/>
            <a:ext cx="179387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solidFill>
                  <a:srgbClr val="FF0000"/>
                </a:solidFill>
              </a:rPr>
              <a:t>规则：</a:t>
            </a:r>
            <a:endParaRPr lang="en-US" altLang="zh-CN" b="1">
              <a:solidFill>
                <a:srgbClr val="FF0000"/>
              </a:solidFill>
            </a:endParaRPr>
          </a:p>
          <a:p>
            <a:pPr eaLnBrk="1" hangingPunct="1"/>
            <a:r>
              <a:rPr lang="en-US" altLang="zh-CN">
                <a:solidFill>
                  <a:srgbClr val="FF0000"/>
                </a:solidFill>
              </a:rPr>
              <a:t>1.</a:t>
            </a:r>
            <a:r>
              <a:rPr lang="zh-CN" altLang="en-US">
                <a:solidFill>
                  <a:srgbClr val="FF0000"/>
                </a:solidFill>
              </a:rPr>
              <a:t>树中某节点的第一个孩子是二叉树中该节点的左孩子；</a:t>
            </a:r>
            <a:endParaRPr lang="en-US" altLang="zh-CN">
              <a:solidFill>
                <a:srgbClr val="FF0000"/>
              </a:solidFill>
            </a:endParaRPr>
          </a:p>
          <a:p>
            <a:pPr eaLnBrk="1" hangingPunct="1"/>
            <a:r>
              <a:rPr lang="en-US" altLang="zh-CN">
                <a:solidFill>
                  <a:srgbClr val="FF0000"/>
                </a:solidFill>
              </a:rPr>
              <a:t>2.</a:t>
            </a:r>
            <a:r>
              <a:rPr lang="zh-CN" altLang="en-US">
                <a:solidFill>
                  <a:srgbClr val="FF0000"/>
                </a:solidFill>
              </a:rPr>
              <a:t>树中某节点的右兄弟是二叉树中该节点的右孩子。</a:t>
            </a:r>
          </a:p>
        </p:txBody>
      </p:sp>
      <p:sp>
        <p:nvSpPr>
          <p:cNvPr id="117806" name="圆角矩形 158"/>
          <p:cNvSpPr>
            <a:spLocks noChangeArrowheads="1"/>
          </p:cNvSpPr>
          <p:nvPr/>
        </p:nvSpPr>
        <p:spPr bwMode="auto">
          <a:xfrm>
            <a:off x="625475" y="1276350"/>
            <a:ext cx="2690813" cy="21526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7807" name="圆角矩形 159"/>
          <p:cNvSpPr>
            <a:spLocks noChangeArrowheads="1"/>
          </p:cNvSpPr>
          <p:nvPr/>
        </p:nvSpPr>
        <p:spPr bwMode="auto">
          <a:xfrm>
            <a:off x="625475" y="4146550"/>
            <a:ext cx="2511425" cy="21526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7808" name="圆角矩形 160"/>
          <p:cNvSpPr>
            <a:spLocks noChangeArrowheads="1"/>
          </p:cNvSpPr>
          <p:nvPr/>
        </p:nvSpPr>
        <p:spPr bwMode="auto">
          <a:xfrm>
            <a:off x="4392613" y="2532063"/>
            <a:ext cx="2511425" cy="35877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Tree>
    <p:extLst>
      <p:ext uri="{BB962C8B-B14F-4D97-AF65-F5344CB8AC3E}">
        <p14:creationId xmlns:p14="http://schemas.microsoft.com/office/powerpoint/2010/main" val="231246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zh-CN" altLang="en-US" smtClean="0"/>
              <a:t>森林转换为二叉树</a:t>
            </a:r>
          </a:p>
        </p:txBody>
      </p:sp>
      <p:sp>
        <p:nvSpPr>
          <p:cNvPr id="118787" name="内容占位符 2"/>
          <p:cNvSpPr>
            <a:spLocks noGrp="1"/>
          </p:cNvSpPr>
          <p:nvPr>
            <p:ph idx="1"/>
          </p:nvPr>
        </p:nvSpPr>
        <p:spPr>
          <a:xfrm>
            <a:off x="917575" y="1525588"/>
            <a:ext cx="7959725" cy="4570412"/>
          </a:xfrm>
        </p:spPr>
        <p:txBody>
          <a:bodyPr/>
          <a:lstStyle/>
          <a:p>
            <a:r>
              <a:rPr lang="zh-CN" altLang="en-US" smtClean="0"/>
              <a:t>思路</a:t>
            </a:r>
            <a:endParaRPr lang="en-US" altLang="zh-CN" smtClean="0"/>
          </a:p>
          <a:p>
            <a:pPr lvl="1"/>
            <a:r>
              <a:rPr lang="zh-CN" altLang="en-US" smtClean="0"/>
              <a:t>由于根没有兄弟，所以树转换为二叉树后，二叉树的根一定没有右子树。</a:t>
            </a:r>
            <a:endParaRPr lang="en-US" altLang="zh-CN" smtClean="0"/>
          </a:p>
          <a:p>
            <a:pPr lvl="1"/>
            <a:r>
              <a:rPr lang="zh-CN" altLang="en-US" smtClean="0"/>
              <a:t>先将森林中的每一棵树转换为二叉树；</a:t>
            </a:r>
            <a:endParaRPr lang="en-US" altLang="zh-CN" smtClean="0"/>
          </a:p>
          <a:p>
            <a:pPr lvl="1"/>
            <a:r>
              <a:rPr lang="zh-CN" altLang="en-US" smtClean="0"/>
              <a:t>再将第一棵二叉树的根作为转换后二叉树的根；</a:t>
            </a:r>
            <a:endParaRPr lang="en-US" altLang="zh-CN" smtClean="0"/>
          </a:p>
          <a:p>
            <a:pPr lvl="1"/>
            <a:r>
              <a:rPr lang="zh-CN" altLang="en-US" smtClean="0"/>
              <a:t>第一棵二叉树的左子树作为转换后二叉树的左子树；</a:t>
            </a:r>
            <a:endParaRPr lang="en-US" altLang="zh-CN" smtClean="0"/>
          </a:p>
          <a:p>
            <a:pPr lvl="1"/>
            <a:r>
              <a:rPr lang="zh-CN" altLang="en-US" smtClean="0"/>
              <a:t>第二棵二叉树作为转换后二叉树的右子树；</a:t>
            </a:r>
            <a:endParaRPr lang="en-US" altLang="zh-CN" smtClean="0"/>
          </a:p>
          <a:p>
            <a:pPr lvl="1"/>
            <a:r>
              <a:rPr lang="zh-CN" altLang="en-US" smtClean="0"/>
              <a:t>第三棵二叉树作为转换后二叉树根的右孩子的右子树</a:t>
            </a:r>
            <a:endParaRPr lang="en-US" altLang="zh-CN" smtClean="0"/>
          </a:p>
          <a:p>
            <a:pPr lvl="1"/>
            <a:r>
              <a:rPr lang="zh-CN" altLang="en-US" smtClean="0"/>
              <a:t>依此类推</a:t>
            </a:r>
          </a:p>
        </p:txBody>
      </p:sp>
      <p:sp>
        <p:nvSpPr>
          <p:cNvPr id="11878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A82B4D9-1C3F-4F25-B857-047A52F75B3B}" type="slidenum">
              <a:rPr lang="en-US" altLang="en-US" smtClean="0">
                <a:solidFill>
                  <a:srgbClr val="4B4B4B"/>
                </a:solidFill>
              </a:rPr>
              <a:pPr eaLnBrk="1" hangingPunct="1"/>
              <a:t>82</a:t>
            </a:fld>
            <a:endParaRPr lang="en-US" altLang="en-US" smtClean="0">
              <a:solidFill>
                <a:srgbClr val="4B4B4B"/>
              </a:solidFill>
            </a:endParaRPr>
          </a:p>
        </p:txBody>
      </p:sp>
    </p:spTree>
    <p:extLst>
      <p:ext uri="{BB962C8B-B14F-4D97-AF65-F5344CB8AC3E}">
        <p14:creationId xmlns:p14="http://schemas.microsoft.com/office/powerpoint/2010/main" val="4085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zh-CN" altLang="en-US" smtClean="0"/>
              <a:t>森林转换为二叉树</a:t>
            </a:r>
          </a:p>
        </p:txBody>
      </p:sp>
      <p:sp>
        <p:nvSpPr>
          <p:cNvPr id="11981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F474617-A06A-4A50-9E78-88B7BC8F8434}" type="slidenum">
              <a:rPr lang="en-US" altLang="en-US" smtClean="0">
                <a:solidFill>
                  <a:srgbClr val="4B4B4B"/>
                </a:solidFill>
              </a:rPr>
              <a:pPr eaLnBrk="1" hangingPunct="1"/>
              <a:t>83</a:t>
            </a:fld>
            <a:endParaRPr lang="en-US" altLang="en-US" smtClean="0">
              <a:solidFill>
                <a:srgbClr val="4B4B4B"/>
              </a:solidFill>
            </a:endParaRPr>
          </a:p>
        </p:txBody>
      </p:sp>
      <p:grpSp>
        <p:nvGrpSpPr>
          <p:cNvPr id="119812" name="组合 4"/>
          <p:cNvGrpSpPr>
            <a:grpSpLocks/>
          </p:cNvGrpSpPr>
          <p:nvPr/>
        </p:nvGrpSpPr>
        <p:grpSpPr bwMode="auto">
          <a:xfrm>
            <a:off x="1878013" y="1455738"/>
            <a:ext cx="360362" cy="360362"/>
            <a:chOff x="3495672" y="1635120"/>
            <a:chExt cx="360000" cy="360000"/>
          </a:xfrm>
        </p:grpSpPr>
        <p:sp>
          <p:nvSpPr>
            <p:cNvPr id="6" name="椭圆 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93" name="TextBox 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9813" name="组合 7"/>
          <p:cNvGrpSpPr>
            <a:grpSpLocks/>
          </p:cNvGrpSpPr>
          <p:nvPr/>
        </p:nvGrpSpPr>
        <p:grpSpPr bwMode="auto">
          <a:xfrm>
            <a:off x="1879600" y="2171700"/>
            <a:ext cx="360363" cy="360363"/>
            <a:chOff x="3495672" y="1635120"/>
            <a:chExt cx="360000" cy="360000"/>
          </a:xfrm>
        </p:grpSpPr>
        <p:sp>
          <p:nvSpPr>
            <p:cNvPr id="9" name="椭圆 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91" name="TextBox 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9814" name="组合 10"/>
          <p:cNvGrpSpPr>
            <a:grpSpLocks/>
          </p:cNvGrpSpPr>
          <p:nvPr/>
        </p:nvGrpSpPr>
        <p:grpSpPr bwMode="auto">
          <a:xfrm>
            <a:off x="1162050" y="2173288"/>
            <a:ext cx="360363" cy="360362"/>
            <a:chOff x="3495672" y="1635120"/>
            <a:chExt cx="360000" cy="360000"/>
          </a:xfrm>
        </p:grpSpPr>
        <p:sp>
          <p:nvSpPr>
            <p:cNvPr id="12" name="椭圆 1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9" name="TextBox 1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9815" name="组合 13"/>
          <p:cNvGrpSpPr>
            <a:grpSpLocks/>
          </p:cNvGrpSpPr>
          <p:nvPr/>
        </p:nvGrpSpPr>
        <p:grpSpPr bwMode="auto">
          <a:xfrm>
            <a:off x="2595563" y="2173288"/>
            <a:ext cx="360362" cy="360362"/>
            <a:chOff x="3495672" y="1635120"/>
            <a:chExt cx="360000" cy="360000"/>
          </a:xfrm>
        </p:grpSpPr>
        <p:sp>
          <p:nvSpPr>
            <p:cNvPr id="15" name="椭圆 1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7" name="TextBox 1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9816" name="组合 16"/>
          <p:cNvGrpSpPr>
            <a:grpSpLocks/>
          </p:cNvGrpSpPr>
          <p:nvPr/>
        </p:nvGrpSpPr>
        <p:grpSpPr bwMode="auto">
          <a:xfrm>
            <a:off x="5468938" y="2173288"/>
            <a:ext cx="360362" cy="360362"/>
            <a:chOff x="3495672" y="1635120"/>
            <a:chExt cx="360000" cy="360000"/>
          </a:xfrm>
        </p:grpSpPr>
        <p:sp>
          <p:nvSpPr>
            <p:cNvPr id="18" name="椭圆 1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5" name="TextBox 1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9817" name="组合 19"/>
          <p:cNvGrpSpPr>
            <a:grpSpLocks/>
          </p:cNvGrpSpPr>
          <p:nvPr/>
        </p:nvGrpSpPr>
        <p:grpSpPr bwMode="auto">
          <a:xfrm>
            <a:off x="5468938" y="1455738"/>
            <a:ext cx="360362" cy="360362"/>
            <a:chOff x="3495672" y="1635120"/>
            <a:chExt cx="360000" cy="360000"/>
          </a:xfrm>
        </p:grpSpPr>
        <p:sp>
          <p:nvSpPr>
            <p:cNvPr id="21" name="椭圆 2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3" name="TextBox 2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9818" name="组合 22"/>
          <p:cNvGrpSpPr>
            <a:grpSpLocks/>
          </p:cNvGrpSpPr>
          <p:nvPr/>
        </p:nvGrpSpPr>
        <p:grpSpPr bwMode="auto">
          <a:xfrm>
            <a:off x="3854450" y="1455738"/>
            <a:ext cx="360363" cy="360362"/>
            <a:chOff x="3495672" y="1635120"/>
            <a:chExt cx="360000" cy="360000"/>
          </a:xfrm>
        </p:grpSpPr>
        <p:sp>
          <p:nvSpPr>
            <p:cNvPr id="24" name="椭圆 23"/>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1" name="TextBox 24"/>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9819" name="直接连接符 25"/>
          <p:cNvCxnSpPr>
            <a:cxnSpLocks noChangeShapeType="1"/>
          </p:cNvCxnSpPr>
          <p:nvPr/>
        </p:nvCxnSpPr>
        <p:spPr bwMode="auto">
          <a:xfrm rot="16200000" flipH="1">
            <a:off x="1881188" y="1992312"/>
            <a:ext cx="355600" cy="31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20" name="直接连接符 26"/>
          <p:cNvCxnSpPr>
            <a:cxnSpLocks noChangeShapeType="1"/>
          </p:cNvCxnSpPr>
          <p:nvPr/>
        </p:nvCxnSpPr>
        <p:spPr bwMode="auto">
          <a:xfrm rot="16200000" flipH="1">
            <a:off x="5471319" y="1991519"/>
            <a:ext cx="355600" cy="158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21" name="直接连接符 29"/>
          <p:cNvCxnSpPr>
            <a:cxnSpLocks noChangeShapeType="1"/>
          </p:cNvCxnSpPr>
          <p:nvPr/>
        </p:nvCxnSpPr>
        <p:spPr bwMode="auto">
          <a:xfrm rot="16200000" flipH="1">
            <a:off x="2227262" y="1624013"/>
            <a:ext cx="379413" cy="71913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22" name="直接连接符 30"/>
          <p:cNvCxnSpPr>
            <a:cxnSpLocks noChangeShapeType="1"/>
          </p:cNvCxnSpPr>
          <p:nvPr/>
        </p:nvCxnSpPr>
        <p:spPr bwMode="auto">
          <a:xfrm rot="5400000" flipH="1" flipV="1">
            <a:off x="1510506" y="1626394"/>
            <a:ext cx="379413" cy="7143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9823" name="组合 31"/>
          <p:cNvGrpSpPr>
            <a:grpSpLocks/>
          </p:cNvGrpSpPr>
          <p:nvPr/>
        </p:nvGrpSpPr>
        <p:grpSpPr bwMode="auto">
          <a:xfrm>
            <a:off x="1162050" y="3965575"/>
            <a:ext cx="360363" cy="360363"/>
            <a:chOff x="3495672" y="1635120"/>
            <a:chExt cx="360000" cy="360000"/>
          </a:xfrm>
        </p:grpSpPr>
        <p:sp>
          <p:nvSpPr>
            <p:cNvPr id="33" name="椭圆 3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9" name="TextBox 3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9824" name="组合 34"/>
          <p:cNvGrpSpPr>
            <a:grpSpLocks/>
          </p:cNvGrpSpPr>
          <p:nvPr/>
        </p:nvGrpSpPr>
        <p:grpSpPr bwMode="auto">
          <a:xfrm>
            <a:off x="1162050" y="5041900"/>
            <a:ext cx="360363" cy="360363"/>
            <a:chOff x="3495672" y="1635120"/>
            <a:chExt cx="360000" cy="360000"/>
          </a:xfrm>
        </p:grpSpPr>
        <p:sp>
          <p:nvSpPr>
            <p:cNvPr id="36" name="椭圆 3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7" name="TextBox 3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9825" name="组合 37"/>
          <p:cNvGrpSpPr>
            <a:grpSpLocks/>
          </p:cNvGrpSpPr>
          <p:nvPr/>
        </p:nvGrpSpPr>
        <p:grpSpPr bwMode="auto">
          <a:xfrm>
            <a:off x="446088" y="4683125"/>
            <a:ext cx="360362" cy="360363"/>
            <a:chOff x="3495672" y="1635120"/>
            <a:chExt cx="360000" cy="360000"/>
          </a:xfrm>
        </p:grpSpPr>
        <p:sp>
          <p:nvSpPr>
            <p:cNvPr id="39" name="椭圆 3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5" name="TextBox 3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9826" name="组合 40"/>
          <p:cNvGrpSpPr>
            <a:grpSpLocks/>
          </p:cNvGrpSpPr>
          <p:nvPr/>
        </p:nvGrpSpPr>
        <p:grpSpPr bwMode="auto">
          <a:xfrm>
            <a:off x="1879600" y="5400675"/>
            <a:ext cx="360363" cy="360363"/>
            <a:chOff x="3495672" y="1635120"/>
            <a:chExt cx="360000" cy="360000"/>
          </a:xfrm>
        </p:grpSpPr>
        <p:sp>
          <p:nvSpPr>
            <p:cNvPr id="42" name="椭圆 4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3" name="TextBox 4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9827" name="组合 43"/>
          <p:cNvGrpSpPr>
            <a:grpSpLocks/>
          </p:cNvGrpSpPr>
          <p:nvPr/>
        </p:nvGrpSpPr>
        <p:grpSpPr bwMode="auto">
          <a:xfrm>
            <a:off x="3136900" y="4683125"/>
            <a:ext cx="360363" cy="360363"/>
            <a:chOff x="3495672" y="1635120"/>
            <a:chExt cx="360000" cy="360000"/>
          </a:xfrm>
        </p:grpSpPr>
        <p:sp>
          <p:nvSpPr>
            <p:cNvPr id="45" name="椭圆 4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1" name="TextBox 4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9828" name="组合 46"/>
          <p:cNvGrpSpPr>
            <a:grpSpLocks/>
          </p:cNvGrpSpPr>
          <p:nvPr/>
        </p:nvGrpSpPr>
        <p:grpSpPr bwMode="auto">
          <a:xfrm>
            <a:off x="3495675" y="3965575"/>
            <a:ext cx="360363" cy="360363"/>
            <a:chOff x="3495672" y="1635120"/>
            <a:chExt cx="360000" cy="360000"/>
          </a:xfrm>
        </p:grpSpPr>
        <p:sp>
          <p:nvSpPr>
            <p:cNvPr id="48" name="椭圆 4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9" name="TextBox 4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9829" name="组合 49"/>
          <p:cNvGrpSpPr>
            <a:grpSpLocks/>
          </p:cNvGrpSpPr>
          <p:nvPr/>
        </p:nvGrpSpPr>
        <p:grpSpPr bwMode="auto">
          <a:xfrm>
            <a:off x="2417763" y="3965575"/>
            <a:ext cx="360362" cy="360363"/>
            <a:chOff x="3495672" y="1635120"/>
            <a:chExt cx="360000" cy="360000"/>
          </a:xfrm>
        </p:grpSpPr>
        <p:sp>
          <p:nvSpPr>
            <p:cNvPr id="51" name="椭圆 5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7" name="TextBox 5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9830" name="直接连接符 52"/>
          <p:cNvCxnSpPr>
            <a:cxnSpLocks noChangeShapeType="1"/>
            <a:stCxn id="119875" idx="3"/>
            <a:endCxn id="119877" idx="0"/>
          </p:cNvCxnSpPr>
          <p:nvPr/>
        </p:nvCxnSpPr>
        <p:spPr bwMode="auto">
          <a:xfrm>
            <a:off x="806450" y="4852988"/>
            <a:ext cx="536575" cy="1889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31" name="直接连接符 53"/>
          <p:cNvCxnSpPr>
            <a:cxnSpLocks noChangeShapeType="1"/>
            <a:endCxn id="119871" idx="0"/>
          </p:cNvCxnSpPr>
          <p:nvPr/>
        </p:nvCxnSpPr>
        <p:spPr bwMode="auto">
          <a:xfrm rot="5400000">
            <a:off x="3316288" y="4324350"/>
            <a:ext cx="358775" cy="3587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32" name="直接连接符 54"/>
          <p:cNvCxnSpPr>
            <a:cxnSpLocks noChangeShapeType="1"/>
            <a:stCxn id="119877" idx="3"/>
            <a:endCxn id="119873" idx="0"/>
          </p:cNvCxnSpPr>
          <p:nvPr/>
        </p:nvCxnSpPr>
        <p:spPr bwMode="auto">
          <a:xfrm>
            <a:off x="1522413" y="5211763"/>
            <a:ext cx="538162" cy="18891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33" name="直接连接符 55"/>
          <p:cNvCxnSpPr>
            <a:cxnSpLocks noChangeShapeType="1"/>
          </p:cNvCxnSpPr>
          <p:nvPr/>
        </p:nvCxnSpPr>
        <p:spPr bwMode="auto">
          <a:xfrm rot="5400000" flipH="1" flipV="1">
            <a:off x="793751" y="4135437"/>
            <a:ext cx="379412" cy="7159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nvGrpSpPr>
          <p:cNvPr id="119834" name="组合 61"/>
          <p:cNvGrpSpPr>
            <a:grpSpLocks/>
          </p:cNvGrpSpPr>
          <p:nvPr/>
        </p:nvGrpSpPr>
        <p:grpSpPr bwMode="auto">
          <a:xfrm>
            <a:off x="6361113" y="3967163"/>
            <a:ext cx="360362" cy="360362"/>
            <a:chOff x="3495672" y="1635120"/>
            <a:chExt cx="360000" cy="360000"/>
          </a:xfrm>
        </p:grpSpPr>
        <p:sp>
          <p:nvSpPr>
            <p:cNvPr id="63" name="椭圆 6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5" name="TextBox 6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1</a:t>
              </a:r>
              <a:endParaRPr lang="zh-CN" altLang="en-US" sz="1600"/>
            </a:p>
          </p:txBody>
        </p:sp>
      </p:grpSp>
      <p:grpSp>
        <p:nvGrpSpPr>
          <p:cNvPr id="119835" name="组合 64"/>
          <p:cNvGrpSpPr>
            <a:grpSpLocks/>
          </p:cNvGrpSpPr>
          <p:nvPr/>
        </p:nvGrpSpPr>
        <p:grpSpPr bwMode="auto">
          <a:xfrm>
            <a:off x="6183313" y="5221288"/>
            <a:ext cx="358775" cy="360362"/>
            <a:chOff x="3495672" y="1635120"/>
            <a:chExt cx="360000" cy="360000"/>
          </a:xfrm>
        </p:grpSpPr>
        <p:sp>
          <p:nvSpPr>
            <p:cNvPr id="66" name="椭圆 6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3" name="TextBox 6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3</a:t>
              </a:r>
              <a:endParaRPr lang="zh-CN" altLang="en-US" sz="1600"/>
            </a:p>
          </p:txBody>
        </p:sp>
      </p:grpSp>
      <p:grpSp>
        <p:nvGrpSpPr>
          <p:cNvPr id="119836" name="组合 67"/>
          <p:cNvGrpSpPr>
            <a:grpSpLocks/>
          </p:cNvGrpSpPr>
          <p:nvPr/>
        </p:nvGrpSpPr>
        <p:grpSpPr bwMode="auto">
          <a:xfrm>
            <a:off x="5645150" y="4684713"/>
            <a:ext cx="360363" cy="360362"/>
            <a:chOff x="3495672" y="1635120"/>
            <a:chExt cx="360000" cy="360000"/>
          </a:xfrm>
        </p:grpSpPr>
        <p:sp>
          <p:nvSpPr>
            <p:cNvPr id="69" name="椭圆 6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1" name="TextBox 6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2</a:t>
              </a:r>
              <a:endParaRPr lang="zh-CN" altLang="en-US" sz="1600"/>
            </a:p>
          </p:txBody>
        </p:sp>
      </p:grpSp>
      <p:grpSp>
        <p:nvGrpSpPr>
          <p:cNvPr id="119837" name="组合 70"/>
          <p:cNvGrpSpPr>
            <a:grpSpLocks/>
          </p:cNvGrpSpPr>
          <p:nvPr/>
        </p:nvGrpSpPr>
        <p:grpSpPr bwMode="auto">
          <a:xfrm>
            <a:off x="6900863" y="5580063"/>
            <a:ext cx="358775" cy="360362"/>
            <a:chOff x="3495672" y="1635120"/>
            <a:chExt cx="360000" cy="360000"/>
          </a:xfrm>
        </p:grpSpPr>
        <p:sp>
          <p:nvSpPr>
            <p:cNvPr id="72" name="椭圆 7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9" name="TextBox 7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4</a:t>
              </a:r>
              <a:endParaRPr lang="zh-CN" altLang="en-US" sz="1600"/>
            </a:p>
          </p:txBody>
        </p:sp>
      </p:grpSp>
      <p:grpSp>
        <p:nvGrpSpPr>
          <p:cNvPr id="119838" name="组合 73"/>
          <p:cNvGrpSpPr>
            <a:grpSpLocks/>
          </p:cNvGrpSpPr>
          <p:nvPr/>
        </p:nvGrpSpPr>
        <p:grpSpPr bwMode="auto">
          <a:xfrm>
            <a:off x="7799388" y="5938838"/>
            <a:ext cx="360362" cy="360362"/>
            <a:chOff x="3495672" y="1635120"/>
            <a:chExt cx="360000" cy="360000"/>
          </a:xfrm>
        </p:grpSpPr>
        <p:sp>
          <p:nvSpPr>
            <p:cNvPr id="75" name="椭圆 7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7" name="TextBox 7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7</a:t>
              </a:r>
              <a:endParaRPr lang="zh-CN" altLang="en-US" sz="1600"/>
            </a:p>
          </p:txBody>
        </p:sp>
      </p:grpSp>
      <p:grpSp>
        <p:nvGrpSpPr>
          <p:cNvPr id="119839" name="组合 76"/>
          <p:cNvGrpSpPr>
            <a:grpSpLocks/>
          </p:cNvGrpSpPr>
          <p:nvPr/>
        </p:nvGrpSpPr>
        <p:grpSpPr bwMode="auto">
          <a:xfrm>
            <a:off x="8158163" y="5221288"/>
            <a:ext cx="360362" cy="360362"/>
            <a:chOff x="3495672" y="1635120"/>
            <a:chExt cx="360000" cy="360000"/>
          </a:xfrm>
        </p:grpSpPr>
        <p:sp>
          <p:nvSpPr>
            <p:cNvPr id="78" name="椭圆 7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5" name="TextBox 7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6</a:t>
              </a:r>
              <a:endParaRPr lang="zh-CN" altLang="en-US" sz="1600"/>
            </a:p>
          </p:txBody>
        </p:sp>
      </p:grpSp>
      <p:grpSp>
        <p:nvGrpSpPr>
          <p:cNvPr id="119840" name="组合 79"/>
          <p:cNvGrpSpPr>
            <a:grpSpLocks/>
          </p:cNvGrpSpPr>
          <p:nvPr/>
        </p:nvGrpSpPr>
        <p:grpSpPr bwMode="auto">
          <a:xfrm>
            <a:off x="7259638" y="4683125"/>
            <a:ext cx="360362" cy="360363"/>
            <a:chOff x="3495672" y="1635120"/>
            <a:chExt cx="360000" cy="360000"/>
          </a:xfrm>
        </p:grpSpPr>
        <p:sp>
          <p:nvSpPr>
            <p:cNvPr id="81" name="椭圆 8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3" name="TextBox 8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600"/>
                <a:t>5</a:t>
              </a:r>
              <a:endParaRPr lang="zh-CN" altLang="en-US" sz="1600"/>
            </a:p>
          </p:txBody>
        </p:sp>
      </p:grpSp>
      <p:cxnSp>
        <p:nvCxnSpPr>
          <p:cNvPr id="119841" name="直接连接符 82"/>
          <p:cNvCxnSpPr>
            <a:cxnSpLocks noChangeShapeType="1"/>
          </p:cNvCxnSpPr>
          <p:nvPr/>
        </p:nvCxnSpPr>
        <p:spPr bwMode="auto">
          <a:xfrm>
            <a:off x="5826125" y="5032375"/>
            <a:ext cx="536575" cy="1889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2" name="直接连接符 83"/>
          <p:cNvCxnSpPr>
            <a:cxnSpLocks noChangeShapeType="1"/>
          </p:cNvCxnSpPr>
          <p:nvPr/>
        </p:nvCxnSpPr>
        <p:spPr bwMode="auto">
          <a:xfrm rot="5400000">
            <a:off x="7979569" y="5580857"/>
            <a:ext cx="358775" cy="357187"/>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3" name="直接连接符 84"/>
          <p:cNvCxnSpPr>
            <a:cxnSpLocks noChangeShapeType="1"/>
          </p:cNvCxnSpPr>
          <p:nvPr/>
        </p:nvCxnSpPr>
        <p:spPr bwMode="auto">
          <a:xfrm>
            <a:off x="6542088" y="5391150"/>
            <a:ext cx="538162" cy="1889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4" name="直接连接符 85"/>
          <p:cNvCxnSpPr>
            <a:cxnSpLocks noChangeShapeType="1"/>
          </p:cNvCxnSpPr>
          <p:nvPr/>
        </p:nvCxnSpPr>
        <p:spPr bwMode="auto">
          <a:xfrm rot="5400000" flipH="1" flipV="1">
            <a:off x="5994400" y="4137025"/>
            <a:ext cx="379413" cy="7159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5" name="直接连接符 86"/>
          <p:cNvCxnSpPr>
            <a:cxnSpLocks noChangeShapeType="1"/>
          </p:cNvCxnSpPr>
          <p:nvPr/>
        </p:nvCxnSpPr>
        <p:spPr bwMode="auto">
          <a:xfrm rot="16200000" flipV="1">
            <a:off x="6813551" y="4056062"/>
            <a:ext cx="355600" cy="89852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119846" name="直接连接符 89"/>
          <p:cNvCxnSpPr>
            <a:cxnSpLocks noChangeShapeType="1"/>
          </p:cNvCxnSpPr>
          <p:nvPr/>
        </p:nvCxnSpPr>
        <p:spPr bwMode="auto">
          <a:xfrm>
            <a:off x="7620000" y="4852988"/>
            <a:ext cx="719138" cy="36830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119847" name="下箭头 95"/>
          <p:cNvSpPr>
            <a:spLocks noChangeArrowheads="1"/>
          </p:cNvSpPr>
          <p:nvPr/>
        </p:nvSpPr>
        <p:spPr bwMode="auto">
          <a:xfrm>
            <a:off x="2957513" y="2890838"/>
            <a:ext cx="360362" cy="717550"/>
          </a:xfrm>
          <a:prstGeom prst="downArrow">
            <a:avLst>
              <a:gd name="adj1" fmla="val 50000"/>
              <a:gd name="adj2" fmla="val 49946"/>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9848" name="右箭头 96"/>
          <p:cNvSpPr>
            <a:spLocks noChangeArrowheads="1"/>
          </p:cNvSpPr>
          <p:nvPr/>
        </p:nvSpPr>
        <p:spPr bwMode="auto">
          <a:xfrm>
            <a:off x="4033838" y="5043488"/>
            <a:ext cx="1255712" cy="358775"/>
          </a:xfrm>
          <a:prstGeom prst="rightArrow">
            <a:avLst>
              <a:gd name="adj1" fmla="val 50000"/>
              <a:gd name="adj2" fmla="val 50005"/>
            </a:avLst>
          </a:prstGeom>
          <a:solidFill>
            <a:schemeClr val="accent2"/>
          </a:solidFill>
          <a:ln w="9525" algn="ctr">
            <a:solidFill>
              <a:srgbClr val="0000CC"/>
            </a:solidFill>
            <a:round/>
            <a:headEnd/>
            <a:tailEnd/>
          </a:ln>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9849" name="圆角矩形 97"/>
          <p:cNvSpPr>
            <a:spLocks noChangeArrowheads="1"/>
          </p:cNvSpPr>
          <p:nvPr/>
        </p:nvSpPr>
        <p:spPr bwMode="auto">
          <a:xfrm>
            <a:off x="804863" y="1276350"/>
            <a:ext cx="5561012" cy="1614488"/>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9850" name="圆角矩形 98"/>
          <p:cNvSpPr>
            <a:spLocks noChangeArrowheads="1"/>
          </p:cNvSpPr>
          <p:nvPr/>
        </p:nvSpPr>
        <p:spPr bwMode="auto">
          <a:xfrm>
            <a:off x="266700" y="3787775"/>
            <a:ext cx="3767138" cy="2152650"/>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
        <p:nvSpPr>
          <p:cNvPr id="119851" name="圆角矩形 99"/>
          <p:cNvSpPr>
            <a:spLocks noChangeArrowheads="1"/>
          </p:cNvSpPr>
          <p:nvPr/>
        </p:nvSpPr>
        <p:spPr bwMode="auto">
          <a:xfrm>
            <a:off x="5468938" y="3787775"/>
            <a:ext cx="3228975" cy="2690813"/>
          </a:xfrm>
          <a:prstGeom prst="roundRect">
            <a:avLst>
              <a:gd name="adj" fmla="val 16667"/>
            </a:avLst>
          </a:prstGeom>
          <a:noFill/>
          <a:ln w="9525" algn="ctr">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zh-CN" altLang="en-US" sz="2400"/>
          </a:p>
        </p:txBody>
      </p:sp>
    </p:spTree>
    <p:extLst>
      <p:ext uri="{BB962C8B-B14F-4D97-AF65-F5344CB8AC3E}">
        <p14:creationId xmlns:p14="http://schemas.microsoft.com/office/powerpoint/2010/main" val="166185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有根树</a:t>
            </a:r>
          </a:p>
        </p:txBody>
      </p:sp>
      <p:pic>
        <p:nvPicPr>
          <p:cNvPr id="48131" name="Picture 4" descr="rooted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33600"/>
            <a:ext cx="89154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1E983C8-3313-4EEE-851C-25F2E1E0BC0D}" type="slidenum">
              <a:rPr lang="en-US" altLang="en-US" smtClean="0">
                <a:solidFill>
                  <a:srgbClr val="4B4B4B"/>
                </a:solidFill>
              </a:rPr>
              <a:pPr eaLnBrk="1" hangingPunct="1"/>
              <a:t>9</a:t>
            </a:fld>
            <a:endParaRPr lang="en-US" altLang="en-US" smtClean="0">
              <a:solidFill>
                <a:srgbClr val="4B4B4B"/>
              </a:solidFill>
            </a:endParaRPr>
          </a:p>
        </p:txBody>
      </p:sp>
    </p:spTree>
    <p:extLst>
      <p:ext uri="{BB962C8B-B14F-4D97-AF65-F5344CB8AC3E}">
        <p14:creationId xmlns:p14="http://schemas.microsoft.com/office/powerpoint/2010/main" val="3920291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云层层叠”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781</TotalTime>
  <Words>3535</Words>
  <Application>Microsoft Office PowerPoint</Application>
  <PresentationFormat>全屏显示(4:3)</PresentationFormat>
  <Paragraphs>734</Paragraphs>
  <Slides>83</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98" baseType="lpstr">
      <vt:lpstr>Microsoft YaHei UI</vt:lpstr>
      <vt:lpstr>PingFang SC</vt:lpstr>
      <vt:lpstr>仿宋_GB2312</vt:lpstr>
      <vt:lpstr>宋体</vt:lpstr>
      <vt:lpstr>微软雅黑</vt:lpstr>
      <vt:lpstr>Arial</vt:lpstr>
      <vt:lpstr>Calibri</vt:lpstr>
      <vt:lpstr>Calibri Light</vt:lpstr>
      <vt:lpstr>Symbol</vt:lpstr>
      <vt:lpstr>Tahoma</vt:lpstr>
      <vt:lpstr>Times New Roman</vt:lpstr>
      <vt:lpstr>Wingdings</vt:lpstr>
      <vt:lpstr>“云层层叠”设计模板</vt:lpstr>
      <vt:lpstr>公式</vt:lpstr>
      <vt:lpstr>Equation</vt:lpstr>
      <vt:lpstr>第五章  树（一）</vt:lpstr>
      <vt:lpstr>主要内容</vt:lpstr>
      <vt:lpstr>树</vt:lpstr>
      <vt:lpstr>数据结构“树”</vt:lpstr>
      <vt:lpstr>PowerPoint 演示文稿</vt:lpstr>
      <vt:lpstr>PowerPoint 演示文稿</vt:lpstr>
      <vt:lpstr>PowerPoint 演示文稿</vt:lpstr>
      <vt:lpstr>自由树</vt:lpstr>
      <vt:lpstr>有根树</vt:lpstr>
      <vt:lpstr>有序树</vt:lpstr>
      <vt:lpstr>森林和有序森林</vt:lpstr>
      <vt:lpstr>森林和有序森林（续）</vt:lpstr>
      <vt:lpstr>树的递归定义</vt:lpstr>
      <vt:lpstr>有序森林的定义</vt:lpstr>
      <vt:lpstr>课堂练习</vt:lpstr>
      <vt:lpstr>主要内容</vt:lpstr>
      <vt:lpstr>二叉树</vt:lpstr>
      <vt:lpstr>二叉树和树的根本区别</vt:lpstr>
      <vt:lpstr>二叉树例——递归构造</vt:lpstr>
      <vt:lpstr>二叉树例——递归构造（续）</vt:lpstr>
      <vt:lpstr>二叉树例：表达式树</vt:lpstr>
      <vt:lpstr>后缀表达式建表达式树</vt:lpstr>
      <vt:lpstr>二叉树的特性</vt:lpstr>
      <vt:lpstr>特性2</vt:lpstr>
      <vt:lpstr>特性2的证明</vt:lpstr>
      <vt:lpstr>特性2说明</vt:lpstr>
      <vt:lpstr>特性3</vt:lpstr>
      <vt:lpstr>满二叉树（full binary tree ）</vt:lpstr>
      <vt:lpstr>完全二叉树</vt:lpstr>
      <vt:lpstr>另一种定义方法</vt:lpstr>
      <vt:lpstr>特性4</vt:lpstr>
      <vt:lpstr>特性4（续）</vt:lpstr>
      <vt:lpstr>特性5</vt:lpstr>
      <vt:lpstr>思考</vt:lpstr>
      <vt:lpstr>思考</vt:lpstr>
      <vt:lpstr>课堂练习</vt:lpstr>
      <vt:lpstr>课堂练习</vt:lpstr>
      <vt:lpstr>二叉树描述</vt:lpstr>
      <vt:lpstr>数组描述（顺序存储）</vt:lpstr>
      <vt:lpstr>链表描述</vt:lpstr>
      <vt:lpstr>BinaryTreeNode类</vt:lpstr>
      <vt:lpstr>抽象数据类型BinaryTree</vt:lpstr>
      <vt:lpstr>抽象数据类型（续）</vt:lpstr>
      <vt:lpstr>类BinaryTree</vt:lpstr>
      <vt:lpstr>类BinaryTree（续）</vt:lpstr>
      <vt:lpstr>获取根节点数据</vt:lpstr>
      <vt:lpstr>创建树</vt:lpstr>
      <vt:lpstr>分裂树</vt:lpstr>
      <vt:lpstr>思考</vt:lpstr>
      <vt:lpstr>PowerPoint 演示文稿</vt:lpstr>
      <vt:lpstr>主要内容</vt:lpstr>
      <vt:lpstr>二叉树遍历</vt:lpstr>
      <vt:lpstr>二叉树遍历</vt:lpstr>
      <vt:lpstr>标准遍历顺序</vt:lpstr>
      <vt:lpstr>先序遍历</vt:lpstr>
      <vt:lpstr>中序遍历</vt:lpstr>
      <vt:lpstr>后序遍历</vt:lpstr>
      <vt:lpstr>先序遍历表达式树-前缀表达式</vt:lpstr>
      <vt:lpstr>中序遍历表达式树-中缀表达式</vt:lpstr>
      <vt:lpstr>后序遍历表达式树-后缀表达式</vt:lpstr>
      <vt:lpstr>输出完全括号化的中缀表达式</vt:lpstr>
      <vt:lpstr>逐层遍历（宽度优先）</vt:lpstr>
      <vt:lpstr>由遍历顺序推导二叉树结构</vt:lpstr>
      <vt:lpstr>第一步</vt:lpstr>
      <vt:lpstr>下面怎么办？递归！</vt:lpstr>
      <vt:lpstr>遍历顺序二叉树结构（续）</vt:lpstr>
      <vt:lpstr>遍历顺序二叉树结构（续）</vt:lpstr>
      <vt:lpstr>遍历顺序二叉树结构（续）</vt:lpstr>
      <vt:lpstr>抽象数据类型及类的扩充</vt:lpstr>
      <vt:lpstr>销毁二叉树</vt:lpstr>
      <vt:lpstr>计算高度</vt:lpstr>
      <vt:lpstr>计算高度的递归函数Height</vt:lpstr>
      <vt:lpstr>统计节点数目</vt:lpstr>
      <vt:lpstr>统计节点数目——方法二</vt:lpstr>
      <vt:lpstr>二叉树遍历小结</vt:lpstr>
      <vt:lpstr>课堂练习</vt:lpstr>
      <vt:lpstr>思考</vt:lpstr>
      <vt:lpstr>补充：二叉树与森林互转</vt:lpstr>
      <vt:lpstr>树的父指针表示法</vt:lpstr>
      <vt:lpstr>树的左孩子右兄弟表示法</vt:lpstr>
      <vt:lpstr>树转换为二叉树</vt:lpstr>
      <vt:lpstr>森林转换为二叉树</vt:lpstr>
      <vt:lpstr>森林转换为二叉树</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maggie</dc:creator>
  <cp:lastModifiedBy>maggie</cp:lastModifiedBy>
  <cp:revision>118</cp:revision>
  <cp:lastPrinted>2017-09-11T08:45:00Z</cp:lastPrinted>
  <dcterms:created xsi:type="dcterms:W3CDTF">2017-09-04T08:16:00Z</dcterms:created>
  <dcterms:modified xsi:type="dcterms:W3CDTF">2017-11-02T05:26:55Z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2052-10.1.0.6749</vt:lpwstr>
  </property>
</Properties>
</file>