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1" r:id="rId1"/>
  </p:sldMasterIdLst>
  <p:notesMasterIdLst>
    <p:notesMasterId r:id="rId67"/>
  </p:notesMasterIdLst>
  <p:handoutMasterIdLst>
    <p:handoutMasterId r:id="rId68"/>
  </p:handoutMasterIdLst>
  <p:sldIdLst>
    <p:sldId id="555" r:id="rId2"/>
    <p:sldId id="557" r:id="rId3"/>
    <p:sldId id="558" r:id="rId4"/>
    <p:sldId id="559" r:id="rId5"/>
    <p:sldId id="560" r:id="rId6"/>
    <p:sldId id="561" r:id="rId7"/>
    <p:sldId id="562" r:id="rId8"/>
    <p:sldId id="563" r:id="rId9"/>
    <p:sldId id="564" r:id="rId10"/>
    <p:sldId id="565" r:id="rId11"/>
    <p:sldId id="566" r:id="rId12"/>
    <p:sldId id="567" r:id="rId13"/>
    <p:sldId id="568" r:id="rId14"/>
    <p:sldId id="569" r:id="rId15"/>
    <p:sldId id="570" r:id="rId16"/>
    <p:sldId id="571" r:id="rId17"/>
    <p:sldId id="572" r:id="rId18"/>
    <p:sldId id="573" r:id="rId19"/>
    <p:sldId id="574" r:id="rId20"/>
    <p:sldId id="575" r:id="rId21"/>
    <p:sldId id="576" r:id="rId22"/>
    <p:sldId id="577" r:id="rId23"/>
    <p:sldId id="578" r:id="rId24"/>
    <p:sldId id="579" r:id="rId25"/>
    <p:sldId id="580" r:id="rId26"/>
    <p:sldId id="581" r:id="rId27"/>
    <p:sldId id="582" r:id="rId28"/>
    <p:sldId id="583" r:id="rId29"/>
    <p:sldId id="584" r:id="rId30"/>
    <p:sldId id="585" r:id="rId31"/>
    <p:sldId id="586" r:id="rId32"/>
    <p:sldId id="587" r:id="rId33"/>
    <p:sldId id="588" r:id="rId34"/>
    <p:sldId id="589" r:id="rId35"/>
    <p:sldId id="590" r:id="rId36"/>
    <p:sldId id="591" r:id="rId37"/>
    <p:sldId id="592" r:id="rId38"/>
    <p:sldId id="593" r:id="rId39"/>
    <p:sldId id="594" r:id="rId40"/>
    <p:sldId id="595" r:id="rId41"/>
    <p:sldId id="596" r:id="rId42"/>
    <p:sldId id="597" r:id="rId43"/>
    <p:sldId id="598" r:id="rId44"/>
    <p:sldId id="599" r:id="rId45"/>
    <p:sldId id="600" r:id="rId46"/>
    <p:sldId id="601" r:id="rId47"/>
    <p:sldId id="602" r:id="rId48"/>
    <p:sldId id="603" r:id="rId49"/>
    <p:sldId id="604" r:id="rId50"/>
    <p:sldId id="605" r:id="rId51"/>
    <p:sldId id="606" r:id="rId52"/>
    <p:sldId id="607" r:id="rId53"/>
    <p:sldId id="608" r:id="rId54"/>
    <p:sldId id="609" r:id="rId55"/>
    <p:sldId id="610" r:id="rId56"/>
    <p:sldId id="611" r:id="rId57"/>
    <p:sldId id="612" r:id="rId58"/>
    <p:sldId id="613" r:id="rId59"/>
    <p:sldId id="614" r:id="rId60"/>
    <p:sldId id="615" r:id="rId61"/>
    <p:sldId id="616" r:id="rId62"/>
    <p:sldId id="617" r:id="rId63"/>
    <p:sldId id="618" r:id="rId64"/>
    <p:sldId id="619" r:id="rId65"/>
    <p:sldId id="620" r:id="rId66"/>
  </p:sldIdLst>
  <p:sldSz cx="9144000" cy="6858000" type="screen4x3"/>
  <p:notesSz cx="7099300" cy="10234613"/>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892" autoAdjust="0"/>
  </p:normalViewPr>
  <p:slideViewPr>
    <p:cSldViewPr snapToGrid="0" showGuides="1">
      <p:cViewPr varScale="1">
        <p:scale>
          <a:sx n="91" d="100"/>
          <a:sy n="91" d="100"/>
        </p:scale>
        <p:origin x="2082"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2064"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3076363" cy="513508"/>
          </a:xfrm>
          <a:prstGeom prst="rect">
            <a:avLst/>
          </a:prstGeom>
        </p:spPr>
        <p:txBody>
          <a:bodyPr vert="horz" lIns="99048" tIns="49524" rIns="99048" bIns="49524" rtlCol="0"/>
          <a:lstStyle>
            <a:lvl1pPr algn="l">
              <a:defRPr sz="1300"/>
            </a:lvl1pPr>
          </a:lstStyle>
          <a:p>
            <a:pPr rtl="0"/>
            <a:endParaRPr 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4021295" y="0"/>
            <a:ext cx="3076363" cy="513508"/>
          </a:xfrm>
          <a:prstGeom prst="rect">
            <a:avLst/>
          </a:prstGeom>
        </p:spPr>
        <p:txBody>
          <a:bodyPr vert="horz" lIns="99048" tIns="49524" rIns="99048" bIns="49524" rtlCol="0"/>
          <a:lstStyle>
            <a:lvl1pPr algn="r">
              <a:defRPr sz="1300"/>
            </a:lvl1pPr>
          </a:lstStyle>
          <a:p>
            <a:pPr rtl="0"/>
            <a:fld id="{B92A6522-3294-4881-9BB3-66FAD3B535D5}" type="datetime1">
              <a:rPr lang="zh-CN" altLang="en-US" smtClean="0">
                <a:latin typeface="Microsoft YaHei UI" panose="020B0503020204020204" pitchFamily="34" charset="-122"/>
                <a:ea typeface="Microsoft YaHei UI" panose="020B0503020204020204" pitchFamily="34" charset="-122"/>
              </a:rPr>
              <a:t>2017/11/9</a:t>
            </a:fld>
            <a:endParaRPr lang="en-US">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1" y="9721107"/>
            <a:ext cx="3076363" cy="513507"/>
          </a:xfrm>
          <a:prstGeom prst="rect">
            <a:avLst/>
          </a:prstGeom>
        </p:spPr>
        <p:txBody>
          <a:bodyPr vert="horz" lIns="99048" tIns="49524" rIns="99048" bIns="49524" rtlCol="0" anchor="b"/>
          <a:lstStyle>
            <a:lvl1pPr algn="l">
              <a:defRPr sz="1300"/>
            </a:lvl1pPr>
          </a:lstStyle>
          <a:p>
            <a:pPr rtl="0"/>
            <a:endParaRPr lang="en-US">
              <a:latin typeface="Microsoft YaHei UI" panose="020B0503020204020204" pitchFamily="34" charset="-122"/>
              <a:ea typeface="Microsoft YaHei UI" panose="020B0503020204020204" pitchFamily="34" charset="-122"/>
            </a:endParaRPr>
          </a:p>
        </p:txBody>
      </p:sp>
      <p:sp>
        <p:nvSpPr>
          <p:cNvPr id="5" name="幻灯片编号占位符 4"/>
          <p:cNvSpPr>
            <a:spLocks noGrp="1"/>
          </p:cNvSpPr>
          <p:nvPr>
            <p:ph type="sldNum" sz="quarter" idx="3"/>
          </p:nvPr>
        </p:nvSpPr>
        <p:spPr>
          <a:xfrm>
            <a:off x="4021295" y="9721107"/>
            <a:ext cx="3076363" cy="513507"/>
          </a:xfrm>
          <a:prstGeom prst="rect">
            <a:avLst/>
          </a:prstGeom>
        </p:spPr>
        <p:txBody>
          <a:bodyPr vert="horz" lIns="99048" tIns="49524" rIns="99048" bIns="49524" rtlCol="0" anchor="b"/>
          <a:lstStyle>
            <a:lvl1pPr algn="r">
              <a:defRPr sz="1300"/>
            </a:lvl1pPr>
          </a:lstStyle>
          <a:p>
            <a:pPr rtl="0"/>
            <a:fld id="{B78FE58C-C1A6-4C4C-90C2-B7F5B0504B2D}" type="slidenum">
              <a:rPr lang="en-US" smtClean="0">
                <a:latin typeface="Microsoft YaHei UI" panose="020B0503020204020204" pitchFamily="34" charset="-122"/>
                <a:ea typeface="Microsoft YaHei UI" panose="020B0503020204020204" pitchFamily="34" charset="-122"/>
              </a:rPr>
              <a:t>‹#›</a:t>
            </a:fld>
            <a:endParaRPr 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9007807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3076363" cy="513508"/>
          </a:xfrm>
          <a:prstGeom prst="rect">
            <a:avLst/>
          </a:prstGeom>
        </p:spPr>
        <p:txBody>
          <a:bodyPr vert="horz" lIns="99048" tIns="49524" rIns="99048" bIns="49524" rtlCol="0"/>
          <a:lstStyle>
            <a:lvl1pPr algn="l">
              <a:defRPr sz="1300"/>
            </a:lvl1pPr>
          </a:lstStyle>
          <a:p>
            <a:pPr rtl="0"/>
            <a:endParaRPr lang="zh-CN" altLang="en-US" noProof="0" dirty="0"/>
          </a:p>
        </p:txBody>
      </p:sp>
      <p:sp>
        <p:nvSpPr>
          <p:cNvPr id="3" name="日期占位符 2"/>
          <p:cNvSpPr>
            <a:spLocks noGrp="1"/>
          </p:cNvSpPr>
          <p:nvPr>
            <p:ph type="dt" idx="1"/>
          </p:nvPr>
        </p:nvSpPr>
        <p:spPr>
          <a:xfrm>
            <a:off x="4021295" y="0"/>
            <a:ext cx="3076363" cy="513508"/>
          </a:xfrm>
          <a:prstGeom prst="rect">
            <a:avLst/>
          </a:prstGeom>
        </p:spPr>
        <p:txBody>
          <a:bodyPr vert="horz" lIns="99048" tIns="49524" rIns="99048" bIns="49524" rtlCol="0"/>
          <a:lstStyle>
            <a:lvl1pPr algn="r">
              <a:defRPr sz="1300"/>
            </a:lvl1pPr>
          </a:lstStyle>
          <a:p>
            <a:pPr rtl="0"/>
            <a:fld id="{13947666-27B0-4F0D-BA3A-14969DEE0567}" type="datetime1">
              <a:rPr lang="zh-CN" altLang="en-US" noProof="0" smtClean="0"/>
              <a:t>2017/11/9</a:t>
            </a:fld>
            <a:endParaRPr lang="zh-CN" altLang="en-US" noProof="0" dirty="0"/>
          </a:p>
        </p:txBody>
      </p:sp>
      <p:sp>
        <p:nvSpPr>
          <p:cNvPr id="4" name="幻灯片图像占位符 3"/>
          <p:cNvSpPr>
            <a:spLocks noGrp="1" noRot="1" noChangeAspect="1"/>
          </p:cNvSpPr>
          <p:nvPr>
            <p:ph type="sldImg" idx="2"/>
          </p:nvPr>
        </p:nvSpPr>
        <p:spPr>
          <a:xfrm>
            <a:off x="1247775" y="1279525"/>
            <a:ext cx="4603750" cy="3452813"/>
          </a:xfrm>
          <a:prstGeom prst="rect">
            <a:avLst/>
          </a:prstGeom>
          <a:noFill/>
          <a:ln w="12700">
            <a:solidFill>
              <a:prstClr val="black"/>
            </a:solidFill>
          </a:ln>
        </p:spPr>
        <p:txBody>
          <a:bodyPr vert="horz" lIns="99048" tIns="49524" rIns="99048" bIns="49524" rtlCol="0" anchor="ctr"/>
          <a:lstStyle/>
          <a:p>
            <a:pPr rtl="0"/>
            <a:endParaRPr lang="zh-CN" altLang="en-US" noProof="0" dirty="0"/>
          </a:p>
        </p:txBody>
      </p:sp>
      <p:sp>
        <p:nvSpPr>
          <p:cNvPr id="5" name="备注占位符 4"/>
          <p:cNvSpPr>
            <a:spLocks noGrp="1"/>
          </p:cNvSpPr>
          <p:nvPr>
            <p:ph type="body" sz="quarter" idx="3"/>
          </p:nvPr>
        </p:nvSpPr>
        <p:spPr>
          <a:xfrm>
            <a:off x="709930" y="4925407"/>
            <a:ext cx="5679440" cy="4029880"/>
          </a:xfrm>
          <a:prstGeom prst="rect">
            <a:avLst/>
          </a:prstGeom>
        </p:spPr>
        <p:txBody>
          <a:bodyPr vert="horz" lIns="99048" tIns="49524" rIns="99048" bIns="49524"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1" y="9721107"/>
            <a:ext cx="3076363" cy="513507"/>
          </a:xfrm>
          <a:prstGeom prst="rect">
            <a:avLst/>
          </a:prstGeom>
        </p:spPr>
        <p:txBody>
          <a:bodyPr vert="horz" lIns="99048" tIns="49524" rIns="99048" bIns="49524" rtlCol="0" anchor="b"/>
          <a:lstStyle>
            <a:lvl1pPr algn="l">
              <a:defRPr sz="1300"/>
            </a:lvl1pPr>
          </a:lstStyle>
          <a:p>
            <a:pPr rtl="0"/>
            <a:endParaRPr lang="zh-CN" altLang="en-US" noProof="0" dirty="0"/>
          </a:p>
        </p:txBody>
      </p:sp>
      <p:sp>
        <p:nvSpPr>
          <p:cNvPr id="7" name="幻灯片编号占位符 6"/>
          <p:cNvSpPr>
            <a:spLocks noGrp="1"/>
          </p:cNvSpPr>
          <p:nvPr>
            <p:ph type="sldNum" sz="quarter" idx="5"/>
          </p:nvPr>
        </p:nvSpPr>
        <p:spPr>
          <a:xfrm>
            <a:off x="4021295" y="9721107"/>
            <a:ext cx="3076363" cy="513507"/>
          </a:xfrm>
          <a:prstGeom prst="rect">
            <a:avLst/>
          </a:prstGeom>
        </p:spPr>
        <p:txBody>
          <a:bodyPr vert="horz" lIns="99048" tIns="49524" rIns="99048" bIns="49524" rtlCol="0" anchor="b"/>
          <a:lstStyle>
            <a:lvl1pPr algn="r">
              <a:defRPr sz="1300"/>
            </a:lvl1pPr>
          </a:lstStyle>
          <a:p>
            <a:pPr rtl="0"/>
            <a:fld id="{810E1E9A-E921-4174-A0FC-51868D7AC568}" type="slidenum">
              <a:rPr lang="en-US" altLang="zh-CN" noProof="0" smtClean="0"/>
              <a:t>‹#›</a:t>
            </a:fld>
            <a:endParaRPr lang="zh-CN" altLang="en-US" noProof="0" dirty="0"/>
          </a:p>
        </p:txBody>
      </p:sp>
    </p:spTree>
    <p:extLst>
      <p:ext uri="{BB962C8B-B14F-4D97-AF65-F5344CB8AC3E}">
        <p14:creationId xmlns:p14="http://schemas.microsoft.com/office/powerpoint/2010/main" val="187864202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pPr rtl="0"/>
            <a:fld id="{4CB7981C-5BEF-450D-AD46-8267B48533D5}" type="datetime1">
              <a:rPr lang="zh-CN" altLang="en-US" noProof="0" smtClean="0"/>
              <a:t>2017/11/9</a:t>
            </a:fld>
            <a:endParaRPr lang="zh-CN" altLang="en-US" noProof="0" dirty="0"/>
          </a:p>
        </p:txBody>
      </p:sp>
      <p:sp>
        <p:nvSpPr>
          <p:cNvPr id="5" name="Footer Placeholder 4"/>
          <p:cNvSpPr>
            <a:spLocks noGrp="1"/>
          </p:cNvSpPr>
          <p:nvPr>
            <p:ph type="ftr" sz="quarter" idx="11"/>
          </p:nvPr>
        </p:nvSpPr>
        <p:spPr/>
        <p:txBody>
          <a:bodyPr/>
          <a:lstStyle/>
          <a:p>
            <a:pPr rtl="0"/>
            <a:r>
              <a:rPr lang="zh-CN" altLang="en-US" noProof="0" smtClean="0"/>
              <a:t>添加页脚</a:t>
            </a:r>
            <a:endParaRPr lang="zh-CN" altLang="en-U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n-US" altLang="zh-CN" noProof="0" smtClean="0"/>
              <a:t>‹#›</a:t>
            </a:fld>
            <a:endParaRPr lang="zh-CN" altLang="en-US" noProof="0" dirty="0"/>
          </a:p>
        </p:txBody>
      </p:sp>
    </p:spTree>
    <p:extLst>
      <p:ext uri="{BB962C8B-B14F-4D97-AF65-F5344CB8AC3E}">
        <p14:creationId xmlns:p14="http://schemas.microsoft.com/office/powerpoint/2010/main" val="1359134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rtl="0"/>
            <a:fld id="{18DBB277-6CFF-4BC5-A5FF-17D5DB26C061}" type="datetime1">
              <a:rPr lang="zh-CN" altLang="en-US" smtClean="0"/>
              <a:t>2017/11/9</a:t>
            </a:fld>
            <a:endParaRPr lang="en-US"/>
          </a:p>
        </p:txBody>
      </p:sp>
      <p:sp>
        <p:nvSpPr>
          <p:cNvPr id="5" name="Footer Placeholder 4"/>
          <p:cNvSpPr>
            <a:spLocks noGrp="1"/>
          </p:cNvSpPr>
          <p:nvPr>
            <p:ph type="ftr" sz="quarter" idx="11"/>
          </p:nvPr>
        </p:nvSpPr>
        <p:spPr/>
        <p:txBody>
          <a:bodyPr/>
          <a:lstStyle/>
          <a:p>
            <a:pPr rtl="0"/>
            <a:r>
              <a:rPr lang="zh-CN" smtClean="0"/>
              <a:t>添加页脚</a:t>
            </a:r>
            <a:endParaRPr lang="zh-CN"/>
          </a:p>
        </p:txBody>
      </p:sp>
      <p:sp>
        <p:nvSpPr>
          <p:cNvPr id="6" name="Slide Number Placeholder 5"/>
          <p:cNvSpPr>
            <a:spLocks noGrp="1"/>
          </p:cNvSpPr>
          <p:nvPr>
            <p:ph type="sldNum" sz="quarter" idx="12"/>
          </p:nvPr>
        </p:nvSpPr>
        <p:spPr/>
        <p:txBody>
          <a:bodyPr/>
          <a:lstStyle/>
          <a:p>
            <a:pPr rtl="0"/>
            <a:fld id="{71B7BAC7-FE87-40F6-AA24-4F4685D1B022}" type="slidenum">
              <a:rPr lang="en-US" smtClean="0"/>
              <a:t>‹#›</a:t>
            </a:fld>
            <a:endParaRPr lang="en-US"/>
          </a:p>
        </p:txBody>
      </p:sp>
    </p:spTree>
    <p:extLst>
      <p:ext uri="{BB962C8B-B14F-4D97-AF65-F5344CB8AC3E}">
        <p14:creationId xmlns:p14="http://schemas.microsoft.com/office/powerpoint/2010/main" val="3537259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F9FAB75-8494-48F7-8943-EED87D71A0CE}" type="datetime1">
              <a:rPr lang="zh-CN" altLang="en-US" noProof="0" smtClean="0"/>
              <a:t>2017/11/9</a:t>
            </a:fld>
            <a:endParaRPr lang="zh-CN" altLang="en-US" noProof="0" dirty="0"/>
          </a:p>
        </p:txBody>
      </p:sp>
      <p:sp>
        <p:nvSpPr>
          <p:cNvPr id="5" name="Footer Placeholder 4"/>
          <p:cNvSpPr>
            <a:spLocks noGrp="1"/>
          </p:cNvSpPr>
          <p:nvPr>
            <p:ph type="ftr" sz="quarter" idx="11"/>
          </p:nvPr>
        </p:nvSpPr>
        <p:spPr/>
        <p:txBody>
          <a:bodyPr/>
          <a:lstStyle/>
          <a:p>
            <a:r>
              <a:rPr lang="zh-CN" altLang="en-US" noProof="0" smtClean="0"/>
              <a:t>添加页脚</a:t>
            </a:r>
            <a:endParaRPr lang="zh-CN" altLang="en-US" noProof="0" dirty="0"/>
          </a:p>
        </p:txBody>
      </p:sp>
      <p:sp>
        <p:nvSpPr>
          <p:cNvPr id="6" name="Slide Number Placeholder 5"/>
          <p:cNvSpPr>
            <a:spLocks noGrp="1"/>
          </p:cNvSpPr>
          <p:nvPr>
            <p:ph type="sldNum" sz="quarter" idx="12"/>
          </p:nvPr>
        </p:nvSpPr>
        <p:spPr/>
        <p:txBody>
          <a:bodyPr/>
          <a:lstStyle/>
          <a:p>
            <a:fld id="{71B7BAC7-FE87-40F6-AA24-4F4685D1B022}" type="slidenum">
              <a:rPr lang="en-US" altLang="zh-CN" noProof="0" smtClean="0"/>
              <a:t>‹#›</a:t>
            </a:fld>
            <a:endParaRPr lang="zh-CN" altLang="en-US" noProof="0" dirty="0"/>
          </a:p>
        </p:txBody>
      </p:sp>
    </p:spTree>
    <p:extLst>
      <p:ext uri="{BB962C8B-B14F-4D97-AF65-F5344CB8AC3E}">
        <p14:creationId xmlns:p14="http://schemas.microsoft.com/office/powerpoint/2010/main" val="342836003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带描述文字的图片 1">
    <p:spTree>
      <p:nvGrpSpPr>
        <p:cNvPr id="1" name=""/>
        <p:cNvGrpSpPr/>
        <p:nvPr/>
      </p:nvGrpSpPr>
      <p:grpSpPr>
        <a:xfrm>
          <a:off x="0" y="0"/>
          <a:ext cx="0" cy="0"/>
          <a:chOff x="0" y="0"/>
          <a:chExt cx="0" cy="0"/>
        </a:xfrm>
      </p:grpSpPr>
      <p:sp>
        <p:nvSpPr>
          <p:cNvPr id="9" name="标题 1"/>
          <p:cNvSpPr>
            <a:spLocks noGrp="1"/>
          </p:cNvSpPr>
          <p:nvPr>
            <p:ph type="title"/>
          </p:nvPr>
        </p:nvSpPr>
        <p:spPr>
          <a:xfrm>
            <a:off x="1171575" y="457200"/>
            <a:ext cx="2949178" cy="1600200"/>
          </a:xfrm>
        </p:spPr>
        <p:txBody>
          <a:bodyPr rtlCol="0" anchor="b"/>
          <a:lstStyle>
            <a:lvl1pPr>
              <a:defRPr sz="3200"/>
            </a:lvl1pPr>
          </a:lstStyle>
          <a:p>
            <a:pPr rtl="0"/>
            <a:r>
              <a:rPr lang="zh-CN" altLang="en-US" noProof="0" smtClean="0"/>
              <a:t>单击此处编辑母版标题样式</a:t>
            </a:r>
            <a:endParaRPr lang="zh-CN" altLang="en-US" noProof="0" dirty="0"/>
          </a:p>
        </p:txBody>
      </p:sp>
      <p:sp>
        <p:nvSpPr>
          <p:cNvPr id="3" name="图片占位符 2" descr="为添加图像预留的空占位符。单击占位符，选择要添加的图像。"/>
          <p:cNvSpPr>
            <a:spLocks noGrp="1"/>
          </p:cNvSpPr>
          <p:nvPr>
            <p:ph type="pic" idx="1"/>
          </p:nvPr>
        </p:nvSpPr>
        <p:spPr>
          <a:xfrm>
            <a:off x="4259178" y="987436"/>
            <a:ext cx="4258818" cy="4873625"/>
          </a:xfrm>
        </p:spPr>
        <p:txBody>
          <a:bodyPr rtlCol="0"/>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rtl="0"/>
            <a:r>
              <a:rPr lang="zh-CN" altLang="en-US" noProof="0" smtClean="0"/>
              <a:t>单击图标添加图片</a:t>
            </a:r>
            <a:endParaRPr lang="zh-CN" altLang="en-US" noProof="0" dirty="0"/>
          </a:p>
        </p:txBody>
      </p:sp>
      <p:sp>
        <p:nvSpPr>
          <p:cNvPr id="8" name="文本占位符 3"/>
          <p:cNvSpPr>
            <a:spLocks noGrp="1"/>
          </p:cNvSpPr>
          <p:nvPr>
            <p:ph type="body" sz="half" idx="2"/>
          </p:nvPr>
        </p:nvSpPr>
        <p:spPr>
          <a:xfrm>
            <a:off x="1171575" y="2101850"/>
            <a:ext cx="2949178" cy="3759200"/>
          </a:xfrm>
        </p:spPr>
        <p:txBody>
          <a:bodyPr rtlCol="0"/>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rtl="0"/>
            <a:r>
              <a:rPr lang="zh-CN" altLang="en-US" noProof="0" smtClean="0"/>
              <a:t>单击此处编辑母版文本样式</a:t>
            </a:r>
          </a:p>
        </p:txBody>
      </p:sp>
      <p:sp>
        <p:nvSpPr>
          <p:cNvPr id="5" name="日期占位符 4"/>
          <p:cNvSpPr>
            <a:spLocks noGrp="1"/>
          </p:cNvSpPr>
          <p:nvPr>
            <p:ph type="dt" sz="half" idx="10"/>
          </p:nvPr>
        </p:nvSpPr>
        <p:spPr/>
        <p:txBody>
          <a:bodyPr rtlCol="0"/>
          <a:lstStyle/>
          <a:p>
            <a:pPr rtl="0"/>
            <a:fld id="{C1B0678E-768F-4049-B525-60AED2BEE2FB}" type="datetime1">
              <a:rPr lang="zh-CN" altLang="en-US" noProof="0" smtClean="0"/>
              <a:t>2017/11/9</a:t>
            </a:fld>
            <a:endParaRPr lang="zh-CN" altLang="en-US" noProof="0" dirty="0"/>
          </a:p>
        </p:txBody>
      </p:sp>
      <p:sp>
        <p:nvSpPr>
          <p:cNvPr id="6" name="页脚占位符 5"/>
          <p:cNvSpPr>
            <a:spLocks noGrp="1"/>
          </p:cNvSpPr>
          <p:nvPr>
            <p:ph type="ftr" sz="quarter" idx="11"/>
          </p:nvPr>
        </p:nvSpPr>
        <p:spPr/>
        <p:txBody>
          <a:bodyPr rtlCol="0"/>
          <a:lstStyle/>
          <a:p>
            <a:pPr rtl="0"/>
            <a:r>
              <a:rPr lang="zh-CN" altLang="en-US" noProof="0" dirty="0"/>
              <a:t>添加页脚</a:t>
            </a:r>
          </a:p>
        </p:txBody>
      </p:sp>
      <p:sp>
        <p:nvSpPr>
          <p:cNvPr id="7" name="幻灯片编号占位符 6"/>
          <p:cNvSpPr>
            <a:spLocks noGrp="1"/>
          </p:cNvSpPr>
          <p:nvPr>
            <p:ph type="sldNum" sz="quarter" idx="12"/>
          </p:nvPr>
        </p:nvSpPr>
        <p:spPr/>
        <p:txBody>
          <a:bodyPr rtlCol="0"/>
          <a:lstStyle/>
          <a:p>
            <a:pPr rtl="0"/>
            <a:fld id="{71B7BAC7-FE87-40F6-AA24-4F4685D1B022}" type="slidenum">
              <a:rPr lang="en-US" altLang="zh-CN" noProof="0" smtClean="0"/>
              <a:t>‹#›</a:t>
            </a:fld>
            <a:endParaRPr lang="zh-CN" altLang="en-U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rtl="0"/>
            <a:fld id="{8DFB17A3-08E1-42A7-86D6-F5E21B18016B}" type="datetime1">
              <a:rPr lang="zh-CN" altLang="en-US" noProof="0" smtClean="0"/>
              <a:t>2017/11/9</a:t>
            </a:fld>
            <a:endParaRPr lang="zh-CN" altLang="en-US" noProof="0" dirty="0"/>
          </a:p>
        </p:txBody>
      </p:sp>
      <p:sp>
        <p:nvSpPr>
          <p:cNvPr id="5" name="Footer Placeholder 4"/>
          <p:cNvSpPr>
            <a:spLocks noGrp="1"/>
          </p:cNvSpPr>
          <p:nvPr>
            <p:ph type="ftr" sz="quarter" idx="11"/>
          </p:nvPr>
        </p:nvSpPr>
        <p:spPr/>
        <p:txBody>
          <a:bodyPr/>
          <a:lstStyle/>
          <a:p>
            <a:pPr rtl="0"/>
            <a:r>
              <a:rPr lang="zh-CN" altLang="en-US" noProof="0" smtClean="0"/>
              <a:t>添加页脚</a:t>
            </a:r>
            <a:endParaRPr lang="zh-CN" altLang="en-U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n-US" altLang="zh-CN" noProof="0" smtClean="0"/>
              <a:t>‹#›</a:t>
            </a:fld>
            <a:endParaRPr lang="zh-CN" altLang="en-US" noProof="0" dirty="0"/>
          </a:p>
        </p:txBody>
      </p:sp>
    </p:spTree>
    <p:extLst>
      <p:ext uri="{BB962C8B-B14F-4D97-AF65-F5344CB8AC3E}">
        <p14:creationId xmlns:p14="http://schemas.microsoft.com/office/powerpoint/2010/main" val="406541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701394"/>
          </a:xfrm>
        </p:spPr>
        <p:txBody>
          <a:bodyPr anchor="b">
            <a:normAutofit/>
          </a:bodyPr>
          <a:lstStyle>
            <a:lvl1pPr>
              <a:defRPr sz="4800">
                <a:solidFill>
                  <a:schemeClr val="accent1"/>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rtl="0"/>
            <a:fld id="{C01EE50A-D840-42E3-B347-290125BF3DF7}" type="datetime1">
              <a:rPr lang="zh-CN" altLang="en-US" noProof="0" smtClean="0"/>
              <a:t>2017/11/9</a:t>
            </a:fld>
            <a:endParaRPr lang="zh-CN" altLang="en-US" noProof="0" dirty="0"/>
          </a:p>
        </p:txBody>
      </p:sp>
      <p:sp>
        <p:nvSpPr>
          <p:cNvPr id="5" name="Footer Placeholder 4"/>
          <p:cNvSpPr>
            <a:spLocks noGrp="1"/>
          </p:cNvSpPr>
          <p:nvPr>
            <p:ph type="ftr" sz="quarter" idx="11"/>
          </p:nvPr>
        </p:nvSpPr>
        <p:spPr/>
        <p:txBody>
          <a:bodyPr/>
          <a:lstStyle/>
          <a:p>
            <a:pPr rtl="0"/>
            <a:r>
              <a:rPr lang="zh-CN" altLang="en-US" noProof="0" smtClean="0"/>
              <a:t>添加页脚</a:t>
            </a:r>
            <a:endParaRPr lang="zh-CN" altLang="en-U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n-US" altLang="zh-CN" noProof="0" smtClean="0"/>
              <a:t>‹#›</a:t>
            </a:fld>
            <a:endParaRPr lang="zh-CN" altLang="en-US" noProof="0" dirty="0"/>
          </a:p>
        </p:txBody>
      </p:sp>
    </p:spTree>
    <p:extLst>
      <p:ext uri="{BB962C8B-B14F-4D97-AF65-F5344CB8AC3E}">
        <p14:creationId xmlns:p14="http://schemas.microsoft.com/office/powerpoint/2010/main" val="1036890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pPr rtl="0"/>
            <a:fld id="{DDAEC978-EF4F-4972-A248-D038D87F63B4}" type="datetime1">
              <a:rPr lang="zh-CN" altLang="en-US" smtClean="0"/>
              <a:t>2017/11/9</a:t>
            </a:fld>
            <a:endParaRPr lang="en-US"/>
          </a:p>
        </p:txBody>
      </p:sp>
      <p:sp>
        <p:nvSpPr>
          <p:cNvPr id="6" name="Footer Placeholder 5"/>
          <p:cNvSpPr>
            <a:spLocks noGrp="1"/>
          </p:cNvSpPr>
          <p:nvPr>
            <p:ph type="ftr" sz="quarter" idx="11"/>
          </p:nvPr>
        </p:nvSpPr>
        <p:spPr/>
        <p:txBody>
          <a:bodyPr/>
          <a:lstStyle/>
          <a:p>
            <a:pPr rtl="0"/>
            <a:r>
              <a:rPr lang="zh-CN" smtClean="0"/>
              <a:t>添加页脚</a:t>
            </a:r>
            <a:endParaRPr lang="zh-CN"/>
          </a:p>
        </p:txBody>
      </p:sp>
      <p:sp>
        <p:nvSpPr>
          <p:cNvPr id="7" name="Slide Number Placeholder 6"/>
          <p:cNvSpPr>
            <a:spLocks noGrp="1"/>
          </p:cNvSpPr>
          <p:nvPr>
            <p:ph type="sldNum" sz="quarter" idx="12"/>
          </p:nvPr>
        </p:nvSpPr>
        <p:spPr/>
        <p:txBody>
          <a:bodyPr/>
          <a:lstStyle/>
          <a:p>
            <a:pPr rtl="0"/>
            <a:fld id="{71B7BAC7-FE87-40F6-AA24-4F4685D1B022}" type="slidenum">
              <a:rPr lang="en-US" smtClean="0"/>
              <a:t>‹#›</a:t>
            </a:fld>
            <a:endParaRPr lang="en-US"/>
          </a:p>
        </p:txBody>
      </p:sp>
    </p:spTree>
    <p:extLst>
      <p:ext uri="{BB962C8B-B14F-4D97-AF65-F5344CB8AC3E}">
        <p14:creationId xmlns:p14="http://schemas.microsoft.com/office/powerpoint/2010/main" val="1816191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lvl1pPr>
              <a:defRPr>
                <a:solidFill>
                  <a:schemeClr val="accent1"/>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rtl="0"/>
            <a:fld id="{F6E841ED-1197-4AD6-AD1E-754AB6D21227}" type="datetime1">
              <a:rPr lang="zh-CN" altLang="en-US" smtClean="0"/>
              <a:t>2017/11/9</a:t>
            </a:fld>
            <a:endParaRPr lang="en-US"/>
          </a:p>
        </p:txBody>
      </p:sp>
      <p:sp>
        <p:nvSpPr>
          <p:cNvPr id="8" name="Footer Placeholder 7"/>
          <p:cNvSpPr>
            <a:spLocks noGrp="1"/>
          </p:cNvSpPr>
          <p:nvPr>
            <p:ph type="ftr" sz="quarter" idx="11"/>
          </p:nvPr>
        </p:nvSpPr>
        <p:spPr/>
        <p:txBody>
          <a:bodyPr/>
          <a:lstStyle/>
          <a:p>
            <a:pPr rtl="0"/>
            <a:r>
              <a:rPr lang="zh-CN" smtClean="0"/>
              <a:t>添加页脚</a:t>
            </a:r>
            <a:endParaRPr lang="zh-CN"/>
          </a:p>
        </p:txBody>
      </p:sp>
      <p:sp>
        <p:nvSpPr>
          <p:cNvPr id="9" name="Slide Number Placeholder 8"/>
          <p:cNvSpPr>
            <a:spLocks noGrp="1"/>
          </p:cNvSpPr>
          <p:nvPr>
            <p:ph type="sldNum" sz="quarter" idx="12"/>
          </p:nvPr>
        </p:nvSpPr>
        <p:spPr/>
        <p:txBody>
          <a:bodyPr/>
          <a:lstStyle/>
          <a:p>
            <a:pPr rtl="0"/>
            <a:fld id="{71B7BAC7-FE87-40F6-AA24-4F4685D1B022}" type="slidenum">
              <a:rPr lang="en-US" smtClean="0"/>
              <a:t>‹#›</a:t>
            </a:fld>
            <a:endParaRPr lang="en-US"/>
          </a:p>
        </p:txBody>
      </p:sp>
    </p:spTree>
    <p:extLst>
      <p:ext uri="{BB962C8B-B14F-4D97-AF65-F5344CB8AC3E}">
        <p14:creationId xmlns:p14="http://schemas.microsoft.com/office/powerpoint/2010/main" val="3066878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p>
            <a:pPr rtl="0"/>
            <a:fld id="{7197054C-A2AC-406E-86B2-9B679D82938A}" type="datetime1">
              <a:rPr lang="zh-CN" altLang="en-US" smtClean="0"/>
              <a:t>2017/11/9</a:t>
            </a:fld>
            <a:endParaRPr lang="en-US"/>
          </a:p>
        </p:txBody>
      </p:sp>
      <p:sp>
        <p:nvSpPr>
          <p:cNvPr id="4" name="Footer Placeholder 3"/>
          <p:cNvSpPr>
            <a:spLocks noGrp="1"/>
          </p:cNvSpPr>
          <p:nvPr>
            <p:ph type="ftr" sz="quarter" idx="11"/>
          </p:nvPr>
        </p:nvSpPr>
        <p:spPr/>
        <p:txBody>
          <a:bodyPr/>
          <a:lstStyle/>
          <a:p>
            <a:pPr rtl="0"/>
            <a:r>
              <a:rPr lang="zh-CN" smtClean="0"/>
              <a:t>添加页脚</a:t>
            </a:r>
            <a:endParaRPr lang="zh-CN"/>
          </a:p>
        </p:txBody>
      </p:sp>
      <p:sp>
        <p:nvSpPr>
          <p:cNvPr id="5" name="Slide Number Placeholder 4"/>
          <p:cNvSpPr>
            <a:spLocks noGrp="1"/>
          </p:cNvSpPr>
          <p:nvPr>
            <p:ph type="sldNum" sz="quarter" idx="12"/>
          </p:nvPr>
        </p:nvSpPr>
        <p:spPr/>
        <p:txBody>
          <a:bodyPr/>
          <a:lstStyle/>
          <a:p>
            <a:pPr rtl="0"/>
            <a:fld id="{71B7BAC7-FE87-40F6-AA24-4F4685D1B022}" type="slidenum">
              <a:rPr lang="en-US" smtClean="0"/>
              <a:t>‹#›</a:t>
            </a:fld>
            <a:endParaRPr lang="en-US"/>
          </a:p>
        </p:txBody>
      </p:sp>
    </p:spTree>
    <p:extLst>
      <p:ext uri="{BB962C8B-B14F-4D97-AF65-F5344CB8AC3E}">
        <p14:creationId xmlns:p14="http://schemas.microsoft.com/office/powerpoint/2010/main" val="106771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F2ED1982-1BD9-4088-8F4F-3034691C0CE1}" type="datetime1">
              <a:rPr lang="zh-CN" altLang="en-US" smtClean="0"/>
              <a:t>2017/11/9</a:t>
            </a:fld>
            <a:endParaRPr lang="en-US"/>
          </a:p>
        </p:txBody>
      </p:sp>
      <p:sp>
        <p:nvSpPr>
          <p:cNvPr id="3" name="Footer Placeholder 2"/>
          <p:cNvSpPr>
            <a:spLocks noGrp="1"/>
          </p:cNvSpPr>
          <p:nvPr>
            <p:ph type="ftr" sz="quarter" idx="11"/>
          </p:nvPr>
        </p:nvSpPr>
        <p:spPr/>
        <p:txBody>
          <a:bodyPr/>
          <a:lstStyle/>
          <a:p>
            <a:pPr rtl="0"/>
            <a:r>
              <a:rPr lang="zh-CN" smtClean="0"/>
              <a:t>添加页脚</a:t>
            </a:r>
            <a:endParaRPr lang="zh-CN"/>
          </a:p>
        </p:txBody>
      </p:sp>
      <p:sp>
        <p:nvSpPr>
          <p:cNvPr id="4" name="Slide Number Placeholder 3"/>
          <p:cNvSpPr>
            <a:spLocks noGrp="1"/>
          </p:cNvSpPr>
          <p:nvPr>
            <p:ph type="sldNum" sz="quarter" idx="12"/>
          </p:nvPr>
        </p:nvSpPr>
        <p:spPr/>
        <p:txBody>
          <a:bodyPr/>
          <a:lstStyle/>
          <a:p>
            <a:pPr rtl="0"/>
            <a:fld id="{71B7BAC7-FE87-40F6-AA24-4F4685D1B022}" type="slidenum">
              <a:rPr lang="en-US" smtClean="0"/>
              <a:t>‹#›</a:t>
            </a:fld>
            <a:endParaRPr lang="en-US"/>
          </a:p>
        </p:txBody>
      </p:sp>
    </p:spTree>
    <p:extLst>
      <p:ext uri="{BB962C8B-B14F-4D97-AF65-F5344CB8AC3E}">
        <p14:creationId xmlns:p14="http://schemas.microsoft.com/office/powerpoint/2010/main" val="3487091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F9FAB75-8494-48F7-8943-EED87D71A0CE}" type="datetime1">
              <a:rPr lang="zh-CN" altLang="en-US" noProof="0" smtClean="0"/>
              <a:t>2017/11/9</a:t>
            </a:fld>
            <a:endParaRPr lang="zh-CN" altLang="en-US" noProof="0" dirty="0"/>
          </a:p>
        </p:txBody>
      </p:sp>
      <p:sp>
        <p:nvSpPr>
          <p:cNvPr id="6" name="Footer Placeholder 5"/>
          <p:cNvSpPr>
            <a:spLocks noGrp="1"/>
          </p:cNvSpPr>
          <p:nvPr>
            <p:ph type="ftr" sz="quarter" idx="11"/>
          </p:nvPr>
        </p:nvSpPr>
        <p:spPr/>
        <p:txBody>
          <a:bodyPr/>
          <a:lstStyle/>
          <a:p>
            <a:r>
              <a:rPr lang="zh-CN" altLang="en-US" noProof="0" smtClean="0"/>
              <a:t>添加页脚</a:t>
            </a:r>
            <a:endParaRPr lang="zh-CN" altLang="en-US" noProof="0" dirty="0"/>
          </a:p>
        </p:txBody>
      </p:sp>
      <p:sp>
        <p:nvSpPr>
          <p:cNvPr id="7" name="Slide Number Placeholder 6"/>
          <p:cNvSpPr>
            <a:spLocks noGrp="1"/>
          </p:cNvSpPr>
          <p:nvPr>
            <p:ph type="sldNum" sz="quarter" idx="12"/>
          </p:nvPr>
        </p:nvSpPr>
        <p:spPr/>
        <p:txBody>
          <a:bodyPr/>
          <a:lstStyle/>
          <a:p>
            <a:fld id="{71B7BAC7-FE87-40F6-AA24-4F4685D1B022}" type="slidenum">
              <a:rPr lang="en-US" altLang="zh-CN" noProof="0" smtClean="0"/>
              <a:t>‹#›</a:t>
            </a:fld>
            <a:endParaRPr lang="zh-CN" altLang="en-US" noProof="0" dirty="0"/>
          </a:p>
        </p:txBody>
      </p:sp>
    </p:spTree>
    <p:extLst>
      <p:ext uri="{BB962C8B-B14F-4D97-AF65-F5344CB8AC3E}">
        <p14:creationId xmlns:p14="http://schemas.microsoft.com/office/powerpoint/2010/main" val="356536440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F9FAB75-8494-48F7-8943-EED87D71A0CE}" type="datetime1">
              <a:rPr lang="zh-CN" altLang="en-US" noProof="0" smtClean="0"/>
              <a:t>2017/11/9</a:t>
            </a:fld>
            <a:endParaRPr lang="zh-CN" altLang="en-US" noProof="0" dirty="0"/>
          </a:p>
        </p:txBody>
      </p:sp>
      <p:sp>
        <p:nvSpPr>
          <p:cNvPr id="6" name="Footer Placeholder 5"/>
          <p:cNvSpPr>
            <a:spLocks noGrp="1"/>
          </p:cNvSpPr>
          <p:nvPr>
            <p:ph type="ftr" sz="quarter" idx="11"/>
          </p:nvPr>
        </p:nvSpPr>
        <p:spPr/>
        <p:txBody>
          <a:bodyPr/>
          <a:lstStyle/>
          <a:p>
            <a:r>
              <a:rPr lang="zh-CN" altLang="en-US" noProof="0" smtClean="0"/>
              <a:t>添加页脚</a:t>
            </a:r>
            <a:endParaRPr lang="zh-CN" altLang="en-US" noProof="0" dirty="0"/>
          </a:p>
        </p:txBody>
      </p:sp>
      <p:sp>
        <p:nvSpPr>
          <p:cNvPr id="7" name="Slide Number Placeholder 6"/>
          <p:cNvSpPr>
            <a:spLocks noGrp="1"/>
          </p:cNvSpPr>
          <p:nvPr>
            <p:ph type="sldNum" sz="quarter" idx="12"/>
          </p:nvPr>
        </p:nvSpPr>
        <p:spPr/>
        <p:txBody>
          <a:bodyPr/>
          <a:lstStyle/>
          <a:p>
            <a:fld id="{71B7BAC7-FE87-40F6-AA24-4F4685D1B022}" type="slidenum">
              <a:rPr lang="en-US" altLang="zh-CN" noProof="0" smtClean="0"/>
              <a:t>‹#›</a:t>
            </a:fld>
            <a:endParaRPr lang="zh-CN" altLang="en-US" noProof="0" dirty="0"/>
          </a:p>
        </p:txBody>
      </p:sp>
    </p:spTree>
    <p:extLst>
      <p:ext uri="{BB962C8B-B14F-4D97-AF65-F5344CB8AC3E}">
        <p14:creationId xmlns:p14="http://schemas.microsoft.com/office/powerpoint/2010/main" val="242527535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4">
            <a:extLst>
              <a:ext uri="{BEBA8EAE-BF5A-486C-A8C5-ECC9F3942E4B}">
                <a14:imgProps xmlns:a14="http://schemas.microsoft.com/office/drawing/2010/main">
                  <a14:imgLayer r:embed="rId15">
                    <a14:imgEffect>
                      <a14:saturation sat="47000"/>
                    </a14:imgEffect>
                    <a14:imgEffect>
                      <a14:brightnessContrast bright="8000" contrast="15000"/>
                    </a14:imgEffect>
                  </a14:imgLayer>
                </a14:imgProps>
              </a:ext>
              <a:ext uri="{28A0092B-C50C-407E-A947-70E740481C1C}">
                <a14:useLocalDpi xmlns:a14="http://schemas.microsoft.com/office/drawing/2010/main" val="0"/>
              </a:ext>
            </a:extLst>
          </a:blip>
          <a:stretch>
            <a:fillRect/>
          </a:stretch>
        </p:blipFill>
        <p:spPr>
          <a:xfrm>
            <a:off x="-3764" y="0"/>
            <a:ext cx="9147764" cy="6857999"/>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9FAB75-8494-48F7-8943-EED87D71A0CE}" type="datetime1">
              <a:rPr lang="zh-CN" altLang="en-US" noProof="0" smtClean="0"/>
              <a:t>2017/11/9</a:t>
            </a:fld>
            <a:endParaRPr lang="zh-CN" altLang="en-US" noProof="0"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noProof="0" smtClean="0"/>
              <a:t>添加页脚</a:t>
            </a:r>
            <a:endParaRPr lang="zh-CN" altLang="en-US" noProof="0"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7BAC7-FE87-40F6-AA24-4F4685D1B022}" type="slidenum">
              <a:rPr lang="en-US" altLang="zh-CN" noProof="0" smtClean="0"/>
              <a:t>‹#›</a:t>
            </a:fld>
            <a:endParaRPr lang="zh-CN" altLang="en-US" noProof="0" dirty="0"/>
          </a:p>
        </p:txBody>
      </p:sp>
    </p:spTree>
    <p:extLst>
      <p:ext uri="{BB962C8B-B14F-4D97-AF65-F5344CB8AC3E}">
        <p14:creationId xmlns:p14="http://schemas.microsoft.com/office/powerpoint/2010/main" val="110142715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9.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pPr eaLnBrk="1" fontAlgn="auto" hangingPunct="1">
              <a:spcAft>
                <a:spcPts val="0"/>
              </a:spcAft>
              <a:defRPr/>
            </a:pPr>
            <a:r>
              <a:rPr lang="zh-CN" altLang="en-US" sz="5400" spc="-300" dirty="0" smtClean="0">
                <a:solidFill>
                  <a:schemeClr val="accent1">
                    <a:lumMod val="75000"/>
                  </a:schemeClr>
                </a:solidFill>
                <a:latin typeface="微软雅黑" panose="020B0503020204020204" pitchFamily="34" charset="-122"/>
                <a:ea typeface="微软雅黑" panose="020B0503020204020204" pitchFamily="34" charset="-122"/>
              </a:rPr>
              <a:t>第五章  树</a:t>
            </a:r>
            <a:r>
              <a:rPr lang="zh-CN" altLang="en-US" sz="4400" spc="-300" dirty="0" smtClean="0">
                <a:solidFill>
                  <a:schemeClr val="accent1">
                    <a:lumMod val="75000"/>
                  </a:schemeClr>
                </a:solidFill>
                <a:latin typeface="微软雅黑" panose="020B0503020204020204" pitchFamily="34" charset="-122"/>
                <a:ea typeface="微软雅黑" panose="020B0503020204020204" pitchFamily="34" charset="-122"/>
              </a:rPr>
              <a:t>（</a:t>
            </a:r>
            <a:r>
              <a:rPr lang="zh-CN" altLang="en-US" sz="4400" spc="-300" dirty="0">
                <a:solidFill>
                  <a:schemeClr val="accent1">
                    <a:lumMod val="75000"/>
                  </a:schemeClr>
                </a:solidFill>
                <a:latin typeface="微软雅黑" panose="020B0503020204020204" pitchFamily="34" charset="-122"/>
                <a:ea typeface="微软雅黑" panose="020B0503020204020204" pitchFamily="34" charset="-122"/>
              </a:rPr>
              <a:t>二</a:t>
            </a:r>
            <a:r>
              <a:rPr lang="zh-CN" altLang="en-US" sz="4400" spc="-300" dirty="0" smtClean="0">
                <a:solidFill>
                  <a:schemeClr val="accent1">
                    <a:lumMod val="75000"/>
                  </a:schemeClr>
                </a:solidFill>
                <a:latin typeface="微软雅黑" panose="020B0503020204020204" pitchFamily="34" charset="-122"/>
                <a:ea typeface="微软雅黑" panose="020B0503020204020204" pitchFamily="34" charset="-122"/>
              </a:rPr>
              <a:t>）</a:t>
            </a:r>
            <a:endParaRPr lang="zh-CN" altLang="en-US" sz="5400" spc="3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 name="副标题 4"/>
          <p:cNvSpPr>
            <a:spLocks noGrp="1"/>
          </p:cNvSpPr>
          <p:nvPr>
            <p:ph type="subTitle" idx="1"/>
          </p:nvPr>
        </p:nvSpPr>
        <p:spPr/>
        <p:txBody>
          <a:bodyPr>
            <a:normAutofit/>
          </a:bodyPr>
          <a:lstStyle/>
          <a:p>
            <a:pPr>
              <a:buClr>
                <a:schemeClr val="accent3"/>
              </a:buClr>
              <a:defRPr/>
            </a:pPr>
            <a:r>
              <a:rPr lang="zh-CN" altLang="en-US" sz="3200" dirty="0"/>
              <a:t>优先</a:t>
            </a:r>
            <a:r>
              <a:rPr lang="zh-CN" altLang="en-US" sz="3200" dirty="0" smtClean="0"/>
              <a:t>队列</a:t>
            </a:r>
            <a:endParaRPr lang="zh-CN" altLang="en-US" sz="3200" dirty="0"/>
          </a:p>
        </p:txBody>
      </p:sp>
      <p:sp>
        <p:nvSpPr>
          <p:cNvPr id="6" name="灯片编号占位符 5"/>
          <p:cNvSpPr>
            <a:spLocks noGrp="1"/>
          </p:cNvSpPr>
          <p:nvPr>
            <p:ph type="sldNum" sz="quarter" idx="12"/>
          </p:nvPr>
        </p:nvSpPr>
        <p:spPr/>
        <p:txBody>
          <a:bodyPr/>
          <a:lstStyle/>
          <a:p>
            <a:pPr>
              <a:defRPr/>
            </a:pPr>
            <a:fld id="{D88FC1F8-377C-415F-9C94-4201F0AEB4EB}" type="slidenum">
              <a:rPr lang="en-US" altLang="zh-CN" smtClean="0"/>
              <a:pPr>
                <a:defRPr/>
              </a:pPr>
              <a:t>1</a:t>
            </a:fld>
            <a:endParaRPr lang="zh-CN" altLang="en-US" dirty="0"/>
          </a:p>
        </p:txBody>
      </p:sp>
    </p:spTree>
    <p:extLst>
      <p:ext uri="{BB962C8B-B14F-4D97-AF65-F5344CB8AC3E}">
        <p14:creationId xmlns:p14="http://schemas.microsoft.com/office/powerpoint/2010/main" val="4039477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mtClean="0"/>
              <a:t>主要内容</a:t>
            </a:r>
          </a:p>
        </p:txBody>
      </p:sp>
      <p:sp>
        <p:nvSpPr>
          <p:cNvPr id="32771" name="内容占位符 2"/>
          <p:cNvSpPr>
            <a:spLocks noGrp="1"/>
          </p:cNvSpPr>
          <p:nvPr>
            <p:ph idx="1"/>
          </p:nvPr>
        </p:nvSpPr>
        <p:spPr/>
        <p:txBody>
          <a:bodyPr/>
          <a:lstStyle/>
          <a:p>
            <a:r>
              <a:rPr lang="zh-CN" altLang="en-US" smtClean="0"/>
              <a:t>优先队列</a:t>
            </a:r>
            <a:r>
              <a:rPr lang="en-US" altLang="zh-CN" smtClean="0"/>
              <a:t>ADT</a:t>
            </a:r>
          </a:p>
          <a:p>
            <a:r>
              <a:rPr lang="zh-CN" altLang="en-US" smtClean="0">
                <a:solidFill>
                  <a:srgbClr val="FF0000"/>
                </a:solidFill>
              </a:rPr>
              <a:t>堆及堆排序</a:t>
            </a:r>
            <a:endParaRPr lang="en-US" altLang="zh-CN" smtClean="0">
              <a:solidFill>
                <a:srgbClr val="FF0000"/>
              </a:solidFill>
            </a:endParaRPr>
          </a:p>
          <a:p>
            <a:r>
              <a:rPr lang="zh-CN" altLang="en-US" smtClean="0"/>
              <a:t>左高树</a:t>
            </a:r>
            <a:endParaRPr lang="en-US" altLang="zh-CN" smtClean="0"/>
          </a:p>
          <a:p>
            <a:r>
              <a:rPr lang="zh-CN" altLang="en-US" smtClean="0"/>
              <a:t>霍夫曼编码</a:t>
            </a:r>
          </a:p>
        </p:txBody>
      </p:sp>
      <p:sp>
        <p:nvSpPr>
          <p:cNvPr id="3277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453FEA1-713F-4CBA-A5A7-6790A67F64D3}" type="slidenum">
              <a:rPr lang="en-US" altLang="en-US">
                <a:solidFill>
                  <a:srgbClr val="4B4B4B"/>
                </a:solidFill>
              </a:rPr>
              <a:pPr eaLnBrk="1" hangingPunct="1"/>
              <a:t>10</a:t>
            </a:fld>
            <a:endParaRPr lang="en-US" altLang="en-US">
              <a:solidFill>
                <a:srgbClr val="4B4B4B"/>
              </a:solidFill>
            </a:endParaRPr>
          </a:p>
        </p:txBody>
      </p:sp>
    </p:spTree>
    <p:extLst>
      <p:ext uri="{BB962C8B-B14F-4D97-AF65-F5344CB8AC3E}">
        <p14:creationId xmlns:p14="http://schemas.microsoft.com/office/powerpoint/2010/main" val="161089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smtClean="0"/>
              <a:t>H1.</a:t>
            </a:r>
            <a:r>
              <a:rPr lang="zh-CN" altLang="en-US" smtClean="0"/>
              <a:t>堆及堆排序</a:t>
            </a:r>
          </a:p>
        </p:txBody>
      </p:sp>
      <p:sp>
        <p:nvSpPr>
          <p:cNvPr id="33795" name="Rectangle 3"/>
          <p:cNvSpPr>
            <a:spLocks noGrp="1" noChangeArrowheads="1"/>
          </p:cNvSpPr>
          <p:nvPr>
            <p:ph type="body" idx="1"/>
          </p:nvPr>
        </p:nvSpPr>
        <p:spPr/>
        <p:txBody>
          <a:bodyPr/>
          <a:lstStyle/>
          <a:p>
            <a:r>
              <a:rPr lang="zh-CN" altLang="en-US" smtClean="0">
                <a:solidFill>
                  <a:schemeClr val="accent2"/>
                </a:solidFill>
              </a:rPr>
              <a:t>最大树</a:t>
            </a:r>
            <a:r>
              <a:rPr lang="zh-CN" altLang="en-US" smtClean="0"/>
              <a:t>：每个节点的值都大于或等于其子节点（若存在）值的树</a:t>
            </a:r>
          </a:p>
          <a:p>
            <a:endParaRPr lang="en-US" altLang="zh-CN" smtClean="0"/>
          </a:p>
        </p:txBody>
      </p:sp>
      <p:pic>
        <p:nvPicPr>
          <p:cNvPr id="33796" name="Picture 4" descr="C:\Documents and Settings\Administrator\My Documents\wg\数据结构\lecture\pictures\9\bigtre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429000"/>
            <a:ext cx="7543800"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43502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smtClean="0"/>
              <a:t>最小树示例</a:t>
            </a:r>
          </a:p>
        </p:txBody>
      </p:sp>
      <p:pic>
        <p:nvPicPr>
          <p:cNvPr id="34819" name="Picture 5" descr="C:\Documents and Settings\Administrator\My Documents\wg\数据结构\lecture\pictures\9\smalltre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1650"/>
            <a:ext cx="7924800"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txBox="1">
            <a:spLocks noChangeArrowheads="1"/>
          </p:cNvSpPr>
          <p:nvPr/>
        </p:nvSpPr>
        <p:spPr bwMode="auto">
          <a:xfrm>
            <a:off x="917575" y="1525588"/>
            <a:ext cx="7369175" cy="4570412"/>
          </a:xfrm>
          <a:prstGeom prst="rect">
            <a:avLst/>
          </a:prstGeom>
          <a:noFill/>
          <a:ln w="9525">
            <a:noFill/>
            <a:miter lim="800000"/>
            <a:headEnd/>
            <a:tailEnd/>
          </a:ln>
        </p:spPr>
        <p:txBody>
          <a:bodyPr lIns="0" tIns="0" rIns="182880" bIns="0"/>
          <a:lstStyle/>
          <a:p>
            <a:pPr marL="228600" indent="-228600" eaLnBrk="0" hangingPunct="0">
              <a:spcBef>
                <a:spcPct val="50000"/>
              </a:spcBef>
              <a:buClr>
                <a:schemeClr val="tx2"/>
              </a:buClr>
              <a:buFontTx/>
              <a:buChar char="•"/>
              <a:defRPr/>
            </a:pPr>
            <a:r>
              <a:rPr lang="zh-CN" altLang="en-US" sz="2800" b="1" kern="0" dirty="0">
                <a:solidFill>
                  <a:schemeClr val="accent2"/>
                </a:solidFill>
                <a:latin typeface="黑体" pitchFamily="49" charset="-122"/>
                <a:ea typeface="黑体" pitchFamily="49" charset="-122"/>
              </a:rPr>
              <a:t>最小树</a:t>
            </a:r>
            <a:r>
              <a:rPr lang="zh-CN" altLang="en-US" sz="2800" b="1" kern="0" dirty="0">
                <a:latin typeface="黑体" pitchFamily="49" charset="-122"/>
                <a:ea typeface="黑体" pitchFamily="49" charset="-122"/>
              </a:rPr>
              <a:t>：每个节点的值都小于或等于其子节点（若存在）值的树</a:t>
            </a:r>
          </a:p>
          <a:p>
            <a:pPr marL="228600" indent="-228600" eaLnBrk="0" hangingPunct="0">
              <a:spcBef>
                <a:spcPct val="50000"/>
              </a:spcBef>
              <a:buClr>
                <a:schemeClr val="tx2"/>
              </a:buClr>
              <a:buFontTx/>
              <a:buChar char="•"/>
              <a:defRPr/>
            </a:pPr>
            <a:endParaRPr lang="en-US" altLang="zh-CN" sz="2800" b="1" kern="0" dirty="0">
              <a:latin typeface="黑体" pitchFamily="49" charset="-122"/>
              <a:ea typeface="黑体" pitchFamily="49" charset="-122"/>
            </a:endParaRPr>
          </a:p>
        </p:txBody>
      </p:sp>
    </p:spTree>
    <p:extLst>
      <p:ext uri="{BB962C8B-B14F-4D97-AF65-F5344CB8AC3E}">
        <p14:creationId xmlns:p14="http://schemas.microsoft.com/office/powerpoint/2010/main" val="31330958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smtClean="0"/>
              <a:t>堆的定义</a:t>
            </a:r>
          </a:p>
        </p:txBody>
      </p:sp>
      <p:sp>
        <p:nvSpPr>
          <p:cNvPr id="35843" name="Rectangle 3"/>
          <p:cNvSpPr>
            <a:spLocks noGrp="1" noChangeArrowheads="1"/>
          </p:cNvSpPr>
          <p:nvPr>
            <p:ph type="body" idx="1"/>
          </p:nvPr>
        </p:nvSpPr>
        <p:spPr/>
        <p:txBody>
          <a:bodyPr/>
          <a:lstStyle/>
          <a:p>
            <a:r>
              <a:rPr lang="zh-CN" altLang="en-US" smtClean="0">
                <a:solidFill>
                  <a:schemeClr val="accent2"/>
                </a:solidFill>
              </a:rPr>
              <a:t>最大堆</a:t>
            </a:r>
            <a:r>
              <a:rPr lang="zh-CN" altLang="en-US" smtClean="0"/>
              <a:t>：</a:t>
            </a:r>
            <a:endParaRPr lang="en-US" altLang="zh-CN" smtClean="0"/>
          </a:p>
          <a:p>
            <a:pPr lvl="1"/>
            <a:r>
              <a:rPr lang="zh-CN" altLang="en-US" smtClean="0"/>
              <a:t>是一棵最大树</a:t>
            </a:r>
            <a:endParaRPr lang="en-US" altLang="zh-CN" smtClean="0"/>
          </a:p>
          <a:p>
            <a:pPr lvl="1"/>
            <a:r>
              <a:rPr lang="zh-CN" altLang="en-US" smtClean="0"/>
              <a:t>同时是一棵完全二叉树 </a:t>
            </a:r>
            <a:br>
              <a:rPr lang="zh-CN" altLang="en-US" smtClean="0"/>
            </a:br>
            <a:endParaRPr lang="zh-CN" altLang="en-US" smtClean="0"/>
          </a:p>
        </p:txBody>
      </p:sp>
      <p:pic>
        <p:nvPicPr>
          <p:cNvPr id="35844" name="Picture 4" descr="C:\Documents and Settings\Administrator\My Documents\wg\数据结构\lecture\pictures\9\bigtre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429000"/>
            <a:ext cx="7543800"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TextBox 4"/>
          <p:cNvSpPr txBox="1">
            <a:spLocks noChangeArrowheads="1"/>
          </p:cNvSpPr>
          <p:nvPr/>
        </p:nvSpPr>
        <p:spPr bwMode="auto">
          <a:xfrm>
            <a:off x="2239963" y="5402263"/>
            <a:ext cx="62785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是                                            不是                                     是</a:t>
            </a:r>
          </a:p>
        </p:txBody>
      </p:sp>
    </p:spTree>
    <p:extLst>
      <p:ext uri="{BB962C8B-B14F-4D97-AF65-F5344CB8AC3E}">
        <p14:creationId xmlns:p14="http://schemas.microsoft.com/office/powerpoint/2010/main" val="467810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smtClean="0"/>
              <a:t>堆的描述</a:t>
            </a:r>
          </a:p>
        </p:txBody>
      </p:sp>
      <p:sp>
        <p:nvSpPr>
          <p:cNvPr id="36867" name="Rectangle 3"/>
          <p:cNvSpPr>
            <a:spLocks noGrp="1" noChangeArrowheads="1"/>
          </p:cNvSpPr>
          <p:nvPr>
            <p:ph type="body" idx="1"/>
          </p:nvPr>
        </p:nvSpPr>
        <p:spPr/>
        <p:txBody>
          <a:bodyPr/>
          <a:lstStyle/>
          <a:p>
            <a:r>
              <a:rPr lang="zh-CN" altLang="en-US" smtClean="0"/>
              <a:t>特殊的完全二叉树</a:t>
            </a:r>
            <a:r>
              <a:rPr lang="zh-CN" altLang="en-US" smtClean="0">
                <a:sym typeface="Wingdings" panose="05000000000000000000" pitchFamily="2" charset="2"/>
              </a:rPr>
              <a:t></a:t>
            </a:r>
            <a:r>
              <a:rPr lang="zh-CN" altLang="en-US" smtClean="0"/>
              <a:t>一维数组有效描述</a:t>
            </a:r>
          </a:p>
          <a:p>
            <a:r>
              <a:rPr lang="zh-CN" altLang="en-US" smtClean="0"/>
              <a:t>父子节点位置关系</a:t>
            </a:r>
            <a:r>
              <a:rPr lang="en-US" altLang="zh-CN" smtClean="0"/>
              <a:t>——</a:t>
            </a:r>
            <a:r>
              <a:rPr lang="zh-CN" altLang="en-US" smtClean="0"/>
              <a:t>简单公式</a:t>
            </a:r>
            <a:endParaRPr lang="en-US" altLang="zh-CN" smtClean="0"/>
          </a:p>
          <a:p>
            <a:pPr lvl="1"/>
            <a:r>
              <a:rPr lang="zh-CN" altLang="en-US" smtClean="0">
                <a:solidFill>
                  <a:srgbClr val="FF0000"/>
                </a:solidFill>
              </a:rPr>
              <a:t>堆节点从</a:t>
            </a:r>
            <a:r>
              <a:rPr lang="en-US" altLang="zh-CN" smtClean="0">
                <a:solidFill>
                  <a:srgbClr val="FF0000"/>
                </a:solidFill>
              </a:rPr>
              <a:t>1</a:t>
            </a:r>
            <a:r>
              <a:rPr lang="zh-CN" altLang="en-US" smtClean="0">
                <a:solidFill>
                  <a:srgbClr val="FF0000"/>
                </a:solidFill>
              </a:rPr>
              <a:t>开始编号，则节点</a:t>
            </a:r>
            <a:r>
              <a:rPr lang="en-US" altLang="zh-CN" smtClean="0">
                <a:solidFill>
                  <a:srgbClr val="FF0000"/>
                </a:solidFill>
              </a:rPr>
              <a:t>i</a:t>
            </a:r>
            <a:r>
              <a:rPr lang="zh-CN" altLang="en-US" smtClean="0">
                <a:solidFill>
                  <a:srgbClr val="FF0000"/>
                </a:solidFill>
              </a:rPr>
              <a:t>的左孩子是</a:t>
            </a:r>
            <a:r>
              <a:rPr lang="en-US" altLang="zh-CN" smtClean="0">
                <a:solidFill>
                  <a:srgbClr val="FF0000"/>
                </a:solidFill>
              </a:rPr>
              <a:t>2i</a:t>
            </a:r>
            <a:r>
              <a:rPr lang="zh-CN" altLang="en-US" smtClean="0">
                <a:solidFill>
                  <a:srgbClr val="FF0000"/>
                </a:solidFill>
              </a:rPr>
              <a:t>、右孩子是</a:t>
            </a:r>
            <a:r>
              <a:rPr lang="en-US" altLang="zh-CN" smtClean="0">
                <a:solidFill>
                  <a:srgbClr val="FF0000"/>
                </a:solidFill>
              </a:rPr>
              <a:t>2i+1</a:t>
            </a:r>
          </a:p>
          <a:p>
            <a:pPr lvl="1"/>
            <a:r>
              <a:rPr lang="zh-CN" altLang="en-US" smtClean="0">
                <a:solidFill>
                  <a:srgbClr val="FF0000"/>
                </a:solidFill>
              </a:rPr>
              <a:t>堆节点从</a:t>
            </a:r>
            <a:r>
              <a:rPr lang="en-US" altLang="zh-CN" smtClean="0">
                <a:solidFill>
                  <a:srgbClr val="FF0000"/>
                </a:solidFill>
              </a:rPr>
              <a:t>0</a:t>
            </a:r>
            <a:r>
              <a:rPr lang="zh-CN" altLang="en-US" smtClean="0">
                <a:solidFill>
                  <a:srgbClr val="FF0000"/>
                </a:solidFill>
              </a:rPr>
              <a:t>开始编号，则节点</a:t>
            </a:r>
            <a:r>
              <a:rPr lang="en-US" altLang="zh-CN" smtClean="0">
                <a:solidFill>
                  <a:srgbClr val="FF0000"/>
                </a:solidFill>
              </a:rPr>
              <a:t>i</a:t>
            </a:r>
            <a:r>
              <a:rPr lang="zh-CN" altLang="en-US" smtClean="0">
                <a:solidFill>
                  <a:srgbClr val="FF0000"/>
                </a:solidFill>
              </a:rPr>
              <a:t>的左孩子是</a:t>
            </a:r>
            <a:r>
              <a:rPr lang="en-US" altLang="zh-CN" smtClean="0">
                <a:solidFill>
                  <a:srgbClr val="FF0000"/>
                </a:solidFill>
              </a:rPr>
              <a:t>2i+1</a:t>
            </a:r>
            <a:r>
              <a:rPr lang="zh-CN" altLang="en-US" smtClean="0">
                <a:solidFill>
                  <a:srgbClr val="FF0000"/>
                </a:solidFill>
              </a:rPr>
              <a:t>、右孩子是</a:t>
            </a:r>
            <a:r>
              <a:rPr lang="en-US" altLang="zh-CN" smtClean="0">
                <a:solidFill>
                  <a:srgbClr val="FF0000"/>
                </a:solidFill>
              </a:rPr>
              <a:t>2i+2</a:t>
            </a:r>
            <a:endParaRPr lang="zh-CN" altLang="en-US" smtClean="0">
              <a:solidFill>
                <a:srgbClr val="FF0000"/>
              </a:solidFill>
            </a:endParaRPr>
          </a:p>
          <a:p>
            <a:r>
              <a:rPr lang="en-US" altLang="zh-CN" smtClean="0"/>
              <a:t>n</a:t>
            </a:r>
            <a:r>
              <a:rPr lang="zh-CN" altLang="en-US" smtClean="0"/>
              <a:t>个元素，高度</a:t>
            </a:r>
            <a:r>
              <a:rPr lang="en-US" altLang="zh-CN" smtClean="0"/>
              <a:t>log</a:t>
            </a:r>
            <a:r>
              <a:rPr lang="en-US" altLang="zh-CN" baseline="-25000" smtClean="0"/>
              <a:t>2</a:t>
            </a:r>
            <a:r>
              <a:rPr lang="en-US" altLang="zh-CN" smtClean="0"/>
              <a:t>(n+1)</a:t>
            </a:r>
          </a:p>
        </p:txBody>
      </p:sp>
    </p:spTree>
    <p:extLst>
      <p:ext uri="{BB962C8B-B14F-4D97-AF65-F5344CB8AC3E}">
        <p14:creationId xmlns:p14="http://schemas.microsoft.com/office/powerpoint/2010/main" val="1434100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smtClean="0"/>
              <a:t>MaxHeap</a:t>
            </a:r>
            <a:r>
              <a:rPr lang="zh-CN" altLang="en-US" smtClean="0"/>
              <a:t>类</a:t>
            </a:r>
          </a:p>
        </p:txBody>
      </p:sp>
      <p:sp>
        <p:nvSpPr>
          <p:cNvPr id="37891" name="Rectangle 3"/>
          <p:cNvSpPr>
            <a:spLocks noGrp="1" noChangeArrowheads="1"/>
          </p:cNvSpPr>
          <p:nvPr>
            <p:ph type="body" idx="1"/>
          </p:nvPr>
        </p:nvSpPr>
        <p:spPr/>
        <p:txBody>
          <a:bodyPr>
            <a:normAutofit lnSpcReduction="10000"/>
          </a:bodyPr>
          <a:lstStyle/>
          <a:p>
            <a:pPr>
              <a:spcBef>
                <a:spcPct val="10000"/>
              </a:spcBef>
              <a:buClrTx/>
              <a:buFontTx/>
              <a:buNone/>
            </a:pPr>
            <a:r>
              <a:rPr lang="en-US" altLang="zh-CN" sz="2400" dirty="0" smtClean="0">
                <a:solidFill>
                  <a:srgbClr val="0000FF"/>
                </a:solidFill>
                <a:latin typeface="Tahoma" panose="020B0604030504040204" pitchFamily="34" charset="0"/>
              </a:rPr>
              <a:t>template&lt;class T&gt;</a:t>
            </a:r>
          </a:p>
          <a:p>
            <a:pPr>
              <a:spcBef>
                <a:spcPct val="10000"/>
              </a:spcBef>
              <a:buClrTx/>
              <a:buFontTx/>
              <a:buNone/>
            </a:pPr>
            <a:r>
              <a:rPr lang="en-US" altLang="zh-CN" sz="2400" dirty="0" smtClean="0">
                <a:solidFill>
                  <a:srgbClr val="0000FF"/>
                </a:solidFill>
                <a:latin typeface="Tahoma" panose="020B0604030504040204" pitchFamily="34" charset="0"/>
              </a:rPr>
              <a:t>class </a:t>
            </a:r>
            <a:r>
              <a:rPr lang="en-US" altLang="zh-CN" sz="2400" dirty="0" err="1" smtClean="0">
                <a:solidFill>
                  <a:srgbClr val="0000FF"/>
                </a:solidFill>
                <a:latin typeface="Tahoma" panose="020B0604030504040204" pitchFamily="34" charset="0"/>
              </a:rPr>
              <a:t>MaxHeap</a:t>
            </a:r>
            <a:r>
              <a:rPr lang="en-US" altLang="zh-CN" sz="2400" dirty="0" smtClean="0">
                <a:solidFill>
                  <a:srgbClr val="0000FF"/>
                </a:solidFill>
                <a:latin typeface="Tahoma" panose="020B0604030504040204" pitchFamily="34" charset="0"/>
              </a:rPr>
              <a:t> {</a:t>
            </a:r>
          </a:p>
          <a:p>
            <a:pPr>
              <a:spcBef>
                <a:spcPct val="10000"/>
              </a:spcBef>
              <a:buClrTx/>
              <a:buFontTx/>
              <a:buNone/>
            </a:pPr>
            <a:r>
              <a:rPr lang="en-US" altLang="zh-CN" sz="2400" dirty="0" smtClean="0">
                <a:solidFill>
                  <a:srgbClr val="0000FF"/>
                </a:solidFill>
                <a:latin typeface="Tahoma" panose="020B0604030504040204" pitchFamily="34" charset="0"/>
              </a:rPr>
              <a:t>   public:</a:t>
            </a:r>
          </a:p>
          <a:p>
            <a:pPr>
              <a:spcBef>
                <a:spcPct val="10000"/>
              </a:spcBef>
              <a:buClrTx/>
              <a:buFontTx/>
              <a:buNone/>
            </a:pPr>
            <a:r>
              <a:rPr lang="en-US" altLang="zh-CN" sz="2400" dirty="0" smtClean="0">
                <a:solidFill>
                  <a:srgbClr val="0000FF"/>
                </a:solidFill>
                <a:latin typeface="Tahoma" panose="020B0604030504040204" pitchFamily="34" charset="0"/>
              </a:rPr>
              <a:t>      </a:t>
            </a:r>
            <a:r>
              <a:rPr lang="en-US" altLang="zh-CN" sz="2400" dirty="0" err="1" smtClean="0">
                <a:solidFill>
                  <a:srgbClr val="0000FF"/>
                </a:solidFill>
                <a:latin typeface="Tahoma" panose="020B0604030504040204" pitchFamily="34" charset="0"/>
              </a:rPr>
              <a:t>MaxHeap</a:t>
            </a:r>
            <a:r>
              <a:rPr lang="en-US" altLang="zh-CN" sz="2400" dirty="0" smtClean="0">
                <a:solidFill>
                  <a:srgbClr val="0000FF"/>
                </a:solidFill>
                <a:latin typeface="Tahoma" panose="020B0604030504040204" pitchFamily="34" charset="0"/>
              </a:rPr>
              <a:t>(</a:t>
            </a:r>
            <a:r>
              <a:rPr lang="en-US" altLang="zh-CN" sz="2400" dirty="0" err="1" smtClean="0">
                <a:solidFill>
                  <a:srgbClr val="0000FF"/>
                </a:solidFill>
                <a:latin typeface="Tahoma" panose="020B0604030504040204" pitchFamily="34" charset="0"/>
              </a:rPr>
              <a:t>int</a:t>
            </a:r>
            <a:r>
              <a:rPr lang="en-US" altLang="zh-CN" sz="2400" dirty="0" smtClean="0">
                <a:solidFill>
                  <a:srgbClr val="0000FF"/>
                </a:solidFill>
                <a:latin typeface="Tahoma" panose="020B0604030504040204" pitchFamily="34" charset="0"/>
              </a:rPr>
              <a:t> </a:t>
            </a:r>
            <a:r>
              <a:rPr lang="en-US" altLang="zh-CN" sz="2400" dirty="0" err="1" smtClean="0">
                <a:solidFill>
                  <a:srgbClr val="0000FF"/>
                </a:solidFill>
                <a:latin typeface="Tahoma" panose="020B0604030504040204" pitchFamily="34" charset="0"/>
              </a:rPr>
              <a:t>MaxHeapSize</a:t>
            </a:r>
            <a:r>
              <a:rPr lang="en-US" altLang="zh-CN" sz="2400" dirty="0" smtClean="0">
                <a:solidFill>
                  <a:srgbClr val="0000FF"/>
                </a:solidFill>
                <a:latin typeface="Tahoma" panose="020B0604030504040204" pitchFamily="34" charset="0"/>
              </a:rPr>
              <a:t> = 10);</a:t>
            </a:r>
          </a:p>
          <a:p>
            <a:pPr>
              <a:spcBef>
                <a:spcPct val="10000"/>
              </a:spcBef>
              <a:buClrTx/>
              <a:buFontTx/>
              <a:buNone/>
            </a:pPr>
            <a:r>
              <a:rPr lang="en-US" altLang="zh-CN" sz="2400" dirty="0" smtClean="0">
                <a:solidFill>
                  <a:srgbClr val="0000FF"/>
                </a:solidFill>
                <a:latin typeface="Tahoma" panose="020B0604030504040204" pitchFamily="34" charset="0"/>
              </a:rPr>
              <a:t>      ~</a:t>
            </a:r>
            <a:r>
              <a:rPr lang="en-US" altLang="zh-CN" sz="2400" dirty="0" err="1" smtClean="0">
                <a:solidFill>
                  <a:srgbClr val="0000FF"/>
                </a:solidFill>
                <a:latin typeface="Tahoma" panose="020B0604030504040204" pitchFamily="34" charset="0"/>
              </a:rPr>
              <a:t>MaxHeap</a:t>
            </a:r>
            <a:r>
              <a:rPr lang="en-US" altLang="zh-CN" sz="2400" dirty="0" smtClean="0">
                <a:solidFill>
                  <a:srgbClr val="0000FF"/>
                </a:solidFill>
                <a:latin typeface="Tahoma" panose="020B0604030504040204" pitchFamily="34" charset="0"/>
              </a:rPr>
              <a:t>() {delete [] heap;}</a:t>
            </a:r>
          </a:p>
          <a:p>
            <a:pPr>
              <a:spcBef>
                <a:spcPct val="10000"/>
              </a:spcBef>
              <a:buClrTx/>
              <a:buFontTx/>
              <a:buNone/>
            </a:pPr>
            <a:r>
              <a:rPr lang="en-US" altLang="zh-CN" sz="2400" dirty="0" smtClean="0">
                <a:solidFill>
                  <a:srgbClr val="0000FF"/>
                </a:solidFill>
                <a:latin typeface="Tahoma" panose="020B0604030504040204" pitchFamily="34" charset="0"/>
              </a:rPr>
              <a:t>      </a:t>
            </a:r>
            <a:r>
              <a:rPr lang="en-US" altLang="zh-CN" sz="2400" dirty="0" err="1" smtClean="0">
                <a:solidFill>
                  <a:srgbClr val="0000FF"/>
                </a:solidFill>
                <a:latin typeface="Tahoma" panose="020B0604030504040204" pitchFamily="34" charset="0"/>
              </a:rPr>
              <a:t>int</a:t>
            </a:r>
            <a:r>
              <a:rPr lang="en-US" altLang="zh-CN" sz="2400" dirty="0" smtClean="0">
                <a:solidFill>
                  <a:srgbClr val="0000FF"/>
                </a:solidFill>
                <a:latin typeface="Tahoma" panose="020B0604030504040204" pitchFamily="34" charset="0"/>
              </a:rPr>
              <a:t> Size() </a:t>
            </a:r>
            <a:r>
              <a:rPr lang="en-US" altLang="zh-CN" sz="2400" dirty="0" err="1" smtClean="0">
                <a:solidFill>
                  <a:srgbClr val="0000FF"/>
                </a:solidFill>
                <a:latin typeface="Tahoma" panose="020B0604030504040204" pitchFamily="34" charset="0"/>
              </a:rPr>
              <a:t>const</a:t>
            </a:r>
            <a:r>
              <a:rPr lang="en-US" altLang="zh-CN" sz="2400" dirty="0" smtClean="0">
                <a:solidFill>
                  <a:srgbClr val="0000FF"/>
                </a:solidFill>
                <a:latin typeface="Tahoma" panose="020B0604030504040204" pitchFamily="34" charset="0"/>
              </a:rPr>
              <a:t> {return </a:t>
            </a:r>
            <a:r>
              <a:rPr lang="en-US" altLang="zh-CN" sz="2400" dirty="0" err="1" smtClean="0">
                <a:solidFill>
                  <a:srgbClr val="0000FF"/>
                </a:solidFill>
                <a:latin typeface="Tahoma" panose="020B0604030504040204" pitchFamily="34" charset="0"/>
              </a:rPr>
              <a:t>CurrentSize</a:t>
            </a:r>
            <a:r>
              <a:rPr lang="en-US" altLang="zh-CN" sz="2400" dirty="0" smtClean="0">
                <a:solidFill>
                  <a:srgbClr val="0000FF"/>
                </a:solidFill>
                <a:latin typeface="Tahoma" panose="020B0604030504040204" pitchFamily="34" charset="0"/>
              </a:rPr>
              <a:t>;}</a:t>
            </a:r>
          </a:p>
          <a:p>
            <a:pPr>
              <a:spcBef>
                <a:spcPct val="10000"/>
              </a:spcBef>
              <a:buClrTx/>
              <a:buFontTx/>
              <a:buNone/>
            </a:pPr>
            <a:r>
              <a:rPr lang="en-US" altLang="zh-CN" sz="2400" dirty="0" smtClean="0">
                <a:solidFill>
                  <a:srgbClr val="0000FF"/>
                </a:solidFill>
                <a:latin typeface="Tahoma" panose="020B0604030504040204" pitchFamily="34" charset="0"/>
              </a:rPr>
              <a:t>      T Max() {          </a:t>
            </a:r>
            <a:r>
              <a:rPr lang="en-US" altLang="zh-CN" sz="2400" dirty="0" smtClean="0">
                <a:solidFill>
                  <a:srgbClr val="008000"/>
                </a:solidFill>
                <a:latin typeface="Tahoma" panose="020B0604030504040204" pitchFamily="34" charset="0"/>
              </a:rPr>
              <a:t>//</a:t>
            </a:r>
            <a:r>
              <a:rPr lang="zh-CN" altLang="en-US" sz="2400" dirty="0" smtClean="0">
                <a:solidFill>
                  <a:srgbClr val="008000"/>
                </a:solidFill>
                <a:latin typeface="Tahoma" panose="020B0604030504040204" pitchFamily="34" charset="0"/>
              </a:rPr>
              <a:t>查</a:t>
            </a:r>
            <a:endParaRPr lang="en-US" altLang="zh-CN" sz="2400" dirty="0" smtClean="0">
              <a:solidFill>
                <a:srgbClr val="008000"/>
              </a:solidFill>
              <a:latin typeface="Tahoma" panose="020B0604030504040204" pitchFamily="34" charset="0"/>
            </a:endParaRPr>
          </a:p>
          <a:p>
            <a:pPr>
              <a:spcBef>
                <a:spcPct val="10000"/>
              </a:spcBef>
              <a:buClrTx/>
              <a:buFontTx/>
              <a:buNone/>
            </a:pPr>
            <a:r>
              <a:rPr lang="en-US" altLang="zh-CN" sz="2400" dirty="0" smtClean="0">
                <a:solidFill>
                  <a:srgbClr val="0000FF"/>
                </a:solidFill>
                <a:latin typeface="Tahoma" panose="020B0604030504040204" pitchFamily="34" charset="0"/>
              </a:rPr>
              <a:t>           if (</a:t>
            </a:r>
            <a:r>
              <a:rPr lang="en-US" altLang="zh-CN" sz="2400" dirty="0" err="1" smtClean="0">
                <a:solidFill>
                  <a:srgbClr val="0000FF"/>
                </a:solidFill>
                <a:latin typeface="Tahoma" panose="020B0604030504040204" pitchFamily="34" charset="0"/>
              </a:rPr>
              <a:t>CurrentSize</a:t>
            </a:r>
            <a:r>
              <a:rPr lang="en-US" altLang="zh-CN" sz="2400" dirty="0" smtClean="0">
                <a:solidFill>
                  <a:srgbClr val="0000FF"/>
                </a:solidFill>
                <a:latin typeface="Tahoma" panose="020B0604030504040204" pitchFamily="34" charset="0"/>
              </a:rPr>
              <a:t> == 0)</a:t>
            </a:r>
          </a:p>
          <a:p>
            <a:pPr>
              <a:spcBef>
                <a:spcPct val="10000"/>
              </a:spcBef>
              <a:buClrTx/>
              <a:buFontTx/>
              <a:buNone/>
            </a:pPr>
            <a:r>
              <a:rPr lang="en-US" altLang="zh-CN" sz="2400" dirty="0" smtClean="0">
                <a:solidFill>
                  <a:srgbClr val="0000FF"/>
                </a:solidFill>
                <a:latin typeface="Tahoma" panose="020B0604030504040204" pitchFamily="34" charset="0"/>
              </a:rPr>
              <a:t>                  throw </a:t>
            </a:r>
            <a:r>
              <a:rPr lang="en-US" altLang="zh-CN" sz="2400" dirty="0" err="1" smtClean="0">
                <a:solidFill>
                  <a:srgbClr val="0000FF"/>
                </a:solidFill>
                <a:latin typeface="Tahoma" panose="020B0604030504040204" pitchFamily="34" charset="0"/>
              </a:rPr>
              <a:t>OutOfBounds</a:t>
            </a:r>
            <a:r>
              <a:rPr lang="en-US" altLang="zh-CN" sz="2400" dirty="0" smtClean="0">
                <a:solidFill>
                  <a:srgbClr val="0000FF"/>
                </a:solidFill>
                <a:latin typeface="Tahoma" panose="020B0604030504040204" pitchFamily="34" charset="0"/>
              </a:rPr>
              <a:t>();</a:t>
            </a:r>
          </a:p>
          <a:p>
            <a:pPr>
              <a:spcBef>
                <a:spcPct val="10000"/>
              </a:spcBef>
              <a:buClrTx/>
              <a:buFontTx/>
              <a:buNone/>
            </a:pPr>
            <a:r>
              <a:rPr lang="en-US" altLang="zh-CN" sz="2400" dirty="0" smtClean="0">
                <a:solidFill>
                  <a:srgbClr val="0000FF"/>
                </a:solidFill>
                <a:latin typeface="Tahoma" panose="020B0604030504040204" pitchFamily="34" charset="0"/>
              </a:rPr>
              <a:t>           return heap[1];</a:t>
            </a:r>
          </a:p>
          <a:p>
            <a:pPr>
              <a:spcBef>
                <a:spcPct val="10000"/>
              </a:spcBef>
              <a:buClrTx/>
              <a:buFontTx/>
              <a:buNone/>
            </a:pPr>
            <a:r>
              <a:rPr lang="en-US" altLang="zh-CN" sz="2400" dirty="0" smtClean="0">
                <a:solidFill>
                  <a:srgbClr val="0000FF"/>
                </a:solidFill>
                <a:latin typeface="Tahoma" panose="020B0604030504040204" pitchFamily="34" charset="0"/>
              </a:rPr>
              <a:t>       }</a:t>
            </a:r>
          </a:p>
          <a:p>
            <a:pPr>
              <a:spcBef>
                <a:spcPct val="10000"/>
              </a:spcBef>
              <a:buClrTx/>
              <a:buFontTx/>
              <a:buNone/>
            </a:pPr>
            <a:r>
              <a:rPr lang="en-US" altLang="zh-CN" sz="2400" dirty="0" smtClean="0">
                <a:solidFill>
                  <a:srgbClr val="0000FF"/>
                </a:solidFill>
                <a:latin typeface="Tahoma" panose="020B0604030504040204" pitchFamily="34" charset="0"/>
              </a:rPr>
              <a:t>      </a:t>
            </a:r>
            <a:endParaRPr lang="en-US" altLang="zh-CN" dirty="0" smtClean="0">
              <a:solidFill>
                <a:srgbClr val="0000FF"/>
              </a:solidFill>
            </a:endParaRPr>
          </a:p>
        </p:txBody>
      </p:sp>
    </p:spTree>
    <p:extLst>
      <p:ext uri="{BB962C8B-B14F-4D97-AF65-F5344CB8AC3E}">
        <p14:creationId xmlns:p14="http://schemas.microsoft.com/office/powerpoint/2010/main" val="28309738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smtClean="0"/>
              <a:t>MaxHeap</a:t>
            </a:r>
            <a:r>
              <a:rPr lang="zh-CN" altLang="en-US" smtClean="0"/>
              <a:t>类</a:t>
            </a:r>
          </a:p>
        </p:txBody>
      </p:sp>
      <p:sp>
        <p:nvSpPr>
          <p:cNvPr id="38915" name="Rectangle 3"/>
          <p:cNvSpPr>
            <a:spLocks noGrp="1" noChangeArrowheads="1"/>
          </p:cNvSpPr>
          <p:nvPr>
            <p:ph type="body" idx="1"/>
          </p:nvPr>
        </p:nvSpPr>
        <p:spPr/>
        <p:txBody>
          <a:bodyPr/>
          <a:lstStyle/>
          <a:p>
            <a:pPr>
              <a:spcBef>
                <a:spcPct val="10000"/>
              </a:spcBef>
              <a:buClrTx/>
              <a:buFontTx/>
              <a:buNone/>
            </a:pPr>
            <a:r>
              <a:rPr lang="en-US" altLang="zh-CN" sz="2400" smtClean="0">
                <a:solidFill>
                  <a:srgbClr val="0000FF"/>
                </a:solidFill>
                <a:latin typeface="Tahoma" panose="020B0604030504040204" pitchFamily="34" charset="0"/>
              </a:rPr>
              <a:t>      MaxHeap&lt;T&gt;&amp; Insert(const T&amp; x);</a:t>
            </a:r>
            <a:r>
              <a:rPr lang="en-US" altLang="zh-CN" sz="2400" smtClean="0">
                <a:solidFill>
                  <a:srgbClr val="008000"/>
                </a:solidFill>
                <a:latin typeface="Tahoma" panose="020B0604030504040204" pitchFamily="34" charset="0"/>
              </a:rPr>
              <a:t> //</a:t>
            </a:r>
            <a:r>
              <a:rPr lang="zh-CN" altLang="en-US" sz="2400" smtClean="0">
                <a:solidFill>
                  <a:srgbClr val="008000"/>
                </a:solidFill>
                <a:latin typeface="Tahoma" panose="020B0604030504040204" pitchFamily="34" charset="0"/>
              </a:rPr>
              <a:t>增</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MaxHeap&lt;T&gt;&amp; DeleteMax(T&amp; x);</a:t>
            </a:r>
            <a:r>
              <a:rPr lang="en-US" altLang="zh-CN" sz="2400" smtClean="0">
                <a:solidFill>
                  <a:srgbClr val="008000"/>
                </a:solidFill>
                <a:latin typeface="Tahoma" panose="020B0604030504040204" pitchFamily="34" charset="0"/>
              </a:rPr>
              <a:t>   //</a:t>
            </a:r>
            <a:r>
              <a:rPr lang="zh-CN" altLang="en-US" sz="2400" smtClean="0">
                <a:solidFill>
                  <a:srgbClr val="008000"/>
                </a:solidFill>
                <a:latin typeface="Tahoma" panose="020B0604030504040204" pitchFamily="34" charset="0"/>
              </a:rPr>
              <a:t>删</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void </a:t>
            </a:r>
            <a:r>
              <a:rPr lang="en-US" altLang="zh-CN" sz="2400" smtClean="0">
                <a:solidFill>
                  <a:srgbClr val="FF0000"/>
                </a:solidFill>
                <a:latin typeface="Tahoma" panose="020B0604030504040204" pitchFamily="34" charset="0"/>
              </a:rPr>
              <a:t>Initialize</a:t>
            </a:r>
            <a:r>
              <a:rPr lang="en-US" altLang="zh-CN" sz="2400" smtClean="0">
                <a:solidFill>
                  <a:srgbClr val="0000FF"/>
                </a:solidFill>
                <a:latin typeface="Tahoma" panose="020B0604030504040204" pitchFamily="34" charset="0"/>
              </a:rPr>
              <a:t>(T a[], int size, int ArraySize);</a:t>
            </a:r>
          </a:p>
          <a:p>
            <a:pPr>
              <a:spcBef>
                <a:spcPct val="10000"/>
              </a:spcBef>
              <a:buClrTx/>
              <a:buFontTx/>
              <a:buNone/>
            </a:pPr>
            <a:r>
              <a:rPr lang="en-US" altLang="zh-CN" sz="2400" smtClean="0">
                <a:solidFill>
                  <a:srgbClr val="0000FF"/>
                </a:solidFill>
                <a:latin typeface="Tahoma" panose="020B0604030504040204" pitchFamily="34" charset="0"/>
              </a:rPr>
              <a:t>private:</a:t>
            </a:r>
          </a:p>
          <a:p>
            <a:pPr>
              <a:spcBef>
                <a:spcPct val="10000"/>
              </a:spcBef>
              <a:buClrTx/>
              <a:buFontTx/>
              <a:buNone/>
            </a:pPr>
            <a:r>
              <a:rPr lang="en-US" altLang="zh-CN" sz="2400" smtClean="0">
                <a:solidFill>
                  <a:srgbClr val="0000FF"/>
                </a:solidFill>
                <a:latin typeface="Tahoma" panose="020B0604030504040204" pitchFamily="34" charset="0"/>
              </a:rPr>
              <a:t>      int CurrentSize, MaxSize;</a:t>
            </a:r>
          </a:p>
          <a:p>
            <a:pPr>
              <a:spcBef>
                <a:spcPct val="10000"/>
              </a:spcBef>
              <a:buClrTx/>
              <a:buFontTx/>
              <a:buNone/>
            </a:pPr>
            <a:r>
              <a:rPr lang="en-US" altLang="zh-CN" sz="2400" smtClean="0">
                <a:solidFill>
                  <a:srgbClr val="0000FF"/>
                </a:solidFill>
                <a:latin typeface="Tahoma" panose="020B0604030504040204" pitchFamily="34" charset="0"/>
              </a:rPr>
              <a:t>      T *heap;  </a:t>
            </a:r>
            <a:r>
              <a:rPr lang="en-US" altLang="zh-CN" sz="2400" smtClean="0">
                <a:solidFill>
                  <a:srgbClr val="008000"/>
                </a:solidFill>
                <a:latin typeface="Tahoma" panose="020B0604030504040204" pitchFamily="34" charset="0"/>
              </a:rPr>
              <a:t>// element array</a:t>
            </a:r>
          </a:p>
          <a:p>
            <a:pPr>
              <a:spcBef>
                <a:spcPct val="10000"/>
              </a:spcBef>
              <a:buClrTx/>
              <a:buFontTx/>
              <a:buNone/>
            </a:pPr>
            <a:r>
              <a:rPr lang="en-US" altLang="zh-CN" sz="2400" smtClean="0">
                <a:solidFill>
                  <a:srgbClr val="0000FF"/>
                </a:solidFill>
                <a:latin typeface="Tahoma" panose="020B0604030504040204" pitchFamily="34" charset="0"/>
              </a:rPr>
              <a:t>};</a:t>
            </a:r>
            <a:endParaRPr lang="en-US" altLang="zh-CN" smtClean="0">
              <a:solidFill>
                <a:srgbClr val="0000FF"/>
              </a:solidFill>
            </a:endParaRPr>
          </a:p>
        </p:txBody>
      </p:sp>
    </p:spTree>
    <p:extLst>
      <p:ext uri="{BB962C8B-B14F-4D97-AF65-F5344CB8AC3E}">
        <p14:creationId xmlns:p14="http://schemas.microsoft.com/office/powerpoint/2010/main" val="41611093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smtClean="0"/>
              <a:t>构造函数</a:t>
            </a:r>
          </a:p>
        </p:txBody>
      </p:sp>
      <p:sp>
        <p:nvSpPr>
          <p:cNvPr id="39939" name="Rectangle 3"/>
          <p:cNvSpPr>
            <a:spLocks noGrp="1" noChangeArrowheads="1"/>
          </p:cNvSpPr>
          <p:nvPr>
            <p:ph type="body" idx="1"/>
          </p:nvPr>
        </p:nvSpPr>
        <p:spPr/>
        <p:txBody>
          <a:bodyPr/>
          <a:lstStyle/>
          <a:p>
            <a:pPr>
              <a:buClrTx/>
              <a:buFontTx/>
              <a:buNone/>
            </a:pPr>
            <a:r>
              <a:rPr lang="en-US" altLang="zh-CN" sz="2400" smtClean="0">
                <a:solidFill>
                  <a:srgbClr val="0000FF"/>
                </a:solidFill>
                <a:latin typeface="Tahoma" panose="020B0604030504040204" pitchFamily="34" charset="0"/>
              </a:rPr>
              <a:t>template&lt;class T&gt;</a:t>
            </a:r>
          </a:p>
          <a:p>
            <a:pPr>
              <a:buClrTx/>
              <a:buFontTx/>
              <a:buNone/>
            </a:pPr>
            <a:r>
              <a:rPr lang="en-US" altLang="zh-CN" sz="2400" smtClean="0">
                <a:solidFill>
                  <a:srgbClr val="0000FF"/>
                </a:solidFill>
                <a:latin typeface="Tahoma" panose="020B0604030504040204" pitchFamily="34" charset="0"/>
              </a:rPr>
              <a:t>MaxHeap&lt;T&gt;::MaxHeap(int MaxHeapSize)</a:t>
            </a:r>
          </a:p>
          <a:p>
            <a:pPr>
              <a:buClrTx/>
              <a:buFontTx/>
              <a:buNone/>
            </a:pPr>
            <a:r>
              <a:rPr lang="en-US" altLang="zh-CN" sz="2400" smtClean="0">
                <a:solidFill>
                  <a:srgbClr val="0000FF"/>
                </a:solidFill>
                <a:latin typeface="Tahoma" panose="020B0604030504040204" pitchFamily="34" charset="0"/>
              </a:rPr>
              <a:t>{</a:t>
            </a:r>
            <a:r>
              <a:rPr lang="en-US" altLang="zh-CN" sz="2400" smtClean="0">
                <a:solidFill>
                  <a:srgbClr val="008000"/>
                </a:solidFill>
                <a:latin typeface="Tahoma" panose="020B0604030504040204" pitchFamily="34" charset="0"/>
              </a:rPr>
              <a:t>// Max heap constructor.</a:t>
            </a:r>
          </a:p>
          <a:p>
            <a:pPr>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MaxSize = MaxHeapSize;</a:t>
            </a:r>
          </a:p>
          <a:p>
            <a:pPr>
              <a:buClrTx/>
              <a:buFontTx/>
              <a:buNone/>
            </a:pPr>
            <a:r>
              <a:rPr lang="en-US" altLang="zh-CN" sz="2400" smtClean="0">
                <a:solidFill>
                  <a:srgbClr val="0000FF"/>
                </a:solidFill>
                <a:latin typeface="Tahoma" panose="020B0604030504040204" pitchFamily="34" charset="0"/>
              </a:rPr>
              <a:t>   heap = new T[MaxSize+1];</a:t>
            </a:r>
          </a:p>
          <a:p>
            <a:pPr>
              <a:buClrTx/>
              <a:buFontTx/>
              <a:buNone/>
            </a:pPr>
            <a:r>
              <a:rPr lang="en-US" altLang="zh-CN" sz="2400" smtClean="0">
                <a:solidFill>
                  <a:srgbClr val="0000FF"/>
                </a:solidFill>
                <a:latin typeface="Tahoma" panose="020B0604030504040204" pitchFamily="34" charset="0"/>
              </a:rPr>
              <a:t>   CurrentSize = 0;</a:t>
            </a:r>
          </a:p>
          <a:p>
            <a:pPr>
              <a:buClrTx/>
              <a:buFontTx/>
              <a:buNone/>
            </a:pPr>
            <a:r>
              <a:rPr lang="en-US" altLang="zh-CN" sz="2400" smtClean="0">
                <a:solidFill>
                  <a:srgbClr val="0000FF"/>
                </a:solidFill>
                <a:latin typeface="Tahoma" panose="020B0604030504040204" pitchFamily="34" charset="0"/>
              </a:rPr>
              <a:t>}</a:t>
            </a:r>
          </a:p>
          <a:p>
            <a:endParaRPr lang="en-US" altLang="zh-CN" smtClean="0"/>
          </a:p>
        </p:txBody>
      </p:sp>
    </p:spTree>
    <p:extLst>
      <p:ext uri="{BB962C8B-B14F-4D97-AF65-F5344CB8AC3E}">
        <p14:creationId xmlns:p14="http://schemas.microsoft.com/office/powerpoint/2010/main" val="38608064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smtClean="0"/>
              <a:t>最大堆的插入操作</a:t>
            </a:r>
          </a:p>
        </p:txBody>
      </p:sp>
      <p:pic>
        <p:nvPicPr>
          <p:cNvPr id="40963" name="Picture 7" descr="C:\Documents and Settings\Administrator\My Documents\wg\教学\数据结构\lecture\pictures\9\heapins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36750"/>
            <a:ext cx="8610600"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Text Box 6"/>
          <p:cNvSpPr txBox="1">
            <a:spLocks noChangeArrowheads="1"/>
          </p:cNvSpPr>
          <p:nvPr/>
        </p:nvSpPr>
        <p:spPr bwMode="ltGray">
          <a:xfrm>
            <a:off x="3429000" y="1600200"/>
            <a:ext cx="30480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完全二叉树</a:t>
            </a:r>
            <a:br>
              <a:rPr lang="zh-CN" altLang="en-US">
                <a:solidFill>
                  <a:srgbClr val="FF0000"/>
                </a:solidFill>
              </a:rPr>
            </a:br>
            <a:r>
              <a:rPr lang="zh-CN" altLang="en-US">
                <a:solidFill>
                  <a:srgbClr val="FF0000"/>
                </a:solidFill>
              </a:rPr>
              <a:t>插入后必然形如右图</a:t>
            </a:r>
          </a:p>
          <a:p>
            <a:pPr eaLnBrk="1" hangingPunct="1">
              <a:spcBef>
                <a:spcPct val="50000"/>
              </a:spcBef>
            </a:pPr>
            <a:r>
              <a:rPr lang="zh-CN" altLang="en-US">
                <a:solidFill>
                  <a:srgbClr val="FF0000"/>
                </a:solidFill>
              </a:rPr>
              <a:t>但新元素放在阴影</a:t>
            </a:r>
            <a:br>
              <a:rPr lang="zh-CN" altLang="en-US">
                <a:solidFill>
                  <a:srgbClr val="FF0000"/>
                </a:solidFill>
              </a:rPr>
            </a:br>
            <a:r>
              <a:rPr lang="zh-CN" altLang="en-US">
                <a:solidFill>
                  <a:srgbClr val="FF0000"/>
                </a:solidFill>
              </a:rPr>
              <a:t>位置，可能不符合</a:t>
            </a:r>
            <a:br>
              <a:rPr lang="zh-CN" altLang="en-US">
                <a:solidFill>
                  <a:srgbClr val="FF0000"/>
                </a:solidFill>
              </a:rPr>
            </a:br>
            <a:r>
              <a:rPr lang="zh-CN" altLang="en-US">
                <a:solidFill>
                  <a:srgbClr val="FF0000"/>
                </a:solidFill>
              </a:rPr>
              <a:t>堆的特性</a:t>
            </a:r>
          </a:p>
        </p:txBody>
      </p:sp>
    </p:spTree>
    <p:extLst>
      <p:ext uri="{BB962C8B-B14F-4D97-AF65-F5344CB8AC3E}">
        <p14:creationId xmlns:p14="http://schemas.microsoft.com/office/powerpoint/2010/main" val="35264530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6" descr="C:\Documents and Settings\Administrator\My Documents\wg\教学\数据结构\lecture\pictures\9\heapins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09800"/>
            <a:ext cx="8650288" cy="204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2"/>
          <p:cNvSpPr>
            <a:spLocks noGrp="1" noChangeArrowheads="1"/>
          </p:cNvSpPr>
          <p:nvPr>
            <p:ph type="title"/>
          </p:nvPr>
        </p:nvSpPr>
        <p:spPr/>
        <p:txBody>
          <a:bodyPr/>
          <a:lstStyle/>
          <a:p>
            <a:r>
              <a:rPr lang="zh-CN" altLang="en-US" smtClean="0"/>
              <a:t>上移重整堆</a:t>
            </a:r>
          </a:p>
        </p:txBody>
      </p:sp>
      <p:sp>
        <p:nvSpPr>
          <p:cNvPr id="41988" name="Text Box 4"/>
          <p:cNvSpPr txBox="1">
            <a:spLocks noChangeArrowheads="1"/>
          </p:cNvSpPr>
          <p:nvPr/>
        </p:nvSpPr>
        <p:spPr bwMode="ltGray">
          <a:xfrm>
            <a:off x="3352800" y="3962400"/>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最坏情况</a:t>
            </a:r>
            <a:r>
              <a:rPr lang="en-US" altLang="zh-CN">
                <a:solidFill>
                  <a:srgbClr val="FF0000"/>
                </a:solidFill>
              </a:rPr>
              <a:t>O(log</a:t>
            </a:r>
            <a:r>
              <a:rPr lang="en-US" altLang="zh-CN" baseline="-25000">
                <a:solidFill>
                  <a:srgbClr val="FF0000"/>
                </a:solidFill>
              </a:rPr>
              <a:t>2</a:t>
            </a:r>
            <a:r>
              <a:rPr lang="en-US" altLang="zh-CN">
                <a:solidFill>
                  <a:srgbClr val="FF0000"/>
                </a:solidFill>
              </a:rPr>
              <a:t>n)</a:t>
            </a:r>
          </a:p>
        </p:txBody>
      </p:sp>
      <p:sp>
        <p:nvSpPr>
          <p:cNvPr id="41989" name="Text Box 5"/>
          <p:cNvSpPr txBox="1">
            <a:spLocks noChangeArrowheads="1"/>
          </p:cNvSpPr>
          <p:nvPr/>
        </p:nvSpPr>
        <p:spPr bwMode="ltGray">
          <a:xfrm>
            <a:off x="3429000" y="1295400"/>
            <a:ext cx="28956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新元素向上移动（与父节点交换）</a:t>
            </a:r>
            <a:br>
              <a:rPr lang="zh-CN" altLang="en-US">
                <a:solidFill>
                  <a:srgbClr val="FF0000"/>
                </a:solidFill>
              </a:rPr>
            </a:br>
            <a:r>
              <a:rPr lang="zh-CN" altLang="en-US">
                <a:solidFill>
                  <a:srgbClr val="FF0000"/>
                </a:solidFill>
              </a:rPr>
              <a:t>重复此过程，直到到达某个位置时符合堆的特性为止</a:t>
            </a:r>
          </a:p>
        </p:txBody>
      </p:sp>
    </p:spTree>
    <p:extLst>
      <p:ext uri="{BB962C8B-B14F-4D97-AF65-F5344CB8AC3E}">
        <p14:creationId xmlns:p14="http://schemas.microsoft.com/office/powerpoint/2010/main" val="28582891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主要内容</a:t>
            </a:r>
          </a:p>
        </p:txBody>
      </p:sp>
      <p:sp>
        <p:nvSpPr>
          <p:cNvPr id="25603" name="内容占位符 2"/>
          <p:cNvSpPr>
            <a:spLocks noGrp="1"/>
          </p:cNvSpPr>
          <p:nvPr>
            <p:ph idx="1"/>
          </p:nvPr>
        </p:nvSpPr>
        <p:spPr/>
        <p:txBody>
          <a:bodyPr/>
          <a:lstStyle/>
          <a:p>
            <a:pPr>
              <a:defRPr/>
            </a:pPr>
            <a:r>
              <a:rPr lang="zh-CN" altLang="en-US" dirty="0" smtClean="0">
                <a:solidFill>
                  <a:srgbClr val="FF0000"/>
                </a:solidFill>
              </a:rPr>
              <a:t>优先队列</a:t>
            </a:r>
            <a:r>
              <a:rPr lang="en-US" altLang="zh-CN" dirty="0" smtClean="0">
                <a:solidFill>
                  <a:srgbClr val="FF0000"/>
                </a:solidFill>
              </a:rPr>
              <a:t>ADT</a:t>
            </a:r>
          </a:p>
          <a:p>
            <a:pPr>
              <a:defRPr/>
            </a:pPr>
            <a:r>
              <a:rPr lang="zh-CN" altLang="en-US" dirty="0" smtClean="0"/>
              <a:t>堆及堆排序</a:t>
            </a:r>
            <a:endParaRPr lang="en-US" altLang="zh-CN" dirty="0" smtClean="0"/>
          </a:p>
          <a:p>
            <a:pPr>
              <a:defRPr/>
            </a:pPr>
            <a:r>
              <a:rPr lang="zh-CN" altLang="en-US" dirty="0" smtClean="0">
                <a:solidFill>
                  <a:schemeClr val="bg1">
                    <a:lumMod val="75000"/>
                  </a:schemeClr>
                </a:solidFill>
              </a:rPr>
              <a:t>左高树</a:t>
            </a:r>
            <a:endParaRPr lang="en-US" altLang="zh-CN" dirty="0" smtClean="0">
              <a:solidFill>
                <a:schemeClr val="bg1">
                  <a:lumMod val="75000"/>
                </a:schemeClr>
              </a:solidFill>
            </a:endParaRPr>
          </a:p>
          <a:p>
            <a:pPr>
              <a:defRPr/>
            </a:pPr>
            <a:r>
              <a:rPr lang="zh-CN" altLang="en-US" dirty="0" smtClean="0"/>
              <a:t>霍夫曼编码</a:t>
            </a:r>
          </a:p>
        </p:txBody>
      </p:sp>
      <p:sp>
        <p:nvSpPr>
          <p:cNvPr id="2458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34A6A65-C0F8-4E48-9AC8-6A65D4EBE33D}" type="slidenum">
              <a:rPr lang="en-US" altLang="en-US">
                <a:solidFill>
                  <a:srgbClr val="4B4B4B"/>
                </a:solidFill>
              </a:rPr>
              <a:pPr eaLnBrk="1" hangingPunct="1"/>
              <a:t>2</a:t>
            </a:fld>
            <a:endParaRPr lang="en-US" altLang="en-US">
              <a:solidFill>
                <a:srgbClr val="4B4B4B"/>
              </a:solidFill>
            </a:endParaRPr>
          </a:p>
        </p:txBody>
      </p:sp>
      <p:pic>
        <p:nvPicPr>
          <p:cNvPr id="24581" name="Picture 7" descr="C:\Users\Yang Jufeng\AppData\Local\Microsoft\Windows\Temporary Internet Files\Content.IE5\QLG5YSA4\MP900384835[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0992" y="1870077"/>
            <a:ext cx="8223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7" descr="C:\Users\Yang Jufeng\AppData\Local\Microsoft\Windows\Temporary Internet Files\Content.IE5\QLG5YSA4\MP900384835[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0991" y="3123407"/>
            <a:ext cx="8223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323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smtClean="0"/>
              <a:t>插入函数</a:t>
            </a:r>
          </a:p>
        </p:txBody>
      </p:sp>
      <p:sp>
        <p:nvSpPr>
          <p:cNvPr id="43011" name="Rectangle 3"/>
          <p:cNvSpPr>
            <a:spLocks noGrp="1" noChangeArrowheads="1"/>
          </p:cNvSpPr>
          <p:nvPr>
            <p:ph type="body" idx="1"/>
          </p:nvPr>
        </p:nvSpPr>
        <p:spPr/>
        <p:txBody>
          <a:bodyPr/>
          <a:lstStyle/>
          <a:p>
            <a:pPr>
              <a:spcBef>
                <a:spcPct val="10000"/>
              </a:spcBef>
              <a:buClrTx/>
              <a:buFontTx/>
              <a:buNone/>
            </a:pPr>
            <a:r>
              <a:rPr lang="en-US" altLang="zh-CN" sz="2400" smtClean="0">
                <a:solidFill>
                  <a:srgbClr val="0000FF"/>
                </a:solidFill>
                <a:latin typeface="Tahoma" panose="020B0604030504040204" pitchFamily="34" charset="0"/>
              </a:rPr>
              <a:t>template&lt;class T&gt;</a:t>
            </a:r>
          </a:p>
          <a:p>
            <a:pPr>
              <a:spcBef>
                <a:spcPct val="10000"/>
              </a:spcBef>
              <a:buClrTx/>
              <a:buFontTx/>
              <a:buNone/>
            </a:pPr>
            <a:r>
              <a:rPr lang="en-US" altLang="zh-CN" sz="2400" smtClean="0">
                <a:solidFill>
                  <a:srgbClr val="0000FF"/>
                </a:solidFill>
                <a:latin typeface="Tahoma" panose="020B0604030504040204" pitchFamily="34" charset="0"/>
              </a:rPr>
              <a:t>MaxHeap&lt;T&gt;&amp; MaxHeap&lt;T&gt;::Insert(const T&amp; x)</a:t>
            </a:r>
          </a:p>
          <a:p>
            <a:pPr>
              <a:spcBef>
                <a:spcPct val="10000"/>
              </a:spcBef>
              <a:buClrTx/>
              <a:buFontTx/>
              <a:buNone/>
            </a:pPr>
            <a:r>
              <a:rPr lang="en-US" altLang="zh-CN" sz="2400" smtClean="0">
                <a:solidFill>
                  <a:srgbClr val="0000FF"/>
                </a:solidFill>
                <a:latin typeface="Tahoma" panose="020B0604030504040204" pitchFamily="34" charset="0"/>
              </a:rPr>
              <a:t>{</a:t>
            </a:r>
            <a:r>
              <a:rPr lang="en-US" altLang="zh-CN" sz="2400" smtClean="0">
                <a:solidFill>
                  <a:srgbClr val="008000"/>
                </a:solidFill>
                <a:latin typeface="Tahoma" panose="020B0604030504040204" pitchFamily="34" charset="0"/>
              </a:rPr>
              <a:t>// Insert x into the max heap.</a:t>
            </a:r>
          </a:p>
          <a:p>
            <a:pPr>
              <a:spcBef>
                <a:spcPct val="10000"/>
              </a:spcBef>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if (CurrentSize == MaxSize)</a:t>
            </a:r>
          </a:p>
          <a:p>
            <a:pPr>
              <a:spcBef>
                <a:spcPct val="10000"/>
              </a:spcBef>
              <a:buClrTx/>
              <a:buFontTx/>
              <a:buNone/>
            </a:pPr>
            <a:r>
              <a:rPr lang="en-US" altLang="zh-CN" sz="2400" smtClean="0">
                <a:solidFill>
                  <a:srgbClr val="0000FF"/>
                </a:solidFill>
                <a:latin typeface="Tahoma" panose="020B0604030504040204" pitchFamily="34" charset="0"/>
              </a:rPr>
              <a:t>      throw NoMem(); </a:t>
            </a:r>
            <a:r>
              <a:rPr lang="en-US" altLang="zh-CN" sz="2400" smtClean="0">
                <a:solidFill>
                  <a:srgbClr val="008000"/>
                </a:solidFill>
                <a:latin typeface="Tahoma" panose="020B0604030504040204" pitchFamily="34" charset="0"/>
              </a:rPr>
              <a:t>// no space</a:t>
            </a:r>
          </a:p>
          <a:p>
            <a:pPr>
              <a:spcBef>
                <a:spcPct val="10000"/>
              </a:spcBef>
              <a:buClrTx/>
              <a:buFontTx/>
              <a:buNone/>
            </a:pPr>
            <a:endParaRPr lang="en-US" altLang="zh-CN" sz="2400" smtClean="0">
              <a:solidFill>
                <a:srgbClr val="008000"/>
              </a:solidFill>
              <a:latin typeface="Tahoma" panose="020B0604030504040204" pitchFamily="34" charset="0"/>
            </a:endParaRPr>
          </a:p>
          <a:p>
            <a:pPr>
              <a:spcBef>
                <a:spcPct val="10000"/>
              </a:spcBef>
              <a:buClrTx/>
              <a:buFontTx/>
              <a:buNone/>
            </a:pPr>
            <a:r>
              <a:rPr lang="en-US" altLang="zh-CN" sz="2400" smtClean="0">
                <a:solidFill>
                  <a:srgbClr val="008000"/>
                </a:solidFill>
                <a:latin typeface="Tahoma" panose="020B0604030504040204" pitchFamily="34" charset="0"/>
              </a:rPr>
              <a:t>   // </a:t>
            </a:r>
            <a:r>
              <a:rPr lang="zh-CN" altLang="en-US" sz="2400" smtClean="0">
                <a:solidFill>
                  <a:srgbClr val="008000"/>
                </a:solidFill>
                <a:latin typeface="Tahoma" panose="020B0604030504040204" pitchFamily="34" charset="0"/>
              </a:rPr>
              <a:t>寻找新元素</a:t>
            </a:r>
            <a:r>
              <a:rPr lang="en-US" altLang="zh-CN" sz="2400" smtClean="0">
                <a:solidFill>
                  <a:srgbClr val="008000"/>
                </a:solidFill>
                <a:latin typeface="Tahoma" panose="020B0604030504040204" pitchFamily="34" charset="0"/>
              </a:rPr>
              <a:t>x</a:t>
            </a:r>
            <a:r>
              <a:rPr lang="zh-CN" altLang="en-US" sz="2400" smtClean="0">
                <a:solidFill>
                  <a:srgbClr val="008000"/>
                </a:solidFill>
                <a:latin typeface="Tahoma" panose="020B0604030504040204" pitchFamily="34" charset="0"/>
              </a:rPr>
              <a:t>的位置</a:t>
            </a:r>
          </a:p>
          <a:p>
            <a:pPr>
              <a:spcBef>
                <a:spcPct val="10000"/>
              </a:spcBef>
              <a:buClrTx/>
              <a:buFontTx/>
              <a:buNone/>
            </a:pPr>
            <a:r>
              <a:rPr lang="zh-CN" altLang="en-US" sz="2400" smtClean="0">
                <a:solidFill>
                  <a:srgbClr val="008000"/>
                </a:solidFill>
                <a:latin typeface="Tahoma" panose="020B0604030504040204" pitchFamily="34" charset="0"/>
              </a:rPr>
              <a:t>   </a:t>
            </a:r>
            <a:r>
              <a:rPr lang="en-US" altLang="zh-CN" sz="2400" smtClean="0">
                <a:solidFill>
                  <a:srgbClr val="008000"/>
                </a:solidFill>
                <a:latin typeface="Tahoma" panose="020B0604030504040204" pitchFamily="34" charset="0"/>
              </a:rPr>
              <a:t>// i——</a:t>
            </a:r>
            <a:r>
              <a:rPr lang="zh-CN" altLang="en-US" sz="2400" smtClean="0">
                <a:solidFill>
                  <a:srgbClr val="008000"/>
                </a:solidFill>
                <a:latin typeface="Tahoma" panose="020B0604030504040204" pitchFamily="34" charset="0"/>
              </a:rPr>
              <a:t>初始为新叶节点的位置，逐层向上，寻找最终位置</a:t>
            </a:r>
          </a:p>
          <a:p>
            <a:pPr>
              <a:spcBef>
                <a:spcPct val="10000"/>
              </a:spcBef>
              <a:buClrTx/>
              <a:buFontTx/>
              <a:buNone/>
            </a:pPr>
            <a:r>
              <a:rPr lang="zh-CN" altLang="en-US"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int i = ++CurrentSize;</a:t>
            </a:r>
          </a:p>
          <a:p>
            <a:pPr>
              <a:spcBef>
                <a:spcPct val="10000"/>
              </a:spcBef>
              <a:buClrTx/>
              <a:buFontTx/>
              <a:buNone/>
            </a:pPr>
            <a:r>
              <a:rPr lang="en-US" altLang="zh-CN" sz="2400" smtClean="0">
                <a:solidFill>
                  <a:srgbClr val="0000FF"/>
                </a:solidFill>
                <a:latin typeface="Tahoma" panose="020B0604030504040204" pitchFamily="34" charset="0"/>
              </a:rPr>
              <a:t>   </a:t>
            </a:r>
            <a:endParaRPr lang="en-US" altLang="zh-CN" smtClean="0"/>
          </a:p>
        </p:txBody>
      </p:sp>
    </p:spTree>
    <p:extLst>
      <p:ext uri="{BB962C8B-B14F-4D97-AF65-F5344CB8AC3E}">
        <p14:creationId xmlns:p14="http://schemas.microsoft.com/office/powerpoint/2010/main" val="16239276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smtClean="0"/>
              <a:t>插入函数（续）</a:t>
            </a:r>
          </a:p>
        </p:txBody>
      </p:sp>
      <p:sp>
        <p:nvSpPr>
          <p:cNvPr id="44035" name="Rectangle 3"/>
          <p:cNvSpPr>
            <a:spLocks noGrp="1" noChangeArrowheads="1"/>
          </p:cNvSpPr>
          <p:nvPr>
            <p:ph type="body" idx="1"/>
          </p:nvPr>
        </p:nvSpPr>
        <p:spPr/>
        <p:txBody>
          <a:bodyPr/>
          <a:lstStyle/>
          <a:p>
            <a:pPr>
              <a:spcBef>
                <a:spcPct val="10000"/>
              </a:spcBef>
              <a:buClrTx/>
              <a:buFontTx/>
              <a:buNone/>
            </a:pPr>
            <a:r>
              <a:rPr lang="en-US" altLang="zh-CN" sz="2400" smtClean="0">
                <a:solidFill>
                  <a:srgbClr val="0000FF"/>
                </a:solidFill>
                <a:latin typeface="Tahoma" panose="020B0604030504040204" pitchFamily="34" charset="0"/>
              </a:rPr>
              <a:t>     while (i != 1 &amp;&amp; x &gt; heap[i/2]) {</a:t>
            </a:r>
          </a:p>
          <a:p>
            <a:pPr>
              <a:spcBef>
                <a:spcPct val="10000"/>
              </a:spcBef>
              <a:buClrTx/>
              <a:buFontTx/>
              <a:buNone/>
            </a:pPr>
            <a:r>
              <a:rPr lang="en-US" altLang="zh-CN" sz="2400" smtClean="0">
                <a:solidFill>
                  <a:srgbClr val="0000FF"/>
                </a:solidFill>
                <a:latin typeface="Tahoma" panose="020B0604030504040204" pitchFamily="34" charset="0"/>
              </a:rPr>
              <a:t>      </a:t>
            </a:r>
            <a:r>
              <a:rPr lang="en-US" altLang="zh-CN" sz="2400" smtClean="0">
                <a:solidFill>
                  <a:srgbClr val="008000"/>
                </a:solidFill>
                <a:latin typeface="Tahoma" panose="020B0604030504040204" pitchFamily="34" charset="0"/>
              </a:rPr>
              <a:t>// i</a:t>
            </a:r>
            <a:r>
              <a:rPr lang="zh-CN" altLang="en-US" sz="2400" smtClean="0">
                <a:solidFill>
                  <a:srgbClr val="008000"/>
                </a:solidFill>
                <a:latin typeface="Tahoma" panose="020B0604030504040204" pitchFamily="34" charset="0"/>
              </a:rPr>
              <a:t>不是根节点，且其值大于父节点的值，需要继续调整</a:t>
            </a:r>
          </a:p>
          <a:p>
            <a:pPr>
              <a:spcBef>
                <a:spcPct val="10000"/>
              </a:spcBef>
              <a:buClrTx/>
              <a:buFontTx/>
              <a:buNone/>
            </a:pPr>
            <a:r>
              <a:rPr lang="zh-CN" altLang="en-US"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heap[i] = heap[i/2];</a:t>
            </a:r>
            <a:r>
              <a:rPr lang="en-US" altLang="zh-CN" sz="2400" smtClean="0">
                <a:solidFill>
                  <a:srgbClr val="008000"/>
                </a:solidFill>
                <a:latin typeface="Tahoma" panose="020B0604030504040204" pitchFamily="34" charset="0"/>
              </a:rPr>
              <a:t> // </a:t>
            </a:r>
            <a:r>
              <a:rPr lang="zh-CN" altLang="en-US" sz="2400" smtClean="0">
                <a:solidFill>
                  <a:srgbClr val="008000"/>
                </a:solidFill>
                <a:latin typeface="Tahoma" panose="020B0604030504040204" pitchFamily="34" charset="0"/>
              </a:rPr>
              <a:t>父节点下降</a:t>
            </a:r>
          </a:p>
          <a:p>
            <a:pPr>
              <a:spcBef>
                <a:spcPct val="10000"/>
              </a:spcBef>
              <a:buClrTx/>
              <a:buFontTx/>
              <a:buNone/>
            </a:pPr>
            <a:r>
              <a:rPr lang="zh-CN" altLang="en-US" sz="2400" smtClean="0">
                <a:solidFill>
                  <a:srgbClr val="0000FF"/>
                </a:solidFill>
                <a:latin typeface="Tahoma" panose="020B0604030504040204" pitchFamily="34" charset="0"/>
              </a:rPr>
              <a:t>      </a:t>
            </a:r>
            <a:r>
              <a:rPr lang="en-US" altLang="zh-CN" sz="2400" smtClean="0">
                <a:solidFill>
                  <a:srgbClr val="0000FF"/>
                </a:solidFill>
                <a:latin typeface="Tahoma" panose="020B0604030504040204" pitchFamily="34" charset="0"/>
              </a:rPr>
              <a:t>i /= 2;</a:t>
            </a:r>
            <a:r>
              <a:rPr lang="en-US" altLang="zh-CN" sz="2400" smtClean="0">
                <a:solidFill>
                  <a:srgbClr val="008000"/>
                </a:solidFill>
                <a:latin typeface="Tahoma" panose="020B0604030504040204" pitchFamily="34" charset="0"/>
              </a:rPr>
              <a:t>              // </a:t>
            </a:r>
            <a:r>
              <a:rPr lang="zh-CN" altLang="en-US" sz="2400" smtClean="0">
                <a:solidFill>
                  <a:srgbClr val="008000"/>
                </a:solidFill>
                <a:latin typeface="Tahoma" panose="020B0604030504040204" pitchFamily="34" charset="0"/>
              </a:rPr>
              <a:t>继续向上，搜寻正确位置</a:t>
            </a:r>
          </a:p>
          <a:p>
            <a:pPr>
              <a:spcBef>
                <a:spcPct val="10000"/>
              </a:spcBef>
              <a:buClrTx/>
              <a:buFontTx/>
              <a:buNone/>
            </a:pPr>
            <a:r>
              <a:rPr lang="zh-CN" altLang="en-US" sz="2400" smtClean="0">
                <a:solidFill>
                  <a:srgbClr val="0000FF"/>
                </a:solidFill>
                <a:latin typeface="Tahoma" panose="020B0604030504040204" pitchFamily="34" charset="0"/>
              </a:rPr>
              <a:t>      </a:t>
            </a:r>
            <a:r>
              <a:rPr lang="en-US" altLang="zh-CN" sz="2400" smtClean="0">
                <a:solidFill>
                  <a:srgbClr val="0000FF"/>
                </a:solidFill>
                <a:latin typeface="Tahoma" panose="020B0604030504040204" pitchFamily="34" charset="0"/>
              </a:rPr>
              <a:t>}</a:t>
            </a:r>
          </a:p>
          <a:p>
            <a:pPr>
              <a:spcBef>
                <a:spcPct val="10000"/>
              </a:spcBef>
              <a:buClrTx/>
              <a:buFontTx/>
              <a:buNone/>
            </a:pP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heap[i] = x;</a:t>
            </a:r>
          </a:p>
          <a:p>
            <a:pPr>
              <a:spcBef>
                <a:spcPct val="10000"/>
              </a:spcBef>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return *this;</a:t>
            </a:r>
          </a:p>
          <a:p>
            <a:pPr>
              <a:spcBef>
                <a:spcPct val="10000"/>
              </a:spcBef>
              <a:buClrTx/>
              <a:buFontTx/>
              <a:buNone/>
            </a:pPr>
            <a:r>
              <a:rPr lang="en-US" altLang="zh-CN" sz="2400" smtClean="0">
                <a:solidFill>
                  <a:srgbClr val="0000FF"/>
                </a:solidFill>
                <a:latin typeface="Tahoma" panose="020B0604030504040204" pitchFamily="34" charset="0"/>
              </a:rPr>
              <a:t>}</a:t>
            </a:r>
            <a:endParaRPr lang="en-US" altLang="zh-CN" smtClean="0"/>
          </a:p>
        </p:txBody>
      </p:sp>
      <p:sp>
        <p:nvSpPr>
          <p:cNvPr id="44036" name="Text Box 4"/>
          <p:cNvSpPr txBox="1">
            <a:spLocks noChangeArrowheads="1"/>
          </p:cNvSpPr>
          <p:nvPr/>
        </p:nvSpPr>
        <p:spPr bwMode="ltGray">
          <a:xfrm>
            <a:off x="4648200" y="36576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chemeClr val="hlink"/>
                </a:solidFill>
              </a:rPr>
              <a:t>O(logn)</a:t>
            </a:r>
          </a:p>
        </p:txBody>
      </p:sp>
    </p:spTree>
    <p:extLst>
      <p:ext uri="{BB962C8B-B14F-4D97-AF65-F5344CB8AC3E}">
        <p14:creationId xmlns:p14="http://schemas.microsoft.com/office/powerpoint/2010/main" val="32551766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smtClean="0"/>
              <a:t>删除操作</a:t>
            </a:r>
          </a:p>
        </p:txBody>
      </p:sp>
      <p:pic>
        <p:nvPicPr>
          <p:cNvPr id="45059" name="Picture 5" descr="C:\Documents and Settings\Administrator\My Documents\wg\教学\数据结构\lecture\pictures\9\heapdel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981200"/>
            <a:ext cx="3733800" cy="240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6" descr="C:\Documents and Settings\Administrator\My Documents\wg\教学\数据结构\lecture\pictures\9\heapdel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981200"/>
            <a:ext cx="3810000"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Text Box 7"/>
          <p:cNvSpPr txBox="1">
            <a:spLocks noChangeArrowheads="1"/>
          </p:cNvSpPr>
          <p:nvPr/>
        </p:nvSpPr>
        <p:spPr bwMode="ltGray">
          <a:xfrm>
            <a:off x="3352800" y="1266825"/>
            <a:ext cx="3124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删除根－最大优先级保持完全二叉树结构</a:t>
            </a:r>
            <a:br>
              <a:rPr lang="zh-CN" altLang="en-US">
                <a:solidFill>
                  <a:srgbClr val="FF0000"/>
                </a:solidFill>
              </a:rPr>
            </a:br>
            <a:r>
              <a:rPr lang="zh-CN" altLang="en-US">
                <a:solidFill>
                  <a:srgbClr val="FF0000"/>
                </a:solidFill>
              </a:rPr>
              <a:t>最后一个元素</a:t>
            </a:r>
            <a:r>
              <a:rPr lang="zh-CN" altLang="en-US">
                <a:solidFill>
                  <a:srgbClr val="FF0000"/>
                </a:solidFill>
                <a:sym typeface="Wingdings" panose="05000000000000000000" pitchFamily="2" charset="2"/>
              </a:rPr>
              <a:t>根，</a:t>
            </a:r>
            <a:r>
              <a:rPr lang="zh-CN" altLang="en-US">
                <a:solidFill>
                  <a:srgbClr val="FF0000"/>
                </a:solidFill>
              </a:rPr>
              <a:t>形如右图</a:t>
            </a:r>
          </a:p>
        </p:txBody>
      </p:sp>
      <p:sp>
        <p:nvSpPr>
          <p:cNvPr id="45062" name="Text Box 9"/>
          <p:cNvSpPr txBox="1">
            <a:spLocks noChangeArrowheads="1"/>
          </p:cNvSpPr>
          <p:nvPr/>
        </p:nvSpPr>
        <p:spPr bwMode="ltGray">
          <a:xfrm>
            <a:off x="3352800" y="3476625"/>
            <a:ext cx="3124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可能不符合</a:t>
            </a:r>
            <a:br>
              <a:rPr lang="zh-CN" altLang="en-US">
                <a:solidFill>
                  <a:srgbClr val="FF0000"/>
                </a:solidFill>
              </a:rPr>
            </a:br>
            <a:r>
              <a:rPr lang="zh-CN" altLang="en-US">
                <a:solidFill>
                  <a:srgbClr val="FF0000"/>
                </a:solidFill>
              </a:rPr>
              <a:t>堆的特性</a:t>
            </a:r>
          </a:p>
        </p:txBody>
      </p:sp>
    </p:spTree>
    <p:extLst>
      <p:ext uri="{BB962C8B-B14F-4D97-AF65-F5344CB8AC3E}">
        <p14:creationId xmlns:p14="http://schemas.microsoft.com/office/powerpoint/2010/main" val="17228872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smtClean="0"/>
              <a:t>下降过程</a:t>
            </a:r>
          </a:p>
        </p:txBody>
      </p:sp>
      <p:pic>
        <p:nvPicPr>
          <p:cNvPr id="46083" name="Picture 4" descr="C:\Documents and Settings\Administrator\My Documents\wg\教学\数据结构\lecture\pictures\9\heapdel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8800"/>
            <a:ext cx="3810000" cy="243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4" name="Picture 6" descr="C:\Documents and Settings\Administrator\My Documents\wg\教学\数据结构\lecture\pictures\9\heapdel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752600"/>
            <a:ext cx="3962400" cy="258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Text Box 7"/>
          <p:cNvSpPr txBox="1">
            <a:spLocks noChangeArrowheads="1"/>
          </p:cNvSpPr>
          <p:nvPr/>
        </p:nvSpPr>
        <p:spPr bwMode="ltGray">
          <a:xfrm>
            <a:off x="3352800" y="1266825"/>
            <a:ext cx="3276600"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选取子节点中较大者与父节点交换</a:t>
            </a:r>
          </a:p>
          <a:p>
            <a:pPr eaLnBrk="1" hangingPunct="1">
              <a:spcBef>
                <a:spcPct val="50000"/>
              </a:spcBef>
            </a:pPr>
            <a:r>
              <a:rPr lang="zh-CN" altLang="en-US">
                <a:solidFill>
                  <a:srgbClr val="FF0000"/>
                </a:solidFill>
              </a:rPr>
              <a:t>重复，直至符合堆特性</a:t>
            </a:r>
          </a:p>
        </p:txBody>
      </p:sp>
      <p:sp>
        <p:nvSpPr>
          <p:cNvPr id="46086" name="Text Box 8"/>
          <p:cNvSpPr txBox="1">
            <a:spLocks noChangeArrowheads="1"/>
          </p:cNvSpPr>
          <p:nvPr/>
        </p:nvSpPr>
        <p:spPr bwMode="ltGray">
          <a:xfrm>
            <a:off x="2514600" y="3962400"/>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最坏情况</a:t>
            </a:r>
            <a:r>
              <a:rPr lang="en-US" altLang="zh-CN">
                <a:solidFill>
                  <a:srgbClr val="FF0000"/>
                </a:solidFill>
              </a:rPr>
              <a:t>O(log</a:t>
            </a:r>
            <a:r>
              <a:rPr lang="en-US" altLang="zh-CN" baseline="-25000">
                <a:solidFill>
                  <a:srgbClr val="FF0000"/>
                </a:solidFill>
              </a:rPr>
              <a:t>2</a:t>
            </a:r>
            <a:r>
              <a:rPr lang="en-US" altLang="zh-CN">
                <a:solidFill>
                  <a:srgbClr val="FF0000"/>
                </a:solidFill>
              </a:rPr>
              <a:t>n)</a:t>
            </a:r>
          </a:p>
        </p:txBody>
      </p:sp>
      <p:sp>
        <p:nvSpPr>
          <p:cNvPr id="46087" name="椭圆 6"/>
          <p:cNvSpPr>
            <a:spLocks noChangeArrowheads="1"/>
          </p:cNvSpPr>
          <p:nvPr/>
        </p:nvSpPr>
        <p:spPr bwMode="auto">
          <a:xfrm>
            <a:off x="4391025" y="4503738"/>
            <a:ext cx="539750" cy="539750"/>
          </a:xfrm>
          <a:prstGeom prst="ellipse">
            <a:avLst/>
          </a:prstGeom>
          <a:solidFill>
            <a:schemeClr val="accent2"/>
          </a:solidFill>
          <a:ln w="9525" algn="ctr">
            <a:solidFill>
              <a:schemeClr val="tx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46088" name="椭圆 7"/>
          <p:cNvSpPr>
            <a:spLocks noChangeArrowheads="1"/>
          </p:cNvSpPr>
          <p:nvPr/>
        </p:nvSpPr>
        <p:spPr bwMode="auto">
          <a:xfrm>
            <a:off x="3675063" y="5221288"/>
            <a:ext cx="539750" cy="539750"/>
          </a:xfrm>
          <a:prstGeom prst="ellipse">
            <a:avLst/>
          </a:prstGeom>
          <a:solidFill>
            <a:schemeClr val="bg1"/>
          </a:solidFill>
          <a:ln w="9525" algn="ctr">
            <a:solidFill>
              <a:schemeClr val="tx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46089" name="椭圆 8"/>
          <p:cNvSpPr>
            <a:spLocks noChangeArrowheads="1"/>
          </p:cNvSpPr>
          <p:nvPr/>
        </p:nvSpPr>
        <p:spPr bwMode="auto">
          <a:xfrm>
            <a:off x="5108575" y="5222875"/>
            <a:ext cx="539750" cy="539750"/>
          </a:xfrm>
          <a:prstGeom prst="ellipse">
            <a:avLst/>
          </a:prstGeom>
          <a:solidFill>
            <a:schemeClr val="bg1"/>
          </a:solidFill>
          <a:ln w="9525" algn="ctr">
            <a:solidFill>
              <a:schemeClr val="tx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46090" name="椭圆 9"/>
          <p:cNvSpPr>
            <a:spLocks noChangeArrowheads="1"/>
          </p:cNvSpPr>
          <p:nvPr/>
        </p:nvSpPr>
        <p:spPr bwMode="auto">
          <a:xfrm>
            <a:off x="2957513" y="5938838"/>
            <a:ext cx="539750" cy="539750"/>
          </a:xfrm>
          <a:prstGeom prst="ellipse">
            <a:avLst/>
          </a:prstGeom>
          <a:solidFill>
            <a:schemeClr val="bg1"/>
          </a:solidFill>
          <a:ln w="9525" algn="ctr">
            <a:solidFill>
              <a:schemeClr val="tx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cxnSp>
        <p:nvCxnSpPr>
          <p:cNvPr id="46091" name="直接箭头连接符 11"/>
          <p:cNvCxnSpPr>
            <a:cxnSpLocks noChangeShapeType="1"/>
          </p:cNvCxnSpPr>
          <p:nvPr/>
        </p:nvCxnSpPr>
        <p:spPr bwMode="auto">
          <a:xfrm>
            <a:off x="3854450" y="4684713"/>
            <a:ext cx="538163" cy="0"/>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46092" name="TextBox 13"/>
          <p:cNvSpPr txBox="1">
            <a:spLocks noChangeArrowheads="1"/>
          </p:cNvSpPr>
          <p:nvPr/>
        </p:nvSpPr>
        <p:spPr bwMode="auto">
          <a:xfrm>
            <a:off x="3495675" y="4505325"/>
            <a:ext cx="538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10</a:t>
            </a:r>
            <a:endParaRPr lang="zh-CN" altLang="en-US"/>
          </a:p>
        </p:txBody>
      </p:sp>
      <p:cxnSp>
        <p:nvCxnSpPr>
          <p:cNvPr id="46093" name="直接连接符 15"/>
          <p:cNvCxnSpPr>
            <a:cxnSpLocks noChangeShapeType="1"/>
            <a:stCxn id="46087" idx="3"/>
            <a:endCxn id="46088" idx="7"/>
          </p:cNvCxnSpPr>
          <p:nvPr/>
        </p:nvCxnSpPr>
        <p:spPr bwMode="auto">
          <a:xfrm rot="5400000">
            <a:off x="4134644" y="4964907"/>
            <a:ext cx="336550" cy="334962"/>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46094" name="直接连接符 19"/>
          <p:cNvCxnSpPr>
            <a:cxnSpLocks noChangeShapeType="1"/>
            <a:stCxn id="46088" idx="3"/>
            <a:endCxn id="46090" idx="7"/>
          </p:cNvCxnSpPr>
          <p:nvPr/>
        </p:nvCxnSpPr>
        <p:spPr bwMode="auto">
          <a:xfrm rot="5400000">
            <a:off x="3417888" y="5681663"/>
            <a:ext cx="336550" cy="33655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
        <p:nvSpPr>
          <p:cNvPr id="46095" name="TextBox 25"/>
          <p:cNvSpPr txBox="1">
            <a:spLocks noChangeArrowheads="1"/>
          </p:cNvSpPr>
          <p:nvPr/>
        </p:nvSpPr>
        <p:spPr bwMode="auto">
          <a:xfrm>
            <a:off x="3675063" y="5222875"/>
            <a:ext cx="538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15</a:t>
            </a:r>
            <a:endParaRPr lang="zh-CN" altLang="en-US" sz="2400"/>
          </a:p>
        </p:txBody>
      </p:sp>
      <p:sp>
        <p:nvSpPr>
          <p:cNvPr id="46096" name="TextBox 26"/>
          <p:cNvSpPr txBox="1">
            <a:spLocks noChangeArrowheads="1"/>
          </p:cNvSpPr>
          <p:nvPr/>
        </p:nvSpPr>
        <p:spPr bwMode="auto">
          <a:xfrm>
            <a:off x="2957513" y="5940425"/>
            <a:ext cx="538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14</a:t>
            </a:r>
            <a:endParaRPr lang="zh-CN" altLang="en-US" sz="2400"/>
          </a:p>
        </p:txBody>
      </p:sp>
      <p:sp>
        <p:nvSpPr>
          <p:cNvPr id="46097" name="TextBox 27"/>
          <p:cNvSpPr txBox="1">
            <a:spLocks noChangeArrowheads="1"/>
          </p:cNvSpPr>
          <p:nvPr/>
        </p:nvSpPr>
        <p:spPr bwMode="auto">
          <a:xfrm>
            <a:off x="5110163" y="5222875"/>
            <a:ext cx="538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2</a:t>
            </a:r>
            <a:endParaRPr lang="zh-CN" altLang="en-US" sz="2400"/>
          </a:p>
        </p:txBody>
      </p:sp>
      <p:cxnSp>
        <p:nvCxnSpPr>
          <p:cNvPr id="46098" name="直接连接符 28"/>
          <p:cNvCxnSpPr>
            <a:cxnSpLocks noChangeShapeType="1"/>
            <a:stCxn id="46087" idx="5"/>
            <a:endCxn id="46089" idx="1"/>
          </p:cNvCxnSpPr>
          <p:nvPr/>
        </p:nvCxnSpPr>
        <p:spPr bwMode="auto">
          <a:xfrm rot="16200000" flipH="1">
            <a:off x="4850606" y="4964907"/>
            <a:ext cx="338137" cy="33655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
        <p:nvSpPr>
          <p:cNvPr id="46099" name="椭圆 32"/>
          <p:cNvSpPr>
            <a:spLocks noChangeArrowheads="1"/>
          </p:cNvSpPr>
          <p:nvPr/>
        </p:nvSpPr>
        <p:spPr bwMode="auto">
          <a:xfrm>
            <a:off x="7620000" y="4505325"/>
            <a:ext cx="539750" cy="539750"/>
          </a:xfrm>
          <a:prstGeom prst="ellipse">
            <a:avLst/>
          </a:prstGeom>
          <a:solidFill>
            <a:schemeClr val="accent2"/>
          </a:solidFill>
          <a:ln w="9525" algn="ctr">
            <a:solidFill>
              <a:schemeClr val="tx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46100" name="椭圆 33"/>
          <p:cNvSpPr>
            <a:spLocks noChangeArrowheads="1"/>
          </p:cNvSpPr>
          <p:nvPr/>
        </p:nvSpPr>
        <p:spPr bwMode="auto">
          <a:xfrm>
            <a:off x="6904038" y="5222875"/>
            <a:ext cx="539750" cy="539750"/>
          </a:xfrm>
          <a:prstGeom prst="ellipse">
            <a:avLst/>
          </a:prstGeom>
          <a:solidFill>
            <a:schemeClr val="bg1"/>
          </a:solidFill>
          <a:ln w="9525" algn="ctr">
            <a:solidFill>
              <a:schemeClr val="tx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46101" name="椭圆 34"/>
          <p:cNvSpPr>
            <a:spLocks noChangeArrowheads="1"/>
          </p:cNvSpPr>
          <p:nvPr/>
        </p:nvSpPr>
        <p:spPr bwMode="auto">
          <a:xfrm>
            <a:off x="8337550" y="5224463"/>
            <a:ext cx="539750" cy="539750"/>
          </a:xfrm>
          <a:prstGeom prst="ellipse">
            <a:avLst/>
          </a:prstGeom>
          <a:solidFill>
            <a:schemeClr val="bg1"/>
          </a:solidFill>
          <a:ln w="9525" algn="ctr">
            <a:solidFill>
              <a:schemeClr val="tx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46102" name="椭圆 35"/>
          <p:cNvSpPr>
            <a:spLocks noChangeArrowheads="1"/>
          </p:cNvSpPr>
          <p:nvPr/>
        </p:nvSpPr>
        <p:spPr bwMode="auto">
          <a:xfrm>
            <a:off x="6186488" y="5940425"/>
            <a:ext cx="539750" cy="539750"/>
          </a:xfrm>
          <a:prstGeom prst="ellipse">
            <a:avLst/>
          </a:prstGeom>
          <a:solidFill>
            <a:schemeClr val="bg1"/>
          </a:solidFill>
          <a:ln w="9525" algn="ctr">
            <a:solidFill>
              <a:schemeClr val="tx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cxnSp>
        <p:nvCxnSpPr>
          <p:cNvPr id="46103" name="直接连接符 38"/>
          <p:cNvCxnSpPr>
            <a:cxnSpLocks noChangeShapeType="1"/>
            <a:stCxn id="46099" idx="3"/>
            <a:endCxn id="46100" idx="7"/>
          </p:cNvCxnSpPr>
          <p:nvPr/>
        </p:nvCxnSpPr>
        <p:spPr bwMode="auto">
          <a:xfrm rot="5400000">
            <a:off x="7363619" y="4966494"/>
            <a:ext cx="336550" cy="334962"/>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46104" name="直接连接符 39"/>
          <p:cNvCxnSpPr>
            <a:cxnSpLocks noChangeShapeType="1"/>
            <a:stCxn id="46100" idx="3"/>
            <a:endCxn id="46102" idx="7"/>
          </p:cNvCxnSpPr>
          <p:nvPr/>
        </p:nvCxnSpPr>
        <p:spPr bwMode="auto">
          <a:xfrm rot="5400000">
            <a:off x="6646863" y="5683250"/>
            <a:ext cx="336550" cy="33655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
        <p:nvSpPr>
          <p:cNvPr id="46105" name="TextBox 40"/>
          <p:cNvSpPr txBox="1">
            <a:spLocks noChangeArrowheads="1"/>
          </p:cNvSpPr>
          <p:nvPr/>
        </p:nvSpPr>
        <p:spPr bwMode="auto">
          <a:xfrm>
            <a:off x="7621588" y="4505325"/>
            <a:ext cx="538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chemeClr val="bg1"/>
                </a:solidFill>
              </a:rPr>
              <a:t>15</a:t>
            </a:r>
            <a:endParaRPr lang="zh-CN" altLang="en-US" sz="2400">
              <a:solidFill>
                <a:schemeClr val="bg1"/>
              </a:solidFill>
            </a:endParaRPr>
          </a:p>
        </p:txBody>
      </p:sp>
      <p:sp>
        <p:nvSpPr>
          <p:cNvPr id="46106" name="TextBox 41"/>
          <p:cNvSpPr txBox="1">
            <a:spLocks noChangeArrowheads="1"/>
          </p:cNvSpPr>
          <p:nvPr/>
        </p:nvSpPr>
        <p:spPr bwMode="auto">
          <a:xfrm>
            <a:off x="6186488" y="5942013"/>
            <a:ext cx="5381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10</a:t>
            </a:r>
            <a:endParaRPr lang="zh-CN" altLang="en-US" sz="2400"/>
          </a:p>
        </p:txBody>
      </p:sp>
      <p:sp>
        <p:nvSpPr>
          <p:cNvPr id="46107" name="TextBox 42"/>
          <p:cNvSpPr txBox="1">
            <a:spLocks noChangeArrowheads="1"/>
          </p:cNvSpPr>
          <p:nvPr/>
        </p:nvSpPr>
        <p:spPr bwMode="auto">
          <a:xfrm>
            <a:off x="8339138" y="5224463"/>
            <a:ext cx="5381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2</a:t>
            </a:r>
            <a:endParaRPr lang="zh-CN" altLang="en-US" sz="2400"/>
          </a:p>
        </p:txBody>
      </p:sp>
      <p:cxnSp>
        <p:nvCxnSpPr>
          <p:cNvPr id="46108" name="直接连接符 43"/>
          <p:cNvCxnSpPr>
            <a:cxnSpLocks noChangeShapeType="1"/>
            <a:stCxn id="46099" idx="5"/>
            <a:endCxn id="46101" idx="1"/>
          </p:cNvCxnSpPr>
          <p:nvPr/>
        </p:nvCxnSpPr>
        <p:spPr bwMode="auto">
          <a:xfrm rot="16200000" flipH="1">
            <a:off x="8079581" y="4966494"/>
            <a:ext cx="338138" cy="33655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
        <p:nvSpPr>
          <p:cNvPr id="46109" name="TextBox 44"/>
          <p:cNvSpPr txBox="1">
            <a:spLocks noChangeArrowheads="1"/>
          </p:cNvSpPr>
          <p:nvPr/>
        </p:nvSpPr>
        <p:spPr bwMode="auto">
          <a:xfrm>
            <a:off x="6904038" y="5222875"/>
            <a:ext cx="538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14</a:t>
            </a:r>
            <a:endParaRPr lang="zh-CN" altLang="en-US" sz="2400"/>
          </a:p>
        </p:txBody>
      </p:sp>
    </p:spTree>
    <p:extLst>
      <p:ext uri="{BB962C8B-B14F-4D97-AF65-F5344CB8AC3E}">
        <p14:creationId xmlns:p14="http://schemas.microsoft.com/office/powerpoint/2010/main" val="17780633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smtClean="0"/>
              <a:t>删除函数</a:t>
            </a:r>
          </a:p>
        </p:txBody>
      </p:sp>
      <p:sp>
        <p:nvSpPr>
          <p:cNvPr id="47107" name="Rectangle 3"/>
          <p:cNvSpPr>
            <a:spLocks noGrp="1" noChangeArrowheads="1"/>
          </p:cNvSpPr>
          <p:nvPr>
            <p:ph type="body" idx="1"/>
          </p:nvPr>
        </p:nvSpPr>
        <p:spPr/>
        <p:txBody>
          <a:bodyPr/>
          <a:lstStyle/>
          <a:p>
            <a:pPr>
              <a:spcBef>
                <a:spcPct val="10000"/>
              </a:spcBef>
              <a:buClrTx/>
              <a:buFontTx/>
              <a:buNone/>
            </a:pPr>
            <a:r>
              <a:rPr lang="en-US" altLang="zh-CN" sz="2400" smtClean="0">
                <a:solidFill>
                  <a:srgbClr val="0000FF"/>
                </a:solidFill>
                <a:latin typeface="Tahoma" panose="020B0604030504040204" pitchFamily="34" charset="0"/>
              </a:rPr>
              <a:t>template&lt;class T&gt;</a:t>
            </a:r>
          </a:p>
          <a:p>
            <a:pPr>
              <a:spcBef>
                <a:spcPct val="10000"/>
              </a:spcBef>
              <a:buClrTx/>
              <a:buFontTx/>
              <a:buNone/>
            </a:pPr>
            <a:r>
              <a:rPr lang="en-US" altLang="zh-CN" sz="2400" smtClean="0">
                <a:solidFill>
                  <a:srgbClr val="0000FF"/>
                </a:solidFill>
                <a:latin typeface="Tahoma" panose="020B0604030504040204" pitchFamily="34" charset="0"/>
              </a:rPr>
              <a:t>MaxHeap&lt;T&gt;&amp; MaxHeap&lt;T&gt;::DeleteMax(T&amp; x)</a:t>
            </a:r>
          </a:p>
          <a:p>
            <a:pPr>
              <a:spcBef>
                <a:spcPct val="10000"/>
              </a:spcBef>
              <a:buClrTx/>
              <a:buFontTx/>
              <a:buNone/>
            </a:pPr>
            <a:r>
              <a:rPr lang="en-US" altLang="zh-CN" sz="2400" smtClean="0">
                <a:solidFill>
                  <a:srgbClr val="0000FF"/>
                </a:solidFill>
                <a:latin typeface="Tahoma" panose="020B0604030504040204" pitchFamily="34" charset="0"/>
              </a:rPr>
              <a:t>{</a:t>
            </a:r>
            <a:r>
              <a:rPr lang="en-US" altLang="zh-CN" sz="2400" smtClean="0">
                <a:solidFill>
                  <a:srgbClr val="008000"/>
                </a:solidFill>
                <a:latin typeface="Tahoma" panose="020B0604030504040204" pitchFamily="34" charset="0"/>
              </a:rPr>
              <a:t>// Set x to max element and delete max element from heap.</a:t>
            </a:r>
          </a:p>
          <a:p>
            <a:pPr>
              <a:spcBef>
                <a:spcPct val="10000"/>
              </a:spcBef>
              <a:buClrTx/>
              <a:buFontTx/>
              <a:buNone/>
            </a:pPr>
            <a:r>
              <a:rPr lang="en-US" altLang="zh-CN" sz="2400" smtClean="0">
                <a:solidFill>
                  <a:srgbClr val="008000"/>
                </a:solidFill>
                <a:latin typeface="Tahoma" panose="020B0604030504040204" pitchFamily="34" charset="0"/>
              </a:rPr>
              <a:t>   // check if heap is empty</a:t>
            </a:r>
          </a:p>
          <a:p>
            <a:pPr>
              <a:spcBef>
                <a:spcPct val="10000"/>
              </a:spcBef>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if (CurrentSize == 0)</a:t>
            </a:r>
          </a:p>
          <a:p>
            <a:pPr>
              <a:spcBef>
                <a:spcPct val="10000"/>
              </a:spcBef>
              <a:buClrTx/>
              <a:buFontTx/>
              <a:buNone/>
            </a:pPr>
            <a:r>
              <a:rPr lang="en-US" altLang="zh-CN" sz="2400" smtClean="0">
                <a:solidFill>
                  <a:srgbClr val="0000FF"/>
                </a:solidFill>
                <a:latin typeface="Tahoma" panose="020B0604030504040204" pitchFamily="34" charset="0"/>
              </a:rPr>
              <a:t>      throw OutOfBounds(); </a:t>
            </a:r>
            <a:r>
              <a:rPr lang="en-US" altLang="zh-CN" sz="2400" smtClean="0">
                <a:solidFill>
                  <a:srgbClr val="008000"/>
                </a:solidFill>
                <a:latin typeface="Tahoma" panose="020B0604030504040204" pitchFamily="34" charset="0"/>
              </a:rPr>
              <a:t>// empty</a:t>
            </a:r>
          </a:p>
          <a:p>
            <a:pPr>
              <a:spcBef>
                <a:spcPct val="10000"/>
              </a:spcBef>
              <a:buClrTx/>
              <a:buFontTx/>
              <a:buNone/>
            </a:pPr>
            <a:endParaRPr lang="en-US" altLang="zh-CN" sz="2400" smtClean="0">
              <a:solidFill>
                <a:srgbClr val="008000"/>
              </a:solidFill>
              <a:latin typeface="Tahoma" panose="020B0604030504040204" pitchFamily="34" charset="0"/>
            </a:endParaRPr>
          </a:p>
          <a:p>
            <a:pPr>
              <a:spcBef>
                <a:spcPct val="10000"/>
              </a:spcBef>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x = heap[1];</a:t>
            </a:r>
            <a:r>
              <a:rPr lang="en-US" altLang="zh-CN" sz="2400" smtClean="0">
                <a:solidFill>
                  <a:srgbClr val="008000"/>
                </a:solidFill>
                <a:latin typeface="Tahoma" panose="020B0604030504040204" pitchFamily="34" charset="0"/>
              </a:rPr>
              <a:t> // </a:t>
            </a:r>
            <a:r>
              <a:rPr lang="zh-CN" altLang="en-US" sz="2400" smtClean="0">
                <a:solidFill>
                  <a:srgbClr val="008000"/>
                </a:solidFill>
                <a:latin typeface="Tahoma" panose="020B0604030504040204" pitchFamily="34" charset="0"/>
              </a:rPr>
              <a:t>删除最大元素</a:t>
            </a:r>
          </a:p>
          <a:p>
            <a:pPr>
              <a:spcBef>
                <a:spcPct val="10000"/>
              </a:spcBef>
              <a:buClrTx/>
              <a:buFontTx/>
              <a:buNone/>
            </a:pPr>
            <a:endParaRPr lang="zh-CN" altLang="en-US" sz="2400" smtClean="0">
              <a:solidFill>
                <a:srgbClr val="008000"/>
              </a:solidFill>
              <a:latin typeface="Tahoma" panose="020B0604030504040204" pitchFamily="34" charset="0"/>
            </a:endParaRPr>
          </a:p>
          <a:p>
            <a:pPr>
              <a:spcBef>
                <a:spcPct val="10000"/>
              </a:spcBef>
              <a:buClrTx/>
              <a:buFontTx/>
              <a:buNone/>
            </a:pPr>
            <a:r>
              <a:rPr lang="zh-CN" altLang="en-US" sz="2400" smtClean="0">
                <a:solidFill>
                  <a:srgbClr val="008000"/>
                </a:solidFill>
                <a:latin typeface="Tahoma" panose="020B0604030504040204" pitchFamily="34" charset="0"/>
              </a:rPr>
              <a:t>   </a:t>
            </a:r>
          </a:p>
        </p:txBody>
      </p:sp>
    </p:spTree>
    <p:extLst>
      <p:ext uri="{BB962C8B-B14F-4D97-AF65-F5344CB8AC3E}">
        <p14:creationId xmlns:p14="http://schemas.microsoft.com/office/powerpoint/2010/main" val="9243748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smtClean="0"/>
              <a:t>删除函数（续）</a:t>
            </a:r>
          </a:p>
        </p:txBody>
      </p:sp>
      <p:sp>
        <p:nvSpPr>
          <p:cNvPr id="48131" name="Rectangle 3"/>
          <p:cNvSpPr>
            <a:spLocks noGrp="1" noChangeArrowheads="1"/>
          </p:cNvSpPr>
          <p:nvPr>
            <p:ph type="body" idx="1"/>
          </p:nvPr>
        </p:nvSpPr>
        <p:spPr/>
        <p:txBody>
          <a:bodyPr/>
          <a:lstStyle/>
          <a:p>
            <a:pPr>
              <a:spcBef>
                <a:spcPct val="10000"/>
              </a:spcBef>
              <a:buClrTx/>
              <a:buFontTx/>
              <a:buNone/>
            </a:pPr>
            <a:r>
              <a:rPr lang="en-US" altLang="zh-CN" sz="2000" smtClean="0">
                <a:solidFill>
                  <a:srgbClr val="008000"/>
                </a:solidFill>
                <a:latin typeface="Tahoma" panose="020B0604030504040204" pitchFamily="34" charset="0"/>
              </a:rPr>
              <a:t>   // </a:t>
            </a:r>
            <a:r>
              <a:rPr lang="zh-CN" altLang="en-US" sz="2000" smtClean="0">
                <a:solidFill>
                  <a:srgbClr val="008000"/>
                </a:solidFill>
                <a:latin typeface="Tahoma" panose="020B0604030504040204" pitchFamily="34" charset="0"/>
              </a:rPr>
              <a:t>重整堆</a:t>
            </a:r>
          </a:p>
          <a:p>
            <a:pPr>
              <a:spcBef>
                <a:spcPct val="10000"/>
              </a:spcBef>
              <a:buClrTx/>
              <a:buFontTx/>
              <a:buNone/>
            </a:pPr>
            <a:r>
              <a:rPr lang="zh-CN" altLang="en-US"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T y = heap[CurrentSize--];</a:t>
            </a:r>
            <a:r>
              <a:rPr lang="en-US" altLang="zh-CN" sz="2000" smtClean="0">
                <a:solidFill>
                  <a:srgbClr val="008000"/>
                </a:solidFill>
                <a:latin typeface="Tahoma" panose="020B0604030504040204" pitchFamily="34" charset="0"/>
              </a:rPr>
              <a:t> // </a:t>
            </a:r>
            <a:r>
              <a:rPr lang="zh-CN" altLang="en-US" sz="2000" smtClean="0">
                <a:solidFill>
                  <a:srgbClr val="008000"/>
                </a:solidFill>
                <a:latin typeface="Tahoma" panose="020B0604030504040204" pitchFamily="34" charset="0"/>
              </a:rPr>
              <a:t>取最后一个节点，从根开始重整</a:t>
            </a:r>
          </a:p>
          <a:p>
            <a:pPr>
              <a:spcBef>
                <a:spcPct val="10000"/>
              </a:spcBef>
              <a:buClrTx/>
              <a:buFontTx/>
              <a:buNone/>
            </a:pPr>
            <a:endParaRPr lang="zh-CN" altLang="en-US" sz="2000" smtClean="0">
              <a:solidFill>
                <a:srgbClr val="008000"/>
              </a:solidFill>
              <a:latin typeface="Tahoma" panose="020B0604030504040204" pitchFamily="34" charset="0"/>
            </a:endParaRPr>
          </a:p>
          <a:p>
            <a:pPr>
              <a:spcBef>
                <a:spcPct val="10000"/>
              </a:spcBef>
              <a:buClrTx/>
              <a:buFontTx/>
              <a:buNone/>
            </a:pPr>
            <a:r>
              <a:rPr lang="zh-CN" altLang="en-US" sz="2000" smtClean="0">
                <a:solidFill>
                  <a:srgbClr val="008000"/>
                </a:solidFill>
                <a:latin typeface="Tahoma" panose="020B0604030504040204" pitchFamily="34" charset="0"/>
              </a:rPr>
              <a:t>   </a:t>
            </a:r>
            <a:r>
              <a:rPr lang="en-US" altLang="zh-CN" sz="2000" smtClean="0">
                <a:solidFill>
                  <a:srgbClr val="008000"/>
                </a:solidFill>
                <a:latin typeface="Tahoma" panose="020B0604030504040204" pitchFamily="34" charset="0"/>
              </a:rPr>
              <a:t>// find place for y starting at root</a:t>
            </a:r>
          </a:p>
          <a:p>
            <a:pPr>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int i = 1,  </a:t>
            </a:r>
            <a:r>
              <a:rPr lang="en-US" altLang="zh-CN" sz="2000" smtClean="0">
                <a:solidFill>
                  <a:srgbClr val="008000"/>
                </a:solidFill>
                <a:latin typeface="Tahoma" panose="020B0604030504040204" pitchFamily="34" charset="0"/>
              </a:rPr>
              <a:t>// current node of heap</a:t>
            </a:r>
          </a:p>
          <a:p>
            <a:pPr>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ci = 2;</a:t>
            </a:r>
            <a:r>
              <a:rPr lang="en-US" altLang="zh-CN" sz="2000" smtClean="0">
                <a:solidFill>
                  <a:srgbClr val="008000"/>
                </a:solidFill>
                <a:latin typeface="Tahoma" panose="020B0604030504040204" pitchFamily="34" charset="0"/>
              </a:rPr>
              <a:t> // child of i</a:t>
            </a:r>
          </a:p>
          <a:p>
            <a:pPr>
              <a:spcBef>
                <a:spcPct val="10000"/>
              </a:spcBef>
              <a:buClrTx/>
              <a:buFontTx/>
              <a:buNone/>
            </a:pPr>
            <a:endParaRPr lang="en-US" altLang="zh-CN" sz="2000" smtClean="0">
              <a:solidFill>
                <a:srgbClr val="008000"/>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while (ci &lt;= CurrentSize) {</a:t>
            </a:r>
          </a:p>
          <a:p>
            <a:pPr>
              <a:spcBef>
                <a:spcPct val="10000"/>
              </a:spcBef>
              <a:buClrTx/>
              <a:buFontTx/>
              <a:buNone/>
            </a:pPr>
            <a:r>
              <a:rPr lang="en-US" altLang="zh-CN" sz="2000" smtClean="0">
                <a:solidFill>
                  <a:srgbClr val="0000FF"/>
                </a:solidFill>
                <a:latin typeface="Tahoma" panose="020B0604030504040204" pitchFamily="34" charset="0"/>
              </a:rPr>
              <a:t>      </a:t>
            </a:r>
            <a:r>
              <a:rPr lang="en-US" altLang="zh-CN" sz="2000" smtClean="0">
                <a:solidFill>
                  <a:srgbClr val="008000"/>
                </a:solidFill>
                <a:latin typeface="Tahoma" panose="020B0604030504040204" pitchFamily="34" charset="0"/>
              </a:rPr>
              <a:t>// </a:t>
            </a:r>
            <a:r>
              <a:rPr lang="zh-CN" altLang="en-US" sz="2000" smtClean="0">
                <a:solidFill>
                  <a:srgbClr val="008000"/>
                </a:solidFill>
                <a:latin typeface="Tahoma" panose="020B0604030504040204" pitchFamily="34" charset="0"/>
              </a:rPr>
              <a:t>使</a:t>
            </a:r>
            <a:r>
              <a:rPr lang="en-US" altLang="zh-CN" sz="2000" smtClean="0">
                <a:solidFill>
                  <a:srgbClr val="008000"/>
                </a:solidFill>
                <a:latin typeface="Tahoma" panose="020B0604030504040204" pitchFamily="34" charset="0"/>
              </a:rPr>
              <a:t>ci</a:t>
            </a:r>
            <a:r>
              <a:rPr lang="zh-CN" altLang="en-US" sz="2000" smtClean="0">
                <a:solidFill>
                  <a:srgbClr val="008000"/>
                </a:solidFill>
                <a:latin typeface="Tahoma" panose="020B0604030504040204" pitchFamily="34" charset="0"/>
              </a:rPr>
              <a:t>指向</a:t>
            </a:r>
            <a:r>
              <a:rPr lang="en-US" altLang="zh-CN" sz="2000" smtClean="0">
                <a:solidFill>
                  <a:srgbClr val="008000"/>
                </a:solidFill>
                <a:latin typeface="Tahoma" panose="020B0604030504040204" pitchFamily="34" charset="0"/>
              </a:rPr>
              <a:t>i</a:t>
            </a:r>
            <a:r>
              <a:rPr lang="zh-CN" altLang="en-US" sz="2000" smtClean="0">
                <a:solidFill>
                  <a:srgbClr val="008000"/>
                </a:solidFill>
                <a:latin typeface="Tahoma" panose="020B0604030504040204" pitchFamily="34" charset="0"/>
              </a:rPr>
              <a:t>的两个孩子中较大者</a:t>
            </a:r>
          </a:p>
          <a:p>
            <a:pPr>
              <a:spcBef>
                <a:spcPct val="10000"/>
              </a:spcBef>
              <a:buClrTx/>
              <a:buFontTx/>
              <a:buNone/>
            </a:pPr>
            <a:r>
              <a:rPr lang="zh-CN" altLang="en-US"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if (ci &lt; CurrentSize &amp;&amp; heap[ci] &lt; heap[ci+1])</a:t>
            </a:r>
          </a:p>
          <a:p>
            <a:pPr>
              <a:spcBef>
                <a:spcPct val="10000"/>
              </a:spcBef>
              <a:buClrTx/>
              <a:buFontTx/>
              <a:buNone/>
            </a:pPr>
            <a:r>
              <a:rPr lang="en-US" altLang="zh-CN" sz="2000" smtClean="0">
                <a:solidFill>
                  <a:srgbClr val="0000FF"/>
                </a:solidFill>
                <a:latin typeface="Tahoma" panose="020B0604030504040204" pitchFamily="34" charset="0"/>
              </a:rPr>
              <a:t>           ci++;</a:t>
            </a:r>
            <a:endParaRPr lang="en-US" altLang="zh-CN" sz="2000" smtClean="0">
              <a:solidFill>
                <a:srgbClr val="008000"/>
              </a:solidFill>
              <a:latin typeface="Tahoma" panose="020B0604030504040204" pitchFamily="34" charset="0"/>
            </a:endParaRPr>
          </a:p>
        </p:txBody>
      </p:sp>
    </p:spTree>
    <p:extLst>
      <p:ext uri="{BB962C8B-B14F-4D97-AF65-F5344CB8AC3E}">
        <p14:creationId xmlns:p14="http://schemas.microsoft.com/office/powerpoint/2010/main" val="28148742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smtClean="0"/>
              <a:t>删除函数（续）</a:t>
            </a:r>
          </a:p>
        </p:txBody>
      </p:sp>
      <p:sp>
        <p:nvSpPr>
          <p:cNvPr id="49155" name="Rectangle 3"/>
          <p:cNvSpPr>
            <a:spLocks noGrp="1" noChangeArrowheads="1"/>
          </p:cNvSpPr>
          <p:nvPr>
            <p:ph type="body" idx="1"/>
          </p:nvPr>
        </p:nvSpPr>
        <p:spPr/>
        <p:txBody>
          <a:bodyPr/>
          <a:lstStyle/>
          <a:p>
            <a:pPr>
              <a:spcBef>
                <a:spcPct val="10000"/>
              </a:spcBef>
              <a:buClrTx/>
              <a:buFontTx/>
              <a:buNone/>
            </a:pPr>
            <a:r>
              <a:rPr lang="en-US" altLang="zh-CN" sz="2000" smtClean="0">
                <a:solidFill>
                  <a:srgbClr val="008000"/>
                </a:solidFill>
                <a:latin typeface="Tahoma" panose="020B0604030504040204" pitchFamily="34" charset="0"/>
              </a:rPr>
              <a:t>// y</a:t>
            </a:r>
            <a:r>
              <a:rPr lang="zh-CN" altLang="en-US" sz="2000" smtClean="0">
                <a:solidFill>
                  <a:srgbClr val="008000"/>
                </a:solidFill>
                <a:latin typeface="Tahoma" panose="020B0604030504040204" pitchFamily="34" charset="0"/>
              </a:rPr>
              <a:t>的值大于等于孩子节点吗？</a:t>
            </a:r>
          </a:p>
          <a:p>
            <a:pPr>
              <a:spcBef>
                <a:spcPct val="10000"/>
              </a:spcBef>
              <a:buClrTx/>
              <a:buFontTx/>
              <a:buNone/>
            </a:pPr>
            <a:r>
              <a:rPr lang="zh-CN" altLang="en-US"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if (y &gt;= heap[ci]) break;   </a:t>
            </a:r>
            <a:r>
              <a:rPr lang="en-US" altLang="zh-CN" sz="2000" smtClean="0">
                <a:solidFill>
                  <a:srgbClr val="008000"/>
                </a:solidFill>
                <a:latin typeface="Tahoma" panose="020B0604030504040204" pitchFamily="34" charset="0"/>
              </a:rPr>
              <a:t>// </a:t>
            </a:r>
            <a:r>
              <a:rPr lang="zh-CN" altLang="en-US" sz="2000" smtClean="0">
                <a:solidFill>
                  <a:srgbClr val="008000"/>
                </a:solidFill>
                <a:latin typeface="Tahoma" panose="020B0604030504040204" pitchFamily="34" charset="0"/>
              </a:rPr>
              <a:t>是，</a:t>
            </a:r>
            <a:r>
              <a:rPr lang="en-US" altLang="zh-CN" sz="2000" smtClean="0">
                <a:solidFill>
                  <a:srgbClr val="008000"/>
                </a:solidFill>
                <a:latin typeface="Tahoma" panose="020B0604030504040204" pitchFamily="34" charset="0"/>
              </a:rPr>
              <a:t>i</a:t>
            </a:r>
            <a:r>
              <a:rPr lang="zh-CN" altLang="en-US" sz="2000" smtClean="0">
                <a:solidFill>
                  <a:srgbClr val="008000"/>
                </a:solidFill>
                <a:latin typeface="Tahoma" panose="020B0604030504040204" pitchFamily="34" charset="0"/>
              </a:rPr>
              <a:t>就是</a:t>
            </a:r>
            <a:r>
              <a:rPr lang="en-US" altLang="zh-CN" sz="2000" smtClean="0">
                <a:solidFill>
                  <a:srgbClr val="008000"/>
                </a:solidFill>
                <a:latin typeface="Tahoma" panose="020B0604030504040204" pitchFamily="34" charset="0"/>
              </a:rPr>
              <a:t>y</a:t>
            </a:r>
            <a:r>
              <a:rPr lang="zh-CN" altLang="en-US" sz="2000" smtClean="0">
                <a:solidFill>
                  <a:srgbClr val="008000"/>
                </a:solidFill>
                <a:latin typeface="Tahoma" panose="020B0604030504040204" pitchFamily="34" charset="0"/>
              </a:rPr>
              <a:t>的正确位置，退出</a:t>
            </a:r>
          </a:p>
          <a:p>
            <a:pPr>
              <a:spcBef>
                <a:spcPct val="10000"/>
              </a:spcBef>
              <a:buClrTx/>
              <a:buFontTx/>
              <a:buNone/>
            </a:pPr>
            <a:endParaRPr lang="zh-CN" altLang="en-US" sz="2000" smtClean="0">
              <a:solidFill>
                <a:srgbClr val="008000"/>
              </a:solidFill>
              <a:latin typeface="Tahoma" panose="020B0604030504040204" pitchFamily="34" charset="0"/>
            </a:endParaRPr>
          </a:p>
          <a:p>
            <a:pPr>
              <a:spcBef>
                <a:spcPct val="10000"/>
              </a:spcBef>
              <a:buClrTx/>
              <a:buFontTx/>
              <a:buNone/>
            </a:pPr>
            <a:r>
              <a:rPr lang="zh-CN" altLang="en-US" sz="2000" smtClean="0">
                <a:solidFill>
                  <a:srgbClr val="008000"/>
                </a:solidFill>
                <a:latin typeface="Tahoma" panose="020B0604030504040204" pitchFamily="34" charset="0"/>
              </a:rPr>
              <a:t>      </a:t>
            </a:r>
            <a:r>
              <a:rPr lang="en-US" altLang="zh-CN" sz="2000" smtClean="0">
                <a:solidFill>
                  <a:srgbClr val="008000"/>
                </a:solidFill>
                <a:latin typeface="Tahoma" panose="020B0604030504040204" pitchFamily="34" charset="0"/>
              </a:rPr>
              <a:t>// </a:t>
            </a:r>
            <a:r>
              <a:rPr lang="zh-CN" altLang="en-US" sz="2000" smtClean="0">
                <a:solidFill>
                  <a:srgbClr val="008000"/>
                </a:solidFill>
                <a:latin typeface="Tahoma" panose="020B0604030504040204" pitchFamily="34" charset="0"/>
              </a:rPr>
              <a:t>否，需要继续向下，重整堆</a:t>
            </a:r>
          </a:p>
          <a:p>
            <a:pPr>
              <a:spcBef>
                <a:spcPct val="10000"/>
              </a:spcBef>
              <a:buClrTx/>
              <a:buFontTx/>
              <a:buNone/>
            </a:pPr>
            <a:r>
              <a:rPr lang="zh-CN" altLang="en-US"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heap[i] = heap[ci];</a:t>
            </a:r>
            <a:r>
              <a:rPr lang="en-US" altLang="zh-CN" sz="2000" smtClean="0">
                <a:solidFill>
                  <a:srgbClr val="008000"/>
                </a:solidFill>
                <a:latin typeface="Tahoma" panose="020B0604030504040204" pitchFamily="34" charset="0"/>
              </a:rPr>
              <a:t> // </a:t>
            </a:r>
            <a:r>
              <a:rPr lang="zh-CN" altLang="en-US" sz="2000" smtClean="0">
                <a:solidFill>
                  <a:srgbClr val="008000"/>
                </a:solidFill>
                <a:latin typeface="Tahoma" panose="020B0604030504040204" pitchFamily="34" charset="0"/>
              </a:rPr>
              <a:t>大于父节点的孩子节点上升</a:t>
            </a:r>
          </a:p>
          <a:p>
            <a:pPr>
              <a:spcBef>
                <a:spcPct val="10000"/>
              </a:spcBef>
              <a:buClrTx/>
              <a:buFontTx/>
              <a:buNone/>
            </a:pPr>
            <a:r>
              <a:rPr lang="zh-CN" altLang="en-US" sz="2000" smtClean="0">
                <a:solidFill>
                  <a:srgbClr val="0000FF"/>
                </a:solidFill>
                <a:latin typeface="Tahoma" panose="020B0604030504040204" pitchFamily="34" charset="0"/>
              </a:rPr>
              <a:t>      </a:t>
            </a:r>
            <a:r>
              <a:rPr lang="en-US" altLang="zh-CN" sz="2000" smtClean="0">
                <a:solidFill>
                  <a:srgbClr val="0000FF"/>
                </a:solidFill>
                <a:latin typeface="Tahoma" panose="020B0604030504040204" pitchFamily="34" charset="0"/>
              </a:rPr>
              <a:t>i = ci;</a:t>
            </a:r>
            <a:r>
              <a:rPr lang="en-US" altLang="zh-CN" sz="2000" smtClean="0">
                <a:solidFill>
                  <a:srgbClr val="008000"/>
                </a:solidFill>
                <a:latin typeface="Tahoma" panose="020B0604030504040204" pitchFamily="34" charset="0"/>
              </a:rPr>
              <a:t>             // </a:t>
            </a:r>
            <a:r>
              <a:rPr lang="zh-CN" altLang="en-US" sz="2000" smtClean="0">
                <a:solidFill>
                  <a:srgbClr val="008000"/>
                </a:solidFill>
                <a:latin typeface="Tahoma" panose="020B0604030504040204" pitchFamily="34" charset="0"/>
              </a:rPr>
              <a:t>向下一层，继续搜索正确位置</a:t>
            </a:r>
          </a:p>
          <a:p>
            <a:pPr>
              <a:spcBef>
                <a:spcPct val="10000"/>
              </a:spcBef>
              <a:buClrTx/>
              <a:buFontTx/>
              <a:buNone/>
            </a:pPr>
            <a:r>
              <a:rPr lang="zh-CN" altLang="en-US"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ci *= 2;</a:t>
            </a:r>
          </a:p>
          <a:p>
            <a:pPr>
              <a:spcBef>
                <a:spcPct val="10000"/>
              </a:spcBef>
              <a:buClrTx/>
              <a:buFontTx/>
              <a:buNone/>
            </a:pPr>
            <a:r>
              <a:rPr lang="en-US" altLang="zh-CN" sz="2000" smtClean="0">
                <a:solidFill>
                  <a:srgbClr val="0000FF"/>
                </a:solidFill>
                <a:latin typeface="Tahoma" panose="020B0604030504040204" pitchFamily="34" charset="0"/>
              </a:rPr>
              <a:t>      }</a:t>
            </a:r>
          </a:p>
          <a:p>
            <a:pPr>
              <a:spcBef>
                <a:spcPct val="10000"/>
              </a:spcBef>
              <a:buClrTx/>
              <a:buFontTx/>
              <a:buNone/>
            </a:pPr>
            <a:r>
              <a:rPr lang="en-US" altLang="zh-CN" sz="2000" smtClean="0">
                <a:solidFill>
                  <a:srgbClr val="0000FF"/>
                </a:solidFill>
                <a:latin typeface="Tahoma" panose="020B0604030504040204" pitchFamily="34" charset="0"/>
              </a:rPr>
              <a:t>   heap[i] = y;</a:t>
            </a:r>
          </a:p>
          <a:p>
            <a:pPr>
              <a:spcBef>
                <a:spcPct val="10000"/>
              </a:spcBef>
              <a:buClrTx/>
              <a:buFontTx/>
              <a:buNone/>
            </a:pP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return *this;</a:t>
            </a:r>
          </a:p>
          <a:p>
            <a:pPr>
              <a:spcBef>
                <a:spcPct val="10000"/>
              </a:spcBef>
              <a:buClrTx/>
              <a:buFontTx/>
              <a:buNone/>
            </a:pPr>
            <a:r>
              <a:rPr lang="en-US" altLang="zh-CN" sz="2000" smtClean="0">
                <a:solidFill>
                  <a:srgbClr val="0000FF"/>
                </a:solidFill>
                <a:latin typeface="Tahoma" panose="020B0604030504040204" pitchFamily="34" charset="0"/>
              </a:rPr>
              <a:t>}</a:t>
            </a:r>
            <a:endParaRPr lang="en-US" altLang="zh-CN" smtClean="0"/>
          </a:p>
        </p:txBody>
      </p:sp>
    </p:spTree>
    <p:extLst>
      <p:ext uri="{BB962C8B-B14F-4D97-AF65-F5344CB8AC3E}">
        <p14:creationId xmlns:p14="http://schemas.microsoft.com/office/powerpoint/2010/main" val="39791590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smtClean="0"/>
              <a:t>最大堆的创建</a:t>
            </a:r>
          </a:p>
        </p:txBody>
      </p:sp>
      <p:sp>
        <p:nvSpPr>
          <p:cNvPr id="50179" name="Rectangle 3"/>
          <p:cNvSpPr>
            <a:spLocks noGrp="1" noChangeArrowheads="1"/>
          </p:cNvSpPr>
          <p:nvPr>
            <p:ph type="body" idx="1"/>
          </p:nvPr>
        </p:nvSpPr>
        <p:spPr/>
        <p:txBody>
          <a:bodyPr/>
          <a:lstStyle/>
          <a:p>
            <a:r>
              <a:rPr lang="en-US" altLang="zh-CN" smtClean="0"/>
              <a:t>n</a:t>
            </a:r>
            <a:r>
              <a:rPr lang="zh-CN" altLang="en-US" smtClean="0"/>
              <a:t>个元素</a:t>
            </a:r>
            <a:r>
              <a:rPr lang="en-US" altLang="zh-CN" smtClean="0"/>
              <a:t>——</a:t>
            </a:r>
            <a:r>
              <a:rPr lang="zh-CN" altLang="en-US" smtClean="0"/>
              <a:t>如何构成堆？</a:t>
            </a:r>
            <a:endParaRPr lang="en-US" altLang="zh-CN" smtClean="0"/>
          </a:p>
          <a:p>
            <a:r>
              <a:rPr lang="zh-CN" altLang="en-US" smtClean="0"/>
              <a:t>思路一：</a:t>
            </a:r>
          </a:p>
          <a:p>
            <a:pPr lvl="1"/>
            <a:r>
              <a:rPr lang="zh-CN" altLang="en-US" smtClean="0"/>
              <a:t>空堆，</a:t>
            </a:r>
            <a:r>
              <a:rPr lang="en-US" altLang="zh-CN" smtClean="0"/>
              <a:t>n</a:t>
            </a:r>
            <a:r>
              <a:rPr lang="zh-CN" altLang="en-US" smtClean="0"/>
              <a:t>次插入</a:t>
            </a:r>
            <a:r>
              <a:rPr lang="en-US" altLang="zh-CN" smtClean="0"/>
              <a:t>——O(nlogn)</a:t>
            </a:r>
          </a:p>
        </p:txBody>
      </p:sp>
    </p:spTree>
    <p:extLst>
      <p:ext uri="{BB962C8B-B14F-4D97-AF65-F5344CB8AC3E}">
        <p14:creationId xmlns:p14="http://schemas.microsoft.com/office/powerpoint/2010/main" val="11680478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smtClean="0"/>
              <a:t>最大堆的创建</a:t>
            </a:r>
          </a:p>
        </p:txBody>
      </p:sp>
      <p:sp>
        <p:nvSpPr>
          <p:cNvPr id="51203" name="Rectangle 3"/>
          <p:cNvSpPr>
            <a:spLocks noGrp="1" noChangeArrowheads="1"/>
          </p:cNvSpPr>
          <p:nvPr>
            <p:ph type="body" idx="1"/>
          </p:nvPr>
        </p:nvSpPr>
        <p:spPr/>
        <p:txBody>
          <a:bodyPr/>
          <a:lstStyle/>
          <a:p>
            <a:r>
              <a:rPr lang="en-US" altLang="zh-CN" smtClean="0"/>
              <a:t>n</a:t>
            </a:r>
            <a:r>
              <a:rPr lang="zh-CN" altLang="en-US" smtClean="0"/>
              <a:t>个元素</a:t>
            </a:r>
            <a:r>
              <a:rPr lang="en-US" altLang="zh-CN" smtClean="0"/>
              <a:t>——</a:t>
            </a:r>
            <a:r>
              <a:rPr lang="zh-CN" altLang="en-US" smtClean="0"/>
              <a:t>如何构成堆？</a:t>
            </a:r>
            <a:endParaRPr lang="en-US" altLang="zh-CN" smtClean="0"/>
          </a:p>
          <a:p>
            <a:r>
              <a:rPr lang="zh-CN" altLang="en-US" smtClean="0"/>
              <a:t>思路二：</a:t>
            </a:r>
          </a:p>
          <a:p>
            <a:pPr lvl="1"/>
            <a:r>
              <a:rPr lang="zh-CN" altLang="en-US" smtClean="0"/>
              <a:t>更好的方法，</a:t>
            </a:r>
            <a:r>
              <a:rPr lang="en-US" altLang="zh-CN" smtClean="0">
                <a:latin typeface="Symbol" panose="05050102010706020507" pitchFamily="18" charset="2"/>
              </a:rPr>
              <a:t>Q</a:t>
            </a:r>
            <a:r>
              <a:rPr lang="en-US" altLang="zh-CN" smtClean="0"/>
              <a:t>(n)</a:t>
            </a:r>
            <a:r>
              <a:rPr lang="zh-CN" altLang="en-US" smtClean="0"/>
              <a:t>：</a:t>
            </a:r>
            <a:r>
              <a:rPr lang="en-US" altLang="zh-CN" smtClean="0"/>
              <a:t>n</a:t>
            </a:r>
            <a:r>
              <a:rPr lang="zh-CN" altLang="en-US" smtClean="0"/>
              <a:t>个元素构成完全二叉树，可能不是堆，整理它</a:t>
            </a:r>
          </a:p>
          <a:p>
            <a:pPr lvl="2"/>
            <a:r>
              <a:rPr lang="zh-CN" altLang="en-US" smtClean="0"/>
              <a:t>从最后一个内部节点（</a:t>
            </a:r>
            <a:r>
              <a:rPr lang="en-US" altLang="zh-CN" smtClean="0"/>
              <a:t>n/2</a:t>
            </a:r>
            <a:r>
              <a:rPr lang="zh-CN" altLang="en-US" smtClean="0"/>
              <a:t>）开始到</a:t>
            </a:r>
            <a:r>
              <a:rPr lang="zh-CN" altLang="en-US" smtClean="0">
                <a:sym typeface="Wingdings" panose="05000000000000000000" pitchFamily="2" charset="2"/>
              </a:rPr>
              <a:t>根节点，将每个节点</a:t>
            </a:r>
            <a:r>
              <a:rPr lang="en-US" altLang="zh-CN" smtClean="0">
                <a:sym typeface="Wingdings" panose="05000000000000000000" pitchFamily="2" charset="2"/>
              </a:rPr>
              <a:t>i</a:t>
            </a:r>
            <a:r>
              <a:rPr lang="zh-CN" altLang="en-US" smtClean="0">
                <a:sym typeface="Wingdings" panose="05000000000000000000" pitchFamily="2" charset="2"/>
              </a:rPr>
              <a:t>的子树（完全二叉树）整理为堆</a:t>
            </a:r>
          </a:p>
          <a:p>
            <a:pPr lvl="2"/>
            <a:r>
              <a:rPr lang="zh-CN" altLang="en-US" smtClean="0">
                <a:sym typeface="Wingdings" panose="05000000000000000000" pitchFamily="2" charset="2"/>
              </a:rPr>
              <a:t>重要特性</a:t>
            </a:r>
            <a:r>
              <a:rPr lang="en-US" altLang="zh-CN" smtClean="0">
                <a:sym typeface="Wingdings" panose="05000000000000000000" pitchFamily="2" charset="2"/>
              </a:rPr>
              <a:t>——i</a:t>
            </a:r>
            <a:r>
              <a:rPr lang="zh-CN" altLang="en-US" smtClean="0">
                <a:sym typeface="Wingdings" panose="05000000000000000000" pitchFamily="2" charset="2"/>
              </a:rPr>
              <a:t>的两个子树都已经是堆了</a:t>
            </a:r>
          </a:p>
          <a:p>
            <a:pPr lvl="3"/>
            <a:r>
              <a:rPr lang="zh-CN" altLang="en-US" smtClean="0"/>
              <a:t>刚开始的</a:t>
            </a:r>
            <a:r>
              <a:rPr lang="en-US" altLang="zh-CN" smtClean="0"/>
              <a:t>i</a:t>
            </a:r>
            <a:r>
              <a:rPr lang="zh-CN" altLang="en-US" smtClean="0"/>
              <a:t>直至上一层，其子树均为单节点，肯定是</a:t>
            </a:r>
          </a:p>
          <a:p>
            <a:pPr lvl="3"/>
            <a:r>
              <a:rPr lang="zh-CN" altLang="en-US" smtClean="0"/>
              <a:t>更高层节点，子树已经重整过</a:t>
            </a:r>
            <a:r>
              <a:rPr lang="en-US" altLang="zh-CN" smtClean="0"/>
              <a:t>——</a:t>
            </a:r>
            <a:r>
              <a:rPr lang="zh-CN" altLang="en-US" smtClean="0"/>
              <a:t>必然是堆！</a:t>
            </a:r>
          </a:p>
          <a:p>
            <a:pPr lvl="2"/>
            <a:r>
              <a:rPr lang="zh-CN" altLang="en-US" smtClean="0">
                <a:sym typeface="Wingdings" panose="05000000000000000000" pitchFamily="2" charset="2"/>
              </a:rPr>
              <a:t>整理堆</a:t>
            </a:r>
            <a:r>
              <a:rPr lang="en-US" altLang="zh-CN" smtClean="0">
                <a:sym typeface="Wingdings" panose="05000000000000000000" pitchFamily="2" charset="2"/>
              </a:rPr>
              <a:t>——</a:t>
            </a:r>
            <a:r>
              <a:rPr lang="zh-CN" altLang="en-US" smtClean="0">
                <a:sym typeface="Wingdings" panose="05000000000000000000" pitchFamily="2" charset="2"/>
              </a:rPr>
              <a:t>下降过程！</a:t>
            </a:r>
            <a:endParaRPr lang="zh-CN" altLang="en-US" smtClean="0"/>
          </a:p>
        </p:txBody>
      </p:sp>
    </p:spTree>
    <p:extLst>
      <p:ext uri="{BB962C8B-B14F-4D97-AF65-F5344CB8AC3E}">
        <p14:creationId xmlns:p14="http://schemas.microsoft.com/office/powerpoint/2010/main" val="18086095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smtClean="0"/>
              <a:t>建堆实例（思路二）</a:t>
            </a:r>
          </a:p>
        </p:txBody>
      </p:sp>
      <p:pic>
        <p:nvPicPr>
          <p:cNvPr id="52227" name="Picture 4" descr="C:\Documents and Settings\Administrator\My Documents\wg\数据结构\lecture\pictures\9\init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52600"/>
            <a:ext cx="6858000" cy="284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Text Box 6"/>
          <p:cNvSpPr txBox="1">
            <a:spLocks noChangeArrowheads="1"/>
          </p:cNvSpPr>
          <p:nvPr/>
        </p:nvSpPr>
        <p:spPr bwMode="ltGray">
          <a:xfrm>
            <a:off x="3810000" y="36576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rgbClr val="FF0000"/>
                </a:solidFill>
              </a:rPr>
              <a:t>10</a:t>
            </a:r>
          </a:p>
        </p:txBody>
      </p:sp>
      <p:sp>
        <p:nvSpPr>
          <p:cNvPr id="52229" name="TextBox 4"/>
          <p:cNvSpPr txBox="1">
            <a:spLocks noChangeArrowheads="1"/>
          </p:cNvSpPr>
          <p:nvPr/>
        </p:nvSpPr>
        <p:spPr bwMode="auto">
          <a:xfrm>
            <a:off x="984250" y="4864100"/>
            <a:ext cx="77136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step1</a:t>
            </a:r>
            <a:r>
              <a:rPr lang="zh-CN" altLang="en-US"/>
              <a:t>：先形成一棵完全二叉树，一般来说还不是堆</a:t>
            </a:r>
            <a:endParaRPr lang="en-US" altLang="zh-CN"/>
          </a:p>
          <a:p>
            <a:pPr eaLnBrk="1" hangingPunct="1"/>
            <a:r>
              <a:rPr lang="en-US" altLang="zh-CN"/>
              <a:t>step2</a:t>
            </a:r>
            <a:r>
              <a:rPr lang="zh-CN" altLang="en-US"/>
              <a:t>：从编号为</a:t>
            </a:r>
            <a:r>
              <a:rPr lang="en-US" altLang="zh-CN"/>
              <a:t>i = 10/2</a:t>
            </a:r>
            <a:r>
              <a:rPr lang="zh-CN" altLang="en-US"/>
              <a:t>的节点开始，检查以其为根的子树是否为堆？</a:t>
            </a:r>
            <a:r>
              <a:rPr lang="zh-CN" altLang="en-US">
                <a:solidFill>
                  <a:srgbClr val="FF0000"/>
                </a:solidFill>
              </a:rPr>
              <a:t>是！</a:t>
            </a:r>
            <a:endParaRPr lang="en-US" altLang="zh-CN">
              <a:solidFill>
                <a:srgbClr val="FF0000"/>
              </a:solidFill>
            </a:endParaRPr>
          </a:p>
          <a:p>
            <a:pPr eaLnBrk="1" hangingPunct="1"/>
            <a:r>
              <a:rPr lang="en-US" altLang="zh-CN"/>
              <a:t>step3</a:t>
            </a:r>
            <a:r>
              <a:rPr lang="zh-CN" altLang="en-US"/>
              <a:t>：检查编号为</a:t>
            </a:r>
            <a:r>
              <a:rPr lang="en-US" altLang="zh-CN"/>
              <a:t>4</a:t>
            </a:r>
            <a:r>
              <a:rPr lang="zh-CN" altLang="en-US"/>
              <a:t>的节点子树是否为堆？</a:t>
            </a:r>
            <a:r>
              <a:rPr lang="zh-CN" altLang="en-US">
                <a:solidFill>
                  <a:srgbClr val="FF0000"/>
                </a:solidFill>
              </a:rPr>
              <a:t>不是！调整为堆！</a:t>
            </a:r>
          </a:p>
        </p:txBody>
      </p:sp>
      <p:sp>
        <p:nvSpPr>
          <p:cNvPr id="52230" name="任意多边形 6"/>
          <p:cNvSpPr>
            <a:spLocks noChangeArrowheads="1"/>
          </p:cNvSpPr>
          <p:nvPr/>
        </p:nvSpPr>
        <p:spPr bwMode="auto">
          <a:xfrm>
            <a:off x="2762250" y="3159125"/>
            <a:ext cx="1404938" cy="1530350"/>
          </a:xfrm>
          <a:custGeom>
            <a:avLst/>
            <a:gdLst>
              <a:gd name="T0" fmla="*/ 1043699 w 1405206"/>
              <a:gd name="T1" fmla="*/ 30591 h 1529782"/>
              <a:gd name="T2" fmla="*/ 926741 w 1405206"/>
              <a:gd name="T3" fmla="*/ 51857 h 1529782"/>
              <a:gd name="T4" fmla="*/ 735355 w 1405206"/>
              <a:gd name="T5" fmla="*/ 73122 h 1529782"/>
              <a:gd name="T6" fmla="*/ 607764 w 1405206"/>
              <a:gd name="T7" fmla="*/ 147550 h 1529782"/>
              <a:gd name="T8" fmla="*/ 490806 w 1405206"/>
              <a:gd name="T9" fmla="*/ 232610 h 1529782"/>
              <a:gd name="T10" fmla="*/ 384480 w 1405206"/>
              <a:gd name="T11" fmla="*/ 338936 h 1529782"/>
              <a:gd name="T12" fmla="*/ 278155 w 1405206"/>
              <a:gd name="T13" fmla="*/ 455894 h 1529782"/>
              <a:gd name="T14" fmla="*/ 203727 w 1405206"/>
              <a:gd name="T15" fmla="*/ 583484 h 1529782"/>
              <a:gd name="T16" fmla="*/ 171829 w 1405206"/>
              <a:gd name="T17" fmla="*/ 647280 h 1529782"/>
              <a:gd name="T18" fmla="*/ 108034 w 1405206"/>
              <a:gd name="T19" fmla="*/ 774871 h 1529782"/>
              <a:gd name="T20" fmla="*/ 76136 w 1405206"/>
              <a:gd name="T21" fmla="*/ 838666 h 1529782"/>
              <a:gd name="T22" fmla="*/ 33606 w 1405206"/>
              <a:gd name="T23" fmla="*/ 944991 h 1529782"/>
              <a:gd name="T24" fmla="*/ 1708 w 1405206"/>
              <a:gd name="T25" fmla="*/ 1061950 h 1529782"/>
              <a:gd name="T26" fmla="*/ 86769 w 1405206"/>
              <a:gd name="T27" fmla="*/ 1317131 h 1529782"/>
              <a:gd name="T28" fmla="*/ 139931 w 1405206"/>
              <a:gd name="T29" fmla="*/ 1370294 h 1529782"/>
              <a:gd name="T30" fmla="*/ 203727 w 1405206"/>
              <a:gd name="T31" fmla="*/ 1434089 h 1529782"/>
              <a:gd name="T32" fmla="*/ 256890 w 1405206"/>
              <a:gd name="T33" fmla="*/ 1487252 h 1529782"/>
              <a:gd name="T34" fmla="*/ 352583 w 1405206"/>
              <a:gd name="T35" fmla="*/ 1519150 h 1529782"/>
              <a:gd name="T36" fmla="*/ 618396 w 1405206"/>
              <a:gd name="T37" fmla="*/ 1519150 h 1529782"/>
              <a:gd name="T38" fmla="*/ 745987 w 1405206"/>
              <a:gd name="T39" fmla="*/ 1476619 h 1529782"/>
              <a:gd name="T40" fmla="*/ 852313 w 1405206"/>
              <a:gd name="T41" fmla="*/ 1444722 h 1529782"/>
              <a:gd name="T42" fmla="*/ 979903 w 1405206"/>
              <a:gd name="T43" fmla="*/ 1380926 h 1529782"/>
              <a:gd name="T44" fmla="*/ 1043699 w 1405206"/>
              <a:gd name="T45" fmla="*/ 1349029 h 1529782"/>
              <a:gd name="T46" fmla="*/ 1128759 w 1405206"/>
              <a:gd name="T47" fmla="*/ 1285233 h 1529782"/>
              <a:gd name="T48" fmla="*/ 1213820 w 1405206"/>
              <a:gd name="T49" fmla="*/ 1210805 h 1529782"/>
              <a:gd name="T50" fmla="*/ 1298880 w 1405206"/>
              <a:gd name="T51" fmla="*/ 1083215 h 1529782"/>
              <a:gd name="T52" fmla="*/ 1352043 w 1405206"/>
              <a:gd name="T53" fmla="*/ 934359 h 1529782"/>
              <a:gd name="T54" fmla="*/ 1373308 w 1405206"/>
              <a:gd name="T55" fmla="*/ 838666 h 1529782"/>
              <a:gd name="T56" fmla="*/ 1394573 w 1405206"/>
              <a:gd name="T57" fmla="*/ 721708 h 1529782"/>
              <a:gd name="T58" fmla="*/ 1394573 w 1405206"/>
              <a:gd name="T59" fmla="*/ 243243 h 1529782"/>
              <a:gd name="T60" fmla="*/ 1352043 w 1405206"/>
              <a:gd name="T61" fmla="*/ 126284 h 1529782"/>
              <a:gd name="T62" fmla="*/ 1224452 w 1405206"/>
              <a:gd name="T63" fmla="*/ 41224 h 1529782"/>
              <a:gd name="T64" fmla="*/ 1054331 w 1405206"/>
              <a:gd name="T65" fmla="*/ 19959 h 15297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05206"/>
              <a:gd name="T100" fmla="*/ 0 h 1529782"/>
              <a:gd name="T101" fmla="*/ 1405206 w 1405206"/>
              <a:gd name="T102" fmla="*/ 1529782 h 15297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05206" h="1529782">
                <a:moveTo>
                  <a:pt x="1128759" y="19959"/>
                </a:moveTo>
                <a:cubicBezTo>
                  <a:pt x="1100406" y="23503"/>
                  <a:pt x="1071884" y="25893"/>
                  <a:pt x="1043699" y="30591"/>
                </a:cubicBezTo>
                <a:cubicBezTo>
                  <a:pt x="1029285" y="32993"/>
                  <a:pt x="1015546" y="38610"/>
                  <a:pt x="1001169" y="41224"/>
                </a:cubicBezTo>
                <a:cubicBezTo>
                  <a:pt x="976512" y="45707"/>
                  <a:pt x="951398" y="47374"/>
                  <a:pt x="926741" y="51857"/>
                </a:cubicBezTo>
                <a:cubicBezTo>
                  <a:pt x="912363" y="54471"/>
                  <a:pt x="898734" y="60875"/>
                  <a:pt x="884210" y="62489"/>
                </a:cubicBezTo>
                <a:cubicBezTo>
                  <a:pt x="834769" y="67982"/>
                  <a:pt x="784973" y="69578"/>
                  <a:pt x="735355" y="73122"/>
                </a:cubicBezTo>
                <a:cubicBezTo>
                  <a:pt x="721178" y="76666"/>
                  <a:pt x="705895" y="77219"/>
                  <a:pt x="692824" y="83754"/>
                </a:cubicBezTo>
                <a:cubicBezTo>
                  <a:pt x="568486" y="145922"/>
                  <a:pt x="667576" y="102690"/>
                  <a:pt x="607764" y="147550"/>
                </a:cubicBezTo>
                <a:cubicBezTo>
                  <a:pt x="587318" y="162885"/>
                  <a:pt x="562041" y="172009"/>
                  <a:pt x="543969" y="190080"/>
                </a:cubicBezTo>
                <a:cubicBezTo>
                  <a:pt x="513667" y="220381"/>
                  <a:pt x="531044" y="205784"/>
                  <a:pt x="490806" y="232610"/>
                </a:cubicBezTo>
                <a:cubicBezTo>
                  <a:pt x="443248" y="303949"/>
                  <a:pt x="499272" y="234054"/>
                  <a:pt x="437643" y="275140"/>
                </a:cubicBezTo>
                <a:cubicBezTo>
                  <a:pt x="402697" y="298437"/>
                  <a:pt x="408997" y="309515"/>
                  <a:pt x="384480" y="338936"/>
                </a:cubicBezTo>
                <a:cubicBezTo>
                  <a:pt x="358897" y="369636"/>
                  <a:pt x="352049" y="371189"/>
                  <a:pt x="320685" y="392098"/>
                </a:cubicBezTo>
                <a:cubicBezTo>
                  <a:pt x="300350" y="453101"/>
                  <a:pt x="324614" y="396162"/>
                  <a:pt x="278155" y="455894"/>
                </a:cubicBezTo>
                <a:cubicBezTo>
                  <a:pt x="262464" y="476068"/>
                  <a:pt x="235624" y="519689"/>
                  <a:pt x="235624" y="519689"/>
                </a:cubicBezTo>
                <a:cubicBezTo>
                  <a:pt x="208902" y="599859"/>
                  <a:pt x="244947" y="501046"/>
                  <a:pt x="203727" y="583484"/>
                </a:cubicBezTo>
                <a:cubicBezTo>
                  <a:pt x="198715" y="593509"/>
                  <a:pt x="198106" y="605357"/>
                  <a:pt x="193094" y="615382"/>
                </a:cubicBezTo>
                <a:cubicBezTo>
                  <a:pt x="187379" y="626812"/>
                  <a:pt x="177544" y="635850"/>
                  <a:pt x="171829" y="647280"/>
                </a:cubicBezTo>
                <a:cubicBezTo>
                  <a:pt x="127808" y="735321"/>
                  <a:pt x="200874" y="619659"/>
                  <a:pt x="139931" y="711075"/>
                </a:cubicBezTo>
                <a:cubicBezTo>
                  <a:pt x="113211" y="791241"/>
                  <a:pt x="149252" y="692436"/>
                  <a:pt x="108034" y="774871"/>
                </a:cubicBezTo>
                <a:cubicBezTo>
                  <a:pt x="103022" y="784895"/>
                  <a:pt x="102413" y="796744"/>
                  <a:pt x="97401" y="806768"/>
                </a:cubicBezTo>
                <a:cubicBezTo>
                  <a:pt x="91686" y="818198"/>
                  <a:pt x="81851" y="827236"/>
                  <a:pt x="76136" y="838666"/>
                </a:cubicBezTo>
                <a:cubicBezTo>
                  <a:pt x="32118" y="926702"/>
                  <a:pt x="105176" y="811055"/>
                  <a:pt x="44238" y="902461"/>
                </a:cubicBezTo>
                <a:cubicBezTo>
                  <a:pt x="40694" y="916638"/>
                  <a:pt x="36776" y="930726"/>
                  <a:pt x="33606" y="944991"/>
                </a:cubicBezTo>
                <a:cubicBezTo>
                  <a:pt x="29686" y="962633"/>
                  <a:pt x="27728" y="980719"/>
                  <a:pt x="22973" y="998154"/>
                </a:cubicBezTo>
                <a:cubicBezTo>
                  <a:pt x="17075" y="1019780"/>
                  <a:pt x="1708" y="1061950"/>
                  <a:pt x="1708" y="1061950"/>
                </a:cubicBezTo>
                <a:cubicBezTo>
                  <a:pt x="5252" y="1115113"/>
                  <a:pt x="0" y="1169606"/>
                  <a:pt x="12341" y="1221438"/>
                </a:cubicBezTo>
                <a:cubicBezTo>
                  <a:pt x="23090" y="1266585"/>
                  <a:pt x="60405" y="1285494"/>
                  <a:pt x="86769" y="1317131"/>
                </a:cubicBezTo>
                <a:cubicBezTo>
                  <a:pt x="94950" y="1326948"/>
                  <a:pt x="98998" y="1339993"/>
                  <a:pt x="108034" y="1349029"/>
                </a:cubicBezTo>
                <a:cubicBezTo>
                  <a:pt x="117070" y="1358065"/>
                  <a:pt x="129299" y="1363206"/>
                  <a:pt x="139931" y="1370294"/>
                </a:cubicBezTo>
                <a:cubicBezTo>
                  <a:pt x="148294" y="1395382"/>
                  <a:pt x="147505" y="1408863"/>
                  <a:pt x="171829" y="1423457"/>
                </a:cubicBezTo>
                <a:cubicBezTo>
                  <a:pt x="181440" y="1429223"/>
                  <a:pt x="193094" y="1430545"/>
                  <a:pt x="203727" y="1434089"/>
                </a:cubicBezTo>
                <a:cubicBezTo>
                  <a:pt x="214359" y="1441177"/>
                  <a:pt x="226588" y="1446318"/>
                  <a:pt x="235624" y="1455354"/>
                </a:cubicBezTo>
                <a:cubicBezTo>
                  <a:pt x="244660" y="1464390"/>
                  <a:pt x="246053" y="1480479"/>
                  <a:pt x="256890" y="1487252"/>
                </a:cubicBezTo>
                <a:cubicBezTo>
                  <a:pt x="275898" y="1499132"/>
                  <a:pt x="299420" y="1501429"/>
                  <a:pt x="320685" y="1508517"/>
                </a:cubicBezTo>
                <a:lnTo>
                  <a:pt x="352583" y="1519150"/>
                </a:lnTo>
                <a:lnTo>
                  <a:pt x="384480" y="1529782"/>
                </a:lnTo>
                <a:cubicBezTo>
                  <a:pt x="462452" y="1526238"/>
                  <a:pt x="540788" y="1527465"/>
                  <a:pt x="618396" y="1519150"/>
                </a:cubicBezTo>
                <a:cubicBezTo>
                  <a:pt x="640684" y="1516762"/>
                  <a:pt x="660927" y="1504972"/>
                  <a:pt x="682192" y="1497884"/>
                </a:cubicBezTo>
                <a:cubicBezTo>
                  <a:pt x="682203" y="1497880"/>
                  <a:pt x="745976" y="1476624"/>
                  <a:pt x="745987" y="1476619"/>
                </a:cubicBezTo>
                <a:cubicBezTo>
                  <a:pt x="760164" y="1469531"/>
                  <a:pt x="773335" y="1459908"/>
                  <a:pt x="788517" y="1455354"/>
                </a:cubicBezTo>
                <a:cubicBezTo>
                  <a:pt x="809166" y="1449159"/>
                  <a:pt x="831048" y="1448266"/>
                  <a:pt x="852313" y="1444722"/>
                </a:cubicBezTo>
                <a:cubicBezTo>
                  <a:pt x="873578" y="1437634"/>
                  <a:pt x="897457" y="1435891"/>
                  <a:pt x="916108" y="1423457"/>
                </a:cubicBezTo>
                <a:lnTo>
                  <a:pt x="979903" y="1380926"/>
                </a:lnTo>
                <a:cubicBezTo>
                  <a:pt x="990536" y="1373838"/>
                  <a:pt x="999678" y="1363702"/>
                  <a:pt x="1011801" y="1359661"/>
                </a:cubicBezTo>
                <a:lnTo>
                  <a:pt x="1043699" y="1349029"/>
                </a:lnTo>
                <a:cubicBezTo>
                  <a:pt x="1054331" y="1341941"/>
                  <a:pt x="1065618" y="1335747"/>
                  <a:pt x="1075596" y="1327764"/>
                </a:cubicBezTo>
                <a:cubicBezTo>
                  <a:pt x="1108558" y="1301394"/>
                  <a:pt x="1085129" y="1307047"/>
                  <a:pt x="1128759" y="1285233"/>
                </a:cubicBezTo>
                <a:cubicBezTo>
                  <a:pt x="1138784" y="1280221"/>
                  <a:pt x="1150024" y="1278145"/>
                  <a:pt x="1160657" y="1274601"/>
                </a:cubicBezTo>
                <a:cubicBezTo>
                  <a:pt x="1213450" y="1195410"/>
                  <a:pt x="1145601" y="1292667"/>
                  <a:pt x="1213820" y="1210805"/>
                </a:cubicBezTo>
                <a:cubicBezTo>
                  <a:pt x="1287836" y="1121987"/>
                  <a:pt x="1173791" y="1240202"/>
                  <a:pt x="1266983" y="1147010"/>
                </a:cubicBezTo>
                <a:cubicBezTo>
                  <a:pt x="1293706" y="1066836"/>
                  <a:pt x="1257659" y="1165657"/>
                  <a:pt x="1298880" y="1083215"/>
                </a:cubicBezTo>
                <a:cubicBezTo>
                  <a:pt x="1313674" y="1053626"/>
                  <a:pt x="1331486" y="996030"/>
                  <a:pt x="1341410" y="966257"/>
                </a:cubicBezTo>
                <a:lnTo>
                  <a:pt x="1352043" y="934359"/>
                </a:lnTo>
                <a:lnTo>
                  <a:pt x="1362676" y="902461"/>
                </a:lnTo>
                <a:cubicBezTo>
                  <a:pt x="1366220" y="881196"/>
                  <a:pt x="1368631" y="859711"/>
                  <a:pt x="1373308" y="838666"/>
                </a:cubicBezTo>
                <a:cubicBezTo>
                  <a:pt x="1375739" y="827725"/>
                  <a:pt x="1381936" y="817795"/>
                  <a:pt x="1383941" y="806768"/>
                </a:cubicBezTo>
                <a:cubicBezTo>
                  <a:pt x="1389052" y="778655"/>
                  <a:pt x="1390228" y="749950"/>
                  <a:pt x="1394573" y="721708"/>
                </a:cubicBezTo>
                <a:cubicBezTo>
                  <a:pt x="1397321" y="703846"/>
                  <a:pt x="1401662" y="686266"/>
                  <a:pt x="1405206" y="668545"/>
                </a:cubicBezTo>
                <a:cubicBezTo>
                  <a:pt x="1401662" y="526778"/>
                  <a:pt x="1404006" y="384741"/>
                  <a:pt x="1394573" y="243243"/>
                </a:cubicBezTo>
                <a:cubicBezTo>
                  <a:pt x="1393303" y="224199"/>
                  <a:pt x="1379830" y="208017"/>
                  <a:pt x="1373308" y="190080"/>
                </a:cubicBezTo>
                <a:cubicBezTo>
                  <a:pt x="1365648" y="169014"/>
                  <a:pt x="1367893" y="142134"/>
                  <a:pt x="1352043" y="126284"/>
                </a:cubicBezTo>
                <a:cubicBezTo>
                  <a:pt x="1324521" y="98763"/>
                  <a:pt x="1294502" y="64575"/>
                  <a:pt x="1256350" y="51857"/>
                </a:cubicBezTo>
                <a:cubicBezTo>
                  <a:pt x="1245717" y="48313"/>
                  <a:pt x="1234477" y="46236"/>
                  <a:pt x="1224452" y="41224"/>
                </a:cubicBezTo>
                <a:cubicBezTo>
                  <a:pt x="1142006" y="0"/>
                  <a:pt x="1240834" y="36053"/>
                  <a:pt x="1160657" y="9326"/>
                </a:cubicBezTo>
                <a:lnTo>
                  <a:pt x="1054331" y="19959"/>
                </a:lnTo>
              </a:path>
            </a:pathLst>
          </a:cu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31" name="任意多边形 7"/>
          <p:cNvSpPr>
            <a:spLocks noChangeArrowheads="1"/>
          </p:cNvSpPr>
          <p:nvPr/>
        </p:nvSpPr>
        <p:spPr bwMode="auto">
          <a:xfrm>
            <a:off x="774700" y="3146425"/>
            <a:ext cx="1873250" cy="1658938"/>
          </a:xfrm>
          <a:custGeom>
            <a:avLst/>
            <a:gdLst>
              <a:gd name="T0" fmla="*/ 798361 w 1872249"/>
              <a:gd name="T1" fmla="*/ 54023 h 1659539"/>
              <a:gd name="T2" fmla="*/ 575077 w 1872249"/>
              <a:gd name="T3" fmla="*/ 96553 h 1659539"/>
              <a:gd name="T4" fmla="*/ 458119 w 1872249"/>
              <a:gd name="T5" fmla="*/ 170981 h 1659539"/>
              <a:gd name="T6" fmla="*/ 394323 w 1872249"/>
              <a:gd name="T7" fmla="*/ 213511 h 1659539"/>
              <a:gd name="T8" fmla="*/ 266733 w 1872249"/>
              <a:gd name="T9" fmla="*/ 319837 h 1659539"/>
              <a:gd name="T10" fmla="*/ 224202 w 1872249"/>
              <a:gd name="T11" fmla="*/ 373000 h 1659539"/>
              <a:gd name="T12" fmla="*/ 139142 w 1872249"/>
              <a:gd name="T13" fmla="*/ 489958 h 1659539"/>
              <a:gd name="T14" fmla="*/ 85979 w 1872249"/>
              <a:gd name="T15" fmla="*/ 628181 h 1659539"/>
              <a:gd name="T16" fmla="*/ 54082 w 1872249"/>
              <a:gd name="T17" fmla="*/ 830200 h 1659539"/>
              <a:gd name="T18" fmla="*/ 75347 w 1872249"/>
              <a:gd name="T19" fmla="*/ 1298032 h 1659539"/>
              <a:gd name="T20" fmla="*/ 149775 w 1872249"/>
              <a:gd name="T21" fmla="*/ 1436256 h 1659539"/>
              <a:gd name="T22" fmla="*/ 341161 w 1872249"/>
              <a:gd name="T23" fmla="*/ 1553214 h 1659539"/>
              <a:gd name="T24" fmla="*/ 415589 w 1872249"/>
              <a:gd name="T25" fmla="*/ 1585111 h 1659539"/>
              <a:gd name="T26" fmla="*/ 628240 w 1872249"/>
              <a:gd name="T27" fmla="*/ 1638274 h 1659539"/>
              <a:gd name="T28" fmla="*/ 1329989 w 1872249"/>
              <a:gd name="T29" fmla="*/ 1648907 h 1659539"/>
              <a:gd name="T30" fmla="*/ 1468212 w 1872249"/>
              <a:gd name="T31" fmla="*/ 1617009 h 1659539"/>
              <a:gd name="T32" fmla="*/ 1521375 w 1872249"/>
              <a:gd name="T33" fmla="*/ 1574479 h 1659539"/>
              <a:gd name="T34" fmla="*/ 1617068 w 1872249"/>
              <a:gd name="T35" fmla="*/ 1531949 h 1659539"/>
              <a:gd name="T36" fmla="*/ 1712761 w 1872249"/>
              <a:gd name="T37" fmla="*/ 1478786 h 1659539"/>
              <a:gd name="T38" fmla="*/ 1776556 w 1872249"/>
              <a:gd name="T39" fmla="*/ 1319297 h 1659539"/>
              <a:gd name="T40" fmla="*/ 1819086 w 1872249"/>
              <a:gd name="T41" fmla="*/ 1223604 h 1659539"/>
              <a:gd name="T42" fmla="*/ 1861616 w 1872249"/>
              <a:gd name="T43" fmla="*/ 1096014 h 1659539"/>
              <a:gd name="T44" fmla="*/ 1861616 w 1872249"/>
              <a:gd name="T45" fmla="*/ 830200 h 1659539"/>
              <a:gd name="T46" fmla="*/ 1787189 w 1872249"/>
              <a:gd name="T47" fmla="*/ 670711 h 1659539"/>
              <a:gd name="T48" fmla="*/ 1744658 w 1872249"/>
              <a:gd name="T49" fmla="*/ 617549 h 1659539"/>
              <a:gd name="T50" fmla="*/ 1617068 w 1872249"/>
              <a:gd name="T51" fmla="*/ 511223 h 1659539"/>
              <a:gd name="T52" fmla="*/ 1532007 w 1872249"/>
              <a:gd name="T53" fmla="*/ 447428 h 1659539"/>
              <a:gd name="T54" fmla="*/ 1436314 w 1872249"/>
              <a:gd name="T55" fmla="*/ 373000 h 1659539"/>
              <a:gd name="T56" fmla="*/ 1319356 w 1872249"/>
              <a:gd name="T57" fmla="*/ 266674 h 1659539"/>
              <a:gd name="T58" fmla="*/ 1234295 w 1872249"/>
              <a:gd name="T59" fmla="*/ 192246 h 1659539"/>
              <a:gd name="T60" fmla="*/ 1170500 w 1872249"/>
              <a:gd name="T61" fmla="*/ 139083 h 1659539"/>
              <a:gd name="T62" fmla="*/ 1106705 w 1872249"/>
              <a:gd name="T63" fmla="*/ 96553 h 1659539"/>
              <a:gd name="T64" fmla="*/ 1032277 w 1872249"/>
              <a:gd name="T65" fmla="*/ 32758 h 1659539"/>
              <a:gd name="T66" fmla="*/ 957849 w 1872249"/>
              <a:gd name="T67" fmla="*/ 860 h 16595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72249"/>
              <a:gd name="T103" fmla="*/ 0 h 1659539"/>
              <a:gd name="T104" fmla="*/ 1872249 w 1872249"/>
              <a:gd name="T105" fmla="*/ 1659539 h 165953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72249" h="1659539">
                <a:moveTo>
                  <a:pt x="1000379" y="32758"/>
                </a:moveTo>
                <a:cubicBezTo>
                  <a:pt x="914021" y="61543"/>
                  <a:pt x="982501" y="41747"/>
                  <a:pt x="798361" y="54023"/>
                </a:cubicBezTo>
                <a:lnTo>
                  <a:pt x="649505" y="64656"/>
                </a:lnTo>
                <a:cubicBezTo>
                  <a:pt x="613717" y="76584"/>
                  <a:pt x="611867" y="75530"/>
                  <a:pt x="575077" y="96553"/>
                </a:cubicBezTo>
                <a:cubicBezTo>
                  <a:pt x="517364" y="129532"/>
                  <a:pt x="569764" y="108956"/>
                  <a:pt x="511282" y="128451"/>
                </a:cubicBezTo>
                <a:cubicBezTo>
                  <a:pt x="487996" y="151736"/>
                  <a:pt x="489414" y="153098"/>
                  <a:pt x="458119" y="170981"/>
                </a:cubicBezTo>
                <a:cubicBezTo>
                  <a:pt x="444357" y="178845"/>
                  <a:pt x="428777" y="183454"/>
                  <a:pt x="415589" y="192246"/>
                </a:cubicBezTo>
                <a:cubicBezTo>
                  <a:pt x="407248" y="197807"/>
                  <a:pt x="402024" y="207093"/>
                  <a:pt x="394323" y="213511"/>
                </a:cubicBezTo>
                <a:cubicBezTo>
                  <a:pt x="367940" y="235496"/>
                  <a:pt x="347522" y="248256"/>
                  <a:pt x="319895" y="266674"/>
                </a:cubicBezTo>
                <a:cubicBezTo>
                  <a:pt x="263188" y="351736"/>
                  <a:pt x="337616" y="248953"/>
                  <a:pt x="266733" y="319837"/>
                </a:cubicBezTo>
                <a:cubicBezTo>
                  <a:pt x="257697" y="328873"/>
                  <a:pt x="253451" y="341756"/>
                  <a:pt x="245468" y="351735"/>
                </a:cubicBezTo>
                <a:cubicBezTo>
                  <a:pt x="239206" y="359563"/>
                  <a:pt x="230464" y="365172"/>
                  <a:pt x="224202" y="373000"/>
                </a:cubicBezTo>
                <a:cubicBezTo>
                  <a:pt x="170539" y="440076"/>
                  <a:pt x="233026" y="374807"/>
                  <a:pt x="181672" y="426163"/>
                </a:cubicBezTo>
                <a:cubicBezTo>
                  <a:pt x="146499" y="531684"/>
                  <a:pt x="205511" y="370494"/>
                  <a:pt x="139142" y="489958"/>
                </a:cubicBezTo>
                <a:cubicBezTo>
                  <a:pt x="85995" y="585623"/>
                  <a:pt x="139135" y="521869"/>
                  <a:pt x="107244" y="585651"/>
                </a:cubicBezTo>
                <a:cubicBezTo>
                  <a:pt x="100156" y="599828"/>
                  <a:pt x="92223" y="613613"/>
                  <a:pt x="85979" y="628181"/>
                </a:cubicBezTo>
                <a:cubicBezTo>
                  <a:pt x="76829" y="649530"/>
                  <a:pt x="70108" y="681035"/>
                  <a:pt x="64714" y="702609"/>
                </a:cubicBezTo>
                <a:cubicBezTo>
                  <a:pt x="61170" y="745139"/>
                  <a:pt x="59068" y="787815"/>
                  <a:pt x="54082" y="830200"/>
                </a:cubicBezTo>
                <a:cubicBezTo>
                  <a:pt x="51970" y="848148"/>
                  <a:pt x="43449" y="865291"/>
                  <a:pt x="43449" y="883363"/>
                </a:cubicBezTo>
                <a:cubicBezTo>
                  <a:pt x="43449" y="1249174"/>
                  <a:pt x="0" y="1147338"/>
                  <a:pt x="75347" y="1298032"/>
                </a:cubicBezTo>
                <a:cubicBezTo>
                  <a:pt x="78891" y="1315753"/>
                  <a:pt x="78501" y="1334743"/>
                  <a:pt x="85979" y="1351195"/>
                </a:cubicBezTo>
                <a:cubicBezTo>
                  <a:pt x="97207" y="1375898"/>
                  <a:pt x="124897" y="1415524"/>
                  <a:pt x="149775" y="1436256"/>
                </a:cubicBezTo>
                <a:cubicBezTo>
                  <a:pt x="181261" y="1462494"/>
                  <a:pt x="222977" y="1488601"/>
                  <a:pt x="256100" y="1510683"/>
                </a:cubicBezTo>
                <a:cubicBezTo>
                  <a:pt x="330006" y="1559954"/>
                  <a:pt x="237110" y="1501189"/>
                  <a:pt x="341161" y="1553214"/>
                </a:cubicBezTo>
                <a:cubicBezTo>
                  <a:pt x="352590" y="1558929"/>
                  <a:pt x="361313" y="1569445"/>
                  <a:pt x="373058" y="1574479"/>
                </a:cubicBezTo>
                <a:cubicBezTo>
                  <a:pt x="386490" y="1580235"/>
                  <a:pt x="401592" y="1580912"/>
                  <a:pt x="415589" y="1585111"/>
                </a:cubicBezTo>
                <a:cubicBezTo>
                  <a:pt x="582231" y="1635102"/>
                  <a:pt x="378028" y="1581619"/>
                  <a:pt x="543179" y="1617009"/>
                </a:cubicBezTo>
                <a:cubicBezTo>
                  <a:pt x="571757" y="1623133"/>
                  <a:pt x="599115" y="1635847"/>
                  <a:pt x="628240" y="1638274"/>
                </a:cubicBezTo>
                <a:cubicBezTo>
                  <a:pt x="787813" y="1651572"/>
                  <a:pt x="713414" y="1644194"/>
                  <a:pt x="851523" y="1659539"/>
                </a:cubicBezTo>
                <a:lnTo>
                  <a:pt x="1329989" y="1648907"/>
                </a:lnTo>
                <a:cubicBezTo>
                  <a:pt x="1351531" y="1648062"/>
                  <a:pt x="1372644" y="1642502"/>
                  <a:pt x="1393784" y="1638274"/>
                </a:cubicBezTo>
                <a:cubicBezTo>
                  <a:pt x="1405144" y="1636002"/>
                  <a:pt x="1454697" y="1623766"/>
                  <a:pt x="1468212" y="1617009"/>
                </a:cubicBezTo>
                <a:cubicBezTo>
                  <a:pt x="1479641" y="1611294"/>
                  <a:pt x="1490131" y="1603727"/>
                  <a:pt x="1500109" y="1595744"/>
                </a:cubicBezTo>
                <a:cubicBezTo>
                  <a:pt x="1507937" y="1589482"/>
                  <a:pt x="1512409" y="1578962"/>
                  <a:pt x="1521375" y="1574479"/>
                </a:cubicBezTo>
                <a:cubicBezTo>
                  <a:pt x="1541424" y="1564455"/>
                  <a:pt x="1585170" y="1553214"/>
                  <a:pt x="1585170" y="1553214"/>
                </a:cubicBezTo>
                <a:cubicBezTo>
                  <a:pt x="1595803" y="1546126"/>
                  <a:pt x="1605638" y="1537664"/>
                  <a:pt x="1617068" y="1531949"/>
                </a:cubicBezTo>
                <a:cubicBezTo>
                  <a:pt x="1627092" y="1526937"/>
                  <a:pt x="1639168" y="1526759"/>
                  <a:pt x="1648965" y="1521316"/>
                </a:cubicBezTo>
                <a:cubicBezTo>
                  <a:pt x="1671306" y="1508904"/>
                  <a:pt x="1712761" y="1478786"/>
                  <a:pt x="1712761" y="1478786"/>
                </a:cubicBezTo>
                <a:cubicBezTo>
                  <a:pt x="1738067" y="1402867"/>
                  <a:pt x="1721592" y="1433641"/>
                  <a:pt x="1755291" y="1383093"/>
                </a:cubicBezTo>
                <a:cubicBezTo>
                  <a:pt x="1762379" y="1361828"/>
                  <a:pt x="1764122" y="1337948"/>
                  <a:pt x="1776556" y="1319297"/>
                </a:cubicBezTo>
                <a:cubicBezTo>
                  <a:pt x="1783644" y="1308665"/>
                  <a:pt x="1792631" y="1299077"/>
                  <a:pt x="1797821" y="1287400"/>
                </a:cubicBezTo>
                <a:cubicBezTo>
                  <a:pt x="1806925" y="1266916"/>
                  <a:pt x="1811997" y="1244869"/>
                  <a:pt x="1819086" y="1223604"/>
                </a:cubicBezTo>
                <a:lnTo>
                  <a:pt x="1840351" y="1159809"/>
                </a:lnTo>
                <a:lnTo>
                  <a:pt x="1861616" y="1096014"/>
                </a:lnTo>
                <a:lnTo>
                  <a:pt x="1872249" y="1064116"/>
                </a:lnTo>
                <a:cubicBezTo>
                  <a:pt x="1868705" y="986144"/>
                  <a:pt x="1869931" y="907808"/>
                  <a:pt x="1861616" y="830200"/>
                </a:cubicBezTo>
                <a:cubicBezTo>
                  <a:pt x="1859228" y="807912"/>
                  <a:pt x="1847439" y="787669"/>
                  <a:pt x="1840351" y="766404"/>
                </a:cubicBezTo>
                <a:cubicBezTo>
                  <a:pt x="1826981" y="726294"/>
                  <a:pt x="1823749" y="707269"/>
                  <a:pt x="1787189" y="670711"/>
                </a:cubicBezTo>
                <a:cubicBezTo>
                  <a:pt x="1780100" y="663623"/>
                  <a:pt x="1772185" y="657274"/>
                  <a:pt x="1765923" y="649446"/>
                </a:cubicBezTo>
                <a:cubicBezTo>
                  <a:pt x="1757940" y="639468"/>
                  <a:pt x="1753694" y="626585"/>
                  <a:pt x="1744658" y="617549"/>
                </a:cubicBezTo>
                <a:cubicBezTo>
                  <a:pt x="1735622" y="608513"/>
                  <a:pt x="1722312" y="604773"/>
                  <a:pt x="1712761" y="596283"/>
                </a:cubicBezTo>
                <a:cubicBezTo>
                  <a:pt x="1676535" y="564082"/>
                  <a:pt x="1658433" y="531906"/>
                  <a:pt x="1617068" y="511223"/>
                </a:cubicBezTo>
                <a:cubicBezTo>
                  <a:pt x="1607043" y="506211"/>
                  <a:pt x="1595803" y="504134"/>
                  <a:pt x="1585170" y="500590"/>
                </a:cubicBezTo>
                <a:cubicBezTo>
                  <a:pt x="1546184" y="442111"/>
                  <a:pt x="1585171" y="491731"/>
                  <a:pt x="1532007" y="447428"/>
                </a:cubicBezTo>
                <a:cubicBezTo>
                  <a:pt x="1520455" y="437802"/>
                  <a:pt x="1511978" y="424762"/>
                  <a:pt x="1500109" y="415530"/>
                </a:cubicBezTo>
                <a:cubicBezTo>
                  <a:pt x="1479935" y="399839"/>
                  <a:pt x="1436314" y="373000"/>
                  <a:pt x="1436314" y="373000"/>
                </a:cubicBezTo>
                <a:cubicBezTo>
                  <a:pt x="1417411" y="344646"/>
                  <a:pt x="1411490" y="331246"/>
                  <a:pt x="1383151" y="309204"/>
                </a:cubicBezTo>
                <a:cubicBezTo>
                  <a:pt x="1362977" y="293513"/>
                  <a:pt x="1319356" y="266674"/>
                  <a:pt x="1319356" y="266674"/>
                </a:cubicBezTo>
                <a:cubicBezTo>
                  <a:pt x="1280599" y="208538"/>
                  <a:pt x="1320312" y="256677"/>
                  <a:pt x="1255561" y="213511"/>
                </a:cubicBezTo>
                <a:cubicBezTo>
                  <a:pt x="1247220" y="207950"/>
                  <a:pt x="1242123" y="198508"/>
                  <a:pt x="1234295" y="192246"/>
                </a:cubicBezTo>
                <a:cubicBezTo>
                  <a:pt x="1224317" y="184263"/>
                  <a:pt x="1212215" y="179162"/>
                  <a:pt x="1202398" y="170981"/>
                </a:cubicBezTo>
                <a:cubicBezTo>
                  <a:pt x="1190846" y="161355"/>
                  <a:pt x="1183011" y="147424"/>
                  <a:pt x="1170500" y="139083"/>
                </a:cubicBezTo>
                <a:cubicBezTo>
                  <a:pt x="1161175" y="132866"/>
                  <a:pt x="1149235" y="131995"/>
                  <a:pt x="1138602" y="128451"/>
                </a:cubicBezTo>
                <a:cubicBezTo>
                  <a:pt x="1127970" y="117818"/>
                  <a:pt x="1116331" y="108105"/>
                  <a:pt x="1106705" y="96553"/>
                </a:cubicBezTo>
                <a:cubicBezTo>
                  <a:pt x="1092220" y="79171"/>
                  <a:pt x="1084794" y="55762"/>
                  <a:pt x="1064175" y="43390"/>
                </a:cubicBezTo>
                <a:cubicBezTo>
                  <a:pt x="1054564" y="37624"/>
                  <a:pt x="1042910" y="36302"/>
                  <a:pt x="1032277" y="32758"/>
                </a:cubicBezTo>
                <a:cubicBezTo>
                  <a:pt x="1001094" y="11969"/>
                  <a:pt x="1003697" y="9664"/>
                  <a:pt x="968482" y="860"/>
                </a:cubicBezTo>
                <a:cubicBezTo>
                  <a:pt x="965044" y="0"/>
                  <a:pt x="961393" y="860"/>
                  <a:pt x="957849" y="860"/>
                </a:cubicBezTo>
              </a:path>
            </a:pathLst>
          </a:cu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3162732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队列</a:t>
            </a:r>
            <a:r>
              <a:rPr lang="en-US" altLang="zh-CN" smtClean="0">
                <a:sym typeface="Wingdings" panose="05000000000000000000" pitchFamily="2" charset="2"/>
              </a:rPr>
              <a:t></a:t>
            </a:r>
            <a:r>
              <a:rPr lang="zh-CN" altLang="en-US" smtClean="0">
                <a:sym typeface="Wingdings" panose="05000000000000000000" pitchFamily="2" charset="2"/>
              </a:rPr>
              <a:t>优先队列</a:t>
            </a:r>
            <a:endParaRPr lang="zh-CN" altLang="en-US" smtClean="0"/>
          </a:p>
        </p:txBody>
      </p:sp>
      <p:sp>
        <p:nvSpPr>
          <p:cNvPr id="25603" name="内容占位符 2"/>
          <p:cNvSpPr>
            <a:spLocks noGrp="1"/>
          </p:cNvSpPr>
          <p:nvPr>
            <p:ph idx="1"/>
          </p:nvPr>
        </p:nvSpPr>
        <p:spPr/>
        <p:txBody>
          <a:bodyPr/>
          <a:lstStyle/>
          <a:p>
            <a:r>
              <a:rPr lang="zh-CN" altLang="en-US" smtClean="0"/>
              <a:t>队列是一种一维表结构</a:t>
            </a:r>
            <a:endParaRPr lang="en-US" altLang="zh-CN" smtClean="0"/>
          </a:p>
          <a:p>
            <a:pPr lvl="1"/>
            <a:r>
              <a:rPr lang="zh-CN" altLang="en-US" smtClean="0"/>
              <a:t>按照入队次序出队</a:t>
            </a:r>
            <a:endParaRPr lang="en-US" altLang="zh-CN" smtClean="0"/>
          </a:p>
          <a:p>
            <a:endParaRPr lang="en-US" altLang="zh-CN" smtClean="0"/>
          </a:p>
          <a:p>
            <a:endParaRPr lang="en-US" altLang="zh-CN" smtClean="0"/>
          </a:p>
          <a:p>
            <a:r>
              <a:rPr lang="zh-CN" altLang="en-US" smtClean="0"/>
              <a:t>优先队列建立在树形结构上</a:t>
            </a:r>
            <a:endParaRPr lang="en-US" altLang="zh-CN" smtClean="0"/>
          </a:p>
          <a:p>
            <a:pPr lvl="1"/>
            <a:r>
              <a:rPr lang="zh-CN" altLang="en-US" smtClean="0"/>
              <a:t>按照优先级出队</a:t>
            </a:r>
          </a:p>
        </p:txBody>
      </p:sp>
      <p:sp>
        <p:nvSpPr>
          <p:cNvPr id="2560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B9DDCCA-91C0-444E-B8D4-CF856771EBC4}" type="slidenum">
              <a:rPr lang="en-US" altLang="en-US">
                <a:solidFill>
                  <a:srgbClr val="4B4B4B"/>
                </a:solidFill>
              </a:rPr>
              <a:pPr eaLnBrk="1" hangingPunct="1"/>
              <a:t>3</a:t>
            </a:fld>
            <a:endParaRPr lang="en-US" altLang="en-US">
              <a:solidFill>
                <a:srgbClr val="4B4B4B"/>
              </a:solidFill>
            </a:endParaRPr>
          </a:p>
        </p:txBody>
      </p:sp>
      <p:sp>
        <p:nvSpPr>
          <p:cNvPr id="5" name="矩形 4"/>
          <p:cNvSpPr/>
          <p:nvPr/>
        </p:nvSpPr>
        <p:spPr bwMode="auto">
          <a:xfrm rot="5400000">
            <a:off x="4482307" y="298053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6" name="矩形 5"/>
          <p:cNvSpPr/>
          <p:nvPr/>
        </p:nvSpPr>
        <p:spPr bwMode="auto">
          <a:xfrm rot="5400000">
            <a:off x="4841082" y="298053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7" name="矩形 6"/>
          <p:cNvSpPr/>
          <p:nvPr/>
        </p:nvSpPr>
        <p:spPr bwMode="auto">
          <a:xfrm rot="5400000">
            <a:off x="5199857" y="298053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8" name="矩形 7"/>
          <p:cNvSpPr/>
          <p:nvPr/>
        </p:nvSpPr>
        <p:spPr bwMode="auto">
          <a:xfrm rot="5400000">
            <a:off x="5558632" y="298053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9" name="矩形 8"/>
          <p:cNvSpPr/>
          <p:nvPr/>
        </p:nvSpPr>
        <p:spPr bwMode="auto">
          <a:xfrm rot="5400000">
            <a:off x="5917407" y="298053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0" name="矩形 9"/>
          <p:cNvSpPr/>
          <p:nvPr/>
        </p:nvSpPr>
        <p:spPr bwMode="auto">
          <a:xfrm rot="5400000">
            <a:off x="3764757" y="298053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1" name="矩形 10"/>
          <p:cNvSpPr/>
          <p:nvPr/>
        </p:nvSpPr>
        <p:spPr bwMode="auto">
          <a:xfrm rot="5400000">
            <a:off x="4123532" y="298053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2" name="矩形 11"/>
          <p:cNvSpPr/>
          <p:nvPr/>
        </p:nvSpPr>
        <p:spPr bwMode="auto">
          <a:xfrm rot="5400000">
            <a:off x="6276182" y="298053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3" name="矩形 12"/>
          <p:cNvSpPr/>
          <p:nvPr/>
        </p:nvSpPr>
        <p:spPr bwMode="auto">
          <a:xfrm rot="5400000">
            <a:off x="6634957" y="298053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4" name="矩形 13"/>
          <p:cNvSpPr/>
          <p:nvPr/>
        </p:nvSpPr>
        <p:spPr bwMode="auto">
          <a:xfrm rot="5400000">
            <a:off x="3405982" y="298053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5" name="矩形 14"/>
          <p:cNvSpPr/>
          <p:nvPr/>
        </p:nvSpPr>
        <p:spPr bwMode="auto">
          <a:xfrm rot="5400000">
            <a:off x="6993732" y="298053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6" name="矩形 15"/>
          <p:cNvSpPr/>
          <p:nvPr/>
        </p:nvSpPr>
        <p:spPr bwMode="auto">
          <a:xfrm rot="5400000">
            <a:off x="4482307" y="518398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7" name="矩形 16"/>
          <p:cNvSpPr/>
          <p:nvPr/>
        </p:nvSpPr>
        <p:spPr bwMode="auto">
          <a:xfrm rot="5400000">
            <a:off x="4841082" y="518398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8" name="矩形 17"/>
          <p:cNvSpPr/>
          <p:nvPr/>
        </p:nvSpPr>
        <p:spPr bwMode="auto">
          <a:xfrm rot="5400000">
            <a:off x="5199857" y="518398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9" name="矩形 18"/>
          <p:cNvSpPr/>
          <p:nvPr/>
        </p:nvSpPr>
        <p:spPr bwMode="auto">
          <a:xfrm rot="5400000">
            <a:off x="5558632" y="518398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0" name="矩形 19"/>
          <p:cNvSpPr/>
          <p:nvPr/>
        </p:nvSpPr>
        <p:spPr bwMode="auto">
          <a:xfrm rot="5400000">
            <a:off x="5917407" y="518398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1" name="矩形 20"/>
          <p:cNvSpPr/>
          <p:nvPr/>
        </p:nvSpPr>
        <p:spPr bwMode="auto">
          <a:xfrm rot="5400000">
            <a:off x="3764757" y="518398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2" name="矩形 21"/>
          <p:cNvSpPr/>
          <p:nvPr/>
        </p:nvSpPr>
        <p:spPr bwMode="auto">
          <a:xfrm rot="5400000">
            <a:off x="4123532" y="518398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3" name="矩形 22"/>
          <p:cNvSpPr/>
          <p:nvPr/>
        </p:nvSpPr>
        <p:spPr bwMode="auto">
          <a:xfrm rot="5400000">
            <a:off x="6276182" y="518398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4" name="矩形 23"/>
          <p:cNvSpPr/>
          <p:nvPr/>
        </p:nvSpPr>
        <p:spPr bwMode="auto">
          <a:xfrm rot="5400000">
            <a:off x="6634957" y="518398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5" name="矩形 24"/>
          <p:cNvSpPr/>
          <p:nvPr/>
        </p:nvSpPr>
        <p:spPr bwMode="auto">
          <a:xfrm rot="5400000">
            <a:off x="3405982" y="518398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6" name="矩形 25"/>
          <p:cNvSpPr/>
          <p:nvPr/>
        </p:nvSpPr>
        <p:spPr bwMode="auto">
          <a:xfrm rot="5400000">
            <a:off x="6993732" y="518398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5627" name="TextBox 26"/>
          <p:cNvSpPr txBox="1">
            <a:spLocks noChangeArrowheads="1"/>
          </p:cNvSpPr>
          <p:nvPr/>
        </p:nvSpPr>
        <p:spPr bwMode="auto">
          <a:xfrm>
            <a:off x="4930775" y="5940425"/>
            <a:ext cx="358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i="1">
                <a:solidFill>
                  <a:srgbClr val="FF0000"/>
                </a:solidFill>
              </a:rPr>
              <a:t>p</a:t>
            </a:r>
            <a:r>
              <a:rPr lang="en-US" altLang="zh-CN" sz="1400" b="1" i="1" baseline="-25000">
                <a:solidFill>
                  <a:srgbClr val="FF0000"/>
                </a:solidFill>
              </a:rPr>
              <a:t>1</a:t>
            </a:r>
            <a:endParaRPr lang="zh-CN" altLang="en-US" sz="1400" b="1" i="1" baseline="-25000">
              <a:solidFill>
                <a:srgbClr val="FF0000"/>
              </a:solidFill>
            </a:endParaRPr>
          </a:p>
        </p:txBody>
      </p:sp>
      <p:sp>
        <p:nvSpPr>
          <p:cNvPr id="25628" name="TextBox 27"/>
          <p:cNvSpPr txBox="1">
            <a:spLocks noChangeArrowheads="1"/>
          </p:cNvSpPr>
          <p:nvPr/>
        </p:nvSpPr>
        <p:spPr bwMode="auto">
          <a:xfrm>
            <a:off x="5289550" y="5940425"/>
            <a:ext cx="358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i="1">
                <a:solidFill>
                  <a:srgbClr val="FF0000"/>
                </a:solidFill>
              </a:rPr>
              <a:t>p</a:t>
            </a:r>
            <a:r>
              <a:rPr lang="en-US" altLang="zh-CN" sz="1400" b="1" i="1" baseline="-25000">
                <a:solidFill>
                  <a:srgbClr val="FF0000"/>
                </a:solidFill>
              </a:rPr>
              <a:t>2</a:t>
            </a:r>
            <a:endParaRPr lang="zh-CN" altLang="en-US" sz="1400" b="1" i="1" baseline="-25000">
              <a:solidFill>
                <a:srgbClr val="FF0000"/>
              </a:solidFill>
            </a:endParaRPr>
          </a:p>
        </p:txBody>
      </p:sp>
      <p:sp>
        <p:nvSpPr>
          <p:cNvPr id="25629" name="TextBox 28"/>
          <p:cNvSpPr txBox="1">
            <a:spLocks noChangeArrowheads="1"/>
          </p:cNvSpPr>
          <p:nvPr/>
        </p:nvSpPr>
        <p:spPr bwMode="auto">
          <a:xfrm>
            <a:off x="5648325" y="5940425"/>
            <a:ext cx="358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i="1">
                <a:solidFill>
                  <a:srgbClr val="FF0000"/>
                </a:solidFill>
              </a:rPr>
              <a:t>p</a:t>
            </a:r>
            <a:r>
              <a:rPr lang="en-US" altLang="zh-CN" sz="1400" b="1" i="1" baseline="-25000">
                <a:solidFill>
                  <a:srgbClr val="FF0000"/>
                </a:solidFill>
              </a:rPr>
              <a:t>3</a:t>
            </a:r>
            <a:endParaRPr lang="zh-CN" altLang="en-US" sz="1400" b="1" i="1" baseline="-25000">
              <a:solidFill>
                <a:srgbClr val="FF0000"/>
              </a:solidFill>
            </a:endParaRPr>
          </a:p>
        </p:txBody>
      </p:sp>
      <p:sp>
        <p:nvSpPr>
          <p:cNvPr id="25630" name="TextBox 29"/>
          <p:cNvSpPr txBox="1">
            <a:spLocks noChangeArrowheads="1"/>
          </p:cNvSpPr>
          <p:nvPr/>
        </p:nvSpPr>
        <p:spPr bwMode="auto">
          <a:xfrm>
            <a:off x="6007100" y="5940425"/>
            <a:ext cx="358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i="1">
                <a:solidFill>
                  <a:srgbClr val="FF0000"/>
                </a:solidFill>
              </a:rPr>
              <a:t>p</a:t>
            </a:r>
            <a:r>
              <a:rPr lang="en-US" altLang="zh-CN" sz="1400" b="1" i="1" baseline="-25000">
                <a:solidFill>
                  <a:srgbClr val="FF0000"/>
                </a:solidFill>
              </a:rPr>
              <a:t>4</a:t>
            </a:r>
            <a:endParaRPr lang="zh-CN" altLang="en-US" sz="1400" b="1" i="1" baseline="-25000">
              <a:solidFill>
                <a:srgbClr val="FF0000"/>
              </a:solidFill>
            </a:endParaRPr>
          </a:p>
        </p:txBody>
      </p:sp>
      <p:sp>
        <p:nvSpPr>
          <p:cNvPr id="25631" name="TextBox 30"/>
          <p:cNvSpPr txBox="1">
            <a:spLocks noChangeArrowheads="1"/>
          </p:cNvSpPr>
          <p:nvPr/>
        </p:nvSpPr>
        <p:spPr bwMode="auto">
          <a:xfrm>
            <a:off x="6365875" y="5940425"/>
            <a:ext cx="358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i="1">
                <a:solidFill>
                  <a:srgbClr val="FF0000"/>
                </a:solidFill>
              </a:rPr>
              <a:t>p</a:t>
            </a:r>
            <a:r>
              <a:rPr lang="en-US" altLang="zh-CN" sz="1400" b="1" i="1" baseline="-25000">
                <a:solidFill>
                  <a:srgbClr val="FF0000"/>
                </a:solidFill>
              </a:rPr>
              <a:t>5</a:t>
            </a:r>
            <a:endParaRPr lang="zh-CN" altLang="en-US" sz="1400" b="1" i="1" baseline="-25000">
              <a:solidFill>
                <a:srgbClr val="FF0000"/>
              </a:solidFill>
            </a:endParaRPr>
          </a:p>
        </p:txBody>
      </p:sp>
      <p:sp>
        <p:nvSpPr>
          <p:cNvPr id="25632" name="TextBox 31"/>
          <p:cNvSpPr txBox="1">
            <a:spLocks noChangeArrowheads="1"/>
          </p:cNvSpPr>
          <p:nvPr/>
        </p:nvSpPr>
        <p:spPr bwMode="auto">
          <a:xfrm>
            <a:off x="4930775" y="517683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1</a:t>
            </a:r>
            <a:endParaRPr lang="zh-CN" altLang="en-US" sz="1200" b="1" i="1" baseline="-25000">
              <a:solidFill>
                <a:srgbClr val="0000CC"/>
              </a:solidFill>
            </a:endParaRPr>
          </a:p>
        </p:txBody>
      </p:sp>
      <p:sp>
        <p:nvSpPr>
          <p:cNvPr id="25633" name="TextBox 32"/>
          <p:cNvSpPr txBox="1">
            <a:spLocks noChangeArrowheads="1"/>
          </p:cNvSpPr>
          <p:nvPr/>
        </p:nvSpPr>
        <p:spPr bwMode="auto">
          <a:xfrm>
            <a:off x="5289550" y="517683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2</a:t>
            </a:r>
            <a:endParaRPr lang="zh-CN" altLang="en-US" sz="1200" b="1" i="1" baseline="-25000">
              <a:solidFill>
                <a:srgbClr val="0000CC"/>
              </a:solidFill>
            </a:endParaRPr>
          </a:p>
        </p:txBody>
      </p:sp>
      <p:sp>
        <p:nvSpPr>
          <p:cNvPr id="25634" name="TextBox 33"/>
          <p:cNvSpPr txBox="1">
            <a:spLocks noChangeArrowheads="1"/>
          </p:cNvSpPr>
          <p:nvPr/>
        </p:nvSpPr>
        <p:spPr bwMode="auto">
          <a:xfrm>
            <a:off x="5648325" y="517683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3</a:t>
            </a:r>
            <a:endParaRPr lang="zh-CN" altLang="en-US" sz="1200" b="1" i="1" baseline="-25000">
              <a:solidFill>
                <a:srgbClr val="0000CC"/>
              </a:solidFill>
            </a:endParaRPr>
          </a:p>
        </p:txBody>
      </p:sp>
      <p:sp>
        <p:nvSpPr>
          <p:cNvPr id="25635" name="TextBox 34"/>
          <p:cNvSpPr txBox="1">
            <a:spLocks noChangeArrowheads="1"/>
          </p:cNvSpPr>
          <p:nvPr/>
        </p:nvSpPr>
        <p:spPr bwMode="auto">
          <a:xfrm>
            <a:off x="6007100" y="517683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4</a:t>
            </a:r>
            <a:endParaRPr lang="zh-CN" altLang="en-US" sz="1200" b="1" i="1" baseline="-25000">
              <a:solidFill>
                <a:srgbClr val="0000CC"/>
              </a:solidFill>
            </a:endParaRPr>
          </a:p>
        </p:txBody>
      </p:sp>
      <p:sp>
        <p:nvSpPr>
          <p:cNvPr id="25636" name="TextBox 35"/>
          <p:cNvSpPr txBox="1">
            <a:spLocks noChangeArrowheads="1"/>
          </p:cNvSpPr>
          <p:nvPr/>
        </p:nvSpPr>
        <p:spPr bwMode="auto">
          <a:xfrm>
            <a:off x="6365875" y="517683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5</a:t>
            </a:r>
            <a:endParaRPr lang="zh-CN" altLang="en-US" sz="1200" b="1" i="1" baseline="-25000">
              <a:solidFill>
                <a:srgbClr val="0000CC"/>
              </a:solidFill>
            </a:endParaRPr>
          </a:p>
        </p:txBody>
      </p:sp>
      <p:sp>
        <p:nvSpPr>
          <p:cNvPr id="25637" name="TextBox 36"/>
          <p:cNvSpPr txBox="1">
            <a:spLocks noChangeArrowheads="1"/>
          </p:cNvSpPr>
          <p:nvPr/>
        </p:nvSpPr>
        <p:spPr bwMode="auto">
          <a:xfrm>
            <a:off x="4930775" y="297338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1</a:t>
            </a:r>
            <a:endParaRPr lang="zh-CN" altLang="en-US" sz="1200" b="1" i="1" baseline="-25000">
              <a:solidFill>
                <a:srgbClr val="0000CC"/>
              </a:solidFill>
            </a:endParaRPr>
          </a:p>
        </p:txBody>
      </p:sp>
      <p:sp>
        <p:nvSpPr>
          <p:cNvPr id="25638" name="TextBox 37"/>
          <p:cNvSpPr txBox="1">
            <a:spLocks noChangeArrowheads="1"/>
          </p:cNvSpPr>
          <p:nvPr/>
        </p:nvSpPr>
        <p:spPr bwMode="auto">
          <a:xfrm>
            <a:off x="5289550" y="297338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2</a:t>
            </a:r>
            <a:endParaRPr lang="zh-CN" altLang="en-US" sz="1200" b="1" i="1" baseline="-25000">
              <a:solidFill>
                <a:srgbClr val="0000CC"/>
              </a:solidFill>
            </a:endParaRPr>
          </a:p>
        </p:txBody>
      </p:sp>
      <p:sp>
        <p:nvSpPr>
          <p:cNvPr id="25639" name="TextBox 38"/>
          <p:cNvSpPr txBox="1">
            <a:spLocks noChangeArrowheads="1"/>
          </p:cNvSpPr>
          <p:nvPr/>
        </p:nvSpPr>
        <p:spPr bwMode="auto">
          <a:xfrm>
            <a:off x="5648325" y="297338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3</a:t>
            </a:r>
            <a:endParaRPr lang="zh-CN" altLang="en-US" sz="1200" b="1" i="1" baseline="-25000">
              <a:solidFill>
                <a:srgbClr val="0000CC"/>
              </a:solidFill>
            </a:endParaRPr>
          </a:p>
        </p:txBody>
      </p:sp>
      <p:sp>
        <p:nvSpPr>
          <p:cNvPr id="25640" name="TextBox 39"/>
          <p:cNvSpPr txBox="1">
            <a:spLocks noChangeArrowheads="1"/>
          </p:cNvSpPr>
          <p:nvPr/>
        </p:nvSpPr>
        <p:spPr bwMode="auto">
          <a:xfrm>
            <a:off x="6007100" y="297338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4</a:t>
            </a:r>
            <a:endParaRPr lang="zh-CN" altLang="en-US" sz="1200" b="1" i="1" baseline="-25000">
              <a:solidFill>
                <a:srgbClr val="0000CC"/>
              </a:solidFill>
            </a:endParaRPr>
          </a:p>
        </p:txBody>
      </p:sp>
      <p:sp>
        <p:nvSpPr>
          <p:cNvPr id="25641" name="TextBox 40"/>
          <p:cNvSpPr txBox="1">
            <a:spLocks noChangeArrowheads="1"/>
          </p:cNvSpPr>
          <p:nvPr/>
        </p:nvSpPr>
        <p:spPr bwMode="auto">
          <a:xfrm>
            <a:off x="6365875" y="297338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5</a:t>
            </a:r>
            <a:endParaRPr lang="zh-CN" altLang="en-US" sz="1200" b="1" i="1" baseline="-25000">
              <a:solidFill>
                <a:srgbClr val="0000CC"/>
              </a:solidFill>
            </a:endParaRPr>
          </a:p>
        </p:txBody>
      </p:sp>
    </p:spTree>
    <p:extLst>
      <p:ext uri="{BB962C8B-B14F-4D97-AF65-F5344CB8AC3E}">
        <p14:creationId xmlns:p14="http://schemas.microsoft.com/office/powerpoint/2010/main" val="1818580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smtClean="0"/>
              <a:t>建堆实例（续）</a:t>
            </a:r>
          </a:p>
        </p:txBody>
      </p:sp>
      <p:pic>
        <p:nvPicPr>
          <p:cNvPr id="53251" name="Picture 4" descr="C:\Documents and Settings\Administrator\My Documents\wg\数据结构\lecture\pictures\9\init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81200"/>
            <a:ext cx="693420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5"/>
          <p:cNvSpPr txBox="1">
            <a:spLocks noChangeArrowheads="1"/>
          </p:cNvSpPr>
          <p:nvPr/>
        </p:nvSpPr>
        <p:spPr bwMode="ltGray">
          <a:xfrm>
            <a:off x="6858000" y="22860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rgbClr val="FF0000"/>
                </a:solidFill>
              </a:rPr>
              <a:t>35</a:t>
            </a:r>
          </a:p>
        </p:txBody>
      </p:sp>
      <p:sp>
        <p:nvSpPr>
          <p:cNvPr id="53253" name="TextBox 4"/>
          <p:cNvSpPr txBox="1">
            <a:spLocks noChangeArrowheads="1"/>
          </p:cNvSpPr>
          <p:nvPr/>
        </p:nvSpPr>
        <p:spPr bwMode="auto">
          <a:xfrm>
            <a:off x="984250" y="4864100"/>
            <a:ext cx="77136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step4</a:t>
            </a:r>
            <a:r>
              <a:rPr lang="zh-CN" altLang="en-US"/>
              <a:t>：检查编号为</a:t>
            </a:r>
            <a:r>
              <a:rPr lang="en-US" altLang="zh-CN"/>
              <a:t>3</a:t>
            </a:r>
            <a:r>
              <a:rPr lang="zh-CN" altLang="en-US"/>
              <a:t>的节点子树是否为堆？</a:t>
            </a:r>
            <a:r>
              <a:rPr lang="zh-CN" altLang="en-US">
                <a:solidFill>
                  <a:srgbClr val="FF0000"/>
                </a:solidFill>
              </a:rPr>
              <a:t>不是！调整为堆！</a:t>
            </a:r>
            <a:endParaRPr lang="en-US" altLang="zh-CN">
              <a:solidFill>
                <a:srgbClr val="FF0000"/>
              </a:solidFill>
            </a:endParaRPr>
          </a:p>
          <a:p>
            <a:pPr eaLnBrk="1" hangingPunct="1"/>
            <a:r>
              <a:rPr lang="en-US" altLang="zh-CN"/>
              <a:t>step5</a:t>
            </a:r>
            <a:r>
              <a:rPr lang="zh-CN" altLang="en-US"/>
              <a:t>：检查编号为</a:t>
            </a:r>
            <a:r>
              <a:rPr lang="en-US" altLang="zh-CN"/>
              <a:t>2</a:t>
            </a:r>
            <a:r>
              <a:rPr lang="zh-CN" altLang="en-US"/>
              <a:t>的节点子树是否为堆？</a:t>
            </a:r>
            <a:r>
              <a:rPr lang="zh-CN" altLang="en-US">
                <a:solidFill>
                  <a:srgbClr val="FF0000"/>
                </a:solidFill>
              </a:rPr>
              <a:t>不是！调整为堆！</a:t>
            </a:r>
          </a:p>
          <a:p>
            <a:pPr eaLnBrk="1" hangingPunct="1"/>
            <a:endParaRPr lang="zh-CN" altLang="en-US">
              <a:solidFill>
                <a:srgbClr val="FF0000"/>
              </a:solidFill>
            </a:endParaRPr>
          </a:p>
        </p:txBody>
      </p:sp>
      <p:sp>
        <p:nvSpPr>
          <p:cNvPr id="53254" name="任意多边形 5"/>
          <p:cNvSpPr>
            <a:spLocks noChangeArrowheads="1"/>
          </p:cNvSpPr>
          <p:nvPr/>
        </p:nvSpPr>
        <p:spPr bwMode="auto">
          <a:xfrm>
            <a:off x="5230813" y="2336800"/>
            <a:ext cx="3021012" cy="1790700"/>
          </a:xfrm>
          <a:custGeom>
            <a:avLst/>
            <a:gdLst>
              <a:gd name="T0" fmla="*/ 1307804 w 3020199"/>
              <a:gd name="T1" fmla="*/ 55595 h 1790488"/>
              <a:gd name="T2" fmla="*/ 1244009 w 3020199"/>
              <a:gd name="T3" fmla="*/ 76860 h 1790488"/>
              <a:gd name="T4" fmla="*/ 1169581 w 3020199"/>
              <a:gd name="T5" fmla="*/ 98125 h 1790488"/>
              <a:gd name="T6" fmla="*/ 1084521 w 3020199"/>
              <a:gd name="T7" fmla="*/ 119390 h 1790488"/>
              <a:gd name="T8" fmla="*/ 967562 w 3020199"/>
              <a:gd name="T9" fmla="*/ 161920 h 1790488"/>
              <a:gd name="T10" fmla="*/ 893134 w 3020199"/>
              <a:gd name="T11" fmla="*/ 193818 h 1790488"/>
              <a:gd name="T12" fmla="*/ 818707 w 3020199"/>
              <a:gd name="T13" fmla="*/ 215083 h 1790488"/>
              <a:gd name="T14" fmla="*/ 701748 w 3020199"/>
              <a:gd name="T15" fmla="*/ 278878 h 1790488"/>
              <a:gd name="T16" fmla="*/ 637953 w 3020199"/>
              <a:gd name="T17" fmla="*/ 310776 h 1790488"/>
              <a:gd name="T18" fmla="*/ 531628 w 3020199"/>
              <a:gd name="T19" fmla="*/ 374571 h 1790488"/>
              <a:gd name="T20" fmla="*/ 467832 w 3020199"/>
              <a:gd name="T21" fmla="*/ 406469 h 1790488"/>
              <a:gd name="T22" fmla="*/ 340241 w 3020199"/>
              <a:gd name="T23" fmla="*/ 480897 h 1790488"/>
              <a:gd name="T24" fmla="*/ 244548 w 3020199"/>
              <a:gd name="T25" fmla="*/ 587222 h 1790488"/>
              <a:gd name="T26" fmla="*/ 159488 w 3020199"/>
              <a:gd name="T27" fmla="*/ 714813 h 1790488"/>
              <a:gd name="T28" fmla="*/ 85060 w 3020199"/>
              <a:gd name="T29" fmla="*/ 799874 h 1790488"/>
              <a:gd name="T30" fmla="*/ 21265 w 3020199"/>
              <a:gd name="T31" fmla="*/ 948729 h 1790488"/>
              <a:gd name="T32" fmla="*/ 0 w 3020199"/>
              <a:gd name="T33" fmla="*/ 1012525 h 1790488"/>
              <a:gd name="T34" fmla="*/ 31897 w 3020199"/>
              <a:gd name="T35" fmla="*/ 1469725 h 1790488"/>
              <a:gd name="T36" fmla="*/ 85060 w 3020199"/>
              <a:gd name="T37" fmla="*/ 1522888 h 1790488"/>
              <a:gd name="T38" fmla="*/ 212651 w 3020199"/>
              <a:gd name="T39" fmla="*/ 1586683 h 1790488"/>
              <a:gd name="T40" fmla="*/ 372139 w 3020199"/>
              <a:gd name="T41" fmla="*/ 1629213 h 1790488"/>
              <a:gd name="T42" fmla="*/ 903767 w 3020199"/>
              <a:gd name="T43" fmla="*/ 1671743 h 1790488"/>
              <a:gd name="T44" fmla="*/ 1041990 w 3020199"/>
              <a:gd name="T45" fmla="*/ 1703641 h 1790488"/>
              <a:gd name="T46" fmla="*/ 1329069 w 3020199"/>
              <a:gd name="T47" fmla="*/ 1746171 h 1790488"/>
              <a:gd name="T48" fmla="*/ 1786269 w 3020199"/>
              <a:gd name="T49" fmla="*/ 1788702 h 1790488"/>
              <a:gd name="T50" fmla="*/ 2275367 w 3020199"/>
              <a:gd name="T51" fmla="*/ 1756804 h 1790488"/>
              <a:gd name="T52" fmla="*/ 2445488 w 3020199"/>
              <a:gd name="T53" fmla="*/ 1714274 h 1790488"/>
              <a:gd name="T54" fmla="*/ 2541181 w 3020199"/>
              <a:gd name="T55" fmla="*/ 1661111 h 1790488"/>
              <a:gd name="T56" fmla="*/ 2679404 w 3020199"/>
              <a:gd name="T57" fmla="*/ 1544153 h 1790488"/>
              <a:gd name="T58" fmla="*/ 2743200 w 3020199"/>
              <a:gd name="T59" fmla="*/ 1459092 h 1790488"/>
              <a:gd name="T60" fmla="*/ 2860158 w 3020199"/>
              <a:gd name="T61" fmla="*/ 1363399 h 1790488"/>
              <a:gd name="T62" fmla="*/ 2902688 w 3020199"/>
              <a:gd name="T63" fmla="*/ 1310236 h 1790488"/>
              <a:gd name="T64" fmla="*/ 2966483 w 3020199"/>
              <a:gd name="T65" fmla="*/ 1214543 h 1790488"/>
              <a:gd name="T66" fmla="*/ 3009014 w 3020199"/>
              <a:gd name="T67" fmla="*/ 1065688 h 1790488"/>
              <a:gd name="T68" fmla="*/ 2998381 w 3020199"/>
              <a:gd name="T69" fmla="*/ 651018 h 1790488"/>
              <a:gd name="T70" fmla="*/ 2934586 w 3020199"/>
              <a:gd name="T71" fmla="*/ 523427 h 1790488"/>
              <a:gd name="T72" fmla="*/ 2892055 w 3020199"/>
              <a:gd name="T73" fmla="*/ 448999 h 1790488"/>
              <a:gd name="T74" fmla="*/ 2838893 w 3020199"/>
              <a:gd name="T75" fmla="*/ 385204 h 1790488"/>
              <a:gd name="T76" fmla="*/ 2743200 w 3020199"/>
              <a:gd name="T77" fmla="*/ 310776 h 1790488"/>
              <a:gd name="T78" fmla="*/ 2615609 w 3020199"/>
              <a:gd name="T79" fmla="*/ 246981 h 1790488"/>
              <a:gd name="T80" fmla="*/ 2488018 w 3020199"/>
              <a:gd name="T81" fmla="*/ 172553 h 1790488"/>
              <a:gd name="T82" fmla="*/ 2381693 w 3020199"/>
              <a:gd name="T83" fmla="*/ 140655 h 1790488"/>
              <a:gd name="T84" fmla="*/ 2243469 w 3020199"/>
              <a:gd name="T85" fmla="*/ 108757 h 1790488"/>
              <a:gd name="T86" fmla="*/ 2105246 w 3020199"/>
              <a:gd name="T87" fmla="*/ 76860 h 1790488"/>
              <a:gd name="T88" fmla="*/ 1903228 w 3020199"/>
              <a:gd name="T89" fmla="*/ 55595 h 1790488"/>
              <a:gd name="T90" fmla="*/ 1690576 w 3020199"/>
              <a:gd name="T91" fmla="*/ 23697 h 1790488"/>
              <a:gd name="T92" fmla="*/ 1339702 w 3020199"/>
              <a:gd name="T93" fmla="*/ 2432 h 179048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020199"/>
              <a:gd name="T142" fmla="*/ 0 h 1790488"/>
              <a:gd name="T143" fmla="*/ 3020199 w 3020199"/>
              <a:gd name="T144" fmla="*/ 1790488 h 179048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020199" h="1790488">
                <a:moveTo>
                  <a:pt x="1403497" y="23697"/>
                </a:moveTo>
                <a:lnTo>
                  <a:pt x="1307804" y="55595"/>
                </a:lnTo>
                <a:lnTo>
                  <a:pt x="1275907" y="66227"/>
                </a:lnTo>
                <a:cubicBezTo>
                  <a:pt x="1265274" y="69771"/>
                  <a:pt x="1254882" y="74142"/>
                  <a:pt x="1244009" y="76860"/>
                </a:cubicBezTo>
                <a:cubicBezTo>
                  <a:pt x="1229832" y="80404"/>
                  <a:pt x="1215530" y="83478"/>
                  <a:pt x="1201479" y="87492"/>
                </a:cubicBezTo>
                <a:cubicBezTo>
                  <a:pt x="1190702" y="90571"/>
                  <a:pt x="1180454" y="95407"/>
                  <a:pt x="1169581" y="98125"/>
                </a:cubicBezTo>
                <a:cubicBezTo>
                  <a:pt x="1152049" y="102508"/>
                  <a:pt x="1133950" y="104374"/>
                  <a:pt x="1116418" y="108757"/>
                </a:cubicBezTo>
                <a:cubicBezTo>
                  <a:pt x="1105545" y="111475"/>
                  <a:pt x="1095297" y="116311"/>
                  <a:pt x="1084521" y="119390"/>
                </a:cubicBezTo>
                <a:cubicBezTo>
                  <a:pt x="1070470" y="123405"/>
                  <a:pt x="1056041" y="126007"/>
                  <a:pt x="1041990" y="130022"/>
                </a:cubicBezTo>
                <a:cubicBezTo>
                  <a:pt x="992132" y="144267"/>
                  <a:pt x="1024253" y="137624"/>
                  <a:pt x="967562" y="161920"/>
                </a:cubicBezTo>
                <a:cubicBezTo>
                  <a:pt x="957261" y="166335"/>
                  <a:pt x="945966" y="168138"/>
                  <a:pt x="935665" y="172553"/>
                </a:cubicBezTo>
                <a:cubicBezTo>
                  <a:pt x="921096" y="178797"/>
                  <a:pt x="907975" y="188253"/>
                  <a:pt x="893134" y="193818"/>
                </a:cubicBezTo>
                <a:cubicBezTo>
                  <a:pt x="879451" y="198949"/>
                  <a:pt x="864655" y="200435"/>
                  <a:pt x="850604" y="204450"/>
                </a:cubicBezTo>
                <a:cubicBezTo>
                  <a:pt x="839828" y="207529"/>
                  <a:pt x="829339" y="211539"/>
                  <a:pt x="818707" y="215083"/>
                </a:cubicBezTo>
                <a:cubicBezTo>
                  <a:pt x="777170" y="256618"/>
                  <a:pt x="820754" y="219376"/>
                  <a:pt x="765544" y="246981"/>
                </a:cubicBezTo>
                <a:cubicBezTo>
                  <a:pt x="683109" y="288199"/>
                  <a:pt x="781914" y="252158"/>
                  <a:pt x="701748" y="278878"/>
                </a:cubicBezTo>
                <a:cubicBezTo>
                  <a:pt x="691116" y="285966"/>
                  <a:pt x="681280" y="294428"/>
                  <a:pt x="669851" y="300143"/>
                </a:cubicBezTo>
                <a:cubicBezTo>
                  <a:pt x="659826" y="305155"/>
                  <a:pt x="647750" y="305333"/>
                  <a:pt x="637953" y="310776"/>
                </a:cubicBezTo>
                <a:cubicBezTo>
                  <a:pt x="615612" y="323188"/>
                  <a:pt x="597017" y="341876"/>
                  <a:pt x="574158" y="353306"/>
                </a:cubicBezTo>
                <a:cubicBezTo>
                  <a:pt x="559981" y="360394"/>
                  <a:pt x="544816" y="365779"/>
                  <a:pt x="531628" y="374571"/>
                </a:cubicBezTo>
                <a:cubicBezTo>
                  <a:pt x="523287" y="380132"/>
                  <a:pt x="519328" y="391353"/>
                  <a:pt x="510362" y="395836"/>
                </a:cubicBezTo>
                <a:cubicBezTo>
                  <a:pt x="497292" y="402371"/>
                  <a:pt x="481883" y="402454"/>
                  <a:pt x="467832" y="406469"/>
                </a:cubicBezTo>
                <a:cubicBezTo>
                  <a:pt x="438011" y="414990"/>
                  <a:pt x="421756" y="422165"/>
                  <a:pt x="393404" y="438367"/>
                </a:cubicBezTo>
                <a:cubicBezTo>
                  <a:pt x="320557" y="479994"/>
                  <a:pt x="396125" y="438985"/>
                  <a:pt x="340241" y="480897"/>
                </a:cubicBezTo>
                <a:cubicBezTo>
                  <a:pt x="319795" y="496231"/>
                  <a:pt x="276446" y="523427"/>
                  <a:pt x="276446" y="523427"/>
                </a:cubicBezTo>
                <a:cubicBezTo>
                  <a:pt x="265215" y="557121"/>
                  <a:pt x="268107" y="557774"/>
                  <a:pt x="244548" y="587222"/>
                </a:cubicBezTo>
                <a:cubicBezTo>
                  <a:pt x="238286" y="595050"/>
                  <a:pt x="228844" y="600147"/>
                  <a:pt x="223283" y="608488"/>
                </a:cubicBezTo>
                <a:cubicBezTo>
                  <a:pt x="202801" y="639211"/>
                  <a:pt x="191118" y="693727"/>
                  <a:pt x="159488" y="714813"/>
                </a:cubicBezTo>
                <a:lnTo>
                  <a:pt x="127590" y="736078"/>
                </a:lnTo>
                <a:cubicBezTo>
                  <a:pt x="113413" y="757343"/>
                  <a:pt x="93142" y="775628"/>
                  <a:pt x="85060" y="799874"/>
                </a:cubicBezTo>
                <a:cubicBezTo>
                  <a:pt x="71258" y="841281"/>
                  <a:pt x="82353" y="823846"/>
                  <a:pt x="53162" y="853036"/>
                </a:cubicBezTo>
                <a:lnTo>
                  <a:pt x="21265" y="948729"/>
                </a:lnTo>
                <a:lnTo>
                  <a:pt x="10632" y="980627"/>
                </a:lnTo>
                <a:lnTo>
                  <a:pt x="0" y="1012525"/>
                </a:lnTo>
                <a:cubicBezTo>
                  <a:pt x="3544" y="1154292"/>
                  <a:pt x="762" y="1296359"/>
                  <a:pt x="10632" y="1437827"/>
                </a:cubicBezTo>
                <a:cubicBezTo>
                  <a:pt x="11521" y="1450575"/>
                  <a:pt x="22861" y="1460689"/>
                  <a:pt x="31897" y="1469725"/>
                </a:cubicBezTo>
                <a:cubicBezTo>
                  <a:pt x="40933" y="1478761"/>
                  <a:pt x="53162" y="1483902"/>
                  <a:pt x="63795" y="1490990"/>
                </a:cubicBezTo>
                <a:cubicBezTo>
                  <a:pt x="70883" y="1501623"/>
                  <a:pt x="76024" y="1513852"/>
                  <a:pt x="85060" y="1522888"/>
                </a:cubicBezTo>
                <a:cubicBezTo>
                  <a:pt x="105132" y="1542960"/>
                  <a:pt x="143169" y="1565943"/>
                  <a:pt x="170121" y="1576050"/>
                </a:cubicBezTo>
                <a:cubicBezTo>
                  <a:pt x="183804" y="1581181"/>
                  <a:pt x="198968" y="1581552"/>
                  <a:pt x="212651" y="1586683"/>
                </a:cubicBezTo>
                <a:cubicBezTo>
                  <a:pt x="227492" y="1592248"/>
                  <a:pt x="240340" y="1602383"/>
                  <a:pt x="255181" y="1607948"/>
                </a:cubicBezTo>
                <a:cubicBezTo>
                  <a:pt x="286035" y="1619519"/>
                  <a:pt x="344965" y="1625331"/>
                  <a:pt x="372139" y="1629213"/>
                </a:cubicBezTo>
                <a:cubicBezTo>
                  <a:pt x="550042" y="1700374"/>
                  <a:pt x="386018" y="1641880"/>
                  <a:pt x="818707" y="1661111"/>
                </a:cubicBezTo>
                <a:cubicBezTo>
                  <a:pt x="847253" y="1662380"/>
                  <a:pt x="875389" y="1668404"/>
                  <a:pt x="903767" y="1671743"/>
                </a:cubicBezTo>
                <a:lnTo>
                  <a:pt x="999460" y="1682376"/>
                </a:lnTo>
                <a:cubicBezTo>
                  <a:pt x="1013637" y="1689464"/>
                  <a:pt x="1026613" y="1699797"/>
                  <a:pt x="1041990" y="1703641"/>
                </a:cubicBezTo>
                <a:cubicBezTo>
                  <a:pt x="1062064" y="1708659"/>
                  <a:pt x="1223682" y="1723937"/>
                  <a:pt x="1233376" y="1724906"/>
                </a:cubicBezTo>
                <a:cubicBezTo>
                  <a:pt x="1282948" y="1741431"/>
                  <a:pt x="1259562" y="1735478"/>
                  <a:pt x="1329069" y="1746171"/>
                </a:cubicBezTo>
                <a:cubicBezTo>
                  <a:pt x="1450514" y="1764855"/>
                  <a:pt x="1361851" y="1750028"/>
                  <a:pt x="1509823" y="1767436"/>
                </a:cubicBezTo>
                <a:cubicBezTo>
                  <a:pt x="1705768" y="1790488"/>
                  <a:pt x="1411876" y="1768996"/>
                  <a:pt x="1786269" y="1788702"/>
                </a:cubicBezTo>
                <a:lnTo>
                  <a:pt x="2169041" y="1778069"/>
                </a:lnTo>
                <a:cubicBezTo>
                  <a:pt x="2286376" y="1772611"/>
                  <a:pt x="2205467" y="1772337"/>
                  <a:pt x="2275367" y="1756804"/>
                </a:cubicBezTo>
                <a:cubicBezTo>
                  <a:pt x="2296412" y="1752127"/>
                  <a:pt x="2318022" y="1750399"/>
                  <a:pt x="2339162" y="1746171"/>
                </a:cubicBezTo>
                <a:cubicBezTo>
                  <a:pt x="2379342" y="1738135"/>
                  <a:pt x="2404792" y="1727840"/>
                  <a:pt x="2445488" y="1714274"/>
                </a:cubicBezTo>
                <a:cubicBezTo>
                  <a:pt x="2456121" y="1710730"/>
                  <a:pt x="2468061" y="1709858"/>
                  <a:pt x="2477386" y="1703641"/>
                </a:cubicBezTo>
                <a:cubicBezTo>
                  <a:pt x="2498651" y="1689464"/>
                  <a:pt x="2516935" y="1669193"/>
                  <a:pt x="2541181" y="1661111"/>
                </a:cubicBezTo>
                <a:cubicBezTo>
                  <a:pt x="2585202" y="1646437"/>
                  <a:pt x="2563754" y="1656695"/>
                  <a:pt x="2604976" y="1629213"/>
                </a:cubicBezTo>
                <a:cubicBezTo>
                  <a:pt x="2640143" y="1576463"/>
                  <a:pt x="2617204" y="1606354"/>
                  <a:pt x="2679404" y="1544153"/>
                </a:cubicBezTo>
                <a:cubicBezTo>
                  <a:pt x="2693581" y="1529976"/>
                  <a:pt x="2712967" y="1519554"/>
                  <a:pt x="2721934" y="1501622"/>
                </a:cubicBezTo>
                <a:cubicBezTo>
                  <a:pt x="2729023" y="1487445"/>
                  <a:pt x="2733053" y="1471268"/>
                  <a:pt x="2743200" y="1459092"/>
                </a:cubicBezTo>
                <a:cubicBezTo>
                  <a:pt x="2759056" y="1440065"/>
                  <a:pt x="2785222" y="1434452"/>
                  <a:pt x="2806995" y="1427195"/>
                </a:cubicBezTo>
                <a:cubicBezTo>
                  <a:pt x="2859788" y="1348004"/>
                  <a:pt x="2791939" y="1445261"/>
                  <a:pt x="2860158" y="1363399"/>
                </a:cubicBezTo>
                <a:cubicBezTo>
                  <a:pt x="2868339" y="1353582"/>
                  <a:pt x="2873440" y="1341480"/>
                  <a:pt x="2881423" y="1331502"/>
                </a:cubicBezTo>
                <a:cubicBezTo>
                  <a:pt x="2887685" y="1323674"/>
                  <a:pt x="2896426" y="1318064"/>
                  <a:pt x="2902688" y="1310236"/>
                </a:cubicBezTo>
                <a:cubicBezTo>
                  <a:pt x="2946193" y="1255855"/>
                  <a:pt x="2901558" y="1301299"/>
                  <a:pt x="2945218" y="1235809"/>
                </a:cubicBezTo>
                <a:cubicBezTo>
                  <a:pt x="2950779" y="1227468"/>
                  <a:pt x="2959395" y="1221632"/>
                  <a:pt x="2966483" y="1214543"/>
                </a:cubicBezTo>
                <a:cubicBezTo>
                  <a:pt x="2973571" y="1193278"/>
                  <a:pt x="2983352" y="1172728"/>
                  <a:pt x="2987748" y="1150748"/>
                </a:cubicBezTo>
                <a:cubicBezTo>
                  <a:pt x="3000579" y="1086595"/>
                  <a:pt x="2992666" y="1114729"/>
                  <a:pt x="3009014" y="1065688"/>
                </a:cubicBezTo>
                <a:cubicBezTo>
                  <a:pt x="3012558" y="1044423"/>
                  <a:pt x="3020199" y="1023444"/>
                  <a:pt x="3019646" y="1001892"/>
                </a:cubicBezTo>
                <a:cubicBezTo>
                  <a:pt x="3016642" y="884758"/>
                  <a:pt x="3010647" y="767547"/>
                  <a:pt x="2998381" y="651018"/>
                </a:cubicBezTo>
                <a:cubicBezTo>
                  <a:pt x="2994329" y="612526"/>
                  <a:pt x="2973001" y="595969"/>
                  <a:pt x="2955851" y="565957"/>
                </a:cubicBezTo>
                <a:cubicBezTo>
                  <a:pt x="2947987" y="552195"/>
                  <a:pt x="2940151" y="538268"/>
                  <a:pt x="2934586" y="523427"/>
                </a:cubicBezTo>
                <a:cubicBezTo>
                  <a:pt x="2929455" y="509744"/>
                  <a:pt x="2931203" y="493585"/>
                  <a:pt x="2923953" y="480897"/>
                </a:cubicBezTo>
                <a:cubicBezTo>
                  <a:pt x="2916493" y="467841"/>
                  <a:pt x="2901681" y="460551"/>
                  <a:pt x="2892055" y="448999"/>
                </a:cubicBezTo>
                <a:cubicBezTo>
                  <a:pt x="2883874" y="439182"/>
                  <a:pt x="2878971" y="426919"/>
                  <a:pt x="2870790" y="417102"/>
                </a:cubicBezTo>
                <a:cubicBezTo>
                  <a:pt x="2861164" y="405550"/>
                  <a:pt x="2848679" y="396621"/>
                  <a:pt x="2838893" y="385204"/>
                </a:cubicBezTo>
                <a:cubicBezTo>
                  <a:pt x="2827360" y="371749"/>
                  <a:pt x="2819526" y="355204"/>
                  <a:pt x="2806995" y="342674"/>
                </a:cubicBezTo>
                <a:cubicBezTo>
                  <a:pt x="2786384" y="322063"/>
                  <a:pt x="2769142" y="319424"/>
                  <a:pt x="2743200" y="310776"/>
                </a:cubicBezTo>
                <a:cubicBezTo>
                  <a:pt x="2709748" y="285687"/>
                  <a:pt x="2697058" y="272208"/>
                  <a:pt x="2658139" y="257613"/>
                </a:cubicBezTo>
                <a:cubicBezTo>
                  <a:pt x="2644456" y="252482"/>
                  <a:pt x="2629786" y="250525"/>
                  <a:pt x="2615609" y="246981"/>
                </a:cubicBezTo>
                <a:cubicBezTo>
                  <a:pt x="2548777" y="202427"/>
                  <a:pt x="2622113" y="249413"/>
                  <a:pt x="2541181" y="204450"/>
                </a:cubicBezTo>
                <a:cubicBezTo>
                  <a:pt x="2523116" y="194414"/>
                  <a:pt x="2506903" y="180946"/>
                  <a:pt x="2488018" y="172553"/>
                </a:cubicBezTo>
                <a:cubicBezTo>
                  <a:pt x="2474664" y="166618"/>
                  <a:pt x="2459485" y="166119"/>
                  <a:pt x="2445488" y="161920"/>
                </a:cubicBezTo>
                <a:cubicBezTo>
                  <a:pt x="2424018" y="155479"/>
                  <a:pt x="2402958" y="147743"/>
                  <a:pt x="2381693" y="140655"/>
                </a:cubicBezTo>
                <a:cubicBezTo>
                  <a:pt x="2371060" y="137111"/>
                  <a:pt x="2360668" y="132740"/>
                  <a:pt x="2349795" y="130022"/>
                </a:cubicBezTo>
                <a:cubicBezTo>
                  <a:pt x="2215644" y="96486"/>
                  <a:pt x="2425992" y="147869"/>
                  <a:pt x="2243469" y="108757"/>
                </a:cubicBezTo>
                <a:cubicBezTo>
                  <a:pt x="2214892" y="102633"/>
                  <a:pt x="2187067" y="93223"/>
                  <a:pt x="2158409" y="87492"/>
                </a:cubicBezTo>
                <a:cubicBezTo>
                  <a:pt x="2140688" y="83948"/>
                  <a:pt x="2122778" y="81243"/>
                  <a:pt x="2105246" y="76860"/>
                </a:cubicBezTo>
                <a:cubicBezTo>
                  <a:pt x="2094373" y="74142"/>
                  <a:pt x="2084494" y="67400"/>
                  <a:pt x="2073348" y="66227"/>
                </a:cubicBezTo>
                <a:cubicBezTo>
                  <a:pt x="2016843" y="60279"/>
                  <a:pt x="1959935" y="59139"/>
                  <a:pt x="1903228" y="55595"/>
                </a:cubicBezTo>
                <a:cubicBezTo>
                  <a:pt x="1882602" y="48719"/>
                  <a:pt x="1849432" y="36756"/>
                  <a:pt x="1828800" y="34329"/>
                </a:cubicBezTo>
                <a:cubicBezTo>
                  <a:pt x="1782906" y="28930"/>
                  <a:pt x="1736651" y="27241"/>
                  <a:pt x="1690576" y="23697"/>
                </a:cubicBezTo>
                <a:cubicBezTo>
                  <a:pt x="1669311" y="20153"/>
                  <a:pt x="1648251" y="15016"/>
                  <a:pt x="1626781" y="13064"/>
                </a:cubicBezTo>
                <a:cubicBezTo>
                  <a:pt x="1483079" y="0"/>
                  <a:pt x="1468651" y="2432"/>
                  <a:pt x="1339702" y="2432"/>
                </a:cubicBezTo>
              </a:path>
            </a:pathLst>
          </a:cu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55" name="任意多边形 6"/>
          <p:cNvSpPr>
            <a:spLocks noChangeArrowheads="1"/>
          </p:cNvSpPr>
          <p:nvPr/>
        </p:nvSpPr>
        <p:spPr bwMode="auto">
          <a:xfrm>
            <a:off x="839788" y="2359025"/>
            <a:ext cx="3694112" cy="2370138"/>
          </a:xfrm>
          <a:custGeom>
            <a:avLst/>
            <a:gdLst>
              <a:gd name="T0" fmla="*/ 1818168 w 3694348"/>
              <a:gd name="T1" fmla="*/ 65386 h 2370005"/>
              <a:gd name="T2" fmla="*/ 1711842 w 3694348"/>
              <a:gd name="T3" fmla="*/ 107916 h 2370005"/>
              <a:gd name="T4" fmla="*/ 1541721 w 3694348"/>
              <a:gd name="T5" fmla="*/ 203610 h 2370005"/>
              <a:gd name="T6" fmla="*/ 1477926 w 3694348"/>
              <a:gd name="T7" fmla="*/ 235507 h 2370005"/>
              <a:gd name="T8" fmla="*/ 1403498 w 3694348"/>
              <a:gd name="T9" fmla="*/ 267405 h 2370005"/>
              <a:gd name="T10" fmla="*/ 1329070 w 3694348"/>
              <a:gd name="T11" fmla="*/ 299303 h 2370005"/>
              <a:gd name="T12" fmla="*/ 1190847 w 3694348"/>
              <a:gd name="T13" fmla="*/ 352465 h 2370005"/>
              <a:gd name="T14" fmla="*/ 1127051 w 3694348"/>
              <a:gd name="T15" fmla="*/ 373730 h 2370005"/>
              <a:gd name="T16" fmla="*/ 1041991 w 3694348"/>
              <a:gd name="T17" fmla="*/ 405628 h 2370005"/>
              <a:gd name="T18" fmla="*/ 946298 w 3694348"/>
              <a:gd name="T19" fmla="*/ 480056 h 2370005"/>
              <a:gd name="T20" fmla="*/ 839972 w 3694348"/>
              <a:gd name="T21" fmla="*/ 522586 h 2370005"/>
              <a:gd name="T22" fmla="*/ 786809 w 3694348"/>
              <a:gd name="T23" fmla="*/ 565116 h 2370005"/>
              <a:gd name="T24" fmla="*/ 723014 w 3694348"/>
              <a:gd name="T25" fmla="*/ 607647 h 2370005"/>
              <a:gd name="T26" fmla="*/ 669851 w 3694348"/>
              <a:gd name="T27" fmla="*/ 650177 h 2370005"/>
              <a:gd name="T28" fmla="*/ 574158 w 3694348"/>
              <a:gd name="T29" fmla="*/ 713972 h 2370005"/>
              <a:gd name="T30" fmla="*/ 478465 w 3694348"/>
              <a:gd name="T31" fmla="*/ 820298 h 2370005"/>
              <a:gd name="T32" fmla="*/ 404037 w 3694348"/>
              <a:gd name="T33" fmla="*/ 894726 h 2370005"/>
              <a:gd name="T34" fmla="*/ 340242 w 3694348"/>
              <a:gd name="T35" fmla="*/ 937256 h 2370005"/>
              <a:gd name="T36" fmla="*/ 287079 w 3694348"/>
              <a:gd name="T37" fmla="*/ 1001051 h 2370005"/>
              <a:gd name="T38" fmla="*/ 202019 w 3694348"/>
              <a:gd name="T39" fmla="*/ 1139275 h 2370005"/>
              <a:gd name="T40" fmla="*/ 138223 w 3694348"/>
              <a:gd name="T41" fmla="*/ 1224335 h 2370005"/>
              <a:gd name="T42" fmla="*/ 85061 w 3694348"/>
              <a:gd name="T43" fmla="*/ 1330661 h 2370005"/>
              <a:gd name="T44" fmla="*/ 53163 w 3694348"/>
              <a:gd name="T45" fmla="*/ 1394456 h 2370005"/>
              <a:gd name="T46" fmla="*/ 21265 w 3694348"/>
              <a:gd name="T47" fmla="*/ 1490149 h 2370005"/>
              <a:gd name="T48" fmla="*/ 0 w 3694348"/>
              <a:gd name="T49" fmla="*/ 1607107 h 2370005"/>
              <a:gd name="T50" fmla="*/ 74428 w 3694348"/>
              <a:gd name="T51" fmla="*/ 1777228 h 2370005"/>
              <a:gd name="T52" fmla="*/ 127591 w 3694348"/>
              <a:gd name="T53" fmla="*/ 1894186 h 2370005"/>
              <a:gd name="T54" fmla="*/ 212651 w 3694348"/>
              <a:gd name="T55" fmla="*/ 2032410 h 2370005"/>
              <a:gd name="T56" fmla="*/ 329609 w 3694348"/>
              <a:gd name="T57" fmla="*/ 2117470 h 2370005"/>
              <a:gd name="T58" fmla="*/ 393405 w 3694348"/>
              <a:gd name="T59" fmla="*/ 2160000 h 2370005"/>
              <a:gd name="T60" fmla="*/ 552893 w 3694348"/>
              <a:gd name="T61" fmla="*/ 2202530 h 2370005"/>
              <a:gd name="T62" fmla="*/ 829340 w 3694348"/>
              <a:gd name="T63" fmla="*/ 2234428 h 2370005"/>
              <a:gd name="T64" fmla="*/ 2275368 w 3694348"/>
              <a:gd name="T65" fmla="*/ 2234428 h 2370005"/>
              <a:gd name="T66" fmla="*/ 2594344 w 3694348"/>
              <a:gd name="T67" fmla="*/ 2202530 h 2370005"/>
              <a:gd name="T68" fmla="*/ 2721935 w 3694348"/>
              <a:gd name="T69" fmla="*/ 2170633 h 2370005"/>
              <a:gd name="T70" fmla="*/ 2785730 w 3694348"/>
              <a:gd name="T71" fmla="*/ 2138735 h 2370005"/>
              <a:gd name="T72" fmla="*/ 2849526 w 3694348"/>
              <a:gd name="T73" fmla="*/ 2096205 h 2370005"/>
              <a:gd name="T74" fmla="*/ 2955851 w 3694348"/>
              <a:gd name="T75" fmla="*/ 2021777 h 2370005"/>
              <a:gd name="T76" fmla="*/ 3030279 w 3694348"/>
              <a:gd name="T77" fmla="*/ 1989879 h 2370005"/>
              <a:gd name="T78" fmla="*/ 3157870 w 3694348"/>
              <a:gd name="T79" fmla="*/ 1904819 h 2370005"/>
              <a:gd name="T80" fmla="*/ 3274828 w 3694348"/>
              <a:gd name="T81" fmla="*/ 1862289 h 2370005"/>
              <a:gd name="T82" fmla="*/ 3381154 w 3694348"/>
              <a:gd name="T83" fmla="*/ 1777228 h 2370005"/>
              <a:gd name="T84" fmla="*/ 3498112 w 3694348"/>
              <a:gd name="T85" fmla="*/ 1681535 h 2370005"/>
              <a:gd name="T86" fmla="*/ 3540642 w 3694348"/>
              <a:gd name="T87" fmla="*/ 1617740 h 2370005"/>
              <a:gd name="T88" fmla="*/ 3604437 w 3694348"/>
              <a:gd name="T89" fmla="*/ 1511414 h 2370005"/>
              <a:gd name="T90" fmla="*/ 3636335 w 3694348"/>
              <a:gd name="T91" fmla="*/ 1426354 h 2370005"/>
              <a:gd name="T92" fmla="*/ 3689498 w 3694348"/>
              <a:gd name="T93" fmla="*/ 1234968 h 2370005"/>
              <a:gd name="T94" fmla="*/ 3657600 w 3694348"/>
              <a:gd name="T95" fmla="*/ 958521 h 2370005"/>
              <a:gd name="T96" fmla="*/ 3625702 w 3694348"/>
              <a:gd name="T97" fmla="*/ 884093 h 2370005"/>
              <a:gd name="T98" fmla="*/ 3540642 w 3694348"/>
              <a:gd name="T99" fmla="*/ 767135 h 2370005"/>
              <a:gd name="T100" fmla="*/ 3487479 w 3694348"/>
              <a:gd name="T101" fmla="*/ 703340 h 2370005"/>
              <a:gd name="T102" fmla="*/ 3370521 w 3694348"/>
              <a:gd name="T103" fmla="*/ 597014 h 2370005"/>
              <a:gd name="T104" fmla="*/ 3285461 w 3694348"/>
              <a:gd name="T105" fmla="*/ 533219 h 2370005"/>
              <a:gd name="T106" fmla="*/ 3168502 w 3694348"/>
              <a:gd name="T107" fmla="*/ 469423 h 2370005"/>
              <a:gd name="T108" fmla="*/ 3051544 w 3694348"/>
              <a:gd name="T109" fmla="*/ 416261 h 2370005"/>
              <a:gd name="T110" fmla="*/ 2945219 w 3694348"/>
              <a:gd name="T111" fmla="*/ 352465 h 2370005"/>
              <a:gd name="T112" fmla="*/ 2828261 w 3694348"/>
              <a:gd name="T113" fmla="*/ 288670 h 2370005"/>
              <a:gd name="T114" fmla="*/ 2753833 w 3694348"/>
              <a:gd name="T115" fmla="*/ 256772 h 2370005"/>
              <a:gd name="T116" fmla="*/ 2530549 w 3694348"/>
              <a:gd name="T117" fmla="*/ 182344 h 2370005"/>
              <a:gd name="T118" fmla="*/ 2445488 w 3694348"/>
              <a:gd name="T119" fmla="*/ 139814 h 2370005"/>
              <a:gd name="T120" fmla="*/ 2339163 w 3694348"/>
              <a:gd name="T121" fmla="*/ 97284 h 2370005"/>
              <a:gd name="T122" fmla="*/ 2222205 w 3694348"/>
              <a:gd name="T123" fmla="*/ 65386 h 2370005"/>
              <a:gd name="T124" fmla="*/ 2062716 w 3694348"/>
              <a:gd name="T125" fmla="*/ 33489 h 237000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694348"/>
              <a:gd name="T190" fmla="*/ 0 h 2370005"/>
              <a:gd name="T191" fmla="*/ 3694348 w 3694348"/>
              <a:gd name="T192" fmla="*/ 2370005 h 237000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694348" h="2370005">
                <a:moveTo>
                  <a:pt x="1924493" y="1591"/>
                </a:moveTo>
                <a:cubicBezTo>
                  <a:pt x="1768440" y="105626"/>
                  <a:pt x="1932594" y="0"/>
                  <a:pt x="1818168" y="65386"/>
                </a:cubicBezTo>
                <a:cubicBezTo>
                  <a:pt x="1807073" y="71726"/>
                  <a:pt x="1797700" y="80936"/>
                  <a:pt x="1786270" y="86651"/>
                </a:cubicBezTo>
                <a:cubicBezTo>
                  <a:pt x="1771013" y="94280"/>
                  <a:pt x="1725474" y="104508"/>
                  <a:pt x="1711842" y="107916"/>
                </a:cubicBezTo>
                <a:cubicBezTo>
                  <a:pt x="1638722" y="156664"/>
                  <a:pt x="1672293" y="142365"/>
                  <a:pt x="1616149" y="161079"/>
                </a:cubicBezTo>
                <a:cubicBezTo>
                  <a:pt x="1538435" y="212888"/>
                  <a:pt x="1636151" y="149649"/>
                  <a:pt x="1541721" y="203610"/>
                </a:cubicBezTo>
                <a:cubicBezTo>
                  <a:pt x="1530626" y="209950"/>
                  <a:pt x="1521253" y="219160"/>
                  <a:pt x="1509823" y="224875"/>
                </a:cubicBezTo>
                <a:cubicBezTo>
                  <a:pt x="1499799" y="229887"/>
                  <a:pt x="1488227" y="231092"/>
                  <a:pt x="1477926" y="235507"/>
                </a:cubicBezTo>
                <a:cubicBezTo>
                  <a:pt x="1463357" y="241751"/>
                  <a:pt x="1449964" y="250528"/>
                  <a:pt x="1435395" y="256772"/>
                </a:cubicBezTo>
                <a:cubicBezTo>
                  <a:pt x="1425094" y="261187"/>
                  <a:pt x="1413522" y="262393"/>
                  <a:pt x="1403498" y="267405"/>
                </a:cubicBezTo>
                <a:cubicBezTo>
                  <a:pt x="1392068" y="273120"/>
                  <a:pt x="1383346" y="283636"/>
                  <a:pt x="1371600" y="288670"/>
                </a:cubicBezTo>
                <a:cubicBezTo>
                  <a:pt x="1358169" y="294426"/>
                  <a:pt x="1342753" y="294172"/>
                  <a:pt x="1329070" y="299303"/>
                </a:cubicBezTo>
                <a:cubicBezTo>
                  <a:pt x="1314229" y="304868"/>
                  <a:pt x="1301256" y="314682"/>
                  <a:pt x="1286540" y="320568"/>
                </a:cubicBezTo>
                <a:cubicBezTo>
                  <a:pt x="1286529" y="320572"/>
                  <a:pt x="1206802" y="347147"/>
                  <a:pt x="1190847" y="352465"/>
                </a:cubicBezTo>
                <a:lnTo>
                  <a:pt x="1158949" y="363098"/>
                </a:lnTo>
                <a:cubicBezTo>
                  <a:pt x="1148316" y="366642"/>
                  <a:pt x="1137457" y="369567"/>
                  <a:pt x="1127051" y="373730"/>
                </a:cubicBezTo>
                <a:cubicBezTo>
                  <a:pt x="1109330" y="380819"/>
                  <a:pt x="1091759" y="388294"/>
                  <a:pt x="1073888" y="394996"/>
                </a:cubicBezTo>
                <a:cubicBezTo>
                  <a:pt x="1063394" y="398931"/>
                  <a:pt x="1052292" y="401213"/>
                  <a:pt x="1041991" y="405628"/>
                </a:cubicBezTo>
                <a:cubicBezTo>
                  <a:pt x="1004221" y="421815"/>
                  <a:pt x="999597" y="426803"/>
                  <a:pt x="967563" y="448158"/>
                </a:cubicBezTo>
                <a:cubicBezTo>
                  <a:pt x="960475" y="458791"/>
                  <a:pt x="956277" y="472073"/>
                  <a:pt x="946298" y="480056"/>
                </a:cubicBezTo>
                <a:cubicBezTo>
                  <a:pt x="937546" y="487058"/>
                  <a:pt x="924425" y="485677"/>
                  <a:pt x="914400" y="490689"/>
                </a:cubicBezTo>
                <a:cubicBezTo>
                  <a:pt x="840975" y="527401"/>
                  <a:pt x="928482" y="500459"/>
                  <a:pt x="839972" y="522586"/>
                </a:cubicBezTo>
                <a:cubicBezTo>
                  <a:pt x="829340" y="529674"/>
                  <a:pt x="818053" y="535868"/>
                  <a:pt x="808075" y="543851"/>
                </a:cubicBezTo>
                <a:cubicBezTo>
                  <a:pt x="800247" y="550113"/>
                  <a:pt x="795405" y="559958"/>
                  <a:pt x="786809" y="565116"/>
                </a:cubicBezTo>
                <a:cubicBezTo>
                  <a:pt x="777199" y="570882"/>
                  <a:pt x="765544" y="572205"/>
                  <a:pt x="754912" y="575749"/>
                </a:cubicBezTo>
                <a:cubicBezTo>
                  <a:pt x="744279" y="586382"/>
                  <a:pt x="732640" y="596095"/>
                  <a:pt x="723014" y="607647"/>
                </a:cubicBezTo>
                <a:cubicBezTo>
                  <a:pt x="714833" y="617464"/>
                  <a:pt x="711727" y="631561"/>
                  <a:pt x="701749" y="639544"/>
                </a:cubicBezTo>
                <a:cubicBezTo>
                  <a:pt x="692997" y="646545"/>
                  <a:pt x="680484" y="646633"/>
                  <a:pt x="669851" y="650177"/>
                </a:cubicBezTo>
                <a:cubicBezTo>
                  <a:pt x="659219" y="664354"/>
                  <a:pt x="652699" y="682877"/>
                  <a:pt x="637954" y="692707"/>
                </a:cubicBezTo>
                <a:cubicBezTo>
                  <a:pt x="619303" y="705141"/>
                  <a:pt x="574158" y="713972"/>
                  <a:pt x="574158" y="713972"/>
                </a:cubicBezTo>
                <a:cubicBezTo>
                  <a:pt x="511959" y="776171"/>
                  <a:pt x="541847" y="753233"/>
                  <a:pt x="489098" y="788400"/>
                </a:cubicBezTo>
                <a:cubicBezTo>
                  <a:pt x="485554" y="799033"/>
                  <a:pt x="486390" y="812373"/>
                  <a:pt x="478465" y="820298"/>
                </a:cubicBezTo>
                <a:cubicBezTo>
                  <a:pt x="460393" y="838370"/>
                  <a:pt x="414670" y="862828"/>
                  <a:pt x="414670" y="862828"/>
                </a:cubicBezTo>
                <a:cubicBezTo>
                  <a:pt x="411126" y="873461"/>
                  <a:pt x="411962" y="886801"/>
                  <a:pt x="404037" y="894726"/>
                </a:cubicBezTo>
                <a:cubicBezTo>
                  <a:pt x="396112" y="902651"/>
                  <a:pt x="381465" y="899141"/>
                  <a:pt x="372140" y="905358"/>
                </a:cubicBezTo>
                <a:cubicBezTo>
                  <a:pt x="359629" y="913699"/>
                  <a:pt x="349868" y="925704"/>
                  <a:pt x="340242" y="937256"/>
                </a:cubicBezTo>
                <a:cubicBezTo>
                  <a:pt x="332061" y="947073"/>
                  <a:pt x="327158" y="959337"/>
                  <a:pt x="318977" y="969154"/>
                </a:cubicBezTo>
                <a:cubicBezTo>
                  <a:pt x="309351" y="980705"/>
                  <a:pt x="296865" y="989634"/>
                  <a:pt x="287079" y="1001051"/>
                </a:cubicBezTo>
                <a:cubicBezTo>
                  <a:pt x="275546" y="1014506"/>
                  <a:pt x="265814" y="1029405"/>
                  <a:pt x="255181" y="1043582"/>
                </a:cubicBezTo>
                <a:cubicBezTo>
                  <a:pt x="236467" y="1099724"/>
                  <a:pt x="250765" y="1066155"/>
                  <a:pt x="202019" y="1139275"/>
                </a:cubicBezTo>
                <a:cubicBezTo>
                  <a:pt x="194931" y="1149907"/>
                  <a:pt x="189790" y="1162136"/>
                  <a:pt x="180754" y="1171172"/>
                </a:cubicBezTo>
                <a:cubicBezTo>
                  <a:pt x="150452" y="1201473"/>
                  <a:pt x="165049" y="1184096"/>
                  <a:pt x="138223" y="1224335"/>
                </a:cubicBezTo>
                <a:cubicBezTo>
                  <a:pt x="134679" y="1234968"/>
                  <a:pt x="132603" y="1246208"/>
                  <a:pt x="127591" y="1256233"/>
                </a:cubicBezTo>
                <a:cubicBezTo>
                  <a:pt x="74186" y="1363045"/>
                  <a:pt x="141001" y="1200136"/>
                  <a:pt x="85061" y="1330661"/>
                </a:cubicBezTo>
                <a:cubicBezTo>
                  <a:pt x="80646" y="1340962"/>
                  <a:pt x="79440" y="1352534"/>
                  <a:pt x="74428" y="1362558"/>
                </a:cubicBezTo>
                <a:cubicBezTo>
                  <a:pt x="68713" y="1373988"/>
                  <a:pt x="58353" y="1382779"/>
                  <a:pt x="53163" y="1394456"/>
                </a:cubicBezTo>
                <a:cubicBezTo>
                  <a:pt x="44059" y="1414939"/>
                  <a:pt x="38986" y="1436986"/>
                  <a:pt x="31898" y="1458251"/>
                </a:cubicBezTo>
                <a:lnTo>
                  <a:pt x="21265" y="1490149"/>
                </a:lnTo>
                <a:lnTo>
                  <a:pt x="10633" y="1522047"/>
                </a:lnTo>
                <a:cubicBezTo>
                  <a:pt x="7089" y="1550400"/>
                  <a:pt x="0" y="1578533"/>
                  <a:pt x="0" y="1607107"/>
                </a:cubicBezTo>
                <a:cubicBezTo>
                  <a:pt x="0" y="1663461"/>
                  <a:pt x="9899" y="1651837"/>
                  <a:pt x="31898" y="1692168"/>
                </a:cubicBezTo>
                <a:cubicBezTo>
                  <a:pt x="47078" y="1719997"/>
                  <a:pt x="64404" y="1747155"/>
                  <a:pt x="74428" y="1777228"/>
                </a:cubicBezTo>
                <a:cubicBezTo>
                  <a:pt x="98863" y="1850533"/>
                  <a:pt x="79843" y="1825173"/>
                  <a:pt x="116958" y="1862289"/>
                </a:cubicBezTo>
                <a:cubicBezTo>
                  <a:pt x="120502" y="1872921"/>
                  <a:pt x="122579" y="1884162"/>
                  <a:pt x="127591" y="1894186"/>
                </a:cubicBezTo>
                <a:cubicBezTo>
                  <a:pt x="135367" y="1909737"/>
                  <a:pt x="173526" y="1958977"/>
                  <a:pt x="180754" y="1968614"/>
                </a:cubicBezTo>
                <a:cubicBezTo>
                  <a:pt x="189401" y="1994557"/>
                  <a:pt x="192039" y="2011798"/>
                  <a:pt x="212651" y="2032410"/>
                </a:cubicBezTo>
                <a:cubicBezTo>
                  <a:pt x="221687" y="2041446"/>
                  <a:pt x="233916" y="2046587"/>
                  <a:pt x="244549" y="2053675"/>
                </a:cubicBezTo>
                <a:cubicBezTo>
                  <a:pt x="275839" y="2116254"/>
                  <a:pt x="250777" y="2091192"/>
                  <a:pt x="329609" y="2117470"/>
                </a:cubicBezTo>
                <a:lnTo>
                  <a:pt x="361507" y="2128103"/>
                </a:lnTo>
                <a:cubicBezTo>
                  <a:pt x="372140" y="2138735"/>
                  <a:pt x="381169" y="2151260"/>
                  <a:pt x="393405" y="2160000"/>
                </a:cubicBezTo>
                <a:cubicBezTo>
                  <a:pt x="418586" y="2177986"/>
                  <a:pt x="448603" y="2186469"/>
                  <a:pt x="478465" y="2191898"/>
                </a:cubicBezTo>
                <a:cubicBezTo>
                  <a:pt x="503122" y="2196381"/>
                  <a:pt x="528052" y="2199218"/>
                  <a:pt x="552893" y="2202530"/>
                </a:cubicBezTo>
                <a:lnTo>
                  <a:pt x="637954" y="2213163"/>
                </a:lnTo>
                <a:lnTo>
                  <a:pt x="829340" y="2234428"/>
                </a:lnTo>
                <a:cubicBezTo>
                  <a:pt x="1168280" y="2370005"/>
                  <a:pt x="871996" y="2259344"/>
                  <a:pt x="1807535" y="2245061"/>
                </a:cubicBezTo>
                <a:lnTo>
                  <a:pt x="2275368" y="2234428"/>
                </a:lnTo>
                <a:cubicBezTo>
                  <a:pt x="2349796" y="2230884"/>
                  <a:pt x="2424343" y="2229300"/>
                  <a:pt x="2498651" y="2223796"/>
                </a:cubicBezTo>
                <a:cubicBezTo>
                  <a:pt x="2602256" y="2216122"/>
                  <a:pt x="2527047" y="2217485"/>
                  <a:pt x="2594344" y="2202530"/>
                </a:cubicBezTo>
                <a:cubicBezTo>
                  <a:pt x="2615389" y="2197853"/>
                  <a:pt x="2636875" y="2195442"/>
                  <a:pt x="2658140" y="2191898"/>
                </a:cubicBezTo>
                <a:lnTo>
                  <a:pt x="2721935" y="2170633"/>
                </a:lnTo>
                <a:cubicBezTo>
                  <a:pt x="2732568" y="2167089"/>
                  <a:pt x="2744508" y="2166217"/>
                  <a:pt x="2753833" y="2160000"/>
                </a:cubicBezTo>
                <a:cubicBezTo>
                  <a:pt x="2764465" y="2152912"/>
                  <a:pt x="2775913" y="2146916"/>
                  <a:pt x="2785730" y="2138735"/>
                </a:cubicBezTo>
                <a:cubicBezTo>
                  <a:pt x="2797282" y="2129109"/>
                  <a:pt x="2805117" y="2115178"/>
                  <a:pt x="2817628" y="2106837"/>
                </a:cubicBezTo>
                <a:cubicBezTo>
                  <a:pt x="2826953" y="2100620"/>
                  <a:pt x="2838893" y="2099749"/>
                  <a:pt x="2849526" y="2096205"/>
                </a:cubicBezTo>
                <a:cubicBezTo>
                  <a:pt x="2901482" y="2044247"/>
                  <a:pt x="2858643" y="2080362"/>
                  <a:pt x="2923954" y="2043042"/>
                </a:cubicBezTo>
                <a:cubicBezTo>
                  <a:pt x="2935049" y="2036702"/>
                  <a:pt x="2944106" y="2026811"/>
                  <a:pt x="2955851" y="2021777"/>
                </a:cubicBezTo>
                <a:cubicBezTo>
                  <a:pt x="2969282" y="2016021"/>
                  <a:pt x="2984204" y="2014688"/>
                  <a:pt x="2998381" y="2011144"/>
                </a:cubicBezTo>
                <a:cubicBezTo>
                  <a:pt x="3009014" y="2004056"/>
                  <a:pt x="3022296" y="1999857"/>
                  <a:pt x="3030279" y="1989879"/>
                </a:cubicBezTo>
                <a:cubicBezTo>
                  <a:pt x="3054530" y="1959566"/>
                  <a:pt x="3023642" y="1955984"/>
                  <a:pt x="3062177" y="1936716"/>
                </a:cubicBezTo>
                <a:cubicBezTo>
                  <a:pt x="3083460" y="1926074"/>
                  <a:pt x="3131280" y="1915455"/>
                  <a:pt x="3157870" y="1904819"/>
                </a:cubicBezTo>
                <a:cubicBezTo>
                  <a:pt x="3175591" y="1897731"/>
                  <a:pt x="3193096" y="1890077"/>
                  <a:pt x="3211033" y="1883554"/>
                </a:cubicBezTo>
                <a:cubicBezTo>
                  <a:pt x="3232099" y="1875894"/>
                  <a:pt x="3274828" y="1862289"/>
                  <a:pt x="3274828" y="1862289"/>
                </a:cubicBezTo>
                <a:cubicBezTo>
                  <a:pt x="3335916" y="1801201"/>
                  <a:pt x="3304216" y="1817052"/>
                  <a:pt x="3359888" y="1798493"/>
                </a:cubicBezTo>
                <a:cubicBezTo>
                  <a:pt x="3366977" y="1791405"/>
                  <a:pt x="3372813" y="1782789"/>
                  <a:pt x="3381154" y="1777228"/>
                </a:cubicBezTo>
                <a:cubicBezTo>
                  <a:pt x="3446644" y="1733568"/>
                  <a:pt x="3401200" y="1778203"/>
                  <a:pt x="3455581" y="1734698"/>
                </a:cubicBezTo>
                <a:cubicBezTo>
                  <a:pt x="3486518" y="1709949"/>
                  <a:pt x="3470478" y="1714697"/>
                  <a:pt x="3498112" y="1681535"/>
                </a:cubicBezTo>
                <a:cubicBezTo>
                  <a:pt x="3507738" y="1669983"/>
                  <a:pt x="3519377" y="1660270"/>
                  <a:pt x="3530009" y="1649637"/>
                </a:cubicBezTo>
                <a:cubicBezTo>
                  <a:pt x="3533553" y="1639005"/>
                  <a:pt x="3535630" y="1627764"/>
                  <a:pt x="3540642" y="1617740"/>
                </a:cubicBezTo>
                <a:cubicBezTo>
                  <a:pt x="3548418" y="1602189"/>
                  <a:pt x="3586577" y="1552949"/>
                  <a:pt x="3593805" y="1543312"/>
                </a:cubicBezTo>
                <a:cubicBezTo>
                  <a:pt x="3597349" y="1532679"/>
                  <a:pt x="3600022" y="1521716"/>
                  <a:pt x="3604437" y="1511414"/>
                </a:cubicBezTo>
                <a:cubicBezTo>
                  <a:pt x="3610681" y="1496846"/>
                  <a:pt x="3620137" y="1483725"/>
                  <a:pt x="3625702" y="1468884"/>
                </a:cubicBezTo>
                <a:cubicBezTo>
                  <a:pt x="3630833" y="1455201"/>
                  <a:pt x="3631204" y="1440037"/>
                  <a:pt x="3636335" y="1426354"/>
                </a:cubicBezTo>
                <a:cubicBezTo>
                  <a:pt x="3641900" y="1411513"/>
                  <a:pt x="3652588" y="1398860"/>
                  <a:pt x="3657600" y="1383823"/>
                </a:cubicBezTo>
                <a:cubicBezTo>
                  <a:pt x="3675262" y="1330837"/>
                  <a:pt x="3680575" y="1288504"/>
                  <a:pt x="3689498" y="1234968"/>
                </a:cubicBezTo>
                <a:cubicBezTo>
                  <a:pt x="3682116" y="1094707"/>
                  <a:pt x="3694348" y="1081823"/>
                  <a:pt x="3668233" y="990419"/>
                </a:cubicBezTo>
                <a:cubicBezTo>
                  <a:pt x="3665154" y="979642"/>
                  <a:pt x="3662612" y="968546"/>
                  <a:pt x="3657600" y="958521"/>
                </a:cubicBezTo>
                <a:cubicBezTo>
                  <a:pt x="3651885" y="947091"/>
                  <a:pt x="3643423" y="937256"/>
                  <a:pt x="3636335" y="926623"/>
                </a:cubicBezTo>
                <a:cubicBezTo>
                  <a:pt x="3632791" y="912446"/>
                  <a:pt x="3631458" y="897524"/>
                  <a:pt x="3625702" y="884093"/>
                </a:cubicBezTo>
                <a:cubicBezTo>
                  <a:pt x="3608357" y="843623"/>
                  <a:pt x="3606035" y="861414"/>
                  <a:pt x="3583172" y="830930"/>
                </a:cubicBezTo>
                <a:cubicBezTo>
                  <a:pt x="3567838" y="810484"/>
                  <a:pt x="3558714" y="785207"/>
                  <a:pt x="3540642" y="767135"/>
                </a:cubicBezTo>
                <a:cubicBezTo>
                  <a:pt x="3530009" y="756502"/>
                  <a:pt x="3518370" y="746789"/>
                  <a:pt x="3508744" y="735237"/>
                </a:cubicBezTo>
                <a:cubicBezTo>
                  <a:pt x="3500563" y="725420"/>
                  <a:pt x="3494906" y="713738"/>
                  <a:pt x="3487479" y="703340"/>
                </a:cubicBezTo>
                <a:cubicBezTo>
                  <a:pt x="3477179" y="688920"/>
                  <a:pt x="3466926" y="674424"/>
                  <a:pt x="3455581" y="660810"/>
                </a:cubicBezTo>
                <a:cubicBezTo>
                  <a:pt x="3408416" y="604211"/>
                  <a:pt x="3462617" y="689110"/>
                  <a:pt x="3370521" y="597014"/>
                </a:cubicBezTo>
                <a:cubicBezTo>
                  <a:pt x="3356344" y="582837"/>
                  <a:pt x="3344030" y="566513"/>
                  <a:pt x="3327991" y="554484"/>
                </a:cubicBezTo>
                <a:cubicBezTo>
                  <a:pt x="3315311" y="544974"/>
                  <a:pt x="3299223" y="541083"/>
                  <a:pt x="3285461" y="533219"/>
                </a:cubicBezTo>
                <a:cubicBezTo>
                  <a:pt x="3228351" y="500585"/>
                  <a:pt x="3280887" y="518785"/>
                  <a:pt x="3211033" y="501321"/>
                </a:cubicBezTo>
                <a:cubicBezTo>
                  <a:pt x="3196856" y="490688"/>
                  <a:pt x="3183888" y="478215"/>
                  <a:pt x="3168502" y="469423"/>
                </a:cubicBezTo>
                <a:cubicBezTo>
                  <a:pt x="3158771" y="463863"/>
                  <a:pt x="3146336" y="464351"/>
                  <a:pt x="3136605" y="458791"/>
                </a:cubicBezTo>
                <a:cubicBezTo>
                  <a:pt x="3052263" y="410595"/>
                  <a:pt x="3136106" y="437400"/>
                  <a:pt x="3051544" y="416261"/>
                </a:cubicBezTo>
                <a:cubicBezTo>
                  <a:pt x="3040912" y="405628"/>
                  <a:pt x="3031883" y="393103"/>
                  <a:pt x="3019647" y="384363"/>
                </a:cubicBezTo>
                <a:cubicBezTo>
                  <a:pt x="2979482" y="355673"/>
                  <a:pt x="2983392" y="369816"/>
                  <a:pt x="2945219" y="352465"/>
                </a:cubicBezTo>
                <a:cubicBezTo>
                  <a:pt x="2916360" y="339347"/>
                  <a:pt x="2886534" y="327519"/>
                  <a:pt x="2860158" y="309935"/>
                </a:cubicBezTo>
                <a:cubicBezTo>
                  <a:pt x="2849526" y="302847"/>
                  <a:pt x="2840006" y="293704"/>
                  <a:pt x="2828261" y="288670"/>
                </a:cubicBezTo>
                <a:cubicBezTo>
                  <a:pt x="2814829" y="282913"/>
                  <a:pt x="2799907" y="281581"/>
                  <a:pt x="2785730" y="278037"/>
                </a:cubicBezTo>
                <a:cubicBezTo>
                  <a:pt x="2775098" y="270949"/>
                  <a:pt x="2765263" y="262487"/>
                  <a:pt x="2753833" y="256772"/>
                </a:cubicBezTo>
                <a:cubicBezTo>
                  <a:pt x="2732040" y="245876"/>
                  <a:pt x="2688987" y="239550"/>
                  <a:pt x="2668772" y="235507"/>
                </a:cubicBezTo>
                <a:cubicBezTo>
                  <a:pt x="2567548" y="184895"/>
                  <a:pt x="2614796" y="199194"/>
                  <a:pt x="2530549" y="182344"/>
                </a:cubicBezTo>
                <a:cubicBezTo>
                  <a:pt x="2516372" y="171712"/>
                  <a:pt x="2503869" y="158372"/>
                  <a:pt x="2488019" y="150447"/>
                </a:cubicBezTo>
                <a:cubicBezTo>
                  <a:pt x="2474948" y="143912"/>
                  <a:pt x="2459485" y="144013"/>
                  <a:pt x="2445488" y="139814"/>
                </a:cubicBezTo>
                <a:cubicBezTo>
                  <a:pt x="2424018" y="133373"/>
                  <a:pt x="2401742" y="128573"/>
                  <a:pt x="2381693" y="118549"/>
                </a:cubicBezTo>
                <a:cubicBezTo>
                  <a:pt x="2367516" y="111461"/>
                  <a:pt x="2354200" y="102296"/>
                  <a:pt x="2339163" y="97284"/>
                </a:cubicBezTo>
                <a:cubicBezTo>
                  <a:pt x="2322018" y="91569"/>
                  <a:pt x="2303435" y="91406"/>
                  <a:pt x="2286000" y="86651"/>
                </a:cubicBezTo>
                <a:cubicBezTo>
                  <a:pt x="2264375" y="80753"/>
                  <a:pt x="2243470" y="72474"/>
                  <a:pt x="2222205" y="65386"/>
                </a:cubicBezTo>
                <a:cubicBezTo>
                  <a:pt x="2211572" y="61842"/>
                  <a:pt x="2201362" y="56597"/>
                  <a:pt x="2190307" y="54754"/>
                </a:cubicBezTo>
                <a:lnTo>
                  <a:pt x="2062716" y="33489"/>
                </a:lnTo>
                <a:cubicBezTo>
                  <a:pt x="1867791" y="44318"/>
                  <a:pt x="1935224" y="44121"/>
                  <a:pt x="1860698" y="44121"/>
                </a:cubicBezTo>
              </a:path>
            </a:pathLst>
          </a:cu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1234429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smtClean="0"/>
              <a:t>建堆实例（续）</a:t>
            </a:r>
          </a:p>
        </p:txBody>
      </p:sp>
      <p:pic>
        <p:nvPicPr>
          <p:cNvPr id="54275" name="Picture 5" descr="C:\Documents and Settings\Administrator\My Documents\wg\数据结构\lecture\pictures\9\init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752600"/>
            <a:ext cx="7086600"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Text Box 7"/>
          <p:cNvSpPr txBox="1">
            <a:spLocks noChangeArrowheads="1"/>
          </p:cNvSpPr>
          <p:nvPr/>
        </p:nvSpPr>
        <p:spPr bwMode="ltGray">
          <a:xfrm>
            <a:off x="4953000" y="13716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rgbClr val="FF0000"/>
                </a:solidFill>
              </a:rPr>
              <a:t>20</a:t>
            </a:r>
          </a:p>
        </p:txBody>
      </p:sp>
      <p:sp>
        <p:nvSpPr>
          <p:cNvPr id="54277" name="TextBox 4"/>
          <p:cNvSpPr txBox="1">
            <a:spLocks noChangeArrowheads="1"/>
          </p:cNvSpPr>
          <p:nvPr/>
        </p:nvSpPr>
        <p:spPr bwMode="auto">
          <a:xfrm>
            <a:off x="984250" y="4864100"/>
            <a:ext cx="77136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step6</a:t>
            </a:r>
            <a:r>
              <a:rPr lang="zh-CN" altLang="en-US"/>
              <a:t>：最后检查编号为</a:t>
            </a:r>
            <a:r>
              <a:rPr lang="en-US" altLang="zh-CN"/>
              <a:t>1</a:t>
            </a:r>
            <a:r>
              <a:rPr lang="zh-CN" altLang="en-US"/>
              <a:t>的节点子树是否为堆？</a:t>
            </a:r>
            <a:r>
              <a:rPr lang="zh-CN" altLang="en-US">
                <a:solidFill>
                  <a:srgbClr val="FF0000"/>
                </a:solidFill>
              </a:rPr>
              <a:t>不是！调整为堆！</a:t>
            </a:r>
            <a:endParaRPr lang="en-US" altLang="zh-CN">
              <a:solidFill>
                <a:srgbClr val="FF0000"/>
              </a:solidFill>
            </a:endParaRPr>
          </a:p>
          <a:p>
            <a:pPr eaLnBrk="1" hangingPunct="1"/>
            <a:r>
              <a:rPr lang="en-US" altLang="zh-CN"/>
              <a:t>step7</a:t>
            </a:r>
            <a:r>
              <a:rPr lang="zh-CN" altLang="en-US"/>
              <a:t>：建堆成功！</a:t>
            </a:r>
            <a:endParaRPr lang="zh-CN" altLang="en-US">
              <a:solidFill>
                <a:srgbClr val="FF0000"/>
              </a:solidFill>
            </a:endParaRPr>
          </a:p>
        </p:txBody>
      </p:sp>
    </p:spTree>
    <p:extLst>
      <p:ext uri="{BB962C8B-B14F-4D97-AF65-F5344CB8AC3E}">
        <p14:creationId xmlns:p14="http://schemas.microsoft.com/office/powerpoint/2010/main" val="32131016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smtClean="0"/>
              <a:t>建堆实例（续）</a:t>
            </a:r>
          </a:p>
        </p:txBody>
      </p:sp>
      <p:pic>
        <p:nvPicPr>
          <p:cNvPr id="55299" name="Picture 4" descr="C:\Documents and Settings\Administrator\My Documents\wg\数据结构\lecture\pictures\9\init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81200"/>
            <a:ext cx="7086600"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31707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smtClean="0"/>
              <a:t>建堆函数</a:t>
            </a:r>
          </a:p>
        </p:txBody>
      </p:sp>
      <p:sp>
        <p:nvSpPr>
          <p:cNvPr id="56323" name="Rectangle 3"/>
          <p:cNvSpPr>
            <a:spLocks noGrp="1" noChangeArrowheads="1"/>
          </p:cNvSpPr>
          <p:nvPr>
            <p:ph type="body" idx="1"/>
          </p:nvPr>
        </p:nvSpPr>
        <p:spPr/>
        <p:txBody>
          <a:bodyPr/>
          <a:lstStyle/>
          <a:p>
            <a:pPr>
              <a:spcBef>
                <a:spcPct val="10000"/>
              </a:spcBef>
              <a:buClrTx/>
              <a:buFontTx/>
              <a:buNone/>
            </a:pPr>
            <a:r>
              <a:rPr lang="en-US" altLang="zh-CN" sz="2400" smtClean="0">
                <a:solidFill>
                  <a:srgbClr val="0000FF"/>
                </a:solidFill>
                <a:latin typeface="Tahoma" panose="020B0604030504040204" pitchFamily="34" charset="0"/>
              </a:rPr>
              <a:t>template&lt;class T&gt;</a:t>
            </a:r>
          </a:p>
          <a:p>
            <a:pPr>
              <a:spcBef>
                <a:spcPct val="10000"/>
              </a:spcBef>
              <a:buClrTx/>
              <a:buFontTx/>
              <a:buNone/>
            </a:pPr>
            <a:r>
              <a:rPr lang="en-US" altLang="zh-CN" sz="2400" smtClean="0">
                <a:solidFill>
                  <a:srgbClr val="0000FF"/>
                </a:solidFill>
                <a:latin typeface="Tahoma" panose="020B0604030504040204" pitchFamily="34" charset="0"/>
              </a:rPr>
              <a:t>void MaxHeap&lt;T&gt;::Initialize(T a[], int size,</a:t>
            </a:r>
          </a:p>
          <a:p>
            <a:pPr>
              <a:spcBef>
                <a:spcPct val="10000"/>
              </a:spcBef>
              <a:buClrTx/>
              <a:buFontTx/>
              <a:buNone/>
            </a:pPr>
            <a:r>
              <a:rPr lang="en-US" altLang="zh-CN" sz="2400" smtClean="0">
                <a:solidFill>
                  <a:srgbClr val="0000FF"/>
                </a:solidFill>
                <a:latin typeface="Tahoma" panose="020B0604030504040204" pitchFamily="34" charset="0"/>
              </a:rPr>
              <a:t>                               int ArraySize)</a:t>
            </a:r>
          </a:p>
          <a:p>
            <a:pPr>
              <a:spcBef>
                <a:spcPct val="10000"/>
              </a:spcBef>
              <a:buClrTx/>
              <a:buFontTx/>
              <a:buNone/>
            </a:pPr>
            <a:r>
              <a:rPr lang="en-US" altLang="zh-CN" sz="2400" smtClean="0">
                <a:solidFill>
                  <a:srgbClr val="0000FF"/>
                </a:solidFill>
                <a:latin typeface="Tahoma" panose="020B0604030504040204" pitchFamily="34" charset="0"/>
              </a:rPr>
              <a:t>{</a:t>
            </a:r>
            <a:r>
              <a:rPr lang="en-US" altLang="zh-CN" sz="2400" smtClean="0">
                <a:solidFill>
                  <a:srgbClr val="008000"/>
                </a:solidFill>
                <a:latin typeface="Tahoma" panose="020B0604030504040204" pitchFamily="34" charset="0"/>
              </a:rPr>
              <a:t>// Initialize max heap to array a.</a:t>
            </a:r>
          </a:p>
          <a:p>
            <a:pPr>
              <a:spcBef>
                <a:spcPct val="10000"/>
              </a:spcBef>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delete [] heap;</a:t>
            </a:r>
          </a:p>
          <a:p>
            <a:pPr>
              <a:spcBef>
                <a:spcPct val="10000"/>
              </a:spcBef>
              <a:buClrTx/>
              <a:buFontTx/>
              <a:buNone/>
            </a:pPr>
            <a:r>
              <a:rPr lang="en-US" altLang="zh-CN" sz="2400" smtClean="0">
                <a:solidFill>
                  <a:srgbClr val="0000FF"/>
                </a:solidFill>
                <a:latin typeface="Tahoma" panose="020B0604030504040204" pitchFamily="34" charset="0"/>
              </a:rPr>
              <a:t>   heap = a;</a:t>
            </a:r>
          </a:p>
          <a:p>
            <a:pPr>
              <a:spcBef>
                <a:spcPct val="10000"/>
              </a:spcBef>
              <a:buClrTx/>
              <a:buFontTx/>
              <a:buNone/>
            </a:pPr>
            <a:r>
              <a:rPr lang="en-US" altLang="zh-CN" sz="2400" smtClean="0">
                <a:solidFill>
                  <a:srgbClr val="0000FF"/>
                </a:solidFill>
                <a:latin typeface="Tahoma" panose="020B0604030504040204" pitchFamily="34" charset="0"/>
              </a:rPr>
              <a:t>   CurrentSize = size;</a:t>
            </a:r>
          </a:p>
          <a:p>
            <a:pPr>
              <a:spcBef>
                <a:spcPct val="10000"/>
              </a:spcBef>
              <a:buClrTx/>
              <a:buFontTx/>
              <a:buNone/>
            </a:pPr>
            <a:r>
              <a:rPr lang="en-US" altLang="zh-CN" sz="2400" smtClean="0">
                <a:solidFill>
                  <a:srgbClr val="0000FF"/>
                </a:solidFill>
                <a:latin typeface="Tahoma" panose="020B0604030504040204" pitchFamily="34" charset="0"/>
              </a:rPr>
              <a:t>   MaxSize = ArraySize;</a:t>
            </a:r>
          </a:p>
          <a:p>
            <a:pPr>
              <a:spcBef>
                <a:spcPct val="10000"/>
              </a:spcBef>
              <a:buClrTx/>
              <a:buFontTx/>
              <a:buNone/>
            </a:pP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a:t>
            </a:r>
            <a:endParaRPr lang="en-US" altLang="zh-CN" sz="2400" smtClean="0">
              <a:solidFill>
                <a:srgbClr val="008000"/>
              </a:solidFill>
              <a:latin typeface="Tahoma" panose="020B0604030504040204" pitchFamily="34" charset="0"/>
            </a:endParaRPr>
          </a:p>
        </p:txBody>
      </p:sp>
    </p:spTree>
    <p:extLst>
      <p:ext uri="{BB962C8B-B14F-4D97-AF65-F5344CB8AC3E}">
        <p14:creationId xmlns:p14="http://schemas.microsoft.com/office/powerpoint/2010/main" val="35248720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smtClean="0"/>
              <a:t>建堆函数（续）</a:t>
            </a:r>
          </a:p>
        </p:txBody>
      </p:sp>
      <p:sp>
        <p:nvSpPr>
          <p:cNvPr id="57347" name="Rectangle 3"/>
          <p:cNvSpPr>
            <a:spLocks noGrp="1" noChangeArrowheads="1"/>
          </p:cNvSpPr>
          <p:nvPr>
            <p:ph type="body" idx="1"/>
          </p:nvPr>
        </p:nvSpPr>
        <p:spPr/>
        <p:txBody>
          <a:bodyPr/>
          <a:lstStyle/>
          <a:p>
            <a:pPr>
              <a:spcBef>
                <a:spcPct val="10000"/>
              </a:spcBef>
              <a:buClrTx/>
              <a:buFontTx/>
              <a:buNone/>
            </a:pPr>
            <a:r>
              <a:rPr lang="en-US" altLang="zh-CN" sz="2000" smtClean="0">
                <a:solidFill>
                  <a:srgbClr val="008000"/>
                </a:solidFill>
                <a:latin typeface="Tahoma" panose="020B0604030504040204" pitchFamily="34" charset="0"/>
              </a:rPr>
              <a:t>   // </a:t>
            </a:r>
            <a:r>
              <a:rPr lang="zh-CN" altLang="en-US" sz="2000" smtClean="0">
                <a:solidFill>
                  <a:srgbClr val="008000"/>
                </a:solidFill>
                <a:latin typeface="Tahoma" panose="020B0604030504040204" pitchFamily="34" charset="0"/>
              </a:rPr>
              <a:t>从最后一个内部节点开始，一直到根，对每个子树进行堆重整</a:t>
            </a:r>
          </a:p>
          <a:p>
            <a:pPr>
              <a:spcBef>
                <a:spcPct val="10000"/>
              </a:spcBef>
              <a:buClrTx/>
              <a:buFontTx/>
              <a:buNone/>
            </a:pPr>
            <a:r>
              <a:rPr lang="zh-CN" altLang="en-US"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for (int i = CurrentSize/2; i &gt;= 1; i--) {</a:t>
            </a:r>
          </a:p>
          <a:p>
            <a:pPr>
              <a:spcBef>
                <a:spcPct val="10000"/>
              </a:spcBef>
              <a:buClrTx/>
              <a:buFontTx/>
              <a:buNone/>
            </a:pPr>
            <a:r>
              <a:rPr lang="en-US" altLang="zh-CN" sz="2000" smtClean="0">
                <a:solidFill>
                  <a:srgbClr val="0000FF"/>
                </a:solidFill>
                <a:latin typeface="Tahoma" panose="020B0604030504040204" pitchFamily="34" charset="0"/>
              </a:rPr>
              <a:t>      T y = heap[i]; </a:t>
            </a:r>
            <a:r>
              <a:rPr lang="en-US" altLang="zh-CN" sz="2000" smtClean="0">
                <a:solidFill>
                  <a:srgbClr val="008000"/>
                </a:solidFill>
                <a:latin typeface="Tahoma" panose="020B0604030504040204" pitchFamily="34" charset="0"/>
              </a:rPr>
              <a:t>// </a:t>
            </a:r>
            <a:r>
              <a:rPr lang="zh-CN" altLang="en-US" sz="2000" smtClean="0">
                <a:solidFill>
                  <a:srgbClr val="008000"/>
                </a:solidFill>
                <a:latin typeface="Tahoma" panose="020B0604030504040204" pitchFamily="34" charset="0"/>
              </a:rPr>
              <a:t>子树根节点元素</a:t>
            </a:r>
          </a:p>
          <a:p>
            <a:pPr>
              <a:spcBef>
                <a:spcPct val="10000"/>
              </a:spcBef>
              <a:buClrTx/>
              <a:buFontTx/>
              <a:buNone/>
            </a:pPr>
            <a:r>
              <a:rPr lang="zh-CN" altLang="en-US" sz="2000" smtClean="0">
                <a:solidFill>
                  <a:srgbClr val="008000"/>
                </a:solidFill>
                <a:latin typeface="Tahoma" panose="020B0604030504040204" pitchFamily="34" charset="0"/>
              </a:rPr>
              <a:t>      </a:t>
            </a:r>
            <a:r>
              <a:rPr lang="en-US" altLang="zh-CN" sz="2000" smtClean="0">
                <a:solidFill>
                  <a:srgbClr val="008000"/>
                </a:solidFill>
                <a:latin typeface="Tahoma" panose="020B0604030504040204" pitchFamily="34" charset="0"/>
              </a:rPr>
              <a:t>// find place to put y</a:t>
            </a:r>
          </a:p>
          <a:p>
            <a:pPr>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int c = 2*i; </a:t>
            </a:r>
            <a:r>
              <a:rPr lang="en-US" altLang="zh-CN" sz="2000" smtClean="0">
                <a:solidFill>
                  <a:srgbClr val="008000"/>
                </a:solidFill>
                <a:latin typeface="Tahoma" panose="020B0604030504040204" pitchFamily="34" charset="0"/>
              </a:rPr>
              <a:t>// parent of c is target</a:t>
            </a:r>
          </a:p>
          <a:p>
            <a:pPr>
              <a:spcBef>
                <a:spcPct val="10000"/>
              </a:spcBef>
              <a:buClrTx/>
              <a:buFontTx/>
              <a:buNone/>
            </a:pPr>
            <a:r>
              <a:rPr lang="en-US" altLang="zh-CN" sz="2000" smtClean="0">
                <a:solidFill>
                  <a:srgbClr val="008000"/>
                </a:solidFill>
                <a:latin typeface="Tahoma" panose="020B0604030504040204" pitchFamily="34" charset="0"/>
              </a:rPr>
              <a:t>                   // location for y</a:t>
            </a:r>
          </a:p>
          <a:p>
            <a:pPr>
              <a:spcBef>
                <a:spcPct val="10000"/>
              </a:spcBef>
              <a:buClrTx/>
              <a:buFontTx/>
              <a:buNone/>
            </a:pPr>
            <a:endParaRPr lang="en-US" altLang="zh-CN" sz="2000" smtClean="0">
              <a:solidFill>
                <a:srgbClr val="008000"/>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while (c &lt;= CurrentSize) {</a:t>
            </a:r>
          </a:p>
          <a:p>
            <a:pPr>
              <a:spcBef>
                <a:spcPct val="10000"/>
              </a:spcBef>
              <a:buClrTx/>
              <a:buFontTx/>
              <a:buNone/>
            </a:pPr>
            <a:r>
              <a:rPr lang="en-US" altLang="zh-CN" sz="2000" smtClean="0">
                <a:solidFill>
                  <a:srgbClr val="0000FF"/>
                </a:solidFill>
                <a:latin typeface="Tahoma" panose="020B0604030504040204" pitchFamily="34" charset="0"/>
              </a:rPr>
              <a:t>         </a:t>
            </a:r>
            <a:r>
              <a:rPr lang="en-US" altLang="zh-CN" sz="2000" smtClean="0">
                <a:solidFill>
                  <a:srgbClr val="008000"/>
                </a:solidFill>
                <a:latin typeface="Tahoma" panose="020B0604030504040204" pitchFamily="34" charset="0"/>
              </a:rPr>
              <a:t>// heap[c] should be larger sibling</a:t>
            </a:r>
          </a:p>
          <a:p>
            <a:pPr>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if (c &lt; CurrentSize &amp;&amp;</a:t>
            </a:r>
          </a:p>
          <a:p>
            <a:pPr>
              <a:spcBef>
                <a:spcPct val="10000"/>
              </a:spcBef>
              <a:buClrTx/>
              <a:buFontTx/>
              <a:buNone/>
            </a:pPr>
            <a:r>
              <a:rPr lang="en-US" altLang="zh-CN" sz="2000" smtClean="0">
                <a:solidFill>
                  <a:srgbClr val="0000FF"/>
                </a:solidFill>
                <a:latin typeface="Tahoma" panose="020B0604030504040204" pitchFamily="34" charset="0"/>
              </a:rPr>
              <a:t>             heap[c] &lt; heap[c+1]) c++;</a:t>
            </a:r>
          </a:p>
          <a:p>
            <a:pPr>
              <a:spcBef>
                <a:spcPct val="10000"/>
              </a:spcBef>
              <a:buClrTx/>
              <a:buFontTx/>
              <a:buNone/>
            </a:pPr>
            <a:endParaRPr lang="en-US" altLang="zh-CN" sz="2000" smtClean="0">
              <a:solidFill>
                <a:srgbClr val="008000"/>
              </a:solidFill>
              <a:latin typeface="Tahoma" panose="020B0604030504040204" pitchFamily="34" charset="0"/>
            </a:endParaRPr>
          </a:p>
        </p:txBody>
      </p:sp>
    </p:spTree>
    <p:extLst>
      <p:ext uri="{BB962C8B-B14F-4D97-AF65-F5344CB8AC3E}">
        <p14:creationId xmlns:p14="http://schemas.microsoft.com/office/powerpoint/2010/main" val="17384042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smtClean="0"/>
              <a:t>建堆函数（续）</a:t>
            </a:r>
          </a:p>
        </p:txBody>
      </p:sp>
      <p:sp>
        <p:nvSpPr>
          <p:cNvPr id="58371" name="Rectangle 3"/>
          <p:cNvSpPr>
            <a:spLocks noGrp="1" noChangeArrowheads="1"/>
          </p:cNvSpPr>
          <p:nvPr>
            <p:ph type="body" idx="1"/>
          </p:nvPr>
        </p:nvSpPr>
        <p:spPr/>
        <p:txBody>
          <a:bodyPr/>
          <a:lstStyle/>
          <a:p>
            <a:pPr>
              <a:spcBef>
                <a:spcPct val="10000"/>
              </a:spcBef>
              <a:buClrTx/>
              <a:buFontTx/>
              <a:buNone/>
            </a:pPr>
            <a:r>
              <a:rPr lang="en-US" altLang="zh-CN" sz="2400" smtClean="0">
                <a:solidFill>
                  <a:srgbClr val="0000FF"/>
                </a:solidFill>
                <a:latin typeface="Tahoma" panose="020B0604030504040204" pitchFamily="34" charset="0"/>
              </a:rPr>
              <a:t>         </a:t>
            </a:r>
            <a:r>
              <a:rPr lang="en-US" altLang="zh-CN" sz="2400" smtClean="0">
                <a:solidFill>
                  <a:srgbClr val="008000"/>
                </a:solidFill>
                <a:latin typeface="Tahoma" panose="020B0604030504040204" pitchFamily="34" charset="0"/>
              </a:rPr>
              <a:t>// can we put y in heap[c/2]?</a:t>
            </a:r>
          </a:p>
          <a:p>
            <a:pPr>
              <a:spcBef>
                <a:spcPct val="10000"/>
              </a:spcBef>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if (y &gt;= heap[c]) break;  </a:t>
            </a:r>
            <a:r>
              <a:rPr lang="en-US" altLang="zh-CN" sz="2400" smtClean="0">
                <a:solidFill>
                  <a:srgbClr val="008000"/>
                </a:solidFill>
                <a:latin typeface="Tahoma" panose="020B0604030504040204" pitchFamily="34" charset="0"/>
              </a:rPr>
              <a:t>// yes</a:t>
            </a:r>
          </a:p>
          <a:p>
            <a:pPr>
              <a:spcBef>
                <a:spcPct val="10000"/>
              </a:spcBef>
              <a:buClrTx/>
              <a:buFontTx/>
              <a:buNone/>
            </a:pPr>
            <a:endParaRPr lang="en-US" altLang="zh-CN" sz="2400" smtClean="0">
              <a:solidFill>
                <a:srgbClr val="008000"/>
              </a:solidFill>
              <a:latin typeface="Tahoma" panose="020B0604030504040204" pitchFamily="34" charset="0"/>
            </a:endParaRPr>
          </a:p>
          <a:p>
            <a:pPr>
              <a:spcBef>
                <a:spcPct val="10000"/>
              </a:spcBef>
              <a:buClrTx/>
              <a:buFontTx/>
              <a:buNone/>
            </a:pPr>
            <a:r>
              <a:rPr lang="en-US" altLang="zh-CN" sz="2400" smtClean="0">
                <a:solidFill>
                  <a:srgbClr val="008000"/>
                </a:solidFill>
                <a:latin typeface="Tahoma" panose="020B0604030504040204" pitchFamily="34" charset="0"/>
              </a:rPr>
              <a:t>         // no</a:t>
            </a:r>
          </a:p>
          <a:p>
            <a:pPr>
              <a:spcBef>
                <a:spcPct val="10000"/>
              </a:spcBef>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heap[c/2] = heap[c];</a:t>
            </a:r>
            <a:r>
              <a:rPr lang="en-US" altLang="zh-CN" sz="2400" smtClean="0">
                <a:solidFill>
                  <a:srgbClr val="008000"/>
                </a:solidFill>
                <a:latin typeface="Tahoma" panose="020B0604030504040204" pitchFamily="34" charset="0"/>
              </a:rPr>
              <a:t> // move child up</a:t>
            </a:r>
          </a:p>
          <a:p>
            <a:pPr>
              <a:spcBef>
                <a:spcPct val="10000"/>
              </a:spcBef>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c *= 2;</a:t>
            </a:r>
            <a:r>
              <a:rPr lang="en-US" altLang="zh-CN" sz="2400" smtClean="0">
                <a:solidFill>
                  <a:srgbClr val="008000"/>
                </a:solidFill>
                <a:latin typeface="Tahoma" panose="020B0604030504040204" pitchFamily="34" charset="0"/>
              </a:rPr>
              <a:t> // move down a level</a:t>
            </a:r>
          </a:p>
          <a:p>
            <a:pPr>
              <a:spcBef>
                <a:spcPct val="10000"/>
              </a:spcBef>
              <a:buClrTx/>
              <a:buFontTx/>
              <a:buNone/>
            </a:pPr>
            <a:r>
              <a:rPr lang="en-US" altLang="zh-CN" sz="2400" smtClean="0">
                <a:solidFill>
                  <a:srgbClr val="0000FF"/>
                </a:solidFill>
                <a:latin typeface="Tahoma" panose="020B0604030504040204" pitchFamily="34" charset="0"/>
              </a:rPr>
              <a:t>         }</a:t>
            </a:r>
          </a:p>
          <a:p>
            <a:pPr>
              <a:spcBef>
                <a:spcPct val="10000"/>
              </a:spcBef>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heap[c/2] = y;</a:t>
            </a:r>
          </a:p>
          <a:p>
            <a:pPr>
              <a:spcBef>
                <a:spcPct val="10000"/>
              </a:spcBef>
              <a:buClrTx/>
              <a:buFontTx/>
              <a:buNone/>
            </a:pPr>
            <a:r>
              <a:rPr lang="en-US" altLang="zh-CN" sz="2400" smtClean="0">
                <a:solidFill>
                  <a:srgbClr val="0000FF"/>
                </a:solidFill>
                <a:latin typeface="Tahoma" panose="020B0604030504040204" pitchFamily="34" charset="0"/>
              </a:rPr>
              <a:t>      }</a:t>
            </a:r>
          </a:p>
          <a:p>
            <a:pPr>
              <a:spcBef>
                <a:spcPct val="10000"/>
              </a:spcBef>
              <a:buClrTx/>
              <a:buFontTx/>
              <a:buNone/>
            </a:pPr>
            <a:r>
              <a:rPr lang="en-US" altLang="zh-CN" sz="2400" smtClean="0">
                <a:solidFill>
                  <a:srgbClr val="0000FF"/>
                </a:solidFill>
                <a:latin typeface="Tahoma" panose="020B0604030504040204" pitchFamily="34" charset="0"/>
              </a:rPr>
              <a:t>}</a:t>
            </a:r>
            <a:endParaRPr lang="en-US" altLang="zh-CN" smtClean="0">
              <a:solidFill>
                <a:srgbClr val="0000FF"/>
              </a:solidFill>
            </a:endParaRPr>
          </a:p>
        </p:txBody>
      </p:sp>
      <p:sp>
        <p:nvSpPr>
          <p:cNvPr id="4" name="矩形 3"/>
          <p:cNvSpPr/>
          <p:nvPr/>
        </p:nvSpPr>
        <p:spPr>
          <a:xfrm>
            <a:off x="1343016" y="5402268"/>
            <a:ext cx="7596952" cy="646331"/>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zh-CN" alt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每棵子树的调整完全类似于删除操作</a:t>
            </a:r>
          </a:p>
        </p:txBody>
      </p:sp>
    </p:spTree>
    <p:extLst>
      <p:ext uri="{BB962C8B-B14F-4D97-AF65-F5344CB8AC3E}">
        <p14:creationId xmlns:p14="http://schemas.microsoft.com/office/powerpoint/2010/main" val="40655387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zh-CN" altLang="en-US" smtClean="0"/>
              <a:t>建堆复杂性分析</a:t>
            </a:r>
          </a:p>
        </p:txBody>
      </p:sp>
      <p:sp>
        <p:nvSpPr>
          <p:cNvPr id="1028" name="Rectangle 3"/>
          <p:cNvSpPr>
            <a:spLocks noGrp="1" noChangeArrowheads="1"/>
          </p:cNvSpPr>
          <p:nvPr>
            <p:ph type="body" idx="1"/>
          </p:nvPr>
        </p:nvSpPr>
        <p:spPr>
          <a:xfrm>
            <a:off x="1182688" y="1371600"/>
            <a:ext cx="7772400" cy="5181600"/>
          </a:xfrm>
        </p:spPr>
        <p:txBody>
          <a:bodyPr/>
          <a:lstStyle/>
          <a:p>
            <a:r>
              <a:rPr lang="zh-CN" altLang="en-US" smtClean="0"/>
              <a:t>内层循环</a:t>
            </a:r>
            <a:r>
              <a:rPr lang="en-US" altLang="zh-CN" smtClean="0"/>
              <a:t>O(logn)</a:t>
            </a:r>
            <a:r>
              <a:rPr lang="zh-CN" altLang="en-US" smtClean="0"/>
              <a:t>，</a:t>
            </a:r>
            <a:r>
              <a:rPr lang="en-US" altLang="zh-CN" smtClean="0"/>
              <a:t>n/2</a:t>
            </a:r>
            <a:r>
              <a:rPr lang="zh-CN" altLang="en-US" smtClean="0"/>
              <a:t>次，</a:t>
            </a:r>
            <a:r>
              <a:rPr lang="en-US" altLang="zh-CN" smtClean="0"/>
              <a:t>O(nlogn)</a:t>
            </a:r>
          </a:p>
          <a:p>
            <a:r>
              <a:rPr lang="zh-CN" altLang="en-US" smtClean="0"/>
              <a:t>实际上，</a:t>
            </a:r>
            <a:r>
              <a:rPr lang="en-US" altLang="zh-CN" smtClean="0">
                <a:latin typeface="Symbol" panose="05050102010706020507" pitchFamily="18" charset="2"/>
              </a:rPr>
              <a:t>Q</a:t>
            </a:r>
            <a:r>
              <a:rPr lang="en-US" altLang="zh-CN" smtClean="0"/>
              <a:t>(n)</a:t>
            </a:r>
          </a:p>
          <a:p>
            <a:r>
              <a:rPr lang="zh-CN" altLang="en-US" smtClean="0"/>
              <a:t>每次内层循环</a:t>
            </a:r>
            <a:r>
              <a:rPr lang="en-US" altLang="zh-CN" smtClean="0"/>
              <a:t>O(h</a:t>
            </a:r>
            <a:r>
              <a:rPr lang="en-US" altLang="zh-CN" baseline="-25000" smtClean="0"/>
              <a:t>i</a:t>
            </a:r>
            <a:r>
              <a:rPr lang="en-US" altLang="zh-CN" smtClean="0"/>
              <a:t>)</a:t>
            </a:r>
          </a:p>
          <a:p>
            <a:pPr lvl="1"/>
            <a:r>
              <a:rPr lang="en-US" altLang="zh-CN" smtClean="0"/>
              <a:t>h</a:t>
            </a:r>
            <a:r>
              <a:rPr lang="en-US" altLang="zh-CN" baseline="-25000" smtClean="0"/>
              <a:t>i</a:t>
            </a:r>
            <a:r>
              <a:rPr lang="zh-CN" altLang="en-US" smtClean="0"/>
              <a:t>，子树高度，取值</a:t>
            </a:r>
            <a:r>
              <a:rPr lang="en-US" altLang="zh-CN" smtClean="0"/>
              <a:t>2</a:t>
            </a:r>
            <a:r>
              <a:rPr lang="zh-CN" altLang="en-US" smtClean="0"/>
              <a:t>～</a:t>
            </a:r>
            <a:r>
              <a:rPr lang="en-US" altLang="zh-CN" smtClean="0"/>
              <a:t>h</a:t>
            </a:r>
          </a:p>
          <a:p>
            <a:pPr lvl="1"/>
            <a:r>
              <a:rPr lang="zh-CN" altLang="en-US" smtClean="0"/>
              <a:t>第</a:t>
            </a:r>
            <a:r>
              <a:rPr lang="en-US" altLang="zh-CN" smtClean="0"/>
              <a:t>j</a:t>
            </a:r>
            <a:r>
              <a:rPr lang="zh-CN" altLang="en-US" smtClean="0"/>
              <a:t>层节点数</a:t>
            </a:r>
            <a:r>
              <a:rPr lang="en-US" altLang="zh-CN" smtClean="0"/>
              <a:t>2</a:t>
            </a:r>
            <a:r>
              <a:rPr lang="en-US" altLang="zh-CN" baseline="30000" smtClean="0"/>
              <a:t>j-1</a:t>
            </a:r>
            <a:r>
              <a:rPr lang="zh-CN" altLang="en-US" smtClean="0"/>
              <a:t>，以它们为根子树高度</a:t>
            </a:r>
            <a:r>
              <a:rPr lang="en-US" altLang="zh-CN" smtClean="0"/>
              <a:t>h-j+1</a:t>
            </a:r>
          </a:p>
          <a:p>
            <a:pPr lvl="1"/>
            <a:r>
              <a:rPr lang="zh-CN" altLang="en-US" smtClean="0"/>
              <a:t>所以建堆时间</a:t>
            </a:r>
          </a:p>
          <a:p>
            <a:pPr lvl="1"/>
            <a:endParaRPr lang="zh-CN" altLang="en-US" smtClean="0"/>
          </a:p>
          <a:p>
            <a:pPr lvl="1"/>
            <a:endParaRPr lang="zh-CN" altLang="en-US" smtClean="0"/>
          </a:p>
          <a:p>
            <a:pPr lvl="1"/>
            <a:r>
              <a:rPr lang="zh-CN" altLang="en-US" smtClean="0"/>
              <a:t>且循环执行</a:t>
            </a:r>
            <a:r>
              <a:rPr lang="en-US" altLang="zh-CN" smtClean="0"/>
              <a:t>n/2</a:t>
            </a:r>
            <a:r>
              <a:rPr lang="en-US" altLang="zh-CN" smtClean="0">
                <a:sym typeface="Wingdings" panose="05000000000000000000" pitchFamily="2" charset="2"/>
              </a:rPr>
              <a:t></a:t>
            </a:r>
            <a:r>
              <a:rPr lang="en-US" altLang="zh-CN" smtClean="0">
                <a:latin typeface="Symbol" panose="05050102010706020507" pitchFamily="18" charset="2"/>
                <a:sym typeface="Wingdings" panose="05000000000000000000" pitchFamily="2" charset="2"/>
              </a:rPr>
              <a:t>W</a:t>
            </a:r>
            <a:r>
              <a:rPr lang="en-US" altLang="zh-CN" smtClean="0">
                <a:sym typeface="Wingdings" panose="05000000000000000000" pitchFamily="2" charset="2"/>
              </a:rPr>
              <a:t>(n)</a:t>
            </a:r>
            <a:r>
              <a:rPr lang="en-US" altLang="zh-CN" smtClean="0">
                <a:latin typeface="Symbol" panose="05050102010706020507" pitchFamily="18" charset="2"/>
              </a:rPr>
              <a:t>Q</a:t>
            </a:r>
            <a:r>
              <a:rPr lang="en-US" altLang="zh-CN" smtClean="0"/>
              <a:t>(n)</a:t>
            </a:r>
          </a:p>
        </p:txBody>
      </p:sp>
      <p:graphicFrame>
        <p:nvGraphicFramePr>
          <p:cNvPr id="1026" name="Object 2"/>
          <p:cNvGraphicFramePr>
            <a:graphicFrameLocks noChangeAspect="1"/>
          </p:cNvGraphicFramePr>
          <p:nvPr>
            <p:extLst>
              <p:ext uri="{D42A27DB-BD31-4B8C-83A1-F6EECF244321}">
                <p14:modId xmlns:p14="http://schemas.microsoft.com/office/powerpoint/2010/main" val="207385946"/>
              </p:ext>
            </p:extLst>
          </p:nvPr>
        </p:nvGraphicFramePr>
        <p:xfrm>
          <a:off x="268288" y="3864194"/>
          <a:ext cx="8686800" cy="963613"/>
        </p:xfrm>
        <a:graphic>
          <a:graphicData uri="http://schemas.openxmlformats.org/presentationml/2006/ole">
            <mc:AlternateContent xmlns:mc="http://schemas.openxmlformats.org/markup-compatibility/2006">
              <mc:Choice xmlns:v="urn:schemas-microsoft-com:vml" Requires="v">
                <p:oleObj spid="_x0000_s14347" name="Equation" r:id="rId3" imgW="4000320" imgH="444240" progId="Equation.3">
                  <p:embed/>
                </p:oleObj>
              </mc:Choice>
              <mc:Fallback>
                <p:oleObj name="Equation" r:id="rId3" imgW="400032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288" y="3864194"/>
                        <a:ext cx="8686800" cy="963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640087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smtClean="0"/>
              <a:t>堆排序</a:t>
            </a:r>
          </a:p>
        </p:txBody>
      </p:sp>
      <p:sp>
        <p:nvSpPr>
          <p:cNvPr id="59395" name="Rectangle 3"/>
          <p:cNvSpPr>
            <a:spLocks noGrp="1" noChangeArrowheads="1"/>
          </p:cNvSpPr>
          <p:nvPr>
            <p:ph type="body" idx="1"/>
          </p:nvPr>
        </p:nvSpPr>
        <p:spPr/>
        <p:txBody>
          <a:bodyPr/>
          <a:lstStyle/>
          <a:p>
            <a:pPr lvl="1"/>
            <a:r>
              <a:rPr lang="en-US" altLang="zh-CN" smtClean="0"/>
              <a:t>n</a:t>
            </a:r>
            <a:r>
              <a:rPr lang="zh-CN" altLang="en-US" smtClean="0"/>
              <a:t>个元素</a:t>
            </a:r>
            <a:r>
              <a:rPr lang="en-US" altLang="zh-CN" smtClean="0"/>
              <a:t>——</a:t>
            </a:r>
            <a:r>
              <a:rPr lang="zh-CN" altLang="en-US" smtClean="0"/>
              <a:t>建最大堆</a:t>
            </a:r>
          </a:p>
          <a:p>
            <a:pPr lvl="1"/>
            <a:r>
              <a:rPr lang="zh-CN" altLang="en-US" smtClean="0"/>
              <a:t>重复：删除元素</a:t>
            </a:r>
            <a:r>
              <a:rPr lang="en-US" altLang="zh-CN" smtClean="0"/>
              <a:t>——</a:t>
            </a:r>
            <a:r>
              <a:rPr lang="zh-CN" altLang="en-US" smtClean="0"/>
              <a:t>放入末尾</a:t>
            </a:r>
            <a:r>
              <a:rPr lang="en-US" altLang="zh-CN" smtClean="0"/>
              <a:t>——</a:t>
            </a:r>
            <a:r>
              <a:rPr lang="zh-CN" altLang="en-US" smtClean="0"/>
              <a:t>重整</a:t>
            </a:r>
            <a:endParaRPr lang="en-US" altLang="zh-CN" smtClean="0"/>
          </a:p>
          <a:p>
            <a:pPr lvl="1"/>
            <a:r>
              <a:rPr lang="zh-CN" altLang="en-US" smtClean="0"/>
              <a:t>假定初始序列是</a:t>
            </a:r>
            <a:r>
              <a:rPr lang="en-US" altLang="zh-CN" smtClean="0"/>
              <a:t>[20,12,35,15,10,80,30,17,2,1]</a:t>
            </a:r>
            <a:endParaRPr lang="zh-CN" altLang="en-US" smtClean="0"/>
          </a:p>
        </p:txBody>
      </p:sp>
      <p:pic>
        <p:nvPicPr>
          <p:cNvPr id="59396" name="Picture 4" descr="C:\Documents and Settings\Administrator\My Documents\wg\数据结构\lecture\pictures\9\init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250" y="3371850"/>
            <a:ext cx="7086600"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TextBox 5"/>
          <p:cNvSpPr txBox="1">
            <a:spLocks noChangeArrowheads="1"/>
          </p:cNvSpPr>
          <p:nvPr/>
        </p:nvSpPr>
        <p:spPr bwMode="auto">
          <a:xfrm>
            <a:off x="4572000" y="6119813"/>
            <a:ext cx="1614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0000"/>
                </a:solidFill>
              </a:rPr>
              <a:t>初始最大堆</a:t>
            </a:r>
          </a:p>
        </p:txBody>
      </p:sp>
    </p:spTree>
    <p:extLst>
      <p:ext uri="{BB962C8B-B14F-4D97-AF65-F5344CB8AC3E}">
        <p14:creationId xmlns:p14="http://schemas.microsoft.com/office/powerpoint/2010/main" val="2351467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smtClean="0"/>
              <a:t>堆排序</a:t>
            </a:r>
          </a:p>
        </p:txBody>
      </p:sp>
      <p:sp>
        <p:nvSpPr>
          <p:cNvPr id="60419" name="Rectangle 3"/>
          <p:cNvSpPr>
            <a:spLocks noGrp="1" noChangeArrowheads="1"/>
          </p:cNvSpPr>
          <p:nvPr>
            <p:ph type="body" idx="1"/>
          </p:nvPr>
        </p:nvSpPr>
        <p:spPr/>
        <p:txBody>
          <a:bodyPr/>
          <a:lstStyle/>
          <a:p>
            <a:pPr lvl="1"/>
            <a:endParaRPr lang="zh-CN" altLang="en-US" smtClean="0"/>
          </a:p>
        </p:txBody>
      </p:sp>
      <p:pic>
        <p:nvPicPr>
          <p:cNvPr id="60420" name="Picture 5" descr="C:\Documents and Settings\Administrator\My Documents\wg\教学\数据结构\lecture\pictures\9\heapsor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6363"/>
            <a:ext cx="8594725" cy="230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6" descr="C:\Documents and Settings\Administrator\My Documents\wg\教学\数据结构\lecture\pictures\9\heapsort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676651"/>
            <a:ext cx="8709025" cy="2091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481960" y="2973543"/>
            <a:ext cx="420414" cy="406265"/>
          </a:xfrm>
          <a:prstGeom prst="rect">
            <a:avLst/>
          </a:prstGeom>
          <a:solidFill>
            <a:schemeClr val="bg1"/>
          </a:solidFill>
          <a:ln w="12700">
            <a:solidFill>
              <a:schemeClr val="tx1"/>
            </a:solidFill>
          </a:ln>
        </p:spPr>
        <p:txBody>
          <a:bodyPr wrap="square" rtlCol="0">
            <a:spAutoFit/>
          </a:bodyPr>
          <a:lstStyle/>
          <a:p>
            <a:r>
              <a:rPr lang="en-US" altLang="zh-CN" dirty="0" smtClean="0"/>
              <a:t>80</a:t>
            </a:r>
            <a:endParaRPr lang="zh-CN" altLang="en-US" dirty="0"/>
          </a:p>
        </p:txBody>
      </p:sp>
      <p:sp>
        <p:nvSpPr>
          <p:cNvPr id="7" name="文本框 6"/>
          <p:cNvSpPr txBox="1"/>
          <p:nvPr/>
        </p:nvSpPr>
        <p:spPr>
          <a:xfrm>
            <a:off x="5933091" y="2973543"/>
            <a:ext cx="420414" cy="406265"/>
          </a:xfrm>
          <a:prstGeom prst="rect">
            <a:avLst/>
          </a:prstGeom>
          <a:solidFill>
            <a:schemeClr val="bg1"/>
          </a:solidFill>
          <a:ln w="12700">
            <a:solidFill>
              <a:schemeClr val="tx1"/>
            </a:solidFill>
          </a:ln>
        </p:spPr>
        <p:txBody>
          <a:bodyPr wrap="square" rtlCol="0">
            <a:spAutoFit/>
          </a:bodyPr>
          <a:lstStyle/>
          <a:p>
            <a:r>
              <a:rPr lang="en-US" altLang="zh-CN" dirty="0" smtClean="0"/>
              <a:t>80</a:t>
            </a:r>
            <a:endParaRPr lang="zh-CN" altLang="en-US" dirty="0"/>
          </a:p>
        </p:txBody>
      </p:sp>
      <p:sp>
        <p:nvSpPr>
          <p:cNvPr id="8" name="文本框 7"/>
          <p:cNvSpPr txBox="1"/>
          <p:nvPr/>
        </p:nvSpPr>
        <p:spPr>
          <a:xfrm>
            <a:off x="5350752" y="2976096"/>
            <a:ext cx="420414" cy="406266"/>
          </a:xfrm>
          <a:prstGeom prst="rect">
            <a:avLst/>
          </a:prstGeom>
          <a:solidFill>
            <a:schemeClr val="bg1"/>
          </a:solidFill>
          <a:ln w="12700">
            <a:solidFill>
              <a:schemeClr val="tx1"/>
            </a:solidFill>
          </a:ln>
        </p:spPr>
        <p:txBody>
          <a:bodyPr wrap="square" rtlCol="0">
            <a:spAutoFit/>
          </a:bodyPr>
          <a:lstStyle/>
          <a:p>
            <a:r>
              <a:rPr lang="en-US" altLang="zh-CN" dirty="0" smtClean="0"/>
              <a:t>35</a:t>
            </a:r>
            <a:endParaRPr lang="zh-CN" altLang="en-US" dirty="0"/>
          </a:p>
        </p:txBody>
      </p:sp>
      <p:sp>
        <p:nvSpPr>
          <p:cNvPr id="9" name="文本框 8"/>
          <p:cNvSpPr txBox="1"/>
          <p:nvPr/>
        </p:nvSpPr>
        <p:spPr>
          <a:xfrm>
            <a:off x="1439920" y="5159396"/>
            <a:ext cx="420414" cy="406265"/>
          </a:xfrm>
          <a:prstGeom prst="rect">
            <a:avLst/>
          </a:prstGeom>
          <a:solidFill>
            <a:schemeClr val="bg1"/>
          </a:solidFill>
          <a:ln w="12700">
            <a:solidFill>
              <a:schemeClr val="tx1"/>
            </a:solidFill>
          </a:ln>
        </p:spPr>
        <p:txBody>
          <a:bodyPr wrap="square" rtlCol="0">
            <a:spAutoFit/>
          </a:bodyPr>
          <a:lstStyle/>
          <a:p>
            <a:r>
              <a:rPr lang="en-US" altLang="zh-CN" dirty="0" smtClean="0"/>
              <a:t>80</a:t>
            </a:r>
            <a:endParaRPr lang="zh-CN" altLang="en-US" dirty="0"/>
          </a:p>
        </p:txBody>
      </p:sp>
      <p:sp>
        <p:nvSpPr>
          <p:cNvPr id="10" name="文本框 9"/>
          <p:cNvSpPr txBox="1"/>
          <p:nvPr/>
        </p:nvSpPr>
        <p:spPr>
          <a:xfrm>
            <a:off x="857581" y="5161949"/>
            <a:ext cx="420414" cy="406266"/>
          </a:xfrm>
          <a:prstGeom prst="rect">
            <a:avLst/>
          </a:prstGeom>
          <a:solidFill>
            <a:schemeClr val="bg1"/>
          </a:solidFill>
          <a:ln w="12700">
            <a:solidFill>
              <a:schemeClr val="tx1"/>
            </a:solidFill>
          </a:ln>
        </p:spPr>
        <p:txBody>
          <a:bodyPr wrap="square" rtlCol="0">
            <a:spAutoFit/>
          </a:bodyPr>
          <a:lstStyle/>
          <a:p>
            <a:r>
              <a:rPr lang="en-US" altLang="zh-CN" dirty="0" smtClean="0"/>
              <a:t>35</a:t>
            </a:r>
            <a:endParaRPr lang="zh-CN" altLang="en-US" dirty="0"/>
          </a:p>
        </p:txBody>
      </p:sp>
      <p:sp>
        <p:nvSpPr>
          <p:cNvPr id="11" name="文本框 10"/>
          <p:cNvSpPr txBox="1"/>
          <p:nvPr/>
        </p:nvSpPr>
        <p:spPr>
          <a:xfrm>
            <a:off x="359106" y="5161949"/>
            <a:ext cx="420414" cy="406265"/>
          </a:xfrm>
          <a:prstGeom prst="rect">
            <a:avLst/>
          </a:prstGeom>
          <a:solidFill>
            <a:schemeClr val="bg1"/>
          </a:solidFill>
          <a:ln w="12700">
            <a:solidFill>
              <a:schemeClr val="tx1"/>
            </a:solidFill>
          </a:ln>
        </p:spPr>
        <p:txBody>
          <a:bodyPr wrap="square" rtlCol="0">
            <a:spAutoFit/>
          </a:bodyPr>
          <a:lstStyle/>
          <a:p>
            <a:r>
              <a:rPr lang="en-US" altLang="zh-CN" dirty="0" smtClean="0"/>
              <a:t>30</a:t>
            </a:r>
            <a:endParaRPr lang="zh-CN" altLang="en-US" dirty="0"/>
          </a:p>
        </p:txBody>
      </p:sp>
      <p:sp>
        <p:nvSpPr>
          <p:cNvPr id="12" name="文本框 11"/>
          <p:cNvSpPr txBox="1"/>
          <p:nvPr/>
        </p:nvSpPr>
        <p:spPr>
          <a:xfrm>
            <a:off x="5901561" y="5151140"/>
            <a:ext cx="420414" cy="406265"/>
          </a:xfrm>
          <a:prstGeom prst="rect">
            <a:avLst/>
          </a:prstGeom>
          <a:solidFill>
            <a:schemeClr val="bg1"/>
          </a:solidFill>
          <a:ln w="12700">
            <a:solidFill>
              <a:schemeClr val="tx1"/>
            </a:solidFill>
          </a:ln>
        </p:spPr>
        <p:txBody>
          <a:bodyPr wrap="square" rtlCol="0">
            <a:spAutoFit/>
          </a:bodyPr>
          <a:lstStyle/>
          <a:p>
            <a:r>
              <a:rPr lang="en-US" altLang="zh-CN" dirty="0" smtClean="0"/>
              <a:t>80</a:t>
            </a:r>
            <a:endParaRPr lang="zh-CN" altLang="en-US" dirty="0"/>
          </a:p>
        </p:txBody>
      </p:sp>
      <p:sp>
        <p:nvSpPr>
          <p:cNvPr id="13" name="文本框 12"/>
          <p:cNvSpPr txBox="1"/>
          <p:nvPr/>
        </p:nvSpPr>
        <p:spPr>
          <a:xfrm>
            <a:off x="5319222" y="5153693"/>
            <a:ext cx="420414" cy="406266"/>
          </a:xfrm>
          <a:prstGeom prst="rect">
            <a:avLst/>
          </a:prstGeom>
          <a:solidFill>
            <a:schemeClr val="bg1"/>
          </a:solidFill>
          <a:ln w="12700">
            <a:solidFill>
              <a:schemeClr val="tx1"/>
            </a:solidFill>
          </a:ln>
        </p:spPr>
        <p:txBody>
          <a:bodyPr wrap="square" rtlCol="0">
            <a:spAutoFit/>
          </a:bodyPr>
          <a:lstStyle/>
          <a:p>
            <a:r>
              <a:rPr lang="en-US" altLang="zh-CN" dirty="0" smtClean="0"/>
              <a:t>35</a:t>
            </a:r>
            <a:endParaRPr lang="zh-CN" altLang="en-US" dirty="0"/>
          </a:p>
        </p:txBody>
      </p:sp>
      <p:sp>
        <p:nvSpPr>
          <p:cNvPr id="14" name="文本框 13"/>
          <p:cNvSpPr txBox="1"/>
          <p:nvPr/>
        </p:nvSpPr>
        <p:spPr>
          <a:xfrm>
            <a:off x="4820747" y="5153693"/>
            <a:ext cx="420414" cy="406265"/>
          </a:xfrm>
          <a:prstGeom prst="rect">
            <a:avLst/>
          </a:prstGeom>
          <a:solidFill>
            <a:schemeClr val="bg1"/>
          </a:solidFill>
          <a:ln w="12700">
            <a:solidFill>
              <a:schemeClr val="tx1"/>
            </a:solidFill>
          </a:ln>
        </p:spPr>
        <p:txBody>
          <a:bodyPr wrap="square" rtlCol="0">
            <a:spAutoFit/>
          </a:bodyPr>
          <a:lstStyle/>
          <a:p>
            <a:r>
              <a:rPr lang="en-US" altLang="zh-CN" dirty="0" smtClean="0"/>
              <a:t>30</a:t>
            </a:r>
            <a:endParaRPr lang="zh-CN" altLang="en-US" dirty="0"/>
          </a:p>
        </p:txBody>
      </p:sp>
      <p:sp>
        <p:nvSpPr>
          <p:cNvPr id="15" name="文本框 14"/>
          <p:cNvSpPr txBox="1"/>
          <p:nvPr/>
        </p:nvSpPr>
        <p:spPr>
          <a:xfrm>
            <a:off x="8597409" y="4645847"/>
            <a:ext cx="420414" cy="369332"/>
          </a:xfrm>
          <a:prstGeom prst="rect">
            <a:avLst/>
          </a:prstGeom>
          <a:solidFill>
            <a:schemeClr val="bg1"/>
          </a:solidFill>
          <a:ln w="12700">
            <a:solidFill>
              <a:schemeClr val="tx1"/>
            </a:solidFill>
          </a:ln>
        </p:spPr>
        <p:txBody>
          <a:bodyPr wrap="square" rtlCol="0">
            <a:spAutoFit/>
          </a:bodyPr>
          <a:lstStyle/>
          <a:p>
            <a:r>
              <a:rPr lang="en-US" altLang="zh-CN" dirty="0" smtClean="0"/>
              <a:t>20</a:t>
            </a:r>
            <a:endParaRPr lang="zh-CN" altLang="en-US" dirty="0"/>
          </a:p>
        </p:txBody>
      </p:sp>
    </p:spTree>
    <p:extLst>
      <p:ext uri="{BB962C8B-B14F-4D97-AF65-F5344CB8AC3E}">
        <p14:creationId xmlns:p14="http://schemas.microsoft.com/office/powerpoint/2010/main" val="25465066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smtClean="0"/>
              <a:t>堆排序实现</a:t>
            </a:r>
          </a:p>
        </p:txBody>
      </p:sp>
      <p:sp>
        <p:nvSpPr>
          <p:cNvPr id="61443" name="Rectangle 3"/>
          <p:cNvSpPr>
            <a:spLocks noGrp="1" noChangeArrowheads="1"/>
          </p:cNvSpPr>
          <p:nvPr>
            <p:ph type="body" idx="1"/>
          </p:nvPr>
        </p:nvSpPr>
        <p:spPr/>
        <p:txBody>
          <a:bodyPr/>
          <a:lstStyle/>
          <a:p>
            <a:pPr>
              <a:spcBef>
                <a:spcPct val="10000"/>
              </a:spcBef>
              <a:buClrTx/>
              <a:buFontTx/>
              <a:buNone/>
            </a:pPr>
            <a:r>
              <a:rPr lang="en-US" altLang="zh-CN" sz="2400" smtClean="0">
                <a:solidFill>
                  <a:srgbClr val="0000FF"/>
                </a:solidFill>
                <a:latin typeface="Tahoma" panose="020B0604030504040204" pitchFamily="34" charset="0"/>
              </a:rPr>
              <a:t>template &lt;class T&gt;</a:t>
            </a:r>
          </a:p>
          <a:p>
            <a:pPr>
              <a:spcBef>
                <a:spcPct val="10000"/>
              </a:spcBef>
              <a:buClrTx/>
              <a:buFontTx/>
              <a:buNone/>
            </a:pPr>
            <a:r>
              <a:rPr lang="en-US" altLang="zh-CN" sz="2400" smtClean="0">
                <a:solidFill>
                  <a:srgbClr val="0000FF"/>
                </a:solidFill>
                <a:latin typeface="Tahoma" panose="020B0604030504040204" pitchFamily="34" charset="0"/>
              </a:rPr>
              <a:t>void HeapSort(T a[], int n)</a:t>
            </a:r>
          </a:p>
          <a:p>
            <a:pPr>
              <a:spcBef>
                <a:spcPct val="10000"/>
              </a:spcBef>
              <a:buClrTx/>
              <a:buFontTx/>
              <a:buNone/>
            </a:pPr>
            <a:r>
              <a:rPr lang="en-US" altLang="zh-CN" sz="2400" smtClean="0">
                <a:solidFill>
                  <a:srgbClr val="0000FF"/>
                </a:solidFill>
                <a:latin typeface="Tahoma" panose="020B0604030504040204" pitchFamily="34" charset="0"/>
              </a:rPr>
              <a:t>{</a:t>
            </a:r>
            <a:r>
              <a:rPr lang="en-US" altLang="zh-CN" sz="2400" smtClean="0">
                <a:solidFill>
                  <a:srgbClr val="008000"/>
                </a:solidFill>
                <a:latin typeface="Tahoma" panose="020B0604030504040204" pitchFamily="34" charset="0"/>
              </a:rPr>
              <a:t>// Sort a[1:n] using the heap sort method.</a:t>
            </a:r>
          </a:p>
          <a:p>
            <a:pPr>
              <a:spcBef>
                <a:spcPct val="10000"/>
              </a:spcBef>
              <a:buClrTx/>
              <a:buFontTx/>
              <a:buNone/>
            </a:pPr>
            <a:r>
              <a:rPr lang="en-US" altLang="zh-CN" sz="2400" smtClean="0">
                <a:solidFill>
                  <a:srgbClr val="008000"/>
                </a:solidFill>
                <a:latin typeface="Tahoma" panose="020B0604030504040204" pitchFamily="34" charset="0"/>
              </a:rPr>
              <a:t>   // create a max heap of the elements</a:t>
            </a:r>
          </a:p>
          <a:p>
            <a:pPr>
              <a:spcBef>
                <a:spcPct val="10000"/>
              </a:spcBef>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MaxHeap&lt;T&gt; H(1);</a:t>
            </a:r>
          </a:p>
          <a:p>
            <a:pPr>
              <a:spcBef>
                <a:spcPct val="10000"/>
              </a:spcBef>
              <a:buClrTx/>
              <a:buFontTx/>
              <a:buNone/>
            </a:pPr>
            <a:r>
              <a:rPr lang="en-US" altLang="zh-CN" sz="2400" smtClean="0">
                <a:solidFill>
                  <a:srgbClr val="0000FF"/>
                </a:solidFill>
                <a:latin typeface="Tahoma" panose="020B0604030504040204" pitchFamily="34" charset="0"/>
              </a:rPr>
              <a:t>   H.Initialize(a,n,n);	 </a:t>
            </a:r>
            <a:r>
              <a:rPr lang="en-US" altLang="zh-CN" sz="2400" smtClean="0">
                <a:solidFill>
                  <a:srgbClr val="008000"/>
                </a:solidFill>
                <a:latin typeface="Tahoma" panose="020B0604030504040204" pitchFamily="34" charset="0"/>
              </a:rPr>
              <a:t>// </a:t>
            </a:r>
            <a:r>
              <a:rPr lang="zh-CN" altLang="en-US" sz="2400" smtClean="0">
                <a:solidFill>
                  <a:srgbClr val="008000"/>
                </a:solidFill>
                <a:latin typeface="Tahoma" panose="020B0604030504040204" pitchFamily="34" charset="0"/>
              </a:rPr>
              <a:t>建堆，直接使用</a:t>
            </a:r>
            <a:r>
              <a:rPr lang="en-US" altLang="zh-CN" sz="2400" smtClean="0">
                <a:solidFill>
                  <a:srgbClr val="008000"/>
                </a:solidFill>
                <a:latin typeface="Tahoma" panose="020B0604030504040204" pitchFamily="34" charset="0"/>
              </a:rPr>
              <a:t>a</a:t>
            </a:r>
            <a:r>
              <a:rPr lang="zh-CN" altLang="en-US" sz="2400" smtClean="0">
                <a:solidFill>
                  <a:srgbClr val="008000"/>
                </a:solidFill>
                <a:latin typeface="Tahoma" panose="020B0604030504040204" pitchFamily="34" charset="0"/>
              </a:rPr>
              <a:t>作为堆的空间</a:t>
            </a:r>
            <a:endParaRPr lang="zh-CN" altLang="en-US" sz="2400" smtClean="0">
              <a:solidFill>
                <a:srgbClr val="0000FF"/>
              </a:solidFill>
              <a:latin typeface="Tahoma" panose="020B0604030504040204" pitchFamily="34" charset="0"/>
            </a:endParaRPr>
          </a:p>
          <a:p>
            <a:pPr>
              <a:spcBef>
                <a:spcPct val="10000"/>
              </a:spcBef>
              <a:buClrTx/>
              <a:buFontTx/>
              <a:buNone/>
            </a:pPr>
            <a:endParaRPr lang="zh-CN" altLang="en-US" sz="2400" smtClean="0">
              <a:solidFill>
                <a:srgbClr val="0000FF"/>
              </a:solidFill>
              <a:latin typeface="Tahoma" panose="020B0604030504040204" pitchFamily="34" charset="0"/>
            </a:endParaRPr>
          </a:p>
          <a:p>
            <a:pPr>
              <a:spcBef>
                <a:spcPct val="10000"/>
              </a:spcBef>
              <a:buClrTx/>
              <a:buFontTx/>
              <a:buNone/>
            </a:pPr>
            <a:r>
              <a:rPr lang="zh-CN" altLang="en-US" sz="2400" smtClean="0">
                <a:solidFill>
                  <a:srgbClr val="008000"/>
                </a:solidFill>
                <a:latin typeface="Tahoma" panose="020B0604030504040204" pitchFamily="34" charset="0"/>
              </a:rPr>
              <a:t>   </a:t>
            </a:r>
            <a:endParaRPr lang="zh-CN" altLang="en-US" sz="2400" smtClean="0">
              <a:solidFill>
                <a:srgbClr val="0000FF"/>
              </a:solidFill>
              <a:latin typeface="Tahoma" panose="020B0604030504040204" pitchFamily="34" charset="0"/>
            </a:endParaRPr>
          </a:p>
        </p:txBody>
      </p:sp>
    </p:spTree>
    <p:extLst>
      <p:ext uri="{BB962C8B-B14F-4D97-AF65-F5344CB8AC3E}">
        <p14:creationId xmlns:p14="http://schemas.microsoft.com/office/powerpoint/2010/main" val="4067297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优先队列</a:t>
            </a:r>
          </a:p>
        </p:txBody>
      </p:sp>
      <p:sp>
        <p:nvSpPr>
          <p:cNvPr id="26627" name="内容占位符 2"/>
          <p:cNvSpPr>
            <a:spLocks noGrp="1"/>
          </p:cNvSpPr>
          <p:nvPr>
            <p:ph idx="1"/>
          </p:nvPr>
        </p:nvSpPr>
        <p:spPr/>
        <p:txBody>
          <a:bodyPr/>
          <a:lstStyle/>
          <a:p>
            <a:r>
              <a:rPr lang="zh-CN" altLang="en-US" smtClean="0"/>
              <a:t>是</a:t>
            </a:r>
            <a:r>
              <a:rPr lang="en-US" altLang="zh-CN" smtClean="0"/>
              <a:t>0</a:t>
            </a:r>
            <a:r>
              <a:rPr lang="zh-CN" altLang="en-US" smtClean="0"/>
              <a:t>个或多个元素的集合</a:t>
            </a:r>
            <a:endParaRPr lang="en-US" altLang="zh-CN" smtClean="0"/>
          </a:p>
          <a:p>
            <a:pPr lvl="1"/>
            <a:r>
              <a:rPr lang="zh-CN" altLang="en-US" smtClean="0"/>
              <a:t>每个元素都有一个优先权或值</a:t>
            </a:r>
            <a:endParaRPr lang="en-US" altLang="zh-CN" smtClean="0"/>
          </a:p>
          <a:p>
            <a:pPr lvl="1"/>
            <a:r>
              <a:rPr lang="zh-CN" altLang="en-US" smtClean="0"/>
              <a:t>两个元素可以有相同的权值</a:t>
            </a:r>
            <a:endParaRPr lang="en-US" altLang="zh-CN" smtClean="0"/>
          </a:p>
          <a:p>
            <a:pPr lvl="1"/>
            <a:r>
              <a:rPr lang="zh-CN" altLang="en-US" smtClean="0"/>
              <a:t>其上的操作包括：插入、删除、查找</a:t>
            </a:r>
            <a:endParaRPr lang="en-US" altLang="zh-CN" smtClean="0"/>
          </a:p>
          <a:p>
            <a:pPr lvl="1"/>
            <a:r>
              <a:rPr lang="zh-CN" altLang="en-US" smtClean="0"/>
              <a:t>最大优先队列，最小优先队列</a:t>
            </a:r>
          </a:p>
        </p:txBody>
      </p:sp>
      <p:sp>
        <p:nvSpPr>
          <p:cNvPr id="2662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DFFD0CD-52F8-41A3-9AC4-FCCF11E24B73}" type="slidenum">
              <a:rPr lang="en-US" altLang="en-US">
                <a:solidFill>
                  <a:srgbClr val="4B4B4B"/>
                </a:solidFill>
              </a:rPr>
              <a:pPr eaLnBrk="1" hangingPunct="1"/>
              <a:t>4</a:t>
            </a:fld>
            <a:endParaRPr lang="en-US" altLang="en-US">
              <a:solidFill>
                <a:srgbClr val="4B4B4B"/>
              </a:solidFill>
            </a:endParaRPr>
          </a:p>
        </p:txBody>
      </p:sp>
    </p:spTree>
    <p:extLst>
      <p:ext uri="{BB962C8B-B14F-4D97-AF65-F5344CB8AC3E}">
        <p14:creationId xmlns:p14="http://schemas.microsoft.com/office/powerpoint/2010/main" val="2036345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US" smtClean="0"/>
              <a:t>堆排序实现</a:t>
            </a:r>
          </a:p>
        </p:txBody>
      </p:sp>
      <p:sp>
        <p:nvSpPr>
          <p:cNvPr id="62467" name="Rectangle 3"/>
          <p:cNvSpPr>
            <a:spLocks noGrp="1" noChangeArrowheads="1"/>
          </p:cNvSpPr>
          <p:nvPr>
            <p:ph type="body" idx="1"/>
          </p:nvPr>
        </p:nvSpPr>
        <p:spPr/>
        <p:txBody>
          <a:bodyPr/>
          <a:lstStyle/>
          <a:p>
            <a:pPr>
              <a:spcBef>
                <a:spcPct val="10000"/>
              </a:spcBef>
              <a:buClrTx/>
              <a:buFontTx/>
              <a:buNone/>
            </a:pPr>
            <a:r>
              <a:rPr lang="en-US" altLang="zh-CN" sz="2400" smtClean="0">
                <a:solidFill>
                  <a:srgbClr val="008000"/>
                </a:solidFill>
                <a:latin typeface="Tahoma" panose="020B0604030504040204" pitchFamily="34" charset="0"/>
              </a:rPr>
              <a:t>   // extract one by one from the max heap</a:t>
            </a:r>
          </a:p>
          <a:p>
            <a:pPr>
              <a:spcBef>
                <a:spcPct val="10000"/>
              </a:spcBef>
              <a:buClrTx/>
              <a:buFontTx/>
              <a:buNone/>
            </a:pPr>
            <a:r>
              <a:rPr lang="en-US" altLang="zh-CN" sz="2400" smtClean="0">
                <a:solidFill>
                  <a:srgbClr val="0000FF"/>
                </a:solidFill>
                <a:latin typeface="Tahoma" panose="020B0604030504040204" pitchFamily="34" charset="0"/>
              </a:rPr>
              <a:t>   T x;</a:t>
            </a:r>
          </a:p>
          <a:p>
            <a:pPr>
              <a:spcBef>
                <a:spcPct val="10000"/>
              </a:spcBef>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for (int i = n-1; i &gt;= 1; i--) {</a:t>
            </a:r>
          </a:p>
          <a:p>
            <a:pPr>
              <a:spcBef>
                <a:spcPct val="10000"/>
              </a:spcBef>
              <a:buClrTx/>
              <a:buFontTx/>
              <a:buNone/>
            </a:pPr>
            <a:r>
              <a:rPr lang="en-US" altLang="zh-CN" sz="2400" smtClean="0">
                <a:solidFill>
                  <a:srgbClr val="0000FF"/>
                </a:solidFill>
                <a:latin typeface="Tahoma" panose="020B0604030504040204" pitchFamily="34" charset="0"/>
              </a:rPr>
              <a:t>      H.DeleteMax(x);</a:t>
            </a:r>
          </a:p>
          <a:p>
            <a:pPr>
              <a:spcBef>
                <a:spcPct val="10000"/>
              </a:spcBef>
              <a:buClrTx/>
              <a:buFontTx/>
              <a:buNone/>
            </a:pPr>
            <a:r>
              <a:rPr lang="en-US" altLang="zh-CN" sz="2400" smtClean="0">
                <a:solidFill>
                  <a:srgbClr val="0000FF"/>
                </a:solidFill>
                <a:latin typeface="Tahoma" panose="020B0604030504040204" pitchFamily="34" charset="0"/>
              </a:rPr>
              <a:t>      a[i+1] = x;</a:t>
            </a:r>
          </a:p>
          <a:p>
            <a:pPr>
              <a:spcBef>
                <a:spcPct val="10000"/>
              </a:spcBef>
              <a:buClrTx/>
              <a:buFontTx/>
              <a:buNone/>
            </a:pPr>
            <a:r>
              <a:rPr lang="en-US" altLang="zh-CN" sz="2400" smtClean="0">
                <a:solidFill>
                  <a:srgbClr val="0000FF"/>
                </a:solidFill>
                <a:latin typeface="Tahoma" panose="020B0604030504040204" pitchFamily="34" charset="0"/>
              </a:rPr>
              <a:t>      }</a:t>
            </a:r>
          </a:p>
          <a:p>
            <a:pPr>
              <a:spcBef>
                <a:spcPct val="10000"/>
              </a:spcBef>
              <a:buClrTx/>
              <a:buFontTx/>
              <a:buNone/>
            </a:pP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a:t>
            </a:r>
            <a:r>
              <a:rPr lang="en-US" altLang="zh-CN" sz="2400" smtClean="0">
                <a:solidFill>
                  <a:srgbClr val="008000"/>
                </a:solidFill>
                <a:latin typeface="Tahoma" panose="020B0604030504040204" pitchFamily="34" charset="0"/>
              </a:rPr>
              <a:t>// </a:t>
            </a:r>
            <a:r>
              <a:rPr lang="zh-CN" altLang="en-US" sz="2400" smtClean="0">
                <a:solidFill>
                  <a:srgbClr val="008000"/>
                </a:solidFill>
                <a:latin typeface="Tahoma" panose="020B0604030504040204" pitchFamily="34" charset="0"/>
              </a:rPr>
              <a:t>将堆设置为空，但不释放空间</a:t>
            </a:r>
            <a:r>
              <a:rPr lang="en-US" altLang="zh-CN" sz="2400" smtClean="0">
                <a:solidFill>
                  <a:srgbClr val="008000"/>
                </a:solidFill>
                <a:latin typeface="Tahoma" panose="020B0604030504040204" pitchFamily="34" charset="0"/>
              </a:rPr>
              <a:t>——</a:t>
            </a:r>
            <a:r>
              <a:rPr lang="zh-CN" altLang="en-US" sz="2400" smtClean="0">
                <a:solidFill>
                  <a:srgbClr val="008000"/>
                </a:solidFill>
                <a:latin typeface="Tahoma" panose="020B0604030504040204" pitchFamily="34" charset="0"/>
              </a:rPr>
              <a:t>不销毁</a:t>
            </a:r>
            <a:r>
              <a:rPr lang="en-US" altLang="zh-CN" sz="2400" smtClean="0">
                <a:solidFill>
                  <a:srgbClr val="008000"/>
                </a:solidFill>
                <a:latin typeface="Tahoma" panose="020B0604030504040204" pitchFamily="34" charset="0"/>
              </a:rPr>
              <a:t>a</a:t>
            </a:r>
          </a:p>
          <a:p>
            <a:pPr>
              <a:spcBef>
                <a:spcPct val="10000"/>
              </a:spcBef>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H.Deactivate();</a:t>
            </a:r>
          </a:p>
          <a:p>
            <a:pPr>
              <a:spcBef>
                <a:spcPct val="10000"/>
              </a:spcBef>
              <a:buClrTx/>
              <a:buFontTx/>
              <a:buNone/>
            </a:pPr>
            <a:r>
              <a:rPr lang="en-US" altLang="zh-CN" sz="2400" smtClean="0">
                <a:solidFill>
                  <a:srgbClr val="0000FF"/>
                </a:solidFill>
                <a:latin typeface="Tahoma" panose="020B0604030504040204" pitchFamily="34" charset="0"/>
              </a:rPr>
              <a:t>}</a:t>
            </a:r>
          </a:p>
        </p:txBody>
      </p:sp>
    </p:spTree>
    <p:extLst>
      <p:ext uri="{BB962C8B-B14F-4D97-AF65-F5344CB8AC3E}">
        <p14:creationId xmlns:p14="http://schemas.microsoft.com/office/powerpoint/2010/main" val="11619468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zh-CN" altLang="en-US" smtClean="0"/>
              <a:t>堆排序复杂性分析</a:t>
            </a:r>
          </a:p>
        </p:txBody>
      </p:sp>
      <p:sp>
        <p:nvSpPr>
          <p:cNvPr id="63491" name="内容占位符 2"/>
          <p:cNvSpPr>
            <a:spLocks noGrp="1"/>
          </p:cNvSpPr>
          <p:nvPr>
            <p:ph idx="1"/>
          </p:nvPr>
        </p:nvSpPr>
        <p:spPr/>
        <p:txBody>
          <a:bodyPr/>
          <a:lstStyle/>
          <a:p>
            <a:r>
              <a:rPr lang="en-US" altLang="zh-CN" smtClean="0"/>
              <a:t>step1</a:t>
            </a:r>
            <a:r>
              <a:rPr lang="zh-CN" altLang="en-US" smtClean="0"/>
              <a:t>：建最大堆：</a:t>
            </a:r>
            <a:r>
              <a:rPr lang="en-US" altLang="zh-CN" smtClean="0"/>
              <a:t>O(n)</a:t>
            </a:r>
          </a:p>
          <a:p>
            <a:r>
              <a:rPr lang="en-US" altLang="zh-CN" smtClean="0"/>
              <a:t>step2</a:t>
            </a:r>
            <a:r>
              <a:rPr lang="zh-CN" altLang="en-US" smtClean="0"/>
              <a:t>：每次删除一个元素，共删</a:t>
            </a:r>
            <a:r>
              <a:rPr lang="en-US" altLang="zh-CN" smtClean="0"/>
              <a:t>n</a:t>
            </a:r>
            <a:r>
              <a:rPr lang="zh-CN" altLang="en-US" smtClean="0"/>
              <a:t>次：</a:t>
            </a:r>
            <a:r>
              <a:rPr lang="en-US" altLang="zh-CN" smtClean="0"/>
              <a:t>O(nlogn)</a:t>
            </a:r>
          </a:p>
          <a:p>
            <a:r>
              <a:rPr lang="zh-CN" altLang="en-US" smtClean="0"/>
              <a:t>所以总的时间代价是</a:t>
            </a:r>
            <a:r>
              <a:rPr lang="en-US" altLang="zh-CN" smtClean="0"/>
              <a:t>O(nlogn)</a:t>
            </a:r>
          </a:p>
          <a:p>
            <a:r>
              <a:rPr lang="zh-CN" altLang="en-US" smtClean="0"/>
              <a:t>同时，空间代价是</a:t>
            </a:r>
            <a:r>
              <a:rPr lang="en-US" altLang="zh-CN" smtClean="0"/>
              <a:t>O(1)</a:t>
            </a:r>
          </a:p>
          <a:p>
            <a:endParaRPr lang="en-US" altLang="zh-CN" smtClean="0"/>
          </a:p>
          <a:p>
            <a:r>
              <a:rPr lang="zh-CN" altLang="en-US" smtClean="0">
                <a:solidFill>
                  <a:srgbClr val="FF0000"/>
                </a:solidFill>
              </a:rPr>
              <a:t>综合以上，明显优于选择、冒泡、插入等</a:t>
            </a:r>
          </a:p>
        </p:txBody>
      </p:sp>
      <p:sp>
        <p:nvSpPr>
          <p:cNvPr id="6349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4411143-71AC-4574-8DCD-9CDE3E640F40}" type="slidenum">
              <a:rPr lang="en-US" altLang="en-US">
                <a:solidFill>
                  <a:srgbClr val="4B4B4B"/>
                </a:solidFill>
              </a:rPr>
              <a:pPr eaLnBrk="1" hangingPunct="1"/>
              <a:t>41</a:t>
            </a:fld>
            <a:endParaRPr lang="en-US" altLang="en-US">
              <a:solidFill>
                <a:srgbClr val="4B4B4B"/>
              </a:solidFill>
            </a:endParaRPr>
          </a:p>
        </p:txBody>
      </p:sp>
    </p:spTree>
    <p:extLst>
      <p:ext uri="{BB962C8B-B14F-4D97-AF65-F5344CB8AC3E}">
        <p14:creationId xmlns:p14="http://schemas.microsoft.com/office/powerpoint/2010/main" val="1540914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en-US" smtClean="0"/>
              <a:t>例题</a:t>
            </a:r>
          </a:p>
        </p:txBody>
      </p:sp>
      <p:sp>
        <p:nvSpPr>
          <p:cNvPr id="64515" name="内容占位符 2"/>
          <p:cNvSpPr>
            <a:spLocks noGrp="1"/>
          </p:cNvSpPr>
          <p:nvPr>
            <p:ph idx="1"/>
          </p:nvPr>
        </p:nvSpPr>
        <p:spPr/>
        <p:txBody>
          <a:bodyPr/>
          <a:lstStyle/>
          <a:p>
            <a:r>
              <a:rPr lang="zh-CN" altLang="en-US" smtClean="0"/>
              <a:t>有以下关键字：</a:t>
            </a:r>
            <a:r>
              <a:rPr lang="en-US" altLang="zh-CN" smtClean="0"/>
              <a:t>28</a:t>
            </a:r>
            <a:r>
              <a:rPr lang="zh-CN" altLang="en-US" smtClean="0"/>
              <a:t>，</a:t>
            </a:r>
            <a:r>
              <a:rPr lang="en-US" altLang="zh-CN" smtClean="0"/>
              <a:t>72</a:t>
            </a:r>
            <a:r>
              <a:rPr lang="zh-CN" altLang="en-US" smtClean="0"/>
              <a:t>，</a:t>
            </a:r>
            <a:r>
              <a:rPr lang="en-US" altLang="zh-CN" smtClean="0"/>
              <a:t>97</a:t>
            </a:r>
            <a:r>
              <a:rPr lang="zh-CN" altLang="en-US" smtClean="0"/>
              <a:t>，</a:t>
            </a:r>
            <a:r>
              <a:rPr lang="en-US" altLang="zh-CN" smtClean="0"/>
              <a:t>63</a:t>
            </a:r>
            <a:r>
              <a:rPr lang="zh-CN" altLang="en-US" smtClean="0"/>
              <a:t>，</a:t>
            </a:r>
            <a:r>
              <a:rPr lang="en-US" altLang="zh-CN" smtClean="0"/>
              <a:t>4</a:t>
            </a:r>
            <a:r>
              <a:rPr lang="zh-CN" altLang="en-US" smtClean="0"/>
              <a:t>，</a:t>
            </a:r>
            <a:r>
              <a:rPr lang="en-US" altLang="zh-CN" smtClean="0"/>
              <a:t>53</a:t>
            </a:r>
            <a:r>
              <a:rPr lang="zh-CN" altLang="en-US" smtClean="0"/>
              <a:t>，</a:t>
            </a:r>
            <a:r>
              <a:rPr lang="en-US" altLang="zh-CN" smtClean="0"/>
              <a:t>84</a:t>
            </a:r>
            <a:r>
              <a:rPr lang="zh-CN" altLang="en-US" smtClean="0"/>
              <a:t>，</a:t>
            </a:r>
            <a:r>
              <a:rPr lang="en-US" altLang="zh-CN" smtClean="0"/>
              <a:t>32</a:t>
            </a:r>
            <a:r>
              <a:rPr lang="zh-CN" altLang="en-US" smtClean="0"/>
              <a:t>，</a:t>
            </a:r>
            <a:r>
              <a:rPr lang="en-US" altLang="zh-CN" smtClean="0"/>
              <a:t>61</a:t>
            </a:r>
            <a:r>
              <a:rPr lang="zh-CN" altLang="en-US" smtClean="0"/>
              <a:t>，</a:t>
            </a:r>
            <a:r>
              <a:rPr lang="en-US" altLang="zh-CN" smtClean="0"/>
              <a:t>52</a:t>
            </a:r>
            <a:r>
              <a:rPr lang="zh-CN" altLang="en-US" smtClean="0"/>
              <a:t>，使用堆排序方法将所给关键字排成升序序列，给出排序过程。要求画出初始堆，每输出一个元素，画出剩余元素组成的新堆。</a:t>
            </a:r>
          </a:p>
        </p:txBody>
      </p:sp>
      <p:sp>
        <p:nvSpPr>
          <p:cNvPr id="6451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F22F69B-BD68-4451-92DF-27BC9357D9E0}" type="slidenum">
              <a:rPr lang="en-US" altLang="en-US">
                <a:solidFill>
                  <a:srgbClr val="4B4B4B"/>
                </a:solidFill>
              </a:rPr>
              <a:pPr eaLnBrk="1" hangingPunct="1"/>
              <a:t>42</a:t>
            </a:fld>
            <a:endParaRPr lang="en-US" altLang="en-US">
              <a:solidFill>
                <a:srgbClr val="4B4B4B"/>
              </a:solidFill>
            </a:endParaRPr>
          </a:p>
        </p:txBody>
      </p:sp>
    </p:spTree>
    <p:extLst>
      <p:ext uri="{BB962C8B-B14F-4D97-AF65-F5344CB8AC3E}">
        <p14:creationId xmlns:p14="http://schemas.microsoft.com/office/powerpoint/2010/main" val="175763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en-US" altLang="zh-CN" smtClean="0"/>
              <a:t>H1</a:t>
            </a:r>
            <a:r>
              <a:rPr lang="zh-CN" altLang="en-US" smtClean="0"/>
              <a:t>小结</a:t>
            </a:r>
          </a:p>
        </p:txBody>
      </p:sp>
      <p:sp>
        <p:nvSpPr>
          <p:cNvPr id="65539" name="内容占位符 2"/>
          <p:cNvSpPr>
            <a:spLocks noGrp="1"/>
          </p:cNvSpPr>
          <p:nvPr>
            <p:ph idx="1"/>
          </p:nvPr>
        </p:nvSpPr>
        <p:spPr/>
        <p:txBody>
          <a:bodyPr/>
          <a:lstStyle/>
          <a:p>
            <a:r>
              <a:rPr lang="zh-CN" altLang="en-US" smtClean="0"/>
              <a:t>堆是表达优先队列的一种方式</a:t>
            </a:r>
            <a:endParaRPr lang="en-US" altLang="zh-CN" smtClean="0"/>
          </a:p>
          <a:p>
            <a:r>
              <a:rPr lang="zh-CN" altLang="en-US" smtClean="0"/>
              <a:t>堆的插入：</a:t>
            </a:r>
            <a:r>
              <a:rPr lang="en-US" altLang="zh-CN" smtClean="0"/>
              <a:t>O(</a:t>
            </a:r>
            <a:r>
              <a:rPr lang="en-US" altLang="zh-CN" i="1" smtClean="0"/>
              <a:t>log</a:t>
            </a:r>
            <a:r>
              <a:rPr lang="en-US" altLang="zh-CN" smtClean="0"/>
              <a:t>n)</a:t>
            </a:r>
            <a:r>
              <a:rPr lang="zh-CN" altLang="en-US" smtClean="0"/>
              <a:t>从下向上调整</a:t>
            </a:r>
            <a:endParaRPr lang="en-US" altLang="zh-CN" smtClean="0"/>
          </a:p>
          <a:p>
            <a:r>
              <a:rPr lang="zh-CN" altLang="en-US" smtClean="0"/>
              <a:t>堆的删除：</a:t>
            </a:r>
            <a:r>
              <a:rPr lang="en-US" altLang="zh-CN" smtClean="0"/>
              <a:t>O(</a:t>
            </a:r>
            <a:r>
              <a:rPr lang="en-US" altLang="zh-CN" i="1" smtClean="0"/>
              <a:t>log</a:t>
            </a:r>
            <a:r>
              <a:rPr lang="en-US" altLang="zh-CN" smtClean="0"/>
              <a:t>n)</a:t>
            </a:r>
            <a:r>
              <a:rPr lang="zh-CN" altLang="en-US" smtClean="0"/>
              <a:t>从上向下调整</a:t>
            </a:r>
            <a:endParaRPr lang="en-US" altLang="zh-CN" smtClean="0"/>
          </a:p>
          <a:p>
            <a:r>
              <a:rPr lang="zh-CN" altLang="en-US" smtClean="0"/>
              <a:t>堆的初始化：</a:t>
            </a:r>
            <a:r>
              <a:rPr lang="en-US" altLang="zh-CN" smtClean="0"/>
              <a:t>O(n)</a:t>
            </a:r>
            <a:r>
              <a:rPr lang="zh-CN" altLang="en-US" smtClean="0"/>
              <a:t>从后向前遍历、自上而下调整</a:t>
            </a:r>
            <a:endParaRPr lang="en-US" altLang="zh-CN" smtClean="0"/>
          </a:p>
          <a:p>
            <a:r>
              <a:rPr lang="zh-CN" altLang="en-US" smtClean="0"/>
              <a:t>堆排序：先建最大堆、再依次删除</a:t>
            </a:r>
            <a:endParaRPr lang="en-US" altLang="zh-CN" smtClean="0"/>
          </a:p>
          <a:p>
            <a:r>
              <a:rPr lang="zh-CN" altLang="en-US" smtClean="0"/>
              <a:t>堆排序时间已达最优</a:t>
            </a:r>
          </a:p>
        </p:txBody>
      </p:sp>
      <p:sp>
        <p:nvSpPr>
          <p:cNvPr id="6554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E2A9C29-DDAE-43AE-A6EF-713010FD0E6D}" type="slidenum">
              <a:rPr lang="en-US" altLang="en-US">
                <a:solidFill>
                  <a:srgbClr val="4B4B4B"/>
                </a:solidFill>
              </a:rPr>
              <a:pPr eaLnBrk="1" hangingPunct="1"/>
              <a:t>43</a:t>
            </a:fld>
            <a:endParaRPr lang="en-US" altLang="en-US">
              <a:solidFill>
                <a:srgbClr val="4B4B4B"/>
              </a:solidFill>
            </a:endParaRPr>
          </a:p>
        </p:txBody>
      </p:sp>
    </p:spTree>
    <p:extLst>
      <p:ext uri="{BB962C8B-B14F-4D97-AF65-F5344CB8AC3E}">
        <p14:creationId xmlns:p14="http://schemas.microsoft.com/office/powerpoint/2010/main" val="2439732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zh-CN" altLang="en-US" smtClean="0"/>
              <a:t>主要内容</a:t>
            </a:r>
          </a:p>
        </p:txBody>
      </p:sp>
      <p:sp>
        <p:nvSpPr>
          <p:cNvPr id="88067" name="内容占位符 2"/>
          <p:cNvSpPr>
            <a:spLocks noGrp="1"/>
          </p:cNvSpPr>
          <p:nvPr>
            <p:ph idx="1"/>
          </p:nvPr>
        </p:nvSpPr>
        <p:spPr/>
        <p:txBody>
          <a:bodyPr/>
          <a:lstStyle/>
          <a:p>
            <a:pPr>
              <a:defRPr/>
            </a:pPr>
            <a:r>
              <a:rPr lang="zh-CN" altLang="en-US" dirty="0" smtClean="0"/>
              <a:t>优先队列</a:t>
            </a:r>
            <a:r>
              <a:rPr lang="en-US" altLang="zh-CN" dirty="0" smtClean="0"/>
              <a:t>ADT</a:t>
            </a:r>
          </a:p>
          <a:p>
            <a:pPr>
              <a:defRPr/>
            </a:pPr>
            <a:r>
              <a:rPr lang="zh-CN" altLang="en-US" dirty="0" smtClean="0"/>
              <a:t>堆及堆排序</a:t>
            </a:r>
            <a:endParaRPr lang="en-US" altLang="zh-CN" dirty="0" smtClean="0"/>
          </a:p>
          <a:p>
            <a:pPr>
              <a:defRPr/>
            </a:pPr>
            <a:r>
              <a:rPr lang="zh-CN" altLang="en-US" dirty="0" smtClean="0">
                <a:solidFill>
                  <a:schemeClr val="bg1">
                    <a:lumMod val="75000"/>
                  </a:schemeClr>
                </a:solidFill>
              </a:rPr>
              <a:t>左高树</a:t>
            </a:r>
            <a:endParaRPr lang="en-US" altLang="zh-CN" dirty="0" smtClean="0">
              <a:solidFill>
                <a:schemeClr val="bg1">
                  <a:lumMod val="75000"/>
                </a:schemeClr>
              </a:solidFill>
            </a:endParaRPr>
          </a:p>
          <a:p>
            <a:pPr>
              <a:defRPr/>
            </a:pPr>
            <a:r>
              <a:rPr lang="zh-CN" altLang="en-US" dirty="0" smtClean="0">
                <a:solidFill>
                  <a:srgbClr val="FF0000"/>
                </a:solidFill>
              </a:rPr>
              <a:t>霍夫曼编码</a:t>
            </a:r>
          </a:p>
        </p:txBody>
      </p:sp>
      <p:sp>
        <p:nvSpPr>
          <p:cNvPr id="6656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A2A016C-624C-4ECF-A403-ADEF7A61B717}" type="slidenum">
              <a:rPr lang="en-US" altLang="en-US">
                <a:solidFill>
                  <a:srgbClr val="4B4B4B"/>
                </a:solidFill>
              </a:rPr>
              <a:pPr eaLnBrk="1" hangingPunct="1"/>
              <a:t>44</a:t>
            </a:fld>
            <a:endParaRPr lang="en-US" altLang="en-US">
              <a:solidFill>
                <a:srgbClr val="4B4B4B"/>
              </a:solidFill>
            </a:endParaRPr>
          </a:p>
        </p:txBody>
      </p:sp>
    </p:spTree>
    <p:extLst>
      <p:ext uri="{BB962C8B-B14F-4D97-AF65-F5344CB8AC3E}">
        <p14:creationId xmlns:p14="http://schemas.microsoft.com/office/powerpoint/2010/main" val="2660513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pPr eaLnBrk="1" hangingPunct="1"/>
            <a:r>
              <a:rPr lang="zh-CN" altLang="en-US" smtClean="0"/>
              <a:t>文本压缩</a:t>
            </a:r>
          </a:p>
        </p:txBody>
      </p:sp>
      <p:sp>
        <p:nvSpPr>
          <p:cNvPr id="67587" name="内容占位符 2"/>
          <p:cNvSpPr>
            <a:spLocks noGrp="1"/>
          </p:cNvSpPr>
          <p:nvPr>
            <p:ph idx="1"/>
          </p:nvPr>
        </p:nvSpPr>
        <p:spPr/>
        <p:txBody>
          <a:bodyPr/>
          <a:lstStyle/>
          <a:p>
            <a:pPr eaLnBrk="1" hangingPunct="1"/>
            <a:r>
              <a:rPr lang="zh-CN" altLang="en-US" smtClean="0">
                <a:ea typeface="宋体" panose="02010600030101010101" pitchFamily="2" charset="-122"/>
              </a:rPr>
              <a:t>问题提出</a:t>
            </a:r>
            <a:endParaRPr lang="en-US" altLang="zh-CN" smtClean="0">
              <a:ea typeface="宋体" panose="02010600030101010101" pitchFamily="2" charset="-122"/>
            </a:endParaRPr>
          </a:p>
          <a:p>
            <a:pPr lvl="1" eaLnBrk="1" hangingPunct="1"/>
            <a:r>
              <a:rPr lang="zh-CN" altLang="en-US" smtClean="0">
                <a:ea typeface="宋体" panose="02010600030101010101" pitchFamily="2" charset="-122"/>
              </a:rPr>
              <a:t>文本信息是一种基本数据类型</a:t>
            </a:r>
            <a:endParaRPr lang="en-US" altLang="zh-CN" smtClean="0">
              <a:ea typeface="宋体" panose="02010600030101010101" pitchFamily="2" charset="-122"/>
            </a:endParaRPr>
          </a:p>
          <a:p>
            <a:pPr lvl="1" eaLnBrk="1" hangingPunct="1"/>
            <a:r>
              <a:rPr lang="zh-CN" altLang="en-US" smtClean="0">
                <a:ea typeface="宋体" panose="02010600030101010101" pitchFamily="2" charset="-122"/>
              </a:rPr>
              <a:t>需要找到存储文本信息以及有效地在计算机之间传递它们的方法</a:t>
            </a:r>
            <a:endParaRPr lang="en-US" altLang="zh-CN" smtClean="0">
              <a:ea typeface="宋体" panose="02010600030101010101" pitchFamily="2" charset="-122"/>
            </a:endParaRPr>
          </a:p>
          <a:p>
            <a:pPr eaLnBrk="1" hangingPunct="1"/>
            <a:r>
              <a:rPr lang="zh-CN" altLang="en-US" smtClean="0">
                <a:ea typeface="宋体" panose="02010600030101010101" pitchFamily="2" charset="-122"/>
              </a:rPr>
              <a:t>常用方法</a:t>
            </a:r>
            <a:endParaRPr lang="en-US" altLang="zh-CN" smtClean="0">
              <a:ea typeface="宋体" panose="02010600030101010101" pitchFamily="2" charset="-122"/>
            </a:endParaRPr>
          </a:p>
          <a:p>
            <a:pPr lvl="1" eaLnBrk="1" hangingPunct="1"/>
            <a:r>
              <a:rPr lang="zh-CN" altLang="en-US" smtClean="0">
                <a:ea typeface="宋体" panose="02010600030101010101" pitchFamily="2" charset="-122"/>
              </a:rPr>
              <a:t>关键字编码</a:t>
            </a:r>
            <a:endParaRPr lang="en-US" altLang="zh-CN" smtClean="0">
              <a:ea typeface="宋体" panose="02010600030101010101" pitchFamily="2" charset="-122"/>
            </a:endParaRPr>
          </a:p>
          <a:p>
            <a:pPr lvl="1" eaLnBrk="1" hangingPunct="1"/>
            <a:r>
              <a:rPr lang="zh-CN" altLang="en-US" smtClean="0">
                <a:ea typeface="宋体" panose="02010600030101010101" pitchFamily="2" charset="-122"/>
              </a:rPr>
              <a:t>行程长度编码</a:t>
            </a:r>
            <a:endParaRPr lang="en-US" altLang="zh-CN" smtClean="0">
              <a:ea typeface="宋体" panose="02010600030101010101" pitchFamily="2" charset="-122"/>
            </a:endParaRPr>
          </a:p>
          <a:p>
            <a:pPr lvl="1" eaLnBrk="1" hangingPunct="1"/>
            <a:r>
              <a:rPr lang="zh-CN" altLang="en-US" smtClean="0">
                <a:ea typeface="宋体" panose="02010600030101010101" pitchFamily="2" charset="-122"/>
              </a:rPr>
              <a:t>赫夫曼编码</a:t>
            </a:r>
          </a:p>
        </p:txBody>
      </p:sp>
      <p:sp>
        <p:nvSpPr>
          <p:cNvPr id="67588" name="灯片编号占位符 3"/>
          <p:cNvSpPr>
            <a:spLocks noGrp="1"/>
          </p:cNvSpPr>
          <p:nvPr>
            <p:ph type="sldNum" sz="quarter" idx="11"/>
          </p:nvPr>
        </p:nvSpPr>
        <p:spPr>
          <a:xfrm>
            <a:off x="3124200" y="6394450"/>
            <a:ext cx="5172075" cy="231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FFFF"/>
                </a:solidFill>
              </a:rPr>
              <a:t>第</a:t>
            </a:r>
            <a:fld id="{C2B7DF16-5A5C-4DE2-9476-595F5D97BCB7}" type="slidenum">
              <a:rPr lang="zh-CN" altLang="en-US">
                <a:solidFill>
                  <a:srgbClr val="FFFFFF"/>
                </a:solidFill>
              </a:rPr>
              <a:pPr eaLnBrk="1" hangingPunct="1"/>
              <a:t>45</a:t>
            </a:fld>
            <a:r>
              <a:rPr lang="zh-CN" altLang="en-US">
                <a:solidFill>
                  <a:srgbClr val="FFFFFF"/>
                </a:solidFill>
              </a:rPr>
              <a:t>页</a:t>
            </a:r>
          </a:p>
        </p:txBody>
      </p:sp>
    </p:spTree>
    <p:extLst>
      <p:ext uri="{BB962C8B-B14F-4D97-AF65-F5344CB8AC3E}">
        <p14:creationId xmlns:p14="http://schemas.microsoft.com/office/powerpoint/2010/main" val="11417927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pPr eaLnBrk="1" hangingPunct="1"/>
            <a:r>
              <a:rPr lang="zh-CN" altLang="en-US" smtClean="0"/>
              <a:t>关键字编码</a:t>
            </a:r>
          </a:p>
        </p:txBody>
      </p:sp>
      <p:sp>
        <p:nvSpPr>
          <p:cNvPr id="68611" name="内容占位符 2"/>
          <p:cNvSpPr>
            <a:spLocks noGrp="1"/>
          </p:cNvSpPr>
          <p:nvPr>
            <p:ph idx="1"/>
          </p:nvPr>
        </p:nvSpPr>
        <p:spPr/>
        <p:txBody>
          <a:bodyPr/>
          <a:lstStyle/>
          <a:p>
            <a:pPr eaLnBrk="1" hangingPunct="1"/>
            <a:r>
              <a:rPr lang="zh-CN" altLang="en-US" smtClean="0">
                <a:ea typeface="宋体" panose="02010600030101010101" pitchFamily="2" charset="-122"/>
              </a:rPr>
              <a:t>基本思想</a:t>
            </a:r>
            <a:endParaRPr lang="en-US" altLang="zh-CN" smtClean="0">
              <a:ea typeface="宋体" panose="02010600030101010101" pitchFamily="2" charset="-122"/>
            </a:endParaRPr>
          </a:p>
          <a:p>
            <a:pPr lvl="1" eaLnBrk="1" hangingPunct="1"/>
            <a:r>
              <a:rPr lang="zh-CN" altLang="en-US" smtClean="0">
                <a:ea typeface="宋体" panose="02010600030101010101" pitchFamily="2" charset="-122"/>
              </a:rPr>
              <a:t>在文本中有一些常见词汇</a:t>
            </a:r>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the</a:t>
            </a:r>
            <a:r>
              <a:rPr lang="zh-CN" altLang="en-US" smtClean="0">
                <a:ea typeface="宋体" panose="02010600030101010101" pitchFamily="2" charset="-122"/>
              </a:rPr>
              <a:t>，</a:t>
            </a:r>
            <a:r>
              <a:rPr lang="en-US" altLang="zh-CN" smtClean="0">
                <a:ea typeface="宋体" panose="02010600030101010101" pitchFamily="2" charset="-122"/>
              </a:rPr>
              <a:t>and</a:t>
            </a:r>
            <a:r>
              <a:rPr lang="zh-CN" altLang="en-US" smtClean="0">
                <a:ea typeface="宋体" panose="02010600030101010101" pitchFamily="2" charset="-122"/>
              </a:rPr>
              <a:t>，</a:t>
            </a:r>
            <a:r>
              <a:rPr lang="en-US" altLang="zh-CN" smtClean="0">
                <a:ea typeface="宋体" panose="02010600030101010101" pitchFamily="2" charset="-122"/>
              </a:rPr>
              <a:t>which</a:t>
            </a:r>
            <a:r>
              <a:rPr lang="zh-CN" altLang="en-US" smtClean="0">
                <a:ea typeface="宋体" panose="02010600030101010101" pitchFamily="2" charset="-122"/>
              </a:rPr>
              <a:t>，</a:t>
            </a:r>
            <a:r>
              <a:rPr lang="en-US" altLang="zh-CN" smtClean="0">
                <a:ea typeface="宋体" panose="02010600030101010101" pitchFamily="2" charset="-122"/>
              </a:rPr>
              <a:t>that</a:t>
            </a:r>
            <a:r>
              <a:rPr lang="zh-CN" altLang="en-US" smtClean="0">
                <a:ea typeface="宋体" panose="02010600030101010101" pitchFamily="2" charset="-122"/>
              </a:rPr>
              <a:t>，</a:t>
            </a:r>
            <a:r>
              <a:rPr lang="en-US" altLang="zh-CN" smtClean="0">
                <a:ea typeface="宋体" panose="02010600030101010101" pitchFamily="2" charset="-122"/>
              </a:rPr>
              <a:t>what</a:t>
            </a:r>
          </a:p>
          <a:p>
            <a:pPr lvl="1" eaLnBrk="1" hangingPunct="1"/>
            <a:r>
              <a:rPr lang="zh-CN" altLang="en-US" smtClean="0">
                <a:ea typeface="宋体" panose="02010600030101010101" pitchFamily="2" charset="-122"/>
              </a:rPr>
              <a:t>如果这些单词占用更少的空间，文档就会减小</a:t>
            </a:r>
            <a:endParaRPr lang="en-US" altLang="zh-CN" smtClean="0">
              <a:ea typeface="宋体" panose="02010600030101010101" pitchFamily="2" charset="-122"/>
            </a:endParaRPr>
          </a:p>
          <a:p>
            <a:pPr lvl="1" eaLnBrk="1" hangingPunct="1"/>
            <a:r>
              <a:rPr lang="zh-CN" altLang="en-US" smtClean="0">
                <a:ea typeface="宋体" panose="02010600030101010101" pitchFamily="2" charset="-122"/>
              </a:rPr>
              <a:t>即使每个单词节省的空间有限，但是整个文档节省的总空间仍可能非常可观</a:t>
            </a:r>
            <a:endParaRPr lang="en-US" altLang="zh-CN" smtClean="0">
              <a:ea typeface="宋体" panose="02010600030101010101" pitchFamily="2" charset="-122"/>
            </a:endParaRPr>
          </a:p>
          <a:p>
            <a:pPr eaLnBrk="1" hangingPunct="1"/>
            <a:r>
              <a:rPr lang="zh-CN" altLang="en-US" smtClean="0">
                <a:ea typeface="宋体" panose="02010600030101010101" pitchFamily="2" charset="-122"/>
              </a:rPr>
              <a:t>定义</a:t>
            </a:r>
            <a:endParaRPr lang="en-US" altLang="zh-CN" smtClean="0">
              <a:ea typeface="宋体" panose="02010600030101010101" pitchFamily="2" charset="-122"/>
            </a:endParaRPr>
          </a:p>
          <a:p>
            <a:pPr lvl="1" eaLnBrk="1" hangingPunct="1"/>
            <a:r>
              <a:rPr lang="zh-CN" altLang="en-US" smtClean="0">
                <a:ea typeface="宋体" panose="02010600030101010101" pitchFamily="2" charset="-122"/>
              </a:rPr>
              <a:t>用单个字符代替常用的单词</a:t>
            </a:r>
          </a:p>
        </p:txBody>
      </p:sp>
      <p:sp>
        <p:nvSpPr>
          <p:cNvPr id="68612" name="灯片编号占位符 3"/>
          <p:cNvSpPr>
            <a:spLocks noGrp="1"/>
          </p:cNvSpPr>
          <p:nvPr>
            <p:ph type="sldNum" sz="quarter" idx="11"/>
          </p:nvPr>
        </p:nvSpPr>
        <p:spPr>
          <a:xfrm>
            <a:off x="3124200" y="6394450"/>
            <a:ext cx="5172075" cy="231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FFFF"/>
                </a:solidFill>
              </a:rPr>
              <a:t>第</a:t>
            </a:r>
            <a:fld id="{765F5BB9-4C58-4265-8E4A-7ABE5A87F2A6}" type="slidenum">
              <a:rPr lang="zh-CN" altLang="en-US">
                <a:solidFill>
                  <a:srgbClr val="FFFFFF"/>
                </a:solidFill>
              </a:rPr>
              <a:pPr eaLnBrk="1" hangingPunct="1"/>
              <a:t>46</a:t>
            </a:fld>
            <a:r>
              <a:rPr lang="zh-CN" altLang="en-US">
                <a:solidFill>
                  <a:srgbClr val="FFFFFF"/>
                </a:solidFill>
              </a:rPr>
              <a:t>页</a:t>
            </a:r>
          </a:p>
        </p:txBody>
      </p:sp>
    </p:spTree>
    <p:extLst>
      <p:ext uri="{BB962C8B-B14F-4D97-AF65-F5344CB8AC3E}">
        <p14:creationId xmlns:p14="http://schemas.microsoft.com/office/powerpoint/2010/main" val="9897827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pPr eaLnBrk="1" hangingPunct="1"/>
            <a:r>
              <a:rPr lang="zh-CN" altLang="en-US" smtClean="0"/>
              <a:t>编码实例</a:t>
            </a:r>
          </a:p>
        </p:txBody>
      </p:sp>
      <p:sp>
        <p:nvSpPr>
          <p:cNvPr id="69635" name="灯片编号占位符 3"/>
          <p:cNvSpPr>
            <a:spLocks noGrp="1"/>
          </p:cNvSpPr>
          <p:nvPr>
            <p:ph type="sldNum" sz="quarter" idx="11"/>
          </p:nvPr>
        </p:nvSpPr>
        <p:spPr>
          <a:xfrm>
            <a:off x="3124200" y="6394450"/>
            <a:ext cx="5172075" cy="231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FFFF"/>
                </a:solidFill>
              </a:rPr>
              <a:t>第</a:t>
            </a:r>
            <a:fld id="{44919826-39EF-4D50-B775-599E0AD5509F}" type="slidenum">
              <a:rPr lang="zh-CN" altLang="en-US">
                <a:solidFill>
                  <a:srgbClr val="FFFFFF"/>
                </a:solidFill>
              </a:rPr>
              <a:pPr eaLnBrk="1" hangingPunct="1"/>
              <a:t>47</a:t>
            </a:fld>
            <a:r>
              <a:rPr lang="zh-CN" altLang="en-US">
                <a:solidFill>
                  <a:srgbClr val="FFFFFF"/>
                </a:solidFill>
              </a:rPr>
              <a:t>页</a:t>
            </a:r>
          </a:p>
        </p:txBody>
      </p:sp>
      <p:graphicFrame>
        <p:nvGraphicFramePr>
          <p:cNvPr id="8" name="内容占位符 7"/>
          <p:cNvGraphicFramePr>
            <a:graphicFrameLocks noGrp="1"/>
          </p:cNvGraphicFramePr>
          <p:nvPr>
            <p:ph idx="1"/>
          </p:nvPr>
        </p:nvGraphicFramePr>
        <p:xfrm>
          <a:off x="1192213" y="2020888"/>
          <a:ext cx="6905625" cy="2971800"/>
        </p:xfrm>
        <a:graphic>
          <a:graphicData uri="http://schemas.openxmlformats.org/drawingml/2006/table">
            <a:tbl>
              <a:tblPr/>
              <a:tblGrid>
                <a:gridCol w="3452812"/>
                <a:gridCol w="3452813"/>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Verdana" pitchFamily="34" charset="0"/>
                          <a:ea typeface="宋体" pitchFamily="2" charset="-122"/>
                        </a:rPr>
                        <a:t>单词</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Verdana" pitchFamily="34" charset="0"/>
                          <a:ea typeface="宋体" pitchFamily="2" charset="-122"/>
                        </a:rPr>
                        <a:t>符号</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itchFamily="34" charset="0"/>
                          <a:ea typeface="宋体" pitchFamily="2" charset="-122"/>
                        </a:rPr>
                        <a:t>as</a:t>
                      </a:r>
                      <a:endParaRPr kumimoji="0" lang="zh-CN" altLang="en-US" sz="1800" b="0" i="0" u="none" strike="noStrike" cap="none" normalizeH="0" baseline="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4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itchFamily="34" charset="0"/>
                          <a:ea typeface="宋体" pitchFamily="2" charset="-122"/>
                        </a:rPr>
                        <a:t>^</a:t>
                      </a:r>
                      <a:endParaRPr kumimoji="0" lang="zh-CN" altLang="en-US" sz="1800" b="0" i="0" u="none" strike="noStrike" cap="none" normalizeH="0" baseline="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4F0"/>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itchFamily="34" charset="0"/>
                          <a:ea typeface="宋体" pitchFamily="2" charset="-122"/>
                        </a:rPr>
                        <a:t>the</a:t>
                      </a:r>
                      <a:endParaRPr kumimoji="0" lang="zh-CN" altLang="en-US" sz="1800" b="0" i="0" u="none" strike="noStrike" cap="none" normalizeH="0" baseline="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itchFamily="34" charset="0"/>
                          <a:ea typeface="宋体" pitchFamily="2" charset="-122"/>
                        </a:rPr>
                        <a:t>~</a:t>
                      </a:r>
                      <a:endParaRPr kumimoji="0" lang="zh-CN" altLang="en-US" sz="1800" b="0" i="0" u="none" strike="noStrike" cap="none" normalizeH="0" baseline="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8"/>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itchFamily="34" charset="0"/>
                          <a:ea typeface="宋体" pitchFamily="2" charset="-122"/>
                        </a:rPr>
                        <a:t>and</a:t>
                      </a:r>
                      <a:endParaRPr kumimoji="0" lang="zh-CN" altLang="en-US" sz="1800" b="0" i="0" u="none" strike="noStrike" cap="none" normalizeH="0" baseline="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4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itchFamily="34" charset="0"/>
                          <a:ea typeface="宋体" pitchFamily="2" charset="-122"/>
                        </a:rPr>
                        <a:t>+</a:t>
                      </a:r>
                      <a:endParaRPr kumimoji="0" lang="zh-CN" altLang="en-US" sz="1800" b="0" i="0" u="none" strike="noStrike" cap="none" normalizeH="0" baseline="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4F0"/>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itchFamily="34" charset="0"/>
                          <a:ea typeface="宋体" pitchFamily="2" charset="-122"/>
                        </a:rPr>
                        <a:t>that</a:t>
                      </a:r>
                      <a:endParaRPr kumimoji="0" lang="zh-CN" altLang="en-US" sz="1800" b="0" i="0" u="none" strike="noStrike" cap="none" normalizeH="0" baseline="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itchFamily="34" charset="0"/>
                          <a:ea typeface="宋体" pitchFamily="2" charset="-122"/>
                        </a:rPr>
                        <a:t>$</a:t>
                      </a:r>
                      <a:endParaRPr kumimoji="0" lang="zh-CN" altLang="en-US" sz="1800" b="0" i="0" u="none" strike="noStrike" cap="none" normalizeH="0" baseline="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8"/>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itchFamily="34" charset="0"/>
                          <a:ea typeface="宋体" pitchFamily="2" charset="-122"/>
                        </a:rPr>
                        <a:t>must</a:t>
                      </a:r>
                      <a:endParaRPr kumimoji="0" lang="zh-CN" altLang="en-US" sz="1800" b="0" i="0" u="none" strike="noStrike" cap="none" normalizeH="0" baseline="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4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itchFamily="34" charset="0"/>
                          <a:ea typeface="宋体" pitchFamily="2" charset="-122"/>
                        </a:rPr>
                        <a:t>&amp;</a:t>
                      </a:r>
                      <a:endParaRPr kumimoji="0" lang="zh-CN" altLang="en-US" sz="1800" b="0" i="0" u="none" strike="noStrike" cap="none" normalizeH="0" baseline="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4F0"/>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itchFamily="34" charset="0"/>
                          <a:ea typeface="宋体" pitchFamily="2" charset="-122"/>
                        </a:rPr>
                        <a:t>well</a:t>
                      </a:r>
                      <a:endParaRPr kumimoji="0" lang="zh-CN" altLang="en-US" sz="1800" b="0" i="0" u="none" strike="noStrike" cap="none" normalizeH="0" baseline="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itchFamily="34" charset="0"/>
                          <a:ea typeface="宋体" pitchFamily="2" charset="-122"/>
                        </a:rPr>
                        <a:t>%</a:t>
                      </a:r>
                      <a:endParaRPr kumimoji="0" lang="zh-CN" altLang="en-US" sz="1800" b="0" i="0" u="none" strike="noStrike" cap="none" normalizeH="0" baseline="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8"/>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itchFamily="34" charset="0"/>
                          <a:ea typeface="宋体" pitchFamily="2" charset="-122"/>
                        </a:rPr>
                        <a:t>these</a:t>
                      </a:r>
                      <a:endParaRPr kumimoji="0" lang="zh-CN" altLang="en-US" sz="1800" b="0" i="0" u="none" strike="noStrike" cap="none" normalizeH="0" baseline="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4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itchFamily="34" charset="0"/>
                          <a:ea typeface="宋体" pitchFamily="2" charset="-122"/>
                        </a:rPr>
                        <a:t>#</a:t>
                      </a:r>
                      <a:endParaRPr kumimoji="0" lang="zh-CN" altLang="en-US" sz="1800" b="0" i="0" u="none" strike="noStrike" cap="none" normalizeH="0" baseline="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4F0"/>
                    </a:solidFill>
                  </a:tcPr>
                </a:tc>
              </a:tr>
            </a:tbl>
          </a:graphicData>
        </a:graphic>
      </p:graphicFrame>
    </p:spTree>
    <p:extLst>
      <p:ext uri="{BB962C8B-B14F-4D97-AF65-F5344CB8AC3E}">
        <p14:creationId xmlns:p14="http://schemas.microsoft.com/office/powerpoint/2010/main" val="17000766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pPr eaLnBrk="1" hangingPunct="1"/>
            <a:r>
              <a:rPr lang="zh-CN" altLang="en-US" smtClean="0"/>
              <a:t>文本段落</a:t>
            </a:r>
          </a:p>
        </p:txBody>
      </p:sp>
      <p:sp>
        <p:nvSpPr>
          <p:cNvPr id="70659" name="内容占位符 2"/>
          <p:cNvSpPr>
            <a:spLocks noGrp="1"/>
          </p:cNvSpPr>
          <p:nvPr>
            <p:ph idx="1"/>
          </p:nvPr>
        </p:nvSpPr>
        <p:spPr/>
        <p:txBody>
          <a:bodyPr/>
          <a:lstStyle/>
          <a:p>
            <a:pPr marL="0" indent="342900" algn="just" eaLnBrk="1" hangingPunct="1">
              <a:lnSpc>
                <a:spcPct val="150000"/>
              </a:lnSpc>
              <a:buFont typeface="Wingdings" panose="05000000000000000000" pitchFamily="2" charset="2"/>
              <a:buNone/>
            </a:pPr>
            <a:r>
              <a:rPr lang="en-US" altLang="zh-CN" sz="2300" b="0" smtClean="0">
                <a:ea typeface="宋体" panose="02010600030101010101" pitchFamily="2" charset="-122"/>
              </a:rPr>
              <a:t>The human body is composed of many independent systems, such as the circulatory system, the respiratory  system, and the reproductive system. Not only must all systems work independently, they must interact and cooperate as well. Overall health is a function of the well-being of separate systems, as well as how these separate systems work in concert.</a:t>
            </a:r>
          </a:p>
          <a:p>
            <a:pPr marL="0" indent="342900" algn="just" eaLnBrk="1" hangingPunct="1">
              <a:lnSpc>
                <a:spcPct val="150000"/>
              </a:lnSpc>
              <a:buFont typeface="Wingdings" panose="05000000000000000000" pitchFamily="2" charset="2"/>
              <a:buNone/>
            </a:pPr>
            <a:r>
              <a:rPr lang="zh-CN" altLang="en-US" sz="2300" b="0" smtClean="0">
                <a:ea typeface="宋体" panose="02010600030101010101" pitchFamily="2" charset="-122"/>
              </a:rPr>
              <a:t>共有字符</a:t>
            </a:r>
            <a:r>
              <a:rPr lang="en-US" altLang="zh-CN" sz="2300" b="0" smtClean="0">
                <a:ea typeface="宋体" panose="02010600030101010101" pitchFamily="2" charset="-122"/>
              </a:rPr>
              <a:t>352</a:t>
            </a:r>
            <a:r>
              <a:rPr lang="zh-CN" altLang="en-US" sz="2300" b="0" smtClean="0">
                <a:ea typeface="宋体" panose="02010600030101010101" pitchFamily="2" charset="-122"/>
              </a:rPr>
              <a:t>个</a:t>
            </a:r>
          </a:p>
        </p:txBody>
      </p:sp>
      <p:sp>
        <p:nvSpPr>
          <p:cNvPr id="70660" name="灯片编号占位符 3"/>
          <p:cNvSpPr>
            <a:spLocks noGrp="1"/>
          </p:cNvSpPr>
          <p:nvPr>
            <p:ph type="sldNum" sz="quarter" idx="11"/>
          </p:nvPr>
        </p:nvSpPr>
        <p:spPr>
          <a:xfrm>
            <a:off x="3124200" y="6394450"/>
            <a:ext cx="5172075" cy="231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FFFF"/>
                </a:solidFill>
              </a:rPr>
              <a:t>第</a:t>
            </a:r>
            <a:fld id="{A91B4184-8F83-43CB-B2F7-62A73776493B}" type="slidenum">
              <a:rPr lang="zh-CN" altLang="en-US">
                <a:solidFill>
                  <a:srgbClr val="FFFFFF"/>
                </a:solidFill>
              </a:rPr>
              <a:pPr eaLnBrk="1" hangingPunct="1"/>
              <a:t>48</a:t>
            </a:fld>
            <a:r>
              <a:rPr lang="zh-CN" altLang="en-US">
                <a:solidFill>
                  <a:srgbClr val="FFFFFF"/>
                </a:solidFill>
              </a:rPr>
              <a:t>页</a:t>
            </a:r>
          </a:p>
        </p:txBody>
      </p:sp>
    </p:spTree>
    <p:extLst>
      <p:ext uri="{BB962C8B-B14F-4D97-AF65-F5344CB8AC3E}">
        <p14:creationId xmlns:p14="http://schemas.microsoft.com/office/powerpoint/2010/main" val="39896723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pPr eaLnBrk="1" hangingPunct="1"/>
            <a:r>
              <a:rPr lang="zh-CN" altLang="en-US" smtClean="0"/>
              <a:t>编码后段落</a:t>
            </a:r>
          </a:p>
        </p:txBody>
      </p:sp>
      <p:sp>
        <p:nvSpPr>
          <p:cNvPr id="71683" name="内容占位符 2"/>
          <p:cNvSpPr>
            <a:spLocks noGrp="1"/>
          </p:cNvSpPr>
          <p:nvPr>
            <p:ph idx="1"/>
          </p:nvPr>
        </p:nvSpPr>
        <p:spPr>
          <a:xfrm>
            <a:off x="457200" y="1106488"/>
            <a:ext cx="8229600" cy="5175250"/>
          </a:xfrm>
        </p:spPr>
        <p:txBody>
          <a:bodyPr/>
          <a:lstStyle/>
          <a:p>
            <a:pPr marL="0" indent="342900" algn="just" eaLnBrk="1" hangingPunct="1">
              <a:lnSpc>
                <a:spcPct val="150000"/>
              </a:lnSpc>
              <a:buFont typeface="Wingdings" panose="05000000000000000000" pitchFamily="2" charset="2"/>
              <a:buNone/>
            </a:pPr>
            <a:r>
              <a:rPr lang="en-US" altLang="zh-CN" sz="2300" b="0" smtClean="0">
                <a:ea typeface="宋体" panose="02010600030101010101" pitchFamily="2" charset="-122"/>
              </a:rPr>
              <a:t>The human body is composed of many independent systems, such </a:t>
            </a:r>
            <a:r>
              <a:rPr lang="en-US" altLang="zh-CN" sz="2300" b="0" smtClean="0">
                <a:solidFill>
                  <a:srgbClr val="FF0000"/>
                </a:solidFill>
                <a:ea typeface="宋体" panose="02010600030101010101" pitchFamily="2" charset="-122"/>
              </a:rPr>
              <a:t>^</a:t>
            </a:r>
            <a:r>
              <a:rPr lang="en-US" altLang="zh-CN" sz="2300" b="0" smtClean="0">
                <a:ea typeface="宋体" panose="02010600030101010101" pitchFamily="2" charset="-122"/>
              </a:rPr>
              <a:t> </a:t>
            </a:r>
            <a:r>
              <a:rPr lang="en-US" altLang="zh-CN" sz="2300" b="0" smtClean="0">
                <a:solidFill>
                  <a:srgbClr val="FF0000"/>
                </a:solidFill>
                <a:ea typeface="宋体" panose="02010600030101010101" pitchFamily="2" charset="-122"/>
              </a:rPr>
              <a:t>~</a:t>
            </a:r>
            <a:r>
              <a:rPr lang="en-US" altLang="zh-CN" sz="2300" b="0" smtClean="0">
                <a:ea typeface="宋体" panose="02010600030101010101" pitchFamily="2" charset="-122"/>
              </a:rPr>
              <a:t> circulatory system, </a:t>
            </a:r>
            <a:r>
              <a:rPr lang="en-US" altLang="zh-CN" sz="2300" b="0" smtClean="0">
                <a:solidFill>
                  <a:srgbClr val="FF0000"/>
                </a:solidFill>
                <a:ea typeface="宋体" panose="02010600030101010101" pitchFamily="2" charset="-122"/>
              </a:rPr>
              <a:t>~</a:t>
            </a:r>
            <a:r>
              <a:rPr lang="en-US" altLang="zh-CN" sz="2300" b="0" smtClean="0">
                <a:ea typeface="宋体" panose="02010600030101010101" pitchFamily="2" charset="-122"/>
              </a:rPr>
              <a:t> respiratory  system, </a:t>
            </a:r>
            <a:r>
              <a:rPr lang="en-US" altLang="zh-CN" sz="2300" b="0" smtClean="0">
                <a:solidFill>
                  <a:srgbClr val="FF0000"/>
                </a:solidFill>
                <a:ea typeface="宋体" panose="02010600030101010101" pitchFamily="2" charset="-122"/>
              </a:rPr>
              <a:t>+</a:t>
            </a:r>
            <a:r>
              <a:rPr lang="en-US" altLang="zh-CN" sz="2300" b="0" smtClean="0">
                <a:ea typeface="宋体" panose="02010600030101010101" pitchFamily="2" charset="-122"/>
              </a:rPr>
              <a:t> </a:t>
            </a:r>
            <a:r>
              <a:rPr lang="en-US" altLang="zh-CN" sz="2300" b="0" smtClean="0">
                <a:solidFill>
                  <a:srgbClr val="FF0000"/>
                </a:solidFill>
                <a:ea typeface="宋体" panose="02010600030101010101" pitchFamily="2" charset="-122"/>
              </a:rPr>
              <a:t>~</a:t>
            </a:r>
            <a:r>
              <a:rPr lang="en-US" altLang="zh-CN" sz="2300" b="0" smtClean="0">
                <a:ea typeface="宋体" panose="02010600030101010101" pitchFamily="2" charset="-122"/>
              </a:rPr>
              <a:t> reproductive system. Not only </a:t>
            </a:r>
            <a:r>
              <a:rPr lang="en-US" altLang="zh-CN" sz="2300" b="0" smtClean="0">
                <a:solidFill>
                  <a:srgbClr val="FF0000"/>
                </a:solidFill>
                <a:ea typeface="宋体" panose="02010600030101010101" pitchFamily="2" charset="-122"/>
              </a:rPr>
              <a:t>&amp;</a:t>
            </a:r>
            <a:r>
              <a:rPr lang="en-US" altLang="zh-CN" sz="2300" b="0" smtClean="0">
                <a:ea typeface="宋体" panose="02010600030101010101" pitchFamily="2" charset="-122"/>
              </a:rPr>
              <a:t> all systems work independently, they </a:t>
            </a:r>
            <a:r>
              <a:rPr lang="en-US" altLang="zh-CN" sz="2300" b="0" smtClean="0">
                <a:solidFill>
                  <a:srgbClr val="FF0000"/>
                </a:solidFill>
                <a:ea typeface="宋体" panose="02010600030101010101" pitchFamily="2" charset="-122"/>
              </a:rPr>
              <a:t>&amp;</a:t>
            </a:r>
            <a:r>
              <a:rPr lang="en-US" altLang="zh-CN" sz="2300" b="0" smtClean="0">
                <a:ea typeface="宋体" panose="02010600030101010101" pitchFamily="2" charset="-122"/>
              </a:rPr>
              <a:t> interact </a:t>
            </a:r>
            <a:r>
              <a:rPr lang="en-US" altLang="zh-CN" sz="2300" b="0" smtClean="0">
                <a:solidFill>
                  <a:srgbClr val="FF0000"/>
                </a:solidFill>
                <a:ea typeface="宋体" panose="02010600030101010101" pitchFamily="2" charset="-122"/>
              </a:rPr>
              <a:t>+</a:t>
            </a:r>
            <a:r>
              <a:rPr lang="en-US" altLang="zh-CN" sz="2300" b="0" smtClean="0">
                <a:ea typeface="宋体" panose="02010600030101010101" pitchFamily="2" charset="-122"/>
              </a:rPr>
              <a:t> cooperate </a:t>
            </a:r>
            <a:r>
              <a:rPr lang="en-US" altLang="zh-CN" sz="2300" b="0" smtClean="0">
                <a:solidFill>
                  <a:srgbClr val="FF0000"/>
                </a:solidFill>
                <a:ea typeface="宋体" panose="02010600030101010101" pitchFamily="2" charset="-122"/>
              </a:rPr>
              <a:t>^</a:t>
            </a:r>
            <a:r>
              <a:rPr lang="en-US" altLang="zh-CN" sz="2300" b="0" smtClean="0">
                <a:ea typeface="宋体" panose="02010600030101010101" pitchFamily="2" charset="-122"/>
              </a:rPr>
              <a:t> </a:t>
            </a:r>
            <a:r>
              <a:rPr lang="en-US" altLang="zh-CN" sz="2300" b="0" smtClean="0">
                <a:solidFill>
                  <a:srgbClr val="FF0000"/>
                </a:solidFill>
                <a:ea typeface="宋体" panose="02010600030101010101" pitchFamily="2" charset="-122"/>
              </a:rPr>
              <a:t>%</a:t>
            </a:r>
            <a:r>
              <a:rPr lang="en-US" altLang="zh-CN" sz="2300" b="0" smtClean="0">
                <a:ea typeface="宋体" panose="02010600030101010101" pitchFamily="2" charset="-122"/>
              </a:rPr>
              <a:t>. Overall health is a function of </a:t>
            </a:r>
            <a:r>
              <a:rPr lang="en-US" altLang="zh-CN" sz="2300" b="0" smtClean="0">
                <a:solidFill>
                  <a:srgbClr val="FF0000"/>
                </a:solidFill>
                <a:ea typeface="宋体" panose="02010600030101010101" pitchFamily="2" charset="-122"/>
              </a:rPr>
              <a:t>~</a:t>
            </a:r>
            <a:r>
              <a:rPr lang="en-US" altLang="zh-CN" sz="2300" b="0" smtClean="0">
                <a:ea typeface="宋体" panose="02010600030101010101" pitchFamily="2" charset="-122"/>
              </a:rPr>
              <a:t> </a:t>
            </a:r>
            <a:r>
              <a:rPr lang="en-US" altLang="zh-CN" sz="2300" b="0" smtClean="0">
                <a:solidFill>
                  <a:srgbClr val="FF0000"/>
                </a:solidFill>
                <a:ea typeface="宋体" panose="02010600030101010101" pitchFamily="2" charset="-122"/>
              </a:rPr>
              <a:t>%</a:t>
            </a:r>
            <a:r>
              <a:rPr lang="en-US" altLang="zh-CN" sz="2300" b="0" smtClean="0">
                <a:ea typeface="宋体" panose="02010600030101010101" pitchFamily="2" charset="-122"/>
              </a:rPr>
              <a:t>-being of separate systems, </a:t>
            </a:r>
            <a:r>
              <a:rPr lang="en-US" altLang="zh-CN" sz="2300" b="0" smtClean="0">
                <a:solidFill>
                  <a:srgbClr val="FF0000"/>
                </a:solidFill>
                <a:ea typeface="宋体" panose="02010600030101010101" pitchFamily="2" charset="-122"/>
              </a:rPr>
              <a:t>^</a:t>
            </a:r>
            <a:r>
              <a:rPr lang="en-US" altLang="zh-CN" sz="2300" b="0" smtClean="0">
                <a:ea typeface="宋体" panose="02010600030101010101" pitchFamily="2" charset="-122"/>
              </a:rPr>
              <a:t> </a:t>
            </a:r>
            <a:r>
              <a:rPr lang="en-US" altLang="zh-CN" sz="2300" b="0" smtClean="0">
                <a:solidFill>
                  <a:srgbClr val="FF0000"/>
                </a:solidFill>
                <a:ea typeface="宋体" panose="02010600030101010101" pitchFamily="2" charset="-122"/>
              </a:rPr>
              <a:t>% ^</a:t>
            </a:r>
            <a:r>
              <a:rPr lang="en-US" altLang="zh-CN" sz="2300" b="0" smtClean="0">
                <a:ea typeface="宋体" panose="02010600030101010101" pitchFamily="2" charset="-122"/>
              </a:rPr>
              <a:t> how </a:t>
            </a:r>
            <a:r>
              <a:rPr lang="en-US" altLang="zh-CN" sz="2300" b="0" smtClean="0">
                <a:solidFill>
                  <a:srgbClr val="FF0000"/>
                </a:solidFill>
                <a:ea typeface="宋体" panose="02010600030101010101" pitchFamily="2" charset="-122"/>
              </a:rPr>
              <a:t>#</a:t>
            </a:r>
            <a:r>
              <a:rPr lang="en-US" altLang="zh-CN" sz="2300" b="0" smtClean="0">
                <a:ea typeface="宋体" panose="02010600030101010101" pitchFamily="2" charset="-122"/>
              </a:rPr>
              <a:t> separate systems work in concert.</a:t>
            </a:r>
          </a:p>
          <a:p>
            <a:pPr marL="0" indent="342900" algn="just" eaLnBrk="1" hangingPunct="1">
              <a:lnSpc>
                <a:spcPct val="150000"/>
              </a:lnSpc>
              <a:buFont typeface="Wingdings" panose="05000000000000000000" pitchFamily="2" charset="2"/>
              <a:buNone/>
            </a:pPr>
            <a:r>
              <a:rPr lang="zh-CN" altLang="en-US" sz="2300" b="0" smtClean="0">
                <a:ea typeface="宋体" panose="02010600030101010101" pitchFamily="2" charset="-122"/>
              </a:rPr>
              <a:t>共有字符</a:t>
            </a:r>
            <a:r>
              <a:rPr lang="en-US" altLang="zh-CN" sz="2300" b="0" smtClean="0">
                <a:ea typeface="宋体" panose="02010600030101010101" pitchFamily="2" charset="-122"/>
              </a:rPr>
              <a:t>317</a:t>
            </a:r>
            <a:r>
              <a:rPr lang="zh-CN" altLang="en-US" sz="2300" b="0" smtClean="0">
                <a:ea typeface="宋体" panose="02010600030101010101" pitchFamily="2" charset="-122"/>
              </a:rPr>
              <a:t>个，节省字符</a:t>
            </a:r>
            <a:r>
              <a:rPr lang="en-US" altLang="zh-CN" sz="2300" b="0" smtClean="0">
                <a:ea typeface="宋体" panose="02010600030101010101" pitchFamily="2" charset="-122"/>
              </a:rPr>
              <a:t>35</a:t>
            </a:r>
            <a:r>
              <a:rPr lang="zh-CN" altLang="en-US" sz="2300" b="0" smtClean="0">
                <a:ea typeface="宋体" panose="02010600030101010101" pitchFamily="2" charset="-122"/>
              </a:rPr>
              <a:t>个</a:t>
            </a:r>
            <a:endParaRPr lang="en-US" altLang="zh-CN" sz="2300" b="0" smtClean="0">
              <a:ea typeface="宋体" panose="02010600030101010101" pitchFamily="2" charset="-122"/>
            </a:endParaRPr>
          </a:p>
          <a:p>
            <a:pPr marL="0" indent="342900" algn="just" eaLnBrk="1" hangingPunct="1">
              <a:lnSpc>
                <a:spcPct val="150000"/>
              </a:lnSpc>
              <a:buFont typeface="Wingdings" panose="05000000000000000000" pitchFamily="2" charset="2"/>
              <a:buNone/>
            </a:pPr>
            <a:r>
              <a:rPr lang="zh-CN" altLang="en-US" sz="2300" b="0" smtClean="0">
                <a:ea typeface="宋体" panose="02010600030101010101" pitchFamily="2" charset="-122"/>
              </a:rPr>
              <a:t>压缩率</a:t>
            </a:r>
            <a:r>
              <a:rPr lang="en-US" altLang="zh-CN" sz="2300" b="0" smtClean="0">
                <a:ea typeface="宋体" panose="02010600030101010101" pitchFamily="2" charset="-122"/>
              </a:rPr>
              <a:t>=(317/352)*100%</a:t>
            </a:r>
            <a:r>
              <a:rPr lang="zh-CN" altLang="en-US" sz="2300" b="0" smtClean="0">
                <a:ea typeface="宋体" panose="02010600030101010101" pitchFamily="2" charset="-122"/>
              </a:rPr>
              <a:t>≈</a:t>
            </a:r>
            <a:r>
              <a:rPr lang="en-US" altLang="zh-CN" sz="2300" b="0" smtClean="0">
                <a:ea typeface="宋体" panose="02010600030101010101" pitchFamily="2" charset="-122"/>
              </a:rPr>
              <a:t>90.1%</a:t>
            </a:r>
            <a:endParaRPr lang="zh-CN" altLang="en-US" sz="2300" b="0" smtClean="0">
              <a:ea typeface="宋体" panose="02010600030101010101" pitchFamily="2" charset="-122"/>
            </a:endParaRPr>
          </a:p>
          <a:p>
            <a:pPr marL="0" indent="342900" algn="just" eaLnBrk="1" hangingPunct="1">
              <a:lnSpc>
                <a:spcPct val="150000"/>
              </a:lnSpc>
              <a:buFont typeface="Wingdings" panose="05000000000000000000" pitchFamily="2" charset="2"/>
              <a:buNone/>
            </a:pPr>
            <a:endParaRPr lang="zh-CN" altLang="en-US" sz="2300" b="0" smtClean="0">
              <a:ea typeface="宋体" panose="02010600030101010101" pitchFamily="2" charset="-122"/>
            </a:endParaRPr>
          </a:p>
        </p:txBody>
      </p:sp>
      <p:sp>
        <p:nvSpPr>
          <p:cNvPr id="71684" name="灯片编号占位符 3"/>
          <p:cNvSpPr>
            <a:spLocks noGrp="1"/>
          </p:cNvSpPr>
          <p:nvPr>
            <p:ph type="sldNum" sz="quarter" idx="11"/>
          </p:nvPr>
        </p:nvSpPr>
        <p:spPr>
          <a:xfrm>
            <a:off x="3124200" y="6394450"/>
            <a:ext cx="5172075" cy="231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FFFF"/>
                </a:solidFill>
              </a:rPr>
              <a:t>第</a:t>
            </a:r>
            <a:fld id="{841690B9-7963-47BC-AFB3-D9A8235C57CB}" type="slidenum">
              <a:rPr lang="zh-CN" altLang="en-US">
                <a:solidFill>
                  <a:srgbClr val="FFFFFF"/>
                </a:solidFill>
              </a:rPr>
              <a:pPr eaLnBrk="1" hangingPunct="1"/>
              <a:t>49</a:t>
            </a:fld>
            <a:r>
              <a:rPr lang="zh-CN" altLang="en-US">
                <a:solidFill>
                  <a:srgbClr val="FFFFFF"/>
                </a:solidFill>
              </a:rPr>
              <a:t>页</a:t>
            </a:r>
          </a:p>
        </p:txBody>
      </p:sp>
    </p:spTree>
    <p:extLst>
      <p:ext uri="{BB962C8B-B14F-4D97-AF65-F5344CB8AC3E}">
        <p14:creationId xmlns:p14="http://schemas.microsoft.com/office/powerpoint/2010/main" val="36961882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smtClean="0"/>
              <a:t>优先队列</a:t>
            </a:r>
            <a:r>
              <a:rPr lang="en-US" altLang="zh-CN" smtClean="0"/>
              <a:t>ADT---</a:t>
            </a:r>
            <a:r>
              <a:rPr lang="zh-CN" altLang="en-US" smtClean="0"/>
              <a:t>最大</a:t>
            </a:r>
          </a:p>
        </p:txBody>
      </p:sp>
      <p:sp>
        <p:nvSpPr>
          <p:cNvPr id="27651"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zh-CN" altLang="en-US" sz="2000" smtClean="0"/>
              <a:t>抽象数据类型</a:t>
            </a:r>
            <a:r>
              <a:rPr lang="en-US" altLang="zh-CN" sz="2000" i="1" smtClean="0"/>
              <a:t>MaxPriorityQueue</a:t>
            </a:r>
            <a:r>
              <a:rPr lang="en-US" altLang="zh-CN" sz="2000" smtClean="0"/>
              <a:t>{</a:t>
            </a:r>
          </a:p>
          <a:p>
            <a:pPr>
              <a:lnSpc>
                <a:spcPct val="90000"/>
              </a:lnSpc>
              <a:buFont typeface="Wingdings" panose="05000000000000000000" pitchFamily="2" charset="2"/>
              <a:buNone/>
            </a:pPr>
            <a:r>
              <a:rPr lang="zh-CN" altLang="en-US" sz="2000" smtClean="0"/>
              <a:t>实例</a:t>
            </a:r>
          </a:p>
          <a:p>
            <a:pPr>
              <a:lnSpc>
                <a:spcPct val="90000"/>
              </a:lnSpc>
              <a:buFont typeface="Wingdings" panose="05000000000000000000" pitchFamily="2" charset="2"/>
              <a:buNone/>
            </a:pPr>
            <a:r>
              <a:rPr lang="zh-CN" altLang="en-US" sz="2000" smtClean="0"/>
              <a:t>	有限的元素集合，每个元素都有一个优先级</a:t>
            </a:r>
          </a:p>
          <a:p>
            <a:pPr>
              <a:lnSpc>
                <a:spcPct val="90000"/>
              </a:lnSpc>
              <a:buFont typeface="Wingdings" panose="05000000000000000000" pitchFamily="2" charset="2"/>
              <a:buNone/>
            </a:pPr>
            <a:r>
              <a:rPr lang="zh-CN" altLang="en-US" sz="2000" smtClean="0"/>
              <a:t>操作</a:t>
            </a:r>
          </a:p>
          <a:p>
            <a:pPr>
              <a:lnSpc>
                <a:spcPct val="90000"/>
              </a:lnSpc>
              <a:buFont typeface="Wingdings" panose="05000000000000000000" pitchFamily="2" charset="2"/>
              <a:buNone/>
            </a:pPr>
            <a:r>
              <a:rPr lang="zh-CN" altLang="en-US" sz="2000" i="1" smtClean="0"/>
              <a:t>	</a:t>
            </a:r>
            <a:r>
              <a:rPr lang="en-US" altLang="zh-CN" sz="2000" i="1" smtClean="0">
                <a:solidFill>
                  <a:srgbClr val="0000CC"/>
                </a:solidFill>
              </a:rPr>
              <a:t>Create</a:t>
            </a:r>
            <a:r>
              <a:rPr lang="en-US" altLang="zh-CN" sz="2000" smtClean="0"/>
              <a:t>()</a:t>
            </a:r>
            <a:r>
              <a:rPr lang="zh-CN" altLang="en-US" sz="2000" smtClean="0"/>
              <a:t>：创建一个空的优先队列</a:t>
            </a:r>
          </a:p>
          <a:p>
            <a:pPr>
              <a:lnSpc>
                <a:spcPct val="90000"/>
              </a:lnSpc>
              <a:buFont typeface="Wingdings" panose="05000000000000000000" pitchFamily="2" charset="2"/>
              <a:buNone/>
            </a:pPr>
            <a:r>
              <a:rPr lang="zh-CN" altLang="en-US" sz="2000" i="1" smtClean="0"/>
              <a:t>	</a:t>
            </a:r>
            <a:r>
              <a:rPr lang="en-US" altLang="zh-CN" sz="2000" i="1" smtClean="0">
                <a:solidFill>
                  <a:srgbClr val="0000CC"/>
                </a:solidFill>
              </a:rPr>
              <a:t>Size</a:t>
            </a:r>
            <a:r>
              <a:rPr lang="en-US" altLang="zh-CN" sz="2000" smtClean="0"/>
              <a:t>()</a:t>
            </a:r>
            <a:r>
              <a:rPr lang="zh-CN" altLang="en-US" sz="2000" smtClean="0"/>
              <a:t>：返回队列中的元素数目</a:t>
            </a:r>
          </a:p>
          <a:p>
            <a:pPr>
              <a:lnSpc>
                <a:spcPct val="90000"/>
              </a:lnSpc>
              <a:buFont typeface="Wingdings" panose="05000000000000000000" pitchFamily="2" charset="2"/>
              <a:buNone/>
            </a:pPr>
            <a:r>
              <a:rPr lang="zh-CN" altLang="en-US" sz="2000" i="1" smtClean="0"/>
              <a:t>	</a:t>
            </a:r>
            <a:r>
              <a:rPr lang="en-US" altLang="zh-CN" sz="2000" i="1" smtClean="0">
                <a:solidFill>
                  <a:srgbClr val="0000CC"/>
                </a:solidFill>
              </a:rPr>
              <a:t>Max</a:t>
            </a:r>
            <a:r>
              <a:rPr lang="en-US" altLang="zh-CN" sz="2000" smtClean="0"/>
              <a:t>()</a:t>
            </a:r>
            <a:r>
              <a:rPr lang="zh-CN" altLang="en-US" sz="2000" smtClean="0"/>
              <a:t>：返回具有最大优先级的元素</a:t>
            </a:r>
          </a:p>
          <a:p>
            <a:pPr>
              <a:lnSpc>
                <a:spcPct val="90000"/>
              </a:lnSpc>
              <a:buFont typeface="Wingdings" panose="05000000000000000000" pitchFamily="2" charset="2"/>
              <a:buNone/>
            </a:pPr>
            <a:r>
              <a:rPr lang="zh-CN" altLang="en-US" sz="2000" i="1" smtClean="0"/>
              <a:t>	</a:t>
            </a:r>
            <a:r>
              <a:rPr lang="en-US" altLang="zh-CN" sz="2000" i="1" smtClean="0">
                <a:solidFill>
                  <a:srgbClr val="0000CC"/>
                </a:solidFill>
              </a:rPr>
              <a:t>Insert</a:t>
            </a:r>
            <a:r>
              <a:rPr lang="en-US" altLang="zh-CN" sz="2000" smtClean="0"/>
              <a:t>(</a:t>
            </a:r>
            <a:r>
              <a:rPr lang="en-US" altLang="zh-CN" sz="2000" i="1" smtClean="0"/>
              <a:t>x</a:t>
            </a:r>
            <a:r>
              <a:rPr lang="en-US" altLang="zh-CN" sz="2000" smtClean="0"/>
              <a:t>)</a:t>
            </a:r>
            <a:r>
              <a:rPr lang="zh-CN" altLang="en-US" sz="2000" smtClean="0"/>
              <a:t>：将</a:t>
            </a:r>
            <a:r>
              <a:rPr lang="en-US" altLang="zh-CN" sz="2000" i="1" smtClean="0"/>
              <a:t>x</a:t>
            </a:r>
            <a:r>
              <a:rPr lang="zh-CN" altLang="en-US" sz="2000" smtClean="0"/>
              <a:t>插入队列</a:t>
            </a:r>
          </a:p>
          <a:p>
            <a:pPr>
              <a:lnSpc>
                <a:spcPct val="90000"/>
              </a:lnSpc>
              <a:buFont typeface="Wingdings" panose="05000000000000000000" pitchFamily="2" charset="2"/>
              <a:buNone/>
            </a:pPr>
            <a:r>
              <a:rPr lang="zh-CN" altLang="en-US" sz="2000" i="1" smtClean="0"/>
              <a:t>	</a:t>
            </a:r>
            <a:r>
              <a:rPr lang="en-US" altLang="zh-CN" sz="2000" i="1" smtClean="0">
                <a:solidFill>
                  <a:srgbClr val="0000CC"/>
                </a:solidFill>
              </a:rPr>
              <a:t>DeleteMax</a:t>
            </a:r>
            <a:r>
              <a:rPr lang="en-US" altLang="zh-CN" sz="2000" smtClean="0"/>
              <a:t>(</a:t>
            </a:r>
            <a:r>
              <a:rPr lang="en-US" altLang="zh-CN" sz="2000" i="1" smtClean="0"/>
              <a:t>x</a:t>
            </a:r>
            <a:r>
              <a:rPr lang="en-US" altLang="zh-CN" sz="2000" smtClean="0"/>
              <a:t>)</a:t>
            </a:r>
            <a:r>
              <a:rPr lang="zh-CN" altLang="en-US" sz="2000" smtClean="0"/>
              <a:t>：从队列中删除具有最大优先级			的元素，并将该元素返回至</a:t>
            </a:r>
            <a:r>
              <a:rPr lang="en-US" altLang="zh-CN" sz="2000" i="1" smtClean="0"/>
              <a:t>x</a:t>
            </a:r>
          </a:p>
          <a:p>
            <a:pPr>
              <a:lnSpc>
                <a:spcPct val="90000"/>
              </a:lnSpc>
              <a:buFont typeface="Wingdings" panose="05000000000000000000" pitchFamily="2" charset="2"/>
              <a:buNone/>
            </a:pPr>
            <a:r>
              <a:rPr lang="en-US" altLang="zh-CN" sz="2000" smtClean="0"/>
              <a:t>}</a:t>
            </a:r>
          </a:p>
        </p:txBody>
      </p:sp>
      <p:sp>
        <p:nvSpPr>
          <p:cNvPr id="27652" name="TextBox 3"/>
          <p:cNvSpPr txBox="1">
            <a:spLocks noChangeArrowheads="1"/>
          </p:cNvSpPr>
          <p:nvPr/>
        </p:nvSpPr>
        <p:spPr bwMode="auto">
          <a:xfrm>
            <a:off x="6904038" y="3967163"/>
            <a:ext cx="538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查</a:t>
            </a:r>
          </a:p>
        </p:txBody>
      </p:sp>
      <p:sp>
        <p:nvSpPr>
          <p:cNvPr id="27653" name="TextBox 4"/>
          <p:cNvSpPr txBox="1">
            <a:spLocks noChangeArrowheads="1"/>
          </p:cNvSpPr>
          <p:nvPr/>
        </p:nvSpPr>
        <p:spPr bwMode="auto">
          <a:xfrm>
            <a:off x="6904038" y="4494213"/>
            <a:ext cx="538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增</a:t>
            </a:r>
          </a:p>
        </p:txBody>
      </p:sp>
      <p:sp>
        <p:nvSpPr>
          <p:cNvPr id="27654" name="TextBox 5"/>
          <p:cNvSpPr txBox="1">
            <a:spLocks noChangeArrowheads="1"/>
          </p:cNvSpPr>
          <p:nvPr/>
        </p:nvSpPr>
        <p:spPr bwMode="auto">
          <a:xfrm>
            <a:off x="6904038" y="5032375"/>
            <a:ext cx="538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删</a:t>
            </a:r>
          </a:p>
        </p:txBody>
      </p:sp>
      <p:cxnSp>
        <p:nvCxnSpPr>
          <p:cNvPr id="27655" name="直接箭头连接符 7"/>
          <p:cNvCxnSpPr>
            <a:cxnSpLocks noChangeShapeType="1"/>
            <a:endCxn id="27652" idx="1"/>
          </p:cNvCxnSpPr>
          <p:nvPr/>
        </p:nvCxnSpPr>
        <p:spPr bwMode="auto">
          <a:xfrm>
            <a:off x="5468938" y="4146550"/>
            <a:ext cx="1435100" cy="4763"/>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27656" name="直接箭头连接符 9"/>
          <p:cNvCxnSpPr>
            <a:cxnSpLocks noChangeShapeType="1"/>
          </p:cNvCxnSpPr>
          <p:nvPr/>
        </p:nvCxnSpPr>
        <p:spPr bwMode="auto">
          <a:xfrm>
            <a:off x="4392613" y="4684713"/>
            <a:ext cx="2511425" cy="1587"/>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27657" name="直接箭头连接符 10"/>
          <p:cNvCxnSpPr>
            <a:cxnSpLocks noChangeShapeType="1"/>
          </p:cNvCxnSpPr>
          <p:nvPr/>
        </p:nvCxnSpPr>
        <p:spPr bwMode="auto">
          <a:xfrm>
            <a:off x="6365875" y="5222875"/>
            <a:ext cx="538163" cy="1588"/>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5580780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pPr eaLnBrk="1" hangingPunct="1"/>
            <a:r>
              <a:rPr lang="zh-CN" altLang="en-US" smtClean="0"/>
              <a:t>行程长度编码</a:t>
            </a:r>
          </a:p>
        </p:txBody>
      </p:sp>
      <p:sp>
        <p:nvSpPr>
          <p:cNvPr id="72707" name="内容占位符 2"/>
          <p:cNvSpPr>
            <a:spLocks noGrp="1"/>
          </p:cNvSpPr>
          <p:nvPr>
            <p:ph idx="1"/>
          </p:nvPr>
        </p:nvSpPr>
        <p:spPr>
          <a:xfrm>
            <a:off x="628650" y="1825625"/>
            <a:ext cx="7886700" cy="4800600"/>
          </a:xfrm>
        </p:spPr>
        <p:txBody>
          <a:bodyPr>
            <a:normAutofit lnSpcReduction="10000"/>
          </a:bodyPr>
          <a:lstStyle/>
          <a:p>
            <a:pPr eaLnBrk="1" hangingPunct="1"/>
            <a:r>
              <a:rPr lang="zh-CN" altLang="en-US" dirty="0" smtClean="0">
                <a:ea typeface="宋体" panose="02010600030101010101" pitchFamily="2" charset="-122"/>
              </a:rPr>
              <a:t>定义</a:t>
            </a:r>
            <a:endParaRPr lang="en-US" altLang="zh-CN" dirty="0" smtClean="0">
              <a:ea typeface="宋体" panose="02010600030101010101" pitchFamily="2" charset="-122"/>
            </a:endParaRPr>
          </a:p>
          <a:p>
            <a:pPr lvl="1" eaLnBrk="1" hangingPunct="1"/>
            <a:r>
              <a:rPr lang="zh-CN" altLang="en-US" dirty="0" smtClean="0">
                <a:ea typeface="宋体" panose="02010600030101010101" pitchFamily="2" charset="-122"/>
              </a:rPr>
              <a:t>迭代编码</a:t>
            </a:r>
            <a:endParaRPr lang="en-US" altLang="zh-CN" dirty="0" smtClean="0">
              <a:ea typeface="宋体" panose="02010600030101010101" pitchFamily="2" charset="-122"/>
            </a:endParaRPr>
          </a:p>
          <a:p>
            <a:pPr lvl="1" eaLnBrk="1" hangingPunct="1"/>
            <a:r>
              <a:rPr lang="zh-CN" altLang="en-US" dirty="0" smtClean="0">
                <a:ea typeface="宋体" panose="02010600030101010101" pitchFamily="2" charset="-122"/>
              </a:rPr>
              <a:t>把一系列重复字符替换为它们重复出现的次数</a:t>
            </a:r>
            <a:endParaRPr lang="en-US" altLang="zh-CN" dirty="0" smtClean="0">
              <a:ea typeface="宋体" panose="02010600030101010101" pitchFamily="2" charset="-122"/>
            </a:endParaRPr>
          </a:p>
          <a:p>
            <a:pPr lvl="1" eaLnBrk="1" hangingPunct="1"/>
            <a:r>
              <a:rPr lang="zh-CN" altLang="en-US" dirty="0" smtClean="0">
                <a:ea typeface="宋体" panose="02010600030101010101" pitchFamily="2" charset="-122"/>
              </a:rPr>
              <a:t>常用于一些大规模数据流中</a:t>
            </a:r>
            <a:endParaRPr lang="en-US" altLang="zh-CN" dirty="0" smtClean="0">
              <a:ea typeface="宋体" panose="02010600030101010101" pitchFamily="2" charset="-122"/>
            </a:endParaRPr>
          </a:p>
          <a:p>
            <a:pPr eaLnBrk="1" hangingPunct="1"/>
            <a:r>
              <a:rPr lang="zh-CN" altLang="en-US" dirty="0" smtClean="0">
                <a:ea typeface="宋体" panose="02010600030101010101" pitchFamily="2" charset="-122"/>
              </a:rPr>
              <a:t>编码规则</a:t>
            </a:r>
            <a:endParaRPr lang="en-US" altLang="zh-CN" dirty="0" smtClean="0">
              <a:ea typeface="宋体" panose="02010600030101010101" pitchFamily="2" charset="-122"/>
            </a:endParaRPr>
          </a:p>
          <a:p>
            <a:pPr lvl="1" eaLnBrk="1" hangingPunct="1">
              <a:lnSpc>
                <a:spcPct val="110000"/>
              </a:lnSpc>
              <a:spcBef>
                <a:spcPts val="0"/>
              </a:spcBef>
            </a:pPr>
            <a:r>
              <a:rPr lang="zh-CN" altLang="en-US" dirty="0" smtClean="0">
                <a:ea typeface="宋体" panose="02010600030101010101" pitchFamily="2" charset="-122"/>
              </a:rPr>
              <a:t>重复字符的序列用标志字符，后面加重复字符和说明字符重复次数的数字替换</a:t>
            </a:r>
            <a:endParaRPr lang="en-US" altLang="zh-CN" dirty="0" smtClean="0">
              <a:ea typeface="宋体" panose="02010600030101010101" pitchFamily="2" charset="-122"/>
            </a:endParaRPr>
          </a:p>
          <a:p>
            <a:pPr lvl="1" algn="ctr" eaLnBrk="1" hangingPunct="1">
              <a:buFont typeface="Wingdings" panose="05000000000000000000" pitchFamily="2" charset="2"/>
              <a:buNone/>
            </a:pPr>
            <a:r>
              <a:rPr lang="en-US" altLang="zh-CN" dirty="0" smtClean="0">
                <a:ea typeface="宋体" panose="02010600030101010101" pitchFamily="2" charset="-122"/>
              </a:rPr>
              <a:t>AAAAAAA</a:t>
            </a:r>
          </a:p>
          <a:p>
            <a:pPr lvl="1" algn="ctr" eaLnBrk="1" hangingPunct="1">
              <a:buFont typeface="Wingdings" panose="05000000000000000000" pitchFamily="2" charset="2"/>
              <a:buNone/>
            </a:pPr>
            <a:endParaRPr lang="en-US" altLang="zh-CN" dirty="0" smtClean="0">
              <a:ea typeface="宋体" panose="02010600030101010101" pitchFamily="2" charset="-122"/>
            </a:endParaRPr>
          </a:p>
          <a:p>
            <a:pPr lvl="1" algn="ctr" eaLnBrk="1" hangingPunct="1">
              <a:buFont typeface="Wingdings" panose="05000000000000000000" pitchFamily="2" charset="2"/>
              <a:buNone/>
            </a:pPr>
            <a:endParaRPr lang="en-US" altLang="zh-CN" dirty="0" smtClean="0">
              <a:ea typeface="宋体" panose="02010600030101010101" pitchFamily="2" charset="-122"/>
            </a:endParaRPr>
          </a:p>
          <a:p>
            <a:pPr lvl="1" algn="ctr" eaLnBrk="1" hangingPunct="1">
              <a:buFont typeface="Wingdings" panose="05000000000000000000" pitchFamily="2" charset="2"/>
              <a:buNone/>
            </a:pPr>
            <a:endParaRPr lang="en-US" altLang="zh-CN" dirty="0" smtClean="0">
              <a:ea typeface="宋体" panose="02010600030101010101" pitchFamily="2" charset="-122"/>
            </a:endParaRPr>
          </a:p>
          <a:p>
            <a:pPr lvl="1" algn="ctr" eaLnBrk="1" hangingPunct="1">
              <a:buFont typeface="Wingdings" panose="05000000000000000000" pitchFamily="2" charset="2"/>
              <a:buNone/>
            </a:pPr>
            <a:r>
              <a:rPr lang="en-US" altLang="zh-CN" dirty="0" smtClean="0">
                <a:ea typeface="宋体" panose="02010600030101010101" pitchFamily="2" charset="-122"/>
              </a:rPr>
              <a:t>*A7</a:t>
            </a:r>
            <a:endParaRPr lang="zh-CN" altLang="en-US" dirty="0" smtClean="0">
              <a:ea typeface="宋体" panose="02010600030101010101" pitchFamily="2" charset="-122"/>
            </a:endParaRPr>
          </a:p>
        </p:txBody>
      </p:sp>
      <p:sp>
        <p:nvSpPr>
          <p:cNvPr id="72708" name="灯片编号占位符 3"/>
          <p:cNvSpPr>
            <a:spLocks noGrp="1"/>
          </p:cNvSpPr>
          <p:nvPr>
            <p:ph type="sldNum" sz="quarter" idx="11"/>
          </p:nvPr>
        </p:nvSpPr>
        <p:spPr>
          <a:xfrm>
            <a:off x="3124200" y="6394450"/>
            <a:ext cx="5172075" cy="231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FFFF"/>
                </a:solidFill>
              </a:rPr>
              <a:t>第</a:t>
            </a:r>
            <a:fld id="{609D607B-A387-436C-87A2-AAB9F2366198}" type="slidenum">
              <a:rPr lang="zh-CN" altLang="en-US">
                <a:solidFill>
                  <a:srgbClr val="FFFFFF"/>
                </a:solidFill>
              </a:rPr>
              <a:pPr eaLnBrk="1" hangingPunct="1"/>
              <a:t>50</a:t>
            </a:fld>
            <a:r>
              <a:rPr lang="zh-CN" altLang="en-US">
                <a:solidFill>
                  <a:srgbClr val="FFFFFF"/>
                </a:solidFill>
              </a:rPr>
              <a:t>页</a:t>
            </a:r>
          </a:p>
        </p:txBody>
      </p:sp>
      <p:sp>
        <p:nvSpPr>
          <p:cNvPr id="72709" name="下箭头 5"/>
          <p:cNvSpPr>
            <a:spLocks noChangeArrowheads="1"/>
          </p:cNvSpPr>
          <p:nvPr/>
        </p:nvSpPr>
        <p:spPr bwMode="auto">
          <a:xfrm>
            <a:off x="4719145" y="4876746"/>
            <a:ext cx="292100" cy="849312"/>
          </a:xfrm>
          <a:prstGeom prst="downArrow">
            <a:avLst>
              <a:gd name="adj1" fmla="val 50000"/>
              <a:gd name="adj2" fmla="val 49981"/>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Tree>
    <p:extLst>
      <p:ext uri="{BB962C8B-B14F-4D97-AF65-F5344CB8AC3E}">
        <p14:creationId xmlns:p14="http://schemas.microsoft.com/office/powerpoint/2010/main" val="41660302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pPr eaLnBrk="1" hangingPunct="1"/>
            <a:r>
              <a:rPr lang="zh-CN" altLang="en-US" smtClean="0"/>
              <a:t>解码规则</a:t>
            </a:r>
          </a:p>
        </p:txBody>
      </p:sp>
      <p:sp>
        <p:nvSpPr>
          <p:cNvPr id="3" name="内容占位符 2"/>
          <p:cNvSpPr>
            <a:spLocks noGrp="1"/>
          </p:cNvSpPr>
          <p:nvPr>
            <p:ph idx="1"/>
          </p:nvPr>
        </p:nvSpPr>
        <p:spPr/>
        <p:txBody>
          <a:bodyPr/>
          <a:lstStyle/>
          <a:p>
            <a:pPr eaLnBrk="1" hangingPunct="1"/>
            <a:r>
              <a:rPr lang="zh-CN" altLang="en-US" smtClean="0">
                <a:ea typeface="宋体" panose="02010600030101010101" pitchFamily="2" charset="-122"/>
              </a:rPr>
              <a:t>标志字符说明这三个字符的序列应该被解码为相应的重复字符串，其他文本则按照常规处理</a:t>
            </a:r>
            <a:endParaRPr lang="en-US" altLang="zh-CN" smtClean="0">
              <a:ea typeface="宋体" panose="02010600030101010101" pitchFamily="2" charset="-122"/>
            </a:endParaRPr>
          </a:p>
          <a:p>
            <a:pPr lvl="1" algn="ctr" eaLnBrk="1" hangingPunct="1">
              <a:buFont typeface="Wingdings" panose="05000000000000000000" pitchFamily="2" charset="2"/>
              <a:buNone/>
            </a:pPr>
            <a:r>
              <a:rPr lang="en-US" altLang="zh-CN" smtClean="0">
                <a:ea typeface="宋体" panose="02010600030101010101" pitchFamily="2" charset="-122"/>
              </a:rPr>
              <a:t>*n5*x9ccc*h6 some other text *k8eee</a:t>
            </a:r>
          </a:p>
          <a:p>
            <a:pPr lvl="1" algn="ctr" eaLnBrk="1" hangingPunct="1">
              <a:buFont typeface="Wingdings" panose="05000000000000000000" pitchFamily="2" charset="2"/>
              <a:buNone/>
            </a:pPr>
            <a:endParaRPr lang="en-US" altLang="zh-CN" smtClean="0">
              <a:ea typeface="宋体" panose="02010600030101010101" pitchFamily="2" charset="-122"/>
            </a:endParaRPr>
          </a:p>
          <a:p>
            <a:pPr lvl="1" algn="ctr" eaLnBrk="1" hangingPunct="1">
              <a:buFont typeface="Wingdings" panose="05000000000000000000" pitchFamily="2" charset="2"/>
              <a:buNone/>
            </a:pPr>
            <a:endParaRPr lang="en-US" altLang="zh-CN" smtClean="0">
              <a:ea typeface="宋体" panose="02010600030101010101" pitchFamily="2" charset="-122"/>
            </a:endParaRPr>
          </a:p>
          <a:p>
            <a:pPr lvl="1" algn="ctr" eaLnBrk="1" hangingPunct="1">
              <a:buFont typeface="Wingdings" panose="05000000000000000000" pitchFamily="2" charset="2"/>
              <a:buNone/>
            </a:pPr>
            <a:r>
              <a:rPr lang="en-US" altLang="zh-CN" smtClean="0">
                <a:ea typeface="宋体" panose="02010600030101010101" pitchFamily="2" charset="-122"/>
              </a:rPr>
              <a:t>nnnnnxxxxxxxxxccchhhhhh some other text kkkkkkkkeee</a:t>
            </a:r>
          </a:p>
          <a:p>
            <a:pPr lvl="1" eaLnBrk="1" hangingPunct="1">
              <a:buFont typeface="Wingdings" panose="05000000000000000000" pitchFamily="2" charset="2"/>
              <a:buNone/>
            </a:pPr>
            <a:r>
              <a:rPr lang="zh-CN" altLang="en-US" smtClean="0">
                <a:ea typeface="宋体" panose="02010600030101010101" pitchFamily="2" charset="-122"/>
              </a:rPr>
              <a:t>原始文本字符</a:t>
            </a:r>
            <a:r>
              <a:rPr lang="en-US" altLang="zh-CN" smtClean="0">
                <a:ea typeface="宋体" panose="02010600030101010101" pitchFamily="2" charset="-122"/>
              </a:rPr>
              <a:t>51</a:t>
            </a:r>
            <a:r>
              <a:rPr lang="zh-CN" altLang="en-US" smtClean="0">
                <a:ea typeface="宋体" panose="02010600030101010101" pitchFamily="2" charset="-122"/>
              </a:rPr>
              <a:t>个，编码串字符</a:t>
            </a:r>
            <a:r>
              <a:rPr lang="en-US" altLang="zh-CN" smtClean="0">
                <a:ea typeface="宋体" panose="02010600030101010101" pitchFamily="2" charset="-122"/>
              </a:rPr>
              <a:t>35</a:t>
            </a:r>
            <a:r>
              <a:rPr lang="zh-CN" altLang="en-US" smtClean="0">
                <a:ea typeface="宋体" panose="02010600030101010101" pitchFamily="2" charset="-122"/>
              </a:rPr>
              <a:t>个，节省</a:t>
            </a:r>
            <a:r>
              <a:rPr lang="en-US" altLang="zh-CN" smtClean="0">
                <a:ea typeface="宋体" panose="02010600030101010101" pitchFamily="2" charset="-122"/>
              </a:rPr>
              <a:t>16</a:t>
            </a:r>
            <a:r>
              <a:rPr lang="zh-CN" altLang="en-US" smtClean="0">
                <a:ea typeface="宋体" panose="02010600030101010101" pitchFamily="2" charset="-122"/>
              </a:rPr>
              <a:t>个</a:t>
            </a:r>
            <a:endParaRPr lang="en-US" altLang="zh-CN" smtClean="0">
              <a:ea typeface="宋体" panose="02010600030101010101" pitchFamily="2" charset="-122"/>
            </a:endParaRPr>
          </a:p>
          <a:p>
            <a:pPr lvl="1" eaLnBrk="1" hangingPunct="1">
              <a:buFont typeface="Wingdings" panose="05000000000000000000" pitchFamily="2" charset="2"/>
              <a:buNone/>
            </a:pPr>
            <a:r>
              <a:rPr lang="zh-CN" altLang="en-US" smtClean="0">
                <a:ea typeface="宋体" panose="02010600030101010101" pitchFamily="2" charset="-122"/>
              </a:rPr>
              <a:t>     压缩率</a:t>
            </a:r>
            <a:r>
              <a:rPr lang="en-US" altLang="zh-CN" smtClean="0">
                <a:ea typeface="宋体" panose="02010600030101010101" pitchFamily="2" charset="-122"/>
              </a:rPr>
              <a:t>=(35/51)*100%</a:t>
            </a:r>
            <a:r>
              <a:rPr lang="zh-CN" altLang="en-US" smtClean="0">
                <a:ea typeface="宋体" panose="02010600030101010101" pitchFamily="2" charset="-122"/>
              </a:rPr>
              <a:t>≈</a:t>
            </a:r>
            <a:r>
              <a:rPr lang="en-US" altLang="zh-CN" smtClean="0">
                <a:ea typeface="宋体" panose="02010600030101010101" pitchFamily="2" charset="-122"/>
              </a:rPr>
              <a:t>68.6%</a:t>
            </a:r>
            <a:endParaRPr lang="zh-CN" altLang="en-US" smtClean="0">
              <a:ea typeface="宋体" panose="02010600030101010101" pitchFamily="2" charset="-122"/>
            </a:endParaRPr>
          </a:p>
        </p:txBody>
      </p:sp>
      <p:sp>
        <p:nvSpPr>
          <p:cNvPr id="73732" name="灯片编号占位符 3"/>
          <p:cNvSpPr>
            <a:spLocks noGrp="1"/>
          </p:cNvSpPr>
          <p:nvPr>
            <p:ph type="sldNum" sz="quarter" idx="11"/>
          </p:nvPr>
        </p:nvSpPr>
        <p:spPr>
          <a:xfrm>
            <a:off x="3124200" y="6394450"/>
            <a:ext cx="5172075" cy="231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FFFF"/>
                </a:solidFill>
              </a:rPr>
              <a:t>第</a:t>
            </a:r>
            <a:fld id="{EFF5774D-29B0-475F-A2D4-AA5275BFE75C}" type="slidenum">
              <a:rPr lang="zh-CN" altLang="en-US">
                <a:solidFill>
                  <a:srgbClr val="FFFFFF"/>
                </a:solidFill>
              </a:rPr>
              <a:pPr eaLnBrk="1" hangingPunct="1"/>
              <a:t>51</a:t>
            </a:fld>
            <a:r>
              <a:rPr lang="zh-CN" altLang="en-US">
                <a:solidFill>
                  <a:srgbClr val="FFFFFF"/>
                </a:solidFill>
              </a:rPr>
              <a:t>页</a:t>
            </a:r>
          </a:p>
        </p:txBody>
      </p:sp>
      <p:sp>
        <p:nvSpPr>
          <p:cNvPr id="6" name="下箭头 5"/>
          <p:cNvSpPr>
            <a:spLocks noChangeArrowheads="1"/>
          </p:cNvSpPr>
          <p:nvPr/>
        </p:nvSpPr>
        <p:spPr bwMode="auto">
          <a:xfrm>
            <a:off x="4425950" y="3047289"/>
            <a:ext cx="292100" cy="847725"/>
          </a:xfrm>
          <a:prstGeom prst="downArrow">
            <a:avLst>
              <a:gd name="adj1" fmla="val 50000"/>
              <a:gd name="adj2" fmla="val 49888"/>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Tree>
    <p:extLst>
      <p:ext uri="{BB962C8B-B14F-4D97-AF65-F5344CB8AC3E}">
        <p14:creationId xmlns:p14="http://schemas.microsoft.com/office/powerpoint/2010/main" val="35403795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plus(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p:cTn id="12" dur="10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4" end="4"/>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CN" smtClean="0"/>
              <a:t>H2.</a:t>
            </a:r>
            <a:r>
              <a:rPr lang="zh-CN" altLang="en-US" smtClean="0"/>
              <a:t>霍夫曼编码</a:t>
            </a:r>
          </a:p>
        </p:txBody>
      </p:sp>
      <p:sp>
        <p:nvSpPr>
          <p:cNvPr id="74755" name="Rectangle 3"/>
          <p:cNvSpPr>
            <a:spLocks noGrp="1" noChangeArrowheads="1"/>
          </p:cNvSpPr>
          <p:nvPr>
            <p:ph type="body" idx="1"/>
          </p:nvPr>
        </p:nvSpPr>
        <p:spPr>
          <a:xfrm>
            <a:off x="1182688" y="1371600"/>
            <a:ext cx="7772400" cy="5181600"/>
          </a:xfrm>
        </p:spPr>
        <p:txBody>
          <a:bodyPr/>
          <a:lstStyle/>
          <a:p>
            <a:r>
              <a:rPr lang="en-US" altLang="zh-CN" smtClean="0">
                <a:solidFill>
                  <a:schemeClr val="hlink"/>
                </a:solidFill>
              </a:rPr>
              <a:t>Huffman code</a:t>
            </a:r>
            <a:r>
              <a:rPr lang="zh-CN" altLang="en-US" smtClean="0"/>
              <a:t>：一种文本压缩算法</a:t>
            </a:r>
          </a:p>
          <a:p>
            <a:pPr lvl="1"/>
            <a:r>
              <a:rPr lang="zh-CN" altLang="en-US" smtClean="0"/>
              <a:t>考虑字符的出现频率进行编码</a:t>
            </a:r>
          </a:p>
          <a:p>
            <a:r>
              <a:rPr lang="en-US" altLang="zh-CN" smtClean="0"/>
              <a:t>4</a:t>
            </a:r>
            <a:r>
              <a:rPr lang="zh-CN" altLang="en-US" smtClean="0"/>
              <a:t>个字符</a:t>
            </a:r>
            <a:r>
              <a:rPr lang="en-US" altLang="zh-CN" smtClean="0"/>
              <a:t>a,u,x,z</a:t>
            </a:r>
            <a:r>
              <a:rPr lang="zh-CN" altLang="en-US" smtClean="0"/>
              <a:t>组成的文本</a:t>
            </a:r>
          </a:p>
          <a:p>
            <a:pPr lvl="1"/>
            <a:r>
              <a:rPr lang="zh-CN" altLang="en-US" smtClean="0"/>
              <a:t>每个字符一个字节：</a:t>
            </a:r>
            <a:r>
              <a:rPr lang="en-US" altLang="zh-CN" smtClean="0"/>
              <a:t>1000</a:t>
            </a:r>
            <a:r>
              <a:rPr lang="zh-CN" altLang="en-US" smtClean="0"/>
              <a:t>字节，</a:t>
            </a:r>
            <a:r>
              <a:rPr lang="en-US" altLang="zh-CN" smtClean="0"/>
              <a:t>8000</a:t>
            </a:r>
            <a:r>
              <a:rPr lang="zh-CN" altLang="en-US" smtClean="0"/>
              <a:t>位</a:t>
            </a:r>
          </a:p>
          <a:p>
            <a:pPr lvl="1"/>
            <a:r>
              <a:rPr lang="zh-CN" altLang="en-US" smtClean="0"/>
              <a:t>每个字符两位</a:t>
            </a:r>
            <a:r>
              <a:rPr lang="en-US" altLang="zh-CN" smtClean="0"/>
              <a:t>(a:00, x:01, u:10, z:11)</a:t>
            </a:r>
            <a:r>
              <a:rPr lang="zh-CN" altLang="en-US" smtClean="0"/>
              <a:t>：</a:t>
            </a:r>
            <a:r>
              <a:rPr lang="en-US" altLang="zh-CN" smtClean="0"/>
              <a:t>2000</a:t>
            </a:r>
            <a:r>
              <a:rPr lang="zh-CN" altLang="en-US" smtClean="0"/>
              <a:t>位</a:t>
            </a:r>
          </a:p>
          <a:p>
            <a:pPr lvl="1"/>
            <a:r>
              <a:rPr lang="zh-CN" altLang="en-US" smtClean="0"/>
              <a:t>保存编码表</a:t>
            </a:r>
          </a:p>
          <a:p>
            <a:pPr lvl="2"/>
            <a:r>
              <a:rPr lang="zh-CN" altLang="en-US" smtClean="0"/>
              <a:t>符号个数</a:t>
            </a:r>
            <a:r>
              <a:rPr lang="en-US" altLang="zh-CN" smtClean="0"/>
              <a:t>, </a:t>
            </a:r>
            <a:r>
              <a:rPr lang="zh-CN" altLang="en-US" smtClean="0"/>
              <a:t>代码</a:t>
            </a:r>
            <a:r>
              <a:rPr lang="en-US" altLang="zh-CN" smtClean="0"/>
              <a:t>1, </a:t>
            </a:r>
            <a:r>
              <a:rPr lang="zh-CN" altLang="en-US" smtClean="0"/>
              <a:t>符号</a:t>
            </a:r>
            <a:r>
              <a:rPr lang="en-US" altLang="zh-CN" smtClean="0"/>
              <a:t>1, </a:t>
            </a:r>
            <a:r>
              <a:rPr lang="zh-CN" altLang="en-US" smtClean="0"/>
              <a:t>代码</a:t>
            </a:r>
            <a:r>
              <a:rPr lang="en-US" altLang="zh-CN" smtClean="0"/>
              <a:t>2, </a:t>
            </a:r>
            <a:r>
              <a:rPr lang="zh-CN" altLang="en-US" smtClean="0"/>
              <a:t>符号</a:t>
            </a:r>
            <a:r>
              <a:rPr lang="en-US" altLang="zh-CN" smtClean="0"/>
              <a:t>2, ...—48</a:t>
            </a:r>
            <a:r>
              <a:rPr lang="zh-CN" altLang="en-US" smtClean="0"/>
              <a:t>位</a:t>
            </a:r>
          </a:p>
          <a:p>
            <a:pPr lvl="1"/>
            <a:r>
              <a:rPr lang="zh-CN" altLang="en-US" smtClean="0"/>
              <a:t>压缩比</a:t>
            </a:r>
            <a:r>
              <a:rPr lang="en-US" altLang="zh-CN" smtClean="0"/>
              <a:t>8000/2048=3.9</a:t>
            </a:r>
          </a:p>
        </p:txBody>
      </p:sp>
    </p:spTree>
    <p:extLst>
      <p:ext uri="{BB962C8B-B14F-4D97-AF65-F5344CB8AC3E}">
        <p14:creationId xmlns:p14="http://schemas.microsoft.com/office/powerpoint/2010/main" val="160411310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smtClean="0"/>
              <a:t>霍夫曼编码方法</a:t>
            </a:r>
          </a:p>
        </p:txBody>
      </p:sp>
      <p:sp>
        <p:nvSpPr>
          <p:cNvPr id="75779" name="Rectangle 3"/>
          <p:cNvSpPr>
            <a:spLocks noGrp="1" noChangeArrowheads="1"/>
          </p:cNvSpPr>
          <p:nvPr>
            <p:ph type="body" idx="1"/>
          </p:nvPr>
        </p:nvSpPr>
        <p:spPr>
          <a:xfrm>
            <a:off x="1182688" y="1371600"/>
            <a:ext cx="7772400" cy="5257800"/>
          </a:xfrm>
        </p:spPr>
        <p:txBody>
          <a:bodyPr/>
          <a:lstStyle/>
          <a:p>
            <a:r>
              <a:rPr lang="en-US" altLang="zh-CN" i="1" smtClean="0"/>
              <a:t>aaxuaxz</a:t>
            </a:r>
          </a:p>
          <a:p>
            <a:pPr lvl="1"/>
            <a:r>
              <a:rPr lang="zh-CN" altLang="en-US" smtClean="0"/>
              <a:t>码长两位：</a:t>
            </a:r>
            <a:r>
              <a:rPr lang="en-US" altLang="zh-CN" smtClean="0"/>
              <a:t>00000110000111</a:t>
            </a:r>
            <a:r>
              <a:rPr lang="zh-CN" altLang="en-US" smtClean="0"/>
              <a:t>，</a:t>
            </a:r>
            <a:r>
              <a:rPr lang="en-US" altLang="zh-CN" smtClean="0"/>
              <a:t>14</a:t>
            </a:r>
            <a:r>
              <a:rPr lang="zh-CN" altLang="en-US" smtClean="0"/>
              <a:t>位</a:t>
            </a:r>
          </a:p>
          <a:p>
            <a:pPr lvl="1"/>
            <a:r>
              <a:rPr lang="en-US" altLang="zh-CN" smtClean="0"/>
              <a:t>a, x, u, z</a:t>
            </a:r>
            <a:r>
              <a:rPr lang="zh-CN" altLang="en-US" smtClean="0"/>
              <a:t>出现频率：</a:t>
            </a:r>
            <a:r>
              <a:rPr lang="en-US" altLang="zh-CN" smtClean="0"/>
              <a:t>3</a:t>
            </a:r>
            <a:r>
              <a:rPr lang="zh-CN" altLang="en-US" smtClean="0"/>
              <a:t>，</a:t>
            </a:r>
            <a:r>
              <a:rPr lang="en-US" altLang="zh-CN" smtClean="0"/>
              <a:t>2</a:t>
            </a:r>
            <a:r>
              <a:rPr lang="zh-CN" altLang="en-US" smtClean="0"/>
              <a:t>，</a:t>
            </a:r>
            <a:r>
              <a:rPr lang="en-US" altLang="zh-CN" smtClean="0"/>
              <a:t>1</a:t>
            </a:r>
            <a:r>
              <a:rPr lang="zh-CN" altLang="en-US" smtClean="0"/>
              <a:t>，</a:t>
            </a:r>
            <a:r>
              <a:rPr lang="en-US" altLang="zh-CN" smtClean="0"/>
              <a:t>1</a:t>
            </a:r>
          </a:p>
          <a:p>
            <a:pPr lvl="1"/>
            <a:r>
              <a:rPr lang="zh-CN" altLang="en-US" smtClean="0"/>
              <a:t>可变长度编码：频率高的短码，低的长码</a:t>
            </a:r>
          </a:p>
          <a:p>
            <a:pPr lvl="1"/>
            <a:r>
              <a:rPr lang="en-US" altLang="zh-CN" smtClean="0"/>
              <a:t>a:0, x:10, u:110, z:111</a:t>
            </a:r>
          </a:p>
          <a:p>
            <a:pPr lvl="1"/>
            <a:r>
              <a:rPr lang="en-US" altLang="zh-CN" smtClean="0"/>
              <a:t>0010110010111</a:t>
            </a:r>
            <a:r>
              <a:rPr lang="zh-CN" altLang="en-US" smtClean="0"/>
              <a:t>，</a:t>
            </a:r>
            <a:r>
              <a:rPr lang="en-US" altLang="zh-CN" smtClean="0"/>
              <a:t>13</a:t>
            </a:r>
            <a:r>
              <a:rPr lang="zh-CN" altLang="en-US" smtClean="0"/>
              <a:t>位</a:t>
            </a:r>
            <a:r>
              <a:rPr lang="en-US" altLang="zh-CN" smtClean="0"/>
              <a:t>——</a:t>
            </a:r>
            <a:r>
              <a:rPr lang="zh-CN" altLang="en-US" smtClean="0"/>
              <a:t>稍好于原方法</a:t>
            </a:r>
          </a:p>
          <a:p>
            <a:pPr lvl="1"/>
            <a:r>
              <a:rPr lang="zh-CN" altLang="en-US" smtClean="0"/>
              <a:t>若</a:t>
            </a:r>
            <a:r>
              <a:rPr lang="en-US" altLang="zh-CN" smtClean="0"/>
              <a:t>1000</a:t>
            </a:r>
            <a:r>
              <a:rPr lang="zh-CN" altLang="en-US" smtClean="0"/>
              <a:t>个字符，频率：</a:t>
            </a:r>
            <a:r>
              <a:rPr lang="en-US" altLang="zh-CN" smtClean="0"/>
              <a:t>996, 2, 1, 1——</a:t>
            </a:r>
            <a:r>
              <a:rPr lang="zh-CN" altLang="en-US" smtClean="0"/>
              <a:t>等长编码</a:t>
            </a:r>
            <a:r>
              <a:rPr lang="en-US" altLang="zh-CN" smtClean="0"/>
              <a:t>2000</a:t>
            </a:r>
            <a:r>
              <a:rPr lang="zh-CN" altLang="en-US" smtClean="0"/>
              <a:t>位，变长编码</a:t>
            </a:r>
            <a:r>
              <a:rPr lang="en-US" altLang="zh-CN" smtClean="0"/>
              <a:t>1006</a:t>
            </a:r>
            <a:r>
              <a:rPr lang="zh-CN" altLang="en-US" smtClean="0"/>
              <a:t>位</a:t>
            </a:r>
          </a:p>
        </p:txBody>
      </p:sp>
    </p:spTree>
    <p:extLst>
      <p:ext uri="{BB962C8B-B14F-4D97-AF65-F5344CB8AC3E}">
        <p14:creationId xmlns:p14="http://schemas.microsoft.com/office/powerpoint/2010/main" val="35220021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smtClean="0"/>
              <a:t>解码方法</a:t>
            </a:r>
          </a:p>
        </p:txBody>
      </p:sp>
      <p:sp>
        <p:nvSpPr>
          <p:cNvPr id="76803" name="Rectangle 3"/>
          <p:cNvSpPr>
            <a:spLocks noGrp="1" noChangeArrowheads="1"/>
          </p:cNvSpPr>
          <p:nvPr>
            <p:ph type="body" idx="1"/>
          </p:nvPr>
        </p:nvSpPr>
        <p:spPr>
          <a:xfrm>
            <a:off x="1182688" y="1371600"/>
            <a:ext cx="7772400" cy="5257800"/>
          </a:xfrm>
        </p:spPr>
        <p:txBody>
          <a:bodyPr/>
          <a:lstStyle/>
          <a:p>
            <a:r>
              <a:rPr lang="zh-CN" altLang="en-US" smtClean="0"/>
              <a:t>如何解码？</a:t>
            </a:r>
          </a:p>
          <a:p>
            <a:r>
              <a:rPr lang="zh-CN" altLang="en-US" smtClean="0"/>
              <a:t>任何一个编码都不是其他编码的前缀</a:t>
            </a:r>
          </a:p>
          <a:p>
            <a:endParaRPr lang="en-US" altLang="zh-CN" smtClean="0"/>
          </a:p>
          <a:p>
            <a:endParaRPr lang="en-US" altLang="zh-CN" smtClean="0"/>
          </a:p>
          <a:p>
            <a:pPr>
              <a:buFontTx/>
              <a:buNone/>
            </a:pPr>
            <a:r>
              <a:rPr lang="en-US" altLang="zh-CN" smtClean="0"/>
              <a:t>					</a:t>
            </a:r>
            <a:r>
              <a:rPr lang="en-US" altLang="zh-CN" smtClean="0">
                <a:solidFill>
                  <a:srgbClr val="FF0000"/>
                </a:solidFill>
              </a:rPr>
              <a:t> 00010100100101</a:t>
            </a:r>
          </a:p>
          <a:p>
            <a:endParaRPr lang="en-US" altLang="zh-CN" smtClean="0"/>
          </a:p>
          <a:p>
            <a:r>
              <a:rPr lang="zh-CN" altLang="en-US" smtClean="0"/>
              <a:t>检测前缀即可</a:t>
            </a:r>
          </a:p>
        </p:txBody>
      </p:sp>
      <p:graphicFrame>
        <p:nvGraphicFramePr>
          <p:cNvPr id="4" name="表格 3"/>
          <p:cNvGraphicFramePr>
            <a:graphicFrameLocks noGrp="1"/>
          </p:cNvGraphicFramePr>
          <p:nvPr/>
        </p:nvGraphicFramePr>
        <p:xfrm>
          <a:off x="1701800" y="2890838"/>
          <a:ext cx="2160588" cy="1482724"/>
        </p:xfrm>
        <a:graphic>
          <a:graphicData uri="http://schemas.openxmlformats.org/drawingml/2006/table">
            <a:tbl>
              <a:tblPr bandRow="1">
                <a:tableStyleId>{5C22544A-7EE6-4342-B048-85BDC9FD1C3A}</a:tableStyleId>
              </a:tblPr>
              <a:tblGrid>
                <a:gridCol w="1080294"/>
                <a:gridCol w="1080294"/>
              </a:tblGrid>
              <a:tr h="370681">
                <a:tc>
                  <a:txBody>
                    <a:bodyPr/>
                    <a:lstStyle/>
                    <a:p>
                      <a:pPr algn="ctr"/>
                      <a:r>
                        <a:rPr lang="en-US" altLang="zh-CN" sz="1800" dirty="0" smtClean="0"/>
                        <a:t>a</a:t>
                      </a:r>
                      <a:endParaRPr lang="zh-CN" altLang="en-US" sz="1800" dirty="0"/>
                    </a:p>
                  </a:txBody>
                  <a:tcPr marL="91465" marR="91465" marT="45700" marB="45700" anchor="ctr"/>
                </a:tc>
                <a:tc>
                  <a:txBody>
                    <a:bodyPr/>
                    <a:lstStyle/>
                    <a:p>
                      <a:pPr algn="ctr"/>
                      <a:r>
                        <a:rPr lang="en-US" altLang="zh-CN" sz="1800" dirty="0" smtClean="0"/>
                        <a:t>0</a:t>
                      </a:r>
                      <a:endParaRPr lang="zh-CN" altLang="en-US" sz="1800" dirty="0"/>
                    </a:p>
                  </a:txBody>
                  <a:tcPr marL="91465" marR="91465" marT="45700" marB="45700" anchor="ctr"/>
                </a:tc>
              </a:tr>
              <a:tr h="370681">
                <a:tc>
                  <a:txBody>
                    <a:bodyPr/>
                    <a:lstStyle/>
                    <a:p>
                      <a:pPr algn="ctr"/>
                      <a:r>
                        <a:rPr lang="en-US" altLang="zh-CN" sz="1800" dirty="0" smtClean="0"/>
                        <a:t>x</a:t>
                      </a:r>
                      <a:endParaRPr lang="zh-CN" altLang="en-US" sz="1800" dirty="0"/>
                    </a:p>
                  </a:txBody>
                  <a:tcPr marL="91465" marR="91465" marT="45700" marB="45700" anchor="ctr"/>
                </a:tc>
                <a:tc>
                  <a:txBody>
                    <a:bodyPr/>
                    <a:lstStyle/>
                    <a:p>
                      <a:pPr algn="ctr"/>
                      <a:r>
                        <a:rPr lang="en-US" altLang="zh-CN" sz="1800" dirty="0" smtClean="0"/>
                        <a:t>00</a:t>
                      </a:r>
                      <a:endParaRPr lang="zh-CN" altLang="en-US" sz="1800" dirty="0"/>
                    </a:p>
                  </a:txBody>
                  <a:tcPr marL="91465" marR="91465" marT="45700" marB="45700" anchor="ctr"/>
                </a:tc>
              </a:tr>
              <a:tr h="370681">
                <a:tc>
                  <a:txBody>
                    <a:bodyPr/>
                    <a:lstStyle/>
                    <a:p>
                      <a:pPr algn="ctr"/>
                      <a:r>
                        <a:rPr lang="en-US" altLang="zh-CN" sz="1800" dirty="0" smtClean="0"/>
                        <a:t>u</a:t>
                      </a:r>
                      <a:endParaRPr lang="zh-CN" altLang="en-US" sz="1800" dirty="0"/>
                    </a:p>
                  </a:txBody>
                  <a:tcPr marL="91465" marR="91465" marT="45700" marB="45700" anchor="ctr"/>
                </a:tc>
                <a:tc>
                  <a:txBody>
                    <a:bodyPr/>
                    <a:lstStyle/>
                    <a:p>
                      <a:pPr algn="ctr"/>
                      <a:r>
                        <a:rPr lang="en-US" altLang="zh-CN" sz="1800" dirty="0" smtClean="0"/>
                        <a:t>01</a:t>
                      </a:r>
                      <a:endParaRPr lang="zh-CN" altLang="en-US" sz="1800" dirty="0"/>
                    </a:p>
                  </a:txBody>
                  <a:tcPr marL="91465" marR="91465" marT="45700" marB="45700" anchor="ctr"/>
                </a:tc>
              </a:tr>
              <a:tr h="370681">
                <a:tc>
                  <a:txBody>
                    <a:bodyPr/>
                    <a:lstStyle/>
                    <a:p>
                      <a:pPr algn="ctr"/>
                      <a:r>
                        <a:rPr lang="en-US" altLang="zh-CN" sz="1800" dirty="0" smtClean="0"/>
                        <a:t>z</a:t>
                      </a:r>
                      <a:endParaRPr lang="zh-CN" altLang="en-US" sz="1800" dirty="0"/>
                    </a:p>
                  </a:txBody>
                  <a:tcPr marL="91465" marR="91465" marT="45700" marB="45700" anchor="ctr"/>
                </a:tc>
                <a:tc>
                  <a:txBody>
                    <a:bodyPr/>
                    <a:lstStyle/>
                    <a:p>
                      <a:pPr algn="ctr"/>
                      <a:r>
                        <a:rPr lang="en-US" altLang="zh-CN" sz="1800" dirty="0" smtClean="0"/>
                        <a:t>001</a:t>
                      </a:r>
                      <a:endParaRPr lang="zh-CN" altLang="en-US" sz="1800" dirty="0"/>
                    </a:p>
                  </a:txBody>
                  <a:tcPr marL="91465" marR="91465" marT="45700" marB="45700" anchor="ctr"/>
                </a:tc>
              </a:tr>
            </a:tbl>
          </a:graphicData>
        </a:graphic>
      </p:graphicFrame>
      <p:pic>
        <p:nvPicPr>
          <p:cNvPr id="76821" name="Picture 5" descr="http://hiphotos.baidu.com/sannichen216/pic/item/3866dfceb8aa3812f8dc619e.jpg"/>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262813" y="4505325"/>
            <a:ext cx="47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29048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zh-CN" altLang="en-US" smtClean="0"/>
              <a:t>算法</a:t>
            </a:r>
          </a:p>
        </p:txBody>
      </p:sp>
      <p:sp>
        <p:nvSpPr>
          <p:cNvPr id="77827" name="Rectangle 3"/>
          <p:cNvSpPr>
            <a:spLocks noGrp="1" noChangeArrowheads="1"/>
          </p:cNvSpPr>
          <p:nvPr>
            <p:ph idx="1"/>
          </p:nvPr>
        </p:nvSpPr>
        <p:spPr/>
        <p:txBody>
          <a:bodyPr/>
          <a:lstStyle/>
          <a:p>
            <a:r>
              <a:rPr lang="zh-CN" altLang="en-US" dirty="0" smtClean="0"/>
              <a:t>扩充二叉树</a:t>
            </a:r>
          </a:p>
          <a:p>
            <a:pPr lvl="1"/>
            <a:r>
              <a:rPr lang="zh-CN" altLang="en-US" dirty="0" smtClean="0"/>
              <a:t>外部节点</a:t>
            </a:r>
            <a:r>
              <a:rPr lang="en-US" altLang="zh-CN" dirty="0" smtClean="0"/>
              <a:t>——</a:t>
            </a:r>
            <a:r>
              <a:rPr lang="zh-CN" altLang="en-US" dirty="0" smtClean="0"/>
              <a:t>符号，边</a:t>
            </a:r>
            <a:r>
              <a:rPr lang="en-US" altLang="zh-CN" dirty="0" smtClean="0"/>
              <a:t>——</a:t>
            </a:r>
            <a:r>
              <a:rPr lang="zh-CN" altLang="en-US" dirty="0" smtClean="0"/>
              <a:t>左标</a:t>
            </a:r>
            <a:r>
              <a:rPr lang="en-US" altLang="zh-CN" dirty="0" smtClean="0"/>
              <a:t>0</a:t>
            </a:r>
            <a:r>
              <a:rPr lang="zh-CN" altLang="en-US" dirty="0" smtClean="0"/>
              <a:t>，右标</a:t>
            </a:r>
            <a:r>
              <a:rPr lang="en-US" altLang="zh-CN" dirty="0" smtClean="0"/>
              <a:t>1</a:t>
            </a:r>
          </a:p>
          <a:p>
            <a:pPr lvl="1"/>
            <a:r>
              <a:rPr lang="zh-CN" altLang="en-US" dirty="0" smtClean="0"/>
              <a:t>根</a:t>
            </a:r>
            <a:r>
              <a:rPr lang="zh-CN" altLang="en-US" dirty="0" smtClean="0">
                <a:sym typeface="Wingdings" panose="05000000000000000000" pitchFamily="2" charset="2"/>
              </a:rPr>
              <a:t>外部节点路径</a:t>
            </a:r>
          </a:p>
          <a:p>
            <a:pPr lvl="1"/>
            <a:r>
              <a:rPr lang="zh-CN" altLang="en-US" dirty="0" smtClean="0">
                <a:sym typeface="Wingdings" panose="05000000000000000000" pitchFamily="2" charset="2"/>
              </a:rPr>
              <a:t>编码后长度</a:t>
            </a:r>
          </a:p>
          <a:p>
            <a:pPr lvl="2">
              <a:buFont typeface="Wingdings" panose="05000000000000000000" pitchFamily="2" charset="2"/>
              <a:buNone/>
            </a:pPr>
            <a:r>
              <a:rPr lang="en-US" altLang="zh-CN" sz="2800" dirty="0" smtClean="0">
                <a:sym typeface="Wingdings" panose="05000000000000000000" pitchFamily="2" charset="2"/>
              </a:rPr>
              <a:t>2*F(a)+ 3*F(b)+</a:t>
            </a:r>
            <a:br>
              <a:rPr lang="en-US" altLang="zh-CN" sz="2800" dirty="0" smtClean="0">
                <a:sym typeface="Wingdings" panose="05000000000000000000" pitchFamily="2" charset="2"/>
              </a:rPr>
            </a:br>
            <a:r>
              <a:rPr lang="en-US" altLang="zh-CN" sz="2800" dirty="0" smtClean="0">
                <a:sym typeface="Wingdings" panose="05000000000000000000" pitchFamily="2" charset="2"/>
              </a:rPr>
              <a:t>3*F(c)+3*F(d)+</a:t>
            </a:r>
            <a:br>
              <a:rPr lang="en-US" altLang="zh-CN" sz="2800" dirty="0" smtClean="0">
                <a:sym typeface="Wingdings" panose="05000000000000000000" pitchFamily="2" charset="2"/>
              </a:rPr>
            </a:br>
            <a:r>
              <a:rPr lang="en-US" altLang="zh-CN" sz="2800" dirty="0" smtClean="0">
                <a:sym typeface="Wingdings" panose="05000000000000000000" pitchFamily="2" charset="2"/>
              </a:rPr>
              <a:t>3*F(e)+ 2*F(f)</a:t>
            </a:r>
          </a:p>
        </p:txBody>
      </p:sp>
      <p:grpSp>
        <p:nvGrpSpPr>
          <p:cNvPr id="2" name="组合 1"/>
          <p:cNvGrpSpPr/>
          <p:nvPr/>
        </p:nvGrpSpPr>
        <p:grpSpPr>
          <a:xfrm>
            <a:off x="5270938" y="2925927"/>
            <a:ext cx="3409965" cy="2589744"/>
            <a:chOff x="5334000" y="2568575"/>
            <a:chExt cx="3409965" cy="2589744"/>
          </a:xfrm>
        </p:grpSpPr>
        <p:pic>
          <p:nvPicPr>
            <p:cNvPr id="77828" name="Picture 4" descr="C:\Documents and Settings\Administrator\My Documents\wg\数据结构\lecture\pictures\9\huffma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568575"/>
              <a:ext cx="3389708" cy="249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7141782" y="4694101"/>
              <a:ext cx="420414" cy="461665"/>
            </a:xfrm>
            <a:prstGeom prst="rect">
              <a:avLst/>
            </a:prstGeom>
            <a:solidFill>
              <a:schemeClr val="bg1"/>
            </a:solidFill>
            <a:ln w="12700">
              <a:solidFill>
                <a:schemeClr val="tx1"/>
              </a:solidFill>
            </a:ln>
          </p:spPr>
          <p:txBody>
            <a:bodyPr wrap="square" rtlCol="0">
              <a:spAutoFit/>
            </a:bodyPr>
            <a:lstStyle/>
            <a:p>
              <a:pPr algn="ctr"/>
              <a:r>
                <a:rPr lang="en-US" altLang="zh-CN" sz="2400" dirty="0" smtClean="0"/>
                <a:t>d</a:t>
              </a:r>
              <a:endParaRPr lang="zh-CN" altLang="en-US" sz="2400" dirty="0"/>
            </a:p>
          </p:txBody>
        </p:sp>
        <p:sp>
          <p:nvSpPr>
            <p:cNvPr id="6" name="文本框 5"/>
            <p:cNvSpPr txBox="1"/>
            <p:nvPr/>
          </p:nvSpPr>
          <p:spPr>
            <a:xfrm>
              <a:off x="6559443" y="4696654"/>
              <a:ext cx="420414" cy="461665"/>
            </a:xfrm>
            <a:prstGeom prst="rect">
              <a:avLst/>
            </a:prstGeom>
            <a:solidFill>
              <a:schemeClr val="bg1"/>
            </a:solidFill>
            <a:ln w="12700">
              <a:solidFill>
                <a:schemeClr val="tx1"/>
              </a:solidFill>
            </a:ln>
          </p:spPr>
          <p:txBody>
            <a:bodyPr wrap="square" rtlCol="0">
              <a:spAutoFit/>
            </a:bodyPr>
            <a:lstStyle/>
            <a:p>
              <a:pPr algn="ctr"/>
              <a:r>
                <a:rPr lang="en-US" altLang="zh-CN" sz="2400" dirty="0"/>
                <a:t>c</a:t>
              </a:r>
              <a:endParaRPr lang="zh-CN" altLang="en-US" sz="2400" dirty="0"/>
            </a:p>
          </p:txBody>
        </p:sp>
        <p:sp>
          <p:nvSpPr>
            <p:cNvPr id="7" name="文本框 6"/>
            <p:cNvSpPr txBox="1"/>
            <p:nvPr/>
          </p:nvSpPr>
          <p:spPr>
            <a:xfrm>
              <a:off x="6060968" y="4696654"/>
              <a:ext cx="420414" cy="461665"/>
            </a:xfrm>
            <a:prstGeom prst="rect">
              <a:avLst/>
            </a:prstGeom>
            <a:solidFill>
              <a:schemeClr val="bg1"/>
            </a:solidFill>
            <a:ln w="12700">
              <a:solidFill>
                <a:schemeClr val="tx1"/>
              </a:solidFill>
            </a:ln>
          </p:spPr>
          <p:txBody>
            <a:bodyPr wrap="square" rtlCol="0">
              <a:spAutoFit/>
            </a:bodyPr>
            <a:lstStyle/>
            <a:p>
              <a:pPr algn="ctr"/>
              <a:r>
                <a:rPr lang="en-US" altLang="zh-CN" sz="2400" dirty="0" smtClean="0"/>
                <a:t>b</a:t>
              </a:r>
              <a:endParaRPr lang="zh-CN" altLang="en-US" sz="2400" dirty="0"/>
            </a:p>
          </p:txBody>
        </p:sp>
        <p:sp>
          <p:nvSpPr>
            <p:cNvPr id="8" name="文本框 7"/>
            <p:cNvSpPr txBox="1"/>
            <p:nvPr/>
          </p:nvSpPr>
          <p:spPr>
            <a:xfrm>
              <a:off x="7671024" y="4694101"/>
              <a:ext cx="420414" cy="461665"/>
            </a:xfrm>
            <a:prstGeom prst="rect">
              <a:avLst/>
            </a:prstGeom>
            <a:solidFill>
              <a:schemeClr val="bg1"/>
            </a:solidFill>
            <a:ln w="12700">
              <a:solidFill>
                <a:schemeClr val="tx1"/>
              </a:solidFill>
            </a:ln>
          </p:spPr>
          <p:txBody>
            <a:bodyPr wrap="square" rtlCol="0">
              <a:spAutoFit/>
            </a:bodyPr>
            <a:lstStyle/>
            <a:p>
              <a:pPr algn="ctr"/>
              <a:r>
                <a:rPr lang="en-US" altLang="zh-CN" sz="2400" dirty="0" smtClean="0"/>
                <a:t>e</a:t>
              </a:r>
              <a:endParaRPr lang="zh-CN" altLang="en-US" sz="2400" dirty="0"/>
            </a:p>
          </p:txBody>
        </p:sp>
        <p:sp>
          <p:nvSpPr>
            <p:cNvPr id="9" name="文本框 8"/>
            <p:cNvSpPr txBox="1"/>
            <p:nvPr/>
          </p:nvSpPr>
          <p:spPr>
            <a:xfrm>
              <a:off x="5334000" y="4016099"/>
              <a:ext cx="420414" cy="461665"/>
            </a:xfrm>
            <a:prstGeom prst="rect">
              <a:avLst/>
            </a:prstGeom>
            <a:solidFill>
              <a:schemeClr val="bg1"/>
            </a:solidFill>
            <a:ln w="12700">
              <a:solidFill>
                <a:schemeClr val="tx1"/>
              </a:solidFill>
            </a:ln>
          </p:spPr>
          <p:txBody>
            <a:bodyPr wrap="square" rtlCol="0">
              <a:spAutoFit/>
            </a:bodyPr>
            <a:lstStyle/>
            <a:p>
              <a:pPr algn="ctr"/>
              <a:r>
                <a:rPr lang="en-US" altLang="zh-CN" sz="2400" dirty="0"/>
                <a:t>a</a:t>
              </a:r>
              <a:endParaRPr lang="zh-CN" altLang="en-US" sz="2400" dirty="0"/>
            </a:p>
          </p:txBody>
        </p:sp>
        <p:sp>
          <p:nvSpPr>
            <p:cNvPr id="10" name="文本框 9"/>
            <p:cNvSpPr txBox="1"/>
            <p:nvPr/>
          </p:nvSpPr>
          <p:spPr>
            <a:xfrm>
              <a:off x="8323551" y="4016099"/>
              <a:ext cx="420414" cy="461665"/>
            </a:xfrm>
            <a:prstGeom prst="rect">
              <a:avLst/>
            </a:prstGeom>
            <a:solidFill>
              <a:schemeClr val="bg1"/>
            </a:solidFill>
            <a:ln w="12700">
              <a:solidFill>
                <a:schemeClr val="tx1"/>
              </a:solidFill>
            </a:ln>
          </p:spPr>
          <p:txBody>
            <a:bodyPr wrap="square" rtlCol="0">
              <a:spAutoFit/>
            </a:bodyPr>
            <a:lstStyle/>
            <a:p>
              <a:pPr algn="ctr"/>
              <a:r>
                <a:rPr lang="en-US" altLang="zh-CN" sz="2400" dirty="0"/>
                <a:t>f</a:t>
              </a:r>
              <a:endParaRPr lang="zh-CN" altLang="en-US" sz="2400" dirty="0"/>
            </a:p>
          </p:txBody>
        </p:sp>
      </p:grpSp>
    </p:spTree>
    <p:extLst>
      <p:ext uri="{BB962C8B-B14F-4D97-AF65-F5344CB8AC3E}">
        <p14:creationId xmlns:p14="http://schemas.microsoft.com/office/powerpoint/2010/main" val="236733655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zh-CN" altLang="en-US" dirty="0" smtClean="0"/>
              <a:t>算法（续）</a:t>
            </a:r>
          </a:p>
        </p:txBody>
      </p:sp>
      <p:sp>
        <p:nvSpPr>
          <p:cNvPr id="2052" name="Rectangle 3"/>
          <p:cNvSpPr>
            <a:spLocks noGrp="1" noChangeArrowheads="1"/>
          </p:cNvSpPr>
          <p:nvPr>
            <p:ph idx="1"/>
          </p:nvPr>
        </p:nvSpPr>
        <p:spPr/>
        <p:txBody>
          <a:bodyPr/>
          <a:lstStyle/>
          <a:p>
            <a:pPr marL="609600" indent="-609600"/>
            <a:r>
              <a:rPr lang="zh-CN" altLang="en-US" dirty="0" smtClean="0"/>
              <a:t>扩充二叉树外部节点</a:t>
            </a:r>
            <a:r>
              <a:rPr lang="en-US" altLang="zh-CN" dirty="0" smtClean="0"/>
              <a:t>1, 2, ..., n</a:t>
            </a:r>
            <a:r>
              <a:rPr lang="zh-CN" altLang="en-US" dirty="0" smtClean="0"/>
              <a:t>，则压缩码长度为</a:t>
            </a:r>
            <a:r>
              <a:rPr lang="zh-CN" altLang="en-US" dirty="0" smtClean="0"/>
              <a:t>：</a:t>
            </a:r>
            <a:endParaRPr lang="en-US" altLang="zh-CN" dirty="0" smtClean="0"/>
          </a:p>
          <a:p>
            <a:pPr marL="609600" indent="-609600"/>
            <a:endParaRPr lang="en-US" altLang="zh-CN" dirty="0" smtClean="0"/>
          </a:p>
          <a:p>
            <a:pPr marL="609600" indent="-609600"/>
            <a:endParaRPr lang="zh-CN" altLang="en-US" dirty="0" smtClean="0"/>
          </a:p>
          <a:p>
            <a:pPr marL="609600" indent="-609600"/>
            <a:r>
              <a:rPr lang="en-US" altLang="zh-CN" dirty="0" smtClean="0"/>
              <a:t>L(</a:t>
            </a:r>
            <a:r>
              <a:rPr lang="en-US" altLang="zh-CN" dirty="0" err="1" smtClean="0"/>
              <a:t>i</a:t>
            </a:r>
            <a:r>
              <a:rPr lang="en-US" altLang="zh-CN" dirty="0" smtClean="0"/>
              <a:t>)</a:t>
            </a:r>
            <a:r>
              <a:rPr lang="zh-CN" altLang="en-US" dirty="0" smtClean="0"/>
              <a:t>：外部节点</a:t>
            </a:r>
            <a:r>
              <a:rPr lang="en-US" altLang="zh-CN" dirty="0" err="1" smtClean="0"/>
              <a:t>i</a:t>
            </a:r>
            <a:r>
              <a:rPr lang="zh-CN" altLang="en-US" dirty="0" smtClean="0"/>
              <a:t>的路径长度</a:t>
            </a:r>
          </a:p>
          <a:p>
            <a:pPr marL="609600" indent="-609600"/>
            <a:r>
              <a:rPr lang="en-US" altLang="zh-CN" dirty="0" smtClean="0"/>
              <a:t>WEP</a:t>
            </a:r>
            <a:r>
              <a:rPr lang="zh-CN" altLang="en-US" dirty="0" smtClean="0"/>
              <a:t>：加权外部路径长度</a:t>
            </a:r>
          </a:p>
          <a:p>
            <a:pPr marL="609600" indent="-609600"/>
            <a:r>
              <a:rPr lang="zh-CN" altLang="en-US" dirty="0" smtClean="0">
                <a:sym typeface="Wingdings" panose="05000000000000000000" pitchFamily="2" charset="2"/>
              </a:rPr>
              <a:t>霍夫曼树：</a:t>
            </a:r>
            <a:r>
              <a:rPr lang="zh-CN" altLang="en-US" dirty="0" smtClean="0"/>
              <a:t>最短压缩码</a:t>
            </a:r>
            <a:r>
              <a:rPr lang="zh-CN" altLang="en-US" dirty="0" smtClean="0">
                <a:sym typeface="Wingdings" panose="05000000000000000000" pitchFamily="2" charset="2"/>
              </a:rPr>
              <a:t></a:t>
            </a:r>
            <a:r>
              <a:rPr lang="en-US" altLang="zh-CN" dirty="0" smtClean="0">
                <a:sym typeface="Wingdings" panose="05000000000000000000" pitchFamily="2" charset="2"/>
              </a:rPr>
              <a:t>WEP</a:t>
            </a:r>
            <a:r>
              <a:rPr lang="zh-CN" altLang="en-US" dirty="0" smtClean="0">
                <a:sym typeface="Wingdings" panose="05000000000000000000" pitchFamily="2" charset="2"/>
              </a:rPr>
              <a:t>最小</a:t>
            </a:r>
          </a:p>
        </p:txBody>
      </p:sp>
      <p:graphicFrame>
        <p:nvGraphicFramePr>
          <p:cNvPr id="2050" name="Object 2"/>
          <p:cNvGraphicFramePr>
            <a:graphicFrameLocks noChangeAspect="1"/>
          </p:cNvGraphicFramePr>
          <p:nvPr>
            <p:extLst>
              <p:ext uri="{D42A27DB-BD31-4B8C-83A1-F6EECF244321}">
                <p14:modId xmlns:p14="http://schemas.microsoft.com/office/powerpoint/2010/main" val="2911414536"/>
              </p:ext>
            </p:extLst>
          </p:nvPr>
        </p:nvGraphicFramePr>
        <p:xfrm>
          <a:off x="2524125" y="2292350"/>
          <a:ext cx="4494213" cy="1271588"/>
        </p:xfrm>
        <a:graphic>
          <a:graphicData uri="http://schemas.openxmlformats.org/presentationml/2006/ole">
            <mc:AlternateContent xmlns:mc="http://schemas.openxmlformats.org/markup-compatibility/2006">
              <mc:Choice xmlns:v="urn:schemas-microsoft-com:vml" Requires="v">
                <p:oleObj spid="_x0000_s15370" name="公式" r:id="rId3" imgW="1574640" imgH="444240" progId="Equation.3">
                  <p:embed/>
                </p:oleObj>
              </mc:Choice>
              <mc:Fallback>
                <p:oleObj name="公式" r:id="rId3" imgW="1574640" imgH="444240" progId="Equation.3">
                  <p:embed/>
                  <p:pic>
                    <p:nvPicPr>
                      <p:cNvPr id="0" name=""/>
                      <p:cNvPicPr>
                        <a:picLocks noChangeAspect="1" noChangeArrowheads="1"/>
                      </p:cNvPicPr>
                      <p:nvPr/>
                    </p:nvPicPr>
                    <p:blipFill>
                      <a:blip r:embed="rId4"/>
                      <a:srcRect/>
                      <a:stretch>
                        <a:fillRect/>
                      </a:stretch>
                    </p:blipFill>
                    <p:spPr bwMode="auto">
                      <a:xfrm>
                        <a:off x="2524125" y="2292350"/>
                        <a:ext cx="4494213" cy="127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8326675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zh-CN" altLang="en-US" smtClean="0"/>
              <a:t>算法（续）</a:t>
            </a:r>
          </a:p>
        </p:txBody>
      </p:sp>
      <p:sp>
        <p:nvSpPr>
          <p:cNvPr id="78851" name="Rectangle 3"/>
          <p:cNvSpPr>
            <a:spLocks noGrp="1" noChangeArrowheads="1"/>
          </p:cNvSpPr>
          <p:nvPr>
            <p:ph idx="1"/>
          </p:nvPr>
        </p:nvSpPr>
        <p:spPr/>
        <p:txBody>
          <a:bodyPr/>
          <a:lstStyle/>
          <a:p>
            <a:pPr marL="609600" indent="-609600"/>
            <a:r>
              <a:rPr lang="zh-CN" altLang="en-US" smtClean="0">
                <a:sym typeface="Wingdings" panose="05000000000000000000" pitchFamily="2" charset="2"/>
              </a:rPr>
              <a:t>霍夫曼编码方法</a:t>
            </a:r>
          </a:p>
          <a:p>
            <a:pPr marL="990600" lvl="1" indent="-533400">
              <a:buFont typeface="Wingdings" panose="05000000000000000000" pitchFamily="2" charset="2"/>
              <a:buAutoNum type="arabicPeriod"/>
            </a:pPr>
            <a:r>
              <a:rPr lang="zh-CN" altLang="en-US" smtClean="0"/>
              <a:t>获取不同字符的频率</a:t>
            </a:r>
          </a:p>
          <a:p>
            <a:pPr marL="990600" lvl="1" indent="-533400">
              <a:buFont typeface="Wingdings" panose="05000000000000000000" pitchFamily="2" charset="2"/>
              <a:buAutoNum type="arabicPeriod"/>
            </a:pPr>
            <a:r>
              <a:rPr lang="zh-CN" altLang="en-US" smtClean="0"/>
              <a:t>构造霍夫曼树</a:t>
            </a:r>
          </a:p>
          <a:p>
            <a:pPr marL="990600" lvl="1" indent="-533400">
              <a:buFont typeface="Wingdings" panose="05000000000000000000" pitchFamily="2" charset="2"/>
              <a:buAutoNum type="arabicPeriod"/>
            </a:pPr>
            <a:r>
              <a:rPr lang="zh-CN" altLang="en-US" smtClean="0"/>
              <a:t>遍历根</a:t>
            </a:r>
            <a:r>
              <a:rPr lang="zh-CN" altLang="en-US" smtClean="0">
                <a:sym typeface="Wingdings" panose="05000000000000000000" pitchFamily="2" charset="2"/>
              </a:rPr>
              <a:t>到外部节点路径每个字符编码</a:t>
            </a:r>
          </a:p>
          <a:p>
            <a:pPr marL="990600" lvl="1" indent="-533400">
              <a:buFont typeface="Wingdings" panose="05000000000000000000" pitchFamily="2" charset="2"/>
              <a:buAutoNum type="arabicPeriod"/>
            </a:pPr>
            <a:r>
              <a:rPr lang="zh-CN" altLang="en-US" smtClean="0">
                <a:sym typeface="Wingdings" panose="05000000000000000000" pitchFamily="2" charset="2"/>
              </a:rPr>
              <a:t>用编码替换文本中的字符</a:t>
            </a:r>
            <a:endParaRPr lang="zh-CN" altLang="en-US" smtClean="0"/>
          </a:p>
        </p:txBody>
      </p:sp>
    </p:spTree>
    <p:extLst>
      <p:ext uri="{BB962C8B-B14F-4D97-AF65-F5344CB8AC3E}">
        <p14:creationId xmlns:p14="http://schemas.microsoft.com/office/powerpoint/2010/main" val="401249165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zh-CN" altLang="en-US" smtClean="0"/>
              <a:t>构造霍夫曼树</a:t>
            </a:r>
          </a:p>
        </p:txBody>
      </p:sp>
      <p:sp>
        <p:nvSpPr>
          <p:cNvPr id="79875" name="Text Box 7"/>
          <p:cNvSpPr txBox="1">
            <a:spLocks noChangeArrowheads="1"/>
          </p:cNvSpPr>
          <p:nvPr/>
        </p:nvSpPr>
        <p:spPr bwMode="ltGray">
          <a:xfrm>
            <a:off x="1828800" y="1600200"/>
            <a:ext cx="43434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solidFill>
                  <a:schemeClr val="hlink"/>
                </a:solidFill>
              </a:rPr>
              <a:t>初始：单节点二叉树集合</a:t>
            </a:r>
            <a:br>
              <a:rPr lang="zh-CN" altLang="en-US" sz="2800" dirty="0">
                <a:solidFill>
                  <a:schemeClr val="hlink"/>
                </a:solidFill>
              </a:rPr>
            </a:br>
            <a:r>
              <a:rPr lang="zh-CN" altLang="en-US" sz="2800" dirty="0">
                <a:solidFill>
                  <a:schemeClr val="hlink"/>
                </a:solidFill>
              </a:rPr>
              <a:t>树的权重</a:t>
            </a:r>
            <a:r>
              <a:rPr lang="en-US" altLang="zh-CN" sz="2800" dirty="0">
                <a:solidFill>
                  <a:schemeClr val="hlink"/>
                </a:solidFill>
              </a:rPr>
              <a:t>——</a:t>
            </a:r>
            <a:r>
              <a:rPr lang="zh-CN" altLang="en-US" sz="2800" dirty="0">
                <a:solidFill>
                  <a:schemeClr val="hlink"/>
                </a:solidFill>
              </a:rPr>
              <a:t>字符频率</a:t>
            </a:r>
          </a:p>
        </p:txBody>
      </p:sp>
      <p:pic>
        <p:nvPicPr>
          <p:cNvPr id="79876" name="Picture 14" descr="C:\Documents and Settings\Administrator\My Documents\wg\教学\数据结构\lecture\pictures\9\huffmantree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971800"/>
            <a:ext cx="6892925"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46994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smtClean="0"/>
              <a:t>构造霍夫曼树</a:t>
            </a:r>
          </a:p>
        </p:txBody>
      </p:sp>
      <p:sp>
        <p:nvSpPr>
          <p:cNvPr id="80899" name="Text Box 3"/>
          <p:cNvSpPr txBox="1">
            <a:spLocks noChangeArrowheads="1"/>
          </p:cNvSpPr>
          <p:nvPr/>
        </p:nvSpPr>
        <p:spPr bwMode="ltGray">
          <a:xfrm>
            <a:off x="2590800" y="2468563"/>
            <a:ext cx="434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solidFill>
                  <a:schemeClr val="hlink"/>
                </a:solidFill>
              </a:rPr>
              <a:t>重复，直至只剩一棵树</a:t>
            </a:r>
          </a:p>
        </p:txBody>
      </p:sp>
      <p:sp>
        <p:nvSpPr>
          <p:cNvPr id="80900" name="Text Box 6"/>
          <p:cNvSpPr txBox="1">
            <a:spLocks noChangeArrowheads="1"/>
          </p:cNvSpPr>
          <p:nvPr/>
        </p:nvSpPr>
        <p:spPr bwMode="ltGray">
          <a:xfrm>
            <a:off x="2590800" y="1371600"/>
            <a:ext cx="478746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solidFill>
                  <a:schemeClr val="hlink"/>
                </a:solidFill>
              </a:rPr>
              <a:t>选择两个</a:t>
            </a:r>
            <a:r>
              <a:rPr lang="en-US" altLang="zh-CN" sz="2800" dirty="0">
                <a:solidFill>
                  <a:schemeClr val="hlink"/>
                </a:solidFill>
              </a:rPr>
              <a:t>w</a:t>
            </a:r>
            <a:r>
              <a:rPr lang="zh-CN" altLang="en-US" sz="2800" dirty="0">
                <a:solidFill>
                  <a:schemeClr val="hlink"/>
                </a:solidFill>
              </a:rPr>
              <a:t>值最小的树合并，权重相加作为新的权重</a:t>
            </a:r>
            <a:endParaRPr lang="zh-CN" altLang="en-US" sz="2800" dirty="0">
              <a:solidFill>
                <a:schemeClr val="accent2"/>
              </a:solidFill>
              <a:ea typeface="黑体" panose="02010609060101010101" pitchFamily="49" charset="-122"/>
            </a:endParaRPr>
          </a:p>
        </p:txBody>
      </p:sp>
      <p:pic>
        <p:nvPicPr>
          <p:cNvPr id="80901" name="Picture 7" descr="C:\Documents and Settings\Administrator\My Documents\wg\教学\数据结构\lecture\pictures\9\huffmantree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134639"/>
            <a:ext cx="8305800"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8252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smtClean="0"/>
              <a:t>例：机器服务收费</a:t>
            </a:r>
            <a:r>
              <a:rPr lang="en-US" altLang="zh-CN" sz="2400" smtClean="0"/>
              <a:t>(</a:t>
            </a:r>
            <a:r>
              <a:rPr lang="zh-CN" altLang="en-US" sz="2400" smtClean="0"/>
              <a:t>天河一号、南开之星</a:t>
            </a:r>
            <a:r>
              <a:rPr lang="en-US" altLang="zh-CN" sz="2400" smtClean="0"/>
              <a:t>)</a:t>
            </a:r>
            <a:endParaRPr lang="zh-CN" altLang="en-US" sz="2400" smtClean="0"/>
          </a:p>
        </p:txBody>
      </p:sp>
      <p:sp>
        <p:nvSpPr>
          <p:cNvPr id="28675" name="Rectangle 3"/>
          <p:cNvSpPr>
            <a:spLocks noGrp="1" noChangeArrowheads="1"/>
          </p:cNvSpPr>
          <p:nvPr>
            <p:ph type="body" idx="1"/>
          </p:nvPr>
        </p:nvSpPr>
        <p:spPr/>
        <p:txBody>
          <a:bodyPr/>
          <a:lstStyle/>
          <a:p>
            <a:r>
              <a:rPr lang="zh-CN" altLang="en-US" smtClean="0"/>
              <a:t>用户付费相同，但所需服务时间不同</a:t>
            </a:r>
          </a:p>
          <a:p>
            <a:pPr lvl="1"/>
            <a:r>
              <a:rPr lang="zh-CN" altLang="en-US" smtClean="0"/>
              <a:t>用户</a:t>
            </a:r>
            <a:r>
              <a:rPr lang="zh-CN" altLang="en-US" smtClean="0">
                <a:sym typeface="Wingdings" panose="05000000000000000000" pitchFamily="2" charset="2"/>
              </a:rPr>
              <a:t></a:t>
            </a:r>
            <a:r>
              <a:rPr lang="zh-CN" altLang="en-US" smtClean="0"/>
              <a:t>最小优先队列，优先级</a:t>
            </a:r>
            <a:r>
              <a:rPr lang="en-US" altLang="zh-CN" smtClean="0"/>
              <a:t>——</a:t>
            </a:r>
            <a:r>
              <a:rPr lang="zh-CN" altLang="en-US" smtClean="0"/>
              <a:t>时间</a:t>
            </a:r>
          </a:p>
          <a:p>
            <a:pPr lvl="1"/>
            <a:r>
              <a:rPr lang="zh-CN" altLang="en-US" smtClean="0"/>
              <a:t>新用户</a:t>
            </a:r>
            <a:r>
              <a:rPr lang="zh-CN" altLang="en-US" smtClean="0">
                <a:sym typeface="Wingdings" panose="05000000000000000000" pitchFamily="2" charset="2"/>
              </a:rPr>
              <a:t></a:t>
            </a:r>
            <a:r>
              <a:rPr lang="zh-CN" altLang="en-US" smtClean="0"/>
              <a:t>加入优先队列</a:t>
            </a:r>
          </a:p>
          <a:p>
            <a:pPr lvl="1"/>
            <a:r>
              <a:rPr lang="zh-CN" altLang="en-US" smtClean="0"/>
              <a:t>最大收益：机器可用</a:t>
            </a:r>
            <a:r>
              <a:rPr lang="zh-CN" altLang="en-US" smtClean="0">
                <a:sym typeface="Wingdings" panose="05000000000000000000" pitchFamily="2" charset="2"/>
              </a:rPr>
              <a:t></a:t>
            </a:r>
            <a:r>
              <a:rPr lang="zh-CN" altLang="en-US" smtClean="0"/>
              <a:t>最少服务时间用户获得服务</a:t>
            </a:r>
          </a:p>
          <a:p>
            <a:r>
              <a:rPr lang="zh-CN" altLang="en-US" smtClean="0"/>
              <a:t>用户所需时间相同，愿意支付费用不同</a:t>
            </a:r>
          </a:p>
          <a:p>
            <a:pPr lvl="1"/>
            <a:r>
              <a:rPr lang="zh-CN" altLang="en-US" smtClean="0"/>
              <a:t>支付费用作为优先级</a:t>
            </a:r>
          </a:p>
          <a:p>
            <a:pPr lvl="1"/>
            <a:r>
              <a:rPr lang="zh-CN" altLang="en-US" smtClean="0"/>
              <a:t>机器可用</a:t>
            </a:r>
            <a:r>
              <a:rPr lang="zh-CN" altLang="en-US" smtClean="0">
                <a:sym typeface="Wingdings" panose="05000000000000000000" pitchFamily="2" charset="2"/>
              </a:rPr>
              <a:t></a:t>
            </a:r>
            <a:r>
              <a:rPr lang="zh-CN" altLang="en-US" smtClean="0"/>
              <a:t>交费最多的用户最先得到服务</a:t>
            </a:r>
          </a:p>
        </p:txBody>
      </p:sp>
    </p:spTree>
    <p:extLst>
      <p:ext uri="{BB962C8B-B14F-4D97-AF65-F5344CB8AC3E}">
        <p14:creationId xmlns:p14="http://schemas.microsoft.com/office/powerpoint/2010/main" val="19718497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CN" altLang="en-US" smtClean="0"/>
              <a:t>构造霍夫曼树</a:t>
            </a:r>
          </a:p>
        </p:txBody>
      </p:sp>
      <p:pic>
        <p:nvPicPr>
          <p:cNvPr id="81923" name="Picture 7" descr="C:\Documents and Settings\Administrator\My Documents\wg\教学\数据结构\lecture\pictures\9\huffman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05000"/>
            <a:ext cx="8763000" cy="260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6978078" y="3580004"/>
            <a:ext cx="420414" cy="461665"/>
          </a:xfrm>
          <a:prstGeom prst="rect">
            <a:avLst/>
          </a:prstGeom>
          <a:solidFill>
            <a:schemeClr val="bg1"/>
          </a:solidFill>
          <a:ln w="12700">
            <a:solidFill>
              <a:schemeClr val="tx1"/>
            </a:solidFill>
          </a:ln>
        </p:spPr>
        <p:txBody>
          <a:bodyPr wrap="square" rtlCol="0">
            <a:spAutoFit/>
          </a:bodyPr>
          <a:lstStyle/>
          <a:p>
            <a:pPr algn="ctr"/>
            <a:r>
              <a:rPr lang="en-US" altLang="zh-CN" sz="2400" dirty="0" smtClean="0"/>
              <a:t>d</a:t>
            </a:r>
            <a:endParaRPr lang="zh-CN" altLang="en-US" sz="2400" dirty="0"/>
          </a:p>
        </p:txBody>
      </p:sp>
      <p:sp>
        <p:nvSpPr>
          <p:cNvPr id="7" name="文本框 6"/>
          <p:cNvSpPr txBox="1"/>
          <p:nvPr/>
        </p:nvSpPr>
        <p:spPr>
          <a:xfrm>
            <a:off x="6389832" y="3580004"/>
            <a:ext cx="420414" cy="461665"/>
          </a:xfrm>
          <a:prstGeom prst="rect">
            <a:avLst/>
          </a:prstGeom>
          <a:solidFill>
            <a:schemeClr val="bg1"/>
          </a:solidFill>
          <a:ln w="12700">
            <a:solidFill>
              <a:schemeClr val="tx1"/>
            </a:solidFill>
          </a:ln>
        </p:spPr>
        <p:txBody>
          <a:bodyPr wrap="square" rtlCol="0">
            <a:spAutoFit/>
          </a:bodyPr>
          <a:lstStyle/>
          <a:p>
            <a:pPr algn="ctr"/>
            <a:r>
              <a:rPr lang="en-US" altLang="zh-CN" sz="2400" dirty="0"/>
              <a:t>c</a:t>
            </a:r>
            <a:endParaRPr lang="zh-CN" altLang="en-US" sz="2400" dirty="0"/>
          </a:p>
        </p:txBody>
      </p:sp>
      <p:sp>
        <p:nvSpPr>
          <p:cNvPr id="8" name="文本框 7"/>
          <p:cNvSpPr txBox="1"/>
          <p:nvPr/>
        </p:nvSpPr>
        <p:spPr>
          <a:xfrm>
            <a:off x="5801586" y="3580004"/>
            <a:ext cx="420414" cy="461665"/>
          </a:xfrm>
          <a:prstGeom prst="rect">
            <a:avLst/>
          </a:prstGeom>
          <a:solidFill>
            <a:schemeClr val="bg1"/>
          </a:solidFill>
          <a:ln w="12700">
            <a:solidFill>
              <a:schemeClr val="tx1"/>
            </a:solidFill>
          </a:ln>
        </p:spPr>
        <p:txBody>
          <a:bodyPr wrap="square" rtlCol="0">
            <a:spAutoFit/>
          </a:bodyPr>
          <a:lstStyle/>
          <a:p>
            <a:pPr algn="ctr"/>
            <a:r>
              <a:rPr lang="en-US" altLang="zh-CN" sz="2400" dirty="0" smtClean="0"/>
              <a:t>b</a:t>
            </a:r>
            <a:endParaRPr lang="zh-CN" altLang="en-US" sz="2400" dirty="0"/>
          </a:p>
        </p:txBody>
      </p:sp>
      <p:sp>
        <p:nvSpPr>
          <p:cNvPr id="9" name="文本框 8"/>
          <p:cNvSpPr txBox="1"/>
          <p:nvPr/>
        </p:nvSpPr>
        <p:spPr>
          <a:xfrm>
            <a:off x="7566324" y="3580004"/>
            <a:ext cx="420414" cy="461665"/>
          </a:xfrm>
          <a:prstGeom prst="rect">
            <a:avLst/>
          </a:prstGeom>
          <a:solidFill>
            <a:schemeClr val="bg1"/>
          </a:solidFill>
          <a:ln w="12700">
            <a:solidFill>
              <a:schemeClr val="tx1"/>
            </a:solidFill>
          </a:ln>
        </p:spPr>
        <p:txBody>
          <a:bodyPr wrap="square" rtlCol="0">
            <a:spAutoFit/>
          </a:bodyPr>
          <a:lstStyle/>
          <a:p>
            <a:pPr algn="ctr"/>
            <a:r>
              <a:rPr lang="en-US" altLang="zh-CN" sz="2400" dirty="0" smtClean="0"/>
              <a:t>e</a:t>
            </a:r>
            <a:endParaRPr lang="zh-CN" altLang="en-US" sz="2400" dirty="0"/>
          </a:p>
        </p:txBody>
      </p:sp>
      <p:sp>
        <p:nvSpPr>
          <p:cNvPr id="10" name="文本框 9"/>
          <p:cNvSpPr txBox="1"/>
          <p:nvPr/>
        </p:nvSpPr>
        <p:spPr>
          <a:xfrm>
            <a:off x="4874157" y="2765368"/>
            <a:ext cx="420414" cy="461665"/>
          </a:xfrm>
          <a:prstGeom prst="rect">
            <a:avLst/>
          </a:prstGeom>
          <a:solidFill>
            <a:schemeClr val="bg1"/>
          </a:solidFill>
          <a:ln w="12700">
            <a:solidFill>
              <a:schemeClr val="tx1"/>
            </a:solidFill>
          </a:ln>
        </p:spPr>
        <p:txBody>
          <a:bodyPr wrap="square" rtlCol="0">
            <a:spAutoFit/>
          </a:bodyPr>
          <a:lstStyle/>
          <a:p>
            <a:pPr algn="ctr"/>
            <a:r>
              <a:rPr lang="en-US" altLang="zh-CN" sz="2400" dirty="0"/>
              <a:t>a</a:t>
            </a:r>
            <a:endParaRPr lang="zh-CN" altLang="en-US" sz="2400" dirty="0"/>
          </a:p>
        </p:txBody>
      </p:sp>
      <p:sp>
        <p:nvSpPr>
          <p:cNvPr id="11" name="文本框 10"/>
          <p:cNvSpPr txBox="1"/>
          <p:nvPr/>
        </p:nvSpPr>
        <p:spPr>
          <a:xfrm>
            <a:off x="8494986" y="2765368"/>
            <a:ext cx="420414" cy="461665"/>
          </a:xfrm>
          <a:prstGeom prst="rect">
            <a:avLst/>
          </a:prstGeom>
          <a:solidFill>
            <a:schemeClr val="bg1"/>
          </a:solidFill>
          <a:ln w="12700">
            <a:solidFill>
              <a:schemeClr val="tx1"/>
            </a:solidFill>
          </a:ln>
        </p:spPr>
        <p:txBody>
          <a:bodyPr wrap="square" rtlCol="0">
            <a:spAutoFit/>
          </a:bodyPr>
          <a:lstStyle/>
          <a:p>
            <a:pPr algn="ctr"/>
            <a:r>
              <a:rPr lang="en-US" altLang="zh-CN" sz="2400" dirty="0"/>
              <a:t>f</a:t>
            </a:r>
            <a:endParaRPr lang="zh-CN" altLang="en-US" sz="2400" dirty="0"/>
          </a:p>
        </p:txBody>
      </p:sp>
      <p:sp>
        <p:nvSpPr>
          <p:cNvPr id="12" name="文本框 11"/>
          <p:cNvSpPr txBox="1"/>
          <p:nvPr/>
        </p:nvSpPr>
        <p:spPr>
          <a:xfrm>
            <a:off x="2273278" y="3596607"/>
            <a:ext cx="420414" cy="461665"/>
          </a:xfrm>
          <a:prstGeom prst="rect">
            <a:avLst/>
          </a:prstGeom>
          <a:solidFill>
            <a:schemeClr val="bg1"/>
          </a:solidFill>
          <a:ln w="12700">
            <a:solidFill>
              <a:schemeClr val="tx1"/>
            </a:solidFill>
          </a:ln>
        </p:spPr>
        <p:txBody>
          <a:bodyPr wrap="square" rtlCol="0">
            <a:spAutoFit/>
          </a:bodyPr>
          <a:lstStyle/>
          <a:p>
            <a:pPr algn="ctr"/>
            <a:r>
              <a:rPr lang="en-US" altLang="zh-CN" sz="2400" dirty="0" smtClean="0"/>
              <a:t>d</a:t>
            </a:r>
            <a:endParaRPr lang="zh-CN" altLang="en-US" sz="2400" dirty="0"/>
          </a:p>
        </p:txBody>
      </p:sp>
      <p:sp>
        <p:nvSpPr>
          <p:cNvPr id="13" name="文本框 12"/>
          <p:cNvSpPr txBox="1"/>
          <p:nvPr/>
        </p:nvSpPr>
        <p:spPr>
          <a:xfrm>
            <a:off x="1685032" y="3596607"/>
            <a:ext cx="420414" cy="461665"/>
          </a:xfrm>
          <a:prstGeom prst="rect">
            <a:avLst/>
          </a:prstGeom>
          <a:solidFill>
            <a:schemeClr val="bg1"/>
          </a:solidFill>
          <a:ln w="12700">
            <a:solidFill>
              <a:schemeClr val="tx1"/>
            </a:solidFill>
          </a:ln>
        </p:spPr>
        <p:txBody>
          <a:bodyPr wrap="square" rtlCol="0">
            <a:spAutoFit/>
          </a:bodyPr>
          <a:lstStyle/>
          <a:p>
            <a:pPr algn="ctr"/>
            <a:r>
              <a:rPr lang="en-US" altLang="zh-CN" sz="2400" dirty="0"/>
              <a:t>c</a:t>
            </a:r>
            <a:endParaRPr lang="zh-CN" altLang="en-US" sz="2400" dirty="0"/>
          </a:p>
        </p:txBody>
      </p:sp>
      <p:sp>
        <p:nvSpPr>
          <p:cNvPr id="14" name="文本框 13"/>
          <p:cNvSpPr txBox="1"/>
          <p:nvPr/>
        </p:nvSpPr>
        <p:spPr>
          <a:xfrm>
            <a:off x="1096786" y="3596607"/>
            <a:ext cx="420414" cy="461665"/>
          </a:xfrm>
          <a:prstGeom prst="rect">
            <a:avLst/>
          </a:prstGeom>
          <a:solidFill>
            <a:schemeClr val="bg1"/>
          </a:solidFill>
          <a:ln w="12700">
            <a:solidFill>
              <a:schemeClr val="tx1"/>
            </a:solidFill>
          </a:ln>
        </p:spPr>
        <p:txBody>
          <a:bodyPr wrap="square" rtlCol="0">
            <a:spAutoFit/>
          </a:bodyPr>
          <a:lstStyle/>
          <a:p>
            <a:pPr algn="ctr"/>
            <a:r>
              <a:rPr lang="en-US" altLang="zh-CN" sz="2400" dirty="0" smtClean="0"/>
              <a:t>b</a:t>
            </a:r>
            <a:endParaRPr lang="zh-CN" altLang="en-US" sz="2400" dirty="0"/>
          </a:p>
        </p:txBody>
      </p:sp>
      <p:sp>
        <p:nvSpPr>
          <p:cNvPr id="15" name="文本框 14"/>
          <p:cNvSpPr txBox="1"/>
          <p:nvPr/>
        </p:nvSpPr>
        <p:spPr>
          <a:xfrm>
            <a:off x="2861524" y="3596607"/>
            <a:ext cx="420414" cy="461665"/>
          </a:xfrm>
          <a:prstGeom prst="rect">
            <a:avLst/>
          </a:prstGeom>
          <a:solidFill>
            <a:schemeClr val="bg1"/>
          </a:solidFill>
          <a:ln w="12700">
            <a:solidFill>
              <a:schemeClr val="tx1"/>
            </a:solidFill>
          </a:ln>
        </p:spPr>
        <p:txBody>
          <a:bodyPr wrap="square" rtlCol="0">
            <a:spAutoFit/>
          </a:bodyPr>
          <a:lstStyle/>
          <a:p>
            <a:pPr algn="ctr"/>
            <a:r>
              <a:rPr lang="en-US" altLang="zh-CN" sz="2400" dirty="0" smtClean="0"/>
              <a:t>e</a:t>
            </a:r>
            <a:endParaRPr lang="zh-CN" altLang="en-US" sz="2400" dirty="0"/>
          </a:p>
        </p:txBody>
      </p:sp>
      <p:sp>
        <p:nvSpPr>
          <p:cNvPr id="16" name="文本框 15"/>
          <p:cNvSpPr txBox="1"/>
          <p:nvPr/>
        </p:nvSpPr>
        <p:spPr>
          <a:xfrm>
            <a:off x="169357" y="2781971"/>
            <a:ext cx="420414" cy="461665"/>
          </a:xfrm>
          <a:prstGeom prst="rect">
            <a:avLst/>
          </a:prstGeom>
          <a:solidFill>
            <a:schemeClr val="bg1"/>
          </a:solidFill>
          <a:ln w="12700">
            <a:solidFill>
              <a:schemeClr val="tx1"/>
            </a:solidFill>
          </a:ln>
        </p:spPr>
        <p:txBody>
          <a:bodyPr wrap="square" rtlCol="0">
            <a:spAutoFit/>
          </a:bodyPr>
          <a:lstStyle/>
          <a:p>
            <a:pPr algn="ctr"/>
            <a:r>
              <a:rPr lang="en-US" altLang="zh-CN" sz="2400" dirty="0"/>
              <a:t>a</a:t>
            </a:r>
            <a:endParaRPr lang="zh-CN" altLang="en-US" sz="2400" dirty="0"/>
          </a:p>
        </p:txBody>
      </p:sp>
      <p:sp>
        <p:nvSpPr>
          <p:cNvPr id="17" name="文本框 16"/>
          <p:cNvSpPr txBox="1"/>
          <p:nvPr/>
        </p:nvSpPr>
        <p:spPr>
          <a:xfrm>
            <a:off x="3470206" y="3580003"/>
            <a:ext cx="420414" cy="461665"/>
          </a:xfrm>
          <a:prstGeom prst="rect">
            <a:avLst/>
          </a:prstGeom>
          <a:solidFill>
            <a:schemeClr val="bg1"/>
          </a:solidFill>
          <a:ln w="12700">
            <a:solidFill>
              <a:schemeClr val="tx1"/>
            </a:solidFill>
          </a:ln>
        </p:spPr>
        <p:txBody>
          <a:bodyPr wrap="square" rtlCol="0">
            <a:spAutoFit/>
          </a:bodyPr>
          <a:lstStyle/>
          <a:p>
            <a:pPr algn="ctr"/>
            <a:r>
              <a:rPr lang="en-US" altLang="zh-CN" sz="2400" dirty="0"/>
              <a:t>f</a:t>
            </a:r>
            <a:endParaRPr lang="zh-CN" altLang="en-US" sz="2400" dirty="0"/>
          </a:p>
        </p:txBody>
      </p:sp>
    </p:spTree>
    <p:extLst>
      <p:ext uri="{BB962C8B-B14F-4D97-AF65-F5344CB8AC3E}">
        <p14:creationId xmlns:p14="http://schemas.microsoft.com/office/powerpoint/2010/main" val="173813240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zh-CN" smtClean="0"/>
              <a:t>Huffman</a:t>
            </a:r>
            <a:r>
              <a:rPr lang="zh-CN" altLang="en-US" smtClean="0"/>
              <a:t>类</a:t>
            </a:r>
          </a:p>
        </p:txBody>
      </p:sp>
      <p:sp>
        <p:nvSpPr>
          <p:cNvPr id="82947" name="Rectangle 3"/>
          <p:cNvSpPr>
            <a:spLocks noGrp="1" noChangeArrowheads="1"/>
          </p:cNvSpPr>
          <p:nvPr>
            <p:ph type="body" idx="1"/>
          </p:nvPr>
        </p:nvSpPr>
        <p:spPr/>
        <p:txBody>
          <a:bodyPr/>
          <a:lstStyle/>
          <a:p>
            <a:pPr>
              <a:lnSpc>
                <a:spcPct val="90000"/>
              </a:lnSpc>
              <a:buClrTx/>
              <a:buFontTx/>
              <a:buNone/>
            </a:pPr>
            <a:r>
              <a:rPr lang="en-US" altLang="zh-CN" sz="2400" smtClean="0">
                <a:solidFill>
                  <a:srgbClr val="0000FF"/>
                </a:solidFill>
                <a:latin typeface="Tahoma" panose="020B0604030504040204" pitchFamily="34" charset="0"/>
              </a:rPr>
              <a:t>template&lt;class T&gt;</a:t>
            </a:r>
          </a:p>
          <a:p>
            <a:pPr>
              <a:lnSpc>
                <a:spcPct val="90000"/>
              </a:lnSpc>
              <a:buClrTx/>
              <a:buFontTx/>
              <a:buNone/>
            </a:pPr>
            <a:r>
              <a:rPr lang="en-US" altLang="zh-CN" sz="2400" smtClean="0">
                <a:solidFill>
                  <a:srgbClr val="0000FF"/>
                </a:solidFill>
                <a:latin typeface="Tahoma" panose="020B0604030504040204" pitchFamily="34" charset="0"/>
              </a:rPr>
              <a:t>class  Huffman {</a:t>
            </a:r>
          </a:p>
          <a:p>
            <a:pPr>
              <a:lnSpc>
                <a:spcPct val="90000"/>
              </a:lnSpc>
              <a:buClrTx/>
              <a:buFontTx/>
              <a:buNone/>
            </a:pPr>
            <a:r>
              <a:rPr lang="en-US" altLang="zh-CN" sz="2400" smtClean="0">
                <a:solidFill>
                  <a:srgbClr val="0000FF"/>
                </a:solidFill>
                <a:latin typeface="Tahoma" panose="020B0604030504040204" pitchFamily="34" charset="0"/>
              </a:rPr>
              <a:t>   friend BinaryTree&lt;int&gt; HuffmanTree(T [], int);</a:t>
            </a:r>
          </a:p>
          <a:p>
            <a:pPr>
              <a:lnSpc>
                <a:spcPct val="90000"/>
              </a:lnSpc>
              <a:buClrTx/>
              <a:buFontTx/>
              <a:buNone/>
            </a:pPr>
            <a:r>
              <a:rPr lang="en-US" altLang="zh-CN" sz="2400" smtClean="0">
                <a:solidFill>
                  <a:srgbClr val="0000FF"/>
                </a:solidFill>
                <a:latin typeface="Tahoma" panose="020B0604030504040204" pitchFamily="34" charset="0"/>
              </a:rPr>
              <a:t>   public:</a:t>
            </a:r>
          </a:p>
          <a:p>
            <a:pPr>
              <a:lnSpc>
                <a:spcPct val="90000"/>
              </a:lnSpc>
              <a:buClrTx/>
              <a:buFontTx/>
              <a:buNone/>
            </a:pPr>
            <a:r>
              <a:rPr lang="en-US" altLang="zh-CN" sz="2400" smtClean="0">
                <a:solidFill>
                  <a:srgbClr val="0000FF"/>
                </a:solidFill>
                <a:latin typeface="Tahoma" panose="020B0604030504040204" pitchFamily="34" charset="0"/>
              </a:rPr>
              <a:t>      operator T () const {return weight;}</a:t>
            </a:r>
          </a:p>
          <a:p>
            <a:pPr>
              <a:lnSpc>
                <a:spcPct val="90000"/>
              </a:lnSpc>
              <a:buClrTx/>
              <a:buFontTx/>
              <a:buNone/>
            </a:pPr>
            <a:r>
              <a:rPr lang="en-US" altLang="zh-CN" sz="2400" smtClean="0">
                <a:solidFill>
                  <a:srgbClr val="0000FF"/>
                </a:solidFill>
                <a:latin typeface="Tahoma" panose="020B0604030504040204" pitchFamily="34" charset="0"/>
              </a:rPr>
              <a:t>   private:</a:t>
            </a:r>
          </a:p>
          <a:p>
            <a:pPr>
              <a:lnSpc>
                <a:spcPct val="90000"/>
              </a:lnSpc>
              <a:buClrTx/>
              <a:buFontTx/>
              <a:buNone/>
            </a:pPr>
            <a:r>
              <a:rPr lang="en-US" altLang="zh-CN" sz="2400" smtClean="0">
                <a:solidFill>
                  <a:srgbClr val="0000FF"/>
                </a:solidFill>
                <a:latin typeface="Tahoma" panose="020B0604030504040204" pitchFamily="34" charset="0"/>
              </a:rPr>
              <a:t>      BinaryTree&lt;int&gt; tree;</a:t>
            </a:r>
          </a:p>
          <a:p>
            <a:pPr>
              <a:lnSpc>
                <a:spcPct val="90000"/>
              </a:lnSpc>
              <a:buClrTx/>
              <a:buFontTx/>
              <a:buNone/>
            </a:pPr>
            <a:r>
              <a:rPr lang="en-US" altLang="zh-CN" sz="2400" smtClean="0">
                <a:solidFill>
                  <a:srgbClr val="0000FF"/>
                </a:solidFill>
                <a:latin typeface="Tahoma" panose="020B0604030504040204" pitchFamily="34" charset="0"/>
              </a:rPr>
              <a:t>      T weight;</a:t>
            </a:r>
          </a:p>
          <a:p>
            <a:pPr>
              <a:lnSpc>
                <a:spcPct val="90000"/>
              </a:lnSpc>
              <a:buClrTx/>
              <a:buFontTx/>
              <a:buNone/>
            </a:pPr>
            <a:r>
              <a:rPr lang="en-US" altLang="zh-CN" sz="2400" smtClean="0">
                <a:solidFill>
                  <a:srgbClr val="0000FF"/>
                </a:solidFill>
                <a:latin typeface="Tahoma" panose="020B0604030504040204" pitchFamily="34" charset="0"/>
              </a:rPr>
              <a:t>};</a:t>
            </a:r>
            <a:endParaRPr lang="en-US" altLang="zh-CN" smtClean="0"/>
          </a:p>
        </p:txBody>
      </p:sp>
    </p:spTree>
    <p:extLst>
      <p:ext uri="{BB962C8B-B14F-4D97-AF65-F5344CB8AC3E}">
        <p14:creationId xmlns:p14="http://schemas.microsoft.com/office/powerpoint/2010/main" val="286642241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zh-CN" altLang="en-US" smtClean="0"/>
              <a:t>霍夫曼树构造函数</a:t>
            </a:r>
          </a:p>
        </p:txBody>
      </p:sp>
      <p:sp>
        <p:nvSpPr>
          <p:cNvPr id="83971" name="Rectangle 3"/>
          <p:cNvSpPr>
            <a:spLocks noGrp="1" noChangeArrowheads="1"/>
          </p:cNvSpPr>
          <p:nvPr>
            <p:ph type="body" idx="1"/>
          </p:nvPr>
        </p:nvSpPr>
        <p:spPr/>
        <p:txBody>
          <a:bodyPr>
            <a:normAutofit lnSpcReduction="10000"/>
          </a:bodyPr>
          <a:lstStyle/>
          <a:p>
            <a:pPr>
              <a:lnSpc>
                <a:spcPct val="90000"/>
              </a:lnSpc>
              <a:spcBef>
                <a:spcPct val="10000"/>
              </a:spcBef>
              <a:buClrTx/>
              <a:buFontTx/>
              <a:buNone/>
            </a:pPr>
            <a:r>
              <a:rPr lang="en-US" altLang="zh-CN" sz="2000" smtClean="0">
                <a:solidFill>
                  <a:srgbClr val="0000FF"/>
                </a:solidFill>
                <a:latin typeface="Tahoma" panose="020B0604030504040204" pitchFamily="34" charset="0"/>
              </a:rPr>
              <a:t>template &lt;class T&gt;</a:t>
            </a:r>
          </a:p>
          <a:p>
            <a:pPr>
              <a:lnSpc>
                <a:spcPct val="90000"/>
              </a:lnSpc>
              <a:spcBef>
                <a:spcPct val="10000"/>
              </a:spcBef>
              <a:buClrTx/>
              <a:buFontTx/>
              <a:buNone/>
            </a:pPr>
            <a:r>
              <a:rPr lang="en-US" altLang="zh-CN" sz="2000" smtClean="0">
                <a:solidFill>
                  <a:srgbClr val="0000FF"/>
                </a:solidFill>
                <a:latin typeface="Tahoma" panose="020B0604030504040204" pitchFamily="34" charset="0"/>
              </a:rPr>
              <a:t>BinaryTree&lt;int&gt; HuffmanTree(T a[], int n)</a:t>
            </a:r>
          </a:p>
          <a:p>
            <a:pPr>
              <a:lnSpc>
                <a:spcPct val="90000"/>
              </a:lnSpc>
              <a:spcBef>
                <a:spcPct val="10000"/>
              </a:spcBef>
              <a:buClrTx/>
              <a:buFontTx/>
              <a:buNone/>
            </a:pPr>
            <a:r>
              <a:rPr lang="en-US" altLang="zh-CN" sz="2000" smtClean="0">
                <a:solidFill>
                  <a:srgbClr val="0000FF"/>
                </a:solidFill>
                <a:latin typeface="Tahoma" panose="020B0604030504040204" pitchFamily="34" charset="0"/>
              </a:rPr>
              <a:t>{</a:t>
            </a:r>
            <a:r>
              <a:rPr lang="en-US" altLang="zh-CN" sz="2000" smtClean="0">
                <a:solidFill>
                  <a:srgbClr val="008000"/>
                </a:solidFill>
                <a:latin typeface="Tahoma" panose="020B0604030504040204" pitchFamily="34" charset="0"/>
              </a:rPr>
              <a:t>// Generate Huffman tree with weights a[1:n].</a:t>
            </a:r>
          </a:p>
          <a:p>
            <a:pPr>
              <a:lnSpc>
                <a:spcPct val="90000"/>
              </a:lnSpc>
              <a:spcBef>
                <a:spcPct val="10000"/>
              </a:spcBef>
              <a:buClrTx/>
              <a:buFontTx/>
              <a:buNone/>
            </a:pPr>
            <a:r>
              <a:rPr lang="en-US" altLang="zh-CN" sz="2000" smtClean="0">
                <a:solidFill>
                  <a:srgbClr val="008000"/>
                </a:solidFill>
                <a:latin typeface="Tahoma" panose="020B0604030504040204" pitchFamily="34" charset="0"/>
              </a:rPr>
              <a:t>   // create an array of single node trees</a:t>
            </a:r>
          </a:p>
          <a:p>
            <a:pPr>
              <a:lnSpc>
                <a:spcPct val="90000"/>
              </a:lnSpc>
              <a:spcBef>
                <a:spcPct val="10000"/>
              </a:spcBef>
              <a:buClrTx/>
              <a:buFontTx/>
              <a:buNone/>
            </a:pPr>
            <a:r>
              <a:rPr lang="en-US" altLang="zh-CN" sz="2000" smtClean="0">
                <a:solidFill>
                  <a:srgbClr val="0000FF"/>
                </a:solidFill>
                <a:latin typeface="Tahoma" panose="020B0604030504040204" pitchFamily="34" charset="0"/>
              </a:rPr>
              <a:t>   Huffman&lt;T&gt; *w =</a:t>
            </a: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new Huffman&lt;T&gt; [n+1];</a:t>
            </a:r>
          </a:p>
          <a:p>
            <a:pPr>
              <a:lnSpc>
                <a:spcPct val="90000"/>
              </a:lnSpc>
              <a:spcBef>
                <a:spcPct val="10000"/>
              </a:spcBef>
              <a:buClrTx/>
              <a:buFontTx/>
              <a:buNone/>
            </a:pPr>
            <a:r>
              <a:rPr lang="en-US" altLang="zh-CN" sz="2000" smtClean="0">
                <a:solidFill>
                  <a:srgbClr val="0000FF"/>
                </a:solidFill>
                <a:latin typeface="Tahoma" panose="020B0604030504040204" pitchFamily="34" charset="0"/>
              </a:rPr>
              <a:t>   BinaryTree&lt;int&gt; z, zero;</a:t>
            </a:r>
          </a:p>
          <a:p>
            <a:pPr>
              <a:lnSpc>
                <a:spcPct val="90000"/>
              </a:lnSpc>
              <a:spcBef>
                <a:spcPct val="10000"/>
              </a:spcBef>
              <a:buClrTx/>
              <a:buFontTx/>
              <a:buNone/>
            </a:pPr>
            <a:r>
              <a:rPr lang="en-US" altLang="zh-CN" sz="2000" smtClean="0">
                <a:solidFill>
                  <a:srgbClr val="0000FF"/>
                </a:solidFill>
                <a:latin typeface="Tahoma" panose="020B0604030504040204" pitchFamily="34" charset="0"/>
              </a:rPr>
              <a:t>   for (int i = 1; i &lt;= n; i++) {</a:t>
            </a:r>
          </a:p>
          <a:p>
            <a:pPr>
              <a:lnSpc>
                <a:spcPct val="90000"/>
              </a:lnSpc>
              <a:spcBef>
                <a:spcPct val="10000"/>
              </a:spcBef>
              <a:buClrTx/>
              <a:buFontTx/>
              <a:buNone/>
            </a:pPr>
            <a:r>
              <a:rPr lang="en-US" altLang="zh-CN" sz="2000" smtClean="0">
                <a:solidFill>
                  <a:srgbClr val="0000FF"/>
                </a:solidFill>
                <a:latin typeface="Tahoma" panose="020B0604030504040204" pitchFamily="34" charset="0"/>
              </a:rPr>
              <a:t>      z.MakeTree(i, zero, zero);</a:t>
            </a:r>
          </a:p>
          <a:p>
            <a:pPr>
              <a:lnSpc>
                <a:spcPct val="90000"/>
              </a:lnSpc>
              <a:spcBef>
                <a:spcPct val="10000"/>
              </a:spcBef>
              <a:buClrTx/>
              <a:buFontTx/>
              <a:buNone/>
            </a:pPr>
            <a:r>
              <a:rPr lang="en-US" altLang="zh-CN" sz="2000" smtClean="0">
                <a:solidFill>
                  <a:srgbClr val="0000FF"/>
                </a:solidFill>
                <a:latin typeface="Tahoma" panose="020B0604030504040204" pitchFamily="34" charset="0"/>
              </a:rPr>
              <a:t>      w[i].weight = a[i];</a:t>
            </a:r>
          </a:p>
          <a:p>
            <a:pPr>
              <a:lnSpc>
                <a:spcPct val="90000"/>
              </a:lnSpc>
              <a:spcBef>
                <a:spcPct val="10000"/>
              </a:spcBef>
              <a:buClrTx/>
              <a:buFontTx/>
              <a:buNone/>
            </a:pPr>
            <a:r>
              <a:rPr lang="en-US" altLang="zh-CN" sz="2000" smtClean="0">
                <a:solidFill>
                  <a:srgbClr val="0000FF"/>
                </a:solidFill>
                <a:latin typeface="Tahoma" panose="020B0604030504040204" pitchFamily="34" charset="0"/>
              </a:rPr>
              <a:t>      w[i].tree = z;</a:t>
            </a:r>
          </a:p>
          <a:p>
            <a:pPr>
              <a:lnSpc>
                <a:spcPct val="90000"/>
              </a:lnSpc>
              <a:spcBef>
                <a:spcPct val="10000"/>
              </a:spcBef>
              <a:buClrTx/>
              <a:buFontTx/>
              <a:buNone/>
            </a:pPr>
            <a:r>
              <a:rPr lang="en-US" altLang="zh-CN" sz="2000" smtClean="0">
                <a:solidFill>
                  <a:srgbClr val="0000FF"/>
                </a:solidFill>
                <a:latin typeface="Tahoma" panose="020B0604030504040204" pitchFamily="34" charset="0"/>
              </a:rPr>
              <a:t>      }</a:t>
            </a:r>
          </a:p>
          <a:p>
            <a:pPr>
              <a:lnSpc>
                <a:spcPct val="90000"/>
              </a:lnSpc>
              <a:spcBef>
                <a:spcPct val="10000"/>
              </a:spcBef>
              <a:buClrTx/>
              <a:buFontTx/>
              <a:buNone/>
            </a:pPr>
            <a:endParaRPr lang="en-US" altLang="zh-CN" sz="2000" smtClean="0">
              <a:solidFill>
                <a:srgbClr val="0000FF"/>
              </a:solidFill>
              <a:latin typeface="Tahoma" panose="020B0604030504040204" pitchFamily="34" charset="0"/>
            </a:endParaRPr>
          </a:p>
          <a:p>
            <a:pPr>
              <a:lnSpc>
                <a:spcPct val="90000"/>
              </a:lnSpc>
              <a:spcBef>
                <a:spcPct val="10000"/>
              </a:spcBef>
              <a:buClrTx/>
              <a:buFontTx/>
              <a:buNone/>
            </a:pPr>
            <a:r>
              <a:rPr lang="en-US" altLang="zh-CN" sz="2000" smtClean="0">
                <a:solidFill>
                  <a:srgbClr val="0000FF"/>
                </a:solidFill>
                <a:latin typeface="Tahoma" panose="020B0604030504040204" pitchFamily="34" charset="0"/>
              </a:rPr>
              <a:t>   </a:t>
            </a:r>
            <a:r>
              <a:rPr lang="en-US" altLang="zh-CN" sz="2000" smtClean="0">
                <a:solidFill>
                  <a:srgbClr val="008000"/>
                </a:solidFill>
                <a:latin typeface="Tahoma" panose="020B0604030504040204" pitchFamily="34" charset="0"/>
              </a:rPr>
              <a:t>// make array into a min heap</a:t>
            </a:r>
          </a:p>
          <a:p>
            <a:pPr>
              <a:lnSpc>
                <a:spcPct val="90000"/>
              </a:lnSpc>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MinHeap&lt;Huffman&lt;T&gt; &gt; H(1);</a:t>
            </a:r>
          </a:p>
          <a:p>
            <a:pPr>
              <a:lnSpc>
                <a:spcPct val="90000"/>
              </a:lnSpc>
              <a:spcBef>
                <a:spcPct val="10000"/>
              </a:spcBef>
              <a:buClrTx/>
              <a:buFontTx/>
              <a:buNone/>
            </a:pPr>
            <a:r>
              <a:rPr lang="en-US" altLang="zh-CN" sz="2000" smtClean="0">
                <a:solidFill>
                  <a:srgbClr val="0000FF"/>
                </a:solidFill>
                <a:latin typeface="Tahoma" panose="020B0604030504040204" pitchFamily="34" charset="0"/>
              </a:rPr>
              <a:t>   H.Initialize(w,n,n);</a:t>
            </a:r>
            <a:endParaRPr lang="en-US" altLang="zh-CN" smtClean="0">
              <a:solidFill>
                <a:srgbClr val="0000FF"/>
              </a:solidFill>
            </a:endParaRPr>
          </a:p>
        </p:txBody>
      </p:sp>
    </p:spTree>
    <p:extLst>
      <p:ext uri="{BB962C8B-B14F-4D97-AF65-F5344CB8AC3E}">
        <p14:creationId xmlns:p14="http://schemas.microsoft.com/office/powerpoint/2010/main" val="18265594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zh-CN" altLang="en-US" smtClean="0"/>
              <a:t>霍夫曼树构造函数（续）</a:t>
            </a:r>
          </a:p>
        </p:txBody>
      </p:sp>
      <p:sp>
        <p:nvSpPr>
          <p:cNvPr id="84995" name="Rectangle 3"/>
          <p:cNvSpPr>
            <a:spLocks noGrp="1" noChangeArrowheads="1"/>
          </p:cNvSpPr>
          <p:nvPr>
            <p:ph type="body" idx="1"/>
          </p:nvPr>
        </p:nvSpPr>
        <p:spPr/>
        <p:txBody>
          <a:bodyPr>
            <a:normAutofit lnSpcReduction="10000"/>
          </a:bodyPr>
          <a:lstStyle/>
          <a:p>
            <a:pPr>
              <a:lnSpc>
                <a:spcPct val="90000"/>
              </a:lnSpc>
              <a:spcBef>
                <a:spcPct val="10000"/>
              </a:spcBef>
              <a:buClrTx/>
              <a:buFontTx/>
              <a:buNone/>
            </a:pPr>
            <a:r>
              <a:rPr lang="en-US" altLang="zh-CN" sz="2000" smtClean="0">
                <a:solidFill>
                  <a:srgbClr val="0000FF"/>
                </a:solidFill>
                <a:latin typeface="Tahoma" panose="020B0604030504040204" pitchFamily="34" charset="0"/>
              </a:rPr>
              <a:t>   // repeatedly combine trees from heap</a:t>
            </a:r>
          </a:p>
          <a:p>
            <a:pPr>
              <a:lnSpc>
                <a:spcPct val="90000"/>
              </a:lnSpc>
              <a:spcBef>
                <a:spcPct val="10000"/>
              </a:spcBef>
              <a:buClrTx/>
              <a:buFontTx/>
              <a:buNone/>
            </a:pPr>
            <a:r>
              <a:rPr lang="en-US" altLang="zh-CN" sz="2000" smtClean="0">
                <a:solidFill>
                  <a:srgbClr val="0000FF"/>
                </a:solidFill>
                <a:latin typeface="Tahoma" panose="020B0604030504040204" pitchFamily="34" charset="0"/>
              </a:rPr>
              <a:t>   Huffman&lt;T&gt; x, y;</a:t>
            </a:r>
          </a:p>
          <a:p>
            <a:pPr>
              <a:lnSpc>
                <a:spcPct val="90000"/>
              </a:lnSpc>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for (i = 1; i &lt; n; i++) {</a:t>
            </a:r>
          </a:p>
          <a:p>
            <a:pPr>
              <a:lnSpc>
                <a:spcPct val="90000"/>
              </a:lnSpc>
              <a:spcBef>
                <a:spcPct val="10000"/>
              </a:spcBef>
              <a:buClrTx/>
              <a:buFontTx/>
              <a:buNone/>
            </a:pPr>
            <a:r>
              <a:rPr lang="en-US" altLang="zh-CN" sz="2000" smtClean="0">
                <a:solidFill>
                  <a:srgbClr val="0000FF"/>
                </a:solidFill>
                <a:latin typeface="Tahoma" panose="020B0604030504040204" pitchFamily="34" charset="0"/>
              </a:rPr>
              <a:t>      H.DeleteMin(x);</a:t>
            </a:r>
          </a:p>
          <a:p>
            <a:pPr>
              <a:lnSpc>
                <a:spcPct val="90000"/>
              </a:lnSpc>
              <a:spcBef>
                <a:spcPct val="10000"/>
              </a:spcBef>
              <a:buClrTx/>
              <a:buFontTx/>
              <a:buNone/>
            </a:pPr>
            <a:r>
              <a:rPr lang="en-US" altLang="zh-CN" sz="2000" smtClean="0">
                <a:solidFill>
                  <a:srgbClr val="0000FF"/>
                </a:solidFill>
                <a:latin typeface="Tahoma" panose="020B0604030504040204" pitchFamily="34" charset="0"/>
              </a:rPr>
              <a:t>      H.DeleteMin(y);</a:t>
            </a:r>
          </a:p>
          <a:p>
            <a:pPr>
              <a:lnSpc>
                <a:spcPct val="90000"/>
              </a:lnSpc>
              <a:spcBef>
                <a:spcPct val="10000"/>
              </a:spcBef>
              <a:buClrTx/>
              <a:buFontTx/>
              <a:buNone/>
            </a:pPr>
            <a:r>
              <a:rPr lang="en-US" altLang="zh-CN" sz="2000" smtClean="0">
                <a:solidFill>
                  <a:srgbClr val="0000FF"/>
                </a:solidFill>
                <a:latin typeface="Tahoma" panose="020B0604030504040204" pitchFamily="34" charset="0"/>
              </a:rPr>
              <a:t>      z.MakeTree(0, x.tree, y.tree);</a:t>
            </a:r>
          </a:p>
          <a:p>
            <a:pPr>
              <a:lnSpc>
                <a:spcPct val="90000"/>
              </a:lnSpc>
              <a:spcBef>
                <a:spcPct val="10000"/>
              </a:spcBef>
              <a:buClrTx/>
              <a:buFontTx/>
              <a:buNone/>
            </a:pPr>
            <a:r>
              <a:rPr lang="en-US" altLang="zh-CN" sz="2000" smtClean="0">
                <a:solidFill>
                  <a:srgbClr val="0000FF"/>
                </a:solidFill>
                <a:latin typeface="Tahoma" panose="020B0604030504040204" pitchFamily="34" charset="0"/>
              </a:rPr>
              <a:t>      x.weight += y.weight; x.tree = z;</a:t>
            </a:r>
          </a:p>
          <a:p>
            <a:pPr>
              <a:lnSpc>
                <a:spcPct val="90000"/>
              </a:lnSpc>
              <a:spcBef>
                <a:spcPct val="10000"/>
              </a:spcBef>
              <a:buClrTx/>
              <a:buFontTx/>
              <a:buNone/>
            </a:pPr>
            <a:r>
              <a:rPr lang="en-US" altLang="zh-CN" sz="2000" smtClean="0">
                <a:solidFill>
                  <a:srgbClr val="0000FF"/>
                </a:solidFill>
                <a:latin typeface="Tahoma" panose="020B0604030504040204" pitchFamily="34" charset="0"/>
              </a:rPr>
              <a:t>      H.Insert(x);</a:t>
            </a:r>
          </a:p>
          <a:p>
            <a:pPr>
              <a:lnSpc>
                <a:spcPct val="90000"/>
              </a:lnSpc>
              <a:spcBef>
                <a:spcPct val="10000"/>
              </a:spcBef>
              <a:buClrTx/>
              <a:buFontTx/>
              <a:buNone/>
            </a:pPr>
            <a:r>
              <a:rPr lang="en-US" altLang="zh-CN" sz="2000" smtClean="0">
                <a:solidFill>
                  <a:srgbClr val="0000FF"/>
                </a:solidFill>
                <a:latin typeface="Tahoma" panose="020B0604030504040204" pitchFamily="34" charset="0"/>
              </a:rPr>
              <a:t>      }</a:t>
            </a:r>
          </a:p>
          <a:p>
            <a:pPr>
              <a:lnSpc>
                <a:spcPct val="90000"/>
              </a:lnSpc>
              <a:spcBef>
                <a:spcPct val="10000"/>
              </a:spcBef>
              <a:buClrTx/>
              <a:buFontTx/>
              <a:buNone/>
            </a:pPr>
            <a:endParaRPr lang="en-US" altLang="zh-CN" sz="2000" smtClean="0">
              <a:solidFill>
                <a:srgbClr val="0000FF"/>
              </a:solidFill>
              <a:latin typeface="Tahoma" panose="020B0604030504040204" pitchFamily="34" charset="0"/>
            </a:endParaRPr>
          </a:p>
          <a:p>
            <a:pPr>
              <a:lnSpc>
                <a:spcPct val="90000"/>
              </a:lnSpc>
              <a:spcBef>
                <a:spcPct val="10000"/>
              </a:spcBef>
              <a:buClrTx/>
              <a:buFontTx/>
              <a:buNone/>
            </a:pPr>
            <a:r>
              <a:rPr lang="en-US" altLang="zh-CN" sz="2000" smtClean="0">
                <a:solidFill>
                  <a:srgbClr val="0000FF"/>
                </a:solidFill>
                <a:latin typeface="Tahoma" panose="020B0604030504040204" pitchFamily="34" charset="0"/>
              </a:rPr>
              <a:t>   H.DeleteMin(x); </a:t>
            </a:r>
            <a:r>
              <a:rPr lang="en-US" altLang="zh-CN" sz="2000" smtClean="0">
                <a:solidFill>
                  <a:srgbClr val="008000"/>
                </a:solidFill>
                <a:latin typeface="Tahoma" panose="020B0604030504040204" pitchFamily="34" charset="0"/>
              </a:rPr>
              <a:t>// final tree</a:t>
            </a:r>
          </a:p>
          <a:p>
            <a:pPr>
              <a:lnSpc>
                <a:spcPct val="90000"/>
              </a:lnSpc>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H.Deactivate();</a:t>
            </a:r>
          </a:p>
          <a:p>
            <a:pPr>
              <a:lnSpc>
                <a:spcPct val="90000"/>
              </a:lnSpc>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delete [] w;</a:t>
            </a:r>
          </a:p>
          <a:p>
            <a:pPr>
              <a:lnSpc>
                <a:spcPct val="90000"/>
              </a:lnSpc>
              <a:spcBef>
                <a:spcPct val="10000"/>
              </a:spcBef>
              <a:buClrTx/>
              <a:buFontTx/>
              <a:buNone/>
            </a:pPr>
            <a:r>
              <a:rPr lang="en-US" altLang="zh-CN" sz="2000" smtClean="0">
                <a:solidFill>
                  <a:srgbClr val="0000FF"/>
                </a:solidFill>
                <a:latin typeface="Tahoma" panose="020B0604030504040204" pitchFamily="34" charset="0"/>
              </a:rPr>
              <a:t>   return x.tree;</a:t>
            </a:r>
          </a:p>
          <a:p>
            <a:pPr>
              <a:lnSpc>
                <a:spcPct val="90000"/>
              </a:lnSpc>
              <a:spcBef>
                <a:spcPct val="10000"/>
              </a:spcBef>
              <a:buClrTx/>
              <a:buFontTx/>
              <a:buNone/>
            </a:pPr>
            <a:r>
              <a:rPr lang="en-US" altLang="zh-CN" sz="2000" smtClean="0">
                <a:solidFill>
                  <a:srgbClr val="0000FF"/>
                </a:solidFill>
                <a:latin typeface="Tahoma" panose="020B0604030504040204" pitchFamily="34" charset="0"/>
              </a:rPr>
              <a:t>}</a:t>
            </a:r>
          </a:p>
          <a:p>
            <a:pPr>
              <a:lnSpc>
                <a:spcPct val="90000"/>
              </a:lnSpc>
            </a:pPr>
            <a:endParaRPr lang="en-US" altLang="zh-CN" smtClean="0"/>
          </a:p>
        </p:txBody>
      </p:sp>
    </p:spTree>
    <p:extLst>
      <p:ext uri="{BB962C8B-B14F-4D97-AF65-F5344CB8AC3E}">
        <p14:creationId xmlns:p14="http://schemas.microsoft.com/office/powerpoint/2010/main" val="411481998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r>
              <a:rPr lang="en-US" altLang="zh-CN" smtClean="0"/>
              <a:t>H2</a:t>
            </a:r>
            <a:r>
              <a:rPr lang="zh-CN" altLang="en-US" smtClean="0"/>
              <a:t>小结</a:t>
            </a:r>
          </a:p>
        </p:txBody>
      </p:sp>
      <p:sp>
        <p:nvSpPr>
          <p:cNvPr id="86019" name="内容占位符 2"/>
          <p:cNvSpPr>
            <a:spLocks noGrp="1"/>
          </p:cNvSpPr>
          <p:nvPr>
            <p:ph idx="1"/>
          </p:nvPr>
        </p:nvSpPr>
        <p:spPr/>
        <p:txBody>
          <a:bodyPr/>
          <a:lstStyle/>
          <a:p>
            <a:r>
              <a:rPr lang="zh-CN" altLang="en-US" smtClean="0"/>
              <a:t>霍夫曼树是一棵二叉树</a:t>
            </a:r>
            <a:endParaRPr lang="en-US" altLang="zh-CN" smtClean="0"/>
          </a:p>
          <a:p>
            <a:pPr lvl="1"/>
            <a:r>
              <a:rPr lang="zh-CN" altLang="en-US" smtClean="0"/>
              <a:t>叶节点是具有不同权值的元素</a:t>
            </a:r>
            <a:endParaRPr lang="en-US" altLang="zh-CN" smtClean="0"/>
          </a:p>
          <a:p>
            <a:pPr lvl="1"/>
            <a:r>
              <a:rPr lang="zh-CN" altLang="en-US" smtClean="0"/>
              <a:t>其他节点仅用于计算，没有实际意义</a:t>
            </a:r>
            <a:endParaRPr lang="en-US" altLang="zh-CN" smtClean="0"/>
          </a:p>
          <a:p>
            <a:pPr lvl="1"/>
            <a:r>
              <a:rPr lang="zh-CN" altLang="en-US" smtClean="0"/>
              <a:t>从根到叶的路径（左</a:t>
            </a:r>
            <a:r>
              <a:rPr lang="en-US" altLang="zh-CN" smtClean="0"/>
              <a:t>0</a:t>
            </a:r>
            <a:r>
              <a:rPr lang="zh-CN" altLang="en-US" smtClean="0"/>
              <a:t>右</a:t>
            </a:r>
            <a:r>
              <a:rPr lang="en-US" altLang="zh-CN" smtClean="0"/>
              <a:t>1</a:t>
            </a:r>
            <a:r>
              <a:rPr lang="zh-CN" altLang="en-US" smtClean="0"/>
              <a:t>）即是该叶的编码</a:t>
            </a:r>
            <a:endParaRPr lang="en-US" altLang="zh-CN" smtClean="0"/>
          </a:p>
          <a:p>
            <a:pPr lvl="1"/>
            <a:endParaRPr lang="en-US" altLang="zh-CN" smtClean="0"/>
          </a:p>
          <a:p>
            <a:r>
              <a:rPr lang="zh-CN" altLang="en-US" smtClean="0"/>
              <a:t>霍夫曼编码的基本思想</a:t>
            </a:r>
            <a:endParaRPr lang="en-US" altLang="zh-CN" smtClean="0"/>
          </a:p>
          <a:p>
            <a:pPr lvl="1"/>
            <a:r>
              <a:rPr lang="zh-CN" altLang="en-US" smtClean="0"/>
              <a:t>让权值高的叶节点尽量靠近根，这样它的路径就能尽量短</a:t>
            </a:r>
          </a:p>
        </p:txBody>
      </p:sp>
      <p:sp>
        <p:nvSpPr>
          <p:cNvPr id="8602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6BB77A7-A81C-46EE-8AC6-E8470E537C14}" type="slidenum">
              <a:rPr lang="en-US" altLang="en-US">
                <a:solidFill>
                  <a:srgbClr val="4B4B4B"/>
                </a:solidFill>
              </a:rPr>
              <a:pPr eaLnBrk="1" hangingPunct="1"/>
              <a:t>64</a:t>
            </a:fld>
            <a:endParaRPr lang="en-US" altLang="en-US">
              <a:solidFill>
                <a:srgbClr val="4B4B4B"/>
              </a:solidFill>
            </a:endParaRPr>
          </a:p>
        </p:txBody>
      </p:sp>
    </p:spTree>
    <p:extLst>
      <p:ext uri="{BB962C8B-B14F-4D97-AF65-F5344CB8AC3E}">
        <p14:creationId xmlns:p14="http://schemas.microsoft.com/office/powerpoint/2010/main" val="2382210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zh-CN" altLang="en-US" smtClean="0"/>
              <a:t>思考</a:t>
            </a:r>
          </a:p>
        </p:txBody>
      </p:sp>
      <p:sp>
        <p:nvSpPr>
          <p:cNvPr id="87043" name="内容占位符 2"/>
          <p:cNvSpPr>
            <a:spLocks noGrp="1"/>
          </p:cNvSpPr>
          <p:nvPr>
            <p:ph idx="1"/>
          </p:nvPr>
        </p:nvSpPr>
        <p:spPr/>
        <p:txBody>
          <a:bodyPr/>
          <a:lstStyle/>
          <a:p>
            <a:r>
              <a:rPr lang="zh-CN" altLang="en-US" smtClean="0"/>
              <a:t>在一棵霍夫曼树中</a:t>
            </a:r>
            <a:endParaRPr lang="en-US" altLang="zh-CN" smtClean="0"/>
          </a:p>
          <a:p>
            <a:pPr lvl="1"/>
            <a:r>
              <a:rPr lang="zh-CN" altLang="en-US" smtClean="0"/>
              <a:t>度为</a:t>
            </a:r>
            <a:r>
              <a:rPr lang="en-US" altLang="zh-CN" smtClean="0"/>
              <a:t>0</a:t>
            </a:r>
            <a:r>
              <a:rPr lang="zh-CN" altLang="en-US" smtClean="0"/>
              <a:t>的节点有几个？</a:t>
            </a:r>
            <a:endParaRPr lang="en-US" altLang="zh-CN" smtClean="0"/>
          </a:p>
          <a:p>
            <a:pPr lvl="1"/>
            <a:r>
              <a:rPr lang="zh-CN" altLang="en-US" smtClean="0"/>
              <a:t>度为</a:t>
            </a:r>
            <a:r>
              <a:rPr lang="en-US" altLang="zh-CN" smtClean="0"/>
              <a:t>1</a:t>
            </a:r>
            <a:r>
              <a:rPr lang="zh-CN" altLang="en-US" smtClean="0"/>
              <a:t>的节点有几个？</a:t>
            </a:r>
            <a:endParaRPr lang="en-US" altLang="zh-CN" smtClean="0"/>
          </a:p>
          <a:p>
            <a:pPr lvl="1"/>
            <a:r>
              <a:rPr lang="zh-CN" altLang="en-US" smtClean="0"/>
              <a:t>度为</a:t>
            </a:r>
            <a:r>
              <a:rPr lang="en-US" altLang="zh-CN" smtClean="0"/>
              <a:t>2</a:t>
            </a:r>
            <a:r>
              <a:rPr lang="zh-CN" altLang="en-US" smtClean="0"/>
              <a:t>的节点有几个？</a:t>
            </a:r>
          </a:p>
        </p:txBody>
      </p:sp>
      <p:sp>
        <p:nvSpPr>
          <p:cNvPr id="8704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988E127-56D9-411C-9609-920DBCC22217}" type="slidenum">
              <a:rPr lang="en-US" altLang="en-US">
                <a:solidFill>
                  <a:srgbClr val="4B4B4B"/>
                </a:solidFill>
              </a:rPr>
              <a:pPr eaLnBrk="1" hangingPunct="1"/>
              <a:t>65</a:t>
            </a:fld>
            <a:endParaRPr lang="en-US" altLang="en-US">
              <a:solidFill>
                <a:srgbClr val="4B4B4B"/>
              </a:solidFill>
            </a:endParaRPr>
          </a:p>
        </p:txBody>
      </p:sp>
    </p:spTree>
    <p:extLst>
      <p:ext uri="{BB962C8B-B14F-4D97-AF65-F5344CB8AC3E}">
        <p14:creationId xmlns:p14="http://schemas.microsoft.com/office/powerpoint/2010/main" val="397779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smtClean="0"/>
              <a:t>例：排队</a:t>
            </a:r>
          </a:p>
        </p:txBody>
      </p:sp>
      <p:sp>
        <p:nvSpPr>
          <p:cNvPr id="29699" name="Rectangle 3"/>
          <p:cNvSpPr>
            <a:spLocks noGrp="1" noChangeArrowheads="1"/>
          </p:cNvSpPr>
          <p:nvPr>
            <p:ph type="body" idx="1"/>
          </p:nvPr>
        </p:nvSpPr>
        <p:spPr>
          <a:xfrm>
            <a:off x="804863" y="1371600"/>
            <a:ext cx="8150225" cy="5257800"/>
          </a:xfrm>
        </p:spPr>
        <p:txBody>
          <a:bodyPr/>
          <a:lstStyle/>
          <a:p>
            <a:pPr marL="609600" indent="-609600"/>
            <a:r>
              <a:rPr lang="zh-CN" altLang="en-US" dirty="0" smtClean="0"/>
              <a:t>交通银行办理业务</a:t>
            </a:r>
            <a:endParaRPr lang="en-US" altLang="zh-CN" dirty="0" smtClean="0"/>
          </a:p>
          <a:p>
            <a:pPr marL="1009650" lvl="1" indent="-609600"/>
            <a:r>
              <a:rPr lang="zh-CN" altLang="en-US" dirty="0" smtClean="0"/>
              <a:t>普通</a:t>
            </a:r>
            <a:r>
              <a:rPr lang="zh-CN" altLang="en-US" dirty="0" smtClean="0"/>
              <a:t>客户</a:t>
            </a:r>
            <a:endParaRPr lang="en-US" altLang="zh-CN" dirty="0" smtClean="0"/>
          </a:p>
          <a:p>
            <a:pPr marL="1009650" lvl="1" indent="-609600"/>
            <a:r>
              <a:rPr lang="en-US" altLang="zh-CN" dirty="0" smtClean="0"/>
              <a:t>VIP</a:t>
            </a:r>
            <a:r>
              <a:rPr lang="zh-CN" altLang="en-US" dirty="0" smtClean="0"/>
              <a:t>客户</a:t>
            </a:r>
            <a:endParaRPr lang="en-US" altLang="zh-CN" dirty="0" smtClean="0"/>
          </a:p>
          <a:p>
            <a:pPr marL="1009650" lvl="1" indent="-609600"/>
            <a:r>
              <a:rPr lang="zh-CN" altLang="en-US" dirty="0" smtClean="0"/>
              <a:t>南开大学财务处</a:t>
            </a:r>
          </a:p>
        </p:txBody>
      </p:sp>
    </p:spTree>
    <p:extLst>
      <p:ext uri="{BB962C8B-B14F-4D97-AF65-F5344CB8AC3E}">
        <p14:creationId xmlns:p14="http://schemas.microsoft.com/office/powerpoint/2010/main" val="1940192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mtClean="0"/>
              <a:t>优先队列的思考</a:t>
            </a:r>
          </a:p>
        </p:txBody>
      </p:sp>
      <p:sp>
        <p:nvSpPr>
          <p:cNvPr id="30723" name="内容占位符 2"/>
          <p:cNvSpPr>
            <a:spLocks noGrp="1"/>
          </p:cNvSpPr>
          <p:nvPr>
            <p:ph idx="1"/>
          </p:nvPr>
        </p:nvSpPr>
        <p:spPr/>
        <p:txBody>
          <a:bodyPr/>
          <a:lstStyle/>
          <a:p>
            <a:r>
              <a:rPr lang="zh-CN" altLang="en-US" smtClean="0"/>
              <a:t>在某种程度上类似于排序列表</a:t>
            </a:r>
            <a:endParaRPr lang="en-US" altLang="zh-CN" smtClean="0"/>
          </a:p>
          <a:p>
            <a:pPr lvl="1"/>
            <a:r>
              <a:rPr lang="zh-CN" altLang="en-US" smtClean="0"/>
              <a:t>优先级反映元素的“大小”</a:t>
            </a:r>
            <a:endParaRPr lang="en-US" altLang="zh-CN" smtClean="0"/>
          </a:p>
          <a:p>
            <a:pPr lvl="1"/>
            <a:r>
              <a:rPr lang="zh-CN" altLang="en-US" smtClean="0"/>
              <a:t>给定某最大</a:t>
            </a:r>
            <a:r>
              <a:rPr lang="en-US" altLang="zh-CN" smtClean="0"/>
              <a:t>/</a:t>
            </a:r>
            <a:r>
              <a:rPr lang="zh-CN" altLang="en-US" smtClean="0"/>
              <a:t>最小优先队列，求其出队次序类似于将某列表按从大到小</a:t>
            </a:r>
            <a:r>
              <a:rPr lang="en-US" altLang="zh-CN" smtClean="0"/>
              <a:t>/</a:t>
            </a:r>
            <a:r>
              <a:rPr lang="zh-CN" altLang="en-US" smtClean="0"/>
              <a:t>从小到大排序</a:t>
            </a:r>
            <a:endParaRPr lang="en-US" altLang="zh-CN" smtClean="0"/>
          </a:p>
          <a:p>
            <a:pPr lvl="1"/>
            <a:endParaRPr lang="en-US" altLang="zh-CN" smtClean="0"/>
          </a:p>
          <a:p>
            <a:r>
              <a:rPr lang="zh-CN" altLang="en-US" smtClean="0">
                <a:solidFill>
                  <a:srgbClr val="FF0000"/>
                </a:solidFill>
              </a:rPr>
              <a:t>优先队列的线性表表示法正是基于这一思想</a:t>
            </a:r>
          </a:p>
        </p:txBody>
      </p:sp>
      <p:sp>
        <p:nvSpPr>
          <p:cNvPr id="3072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D7E86DE-A975-4B6B-AC35-6DE0EDB6B883}" type="slidenum">
              <a:rPr lang="en-US" altLang="en-US">
                <a:solidFill>
                  <a:srgbClr val="4B4B4B"/>
                </a:solidFill>
              </a:rPr>
              <a:pPr eaLnBrk="1" hangingPunct="1"/>
              <a:t>8</a:t>
            </a:fld>
            <a:endParaRPr lang="en-US" altLang="en-US">
              <a:solidFill>
                <a:srgbClr val="4B4B4B"/>
              </a:solidFill>
            </a:endParaRPr>
          </a:p>
        </p:txBody>
      </p:sp>
    </p:spTree>
    <p:extLst>
      <p:ext uri="{BB962C8B-B14F-4D97-AF65-F5344CB8AC3E}">
        <p14:creationId xmlns:p14="http://schemas.microsoft.com/office/powerpoint/2010/main" val="1484296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smtClean="0"/>
              <a:t>线性表描述最大优先队列</a:t>
            </a:r>
          </a:p>
        </p:txBody>
      </p:sp>
      <p:sp>
        <p:nvSpPr>
          <p:cNvPr id="31747" name="Rectangle 3"/>
          <p:cNvSpPr>
            <a:spLocks noGrp="1" noChangeArrowheads="1"/>
          </p:cNvSpPr>
          <p:nvPr>
            <p:ph type="body" idx="1"/>
          </p:nvPr>
        </p:nvSpPr>
        <p:spPr/>
        <p:txBody>
          <a:bodyPr/>
          <a:lstStyle/>
          <a:p>
            <a:r>
              <a:rPr lang="zh-CN" altLang="en-US" dirty="0" smtClean="0"/>
              <a:t>无序线性表</a:t>
            </a:r>
            <a:r>
              <a:rPr lang="en-US" altLang="zh-CN" dirty="0" smtClean="0"/>
              <a:t>——</a:t>
            </a:r>
            <a:r>
              <a:rPr lang="zh-CN" altLang="en-US" dirty="0" smtClean="0"/>
              <a:t>最简单</a:t>
            </a:r>
          </a:p>
          <a:p>
            <a:pPr lvl="1"/>
            <a:r>
              <a:rPr lang="zh-CN" altLang="en-US" dirty="0" smtClean="0"/>
              <a:t>数组描述</a:t>
            </a:r>
            <a:endParaRPr lang="zh-CN" altLang="en-US" dirty="0" smtClean="0"/>
          </a:p>
          <a:p>
            <a:pPr lvl="2"/>
            <a:r>
              <a:rPr lang="zh-CN" altLang="en-US" dirty="0" smtClean="0"/>
              <a:t>插入操作：表尾，</a:t>
            </a:r>
            <a:r>
              <a:rPr lang="en-US" altLang="zh-CN" dirty="0" smtClean="0">
                <a:latin typeface="Symbol" panose="05050102010706020507" pitchFamily="18" charset="2"/>
              </a:rPr>
              <a:t>Q</a:t>
            </a:r>
            <a:r>
              <a:rPr lang="en-US" altLang="zh-CN" dirty="0" smtClean="0"/>
              <a:t>(1)</a:t>
            </a:r>
          </a:p>
          <a:p>
            <a:pPr lvl="2"/>
            <a:r>
              <a:rPr lang="zh-CN" altLang="en-US" dirty="0" smtClean="0"/>
              <a:t>删除操作：查找最大优先级元素， </a:t>
            </a:r>
            <a:r>
              <a:rPr lang="en-US" altLang="zh-CN" dirty="0" smtClean="0">
                <a:latin typeface="Symbol" panose="05050102010706020507" pitchFamily="18" charset="2"/>
              </a:rPr>
              <a:t>Q</a:t>
            </a:r>
            <a:r>
              <a:rPr lang="en-US" altLang="zh-CN" dirty="0" smtClean="0"/>
              <a:t>(n)</a:t>
            </a:r>
          </a:p>
          <a:p>
            <a:pPr lvl="1"/>
            <a:r>
              <a:rPr lang="zh-CN" altLang="en-US" dirty="0" smtClean="0"/>
              <a:t>链表描述</a:t>
            </a:r>
          </a:p>
          <a:p>
            <a:pPr lvl="2"/>
            <a:r>
              <a:rPr lang="zh-CN" altLang="en-US" dirty="0" smtClean="0"/>
              <a:t>插入操作：链头， </a:t>
            </a:r>
            <a:r>
              <a:rPr lang="en-US" altLang="zh-CN" dirty="0" smtClean="0">
                <a:latin typeface="Symbol" panose="05050102010706020507" pitchFamily="18" charset="2"/>
              </a:rPr>
              <a:t>Q</a:t>
            </a:r>
            <a:r>
              <a:rPr lang="en-US" altLang="zh-CN" dirty="0" smtClean="0"/>
              <a:t>(1)</a:t>
            </a:r>
            <a:r>
              <a:rPr lang="zh-CN" altLang="en-US" dirty="0" smtClean="0"/>
              <a:t>；删除操作，</a:t>
            </a:r>
            <a:r>
              <a:rPr lang="en-US" altLang="zh-CN" dirty="0" smtClean="0">
                <a:latin typeface="Symbol" panose="05050102010706020507" pitchFamily="18" charset="2"/>
              </a:rPr>
              <a:t>Q</a:t>
            </a:r>
            <a:r>
              <a:rPr lang="en-US" altLang="zh-CN" dirty="0" smtClean="0"/>
              <a:t>(n)</a:t>
            </a:r>
          </a:p>
          <a:p>
            <a:r>
              <a:rPr lang="zh-CN" altLang="en-US" dirty="0" smtClean="0"/>
              <a:t>有序列表</a:t>
            </a:r>
          </a:p>
          <a:p>
            <a:pPr lvl="1"/>
            <a:r>
              <a:rPr lang="zh-CN" altLang="en-US" dirty="0"/>
              <a:t>数组：</a:t>
            </a:r>
            <a:r>
              <a:rPr lang="zh-CN" altLang="en-US" dirty="0" smtClean="0"/>
              <a:t>递增，链表：递减</a:t>
            </a:r>
          </a:p>
          <a:p>
            <a:pPr lvl="1"/>
            <a:r>
              <a:rPr lang="zh-CN" altLang="en-US" dirty="0" smtClean="0"/>
              <a:t>删除：</a:t>
            </a:r>
            <a:r>
              <a:rPr lang="en-US" altLang="zh-CN" dirty="0" smtClean="0">
                <a:latin typeface="Symbol" panose="05050102010706020507" pitchFamily="18" charset="2"/>
              </a:rPr>
              <a:t>Q</a:t>
            </a:r>
            <a:r>
              <a:rPr lang="en-US" altLang="zh-CN" dirty="0" smtClean="0"/>
              <a:t>(1)</a:t>
            </a:r>
            <a:r>
              <a:rPr lang="zh-CN" altLang="en-US" dirty="0" smtClean="0"/>
              <a:t>；插入：</a:t>
            </a:r>
            <a:r>
              <a:rPr lang="en-US" altLang="zh-CN" dirty="0" smtClean="0">
                <a:latin typeface="Symbol" panose="05050102010706020507" pitchFamily="18" charset="2"/>
              </a:rPr>
              <a:t>Q</a:t>
            </a:r>
            <a:r>
              <a:rPr lang="en-US" altLang="zh-CN" dirty="0" smtClean="0"/>
              <a:t>(n)</a:t>
            </a:r>
          </a:p>
        </p:txBody>
      </p:sp>
    </p:spTree>
    <p:extLst>
      <p:ext uri="{BB962C8B-B14F-4D97-AF65-F5344CB8AC3E}">
        <p14:creationId xmlns:p14="http://schemas.microsoft.com/office/powerpoint/2010/main" val="3061482270"/>
      </p:ext>
    </p:extLst>
  </p:cSld>
  <p:clrMapOvr>
    <a:masterClrMapping/>
  </p:clrMapOvr>
  <p:timing>
    <p:tnLst>
      <p:par>
        <p:cTn id="1" dur="indefinite" restart="never" nodeType="tmRoot"/>
      </p:par>
    </p:tnLst>
  </p:timing>
</p:sld>
</file>

<file path=ppt/theme/theme1.xml><?xml version="1.0" encoding="utf-8"?>
<a:theme xmlns:a="http://schemas.openxmlformats.org/drawingml/2006/main" name="“云层层叠”设计模板">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925</TotalTime>
  <Words>3075</Words>
  <Application>Microsoft Office PowerPoint</Application>
  <PresentationFormat>全屏显示(4:3)</PresentationFormat>
  <Paragraphs>545</Paragraphs>
  <Slides>65</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65</vt:i4>
      </vt:variant>
    </vt:vector>
  </HeadingPairs>
  <TitlesOfParts>
    <vt:vector size="79" baseType="lpstr">
      <vt:lpstr>Microsoft YaHei UI</vt:lpstr>
      <vt:lpstr>黑体</vt:lpstr>
      <vt:lpstr>宋体</vt:lpstr>
      <vt:lpstr>微软雅黑</vt:lpstr>
      <vt:lpstr>Arial</vt:lpstr>
      <vt:lpstr>Calibri</vt:lpstr>
      <vt:lpstr>Calibri Light</vt:lpstr>
      <vt:lpstr>Symbol</vt:lpstr>
      <vt:lpstr>Tahoma</vt:lpstr>
      <vt:lpstr>Verdana</vt:lpstr>
      <vt:lpstr>Wingdings</vt:lpstr>
      <vt:lpstr>“云层层叠”设计模板</vt:lpstr>
      <vt:lpstr>Equation</vt:lpstr>
      <vt:lpstr>Microsoft 公式 3.0</vt:lpstr>
      <vt:lpstr>第五章  树（二）</vt:lpstr>
      <vt:lpstr>主要内容</vt:lpstr>
      <vt:lpstr>队列优先队列</vt:lpstr>
      <vt:lpstr>优先队列</vt:lpstr>
      <vt:lpstr>优先队列ADT---最大</vt:lpstr>
      <vt:lpstr>例：机器服务收费(天河一号、南开之星)</vt:lpstr>
      <vt:lpstr>例：排队</vt:lpstr>
      <vt:lpstr>优先队列的思考</vt:lpstr>
      <vt:lpstr>线性表描述最大优先队列</vt:lpstr>
      <vt:lpstr>主要内容</vt:lpstr>
      <vt:lpstr>H1.堆及堆排序</vt:lpstr>
      <vt:lpstr>最小树示例</vt:lpstr>
      <vt:lpstr>堆的定义</vt:lpstr>
      <vt:lpstr>堆的描述</vt:lpstr>
      <vt:lpstr>MaxHeap类</vt:lpstr>
      <vt:lpstr>MaxHeap类</vt:lpstr>
      <vt:lpstr>构造函数</vt:lpstr>
      <vt:lpstr>最大堆的插入操作</vt:lpstr>
      <vt:lpstr>上移重整堆</vt:lpstr>
      <vt:lpstr>插入函数</vt:lpstr>
      <vt:lpstr>插入函数（续）</vt:lpstr>
      <vt:lpstr>删除操作</vt:lpstr>
      <vt:lpstr>下降过程</vt:lpstr>
      <vt:lpstr>删除函数</vt:lpstr>
      <vt:lpstr>删除函数（续）</vt:lpstr>
      <vt:lpstr>删除函数（续）</vt:lpstr>
      <vt:lpstr>最大堆的创建</vt:lpstr>
      <vt:lpstr>最大堆的创建</vt:lpstr>
      <vt:lpstr>建堆实例（思路二）</vt:lpstr>
      <vt:lpstr>建堆实例（续）</vt:lpstr>
      <vt:lpstr>建堆实例（续）</vt:lpstr>
      <vt:lpstr>建堆实例（续）</vt:lpstr>
      <vt:lpstr>建堆函数</vt:lpstr>
      <vt:lpstr>建堆函数（续）</vt:lpstr>
      <vt:lpstr>建堆函数（续）</vt:lpstr>
      <vt:lpstr>建堆复杂性分析</vt:lpstr>
      <vt:lpstr>堆排序</vt:lpstr>
      <vt:lpstr>堆排序</vt:lpstr>
      <vt:lpstr>堆排序实现</vt:lpstr>
      <vt:lpstr>堆排序实现</vt:lpstr>
      <vt:lpstr>堆排序复杂性分析</vt:lpstr>
      <vt:lpstr>例题</vt:lpstr>
      <vt:lpstr>H1小结</vt:lpstr>
      <vt:lpstr>主要内容</vt:lpstr>
      <vt:lpstr>文本压缩</vt:lpstr>
      <vt:lpstr>关键字编码</vt:lpstr>
      <vt:lpstr>编码实例</vt:lpstr>
      <vt:lpstr>文本段落</vt:lpstr>
      <vt:lpstr>编码后段落</vt:lpstr>
      <vt:lpstr>行程长度编码</vt:lpstr>
      <vt:lpstr>解码规则</vt:lpstr>
      <vt:lpstr>H2.霍夫曼编码</vt:lpstr>
      <vt:lpstr>霍夫曼编码方法</vt:lpstr>
      <vt:lpstr>解码方法</vt:lpstr>
      <vt:lpstr>算法</vt:lpstr>
      <vt:lpstr>算法（续）</vt:lpstr>
      <vt:lpstr>算法（续）</vt:lpstr>
      <vt:lpstr>构造霍夫曼树</vt:lpstr>
      <vt:lpstr>构造霍夫曼树</vt:lpstr>
      <vt:lpstr>构造霍夫曼树</vt:lpstr>
      <vt:lpstr>Huffman类</vt:lpstr>
      <vt:lpstr>霍夫曼树构造函数</vt:lpstr>
      <vt:lpstr>霍夫曼树构造函数（续）</vt:lpstr>
      <vt:lpstr>H2小结</vt:lpstr>
      <vt:lpstr>思考</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绪论</dc:title>
  <dc:creator>maggie</dc:creator>
  <cp:lastModifiedBy>maggie</cp:lastModifiedBy>
  <cp:revision>130</cp:revision>
  <cp:lastPrinted>2017-11-02T10:26:49Z</cp:lastPrinted>
  <dcterms:created xsi:type="dcterms:W3CDTF">2017-09-04T08:16:00Z</dcterms:created>
  <dcterms:modified xsi:type="dcterms:W3CDTF">2017-11-09T03:47:14Z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74062896</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KSOProductBuildVer">
    <vt:lpwstr>2052-10.1.0.6749</vt:lpwstr>
  </property>
</Properties>
</file>