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157"/>
  </p:notesMasterIdLst>
  <p:handoutMasterIdLst>
    <p:handoutMasterId r:id="rId158"/>
  </p:handoutMasterIdLst>
  <p:sldIdLst>
    <p:sldId id="555" r:id="rId2"/>
    <p:sldId id="621" r:id="rId3"/>
    <p:sldId id="622" r:id="rId4"/>
    <p:sldId id="623" r:id="rId5"/>
    <p:sldId id="624" r:id="rId6"/>
    <p:sldId id="625" r:id="rId7"/>
    <p:sldId id="626" r:id="rId8"/>
    <p:sldId id="627" r:id="rId9"/>
    <p:sldId id="628" r:id="rId10"/>
    <p:sldId id="629"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5" r:id="rId27"/>
    <p:sldId id="646" r:id="rId28"/>
    <p:sldId id="647" r:id="rId29"/>
    <p:sldId id="648" r:id="rId30"/>
    <p:sldId id="649" r:id="rId31"/>
    <p:sldId id="650" r:id="rId32"/>
    <p:sldId id="651" r:id="rId33"/>
    <p:sldId id="652" r:id="rId34"/>
    <p:sldId id="653" r:id="rId35"/>
    <p:sldId id="654" r:id="rId36"/>
    <p:sldId id="655" r:id="rId37"/>
    <p:sldId id="656" r:id="rId38"/>
    <p:sldId id="657" r:id="rId39"/>
    <p:sldId id="658" r:id="rId40"/>
    <p:sldId id="659" r:id="rId41"/>
    <p:sldId id="660" r:id="rId42"/>
    <p:sldId id="661" r:id="rId43"/>
    <p:sldId id="662" r:id="rId44"/>
    <p:sldId id="663" r:id="rId45"/>
    <p:sldId id="664" r:id="rId46"/>
    <p:sldId id="665" r:id="rId47"/>
    <p:sldId id="666" r:id="rId48"/>
    <p:sldId id="667" r:id="rId49"/>
    <p:sldId id="668" r:id="rId50"/>
    <p:sldId id="669" r:id="rId51"/>
    <p:sldId id="670" r:id="rId52"/>
    <p:sldId id="671" r:id="rId53"/>
    <p:sldId id="672" r:id="rId54"/>
    <p:sldId id="673" r:id="rId55"/>
    <p:sldId id="674" r:id="rId56"/>
    <p:sldId id="675" r:id="rId57"/>
    <p:sldId id="676" r:id="rId58"/>
    <p:sldId id="677" r:id="rId59"/>
    <p:sldId id="678" r:id="rId60"/>
    <p:sldId id="679" r:id="rId61"/>
    <p:sldId id="680" r:id="rId62"/>
    <p:sldId id="681" r:id="rId63"/>
    <p:sldId id="682" r:id="rId64"/>
    <p:sldId id="683" r:id="rId65"/>
    <p:sldId id="684" r:id="rId66"/>
    <p:sldId id="685" r:id="rId67"/>
    <p:sldId id="686" r:id="rId68"/>
    <p:sldId id="687" r:id="rId69"/>
    <p:sldId id="688" r:id="rId70"/>
    <p:sldId id="689" r:id="rId71"/>
    <p:sldId id="690" r:id="rId72"/>
    <p:sldId id="691" r:id="rId73"/>
    <p:sldId id="692" r:id="rId74"/>
    <p:sldId id="693" r:id="rId75"/>
    <p:sldId id="694" r:id="rId76"/>
    <p:sldId id="695" r:id="rId77"/>
    <p:sldId id="696" r:id="rId78"/>
    <p:sldId id="697" r:id="rId79"/>
    <p:sldId id="698" r:id="rId80"/>
    <p:sldId id="699" r:id="rId81"/>
    <p:sldId id="700" r:id="rId82"/>
    <p:sldId id="701" r:id="rId83"/>
    <p:sldId id="702" r:id="rId84"/>
    <p:sldId id="753" r:id="rId85"/>
    <p:sldId id="754" r:id="rId86"/>
    <p:sldId id="755" r:id="rId87"/>
    <p:sldId id="756" r:id="rId88"/>
    <p:sldId id="757" r:id="rId89"/>
    <p:sldId id="758" r:id="rId90"/>
    <p:sldId id="759" r:id="rId91"/>
    <p:sldId id="760" r:id="rId92"/>
    <p:sldId id="761" r:id="rId93"/>
    <p:sldId id="762" r:id="rId94"/>
    <p:sldId id="763" r:id="rId95"/>
    <p:sldId id="764" r:id="rId96"/>
    <p:sldId id="765" r:id="rId97"/>
    <p:sldId id="766" r:id="rId98"/>
    <p:sldId id="767" r:id="rId99"/>
    <p:sldId id="768" r:id="rId100"/>
    <p:sldId id="769" r:id="rId101"/>
    <p:sldId id="770" r:id="rId102"/>
    <p:sldId id="771" r:id="rId103"/>
    <p:sldId id="772" r:id="rId104"/>
    <p:sldId id="773" r:id="rId105"/>
    <p:sldId id="774" r:id="rId106"/>
    <p:sldId id="775" r:id="rId107"/>
    <p:sldId id="824" r:id="rId108"/>
    <p:sldId id="776" r:id="rId109"/>
    <p:sldId id="777" r:id="rId110"/>
    <p:sldId id="778" r:id="rId111"/>
    <p:sldId id="779" r:id="rId112"/>
    <p:sldId id="780" r:id="rId113"/>
    <p:sldId id="781" r:id="rId114"/>
    <p:sldId id="782" r:id="rId115"/>
    <p:sldId id="783" r:id="rId116"/>
    <p:sldId id="784" r:id="rId117"/>
    <p:sldId id="785" r:id="rId118"/>
    <p:sldId id="786" r:id="rId119"/>
    <p:sldId id="787" r:id="rId120"/>
    <p:sldId id="788" r:id="rId121"/>
    <p:sldId id="789" r:id="rId122"/>
    <p:sldId id="790" r:id="rId123"/>
    <p:sldId id="791" r:id="rId124"/>
    <p:sldId id="792" r:id="rId125"/>
    <p:sldId id="793" r:id="rId126"/>
    <p:sldId id="794" r:id="rId127"/>
    <p:sldId id="795" r:id="rId128"/>
    <p:sldId id="796" r:id="rId129"/>
    <p:sldId id="797" r:id="rId130"/>
    <p:sldId id="798" r:id="rId131"/>
    <p:sldId id="799" r:id="rId132"/>
    <p:sldId id="800" r:id="rId133"/>
    <p:sldId id="801" r:id="rId134"/>
    <p:sldId id="802" r:id="rId135"/>
    <p:sldId id="803" r:id="rId136"/>
    <p:sldId id="804" r:id="rId137"/>
    <p:sldId id="805" r:id="rId138"/>
    <p:sldId id="806" r:id="rId139"/>
    <p:sldId id="807" r:id="rId140"/>
    <p:sldId id="808" r:id="rId141"/>
    <p:sldId id="809" r:id="rId142"/>
    <p:sldId id="810" r:id="rId143"/>
    <p:sldId id="811" r:id="rId144"/>
    <p:sldId id="812" r:id="rId145"/>
    <p:sldId id="813" r:id="rId146"/>
    <p:sldId id="814" r:id="rId147"/>
    <p:sldId id="815" r:id="rId148"/>
    <p:sldId id="816" r:id="rId149"/>
    <p:sldId id="817" r:id="rId150"/>
    <p:sldId id="818" r:id="rId151"/>
    <p:sldId id="819" r:id="rId152"/>
    <p:sldId id="820" r:id="rId153"/>
    <p:sldId id="821" r:id="rId154"/>
    <p:sldId id="822" r:id="rId155"/>
    <p:sldId id="823" r:id="rId156"/>
  </p:sldIdLst>
  <p:sldSz cx="9144000" cy="6858000" type="screen4x3"/>
  <p:notesSz cx="7099300" cy="10234613"/>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56" d="100"/>
          <a:sy n="56" d="100"/>
        </p:scale>
        <p:origin x="1564"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t>2017/11/16</a:t>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t>‹#›</a:t>
            </a:fld>
            <a:endParaRPr 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0780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t>2017/11/16</a:t>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t>‹#›</a:t>
            </a:fld>
            <a:endParaRPr lang="zh-CN" altLang="en-US" noProof="0" dirty="0"/>
          </a:p>
        </p:txBody>
      </p:sp>
    </p:spTree>
    <p:extLst>
      <p:ext uri="{BB962C8B-B14F-4D97-AF65-F5344CB8AC3E}">
        <p14:creationId xmlns:p14="http://schemas.microsoft.com/office/powerpoint/2010/main" val="18786420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rtl="0"/>
            <a:fld id="{4CB7981C-5BEF-450D-AD46-8267B48533D5}" type="datetime1">
              <a:rPr lang="zh-CN" altLang="en-US" noProof="0" smtClean="0"/>
              <a:t>2017/11/16</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35913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fld id="{18DBB277-6CFF-4BC5-A5FF-17D5DB26C061}" type="datetime1">
              <a:rPr lang="zh-CN" altLang="en-US" smtClean="0"/>
              <a:t>2017/11/16</a:t>
            </a:fld>
            <a:endParaRPr lang="en-US"/>
          </a:p>
        </p:txBody>
      </p:sp>
      <p:sp>
        <p:nvSpPr>
          <p:cNvPr id="5" name="Footer Placeholder 4"/>
          <p:cNvSpPr>
            <a:spLocks noGrp="1"/>
          </p:cNvSpPr>
          <p:nvPr>
            <p:ph type="ftr" sz="quarter" idx="11"/>
          </p:nvPr>
        </p:nvSpPr>
        <p:spPr/>
        <p:txBody>
          <a:bodyPr/>
          <a:lstStyle/>
          <a:p>
            <a:pPr rtl="0"/>
            <a:r>
              <a:rPr lang="zh-CN" smtClean="0"/>
              <a:t>添加页脚</a:t>
            </a:r>
            <a:endParaRPr lang="zh-CN"/>
          </a:p>
        </p:txBody>
      </p:sp>
      <p:sp>
        <p:nvSpPr>
          <p:cNvPr id="6" name="Slide Number Placeholder 5"/>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53725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F9FAB75-8494-48F7-8943-EED87D71A0CE}" type="datetime1">
              <a:rPr lang="zh-CN" altLang="en-US" noProof="0" smtClean="0"/>
              <a:t>2017/11/16</a:t>
            </a:fld>
            <a:endParaRPr lang="zh-CN" altLang="en-US" noProof="0" dirty="0"/>
          </a:p>
        </p:txBody>
      </p:sp>
      <p:sp>
        <p:nvSpPr>
          <p:cNvPr id="5" name="Footer Placeholder 4"/>
          <p:cNvSpPr>
            <a:spLocks noGrp="1"/>
          </p:cNvSpPr>
          <p:nvPr>
            <p:ph type="ftr" sz="quarter" idx="11"/>
          </p:nvPr>
        </p:nvSpPr>
        <p:spPr/>
        <p:txBody>
          <a:bodyPr/>
          <a:lstStyle/>
          <a:p>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4283600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描述文字的图片 1">
    <p:spTree>
      <p:nvGrpSpPr>
        <p:cNvPr id="1" name=""/>
        <p:cNvGrpSpPr/>
        <p:nvPr/>
      </p:nvGrpSpPr>
      <p:grpSpPr>
        <a:xfrm>
          <a:off x="0" y="0"/>
          <a:ext cx="0" cy="0"/>
          <a:chOff x="0" y="0"/>
          <a:chExt cx="0" cy="0"/>
        </a:xfrm>
      </p:grpSpPr>
      <p:sp>
        <p:nvSpPr>
          <p:cNvPr id="9" name="标题 1"/>
          <p:cNvSpPr>
            <a:spLocks noGrp="1"/>
          </p:cNvSpPr>
          <p:nvPr>
            <p:ph type="title"/>
          </p:nvPr>
        </p:nvSpPr>
        <p:spPr>
          <a:xfrm>
            <a:off x="1171575" y="457200"/>
            <a:ext cx="2949178" cy="1600200"/>
          </a:xfrm>
        </p:spPr>
        <p:txBody>
          <a:bodyPr rtlCol="0" anchor="b"/>
          <a:lstStyle>
            <a:lvl1pPr>
              <a:defRPr sz="3200"/>
            </a:lvl1pPr>
          </a:lstStyle>
          <a:p>
            <a:pPr rtl="0"/>
            <a:r>
              <a:rPr lang="zh-CN" altLang="en-US" noProof="0" smtClean="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259178" y="987436"/>
            <a:ext cx="4258818" cy="4873625"/>
          </a:xfrm>
        </p:spPr>
        <p:txBody>
          <a:bodyPr rtlCol="0"/>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rtl="0"/>
            <a:r>
              <a:rPr lang="zh-CN" altLang="en-US" noProof="0" smtClean="0"/>
              <a:t>单击图标添加图片</a:t>
            </a:r>
            <a:endParaRPr lang="zh-CN" altLang="en-US" noProof="0" dirty="0"/>
          </a:p>
        </p:txBody>
      </p:sp>
      <p:sp>
        <p:nvSpPr>
          <p:cNvPr id="8" name="文本占位符 3"/>
          <p:cNvSpPr>
            <a:spLocks noGrp="1"/>
          </p:cNvSpPr>
          <p:nvPr>
            <p:ph type="body" sz="half" idx="2"/>
          </p:nvPr>
        </p:nvSpPr>
        <p:spPr>
          <a:xfrm>
            <a:off x="1171575" y="2101850"/>
            <a:ext cx="2949178" cy="3759200"/>
          </a:xfrm>
        </p:spPr>
        <p:txBody>
          <a:bodyPr rtlCol="0"/>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p>
            <a:pPr rtl="0"/>
            <a:fld id="{C1B0678E-768F-4049-B525-60AED2BEE2FB}" type="datetime1">
              <a:rPr lang="zh-CN" altLang="en-US" noProof="0" smtClean="0"/>
              <a:t>2017/11/16</a:t>
            </a:fld>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7" name="幻灯片编号占位符 6"/>
          <p:cNvSpPr>
            <a:spLocks noGrp="1"/>
          </p:cNvSpPr>
          <p:nvPr>
            <p:ph type="sldNum" sz="quarter" idx="12"/>
          </p:nvPr>
        </p:nvSpPr>
        <p:spPr/>
        <p:txBody>
          <a:bodyPr rtlCol="0"/>
          <a:lstStyle/>
          <a:p>
            <a:pPr rtl="0"/>
            <a:fld id="{71B7BAC7-FE87-40F6-AA24-4F4685D1B022}"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fld id="{8DFB17A3-08E1-42A7-86D6-F5E21B18016B}" type="datetime1">
              <a:rPr lang="zh-CN" altLang="en-US" noProof="0" smtClean="0"/>
              <a:t>2017/11/16</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406541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701394"/>
          </a:xfrm>
        </p:spPr>
        <p:txBody>
          <a:bodyPr anchor="b">
            <a:normAutofit/>
          </a:bodyPr>
          <a:lstStyle>
            <a:lvl1pPr>
              <a:defRPr sz="4800">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rtl="0"/>
            <a:fld id="{C01EE50A-D840-42E3-B347-290125BF3DF7}" type="datetime1">
              <a:rPr lang="zh-CN" altLang="en-US" noProof="0" smtClean="0"/>
              <a:t>2017/11/16</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0368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rtl="0"/>
            <a:fld id="{DDAEC978-EF4F-4972-A248-D038D87F63B4}" type="datetime1">
              <a:rPr lang="zh-CN" altLang="en-US" smtClean="0"/>
              <a:t>2017/11/16</a:t>
            </a:fld>
            <a:endParaRPr lang="en-US"/>
          </a:p>
        </p:txBody>
      </p:sp>
      <p:sp>
        <p:nvSpPr>
          <p:cNvPr id="6" name="Footer Placeholder 5"/>
          <p:cNvSpPr>
            <a:spLocks noGrp="1"/>
          </p:cNvSpPr>
          <p:nvPr>
            <p:ph type="ftr" sz="quarter" idx="11"/>
          </p:nvPr>
        </p:nvSpPr>
        <p:spPr/>
        <p:txBody>
          <a:bodyPr/>
          <a:lstStyle/>
          <a:p>
            <a:pPr rtl="0"/>
            <a:r>
              <a:rPr lang="zh-CN" smtClean="0"/>
              <a:t>添加页脚</a:t>
            </a:r>
            <a:endParaRPr lang="zh-CN"/>
          </a:p>
        </p:txBody>
      </p:sp>
      <p:sp>
        <p:nvSpPr>
          <p:cNvPr id="7" name="Slide Number Placeholder 6"/>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81619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rtl="0"/>
            <a:fld id="{F6E841ED-1197-4AD6-AD1E-754AB6D21227}" type="datetime1">
              <a:rPr lang="zh-CN" altLang="en-US" smtClean="0"/>
              <a:t>2017/11/16</a:t>
            </a:fld>
            <a:endParaRPr lang="en-US"/>
          </a:p>
        </p:txBody>
      </p:sp>
      <p:sp>
        <p:nvSpPr>
          <p:cNvPr id="8" name="Footer Placeholder 7"/>
          <p:cNvSpPr>
            <a:spLocks noGrp="1"/>
          </p:cNvSpPr>
          <p:nvPr>
            <p:ph type="ftr" sz="quarter" idx="11"/>
          </p:nvPr>
        </p:nvSpPr>
        <p:spPr/>
        <p:txBody>
          <a:bodyPr/>
          <a:lstStyle/>
          <a:p>
            <a:pPr rtl="0"/>
            <a:r>
              <a:rPr lang="zh-CN" smtClean="0"/>
              <a:t>添加页脚</a:t>
            </a:r>
            <a:endParaRPr lang="zh-CN"/>
          </a:p>
        </p:txBody>
      </p:sp>
      <p:sp>
        <p:nvSpPr>
          <p:cNvPr id="9" name="Slide Number Placeholder 8"/>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0668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pPr rtl="0"/>
            <a:fld id="{7197054C-A2AC-406E-86B2-9B679D82938A}" type="datetime1">
              <a:rPr lang="zh-CN" altLang="en-US" smtClean="0"/>
              <a:t>2017/11/16</a:t>
            </a:fld>
            <a:endParaRPr lang="en-US"/>
          </a:p>
        </p:txBody>
      </p:sp>
      <p:sp>
        <p:nvSpPr>
          <p:cNvPr id="4" name="Footer Placeholder 3"/>
          <p:cNvSpPr>
            <a:spLocks noGrp="1"/>
          </p:cNvSpPr>
          <p:nvPr>
            <p:ph type="ftr" sz="quarter" idx="11"/>
          </p:nvPr>
        </p:nvSpPr>
        <p:spPr/>
        <p:txBody>
          <a:bodyPr/>
          <a:lstStyle/>
          <a:p>
            <a:pPr rtl="0"/>
            <a:r>
              <a:rPr lang="zh-CN" smtClean="0"/>
              <a:t>添加页脚</a:t>
            </a:r>
            <a:endParaRPr lang="zh-CN"/>
          </a:p>
        </p:txBody>
      </p:sp>
      <p:sp>
        <p:nvSpPr>
          <p:cNvPr id="5" name="Slide Number Placeholder 4"/>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0677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F2ED1982-1BD9-4088-8F4F-3034691C0CE1}" type="datetime1">
              <a:rPr lang="zh-CN" altLang="en-US" smtClean="0"/>
              <a:t>2017/11/16</a:t>
            </a:fld>
            <a:endParaRPr lang="en-US"/>
          </a:p>
        </p:txBody>
      </p:sp>
      <p:sp>
        <p:nvSpPr>
          <p:cNvPr id="3" name="Footer Placeholder 2"/>
          <p:cNvSpPr>
            <a:spLocks noGrp="1"/>
          </p:cNvSpPr>
          <p:nvPr>
            <p:ph type="ftr" sz="quarter" idx="11"/>
          </p:nvPr>
        </p:nvSpPr>
        <p:spPr/>
        <p:txBody>
          <a:bodyPr/>
          <a:lstStyle/>
          <a:p>
            <a:pPr rtl="0"/>
            <a:r>
              <a:rPr lang="zh-CN" smtClean="0"/>
              <a:t>添加页脚</a:t>
            </a:r>
            <a:endParaRPr lang="zh-CN"/>
          </a:p>
        </p:txBody>
      </p:sp>
      <p:sp>
        <p:nvSpPr>
          <p:cNvPr id="4" name="Slide Number Placeholder 3"/>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48709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9FAB75-8494-48F7-8943-EED87D71A0CE}" type="datetime1">
              <a:rPr lang="zh-CN" altLang="en-US" noProof="0" smtClean="0"/>
              <a:t>2017/11/16</a:t>
            </a:fld>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添加页脚</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5653644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9FAB75-8494-48F7-8943-EED87D71A0CE}" type="datetime1">
              <a:rPr lang="zh-CN" altLang="en-US" noProof="0" smtClean="0"/>
              <a:t>2017/11/16</a:t>
            </a:fld>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添加页脚</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24252753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BEBA8EAE-BF5A-486C-A8C5-ECC9F3942E4B}">
                <a14:imgProps xmlns:a14="http://schemas.microsoft.com/office/drawing/2010/main">
                  <a14:imgLayer r:embed="rId15">
                    <a14:imgEffect>
                      <a14:saturation sat="47000"/>
                    </a14:imgEffect>
                    <a14:imgEffect>
                      <a14:brightnessContrast bright="8000" contrast="15000"/>
                    </a14:imgEffect>
                  </a14:imgLayer>
                </a14:imgProps>
              </a:ext>
              <a:ext uri="{28A0092B-C50C-407E-A947-70E740481C1C}">
                <a14:useLocalDpi xmlns:a14="http://schemas.microsoft.com/office/drawing/2010/main" val="0"/>
              </a:ext>
            </a:extLst>
          </a:blip>
          <a:stretch>
            <a:fillRect/>
          </a:stretch>
        </p:blipFill>
        <p:spPr>
          <a:xfrm>
            <a:off x="-3764" y="0"/>
            <a:ext cx="9147764" cy="6857999"/>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FAB75-8494-48F7-8943-EED87D71A0CE}" type="datetime1">
              <a:rPr lang="zh-CN" altLang="en-US" noProof="0" smtClean="0"/>
              <a:t>2017/11/16</a:t>
            </a:fld>
            <a:endParaRPr lang="zh-CN" altLang="en-US" noProof="0"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noProof="0" smtClean="0"/>
              <a:t>添加页脚</a:t>
            </a:r>
            <a:endParaRPr lang="zh-CN" altLang="en-US" noProof="0"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1014271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6.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7.wmf"/></Relationships>
</file>

<file path=ppt/slides/_rels/slide1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7.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7.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第六章  搜索树</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zh-CN" altLang="en-US" sz="3200" dirty="0" smtClean="0"/>
              <a:t>二叉搜索树（</a:t>
            </a:r>
            <a:r>
              <a:rPr lang="en-US" altLang="zh-CN" sz="3200" dirty="0" smtClean="0"/>
              <a:t>AVL</a:t>
            </a:r>
            <a:r>
              <a:rPr lang="zh-CN" altLang="en-US" sz="3200" dirty="0" smtClean="0"/>
              <a:t>、红黑树），</a:t>
            </a:r>
            <a:r>
              <a:rPr lang="en-US" altLang="zh-CN" sz="3200" dirty="0" smtClean="0"/>
              <a:t>B</a:t>
            </a:r>
            <a:r>
              <a:rPr lang="zh-CN" altLang="en-US" sz="3200" dirty="0" smtClean="0"/>
              <a:t>树</a:t>
            </a:r>
            <a:endParaRPr lang="zh-CN" altLang="en-US" sz="3200" dirty="0"/>
          </a:p>
        </p:txBody>
      </p:sp>
      <p:sp>
        <p:nvSpPr>
          <p:cNvPr id="6" name="灯片编号占位符 5"/>
          <p:cNvSpPr>
            <a:spLocks noGrp="1"/>
          </p:cNvSpPr>
          <p:nvPr>
            <p:ph type="sldNum" sz="quarter" idx="12"/>
          </p:nvPr>
        </p:nvSpPr>
        <p:spPr/>
        <p:txBody>
          <a:bodyPr/>
          <a:lstStyle/>
          <a:p>
            <a:pPr>
              <a:defRPr/>
            </a:pPr>
            <a:fld id="{D88FC1F8-377C-415F-9C94-4201F0AEB4EB}" type="slidenum">
              <a:rPr lang="en-US" altLang="zh-CN" smtClean="0"/>
              <a:pPr>
                <a:defRPr/>
              </a:pPr>
              <a:t>1</a:t>
            </a:fld>
            <a:endParaRPr lang="zh-CN" altLang="en-US" dirty="0"/>
          </a:p>
        </p:txBody>
      </p:sp>
    </p:spTree>
    <p:extLst>
      <p:ext uri="{BB962C8B-B14F-4D97-AF65-F5344CB8AC3E}">
        <p14:creationId xmlns:p14="http://schemas.microsoft.com/office/powerpoint/2010/main" val="403947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抽象数据类型</a:t>
            </a:r>
          </a:p>
        </p:txBody>
      </p:sp>
      <p:sp>
        <p:nvSpPr>
          <p:cNvPr id="31747" name="Rectangle 3"/>
          <p:cNvSpPr>
            <a:spLocks noGrp="1" noChangeArrowheads="1"/>
          </p:cNvSpPr>
          <p:nvPr>
            <p:ph idx="1"/>
          </p:nvPr>
        </p:nvSpPr>
        <p:spPr/>
        <p:txBody>
          <a:bodyPr/>
          <a:lstStyle/>
          <a:p>
            <a:pPr>
              <a:spcBef>
                <a:spcPct val="10000"/>
              </a:spcBef>
              <a:buFont typeface="Wingdings" panose="05000000000000000000" pitchFamily="2" charset="2"/>
              <a:buNone/>
            </a:pPr>
            <a:r>
              <a:rPr lang="zh-CN" altLang="en-US" sz="2000" smtClean="0"/>
              <a:t>抽象数据类型</a:t>
            </a:r>
            <a:r>
              <a:rPr lang="en-US" altLang="zh-CN" sz="2000" i="1" smtClean="0"/>
              <a:t>BSTree</a:t>
            </a:r>
            <a:r>
              <a:rPr lang="en-US" altLang="zh-CN" sz="2000" smtClean="0"/>
              <a:t>{</a:t>
            </a:r>
          </a:p>
          <a:p>
            <a:pPr>
              <a:spcBef>
                <a:spcPct val="10000"/>
              </a:spcBef>
              <a:buFont typeface="Wingdings" panose="05000000000000000000" pitchFamily="2" charset="2"/>
              <a:buNone/>
            </a:pPr>
            <a:r>
              <a:rPr lang="zh-CN" altLang="en-US" sz="2000" smtClean="0"/>
              <a:t>实例</a:t>
            </a:r>
          </a:p>
          <a:p>
            <a:pPr>
              <a:spcBef>
                <a:spcPct val="10000"/>
              </a:spcBef>
              <a:buFont typeface="Wingdings" panose="05000000000000000000" pitchFamily="2" charset="2"/>
              <a:buNone/>
            </a:pPr>
            <a:r>
              <a:rPr lang="zh-CN" altLang="en-US" sz="2000" smtClean="0"/>
              <a:t>	二叉树，每一个节点中有一个元素，该元素有一个关键值域；所有元素的关键值各不相同；任何节点左子树的关键值小于该节点的关键值；任何节点右子树的关键值大于该节点的关键值。</a:t>
            </a:r>
          </a:p>
          <a:p>
            <a:pPr>
              <a:spcBef>
                <a:spcPct val="10000"/>
              </a:spcBef>
              <a:buFont typeface="Wingdings" panose="05000000000000000000" pitchFamily="2" charset="2"/>
              <a:buNone/>
            </a:pPr>
            <a:r>
              <a:rPr lang="zh-CN" altLang="en-US" sz="2000" smtClean="0"/>
              <a:t>操作</a:t>
            </a:r>
          </a:p>
          <a:p>
            <a:pPr>
              <a:spcBef>
                <a:spcPct val="10000"/>
              </a:spcBef>
              <a:buFont typeface="Wingdings" panose="05000000000000000000" pitchFamily="2" charset="2"/>
              <a:buNone/>
            </a:pPr>
            <a:r>
              <a:rPr lang="zh-CN" altLang="en-US" sz="2000" i="1" smtClean="0"/>
              <a:t>	</a:t>
            </a:r>
            <a:r>
              <a:rPr lang="en-US" altLang="zh-CN" sz="2000" i="1" smtClean="0">
                <a:solidFill>
                  <a:srgbClr val="0000CC"/>
                </a:solidFill>
              </a:rPr>
              <a:t>Create</a:t>
            </a:r>
            <a:r>
              <a:rPr lang="en-US" altLang="zh-CN" sz="2000" i="1" smtClean="0"/>
              <a:t>()</a:t>
            </a:r>
            <a:r>
              <a:rPr lang="zh-CN" altLang="en-US" sz="2000" smtClean="0"/>
              <a:t>：创建一个空的二叉搜索树</a:t>
            </a:r>
          </a:p>
          <a:p>
            <a:pPr>
              <a:spcBef>
                <a:spcPct val="10000"/>
              </a:spcBef>
              <a:buFont typeface="Wingdings" panose="05000000000000000000" pitchFamily="2" charset="2"/>
              <a:buNone/>
            </a:pPr>
            <a:r>
              <a:rPr lang="zh-CN" altLang="en-US" sz="2000" i="1" smtClean="0"/>
              <a:t>	</a:t>
            </a:r>
            <a:r>
              <a:rPr lang="en-US" altLang="zh-CN" sz="2000" i="1" smtClean="0">
                <a:solidFill>
                  <a:srgbClr val="0000CC"/>
                </a:solidFill>
              </a:rPr>
              <a:t>Search(</a:t>
            </a:r>
            <a:r>
              <a:rPr lang="en-US" altLang="zh-CN" sz="2000" i="1" smtClean="0"/>
              <a:t>k, e)</a:t>
            </a:r>
            <a:r>
              <a:rPr lang="zh-CN" altLang="en-US" sz="2000" smtClean="0"/>
              <a:t>：将关键值为</a:t>
            </a:r>
            <a:r>
              <a:rPr lang="en-US" altLang="zh-CN" sz="2000" i="1" smtClean="0"/>
              <a:t>k</a:t>
            </a:r>
            <a:r>
              <a:rPr lang="zh-CN" altLang="en-US" sz="2000" smtClean="0"/>
              <a:t>的元素返回到</a:t>
            </a:r>
            <a:r>
              <a:rPr lang="en-US" altLang="zh-CN" sz="2000" i="1" smtClean="0"/>
              <a:t>e</a:t>
            </a:r>
            <a:r>
              <a:rPr lang="zh-CN" altLang="en-US" sz="2000" smtClean="0"/>
              <a:t>中；如果操作失败则返回</a:t>
            </a:r>
            <a:r>
              <a:rPr lang="en-US" altLang="zh-CN" sz="2000" smtClean="0"/>
              <a:t>false</a:t>
            </a:r>
            <a:r>
              <a:rPr lang="zh-CN" altLang="en-US" sz="2000" smtClean="0"/>
              <a:t>，否则返回</a:t>
            </a:r>
            <a:r>
              <a:rPr lang="en-US" altLang="zh-CN" sz="2000" smtClean="0"/>
              <a:t>true</a:t>
            </a:r>
          </a:p>
          <a:p>
            <a:pPr>
              <a:spcBef>
                <a:spcPct val="10000"/>
              </a:spcBef>
              <a:buFont typeface="Wingdings" panose="05000000000000000000" pitchFamily="2" charset="2"/>
              <a:buNone/>
            </a:pPr>
            <a:r>
              <a:rPr lang="en-US" altLang="zh-CN" sz="2000" i="1" smtClean="0"/>
              <a:t>	</a:t>
            </a:r>
            <a:r>
              <a:rPr lang="en-US" altLang="zh-CN" sz="2000" i="1" smtClean="0">
                <a:solidFill>
                  <a:srgbClr val="0000CC"/>
                </a:solidFill>
              </a:rPr>
              <a:t>Insert</a:t>
            </a:r>
            <a:r>
              <a:rPr lang="en-US" altLang="zh-CN" sz="2000" i="1" smtClean="0"/>
              <a:t>(e)</a:t>
            </a:r>
            <a:r>
              <a:rPr lang="zh-CN" altLang="en-US" sz="2000" smtClean="0"/>
              <a:t>：将元素</a:t>
            </a:r>
            <a:r>
              <a:rPr lang="en-US" altLang="zh-CN" sz="2000" i="1" smtClean="0"/>
              <a:t>e</a:t>
            </a:r>
            <a:r>
              <a:rPr lang="zh-CN" altLang="en-US" sz="2000" smtClean="0"/>
              <a:t>插入到搜索树中</a:t>
            </a:r>
          </a:p>
          <a:p>
            <a:pPr>
              <a:spcBef>
                <a:spcPct val="10000"/>
              </a:spcBef>
              <a:buFont typeface="Wingdings" panose="05000000000000000000" pitchFamily="2" charset="2"/>
              <a:buNone/>
            </a:pPr>
            <a:r>
              <a:rPr lang="zh-CN" altLang="en-US" sz="2000" i="1" smtClean="0"/>
              <a:t>	</a:t>
            </a:r>
            <a:r>
              <a:rPr lang="en-US" altLang="zh-CN" sz="2000" i="1" smtClean="0">
                <a:solidFill>
                  <a:srgbClr val="0000CC"/>
                </a:solidFill>
              </a:rPr>
              <a:t>Delete</a:t>
            </a:r>
            <a:r>
              <a:rPr lang="en-US" altLang="zh-CN" sz="2000" i="1" smtClean="0"/>
              <a:t>(k, e)</a:t>
            </a:r>
            <a:r>
              <a:rPr lang="zh-CN" altLang="en-US" sz="2000" smtClean="0"/>
              <a:t>：删除关键值为</a:t>
            </a:r>
            <a:r>
              <a:rPr lang="en-US" altLang="zh-CN" sz="2000" i="1" smtClean="0"/>
              <a:t>k</a:t>
            </a:r>
            <a:r>
              <a:rPr lang="zh-CN" altLang="en-US" sz="2000" smtClean="0"/>
              <a:t>的元素并且将其返回到</a:t>
            </a:r>
            <a:r>
              <a:rPr lang="en-US" altLang="zh-CN" sz="2000" i="1" smtClean="0"/>
              <a:t>e</a:t>
            </a:r>
            <a:r>
              <a:rPr lang="zh-CN" altLang="en-US" sz="2000" smtClean="0"/>
              <a:t>中</a:t>
            </a:r>
          </a:p>
          <a:p>
            <a:pPr>
              <a:spcBef>
                <a:spcPct val="10000"/>
              </a:spcBef>
              <a:buFont typeface="Wingdings" panose="05000000000000000000" pitchFamily="2" charset="2"/>
              <a:buNone/>
            </a:pPr>
            <a:r>
              <a:rPr lang="zh-CN" altLang="en-US" sz="2000" i="1" smtClean="0"/>
              <a:t>	</a:t>
            </a:r>
            <a:r>
              <a:rPr lang="en-US" altLang="zh-CN" sz="2000" i="1" smtClean="0">
                <a:solidFill>
                  <a:srgbClr val="0000CC"/>
                </a:solidFill>
              </a:rPr>
              <a:t>Ascend</a:t>
            </a:r>
            <a:r>
              <a:rPr lang="en-US" altLang="zh-CN" sz="2000" i="1" smtClean="0"/>
              <a:t>()</a:t>
            </a:r>
            <a:r>
              <a:rPr lang="zh-CN" altLang="en-US" sz="2000" smtClean="0"/>
              <a:t>：按照关键值的升序排列输出所有元素</a:t>
            </a:r>
          </a:p>
          <a:p>
            <a:pPr>
              <a:spcBef>
                <a:spcPct val="10000"/>
              </a:spcBef>
              <a:buFont typeface="Wingdings" panose="05000000000000000000" pitchFamily="2" charset="2"/>
              <a:buNone/>
            </a:pPr>
            <a:r>
              <a:rPr lang="en-US" altLang="zh-CN" sz="2000" smtClean="0"/>
              <a:t>}</a:t>
            </a: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1A1C87-07D9-4899-82D0-EDCB8764D528}" type="slidenum">
              <a:rPr lang="en-US" altLang="en-US">
                <a:solidFill>
                  <a:srgbClr val="4B4B4B"/>
                </a:solidFill>
              </a:rPr>
              <a:pPr eaLnBrk="1" hangingPunct="1"/>
              <a:t>10</a:t>
            </a:fld>
            <a:endParaRPr lang="en-US" altLang="en-US">
              <a:solidFill>
                <a:srgbClr val="4B4B4B"/>
              </a:solidFill>
            </a:endParaRPr>
          </a:p>
        </p:txBody>
      </p:sp>
    </p:spTree>
    <p:extLst>
      <p:ext uri="{BB962C8B-B14F-4D97-AF65-F5344CB8AC3E}">
        <p14:creationId xmlns:p14="http://schemas.microsoft.com/office/powerpoint/2010/main" val="7979701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没有连续红边的情况（最理想）</a:t>
            </a:r>
          </a:p>
        </p:txBody>
      </p:sp>
      <p:sp>
        <p:nvSpPr>
          <p:cNvPr id="89091" name="Rectangle 3"/>
          <p:cNvSpPr>
            <a:spLocks noGrp="1" noChangeArrowheads="1"/>
          </p:cNvSpPr>
          <p:nvPr>
            <p:ph type="body" idx="1"/>
          </p:nvPr>
        </p:nvSpPr>
        <p:spPr/>
        <p:txBody>
          <a:bodyPr/>
          <a:lstStyle/>
          <a:p>
            <a:r>
              <a:rPr lang="zh-CN" altLang="en-US" smtClean="0"/>
              <a:t>对应</a:t>
            </a:r>
            <a:r>
              <a:rPr lang="en-US" altLang="zh-CN" smtClean="0"/>
              <a:t>2-3-4</a:t>
            </a:r>
            <a:r>
              <a:rPr lang="zh-CN" altLang="en-US" smtClean="0"/>
              <a:t>树的情况应该是</a:t>
            </a:r>
            <a:r>
              <a:rPr lang="en-US" altLang="zh-CN" smtClean="0"/>
              <a:t>2</a:t>
            </a:r>
            <a:r>
              <a:rPr lang="zh-CN" altLang="en-US" smtClean="0"/>
              <a:t>节点变为</a:t>
            </a:r>
            <a:r>
              <a:rPr lang="en-US" altLang="zh-CN" smtClean="0"/>
              <a:t>3</a:t>
            </a:r>
            <a:r>
              <a:rPr lang="zh-CN" altLang="en-US" smtClean="0"/>
              <a:t>节点</a:t>
            </a:r>
          </a:p>
        </p:txBody>
      </p:sp>
      <p:pic>
        <p:nvPicPr>
          <p:cNvPr id="89092" name="Picture 4" descr="rbi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33600"/>
            <a:ext cx="36957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Box 4"/>
          <p:cNvSpPr txBox="1">
            <a:spLocks noChangeArrowheads="1"/>
          </p:cNvSpPr>
          <p:nvPr/>
        </p:nvSpPr>
        <p:spPr bwMode="auto">
          <a:xfrm>
            <a:off x="3495675" y="2173288"/>
            <a:ext cx="538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pu</a:t>
            </a:r>
            <a:endParaRPr lang="zh-CN" altLang="en-US"/>
          </a:p>
        </p:txBody>
      </p:sp>
      <p:sp>
        <p:nvSpPr>
          <p:cNvPr id="89094" name="TextBox 5"/>
          <p:cNvSpPr txBox="1">
            <a:spLocks noChangeArrowheads="1"/>
          </p:cNvSpPr>
          <p:nvPr/>
        </p:nvSpPr>
        <p:spPr bwMode="auto">
          <a:xfrm>
            <a:off x="6007100" y="2173288"/>
            <a:ext cx="717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u  pu</a:t>
            </a:r>
            <a:endParaRPr lang="zh-CN" altLang="en-US"/>
          </a:p>
        </p:txBody>
      </p:sp>
      <p:sp>
        <p:nvSpPr>
          <p:cNvPr id="8909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D43044-D08C-490B-80B1-72814C5ED63D}" type="slidenum">
              <a:rPr lang="en-US" altLang="en-US">
                <a:solidFill>
                  <a:srgbClr val="4B4B4B"/>
                </a:solidFill>
              </a:rPr>
              <a:pPr eaLnBrk="1" hangingPunct="1"/>
              <a:t>100</a:t>
            </a:fld>
            <a:endParaRPr lang="en-US" altLang="en-US">
              <a:solidFill>
                <a:srgbClr val="4B4B4B"/>
              </a:solidFill>
            </a:endParaRPr>
          </a:p>
        </p:txBody>
      </p:sp>
    </p:spTree>
    <p:extLst>
      <p:ext uri="{BB962C8B-B14F-4D97-AF65-F5344CB8AC3E}">
        <p14:creationId xmlns:p14="http://schemas.microsoft.com/office/powerpoint/2010/main" val="32970621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5" descr="rbi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2703513"/>
            <a:ext cx="5402263"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p:nvPr>
        </p:nvSpPr>
        <p:spPr/>
        <p:txBody>
          <a:bodyPr/>
          <a:lstStyle/>
          <a:p>
            <a:r>
              <a:rPr lang="zh-CN" altLang="en-US" smtClean="0"/>
              <a:t>连续红边情况</a:t>
            </a:r>
            <a:r>
              <a:rPr lang="en-US" altLang="zh-CN" smtClean="0"/>
              <a:t>1</a:t>
            </a:r>
            <a:r>
              <a:rPr lang="zh-CN" altLang="en-US" smtClean="0"/>
              <a:t>：</a:t>
            </a:r>
            <a:r>
              <a:rPr lang="en-US" altLang="zh-CN" smtClean="0"/>
              <a:t>XYb</a:t>
            </a:r>
            <a:endParaRPr lang="zh-CN" altLang="en-US" smtClean="0"/>
          </a:p>
        </p:txBody>
      </p:sp>
      <p:sp>
        <p:nvSpPr>
          <p:cNvPr id="90116" name="Rectangle 3"/>
          <p:cNvSpPr>
            <a:spLocks noGrp="1" noChangeArrowheads="1"/>
          </p:cNvSpPr>
          <p:nvPr>
            <p:ph type="body" idx="1"/>
          </p:nvPr>
        </p:nvSpPr>
        <p:spPr/>
        <p:txBody>
          <a:bodyPr/>
          <a:lstStyle/>
          <a:p>
            <a:r>
              <a:rPr lang="zh-CN" altLang="en-US" smtClean="0"/>
              <a:t>祖父的另一个孩子是黑色</a:t>
            </a:r>
            <a:r>
              <a:rPr lang="en-US" altLang="zh-CN" smtClean="0"/>
              <a:t>—3</a:t>
            </a:r>
            <a:r>
              <a:rPr lang="zh-CN" altLang="en-US" smtClean="0"/>
              <a:t>节点变为</a:t>
            </a:r>
            <a:r>
              <a:rPr lang="en-US" altLang="zh-CN" smtClean="0"/>
              <a:t>4</a:t>
            </a:r>
            <a:r>
              <a:rPr lang="zh-CN" altLang="en-US" smtClean="0"/>
              <a:t>节点</a:t>
            </a:r>
            <a:endParaRPr lang="en-US" altLang="zh-CN" smtClean="0"/>
          </a:p>
          <a:p>
            <a:r>
              <a:rPr lang="zh-CN" altLang="en-US" smtClean="0">
                <a:solidFill>
                  <a:srgbClr val="0000CC"/>
                </a:solidFill>
              </a:rPr>
              <a:t>旋转变色：根黑、子红</a:t>
            </a:r>
          </a:p>
        </p:txBody>
      </p:sp>
      <p:cxnSp>
        <p:nvCxnSpPr>
          <p:cNvPr id="90117" name="直接连接符 4"/>
          <p:cNvCxnSpPr>
            <a:cxnSpLocks noChangeShapeType="1"/>
          </p:cNvCxnSpPr>
          <p:nvPr/>
        </p:nvCxnSpPr>
        <p:spPr bwMode="auto">
          <a:xfrm rot="10800000" flipV="1">
            <a:off x="3675063" y="1276350"/>
            <a:ext cx="1614487" cy="89693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9011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329694-5BA2-4E0C-95C7-3F682B72D9A3}" type="slidenum">
              <a:rPr lang="en-US" altLang="en-US">
                <a:solidFill>
                  <a:srgbClr val="4B4B4B"/>
                </a:solidFill>
              </a:rPr>
              <a:pPr eaLnBrk="1" hangingPunct="1"/>
              <a:t>101</a:t>
            </a:fld>
            <a:endParaRPr lang="en-US" altLang="en-US">
              <a:solidFill>
                <a:srgbClr val="4B4B4B"/>
              </a:solidFill>
            </a:endParaRPr>
          </a:p>
        </p:txBody>
      </p:sp>
    </p:spTree>
    <p:extLst>
      <p:ext uri="{BB962C8B-B14F-4D97-AF65-F5344CB8AC3E}">
        <p14:creationId xmlns:p14="http://schemas.microsoft.com/office/powerpoint/2010/main" val="133586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descr="rbin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0" y="2908300"/>
            <a:ext cx="5334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2"/>
          <p:cNvSpPr>
            <a:spLocks noGrp="1" noChangeArrowheads="1"/>
          </p:cNvSpPr>
          <p:nvPr>
            <p:ph type="title"/>
          </p:nvPr>
        </p:nvSpPr>
        <p:spPr/>
        <p:txBody>
          <a:bodyPr/>
          <a:lstStyle/>
          <a:p>
            <a:r>
              <a:rPr lang="zh-CN" altLang="en-US" smtClean="0"/>
              <a:t>连续红边情况</a:t>
            </a:r>
            <a:r>
              <a:rPr lang="en-US" altLang="zh-CN" smtClean="0"/>
              <a:t>2</a:t>
            </a:r>
            <a:r>
              <a:rPr lang="zh-CN" altLang="en-US" smtClean="0"/>
              <a:t>：</a:t>
            </a:r>
            <a:r>
              <a:rPr lang="en-US" altLang="zh-CN" smtClean="0"/>
              <a:t>XYr</a:t>
            </a:r>
            <a:endParaRPr lang="zh-CN" altLang="en-US" smtClean="0"/>
          </a:p>
        </p:txBody>
      </p:sp>
      <p:sp>
        <p:nvSpPr>
          <p:cNvPr id="91140" name="Rectangle 3"/>
          <p:cNvSpPr>
            <a:spLocks noGrp="1" noChangeArrowheads="1"/>
          </p:cNvSpPr>
          <p:nvPr>
            <p:ph type="body" idx="1"/>
          </p:nvPr>
        </p:nvSpPr>
        <p:spPr/>
        <p:txBody>
          <a:bodyPr/>
          <a:lstStyle/>
          <a:p>
            <a:r>
              <a:rPr lang="zh-CN" altLang="en-US" smtClean="0"/>
              <a:t>祖父的另一个孩子是红色</a:t>
            </a:r>
            <a:r>
              <a:rPr lang="en-US" altLang="zh-CN" smtClean="0"/>
              <a:t>——</a:t>
            </a:r>
            <a:r>
              <a:rPr lang="zh-CN" altLang="en-US" smtClean="0"/>
              <a:t>溢出</a:t>
            </a:r>
            <a:endParaRPr lang="en-US" altLang="zh-CN" smtClean="0"/>
          </a:p>
          <a:p>
            <a:r>
              <a:rPr lang="zh-CN" altLang="en-US" smtClean="0">
                <a:solidFill>
                  <a:srgbClr val="0000CC"/>
                </a:solidFill>
              </a:rPr>
              <a:t>不转变色：根红、子黑</a:t>
            </a:r>
          </a:p>
        </p:txBody>
      </p:sp>
      <p:cxnSp>
        <p:nvCxnSpPr>
          <p:cNvPr id="91141" name="直接连接符 5"/>
          <p:cNvCxnSpPr>
            <a:cxnSpLocks noChangeShapeType="1"/>
          </p:cNvCxnSpPr>
          <p:nvPr/>
        </p:nvCxnSpPr>
        <p:spPr bwMode="auto">
          <a:xfrm rot="10800000" flipV="1">
            <a:off x="3675063" y="1276350"/>
            <a:ext cx="1614487" cy="89693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9114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020A2F-6D2B-43BB-96B1-1F2232F0FCB5}" type="slidenum">
              <a:rPr lang="en-US" altLang="en-US">
                <a:solidFill>
                  <a:srgbClr val="4B4B4B"/>
                </a:solidFill>
              </a:rPr>
              <a:pPr eaLnBrk="1" hangingPunct="1"/>
              <a:t>102</a:t>
            </a:fld>
            <a:endParaRPr lang="en-US" altLang="en-US">
              <a:solidFill>
                <a:srgbClr val="4B4B4B"/>
              </a:solidFill>
            </a:endParaRPr>
          </a:p>
        </p:txBody>
      </p:sp>
    </p:spTree>
    <p:extLst>
      <p:ext uri="{BB962C8B-B14F-4D97-AF65-F5344CB8AC3E}">
        <p14:creationId xmlns:p14="http://schemas.microsoft.com/office/powerpoint/2010/main" val="6348755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smtClean="0"/>
              <a:t>例题</a:t>
            </a:r>
          </a:p>
        </p:txBody>
      </p:sp>
      <p:sp>
        <p:nvSpPr>
          <p:cNvPr id="92163" name="内容占位符 2"/>
          <p:cNvSpPr>
            <a:spLocks noGrp="1"/>
          </p:cNvSpPr>
          <p:nvPr>
            <p:ph idx="1"/>
          </p:nvPr>
        </p:nvSpPr>
        <p:spPr/>
        <p:txBody>
          <a:bodyPr/>
          <a:lstStyle/>
          <a:p>
            <a:r>
              <a:rPr lang="zh-CN" altLang="en-US" smtClean="0"/>
              <a:t>教材</a:t>
            </a:r>
            <a:r>
              <a:rPr lang="en-US" altLang="zh-CN" smtClean="0"/>
              <a:t>P338</a:t>
            </a:r>
            <a:r>
              <a:rPr lang="zh-CN" altLang="en-US" smtClean="0"/>
              <a:t>，将</a:t>
            </a:r>
            <a:r>
              <a:rPr lang="en-US" altLang="zh-CN" smtClean="0"/>
              <a:t>70,60,65,62</a:t>
            </a:r>
            <a:r>
              <a:rPr lang="zh-CN" altLang="en-US" smtClean="0"/>
              <a:t>依次插入到</a:t>
            </a:r>
            <a:r>
              <a:rPr lang="en-US" altLang="zh-CN" smtClean="0"/>
              <a:t>11-17a)</a:t>
            </a:r>
            <a:r>
              <a:rPr lang="zh-CN" altLang="en-US" smtClean="0"/>
              <a:t>所示的红黑树中</a:t>
            </a:r>
          </a:p>
        </p:txBody>
      </p:sp>
      <p:sp>
        <p:nvSpPr>
          <p:cNvPr id="9216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B7B82D-6AAB-430A-BBF2-F1E281BAFDD9}" type="slidenum">
              <a:rPr lang="en-US" altLang="en-US">
                <a:solidFill>
                  <a:srgbClr val="4B4B4B"/>
                </a:solidFill>
              </a:rPr>
              <a:pPr eaLnBrk="1" hangingPunct="1"/>
              <a:t>103</a:t>
            </a:fld>
            <a:endParaRPr lang="en-US" altLang="en-US">
              <a:solidFill>
                <a:srgbClr val="4B4B4B"/>
              </a:solidFill>
            </a:endParaRPr>
          </a:p>
        </p:txBody>
      </p:sp>
    </p:spTree>
    <p:extLst>
      <p:ext uri="{BB962C8B-B14F-4D97-AF65-F5344CB8AC3E}">
        <p14:creationId xmlns:p14="http://schemas.microsoft.com/office/powerpoint/2010/main" val="14355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smtClean="0"/>
              <a:t>H2</a:t>
            </a:r>
            <a:r>
              <a:rPr lang="zh-CN" altLang="en-US" smtClean="0"/>
              <a:t>结束</a:t>
            </a:r>
          </a:p>
        </p:txBody>
      </p:sp>
      <p:sp>
        <p:nvSpPr>
          <p:cNvPr id="93187" name="内容占位符 2"/>
          <p:cNvSpPr>
            <a:spLocks noGrp="1"/>
          </p:cNvSpPr>
          <p:nvPr>
            <p:ph idx="1"/>
          </p:nvPr>
        </p:nvSpPr>
        <p:spPr>
          <a:xfrm>
            <a:off x="917575" y="1525588"/>
            <a:ext cx="7780338" cy="4570412"/>
          </a:xfrm>
        </p:spPr>
        <p:txBody>
          <a:bodyPr/>
          <a:lstStyle/>
          <a:p>
            <a:r>
              <a:rPr lang="zh-CN" altLang="en-US" smtClean="0"/>
              <a:t>练习：依次插入这些</a:t>
            </a:r>
            <a:r>
              <a:rPr lang="en-US" altLang="zh-CN" smtClean="0"/>
              <a:t>12 1 9 2 0 11 7 19 4 15 18 5 14 13 10 16 6 3 8 17</a:t>
            </a:r>
            <a:r>
              <a:rPr lang="zh-CN" altLang="en-US" smtClean="0"/>
              <a:t>，生成红黑树</a:t>
            </a:r>
          </a:p>
        </p:txBody>
      </p:sp>
      <p:sp>
        <p:nvSpPr>
          <p:cNvPr id="9318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0C86C9-31D0-4123-A323-71415F2A4349}" type="slidenum">
              <a:rPr lang="en-US" altLang="en-US">
                <a:solidFill>
                  <a:srgbClr val="4B4B4B"/>
                </a:solidFill>
              </a:rPr>
              <a:pPr eaLnBrk="1" hangingPunct="1"/>
              <a:t>104</a:t>
            </a:fld>
            <a:endParaRPr lang="en-US" altLang="en-US">
              <a:solidFill>
                <a:srgbClr val="4B4B4B"/>
              </a:solidFill>
            </a:endParaRPr>
          </a:p>
        </p:txBody>
      </p:sp>
      <p:pic>
        <p:nvPicPr>
          <p:cNvPr id="931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532063"/>
            <a:ext cx="8567738"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737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红－黑树的删除</a:t>
            </a:r>
          </a:p>
        </p:txBody>
      </p:sp>
      <p:sp>
        <p:nvSpPr>
          <p:cNvPr id="94211" name="Rectangle 3"/>
          <p:cNvSpPr>
            <a:spLocks noGrp="1" noChangeArrowheads="1"/>
          </p:cNvSpPr>
          <p:nvPr>
            <p:ph type="body" idx="1"/>
          </p:nvPr>
        </p:nvSpPr>
        <p:spPr>
          <a:xfrm>
            <a:off x="1182688" y="1371600"/>
            <a:ext cx="7772400" cy="5029200"/>
          </a:xfrm>
        </p:spPr>
        <p:txBody>
          <a:bodyPr/>
          <a:lstStyle/>
          <a:p>
            <a:r>
              <a:rPr lang="zh-CN" altLang="en-US" smtClean="0"/>
              <a:t>首先还是类似二叉搜索树的方法</a:t>
            </a:r>
            <a:r>
              <a:rPr lang="en-US" altLang="zh-CN" smtClean="0"/>
              <a:t>——</a:t>
            </a:r>
            <a:br>
              <a:rPr lang="en-US" altLang="zh-CN" smtClean="0"/>
            </a:br>
            <a:r>
              <a:rPr lang="zh-CN" altLang="en-US" smtClean="0"/>
              <a:t>转化为叶节点删除</a:t>
            </a:r>
            <a:r>
              <a:rPr lang="en-US" altLang="zh-CN" smtClean="0"/>
              <a:t>——</a:t>
            </a:r>
            <a:br>
              <a:rPr lang="en-US" altLang="zh-CN" smtClean="0"/>
            </a:br>
            <a:r>
              <a:rPr lang="zh-CN" altLang="en-US" smtClean="0"/>
              <a:t>不是叶节点的，与中序遍历的后继节点交换</a:t>
            </a:r>
          </a:p>
          <a:p>
            <a:r>
              <a:rPr lang="zh-CN" altLang="en-US" smtClean="0"/>
              <a:t>可对应</a:t>
            </a:r>
            <a:r>
              <a:rPr lang="en-US" altLang="zh-CN" smtClean="0"/>
              <a:t>2-3-4</a:t>
            </a:r>
            <a:r>
              <a:rPr lang="zh-CN" altLang="en-US" smtClean="0"/>
              <a:t>树自底向上删除算法设计红－黑树自底向上的删除算法</a:t>
            </a:r>
          </a:p>
          <a:p>
            <a:r>
              <a:rPr lang="zh-CN" altLang="en-US" smtClean="0"/>
              <a:t>若删除红节点，结束</a:t>
            </a:r>
            <a:r>
              <a:rPr lang="en-US" altLang="zh-CN" smtClean="0"/>
              <a:t>——3</a:t>
            </a:r>
            <a:r>
              <a:rPr lang="zh-CN" altLang="en-US" smtClean="0"/>
              <a:t>节点或</a:t>
            </a:r>
            <a:r>
              <a:rPr lang="en-US" altLang="zh-CN" smtClean="0"/>
              <a:t>4</a:t>
            </a:r>
            <a:r>
              <a:rPr lang="zh-CN" altLang="en-US" smtClean="0"/>
              <a:t>节点的删除</a:t>
            </a:r>
          </a:p>
          <a:p>
            <a:r>
              <a:rPr lang="zh-CN" altLang="en-US" smtClean="0"/>
              <a:t>若删除黑节点，调整，可能回溯</a:t>
            </a:r>
            <a:r>
              <a:rPr lang="en-US" altLang="zh-CN" smtClean="0"/>
              <a:t>——2</a:t>
            </a:r>
            <a:r>
              <a:rPr lang="zh-CN" altLang="en-US" smtClean="0"/>
              <a:t>节点的删除</a:t>
            </a:r>
          </a:p>
        </p:txBody>
      </p:sp>
      <p:sp>
        <p:nvSpPr>
          <p:cNvPr id="9421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F2213B-4D88-46E6-862E-F3A1B21D4ACB}" type="slidenum">
              <a:rPr lang="en-US" altLang="en-US">
                <a:solidFill>
                  <a:srgbClr val="4B4B4B"/>
                </a:solidFill>
              </a:rPr>
              <a:pPr eaLnBrk="1" hangingPunct="1"/>
              <a:t>105</a:t>
            </a:fld>
            <a:endParaRPr lang="en-US" altLang="en-US">
              <a:solidFill>
                <a:srgbClr val="4B4B4B"/>
              </a:solidFill>
            </a:endParaRPr>
          </a:p>
        </p:txBody>
      </p:sp>
    </p:spTree>
    <p:extLst>
      <p:ext uri="{BB962C8B-B14F-4D97-AF65-F5344CB8AC3E}">
        <p14:creationId xmlns:p14="http://schemas.microsoft.com/office/powerpoint/2010/main" val="18290005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mtClean="0"/>
              <a:t>例题</a:t>
            </a:r>
          </a:p>
        </p:txBody>
      </p:sp>
      <p:sp>
        <p:nvSpPr>
          <p:cNvPr id="95235" name="内容占位符 2"/>
          <p:cNvSpPr>
            <a:spLocks noGrp="1"/>
          </p:cNvSpPr>
          <p:nvPr>
            <p:ph idx="1"/>
          </p:nvPr>
        </p:nvSpPr>
        <p:spPr/>
        <p:txBody>
          <a:bodyPr/>
          <a:lstStyle/>
          <a:p>
            <a:r>
              <a:rPr lang="zh-CN" altLang="zh-CN" smtClean="0"/>
              <a:t>有以下关键字：</a:t>
            </a:r>
            <a:r>
              <a:rPr lang="en-US" altLang="zh-CN" smtClean="0"/>
              <a:t>28</a:t>
            </a:r>
            <a:r>
              <a:rPr lang="zh-CN" altLang="zh-CN" smtClean="0"/>
              <a:t>，</a:t>
            </a:r>
            <a:r>
              <a:rPr lang="en-US" altLang="zh-CN" smtClean="0"/>
              <a:t>72</a:t>
            </a:r>
            <a:r>
              <a:rPr lang="zh-CN" altLang="zh-CN" smtClean="0"/>
              <a:t>，</a:t>
            </a:r>
            <a:r>
              <a:rPr lang="en-US" altLang="zh-CN" smtClean="0"/>
              <a:t>97</a:t>
            </a:r>
            <a:r>
              <a:rPr lang="zh-CN" altLang="zh-CN" smtClean="0"/>
              <a:t>，</a:t>
            </a:r>
            <a:r>
              <a:rPr lang="en-US" altLang="zh-CN" smtClean="0"/>
              <a:t>23</a:t>
            </a:r>
            <a:r>
              <a:rPr lang="zh-CN" altLang="zh-CN" smtClean="0"/>
              <a:t>，</a:t>
            </a:r>
            <a:r>
              <a:rPr lang="en-US" altLang="zh-CN" smtClean="0"/>
              <a:t>11</a:t>
            </a:r>
            <a:r>
              <a:rPr lang="zh-CN" altLang="zh-CN" smtClean="0"/>
              <a:t>，</a:t>
            </a:r>
            <a:r>
              <a:rPr lang="en-US" altLang="zh-CN" smtClean="0"/>
              <a:t>63</a:t>
            </a:r>
            <a:r>
              <a:rPr lang="zh-CN" altLang="zh-CN" smtClean="0"/>
              <a:t>，</a:t>
            </a:r>
            <a:r>
              <a:rPr lang="en-US" altLang="zh-CN" smtClean="0"/>
              <a:t>4</a:t>
            </a:r>
            <a:r>
              <a:rPr lang="zh-CN" altLang="zh-CN" smtClean="0"/>
              <a:t>，</a:t>
            </a:r>
            <a:r>
              <a:rPr lang="en-US" altLang="zh-CN" smtClean="0"/>
              <a:t>53</a:t>
            </a:r>
            <a:r>
              <a:rPr lang="zh-CN" altLang="zh-CN" smtClean="0"/>
              <a:t>，</a:t>
            </a:r>
            <a:r>
              <a:rPr lang="en-US" altLang="zh-CN" smtClean="0"/>
              <a:t>84</a:t>
            </a:r>
            <a:r>
              <a:rPr lang="zh-CN" altLang="zh-CN" smtClean="0"/>
              <a:t>，</a:t>
            </a:r>
            <a:r>
              <a:rPr lang="en-US" altLang="zh-CN" smtClean="0"/>
              <a:t>32</a:t>
            </a:r>
            <a:r>
              <a:rPr lang="zh-CN" altLang="zh-CN" smtClean="0"/>
              <a:t>，</a:t>
            </a:r>
            <a:r>
              <a:rPr lang="en-US" altLang="zh-CN" smtClean="0"/>
              <a:t>61</a:t>
            </a:r>
            <a:r>
              <a:rPr lang="zh-CN" altLang="zh-CN" smtClean="0"/>
              <a:t>，</a:t>
            </a:r>
            <a:r>
              <a:rPr lang="en-US" altLang="zh-CN" smtClean="0"/>
              <a:t>52</a:t>
            </a:r>
            <a:r>
              <a:rPr lang="zh-CN" altLang="zh-CN" smtClean="0"/>
              <a:t>，按序插入到初始为空的</a:t>
            </a:r>
            <a:r>
              <a:rPr lang="en-US" altLang="zh-CN" smtClean="0"/>
              <a:t>4</a:t>
            </a:r>
            <a:r>
              <a:rPr lang="zh-CN" altLang="zh-CN" smtClean="0"/>
              <a:t>阶</a:t>
            </a:r>
            <a:r>
              <a:rPr lang="en-US" altLang="zh-CN" smtClean="0"/>
              <a:t>B</a:t>
            </a:r>
            <a:r>
              <a:rPr lang="zh-CN" altLang="zh-CN" smtClean="0"/>
              <a:t>树中。</a:t>
            </a:r>
            <a:r>
              <a:rPr lang="zh-CN" altLang="en-US" smtClean="0"/>
              <a:t>依次绘制以下的结构</a:t>
            </a:r>
            <a:r>
              <a:rPr lang="zh-CN" altLang="zh-CN" smtClean="0"/>
              <a:t>：</a:t>
            </a:r>
          </a:p>
          <a:p>
            <a:pPr lvl="1">
              <a:buFont typeface="Arial" panose="020B0604020202020204" pitchFamily="34" charset="0"/>
              <a:buNone/>
            </a:pPr>
            <a:r>
              <a:rPr lang="zh-CN" altLang="zh-CN" smtClean="0"/>
              <a:t>（</a:t>
            </a:r>
            <a:r>
              <a:rPr lang="en-US" altLang="zh-CN" smtClean="0"/>
              <a:t>1</a:t>
            </a:r>
            <a:r>
              <a:rPr lang="zh-CN" altLang="zh-CN" smtClean="0"/>
              <a:t>）</a:t>
            </a:r>
            <a:r>
              <a:rPr lang="en-US" altLang="zh-CN" smtClean="0"/>
              <a:t>4</a:t>
            </a:r>
            <a:r>
              <a:rPr lang="zh-CN" altLang="zh-CN" smtClean="0"/>
              <a:t>阶</a:t>
            </a:r>
            <a:r>
              <a:rPr lang="en-US" altLang="zh-CN" smtClean="0"/>
              <a:t>B</a:t>
            </a:r>
            <a:r>
              <a:rPr lang="zh-CN" altLang="zh-CN" smtClean="0"/>
              <a:t>树</a:t>
            </a:r>
            <a:endParaRPr lang="en-US" altLang="zh-CN" smtClean="0"/>
          </a:p>
          <a:p>
            <a:pPr lvl="1">
              <a:buFont typeface="Arial" panose="020B0604020202020204" pitchFamily="34" charset="0"/>
              <a:buNone/>
            </a:pPr>
            <a:r>
              <a:rPr lang="zh-CN" altLang="zh-CN" smtClean="0"/>
              <a:t>（</a:t>
            </a:r>
            <a:r>
              <a:rPr lang="en-US" altLang="zh-CN" smtClean="0"/>
              <a:t>2</a:t>
            </a:r>
            <a:r>
              <a:rPr lang="zh-CN" altLang="zh-CN" smtClean="0"/>
              <a:t>）红黑树</a:t>
            </a:r>
            <a:endParaRPr lang="en-US" altLang="zh-CN" smtClean="0"/>
          </a:p>
          <a:p>
            <a:pPr lvl="1">
              <a:buFont typeface="Arial" panose="020B0604020202020204" pitchFamily="34" charset="0"/>
              <a:buNone/>
            </a:pPr>
            <a:r>
              <a:rPr lang="zh-CN" altLang="zh-CN" smtClean="0"/>
              <a:t>（</a:t>
            </a:r>
            <a:r>
              <a:rPr lang="en-US" altLang="zh-CN" smtClean="0"/>
              <a:t>3</a:t>
            </a:r>
            <a:r>
              <a:rPr lang="zh-CN" altLang="zh-CN" smtClean="0"/>
              <a:t>）还原的森林</a:t>
            </a:r>
            <a:endParaRPr lang="zh-CN" altLang="en-US" smtClean="0"/>
          </a:p>
        </p:txBody>
      </p:sp>
      <p:sp>
        <p:nvSpPr>
          <p:cNvPr id="9523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D541F5-30AA-4ABB-96C8-60879EE1FD8B}" type="slidenum">
              <a:rPr lang="en-US" altLang="en-US">
                <a:solidFill>
                  <a:srgbClr val="4B4B4B"/>
                </a:solidFill>
              </a:rPr>
              <a:pPr eaLnBrk="1" hangingPunct="1"/>
              <a:t>106</a:t>
            </a:fld>
            <a:endParaRPr lang="en-US" altLang="en-US">
              <a:solidFill>
                <a:srgbClr val="4B4B4B"/>
              </a:solidFill>
            </a:endParaRPr>
          </a:p>
        </p:txBody>
      </p:sp>
    </p:spTree>
    <p:extLst>
      <p:ext uri="{BB962C8B-B14F-4D97-AF65-F5344CB8AC3E}">
        <p14:creationId xmlns:p14="http://schemas.microsoft.com/office/powerpoint/2010/main" val="31566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主要内容</a:t>
            </a:r>
          </a:p>
        </p:txBody>
      </p:sp>
      <p:sp>
        <p:nvSpPr>
          <p:cNvPr id="26627" name="内容占位符 2"/>
          <p:cNvSpPr>
            <a:spLocks noGrp="1"/>
          </p:cNvSpPr>
          <p:nvPr>
            <p:ph idx="1"/>
          </p:nvPr>
        </p:nvSpPr>
        <p:spPr/>
        <p:txBody>
          <a:bodyPr/>
          <a:lstStyle/>
          <a:p>
            <a:r>
              <a:rPr lang="zh-CN" altLang="en-US" dirty="0"/>
              <a:t>红</a:t>
            </a:r>
            <a:r>
              <a:rPr lang="en-US" altLang="zh-CN" dirty="0"/>
              <a:t>-</a:t>
            </a:r>
            <a:r>
              <a:rPr lang="zh-CN" altLang="en-US" dirty="0"/>
              <a:t>黑树</a:t>
            </a:r>
            <a:endParaRPr lang="en-US" altLang="zh-CN" dirty="0"/>
          </a:p>
          <a:p>
            <a:r>
              <a:rPr lang="en-US" altLang="zh-CN" dirty="0" smtClean="0">
                <a:solidFill>
                  <a:srgbClr val="FF0000"/>
                </a:solidFill>
              </a:rPr>
              <a:t>B</a:t>
            </a:r>
            <a:r>
              <a:rPr lang="zh-CN" altLang="en-US" dirty="0" smtClean="0">
                <a:solidFill>
                  <a:srgbClr val="FF0000"/>
                </a:solidFill>
              </a:rPr>
              <a:t>树</a:t>
            </a:r>
            <a:endParaRPr lang="en-US" altLang="zh-CN" dirty="0" smtClean="0">
              <a:solidFill>
                <a:srgbClr val="FF0000"/>
              </a:solidFill>
            </a:endParaRPr>
          </a:p>
          <a:p>
            <a:pPr lvl="1"/>
            <a:r>
              <a:rPr lang="zh-CN" altLang="en-US" dirty="0" smtClean="0">
                <a:solidFill>
                  <a:srgbClr val="FF0000"/>
                </a:solidFill>
              </a:rPr>
              <a:t>定义</a:t>
            </a:r>
            <a:endParaRPr lang="en-US" altLang="zh-CN" dirty="0" smtClean="0">
              <a:solidFill>
                <a:srgbClr val="FF0000"/>
              </a:solidFill>
            </a:endParaRPr>
          </a:p>
          <a:p>
            <a:pPr lvl="1"/>
            <a:r>
              <a:rPr lang="zh-CN" altLang="en-US" dirty="0" smtClean="0">
                <a:solidFill>
                  <a:srgbClr val="FF0000"/>
                </a:solidFill>
              </a:rPr>
              <a:t>搜索</a:t>
            </a:r>
            <a:endParaRPr lang="en-US" altLang="zh-CN" dirty="0" smtClean="0">
              <a:solidFill>
                <a:srgbClr val="FF0000"/>
              </a:solidFill>
            </a:endParaRPr>
          </a:p>
          <a:p>
            <a:pPr lvl="1"/>
            <a:r>
              <a:rPr lang="zh-CN" altLang="en-US" dirty="0" smtClean="0">
                <a:solidFill>
                  <a:srgbClr val="FF0000"/>
                </a:solidFill>
              </a:rPr>
              <a:t>插入</a:t>
            </a:r>
            <a:endParaRPr lang="en-US" altLang="zh-CN" dirty="0" smtClean="0">
              <a:solidFill>
                <a:srgbClr val="FF0000"/>
              </a:solidFill>
            </a:endParaRPr>
          </a:p>
          <a:p>
            <a:pPr lvl="1"/>
            <a:r>
              <a:rPr lang="zh-CN" altLang="en-US" dirty="0" smtClean="0">
                <a:solidFill>
                  <a:srgbClr val="FF0000"/>
                </a:solidFill>
              </a:rPr>
              <a:t>删除</a:t>
            </a:r>
            <a:endParaRPr lang="en-US" altLang="zh-CN" dirty="0" smtClean="0">
              <a:solidFill>
                <a:srgbClr val="FF0000"/>
              </a:solidFill>
            </a:endParaRPr>
          </a:p>
          <a:p>
            <a:pPr lvl="1"/>
            <a:r>
              <a:rPr lang="en-US" altLang="zh-CN" dirty="0" smtClean="0">
                <a:solidFill>
                  <a:srgbClr val="FF0000"/>
                </a:solidFill>
              </a:rPr>
              <a:t>B</a:t>
            </a:r>
            <a:r>
              <a:rPr lang="en-US" altLang="zh-CN" baseline="30000" dirty="0" smtClean="0">
                <a:solidFill>
                  <a:srgbClr val="FF0000"/>
                </a:solidFill>
              </a:rPr>
              <a:t>+</a:t>
            </a:r>
            <a:r>
              <a:rPr lang="zh-CN" altLang="en-US" dirty="0" smtClean="0">
                <a:solidFill>
                  <a:srgbClr val="FF0000"/>
                </a:solidFill>
              </a:rPr>
              <a:t>树</a:t>
            </a:r>
            <a:endParaRPr lang="en-US" altLang="zh-CN" dirty="0" smtClean="0">
              <a:solidFill>
                <a:srgbClr val="FF0000"/>
              </a:solidFill>
            </a:endParaRPr>
          </a:p>
          <a:p>
            <a:pPr lvl="1"/>
            <a:endParaRPr lang="en-US" altLang="zh-CN" dirty="0" smtClean="0">
              <a:solidFill>
                <a:srgbClr val="FF0000"/>
              </a:solidFill>
            </a:endParaRPr>
          </a:p>
        </p:txBody>
      </p:sp>
      <p:sp>
        <p:nvSpPr>
          <p:cNvPr id="266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A52CCD-D492-4454-8430-AA8E12C61DA6}" type="slidenum">
              <a:rPr lang="en-US" altLang="en-US">
                <a:solidFill>
                  <a:srgbClr val="4B4B4B"/>
                </a:solidFill>
              </a:rPr>
              <a:pPr eaLnBrk="1" hangingPunct="1"/>
              <a:t>107</a:t>
            </a:fld>
            <a:endParaRPr lang="en-US" altLang="en-US">
              <a:solidFill>
                <a:srgbClr val="4B4B4B"/>
              </a:solidFill>
            </a:endParaRPr>
          </a:p>
        </p:txBody>
      </p:sp>
    </p:spTree>
    <p:extLst>
      <p:ext uri="{BB962C8B-B14F-4D97-AF65-F5344CB8AC3E}">
        <p14:creationId xmlns:p14="http://schemas.microsoft.com/office/powerpoint/2010/main" val="27283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动机：建立索引</a:t>
            </a:r>
          </a:p>
        </p:txBody>
      </p:sp>
      <p:sp>
        <p:nvSpPr>
          <p:cNvPr id="27651" name="内容占位符 2"/>
          <p:cNvSpPr>
            <a:spLocks noGrp="1"/>
          </p:cNvSpPr>
          <p:nvPr>
            <p:ph idx="1"/>
          </p:nvPr>
        </p:nvSpPr>
        <p:spPr/>
        <p:txBody>
          <a:bodyPr/>
          <a:lstStyle/>
          <a:p>
            <a:r>
              <a:rPr lang="zh-CN" altLang="en-US" smtClean="0"/>
              <a:t>当数据</a:t>
            </a:r>
            <a:r>
              <a:rPr lang="zh-CN" altLang="en-US" smtClean="0">
                <a:solidFill>
                  <a:srgbClr val="0000CC"/>
                </a:solidFill>
              </a:rPr>
              <a:t>元素数目较大</a:t>
            </a:r>
            <a:r>
              <a:rPr lang="zh-CN" altLang="en-US" smtClean="0"/>
              <a:t>时，不能一次读入内存，可以把所有</a:t>
            </a:r>
            <a:r>
              <a:rPr lang="en-US" altLang="zh-CN" smtClean="0"/>
              <a:t>n</a:t>
            </a:r>
            <a:r>
              <a:rPr lang="zh-CN" altLang="en-US" smtClean="0"/>
              <a:t>个元素分为</a:t>
            </a:r>
            <a:r>
              <a:rPr lang="en-US" altLang="zh-CN" smtClean="0"/>
              <a:t>b</a:t>
            </a:r>
            <a:r>
              <a:rPr lang="zh-CN" altLang="en-US" smtClean="0"/>
              <a:t>个子块存放</a:t>
            </a:r>
            <a:endParaRPr lang="en-US" altLang="zh-CN" smtClean="0"/>
          </a:p>
          <a:p>
            <a:r>
              <a:rPr lang="zh-CN" altLang="en-US" smtClean="0"/>
              <a:t>建立索引表，其中每一项是索引项，记录了各子块中最大的关键值</a:t>
            </a:r>
            <a:endParaRPr lang="en-US" altLang="zh-CN" smtClean="0"/>
          </a:p>
          <a:p>
            <a:r>
              <a:rPr lang="zh-CN" altLang="en-US" smtClean="0"/>
              <a:t>此时，索引项与子块一一对应，</a:t>
            </a:r>
            <a:r>
              <a:rPr lang="zh-CN" altLang="en-US" smtClean="0">
                <a:solidFill>
                  <a:srgbClr val="FF0000"/>
                </a:solidFill>
              </a:rPr>
              <a:t>便于查找</a:t>
            </a:r>
            <a:r>
              <a:rPr lang="zh-CN" altLang="en-US" smtClean="0"/>
              <a:t>！</a:t>
            </a:r>
            <a:endParaRPr lang="en-US" altLang="zh-CN" smtClean="0"/>
          </a:p>
          <a:p>
            <a:r>
              <a:rPr lang="zh-CN" altLang="en-US" smtClean="0"/>
              <a:t>当</a:t>
            </a:r>
            <a:r>
              <a:rPr lang="zh-CN" altLang="en-US" smtClean="0">
                <a:solidFill>
                  <a:srgbClr val="0000CC"/>
                </a:solidFill>
              </a:rPr>
              <a:t>元素数目特别大</a:t>
            </a:r>
            <a:r>
              <a:rPr lang="zh-CN" altLang="en-US" smtClean="0"/>
              <a:t>时，索引也不能一次读入内存，可以建立索引的索引（</a:t>
            </a:r>
            <a:r>
              <a:rPr lang="zh-CN" altLang="en-US" smtClean="0">
                <a:solidFill>
                  <a:srgbClr val="FF0000"/>
                </a:solidFill>
              </a:rPr>
              <a:t>多级索引</a:t>
            </a:r>
            <a:r>
              <a:rPr lang="zh-CN" altLang="en-US" smtClean="0"/>
              <a:t>）</a:t>
            </a: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98862-9EBB-417D-B5DD-82460A89D1DF}" type="slidenum">
              <a:rPr lang="en-US" altLang="en-US">
                <a:solidFill>
                  <a:srgbClr val="4B4B4B"/>
                </a:solidFill>
              </a:rPr>
              <a:pPr eaLnBrk="1" hangingPunct="1"/>
              <a:t>108</a:t>
            </a:fld>
            <a:endParaRPr lang="en-US" altLang="en-US">
              <a:solidFill>
                <a:srgbClr val="4B4B4B"/>
              </a:solidFill>
            </a:endParaRPr>
          </a:p>
        </p:txBody>
      </p:sp>
    </p:spTree>
    <p:extLst>
      <p:ext uri="{BB962C8B-B14F-4D97-AF65-F5344CB8AC3E}">
        <p14:creationId xmlns:p14="http://schemas.microsoft.com/office/powerpoint/2010/main" val="46889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索引示例</a:t>
            </a:r>
          </a:p>
        </p:txBody>
      </p:sp>
      <p:sp>
        <p:nvSpPr>
          <p:cNvPr id="2" name="内容占位符 1"/>
          <p:cNvSpPr>
            <a:spLocks noGrp="1"/>
          </p:cNvSpPr>
          <p:nvPr>
            <p:ph idx="1"/>
          </p:nvPr>
        </p:nvSpPr>
        <p:spPr/>
        <p:txBody>
          <a:bodyPr/>
          <a:lstStyle/>
          <a:p>
            <a:endParaRPr lang="zh-CN" altLang="en-US"/>
          </a:p>
        </p:txBody>
      </p:sp>
      <p:sp>
        <p:nvSpPr>
          <p:cNvPr id="286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EF973E-B5C2-4FA1-980F-BF28753A4BDD}" type="slidenum">
              <a:rPr lang="en-US" altLang="en-US">
                <a:solidFill>
                  <a:srgbClr val="4B4B4B"/>
                </a:solidFill>
              </a:rPr>
              <a:pPr eaLnBrk="1" hangingPunct="1"/>
              <a:t>109</a:t>
            </a:fld>
            <a:endParaRPr lang="en-US" altLang="en-US">
              <a:solidFill>
                <a:srgbClr val="4B4B4B"/>
              </a:solidFill>
            </a:endParaRPr>
          </a:p>
        </p:txBody>
      </p:sp>
      <p:pic>
        <p:nvPicPr>
          <p:cNvPr id="28676" name="Picture 2" descr="http://pic6.nipic.com/20100329/4351132_104048009087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88" y="558800"/>
            <a:ext cx="3767137" cy="60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6" descr="http://pic1a.nipic.com/2008-12-11/2008121110367833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828" y="929386"/>
            <a:ext cx="3193010" cy="5206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索引二叉搜索树</a:t>
            </a:r>
          </a:p>
        </p:txBody>
      </p:sp>
      <p:sp>
        <p:nvSpPr>
          <p:cNvPr id="32771" name="Rectangle 3"/>
          <p:cNvSpPr>
            <a:spLocks noGrp="1" noChangeArrowheads="1"/>
          </p:cNvSpPr>
          <p:nvPr>
            <p:ph idx="1"/>
          </p:nvPr>
        </p:nvSpPr>
        <p:spPr/>
        <p:txBody>
          <a:bodyPr/>
          <a:lstStyle/>
          <a:p>
            <a:pPr>
              <a:spcBef>
                <a:spcPct val="10000"/>
              </a:spcBef>
              <a:buFont typeface="Wingdings" panose="05000000000000000000" pitchFamily="2" charset="2"/>
              <a:buNone/>
            </a:pPr>
            <a:r>
              <a:rPr lang="zh-CN" altLang="en-US" sz="2000" smtClean="0"/>
              <a:t>抽象数据类型</a:t>
            </a:r>
            <a:r>
              <a:rPr lang="en-US" altLang="zh-CN" sz="2000" i="1" smtClean="0"/>
              <a:t>IndexedBSTree</a:t>
            </a:r>
            <a:r>
              <a:rPr lang="en-US" altLang="zh-CN" sz="2000" smtClean="0"/>
              <a:t>{</a:t>
            </a:r>
          </a:p>
          <a:p>
            <a:pPr>
              <a:spcBef>
                <a:spcPct val="10000"/>
              </a:spcBef>
              <a:buFont typeface="Wingdings" panose="05000000000000000000" pitchFamily="2" charset="2"/>
              <a:buNone/>
            </a:pPr>
            <a:r>
              <a:rPr lang="zh-CN" altLang="en-US" sz="2000" smtClean="0"/>
              <a:t>实例</a:t>
            </a:r>
          </a:p>
          <a:p>
            <a:pPr>
              <a:spcBef>
                <a:spcPct val="10000"/>
              </a:spcBef>
              <a:buFont typeface="Wingdings" panose="05000000000000000000" pitchFamily="2" charset="2"/>
              <a:buNone/>
            </a:pPr>
            <a:r>
              <a:rPr lang="zh-CN" altLang="en-US" sz="2000" smtClean="0"/>
              <a:t>	除每个节点有一个</a:t>
            </a:r>
            <a:r>
              <a:rPr lang="en-US" altLang="zh-CN" sz="2000" smtClean="0"/>
              <a:t>LeftSize</a:t>
            </a:r>
            <a:r>
              <a:rPr lang="zh-CN" altLang="en-US" sz="2000" smtClean="0"/>
              <a:t>域以外，其他与</a:t>
            </a:r>
            <a:r>
              <a:rPr lang="en-US" altLang="zh-CN" sz="2000" smtClean="0"/>
              <a:t>BSTree</a:t>
            </a:r>
            <a:r>
              <a:rPr lang="zh-CN" altLang="en-US" sz="2000" smtClean="0"/>
              <a:t>相同</a:t>
            </a:r>
          </a:p>
          <a:p>
            <a:pPr>
              <a:spcBef>
                <a:spcPct val="10000"/>
              </a:spcBef>
              <a:buFont typeface="Wingdings" panose="05000000000000000000" pitchFamily="2" charset="2"/>
              <a:buNone/>
            </a:pPr>
            <a:r>
              <a:rPr lang="zh-CN" altLang="en-US" sz="2000" smtClean="0"/>
              <a:t>操作</a:t>
            </a:r>
          </a:p>
          <a:p>
            <a:pPr>
              <a:spcBef>
                <a:spcPct val="10000"/>
              </a:spcBef>
              <a:buFont typeface="Wingdings" panose="05000000000000000000" pitchFamily="2" charset="2"/>
              <a:buNone/>
            </a:pPr>
            <a:r>
              <a:rPr lang="zh-CN" altLang="en-US" sz="2000" i="1" smtClean="0"/>
              <a:t>	</a:t>
            </a:r>
            <a:r>
              <a:rPr lang="en-US" altLang="zh-CN" sz="2000" i="1" smtClean="0"/>
              <a:t>Create()</a:t>
            </a:r>
            <a:r>
              <a:rPr lang="zh-CN" altLang="en-US" sz="2000" smtClean="0"/>
              <a:t>：产生一个空的带索引的二叉搜索树</a:t>
            </a:r>
          </a:p>
          <a:p>
            <a:pPr>
              <a:spcBef>
                <a:spcPct val="10000"/>
              </a:spcBef>
              <a:buFont typeface="Wingdings" panose="05000000000000000000" pitchFamily="2" charset="2"/>
              <a:buNone/>
            </a:pPr>
            <a:r>
              <a:rPr lang="zh-CN" altLang="en-US" sz="2000" i="1" smtClean="0"/>
              <a:t>	</a:t>
            </a:r>
            <a:r>
              <a:rPr lang="en-US" altLang="zh-CN" sz="2000" i="1" smtClean="0"/>
              <a:t>Search(k, e)</a:t>
            </a:r>
            <a:r>
              <a:rPr lang="zh-CN" altLang="en-US" sz="2000" smtClean="0"/>
              <a:t>：将关键值为</a:t>
            </a:r>
            <a:r>
              <a:rPr lang="en-US" altLang="zh-CN" sz="2000" i="1" smtClean="0"/>
              <a:t>k</a:t>
            </a:r>
            <a:r>
              <a:rPr lang="zh-CN" altLang="en-US" sz="2000" smtClean="0"/>
              <a:t>的元素返回到</a:t>
            </a:r>
            <a:r>
              <a:rPr lang="en-US" altLang="zh-CN" sz="2000" i="1" smtClean="0"/>
              <a:t>e</a:t>
            </a:r>
            <a:r>
              <a:rPr lang="zh-CN" altLang="en-US" sz="2000" smtClean="0"/>
              <a:t>中；如果操作	失败返回</a:t>
            </a:r>
            <a:r>
              <a:rPr lang="en-US" altLang="zh-CN" sz="2000" i="1" smtClean="0"/>
              <a:t>false</a:t>
            </a:r>
            <a:r>
              <a:rPr lang="zh-CN" altLang="en-US" sz="2000" smtClean="0"/>
              <a:t>，否则返回</a:t>
            </a:r>
            <a:r>
              <a:rPr lang="en-US" altLang="zh-CN" sz="2000" smtClean="0"/>
              <a:t>true</a:t>
            </a:r>
            <a:endParaRPr lang="zh-CN" altLang="en-US" sz="2000" smtClean="0"/>
          </a:p>
          <a:p>
            <a:pPr>
              <a:spcBef>
                <a:spcPct val="10000"/>
              </a:spcBef>
              <a:buFont typeface="Wingdings" panose="05000000000000000000" pitchFamily="2" charset="2"/>
              <a:buNone/>
            </a:pPr>
            <a:r>
              <a:rPr lang="zh-CN" altLang="en-US" sz="2000" i="1" smtClean="0"/>
              <a:t>	</a:t>
            </a:r>
            <a:r>
              <a:rPr lang="en-US" altLang="zh-CN" sz="2000" i="1" smtClean="0">
                <a:solidFill>
                  <a:srgbClr val="FF0000"/>
                </a:solidFill>
              </a:rPr>
              <a:t>IndexSearch</a:t>
            </a:r>
            <a:r>
              <a:rPr lang="en-US" altLang="zh-CN" sz="2000" i="1" smtClean="0"/>
              <a:t>(k, e)</a:t>
            </a:r>
            <a:r>
              <a:rPr lang="zh-CN" altLang="en-US" sz="2000" smtClean="0"/>
              <a:t>：将第</a:t>
            </a:r>
            <a:r>
              <a:rPr lang="en-US" altLang="zh-CN" sz="2000" i="1" smtClean="0"/>
              <a:t>k</a:t>
            </a:r>
            <a:r>
              <a:rPr lang="zh-CN" altLang="en-US" sz="2000" smtClean="0"/>
              <a:t>个元素返回到</a:t>
            </a:r>
            <a:r>
              <a:rPr lang="en-US" altLang="zh-CN" sz="2000" i="1" smtClean="0"/>
              <a:t>e</a:t>
            </a:r>
            <a:r>
              <a:rPr lang="zh-CN" altLang="en-US" sz="2000" smtClean="0"/>
              <a:t>中</a:t>
            </a:r>
          </a:p>
          <a:p>
            <a:pPr>
              <a:spcBef>
                <a:spcPct val="10000"/>
              </a:spcBef>
              <a:buFont typeface="Wingdings" panose="05000000000000000000" pitchFamily="2" charset="2"/>
              <a:buNone/>
            </a:pPr>
            <a:r>
              <a:rPr lang="zh-CN" altLang="en-US" sz="2000" i="1" smtClean="0"/>
              <a:t>	</a:t>
            </a:r>
            <a:r>
              <a:rPr lang="en-US" altLang="zh-CN" sz="2000" i="1" smtClean="0"/>
              <a:t>Insert(e)</a:t>
            </a:r>
            <a:r>
              <a:rPr lang="zh-CN" altLang="en-US" sz="2000" smtClean="0"/>
              <a:t>：将元素</a:t>
            </a:r>
            <a:r>
              <a:rPr lang="en-US" altLang="zh-CN" sz="2000" i="1" smtClean="0"/>
              <a:t>e</a:t>
            </a:r>
            <a:r>
              <a:rPr lang="zh-CN" altLang="en-US" sz="2000" smtClean="0"/>
              <a:t>插入到搜索树</a:t>
            </a:r>
          </a:p>
          <a:p>
            <a:pPr>
              <a:spcBef>
                <a:spcPct val="10000"/>
              </a:spcBef>
              <a:buFont typeface="Wingdings" panose="05000000000000000000" pitchFamily="2" charset="2"/>
              <a:buNone/>
            </a:pPr>
            <a:r>
              <a:rPr lang="zh-CN" altLang="en-US" sz="2000" i="1" smtClean="0"/>
              <a:t>	</a:t>
            </a:r>
            <a:r>
              <a:rPr lang="en-US" altLang="zh-CN" sz="2000" i="1" smtClean="0"/>
              <a:t>Delete(k, e)</a:t>
            </a:r>
            <a:r>
              <a:rPr lang="zh-CN" altLang="en-US" sz="2000" smtClean="0"/>
              <a:t>：删除关键值为</a:t>
            </a:r>
            <a:r>
              <a:rPr lang="en-US" altLang="zh-CN" sz="2000" i="1" smtClean="0"/>
              <a:t>k</a:t>
            </a:r>
            <a:r>
              <a:rPr lang="zh-CN" altLang="en-US" sz="2000" smtClean="0"/>
              <a:t>的元素并且将其返回到</a:t>
            </a:r>
            <a:r>
              <a:rPr lang="en-US" altLang="zh-CN" sz="2000" i="1" smtClean="0"/>
              <a:t>e</a:t>
            </a:r>
            <a:r>
              <a:rPr lang="zh-CN" altLang="en-US" sz="2000" smtClean="0"/>
              <a:t>中</a:t>
            </a:r>
          </a:p>
          <a:p>
            <a:pPr>
              <a:spcBef>
                <a:spcPct val="10000"/>
              </a:spcBef>
              <a:buFont typeface="Wingdings" panose="05000000000000000000" pitchFamily="2" charset="2"/>
              <a:buNone/>
            </a:pPr>
            <a:r>
              <a:rPr lang="zh-CN" altLang="en-US" sz="2000" i="1" smtClean="0"/>
              <a:t>	</a:t>
            </a:r>
            <a:r>
              <a:rPr lang="en-US" altLang="zh-CN" sz="2000" i="1" smtClean="0">
                <a:solidFill>
                  <a:srgbClr val="FF0000"/>
                </a:solidFill>
              </a:rPr>
              <a:t>IndexDelete</a:t>
            </a:r>
            <a:r>
              <a:rPr lang="en-US" altLang="zh-CN" sz="2000" i="1" smtClean="0"/>
              <a:t>(k, e)</a:t>
            </a:r>
            <a:r>
              <a:rPr lang="zh-CN" altLang="en-US" sz="2000" smtClean="0"/>
              <a:t>：删除第</a:t>
            </a:r>
            <a:r>
              <a:rPr lang="en-US" altLang="zh-CN" sz="2000" i="1" smtClean="0"/>
              <a:t>k</a:t>
            </a:r>
            <a:r>
              <a:rPr lang="zh-CN" altLang="en-US" sz="2000" smtClean="0"/>
              <a:t>个元素并将其返回到</a:t>
            </a:r>
            <a:r>
              <a:rPr lang="en-US" altLang="zh-CN" sz="2000" i="1" smtClean="0"/>
              <a:t>e</a:t>
            </a:r>
            <a:r>
              <a:rPr lang="zh-CN" altLang="en-US" sz="2000" smtClean="0"/>
              <a:t>中</a:t>
            </a:r>
          </a:p>
          <a:p>
            <a:pPr>
              <a:spcBef>
                <a:spcPct val="10000"/>
              </a:spcBef>
              <a:buFont typeface="Wingdings" panose="05000000000000000000" pitchFamily="2" charset="2"/>
              <a:buNone/>
            </a:pPr>
            <a:r>
              <a:rPr lang="zh-CN" altLang="en-US" sz="2000" i="1" smtClean="0"/>
              <a:t>	</a:t>
            </a:r>
            <a:r>
              <a:rPr lang="en-US" altLang="zh-CN" sz="2000" i="1" smtClean="0"/>
              <a:t>Ascend()</a:t>
            </a:r>
            <a:r>
              <a:rPr lang="zh-CN" altLang="en-US" sz="2000" smtClean="0"/>
              <a:t>：按照关键值的升序排列输出所有元素</a:t>
            </a:r>
          </a:p>
          <a:p>
            <a:pPr>
              <a:spcBef>
                <a:spcPct val="10000"/>
              </a:spcBef>
              <a:buFont typeface="Wingdings" panose="05000000000000000000" pitchFamily="2" charset="2"/>
              <a:buNone/>
            </a:pPr>
            <a:r>
              <a:rPr lang="en-US" altLang="zh-CN" sz="2000" smtClean="0"/>
              <a:t>}</a:t>
            </a: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3E95F3-0A69-42E1-B75D-D470B3E72433}" type="slidenum">
              <a:rPr lang="en-US" altLang="en-US">
                <a:solidFill>
                  <a:srgbClr val="4B4B4B"/>
                </a:solidFill>
              </a:rPr>
              <a:pPr eaLnBrk="1" hangingPunct="1"/>
              <a:t>11</a:t>
            </a:fld>
            <a:endParaRPr lang="en-US" altLang="en-US">
              <a:solidFill>
                <a:srgbClr val="4B4B4B"/>
              </a:solidFill>
            </a:endParaRPr>
          </a:p>
        </p:txBody>
      </p:sp>
    </p:spTree>
    <p:extLst>
      <p:ext uri="{BB962C8B-B14F-4D97-AF65-F5344CB8AC3E}">
        <p14:creationId xmlns:p14="http://schemas.microsoft.com/office/powerpoint/2010/main" val="102623821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796815" y="1162843"/>
            <a:ext cx="958412" cy="1325563"/>
          </a:xfrm>
        </p:spPr>
        <p:txBody>
          <a:bodyPr>
            <a:normAutofit fontScale="90000"/>
          </a:bodyPr>
          <a:lstStyle/>
          <a:p>
            <a:r>
              <a:rPr lang="zh-CN" altLang="en-US" dirty="0" smtClean="0"/>
              <a:t>索引示例</a:t>
            </a:r>
          </a:p>
        </p:txBody>
      </p:sp>
      <p:sp>
        <p:nvSpPr>
          <p:cNvPr id="2" name="内容占位符 1"/>
          <p:cNvSpPr>
            <a:spLocks noGrp="1"/>
          </p:cNvSpPr>
          <p:nvPr>
            <p:ph idx="1"/>
          </p:nvPr>
        </p:nvSpPr>
        <p:spPr/>
        <p:txBody>
          <a:bodyPr/>
          <a:lstStyle/>
          <a:p>
            <a:endParaRPr lang="zh-CN" altLang="en-US"/>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493E64-A717-41C1-BA37-3D4982D103E7}" type="slidenum">
              <a:rPr lang="en-US" altLang="en-US">
                <a:solidFill>
                  <a:srgbClr val="4B4B4B"/>
                </a:solidFill>
              </a:rPr>
              <a:pPr eaLnBrk="1" hangingPunct="1"/>
              <a:t>110</a:t>
            </a:fld>
            <a:endParaRPr lang="en-US" altLang="en-US">
              <a:solidFill>
                <a:srgbClr val="4B4B4B"/>
              </a:solidFill>
            </a:endParaRPr>
          </a:p>
        </p:txBody>
      </p:sp>
      <p:pic>
        <p:nvPicPr>
          <p:cNvPr id="29701" name="Picture 2" descr="http://www.neb-china.com/nebsite/userFiles/10%287%29.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392" y="439738"/>
            <a:ext cx="5988050" cy="609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90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628650" y="365126"/>
            <a:ext cx="769226" cy="5131784"/>
          </a:xfrm>
        </p:spPr>
        <p:txBody>
          <a:bodyPr>
            <a:normAutofit/>
          </a:bodyPr>
          <a:lstStyle/>
          <a:p>
            <a:r>
              <a:rPr lang="zh-CN" altLang="en-US" dirty="0" smtClean="0"/>
              <a:t>倒排索引示例</a:t>
            </a:r>
          </a:p>
        </p:txBody>
      </p:sp>
      <p:sp>
        <p:nvSpPr>
          <p:cNvPr id="2" name="内容占位符 1"/>
          <p:cNvSpPr>
            <a:spLocks noGrp="1"/>
          </p:cNvSpPr>
          <p:nvPr>
            <p:ph idx="1"/>
          </p:nvPr>
        </p:nvSpPr>
        <p:spPr/>
        <p:txBody>
          <a:bodyPr/>
          <a:lstStyle/>
          <a:p>
            <a:endParaRPr lang="zh-CN" altLang="en-US"/>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A44801-D5BE-4057-87E9-3225393CC0DE}" type="slidenum">
              <a:rPr lang="en-US" altLang="en-US">
                <a:solidFill>
                  <a:srgbClr val="4B4B4B"/>
                </a:solidFill>
              </a:rPr>
              <a:pPr eaLnBrk="1" hangingPunct="1"/>
              <a:t>111</a:t>
            </a:fld>
            <a:endParaRPr lang="en-US" altLang="en-US">
              <a:solidFill>
                <a:srgbClr val="4B4B4B"/>
              </a:solidFill>
            </a:endParaRPr>
          </a:p>
        </p:txBody>
      </p:sp>
      <p:pic>
        <p:nvPicPr>
          <p:cNvPr id="30725" name="Picture 2" descr="http://images.51cto.com/files/uploadimg/20100831/1245073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086" y="709613"/>
            <a:ext cx="45529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6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m</a:t>
            </a:r>
            <a:r>
              <a:rPr lang="zh-CN" altLang="en-US" smtClean="0"/>
              <a:t>叉搜索树</a:t>
            </a:r>
          </a:p>
        </p:txBody>
      </p:sp>
      <p:sp>
        <p:nvSpPr>
          <p:cNvPr id="31747" name="Rectangle 3"/>
          <p:cNvSpPr>
            <a:spLocks noGrp="1" noChangeArrowheads="1"/>
          </p:cNvSpPr>
          <p:nvPr>
            <p:ph idx="1"/>
          </p:nvPr>
        </p:nvSpPr>
        <p:spPr/>
        <p:txBody>
          <a:bodyPr/>
          <a:lstStyle/>
          <a:p>
            <a:pPr marL="533400" indent="-533400"/>
            <a:r>
              <a:rPr lang="zh-CN" altLang="en-US" smtClean="0">
                <a:solidFill>
                  <a:srgbClr val="0000FF"/>
                </a:solidFill>
              </a:rPr>
              <a:t>定义</a:t>
            </a:r>
            <a:r>
              <a:rPr lang="zh-CN" altLang="en-US" smtClean="0"/>
              <a:t>：</a:t>
            </a:r>
            <a:r>
              <a:rPr lang="en-US" altLang="zh-CN" i="1" smtClean="0">
                <a:solidFill>
                  <a:srgbClr val="0000FF"/>
                </a:solidFill>
              </a:rPr>
              <a:t>m</a:t>
            </a:r>
            <a:r>
              <a:rPr lang="zh-CN" altLang="en-US" smtClean="0">
                <a:solidFill>
                  <a:srgbClr val="0000FF"/>
                </a:solidFill>
              </a:rPr>
              <a:t>叉搜索树</a:t>
            </a:r>
            <a:r>
              <a:rPr lang="zh-CN" altLang="en-US" smtClean="0"/>
              <a:t>（</a:t>
            </a:r>
            <a:r>
              <a:rPr lang="en-US" altLang="zh-CN" i="1" smtClean="0">
                <a:solidFill>
                  <a:schemeClr val="hlink"/>
                </a:solidFill>
              </a:rPr>
              <a:t>m</a:t>
            </a:r>
            <a:r>
              <a:rPr lang="en-US" altLang="zh-CN" smtClean="0">
                <a:solidFill>
                  <a:schemeClr val="hlink"/>
                </a:solidFill>
              </a:rPr>
              <a:t>-way search tree</a:t>
            </a:r>
            <a:r>
              <a:rPr lang="zh-CN" altLang="en-US" smtClean="0"/>
              <a:t>）可以是一棵空树，</a:t>
            </a:r>
            <a:br>
              <a:rPr lang="zh-CN" altLang="en-US" smtClean="0"/>
            </a:br>
            <a:r>
              <a:rPr lang="zh-CN" altLang="en-US" smtClean="0"/>
              <a:t>如果非空，它必须满足：</a:t>
            </a:r>
          </a:p>
          <a:p>
            <a:pPr marL="533400" indent="-533400">
              <a:buFont typeface="Wingdings" panose="05000000000000000000" pitchFamily="2" charset="2"/>
              <a:buAutoNum type="arabicParenR"/>
            </a:pPr>
            <a:r>
              <a:rPr lang="zh-CN" altLang="en-US" smtClean="0"/>
              <a:t>在相应的扩充搜索树中（用外部节点替换零指针），</a:t>
            </a:r>
            <a:r>
              <a:rPr lang="zh-CN" altLang="en-US" smtClean="0">
                <a:solidFill>
                  <a:srgbClr val="FF0000"/>
                </a:solidFill>
              </a:rPr>
              <a:t>每个内部节点最多可以有</a:t>
            </a:r>
            <a:r>
              <a:rPr lang="en-US" altLang="zh-CN" i="1" smtClean="0">
                <a:solidFill>
                  <a:srgbClr val="FF0000"/>
                </a:solidFill>
              </a:rPr>
              <a:t>m</a:t>
            </a:r>
            <a:r>
              <a:rPr lang="zh-CN" altLang="en-US" smtClean="0">
                <a:solidFill>
                  <a:srgbClr val="FF0000"/>
                </a:solidFill>
              </a:rPr>
              <a:t>个子女及</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m</a:t>
            </a:r>
            <a:r>
              <a:rPr lang="en-US" altLang="zh-CN" smtClean="0">
                <a:solidFill>
                  <a:srgbClr val="FF0000"/>
                </a:solidFill>
              </a:rPr>
              <a:t>-1</a:t>
            </a:r>
            <a:r>
              <a:rPr lang="zh-CN" altLang="en-US" smtClean="0">
                <a:solidFill>
                  <a:srgbClr val="FF0000"/>
                </a:solidFill>
              </a:rPr>
              <a:t>个元素</a:t>
            </a:r>
            <a:r>
              <a:rPr lang="zh-CN" altLang="en-US" smtClean="0"/>
              <a:t>（外部节点不含元素和子女）</a:t>
            </a: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7E6E10-C4DF-4251-9D4F-2151FCBEF45E}" type="slidenum">
              <a:rPr lang="en-US" altLang="en-US">
                <a:solidFill>
                  <a:srgbClr val="4B4B4B"/>
                </a:solidFill>
              </a:rPr>
              <a:pPr eaLnBrk="1" hangingPunct="1"/>
              <a:t>112</a:t>
            </a:fld>
            <a:endParaRPr lang="en-US" altLang="en-US">
              <a:solidFill>
                <a:srgbClr val="4B4B4B"/>
              </a:solidFill>
            </a:endParaRPr>
          </a:p>
        </p:txBody>
      </p:sp>
    </p:spTree>
    <p:extLst>
      <p:ext uri="{BB962C8B-B14F-4D97-AF65-F5344CB8AC3E}">
        <p14:creationId xmlns:p14="http://schemas.microsoft.com/office/powerpoint/2010/main" val="4866209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t>m</a:t>
            </a:r>
            <a:r>
              <a:rPr lang="zh-CN" altLang="en-US" smtClean="0"/>
              <a:t>叉搜索树</a:t>
            </a:r>
          </a:p>
        </p:txBody>
      </p:sp>
      <p:sp>
        <p:nvSpPr>
          <p:cNvPr id="32771" name="Rectangle 3"/>
          <p:cNvSpPr>
            <a:spLocks noGrp="1" noChangeArrowheads="1"/>
          </p:cNvSpPr>
          <p:nvPr>
            <p:ph idx="1"/>
          </p:nvPr>
        </p:nvSpPr>
        <p:spPr/>
        <p:txBody>
          <a:bodyPr/>
          <a:lstStyle/>
          <a:p>
            <a:pPr marL="609600" indent="-609600">
              <a:buFont typeface="Wingdings" panose="05000000000000000000" pitchFamily="2" charset="2"/>
              <a:buAutoNum type="arabicParenR" startAt="2"/>
            </a:pPr>
            <a:r>
              <a:rPr lang="zh-CN" altLang="en-US" smtClean="0"/>
              <a:t>每个含</a:t>
            </a:r>
            <a:r>
              <a:rPr lang="en-US" altLang="zh-CN" i="1" smtClean="0"/>
              <a:t>p</a:t>
            </a:r>
            <a:r>
              <a:rPr lang="zh-CN" altLang="en-US" smtClean="0"/>
              <a:t>个元素的节点，有</a:t>
            </a:r>
            <a:r>
              <a:rPr lang="en-US" altLang="zh-CN" i="1" smtClean="0"/>
              <a:t>p</a:t>
            </a:r>
            <a:r>
              <a:rPr lang="en-US" altLang="zh-CN" smtClean="0"/>
              <a:t>+1</a:t>
            </a:r>
            <a:r>
              <a:rPr lang="zh-CN" altLang="en-US" smtClean="0"/>
              <a:t>个子女</a:t>
            </a:r>
          </a:p>
          <a:p>
            <a:pPr marL="609600" indent="-609600">
              <a:buFont typeface="Wingdings" panose="05000000000000000000" pitchFamily="2" charset="2"/>
              <a:buAutoNum type="arabicParenR" startAt="2"/>
            </a:pPr>
            <a:r>
              <a:rPr lang="zh-CN" altLang="en-US" smtClean="0"/>
              <a:t>考察含</a:t>
            </a:r>
            <a:r>
              <a:rPr lang="en-US" altLang="zh-CN" i="1" smtClean="0"/>
              <a:t>p</a:t>
            </a:r>
            <a:r>
              <a:rPr lang="zh-CN" altLang="en-US" smtClean="0"/>
              <a:t>个元素的任意节点</a:t>
            </a:r>
          </a:p>
          <a:p>
            <a:pPr marL="990600" lvl="1" indent="-533400"/>
            <a:r>
              <a:rPr lang="zh-CN" altLang="en-US" smtClean="0"/>
              <a:t>设</a:t>
            </a:r>
            <a:r>
              <a:rPr lang="en-US" altLang="zh-CN" i="1" smtClean="0"/>
              <a:t>k</a:t>
            </a:r>
            <a:r>
              <a:rPr lang="en-US" altLang="zh-CN" baseline="-25000" smtClean="0"/>
              <a:t>1</a:t>
            </a:r>
            <a:r>
              <a:rPr lang="en-US" altLang="zh-CN" smtClean="0"/>
              <a:t>, ..., </a:t>
            </a:r>
            <a:r>
              <a:rPr lang="en-US" altLang="zh-CN" i="1" smtClean="0"/>
              <a:t>k</a:t>
            </a:r>
            <a:r>
              <a:rPr lang="en-US" altLang="zh-CN" i="1" baseline="-25000" smtClean="0"/>
              <a:t>p</a:t>
            </a:r>
            <a:r>
              <a:rPr lang="zh-CN" altLang="en-US" smtClean="0"/>
              <a:t>是这些元素的关键值，元素按关键字</a:t>
            </a:r>
            <a:r>
              <a:rPr lang="zh-CN" altLang="en-US" smtClean="0">
                <a:solidFill>
                  <a:srgbClr val="FF0000"/>
                </a:solidFill>
              </a:rPr>
              <a:t>升序</a:t>
            </a:r>
            <a:r>
              <a:rPr lang="zh-CN" altLang="en-US" smtClean="0"/>
              <a:t>排列，即有</a:t>
            </a:r>
            <a:r>
              <a:rPr lang="en-US" altLang="zh-CN" i="1" smtClean="0"/>
              <a:t>k</a:t>
            </a:r>
            <a:r>
              <a:rPr lang="en-US" altLang="zh-CN" baseline="-25000" smtClean="0"/>
              <a:t>1</a:t>
            </a:r>
            <a:r>
              <a:rPr lang="en-US" altLang="zh-CN" smtClean="0"/>
              <a:t>&lt;</a:t>
            </a:r>
            <a:r>
              <a:rPr lang="en-US" altLang="zh-CN" i="1" smtClean="0"/>
              <a:t>k</a:t>
            </a:r>
            <a:r>
              <a:rPr lang="en-US" altLang="zh-CN" baseline="-25000" smtClean="0"/>
              <a:t>2</a:t>
            </a:r>
            <a:r>
              <a:rPr lang="en-US" altLang="zh-CN" smtClean="0"/>
              <a:t>&lt;...&lt;</a:t>
            </a:r>
            <a:r>
              <a:rPr lang="en-US" altLang="zh-CN" i="1" smtClean="0"/>
              <a:t>k</a:t>
            </a:r>
            <a:r>
              <a:rPr lang="en-US" altLang="zh-CN" i="1" baseline="-25000" smtClean="0"/>
              <a:t>p</a:t>
            </a:r>
            <a:br>
              <a:rPr lang="en-US" altLang="zh-CN" i="1" baseline="-25000" smtClean="0"/>
            </a:br>
            <a:r>
              <a:rPr lang="zh-CN" altLang="en-US" smtClean="0"/>
              <a:t>设</a:t>
            </a:r>
            <a:r>
              <a:rPr lang="en-US" altLang="zh-CN" i="1" smtClean="0"/>
              <a:t>c</a:t>
            </a:r>
            <a:r>
              <a:rPr lang="en-US" altLang="zh-CN" baseline="-25000" smtClean="0"/>
              <a:t>0</a:t>
            </a:r>
            <a:r>
              <a:rPr lang="en-US" altLang="zh-CN" smtClean="0"/>
              <a:t>, </a:t>
            </a:r>
            <a:r>
              <a:rPr lang="en-US" altLang="zh-CN" i="1" smtClean="0"/>
              <a:t>c</a:t>
            </a:r>
            <a:r>
              <a:rPr lang="en-US" altLang="zh-CN" baseline="-25000" smtClean="0"/>
              <a:t>1</a:t>
            </a:r>
            <a:r>
              <a:rPr lang="en-US" altLang="zh-CN" smtClean="0"/>
              <a:t>, ..., </a:t>
            </a:r>
            <a:r>
              <a:rPr lang="en-US" altLang="zh-CN" i="1" smtClean="0"/>
              <a:t>c</a:t>
            </a:r>
            <a:r>
              <a:rPr lang="en-US" altLang="zh-CN" i="1" baseline="-25000" smtClean="0"/>
              <a:t>p</a:t>
            </a:r>
            <a:r>
              <a:rPr lang="zh-CN" altLang="en-US" smtClean="0"/>
              <a:t>是节点的</a:t>
            </a:r>
            <a:r>
              <a:rPr lang="en-US" altLang="zh-CN" i="1" smtClean="0"/>
              <a:t>p</a:t>
            </a:r>
            <a:r>
              <a:rPr lang="en-US" altLang="zh-CN" smtClean="0"/>
              <a:t>+1</a:t>
            </a:r>
            <a:r>
              <a:rPr lang="zh-CN" altLang="en-US" smtClean="0"/>
              <a:t>个孩子</a:t>
            </a:r>
          </a:p>
          <a:p>
            <a:pPr marL="1371600" lvl="2" indent="-457200"/>
            <a:r>
              <a:rPr lang="zh-CN" altLang="en-US" smtClean="0"/>
              <a:t>以</a:t>
            </a:r>
            <a:r>
              <a:rPr lang="en-US" altLang="zh-CN" i="1" smtClean="0"/>
              <a:t>c</a:t>
            </a:r>
            <a:r>
              <a:rPr lang="en-US" altLang="zh-CN" baseline="-25000" smtClean="0"/>
              <a:t>0</a:t>
            </a:r>
            <a:r>
              <a:rPr lang="zh-CN" altLang="en-US" smtClean="0"/>
              <a:t>为根的子树中的元素关键值小于</a:t>
            </a:r>
            <a:r>
              <a:rPr lang="en-US" altLang="zh-CN" i="1" smtClean="0"/>
              <a:t>k</a:t>
            </a:r>
            <a:r>
              <a:rPr lang="en-US" altLang="zh-CN" baseline="-25000" smtClean="0"/>
              <a:t>1</a:t>
            </a:r>
          </a:p>
          <a:p>
            <a:pPr marL="1371600" lvl="2" indent="-457200"/>
            <a:r>
              <a:rPr lang="zh-CN" altLang="en-US" smtClean="0"/>
              <a:t>以</a:t>
            </a:r>
            <a:r>
              <a:rPr lang="en-US" altLang="zh-CN" i="1" smtClean="0"/>
              <a:t>c</a:t>
            </a:r>
            <a:r>
              <a:rPr lang="en-US" altLang="zh-CN" i="1" baseline="-25000" smtClean="0"/>
              <a:t>p</a:t>
            </a:r>
            <a:r>
              <a:rPr lang="zh-CN" altLang="en-US" smtClean="0"/>
              <a:t>为根的子树中的元素关键值大于</a:t>
            </a:r>
            <a:r>
              <a:rPr lang="en-US" altLang="zh-CN" i="1" smtClean="0"/>
              <a:t>k</a:t>
            </a:r>
            <a:r>
              <a:rPr lang="en-US" altLang="zh-CN" i="1" baseline="-25000" smtClean="0"/>
              <a:t>p</a:t>
            </a:r>
          </a:p>
          <a:p>
            <a:pPr marL="1371600" lvl="2" indent="-457200"/>
            <a:r>
              <a:rPr lang="zh-CN" altLang="en-US" smtClean="0"/>
              <a:t>并且以</a:t>
            </a:r>
            <a:r>
              <a:rPr lang="en-US" altLang="zh-CN" i="1" smtClean="0"/>
              <a:t>c</a:t>
            </a:r>
            <a:r>
              <a:rPr lang="en-US" altLang="zh-CN" i="1" baseline="-25000" smtClean="0"/>
              <a:t>i</a:t>
            </a:r>
            <a:r>
              <a:rPr lang="zh-CN" altLang="en-US" smtClean="0"/>
              <a:t>为根的子树中的元素关键值会大于</a:t>
            </a:r>
            <a:r>
              <a:rPr lang="en-US" altLang="zh-CN" i="1" smtClean="0"/>
              <a:t>k</a:t>
            </a:r>
            <a:r>
              <a:rPr lang="en-US" altLang="zh-CN" baseline="-25000" smtClean="0"/>
              <a:t>i</a:t>
            </a:r>
            <a:r>
              <a:rPr lang="zh-CN" altLang="en-US" smtClean="0"/>
              <a:t>而小于</a:t>
            </a:r>
            <a:r>
              <a:rPr lang="en-US" altLang="zh-CN" i="1" smtClean="0"/>
              <a:t>k</a:t>
            </a:r>
            <a:r>
              <a:rPr lang="en-US" altLang="zh-CN" baseline="-25000" smtClean="0"/>
              <a:t>i+1</a:t>
            </a:r>
            <a:r>
              <a:rPr lang="zh-CN" altLang="en-US" smtClean="0"/>
              <a:t>，其中</a:t>
            </a:r>
            <a:r>
              <a:rPr lang="en-US" altLang="zh-CN" smtClean="0"/>
              <a:t>1≤</a:t>
            </a:r>
            <a:r>
              <a:rPr lang="en-US" altLang="zh-CN" i="1" smtClean="0"/>
              <a:t>i</a:t>
            </a:r>
            <a:r>
              <a:rPr lang="en-US" altLang="zh-CN" smtClean="0"/>
              <a:t>≤</a:t>
            </a:r>
            <a:r>
              <a:rPr lang="en-US" altLang="zh-CN" i="1" smtClean="0"/>
              <a:t>p</a:t>
            </a:r>
            <a:endParaRPr lang="en-US" altLang="zh-CN"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3886C2-E646-4E71-B3AC-B2900C97C659}" type="slidenum">
              <a:rPr lang="en-US" altLang="en-US">
                <a:solidFill>
                  <a:srgbClr val="4B4B4B"/>
                </a:solidFill>
              </a:rPr>
              <a:pPr eaLnBrk="1" hangingPunct="1"/>
              <a:t>113</a:t>
            </a:fld>
            <a:endParaRPr lang="en-US" altLang="en-US">
              <a:solidFill>
                <a:srgbClr val="4B4B4B"/>
              </a:solidFill>
            </a:endParaRPr>
          </a:p>
        </p:txBody>
      </p:sp>
    </p:spTree>
    <p:extLst>
      <p:ext uri="{BB962C8B-B14F-4D97-AF65-F5344CB8AC3E}">
        <p14:creationId xmlns:p14="http://schemas.microsoft.com/office/powerpoint/2010/main" val="13762766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例：</a:t>
            </a:r>
            <a:r>
              <a:rPr lang="en-US" altLang="zh-CN" smtClean="0"/>
              <a:t>7</a:t>
            </a:r>
            <a:r>
              <a:rPr lang="zh-CN" altLang="en-US" smtClean="0"/>
              <a:t>叉搜索树</a:t>
            </a:r>
          </a:p>
        </p:txBody>
      </p:sp>
      <p:sp>
        <p:nvSpPr>
          <p:cNvPr id="33795" name="Rectangle 3"/>
          <p:cNvSpPr>
            <a:spLocks noGrp="1" noChangeArrowheads="1"/>
          </p:cNvSpPr>
          <p:nvPr>
            <p:ph idx="1"/>
          </p:nvPr>
        </p:nvSpPr>
        <p:spPr/>
        <p:txBody>
          <a:bodyPr/>
          <a:lstStyle/>
          <a:p>
            <a:r>
              <a:rPr lang="zh-CN" altLang="en-US" smtClean="0">
                <a:solidFill>
                  <a:srgbClr val="FF0000"/>
                </a:solidFill>
              </a:rPr>
              <a:t>搜索</a:t>
            </a:r>
            <a:r>
              <a:rPr lang="zh-CN" altLang="en-US" smtClean="0"/>
              <a:t>操作</a:t>
            </a:r>
          </a:p>
          <a:p>
            <a:pPr lvl="1"/>
            <a:r>
              <a:rPr lang="zh-CN" altLang="en-US" smtClean="0"/>
              <a:t>从根节点开始，向下搜索</a:t>
            </a:r>
          </a:p>
          <a:p>
            <a:pPr lvl="1"/>
            <a:r>
              <a:rPr lang="zh-CN" altLang="en-US" smtClean="0"/>
              <a:t>对每个节点，若目标关键字</a:t>
            </a:r>
            <a:r>
              <a:rPr lang="en-US" altLang="zh-CN" smtClean="0"/>
              <a:t>k</a:t>
            </a:r>
          </a:p>
          <a:p>
            <a:pPr lvl="2"/>
            <a:r>
              <a:rPr lang="zh-CN" altLang="en-US" smtClean="0"/>
              <a:t>＝</a:t>
            </a:r>
            <a:r>
              <a:rPr lang="en-US" altLang="zh-CN" smtClean="0"/>
              <a:t>k</a:t>
            </a:r>
            <a:r>
              <a:rPr lang="en-US" altLang="zh-CN" baseline="-25000" smtClean="0"/>
              <a:t>i</a:t>
            </a:r>
            <a:r>
              <a:rPr lang="zh-CN" altLang="en-US" smtClean="0"/>
              <a:t>，搜索成功</a:t>
            </a:r>
          </a:p>
          <a:p>
            <a:pPr lvl="2"/>
            <a:r>
              <a:rPr lang="en-US" altLang="zh-CN" smtClean="0"/>
              <a:t>k</a:t>
            </a:r>
            <a:r>
              <a:rPr lang="en-US" altLang="zh-CN" baseline="-25000" smtClean="0"/>
              <a:t>i</a:t>
            </a:r>
            <a:r>
              <a:rPr lang="en-US" altLang="zh-CN" smtClean="0"/>
              <a:t>&lt;k&lt;k</a:t>
            </a:r>
            <a:r>
              <a:rPr lang="en-US" altLang="zh-CN" baseline="-25000" smtClean="0"/>
              <a:t>i+1</a:t>
            </a:r>
            <a:r>
              <a:rPr lang="zh-CN" altLang="en-US" smtClean="0"/>
              <a:t>，在子树</a:t>
            </a:r>
            <a:r>
              <a:rPr lang="en-US" altLang="zh-CN" smtClean="0"/>
              <a:t>i</a:t>
            </a:r>
            <a:r>
              <a:rPr lang="zh-CN" altLang="en-US" smtClean="0"/>
              <a:t>中继续寻找</a:t>
            </a:r>
          </a:p>
          <a:p>
            <a:pPr lvl="1"/>
            <a:r>
              <a:rPr lang="zh-CN" altLang="en-US" smtClean="0"/>
              <a:t>到达外部节点</a:t>
            </a:r>
            <a:r>
              <a:rPr lang="en-US" altLang="zh-CN" smtClean="0"/>
              <a:t>——</a:t>
            </a:r>
            <a:r>
              <a:rPr lang="zh-CN" altLang="en-US" smtClean="0"/>
              <a:t>失败：搜索</a:t>
            </a:r>
            <a:r>
              <a:rPr lang="en-US" altLang="zh-CN" smtClean="0"/>
              <a:t>31</a:t>
            </a:r>
          </a:p>
        </p:txBody>
      </p:sp>
      <p:sp>
        <p:nvSpPr>
          <p:cNvPr id="337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418C9B-8BE8-4948-B00E-319B2AE2DB09}" type="slidenum">
              <a:rPr lang="en-US" altLang="en-US">
                <a:solidFill>
                  <a:srgbClr val="4B4B4B"/>
                </a:solidFill>
              </a:rPr>
              <a:pPr eaLnBrk="1" hangingPunct="1"/>
              <a:t>114</a:t>
            </a:fld>
            <a:endParaRPr lang="en-US" altLang="en-US">
              <a:solidFill>
                <a:srgbClr val="4B4B4B"/>
              </a:solidFill>
            </a:endParaRPr>
          </a:p>
        </p:txBody>
      </p:sp>
      <p:pic>
        <p:nvPicPr>
          <p:cNvPr id="33796" name="Picture 4" descr="7ary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0638"/>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4"/>
          <p:cNvSpPr txBox="1">
            <a:spLocks noChangeArrowheads="1"/>
          </p:cNvSpPr>
          <p:nvPr/>
        </p:nvSpPr>
        <p:spPr bwMode="auto">
          <a:xfrm>
            <a:off x="5289550" y="558800"/>
            <a:ext cx="3228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0000"/>
                </a:solidFill>
              </a:rPr>
              <a:t>m=7</a:t>
            </a:r>
          </a:p>
          <a:p>
            <a:pPr eaLnBrk="1" hangingPunct="1"/>
            <a:r>
              <a:rPr lang="zh-CN" altLang="en-US">
                <a:solidFill>
                  <a:srgbClr val="FF0000"/>
                </a:solidFill>
              </a:rPr>
              <a:t>检验条件</a:t>
            </a:r>
            <a:r>
              <a:rPr lang="en-US" altLang="zh-CN">
                <a:solidFill>
                  <a:srgbClr val="FF0000"/>
                </a:solidFill>
              </a:rPr>
              <a:t>1</a:t>
            </a:r>
            <a:r>
              <a:rPr lang="zh-CN" altLang="en-US">
                <a:solidFill>
                  <a:srgbClr val="FF0000"/>
                </a:solidFill>
              </a:rPr>
              <a:t>、</a:t>
            </a:r>
            <a:r>
              <a:rPr lang="en-US" altLang="zh-CN">
                <a:solidFill>
                  <a:srgbClr val="FF0000"/>
                </a:solidFill>
              </a:rPr>
              <a:t>2</a:t>
            </a:r>
            <a:r>
              <a:rPr lang="zh-CN" altLang="en-US">
                <a:solidFill>
                  <a:srgbClr val="FF0000"/>
                </a:solidFill>
              </a:rPr>
              <a:t>、</a:t>
            </a:r>
            <a:r>
              <a:rPr lang="en-US" altLang="zh-CN">
                <a:solidFill>
                  <a:srgbClr val="FF0000"/>
                </a:solidFill>
              </a:rPr>
              <a:t>3</a:t>
            </a:r>
            <a:endParaRPr lang="zh-CN" altLang="en-US">
              <a:solidFill>
                <a:srgbClr val="FF0000"/>
              </a:solidFill>
            </a:endParaRPr>
          </a:p>
        </p:txBody>
      </p:sp>
    </p:spTree>
    <p:extLst>
      <p:ext uri="{BB962C8B-B14F-4D97-AF65-F5344CB8AC3E}">
        <p14:creationId xmlns:p14="http://schemas.microsoft.com/office/powerpoint/2010/main" val="265702366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例</a:t>
            </a:r>
          </a:p>
        </p:txBody>
      </p:sp>
      <p:sp>
        <p:nvSpPr>
          <p:cNvPr id="34819" name="Rectangle 3"/>
          <p:cNvSpPr>
            <a:spLocks noGrp="1" noChangeArrowheads="1"/>
          </p:cNvSpPr>
          <p:nvPr>
            <p:ph idx="1"/>
          </p:nvPr>
        </p:nvSpPr>
        <p:spPr/>
        <p:txBody>
          <a:bodyPr/>
          <a:lstStyle/>
          <a:p>
            <a:r>
              <a:rPr lang="zh-CN" altLang="en-US" smtClean="0">
                <a:solidFill>
                  <a:srgbClr val="FF0000"/>
                </a:solidFill>
              </a:rPr>
              <a:t>插入</a:t>
            </a:r>
            <a:r>
              <a:rPr lang="zh-CN" altLang="en-US" smtClean="0"/>
              <a:t>操作</a:t>
            </a:r>
          </a:p>
          <a:p>
            <a:pPr lvl="1"/>
            <a:r>
              <a:rPr lang="zh-CN" altLang="en-US" smtClean="0"/>
              <a:t>先进行搜索：成功，插入失败；否则，在失败位置（最后的一个内部节点）进行插入</a:t>
            </a:r>
          </a:p>
          <a:p>
            <a:pPr lvl="1"/>
            <a:r>
              <a:rPr lang="zh-CN" altLang="en-US" smtClean="0"/>
              <a:t>元素数</a:t>
            </a:r>
            <a:r>
              <a:rPr lang="en-US" altLang="zh-CN" smtClean="0"/>
              <a:t>&lt;m-1</a:t>
            </a:r>
            <a:r>
              <a:rPr lang="zh-CN" altLang="en-US" smtClean="0"/>
              <a:t>，直接插入：插入</a:t>
            </a:r>
            <a:r>
              <a:rPr lang="en-US" altLang="zh-CN" smtClean="0"/>
              <a:t>31</a:t>
            </a:r>
          </a:p>
          <a:p>
            <a:pPr lvl="1"/>
            <a:r>
              <a:rPr lang="en-US" altLang="zh-CN" smtClean="0">
                <a:latin typeface="宋体" panose="02010600030101010101" pitchFamily="2" charset="-122"/>
              </a:rPr>
              <a:t>≥</a:t>
            </a:r>
            <a:r>
              <a:rPr lang="en-US" altLang="zh-CN" smtClean="0"/>
              <a:t>m-1</a:t>
            </a:r>
            <a:r>
              <a:rPr lang="zh-CN" altLang="en-US" smtClean="0">
                <a:latin typeface="宋体" panose="02010600030101010101" pitchFamily="2" charset="-122"/>
              </a:rPr>
              <a:t>，生成新孩子节点：插入</a:t>
            </a:r>
            <a:r>
              <a:rPr lang="en-US" altLang="zh-CN" smtClean="0"/>
              <a:t>65</a:t>
            </a:r>
          </a:p>
        </p:txBody>
      </p:sp>
      <p:sp>
        <p:nvSpPr>
          <p:cNvPr id="3482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46A9CD-7988-41A5-8997-1EBC85238D52}" type="slidenum">
              <a:rPr lang="en-US" altLang="en-US">
                <a:solidFill>
                  <a:srgbClr val="4B4B4B"/>
                </a:solidFill>
              </a:rPr>
              <a:pPr eaLnBrk="1" hangingPunct="1"/>
              <a:t>115</a:t>
            </a:fld>
            <a:endParaRPr lang="en-US" altLang="en-US">
              <a:solidFill>
                <a:srgbClr val="4B4B4B"/>
              </a:solidFill>
            </a:endParaRPr>
          </a:p>
        </p:txBody>
      </p:sp>
      <p:pic>
        <p:nvPicPr>
          <p:cNvPr id="34820" name="Picture 4" descr="7ary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0638"/>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4231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例</a:t>
            </a:r>
          </a:p>
        </p:txBody>
      </p:sp>
      <p:sp>
        <p:nvSpPr>
          <p:cNvPr id="35843" name="Rectangle 3"/>
          <p:cNvSpPr>
            <a:spLocks noGrp="1" noChangeArrowheads="1"/>
          </p:cNvSpPr>
          <p:nvPr>
            <p:ph idx="1"/>
          </p:nvPr>
        </p:nvSpPr>
        <p:spPr/>
        <p:txBody>
          <a:bodyPr/>
          <a:lstStyle/>
          <a:p>
            <a:r>
              <a:rPr lang="zh-CN" altLang="en-US" smtClean="0">
                <a:solidFill>
                  <a:srgbClr val="FF0000"/>
                </a:solidFill>
              </a:rPr>
              <a:t>删除</a:t>
            </a:r>
            <a:r>
              <a:rPr lang="zh-CN" altLang="en-US" smtClean="0"/>
              <a:t>操作</a:t>
            </a:r>
          </a:p>
          <a:p>
            <a:pPr lvl="1"/>
            <a:r>
              <a:rPr lang="zh-CN" altLang="en-US" smtClean="0"/>
              <a:t>先进行搜索，找到元素后进行删除</a:t>
            </a:r>
          </a:p>
          <a:p>
            <a:pPr lvl="1"/>
            <a:r>
              <a:rPr lang="zh-CN" altLang="en-US" smtClean="0"/>
              <a:t>左右子树均为空，直接进行删除：删除</a:t>
            </a:r>
            <a:r>
              <a:rPr lang="en-US" altLang="zh-CN" smtClean="0"/>
              <a:t>20</a:t>
            </a:r>
          </a:p>
          <a:p>
            <a:pPr lvl="1"/>
            <a:r>
              <a:rPr lang="zh-CN" altLang="en-US" smtClean="0"/>
              <a:t>不都为空，子树中元素提升，替代被删除元素：删除</a:t>
            </a:r>
            <a:r>
              <a:rPr lang="en-US" altLang="zh-CN" smtClean="0"/>
              <a:t>10</a:t>
            </a:r>
          </a:p>
        </p:txBody>
      </p:sp>
      <p:sp>
        <p:nvSpPr>
          <p:cNvPr id="3584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F3F860-E45C-46A0-9827-22CDDDE5A6FA}" type="slidenum">
              <a:rPr lang="en-US" altLang="en-US">
                <a:solidFill>
                  <a:srgbClr val="4B4B4B"/>
                </a:solidFill>
              </a:rPr>
              <a:pPr eaLnBrk="1" hangingPunct="1"/>
              <a:t>116</a:t>
            </a:fld>
            <a:endParaRPr lang="en-US" altLang="en-US">
              <a:solidFill>
                <a:srgbClr val="4B4B4B"/>
              </a:solidFill>
            </a:endParaRPr>
          </a:p>
        </p:txBody>
      </p:sp>
      <p:pic>
        <p:nvPicPr>
          <p:cNvPr id="35844" name="Picture 4" descr="7ary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10" y="3962401"/>
            <a:ext cx="815816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4399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m</a:t>
            </a:r>
            <a:r>
              <a:rPr lang="zh-CN" altLang="en-US" smtClean="0"/>
              <a:t>叉搜索树的高度</a:t>
            </a:r>
          </a:p>
        </p:txBody>
      </p:sp>
      <p:sp>
        <p:nvSpPr>
          <p:cNvPr id="1028" name="Rectangle 3"/>
          <p:cNvSpPr>
            <a:spLocks noGrp="1" noChangeArrowheads="1"/>
          </p:cNvSpPr>
          <p:nvPr>
            <p:ph idx="1"/>
          </p:nvPr>
        </p:nvSpPr>
        <p:spPr/>
        <p:txBody>
          <a:bodyPr/>
          <a:lstStyle/>
          <a:p>
            <a:r>
              <a:rPr lang="zh-CN" altLang="en-US" smtClean="0"/>
              <a:t>高度为</a:t>
            </a:r>
            <a:r>
              <a:rPr lang="en-US" altLang="zh-CN" smtClean="0"/>
              <a:t>h</a:t>
            </a:r>
            <a:r>
              <a:rPr lang="zh-CN" altLang="en-US" smtClean="0"/>
              <a:t>，最少</a:t>
            </a:r>
            <a:r>
              <a:rPr lang="en-US" altLang="zh-CN" smtClean="0"/>
              <a:t>h</a:t>
            </a:r>
            <a:r>
              <a:rPr lang="zh-CN" altLang="en-US" smtClean="0"/>
              <a:t>个元素，最多</a:t>
            </a:r>
            <a:r>
              <a:rPr lang="en-US" altLang="zh-CN" smtClean="0"/>
              <a:t>m</a:t>
            </a:r>
            <a:r>
              <a:rPr lang="en-US" altLang="zh-CN" baseline="30000" smtClean="0"/>
              <a:t>h </a:t>
            </a:r>
            <a:r>
              <a:rPr lang="en-US" altLang="zh-CN" smtClean="0"/>
              <a:t>- 1</a:t>
            </a:r>
          </a:p>
          <a:p>
            <a:pPr lvl="1"/>
            <a:r>
              <a:rPr lang="en-US" altLang="zh-CN" smtClean="0"/>
              <a:t>1</a:t>
            </a:r>
            <a:r>
              <a:rPr lang="zh-CN" altLang="en-US" smtClean="0"/>
              <a:t>层～</a:t>
            </a:r>
            <a:r>
              <a:rPr lang="en-US" altLang="zh-CN" smtClean="0"/>
              <a:t>h-1</a:t>
            </a:r>
            <a:r>
              <a:rPr lang="zh-CN" altLang="en-US" smtClean="0"/>
              <a:t>层的每个节点孩子数都是</a:t>
            </a:r>
            <a:r>
              <a:rPr lang="en-US" altLang="zh-CN" smtClean="0"/>
              <a:t>m</a:t>
            </a:r>
            <a:br>
              <a:rPr lang="en-US" altLang="zh-CN" smtClean="0"/>
            </a:br>
            <a:r>
              <a:rPr lang="en-US" altLang="zh-CN" smtClean="0"/>
              <a:t>h</a:t>
            </a:r>
            <a:r>
              <a:rPr lang="zh-CN" altLang="en-US" smtClean="0"/>
              <a:t>层节点无孩子，节点总数</a:t>
            </a:r>
            <a:br>
              <a:rPr lang="zh-CN" altLang="en-US" smtClean="0"/>
            </a:br>
            <a:r>
              <a:rPr lang="zh-CN" altLang="en-US" smtClean="0"/>
              <a:t>每个节点</a:t>
            </a:r>
            <a:r>
              <a:rPr lang="en-US" altLang="zh-CN" smtClean="0"/>
              <a:t>m-1</a:t>
            </a:r>
            <a:r>
              <a:rPr lang="zh-CN" altLang="en-US" smtClean="0"/>
              <a:t>个元素</a:t>
            </a:r>
            <a:br>
              <a:rPr lang="zh-CN" altLang="en-US" smtClean="0"/>
            </a:br>
            <a:r>
              <a:rPr lang="zh-CN" altLang="en-US" smtClean="0"/>
              <a:t>元素总数</a:t>
            </a:r>
            <a:r>
              <a:rPr lang="en-US" altLang="zh-CN" smtClean="0"/>
              <a:t>m</a:t>
            </a:r>
            <a:r>
              <a:rPr lang="en-US" altLang="zh-CN" baseline="30000" smtClean="0"/>
              <a:t>h</a:t>
            </a:r>
            <a:r>
              <a:rPr lang="en-US" altLang="zh-CN" smtClean="0"/>
              <a:t>-1</a:t>
            </a:r>
          </a:p>
          <a:p>
            <a:r>
              <a:rPr lang="en-US" altLang="zh-CN" smtClean="0"/>
              <a:t>n</a:t>
            </a:r>
            <a:r>
              <a:rPr lang="zh-CN" altLang="en-US" smtClean="0"/>
              <a:t>个元素，高度</a:t>
            </a:r>
            <a:r>
              <a:rPr lang="en-US" altLang="zh-CN" smtClean="0"/>
              <a:t>n</a:t>
            </a:r>
            <a:r>
              <a:rPr lang="zh-CN" altLang="en-US" smtClean="0"/>
              <a:t>～</a:t>
            </a:r>
            <a:r>
              <a:rPr lang="en-US" altLang="zh-CN" smtClean="0"/>
              <a:t>log</a:t>
            </a:r>
            <a:r>
              <a:rPr lang="en-US" altLang="zh-CN" baseline="-25000" smtClean="0"/>
              <a:t>m</a:t>
            </a:r>
            <a:r>
              <a:rPr lang="en-US" altLang="zh-CN" smtClean="0"/>
              <a:t>(n+1)</a:t>
            </a:r>
          </a:p>
          <a:p>
            <a:r>
              <a:rPr lang="zh-CN" altLang="en-US" smtClean="0"/>
              <a:t>与二叉搜索树类似，最坏情况很差</a:t>
            </a:r>
            <a:r>
              <a:rPr lang="en-US" altLang="zh-CN" smtClean="0"/>
              <a:t>——</a:t>
            </a:r>
            <a:br>
              <a:rPr lang="en-US" altLang="zh-CN" smtClean="0"/>
            </a:br>
            <a:r>
              <a:rPr lang="en-US" altLang="zh-CN" smtClean="0">
                <a:solidFill>
                  <a:srgbClr val="0000CC"/>
                </a:solidFill>
              </a:rPr>
              <a:t>m</a:t>
            </a:r>
            <a:r>
              <a:rPr lang="zh-CN" altLang="en-US" smtClean="0">
                <a:solidFill>
                  <a:srgbClr val="0000CC"/>
                </a:solidFill>
              </a:rPr>
              <a:t>叉平衡搜索树，保证总有对数的复杂性</a:t>
            </a:r>
          </a:p>
        </p:txBody>
      </p:sp>
      <p:sp>
        <p:nvSpPr>
          <p:cNvPr id="102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34BE5A-F0A5-4CE1-BCD9-33F631B084EB}" type="slidenum">
              <a:rPr lang="en-US" altLang="en-US">
                <a:solidFill>
                  <a:srgbClr val="4B4B4B"/>
                </a:solidFill>
              </a:rPr>
              <a:pPr eaLnBrk="1" hangingPunct="1"/>
              <a:t>117</a:t>
            </a:fld>
            <a:endParaRPr lang="en-US" altLang="en-US">
              <a:solidFill>
                <a:srgbClr val="4B4B4B"/>
              </a:solidFill>
            </a:endParaRPr>
          </a:p>
        </p:txBody>
      </p:sp>
      <p:graphicFrame>
        <p:nvGraphicFramePr>
          <p:cNvPr id="1026" name="Object 2"/>
          <p:cNvGraphicFramePr>
            <a:graphicFrameLocks noChangeAspect="1"/>
          </p:cNvGraphicFramePr>
          <p:nvPr/>
        </p:nvGraphicFramePr>
        <p:xfrm>
          <a:off x="6096000" y="2286000"/>
          <a:ext cx="2819400" cy="812800"/>
        </p:xfrm>
        <a:graphic>
          <a:graphicData uri="http://schemas.openxmlformats.org/presentationml/2006/ole">
            <mc:AlternateContent xmlns:mc="http://schemas.openxmlformats.org/markup-compatibility/2006">
              <mc:Choice xmlns:v="urn:schemas-microsoft-com:vml" Requires="v">
                <p:oleObj spid="_x0000_s21515" name="Equation" r:id="rId3" imgW="1498320" imgH="431640" progId="Equation.3">
                  <p:embed/>
                </p:oleObj>
              </mc:Choice>
              <mc:Fallback>
                <p:oleObj name="Equation" r:id="rId3" imgW="14983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286000"/>
                        <a:ext cx="2819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142752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zh-CN" smtClean="0"/>
              <a:t>H1.m</a:t>
            </a:r>
            <a:r>
              <a:rPr lang="zh-CN" altLang="en-US" smtClean="0"/>
              <a:t>阶</a:t>
            </a:r>
            <a:r>
              <a:rPr lang="en-US" altLang="zh-CN" smtClean="0"/>
              <a:t>B-</a:t>
            </a:r>
            <a:r>
              <a:rPr lang="zh-CN" altLang="en-US" smtClean="0"/>
              <a:t>树</a:t>
            </a:r>
          </a:p>
        </p:txBody>
      </p:sp>
      <p:sp>
        <p:nvSpPr>
          <p:cNvPr id="2052" name="Rectangle 3"/>
          <p:cNvSpPr>
            <a:spLocks noGrp="1" noChangeArrowheads="1"/>
          </p:cNvSpPr>
          <p:nvPr>
            <p:ph idx="1"/>
          </p:nvPr>
        </p:nvSpPr>
        <p:spPr/>
        <p:txBody>
          <a:bodyPr/>
          <a:lstStyle/>
          <a:p>
            <a:pPr marL="609600" indent="-609600"/>
            <a:r>
              <a:rPr lang="zh-CN" altLang="en-US" smtClean="0">
                <a:solidFill>
                  <a:srgbClr val="0000FF"/>
                </a:solidFill>
              </a:rPr>
              <a:t>定义</a:t>
            </a:r>
            <a:r>
              <a:rPr lang="zh-CN" altLang="en-US" smtClean="0"/>
              <a:t>：</a:t>
            </a:r>
            <a:r>
              <a:rPr lang="en-US" altLang="zh-CN" i="1" smtClean="0">
                <a:solidFill>
                  <a:srgbClr val="0000FF"/>
                </a:solidFill>
              </a:rPr>
              <a:t>m</a:t>
            </a:r>
            <a:r>
              <a:rPr lang="zh-CN" altLang="en-US" smtClean="0">
                <a:solidFill>
                  <a:srgbClr val="0000FF"/>
                </a:solidFill>
              </a:rPr>
              <a:t>阶</a:t>
            </a:r>
            <a:r>
              <a:rPr lang="en-US" altLang="zh-CN" i="1" smtClean="0">
                <a:solidFill>
                  <a:srgbClr val="0000FF"/>
                </a:solidFill>
              </a:rPr>
              <a:t>B</a:t>
            </a:r>
            <a:r>
              <a:rPr lang="en-US" altLang="zh-CN" smtClean="0">
                <a:solidFill>
                  <a:srgbClr val="0000FF"/>
                </a:solidFill>
              </a:rPr>
              <a:t>-</a:t>
            </a:r>
            <a:r>
              <a:rPr lang="zh-CN" altLang="en-US" smtClean="0">
                <a:solidFill>
                  <a:srgbClr val="0000FF"/>
                </a:solidFill>
              </a:rPr>
              <a:t>树</a:t>
            </a:r>
            <a:r>
              <a:rPr lang="zh-CN" altLang="en-US" smtClean="0"/>
              <a:t>（</a:t>
            </a:r>
            <a:r>
              <a:rPr lang="en-US" altLang="zh-CN" smtClean="0">
                <a:solidFill>
                  <a:schemeClr val="hlink"/>
                </a:solidFill>
              </a:rPr>
              <a:t>B-Tree of order m</a:t>
            </a:r>
            <a:r>
              <a:rPr lang="zh-CN" altLang="en-US" smtClean="0"/>
              <a:t>）是一棵</a:t>
            </a:r>
            <a:r>
              <a:rPr lang="en-US" altLang="zh-CN" i="1" smtClean="0"/>
              <a:t>m</a:t>
            </a:r>
            <a:r>
              <a:rPr lang="zh-CN" altLang="en-US" smtClean="0"/>
              <a:t>叉搜索树，如果</a:t>
            </a:r>
            <a:r>
              <a:rPr lang="en-US" altLang="zh-CN" smtClean="0"/>
              <a:t>B-</a:t>
            </a:r>
            <a:r>
              <a:rPr lang="zh-CN" altLang="en-US" smtClean="0"/>
              <a:t>树非空，那么相应的扩充树满足下列特征：</a:t>
            </a:r>
          </a:p>
          <a:p>
            <a:pPr marL="990600" lvl="1" indent="-533400">
              <a:buFont typeface="Wingdings" panose="05000000000000000000" pitchFamily="2" charset="2"/>
              <a:buAutoNum type="arabicParenR"/>
            </a:pPr>
            <a:r>
              <a:rPr lang="zh-CN" altLang="en-US" smtClean="0">
                <a:solidFill>
                  <a:srgbClr val="FF0000"/>
                </a:solidFill>
              </a:rPr>
              <a:t>根节点至少有</a:t>
            </a:r>
            <a:r>
              <a:rPr lang="en-US" altLang="zh-CN" smtClean="0">
                <a:solidFill>
                  <a:srgbClr val="FF0000"/>
                </a:solidFill>
              </a:rPr>
              <a:t>2</a:t>
            </a:r>
            <a:r>
              <a:rPr lang="zh-CN" altLang="en-US" smtClean="0">
                <a:solidFill>
                  <a:srgbClr val="FF0000"/>
                </a:solidFill>
              </a:rPr>
              <a:t>个孩子</a:t>
            </a:r>
          </a:p>
          <a:p>
            <a:pPr marL="990600" lvl="1" indent="-533400">
              <a:buFont typeface="Wingdings" panose="05000000000000000000" pitchFamily="2" charset="2"/>
              <a:buAutoNum type="arabicParenR"/>
            </a:pPr>
            <a:r>
              <a:rPr lang="zh-CN" altLang="en-US" smtClean="0">
                <a:solidFill>
                  <a:srgbClr val="FF0000"/>
                </a:solidFill>
              </a:rPr>
              <a:t>除根节点外，所有内部节点至少有           个孩子</a:t>
            </a:r>
          </a:p>
          <a:p>
            <a:pPr marL="990600" lvl="1" indent="-533400">
              <a:buFont typeface="Wingdings" panose="05000000000000000000" pitchFamily="2" charset="2"/>
              <a:buAutoNum type="arabicParenR"/>
            </a:pPr>
            <a:r>
              <a:rPr lang="zh-CN" altLang="en-US" smtClean="0">
                <a:solidFill>
                  <a:srgbClr val="FF0000"/>
                </a:solidFill>
              </a:rPr>
              <a:t>所有外部节点位于同一层上</a:t>
            </a:r>
          </a:p>
          <a:p>
            <a:pPr marL="609600" indent="-609600"/>
            <a:endParaRPr lang="en-US" altLang="zh-CN" smtClean="0"/>
          </a:p>
        </p:txBody>
      </p:sp>
      <p:sp>
        <p:nvSpPr>
          <p:cNvPr id="205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13B42F-29F7-4A94-BD46-5199766A2DC6}" type="slidenum">
              <a:rPr lang="en-US" altLang="en-US">
                <a:solidFill>
                  <a:srgbClr val="4B4B4B"/>
                </a:solidFill>
              </a:rPr>
              <a:pPr eaLnBrk="1" hangingPunct="1"/>
              <a:t>118</a:t>
            </a:fld>
            <a:endParaRPr lang="en-US" altLang="en-US">
              <a:solidFill>
                <a:srgbClr val="4B4B4B"/>
              </a:solidFill>
            </a:endParaRPr>
          </a:p>
        </p:txBody>
      </p:sp>
      <p:graphicFrame>
        <p:nvGraphicFramePr>
          <p:cNvPr id="2050" name="Object 2"/>
          <p:cNvGraphicFramePr>
            <a:graphicFrameLocks noChangeAspect="1"/>
          </p:cNvGraphicFramePr>
          <p:nvPr/>
        </p:nvGraphicFramePr>
        <p:xfrm>
          <a:off x="6545263" y="3262313"/>
          <a:ext cx="990600" cy="525462"/>
        </p:xfrm>
        <a:graphic>
          <a:graphicData uri="http://schemas.openxmlformats.org/presentationml/2006/ole">
            <mc:AlternateContent xmlns:mc="http://schemas.openxmlformats.org/markup-compatibility/2006">
              <mc:Choice xmlns:v="urn:schemas-microsoft-com:vml" Requires="v">
                <p:oleObj spid="_x0000_s22539" name="Equation" r:id="rId3" imgW="431640" imgH="228600" progId="Equation.3">
                  <p:embed/>
                </p:oleObj>
              </mc:Choice>
              <mc:Fallback>
                <p:oleObj name="Equation" r:id="rId3" imgW="431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263" y="3262313"/>
                        <a:ext cx="9906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485521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zh-CN" smtClean="0"/>
              <a:t>7</a:t>
            </a:r>
            <a:r>
              <a:rPr lang="zh-CN" altLang="en-US" smtClean="0"/>
              <a:t>阶</a:t>
            </a:r>
            <a:r>
              <a:rPr lang="en-US" altLang="zh-CN" smtClean="0"/>
              <a:t>B-</a:t>
            </a:r>
            <a:r>
              <a:rPr lang="zh-CN" altLang="en-US" smtClean="0"/>
              <a:t>树例</a:t>
            </a:r>
          </a:p>
        </p:txBody>
      </p:sp>
      <p:sp>
        <p:nvSpPr>
          <p:cNvPr id="2" name="内容占位符 1"/>
          <p:cNvSpPr>
            <a:spLocks noGrp="1"/>
          </p:cNvSpPr>
          <p:nvPr>
            <p:ph idx="1"/>
          </p:nvPr>
        </p:nvSpPr>
        <p:spPr/>
        <p:txBody>
          <a:bodyPr/>
          <a:lstStyle/>
          <a:p>
            <a:endParaRPr lang="zh-CN" altLang="en-US"/>
          </a:p>
        </p:txBody>
      </p:sp>
      <p:sp>
        <p:nvSpPr>
          <p:cNvPr id="30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A9E72C-DB76-41CB-B3C5-893336F5E216}" type="slidenum">
              <a:rPr lang="en-US" altLang="en-US">
                <a:solidFill>
                  <a:srgbClr val="4B4B4B"/>
                </a:solidFill>
              </a:rPr>
              <a:pPr eaLnBrk="1" hangingPunct="1"/>
              <a:t>119</a:t>
            </a:fld>
            <a:endParaRPr lang="en-US" altLang="en-US">
              <a:solidFill>
                <a:srgbClr val="4B4B4B"/>
              </a:solidFill>
            </a:endParaRPr>
          </a:p>
        </p:txBody>
      </p:sp>
      <p:pic>
        <p:nvPicPr>
          <p:cNvPr id="3076" name="Picture 5" descr="b-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1635125"/>
            <a:ext cx="8918575"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3"/>
          <p:cNvSpPr txBox="1">
            <a:spLocks noChangeArrowheads="1"/>
          </p:cNvSpPr>
          <p:nvPr/>
        </p:nvSpPr>
        <p:spPr bwMode="auto">
          <a:xfrm>
            <a:off x="5289550" y="3967163"/>
            <a:ext cx="34083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AutoNum type="arabicParenR"/>
            </a:pPr>
            <a:r>
              <a:rPr lang="zh-CN" altLang="en-US">
                <a:solidFill>
                  <a:srgbClr val="FF0000"/>
                </a:solidFill>
              </a:rPr>
              <a:t>根节点至少有</a:t>
            </a:r>
            <a:r>
              <a:rPr lang="en-US" altLang="zh-CN">
                <a:solidFill>
                  <a:srgbClr val="FF0000"/>
                </a:solidFill>
              </a:rPr>
              <a:t>2</a:t>
            </a:r>
            <a:r>
              <a:rPr lang="zh-CN" altLang="en-US">
                <a:solidFill>
                  <a:srgbClr val="FF0000"/>
                </a:solidFill>
              </a:rPr>
              <a:t>个孩子</a:t>
            </a:r>
          </a:p>
          <a:p>
            <a:pPr eaLnBrk="1" hangingPunct="1">
              <a:buFont typeface="Wingdings" panose="05000000000000000000" pitchFamily="2" charset="2"/>
              <a:buAutoNum type="arabicParenR"/>
            </a:pPr>
            <a:r>
              <a:rPr lang="zh-CN" altLang="en-US">
                <a:solidFill>
                  <a:srgbClr val="FF0000"/>
                </a:solidFill>
              </a:rPr>
              <a:t>除根节点外，所有内部节点至少有           个孩子</a:t>
            </a:r>
          </a:p>
          <a:p>
            <a:pPr eaLnBrk="1" hangingPunct="1">
              <a:buFont typeface="Wingdings" panose="05000000000000000000" pitchFamily="2" charset="2"/>
              <a:buAutoNum type="arabicParenR"/>
            </a:pPr>
            <a:r>
              <a:rPr lang="zh-CN" altLang="en-US">
                <a:solidFill>
                  <a:srgbClr val="FF0000"/>
                </a:solidFill>
              </a:rPr>
              <a:t>所有外部节点位于同一层上</a:t>
            </a:r>
            <a:endParaRPr lang="zh-CN" altLang="en-US"/>
          </a:p>
        </p:txBody>
      </p:sp>
      <p:graphicFrame>
        <p:nvGraphicFramePr>
          <p:cNvPr id="3074" name="Object 2"/>
          <p:cNvGraphicFramePr>
            <a:graphicFrameLocks noChangeAspect="1"/>
          </p:cNvGraphicFramePr>
          <p:nvPr/>
        </p:nvGraphicFramePr>
        <p:xfrm>
          <a:off x="6904038" y="4518025"/>
          <a:ext cx="652462" cy="346075"/>
        </p:xfrm>
        <a:graphic>
          <a:graphicData uri="http://schemas.openxmlformats.org/presentationml/2006/ole">
            <mc:AlternateContent xmlns:mc="http://schemas.openxmlformats.org/markup-compatibility/2006">
              <mc:Choice xmlns:v="urn:schemas-microsoft-com:vml" Requires="v">
                <p:oleObj spid="_x0000_s23563" name="Equation" r:id="rId4" imgW="431640" imgH="228600" progId="Equation.3">
                  <p:embed/>
                </p:oleObj>
              </mc:Choice>
              <mc:Fallback>
                <p:oleObj name="Equation" r:id="rId4" imgW="4316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4038" y="4518025"/>
                        <a:ext cx="65246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625475" y="3967163"/>
            <a:ext cx="3587750" cy="2586037"/>
          </a:xfrm>
          <a:prstGeom prst="rect">
            <a:avLst/>
          </a:prstGeom>
          <a:noFill/>
        </p:spPr>
        <p:txBody>
          <a:bodyPr>
            <a:spAutoFit/>
          </a:bodyPr>
          <a:lstStyle/>
          <a:p>
            <a:pPr>
              <a:defRPr/>
            </a:pPr>
            <a:r>
              <a:rPr lang="en-US" altLang="zh-CN" dirty="0">
                <a:solidFill>
                  <a:srgbClr val="0000CC"/>
                </a:solidFill>
                <a:latin typeface="Arial" charset="0"/>
              </a:rPr>
              <a:t>1</a:t>
            </a:r>
            <a:r>
              <a:rPr lang="zh-CN" altLang="en-US" dirty="0">
                <a:solidFill>
                  <a:srgbClr val="0000CC"/>
                </a:solidFill>
                <a:latin typeface="Arial" charset="0"/>
              </a:rPr>
              <a:t>）在扩充搜索树中，每个内部节点最多可以有</a:t>
            </a:r>
            <a:r>
              <a:rPr lang="en-US" altLang="zh-CN" i="1" dirty="0">
                <a:solidFill>
                  <a:srgbClr val="0000CC"/>
                </a:solidFill>
                <a:latin typeface="Arial" charset="0"/>
              </a:rPr>
              <a:t>m</a:t>
            </a:r>
            <a:r>
              <a:rPr lang="zh-CN" altLang="en-US" dirty="0">
                <a:solidFill>
                  <a:srgbClr val="0000CC"/>
                </a:solidFill>
                <a:latin typeface="Arial" charset="0"/>
              </a:rPr>
              <a:t>个子女及</a:t>
            </a:r>
            <a:r>
              <a:rPr lang="en-US" altLang="zh-CN" dirty="0">
                <a:solidFill>
                  <a:srgbClr val="0000CC"/>
                </a:solidFill>
                <a:latin typeface="Arial" charset="0"/>
              </a:rPr>
              <a:t>1</a:t>
            </a:r>
            <a:r>
              <a:rPr lang="zh-CN" altLang="en-US" dirty="0">
                <a:solidFill>
                  <a:srgbClr val="0000CC"/>
                </a:solidFill>
                <a:latin typeface="Arial" charset="0"/>
              </a:rPr>
              <a:t>～</a:t>
            </a:r>
            <a:r>
              <a:rPr lang="en-US" altLang="zh-CN" i="1" dirty="0">
                <a:solidFill>
                  <a:srgbClr val="0000CC"/>
                </a:solidFill>
                <a:latin typeface="Arial" charset="0"/>
              </a:rPr>
              <a:t>m</a:t>
            </a:r>
            <a:r>
              <a:rPr lang="en-US" altLang="zh-CN" dirty="0">
                <a:solidFill>
                  <a:srgbClr val="0000CC"/>
                </a:solidFill>
                <a:latin typeface="Arial" charset="0"/>
              </a:rPr>
              <a:t>-1</a:t>
            </a:r>
            <a:r>
              <a:rPr lang="zh-CN" altLang="en-US" dirty="0">
                <a:solidFill>
                  <a:srgbClr val="0000CC"/>
                </a:solidFill>
                <a:latin typeface="Arial" charset="0"/>
              </a:rPr>
              <a:t>个元素</a:t>
            </a:r>
            <a:endParaRPr lang="en-US" altLang="zh-CN" dirty="0">
              <a:solidFill>
                <a:srgbClr val="0000CC"/>
              </a:solidFill>
              <a:latin typeface="Arial" charset="0"/>
            </a:endParaRPr>
          </a:p>
          <a:p>
            <a:pPr marL="609600" indent="-609600">
              <a:defRPr/>
            </a:pPr>
            <a:r>
              <a:rPr lang="en-US" altLang="zh-CN" dirty="0">
                <a:solidFill>
                  <a:srgbClr val="0000CC"/>
                </a:solidFill>
                <a:latin typeface="Arial" charset="0"/>
              </a:rPr>
              <a:t>2</a:t>
            </a:r>
            <a:r>
              <a:rPr lang="zh-CN" altLang="en-US" dirty="0">
                <a:solidFill>
                  <a:srgbClr val="0000CC"/>
                </a:solidFill>
                <a:latin typeface="Arial" charset="0"/>
              </a:rPr>
              <a:t>）每个含</a:t>
            </a:r>
            <a:r>
              <a:rPr lang="en-US" altLang="zh-CN" i="1" dirty="0">
                <a:solidFill>
                  <a:srgbClr val="0000CC"/>
                </a:solidFill>
                <a:latin typeface="Arial" charset="0"/>
              </a:rPr>
              <a:t>p</a:t>
            </a:r>
            <a:r>
              <a:rPr lang="zh-CN" altLang="en-US" dirty="0">
                <a:solidFill>
                  <a:srgbClr val="0000CC"/>
                </a:solidFill>
                <a:latin typeface="Arial" charset="0"/>
              </a:rPr>
              <a:t>个元素的节点，有</a:t>
            </a:r>
            <a:r>
              <a:rPr lang="en-US" altLang="zh-CN" i="1" dirty="0">
                <a:solidFill>
                  <a:srgbClr val="0000CC"/>
                </a:solidFill>
                <a:latin typeface="Arial" charset="0"/>
              </a:rPr>
              <a:t>p</a:t>
            </a:r>
            <a:r>
              <a:rPr lang="en-US" altLang="zh-CN" dirty="0">
                <a:solidFill>
                  <a:srgbClr val="0000CC"/>
                </a:solidFill>
                <a:latin typeface="Arial" charset="0"/>
              </a:rPr>
              <a:t>+1</a:t>
            </a:r>
          </a:p>
          <a:p>
            <a:pPr marL="609600" indent="-609600">
              <a:defRPr/>
            </a:pPr>
            <a:r>
              <a:rPr lang="zh-CN" altLang="en-US" dirty="0">
                <a:solidFill>
                  <a:srgbClr val="0000CC"/>
                </a:solidFill>
                <a:latin typeface="Arial" charset="0"/>
              </a:rPr>
              <a:t>个子女</a:t>
            </a:r>
          </a:p>
          <a:p>
            <a:pPr marL="609600" indent="-609600">
              <a:defRPr/>
            </a:pPr>
            <a:r>
              <a:rPr lang="en-US" altLang="zh-CN" dirty="0">
                <a:solidFill>
                  <a:srgbClr val="0000CC"/>
                </a:solidFill>
                <a:latin typeface="Arial" charset="0"/>
              </a:rPr>
              <a:t>3</a:t>
            </a:r>
            <a:r>
              <a:rPr lang="zh-CN" altLang="en-US" dirty="0">
                <a:solidFill>
                  <a:srgbClr val="0000CC"/>
                </a:solidFill>
                <a:latin typeface="Arial" charset="0"/>
              </a:rPr>
              <a:t>）考察含</a:t>
            </a:r>
            <a:r>
              <a:rPr lang="en-US" altLang="zh-CN" i="1" dirty="0">
                <a:solidFill>
                  <a:srgbClr val="0000CC"/>
                </a:solidFill>
                <a:latin typeface="Arial" charset="0"/>
              </a:rPr>
              <a:t>p</a:t>
            </a:r>
            <a:r>
              <a:rPr lang="zh-CN" altLang="en-US" dirty="0">
                <a:solidFill>
                  <a:srgbClr val="0000CC"/>
                </a:solidFill>
                <a:latin typeface="Arial" charset="0"/>
              </a:rPr>
              <a:t>个元素的任意节点以</a:t>
            </a:r>
            <a:r>
              <a:rPr lang="en-US" altLang="zh-CN" i="1" dirty="0" err="1">
                <a:solidFill>
                  <a:srgbClr val="0000CC"/>
                </a:solidFill>
                <a:latin typeface="Arial" charset="0"/>
              </a:rPr>
              <a:t>c</a:t>
            </a:r>
            <a:r>
              <a:rPr lang="en-US" altLang="zh-CN" i="1" baseline="-25000" dirty="0" err="1">
                <a:solidFill>
                  <a:srgbClr val="0000CC"/>
                </a:solidFill>
                <a:latin typeface="Arial" charset="0"/>
              </a:rPr>
              <a:t>i</a:t>
            </a:r>
            <a:endParaRPr lang="en-US" altLang="zh-CN" i="1" baseline="-25000" dirty="0">
              <a:solidFill>
                <a:srgbClr val="0000CC"/>
              </a:solidFill>
              <a:latin typeface="Arial" charset="0"/>
            </a:endParaRPr>
          </a:p>
          <a:p>
            <a:pPr marL="609600" indent="-609600">
              <a:defRPr/>
            </a:pPr>
            <a:r>
              <a:rPr lang="zh-CN" altLang="en-US" dirty="0">
                <a:solidFill>
                  <a:srgbClr val="0000CC"/>
                </a:solidFill>
                <a:latin typeface="Arial" charset="0"/>
              </a:rPr>
              <a:t>为根的子树中的元素关键值会大</a:t>
            </a:r>
            <a:endParaRPr lang="en-US" altLang="zh-CN" dirty="0">
              <a:solidFill>
                <a:srgbClr val="0000CC"/>
              </a:solidFill>
              <a:latin typeface="Arial" charset="0"/>
            </a:endParaRPr>
          </a:p>
          <a:p>
            <a:pPr marL="609600" indent="-609600">
              <a:defRPr/>
            </a:pPr>
            <a:r>
              <a:rPr lang="zh-CN" altLang="en-US" dirty="0">
                <a:solidFill>
                  <a:srgbClr val="0000CC"/>
                </a:solidFill>
                <a:latin typeface="Arial" charset="0"/>
              </a:rPr>
              <a:t>于</a:t>
            </a:r>
            <a:r>
              <a:rPr lang="en-US" altLang="zh-CN" i="1" dirty="0" err="1">
                <a:solidFill>
                  <a:srgbClr val="0000CC"/>
                </a:solidFill>
                <a:latin typeface="Arial" charset="0"/>
              </a:rPr>
              <a:t>k</a:t>
            </a:r>
            <a:r>
              <a:rPr lang="en-US" altLang="zh-CN" baseline="-25000" dirty="0" err="1">
                <a:solidFill>
                  <a:srgbClr val="0000CC"/>
                </a:solidFill>
                <a:latin typeface="Arial" charset="0"/>
              </a:rPr>
              <a:t>i</a:t>
            </a:r>
            <a:r>
              <a:rPr lang="zh-CN" altLang="en-US" dirty="0">
                <a:solidFill>
                  <a:srgbClr val="0000CC"/>
                </a:solidFill>
                <a:latin typeface="Arial" charset="0"/>
              </a:rPr>
              <a:t>而小于</a:t>
            </a:r>
            <a:r>
              <a:rPr lang="en-US" altLang="zh-CN" i="1" dirty="0">
                <a:solidFill>
                  <a:srgbClr val="0000CC"/>
                </a:solidFill>
                <a:latin typeface="Arial" charset="0"/>
              </a:rPr>
              <a:t>k</a:t>
            </a:r>
            <a:r>
              <a:rPr lang="en-US" altLang="zh-CN" baseline="-25000" dirty="0">
                <a:solidFill>
                  <a:srgbClr val="0000CC"/>
                </a:solidFill>
                <a:latin typeface="Arial" charset="0"/>
              </a:rPr>
              <a:t>i+1</a:t>
            </a:r>
            <a:r>
              <a:rPr lang="zh-CN" altLang="en-US" dirty="0">
                <a:solidFill>
                  <a:srgbClr val="0000CC"/>
                </a:solidFill>
                <a:latin typeface="Arial" charset="0"/>
              </a:rPr>
              <a:t>，其中</a:t>
            </a:r>
            <a:r>
              <a:rPr lang="en-US" altLang="zh-CN" dirty="0">
                <a:solidFill>
                  <a:srgbClr val="0000CC"/>
                </a:solidFill>
                <a:latin typeface="Arial" charset="0"/>
              </a:rPr>
              <a:t>1≤</a:t>
            </a:r>
            <a:r>
              <a:rPr lang="en-US" altLang="zh-CN" i="1" dirty="0">
                <a:solidFill>
                  <a:srgbClr val="0000CC"/>
                </a:solidFill>
                <a:latin typeface="Arial" charset="0"/>
              </a:rPr>
              <a:t>i</a:t>
            </a:r>
            <a:r>
              <a:rPr lang="en-US" altLang="zh-CN" dirty="0">
                <a:solidFill>
                  <a:srgbClr val="0000CC"/>
                </a:solidFill>
                <a:latin typeface="Arial" charset="0"/>
              </a:rPr>
              <a:t>≤</a:t>
            </a:r>
            <a:r>
              <a:rPr lang="en-US" altLang="zh-CN" i="1" dirty="0">
                <a:solidFill>
                  <a:srgbClr val="0000CC"/>
                </a:solidFill>
                <a:latin typeface="Arial" charset="0"/>
              </a:rPr>
              <a:t>p</a:t>
            </a:r>
            <a:endParaRPr lang="zh-CN" altLang="en-US" dirty="0">
              <a:solidFill>
                <a:srgbClr val="0000CC"/>
              </a:solidFill>
              <a:latin typeface="Arial" charset="0"/>
            </a:endParaRPr>
          </a:p>
          <a:p>
            <a:pPr>
              <a:defRPr/>
            </a:pPr>
            <a:endParaRPr lang="zh-CN" altLang="en-US" dirty="0">
              <a:solidFill>
                <a:srgbClr val="0000CC"/>
              </a:solidFill>
              <a:latin typeface="Arial" charset="0"/>
            </a:endParaRPr>
          </a:p>
        </p:txBody>
      </p:sp>
    </p:spTree>
    <p:extLst>
      <p:ext uri="{BB962C8B-B14F-4D97-AF65-F5344CB8AC3E}">
        <p14:creationId xmlns:p14="http://schemas.microsoft.com/office/powerpoint/2010/main" val="3335289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类</a:t>
            </a:r>
            <a:r>
              <a:rPr lang="en-US" altLang="zh-CN" smtClean="0"/>
              <a:t>BSTree</a:t>
            </a:r>
          </a:p>
        </p:txBody>
      </p:sp>
      <p:sp>
        <p:nvSpPr>
          <p:cNvPr id="33795" name="Rectangle 3"/>
          <p:cNvSpPr>
            <a:spLocks noGrp="1" noChangeArrowheads="1"/>
          </p:cNvSpPr>
          <p:nvPr>
            <p:ph idx="1"/>
          </p:nvPr>
        </p:nvSpPr>
        <p:spPr/>
        <p:txBody>
          <a:bodyPr/>
          <a:lstStyle/>
          <a:p>
            <a:pPr>
              <a:buClrTx/>
              <a:buFontTx/>
              <a:buNone/>
            </a:pPr>
            <a:r>
              <a:rPr lang="en-US" altLang="zh-CN" sz="2000" smtClean="0">
                <a:solidFill>
                  <a:srgbClr val="0000FF"/>
                </a:solidFill>
                <a:latin typeface="Tahoma" panose="020B0604030504040204" pitchFamily="34" charset="0"/>
              </a:rPr>
              <a:t>template&lt;class E, class K&gt;</a:t>
            </a:r>
          </a:p>
          <a:p>
            <a:pPr>
              <a:buClrTx/>
              <a:buFontTx/>
              <a:buNone/>
            </a:pPr>
            <a:r>
              <a:rPr lang="en-US" altLang="zh-CN" sz="2000" smtClean="0">
                <a:solidFill>
                  <a:srgbClr val="0000FF"/>
                </a:solidFill>
                <a:latin typeface="Tahoma" panose="020B0604030504040204" pitchFamily="34" charset="0"/>
              </a:rPr>
              <a:t>class BSTree : public BinaryTree&lt;E&gt; {</a:t>
            </a:r>
          </a:p>
          <a:p>
            <a:pPr>
              <a:buClrTx/>
              <a:buFontTx/>
              <a:buNone/>
            </a:pPr>
            <a:r>
              <a:rPr lang="en-US" altLang="zh-CN" sz="2000" smtClean="0">
                <a:solidFill>
                  <a:srgbClr val="0000FF"/>
                </a:solidFill>
                <a:latin typeface="Tahoma" panose="020B0604030504040204" pitchFamily="34" charset="0"/>
              </a:rPr>
              <a:t>   public:</a:t>
            </a:r>
          </a:p>
          <a:p>
            <a:pPr>
              <a:buClrTx/>
              <a:buFontTx/>
              <a:buNone/>
            </a:pPr>
            <a:r>
              <a:rPr lang="en-US" altLang="zh-CN" sz="2000" smtClean="0">
                <a:solidFill>
                  <a:srgbClr val="0000FF"/>
                </a:solidFill>
                <a:latin typeface="Tahoma" panose="020B0604030504040204" pitchFamily="34" charset="0"/>
              </a:rPr>
              <a:t>      bool Search(const K&amp; k, E&amp; e) const;</a:t>
            </a:r>
          </a:p>
          <a:p>
            <a:pPr>
              <a:buClrTx/>
              <a:buFontTx/>
              <a:buNone/>
            </a:pPr>
            <a:r>
              <a:rPr lang="en-US" altLang="zh-CN" sz="2000" smtClean="0">
                <a:solidFill>
                  <a:srgbClr val="0000FF"/>
                </a:solidFill>
                <a:latin typeface="Tahoma" panose="020B0604030504040204" pitchFamily="34" charset="0"/>
              </a:rPr>
              <a:t>      BSTree&lt;E,K&gt;&amp; Insert(const E&amp; e);</a:t>
            </a:r>
          </a:p>
          <a:p>
            <a:pPr>
              <a:buClrTx/>
              <a:buFontTx/>
              <a:buNone/>
            </a:pPr>
            <a:r>
              <a:rPr lang="en-US" altLang="zh-CN" sz="2000" smtClean="0">
                <a:solidFill>
                  <a:srgbClr val="0000FF"/>
                </a:solidFill>
                <a:latin typeface="Tahoma" panose="020B0604030504040204" pitchFamily="34" charset="0"/>
              </a:rPr>
              <a:t>      BSTree&lt;E,K&gt;&amp; Delete(const K&amp; k, E&amp; e);</a:t>
            </a:r>
          </a:p>
          <a:p>
            <a:pPr>
              <a:buClrTx/>
              <a:buFontTx/>
              <a:buNone/>
            </a:pPr>
            <a:r>
              <a:rPr lang="en-US" altLang="zh-CN" sz="2000" smtClean="0">
                <a:solidFill>
                  <a:srgbClr val="0000FF"/>
                </a:solidFill>
                <a:latin typeface="Tahoma" panose="020B0604030504040204" pitchFamily="34" charset="0"/>
              </a:rPr>
              <a:t>      void Ascend() {InOutput();}</a:t>
            </a:r>
          </a:p>
          <a:p>
            <a:pPr>
              <a:buClrTx/>
              <a:buFontTx/>
              <a:buNone/>
            </a:pPr>
            <a:r>
              <a:rPr lang="en-US" altLang="zh-CN" sz="2000" smtClean="0">
                <a:solidFill>
                  <a:srgbClr val="0000FF"/>
                </a:solidFill>
                <a:latin typeface="Tahoma" panose="020B0604030504040204" pitchFamily="34" charset="0"/>
              </a:rPr>
              <a:t>};</a:t>
            </a:r>
            <a:endParaRPr lang="en-US" altLang="zh-CN" smtClean="0"/>
          </a:p>
        </p:txBody>
      </p:sp>
      <p:sp>
        <p:nvSpPr>
          <p:cNvPr id="338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8439A8-FE0D-40B7-B0F1-626EB29E0849}" type="slidenum">
              <a:rPr lang="en-US" altLang="en-US">
                <a:solidFill>
                  <a:srgbClr val="4B4B4B"/>
                </a:solidFill>
              </a:rPr>
              <a:pPr eaLnBrk="1" hangingPunct="1"/>
              <a:t>12</a:t>
            </a:fld>
            <a:endParaRPr lang="en-US" altLang="en-US">
              <a:solidFill>
                <a:srgbClr val="4B4B4B"/>
              </a:solidFill>
            </a:endParaRPr>
          </a:p>
        </p:txBody>
      </p:sp>
      <p:sp>
        <p:nvSpPr>
          <p:cNvPr id="33796" name="Text Box 5"/>
          <p:cNvSpPr txBox="1">
            <a:spLocks noChangeArrowheads="1"/>
          </p:cNvSpPr>
          <p:nvPr/>
        </p:nvSpPr>
        <p:spPr bwMode="ltGray">
          <a:xfrm>
            <a:off x="5791200" y="6858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由二叉树类派生</a:t>
            </a:r>
          </a:p>
        </p:txBody>
      </p:sp>
      <p:sp>
        <p:nvSpPr>
          <p:cNvPr id="33797" name="Line 6"/>
          <p:cNvSpPr>
            <a:spLocks noChangeShapeType="1"/>
          </p:cNvSpPr>
          <p:nvPr/>
        </p:nvSpPr>
        <p:spPr bwMode="ltGray">
          <a:xfrm flipH="1">
            <a:off x="3962400" y="1066800"/>
            <a:ext cx="2362200" cy="914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8" name="Text Box 7"/>
          <p:cNvSpPr txBox="1">
            <a:spLocks noChangeArrowheads="1"/>
          </p:cNvSpPr>
          <p:nvPr/>
        </p:nvSpPr>
        <p:spPr bwMode="ltGray">
          <a:xfrm>
            <a:off x="3657600" y="5211763"/>
            <a:ext cx="396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升序输出：中序遍历即可</a:t>
            </a:r>
          </a:p>
        </p:txBody>
      </p:sp>
      <p:sp>
        <p:nvSpPr>
          <p:cNvPr id="33799" name="Line 8"/>
          <p:cNvSpPr>
            <a:spLocks noChangeShapeType="1"/>
          </p:cNvSpPr>
          <p:nvPr/>
        </p:nvSpPr>
        <p:spPr bwMode="ltGray">
          <a:xfrm flipH="1" flipV="1">
            <a:off x="3886200" y="4602163"/>
            <a:ext cx="2590800"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0408176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例</a:t>
            </a:r>
          </a:p>
        </p:txBody>
      </p:sp>
      <p:sp>
        <p:nvSpPr>
          <p:cNvPr id="36867" name="Rectangle 3"/>
          <p:cNvSpPr>
            <a:spLocks noGrp="1" noChangeArrowheads="1"/>
          </p:cNvSpPr>
          <p:nvPr>
            <p:ph idx="1"/>
          </p:nvPr>
        </p:nvSpPr>
        <p:spPr/>
        <p:txBody>
          <a:bodyPr/>
          <a:lstStyle/>
          <a:p>
            <a:r>
              <a:rPr lang="zh-CN" altLang="en-US" smtClean="0"/>
              <a:t>二阶</a:t>
            </a:r>
            <a:r>
              <a:rPr lang="en-US" altLang="zh-CN" smtClean="0"/>
              <a:t>B-</a:t>
            </a:r>
            <a:r>
              <a:rPr lang="zh-CN" altLang="en-US" smtClean="0"/>
              <a:t>树：满二叉树</a:t>
            </a:r>
          </a:p>
          <a:p>
            <a:r>
              <a:rPr lang="zh-CN" altLang="en-US" smtClean="0">
                <a:solidFill>
                  <a:srgbClr val="0000CC"/>
                </a:solidFill>
              </a:rPr>
              <a:t>三阶</a:t>
            </a:r>
            <a:r>
              <a:rPr lang="en-US" altLang="zh-CN" smtClean="0">
                <a:solidFill>
                  <a:srgbClr val="0000CC"/>
                </a:solidFill>
              </a:rPr>
              <a:t>B-</a:t>
            </a:r>
            <a:r>
              <a:rPr lang="zh-CN" altLang="en-US" smtClean="0">
                <a:solidFill>
                  <a:srgbClr val="0000CC"/>
                </a:solidFill>
              </a:rPr>
              <a:t>树：</a:t>
            </a:r>
            <a:r>
              <a:rPr lang="en-US" altLang="zh-CN" smtClean="0">
                <a:solidFill>
                  <a:srgbClr val="0000CC"/>
                </a:solidFill>
              </a:rPr>
              <a:t>2-3</a:t>
            </a:r>
            <a:r>
              <a:rPr lang="zh-CN" altLang="en-US" smtClean="0">
                <a:solidFill>
                  <a:srgbClr val="0000CC"/>
                </a:solidFill>
              </a:rPr>
              <a:t>树</a:t>
            </a:r>
          </a:p>
          <a:p>
            <a:r>
              <a:rPr lang="zh-CN" altLang="en-US" smtClean="0"/>
              <a:t>四阶</a:t>
            </a:r>
            <a:r>
              <a:rPr lang="en-US" altLang="zh-CN" smtClean="0"/>
              <a:t>B-</a:t>
            </a:r>
            <a:r>
              <a:rPr lang="zh-CN" altLang="en-US" smtClean="0"/>
              <a:t>树：</a:t>
            </a:r>
            <a:r>
              <a:rPr lang="en-US" altLang="zh-CN" smtClean="0">
                <a:solidFill>
                  <a:srgbClr val="FF0000"/>
                </a:solidFill>
              </a:rPr>
              <a:t>2-3-4</a:t>
            </a:r>
            <a:r>
              <a:rPr lang="zh-CN" altLang="en-US" smtClean="0">
                <a:solidFill>
                  <a:srgbClr val="FF0000"/>
                </a:solidFill>
              </a:rPr>
              <a:t>树</a:t>
            </a:r>
          </a:p>
        </p:txBody>
      </p:sp>
      <p:sp>
        <p:nvSpPr>
          <p:cNvPr id="368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95B530-9422-476C-AF6F-8CBF259FE895}" type="slidenum">
              <a:rPr lang="en-US" altLang="en-US">
                <a:solidFill>
                  <a:srgbClr val="4B4B4B"/>
                </a:solidFill>
              </a:rPr>
              <a:pPr eaLnBrk="1" hangingPunct="1"/>
              <a:t>120</a:t>
            </a:fld>
            <a:endParaRPr lang="en-US" altLang="en-US">
              <a:solidFill>
                <a:srgbClr val="4B4B4B"/>
              </a:solidFill>
            </a:endParaRPr>
          </a:p>
        </p:txBody>
      </p:sp>
      <p:pic>
        <p:nvPicPr>
          <p:cNvPr id="36868" name="Picture 4" descr="2-3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27400"/>
            <a:ext cx="8356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69" name="直接箭头连接符 5"/>
          <p:cNvCxnSpPr>
            <a:cxnSpLocks noChangeShapeType="1"/>
          </p:cNvCxnSpPr>
          <p:nvPr/>
        </p:nvCxnSpPr>
        <p:spPr bwMode="auto">
          <a:xfrm rot="10800000" flipV="1">
            <a:off x="4213225" y="2532063"/>
            <a:ext cx="1076325" cy="538162"/>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36870" name="TextBox 6"/>
          <p:cNvSpPr txBox="1">
            <a:spLocks noChangeArrowheads="1"/>
          </p:cNvSpPr>
          <p:nvPr/>
        </p:nvSpPr>
        <p:spPr bwMode="auto">
          <a:xfrm>
            <a:off x="5468938" y="2352675"/>
            <a:ext cx="3587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问题</a:t>
            </a:r>
            <a:r>
              <a:rPr lang="en-US" altLang="zh-CN">
                <a:solidFill>
                  <a:srgbClr val="FF0000"/>
                </a:solidFill>
              </a:rPr>
              <a:t>1</a:t>
            </a:r>
            <a:r>
              <a:rPr lang="zh-CN" altLang="en-US">
                <a:solidFill>
                  <a:srgbClr val="FF0000"/>
                </a:solidFill>
              </a:rPr>
              <a:t>：</a:t>
            </a:r>
            <a:r>
              <a:rPr lang="en-US" altLang="zh-CN">
                <a:solidFill>
                  <a:srgbClr val="FF0000"/>
                </a:solidFill>
              </a:rPr>
              <a:t>2-3-4</a:t>
            </a:r>
            <a:r>
              <a:rPr lang="zh-CN" altLang="en-US">
                <a:solidFill>
                  <a:srgbClr val="FF0000"/>
                </a:solidFill>
              </a:rPr>
              <a:t>树中有几种节点？</a:t>
            </a:r>
            <a:endParaRPr lang="en-US" altLang="zh-CN">
              <a:solidFill>
                <a:srgbClr val="FF0000"/>
              </a:solidFill>
            </a:endParaRPr>
          </a:p>
          <a:p>
            <a:pPr eaLnBrk="1" hangingPunct="1"/>
            <a:r>
              <a:rPr lang="zh-CN" altLang="en-US">
                <a:solidFill>
                  <a:srgbClr val="FF0000"/>
                </a:solidFill>
              </a:rPr>
              <a:t>问题</a:t>
            </a:r>
            <a:r>
              <a:rPr lang="en-US" altLang="zh-CN">
                <a:solidFill>
                  <a:srgbClr val="FF0000"/>
                </a:solidFill>
              </a:rPr>
              <a:t>2</a:t>
            </a:r>
            <a:r>
              <a:rPr lang="zh-CN" altLang="en-US">
                <a:solidFill>
                  <a:srgbClr val="FF0000"/>
                </a:solidFill>
              </a:rPr>
              <a:t>：这些节点如何存储？</a:t>
            </a:r>
          </a:p>
        </p:txBody>
      </p:sp>
    </p:spTree>
    <p:extLst>
      <p:ext uri="{BB962C8B-B14F-4D97-AF65-F5344CB8AC3E}">
        <p14:creationId xmlns:p14="http://schemas.microsoft.com/office/powerpoint/2010/main" val="2353657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重新整理</a:t>
            </a:r>
            <a:r>
              <a:rPr lang="en-US" altLang="zh-CN" smtClean="0"/>
              <a:t>m</a:t>
            </a:r>
            <a:r>
              <a:rPr lang="zh-CN" altLang="en-US" smtClean="0"/>
              <a:t>阶</a:t>
            </a:r>
            <a:r>
              <a:rPr lang="en-US" altLang="zh-CN" smtClean="0"/>
              <a:t>B</a:t>
            </a:r>
            <a:r>
              <a:rPr lang="zh-CN" altLang="en-US" smtClean="0"/>
              <a:t>树特征</a:t>
            </a:r>
          </a:p>
        </p:txBody>
      </p:sp>
      <p:sp>
        <p:nvSpPr>
          <p:cNvPr id="37891" name="内容占位符 2"/>
          <p:cNvSpPr>
            <a:spLocks noGrp="1"/>
          </p:cNvSpPr>
          <p:nvPr>
            <p:ph idx="1"/>
          </p:nvPr>
        </p:nvSpPr>
        <p:spPr/>
        <p:txBody>
          <a:bodyPr/>
          <a:lstStyle/>
          <a:p>
            <a:pPr marL="514350" indent="-514350">
              <a:buFontTx/>
              <a:buAutoNum type="arabicPeriod"/>
            </a:pPr>
            <a:r>
              <a:rPr lang="zh-CN" altLang="en-US" smtClean="0"/>
              <a:t>每个节点至多有</a:t>
            </a:r>
            <a:r>
              <a:rPr lang="en-US" altLang="zh-CN" smtClean="0"/>
              <a:t>m</a:t>
            </a:r>
            <a:r>
              <a:rPr lang="zh-CN" altLang="en-US" smtClean="0"/>
              <a:t>棵子树</a:t>
            </a:r>
            <a:endParaRPr lang="en-US" altLang="zh-CN" smtClean="0"/>
          </a:p>
          <a:p>
            <a:pPr marL="514350" indent="-514350">
              <a:buFontTx/>
              <a:buAutoNum type="arabicPeriod"/>
            </a:pPr>
            <a:r>
              <a:rPr lang="zh-CN" altLang="en-US" smtClean="0"/>
              <a:t>若根节点有子树，则至少有</a:t>
            </a:r>
            <a:r>
              <a:rPr lang="en-US" altLang="zh-CN" smtClean="0"/>
              <a:t>2</a:t>
            </a:r>
            <a:r>
              <a:rPr lang="zh-CN" altLang="en-US" smtClean="0"/>
              <a:t>棵子树</a:t>
            </a:r>
            <a:endParaRPr lang="en-US" altLang="zh-CN" smtClean="0"/>
          </a:p>
          <a:p>
            <a:pPr marL="514350" indent="-514350">
              <a:buFontTx/>
              <a:buAutoNum type="arabicPeriod"/>
            </a:pPr>
            <a:r>
              <a:rPr lang="zh-CN" altLang="en-US" smtClean="0"/>
              <a:t>除根节点外，每个节点至少有</a:t>
            </a:r>
            <a:r>
              <a:rPr lang="en-US" altLang="zh-CN" smtClean="0"/>
              <a:t>ceil(m/2)</a:t>
            </a:r>
            <a:r>
              <a:rPr lang="zh-CN" altLang="en-US" smtClean="0"/>
              <a:t>棵子树</a:t>
            </a:r>
            <a:endParaRPr lang="en-US" altLang="zh-CN" smtClean="0"/>
          </a:p>
          <a:p>
            <a:pPr marL="514350" indent="-514350">
              <a:buFontTx/>
              <a:buAutoNum type="arabicPeriod"/>
            </a:pPr>
            <a:r>
              <a:rPr lang="zh-CN" altLang="en-US" smtClean="0"/>
              <a:t>子树与它的索引有确定的大小关系</a:t>
            </a:r>
            <a:endParaRPr lang="en-US" altLang="zh-CN" smtClean="0"/>
          </a:p>
          <a:p>
            <a:pPr marL="514350" indent="-514350">
              <a:buFontTx/>
              <a:buAutoNum type="arabicPeriod"/>
            </a:pPr>
            <a:r>
              <a:rPr lang="zh-CN" altLang="en-US" smtClean="0"/>
              <a:t>所有叶节点在同一层上</a:t>
            </a: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C1856B-6EBF-45B9-A5C0-9A51D4E98DA8}" type="slidenum">
              <a:rPr lang="en-US" altLang="en-US">
                <a:solidFill>
                  <a:srgbClr val="4B4B4B"/>
                </a:solidFill>
              </a:rPr>
              <a:pPr eaLnBrk="1" hangingPunct="1"/>
              <a:t>121</a:t>
            </a:fld>
            <a:endParaRPr lang="en-US" altLang="en-US">
              <a:solidFill>
                <a:srgbClr val="4B4B4B"/>
              </a:solidFill>
            </a:endParaRPr>
          </a:p>
        </p:txBody>
      </p:sp>
      <p:sp>
        <p:nvSpPr>
          <p:cNvPr id="37893" name="右大括号 4"/>
          <p:cNvSpPr>
            <a:spLocks/>
          </p:cNvSpPr>
          <p:nvPr/>
        </p:nvSpPr>
        <p:spPr bwMode="auto">
          <a:xfrm>
            <a:off x="7083425" y="1635125"/>
            <a:ext cx="358775" cy="1973263"/>
          </a:xfrm>
          <a:prstGeom prst="rightBrace">
            <a:avLst>
              <a:gd name="adj1" fmla="val 8326"/>
              <a:gd name="adj2" fmla="val 50000"/>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4" name="右大括号 5"/>
          <p:cNvSpPr>
            <a:spLocks/>
          </p:cNvSpPr>
          <p:nvPr/>
        </p:nvSpPr>
        <p:spPr bwMode="auto">
          <a:xfrm>
            <a:off x="7083425" y="3787775"/>
            <a:ext cx="358775" cy="538163"/>
          </a:xfrm>
          <a:prstGeom prst="rightBrace">
            <a:avLst>
              <a:gd name="adj1" fmla="val 8333"/>
              <a:gd name="adj2" fmla="val 50000"/>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5" name="右大括号 6"/>
          <p:cNvSpPr>
            <a:spLocks/>
          </p:cNvSpPr>
          <p:nvPr/>
        </p:nvSpPr>
        <p:spPr bwMode="auto">
          <a:xfrm>
            <a:off x="7083425" y="4505325"/>
            <a:ext cx="358775" cy="538163"/>
          </a:xfrm>
          <a:prstGeom prst="rightBrace">
            <a:avLst>
              <a:gd name="adj1" fmla="val 8333"/>
              <a:gd name="adj2" fmla="val 50000"/>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7896" name="TextBox 7"/>
          <p:cNvSpPr txBox="1">
            <a:spLocks noChangeArrowheads="1"/>
          </p:cNvSpPr>
          <p:nvPr/>
        </p:nvSpPr>
        <p:spPr bwMode="auto">
          <a:xfrm>
            <a:off x="7621588" y="2352675"/>
            <a:ext cx="1255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个数要求</a:t>
            </a:r>
          </a:p>
        </p:txBody>
      </p:sp>
      <p:sp>
        <p:nvSpPr>
          <p:cNvPr id="37897" name="TextBox 8"/>
          <p:cNvSpPr txBox="1">
            <a:spLocks noChangeArrowheads="1"/>
          </p:cNvSpPr>
          <p:nvPr/>
        </p:nvSpPr>
        <p:spPr bwMode="auto">
          <a:xfrm>
            <a:off x="7621588" y="3776663"/>
            <a:ext cx="1255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大小要求</a:t>
            </a:r>
          </a:p>
        </p:txBody>
      </p:sp>
      <p:sp>
        <p:nvSpPr>
          <p:cNvPr id="37898" name="TextBox 9"/>
          <p:cNvSpPr txBox="1">
            <a:spLocks noChangeArrowheads="1"/>
          </p:cNvSpPr>
          <p:nvPr/>
        </p:nvSpPr>
        <p:spPr bwMode="auto">
          <a:xfrm>
            <a:off x="7621588" y="4505325"/>
            <a:ext cx="1255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层次要求</a:t>
            </a:r>
          </a:p>
        </p:txBody>
      </p:sp>
    </p:spTree>
    <p:extLst>
      <p:ext uri="{BB962C8B-B14F-4D97-AF65-F5344CB8AC3E}">
        <p14:creationId xmlns:p14="http://schemas.microsoft.com/office/powerpoint/2010/main" val="294530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smtClean="0"/>
              <a:t>B-</a:t>
            </a:r>
            <a:r>
              <a:rPr lang="zh-CN" altLang="en-US" smtClean="0"/>
              <a:t>树的高度</a:t>
            </a:r>
          </a:p>
        </p:txBody>
      </p:sp>
      <p:sp>
        <p:nvSpPr>
          <p:cNvPr id="4100" name="Rectangle 3"/>
          <p:cNvSpPr>
            <a:spLocks noGrp="1" noChangeArrowheads="1"/>
          </p:cNvSpPr>
          <p:nvPr>
            <p:ph idx="1"/>
          </p:nvPr>
        </p:nvSpPr>
        <p:spPr/>
        <p:txBody>
          <a:bodyPr/>
          <a:lstStyle/>
          <a:p>
            <a:pPr marL="533400" indent="-533400"/>
            <a:r>
              <a:rPr lang="zh-CN" altLang="en-US" smtClean="0"/>
              <a:t>定理</a:t>
            </a:r>
            <a:r>
              <a:rPr lang="en-US" altLang="zh-CN" smtClean="0"/>
              <a:t>11-3  </a:t>
            </a:r>
            <a:br>
              <a:rPr lang="en-US" altLang="zh-CN" smtClean="0"/>
            </a:br>
            <a:r>
              <a:rPr lang="zh-CN" altLang="en-US" smtClean="0"/>
              <a:t>设</a:t>
            </a:r>
            <a:r>
              <a:rPr lang="en-US" altLang="zh-CN" i="1" smtClean="0"/>
              <a:t>T</a:t>
            </a:r>
            <a:r>
              <a:rPr lang="zh-CN" altLang="en-US" smtClean="0"/>
              <a:t>是一棵高度为</a:t>
            </a:r>
            <a:r>
              <a:rPr lang="en-US" altLang="zh-CN" i="1" smtClean="0"/>
              <a:t>h</a:t>
            </a:r>
            <a:r>
              <a:rPr lang="zh-CN" altLang="en-US" smtClean="0"/>
              <a:t>的</a:t>
            </a:r>
            <a:r>
              <a:rPr lang="en-US" altLang="zh-CN" i="1" smtClean="0"/>
              <a:t>m</a:t>
            </a:r>
            <a:r>
              <a:rPr lang="zh-CN" altLang="en-US" smtClean="0"/>
              <a:t>阶</a:t>
            </a:r>
            <a:r>
              <a:rPr lang="en-US" altLang="zh-CN" smtClean="0"/>
              <a:t>B-</a:t>
            </a:r>
            <a:r>
              <a:rPr lang="zh-CN" altLang="en-US" smtClean="0"/>
              <a:t>树</a:t>
            </a:r>
            <a:br>
              <a:rPr lang="zh-CN" altLang="en-US" smtClean="0"/>
            </a:br>
            <a:r>
              <a:rPr lang="en-US" altLang="zh-CN" i="1" smtClean="0"/>
              <a:t>d</a:t>
            </a:r>
            <a:r>
              <a:rPr lang="en-US" altLang="zh-CN" smtClean="0"/>
              <a:t>=          </a:t>
            </a:r>
            <a:r>
              <a:rPr lang="zh-CN" altLang="en-US" smtClean="0"/>
              <a:t>且</a:t>
            </a:r>
            <a:r>
              <a:rPr lang="en-US" altLang="zh-CN" i="1" smtClean="0"/>
              <a:t>n</a:t>
            </a:r>
            <a:r>
              <a:rPr lang="zh-CN" altLang="en-US" smtClean="0"/>
              <a:t>是</a:t>
            </a:r>
            <a:r>
              <a:rPr lang="en-US" altLang="zh-CN" i="1" smtClean="0"/>
              <a:t>T</a:t>
            </a:r>
            <a:r>
              <a:rPr lang="zh-CN" altLang="en-US" smtClean="0"/>
              <a:t>中的元素个数，则</a:t>
            </a:r>
          </a:p>
          <a:p>
            <a:pPr marL="914400" lvl="1" indent="-457200">
              <a:buFont typeface="Wingdings" panose="05000000000000000000" pitchFamily="2" charset="2"/>
              <a:buAutoNum type="arabicParenR"/>
            </a:pPr>
            <a:r>
              <a:rPr lang="en-US" altLang="zh-CN" smtClean="0"/>
              <a:t>2</a:t>
            </a:r>
            <a:r>
              <a:rPr lang="en-US" altLang="zh-CN" i="1" smtClean="0"/>
              <a:t>d</a:t>
            </a:r>
            <a:r>
              <a:rPr lang="en-US" altLang="zh-CN" i="1" baseline="30000" smtClean="0"/>
              <a:t>h</a:t>
            </a:r>
            <a:r>
              <a:rPr lang="en-US" altLang="zh-CN" baseline="30000" smtClean="0"/>
              <a:t>-1</a:t>
            </a:r>
            <a:r>
              <a:rPr lang="en-US" altLang="zh-CN" smtClean="0"/>
              <a:t>-1≤</a:t>
            </a:r>
            <a:r>
              <a:rPr lang="en-US" altLang="zh-CN" i="1" smtClean="0"/>
              <a:t>n</a:t>
            </a:r>
            <a:r>
              <a:rPr lang="en-US" altLang="zh-CN" smtClean="0"/>
              <a:t>≤</a:t>
            </a:r>
            <a:r>
              <a:rPr lang="en-US" altLang="zh-CN" i="1" smtClean="0"/>
              <a:t>m</a:t>
            </a:r>
            <a:r>
              <a:rPr lang="en-US" altLang="zh-CN" i="1" baseline="30000" smtClean="0"/>
              <a:t>h</a:t>
            </a:r>
            <a:r>
              <a:rPr lang="en-US" altLang="zh-CN" smtClean="0"/>
              <a:t>-1</a:t>
            </a:r>
          </a:p>
          <a:p>
            <a:pPr marL="914400" lvl="1" indent="-457200">
              <a:buFont typeface="Wingdings" panose="05000000000000000000" pitchFamily="2" charset="2"/>
              <a:buAutoNum type="arabicParenR"/>
            </a:pPr>
            <a:r>
              <a:rPr lang="en-US" altLang="zh-CN" smtClean="0"/>
              <a:t>log</a:t>
            </a:r>
            <a:r>
              <a:rPr lang="en-US" altLang="zh-CN" i="1" baseline="-25000" smtClean="0"/>
              <a:t>m</a:t>
            </a:r>
            <a:r>
              <a:rPr lang="en-US" altLang="zh-CN" smtClean="0"/>
              <a:t>(</a:t>
            </a:r>
            <a:r>
              <a:rPr lang="en-US" altLang="zh-CN" i="1" smtClean="0"/>
              <a:t>n</a:t>
            </a:r>
            <a:r>
              <a:rPr lang="en-US" altLang="zh-CN" smtClean="0"/>
              <a:t>+1)≤</a:t>
            </a:r>
            <a:r>
              <a:rPr lang="en-US" altLang="zh-CN" i="1" smtClean="0"/>
              <a:t>h</a:t>
            </a:r>
            <a:r>
              <a:rPr lang="en-US" altLang="zh-CN" smtClean="0"/>
              <a:t>≤log</a:t>
            </a:r>
            <a:r>
              <a:rPr lang="en-US" altLang="zh-CN" i="1" baseline="-25000" smtClean="0"/>
              <a:t>d</a:t>
            </a:r>
            <a:r>
              <a:rPr lang="en-US" altLang="zh-CN" smtClean="0"/>
              <a:t>((</a:t>
            </a:r>
            <a:r>
              <a:rPr lang="en-US" altLang="zh-CN" i="1" smtClean="0"/>
              <a:t>n</a:t>
            </a:r>
            <a:r>
              <a:rPr lang="en-US" altLang="zh-CN" smtClean="0"/>
              <a:t>+1)/2)+1</a:t>
            </a:r>
          </a:p>
        </p:txBody>
      </p:sp>
      <p:sp>
        <p:nvSpPr>
          <p:cNvPr id="410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9D6040-46DE-4586-B3A9-9FC7FA6E5C39}" type="slidenum">
              <a:rPr lang="en-US" altLang="en-US">
                <a:solidFill>
                  <a:srgbClr val="4B4B4B"/>
                </a:solidFill>
              </a:rPr>
              <a:pPr eaLnBrk="1" hangingPunct="1"/>
              <a:t>122</a:t>
            </a:fld>
            <a:endParaRPr lang="en-US" altLang="en-US">
              <a:solidFill>
                <a:srgbClr val="4B4B4B"/>
              </a:solidFill>
            </a:endParaRPr>
          </a:p>
        </p:txBody>
      </p:sp>
      <p:graphicFrame>
        <p:nvGraphicFramePr>
          <p:cNvPr id="4098" name="Object 2"/>
          <p:cNvGraphicFramePr>
            <a:graphicFrameLocks noChangeAspect="1"/>
          </p:cNvGraphicFramePr>
          <p:nvPr/>
        </p:nvGraphicFramePr>
        <p:xfrm>
          <a:off x="2209800" y="2173288"/>
          <a:ext cx="1066800" cy="565150"/>
        </p:xfrm>
        <a:graphic>
          <a:graphicData uri="http://schemas.openxmlformats.org/presentationml/2006/ole">
            <mc:AlternateContent xmlns:mc="http://schemas.openxmlformats.org/markup-compatibility/2006">
              <mc:Choice xmlns:v="urn:schemas-microsoft-com:vml" Requires="v">
                <p:oleObj spid="_x0000_s24587" name="Equation" r:id="rId3" imgW="431640" imgH="228600" progId="Equation.3">
                  <p:embed/>
                </p:oleObj>
              </mc:Choice>
              <mc:Fallback>
                <p:oleObj name="Equation" r:id="rId3" imgW="431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173288"/>
                        <a:ext cx="10668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759792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证明</a:t>
            </a:r>
          </a:p>
        </p:txBody>
      </p:sp>
      <p:sp>
        <p:nvSpPr>
          <p:cNvPr id="38915" name="Rectangle 3"/>
          <p:cNvSpPr>
            <a:spLocks noGrp="1" noChangeArrowheads="1"/>
          </p:cNvSpPr>
          <p:nvPr>
            <p:ph idx="1"/>
          </p:nvPr>
        </p:nvSpPr>
        <p:spPr/>
        <p:txBody>
          <a:bodyPr/>
          <a:lstStyle/>
          <a:p>
            <a:pPr marL="533400" indent="-533400">
              <a:buFont typeface="Wingdings" panose="05000000000000000000" pitchFamily="2" charset="2"/>
              <a:buNone/>
            </a:pPr>
            <a:r>
              <a:rPr lang="en-US" altLang="zh-CN" i="1" smtClean="0"/>
              <a:t>	n</a:t>
            </a:r>
            <a:r>
              <a:rPr lang="zh-CN" altLang="en-US" smtClean="0"/>
              <a:t>的上限，由</a:t>
            </a:r>
            <a:r>
              <a:rPr lang="en-US" altLang="zh-CN" i="1" smtClean="0"/>
              <a:t>T</a:t>
            </a:r>
            <a:r>
              <a:rPr lang="zh-CN" altLang="en-US" smtClean="0"/>
              <a:t>是一棵</a:t>
            </a:r>
            <a:r>
              <a:rPr lang="en-US" altLang="zh-CN" i="1" smtClean="0"/>
              <a:t>m</a:t>
            </a:r>
            <a:r>
              <a:rPr lang="zh-CN" altLang="en-US" smtClean="0"/>
              <a:t>叉搜索树，得证</a:t>
            </a:r>
            <a:br>
              <a:rPr lang="zh-CN" altLang="en-US" smtClean="0"/>
            </a:br>
            <a:r>
              <a:rPr lang="zh-CN" altLang="en-US" smtClean="0"/>
              <a:t>对于下限，扩充</a:t>
            </a:r>
            <a:r>
              <a:rPr lang="en-US" altLang="zh-CN" smtClean="0"/>
              <a:t>B-</a:t>
            </a:r>
            <a:r>
              <a:rPr lang="zh-CN" altLang="en-US" smtClean="0"/>
              <a:t>树的外部节点都在</a:t>
            </a:r>
            <a:r>
              <a:rPr lang="en-US" altLang="zh-CN" i="1" smtClean="0"/>
              <a:t>h</a:t>
            </a:r>
            <a:r>
              <a:rPr lang="en-US" altLang="zh-CN" smtClean="0"/>
              <a:t>+1</a:t>
            </a:r>
            <a:r>
              <a:rPr lang="zh-CN" altLang="en-US" smtClean="0"/>
              <a:t>层。</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a:t>
            </a:r>
            <a:r>
              <a:rPr lang="en-US" altLang="zh-CN" smtClean="0"/>
              <a:t>...</a:t>
            </a:r>
            <a:r>
              <a:rPr lang="zh-CN" altLang="en-US" smtClean="0"/>
              <a:t>，</a:t>
            </a:r>
            <a:r>
              <a:rPr lang="en-US" altLang="zh-CN" i="1" smtClean="0"/>
              <a:t>h</a:t>
            </a:r>
            <a:r>
              <a:rPr lang="en-US" altLang="zh-CN" smtClean="0"/>
              <a:t>+1</a:t>
            </a:r>
            <a:r>
              <a:rPr lang="zh-CN" altLang="en-US" smtClean="0"/>
              <a:t>层的节点最小数目是</a:t>
            </a:r>
            <a:r>
              <a:rPr lang="en-US" altLang="zh-CN" smtClean="0"/>
              <a:t>1</a:t>
            </a:r>
            <a:r>
              <a:rPr lang="zh-CN" altLang="en-US" smtClean="0"/>
              <a:t>，</a:t>
            </a:r>
            <a:r>
              <a:rPr lang="en-US" altLang="zh-CN" smtClean="0"/>
              <a:t>2</a:t>
            </a:r>
            <a:r>
              <a:rPr lang="zh-CN" altLang="en-US" smtClean="0"/>
              <a:t>，</a:t>
            </a:r>
            <a:r>
              <a:rPr lang="en-US" altLang="zh-CN" smtClean="0"/>
              <a:t>2</a:t>
            </a:r>
            <a:r>
              <a:rPr lang="en-US" altLang="zh-CN" i="1" smtClean="0"/>
              <a:t>d</a:t>
            </a:r>
            <a:r>
              <a:rPr lang="zh-CN" altLang="en-US" smtClean="0"/>
              <a:t>，</a:t>
            </a:r>
            <a:r>
              <a:rPr lang="en-US" altLang="zh-CN" smtClean="0"/>
              <a:t>2</a:t>
            </a:r>
            <a:r>
              <a:rPr lang="en-US" altLang="zh-CN" i="1" smtClean="0"/>
              <a:t>d</a:t>
            </a:r>
            <a:r>
              <a:rPr lang="en-US" altLang="zh-CN" baseline="30000" smtClean="0"/>
              <a:t>2</a:t>
            </a:r>
            <a:r>
              <a:rPr lang="zh-CN" altLang="en-US" smtClean="0"/>
              <a:t>，</a:t>
            </a:r>
            <a:r>
              <a:rPr lang="en-US" altLang="zh-CN" smtClean="0"/>
              <a:t>...</a:t>
            </a:r>
            <a:r>
              <a:rPr lang="zh-CN" altLang="en-US" smtClean="0"/>
              <a:t>，</a:t>
            </a:r>
            <a:r>
              <a:rPr lang="en-US" altLang="zh-CN" smtClean="0"/>
              <a:t>2</a:t>
            </a:r>
            <a:r>
              <a:rPr lang="en-US" altLang="zh-CN" i="1" smtClean="0"/>
              <a:t>d</a:t>
            </a:r>
            <a:r>
              <a:rPr lang="en-US" altLang="zh-CN" i="1" baseline="30000" smtClean="0"/>
              <a:t>h</a:t>
            </a:r>
            <a:r>
              <a:rPr lang="en-US" altLang="zh-CN" baseline="30000" smtClean="0"/>
              <a:t>-1</a:t>
            </a:r>
            <a:r>
              <a:rPr lang="zh-CN" altLang="en-US" smtClean="0"/>
              <a:t>，</a:t>
            </a:r>
            <a:br>
              <a:rPr lang="zh-CN" altLang="en-US" smtClean="0"/>
            </a:br>
            <a:r>
              <a:rPr lang="zh-CN" altLang="en-US" smtClean="0">
                <a:sym typeface="Wingdings" panose="05000000000000000000" pitchFamily="2" charset="2"/>
              </a:rPr>
              <a:t></a:t>
            </a:r>
            <a:r>
              <a:rPr lang="en-US" altLang="zh-CN" smtClean="0"/>
              <a:t>B-</a:t>
            </a:r>
            <a:r>
              <a:rPr lang="zh-CN" altLang="en-US" smtClean="0"/>
              <a:t>树中外部节点的最小数是</a:t>
            </a:r>
            <a:r>
              <a:rPr lang="en-US" altLang="zh-CN" smtClean="0"/>
              <a:t>2</a:t>
            </a:r>
            <a:r>
              <a:rPr lang="en-US" altLang="zh-CN" i="1" smtClean="0"/>
              <a:t>d</a:t>
            </a:r>
            <a:r>
              <a:rPr lang="en-US" altLang="zh-CN" i="1" baseline="30000" smtClean="0"/>
              <a:t>h</a:t>
            </a:r>
            <a:r>
              <a:rPr lang="en-US" altLang="zh-CN" baseline="30000" smtClean="0"/>
              <a:t>-1</a:t>
            </a:r>
            <a:r>
              <a:rPr lang="en-US" altLang="zh-CN" smtClean="0"/>
              <a:t/>
            </a:r>
            <a:br>
              <a:rPr lang="en-US" altLang="zh-CN" smtClean="0"/>
            </a:br>
            <a:r>
              <a:rPr lang="zh-CN" altLang="en-US" smtClean="0">
                <a:solidFill>
                  <a:srgbClr val="FF0000"/>
                </a:solidFill>
              </a:rPr>
              <a:t>外部节点的数量比元素的个数多</a:t>
            </a:r>
            <a:r>
              <a:rPr lang="en-US" altLang="zh-CN" smtClean="0">
                <a:solidFill>
                  <a:srgbClr val="FF0000"/>
                </a:solidFill>
              </a:rPr>
              <a:t>1</a:t>
            </a:r>
            <a:r>
              <a:rPr lang="en-US" altLang="zh-CN" smtClean="0"/>
              <a:t/>
            </a:r>
            <a:br>
              <a:rPr lang="en-US" altLang="zh-CN" smtClean="0"/>
            </a:br>
            <a:r>
              <a:rPr lang="en-US" altLang="zh-CN" smtClean="0">
                <a:sym typeface="Wingdings" panose="05000000000000000000" pitchFamily="2" charset="2"/>
              </a:rPr>
              <a:t></a:t>
            </a:r>
            <a:r>
              <a:rPr lang="en-US" altLang="zh-CN" i="1" smtClean="0"/>
              <a:t>n</a:t>
            </a:r>
            <a:r>
              <a:rPr lang="en-US" altLang="zh-CN" smtClean="0"/>
              <a:t>≥2</a:t>
            </a:r>
            <a:r>
              <a:rPr lang="en-US" altLang="zh-CN" i="1" smtClean="0"/>
              <a:t>d</a:t>
            </a:r>
            <a:r>
              <a:rPr lang="en-US" altLang="zh-CN" i="1" baseline="30000" smtClean="0"/>
              <a:t>h</a:t>
            </a:r>
            <a:r>
              <a:rPr lang="en-US" altLang="zh-CN" baseline="30000" smtClean="0"/>
              <a:t>-1</a:t>
            </a:r>
            <a:r>
              <a:rPr lang="en-US" altLang="zh-CN" smtClean="0"/>
              <a:t>-1</a:t>
            </a:r>
            <a:r>
              <a:rPr lang="zh-CN" altLang="en-US" smtClean="0"/>
              <a:t>从</a:t>
            </a:r>
            <a:r>
              <a:rPr lang="en-US" altLang="zh-CN" smtClean="0"/>
              <a:t>1)</a:t>
            </a:r>
            <a:r>
              <a:rPr lang="zh-CN" altLang="en-US" smtClean="0"/>
              <a:t>直接可以得到</a:t>
            </a:r>
            <a:r>
              <a:rPr lang="en-US" altLang="zh-CN" smtClean="0"/>
              <a:t>2 )</a:t>
            </a: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0326C1-8992-4C1D-9FAA-517793D3B272}" type="slidenum">
              <a:rPr lang="en-US" altLang="en-US">
                <a:solidFill>
                  <a:srgbClr val="4B4B4B"/>
                </a:solidFill>
              </a:rPr>
              <a:pPr eaLnBrk="1" hangingPunct="1"/>
              <a:t>123</a:t>
            </a:fld>
            <a:endParaRPr lang="en-US" altLang="en-US">
              <a:solidFill>
                <a:srgbClr val="4B4B4B"/>
              </a:solidFill>
            </a:endParaRPr>
          </a:p>
        </p:txBody>
      </p:sp>
    </p:spTree>
    <p:extLst>
      <p:ext uri="{BB962C8B-B14F-4D97-AF65-F5344CB8AC3E}">
        <p14:creationId xmlns:p14="http://schemas.microsoft.com/office/powerpoint/2010/main" val="368387554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简单情况</a:t>
            </a:r>
          </a:p>
        </p:txBody>
      </p:sp>
      <p:sp>
        <p:nvSpPr>
          <p:cNvPr id="39939" name="Rectangle 3"/>
          <p:cNvSpPr>
            <a:spLocks noGrp="1" noChangeArrowheads="1"/>
          </p:cNvSpPr>
          <p:nvPr>
            <p:ph idx="1"/>
          </p:nvPr>
        </p:nvSpPr>
        <p:spPr/>
        <p:txBody>
          <a:bodyPr/>
          <a:lstStyle/>
          <a:p>
            <a:r>
              <a:rPr lang="zh-CN" altLang="en-US" smtClean="0"/>
              <a:t>插入节点的元素数</a:t>
            </a:r>
            <a:r>
              <a:rPr lang="en-US" altLang="zh-CN" smtClean="0"/>
              <a:t>&lt;m-1</a:t>
            </a:r>
            <a:r>
              <a:rPr lang="zh-CN" altLang="en-US" smtClean="0"/>
              <a:t>，直接插入</a:t>
            </a:r>
          </a:p>
        </p:txBody>
      </p:sp>
      <p:sp>
        <p:nvSpPr>
          <p:cNvPr id="399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6CC65C-63AD-4AB6-91B8-BAE9EA44D037}" type="slidenum">
              <a:rPr lang="en-US" altLang="en-US">
                <a:solidFill>
                  <a:srgbClr val="4B4B4B"/>
                </a:solidFill>
              </a:rPr>
              <a:pPr eaLnBrk="1" hangingPunct="1"/>
              <a:t>124</a:t>
            </a:fld>
            <a:endParaRPr lang="en-US" altLang="en-US">
              <a:solidFill>
                <a:srgbClr val="4B4B4B"/>
              </a:solidFill>
            </a:endParaRPr>
          </a:p>
        </p:txBody>
      </p:sp>
      <p:pic>
        <p:nvPicPr>
          <p:cNvPr id="39940" name="Picture 4" descr="b-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6935788"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btreein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0"/>
            <a:ext cx="712946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 Box 6"/>
          <p:cNvSpPr txBox="1">
            <a:spLocks noChangeArrowheads="1"/>
          </p:cNvSpPr>
          <p:nvPr/>
        </p:nvSpPr>
        <p:spPr bwMode="ltGray">
          <a:xfrm>
            <a:off x="1752600" y="35052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rgbClr val="FF0000"/>
                </a:solidFill>
              </a:rPr>
              <a:t>插入</a:t>
            </a:r>
            <a:r>
              <a:rPr lang="en-US" altLang="zh-CN">
                <a:solidFill>
                  <a:srgbClr val="FF0000"/>
                </a:solidFill>
              </a:rPr>
              <a:t>3</a:t>
            </a:r>
          </a:p>
        </p:txBody>
      </p:sp>
      <p:sp>
        <p:nvSpPr>
          <p:cNvPr id="39943" name="Line 7"/>
          <p:cNvSpPr>
            <a:spLocks noChangeShapeType="1"/>
          </p:cNvSpPr>
          <p:nvPr/>
        </p:nvSpPr>
        <p:spPr bwMode="ltGray">
          <a:xfrm flipH="1">
            <a:off x="4572000" y="3429000"/>
            <a:ext cx="0" cy="533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82987198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a:t>
            </a:r>
          </a:p>
        </p:txBody>
      </p:sp>
      <p:sp>
        <p:nvSpPr>
          <p:cNvPr id="40963" name="Rectangle 3"/>
          <p:cNvSpPr>
            <a:spLocks noGrp="1" noChangeArrowheads="1"/>
          </p:cNvSpPr>
          <p:nvPr>
            <p:ph idx="1"/>
          </p:nvPr>
        </p:nvSpPr>
        <p:spPr/>
        <p:txBody>
          <a:bodyPr/>
          <a:lstStyle/>
          <a:p>
            <a:r>
              <a:rPr lang="zh-CN" altLang="en-US" smtClean="0"/>
              <a:t>插入节点的元素数</a:t>
            </a:r>
            <a:r>
              <a:rPr lang="zh-CN" altLang="en-US" smtClean="0">
                <a:latin typeface="宋体" panose="02010600030101010101" pitchFamily="2" charset="-122"/>
              </a:rPr>
              <a:t>＝</a:t>
            </a:r>
            <a:r>
              <a:rPr lang="en-US" altLang="zh-CN" smtClean="0"/>
              <a:t>m-1</a:t>
            </a:r>
            <a:r>
              <a:rPr lang="zh-CN" altLang="en-US" smtClean="0"/>
              <a:t>，再添加新的元素，必然超出限制，怎么办？分裂！</a:t>
            </a:r>
          </a:p>
          <a:p>
            <a:r>
              <a:rPr lang="zh-CN" altLang="en-US" smtClean="0"/>
              <a:t>带空指针的新元素</a:t>
            </a:r>
            <a:r>
              <a:rPr lang="en-US" altLang="zh-CN" smtClean="0"/>
              <a:t>e</a:t>
            </a:r>
            <a:r>
              <a:rPr lang="zh-CN" altLang="en-US" smtClean="0"/>
              <a:t>插入饱和节点</a:t>
            </a:r>
            <a:r>
              <a:rPr lang="en-US" altLang="zh-CN" smtClean="0"/>
              <a:t>P</a:t>
            </a:r>
            <a:br>
              <a:rPr lang="en-US" altLang="zh-CN" smtClean="0"/>
            </a:br>
            <a:r>
              <a:rPr lang="en-US" altLang="zh-CN" smtClean="0">
                <a:sym typeface="Wingdings" panose="05000000000000000000" pitchFamily="2" charset="2"/>
              </a:rPr>
              <a:t></a:t>
            </a:r>
            <a:r>
              <a:rPr lang="zh-CN" altLang="en-US" smtClean="0">
                <a:sym typeface="Wingdings" panose="05000000000000000000" pitchFamily="2" charset="2"/>
              </a:rPr>
              <a:t>成为溢出节点</a:t>
            </a:r>
            <a:br>
              <a:rPr lang="zh-CN" altLang="en-US" smtClean="0">
                <a:sym typeface="Wingdings" panose="05000000000000000000" pitchFamily="2" charset="2"/>
              </a:rPr>
            </a:br>
            <a:r>
              <a:rPr lang="en-US" altLang="zh-CN" i="1" smtClean="0"/>
              <a:t>m</a:t>
            </a:r>
            <a:r>
              <a:rPr lang="zh-CN" altLang="en-US" smtClean="0"/>
              <a:t>，</a:t>
            </a:r>
            <a:r>
              <a:rPr lang="en-US" altLang="zh-CN" i="1" smtClean="0"/>
              <a:t>c</a:t>
            </a:r>
            <a:r>
              <a:rPr lang="en-US" altLang="zh-CN" baseline="-25000" smtClean="0"/>
              <a:t>0</a:t>
            </a:r>
            <a:r>
              <a:rPr lang="en-US" altLang="zh-CN" smtClean="0">
                <a:ea typeface="仿宋_GB2312" pitchFamily="49" charset="-122"/>
              </a:rPr>
              <a:t>, </a:t>
            </a:r>
            <a:r>
              <a:rPr lang="en-US" altLang="zh-CN" smtClean="0"/>
              <a:t>(</a:t>
            </a:r>
            <a:r>
              <a:rPr lang="en-US" altLang="zh-CN" i="1" smtClean="0"/>
              <a:t>e</a:t>
            </a:r>
            <a:r>
              <a:rPr lang="en-US" altLang="zh-CN" baseline="-25000" smtClean="0"/>
              <a:t>1</a:t>
            </a:r>
            <a:r>
              <a:rPr lang="en-US" altLang="zh-CN" smtClean="0"/>
              <a:t>, </a:t>
            </a:r>
            <a:r>
              <a:rPr lang="en-US" altLang="zh-CN" i="1" smtClean="0"/>
              <a:t>c</a:t>
            </a:r>
            <a:r>
              <a:rPr lang="en-US" altLang="zh-CN" baseline="-25000" smtClean="0"/>
              <a:t>1</a:t>
            </a:r>
            <a:r>
              <a:rPr lang="en-US" altLang="zh-CN" smtClean="0"/>
              <a:t>)</a:t>
            </a:r>
            <a:r>
              <a:rPr lang="en-US" altLang="zh-CN" smtClean="0">
                <a:ea typeface="仿宋_GB2312" pitchFamily="49" charset="-122"/>
              </a:rPr>
              <a:t>, </a:t>
            </a:r>
            <a:r>
              <a:rPr lang="en-US" altLang="zh-CN" smtClean="0"/>
              <a:t>...</a:t>
            </a:r>
            <a:r>
              <a:rPr lang="en-US" altLang="zh-CN" smtClean="0">
                <a:ea typeface="仿宋_GB2312" pitchFamily="49" charset="-122"/>
              </a:rPr>
              <a:t>, </a:t>
            </a:r>
            <a:r>
              <a:rPr lang="en-US" altLang="zh-CN" smtClean="0"/>
              <a:t>(</a:t>
            </a:r>
            <a:r>
              <a:rPr lang="en-US" altLang="zh-CN" i="1" smtClean="0"/>
              <a:t>e</a:t>
            </a:r>
            <a:r>
              <a:rPr lang="en-US" altLang="zh-CN" i="1" baseline="-25000" smtClean="0"/>
              <a:t>m</a:t>
            </a:r>
            <a:r>
              <a:rPr lang="en-US" altLang="zh-CN" smtClean="0"/>
              <a:t>, </a:t>
            </a:r>
            <a:r>
              <a:rPr lang="en-US" altLang="zh-CN" i="1" smtClean="0"/>
              <a:t>c</a:t>
            </a:r>
            <a:r>
              <a:rPr lang="en-US" altLang="zh-CN" i="1" baseline="-25000" smtClean="0"/>
              <a:t>m</a:t>
            </a:r>
            <a:r>
              <a:rPr lang="en-US" altLang="zh-CN" smtClean="0"/>
              <a:t>)</a:t>
            </a:r>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21E766-EB95-4084-A75D-BD548313481E}" type="slidenum">
              <a:rPr lang="en-US" altLang="en-US">
                <a:solidFill>
                  <a:srgbClr val="4B4B4B"/>
                </a:solidFill>
              </a:rPr>
              <a:pPr eaLnBrk="1" hangingPunct="1"/>
              <a:t>125</a:t>
            </a:fld>
            <a:endParaRPr lang="en-US" altLang="en-US">
              <a:solidFill>
                <a:srgbClr val="4B4B4B"/>
              </a:solidFill>
            </a:endParaRPr>
          </a:p>
        </p:txBody>
      </p:sp>
    </p:spTree>
    <p:extLst>
      <p:ext uri="{BB962C8B-B14F-4D97-AF65-F5344CB8AC3E}">
        <p14:creationId xmlns:p14="http://schemas.microsoft.com/office/powerpoint/2010/main" val="18326190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a:t>
            </a:r>
          </a:p>
        </p:txBody>
      </p:sp>
      <p:sp>
        <p:nvSpPr>
          <p:cNvPr id="41987" name="Rectangle 3"/>
          <p:cNvSpPr>
            <a:spLocks noGrp="1" noChangeArrowheads="1"/>
          </p:cNvSpPr>
          <p:nvPr>
            <p:ph idx="1"/>
          </p:nvPr>
        </p:nvSpPr>
        <p:spPr/>
        <p:txBody>
          <a:bodyPr/>
          <a:lstStyle/>
          <a:p>
            <a:r>
              <a:rPr lang="zh-CN" altLang="en-US" smtClean="0"/>
              <a:t>从</a:t>
            </a:r>
            <a:r>
              <a:rPr lang="en-US" altLang="zh-CN" i="1" smtClean="0"/>
              <a:t>e</a:t>
            </a:r>
            <a:r>
              <a:rPr lang="en-US" altLang="zh-CN" i="1" baseline="-25000" smtClean="0"/>
              <a:t>d</a:t>
            </a:r>
            <a:r>
              <a:rPr lang="zh-CN" altLang="en-US" smtClean="0"/>
              <a:t>处分裂出新节点</a:t>
            </a:r>
            <a:r>
              <a:rPr lang="en-US" altLang="zh-CN" i="1" smtClean="0"/>
              <a:t>Q</a:t>
            </a:r>
            <a:r>
              <a:rPr lang="zh-CN" altLang="en-US" smtClean="0"/>
              <a:t>：</a:t>
            </a:r>
            <a:br>
              <a:rPr lang="zh-CN" altLang="en-US" smtClean="0"/>
            </a:br>
            <a:r>
              <a:rPr lang="en-US" altLang="zh-CN" i="1" smtClean="0"/>
              <a:t>P</a:t>
            </a:r>
            <a:r>
              <a:rPr lang="zh-CN" altLang="en-US" smtClean="0"/>
              <a:t>：</a:t>
            </a:r>
            <a:r>
              <a:rPr lang="en-US" altLang="zh-CN" i="1" smtClean="0"/>
              <a:t>d</a:t>
            </a:r>
            <a:r>
              <a:rPr lang="en-US" altLang="zh-CN" smtClean="0"/>
              <a:t>-1</a:t>
            </a:r>
            <a:r>
              <a:rPr lang="zh-CN" altLang="en-US" smtClean="0"/>
              <a:t>，</a:t>
            </a:r>
            <a:r>
              <a:rPr lang="en-US" altLang="zh-CN" i="1" smtClean="0"/>
              <a:t>c</a:t>
            </a:r>
            <a:r>
              <a:rPr lang="en-US" altLang="zh-CN" baseline="-25000" smtClean="0"/>
              <a:t>0</a:t>
            </a:r>
            <a:r>
              <a:rPr lang="en-US" altLang="zh-CN" smtClean="0"/>
              <a:t>, (</a:t>
            </a:r>
            <a:r>
              <a:rPr lang="en-US" altLang="zh-CN" i="1" smtClean="0"/>
              <a:t>e</a:t>
            </a:r>
            <a:r>
              <a:rPr lang="en-US" altLang="zh-CN" baseline="-25000" smtClean="0"/>
              <a:t>1</a:t>
            </a:r>
            <a:r>
              <a:rPr lang="en-US" altLang="zh-CN" smtClean="0"/>
              <a:t>, </a:t>
            </a:r>
            <a:r>
              <a:rPr lang="en-US" altLang="zh-CN" i="1" smtClean="0"/>
              <a:t>c</a:t>
            </a:r>
            <a:r>
              <a:rPr lang="en-US" altLang="zh-CN" baseline="-25000" smtClean="0"/>
              <a:t>1</a:t>
            </a:r>
            <a:r>
              <a:rPr lang="en-US" altLang="zh-CN" smtClean="0"/>
              <a:t>), ..., (</a:t>
            </a:r>
            <a:r>
              <a:rPr lang="en-US" altLang="zh-CN" i="1" smtClean="0"/>
              <a:t>e</a:t>
            </a:r>
            <a:r>
              <a:rPr lang="en-US" altLang="zh-CN" i="1" baseline="-25000" smtClean="0"/>
              <a:t>d</a:t>
            </a:r>
            <a:r>
              <a:rPr lang="en-US" altLang="zh-CN" baseline="-25000" smtClean="0"/>
              <a:t>-1</a:t>
            </a:r>
            <a:r>
              <a:rPr lang="en-US" altLang="zh-CN" smtClean="0"/>
              <a:t>, </a:t>
            </a:r>
            <a:r>
              <a:rPr lang="en-US" altLang="zh-CN" i="1" smtClean="0"/>
              <a:t>c</a:t>
            </a:r>
            <a:r>
              <a:rPr lang="en-US" altLang="zh-CN" i="1" baseline="-25000" smtClean="0"/>
              <a:t>d</a:t>
            </a:r>
            <a:r>
              <a:rPr lang="en-US" altLang="zh-CN" baseline="-25000" smtClean="0"/>
              <a:t>-1</a:t>
            </a:r>
            <a:r>
              <a:rPr lang="en-US" altLang="zh-CN" smtClean="0"/>
              <a:t>)</a:t>
            </a:r>
            <a:br>
              <a:rPr lang="en-US" altLang="zh-CN" smtClean="0"/>
            </a:br>
            <a:r>
              <a:rPr lang="en-US" altLang="zh-CN" i="1" smtClean="0"/>
              <a:t>Q</a:t>
            </a:r>
            <a:r>
              <a:rPr lang="zh-CN" altLang="en-US" smtClean="0"/>
              <a:t>：</a:t>
            </a:r>
            <a:r>
              <a:rPr lang="en-US" altLang="zh-CN" i="1" smtClean="0"/>
              <a:t>m</a:t>
            </a:r>
            <a:r>
              <a:rPr lang="en-US" altLang="zh-CN" smtClean="0"/>
              <a:t>-</a:t>
            </a:r>
            <a:r>
              <a:rPr lang="en-US" altLang="zh-CN" i="1" smtClean="0"/>
              <a:t>d</a:t>
            </a:r>
            <a:r>
              <a:rPr lang="zh-CN" altLang="en-US" smtClean="0"/>
              <a:t>，</a:t>
            </a:r>
            <a:r>
              <a:rPr lang="en-US" altLang="zh-CN" i="1" smtClean="0"/>
              <a:t>c</a:t>
            </a:r>
            <a:r>
              <a:rPr lang="en-US" altLang="zh-CN" i="1" baseline="-25000" smtClean="0"/>
              <a:t>d</a:t>
            </a:r>
            <a:r>
              <a:rPr lang="en-US" altLang="zh-CN" smtClean="0"/>
              <a:t>, (</a:t>
            </a:r>
            <a:r>
              <a:rPr lang="en-US" altLang="zh-CN" i="1" smtClean="0"/>
              <a:t>e</a:t>
            </a:r>
            <a:r>
              <a:rPr lang="en-US" altLang="zh-CN" i="1" baseline="-25000" smtClean="0"/>
              <a:t>d</a:t>
            </a:r>
            <a:r>
              <a:rPr lang="en-US" altLang="zh-CN" baseline="-25000" smtClean="0"/>
              <a:t>+1</a:t>
            </a:r>
            <a:r>
              <a:rPr lang="en-US" altLang="zh-CN" smtClean="0"/>
              <a:t>, </a:t>
            </a:r>
            <a:r>
              <a:rPr lang="en-US" altLang="zh-CN" i="1" smtClean="0"/>
              <a:t>c</a:t>
            </a:r>
            <a:r>
              <a:rPr lang="en-US" altLang="zh-CN" i="1" baseline="-25000" smtClean="0"/>
              <a:t>d</a:t>
            </a:r>
            <a:r>
              <a:rPr lang="en-US" altLang="zh-CN" baseline="-25000" smtClean="0"/>
              <a:t>+1</a:t>
            </a:r>
            <a:r>
              <a:rPr lang="en-US" altLang="zh-CN" smtClean="0"/>
              <a:t>), ..., (</a:t>
            </a:r>
            <a:r>
              <a:rPr lang="en-US" altLang="zh-CN" i="1" smtClean="0"/>
              <a:t>e</a:t>
            </a:r>
            <a:r>
              <a:rPr lang="en-US" altLang="zh-CN" i="1" baseline="-25000" smtClean="0"/>
              <a:t>m</a:t>
            </a:r>
            <a:r>
              <a:rPr lang="en-US" altLang="zh-CN" smtClean="0"/>
              <a:t>, </a:t>
            </a:r>
            <a:r>
              <a:rPr lang="en-US" altLang="zh-CN" i="1" smtClean="0"/>
              <a:t>c</a:t>
            </a:r>
            <a:r>
              <a:rPr lang="en-US" altLang="zh-CN" i="1" baseline="-25000" smtClean="0"/>
              <a:t>m</a:t>
            </a:r>
            <a:r>
              <a:rPr lang="en-US" altLang="zh-CN" smtClean="0"/>
              <a:t>)</a:t>
            </a:r>
          </a:p>
          <a:p>
            <a:r>
              <a:rPr lang="en-US" altLang="zh-CN" smtClean="0"/>
              <a:t>(</a:t>
            </a:r>
            <a:r>
              <a:rPr lang="en-US" altLang="zh-CN" i="1" smtClean="0"/>
              <a:t>e</a:t>
            </a:r>
            <a:r>
              <a:rPr lang="en-US" altLang="zh-CN" i="1" baseline="-25000" smtClean="0"/>
              <a:t>d</a:t>
            </a:r>
            <a:r>
              <a:rPr lang="en-US" altLang="zh-CN" smtClean="0"/>
              <a:t>, </a:t>
            </a:r>
            <a:r>
              <a:rPr lang="en-US" altLang="zh-CN" i="1" smtClean="0"/>
              <a:t>Q</a:t>
            </a:r>
            <a:r>
              <a:rPr lang="en-US" altLang="zh-CN" smtClean="0"/>
              <a:t>)</a:t>
            </a:r>
            <a:r>
              <a:rPr lang="zh-CN" altLang="en-US" smtClean="0"/>
              <a:t>提升到</a:t>
            </a:r>
            <a:r>
              <a:rPr lang="en-US" altLang="zh-CN" i="1" smtClean="0"/>
              <a:t>P</a:t>
            </a:r>
            <a:r>
              <a:rPr lang="zh-CN" altLang="en-US" smtClean="0"/>
              <a:t>的父节点中</a:t>
            </a: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11C91-C461-44F6-B45E-67F8B60DD672}" type="slidenum">
              <a:rPr lang="en-US" altLang="en-US">
                <a:solidFill>
                  <a:srgbClr val="4B4B4B"/>
                </a:solidFill>
              </a:rPr>
              <a:pPr eaLnBrk="1" hangingPunct="1"/>
              <a:t>126</a:t>
            </a:fld>
            <a:endParaRPr lang="en-US" altLang="en-US">
              <a:solidFill>
                <a:srgbClr val="4B4B4B"/>
              </a:solidFill>
            </a:endParaRPr>
          </a:p>
        </p:txBody>
      </p:sp>
    </p:spTree>
    <p:extLst>
      <p:ext uri="{BB962C8B-B14F-4D97-AF65-F5344CB8AC3E}">
        <p14:creationId xmlns:p14="http://schemas.microsoft.com/office/powerpoint/2010/main" val="12096955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分裂例</a:t>
            </a:r>
          </a:p>
        </p:txBody>
      </p:sp>
      <p:sp>
        <p:nvSpPr>
          <p:cNvPr id="2" name="内容占位符 1"/>
          <p:cNvSpPr>
            <a:spLocks noGrp="1"/>
          </p:cNvSpPr>
          <p:nvPr>
            <p:ph idx="1"/>
          </p:nvPr>
        </p:nvSpPr>
        <p:spPr/>
        <p:txBody>
          <a:bodyPr/>
          <a:lstStyle/>
          <a:p>
            <a:endParaRPr lang="zh-CN" altLang="en-US"/>
          </a:p>
        </p:txBody>
      </p:sp>
      <p:sp>
        <p:nvSpPr>
          <p:cNvPr id="430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C382EE-2832-4560-AA42-C96406961953}" type="slidenum">
              <a:rPr lang="en-US" altLang="en-US">
                <a:solidFill>
                  <a:srgbClr val="4B4B4B"/>
                </a:solidFill>
              </a:rPr>
              <a:pPr eaLnBrk="1" hangingPunct="1"/>
              <a:t>127</a:t>
            </a:fld>
            <a:endParaRPr lang="en-US" altLang="en-US">
              <a:solidFill>
                <a:srgbClr val="4B4B4B"/>
              </a:solidFill>
            </a:endParaRPr>
          </a:p>
        </p:txBody>
      </p:sp>
      <p:pic>
        <p:nvPicPr>
          <p:cNvPr id="43011" name="Picture 4" descr="btreei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68725"/>
            <a:ext cx="89154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5"/>
          <p:cNvSpPr txBox="1">
            <a:spLocks noChangeArrowheads="1"/>
          </p:cNvSpPr>
          <p:nvPr/>
        </p:nvSpPr>
        <p:spPr bwMode="ltGray">
          <a:xfrm>
            <a:off x="914400" y="342106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插入</a:t>
            </a:r>
            <a:r>
              <a:rPr lang="en-US" altLang="zh-CN">
                <a:solidFill>
                  <a:schemeClr val="hlink"/>
                </a:solidFill>
              </a:rPr>
              <a:t>25</a:t>
            </a:r>
          </a:p>
        </p:txBody>
      </p:sp>
      <p:sp>
        <p:nvSpPr>
          <p:cNvPr id="43013" name="Line 6"/>
          <p:cNvSpPr>
            <a:spLocks noChangeShapeType="1"/>
          </p:cNvSpPr>
          <p:nvPr/>
        </p:nvSpPr>
        <p:spPr bwMode="ltGray">
          <a:xfrm flipV="1">
            <a:off x="2133600" y="3878263"/>
            <a:ext cx="18288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3014" name="Picture 8" descr="b-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92238"/>
            <a:ext cx="7916863"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5445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插入操作</a:t>
            </a:r>
            <a:r>
              <a:rPr lang="en-US" altLang="zh-CN" smtClean="0"/>
              <a:t>——</a:t>
            </a:r>
            <a:r>
              <a:rPr lang="zh-CN" altLang="en-US" smtClean="0"/>
              <a:t>分裂回溯</a:t>
            </a:r>
          </a:p>
        </p:txBody>
      </p:sp>
      <p:sp>
        <p:nvSpPr>
          <p:cNvPr id="44035" name="Rectangle 3"/>
          <p:cNvSpPr>
            <a:spLocks noGrp="1" noChangeArrowheads="1"/>
          </p:cNvSpPr>
          <p:nvPr>
            <p:ph idx="1"/>
          </p:nvPr>
        </p:nvSpPr>
        <p:spPr/>
        <p:txBody>
          <a:bodyPr/>
          <a:lstStyle/>
          <a:p>
            <a:r>
              <a:rPr lang="zh-CN" altLang="en-US" smtClean="0"/>
              <a:t>分裂后，中心节点提升至父节点</a:t>
            </a:r>
            <a:r>
              <a:rPr lang="en-US" altLang="zh-CN" smtClean="0"/>
              <a:t>——</a:t>
            </a:r>
            <a:br>
              <a:rPr lang="en-US" altLang="zh-CN" smtClean="0"/>
            </a:br>
            <a:r>
              <a:rPr lang="zh-CN" altLang="en-US" smtClean="0"/>
              <a:t>可能导致父节点溢出</a:t>
            </a:r>
            <a:r>
              <a:rPr lang="en-US" altLang="zh-CN" smtClean="0"/>
              <a:t>——</a:t>
            </a:r>
            <a:br>
              <a:rPr lang="en-US" altLang="zh-CN" smtClean="0"/>
            </a:br>
            <a:r>
              <a:rPr lang="zh-CN" altLang="en-US" smtClean="0"/>
              <a:t>继续分裂，</a:t>
            </a:r>
            <a:r>
              <a:rPr lang="en-US" altLang="zh-CN" smtClean="0"/>
              <a:t>...</a:t>
            </a:r>
            <a:r>
              <a:rPr lang="zh-CN" altLang="en-US" smtClean="0"/>
              <a:t>，直至根节点</a:t>
            </a:r>
          </a:p>
          <a:p>
            <a:r>
              <a:rPr lang="en-US" altLang="zh-CN" smtClean="0"/>
              <a:t>s</a:t>
            </a:r>
            <a:r>
              <a:rPr lang="zh-CN" altLang="en-US" smtClean="0"/>
              <a:t>次分裂，磁盘操作次数为</a:t>
            </a:r>
            <a:r>
              <a:rPr lang="en-US" altLang="zh-CN" smtClean="0"/>
              <a:t>——</a:t>
            </a:r>
            <a:br>
              <a:rPr lang="en-US" altLang="zh-CN" smtClean="0"/>
            </a:br>
            <a:r>
              <a:rPr lang="en-US" altLang="zh-CN" smtClean="0"/>
              <a:t>h</a:t>
            </a:r>
            <a:r>
              <a:rPr lang="zh-CN" altLang="en-US" smtClean="0"/>
              <a:t>（读取路径上的节点）</a:t>
            </a:r>
            <a:r>
              <a:rPr lang="en-US" altLang="zh-CN" smtClean="0"/>
              <a:t>+</a:t>
            </a:r>
            <a:br>
              <a:rPr lang="en-US" altLang="zh-CN" smtClean="0"/>
            </a:br>
            <a:r>
              <a:rPr lang="en-US" altLang="zh-CN" smtClean="0"/>
              <a:t>2s</a:t>
            </a:r>
            <a:r>
              <a:rPr lang="zh-CN" altLang="en-US" smtClean="0"/>
              <a:t>（写回两个分裂出的新节点）</a:t>
            </a:r>
            <a:r>
              <a:rPr lang="en-US" altLang="zh-CN" smtClean="0"/>
              <a:t>+</a:t>
            </a:r>
            <a:br>
              <a:rPr lang="en-US" altLang="zh-CN" smtClean="0"/>
            </a:br>
            <a:r>
              <a:rPr lang="en-US" altLang="zh-CN" smtClean="0"/>
              <a:t>1</a:t>
            </a:r>
            <a:r>
              <a:rPr lang="zh-CN" altLang="en-US" smtClean="0"/>
              <a:t>（写回根节点或未分裂节点）</a:t>
            </a:r>
            <a:br>
              <a:rPr lang="zh-CN" altLang="en-US" smtClean="0"/>
            </a:br>
            <a:r>
              <a:rPr lang="zh-CN" altLang="en-US" smtClean="0"/>
              <a:t>最多</a:t>
            </a:r>
            <a:r>
              <a:rPr lang="en-US" altLang="zh-CN" smtClean="0"/>
              <a:t>3h+1</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9C23AA-9562-4332-840A-339B05BF712F}" type="slidenum">
              <a:rPr lang="en-US" altLang="en-US">
                <a:solidFill>
                  <a:srgbClr val="4B4B4B"/>
                </a:solidFill>
              </a:rPr>
              <a:pPr eaLnBrk="1" hangingPunct="1"/>
              <a:t>128</a:t>
            </a:fld>
            <a:endParaRPr lang="en-US" altLang="en-US">
              <a:solidFill>
                <a:srgbClr val="4B4B4B"/>
              </a:solidFill>
            </a:endParaRPr>
          </a:p>
        </p:txBody>
      </p:sp>
    </p:spTree>
    <p:extLst>
      <p:ext uri="{BB962C8B-B14F-4D97-AF65-F5344CB8AC3E}">
        <p14:creationId xmlns:p14="http://schemas.microsoft.com/office/powerpoint/2010/main" val="14462349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分裂回溯例</a:t>
            </a:r>
            <a:r>
              <a:rPr lang="en-US" altLang="zh-CN" smtClean="0"/>
              <a:t>——</a:t>
            </a:r>
            <a:r>
              <a:rPr lang="zh-CN" altLang="en-US" smtClean="0"/>
              <a:t>三阶</a:t>
            </a:r>
            <a:r>
              <a:rPr lang="en-US" altLang="zh-CN" smtClean="0"/>
              <a:t>B-</a:t>
            </a:r>
            <a:r>
              <a:rPr lang="zh-CN" altLang="en-US" smtClean="0"/>
              <a:t>树</a:t>
            </a:r>
          </a:p>
        </p:txBody>
      </p:sp>
      <p:sp>
        <p:nvSpPr>
          <p:cNvPr id="2" name="内容占位符 1"/>
          <p:cNvSpPr>
            <a:spLocks noGrp="1"/>
          </p:cNvSpPr>
          <p:nvPr>
            <p:ph idx="1"/>
          </p:nvPr>
        </p:nvSpPr>
        <p:spPr/>
        <p:txBody>
          <a:bodyPr/>
          <a:lstStyle/>
          <a:p>
            <a:endParaRPr lang="zh-CN" altLang="en-US"/>
          </a:p>
        </p:txBody>
      </p:sp>
      <p:sp>
        <p:nvSpPr>
          <p:cNvPr id="450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5EBF52-0F1F-4860-8BC3-6DFEA0CA4E5B}" type="slidenum">
              <a:rPr lang="en-US" altLang="en-US">
                <a:solidFill>
                  <a:srgbClr val="4B4B4B"/>
                </a:solidFill>
              </a:rPr>
              <a:pPr eaLnBrk="1" hangingPunct="1"/>
              <a:t>129</a:t>
            </a:fld>
            <a:endParaRPr lang="en-US" altLang="en-US">
              <a:solidFill>
                <a:srgbClr val="4B4B4B"/>
              </a:solidFill>
            </a:endParaRPr>
          </a:p>
        </p:txBody>
      </p:sp>
      <p:pic>
        <p:nvPicPr>
          <p:cNvPr id="45059" name="Picture 4" descr="2-3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356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5"/>
          <p:cNvSpPr txBox="1">
            <a:spLocks noChangeArrowheads="1"/>
          </p:cNvSpPr>
          <p:nvPr/>
        </p:nvSpPr>
        <p:spPr bwMode="ltGray">
          <a:xfrm>
            <a:off x="2057400" y="4343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插入</a:t>
            </a:r>
            <a:r>
              <a:rPr lang="en-US" altLang="zh-CN">
                <a:solidFill>
                  <a:schemeClr val="hlink"/>
                </a:solidFill>
              </a:rPr>
              <a:t>44</a:t>
            </a:r>
          </a:p>
        </p:txBody>
      </p:sp>
      <p:sp>
        <p:nvSpPr>
          <p:cNvPr id="45061" name="Line 6"/>
          <p:cNvSpPr>
            <a:spLocks noChangeShapeType="1"/>
          </p:cNvSpPr>
          <p:nvPr/>
        </p:nvSpPr>
        <p:spPr bwMode="ltGray">
          <a:xfrm flipH="1">
            <a:off x="4876800" y="42672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4113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BST</a:t>
            </a:r>
            <a:r>
              <a:rPr lang="zh-CN" altLang="en-US" smtClean="0"/>
              <a:t>搜索</a:t>
            </a:r>
          </a:p>
        </p:txBody>
      </p:sp>
      <p:sp>
        <p:nvSpPr>
          <p:cNvPr id="34819" name="内容占位符 2"/>
          <p:cNvSpPr>
            <a:spLocks noGrp="1"/>
          </p:cNvSpPr>
          <p:nvPr>
            <p:ph idx="1"/>
          </p:nvPr>
        </p:nvSpPr>
        <p:spPr/>
        <p:txBody>
          <a:bodyPr/>
          <a:lstStyle/>
          <a:p>
            <a:r>
              <a:rPr lang="zh-CN" altLang="en-US" smtClean="0"/>
              <a:t>算法</a:t>
            </a:r>
            <a:endParaRPr lang="en-US" altLang="zh-CN" smtClean="0"/>
          </a:p>
          <a:p>
            <a:pPr lvl="1"/>
            <a:r>
              <a:rPr lang="zh-CN" altLang="en-US" smtClean="0"/>
              <a:t>从根节点开始将</a:t>
            </a:r>
            <a:r>
              <a:rPr lang="en-US" altLang="zh-CN" smtClean="0"/>
              <a:t>key</a:t>
            </a:r>
            <a:r>
              <a:rPr lang="zh-CN" altLang="en-US" smtClean="0"/>
              <a:t>与节点值比较</a:t>
            </a:r>
            <a:endParaRPr lang="en-US" altLang="zh-CN" smtClean="0"/>
          </a:p>
          <a:p>
            <a:pPr lvl="1"/>
            <a:r>
              <a:rPr lang="zh-CN" altLang="en-US" smtClean="0"/>
              <a:t>如果</a:t>
            </a:r>
            <a:r>
              <a:rPr lang="en-US" altLang="zh-CN" smtClean="0"/>
              <a:t>key</a:t>
            </a:r>
            <a:r>
              <a:rPr lang="zh-CN" altLang="en-US" smtClean="0"/>
              <a:t>小于节点值，进入左子树；</a:t>
            </a:r>
            <a:endParaRPr lang="en-US" altLang="zh-CN" smtClean="0"/>
          </a:p>
          <a:p>
            <a:pPr lvl="1"/>
            <a:r>
              <a:rPr lang="zh-CN" altLang="en-US" smtClean="0"/>
              <a:t>如果</a:t>
            </a:r>
            <a:r>
              <a:rPr lang="en-US" altLang="zh-CN" smtClean="0"/>
              <a:t>key</a:t>
            </a:r>
            <a:r>
              <a:rPr lang="zh-CN" altLang="en-US" smtClean="0"/>
              <a:t>大于节点值，进入右子树；</a:t>
            </a:r>
            <a:endParaRPr lang="en-US" altLang="zh-CN" smtClean="0"/>
          </a:p>
          <a:p>
            <a:pPr lvl="1"/>
            <a:r>
              <a:rPr lang="zh-CN" altLang="en-US" smtClean="0"/>
              <a:t>直到找到或子树为空停止。</a:t>
            </a:r>
            <a:endParaRPr lang="en-US" altLang="zh-CN" smtClean="0"/>
          </a:p>
          <a:p>
            <a:pPr lvl="1"/>
            <a:endParaRPr lang="en-US" altLang="zh-CN" smtClean="0"/>
          </a:p>
          <a:p>
            <a:r>
              <a:rPr lang="zh-CN" altLang="en-US" smtClean="0"/>
              <a:t>示例</a:t>
            </a:r>
            <a:endParaRPr lang="en-US" altLang="zh-CN" smtClean="0"/>
          </a:p>
          <a:p>
            <a:pPr lvl="1"/>
            <a:r>
              <a:rPr lang="zh-CN" altLang="en-US" smtClean="0"/>
              <a:t>找</a:t>
            </a:r>
            <a:r>
              <a:rPr lang="en-US" altLang="zh-CN" smtClean="0"/>
              <a:t>100</a:t>
            </a:r>
          </a:p>
          <a:p>
            <a:pPr lvl="1"/>
            <a:r>
              <a:rPr lang="zh-CN" altLang="en-US" smtClean="0"/>
              <a:t>找</a:t>
            </a:r>
            <a:r>
              <a:rPr lang="en-US" altLang="zh-CN" smtClean="0"/>
              <a:t>40</a:t>
            </a:r>
            <a:endParaRPr lang="zh-CN" altLang="en-US" smtClean="0"/>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F4E6DE-378B-45F1-B025-A9E2A1FB5A6E}" type="slidenum">
              <a:rPr lang="en-US" altLang="en-US">
                <a:solidFill>
                  <a:srgbClr val="4B4B4B"/>
                </a:solidFill>
              </a:rPr>
              <a:pPr eaLnBrk="1" hangingPunct="1"/>
              <a:t>13</a:t>
            </a:fld>
            <a:endParaRPr lang="en-US" altLang="en-US">
              <a:solidFill>
                <a:srgbClr val="4B4B4B"/>
              </a:solidFill>
            </a:endParaRPr>
          </a:p>
        </p:txBody>
      </p:sp>
      <p:grpSp>
        <p:nvGrpSpPr>
          <p:cNvPr id="34821" name="组合 67"/>
          <p:cNvGrpSpPr>
            <a:grpSpLocks/>
          </p:cNvGrpSpPr>
          <p:nvPr/>
        </p:nvGrpSpPr>
        <p:grpSpPr bwMode="auto">
          <a:xfrm>
            <a:off x="5824538" y="558800"/>
            <a:ext cx="2693987" cy="3049588"/>
            <a:chOff x="266688" y="1455730"/>
            <a:chExt cx="2693268" cy="3049598"/>
          </a:xfrm>
        </p:grpSpPr>
        <p:grpSp>
          <p:nvGrpSpPr>
            <p:cNvPr id="34822" name="组合 6"/>
            <p:cNvGrpSpPr>
              <a:grpSpLocks/>
            </p:cNvGrpSpPr>
            <p:nvPr/>
          </p:nvGrpSpPr>
          <p:grpSpPr bwMode="auto">
            <a:xfrm>
              <a:off x="1343016" y="1455730"/>
              <a:ext cx="358776" cy="360000"/>
              <a:chOff x="1343016" y="1455730"/>
              <a:chExt cx="358776" cy="360000"/>
            </a:xfrm>
          </p:grpSpPr>
          <p:sp>
            <p:nvSpPr>
              <p:cNvPr id="34859"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60"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4823" name="组合 7"/>
            <p:cNvGrpSpPr>
              <a:grpSpLocks/>
            </p:cNvGrpSpPr>
            <p:nvPr/>
          </p:nvGrpSpPr>
          <p:grpSpPr bwMode="auto">
            <a:xfrm>
              <a:off x="804852" y="1992671"/>
              <a:ext cx="358776" cy="360000"/>
              <a:chOff x="1343016" y="1455729"/>
              <a:chExt cx="358776" cy="360000"/>
            </a:xfrm>
          </p:grpSpPr>
          <p:sp>
            <p:nvSpPr>
              <p:cNvPr id="3485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8"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4824" name="组合 10"/>
            <p:cNvGrpSpPr>
              <a:grpSpLocks/>
            </p:cNvGrpSpPr>
            <p:nvPr/>
          </p:nvGrpSpPr>
          <p:grpSpPr bwMode="auto">
            <a:xfrm>
              <a:off x="1881180" y="1993895"/>
              <a:ext cx="358776" cy="360000"/>
              <a:chOff x="1343016" y="1455729"/>
              <a:chExt cx="358776" cy="360000"/>
            </a:xfrm>
          </p:grpSpPr>
          <p:sp>
            <p:nvSpPr>
              <p:cNvPr id="3485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6"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4825" name="组合 13"/>
            <p:cNvGrpSpPr>
              <a:grpSpLocks/>
            </p:cNvGrpSpPr>
            <p:nvPr/>
          </p:nvGrpSpPr>
          <p:grpSpPr bwMode="auto">
            <a:xfrm>
              <a:off x="266688" y="2530836"/>
              <a:ext cx="358776" cy="360000"/>
              <a:chOff x="1343016" y="1455730"/>
              <a:chExt cx="358776" cy="358778"/>
            </a:xfrm>
          </p:grpSpPr>
          <p:sp>
            <p:nvSpPr>
              <p:cNvPr id="3485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4"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4826" name="组合 16"/>
            <p:cNvGrpSpPr>
              <a:grpSpLocks/>
            </p:cNvGrpSpPr>
            <p:nvPr/>
          </p:nvGrpSpPr>
          <p:grpSpPr bwMode="auto">
            <a:xfrm>
              <a:off x="1343016" y="2532060"/>
              <a:ext cx="358776" cy="360000"/>
              <a:chOff x="1343016" y="1455730"/>
              <a:chExt cx="358776" cy="358778"/>
            </a:xfrm>
          </p:grpSpPr>
          <p:sp>
            <p:nvSpPr>
              <p:cNvPr id="3485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2" name="TextBox 18"/>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37</a:t>
                </a:r>
                <a:endParaRPr lang="zh-CN" altLang="en-US" sz="1200" b="1"/>
              </a:p>
            </p:txBody>
          </p:sp>
        </p:grpSp>
        <p:grpSp>
          <p:nvGrpSpPr>
            <p:cNvPr id="34827" name="组合 19"/>
            <p:cNvGrpSpPr>
              <a:grpSpLocks/>
            </p:cNvGrpSpPr>
            <p:nvPr/>
          </p:nvGrpSpPr>
          <p:grpSpPr bwMode="auto">
            <a:xfrm>
              <a:off x="2239956" y="2532060"/>
              <a:ext cx="720000" cy="360000"/>
              <a:chOff x="1163628" y="1455730"/>
              <a:chExt cx="720000" cy="360000"/>
            </a:xfrm>
          </p:grpSpPr>
          <p:sp>
            <p:nvSpPr>
              <p:cNvPr id="34849"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50"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4828" name="组合 22"/>
            <p:cNvGrpSpPr>
              <a:grpSpLocks/>
            </p:cNvGrpSpPr>
            <p:nvPr/>
          </p:nvGrpSpPr>
          <p:grpSpPr bwMode="auto">
            <a:xfrm>
              <a:off x="804852" y="3069000"/>
              <a:ext cx="358776" cy="360000"/>
              <a:chOff x="1343016" y="1455730"/>
              <a:chExt cx="358776" cy="358778"/>
            </a:xfrm>
          </p:grpSpPr>
          <p:sp>
            <p:nvSpPr>
              <p:cNvPr id="34847"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48" name="TextBox 24"/>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24</a:t>
                </a:r>
                <a:endParaRPr lang="zh-CN" altLang="en-US" sz="1200" b="1"/>
              </a:p>
            </p:txBody>
          </p:sp>
        </p:grpSp>
        <p:grpSp>
          <p:nvGrpSpPr>
            <p:cNvPr id="34829" name="组合 25"/>
            <p:cNvGrpSpPr>
              <a:grpSpLocks/>
            </p:cNvGrpSpPr>
            <p:nvPr/>
          </p:nvGrpSpPr>
          <p:grpSpPr bwMode="auto">
            <a:xfrm>
              <a:off x="1881180" y="3070224"/>
              <a:ext cx="358776" cy="360000"/>
              <a:chOff x="1343016" y="1455730"/>
              <a:chExt cx="358776" cy="358778"/>
            </a:xfrm>
          </p:grpSpPr>
          <p:sp>
            <p:nvSpPr>
              <p:cNvPr id="34845"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46" name="TextBox 27"/>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61</a:t>
                </a:r>
                <a:endParaRPr lang="zh-CN" altLang="en-US" sz="1200" b="1"/>
              </a:p>
            </p:txBody>
          </p:sp>
        </p:grpSp>
        <p:grpSp>
          <p:nvGrpSpPr>
            <p:cNvPr id="34830" name="组合 28"/>
            <p:cNvGrpSpPr>
              <a:grpSpLocks/>
            </p:cNvGrpSpPr>
            <p:nvPr/>
          </p:nvGrpSpPr>
          <p:grpSpPr bwMode="auto">
            <a:xfrm>
              <a:off x="2419344" y="3607164"/>
              <a:ext cx="358776" cy="360000"/>
              <a:chOff x="1343016" y="1455730"/>
              <a:chExt cx="358776" cy="358778"/>
            </a:xfrm>
          </p:grpSpPr>
          <p:sp>
            <p:nvSpPr>
              <p:cNvPr id="34843" name="椭圆 29"/>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44" name="TextBox 30"/>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90</a:t>
                </a:r>
                <a:endParaRPr lang="zh-CN" altLang="en-US" sz="1200" b="1"/>
              </a:p>
            </p:txBody>
          </p:sp>
        </p:grpSp>
        <p:grpSp>
          <p:nvGrpSpPr>
            <p:cNvPr id="34831" name="组合 31"/>
            <p:cNvGrpSpPr>
              <a:grpSpLocks/>
            </p:cNvGrpSpPr>
            <p:nvPr/>
          </p:nvGrpSpPr>
          <p:grpSpPr bwMode="auto">
            <a:xfrm>
              <a:off x="1881180" y="4145328"/>
              <a:ext cx="358776" cy="360000"/>
              <a:chOff x="1343016" y="1455730"/>
              <a:chExt cx="358776" cy="358778"/>
            </a:xfrm>
          </p:grpSpPr>
          <p:sp>
            <p:nvSpPr>
              <p:cNvPr id="34841"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4842" name="TextBox 33"/>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78</a:t>
                </a:r>
                <a:endParaRPr lang="zh-CN" altLang="en-US" sz="1200" b="1"/>
              </a:p>
            </p:txBody>
          </p:sp>
        </p:grpSp>
        <p:cxnSp>
          <p:nvCxnSpPr>
            <p:cNvPr id="34832" name="直接连接符 35"/>
            <p:cNvCxnSpPr>
              <a:cxnSpLocks noChangeShapeType="1"/>
              <a:stCxn id="34860" idx="2"/>
              <a:endCxn id="34858" idx="3"/>
            </p:cNvCxnSpPr>
            <p:nvPr/>
          </p:nvCxnSpPr>
          <p:spPr bwMode="auto">
            <a:xfrm rot="5400000">
              <a:off x="1164546" y="1814812"/>
              <a:ext cx="356941"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833" name="直接连接符 40"/>
            <p:cNvCxnSpPr>
              <a:cxnSpLocks noChangeShapeType="1"/>
              <a:stCxn id="34858" idx="2"/>
              <a:endCxn id="34854" idx="3"/>
            </p:cNvCxnSpPr>
            <p:nvPr/>
          </p:nvCxnSpPr>
          <p:spPr bwMode="auto">
            <a:xfrm rot="5400000">
              <a:off x="625770" y="2352365"/>
              <a:ext cx="358165"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834" name="直接连接符 43"/>
            <p:cNvCxnSpPr>
              <a:cxnSpLocks noChangeShapeType="1"/>
              <a:stCxn id="34860" idx="2"/>
              <a:endCxn id="34856" idx="1"/>
            </p:cNvCxnSpPr>
            <p:nvPr/>
          </p:nvCxnSpPr>
          <p:spPr bwMode="auto">
            <a:xfrm rot="16200000" flipH="1">
              <a:off x="1522710" y="1815424"/>
              <a:ext cx="358165"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835" name="直接连接符 46"/>
            <p:cNvCxnSpPr>
              <a:cxnSpLocks noChangeShapeType="1"/>
              <a:stCxn id="34856" idx="2"/>
            </p:cNvCxnSpPr>
            <p:nvPr/>
          </p:nvCxnSpPr>
          <p:spPr bwMode="auto">
            <a:xfrm rot="16200000" flipH="1">
              <a:off x="2061180" y="2353283"/>
              <a:ext cx="357553"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836" name="直接连接符 49"/>
            <p:cNvCxnSpPr>
              <a:cxnSpLocks noChangeShapeType="1"/>
              <a:stCxn id="34858" idx="2"/>
              <a:endCxn id="34852" idx="1"/>
            </p:cNvCxnSpPr>
            <p:nvPr/>
          </p:nvCxnSpPr>
          <p:spPr bwMode="auto">
            <a:xfrm rot="16200000" flipH="1">
              <a:off x="983934" y="2352977"/>
              <a:ext cx="359389"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837" name="直接连接符 52"/>
            <p:cNvCxnSpPr>
              <a:cxnSpLocks noChangeShapeType="1"/>
              <a:stCxn id="34852" idx="1"/>
              <a:endCxn id="34848" idx="0"/>
            </p:cNvCxnSpPr>
            <p:nvPr/>
          </p:nvCxnSpPr>
          <p:spPr bwMode="auto">
            <a:xfrm rot="10800000" flipV="1">
              <a:off x="984240" y="2712060"/>
              <a:ext cx="358776" cy="35694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838" name="直接连接符 57"/>
            <p:cNvCxnSpPr>
              <a:cxnSpLocks noChangeShapeType="1"/>
              <a:stCxn id="34850" idx="2"/>
              <a:endCxn id="34846" idx="3"/>
            </p:cNvCxnSpPr>
            <p:nvPr/>
          </p:nvCxnSpPr>
          <p:spPr bwMode="auto">
            <a:xfrm rot="5400000">
              <a:off x="2240874" y="2891142"/>
              <a:ext cx="358164" cy="360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839" name="直接连接符 60"/>
            <p:cNvCxnSpPr>
              <a:cxnSpLocks noChangeShapeType="1"/>
              <a:stCxn id="34846" idx="2"/>
              <a:endCxn id="34844" idx="1"/>
            </p:cNvCxnSpPr>
            <p:nvPr/>
          </p:nvCxnSpPr>
          <p:spPr bwMode="auto">
            <a:xfrm rot="16200000" flipH="1">
              <a:off x="2061486" y="3429306"/>
              <a:ext cx="356940"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840" name="直接连接符 64"/>
            <p:cNvCxnSpPr>
              <a:cxnSpLocks noChangeShapeType="1"/>
              <a:stCxn id="34844" idx="2"/>
              <a:endCxn id="34842" idx="3"/>
            </p:cNvCxnSpPr>
            <p:nvPr/>
          </p:nvCxnSpPr>
          <p:spPr bwMode="auto">
            <a:xfrm rot="5400000">
              <a:off x="2240262" y="3966858"/>
              <a:ext cx="358164"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62506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分裂回溯例（续）</a:t>
            </a:r>
          </a:p>
        </p:txBody>
      </p:sp>
      <p:sp>
        <p:nvSpPr>
          <p:cNvPr id="2" name="内容占位符 1"/>
          <p:cNvSpPr>
            <a:spLocks noGrp="1"/>
          </p:cNvSpPr>
          <p:nvPr>
            <p:ph idx="1"/>
          </p:nvPr>
        </p:nvSpPr>
        <p:spPr/>
        <p:txBody>
          <a:bodyPr/>
          <a:lstStyle/>
          <a:p>
            <a:endParaRPr lang="zh-CN" altLang="en-US"/>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DD6229-70CF-477B-9324-5B1FDCEEF4B5}" type="slidenum">
              <a:rPr lang="en-US" altLang="en-US">
                <a:solidFill>
                  <a:srgbClr val="4B4B4B"/>
                </a:solidFill>
              </a:rPr>
              <a:pPr eaLnBrk="1" hangingPunct="1"/>
              <a:t>130</a:t>
            </a:fld>
            <a:endParaRPr lang="en-US" altLang="en-US">
              <a:solidFill>
                <a:srgbClr val="4B4B4B"/>
              </a:solidFill>
            </a:endParaRPr>
          </a:p>
        </p:txBody>
      </p:sp>
      <p:pic>
        <p:nvPicPr>
          <p:cNvPr id="46083" name="Picture 4" descr="btreein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662988"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6371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删除操作</a:t>
            </a:r>
          </a:p>
        </p:txBody>
      </p:sp>
      <p:sp>
        <p:nvSpPr>
          <p:cNvPr id="47107" name="Rectangle 3"/>
          <p:cNvSpPr>
            <a:spLocks noGrp="1" noChangeArrowheads="1"/>
          </p:cNvSpPr>
          <p:nvPr>
            <p:ph idx="1"/>
          </p:nvPr>
        </p:nvSpPr>
        <p:spPr/>
        <p:txBody>
          <a:bodyPr/>
          <a:lstStyle/>
          <a:p>
            <a:pPr marL="609600" indent="-609600">
              <a:buFont typeface="Wingdings" panose="05000000000000000000" pitchFamily="2" charset="2"/>
              <a:buAutoNum type="arabicParenR"/>
            </a:pPr>
            <a:r>
              <a:rPr lang="zh-CN" altLang="en-US" smtClean="0"/>
              <a:t>删除叶节点中元素</a:t>
            </a:r>
          </a:p>
          <a:p>
            <a:pPr marL="609600" indent="-609600">
              <a:buFont typeface="Wingdings" panose="05000000000000000000" pitchFamily="2" charset="2"/>
              <a:buAutoNum type="arabicParenR"/>
            </a:pPr>
            <a:r>
              <a:rPr lang="zh-CN" altLang="en-US" smtClean="0"/>
              <a:t>删除非叶节点元素，类似</a:t>
            </a:r>
            <a:r>
              <a:rPr lang="en-US" altLang="zh-CN" smtClean="0"/>
              <a:t>AVL</a:t>
            </a:r>
            <a:r>
              <a:rPr lang="zh-CN" altLang="en-US" smtClean="0"/>
              <a:t>树，子树叶节点元素与之交换，转换为</a:t>
            </a:r>
            <a:r>
              <a:rPr lang="en-US" altLang="zh-CN" smtClean="0"/>
              <a:t>1)</a:t>
            </a:r>
          </a:p>
          <a:p>
            <a:pPr marL="609600" indent="-609600"/>
            <a:r>
              <a:rPr lang="zh-CN" altLang="en-US" smtClean="0"/>
              <a:t>元素数目</a:t>
            </a:r>
            <a:r>
              <a:rPr lang="en-US" altLang="zh-CN" smtClean="0"/>
              <a:t>&gt;d-1</a:t>
            </a:r>
            <a:r>
              <a:rPr lang="zh-CN" altLang="en-US" smtClean="0"/>
              <a:t>，直接删除即可</a:t>
            </a:r>
          </a:p>
          <a:p>
            <a:pPr marL="609600" indent="-609600"/>
            <a:r>
              <a:rPr lang="zh-CN" altLang="en-US" smtClean="0"/>
              <a:t>元素数目</a:t>
            </a:r>
            <a:r>
              <a:rPr lang="en-US" altLang="zh-CN" smtClean="0">
                <a:latin typeface="宋体" panose="02010600030101010101" pitchFamily="2" charset="-122"/>
              </a:rPr>
              <a:t>=</a:t>
            </a:r>
            <a:r>
              <a:rPr lang="en-US" altLang="zh-CN" smtClean="0"/>
              <a:t>d-1</a:t>
            </a:r>
            <a:r>
              <a:rPr lang="zh-CN" altLang="en-US" smtClean="0"/>
              <a:t>，删除后小于限制值</a:t>
            </a:r>
          </a:p>
          <a:p>
            <a:pPr marL="990600" lvl="1" indent="-533400"/>
            <a:r>
              <a:rPr lang="zh-CN" altLang="en-US" smtClean="0"/>
              <a:t>借用兄弟节点“多余”的元素</a:t>
            </a:r>
          </a:p>
          <a:p>
            <a:pPr marL="990600" lvl="1" indent="-533400"/>
            <a:r>
              <a:rPr lang="zh-CN" altLang="en-US" smtClean="0"/>
              <a:t>兄弟节点也无多余元素，合并</a:t>
            </a: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8EA0D3-A027-4FAC-8431-68878651F87C}" type="slidenum">
              <a:rPr lang="en-US" altLang="en-US">
                <a:solidFill>
                  <a:srgbClr val="4B4B4B"/>
                </a:solidFill>
              </a:rPr>
              <a:pPr eaLnBrk="1" hangingPunct="1"/>
              <a:t>131</a:t>
            </a:fld>
            <a:endParaRPr lang="en-US" altLang="en-US">
              <a:solidFill>
                <a:srgbClr val="4B4B4B"/>
              </a:solidFill>
            </a:endParaRPr>
          </a:p>
        </p:txBody>
      </p:sp>
    </p:spTree>
    <p:extLst>
      <p:ext uri="{BB962C8B-B14F-4D97-AF65-F5344CB8AC3E}">
        <p14:creationId xmlns:p14="http://schemas.microsoft.com/office/powerpoint/2010/main" val="83128538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借用兄弟节点</a:t>
            </a:r>
            <a:r>
              <a:rPr lang="en-US" altLang="zh-CN" smtClean="0"/>
              <a:t>m=7</a:t>
            </a:r>
            <a:endParaRPr lang="zh-CN" altLang="en-US" smtClean="0"/>
          </a:p>
        </p:txBody>
      </p:sp>
      <p:sp>
        <p:nvSpPr>
          <p:cNvPr id="2" name="内容占位符 1"/>
          <p:cNvSpPr>
            <a:spLocks noGrp="1"/>
          </p:cNvSpPr>
          <p:nvPr>
            <p:ph idx="1"/>
          </p:nvPr>
        </p:nvSpPr>
        <p:spPr/>
        <p:txBody>
          <a:bodyPr/>
          <a:lstStyle/>
          <a:p>
            <a:endParaRPr lang="zh-CN" altLang="en-US"/>
          </a:p>
        </p:txBody>
      </p:sp>
      <p:sp>
        <p:nvSpPr>
          <p:cNvPr id="481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F2D1A2-A14D-4527-A6F2-170D098DFD1B}" type="slidenum">
              <a:rPr lang="en-US" altLang="en-US">
                <a:solidFill>
                  <a:srgbClr val="4B4B4B"/>
                </a:solidFill>
              </a:rPr>
              <a:pPr eaLnBrk="1" hangingPunct="1"/>
              <a:t>132</a:t>
            </a:fld>
            <a:endParaRPr lang="en-US" altLang="en-US">
              <a:solidFill>
                <a:srgbClr val="4B4B4B"/>
              </a:solidFill>
            </a:endParaRPr>
          </a:p>
        </p:txBody>
      </p:sp>
      <p:pic>
        <p:nvPicPr>
          <p:cNvPr id="48131" name="Picture 4" descr="btreei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81113"/>
            <a:ext cx="8015288"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5" descr="btreede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05188"/>
            <a:ext cx="7913688"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6"/>
          <p:cNvSpPr txBox="1">
            <a:spLocks noChangeArrowheads="1"/>
          </p:cNvSpPr>
          <p:nvPr/>
        </p:nvSpPr>
        <p:spPr bwMode="ltGray">
          <a:xfrm>
            <a:off x="228600" y="3200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删除</a:t>
            </a:r>
            <a:r>
              <a:rPr lang="en-US" altLang="zh-CN">
                <a:solidFill>
                  <a:schemeClr val="hlink"/>
                </a:solidFill>
              </a:rPr>
              <a:t>25</a:t>
            </a:r>
          </a:p>
        </p:txBody>
      </p:sp>
      <p:sp>
        <p:nvSpPr>
          <p:cNvPr id="48134" name="Line 7"/>
          <p:cNvSpPr>
            <a:spLocks noChangeShapeType="1"/>
          </p:cNvSpPr>
          <p:nvPr/>
        </p:nvSpPr>
        <p:spPr bwMode="ltGray">
          <a:xfrm flipH="1">
            <a:off x="3048000" y="31242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02655501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借用兄弟节点</a:t>
            </a:r>
          </a:p>
        </p:txBody>
      </p:sp>
      <p:sp>
        <p:nvSpPr>
          <p:cNvPr id="49155" name="Rectangle 3"/>
          <p:cNvSpPr>
            <a:spLocks noGrp="1" noChangeArrowheads="1"/>
          </p:cNvSpPr>
          <p:nvPr>
            <p:ph idx="1"/>
          </p:nvPr>
        </p:nvSpPr>
        <p:spPr/>
        <p:txBody>
          <a:bodyPr/>
          <a:lstStyle/>
          <a:p>
            <a:pPr marL="609600" indent="-609600"/>
            <a:r>
              <a:rPr lang="zh-CN" altLang="en-US" smtClean="0"/>
              <a:t>左（右）兄弟节点元素数</a:t>
            </a:r>
            <a:r>
              <a:rPr lang="en-US" altLang="zh-CN" smtClean="0"/>
              <a:t>&gt;d-1</a:t>
            </a:r>
          </a:p>
          <a:p>
            <a:pPr marL="609600" indent="-609600"/>
            <a:r>
              <a:rPr lang="zh-CN" altLang="en-US" smtClean="0"/>
              <a:t>将其最右（左）元素</a:t>
            </a:r>
            <a:r>
              <a:rPr lang="zh-CN" altLang="en-US" smtClean="0">
                <a:sym typeface="Wingdings" panose="05000000000000000000" pitchFamily="2" charset="2"/>
              </a:rPr>
              <a:t>提升至父节点，</a:t>
            </a:r>
            <a:br>
              <a:rPr lang="zh-CN" altLang="en-US" smtClean="0">
                <a:sym typeface="Wingdings" panose="05000000000000000000" pitchFamily="2" charset="2"/>
              </a:rPr>
            </a:br>
            <a:r>
              <a:rPr lang="zh-CN" altLang="en-US" smtClean="0">
                <a:sym typeface="Wingdings" panose="05000000000000000000" pitchFamily="2" charset="2"/>
              </a:rPr>
              <a:t>父节点相应元素下降到删除节点</a:t>
            </a:r>
            <a:br>
              <a:rPr lang="zh-CN" altLang="en-US" smtClean="0">
                <a:sym typeface="Wingdings" panose="05000000000000000000" pitchFamily="2" charset="2"/>
              </a:rPr>
            </a:br>
            <a:r>
              <a:rPr lang="zh-CN" altLang="en-US" smtClean="0">
                <a:sym typeface="Wingdings" panose="05000000000000000000" pitchFamily="2" charset="2"/>
              </a:rPr>
              <a:t>元素数目</a:t>
            </a:r>
            <a:r>
              <a:rPr lang="en-US" altLang="zh-CN" smtClean="0">
                <a:sym typeface="Wingdings" panose="05000000000000000000" pitchFamily="2" charset="2"/>
              </a:rPr>
              <a:t>&gt;=d-1</a:t>
            </a:r>
          </a:p>
          <a:p>
            <a:pPr marL="609600" indent="-609600"/>
            <a:r>
              <a:rPr lang="en-US" altLang="zh-CN" smtClean="0">
                <a:sym typeface="Wingdings" panose="05000000000000000000" pitchFamily="2" charset="2"/>
              </a:rPr>
              <a:t>6</a:t>
            </a:r>
            <a:r>
              <a:rPr lang="zh-CN" altLang="en-US" smtClean="0">
                <a:sym typeface="Wingdings" panose="05000000000000000000" pitchFamily="2" charset="2"/>
              </a:rPr>
              <a:t>次磁盘操作</a:t>
            </a:r>
            <a:endParaRPr lang="zh-CN" altLang="en-US" smtClean="0"/>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3C0228-C33D-425C-8AD9-C3C9F0A85330}" type="slidenum">
              <a:rPr lang="en-US" altLang="en-US">
                <a:solidFill>
                  <a:srgbClr val="4B4B4B"/>
                </a:solidFill>
              </a:rPr>
              <a:pPr eaLnBrk="1" hangingPunct="1"/>
              <a:t>133</a:t>
            </a:fld>
            <a:endParaRPr lang="en-US" altLang="en-US">
              <a:solidFill>
                <a:srgbClr val="4B4B4B"/>
              </a:solidFill>
            </a:endParaRPr>
          </a:p>
        </p:txBody>
      </p:sp>
    </p:spTree>
    <p:extLst>
      <p:ext uri="{BB962C8B-B14F-4D97-AF65-F5344CB8AC3E}">
        <p14:creationId xmlns:p14="http://schemas.microsoft.com/office/powerpoint/2010/main" val="39169730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zh-CN" altLang="en-US" smtClean="0"/>
              <a:t>删除操作</a:t>
            </a:r>
            <a:r>
              <a:rPr lang="en-US" altLang="zh-CN" smtClean="0"/>
              <a:t>——</a:t>
            </a:r>
            <a:r>
              <a:rPr lang="zh-CN" altLang="en-US" smtClean="0"/>
              <a:t>与兄弟节点合并</a:t>
            </a:r>
            <a:r>
              <a:rPr lang="en-US" altLang="zh-CN" smtClean="0"/>
              <a:t>m=7</a:t>
            </a:r>
            <a:endParaRPr lang="zh-CN" altLang="en-US" smtClean="0"/>
          </a:p>
        </p:txBody>
      </p:sp>
      <p:sp>
        <p:nvSpPr>
          <p:cNvPr id="2" name="内容占位符 1"/>
          <p:cNvSpPr>
            <a:spLocks noGrp="1"/>
          </p:cNvSpPr>
          <p:nvPr>
            <p:ph idx="1"/>
          </p:nvPr>
        </p:nvSpPr>
        <p:spPr/>
        <p:txBody>
          <a:bodyPr/>
          <a:lstStyle/>
          <a:p>
            <a:endParaRPr lang="zh-CN" altLang="en-US"/>
          </a:p>
        </p:txBody>
      </p:sp>
      <p:sp>
        <p:nvSpPr>
          <p:cNvPr id="501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76A805-F296-47B5-B67A-0524D286B2F5}" type="slidenum">
              <a:rPr lang="en-US" altLang="en-US">
                <a:solidFill>
                  <a:srgbClr val="4B4B4B"/>
                </a:solidFill>
              </a:rPr>
              <a:pPr eaLnBrk="1" hangingPunct="1"/>
              <a:t>134</a:t>
            </a:fld>
            <a:endParaRPr lang="en-US" altLang="en-US">
              <a:solidFill>
                <a:srgbClr val="4B4B4B"/>
              </a:solidFill>
            </a:endParaRPr>
          </a:p>
        </p:txBody>
      </p:sp>
      <p:pic>
        <p:nvPicPr>
          <p:cNvPr id="50179" name="Picture 4" descr="btreei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33513"/>
            <a:ext cx="8015288"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5" descr="btreein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3787775"/>
            <a:ext cx="80295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 Box 6"/>
          <p:cNvSpPr txBox="1">
            <a:spLocks noChangeArrowheads="1"/>
          </p:cNvSpPr>
          <p:nvPr/>
        </p:nvSpPr>
        <p:spPr bwMode="ltGray">
          <a:xfrm>
            <a:off x="1447800" y="3352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删除</a:t>
            </a:r>
            <a:r>
              <a:rPr lang="en-US" altLang="zh-CN">
                <a:solidFill>
                  <a:schemeClr val="hlink"/>
                </a:solidFill>
              </a:rPr>
              <a:t>25</a:t>
            </a:r>
          </a:p>
        </p:txBody>
      </p:sp>
      <p:sp>
        <p:nvSpPr>
          <p:cNvPr id="50182" name="Line 7"/>
          <p:cNvSpPr>
            <a:spLocks noChangeShapeType="1"/>
          </p:cNvSpPr>
          <p:nvPr/>
        </p:nvSpPr>
        <p:spPr bwMode="ltGray">
          <a:xfrm flipH="1">
            <a:off x="4267200" y="32766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8878682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与兄弟节点合并</a:t>
            </a:r>
          </a:p>
        </p:txBody>
      </p:sp>
      <p:sp>
        <p:nvSpPr>
          <p:cNvPr id="51203" name="Rectangle 3"/>
          <p:cNvSpPr>
            <a:spLocks noGrp="1" noChangeArrowheads="1"/>
          </p:cNvSpPr>
          <p:nvPr>
            <p:ph idx="1"/>
          </p:nvPr>
        </p:nvSpPr>
        <p:spPr/>
        <p:txBody>
          <a:bodyPr/>
          <a:lstStyle/>
          <a:p>
            <a:r>
              <a:rPr lang="zh-CN" altLang="en-US" smtClean="0"/>
              <a:t>本节点元素数：</a:t>
            </a:r>
            <a:r>
              <a:rPr lang="en-US" altLang="zh-CN" smtClean="0"/>
              <a:t>d-2</a:t>
            </a:r>
            <a:r>
              <a:rPr lang="zh-CN" altLang="en-US" smtClean="0"/>
              <a:t>＋</a:t>
            </a:r>
            <a:br>
              <a:rPr lang="zh-CN" altLang="en-US" smtClean="0"/>
            </a:br>
            <a:r>
              <a:rPr lang="zh-CN" altLang="en-US" smtClean="0"/>
              <a:t>兄弟节点元素数：</a:t>
            </a:r>
            <a:r>
              <a:rPr lang="en-US" altLang="zh-CN" smtClean="0"/>
              <a:t>d-1</a:t>
            </a:r>
            <a:r>
              <a:rPr lang="zh-CN" altLang="en-US" smtClean="0"/>
              <a:t>＋</a:t>
            </a:r>
            <a:br>
              <a:rPr lang="zh-CN" altLang="en-US" smtClean="0"/>
            </a:br>
            <a:r>
              <a:rPr lang="zh-CN" altLang="en-US" smtClean="0"/>
              <a:t>父节点中介于两者之间的元素：</a:t>
            </a:r>
            <a:r>
              <a:rPr lang="en-US" altLang="zh-CN" smtClean="0"/>
              <a:t>1</a:t>
            </a:r>
            <a:br>
              <a:rPr lang="en-US" altLang="zh-CN" smtClean="0"/>
            </a:br>
            <a:r>
              <a:rPr lang="en-US" altLang="zh-CN" smtClean="0"/>
              <a:t> = 2d – 2</a:t>
            </a:r>
            <a:r>
              <a:rPr lang="en-US" altLang="zh-CN" smtClean="0">
                <a:latin typeface="宋体" panose="02010600030101010101" pitchFamily="2" charset="-122"/>
              </a:rPr>
              <a:t>≤</a:t>
            </a:r>
            <a:r>
              <a:rPr lang="en-US" altLang="zh-CN" smtClean="0"/>
              <a:t>m – 1</a:t>
            </a:r>
          </a:p>
          <a:p>
            <a:r>
              <a:rPr lang="en-US" altLang="zh-CN" smtClean="0"/>
              <a:t>5</a:t>
            </a:r>
            <a:r>
              <a:rPr lang="zh-CN" altLang="en-US" smtClean="0"/>
              <a:t>次磁盘操作</a:t>
            </a:r>
          </a:p>
          <a:p>
            <a:endParaRPr lang="en-US" altLang="zh-CN" smtClean="0"/>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7CBF70-249F-4302-B06A-AB2592043F31}" type="slidenum">
              <a:rPr lang="en-US" altLang="en-US">
                <a:solidFill>
                  <a:srgbClr val="4B4B4B"/>
                </a:solidFill>
              </a:rPr>
              <a:pPr eaLnBrk="1" hangingPunct="1"/>
              <a:t>135</a:t>
            </a:fld>
            <a:endParaRPr lang="en-US" altLang="en-US">
              <a:solidFill>
                <a:srgbClr val="4B4B4B"/>
              </a:solidFill>
            </a:endParaRPr>
          </a:p>
        </p:txBody>
      </p:sp>
    </p:spTree>
    <p:extLst>
      <p:ext uri="{BB962C8B-B14F-4D97-AF65-F5344CB8AC3E}">
        <p14:creationId xmlns:p14="http://schemas.microsoft.com/office/powerpoint/2010/main" val="43580614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合并的回溯</a:t>
            </a:r>
          </a:p>
        </p:txBody>
      </p:sp>
      <p:sp>
        <p:nvSpPr>
          <p:cNvPr id="52227" name="Rectangle 3"/>
          <p:cNvSpPr>
            <a:spLocks noGrp="1" noChangeArrowheads="1"/>
          </p:cNvSpPr>
          <p:nvPr>
            <p:ph idx="1"/>
          </p:nvPr>
        </p:nvSpPr>
        <p:spPr/>
        <p:txBody>
          <a:bodyPr/>
          <a:lstStyle/>
          <a:p>
            <a:r>
              <a:rPr lang="zh-CN" altLang="en-US" smtClean="0"/>
              <a:t>合并：父节点元素数减少，可能</a:t>
            </a:r>
            <a:r>
              <a:rPr lang="en-US" altLang="zh-CN" smtClean="0"/>
              <a:t>&lt;d-1</a:t>
            </a:r>
          </a:p>
          <a:p>
            <a:r>
              <a:rPr lang="zh-CN" altLang="en-US" smtClean="0"/>
              <a:t>继续前面所述的处理方法</a:t>
            </a:r>
          </a:p>
          <a:p>
            <a:r>
              <a:rPr lang="zh-CN" altLang="en-US" smtClean="0"/>
              <a:t>可能需合并</a:t>
            </a:r>
            <a:r>
              <a:rPr lang="en-US" altLang="zh-CN" smtClean="0"/>
              <a:t>——</a:t>
            </a:r>
            <a:r>
              <a:rPr lang="zh-CN" altLang="en-US" smtClean="0"/>
              <a:t>涉及祖父节点</a:t>
            </a:r>
            <a:r>
              <a:rPr lang="en-US" altLang="zh-CN" smtClean="0"/>
              <a:t>...</a:t>
            </a:r>
          </a:p>
          <a:p>
            <a:r>
              <a:rPr lang="zh-CN" altLang="en-US" smtClean="0"/>
              <a:t>最坏情况回溯到根节点</a:t>
            </a:r>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BD8D1E-4F6C-4140-9DB3-43485D999EF4}" type="slidenum">
              <a:rPr lang="en-US" altLang="en-US">
                <a:solidFill>
                  <a:srgbClr val="4B4B4B"/>
                </a:solidFill>
              </a:rPr>
              <a:pPr eaLnBrk="1" hangingPunct="1"/>
              <a:t>136</a:t>
            </a:fld>
            <a:endParaRPr lang="en-US" altLang="en-US">
              <a:solidFill>
                <a:srgbClr val="4B4B4B"/>
              </a:solidFill>
            </a:endParaRPr>
          </a:p>
        </p:txBody>
      </p:sp>
    </p:spTree>
    <p:extLst>
      <p:ext uri="{BB962C8B-B14F-4D97-AF65-F5344CB8AC3E}">
        <p14:creationId xmlns:p14="http://schemas.microsoft.com/office/powerpoint/2010/main" val="9743672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合并的回溯</a:t>
            </a:r>
            <a:r>
              <a:rPr lang="en-US" altLang="zh-CN" smtClean="0"/>
              <a:t>m=3</a:t>
            </a:r>
            <a:endParaRPr lang="zh-CN" altLang="en-US" smtClean="0"/>
          </a:p>
        </p:txBody>
      </p:sp>
      <p:sp>
        <p:nvSpPr>
          <p:cNvPr id="2" name="内容占位符 1"/>
          <p:cNvSpPr>
            <a:spLocks noGrp="1"/>
          </p:cNvSpPr>
          <p:nvPr>
            <p:ph idx="1"/>
          </p:nvPr>
        </p:nvSpPr>
        <p:spPr/>
        <p:txBody>
          <a:bodyPr/>
          <a:lstStyle/>
          <a:p>
            <a:endParaRPr lang="zh-CN" altLang="en-US"/>
          </a:p>
        </p:txBody>
      </p:sp>
      <p:sp>
        <p:nvSpPr>
          <p:cNvPr id="532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665212-5801-4C29-9779-CD91BE4D44C0}" type="slidenum">
              <a:rPr lang="en-US" altLang="en-US">
                <a:solidFill>
                  <a:srgbClr val="4B4B4B"/>
                </a:solidFill>
              </a:rPr>
              <a:pPr eaLnBrk="1" hangingPunct="1"/>
              <a:t>137</a:t>
            </a:fld>
            <a:endParaRPr lang="en-US" altLang="en-US">
              <a:solidFill>
                <a:srgbClr val="4B4B4B"/>
              </a:solidFill>
            </a:endParaRPr>
          </a:p>
        </p:txBody>
      </p:sp>
      <p:pic>
        <p:nvPicPr>
          <p:cNvPr id="53251" name="Picture 4" descr="2-3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356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ltGray">
          <a:xfrm>
            <a:off x="2133600" y="4191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删除</a:t>
            </a:r>
            <a:r>
              <a:rPr lang="en-US" altLang="zh-CN">
                <a:solidFill>
                  <a:schemeClr val="hlink"/>
                </a:solidFill>
              </a:rPr>
              <a:t>10</a:t>
            </a:r>
          </a:p>
        </p:txBody>
      </p:sp>
      <p:sp>
        <p:nvSpPr>
          <p:cNvPr id="53253" name="Line 6"/>
          <p:cNvSpPr>
            <a:spLocks noChangeShapeType="1"/>
          </p:cNvSpPr>
          <p:nvPr/>
        </p:nvSpPr>
        <p:spPr bwMode="ltGray">
          <a:xfrm flipH="1">
            <a:off x="4953000" y="41148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7023670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p>
        </p:txBody>
      </p:sp>
      <p:sp>
        <p:nvSpPr>
          <p:cNvPr id="2" name="内容占位符 1"/>
          <p:cNvSpPr>
            <a:spLocks noGrp="1"/>
          </p:cNvSpPr>
          <p:nvPr>
            <p:ph idx="1"/>
          </p:nvPr>
        </p:nvSpPr>
        <p:spPr/>
        <p:txBody>
          <a:bodyPr/>
          <a:lstStyle/>
          <a:p>
            <a:endParaRPr lang="zh-CN" altLang="en-US"/>
          </a:p>
        </p:txBody>
      </p:sp>
      <p:sp>
        <p:nvSpPr>
          <p:cNvPr id="542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90B073-0EE5-463E-B31C-86FB4013A520}" type="slidenum">
              <a:rPr lang="en-US" altLang="en-US">
                <a:solidFill>
                  <a:srgbClr val="4B4B4B"/>
                </a:solidFill>
              </a:rPr>
              <a:pPr eaLnBrk="1" hangingPunct="1"/>
              <a:t>138</a:t>
            </a:fld>
            <a:endParaRPr lang="en-US" altLang="en-US">
              <a:solidFill>
                <a:srgbClr val="4B4B4B"/>
              </a:solidFill>
            </a:endParaRPr>
          </a:p>
        </p:txBody>
      </p:sp>
      <p:pic>
        <p:nvPicPr>
          <p:cNvPr id="54275" name="Picture 4" descr="btreede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71588"/>
            <a:ext cx="7856538"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6"/>
          <p:cNvSpPr txBox="1">
            <a:spLocks noChangeArrowheads="1"/>
          </p:cNvSpPr>
          <p:nvPr/>
        </p:nvSpPr>
        <p:spPr bwMode="ltGray">
          <a:xfrm>
            <a:off x="1371600" y="3810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父节点采取“借用法”</a:t>
            </a:r>
          </a:p>
        </p:txBody>
      </p:sp>
      <p:sp>
        <p:nvSpPr>
          <p:cNvPr id="54277" name="Line 7"/>
          <p:cNvSpPr>
            <a:spLocks noChangeShapeType="1"/>
          </p:cNvSpPr>
          <p:nvPr/>
        </p:nvSpPr>
        <p:spPr bwMode="ltGray">
          <a:xfrm flipH="1">
            <a:off x="4572000" y="37338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4084371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p>
        </p:txBody>
      </p:sp>
      <p:sp>
        <p:nvSpPr>
          <p:cNvPr id="2" name="内容占位符 1"/>
          <p:cNvSpPr>
            <a:spLocks noGrp="1"/>
          </p:cNvSpPr>
          <p:nvPr>
            <p:ph idx="1"/>
          </p:nvPr>
        </p:nvSpPr>
        <p:spPr/>
        <p:txBody>
          <a:bodyPr/>
          <a:lstStyle/>
          <a:p>
            <a:endParaRPr lang="zh-CN" altLang="en-US"/>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B78E1E-96F7-45E7-ADBC-EEECEB16334E}" type="slidenum">
              <a:rPr lang="en-US" altLang="en-US">
                <a:solidFill>
                  <a:srgbClr val="4B4B4B"/>
                </a:solidFill>
              </a:rPr>
              <a:pPr eaLnBrk="1" hangingPunct="1"/>
              <a:t>139</a:t>
            </a:fld>
            <a:endParaRPr lang="en-US" altLang="en-US">
              <a:solidFill>
                <a:srgbClr val="4B4B4B"/>
              </a:solidFill>
            </a:endParaRPr>
          </a:p>
        </p:txBody>
      </p:sp>
      <p:pic>
        <p:nvPicPr>
          <p:cNvPr id="55299" name="Picture 4" descr="btreedel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7550"/>
            <a:ext cx="82232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6339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平均查找长度</a:t>
            </a:r>
          </a:p>
        </p:txBody>
      </p:sp>
      <p:sp>
        <p:nvSpPr>
          <p:cNvPr id="35843" name="内容占位符 2"/>
          <p:cNvSpPr>
            <a:spLocks noGrp="1"/>
          </p:cNvSpPr>
          <p:nvPr>
            <p:ph idx="1"/>
          </p:nvPr>
        </p:nvSpPr>
        <p:spPr>
          <a:xfrm>
            <a:off x="628650" y="4324351"/>
            <a:ext cx="7886700" cy="1852612"/>
          </a:xfrm>
        </p:spPr>
        <p:txBody>
          <a:bodyPr>
            <a:normAutofit/>
          </a:bodyPr>
          <a:lstStyle/>
          <a:p>
            <a:pPr>
              <a:buFontTx/>
              <a:buNone/>
            </a:pPr>
            <a:r>
              <a:rPr lang="en-US" altLang="zh-CN" dirty="0" smtClean="0"/>
              <a:t>ASL</a:t>
            </a:r>
            <a:r>
              <a:rPr lang="zh-CN" altLang="en-US" baseline="-25000" dirty="0" smtClean="0"/>
              <a:t>成功</a:t>
            </a:r>
            <a:r>
              <a:rPr lang="en-US" altLang="zh-CN" dirty="0" smtClean="0"/>
              <a:t>=(1*1+2*2+3*3+4*1)/7=18/7</a:t>
            </a:r>
          </a:p>
          <a:p>
            <a:pPr>
              <a:buFontTx/>
              <a:buNone/>
            </a:pPr>
            <a:endParaRPr lang="en-US" altLang="zh-CN" dirty="0" smtClean="0"/>
          </a:p>
          <a:p>
            <a:pPr>
              <a:buFontTx/>
              <a:buNone/>
            </a:pPr>
            <a:r>
              <a:rPr lang="en-US" altLang="zh-CN" dirty="0" smtClean="0"/>
              <a:t>ASL</a:t>
            </a:r>
            <a:r>
              <a:rPr lang="zh-CN" altLang="en-US" baseline="-25000" dirty="0" smtClean="0"/>
              <a:t>不成功</a:t>
            </a:r>
            <a:r>
              <a:rPr lang="en-US" altLang="zh-CN" dirty="0" smtClean="0"/>
              <a:t>=(2*1+3*5+4*2)/8=25/8</a:t>
            </a:r>
            <a:endParaRPr lang="zh-CN" altLang="en-US" dirty="0" smtClean="0"/>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85DEA4-5DD3-4C6C-BCF3-9FB7962C147A}" type="slidenum">
              <a:rPr lang="en-US" altLang="en-US">
                <a:solidFill>
                  <a:srgbClr val="4B4B4B"/>
                </a:solidFill>
              </a:rPr>
              <a:pPr eaLnBrk="1" hangingPunct="1"/>
              <a:t>14</a:t>
            </a:fld>
            <a:endParaRPr lang="en-US" altLang="en-US">
              <a:solidFill>
                <a:srgbClr val="4B4B4B"/>
              </a:solidFill>
            </a:endParaRPr>
          </a:p>
        </p:txBody>
      </p:sp>
      <p:grpSp>
        <p:nvGrpSpPr>
          <p:cNvPr id="35845" name="组合 6"/>
          <p:cNvGrpSpPr>
            <a:grpSpLocks/>
          </p:cNvGrpSpPr>
          <p:nvPr/>
        </p:nvGrpSpPr>
        <p:grpSpPr bwMode="auto">
          <a:xfrm>
            <a:off x="1881188" y="1635125"/>
            <a:ext cx="358775" cy="360363"/>
            <a:chOff x="1343016" y="1455730"/>
            <a:chExt cx="358776" cy="360000"/>
          </a:xfrm>
        </p:grpSpPr>
        <p:sp>
          <p:nvSpPr>
            <p:cNvPr id="35913"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4"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5846" name="组合 7"/>
          <p:cNvGrpSpPr>
            <a:grpSpLocks/>
          </p:cNvGrpSpPr>
          <p:nvPr/>
        </p:nvGrpSpPr>
        <p:grpSpPr bwMode="auto">
          <a:xfrm>
            <a:off x="1343025" y="2171700"/>
            <a:ext cx="358775" cy="360363"/>
            <a:chOff x="1343016" y="1455729"/>
            <a:chExt cx="358776" cy="360000"/>
          </a:xfrm>
        </p:grpSpPr>
        <p:sp>
          <p:nvSpPr>
            <p:cNvPr id="35911"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2"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5847" name="组合 10"/>
          <p:cNvGrpSpPr>
            <a:grpSpLocks/>
          </p:cNvGrpSpPr>
          <p:nvPr/>
        </p:nvGrpSpPr>
        <p:grpSpPr bwMode="auto">
          <a:xfrm>
            <a:off x="2419350" y="2173288"/>
            <a:ext cx="358775" cy="360362"/>
            <a:chOff x="1343016" y="1455729"/>
            <a:chExt cx="358776" cy="360000"/>
          </a:xfrm>
        </p:grpSpPr>
        <p:sp>
          <p:nvSpPr>
            <p:cNvPr id="35909"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10"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5848" name="组合 13"/>
          <p:cNvGrpSpPr>
            <a:grpSpLocks/>
          </p:cNvGrpSpPr>
          <p:nvPr/>
        </p:nvGrpSpPr>
        <p:grpSpPr bwMode="auto">
          <a:xfrm>
            <a:off x="804863" y="2709863"/>
            <a:ext cx="358775" cy="360362"/>
            <a:chOff x="1343016" y="1455730"/>
            <a:chExt cx="358776" cy="358778"/>
          </a:xfrm>
        </p:grpSpPr>
        <p:sp>
          <p:nvSpPr>
            <p:cNvPr id="35907"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8"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5849" name="组合 16"/>
          <p:cNvGrpSpPr>
            <a:grpSpLocks/>
          </p:cNvGrpSpPr>
          <p:nvPr/>
        </p:nvGrpSpPr>
        <p:grpSpPr bwMode="auto">
          <a:xfrm>
            <a:off x="1343025" y="3249613"/>
            <a:ext cx="358775" cy="360362"/>
            <a:chOff x="1343016" y="1455729"/>
            <a:chExt cx="358776" cy="358779"/>
          </a:xfrm>
        </p:grpSpPr>
        <p:sp>
          <p:nvSpPr>
            <p:cNvPr id="35905"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6"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a:t>
              </a:r>
              <a:endParaRPr lang="zh-CN" altLang="en-US" sz="1200" b="1"/>
            </a:p>
          </p:txBody>
        </p:sp>
      </p:grpSp>
      <p:grpSp>
        <p:nvGrpSpPr>
          <p:cNvPr id="35850" name="组合 19"/>
          <p:cNvGrpSpPr>
            <a:grpSpLocks/>
          </p:cNvGrpSpPr>
          <p:nvPr/>
        </p:nvGrpSpPr>
        <p:grpSpPr bwMode="auto">
          <a:xfrm>
            <a:off x="2778125" y="2711450"/>
            <a:ext cx="720725" cy="360363"/>
            <a:chOff x="1163628" y="1455730"/>
            <a:chExt cx="720000" cy="360000"/>
          </a:xfrm>
        </p:grpSpPr>
        <p:sp>
          <p:nvSpPr>
            <p:cNvPr id="35903"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4"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5851" name="组合 31"/>
          <p:cNvGrpSpPr>
            <a:grpSpLocks/>
          </p:cNvGrpSpPr>
          <p:nvPr/>
        </p:nvGrpSpPr>
        <p:grpSpPr bwMode="auto">
          <a:xfrm>
            <a:off x="1881188" y="2709863"/>
            <a:ext cx="358775" cy="360362"/>
            <a:chOff x="1343016" y="1455729"/>
            <a:chExt cx="358776" cy="358779"/>
          </a:xfrm>
        </p:grpSpPr>
        <p:sp>
          <p:nvSpPr>
            <p:cNvPr id="35901"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2"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35852" name="直接连接符 35"/>
          <p:cNvCxnSpPr>
            <a:cxnSpLocks noChangeShapeType="1"/>
            <a:stCxn id="35914" idx="2"/>
            <a:endCxn id="35912" idx="3"/>
          </p:cNvCxnSpPr>
          <p:nvPr/>
        </p:nvCxnSpPr>
        <p:spPr bwMode="auto">
          <a:xfrm rot="5400000">
            <a:off x="1702594"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3" name="直接连接符 40"/>
          <p:cNvCxnSpPr>
            <a:cxnSpLocks noChangeShapeType="1"/>
            <a:stCxn id="35912" idx="2"/>
            <a:endCxn id="35908" idx="3"/>
          </p:cNvCxnSpPr>
          <p:nvPr/>
        </p:nvCxnSpPr>
        <p:spPr bwMode="auto">
          <a:xfrm rot="5400000">
            <a:off x="1163638"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4" name="直接连接符 43"/>
          <p:cNvCxnSpPr>
            <a:cxnSpLocks noChangeShapeType="1"/>
            <a:stCxn id="35914" idx="2"/>
            <a:endCxn id="35910" idx="1"/>
          </p:cNvCxnSpPr>
          <p:nvPr/>
        </p:nvCxnSpPr>
        <p:spPr bwMode="auto">
          <a:xfrm rot="16200000" flipH="1">
            <a:off x="2061369"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5" name="直接连接符 46"/>
          <p:cNvCxnSpPr>
            <a:cxnSpLocks noChangeShapeType="1"/>
            <a:stCxn id="35910" idx="2"/>
          </p:cNvCxnSpPr>
          <p:nvPr/>
        </p:nvCxnSpPr>
        <p:spPr bwMode="auto">
          <a:xfrm rot="16200000" flipH="1">
            <a:off x="2599532" y="2532856"/>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6" name="直接连接符 49"/>
          <p:cNvCxnSpPr>
            <a:cxnSpLocks noChangeShapeType="1"/>
          </p:cNvCxnSpPr>
          <p:nvPr/>
        </p:nvCxnSpPr>
        <p:spPr bwMode="auto">
          <a:xfrm rot="16200000" flipH="1">
            <a:off x="984250" y="3070225"/>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57" name="直接连接符 64"/>
          <p:cNvCxnSpPr>
            <a:cxnSpLocks noChangeShapeType="1"/>
          </p:cNvCxnSpPr>
          <p:nvPr/>
        </p:nvCxnSpPr>
        <p:spPr bwMode="auto">
          <a:xfrm rot="5400000">
            <a:off x="2239963"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35858" name="组合 6"/>
          <p:cNvGrpSpPr>
            <a:grpSpLocks/>
          </p:cNvGrpSpPr>
          <p:nvPr/>
        </p:nvGrpSpPr>
        <p:grpSpPr bwMode="auto">
          <a:xfrm>
            <a:off x="6003925" y="1635125"/>
            <a:ext cx="358775" cy="360363"/>
            <a:chOff x="1343016" y="1455730"/>
            <a:chExt cx="358776" cy="360000"/>
          </a:xfrm>
        </p:grpSpPr>
        <p:sp>
          <p:nvSpPr>
            <p:cNvPr id="35899"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900"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35859" name="组合 7"/>
          <p:cNvGrpSpPr>
            <a:grpSpLocks/>
          </p:cNvGrpSpPr>
          <p:nvPr/>
        </p:nvGrpSpPr>
        <p:grpSpPr bwMode="auto">
          <a:xfrm>
            <a:off x="5465763" y="2171700"/>
            <a:ext cx="358775" cy="360363"/>
            <a:chOff x="1343016" y="1455729"/>
            <a:chExt cx="358776" cy="360000"/>
          </a:xfrm>
        </p:grpSpPr>
        <p:sp>
          <p:nvSpPr>
            <p:cNvPr id="3589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8"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35860" name="组合 10"/>
          <p:cNvGrpSpPr>
            <a:grpSpLocks/>
          </p:cNvGrpSpPr>
          <p:nvPr/>
        </p:nvGrpSpPr>
        <p:grpSpPr bwMode="auto">
          <a:xfrm>
            <a:off x="6542088" y="2173288"/>
            <a:ext cx="358775" cy="360362"/>
            <a:chOff x="1343016" y="1455729"/>
            <a:chExt cx="358776" cy="360000"/>
          </a:xfrm>
        </p:grpSpPr>
        <p:sp>
          <p:nvSpPr>
            <p:cNvPr id="3589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6"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35861" name="组合 13"/>
          <p:cNvGrpSpPr>
            <a:grpSpLocks/>
          </p:cNvGrpSpPr>
          <p:nvPr/>
        </p:nvGrpSpPr>
        <p:grpSpPr bwMode="auto">
          <a:xfrm>
            <a:off x="4927600" y="2709863"/>
            <a:ext cx="358775" cy="360362"/>
            <a:chOff x="1343016" y="1455730"/>
            <a:chExt cx="358776" cy="358778"/>
          </a:xfrm>
        </p:grpSpPr>
        <p:sp>
          <p:nvSpPr>
            <p:cNvPr id="3589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4"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35862" name="组合 16"/>
          <p:cNvGrpSpPr>
            <a:grpSpLocks/>
          </p:cNvGrpSpPr>
          <p:nvPr/>
        </p:nvGrpSpPr>
        <p:grpSpPr bwMode="auto">
          <a:xfrm>
            <a:off x="5465763" y="3249613"/>
            <a:ext cx="358775" cy="360362"/>
            <a:chOff x="1343016" y="1455729"/>
            <a:chExt cx="358776" cy="358779"/>
          </a:xfrm>
        </p:grpSpPr>
        <p:sp>
          <p:nvSpPr>
            <p:cNvPr id="3589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2"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a:t>
              </a:r>
              <a:endParaRPr lang="zh-CN" altLang="en-US" sz="1200" b="1"/>
            </a:p>
          </p:txBody>
        </p:sp>
      </p:grpSp>
      <p:grpSp>
        <p:nvGrpSpPr>
          <p:cNvPr id="35863" name="组合 19"/>
          <p:cNvGrpSpPr>
            <a:grpSpLocks/>
          </p:cNvGrpSpPr>
          <p:nvPr/>
        </p:nvGrpSpPr>
        <p:grpSpPr bwMode="auto">
          <a:xfrm>
            <a:off x="6900863" y="2711450"/>
            <a:ext cx="720725" cy="360363"/>
            <a:chOff x="1163628" y="1455730"/>
            <a:chExt cx="720000" cy="360000"/>
          </a:xfrm>
        </p:grpSpPr>
        <p:sp>
          <p:nvSpPr>
            <p:cNvPr id="35889"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90"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35864" name="组合 31"/>
          <p:cNvGrpSpPr>
            <a:grpSpLocks/>
          </p:cNvGrpSpPr>
          <p:nvPr/>
        </p:nvGrpSpPr>
        <p:grpSpPr bwMode="auto">
          <a:xfrm>
            <a:off x="6003925" y="2709863"/>
            <a:ext cx="358775" cy="360362"/>
            <a:chOff x="1343016" y="1455729"/>
            <a:chExt cx="358776" cy="358779"/>
          </a:xfrm>
        </p:grpSpPr>
        <p:sp>
          <p:nvSpPr>
            <p:cNvPr id="35887"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35888"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35865" name="直接连接符 35"/>
          <p:cNvCxnSpPr>
            <a:cxnSpLocks noChangeShapeType="1"/>
          </p:cNvCxnSpPr>
          <p:nvPr/>
        </p:nvCxnSpPr>
        <p:spPr bwMode="auto">
          <a:xfrm rot="5400000">
            <a:off x="5825332"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66" name="直接连接符 40"/>
          <p:cNvCxnSpPr>
            <a:cxnSpLocks noChangeShapeType="1"/>
          </p:cNvCxnSpPr>
          <p:nvPr/>
        </p:nvCxnSpPr>
        <p:spPr bwMode="auto">
          <a:xfrm rot="5400000">
            <a:off x="5286375"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67" name="直接连接符 43"/>
          <p:cNvCxnSpPr>
            <a:cxnSpLocks noChangeShapeType="1"/>
          </p:cNvCxnSpPr>
          <p:nvPr/>
        </p:nvCxnSpPr>
        <p:spPr bwMode="auto">
          <a:xfrm rot="16200000" flipH="1">
            <a:off x="6184107"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68" name="直接连接符 46"/>
          <p:cNvCxnSpPr>
            <a:cxnSpLocks noChangeShapeType="1"/>
          </p:cNvCxnSpPr>
          <p:nvPr/>
        </p:nvCxnSpPr>
        <p:spPr bwMode="auto">
          <a:xfrm rot="16200000" flipH="1">
            <a:off x="6722269" y="2532856"/>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69" name="直接连接符 49"/>
          <p:cNvCxnSpPr>
            <a:cxnSpLocks noChangeShapeType="1"/>
          </p:cNvCxnSpPr>
          <p:nvPr/>
        </p:nvCxnSpPr>
        <p:spPr bwMode="auto">
          <a:xfrm rot="16200000" flipH="1">
            <a:off x="5106988" y="3070225"/>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70" name="直接连接符 64"/>
          <p:cNvCxnSpPr>
            <a:cxnSpLocks noChangeShapeType="1"/>
          </p:cNvCxnSpPr>
          <p:nvPr/>
        </p:nvCxnSpPr>
        <p:spPr bwMode="auto">
          <a:xfrm rot="5400000">
            <a:off x="6362700"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5871" name="矩形 71"/>
          <p:cNvSpPr>
            <a:spLocks noChangeArrowheads="1"/>
          </p:cNvSpPr>
          <p:nvPr/>
        </p:nvSpPr>
        <p:spPr bwMode="auto">
          <a:xfrm>
            <a:off x="4751388" y="3429000"/>
            <a:ext cx="179387"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72" name="矩形 72"/>
          <p:cNvSpPr>
            <a:spLocks noChangeArrowheads="1"/>
          </p:cNvSpPr>
          <p:nvPr/>
        </p:nvSpPr>
        <p:spPr bwMode="auto">
          <a:xfrm>
            <a:off x="5648325" y="2890838"/>
            <a:ext cx="179388" cy="179387"/>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73" name="直接连接符 40"/>
          <p:cNvCxnSpPr>
            <a:cxnSpLocks noChangeShapeType="1"/>
            <a:stCxn id="35894" idx="2"/>
            <a:endCxn id="35871" idx="0"/>
          </p:cNvCxnSpPr>
          <p:nvPr/>
        </p:nvCxnSpPr>
        <p:spPr bwMode="auto">
          <a:xfrm rot="5400000">
            <a:off x="4795044" y="3117056"/>
            <a:ext cx="358775" cy="26511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74" name="直接连接符 40"/>
          <p:cNvCxnSpPr>
            <a:cxnSpLocks noChangeShapeType="1"/>
            <a:stCxn id="35898" idx="2"/>
            <a:endCxn id="35872" idx="0"/>
          </p:cNvCxnSpPr>
          <p:nvPr/>
        </p:nvCxnSpPr>
        <p:spPr bwMode="auto">
          <a:xfrm rot="16200000" flipH="1">
            <a:off x="5512594" y="2664619"/>
            <a:ext cx="358775" cy="9366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5875" name="矩形 79"/>
          <p:cNvSpPr>
            <a:spLocks noChangeArrowheads="1"/>
          </p:cNvSpPr>
          <p:nvPr/>
        </p:nvSpPr>
        <p:spPr bwMode="auto">
          <a:xfrm>
            <a:off x="6007100" y="3429000"/>
            <a:ext cx="179388"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76" name="矩形 80"/>
          <p:cNvSpPr>
            <a:spLocks noChangeArrowheads="1"/>
          </p:cNvSpPr>
          <p:nvPr/>
        </p:nvSpPr>
        <p:spPr bwMode="auto">
          <a:xfrm>
            <a:off x="6365875" y="3429000"/>
            <a:ext cx="179388"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77" name="直接连接符 40"/>
          <p:cNvCxnSpPr>
            <a:cxnSpLocks noChangeShapeType="1"/>
            <a:stCxn id="35888" idx="2"/>
            <a:endCxn id="35875" idx="0"/>
          </p:cNvCxnSpPr>
          <p:nvPr/>
        </p:nvCxnSpPr>
        <p:spPr bwMode="auto">
          <a:xfrm rot="5400000">
            <a:off x="5961063" y="3206750"/>
            <a:ext cx="358775" cy="857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78" name="直接连接符 40"/>
          <p:cNvCxnSpPr>
            <a:cxnSpLocks noChangeShapeType="1"/>
            <a:stCxn id="35888" idx="2"/>
            <a:endCxn id="35876" idx="0"/>
          </p:cNvCxnSpPr>
          <p:nvPr/>
        </p:nvCxnSpPr>
        <p:spPr bwMode="auto">
          <a:xfrm rot="16200000" flipH="1">
            <a:off x="6140450" y="3113088"/>
            <a:ext cx="358775" cy="2730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5879" name="矩形 87"/>
          <p:cNvSpPr>
            <a:spLocks noChangeArrowheads="1"/>
          </p:cNvSpPr>
          <p:nvPr/>
        </p:nvSpPr>
        <p:spPr bwMode="auto">
          <a:xfrm>
            <a:off x="7083425" y="3429000"/>
            <a:ext cx="179388"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80" name="矩形 88"/>
          <p:cNvSpPr>
            <a:spLocks noChangeArrowheads="1"/>
          </p:cNvSpPr>
          <p:nvPr/>
        </p:nvSpPr>
        <p:spPr bwMode="auto">
          <a:xfrm>
            <a:off x="7442200" y="3429000"/>
            <a:ext cx="179388" cy="179388"/>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81" name="直接连接符 40"/>
          <p:cNvCxnSpPr>
            <a:cxnSpLocks noChangeShapeType="1"/>
            <a:endCxn id="35879" idx="0"/>
          </p:cNvCxnSpPr>
          <p:nvPr/>
        </p:nvCxnSpPr>
        <p:spPr bwMode="auto">
          <a:xfrm rot="5400000">
            <a:off x="7037388" y="3206750"/>
            <a:ext cx="358775" cy="857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82" name="直接连接符 40"/>
          <p:cNvCxnSpPr>
            <a:cxnSpLocks noChangeShapeType="1"/>
            <a:endCxn id="35880" idx="0"/>
          </p:cNvCxnSpPr>
          <p:nvPr/>
        </p:nvCxnSpPr>
        <p:spPr bwMode="auto">
          <a:xfrm rot="16200000" flipH="1">
            <a:off x="7216775" y="3113088"/>
            <a:ext cx="358775" cy="2730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5883" name="矩形 91"/>
          <p:cNvSpPr>
            <a:spLocks noChangeArrowheads="1"/>
          </p:cNvSpPr>
          <p:nvPr/>
        </p:nvSpPr>
        <p:spPr bwMode="auto">
          <a:xfrm>
            <a:off x="5468938" y="3967163"/>
            <a:ext cx="179387" cy="179387"/>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35884" name="矩形 92"/>
          <p:cNvSpPr>
            <a:spLocks noChangeArrowheads="1"/>
          </p:cNvSpPr>
          <p:nvPr/>
        </p:nvSpPr>
        <p:spPr bwMode="auto">
          <a:xfrm>
            <a:off x="5827713" y="3967163"/>
            <a:ext cx="179387" cy="179387"/>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35885" name="直接连接符 40"/>
          <p:cNvCxnSpPr>
            <a:cxnSpLocks noChangeShapeType="1"/>
            <a:endCxn id="35883" idx="0"/>
          </p:cNvCxnSpPr>
          <p:nvPr/>
        </p:nvCxnSpPr>
        <p:spPr bwMode="auto">
          <a:xfrm rot="5400000">
            <a:off x="5422900" y="3744913"/>
            <a:ext cx="358775" cy="857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5886" name="直接连接符 40"/>
          <p:cNvCxnSpPr>
            <a:cxnSpLocks noChangeShapeType="1"/>
            <a:endCxn id="35884" idx="0"/>
          </p:cNvCxnSpPr>
          <p:nvPr/>
        </p:nvCxnSpPr>
        <p:spPr bwMode="auto">
          <a:xfrm rot="16200000" flipH="1">
            <a:off x="5602287" y="3651251"/>
            <a:ext cx="358775" cy="2730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5152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p>
        </p:txBody>
      </p:sp>
      <p:sp>
        <p:nvSpPr>
          <p:cNvPr id="2" name="内容占位符 1"/>
          <p:cNvSpPr>
            <a:spLocks noGrp="1"/>
          </p:cNvSpPr>
          <p:nvPr>
            <p:ph idx="1"/>
          </p:nvPr>
        </p:nvSpPr>
        <p:spPr/>
        <p:txBody>
          <a:bodyPr/>
          <a:lstStyle/>
          <a:p>
            <a:endParaRPr lang="zh-CN" altLang="en-US"/>
          </a:p>
        </p:txBody>
      </p:sp>
      <p:sp>
        <p:nvSpPr>
          <p:cNvPr id="563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F320AA-C5B4-4E10-A52E-11A92BAC8250}" type="slidenum">
              <a:rPr lang="en-US" altLang="en-US">
                <a:solidFill>
                  <a:srgbClr val="4B4B4B"/>
                </a:solidFill>
              </a:rPr>
              <a:pPr eaLnBrk="1" hangingPunct="1"/>
              <a:t>140</a:t>
            </a:fld>
            <a:endParaRPr lang="en-US" altLang="en-US">
              <a:solidFill>
                <a:srgbClr val="4B4B4B"/>
              </a:solidFill>
            </a:endParaRPr>
          </a:p>
        </p:txBody>
      </p:sp>
      <p:pic>
        <p:nvPicPr>
          <p:cNvPr id="56323" name="Picture 7" descr="btreein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289050"/>
            <a:ext cx="80930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5"/>
          <p:cNvSpPr txBox="1">
            <a:spLocks noChangeArrowheads="1"/>
          </p:cNvSpPr>
          <p:nvPr/>
        </p:nvSpPr>
        <p:spPr bwMode="ltGray">
          <a:xfrm>
            <a:off x="1295400" y="4572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删除</a:t>
            </a:r>
            <a:r>
              <a:rPr lang="en-US" altLang="zh-CN">
                <a:solidFill>
                  <a:schemeClr val="hlink"/>
                </a:solidFill>
              </a:rPr>
              <a:t>44</a:t>
            </a:r>
          </a:p>
        </p:txBody>
      </p:sp>
      <p:sp>
        <p:nvSpPr>
          <p:cNvPr id="56325" name="Line 6"/>
          <p:cNvSpPr>
            <a:spLocks noChangeShapeType="1"/>
          </p:cNvSpPr>
          <p:nvPr/>
        </p:nvSpPr>
        <p:spPr bwMode="ltGray">
          <a:xfrm flipH="1">
            <a:off x="4495800" y="44958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26621937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p>
        </p:txBody>
      </p:sp>
      <p:sp>
        <p:nvSpPr>
          <p:cNvPr id="2" name="内容占位符 1"/>
          <p:cNvSpPr>
            <a:spLocks noGrp="1"/>
          </p:cNvSpPr>
          <p:nvPr>
            <p:ph idx="1"/>
          </p:nvPr>
        </p:nvSpPr>
        <p:spPr/>
        <p:txBody>
          <a:bodyPr/>
          <a:lstStyle/>
          <a:p>
            <a:endParaRPr lang="zh-CN" altLang="en-US"/>
          </a:p>
        </p:txBody>
      </p:sp>
      <p:sp>
        <p:nvSpPr>
          <p:cNvPr id="573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818228-C1EA-4CB1-8FBC-659132BB69B1}" type="slidenum">
              <a:rPr lang="en-US" altLang="en-US">
                <a:solidFill>
                  <a:srgbClr val="4B4B4B"/>
                </a:solidFill>
              </a:rPr>
              <a:pPr eaLnBrk="1" hangingPunct="1"/>
              <a:t>141</a:t>
            </a:fld>
            <a:endParaRPr lang="en-US" altLang="en-US">
              <a:solidFill>
                <a:srgbClr val="4B4B4B"/>
              </a:solidFill>
            </a:endParaRPr>
          </a:p>
        </p:txBody>
      </p:sp>
      <p:pic>
        <p:nvPicPr>
          <p:cNvPr id="57347" name="Picture 4" descr="btreedel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7802563"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7"/>
          <p:cNvSpPr txBox="1">
            <a:spLocks noChangeArrowheads="1"/>
          </p:cNvSpPr>
          <p:nvPr/>
        </p:nvSpPr>
        <p:spPr bwMode="ltGray">
          <a:xfrm>
            <a:off x="1219200" y="4724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en-US" altLang="zh-CN">
                <a:solidFill>
                  <a:schemeClr val="hlink"/>
                </a:solidFill>
              </a:rPr>
              <a:t>20</a:t>
            </a:r>
            <a:r>
              <a:rPr lang="zh-CN" altLang="en-US">
                <a:solidFill>
                  <a:schemeClr val="hlink"/>
                </a:solidFill>
              </a:rPr>
              <a:t>、</a:t>
            </a:r>
            <a:r>
              <a:rPr lang="en-US" altLang="zh-CN">
                <a:solidFill>
                  <a:schemeClr val="hlink"/>
                </a:solidFill>
              </a:rPr>
              <a:t>30</a:t>
            </a:r>
            <a:r>
              <a:rPr lang="zh-CN" altLang="en-US">
                <a:solidFill>
                  <a:schemeClr val="hlink"/>
                </a:solidFill>
              </a:rPr>
              <a:t>合并</a:t>
            </a:r>
          </a:p>
        </p:txBody>
      </p:sp>
      <p:sp>
        <p:nvSpPr>
          <p:cNvPr id="57349" name="Line 8"/>
          <p:cNvSpPr>
            <a:spLocks noChangeShapeType="1"/>
          </p:cNvSpPr>
          <p:nvPr/>
        </p:nvSpPr>
        <p:spPr bwMode="ltGray">
          <a:xfrm flipH="1">
            <a:off x="4419600" y="46482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394056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p>
        </p:txBody>
      </p:sp>
      <p:sp>
        <p:nvSpPr>
          <p:cNvPr id="2" name="内容占位符 1"/>
          <p:cNvSpPr>
            <a:spLocks noGrp="1"/>
          </p:cNvSpPr>
          <p:nvPr>
            <p:ph idx="1"/>
          </p:nvPr>
        </p:nvSpPr>
        <p:spPr/>
        <p:txBody>
          <a:bodyPr/>
          <a:lstStyle/>
          <a:p>
            <a:endParaRPr lang="zh-CN" altLang="en-US"/>
          </a:p>
        </p:txBody>
      </p:sp>
      <p:sp>
        <p:nvSpPr>
          <p:cNvPr id="583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53E452-F391-4321-9C13-5AA471D1886A}" type="slidenum">
              <a:rPr lang="en-US" altLang="en-US">
                <a:solidFill>
                  <a:srgbClr val="4B4B4B"/>
                </a:solidFill>
              </a:rPr>
              <a:pPr eaLnBrk="1" hangingPunct="1"/>
              <a:t>142</a:t>
            </a:fld>
            <a:endParaRPr lang="en-US" altLang="en-US">
              <a:solidFill>
                <a:srgbClr val="4B4B4B"/>
              </a:solidFill>
            </a:endParaRPr>
          </a:p>
        </p:txBody>
      </p:sp>
      <p:pic>
        <p:nvPicPr>
          <p:cNvPr id="58371" name="Picture 7" descr="btreedel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323975"/>
            <a:ext cx="8115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5"/>
          <p:cNvSpPr txBox="1">
            <a:spLocks noChangeArrowheads="1"/>
          </p:cNvSpPr>
          <p:nvPr/>
        </p:nvSpPr>
        <p:spPr bwMode="ltGray">
          <a:xfrm>
            <a:off x="914400" y="47244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继续合并，根节点变空</a:t>
            </a:r>
          </a:p>
        </p:txBody>
      </p:sp>
      <p:sp>
        <p:nvSpPr>
          <p:cNvPr id="58373" name="Line 6"/>
          <p:cNvSpPr>
            <a:spLocks noChangeShapeType="1"/>
          </p:cNvSpPr>
          <p:nvPr/>
        </p:nvSpPr>
        <p:spPr bwMode="ltGray">
          <a:xfrm flipH="1">
            <a:off x="4572000" y="46482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00718663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btreedel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989763"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3"/>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p>
        </p:txBody>
      </p:sp>
      <p:sp>
        <p:nvSpPr>
          <p:cNvPr id="2" name="内容占位符 1"/>
          <p:cNvSpPr>
            <a:spLocks noGrp="1"/>
          </p:cNvSpPr>
          <p:nvPr>
            <p:ph idx="1"/>
          </p:nvPr>
        </p:nvSpPr>
        <p:spPr/>
        <p:txBody>
          <a:bodyPr/>
          <a:lstStyle/>
          <a:p>
            <a:endParaRPr lang="zh-CN" altLang="en-US"/>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F96B32-F64D-4F01-BB67-F72A74D040C3}" type="slidenum">
              <a:rPr lang="en-US" altLang="en-US">
                <a:solidFill>
                  <a:srgbClr val="4B4B4B"/>
                </a:solidFill>
              </a:rPr>
              <a:pPr eaLnBrk="1" hangingPunct="1"/>
              <a:t>143</a:t>
            </a:fld>
            <a:endParaRPr lang="en-US" altLang="en-US">
              <a:solidFill>
                <a:srgbClr val="4B4B4B"/>
              </a:solidFill>
            </a:endParaRPr>
          </a:p>
        </p:txBody>
      </p:sp>
    </p:spTree>
    <p:extLst>
      <p:ext uri="{BB962C8B-B14F-4D97-AF65-F5344CB8AC3E}">
        <p14:creationId xmlns:p14="http://schemas.microsoft.com/office/powerpoint/2010/main" val="41573591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title"/>
          </p:nvPr>
        </p:nvSpPr>
        <p:spPr/>
        <p:txBody>
          <a:bodyPr/>
          <a:lstStyle/>
          <a:p>
            <a:r>
              <a:rPr lang="zh-CN" altLang="en-US" smtClean="0"/>
              <a:t>删除操作</a:t>
            </a:r>
            <a:r>
              <a:rPr lang="en-US" altLang="zh-CN" smtClean="0"/>
              <a:t>——</a:t>
            </a:r>
            <a:r>
              <a:rPr lang="zh-CN" altLang="en-US" smtClean="0"/>
              <a:t>例</a:t>
            </a:r>
          </a:p>
        </p:txBody>
      </p:sp>
      <p:sp>
        <p:nvSpPr>
          <p:cNvPr id="2" name="内容占位符 1"/>
          <p:cNvSpPr>
            <a:spLocks noGrp="1"/>
          </p:cNvSpPr>
          <p:nvPr>
            <p:ph idx="1"/>
          </p:nvPr>
        </p:nvSpPr>
        <p:spPr/>
        <p:txBody>
          <a:bodyPr/>
          <a:lstStyle/>
          <a:p>
            <a:endParaRPr lang="zh-CN" altLang="en-US"/>
          </a:p>
        </p:txBody>
      </p:sp>
      <p:sp>
        <p:nvSpPr>
          <p:cNvPr id="6042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1C1E79-53FD-46ED-BB8F-A55792525E9B}" type="slidenum">
              <a:rPr lang="en-US" altLang="en-US">
                <a:solidFill>
                  <a:srgbClr val="4B4B4B"/>
                </a:solidFill>
              </a:rPr>
              <a:pPr eaLnBrk="1" hangingPunct="1"/>
              <a:t>144</a:t>
            </a:fld>
            <a:endParaRPr lang="en-US" altLang="en-US">
              <a:solidFill>
                <a:srgbClr val="4B4B4B"/>
              </a:solidFill>
            </a:endParaRPr>
          </a:p>
        </p:txBody>
      </p:sp>
      <p:sp>
        <p:nvSpPr>
          <p:cNvPr id="60419" name="Text Box 7"/>
          <p:cNvSpPr txBox="1">
            <a:spLocks noChangeArrowheads="1"/>
          </p:cNvSpPr>
          <p:nvPr/>
        </p:nvSpPr>
        <p:spPr bwMode="ltGray">
          <a:xfrm>
            <a:off x="3200400" y="12954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a:solidFill>
                  <a:schemeClr val="hlink"/>
                </a:solidFill>
              </a:rPr>
              <a:t>丢弃根节点，最终结果</a:t>
            </a:r>
          </a:p>
        </p:txBody>
      </p:sp>
      <p:pic>
        <p:nvPicPr>
          <p:cNvPr id="60420" name="Picture 9" descr="btreedel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0754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2930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H1</a:t>
            </a:r>
            <a:r>
              <a:rPr lang="zh-CN" altLang="en-US" smtClean="0"/>
              <a:t>小结</a:t>
            </a:r>
          </a:p>
        </p:txBody>
      </p:sp>
      <p:sp>
        <p:nvSpPr>
          <p:cNvPr id="61443" name="内容占位符 2"/>
          <p:cNvSpPr>
            <a:spLocks noGrp="1"/>
          </p:cNvSpPr>
          <p:nvPr>
            <p:ph idx="1"/>
          </p:nvPr>
        </p:nvSpPr>
        <p:spPr/>
        <p:txBody>
          <a:bodyPr/>
          <a:lstStyle/>
          <a:p>
            <a:r>
              <a:rPr lang="en-US" altLang="zh-CN" smtClean="0"/>
              <a:t>n</a:t>
            </a:r>
            <a:r>
              <a:rPr lang="zh-CN" altLang="en-US" smtClean="0"/>
              <a:t>阶</a:t>
            </a:r>
            <a:r>
              <a:rPr lang="en-US" altLang="zh-CN" smtClean="0"/>
              <a:t>B</a:t>
            </a:r>
            <a:r>
              <a:rPr lang="zh-CN" altLang="en-US" smtClean="0"/>
              <a:t>树的插入</a:t>
            </a:r>
            <a:endParaRPr lang="en-US" altLang="zh-CN" smtClean="0"/>
          </a:p>
          <a:p>
            <a:pPr lvl="1"/>
            <a:r>
              <a:rPr lang="zh-CN" altLang="en-US" smtClean="0"/>
              <a:t>需考虑违背</a:t>
            </a:r>
            <a:r>
              <a:rPr lang="en-US" altLang="zh-CN" smtClean="0"/>
              <a:t>n</a:t>
            </a:r>
            <a:r>
              <a:rPr lang="zh-CN" altLang="en-US" smtClean="0"/>
              <a:t>阶上限的情况</a:t>
            </a:r>
            <a:endParaRPr lang="en-US" altLang="zh-CN" smtClean="0"/>
          </a:p>
          <a:p>
            <a:pPr lvl="1"/>
            <a:r>
              <a:rPr lang="zh-CN" altLang="en-US" smtClean="0"/>
              <a:t>处理方法：</a:t>
            </a:r>
            <a:r>
              <a:rPr lang="zh-CN" altLang="en-US" smtClean="0">
                <a:solidFill>
                  <a:srgbClr val="0000CC"/>
                </a:solidFill>
              </a:rPr>
              <a:t>分裂</a:t>
            </a:r>
            <a:endParaRPr lang="en-US" altLang="zh-CN" smtClean="0">
              <a:solidFill>
                <a:srgbClr val="0000CC"/>
              </a:solidFill>
            </a:endParaRPr>
          </a:p>
          <a:p>
            <a:r>
              <a:rPr lang="en-US" altLang="zh-CN" smtClean="0"/>
              <a:t>n</a:t>
            </a:r>
            <a:r>
              <a:rPr lang="zh-CN" altLang="en-US" smtClean="0"/>
              <a:t>阶</a:t>
            </a:r>
            <a:r>
              <a:rPr lang="en-US" altLang="zh-CN" smtClean="0"/>
              <a:t>B</a:t>
            </a:r>
            <a:r>
              <a:rPr lang="zh-CN" altLang="en-US" smtClean="0"/>
              <a:t>树的删除</a:t>
            </a:r>
            <a:endParaRPr lang="en-US" altLang="zh-CN" smtClean="0"/>
          </a:p>
          <a:p>
            <a:pPr lvl="1"/>
            <a:r>
              <a:rPr lang="zh-CN" altLang="en-US" smtClean="0"/>
              <a:t>需考虑违背</a:t>
            </a:r>
            <a:r>
              <a:rPr lang="en-US" altLang="zh-CN" smtClean="0"/>
              <a:t>n</a:t>
            </a:r>
            <a:r>
              <a:rPr lang="zh-CN" altLang="en-US" smtClean="0"/>
              <a:t>阶下限的情况</a:t>
            </a:r>
            <a:endParaRPr lang="en-US" altLang="zh-CN" smtClean="0"/>
          </a:p>
          <a:p>
            <a:pPr lvl="1"/>
            <a:r>
              <a:rPr lang="zh-CN" altLang="en-US" smtClean="0"/>
              <a:t>处理方法：</a:t>
            </a:r>
            <a:r>
              <a:rPr lang="zh-CN" altLang="en-US" smtClean="0">
                <a:solidFill>
                  <a:srgbClr val="0000CC"/>
                </a:solidFill>
              </a:rPr>
              <a:t>能借就借，不能借合并</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14277C-3111-45B7-8703-37254E6DB40B}" type="slidenum">
              <a:rPr lang="en-US" altLang="en-US">
                <a:solidFill>
                  <a:srgbClr val="4B4B4B"/>
                </a:solidFill>
              </a:rPr>
              <a:pPr eaLnBrk="1" hangingPunct="1"/>
              <a:t>145</a:t>
            </a:fld>
            <a:endParaRPr lang="en-US" altLang="en-US">
              <a:solidFill>
                <a:srgbClr val="4B4B4B"/>
              </a:solidFill>
            </a:endParaRPr>
          </a:p>
        </p:txBody>
      </p:sp>
    </p:spTree>
    <p:extLst>
      <p:ext uri="{BB962C8B-B14F-4D97-AF65-F5344CB8AC3E}">
        <p14:creationId xmlns:p14="http://schemas.microsoft.com/office/powerpoint/2010/main" val="407232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磁盘操作次数</a:t>
            </a:r>
          </a:p>
        </p:txBody>
      </p:sp>
      <p:sp>
        <p:nvSpPr>
          <p:cNvPr id="62467" name="Rectangle 3"/>
          <p:cNvSpPr>
            <a:spLocks noGrp="1" noChangeArrowheads="1"/>
          </p:cNvSpPr>
          <p:nvPr>
            <p:ph idx="1"/>
          </p:nvPr>
        </p:nvSpPr>
        <p:spPr/>
        <p:txBody>
          <a:bodyPr/>
          <a:lstStyle/>
          <a:p>
            <a:r>
              <a:rPr lang="zh-CN" altLang="en-US" smtClean="0"/>
              <a:t>最坏情况：</a:t>
            </a:r>
            <a:r>
              <a:rPr lang="en-US" altLang="zh-CN" smtClean="0"/>
              <a:t>h</a:t>
            </a:r>
            <a:r>
              <a:rPr lang="zh-CN" altLang="en-US" smtClean="0"/>
              <a:t>层～</a:t>
            </a:r>
            <a:r>
              <a:rPr lang="en-US" altLang="zh-CN" smtClean="0"/>
              <a:t>2</a:t>
            </a:r>
            <a:r>
              <a:rPr lang="zh-CN" altLang="en-US" smtClean="0"/>
              <a:t>层均发生合并</a:t>
            </a:r>
          </a:p>
          <a:p>
            <a:r>
              <a:rPr lang="zh-CN" altLang="en-US" smtClean="0"/>
              <a:t>磁盘操作次数为</a:t>
            </a:r>
            <a:r>
              <a:rPr lang="en-US" altLang="zh-CN" smtClean="0"/>
              <a:t>3h</a:t>
            </a:r>
            <a:r>
              <a:rPr lang="zh-CN" altLang="en-US" smtClean="0"/>
              <a:t>次</a:t>
            </a:r>
            <a:r>
              <a:rPr lang="en-US" altLang="zh-CN" smtClean="0"/>
              <a:t>=</a:t>
            </a:r>
            <a:br>
              <a:rPr lang="en-US" altLang="zh-CN" smtClean="0"/>
            </a:br>
            <a:r>
              <a:rPr lang="zh-CN" altLang="en-US" smtClean="0"/>
              <a:t>搜索删除元素</a:t>
            </a:r>
            <a:r>
              <a:rPr lang="en-US" altLang="zh-CN" smtClean="0"/>
              <a:t>h</a:t>
            </a:r>
            <a:r>
              <a:rPr lang="zh-CN" altLang="en-US" smtClean="0"/>
              <a:t>次读操作</a:t>
            </a:r>
            <a:r>
              <a:rPr lang="en-US" altLang="zh-CN" smtClean="0"/>
              <a:t>+</a:t>
            </a:r>
            <a:br>
              <a:rPr lang="en-US" altLang="zh-CN" smtClean="0"/>
            </a:br>
            <a:r>
              <a:rPr lang="en-US" altLang="zh-CN" smtClean="0"/>
              <a:t>2</a:t>
            </a:r>
            <a:r>
              <a:rPr lang="zh-CN" altLang="en-US" smtClean="0"/>
              <a:t>～</a:t>
            </a:r>
            <a:r>
              <a:rPr lang="en-US" altLang="zh-CN" smtClean="0"/>
              <a:t>h</a:t>
            </a:r>
            <a:r>
              <a:rPr lang="zh-CN" altLang="en-US" smtClean="0"/>
              <a:t>层读取相邻兄弟节点</a:t>
            </a:r>
            <a:r>
              <a:rPr lang="en-US" altLang="zh-CN" smtClean="0"/>
              <a:t>h-1</a:t>
            </a:r>
            <a:r>
              <a:rPr lang="zh-CN" altLang="en-US" smtClean="0"/>
              <a:t>次</a:t>
            </a:r>
            <a:r>
              <a:rPr lang="en-US" altLang="zh-CN" smtClean="0"/>
              <a:t>+</a:t>
            </a:r>
            <a:br>
              <a:rPr lang="en-US" altLang="zh-CN" smtClean="0"/>
            </a:br>
            <a:r>
              <a:rPr lang="en-US" altLang="zh-CN" smtClean="0"/>
              <a:t>3</a:t>
            </a:r>
            <a:r>
              <a:rPr lang="zh-CN" altLang="en-US" smtClean="0"/>
              <a:t>～</a:t>
            </a:r>
            <a:r>
              <a:rPr lang="en-US" altLang="zh-CN" smtClean="0"/>
              <a:t>h</a:t>
            </a:r>
            <a:r>
              <a:rPr lang="zh-CN" altLang="en-US" smtClean="0"/>
              <a:t>层写回合并节点</a:t>
            </a:r>
            <a:r>
              <a:rPr lang="en-US" altLang="zh-CN" smtClean="0"/>
              <a:t>h-2</a:t>
            </a:r>
            <a:r>
              <a:rPr lang="zh-CN" altLang="en-US" smtClean="0"/>
              <a:t>次</a:t>
            </a:r>
            <a:r>
              <a:rPr lang="en-US" altLang="zh-CN" smtClean="0"/>
              <a:t>+</a:t>
            </a:r>
            <a:br>
              <a:rPr lang="en-US" altLang="zh-CN" smtClean="0"/>
            </a:br>
            <a:r>
              <a:rPr lang="zh-CN" altLang="en-US" smtClean="0"/>
              <a:t>写回修改后的根节点和第</a:t>
            </a:r>
            <a:r>
              <a:rPr lang="en-US" altLang="zh-CN" smtClean="0"/>
              <a:t>2</a:t>
            </a:r>
            <a:r>
              <a:rPr lang="zh-CN" altLang="en-US" smtClean="0"/>
              <a:t>层的两个节点</a:t>
            </a:r>
            <a:r>
              <a:rPr lang="en-US" altLang="zh-CN" smtClean="0"/>
              <a:t>3</a:t>
            </a:r>
            <a:r>
              <a:rPr lang="zh-CN" altLang="en-US" smtClean="0"/>
              <a:t>次</a:t>
            </a:r>
          </a:p>
        </p:txBody>
      </p:sp>
      <p:sp>
        <p:nvSpPr>
          <p:cNvPr id="624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F585C8-64DE-42CA-9D52-3F6F58122DEE}" type="slidenum">
              <a:rPr lang="en-US" altLang="en-US">
                <a:solidFill>
                  <a:srgbClr val="4B4B4B"/>
                </a:solidFill>
              </a:rPr>
              <a:pPr eaLnBrk="1" hangingPunct="1"/>
              <a:t>146</a:t>
            </a:fld>
            <a:endParaRPr lang="en-US" altLang="en-US">
              <a:solidFill>
                <a:srgbClr val="4B4B4B"/>
              </a:solidFill>
            </a:endParaRPr>
          </a:p>
        </p:txBody>
      </p:sp>
    </p:spTree>
    <p:extLst>
      <p:ext uri="{BB962C8B-B14F-4D97-AF65-F5344CB8AC3E}">
        <p14:creationId xmlns:p14="http://schemas.microsoft.com/office/powerpoint/2010/main" val="26882130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mtClean="0"/>
              <a:t>B</a:t>
            </a:r>
            <a:r>
              <a:rPr lang="en-US" altLang="zh-CN" baseline="30000" smtClean="0"/>
              <a:t>+</a:t>
            </a:r>
            <a:r>
              <a:rPr lang="zh-CN" altLang="en-US" smtClean="0"/>
              <a:t>树定义</a:t>
            </a:r>
          </a:p>
        </p:txBody>
      </p:sp>
      <p:sp>
        <p:nvSpPr>
          <p:cNvPr id="63491" name="内容占位符 2"/>
          <p:cNvSpPr>
            <a:spLocks noGrp="1"/>
          </p:cNvSpPr>
          <p:nvPr>
            <p:ph idx="1"/>
          </p:nvPr>
        </p:nvSpPr>
        <p:spPr/>
        <p:txBody>
          <a:bodyPr/>
          <a:lstStyle/>
          <a:p>
            <a:r>
              <a:rPr lang="en-US" altLang="zh-CN" smtClean="0"/>
              <a:t>B+</a:t>
            </a:r>
            <a:r>
              <a:rPr lang="zh-CN" altLang="en-US" smtClean="0"/>
              <a:t>树与</a:t>
            </a:r>
            <a:r>
              <a:rPr lang="en-US" altLang="zh-CN" smtClean="0"/>
              <a:t>B</a:t>
            </a:r>
            <a:r>
              <a:rPr lang="zh-CN" altLang="en-US" smtClean="0"/>
              <a:t>树的区别</a:t>
            </a:r>
            <a:endParaRPr lang="en-US" altLang="zh-CN" smtClean="0"/>
          </a:p>
          <a:p>
            <a:pPr lvl="1"/>
            <a:r>
              <a:rPr lang="zh-CN" altLang="en-US" smtClean="0"/>
              <a:t>所有关键字都放在叶节点中，上层的非叶结点的关键字是其子树中最大关键字的复写</a:t>
            </a:r>
            <a:endParaRPr lang="en-US" altLang="zh-CN" smtClean="0"/>
          </a:p>
          <a:p>
            <a:pPr lvl="1"/>
            <a:r>
              <a:rPr lang="zh-CN" altLang="en-US" smtClean="0"/>
              <a:t>叶节点包含了全部关键字，且叶节点本身按关键字值从小到大链接</a:t>
            </a:r>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5089A7-3F33-4F78-B7C3-A1C50A4D6BB7}" type="slidenum">
              <a:rPr lang="en-US" altLang="en-US">
                <a:solidFill>
                  <a:srgbClr val="4B4B4B"/>
                </a:solidFill>
              </a:rPr>
              <a:pPr eaLnBrk="1" hangingPunct="1"/>
              <a:t>147</a:t>
            </a:fld>
            <a:endParaRPr lang="en-US" altLang="en-US">
              <a:solidFill>
                <a:srgbClr val="4B4B4B"/>
              </a:solidFill>
            </a:endParaRPr>
          </a:p>
        </p:txBody>
      </p:sp>
    </p:spTree>
    <p:extLst>
      <p:ext uri="{BB962C8B-B14F-4D97-AF65-F5344CB8AC3E}">
        <p14:creationId xmlns:p14="http://schemas.microsoft.com/office/powerpoint/2010/main" val="293343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4</a:t>
            </a:r>
            <a:r>
              <a:rPr lang="zh-CN" altLang="en-US" smtClean="0"/>
              <a:t>阶</a:t>
            </a:r>
            <a:r>
              <a:rPr lang="en-US" altLang="zh-CN" smtClean="0"/>
              <a:t>B+</a:t>
            </a:r>
            <a:r>
              <a:rPr lang="zh-CN" altLang="en-US" smtClean="0"/>
              <a:t>树示例</a:t>
            </a:r>
          </a:p>
        </p:txBody>
      </p:sp>
      <p:sp>
        <p:nvSpPr>
          <p:cNvPr id="2" name="内容占位符 1"/>
          <p:cNvSpPr>
            <a:spLocks noGrp="1"/>
          </p:cNvSpPr>
          <p:nvPr>
            <p:ph idx="1"/>
          </p:nvPr>
        </p:nvSpPr>
        <p:spPr/>
        <p:txBody>
          <a:bodyPr/>
          <a:lstStyle/>
          <a:p>
            <a:endParaRPr lang="zh-CN" altLang="en-US"/>
          </a:p>
        </p:txBody>
      </p:sp>
      <p:sp>
        <p:nvSpPr>
          <p:cNvPr id="645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3D6959-1E31-4DD0-911C-A60A5A626492}" type="slidenum">
              <a:rPr lang="en-US" altLang="en-US">
                <a:solidFill>
                  <a:srgbClr val="4B4B4B"/>
                </a:solidFill>
              </a:rPr>
              <a:pPr eaLnBrk="1" hangingPunct="1"/>
              <a:t>148</a:t>
            </a:fld>
            <a:endParaRPr lang="en-US" altLang="en-US">
              <a:solidFill>
                <a:srgbClr val="4B4B4B"/>
              </a:solidFill>
            </a:endParaRPr>
          </a:p>
        </p:txBody>
      </p:sp>
      <p:sp>
        <p:nvSpPr>
          <p:cNvPr id="5" name="圆角矩形 4"/>
          <p:cNvSpPr/>
          <p:nvPr/>
        </p:nvSpPr>
        <p:spPr bwMode="auto">
          <a:xfrm>
            <a:off x="3316288" y="1455738"/>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67  84</a:t>
            </a:r>
            <a:endParaRPr lang="zh-CN" altLang="en-US" sz="1600" dirty="0">
              <a:solidFill>
                <a:schemeClr val="tx1"/>
              </a:solidFill>
            </a:endParaRPr>
          </a:p>
        </p:txBody>
      </p:sp>
      <p:sp>
        <p:nvSpPr>
          <p:cNvPr id="6" name="圆角矩形 5"/>
          <p:cNvSpPr/>
          <p:nvPr/>
        </p:nvSpPr>
        <p:spPr bwMode="auto">
          <a:xfrm>
            <a:off x="1701800"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15  34  47  67</a:t>
            </a:r>
            <a:endParaRPr lang="zh-CN" altLang="en-US" sz="1600" dirty="0">
              <a:solidFill>
                <a:schemeClr val="tx1"/>
              </a:solidFill>
            </a:endParaRPr>
          </a:p>
        </p:txBody>
      </p:sp>
      <p:sp>
        <p:nvSpPr>
          <p:cNvPr id="7" name="圆角矩形 6"/>
          <p:cNvSpPr/>
          <p:nvPr/>
        </p:nvSpPr>
        <p:spPr bwMode="auto">
          <a:xfrm>
            <a:off x="6007100"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78  84</a:t>
            </a:r>
            <a:endParaRPr lang="zh-CN" altLang="en-US" sz="1600" dirty="0">
              <a:solidFill>
                <a:schemeClr val="tx1"/>
              </a:solidFill>
            </a:endParaRPr>
          </a:p>
        </p:txBody>
      </p:sp>
      <p:sp>
        <p:nvSpPr>
          <p:cNvPr id="8" name="圆角矩形 7"/>
          <p:cNvSpPr/>
          <p:nvPr/>
        </p:nvSpPr>
        <p:spPr bwMode="auto">
          <a:xfrm>
            <a:off x="446088" y="3967163"/>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10  15</a:t>
            </a:r>
            <a:endParaRPr lang="zh-CN" altLang="en-US" sz="1600" dirty="0">
              <a:solidFill>
                <a:schemeClr val="tx1"/>
              </a:solidFill>
            </a:endParaRPr>
          </a:p>
        </p:txBody>
      </p:sp>
      <p:sp>
        <p:nvSpPr>
          <p:cNvPr id="9" name="圆角矩形 8"/>
          <p:cNvSpPr/>
          <p:nvPr/>
        </p:nvSpPr>
        <p:spPr bwMode="auto">
          <a:xfrm>
            <a:off x="1522413" y="3967163"/>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18  22  27  34</a:t>
            </a:r>
            <a:endParaRPr lang="zh-CN" altLang="en-US" sz="1600" dirty="0">
              <a:solidFill>
                <a:schemeClr val="tx1"/>
              </a:solidFill>
            </a:endParaRPr>
          </a:p>
        </p:txBody>
      </p:sp>
      <p:sp>
        <p:nvSpPr>
          <p:cNvPr id="10" name="圆角矩形 9"/>
          <p:cNvSpPr/>
          <p:nvPr/>
        </p:nvSpPr>
        <p:spPr bwMode="auto">
          <a:xfrm>
            <a:off x="3316288" y="396716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40 44 47</a:t>
            </a:r>
            <a:endParaRPr lang="zh-CN" altLang="en-US" sz="1600" dirty="0">
              <a:solidFill>
                <a:schemeClr val="tx1"/>
              </a:solidFill>
            </a:endParaRPr>
          </a:p>
        </p:txBody>
      </p:sp>
      <p:sp>
        <p:nvSpPr>
          <p:cNvPr id="11" name="圆角矩形 10"/>
          <p:cNvSpPr/>
          <p:nvPr/>
        </p:nvSpPr>
        <p:spPr bwMode="auto">
          <a:xfrm>
            <a:off x="4572000" y="396716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54  67</a:t>
            </a:r>
            <a:endParaRPr lang="zh-CN" altLang="en-US" sz="1600" dirty="0">
              <a:solidFill>
                <a:schemeClr val="tx1"/>
              </a:solidFill>
            </a:endParaRPr>
          </a:p>
        </p:txBody>
      </p:sp>
      <p:sp>
        <p:nvSpPr>
          <p:cNvPr id="12" name="圆角矩形 11"/>
          <p:cNvSpPr/>
          <p:nvPr/>
        </p:nvSpPr>
        <p:spPr bwMode="auto">
          <a:xfrm>
            <a:off x="6007100" y="396716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72 74  78</a:t>
            </a:r>
            <a:endParaRPr lang="zh-CN" altLang="en-US" sz="1600" dirty="0">
              <a:solidFill>
                <a:schemeClr val="tx1"/>
              </a:solidFill>
            </a:endParaRPr>
          </a:p>
        </p:txBody>
      </p:sp>
      <p:sp>
        <p:nvSpPr>
          <p:cNvPr id="13" name="圆角矩形 12"/>
          <p:cNvSpPr/>
          <p:nvPr/>
        </p:nvSpPr>
        <p:spPr bwMode="auto">
          <a:xfrm>
            <a:off x="7262813" y="3967163"/>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81  84</a:t>
            </a:r>
            <a:endParaRPr lang="zh-CN" altLang="en-US" sz="1600" dirty="0">
              <a:solidFill>
                <a:schemeClr val="tx1"/>
              </a:solidFill>
            </a:endParaRPr>
          </a:p>
        </p:txBody>
      </p:sp>
      <p:cxnSp>
        <p:nvCxnSpPr>
          <p:cNvPr id="64525" name="直接连接符 16"/>
          <p:cNvCxnSpPr>
            <a:cxnSpLocks noChangeShapeType="1"/>
          </p:cNvCxnSpPr>
          <p:nvPr/>
        </p:nvCxnSpPr>
        <p:spPr bwMode="auto">
          <a:xfrm rot="5400000">
            <a:off x="804862" y="3070226"/>
            <a:ext cx="1076325"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26" name="直接连接符 19"/>
          <p:cNvCxnSpPr>
            <a:cxnSpLocks noChangeShapeType="1"/>
          </p:cNvCxnSpPr>
          <p:nvPr/>
        </p:nvCxnSpPr>
        <p:spPr bwMode="auto">
          <a:xfrm rot="16200000" flipH="1">
            <a:off x="1791494" y="3159919"/>
            <a:ext cx="1076325" cy="53816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27" name="直接连接符 22"/>
          <p:cNvCxnSpPr>
            <a:cxnSpLocks noChangeShapeType="1"/>
            <a:stCxn id="6" idx="2"/>
          </p:cNvCxnSpPr>
          <p:nvPr/>
        </p:nvCxnSpPr>
        <p:spPr bwMode="auto">
          <a:xfrm rot="16200000" flipH="1">
            <a:off x="2732881" y="2666207"/>
            <a:ext cx="1076325" cy="15255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28" name="直接连接符 25"/>
          <p:cNvCxnSpPr>
            <a:cxnSpLocks noChangeShapeType="1"/>
            <a:endCxn id="11" idx="0"/>
          </p:cNvCxnSpPr>
          <p:nvPr/>
        </p:nvCxnSpPr>
        <p:spPr bwMode="auto">
          <a:xfrm>
            <a:off x="2778125" y="2890838"/>
            <a:ext cx="2243138" cy="10763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29" name="直接连接符 28"/>
          <p:cNvCxnSpPr>
            <a:cxnSpLocks noChangeShapeType="1"/>
          </p:cNvCxnSpPr>
          <p:nvPr/>
        </p:nvCxnSpPr>
        <p:spPr bwMode="auto">
          <a:xfrm rot="16200000" flipH="1">
            <a:off x="5917406" y="3159920"/>
            <a:ext cx="1076325"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30" name="直接连接符 31"/>
          <p:cNvCxnSpPr>
            <a:cxnSpLocks noChangeShapeType="1"/>
            <a:endCxn id="13" idx="0"/>
          </p:cNvCxnSpPr>
          <p:nvPr/>
        </p:nvCxnSpPr>
        <p:spPr bwMode="auto">
          <a:xfrm>
            <a:off x="6545263" y="2890838"/>
            <a:ext cx="1166812" cy="107632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31" name="直接连接符 34"/>
          <p:cNvCxnSpPr>
            <a:cxnSpLocks noChangeShapeType="1"/>
          </p:cNvCxnSpPr>
          <p:nvPr/>
        </p:nvCxnSpPr>
        <p:spPr bwMode="auto">
          <a:xfrm>
            <a:off x="3854450" y="1814513"/>
            <a:ext cx="2511425"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32" name="直接连接符 37"/>
          <p:cNvCxnSpPr>
            <a:cxnSpLocks noChangeShapeType="1"/>
          </p:cNvCxnSpPr>
          <p:nvPr/>
        </p:nvCxnSpPr>
        <p:spPr bwMode="auto">
          <a:xfrm rot="5400000">
            <a:off x="2867819" y="1904207"/>
            <a:ext cx="717550"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4533" name="直接箭头连接符 41"/>
          <p:cNvCxnSpPr>
            <a:cxnSpLocks noChangeShapeType="1"/>
            <a:stCxn id="8" idx="3"/>
            <a:endCxn id="9" idx="1"/>
          </p:cNvCxnSpPr>
          <p:nvPr/>
        </p:nvCxnSpPr>
        <p:spPr bwMode="auto">
          <a:xfrm>
            <a:off x="1343025" y="414655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4" name="直接箭头连接符 43"/>
          <p:cNvCxnSpPr>
            <a:cxnSpLocks noChangeShapeType="1"/>
            <a:stCxn id="9" idx="3"/>
            <a:endCxn id="10" idx="1"/>
          </p:cNvCxnSpPr>
          <p:nvPr/>
        </p:nvCxnSpPr>
        <p:spPr bwMode="auto">
          <a:xfrm>
            <a:off x="3136900" y="414655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5" name="直接箭头连接符 44"/>
          <p:cNvCxnSpPr>
            <a:cxnSpLocks noChangeShapeType="1"/>
            <a:stCxn id="10" idx="3"/>
            <a:endCxn id="11" idx="1"/>
          </p:cNvCxnSpPr>
          <p:nvPr/>
        </p:nvCxnSpPr>
        <p:spPr bwMode="auto">
          <a:xfrm>
            <a:off x="4392613" y="4146550"/>
            <a:ext cx="179387"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6" name="直接箭头连接符 47"/>
          <p:cNvCxnSpPr>
            <a:cxnSpLocks noChangeShapeType="1"/>
            <a:stCxn id="11" idx="3"/>
            <a:endCxn id="12" idx="1"/>
          </p:cNvCxnSpPr>
          <p:nvPr/>
        </p:nvCxnSpPr>
        <p:spPr bwMode="auto">
          <a:xfrm>
            <a:off x="5468938" y="4146550"/>
            <a:ext cx="538162"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7" name="直接箭头连接符 50"/>
          <p:cNvCxnSpPr>
            <a:cxnSpLocks noChangeShapeType="1"/>
            <a:stCxn id="12" idx="3"/>
            <a:endCxn id="13" idx="1"/>
          </p:cNvCxnSpPr>
          <p:nvPr/>
        </p:nvCxnSpPr>
        <p:spPr bwMode="auto">
          <a:xfrm>
            <a:off x="7083425" y="414655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4538" name="直接箭头连接符 53"/>
          <p:cNvCxnSpPr>
            <a:cxnSpLocks noChangeShapeType="1"/>
          </p:cNvCxnSpPr>
          <p:nvPr/>
        </p:nvCxnSpPr>
        <p:spPr bwMode="auto">
          <a:xfrm>
            <a:off x="266700" y="414655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4009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B</a:t>
            </a:r>
            <a:r>
              <a:rPr lang="en-US" altLang="zh-CN" baseline="30000" smtClean="0"/>
              <a:t>+</a:t>
            </a:r>
            <a:r>
              <a:rPr lang="zh-CN" altLang="en-US" smtClean="0"/>
              <a:t>树插入</a:t>
            </a:r>
          </a:p>
        </p:txBody>
      </p:sp>
      <p:sp>
        <p:nvSpPr>
          <p:cNvPr id="65539" name="内容占位符 2"/>
          <p:cNvSpPr>
            <a:spLocks noGrp="1"/>
          </p:cNvSpPr>
          <p:nvPr>
            <p:ph idx="1"/>
          </p:nvPr>
        </p:nvSpPr>
        <p:spPr/>
        <p:txBody>
          <a:bodyPr/>
          <a:lstStyle/>
          <a:p>
            <a:r>
              <a:rPr lang="zh-CN" altLang="en-US" smtClean="0"/>
              <a:t>通过查找，在叶节点的适当位置插入元素</a:t>
            </a:r>
            <a:endParaRPr lang="en-US" altLang="zh-CN" smtClean="0"/>
          </a:p>
          <a:p>
            <a:r>
              <a:rPr lang="zh-CN" altLang="en-US" smtClean="0"/>
              <a:t>如果插入后合法，结束</a:t>
            </a:r>
            <a:endParaRPr lang="en-US" altLang="zh-CN" smtClean="0"/>
          </a:p>
          <a:p>
            <a:r>
              <a:rPr lang="zh-CN" altLang="en-US" smtClean="0"/>
              <a:t>如果插入后非法，将该叶节点均匀分裂，更新其父节点</a:t>
            </a:r>
            <a:endParaRPr lang="en-US" altLang="zh-CN" smtClean="0"/>
          </a:p>
          <a:p>
            <a:r>
              <a:rPr lang="zh-CN" altLang="en-US" smtClean="0"/>
              <a:t>递归检查其父节点在更新后是否合法，直至结束。</a:t>
            </a:r>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0581C3-F99E-4129-9017-321BBB7E9D23}" type="slidenum">
              <a:rPr lang="en-US" altLang="en-US">
                <a:solidFill>
                  <a:srgbClr val="4B4B4B"/>
                </a:solidFill>
              </a:rPr>
              <a:pPr eaLnBrk="1" hangingPunct="1"/>
              <a:t>149</a:t>
            </a:fld>
            <a:endParaRPr lang="en-US" altLang="en-US">
              <a:solidFill>
                <a:srgbClr val="4B4B4B"/>
              </a:solidFill>
            </a:endParaRPr>
          </a:p>
        </p:txBody>
      </p:sp>
    </p:spTree>
    <p:extLst>
      <p:ext uri="{BB962C8B-B14F-4D97-AF65-F5344CB8AC3E}">
        <p14:creationId xmlns:p14="http://schemas.microsoft.com/office/powerpoint/2010/main" val="329244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搜索函数</a:t>
            </a:r>
          </a:p>
        </p:txBody>
      </p:sp>
      <p:sp>
        <p:nvSpPr>
          <p:cNvPr id="36867" name="Rectangle 3"/>
          <p:cNvSpPr>
            <a:spLocks noGrp="1" noChangeArrowheads="1"/>
          </p:cNvSpPr>
          <p:nvPr>
            <p:ph idx="1"/>
          </p:nvPr>
        </p:nvSpPr>
        <p:spPr/>
        <p:txBody>
          <a:bodyPr>
            <a:normAutofit lnSpcReduction="10000"/>
          </a:bodyPr>
          <a:lstStyle/>
          <a:p>
            <a:pPr>
              <a:buClrTx/>
              <a:buFontTx/>
              <a:buNone/>
            </a:pPr>
            <a:r>
              <a:rPr lang="en-US" altLang="zh-CN" sz="1800" smtClean="0">
                <a:solidFill>
                  <a:srgbClr val="0000FF"/>
                </a:solidFill>
                <a:latin typeface="Tahoma" panose="020B0604030504040204" pitchFamily="34" charset="0"/>
              </a:rPr>
              <a:t>template&lt;class E, class K&gt;</a:t>
            </a:r>
          </a:p>
          <a:p>
            <a:pPr>
              <a:buClrTx/>
              <a:buFontTx/>
              <a:buNone/>
            </a:pPr>
            <a:r>
              <a:rPr lang="en-US" altLang="zh-CN" sz="1800" smtClean="0">
                <a:solidFill>
                  <a:srgbClr val="0000FF"/>
                </a:solidFill>
                <a:latin typeface="Tahoma" panose="020B0604030504040204" pitchFamily="34" charset="0"/>
              </a:rPr>
              <a:t>bool BSTree&lt;E,K&gt;::Search(const K&amp; k, E &amp;e) const</a:t>
            </a:r>
          </a:p>
          <a:p>
            <a:pPr>
              <a:buClrTx/>
              <a:buFontTx/>
              <a:buNone/>
            </a:pPr>
            <a:r>
              <a:rPr lang="en-US" altLang="zh-CN" sz="1800" smtClean="0">
                <a:solidFill>
                  <a:srgbClr val="0000FF"/>
                </a:solidFill>
                <a:latin typeface="Tahoma" panose="020B0604030504040204" pitchFamily="34" charset="0"/>
              </a:rPr>
              <a:t>{</a:t>
            </a:r>
            <a:endParaRPr lang="en-US" altLang="zh-CN" sz="1800" smtClean="0">
              <a:solidFill>
                <a:srgbClr val="008000"/>
              </a:solidFill>
              <a:latin typeface="Tahoma" panose="020B0604030504040204" pitchFamily="34" charset="0"/>
            </a:endParaRP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BinaryTreeNode&lt;E&gt; *p = root;</a:t>
            </a: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while (p) </a:t>
            </a:r>
            <a:r>
              <a:rPr lang="en-US" altLang="zh-CN" sz="1800" smtClean="0">
                <a:solidFill>
                  <a:srgbClr val="008000"/>
                </a:solidFill>
                <a:latin typeface="Tahoma" panose="020B0604030504040204" pitchFamily="34" charset="0"/>
              </a:rPr>
              <a:t>// examine p-&gt;data</a:t>
            </a: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if (k &lt; p-&gt;data) p = p-&gt;LeftChild;</a:t>
            </a:r>
          </a:p>
          <a:p>
            <a:pPr>
              <a:buClrTx/>
              <a:buFontTx/>
              <a:buNone/>
            </a:pPr>
            <a:r>
              <a:rPr lang="en-US" altLang="zh-CN" sz="1800" smtClean="0">
                <a:solidFill>
                  <a:srgbClr val="0000FF"/>
                </a:solidFill>
                <a:latin typeface="Tahoma" panose="020B0604030504040204" pitchFamily="34" charset="0"/>
              </a:rPr>
              <a:t>      else if (k &gt; p-&gt;data) p = p-&gt;RightChild;</a:t>
            </a:r>
          </a:p>
          <a:p>
            <a:pPr>
              <a:buClrTx/>
              <a:buFontTx/>
              <a:buNone/>
            </a:pPr>
            <a:r>
              <a:rPr lang="en-US" altLang="zh-CN" sz="1800" smtClean="0">
                <a:solidFill>
                  <a:srgbClr val="0000FF"/>
                </a:solidFill>
                <a:latin typeface="Tahoma" panose="020B0604030504040204" pitchFamily="34" charset="0"/>
              </a:rPr>
              <a:t>           else {</a:t>
            </a:r>
            <a:r>
              <a:rPr lang="en-US" altLang="zh-CN" sz="1800" smtClean="0">
                <a:solidFill>
                  <a:srgbClr val="008000"/>
                </a:solidFill>
                <a:latin typeface="Tahoma" panose="020B0604030504040204" pitchFamily="34" charset="0"/>
              </a:rPr>
              <a:t>// found element</a:t>
            </a: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e = p-&gt;data;</a:t>
            </a:r>
          </a:p>
          <a:p>
            <a:pPr>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return true;}</a:t>
            </a:r>
          </a:p>
          <a:p>
            <a:pPr>
              <a:buClrTx/>
              <a:buFontTx/>
              <a:buNone/>
            </a:pPr>
            <a:r>
              <a:rPr lang="en-US" altLang="zh-CN" sz="1800" smtClean="0">
                <a:solidFill>
                  <a:srgbClr val="0000FF"/>
                </a:solidFill>
                <a:latin typeface="Tahoma" panose="020B0604030504040204" pitchFamily="34" charset="0"/>
              </a:rPr>
              <a:t>   return false;</a:t>
            </a:r>
          </a:p>
          <a:p>
            <a:pPr>
              <a:buClrTx/>
              <a:buFontTx/>
              <a:buNone/>
            </a:pPr>
            <a:r>
              <a:rPr lang="en-US" altLang="zh-CN" sz="1800" smtClean="0">
                <a:solidFill>
                  <a:srgbClr val="0000FF"/>
                </a:solidFill>
                <a:latin typeface="Tahoma" panose="020B0604030504040204" pitchFamily="34" charset="0"/>
              </a:rPr>
              <a:t>}</a:t>
            </a:r>
            <a:endParaRPr lang="en-US" altLang="zh-CN" sz="1800" smtClean="0"/>
          </a:p>
        </p:txBody>
      </p:sp>
      <p:sp>
        <p:nvSpPr>
          <p:cNvPr id="368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F73251-40A0-4AE1-98CE-071BBC6A8F1D}" type="slidenum">
              <a:rPr lang="en-US" altLang="en-US">
                <a:solidFill>
                  <a:srgbClr val="4B4B4B"/>
                </a:solidFill>
              </a:rPr>
              <a:pPr eaLnBrk="1" hangingPunct="1"/>
              <a:t>15</a:t>
            </a:fld>
            <a:endParaRPr lang="en-US" altLang="en-US">
              <a:solidFill>
                <a:srgbClr val="4B4B4B"/>
              </a:solidFill>
            </a:endParaRPr>
          </a:p>
        </p:txBody>
      </p:sp>
      <p:sp>
        <p:nvSpPr>
          <p:cNvPr id="36868" name="Text Box 5"/>
          <p:cNvSpPr txBox="1">
            <a:spLocks noChangeArrowheads="1"/>
          </p:cNvSpPr>
          <p:nvPr/>
        </p:nvSpPr>
        <p:spPr bwMode="ltGray">
          <a:xfrm>
            <a:off x="6248400" y="3505200"/>
            <a:ext cx="2743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非常简单，从根节点开始，“小左大右”即可，直至找到关键字或到达空节点</a:t>
            </a:r>
          </a:p>
        </p:txBody>
      </p:sp>
      <p:sp>
        <p:nvSpPr>
          <p:cNvPr id="6" name="矩形 5"/>
          <p:cNvSpPr/>
          <p:nvPr/>
        </p:nvSpPr>
        <p:spPr>
          <a:xfrm>
            <a:off x="4033836" y="4864104"/>
            <a:ext cx="4434226" cy="101566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思考：索引二叉搜索树中</a:t>
            </a:r>
            <a:endPar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ndParaRPr>
          </a:p>
          <a:p>
            <a:pPr algn="ct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如何求第</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k</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元？</a:t>
            </a:r>
          </a:p>
        </p:txBody>
      </p:sp>
    </p:spTree>
    <p:extLst>
      <p:ext uri="{BB962C8B-B14F-4D97-AF65-F5344CB8AC3E}">
        <p14:creationId xmlns:p14="http://schemas.microsoft.com/office/powerpoint/2010/main" val="217560794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t>B+</a:t>
            </a:r>
            <a:r>
              <a:rPr lang="zh-CN" altLang="en-US" smtClean="0"/>
              <a:t>树插入示例</a:t>
            </a:r>
          </a:p>
        </p:txBody>
      </p:sp>
      <p:sp>
        <p:nvSpPr>
          <p:cNvPr id="66563" name="内容占位符 2"/>
          <p:cNvSpPr>
            <a:spLocks noGrp="1"/>
          </p:cNvSpPr>
          <p:nvPr>
            <p:ph idx="1"/>
          </p:nvPr>
        </p:nvSpPr>
        <p:spPr/>
        <p:txBody>
          <a:bodyPr/>
          <a:lstStyle/>
          <a:p>
            <a:r>
              <a:rPr lang="zh-CN" altLang="en-US" smtClean="0"/>
              <a:t>要求：连续插入十三个数，形成</a:t>
            </a:r>
            <a:r>
              <a:rPr lang="en-US" altLang="zh-CN" smtClean="0"/>
              <a:t>4</a:t>
            </a:r>
            <a:r>
              <a:rPr lang="zh-CN" altLang="en-US" smtClean="0"/>
              <a:t>阶</a:t>
            </a:r>
            <a:r>
              <a:rPr lang="en-US" altLang="zh-CN" smtClean="0"/>
              <a:t>B+</a:t>
            </a:r>
            <a:r>
              <a:rPr lang="zh-CN" altLang="en-US" smtClean="0"/>
              <a:t>树</a:t>
            </a:r>
            <a:r>
              <a:rPr lang="en-US" altLang="zh-CN" smtClean="0"/>
              <a:t>24,72,1,39,53,63,90,88,15,10,44,68,18</a:t>
            </a:r>
            <a:endParaRPr lang="zh-CN" altLang="en-US" smtClean="0"/>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094780-F68D-4E07-BD7F-F4E34F6BDE2A}" type="slidenum">
              <a:rPr lang="en-US" altLang="en-US">
                <a:solidFill>
                  <a:srgbClr val="4B4B4B"/>
                </a:solidFill>
              </a:rPr>
              <a:pPr eaLnBrk="1" hangingPunct="1"/>
              <a:t>150</a:t>
            </a:fld>
            <a:endParaRPr lang="en-US" altLang="en-US">
              <a:solidFill>
                <a:srgbClr val="4B4B4B"/>
              </a:solidFill>
            </a:endParaRPr>
          </a:p>
        </p:txBody>
      </p:sp>
      <p:sp>
        <p:nvSpPr>
          <p:cNvPr id="5" name="圆角矩形 4"/>
          <p:cNvSpPr/>
          <p:nvPr/>
        </p:nvSpPr>
        <p:spPr bwMode="auto">
          <a:xfrm>
            <a:off x="2778125" y="39671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1  24  39  72</a:t>
            </a:r>
            <a:endParaRPr lang="zh-CN" altLang="en-US" sz="1600" dirty="0">
              <a:solidFill>
                <a:schemeClr val="tx1"/>
              </a:solidFill>
            </a:endParaRPr>
          </a:p>
        </p:txBody>
      </p:sp>
      <p:cxnSp>
        <p:nvCxnSpPr>
          <p:cNvPr id="66566" name="直接箭头连接符 5"/>
          <p:cNvCxnSpPr>
            <a:cxnSpLocks noChangeShapeType="1"/>
          </p:cNvCxnSpPr>
          <p:nvPr/>
        </p:nvCxnSpPr>
        <p:spPr bwMode="auto">
          <a:xfrm>
            <a:off x="2598738" y="4146550"/>
            <a:ext cx="179387"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66567" name="TextBox 6"/>
          <p:cNvSpPr txBox="1">
            <a:spLocks noChangeArrowheads="1"/>
          </p:cNvSpPr>
          <p:nvPr/>
        </p:nvSpPr>
        <p:spPr bwMode="auto">
          <a:xfrm>
            <a:off x="1522413" y="3070225"/>
            <a:ext cx="3408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第</a:t>
            </a:r>
            <a:r>
              <a:rPr lang="en-US" altLang="zh-CN" b="1">
                <a:solidFill>
                  <a:srgbClr val="FF0000"/>
                </a:solidFill>
              </a:rPr>
              <a:t>1</a:t>
            </a:r>
            <a:r>
              <a:rPr lang="zh-CN" altLang="en-US" b="1">
                <a:solidFill>
                  <a:srgbClr val="FF0000"/>
                </a:solidFill>
              </a:rPr>
              <a:t>步：插入</a:t>
            </a:r>
            <a:r>
              <a:rPr lang="en-US" altLang="zh-CN" b="1">
                <a:solidFill>
                  <a:srgbClr val="FF0000"/>
                </a:solidFill>
              </a:rPr>
              <a:t>24,72,1,39</a:t>
            </a:r>
            <a:endParaRPr lang="zh-CN" altLang="en-US" b="1">
              <a:solidFill>
                <a:srgbClr val="FF0000"/>
              </a:solidFill>
            </a:endParaRPr>
          </a:p>
        </p:txBody>
      </p:sp>
    </p:spTree>
    <p:extLst>
      <p:ext uri="{BB962C8B-B14F-4D97-AF65-F5344CB8AC3E}">
        <p14:creationId xmlns:p14="http://schemas.microsoft.com/office/powerpoint/2010/main" val="213297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mtClean="0"/>
              <a:t>B+</a:t>
            </a:r>
            <a:r>
              <a:rPr lang="zh-CN" altLang="en-US" smtClean="0"/>
              <a:t>树插入示例</a:t>
            </a:r>
          </a:p>
        </p:txBody>
      </p:sp>
      <p:sp>
        <p:nvSpPr>
          <p:cNvPr id="67587" name="内容占位符 2"/>
          <p:cNvSpPr>
            <a:spLocks noGrp="1"/>
          </p:cNvSpPr>
          <p:nvPr>
            <p:ph idx="1"/>
          </p:nvPr>
        </p:nvSpPr>
        <p:spPr/>
        <p:txBody>
          <a:bodyPr/>
          <a:lstStyle/>
          <a:p>
            <a:r>
              <a:rPr lang="zh-CN" altLang="en-US" smtClean="0"/>
              <a:t>要求：连续插入十三个数，形成</a:t>
            </a:r>
            <a:r>
              <a:rPr lang="en-US" altLang="zh-CN" smtClean="0"/>
              <a:t>4</a:t>
            </a:r>
            <a:r>
              <a:rPr lang="zh-CN" altLang="en-US" smtClean="0"/>
              <a:t>阶</a:t>
            </a:r>
            <a:r>
              <a:rPr lang="en-US" altLang="zh-CN" smtClean="0"/>
              <a:t>B+</a:t>
            </a:r>
            <a:r>
              <a:rPr lang="zh-CN" altLang="en-US" smtClean="0"/>
              <a:t>树</a:t>
            </a:r>
            <a:r>
              <a:rPr lang="en-US" altLang="zh-CN" smtClean="0"/>
              <a:t>24,72,1,39,53,63,90,88,15,10,44,68,18</a:t>
            </a:r>
            <a:endParaRPr lang="zh-CN" altLang="en-US" smtClean="0"/>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C5D5A4-4347-4999-9859-81BF853B3997}" type="slidenum">
              <a:rPr lang="en-US" altLang="en-US">
                <a:solidFill>
                  <a:srgbClr val="4B4B4B"/>
                </a:solidFill>
              </a:rPr>
              <a:pPr eaLnBrk="1" hangingPunct="1"/>
              <a:t>151</a:t>
            </a:fld>
            <a:endParaRPr lang="en-US" altLang="en-US">
              <a:solidFill>
                <a:srgbClr val="4B4B4B"/>
              </a:solidFill>
            </a:endParaRPr>
          </a:p>
        </p:txBody>
      </p:sp>
      <p:sp>
        <p:nvSpPr>
          <p:cNvPr id="5" name="圆角矩形 4"/>
          <p:cNvSpPr/>
          <p:nvPr/>
        </p:nvSpPr>
        <p:spPr bwMode="auto">
          <a:xfrm>
            <a:off x="984250" y="39671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1  24  39  72</a:t>
            </a:r>
            <a:endParaRPr lang="zh-CN" altLang="en-US" sz="1600" dirty="0">
              <a:solidFill>
                <a:schemeClr val="tx1"/>
              </a:solidFill>
            </a:endParaRPr>
          </a:p>
        </p:txBody>
      </p:sp>
      <p:cxnSp>
        <p:nvCxnSpPr>
          <p:cNvPr id="67590" name="直接箭头连接符 5"/>
          <p:cNvCxnSpPr>
            <a:cxnSpLocks noChangeShapeType="1"/>
          </p:cNvCxnSpPr>
          <p:nvPr/>
        </p:nvCxnSpPr>
        <p:spPr bwMode="auto">
          <a:xfrm>
            <a:off x="804863" y="4146550"/>
            <a:ext cx="179387"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67591" name="TextBox 6"/>
          <p:cNvSpPr txBox="1">
            <a:spLocks noChangeArrowheads="1"/>
          </p:cNvSpPr>
          <p:nvPr/>
        </p:nvSpPr>
        <p:spPr bwMode="auto">
          <a:xfrm>
            <a:off x="3495675" y="2890838"/>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第</a:t>
            </a:r>
            <a:r>
              <a:rPr lang="en-US" altLang="zh-CN" b="1">
                <a:solidFill>
                  <a:srgbClr val="FF0000"/>
                </a:solidFill>
              </a:rPr>
              <a:t>2</a:t>
            </a:r>
            <a:r>
              <a:rPr lang="zh-CN" altLang="en-US" b="1">
                <a:solidFill>
                  <a:srgbClr val="FF0000"/>
                </a:solidFill>
              </a:rPr>
              <a:t>步：插入</a:t>
            </a:r>
            <a:r>
              <a:rPr lang="en-US" altLang="zh-CN" b="1">
                <a:solidFill>
                  <a:srgbClr val="FF0000"/>
                </a:solidFill>
              </a:rPr>
              <a:t>53</a:t>
            </a:r>
            <a:endParaRPr lang="zh-CN" altLang="en-US" b="1">
              <a:solidFill>
                <a:srgbClr val="FF0000"/>
              </a:solidFill>
            </a:endParaRPr>
          </a:p>
        </p:txBody>
      </p:sp>
      <p:sp>
        <p:nvSpPr>
          <p:cNvPr id="8" name="圆角矩形 7"/>
          <p:cNvSpPr/>
          <p:nvPr/>
        </p:nvSpPr>
        <p:spPr bwMode="auto">
          <a:xfrm>
            <a:off x="4033838" y="4864100"/>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1  24  39</a:t>
            </a:r>
            <a:endParaRPr lang="zh-CN" altLang="en-US" sz="1600" dirty="0">
              <a:solidFill>
                <a:schemeClr val="tx1"/>
              </a:solidFill>
            </a:endParaRPr>
          </a:p>
        </p:txBody>
      </p:sp>
      <p:cxnSp>
        <p:nvCxnSpPr>
          <p:cNvPr id="67593" name="直接箭头连接符 8"/>
          <p:cNvCxnSpPr>
            <a:cxnSpLocks noChangeShapeType="1"/>
          </p:cNvCxnSpPr>
          <p:nvPr/>
        </p:nvCxnSpPr>
        <p:spPr bwMode="auto">
          <a:xfrm>
            <a:off x="3854450" y="5043488"/>
            <a:ext cx="179388"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0" name="圆角矩形 9"/>
          <p:cNvSpPr/>
          <p:nvPr/>
        </p:nvSpPr>
        <p:spPr bwMode="auto">
          <a:xfrm>
            <a:off x="6545263" y="4864100"/>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53  72</a:t>
            </a:r>
            <a:endParaRPr lang="zh-CN" altLang="en-US" sz="1600" dirty="0">
              <a:solidFill>
                <a:schemeClr val="tx1"/>
              </a:solidFill>
            </a:endParaRPr>
          </a:p>
        </p:txBody>
      </p:sp>
      <p:cxnSp>
        <p:nvCxnSpPr>
          <p:cNvPr id="67595" name="直接箭头连接符 10"/>
          <p:cNvCxnSpPr>
            <a:cxnSpLocks noChangeShapeType="1"/>
            <a:stCxn id="8" idx="3"/>
          </p:cNvCxnSpPr>
          <p:nvPr/>
        </p:nvCxnSpPr>
        <p:spPr bwMode="auto">
          <a:xfrm>
            <a:off x="5648325" y="5043488"/>
            <a:ext cx="896938"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3" name="圆角矩形 12"/>
          <p:cNvSpPr/>
          <p:nvPr/>
        </p:nvSpPr>
        <p:spPr bwMode="auto">
          <a:xfrm>
            <a:off x="5289550" y="3608388"/>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39  72</a:t>
            </a:r>
            <a:endParaRPr lang="zh-CN" altLang="en-US" sz="1600" dirty="0">
              <a:solidFill>
                <a:schemeClr val="tx1"/>
              </a:solidFill>
            </a:endParaRPr>
          </a:p>
        </p:txBody>
      </p:sp>
      <p:cxnSp>
        <p:nvCxnSpPr>
          <p:cNvPr id="67597" name="直接连接符 15"/>
          <p:cNvCxnSpPr>
            <a:cxnSpLocks noChangeShapeType="1"/>
          </p:cNvCxnSpPr>
          <p:nvPr/>
        </p:nvCxnSpPr>
        <p:spPr bwMode="auto">
          <a:xfrm rot="5400000">
            <a:off x="4661694" y="4056857"/>
            <a:ext cx="896937"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7598" name="直接连接符 16"/>
          <p:cNvCxnSpPr>
            <a:cxnSpLocks noChangeShapeType="1"/>
          </p:cNvCxnSpPr>
          <p:nvPr/>
        </p:nvCxnSpPr>
        <p:spPr bwMode="auto">
          <a:xfrm>
            <a:off x="5827713" y="3967163"/>
            <a:ext cx="1076325" cy="89693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6950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mtClean="0"/>
              <a:t>B+</a:t>
            </a:r>
            <a:r>
              <a:rPr lang="zh-CN" altLang="en-US" smtClean="0"/>
              <a:t>树插入示例</a:t>
            </a:r>
          </a:p>
        </p:txBody>
      </p:sp>
      <p:sp>
        <p:nvSpPr>
          <p:cNvPr id="68611" name="内容占位符 2"/>
          <p:cNvSpPr>
            <a:spLocks noGrp="1"/>
          </p:cNvSpPr>
          <p:nvPr>
            <p:ph idx="1"/>
          </p:nvPr>
        </p:nvSpPr>
        <p:spPr/>
        <p:txBody>
          <a:bodyPr/>
          <a:lstStyle/>
          <a:p>
            <a:r>
              <a:rPr lang="zh-CN" altLang="en-US" smtClean="0"/>
              <a:t>要求：连续插入十三个数，形成</a:t>
            </a:r>
            <a:r>
              <a:rPr lang="en-US" altLang="zh-CN" smtClean="0"/>
              <a:t>4</a:t>
            </a:r>
            <a:r>
              <a:rPr lang="zh-CN" altLang="en-US" smtClean="0"/>
              <a:t>阶</a:t>
            </a:r>
            <a:r>
              <a:rPr lang="en-US" altLang="zh-CN" smtClean="0"/>
              <a:t>B+</a:t>
            </a:r>
            <a:r>
              <a:rPr lang="zh-CN" altLang="en-US" smtClean="0"/>
              <a:t>树</a:t>
            </a:r>
            <a:r>
              <a:rPr lang="en-US" altLang="zh-CN" smtClean="0"/>
              <a:t>24,72,1,39,53,63,90,88,15,10,44,68,18</a:t>
            </a:r>
            <a:endParaRPr lang="zh-CN" altLang="en-US" smtClean="0"/>
          </a:p>
        </p:txBody>
      </p:sp>
      <p:sp>
        <p:nvSpPr>
          <p:cNvPr id="686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199AEA-059F-4B9C-B531-56EB557F3858}" type="slidenum">
              <a:rPr lang="en-US" altLang="en-US">
                <a:solidFill>
                  <a:srgbClr val="4B4B4B"/>
                </a:solidFill>
              </a:rPr>
              <a:pPr eaLnBrk="1" hangingPunct="1"/>
              <a:t>152</a:t>
            </a:fld>
            <a:endParaRPr lang="en-US" altLang="en-US">
              <a:solidFill>
                <a:srgbClr val="4B4B4B"/>
              </a:solidFill>
            </a:endParaRPr>
          </a:p>
        </p:txBody>
      </p:sp>
      <p:sp>
        <p:nvSpPr>
          <p:cNvPr id="68613" name="TextBox 6"/>
          <p:cNvSpPr txBox="1">
            <a:spLocks noChangeArrowheads="1"/>
          </p:cNvSpPr>
          <p:nvPr/>
        </p:nvSpPr>
        <p:spPr bwMode="auto">
          <a:xfrm>
            <a:off x="3495675" y="2890838"/>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第</a:t>
            </a:r>
            <a:r>
              <a:rPr lang="en-US" altLang="zh-CN" b="1">
                <a:solidFill>
                  <a:srgbClr val="FF0000"/>
                </a:solidFill>
              </a:rPr>
              <a:t>3</a:t>
            </a:r>
            <a:r>
              <a:rPr lang="zh-CN" altLang="en-US" b="1">
                <a:solidFill>
                  <a:srgbClr val="FF0000"/>
                </a:solidFill>
              </a:rPr>
              <a:t>步：插入</a:t>
            </a:r>
            <a:r>
              <a:rPr lang="en-US" altLang="zh-CN" b="1">
                <a:solidFill>
                  <a:srgbClr val="FF0000"/>
                </a:solidFill>
              </a:rPr>
              <a:t>63,90,88,15</a:t>
            </a:r>
            <a:endParaRPr lang="zh-CN" altLang="en-US" b="1">
              <a:solidFill>
                <a:srgbClr val="FF0000"/>
              </a:solidFill>
            </a:endParaRPr>
          </a:p>
        </p:txBody>
      </p:sp>
      <p:sp>
        <p:nvSpPr>
          <p:cNvPr id="8" name="圆角矩形 7"/>
          <p:cNvSpPr/>
          <p:nvPr/>
        </p:nvSpPr>
        <p:spPr bwMode="auto">
          <a:xfrm>
            <a:off x="266700" y="39671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1  24  39</a:t>
            </a:r>
            <a:endParaRPr lang="zh-CN" altLang="en-US" sz="1600" dirty="0">
              <a:solidFill>
                <a:schemeClr val="tx1"/>
              </a:solidFill>
            </a:endParaRPr>
          </a:p>
        </p:txBody>
      </p:sp>
      <p:cxnSp>
        <p:nvCxnSpPr>
          <p:cNvPr id="68615" name="直接箭头连接符 8"/>
          <p:cNvCxnSpPr>
            <a:cxnSpLocks noChangeShapeType="1"/>
          </p:cNvCxnSpPr>
          <p:nvPr/>
        </p:nvCxnSpPr>
        <p:spPr bwMode="auto">
          <a:xfrm>
            <a:off x="87313" y="4146550"/>
            <a:ext cx="179387"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0" name="圆角矩形 9"/>
          <p:cNvSpPr/>
          <p:nvPr/>
        </p:nvSpPr>
        <p:spPr bwMode="auto">
          <a:xfrm>
            <a:off x="2778125" y="39671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53  72</a:t>
            </a:r>
            <a:endParaRPr lang="zh-CN" altLang="en-US" sz="1600" dirty="0">
              <a:solidFill>
                <a:schemeClr val="tx1"/>
              </a:solidFill>
            </a:endParaRPr>
          </a:p>
        </p:txBody>
      </p:sp>
      <p:cxnSp>
        <p:nvCxnSpPr>
          <p:cNvPr id="68617" name="直接箭头连接符 10"/>
          <p:cNvCxnSpPr>
            <a:cxnSpLocks noChangeShapeType="1"/>
            <a:stCxn id="8" idx="3"/>
          </p:cNvCxnSpPr>
          <p:nvPr/>
        </p:nvCxnSpPr>
        <p:spPr bwMode="auto">
          <a:xfrm>
            <a:off x="1881188" y="4146550"/>
            <a:ext cx="896937"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3" name="圆角矩形 12"/>
          <p:cNvSpPr/>
          <p:nvPr/>
        </p:nvSpPr>
        <p:spPr bwMode="auto">
          <a:xfrm>
            <a:off x="1522413" y="2711450"/>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39  72</a:t>
            </a:r>
            <a:endParaRPr lang="zh-CN" altLang="en-US" sz="1600" dirty="0">
              <a:solidFill>
                <a:schemeClr val="tx1"/>
              </a:solidFill>
            </a:endParaRPr>
          </a:p>
        </p:txBody>
      </p:sp>
      <p:cxnSp>
        <p:nvCxnSpPr>
          <p:cNvPr id="68619" name="直接连接符 15"/>
          <p:cNvCxnSpPr>
            <a:cxnSpLocks noChangeShapeType="1"/>
          </p:cNvCxnSpPr>
          <p:nvPr/>
        </p:nvCxnSpPr>
        <p:spPr bwMode="auto">
          <a:xfrm rot="5400000">
            <a:off x="894556" y="3159919"/>
            <a:ext cx="896938"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8620" name="直接连接符 16"/>
          <p:cNvCxnSpPr>
            <a:cxnSpLocks noChangeShapeType="1"/>
          </p:cNvCxnSpPr>
          <p:nvPr/>
        </p:nvCxnSpPr>
        <p:spPr bwMode="auto">
          <a:xfrm>
            <a:off x="2060575" y="3070225"/>
            <a:ext cx="1076325" cy="89693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15" name="圆角矩形 14"/>
          <p:cNvSpPr/>
          <p:nvPr/>
        </p:nvSpPr>
        <p:spPr bwMode="auto">
          <a:xfrm>
            <a:off x="4033838" y="4864100"/>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1  15  24  39</a:t>
            </a:r>
            <a:endParaRPr lang="zh-CN" altLang="en-US" sz="1600" dirty="0">
              <a:solidFill>
                <a:schemeClr val="tx1"/>
              </a:solidFill>
            </a:endParaRPr>
          </a:p>
        </p:txBody>
      </p:sp>
      <p:cxnSp>
        <p:nvCxnSpPr>
          <p:cNvPr id="68622" name="直接箭头连接符 17"/>
          <p:cNvCxnSpPr>
            <a:cxnSpLocks noChangeShapeType="1"/>
          </p:cNvCxnSpPr>
          <p:nvPr/>
        </p:nvCxnSpPr>
        <p:spPr bwMode="auto">
          <a:xfrm>
            <a:off x="3854450" y="5043488"/>
            <a:ext cx="179388"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9" name="圆角矩形 18"/>
          <p:cNvSpPr/>
          <p:nvPr/>
        </p:nvSpPr>
        <p:spPr bwMode="auto">
          <a:xfrm>
            <a:off x="5827713" y="4864100"/>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53  63  72</a:t>
            </a:r>
            <a:endParaRPr lang="zh-CN" altLang="en-US" sz="1600" dirty="0">
              <a:solidFill>
                <a:schemeClr val="tx1"/>
              </a:solidFill>
            </a:endParaRPr>
          </a:p>
        </p:txBody>
      </p:sp>
      <p:cxnSp>
        <p:nvCxnSpPr>
          <p:cNvPr id="68624" name="直接箭头连接符 19"/>
          <p:cNvCxnSpPr>
            <a:cxnSpLocks noChangeShapeType="1"/>
            <a:stCxn id="15" idx="3"/>
            <a:endCxn id="19" idx="1"/>
          </p:cNvCxnSpPr>
          <p:nvPr/>
        </p:nvCxnSpPr>
        <p:spPr bwMode="auto">
          <a:xfrm>
            <a:off x="5648325" y="5043488"/>
            <a:ext cx="179388"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1" name="圆角矩形 20"/>
          <p:cNvSpPr/>
          <p:nvPr/>
        </p:nvSpPr>
        <p:spPr bwMode="auto">
          <a:xfrm>
            <a:off x="5289550" y="3608388"/>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39  72  90</a:t>
            </a:r>
            <a:endParaRPr lang="zh-CN" altLang="en-US" sz="1600" dirty="0">
              <a:solidFill>
                <a:schemeClr val="tx1"/>
              </a:solidFill>
            </a:endParaRPr>
          </a:p>
        </p:txBody>
      </p:sp>
      <p:cxnSp>
        <p:nvCxnSpPr>
          <p:cNvPr id="68626" name="直接连接符 21"/>
          <p:cNvCxnSpPr>
            <a:cxnSpLocks noChangeShapeType="1"/>
          </p:cNvCxnSpPr>
          <p:nvPr/>
        </p:nvCxnSpPr>
        <p:spPr bwMode="auto">
          <a:xfrm rot="5400000">
            <a:off x="4841082" y="4236244"/>
            <a:ext cx="89693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8627" name="直接连接符 22"/>
          <p:cNvCxnSpPr>
            <a:cxnSpLocks noChangeShapeType="1"/>
          </p:cNvCxnSpPr>
          <p:nvPr/>
        </p:nvCxnSpPr>
        <p:spPr bwMode="auto">
          <a:xfrm rot="16200000" flipH="1">
            <a:off x="5738019" y="4056857"/>
            <a:ext cx="896937"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0" name="圆角矩形 29"/>
          <p:cNvSpPr/>
          <p:nvPr/>
        </p:nvSpPr>
        <p:spPr bwMode="auto">
          <a:xfrm>
            <a:off x="7262813" y="4864100"/>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68629" name="直接连接符 30"/>
          <p:cNvCxnSpPr>
            <a:cxnSpLocks noChangeShapeType="1"/>
            <a:stCxn id="21" idx="2"/>
          </p:cNvCxnSpPr>
          <p:nvPr/>
        </p:nvCxnSpPr>
        <p:spPr bwMode="auto">
          <a:xfrm rot="16200000" flipH="1">
            <a:off x="6411119" y="3653632"/>
            <a:ext cx="896937" cy="1524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8630" name="直接箭头连接符 33"/>
          <p:cNvCxnSpPr>
            <a:cxnSpLocks noChangeShapeType="1"/>
          </p:cNvCxnSpPr>
          <p:nvPr/>
        </p:nvCxnSpPr>
        <p:spPr bwMode="auto">
          <a:xfrm>
            <a:off x="7083425" y="5043488"/>
            <a:ext cx="179388"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3357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t>B+</a:t>
            </a:r>
            <a:r>
              <a:rPr lang="zh-CN" altLang="en-US" smtClean="0"/>
              <a:t>树插入示例</a:t>
            </a:r>
          </a:p>
        </p:txBody>
      </p:sp>
      <p:sp>
        <p:nvSpPr>
          <p:cNvPr id="69635" name="内容占位符 2"/>
          <p:cNvSpPr>
            <a:spLocks noGrp="1"/>
          </p:cNvSpPr>
          <p:nvPr>
            <p:ph idx="1"/>
          </p:nvPr>
        </p:nvSpPr>
        <p:spPr/>
        <p:txBody>
          <a:bodyPr/>
          <a:lstStyle/>
          <a:p>
            <a:r>
              <a:rPr lang="zh-CN" altLang="en-US" smtClean="0"/>
              <a:t>要求：连续插入十三个数，形成</a:t>
            </a:r>
            <a:r>
              <a:rPr lang="en-US" altLang="zh-CN" smtClean="0"/>
              <a:t>4</a:t>
            </a:r>
            <a:r>
              <a:rPr lang="zh-CN" altLang="en-US" smtClean="0"/>
              <a:t>阶</a:t>
            </a:r>
            <a:r>
              <a:rPr lang="en-US" altLang="zh-CN" smtClean="0"/>
              <a:t>B+</a:t>
            </a:r>
            <a:r>
              <a:rPr lang="zh-CN" altLang="en-US" smtClean="0"/>
              <a:t>树</a:t>
            </a:r>
            <a:r>
              <a:rPr lang="en-US" altLang="zh-CN" smtClean="0"/>
              <a:t>24,72,1,39,53,63,90,88,15,10,44,68,18</a:t>
            </a:r>
            <a:endParaRPr lang="zh-CN" altLang="en-US" smtClean="0"/>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C19144-B091-4C97-81BA-9325C42A62FB}" type="slidenum">
              <a:rPr lang="en-US" altLang="en-US">
                <a:solidFill>
                  <a:srgbClr val="4B4B4B"/>
                </a:solidFill>
              </a:rPr>
              <a:pPr eaLnBrk="1" hangingPunct="1"/>
              <a:t>153</a:t>
            </a:fld>
            <a:endParaRPr lang="en-US" altLang="en-US">
              <a:solidFill>
                <a:srgbClr val="4B4B4B"/>
              </a:solidFill>
            </a:endParaRPr>
          </a:p>
        </p:txBody>
      </p:sp>
      <p:sp>
        <p:nvSpPr>
          <p:cNvPr id="69637" name="TextBox 6"/>
          <p:cNvSpPr txBox="1">
            <a:spLocks noChangeArrowheads="1"/>
          </p:cNvSpPr>
          <p:nvPr/>
        </p:nvSpPr>
        <p:spPr bwMode="auto">
          <a:xfrm>
            <a:off x="3495675" y="2890838"/>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第</a:t>
            </a:r>
            <a:r>
              <a:rPr lang="en-US" altLang="zh-CN" b="1">
                <a:solidFill>
                  <a:srgbClr val="FF0000"/>
                </a:solidFill>
              </a:rPr>
              <a:t>4</a:t>
            </a:r>
            <a:r>
              <a:rPr lang="zh-CN" altLang="en-US" b="1">
                <a:solidFill>
                  <a:srgbClr val="FF0000"/>
                </a:solidFill>
              </a:rPr>
              <a:t>步：插入</a:t>
            </a:r>
            <a:r>
              <a:rPr lang="en-US" altLang="zh-CN" b="1">
                <a:solidFill>
                  <a:srgbClr val="FF0000"/>
                </a:solidFill>
              </a:rPr>
              <a:t>10,44</a:t>
            </a:r>
            <a:endParaRPr lang="zh-CN" altLang="en-US" b="1">
              <a:solidFill>
                <a:srgbClr val="FF0000"/>
              </a:solidFill>
            </a:endParaRPr>
          </a:p>
        </p:txBody>
      </p:sp>
      <p:sp>
        <p:nvSpPr>
          <p:cNvPr id="15" name="圆角矩形 14"/>
          <p:cNvSpPr/>
          <p:nvPr/>
        </p:nvSpPr>
        <p:spPr bwMode="auto">
          <a:xfrm>
            <a:off x="179388" y="3787775"/>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1  15  24  39</a:t>
            </a:r>
            <a:endParaRPr lang="zh-CN" altLang="en-US" sz="1600" dirty="0">
              <a:solidFill>
                <a:schemeClr val="tx1"/>
              </a:solidFill>
            </a:endParaRPr>
          </a:p>
        </p:txBody>
      </p:sp>
      <p:cxnSp>
        <p:nvCxnSpPr>
          <p:cNvPr id="69639" name="直接箭头连接符 17"/>
          <p:cNvCxnSpPr>
            <a:cxnSpLocks noChangeShapeType="1"/>
          </p:cNvCxnSpPr>
          <p:nvPr/>
        </p:nvCxnSpPr>
        <p:spPr bwMode="auto">
          <a:xfrm>
            <a:off x="0" y="3967163"/>
            <a:ext cx="179388"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9" name="圆角矩形 18"/>
          <p:cNvSpPr/>
          <p:nvPr/>
        </p:nvSpPr>
        <p:spPr bwMode="auto">
          <a:xfrm>
            <a:off x="1973263" y="3787775"/>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53  63  72</a:t>
            </a:r>
            <a:endParaRPr lang="zh-CN" altLang="en-US" sz="1600" dirty="0">
              <a:solidFill>
                <a:schemeClr val="tx1"/>
              </a:solidFill>
            </a:endParaRPr>
          </a:p>
        </p:txBody>
      </p:sp>
      <p:cxnSp>
        <p:nvCxnSpPr>
          <p:cNvPr id="69641" name="直接箭头连接符 19"/>
          <p:cNvCxnSpPr>
            <a:cxnSpLocks noChangeShapeType="1"/>
            <a:stCxn id="15" idx="3"/>
            <a:endCxn id="19" idx="1"/>
          </p:cNvCxnSpPr>
          <p:nvPr/>
        </p:nvCxnSpPr>
        <p:spPr bwMode="auto">
          <a:xfrm>
            <a:off x="1793875" y="3967163"/>
            <a:ext cx="179388"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1" name="圆角矩形 20"/>
          <p:cNvSpPr/>
          <p:nvPr/>
        </p:nvSpPr>
        <p:spPr bwMode="auto">
          <a:xfrm>
            <a:off x="1435100"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39  72  90</a:t>
            </a:r>
            <a:endParaRPr lang="zh-CN" altLang="en-US" sz="1600" dirty="0">
              <a:solidFill>
                <a:schemeClr val="tx1"/>
              </a:solidFill>
            </a:endParaRPr>
          </a:p>
        </p:txBody>
      </p:sp>
      <p:cxnSp>
        <p:nvCxnSpPr>
          <p:cNvPr id="69643" name="直接连接符 21"/>
          <p:cNvCxnSpPr>
            <a:cxnSpLocks noChangeShapeType="1"/>
          </p:cNvCxnSpPr>
          <p:nvPr/>
        </p:nvCxnSpPr>
        <p:spPr bwMode="auto">
          <a:xfrm rot="5400000">
            <a:off x="986632" y="3159919"/>
            <a:ext cx="89693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9644" name="直接连接符 22"/>
          <p:cNvCxnSpPr>
            <a:cxnSpLocks noChangeShapeType="1"/>
          </p:cNvCxnSpPr>
          <p:nvPr/>
        </p:nvCxnSpPr>
        <p:spPr bwMode="auto">
          <a:xfrm rot="16200000" flipH="1">
            <a:off x="1883569" y="2980532"/>
            <a:ext cx="896937"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0" name="圆角矩形 29"/>
          <p:cNvSpPr/>
          <p:nvPr/>
        </p:nvSpPr>
        <p:spPr bwMode="auto">
          <a:xfrm>
            <a:off x="3408363" y="3787775"/>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69646" name="直接连接符 30"/>
          <p:cNvCxnSpPr>
            <a:cxnSpLocks noChangeShapeType="1"/>
            <a:stCxn id="21" idx="2"/>
          </p:cNvCxnSpPr>
          <p:nvPr/>
        </p:nvCxnSpPr>
        <p:spPr bwMode="auto">
          <a:xfrm rot="16200000" flipH="1">
            <a:off x="2556669" y="2577307"/>
            <a:ext cx="896937" cy="1524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9647" name="直接箭头连接符 23"/>
          <p:cNvCxnSpPr>
            <a:cxnSpLocks noChangeShapeType="1"/>
            <a:stCxn id="19" idx="3"/>
            <a:endCxn id="30" idx="1"/>
          </p:cNvCxnSpPr>
          <p:nvPr/>
        </p:nvCxnSpPr>
        <p:spPr bwMode="auto">
          <a:xfrm>
            <a:off x="3228975" y="3967163"/>
            <a:ext cx="179388" cy="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7" name="圆角矩形 26"/>
          <p:cNvSpPr/>
          <p:nvPr/>
        </p:nvSpPr>
        <p:spPr bwMode="auto">
          <a:xfrm>
            <a:off x="5110163" y="5761038"/>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24  39</a:t>
            </a:r>
            <a:endParaRPr lang="zh-CN" altLang="en-US" sz="1600" dirty="0">
              <a:solidFill>
                <a:schemeClr val="tx1"/>
              </a:solidFill>
            </a:endParaRPr>
          </a:p>
        </p:txBody>
      </p:sp>
      <p:cxnSp>
        <p:nvCxnSpPr>
          <p:cNvPr id="69649" name="直接箭头连接符 27"/>
          <p:cNvCxnSpPr>
            <a:cxnSpLocks noChangeShapeType="1"/>
          </p:cNvCxnSpPr>
          <p:nvPr/>
        </p:nvCxnSpPr>
        <p:spPr bwMode="auto">
          <a:xfrm>
            <a:off x="4930775" y="5940425"/>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9" name="圆角矩形 28"/>
          <p:cNvSpPr/>
          <p:nvPr/>
        </p:nvSpPr>
        <p:spPr bwMode="auto">
          <a:xfrm>
            <a:off x="6186488" y="5761038"/>
            <a:ext cx="1435100"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44 53  63  72</a:t>
            </a:r>
            <a:endParaRPr lang="zh-CN" altLang="en-US" sz="1600" dirty="0">
              <a:solidFill>
                <a:schemeClr val="tx1"/>
              </a:solidFill>
            </a:endParaRPr>
          </a:p>
        </p:txBody>
      </p:sp>
      <p:cxnSp>
        <p:nvCxnSpPr>
          <p:cNvPr id="69651" name="直接箭头连接符 31"/>
          <p:cNvCxnSpPr>
            <a:cxnSpLocks noChangeShapeType="1"/>
            <a:stCxn id="27" idx="3"/>
            <a:endCxn id="29" idx="1"/>
          </p:cNvCxnSpPr>
          <p:nvPr/>
        </p:nvCxnSpPr>
        <p:spPr bwMode="auto">
          <a:xfrm>
            <a:off x="6007100" y="5940425"/>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33" name="圆角矩形 32"/>
          <p:cNvSpPr/>
          <p:nvPr/>
        </p:nvSpPr>
        <p:spPr bwMode="auto">
          <a:xfrm>
            <a:off x="5468938" y="4505325"/>
            <a:ext cx="161448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15  39  72  90</a:t>
            </a:r>
            <a:endParaRPr lang="zh-CN" altLang="en-US" sz="1600" dirty="0">
              <a:solidFill>
                <a:schemeClr val="tx1"/>
              </a:solidFill>
            </a:endParaRPr>
          </a:p>
        </p:txBody>
      </p:sp>
      <p:cxnSp>
        <p:nvCxnSpPr>
          <p:cNvPr id="69653" name="直接连接符 33"/>
          <p:cNvCxnSpPr>
            <a:cxnSpLocks noChangeShapeType="1"/>
          </p:cNvCxnSpPr>
          <p:nvPr/>
        </p:nvCxnSpPr>
        <p:spPr bwMode="auto">
          <a:xfrm rot="5400000">
            <a:off x="5379244" y="5133181"/>
            <a:ext cx="89693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9654" name="直接连接符 34"/>
          <p:cNvCxnSpPr>
            <a:cxnSpLocks noChangeShapeType="1"/>
          </p:cNvCxnSpPr>
          <p:nvPr/>
        </p:nvCxnSpPr>
        <p:spPr bwMode="auto">
          <a:xfrm rot="16200000" flipH="1">
            <a:off x="6276181" y="4953794"/>
            <a:ext cx="896938"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7800975" y="5761038"/>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69656" name="直接连接符 36"/>
          <p:cNvCxnSpPr>
            <a:cxnSpLocks noChangeShapeType="1"/>
          </p:cNvCxnSpPr>
          <p:nvPr/>
        </p:nvCxnSpPr>
        <p:spPr bwMode="auto">
          <a:xfrm>
            <a:off x="6724650" y="4864100"/>
            <a:ext cx="1435100" cy="89693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69657" name="直接箭头连接符 37"/>
          <p:cNvCxnSpPr>
            <a:cxnSpLocks noChangeShapeType="1"/>
            <a:stCxn id="29" idx="3"/>
            <a:endCxn id="36" idx="1"/>
          </p:cNvCxnSpPr>
          <p:nvPr/>
        </p:nvCxnSpPr>
        <p:spPr bwMode="auto">
          <a:xfrm>
            <a:off x="7621588" y="5940425"/>
            <a:ext cx="179387" cy="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6" name="圆角矩形 45"/>
          <p:cNvSpPr/>
          <p:nvPr/>
        </p:nvSpPr>
        <p:spPr bwMode="auto">
          <a:xfrm>
            <a:off x="3675063" y="5761038"/>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1  10  15</a:t>
            </a:r>
            <a:endParaRPr lang="zh-CN" altLang="en-US" sz="1600" dirty="0">
              <a:solidFill>
                <a:schemeClr val="tx1"/>
              </a:solidFill>
            </a:endParaRPr>
          </a:p>
        </p:txBody>
      </p:sp>
      <p:cxnSp>
        <p:nvCxnSpPr>
          <p:cNvPr id="69659" name="直接箭头连接符 46"/>
          <p:cNvCxnSpPr>
            <a:cxnSpLocks noChangeShapeType="1"/>
          </p:cNvCxnSpPr>
          <p:nvPr/>
        </p:nvCxnSpPr>
        <p:spPr bwMode="auto">
          <a:xfrm>
            <a:off x="3495675" y="5940425"/>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69660" name="直接连接符 47"/>
          <p:cNvCxnSpPr>
            <a:cxnSpLocks noChangeShapeType="1"/>
          </p:cNvCxnSpPr>
          <p:nvPr/>
        </p:nvCxnSpPr>
        <p:spPr bwMode="auto">
          <a:xfrm rot="10800000" flipV="1">
            <a:off x="4392613" y="4864100"/>
            <a:ext cx="1255712" cy="89693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3841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B+</a:t>
            </a:r>
            <a:r>
              <a:rPr lang="zh-CN" altLang="en-US" smtClean="0"/>
              <a:t>树插入示例</a:t>
            </a:r>
          </a:p>
        </p:txBody>
      </p:sp>
      <p:sp>
        <p:nvSpPr>
          <p:cNvPr id="70659" name="内容占位符 2"/>
          <p:cNvSpPr>
            <a:spLocks noGrp="1"/>
          </p:cNvSpPr>
          <p:nvPr>
            <p:ph idx="1"/>
          </p:nvPr>
        </p:nvSpPr>
        <p:spPr>
          <a:xfrm>
            <a:off x="628650" y="1589088"/>
            <a:ext cx="7886700" cy="4351338"/>
          </a:xfrm>
        </p:spPr>
        <p:txBody>
          <a:bodyPr/>
          <a:lstStyle/>
          <a:p>
            <a:r>
              <a:rPr lang="zh-CN" altLang="en-US" dirty="0" smtClean="0"/>
              <a:t>要求：连续插入十三个数，形成</a:t>
            </a:r>
            <a:r>
              <a:rPr lang="en-US" altLang="zh-CN" dirty="0" smtClean="0"/>
              <a:t>4</a:t>
            </a:r>
            <a:r>
              <a:rPr lang="zh-CN" altLang="en-US" dirty="0" smtClean="0"/>
              <a:t>阶</a:t>
            </a:r>
            <a:r>
              <a:rPr lang="en-US" altLang="zh-CN" dirty="0" smtClean="0"/>
              <a:t>B+</a:t>
            </a:r>
            <a:r>
              <a:rPr lang="zh-CN" altLang="en-US" dirty="0" smtClean="0"/>
              <a:t>树</a:t>
            </a:r>
            <a:r>
              <a:rPr lang="en-US" altLang="zh-CN" dirty="0" smtClean="0"/>
              <a:t>24,72,1,39,53,63,90,88,15,10,44,68,18</a:t>
            </a:r>
            <a:endParaRPr lang="zh-CN" altLang="en-US" dirty="0" smtClean="0"/>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90BD4C-CB35-43B9-B27E-045CB04931C3}" type="slidenum">
              <a:rPr lang="en-US" altLang="en-US">
                <a:solidFill>
                  <a:srgbClr val="4B4B4B"/>
                </a:solidFill>
              </a:rPr>
              <a:pPr eaLnBrk="1" hangingPunct="1"/>
              <a:t>154</a:t>
            </a:fld>
            <a:endParaRPr lang="en-US" altLang="en-US">
              <a:solidFill>
                <a:srgbClr val="4B4B4B"/>
              </a:solidFill>
            </a:endParaRPr>
          </a:p>
        </p:txBody>
      </p:sp>
      <p:sp>
        <p:nvSpPr>
          <p:cNvPr id="70661" name="TextBox 6"/>
          <p:cNvSpPr txBox="1">
            <a:spLocks noChangeArrowheads="1"/>
          </p:cNvSpPr>
          <p:nvPr/>
        </p:nvSpPr>
        <p:spPr bwMode="auto">
          <a:xfrm>
            <a:off x="4346383" y="2767014"/>
            <a:ext cx="340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rPr>
              <a:t>第</a:t>
            </a:r>
            <a:r>
              <a:rPr lang="en-US" altLang="zh-CN" b="1" dirty="0">
                <a:solidFill>
                  <a:srgbClr val="FF0000"/>
                </a:solidFill>
              </a:rPr>
              <a:t>5</a:t>
            </a:r>
            <a:r>
              <a:rPr lang="zh-CN" altLang="en-US" b="1" dirty="0">
                <a:solidFill>
                  <a:srgbClr val="FF0000"/>
                </a:solidFill>
              </a:rPr>
              <a:t>步：插入</a:t>
            </a:r>
            <a:r>
              <a:rPr lang="en-US" altLang="zh-CN" b="1" dirty="0">
                <a:solidFill>
                  <a:srgbClr val="FF0000"/>
                </a:solidFill>
              </a:rPr>
              <a:t>68,18</a:t>
            </a:r>
            <a:endParaRPr lang="zh-CN" altLang="en-US" b="1" dirty="0">
              <a:solidFill>
                <a:srgbClr val="FF0000"/>
              </a:solidFill>
            </a:endParaRPr>
          </a:p>
        </p:txBody>
      </p:sp>
      <p:sp>
        <p:nvSpPr>
          <p:cNvPr id="27" name="圆角矩形 26"/>
          <p:cNvSpPr/>
          <p:nvPr/>
        </p:nvSpPr>
        <p:spPr bwMode="auto">
          <a:xfrm>
            <a:off x="1701800" y="3787775"/>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24  39</a:t>
            </a:r>
            <a:endParaRPr lang="zh-CN" altLang="en-US" sz="1600" dirty="0">
              <a:solidFill>
                <a:schemeClr val="tx1"/>
              </a:solidFill>
            </a:endParaRPr>
          </a:p>
        </p:txBody>
      </p:sp>
      <p:cxnSp>
        <p:nvCxnSpPr>
          <p:cNvPr id="70663" name="直接箭头连接符 27"/>
          <p:cNvCxnSpPr>
            <a:cxnSpLocks noChangeShapeType="1"/>
          </p:cNvCxnSpPr>
          <p:nvPr/>
        </p:nvCxnSpPr>
        <p:spPr bwMode="auto">
          <a:xfrm>
            <a:off x="1522413" y="3967163"/>
            <a:ext cx="179387"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9" name="圆角矩形 28"/>
          <p:cNvSpPr/>
          <p:nvPr/>
        </p:nvSpPr>
        <p:spPr bwMode="auto">
          <a:xfrm>
            <a:off x="2778125" y="3787775"/>
            <a:ext cx="1435100"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44 53  63  72</a:t>
            </a:r>
            <a:endParaRPr lang="zh-CN" altLang="en-US" sz="1600" dirty="0">
              <a:solidFill>
                <a:schemeClr val="tx1"/>
              </a:solidFill>
            </a:endParaRPr>
          </a:p>
        </p:txBody>
      </p:sp>
      <p:cxnSp>
        <p:nvCxnSpPr>
          <p:cNvPr id="70665" name="直接箭头连接符 31"/>
          <p:cNvCxnSpPr>
            <a:cxnSpLocks noChangeShapeType="1"/>
            <a:stCxn id="27" idx="3"/>
            <a:endCxn id="29" idx="1"/>
          </p:cNvCxnSpPr>
          <p:nvPr/>
        </p:nvCxnSpPr>
        <p:spPr bwMode="auto">
          <a:xfrm>
            <a:off x="2598738" y="3967163"/>
            <a:ext cx="179387"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33" name="圆角矩形 32"/>
          <p:cNvSpPr/>
          <p:nvPr/>
        </p:nvSpPr>
        <p:spPr bwMode="auto">
          <a:xfrm>
            <a:off x="2060575" y="2532063"/>
            <a:ext cx="161448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15  39  72  90</a:t>
            </a:r>
            <a:endParaRPr lang="zh-CN" altLang="en-US" sz="1600" dirty="0">
              <a:solidFill>
                <a:schemeClr val="tx1"/>
              </a:solidFill>
            </a:endParaRPr>
          </a:p>
        </p:txBody>
      </p:sp>
      <p:cxnSp>
        <p:nvCxnSpPr>
          <p:cNvPr id="70667" name="直接连接符 33"/>
          <p:cNvCxnSpPr>
            <a:cxnSpLocks noChangeShapeType="1"/>
          </p:cNvCxnSpPr>
          <p:nvPr/>
        </p:nvCxnSpPr>
        <p:spPr bwMode="auto">
          <a:xfrm rot="5400000">
            <a:off x="1970882" y="3159919"/>
            <a:ext cx="89693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68" name="直接连接符 34"/>
          <p:cNvCxnSpPr>
            <a:cxnSpLocks noChangeShapeType="1"/>
          </p:cNvCxnSpPr>
          <p:nvPr/>
        </p:nvCxnSpPr>
        <p:spPr bwMode="auto">
          <a:xfrm rot="16200000" flipH="1">
            <a:off x="2867819" y="2980532"/>
            <a:ext cx="896937"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4392613" y="3787775"/>
            <a:ext cx="896937"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70670" name="直接连接符 36"/>
          <p:cNvCxnSpPr>
            <a:cxnSpLocks noChangeShapeType="1"/>
          </p:cNvCxnSpPr>
          <p:nvPr/>
        </p:nvCxnSpPr>
        <p:spPr bwMode="auto">
          <a:xfrm>
            <a:off x="3316288" y="2890838"/>
            <a:ext cx="1435100" cy="89693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71" name="直接箭头连接符 37"/>
          <p:cNvCxnSpPr>
            <a:cxnSpLocks noChangeShapeType="1"/>
            <a:stCxn id="29" idx="3"/>
            <a:endCxn id="36" idx="1"/>
          </p:cNvCxnSpPr>
          <p:nvPr/>
        </p:nvCxnSpPr>
        <p:spPr bwMode="auto">
          <a:xfrm>
            <a:off x="4213225" y="3967163"/>
            <a:ext cx="179388" cy="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6" name="圆角矩形 45"/>
          <p:cNvSpPr/>
          <p:nvPr/>
        </p:nvSpPr>
        <p:spPr bwMode="auto">
          <a:xfrm>
            <a:off x="266700" y="3787775"/>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1  10  15</a:t>
            </a:r>
            <a:endParaRPr lang="zh-CN" altLang="en-US" sz="1600" dirty="0">
              <a:solidFill>
                <a:schemeClr val="tx1"/>
              </a:solidFill>
            </a:endParaRPr>
          </a:p>
        </p:txBody>
      </p:sp>
      <p:cxnSp>
        <p:nvCxnSpPr>
          <p:cNvPr id="70673" name="直接箭头连接符 46"/>
          <p:cNvCxnSpPr>
            <a:cxnSpLocks noChangeShapeType="1"/>
          </p:cNvCxnSpPr>
          <p:nvPr/>
        </p:nvCxnSpPr>
        <p:spPr bwMode="auto">
          <a:xfrm>
            <a:off x="87313" y="3967163"/>
            <a:ext cx="179387" cy="1587"/>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70674" name="直接连接符 47"/>
          <p:cNvCxnSpPr>
            <a:cxnSpLocks noChangeShapeType="1"/>
          </p:cNvCxnSpPr>
          <p:nvPr/>
        </p:nvCxnSpPr>
        <p:spPr bwMode="auto">
          <a:xfrm rot="10800000" flipV="1">
            <a:off x="984250" y="2890838"/>
            <a:ext cx="1255713" cy="89693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39" name="圆角矩形 38"/>
          <p:cNvSpPr/>
          <p:nvPr/>
        </p:nvSpPr>
        <p:spPr bwMode="auto">
          <a:xfrm>
            <a:off x="4033838" y="6119813"/>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18  24  39</a:t>
            </a:r>
            <a:endParaRPr lang="zh-CN" altLang="en-US" sz="1600" dirty="0">
              <a:solidFill>
                <a:schemeClr val="tx1"/>
              </a:solidFill>
            </a:endParaRPr>
          </a:p>
        </p:txBody>
      </p:sp>
      <p:cxnSp>
        <p:nvCxnSpPr>
          <p:cNvPr id="70676" name="直接箭头连接符 39"/>
          <p:cNvCxnSpPr>
            <a:cxnSpLocks noChangeShapeType="1"/>
          </p:cNvCxnSpPr>
          <p:nvPr/>
        </p:nvCxnSpPr>
        <p:spPr bwMode="auto">
          <a:xfrm>
            <a:off x="3854450" y="629920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1" name="圆角矩形 40"/>
          <p:cNvSpPr/>
          <p:nvPr/>
        </p:nvSpPr>
        <p:spPr bwMode="auto">
          <a:xfrm>
            <a:off x="5468938" y="611981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44 53  63 </a:t>
            </a:r>
            <a:endParaRPr lang="zh-CN" altLang="en-US" sz="1600" dirty="0">
              <a:solidFill>
                <a:schemeClr val="tx1"/>
              </a:solidFill>
            </a:endParaRPr>
          </a:p>
        </p:txBody>
      </p:sp>
      <p:cxnSp>
        <p:nvCxnSpPr>
          <p:cNvPr id="70678" name="直接箭头连接符 41"/>
          <p:cNvCxnSpPr>
            <a:cxnSpLocks noChangeShapeType="1"/>
            <a:stCxn id="39" idx="3"/>
            <a:endCxn id="41" idx="1"/>
          </p:cNvCxnSpPr>
          <p:nvPr/>
        </p:nvCxnSpPr>
        <p:spPr bwMode="auto">
          <a:xfrm>
            <a:off x="5289550" y="6299200"/>
            <a:ext cx="179388"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3" name="圆角矩形 42"/>
          <p:cNvSpPr/>
          <p:nvPr/>
        </p:nvSpPr>
        <p:spPr bwMode="auto">
          <a:xfrm>
            <a:off x="4572000" y="4864100"/>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15  39  63</a:t>
            </a:r>
            <a:endParaRPr lang="zh-CN" altLang="en-US" sz="1600" dirty="0">
              <a:solidFill>
                <a:schemeClr val="tx1"/>
              </a:solidFill>
            </a:endParaRPr>
          </a:p>
        </p:txBody>
      </p:sp>
      <p:cxnSp>
        <p:nvCxnSpPr>
          <p:cNvPr id="70680" name="直接连接符 43"/>
          <p:cNvCxnSpPr>
            <a:cxnSpLocks noChangeShapeType="1"/>
          </p:cNvCxnSpPr>
          <p:nvPr/>
        </p:nvCxnSpPr>
        <p:spPr bwMode="auto">
          <a:xfrm rot="5400000">
            <a:off x="4572000" y="5581650"/>
            <a:ext cx="896938"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81" name="直接连接符 44"/>
          <p:cNvCxnSpPr>
            <a:cxnSpLocks noChangeShapeType="1"/>
          </p:cNvCxnSpPr>
          <p:nvPr/>
        </p:nvCxnSpPr>
        <p:spPr bwMode="auto">
          <a:xfrm rot="16200000" flipH="1">
            <a:off x="6545263" y="5581650"/>
            <a:ext cx="896938" cy="17938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49" name="圆角矩形 48"/>
          <p:cNvSpPr/>
          <p:nvPr/>
        </p:nvSpPr>
        <p:spPr bwMode="auto">
          <a:xfrm>
            <a:off x="7800975" y="611981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88  90</a:t>
            </a:r>
            <a:endParaRPr lang="zh-CN" altLang="en-US" sz="1600" dirty="0">
              <a:solidFill>
                <a:schemeClr val="tx1"/>
              </a:solidFill>
            </a:endParaRPr>
          </a:p>
        </p:txBody>
      </p:sp>
      <p:cxnSp>
        <p:nvCxnSpPr>
          <p:cNvPr id="70683" name="直接连接符 49"/>
          <p:cNvCxnSpPr>
            <a:cxnSpLocks noChangeShapeType="1"/>
          </p:cNvCxnSpPr>
          <p:nvPr/>
        </p:nvCxnSpPr>
        <p:spPr bwMode="auto">
          <a:xfrm rot="16200000" flipH="1">
            <a:off x="7262813" y="5222875"/>
            <a:ext cx="896938" cy="89693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84" name="直接箭头连接符 50"/>
          <p:cNvCxnSpPr>
            <a:cxnSpLocks noChangeShapeType="1"/>
            <a:endCxn id="49" idx="1"/>
          </p:cNvCxnSpPr>
          <p:nvPr/>
        </p:nvCxnSpPr>
        <p:spPr bwMode="auto">
          <a:xfrm>
            <a:off x="7621588" y="6299200"/>
            <a:ext cx="179387" cy="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52" name="圆角矩形 51"/>
          <p:cNvSpPr/>
          <p:nvPr/>
        </p:nvSpPr>
        <p:spPr bwMode="auto">
          <a:xfrm>
            <a:off x="2778125" y="6119813"/>
            <a:ext cx="1076325"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1  10  15</a:t>
            </a:r>
            <a:endParaRPr lang="zh-CN" altLang="en-US" sz="1600" dirty="0">
              <a:solidFill>
                <a:schemeClr val="tx1"/>
              </a:solidFill>
            </a:endParaRPr>
          </a:p>
        </p:txBody>
      </p:sp>
      <p:cxnSp>
        <p:nvCxnSpPr>
          <p:cNvPr id="70686" name="直接箭头连接符 52"/>
          <p:cNvCxnSpPr>
            <a:cxnSpLocks noChangeShapeType="1"/>
          </p:cNvCxnSpPr>
          <p:nvPr/>
        </p:nvCxnSpPr>
        <p:spPr bwMode="auto">
          <a:xfrm>
            <a:off x="2598738" y="6299200"/>
            <a:ext cx="179387" cy="1588"/>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70687" name="直接连接符 53"/>
          <p:cNvCxnSpPr>
            <a:cxnSpLocks noChangeShapeType="1"/>
          </p:cNvCxnSpPr>
          <p:nvPr/>
        </p:nvCxnSpPr>
        <p:spPr bwMode="auto">
          <a:xfrm rot="10800000" flipV="1">
            <a:off x="3495675" y="5222875"/>
            <a:ext cx="1255713" cy="89693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61" name="圆角矩形 60"/>
          <p:cNvSpPr/>
          <p:nvPr/>
        </p:nvSpPr>
        <p:spPr bwMode="auto">
          <a:xfrm>
            <a:off x="6724650" y="6119813"/>
            <a:ext cx="896938"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68  72</a:t>
            </a:r>
            <a:endParaRPr lang="zh-CN" altLang="en-US" sz="1600" dirty="0">
              <a:solidFill>
                <a:schemeClr val="tx1"/>
              </a:solidFill>
            </a:endParaRPr>
          </a:p>
        </p:txBody>
      </p:sp>
      <p:cxnSp>
        <p:nvCxnSpPr>
          <p:cNvPr id="70689" name="直接箭头连接符 61"/>
          <p:cNvCxnSpPr>
            <a:cxnSpLocks noChangeShapeType="1"/>
          </p:cNvCxnSpPr>
          <p:nvPr/>
        </p:nvCxnSpPr>
        <p:spPr bwMode="auto">
          <a:xfrm>
            <a:off x="6545263" y="6299200"/>
            <a:ext cx="179387" cy="0"/>
          </a:xfrm>
          <a:prstGeom prst="straightConnector1">
            <a:avLst/>
          </a:prstGeom>
          <a:noFill/>
          <a:ln w="952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63" name="圆角矩形 62"/>
          <p:cNvSpPr/>
          <p:nvPr/>
        </p:nvSpPr>
        <p:spPr bwMode="auto">
          <a:xfrm>
            <a:off x="6724650" y="4864100"/>
            <a:ext cx="1255713"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72  90</a:t>
            </a:r>
            <a:endParaRPr lang="zh-CN" altLang="en-US" sz="1600" dirty="0">
              <a:solidFill>
                <a:schemeClr val="tx1"/>
              </a:solidFill>
            </a:endParaRPr>
          </a:p>
        </p:txBody>
      </p:sp>
      <p:sp>
        <p:nvSpPr>
          <p:cNvPr id="64" name="圆角矩形 63"/>
          <p:cNvSpPr/>
          <p:nvPr/>
        </p:nvSpPr>
        <p:spPr bwMode="auto">
          <a:xfrm>
            <a:off x="5827713" y="3967163"/>
            <a:ext cx="1255712" cy="35877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nchor="ctr"/>
          <a:lstStyle/>
          <a:p>
            <a:pPr>
              <a:spcBef>
                <a:spcPct val="50000"/>
              </a:spcBef>
              <a:defRPr/>
            </a:pPr>
            <a:r>
              <a:rPr lang="en-US" altLang="zh-CN" sz="1600" dirty="0">
                <a:solidFill>
                  <a:schemeClr val="tx1"/>
                </a:solidFill>
              </a:rPr>
              <a:t>63  90</a:t>
            </a:r>
            <a:endParaRPr lang="zh-CN" altLang="en-US" sz="1600" dirty="0">
              <a:solidFill>
                <a:schemeClr val="tx1"/>
              </a:solidFill>
            </a:endParaRPr>
          </a:p>
        </p:txBody>
      </p:sp>
      <p:cxnSp>
        <p:nvCxnSpPr>
          <p:cNvPr id="70692" name="直接连接符 71"/>
          <p:cNvCxnSpPr>
            <a:cxnSpLocks noChangeShapeType="1"/>
          </p:cNvCxnSpPr>
          <p:nvPr/>
        </p:nvCxnSpPr>
        <p:spPr bwMode="auto">
          <a:xfrm rot="16200000" flipH="1">
            <a:off x="5379244" y="5312569"/>
            <a:ext cx="896938"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93" name="直接连接符 74"/>
          <p:cNvCxnSpPr>
            <a:cxnSpLocks noChangeShapeType="1"/>
          </p:cNvCxnSpPr>
          <p:nvPr/>
        </p:nvCxnSpPr>
        <p:spPr bwMode="auto">
          <a:xfrm>
            <a:off x="6365875" y="4325938"/>
            <a:ext cx="717550"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70694" name="直接连接符 77"/>
          <p:cNvCxnSpPr>
            <a:cxnSpLocks noChangeShapeType="1"/>
          </p:cNvCxnSpPr>
          <p:nvPr/>
        </p:nvCxnSpPr>
        <p:spPr bwMode="auto">
          <a:xfrm rot="5400000">
            <a:off x="5468938" y="4325938"/>
            <a:ext cx="538162"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873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mtClean="0"/>
              <a:t>B</a:t>
            </a:r>
            <a:r>
              <a:rPr lang="en-US" altLang="zh-CN" baseline="30000" smtClean="0"/>
              <a:t>+</a:t>
            </a:r>
            <a:r>
              <a:rPr lang="zh-CN" altLang="en-US" smtClean="0"/>
              <a:t>树删除</a:t>
            </a:r>
          </a:p>
        </p:txBody>
      </p:sp>
      <p:sp>
        <p:nvSpPr>
          <p:cNvPr id="71683" name="内容占位符 2"/>
          <p:cNvSpPr>
            <a:spLocks noGrp="1"/>
          </p:cNvSpPr>
          <p:nvPr>
            <p:ph idx="1"/>
          </p:nvPr>
        </p:nvSpPr>
        <p:spPr/>
        <p:txBody>
          <a:bodyPr/>
          <a:lstStyle/>
          <a:p>
            <a:r>
              <a:rPr lang="zh-CN" altLang="en-US" smtClean="0"/>
              <a:t>首先在叶节点上进行删除</a:t>
            </a:r>
            <a:endParaRPr lang="en-US" altLang="zh-CN" smtClean="0"/>
          </a:p>
          <a:p>
            <a:r>
              <a:rPr lang="zh-CN" altLang="en-US" smtClean="0"/>
              <a:t>如果删除后该节点仍满足最小元素数要求，停止</a:t>
            </a:r>
            <a:endParaRPr lang="en-US" altLang="zh-CN" smtClean="0"/>
          </a:p>
          <a:p>
            <a:r>
              <a:rPr lang="zh-CN" altLang="en-US" smtClean="0"/>
              <a:t>如果不满足了，从兄弟节点借元素</a:t>
            </a:r>
            <a:endParaRPr lang="en-US" altLang="zh-CN" smtClean="0"/>
          </a:p>
          <a:p>
            <a:r>
              <a:rPr lang="zh-CN" altLang="en-US" smtClean="0"/>
              <a:t>如果没法借，则合并兄弟节点</a:t>
            </a:r>
            <a:endParaRPr lang="en-US" altLang="zh-CN" smtClean="0"/>
          </a:p>
          <a:p>
            <a:r>
              <a:rPr lang="zh-CN" altLang="en-US" smtClean="0"/>
              <a:t>递归考察父节点，直至结束</a:t>
            </a:r>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B6FB1C-5476-478A-8C7D-16B0D76570FC}" type="slidenum">
              <a:rPr lang="en-US" altLang="en-US">
                <a:solidFill>
                  <a:srgbClr val="4B4B4B"/>
                </a:solidFill>
              </a:rPr>
              <a:pPr eaLnBrk="1" hangingPunct="1"/>
              <a:t>155</a:t>
            </a:fld>
            <a:endParaRPr lang="en-US" altLang="en-US">
              <a:solidFill>
                <a:srgbClr val="4B4B4B"/>
              </a:solidFill>
            </a:endParaRPr>
          </a:p>
        </p:txBody>
      </p:sp>
    </p:spTree>
    <p:extLst>
      <p:ext uri="{BB962C8B-B14F-4D97-AF65-F5344CB8AC3E}">
        <p14:creationId xmlns:p14="http://schemas.microsoft.com/office/powerpoint/2010/main" val="283128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t>BST</a:t>
            </a:r>
            <a:r>
              <a:rPr lang="zh-CN" altLang="en-US" smtClean="0"/>
              <a:t>插入</a:t>
            </a:r>
          </a:p>
        </p:txBody>
      </p:sp>
      <p:sp>
        <p:nvSpPr>
          <p:cNvPr id="37891" name="Rectangle 3"/>
          <p:cNvSpPr>
            <a:spLocks noGrp="1" noChangeArrowheads="1"/>
          </p:cNvSpPr>
          <p:nvPr>
            <p:ph idx="1"/>
          </p:nvPr>
        </p:nvSpPr>
        <p:spPr/>
        <p:txBody>
          <a:bodyPr/>
          <a:lstStyle/>
          <a:p>
            <a:r>
              <a:rPr lang="zh-CN" altLang="en-US" dirty="0" smtClean="0"/>
              <a:t>需先进行搜索操作</a:t>
            </a:r>
          </a:p>
          <a:p>
            <a:pPr lvl="1"/>
            <a:r>
              <a:rPr lang="zh-CN" altLang="en-US" dirty="0" smtClean="0"/>
              <a:t>若成功，表明有重复关键字，插入失败</a:t>
            </a:r>
          </a:p>
          <a:p>
            <a:pPr lvl="1"/>
            <a:r>
              <a:rPr lang="zh-CN" altLang="en-US" dirty="0" smtClean="0"/>
              <a:t>若失败，搜索结束的位置即为插入位置</a:t>
            </a:r>
          </a:p>
        </p:txBody>
      </p:sp>
      <p:sp>
        <p:nvSpPr>
          <p:cNvPr id="378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50DE57-C67B-48FC-A756-DA01F5F3D4D1}" type="slidenum">
              <a:rPr lang="en-US" altLang="en-US">
                <a:solidFill>
                  <a:srgbClr val="4B4B4B"/>
                </a:solidFill>
              </a:rPr>
              <a:pPr eaLnBrk="1" hangingPunct="1"/>
              <a:t>16</a:t>
            </a:fld>
            <a:endParaRPr lang="en-US" altLang="en-US">
              <a:solidFill>
                <a:srgbClr val="4B4B4B"/>
              </a:solidFill>
            </a:endParaRPr>
          </a:p>
        </p:txBody>
      </p:sp>
      <p:pic>
        <p:nvPicPr>
          <p:cNvPr id="37892" name="Picture 5" descr="bst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1295400"/>
            <a:ext cx="86074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6"/>
          <p:cNvSpPr txBox="1">
            <a:spLocks noChangeArrowheads="1"/>
          </p:cNvSpPr>
          <p:nvPr/>
        </p:nvSpPr>
        <p:spPr bwMode="ltGray">
          <a:xfrm>
            <a:off x="4038600" y="12954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插入</a:t>
            </a:r>
            <a:r>
              <a:rPr lang="en-US" altLang="zh-CN">
                <a:solidFill>
                  <a:srgbClr val="FF0000"/>
                </a:solidFill>
              </a:rPr>
              <a:t>35</a:t>
            </a:r>
          </a:p>
        </p:txBody>
      </p:sp>
      <p:sp>
        <p:nvSpPr>
          <p:cNvPr id="37894" name="Line 7"/>
          <p:cNvSpPr>
            <a:spLocks noChangeShapeType="1"/>
          </p:cNvSpPr>
          <p:nvPr/>
        </p:nvSpPr>
        <p:spPr bwMode="ltGray">
          <a:xfrm>
            <a:off x="3505200" y="1981200"/>
            <a:ext cx="21336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矩形 6"/>
          <p:cNvSpPr/>
          <p:nvPr/>
        </p:nvSpPr>
        <p:spPr>
          <a:xfrm>
            <a:off x="804852" y="5222880"/>
            <a:ext cx="8161209" cy="101566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请思考：</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35</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为什么没被插在</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80</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的左孩子位置？</a:t>
            </a:r>
            <a:endPar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ndParaRPr>
          </a:p>
          <a:p>
            <a:pPr>
              <a:defRPr/>
            </a:pP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请绘制：在上述</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BST</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中查找</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3</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和</a:t>
            </a:r>
            <a:r>
              <a:rPr lang="en-US" altLang="zh-CN"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35</a:t>
            </a:r>
            <a:r>
              <a:rPr lang="zh-CN" altLang="en-US" sz="3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的查找路径？</a:t>
            </a:r>
          </a:p>
        </p:txBody>
      </p:sp>
      <p:sp>
        <p:nvSpPr>
          <p:cNvPr id="2" name="椭圆 1"/>
          <p:cNvSpPr/>
          <p:nvPr/>
        </p:nvSpPr>
        <p:spPr>
          <a:xfrm>
            <a:off x="3657600" y="3081343"/>
            <a:ext cx="680545" cy="750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rPr>
              <a:t>80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010401" y="3013025"/>
            <a:ext cx="716674" cy="750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rPr>
              <a:t>35</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21426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关于</a:t>
            </a:r>
            <a:r>
              <a:rPr lang="en-US" altLang="zh-CN" smtClean="0"/>
              <a:t>BST</a:t>
            </a:r>
            <a:r>
              <a:rPr lang="zh-CN" altLang="en-US" smtClean="0"/>
              <a:t>插入的结论</a:t>
            </a:r>
          </a:p>
        </p:txBody>
      </p:sp>
      <p:sp>
        <p:nvSpPr>
          <p:cNvPr id="38915" name="内容占位符 2"/>
          <p:cNvSpPr>
            <a:spLocks noGrp="1"/>
          </p:cNvSpPr>
          <p:nvPr>
            <p:ph idx="1"/>
          </p:nvPr>
        </p:nvSpPr>
        <p:spPr/>
        <p:txBody>
          <a:bodyPr/>
          <a:lstStyle/>
          <a:p>
            <a:r>
              <a:rPr lang="zh-CN" altLang="en-US" smtClean="0"/>
              <a:t>新插入的节点一定是一个</a:t>
            </a:r>
            <a:r>
              <a:rPr lang="zh-CN" altLang="en-US" smtClean="0">
                <a:solidFill>
                  <a:srgbClr val="FF0000"/>
                </a:solidFill>
              </a:rPr>
              <a:t>叶子节点</a:t>
            </a:r>
            <a:endParaRPr lang="en-US" altLang="zh-CN" smtClean="0">
              <a:solidFill>
                <a:srgbClr val="FF0000"/>
              </a:solidFill>
            </a:endParaRPr>
          </a:p>
          <a:p>
            <a:r>
              <a:rPr lang="zh-CN" altLang="en-US" smtClean="0"/>
              <a:t>并且是查找不成功时查找路径上访问的最后一个节点的左孩子或右孩子节点</a:t>
            </a: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2551E9-5389-4BA1-82D2-4514175354A9}" type="slidenum">
              <a:rPr lang="en-US" altLang="en-US">
                <a:solidFill>
                  <a:srgbClr val="4B4B4B"/>
                </a:solidFill>
              </a:rPr>
              <a:pPr eaLnBrk="1" hangingPunct="1"/>
              <a:t>17</a:t>
            </a:fld>
            <a:endParaRPr lang="en-US" altLang="en-US">
              <a:solidFill>
                <a:srgbClr val="4B4B4B"/>
              </a:solidFill>
            </a:endParaRPr>
          </a:p>
        </p:txBody>
      </p:sp>
    </p:spTree>
    <p:extLst>
      <p:ext uri="{BB962C8B-B14F-4D97-AF65-F5344CB8AC3E}">
        <p14:creationId xmlns:p14="http://schemas.microsoft.com/office/powerpoint/2010/main" val="8393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插入操作</a:t>
            </a:r>
          </a:p>
        </p:txBody>
      </p:sp>
      <p:sp>
        <p:nvSpPr>
          <p:cNvPr id="39939" name="Rectangle 3"/>
          <p:cNvSpPr>
            <a:spLocks noGrp="1" noChangeArrowheads="1"/>
          </p:cNvSpPr>
          <p:nvPr>
            <p:ph idx="1"/>
          </p:nvPr>
        </p:nvSpPr>
        <p:spPr>
          <a:xfrm>
            <a:off x="628650" y="1534510"/>
            <a:ext cx="7886700" cy="4642453"/>
          </a:xfrm>
        </p:spPr>
        <p:txBody>
          <a:bodyPr>
            <a:noAutofit/>
          </a:bodyPr>
          <a:lstStyle/>
          <a:p>
            <a:pPr>
              <a:buClrTx/>
              <a:buFontTx/>
              <a:buNone/>
            </a:pPr>
            <a:r>
              <a:rPr lang="en-US" altLang="zh-CN" sz="1800" dirty="0" smtClean="0">
                <a:solidFill>
                  <a:srgbClr val="0000FF"/>
                </a:solidFill>
                <a:latin typeface="Tahoma" panose="020B0604030504040204" pitchFamily="34" charset="0"/>
              </a:rPr>
              <a:t>template&lt;class E, class K&gt;</a:t>
            </a:r>
          </a:p>
          <a:p>
            <a:pPr>
              <a:buClrTx/>
              <a:buFontTx/>
              <a:buNone/>
            </a:pPr>
            <a:r>
              <a:rPr lang="en-US" altLang="zh-CN" sz="1800" dirty="0" err="1" smtClean="0">
                <a:solidFill>
                  <a:srgbClr val="0000FF"/>
                </a:solidFill>
                <a:latin typeface="Tahoma" panose="020B0604030504040204" pitchFamily="34" charset="0"/>
              </a:rPr>
              <a:t>BSTree</a:t>
            </a:r>
            <a:r>
              <a:rPr lang="en-US" altLang="zh-CN" sz="1800" dirty="0" smtClean="0">
                <a:solidFill>
                  <a:srgbClr val="0000FF"/>
                </a:solidFill>
                <a:latin typeface="Tahoma" panose="020B0604030504040204" pitchFamily="34" charset="0"/>
              </a:rPr>
              <a:t>&lt;E,K&gt;&amp; </a:t>
            </a:r>
            <a:r>
              <a:rPr lang="en-US" altLang="zh-CN" sz="1800" dirty="0" err="1" smtClean="0">
                <a:solidFill>
                  <a:srgbClr val="0000FF"/>
                </a:solidFill>
                <a:latin typeface="Tahoma" panose="020B0604030504040204" pitchFamily="34" charset="0"/>
              </a:rPr>
              <a:t>BSTree</a:t>
            </a:r>
            <a:r>
              <a:rPr lang="en-US" altLang="zh-CN" sz="1800" dirty="0" smtClean="0">
                <a:solidFill>
                  <a:srgbClr val="0000FF"/>
                </a:solidFill>
                <a:latin typeface="Tahoma" panose="020B0604030504040204" pitchFamily="34" charset="0"/>
              </a:rPr>
              <a:t>&lt;E,K&gt;::Insert(</a:t>
            </a:r>
            <a:r>
              <a:rPr lang="en-US" altLang="zh-CN" sz="1800" dirty="0" err="1" smtClean="0">
                <a:solidFill>
                  <a:srgbClr val="0000FF"/>
                </a:solidFill>
                <a:latin typeface="Tahoma" panose="020B0604030504040204" pitchFamily="34" charset="0"/>
              </a:rPr>
              <a:t>const</a:t>
            </a:r>
            <a:r>
              <a:rPr lang="en-US" altLang="zh-CN" sz="1800" dirty="0" smtClean="0">
                <a:solidFill>
                  <a:srgbClr val="0000FF"/>
                </a:solidFill>
                <a:latin typeface="Tahoma" panose="020B0604030504040204" pitchFamily="34" charset="0"/>
              </a:rPr>
              <a:t> E&amp; e)</a:t>
            </a:r>
          </a:p>
          <a:p>
            <a:pPr>
              <a:buClrTx/>
              <a:buFontTx/>
              <a:buNone/>
            </a:pPr>
            <a:r>
              <a:rPr lang="en-US" altLang="zh-CN" sz="1800" dirty="0" smtClean="0">
                <a:solidFill>
                  <a:srgbClr val="0000FF"/>
                </a:solidFill>
                <a:latin typeface="Tahoma" panose="020B0604030504040204" pitchFamily="34" charset="0"/>
              </a:rPr>
              <a:t>{</a:t>
            </a:r>
            <a:r>
              <a:rPr lang="en-US" altLang="zh-CN" sz="1800" dirty="0" smtClean="0">
                <a:solidFill>
                  <a:srgbClr val="008000"/>
                </a:solidFill>
                <a:latin typeface="Tahoma" panose="020B0604030504040204" pitchFamily="34" charset="0"/>
              </a:rPr>
              <a:t>// Insert e if not duplicate.</a:t>
            </a:r>
          </a:p>
          <a:p>
            <a:pPr>
              <a:buClrTx/>
              <a:buFontTx/>
              <a:buNone/>
            </a:pPr>
            <a:r>
              <a:rPr lang="en-US" altLang="zh-CN" sz="1800" dirty="0" smtClean="0">
                <a:solidFill>
                  <a:srgbClr val="008000"/>
                </a:solidFill>
                <a:latin typeface="Tahoma" panose="020B0604030504040204" pitchFamily="34" charset="0"/>
              </a:rPr>
              <a:t>   </a:t>
            </a:r>
            <a:r>
              <a:rPr lang="en-US" altLang="zh-CN" sz="1800" dirty="0" err="1" smtClean="0">
                <a:solidFill>
                  <a:srgbClr val="0000FF"/>
                </a:solidFill>
                <a:latin typeface="Tahoma" panose="020B0604030504040204" pitchFamily="34" charset="0"/>
              </a:rPr>
              <a:t>BinaryTreeNode</a:t>
            </a:r>
            <a:r>
              <a:rPr lang="en-US" altLang="zh-CN" sz="1800" dirty="0" smtClean="0">
                <a:solidFill>
                  <a:srgbClr val="0000FF"/>
                </a:solidFill>
                <a:latin typeface="Tahoma" panose="020B0604030504040204" pitchFamily="34" charset="0"/>
              </a:rPr>
              <a:t>&lt;E&gt; *p = root,</a:t>
            </a:r>
            <a:r>
              <a:rPr lang="en-US" altLang="zh-CN" sz="1800" dirty="0" smtClean="0">
                <a:solidFill>
                  <a:srgbClr val="008000"/>
                </a:solidFill>
                <a:latin typeface="Tahoma" panose="020B0604030504040204" pitchFamily="34" charset="0"/>
              </a:rPr>
              <a:t>  // search pointer</a:t>
            </a:r>
          </a:p>
          <a:p>
            <a:pPr>
              <a:buClrTx/>
              <a:buFontTx/>
              <a:buNone/>
            </a:pPr>
            <a:r>
              <a:rPr lang="en-US" altLang="zh-CN" sz="1800" dirty="0" smtClean="0">
                <a:solidFill>
                  <a:srgbClr val="008000"/>
                </a:solidFill>
                <a:latin typeface="Tahoma" panose="020B0604030504040204" pitchFamily="34" charset="0"/>
              </a:rPr>
              <a:t>                     </a:t>
            </a:r>
            <a:r>
              <a:rPr lang="en-US" altLang="zh-CN" sz="1800" dirty="0" smtClean="0">
                <a:solidFill>
                  <a:srgbClr val="0000FF"/>
                </a:solidFill>
                <a:latin typeface="Tahoma" panose="020B0604030504040204" pitchFamily="34" charset="0"/>
              </a:rPr>
              <a:t>*pp = 0;</a:t>
            </a:r>
            <a:r>
              <a:rPr lang="en-US" altLang="zh-CN" sz="1800" dirty="0" smtClean="0">
                <a:solidFill>
                  <a:srgbClr val="008000"/>
                </a:solidFill>
                <a:latin typeface="Tahoma" panose="020B0604030504040204" pitchFamily="34" charset="0"/>
              </a:rPr>
              <a:t>    // parent of p</a:t>
            </a:r>
          </a:p>
          <a:p>
            <a:pPr>
              <a:buClrTx/>
              <a:buFontTx/>
              <a:buNone/>
            </a:pPr>
            <a:r>
              <a:rPr lang="en-US" altLang="zh-CN" sz="1800" dirty="0" smtClean="0">
                <a:solidFill>
                  <a:srgbClr val="008000"/>
                </a:solidFill>
                <a:latin typeface="Tahoma" panose="020B0604030504040204" pitchFamily="34" charset="0"/>
              </a:rPr>
              <a:t>   // find place to insert</a:t>
            </a:r>
          </a:p>
          <a:p>
            <a:pPr>
              <a:buClrTx/>
              <a:buFontTx/>
              <a:buNone/>
            </a:pPr>
            <a:r>
              <a:rPr lang="en-US" altLang="zh-CN" sz="1800" dirty="0" smtClean="0">
                <a:solidFill>
                  <a:srgbClr val="008000"/>
                </a:solidFill>
                <a:latin typeface="Tahoma" panose="020B0604030504040204" pitchFamily="34" charset="0"/>
              </a:rPr>
              <a:t>   </a:t>
            </a:r>
            <a:r>
              <a:rPr lang="en-US" altLang="zh-CN" sz="1800" dirty="0" smtClean="0">
                <a:solidFill>
                  <a:srgbClr val="0000FF"/>
                </a:solidFill>
                <a:latin typeface="Tahoma" panose="020B0604030504040204" pitchFamily="34" charset="0"/>
              </a:rPr>
              <a:t>while (p) {</a:t>
            </a:r>
            <a:r>
              <a:rPr lang="en-US" altLang="zh-CN" sz="1800" dirty="0" smtClean="0">
                <a:solidFill>
                  <a:srgbClr val="008000"/>
                </a:solidFill>
                <a:latin typeface="Tahoma" panose="020B0604030504040204" pitchFamily="34" charset="0"/>
              </a:rPr>
              <a:t>// examine p-&gt;data</a:t>
            </a:r>
          </a:p>
          <a:p>
            <a:pPr>
              <a:buClrTx/>
              <a:buFontTx/>
              <a:buNone/>
            </a:pPr>
            <a:r>
              <a:rPr lang="en-US" altLang="zh-CN" sz="1800" dirty="0" smtClean="0">
                <a:solidFill>
                  <a:srgbClr val="0000FF"/>
                </a:solidFill>
                <a:latin typeface="Tahoma" panose="020B0604030504040204" pitchFamily="34" charset="0"/>
              </a:rPr>
              <a:t>      pp = p;</a:t>
            </a:r>
          </a:p>
          <a:p>
            <a:pPr>
              <a:buClrTx/>
              <a:buFontTx/>
              <a:buNone/>
            </a:pPr>
            <a:r>
              <a:rPr lang="en-US" altLang="zh-CN" sz="1800" dirty="0" smtClean="0">
                <a:solidFill>
                  <a:srgbClr val="008000"/>
                </a:solidFill>
                <a:latin typeface="Tahoma" panose="020B0604030504040204" pitchFamily="34" charset="0"/>
              </a:rPr>
              <a:t>      // move p to a child</a:t>
            </a:r>
          </a:p>
          <a:p>
            <a:pPr>
              <a:buClrTx/>
              <a:buFontTx/>
              <a:buNone/>
            </a:pPr>
            <a:r>
              <a:rPr lang="en-US" altLang="zh-CN" sz="1800" dirty="0" smtClean="0">
                <a:solidFill>
                  <a:srgbClr val="008000"/>
                </a:solidFill>
                <a:latin typeface="Tahoma" panose="020B0604030504040204" pitchFamily="34" charset="0"/>
              </a:rPr>
              <a:t>      </a:t>
            </a:r>
            <a:r>
              <a:rPr lang="en-US" altLang="zh-CN" sz="1800" dirty="0" smtClean="0">
                <a:solidFill>
                  <a:srgbClr val="0000FF"/>
                </a:solidFill>
                <a:latin typeface="Tahoma" panose="020B0604030504040204" pitchFamily="34" charset="0"/>
              </a:rPr>
              <a:t>if (e &lt; p-&gt;data) p = p-&gt;</a:t>
            </a:r>
            <a:r>
              <a:rPr lang="en-US" altLang="zh-CN" sz="1800" dirty="0" err="1" smtClean="0">
                <a:solidFill>
                  <a:srgbClr val="0000FF"/>
                </a:solidFill>
                <a:latin typeface="Tahoma" panose="020B0604030504040204" pitchFamily="34" charset="0"/>
              </a:rPr>
              <a:t>LeftChild</a:t>
            </a:r>
            <a:r>
              <a:rPr lang="en-US" altLang="zh-CN" sz="1800" dirty="0" smtClean="0">
                <a:solidFill>
                  <a:srgbClr val="0000FF"/>
                </a:solidFill>
                <a:latin typeface="Tahoma" panose="020B0604030504040204" pitchFamily="34" charset="0"/>
              </a:rPr>
              <a:t>;</a:t>
            </a:r>
          </a:p>
          <a:p>
            <a:pPr>
              <a:buClrTx/>
              <a:buFontTx/>
              <a:buNone/>
            </a:pPr>
            <a:r>
              <a:rPr lang="en-US" altLang="zh-CN" sz="1800" dirty="0" smtClean="0">
                <a:solidFill>
                  <a:srgbClr val="0000FF"/>
                </a:solidFill>
                <a:latin typeface="Tahoma" panose="020B0604030504040204" pitchFamily="34" charset="0"/>
              </a:rPr>
              <a:t>      else if (e &gt; p-&gt;data) p = p-&gt;</a:t>
            </a:r>
            <a:r>
              <a:rPr lang="en-US" altLang="zh-CN" sz="1800" dirty="0" err="1" smtClean="0">
                <a:solidFill>
                  <a:srgbClr val="0000FF"/>
                </a:solidFill>
                <a:latin typeface="Tahoma" panose="020B0604030504040204" pitchFamily="34" charset="0"/>
              </a:rPr>
              <a:t>RightChild</a:t>
            </a:r>
            <a:r>
              <a:rPr lang="en-US" altLang="zh-CN" sz="1800" dirty="0" smtClean="0">
                <a:solidFill>
                  <a:srgbClr val="0000FF"/>
                </a:solidFill>
                <a:latin typeface="Tahoma" panose="020B0604030504040204" pitchFamily="34" charset="0"/>
              </a:rPr>
              <a:t>;</a:t>
            </a:r>
          </a:p>
          <a:p>
            <a:pPr>
              <a:buClrTx/>
              <a:buFontTx/>
              <a:buNone/>
            </a:pPr>
            <a:r>
              <a:rPr lang="en-US" altLang="zh-CN" sz="1800" dirty="0" smtClean="0">
                <a:solidFill>
                  <a:srgbClr val="0000FF"/>
                </a:solidFill>
                <a:latin typeface="Tahoma" panose="020B0604030504040204" pitchFamily="34" charset="0"/>
              </a:rPr>
              <a:t>           else throw </a:t>
            </a:r>
            <a:r>
              <a:rPr lang="en-US" altLang="zh-CN" sz="1800" dirty="0" err="1" smtClean="0">
                <a:solidFill>
                  <a:srgbClr val="0000FF"/>
                </a:solidFill>
                <a:latin typeface="Tahoma" panose="020B0604030504040204" pitchFamily="34" charset="0"/>
              </a:rPr>
              <a:t>BadInput</a:t>
            </a:r>
            <a:r>
              <a:rPr lang="en-US" altLang="zh-CN" sz="1800" dirty="0" smtClean="0">
                <a:solidFill>
                  <a:srgbClr val="0000FF"/>
                </a:solidFill>
                <a:latin typeface="Tahoma" panose="020B0604030504040204" pitchFamily="34" charset="0"/>
              </a:rPr>
              <a:t>(); </a:t>
            </a:r>
            <a:r>
              <a:rPr lang="en-US" altLang="zh-CN" sz="1800" dirty="0" smtClean="0">
                <a:solidFill>
                  <a:srgbClr val="008000"/>
                </a:solidFill>
                <a:latin typeface="Tahoma" panose="020B0604030504040204" pitchFamily="34" charset="0"/>
              </a:rPr>
              <a:t>// duplicate</a:t>
            </a:r>
          </a:p>
          <a:p>
            <a:pPr>
              <a:buClrTx/>
              <a:buFontTx/>
              <a:buNone/>
            </a:pPr>
            <a:r>
              <a:rPr lang="en-US" altLang="zh-CN" sz="1800" dirty="0" smtClean="0">
                <a:solidFill>
                  <a:srgbClr val="0000FF"/>
                </a:solidFill>
                <a:latin typeface="Tahoma" panose="020B0604030504040204" pitchFamily="34" charset="0"/>
              </a:rPr>
              <a:t>      }</a:t>
            </a:r>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4FDA03-6569-4A97-9B96-5933398FBFA8}" type="slidenum">
              <a:rPr lang="en-US" altLang="en-US">
                <a:solidFill>
                  <a:srgbClr val="4B4B4B"/>
                </a:solidFill>
              </a:rPr>
              <a:pPr eaLnBrk="1" hangingPunct="1"/>
              <a:t>18</a:t>
            </a:fld>
            <a:endParaRPr lang="en-US" altLang="en-US">
              <a:solidFill>
                <a:srgbClr val="4B4B4B"/>
              </a:solidFill>
            </a:endParaRPr>
          </a:p>
        </p:txBody>
      </p:sp>
    </p:spTree>
    <p:extLst>
      <p:ext uri="{BB962C8B-B14F-4D97-AF65-F5344CB8AC3E}">
        <p14:creationId xmlns:p14="http://schemas.microsoft.com/office/powerpoint/2010/main" val="274351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插入操作（续）</a:t>
            </a:r>
          </a:p>
        </p:txBody>
      </p:sp>
      <p:sp>
        <p:nvSpPr>
          <p:cNvPr id="40963" name="Rectangle 3"/>
          <p:cNvSpPr>
            <a:spLocks noGrp="1" noChangeArrowheads="1"/>
          </p:cNvSpPr>
          <p:nvPr>
            <p:ph idx="1"/>
          </p:nvPr>
        </p:nvSpPr>
        <p:spPr/>
        <p:txBody>
          <a:bodyPr/>
          <a:lstStyle/>
          <a:p>
            <a:pPr>
              <a:buClrTx/>
              <a:buFontTx/>
              <a:buNone/>
            </a:pPr>
            <a:r>
              <a:rPr lang="en-US" altLang="zh-CN" sz="2000" dirty="0" smtClean="0">
                <a:solidFill>
                  <a:srgbClr val="008000"/>
                </a:solidFill>
                <a:latin typeface="Tahoma" panose="020B0604030504040204" pitchFamily="34" charset="0"/>
              </a:rPr>
              <a:t>   // get a node for e and attach to pp</a:t>
            </a:r>
          </a:p>
          <a:p>
            <a:pPr>
              <a:buClrTx/>
              <a:buFontTx/>
              <a:buNone/>
            </a:pPr>
            <a:r>
              <a:rPr lang="en-US" altLang="zh-CN" sz="2000" dirty="0" smtClean="0">
                <a:solidFill>
                  <a:srgbClr val="008000"/>
                </a:solidFill>
                <a:latin typeface="Tahoma" panose="020B0604030504040204" pitchFamily="34" charset="0"/>
              </a:rPr>
              <a:t>   </a:t>
            </a:r>
            <a:r>
              <a:rPr lang="en-US" altLang="zh-CN" sz="2000" dirty="0" err="1" smtClean="0">
                <a:solidFill>
                  <a:srgbClr val="0000FF"/>
                </a:solidFill>
                <a:latin typeface="Tahoma" panose="020B0604030504040204" pitchFamily="34" charset="0"/>
              </a:rPr>
              <a:t>BinaryTreeNode</a:t>
            </a:r>
            <a:r>
              <a:rPr lang="en-US" altLang="zh-CN" sz="2000" dirty="0" smtClean="0">
                <a:solidFill>
                  <a:srgbClr val="0000FF"/>
                </a:solidFill>
                <a:latin typeface="Tahoma" panose="020B0604030504040204" pitchFamily="34" charset="0"/>
              </a:rPr>
              <a:t>&lt;E&gt; *r = new </a:t>
            </a:r>
            <a:r>
              <a:rPr lang="en-US" altLang="zh-CN" sz="2000" dirty="0" err="1" smtClean="0">
                <a:solidFill>
                  <a:srgbClr val="0000FF"/>
                </a:solidFill>
                <a:latin typeface="Tahoma" panose="020B0604030504040204" pitchFamily="34" charset="0"/>
              </a:rPr>
              <a:t>BinaryTreeNode</a:t>
            </a:r>
            <a:r>
              <a:rPr lang="en-US" altLang="zh-CN" sz="2000" dirty="0" smtClean="0">
                <a:solidFill>
                  <a:srgbClr val="0000FF"/>
                </a:solidFill>
                <a:latin typeface="Tahoma" panose="020B0604030504040204" pitchFamily="34" charset="0"/>
              </a:rPr>
              <a:t>&lt;E&gt; (e);</a:t>
            </a:r>
          </a:p>
          <a:p>
            <a:pPr>
              <a:buClrTx/>
              <a:buFontTx/>
              <a:buNone/>
            </a:pPr>
            <a:r>
              <a:rPr lang="en-US" altLang="zh-CN" sz="2000" dirty="0" smtClean="0">
                <a:solidFill>
                  <a:srgbClr val="0000FF"/>
                </a:solidFill>
                <a:latin typeface="Tahoma" panose="020B0604030504040204" pitchFamily="34" charset="0"/>
              </a:rPr>
              <a:t>   if (root) {</a:t>
            </a:r>
            <a:r>
              <a:rPr lang="en-US" altLang="zh-CN" sz="2000" dirty="0" smtClean="0">
                <a:solidFill>
                  <a:srgbClr val="008000"/>
                </a:solidFill>
                <a:latin typeface="Tahoma" panose="020B0604030504040204" pitchFamily="34" charset="0"/>
              </a:rPr>
              <a:t>// tree not empty</a:t>
            </a:r>
          </a:p>
          <a:p>
            <a:pPr>
              <a:buClrTx/>
              <a:buFontTx/>
              <a:buNone/>
            </a:pPr>
            <a:r>
              <a:rPr lang="en-US" altLang="zh-CN" sz="2000" dirty="0" smtClean="0">
                <a:solidFill>
                  <a:srgbClr val="008000"/>
                </a:solidFill>
                <a:latin typeface="Tahoma" panose="020B0604030504040204" pitchFamily="34" charset="0"/>
              </a:rPr>
              <a:t>      </a:t>
            </a:r>
            <a:r>
              <a:rPr lang="en-US" altLang="zh-CN" sz="2000" dirty="0" smtClean="0">
                <a:solidFill>
                  <a:srgbClr val="0000FF"/>
                </a:solidFill>
                <a:latin typeface="Tahoma" panose="020B0604030504040204" pitchFamily="34" charset="0"/>
              </a:rPr>
              <a:t>if (e &lt; pp-&gt;data) pp-&gt;</a:t>
            </a:r>
            <a:r>
              <a:rPr lang="en-US" altLang="zh-CN" sz="2000" dirty="0" err="1" smtClean="0">
                <a:solidFill>
                  <a:srgbClr val="0000FF"/>
                </a:solidFill>
                <a:latin typeface="Tahoma" panose="020B0604030504040204" pitchFamily="34" charset="0"/>
              </a:rPr>
              <a:t>LeftChild</a:t>
            </a:r>
            <a:r>
              <a:rPr lang="en-US" altLang="zh-CN" sz="2000" dirty="0" smtClean="0">
                <a:solidFill>
                  <a:srgbClr val="0000FF"/>
                </a:solidFill>
                <a:latin typeface="Tahoma" panose="020B0604030504040204" pitchFamily="34" charset="0"/>
              </a:rPr>
              <a:t> = r;</a:t>
            </a:r>
          </a:p>
          <a:p>
            <a:pPr>
              <a:buClrTx/>
              <a:buFontTx/>
              <a:buNone/>
            </a:pPr>
            <a:r>
              <a:rPr lang="en-US" altLang="zh-CN" sz="2000" dirty="0" smtClean="0">
                <a:solidFill>
                  <a:srgbClr val="0000FF"/>
                </a:solidFill>
                <a:latin typeface="Tahoma" panose="020B0604030504040204" pitchFamily="34" charset="0"/>
              </a:rPr>
              <a:t>      else pp-&gt;</a:t>
            </a:r>
            <a:r>
              <a:rPr lang="en-US" altLang="zh-CN" sz="2000" dirty="0" err="1" smtClean="0">
                <a:solidFill>
                  <a:srgbClr val="0000FF"/>
                </a:solidFill>
                <a:latin typeface="Tahoma" panose="020B0604030504040204" pitchFamily="34" charset="0"/>
              </a:rPr>
              <a:t>RightChild</a:t>
            </a:r>
            <a:r>
              <a:rPr lang="en-US" altLang="zh-CN" sz="2000" dirty="0" smtClean="0">
                <a:solidFill>
                  <a:srgbClr val="0000FF"/>
                </a:solidFill>
                <a:latin typeface="Tahoma" panose="020B0604030504040204" pitchFamily="34" charset="0"/>
              </a:rPr>
              <a:t> = r;}</a:t>
            </a:r>
          </a:p>
          <a:p>
            <a:pPr>
              <a:buClrTx/>
              <a:buFontTx/>
              <a:buNone/>
            </a:pPr>
            <a:r>
              <a:rPr lang="en-US" altLang="zh-CN" sz="2000" dirty="0" smtClean="0">
                <a:solidFill>
                  <a:srgbClr val="0000FF"/>
                </a:solidFill>
                <a:latin typeface="Tahoma" panose="020B0604030504040204" pitchFamily="34" charset="0"/>
              </a:rPr>
              <a:t>   else </a:t>
            </a:r>
            <a:r>
              <a:rPr lang="en-US" altLang="zh-CN" sz="2000" dirty="0" smtClean="0">
                <a:solidFill>
                  <a:srgbClr val="008000"/>
                </a:solidFill>
                <a:latin typeface="Tahoma" panose="020B0604030504040204" pitchFamily="34" charset="0"/>
              </a:rPr>
              <a:t>// insertion into empty tree</a:t>
            </a:r>
          </a:p>
          <a:p>
            <a:pPr>
              <a:buClrTx/>
              <a:buFontTx/>
              <a:buNone/>
            </a:pPr>
            <a:r>
              <a:rPr lang="en-US" altLang="zh-CN" sz="2000" dirty="0" smtClean="0">
                <a:solidFill>
                  <a:srgbClr val="008000"/>
                </a:solidFill>
                <a:latin typeface="Tahoma" panose="020B0604030504040204" pitchFamily="34" charset="0"/>
              </a:rPr>
              <a:t>        </a:t>
            </a:r>
            <a:r>
              <a:rPr lang="en-US" altLang="zh-CN" sz="2000" dirty="0" smtClean="0">
                <a:solidFill>
                  <a:srgbClr val="0000FF"/>
                </a:solidFill>
                <a:latin typeface="Tahoma" panose="020B0604030504040204" pitchFamily="34" charset="0"/>
              </a:rPr>
              <a:t>root = r;</a:t>
            </a:r>
          </a:p>
          <a:p>
            <a:pPr>
              <a:buClrTx/>
              <a:buFontTx/>
              <a:buNone/>
            </a:pPr>
            <a:endParaRPr lang="en-US" altLang="zh-CN" sz="2000" dirty="0" smtClean="0">
              <a:solidFill>
                <a:srgbClr val="0000FF"/>
              </a:solidFill>
              <a:latin typeface="Tahoma" panose="020B0604030504040204" pitchFamily="34" charset="0"/>
            </a:endParaRPr>
          </a:p>
          <a:p>
            <a:pPr>
              <a:buClrTx/>
              <a:buFontTx/>
              <a:buNone/>
            </a:pPr>
            <a:r>
              <a:rPr lang="en-US" altLang="zh-CN" sz="2000" dirty="0" smtClean="0">
                <a:solidFill>
                  <a:srgbClr val="008000"/>
                </a:solidFill>
                <a:latin typeface="Tahoma" panose="020B0604030504040204" pitchFamily="34" charset="0"/>
              </a:rPr>
              <a:t>   </a:t>
            </a:r>
            <a:r>
              <a:rPr lang="en-US" altLang="zh-CN" sz="2000" dirty="0" smtClean="0">
                <a:solidFill>
                  <a:srgbClr val="0000FF"/>
                </a:solidFill>
                <a:latin typeface="Tahoma" panose="020B0604030504040204" pitchFamily="34" charset="0"/>
              </a:rPr>
              <a:t>return *this;</a:t>
            </a:r>
          </a:p>
          <a:p>
            <a:pPr>
              <a:buClrTx/>
              <a:buFontTx/>
              <a:buNone/>
            </a:pPr>
            <a:r>
              <a:rPr lang="en-US" altLang="zh-CN" sz="2000" dirty="0" smtClean="0">
                <a:solidFill>
                  <a:srgbClr val="0000FF"/>
                </a:solidFill>
                <a:latin typeface="Tahoma" panose="020B0604030504040204" pitchFamily="34" charset="0"/>
              </a:rPr>
              <a:t>}</a:t>
            </a:r>
            <a:endParaRPr lang="en-US" altLang="zh-CN" dirty="0" smtClean="0"/>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959BC0-C353-4D18-BA8E-2792F0AF3FEC}" type="slidenum">
              <a:rPr lang="en-US" altLang="en-US">
                <a:solidFill>
                  <a:srgbClr val="4B4B4B"/>
                </a:solidFill>
              </a:rPr>
              <a:pPr eaLnBrk="1" hangingPunct="1"/>
              <a:t>19</a:t>
            </a:fld>
            <a:endParaRPr lang="en-US" altLang="en-US">
              <a:solidFill>
                <a:srgbClr val="4B4B4B"/>
              </a:solidFill>
            </a:endParaRPr>
          </a:p>
        </p:txBody>
      </p:sp>
    </p:spTree>
    <p:extLst>
      <p:ext uri="{BB962C8B-B14F-4D97-AF65-F5344CB8AC3E}">
        <p14:creationId xmlns:p14="http://schemas.microsoft.com/office/powerpoint/2010/main" val="1782674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主要内容</a:t>
            </a:r>
          </a:p>
        </p:txBody>
      </p:sp>
      <p:sp>
        <p:nvSpPr>
          <p:cNvPr id="23555" name="内容占位符 2"/>
          <p:cNvSpPr>
            <a:spLocks noGrp="1"/>
          </p:cNvSpPr>
          <p:nvPr>
            <p:ph idx="1"/>
          </p:nvPr>
        </p:nvSpPr>
        <p:spPr/>
        <p:txBody>
          <a:bodyPr/>
          <a:lstStyle/>
          <a:p>
            <a:r>
              <a:rPr lang="zh-CN" altLang="en-US" dirty="0" smtClean="0">
                <a:solidFill>
                  <a:srgbClr val="FF0000"/>
                </a:solidFill>
              </a:rPr>
              <a:t>二叉搜索树</a:t>
            </a:r>
            <a:endParaRPr lang="en-US" altLang="zh-CN" dirty="0" smtClean="0">
              <a:solidFill>
                <a:srgbClr val="FF0000"/>
              </a:solidFill>
            </a:endParaRPr>
          </a:p>
          <a:p>
            <a:pPr lvl="1"/>
            <a:r>
              <a:rPr lang="zh-CN" altLang="en-US" dirty="0" smtClean="0">
                <a:solidFill>
                  <a:srgbClr val="FF0000"/>
                </a:solidFill>
              </a:rPr>
              <a:t>定义</a:t>
            </a:r>
            <a:endParaRPr lang="en-US" altLang="zh-CN" dirty="0" smtClean="0">
              <a:solidFill>
                <a:srgbClr val="FF0000"/>
              </a:solidFill>
            </a:endParaRPr>
          </a:p>
          <a:p>
            <a:pPr lvl="1"/>
            <a:r>
              <a:rPr lang="zh-CN" altLang="en-US" dirty="0" smtClean="0">
                <a:solidFill>
                  <a:srgbClr val="FF0000"/>
                </a:solidFill>
              </a:rPr>
              <a:t>搜索</a:t>
            </a:r>
            <a:endParaRPr lang="en-US" altLang="zh-CN" dirty="0" smtClean="0">
              <a:solidFill>
                <a:srgbClr val="FF0000"/>
              </a:solidFill>
            </a:endParaRPr>
          </a:p>
          <a:p>
            <a:pPr lvl="1"/>
            <a:r>
              <a:rPr lang="zh-CN" altLang="en-US" dirty="0" smtClean="0">
                <a:solidFill>
                  <a:srgbClr val="FF0000"/>
                </a:solidFill>
              </a:rPr>
              <a:t>插入</a:t>
            </a:r>
            <a:endParaRPr lang="en-US" altLang="zh-CN" dirty="0" smtClean="0">
              <a:solidFill>
                <a:srgbClr val="FF0000"/>
              </a:solidFill>
            </a:endParaRPr>
          </a:p>
          <a:p>
            <a:pPr lvl="1"/>
            <a:r>
              <a:rPr lang="zh-CN" altLang="en-US" dirty="0" smtClean="0">
                <a:solidFill>
                  <a:srgbClr val="FF0000"/>
                </a:solidFill>
              </a:rPr>
              <a:t>删除</a:t>
            </a:r>
            <a:endParaRPr lang="en-US" altLang="zh-CN" dirty="0" smtClean="0">
              <a:solidFill>
                <a:srgbClr val="FF0000"/>
              </a:solidFill>
            </a:endParaRPr>
          </a:p>
          <a:p>
            <a:r>
              <a:rPr lang="en-US" altLang="zh-CN" dirty="0" smtClean="0"/>
              <a:t>AVL</a:t>
            </a:r>
            <a:r>
              <a:rPr lang="zh-CN" altLang="en-US" dirty="0" smtClean="0"/>
              <a:t>树</a:t>
            </a:r>
            <a:endParaRPr lang="en-US" altLang="zh-CN" dirty="0" smtClean="0"/>
          </a:p>
          <a:p>
            <a:r>
              <a:rPr lang="zh-CN" altLang="en-US" dirty="0" smtClean="0"/>
              <a:t>红黑树</a:t>
            </a:r>
            <a:endParaRPr lang="en-US" altLang="zh-CN" dirty="0" smtClean="0"/>
          </a:p>
          <a:p>
            <a:r>
              <a:rPr lang="en-US" altLang="zh-CN" dirty="0"/>
              <a:t>B</a:t>
            </a:r>
            <a:r>
              <a:rPr lang="zh-CN" altLang="en-US" dirty="0"/>
              <a:t>树</a:t>
            </a:r>
            <a:endParaRPr lang="en-US" altLang="zh-CN" dirty="0"/>
          </a:p>
          <a:p>
            <a:endParaRPr lang="en-US" altLang="zh-CN" dirty="0" smtClean="0"/>
          </a:p>
        </p:txBody>
      </p:sp>
      <p:sp>
        <p:nvSpPr>
          <p:cNvPr id="235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63A7BC-CFB0-4AD7-B17C-9B938CCD39CE}" type="slidenum">
              <a:rPr lang="en-US" altLang="en-US">
                <a:solidFill>
                  <a:srgbClr val="4B4B4B"/>
                </a:solidFill>
              </a:rPr>
              <a:pPr eaLnBrk="1" hangingPunct="1"/>
              <a:t>2</a:t>
            </a:fld>
            <a:endParaRPr lang="en-US" altLang="en-US">
              <a:solidFill>
                <a:srgbClr val="4B4B4B"/>
              </a:solidFill>
            </a:endParaRPr>
          </a:p>
        </p:txBody>
      </p:sp>
    </p:spTree>
    <p:extLst>
      <p:ext uri="{BB962C8B-B14F-4D97-AF65-F5344CB8AC3E}">
        <p14:creationId xmlns:p14="http://schemas.microsoft.com/office/powerpoint/2010/main" val="130473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由一系列插入生成</a:t>
            </a:r>
            <a:r>
              <a:rPr lang="en-US" altLang="zh-CN" smtClean="0"/>
              <a:t>BST</a:t>
            </a:r>
            <a:endParaRPr lang="zh-CN" altLang="en-US" smtClean="0"/>
          </a:p>
        </p:txBody>
      </p:sp>
      <p:sp>
        <p:nvSpPr>
          <p:cNvPr id="41987" name="内容占位符 2"/>
          <p:cNvSpPr>
            <a:spLocks noGrp="1"/>
          </p:cNvSpPr>
          <p:nvPr>
            <p:ph idx="1"/>
          </p:nvPr>
        </p:nvSpPr>
        <p:spPr/>
        <p:txBody>
          <a:bodyPr/>
          <a:lstStyle/>
          <a:p>
            <a:r>
              <a:rPr lang="zh-CN" altLang="en-US" dirty="0" smtClean="0"/>
              <a:t>从空树出发，由序列</a:t>
            </a:r>
            <a:r>
              <a:rPr lang="en-US" altLang="zh-CN" dirty="0" smtClean="0"/>
              <a:t>{45,24,53,45,12,24,90}</a:t>
            </a:r>
            <a:r>
              <a:rPr lang="zh-CN" altLang="en-US" dirty="0" smtClean="0"/>
              <a:t>构造</a:t>
            </a:r>
            <a:r>
              <a:rPr lang="en-US" altLang="zh-CN" dirty="0" smtClean="0"/>
              <a:t>BST</a:t>
            </a:r>
          </a:p>
          <a:p>
            <a:endParaRPr lang="en-US" altLang="zh-CN" dirty="0" smtClean="0"/>
          </a:p>
          <a:p>
            <a:endParaRPr lang="en-US" altLang="zh-CN" dirty="0" smtClean="0"/>
          </a:p>
          <a:p>
            <a:r>
              <a:rPr lang="zh-CN" altLang="en-US" dirty="0" smtClean="0"/>
              <a:t>上述过程本质上是将无序序列转变为有序序列的过程</a:t>
            </a: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070D14-BA7E-47E5-89A4-F693AD291D46}" type="slidenum">
              <a:rPr lang="en-US" altLang="en-US">
                <a:solidFill>
                  <a:srgbClr val="4B4B4B"/>
                </a:solidFill>
              </a:rPr>
              <a:pPr eaLnBrk="1" hangingPunct="1"/>
              <a:t>20</a:t>
            </a:fld>
            <a:endParaRPr lang="en-US" altLang="en-US">
              <a:solidFill>
                <a:srgbClr val="4B4B4B"/>
              </a:solidFill>
            </a:endParaRPr>
          </a:p>
        </p:txBody>
      </p:sp>
    </p:spTree>
    <p:extLst>
      <p:ext uri="{BB962C8B-B14F-4D97-AF65-F5344CB8AC3E}">
        <p14:creationId xmlns:p14="http://schemas.microsoft.com/office/powerpoint/2010/main" val="372633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t>BST</a:t>
            </a:r>
            <a:r>
              <a:rPr lang="zh-CN" altLang="en-US" smtClean="0"/>
              <a:t>删除</a:t>
            </a:r>
          </a:p>
        </p:txBody>
      </p:sp>
      <p:sp>
        <p:nvSpPr>
          <p:cNvPr id="43011" name="Rectangle 3"/>
          <p:cNvSpPr>
            <a:spLocks noGrp="1" noChangeArrowheads="1"/>
          </p:cNvSpPr>
          <p:nvPr>
            <p:ph idx="1"/>
          </p:nvPr>
        </p:nvSpPr>
        <p:spPr/>
        <p:txBody>
          <a:bodyPr/>
          <a:lstStyle/>
          <a:p>
            <a:pPr marL="609600" indent="-609600">
              <a:buFont typeface="Wingdings" panose="05000000000000000000" pitchFamily="2" charset="2"/>
              <a:buAutoNum type="arabicPeriod"/>
            </a:pPr>
            <a:r>
              <a:rPr lang="zh-CN" altLang="en-US" smtClean="0"/>
              <a:t>删除叶节点</a:t>
            </a:r>
          </a:p>
          <a:p>
            <a:pPr marL="990600" lvl="1" indent="-533400"/>
            <a:r>
              <a:rPr lang="zh-CN" altLang="en-US" smtClean="0"/>
              <a:t>直接丢弃</a:t>
            </a:r>
            <a:r>
              <a:rPr lang="en-US" altLang="zh-CN" smtClean="0"/>
              <a:t>——</a:t>
            </a:r>
            <a:r>
              <a:rPr lang="zh-CN" altLang="en-US" smtClean="0"/>
              <a:t>父节点指向它的指针置为</a:t>
            </a:r>
            <a:r>
              <a:rPr lang="en-US" altLang="zh-CN" smtClean="0"/>
              <a:t>0</a:t>
            </a:r>
          </a:p>
        </p:txBody>
      </p:sp>
      <p:sp>
        <p:nvSpPr>
          <p:cNvPr id="430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041CA9-0DCF-46DB-A434-2CC8CCA5076D}" type="slidenum">
              <a:rPr lang="en-US" altLang="en-US">
                <a:solidFill>
                  <a:srgbClr val="4B4B4B"/>
                </a:solidFill>
              </a:rPr>
              <a:pPr eaLnBrk="1" hangingPunct="1"/>
              <a:t>21</a:t>
            </a:fld>
            <a:endParaRPr lang="en-US" altLang="en-US">
              <a:solidFill>
                <a:srgbClr val="4B4B4B"/>
              </a:solidFill>
            </a:endParaRPr>
          </a:p>
        </p:txBody>
      </p:sp>
      <p:pic>
        <p:nvPicPr>
          <p:cNvPr id="43012" name="Picture 4" descr="bst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55" y="3019424"/>
            <a:ext cx="8058533" cy="237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5"/>
          <p:cNvSpPr txBox="1">
            <a:spLocks noChangeArrowheads="1"/>
          </p:cNvSpPr>
          <p:nvPr/>
        </p:nvSpPr>
        <p:spPr bwMode="ltGray">
          <a:xfrm>
            <a:off x="4114800" y="25146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35</a:t>
            </a:r>
          </a:p>
        </p:txBody>
      </p:sp>
      <p:sp>
        <p:nvSpPr>
          <p:cNvPr id="43014" name="Line 6"/>
          <p:cNvSpPr>
            <a:spLocks noChangeShapeType="1"/>
          </p:cNvSpPr>
          <p:nvPr/>
        </p:nvSpPr>
        <p:spPr bwMode="ltGray">
          <a:xfrm>
            <a:off x="3581400" y="3200400"/>
            <a:ext cx="213360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椭圆 7"/>
          <p:cNvSpPr/>
          <p:nvPr/>
        </p:nvSpPr>
        <p:spPr>
          <a:xfrm>
            <a:off x="3941379" y="4659398"/>
            <a:ext cx="680545" cy="750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rPr>
              <a:t>80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7094484" y="4625240"/>
            <a:ext cx="716674" cy="750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rPr>
              <a:t>35</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90962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删除算法（续）</a:t>
            </a:r>
          </a:p>
        </p:txBody>
      </p:sp>
      <p:sp>
        <p:nvSpPr>
          <p:cNvPr id="44035" name="Rectangle 3"/>
          <p:cNvSpPr>
            <a:spLocks noGrp="1" noChangeArrowheads="1"/>
          </p:cNvSpPr>
          <p:nvPr>
            <p:ph idx="1"/>
          </p:nvPr>
        </p:nvSpPr>
        <p:spPr/>
        <p:txBody>
          <a:bodyPr/>
          <a:lstStyle/>
          <a:p>
            <a:pPr marL="609600" indent="-609600"/>
            <a:r>
              <a:rPr lang="zh-CN" altLang="en-US" smtClean="0"/>
              <a:t>不是叶节点：如何保持二叉搜索树特性？</a:t>
            </a:r>
            <a:r>
              <a:rPr lang="en-US" altLang="zh-CN" smtClean="0"/>
              <a:t>——</a:t>
            </a:r>
            <a:r>
              <a:rPr lang="zh-CN" altLang="en-US" smtClean="0"/>
              <a:t>删除节点</a:t>
            </a:r>
            <a:r>
              <a:rPr lang="en-US" altLang="zh-CN" smtClean="0"/>
              <a:t>p</a:t>
            </a:r>
            <a:r>
              <a:rPr lang="zh-CN" altLang="en-US" smtClean="0"/>
              <a:t>，</a:t>
            </a:r>
            <a:r>
              <a:rPr lang="en-US" altLang="zh-CN" smtClean="0"/>
              <a:t>p</a:t>
            </a:r>
            <a:r>
              <a:rPr lang="zh-CN" altLang="en-US" smtClean="0"/>
              <a:t>的子树内部调整</a:t>
            </a:r>
          </a:p>
          <a:p>
            <a:pPr marL="609600" indent="-609600">
              <a:buFont typeface="Wingdings" panose="05000000000000000000" pitchFamily="2" charset="2"/>
              <a:buAutoNum type="arabicPeriod" startAt="2"/>
            </a:pPr>
            <a:r>
              <a:rPr lang="en-US" altLang="zh-CN" smtClean="0"/>
              <a:t>p</a:t>
            </a:r>
            <a:r>
              <a:rPr lang="zh-CN" altLang="en-US" smtClean="0"/>
              <a:t>有且只有一个非空子树</a:t>
            </a:r>
            <a:r>
              <a:rPr lang="en-US" altLang="zh-CN" smtClean="0"/>
              <a:t>t</a:t>
            </a:r>
            <a:r>
              <a:rPr lang="zh-CN" altLang="en-US" smtClean="0"/>
              <a:t>，其根为</a:t>
            </a:r>
            <a:r>
              <a:rPr lang="en-US" altLang="zh-CN" smtClean="0"/>
              <a:t>q</a:t>
            </a:r>
          </a:p>
          <a:p>
            <a:pPr marL="990600" lvl="1" indent="-533400"/>
            <a:r>
              <a:rPr lang="zh-CN" altLang="en-US" smtClean="0"/>
              <a:t>丢弃</a:t>
            </a:r>
            <a:r>
              <a:rPr lang="en-US" altLang="zh-CN" smtClean="0"/>
              <a:t>p</a:t>
            </a:r>
            <a:r>
              <a:rPr lang="zh-CN" altLang="en-US" smtClean="0"/>
              <a:t>，以</a:t>
            </a:r>
            <a:r>
              <a:rPr lang="en-US" altLang="zh-CN" smtClean="0"/>
              <a:t>q</a:t>
            </a:r>
            <a:r>
              <a:rPr lang="zh-CN" altLang="en-US" smtClean="0"/>
              <a:t>取代</a:t>
            </a:r>
            <a:r>
              <a:rPr lang="en-US" altLang="zh-CN" smtClean="0"/>
              <a:t>p</a:t>
            </a:r>
            <a:r>
              <a:rPr lang="zh-CN" altLang="en-US" smtClean="0"/>
              <a:t>的位置</a:t>
            </a:r>
          </a:p>
          <a:p>
            <a:pPr marL="1371600" lvl="2" indent="-457200"/>
            <a:r>
              <a:rPr lang="en-US" altLang="zh-CN" smtClean="0"/>
              <a:t>p</a:t>
            </a:r>
            <a:r>
              <a:rPr lang="zh-CN" altLang="en-US" smtClean="0"/>
              <a:t>是整个二叉搜索树的根</a:t>
            </a:r>
            <a:r>
              <a:rPr lang="en-US" altLang="zh-CN" smtClean="0"/>
              <a:t>——q</a:t>
            </a:r>
            <a:r>
              <a:rPr lang="zh-CN" altLang="en-US" smtClean="0"/>
              <a:t>作为新的根</a:t>
            </a:r>
          </a:p>
          <a:p>
            <a:pPr marL="1371600" lvl="2" indent="-457200"/>
            <a:r>
              <a:rPr lang="zh-CN" altLang="en-US" smtClean="0"/>
              <a:t>否则</a:t>
            </a:r>
            <a:r>
              <a:rPr lang="en-US" altLang="zh-CN" smtClean="0"/>
              <a:t>——p</a:t>
            </a:r>
            <a:r>
              <a:rPr lang="zh-CN" altLang="en-US" smtClean="0"/>
              <a:t>的父节点的“指向</a:t>
            </a:r>
            <a:r>
              <a:rPr lang="en-US" altLang="zh-CN" smtClean="0"/>
              <a:t>p</a:t>
            </a:r>
            <a:r>
              <a:rPr lang="zh-CN" altLang="en-US" smtClean="0"/>
              <a:t>的指针”变为指向</a:t>
            </a:r>
            <a:r>
              <a:rPr lang="en-US" altLang="zh-CN" smtClean="0"/>
              <a:t>q</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1F9814-D654-43B7-BD5F-62906F5ADE8C}" type="slidenum">
              <a:rPr lang="en-US" altLang="en-US">
                <a:solidFill>
                  <a:srgbClr val="4B4B4B"/>
                </a:solidFill>
              </a:rPr>
              <a:pPr eaLnBrk="1" hangingPunct="1"/>
              <a:t>22</a:t>
            </a:fld>
            <a:endParaRPr lang="en-US" altLang="en-US">
              <a:solidFill>
                <a:srgbClr val="4B4B4B"/>
              </a:solidFill>
            </a:endParaRPr>
          </a:p>
        </p:txBody>
      </p:sp>
    </p:spTree>
    <p:extLst>
      <p:ext uri="{BB962C8B-B14F-4D97-AF65-F5344CB8AC3E}">
        <p14:creationId xmlns:p14="http://schemas.microsoft.com/office/powerpoint/2010/main" val="988442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删除算法（续）</a:t>
            </a:r>
          </a:p>
        </p:txBody>
      </p:sp>
      <p:sp>
        <p:nvSpPr>
          <p:cNvPr id="2" name="内容占位符 1"/>
          <p:cNvSpPr>
            <a:spLocks noGrp="1"/>
          </p:cNvSpPr>
          <p:nvPr>
            <p:ph idx="1"/>
          </p:nvPr>
        </p:nvSpPr>
        <p:spPr/>
        <p:txBody>
          <a:bodyPr/>
          <a:lstStyle/>
          <a:p>
            <a:endParaRPr lang="zh-CN" altLang="en-US"/>
          </a:p>
        </p:txBody>
      </p:sp>
      <p:sp>
        <p:nvSpPr>
          <p:cNvPr id="450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CB10A6-9C00-47EA-9158-448B254CD8FB}" type="slidenum">
              <a:rPr lang="en-US" altLang="en-US">
                <a:solidFill>
                  <a:srgbClr val="4B4B4B"/>
                </a:solidFill>
              </a:rPr>
              <a:pPr eaLnBrk="1" hangingPunct="1"/>
              <a:t>23</a:t>
            </a:fld>
            <a:endParaRPr lang="en-US" altLang="en-US">
              <a:solidFill>
                <a:srgbClr val="4B4B4B"/>
              </a:solidFill>
            </a:endParaRPr>
          </a:p>
        </p:txBody>
      </p:sp>
      <p:pic>
        <p:nvPicPr>
          <p:cNvPr id="45059" name="Picture 4" descr="bstde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6074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5"/>
          <p:cNvSpPr txBox="1">
            <a:spLocks noChangeArrowheads="1"/>
          </p:cNvSpPr>
          <p:nvPr/>
        </p:nvSpPr>
        <p:spPr bwMode="ltGray">
          <a:xfrm>
            <a:off x="3581400" y="14700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5</a:t>
            </a:r>
            <a:r>
              <a:rPr lang="en-US" altLang="zh-CN">
                <a:solidFill>
                  <a:srgbClr val="FF0000"/>
                </a:solidFill>
                <a:sym typeface="Wingdings" panose="05000000000000000000" pitchFamily="2" charset="2"/>
              </a:rPr>
              <a:t>“</a:t>
            </a:r>
            <a:r>
              <a:rPr lang="zh-CN" altLang="en-US">
                <a:solidFill>
                  <a:srgbClr val="FF0000"/>
                </a:solidFill>
                <a:sym typeface="Wingdings" panose="05000000000000000000" pitchFamily="2" charset="2"/>
              </a:rPr>
              <a:t>删除”</a:t>
            </a:r>
            <a:r>
              <a:rPr lang="en-US" altLang="zh-CN">
                <a:solidFill>
                  <a:srgbClr val="FF0000"/>
                </a:solidFill>
                <a:sym typeface="Wingdings" panose="05000000000000000000" pitchFamily="2" charset="2"/>
              </a:rPr>
              <a:t>2</a:t>
            </a:r>
            <a:endParaRPr lang="en-US" altLang="zh-CN">
              <a:solidFill>
                <a:srgbClr val="FF0000"/>
              </a:solidFill>
            </a:endParaRPr>
          </a:p>
        </p:txBody>
      </p:sp>
      <p:sp>
        <p:nvSpPr>
          <p:cNvPr id="45061" name="Line 6"/>
          <p:cNvSpPr>
            <a:spLocks noChangeShapeType="1"/>
          </p:cNvSpPr>
          <p:nvPr/>
        </p:nvSpPr>
        <p:spPr bwMode="ltGray">
          <a:xfrm>
            <a:off x="3657600" y="2155825"/>
            <a:ext cx="2133600" cy="158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2" name="Text Box 7"/>
          <p:cNvSpPr txBox="1">
            <a:spLocks noChangeArrowheads="1"/>
          </p:cNvSpPr>
          <p:nvPr/>
        </p:nvSpPr>
        <p:spPr bwMode="ltGray">
          <a:xfrm>
            <a:off x="838200" y="18510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p</a:t>
            </a:r>
          </a:p>
        </p:txBody>
      </p:sp>
      <p:sp>
        <p:nvSpPr>
          <p:cNvPr id="45063" name="Text Box 8"/>
          <p:cNvSpPr txBox="1">
            <a:spLocks noChangeArrowheads="1"/>
          </p:cNvSpPr>
          <p:nvPr/>
        </p:nvSpPr>
        <p:spPr bwMode="ltGray">
          <a:xfrm>
            <a:off x="228600" y="2689225"/>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q</a:t>
            </a:r>
          </a:p>
        </p:txBody>
      </p:sp>
    </p:spTree>
    <p:extLst>
      <p:ext uri="{BB962C8B-B14F-4D97-AF65-F5344CB8AC3E}">
        <p14:creationId xmlns:p14="http://schemas.microsoft.com/office/powerpoint/2010/main" val="3172083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删除算法（续）</a:t>
            </a:r>
          </a:p>
        </p:txBody>
      </p:sp>
      <p:sp>
        <p:nvSpPr>
          <p:cNvPr id="46083" name="Rectangle 3"/>
          <p:cNvSpPr>
            <a:spLocks noGrp="1" noChangeArrowheads="1"/>
          </p:cNvSpPr>
          <p:nvPr>
            <p:ph idx="1"/>
          </p:nvPr>
        </p:nvSpPr>
        <p:spPr/>
        <p:txBody>
          <a:bodyPr/>
          <a:lstStyle/>
          <a:p>
            <a:pPr marL="609600" indent="-609600">
              <a:buFont typeface="Wingdings" panose="05000000000000000000" pitchFamily="2" charset="2"/>
              <a:buAutoNum type="arabicPeriod" startAt="3"/>
            </a:pPr>
            <a:r>
              <a:rPr lang="en-US" altLang="zh-CN" smtClean="0"/>
              <a:t>p</a:t>
            </a:r>
            <a:r>
              <a:rPr lang="zh-CN" altLang="en-US" smtClean="0"/>
              <a:t>的两个子树都不空</a:t>
            </a:r>
            <a:r>
              <a:rPr lang="en-US" altLang="zh-CN" smtClean="0"/>
              <a:t>——</a:t>
            </a:r>
            <a:r>
              <a:rPr lang="zh-CN" altLang="en-US" smtClean="0"/>
              <a:t>转换为情况</a:t>
            </a:r>
            <a:r>
              <a:rPr lang="en-US" altLang="zh-CN" smtClean="0"/>
              <a:t>2</a:t>
            </a:r>
            <a:r>
              <a:rPr lang="zh-CN" altLang="en-US" smtClean="0"/>
              <a:t>（或</a:t>
            </a:r>
            <a:r>
              <a:rPr lang="en-US" altLang="zh-CN" smtClean="0"/>
              <a:t>1</a:t>
            </a:r>
            <a:r>
              <a:rPr lang="zh-CN" altLang="en-US" smtClean="0"/>
              <a:t>）</a:t>
            </a:r>
          </a:p>
          <a:p>
            <a:pPr marL="990600" lvl="1" indent="-533400"/>
            <a:r>
              <a:rPr lang="en-US" altLang="zh-CN" smtClean="0"/>
              <a:t>p</a:t>
            </a:r>
            <a:r>
              <a:rPr lang="zh-CN" altLang="en-US" smtClean="0"/>
              <a:t>与某个节点</a:t>
            </a:r>
            <a:r>
              <a:rPr lang="en-US" altLang="zh-CN" smtClean="0"/>
              <a:t>q</a:t>
            </a:r>
            <a:r>
              <a:rPr lang="zh-CN" altLang="en-US" smtClean="0"/>
              <a:t>（满足情况</a:t>
            </a:r>
            <a:r>
              <a:rPr lang="en-US" altLang="zh-CN" smtClean="0"/>
              <a:t>2</a:t>
            </a:r>
            <a:r>
              <a:rPr lang="zh-CN" altLang="en-US" smtClean="0"/>
              <a:t>或</a:t>
            </a:r>
            <a:r>
              <a:rPr lang="en-US" altLang="zh-CN" smtClean="0"/>
              <a:t>1</a:t>
            </a:r>
            <a:r>
              <a:rPr lang="zh-CN" altLang="en-US" smtClean="0"/>
              <a:t>）交换</a:t>
            </a:r>
            <a:endParaRPr lang="zh-CN" altLang="en-US" smtClean="0">
              <a:sym typeface="Wingdings" panose="05000000000000000000" pitchFamily="2" charset="2"/>
            </a:endParaRPr>
          </a:p>
          <a:p>
            <a:pPr marL="990600" lvl="1" indent="-533400"/>
            <a:r>
              <a:rPr lang="zh-CN" altLang="en-US" smtClean="0">
                <a:sym typeface="Wingdings" panose="05000000000000000000" pitchFamily="2" charset="2"/>
              </a:rPr>
              <a:t>删除</a:t>
            </a:r>
            <a:r>
              <a:rPr lang="en-US" altLang="zh-CN" smtClean="0">
                <a:sym typeface="Wingdings" panose="05000000000000000000" pitchFamily="2" charset="2"/>
              </a:rPr>
              <a:t>p</a:t>
            </a:r>
            <a:r>
              <a:rPr lang="zh-CN" altLang="en-US" smtClean="0"/>
              <a:t>删除</a:t>
            </a:r>
            <a:r>
              <a:rPr lang="en-US" altLang="zh-CN" smtClean="0"/>
              <a:t>q</a:t>
            </a:r>
          </a:p>
          <a:p>
            <a:pPr marL="990600" lvl="1" indent="-533400"/>
            <a:r>
              <a:rPr lang="en-US" altLang="zh-CN" smtClean="0"/>
              <a:t>q</a:t>
            </a:r>
            <a:r>
              <a:rPr lang="zh-CN" altLang="en-US" smtClean="0"/>
              <a:t>的选择准则？</a:t>
            </a:r>
            <a:r>
              <a:rPr lang="en-US" altLang="zh-CN" smtClean="0"/>
              <a:t>——</a:t>
            </a:r>
            <a:r>
              <a:rPr lang="zh-CN" altLang="en-US" smtClean="0"/>
              <a:t>替代</a:t>
            </a:r>
            <a:r>
              <a:rPr lang="en-US" altLang="zh-CN" smtClean="0"/>
              <a:t>p</a:t>
            </a:r>
            <a:r>
              <a:rPr lang="zh-CN" altLang="en-US" smtClean="0"/>
              <a:t>成为子树的根后，应当保持二叉搜索树特性</a:t>
            </a:r>
          </a:p>
          <a:p>
            <a:pPr marL="990600" lvl="1" indent="-533400"/>
            <a:r>
              <a:rPr lang="zh-CN" altLang="en-US" smtClean="0"/>
              <a:t>左子树的最右节点或右子树的最左节点，排名恰与</a:t>
            </a:r>
            <a:r>
              <a:rPr lang="en-US" altLang="zh-CN" smtClean="0"/>
              <a:t>p</a:t>
            </a:r>
            <a:r>
              <a:rPr lang="zh-CN" altLang="en-US" smtClean="0"/>
              <a:t>相邻</a:t>
            </a:r>
            <a:r>
              <a:rPr lang="en-US" altLang="zh-CN" smtClean="0"/>
              <a:t>——</a:t>
            </a:r>
            <a:r>
              <a:rPr lang="zh-CN" altLang="en-US" smtClean="0"/>
              <a:t>之前或之后</a:t>
            </a:r>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75898B-1272-4E8E-9476-ECDB6C3ACA03}" type="slidenum">
              <a:rPr lang="en-US" altLang="en-US">
                <a:solidFill>
                  <a:srgbClr val="4B4B4B"/>
                </a:solidFill>
              </a:rPr>
              <a:pPr eaLnBrk="1" hangingPunct="1"/>
              <a:t>24</a:t>
            </a:fld>
            <a:endParaRPr lang="en-US" altLang="en-US">
              <a:solidFill>
                <a:srgbClr val="4B4B4B"/>
              </a:solidFill>
            </a:endParaRPr>
          </a:p>
        </p:txBody>
      </p:sp>
    </p:spTree>
    <p:extLst>
      <p:ext uri="{BB962C8B-B14F-4D97-AF65-F5344CB8AC3E}">
        <p14:creationId xmlns:p14="http://schemas.microsoft.com/office/powerpoint/2010/main" val="2710880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删除算法（续）</a:t>
            </a:r>
          </a:p>
        </p:txBody>
      </p:sp>
      <p:sp>
        <p:nvSpPr>
          <p:cNvPr id="2" name="内容占位符 1"/>
          <p:cNvSpPr>
            <a:spLocks noGrp="1"/>
          </p:cNvSpPr>
          <p:nvPr>
            <p:ph idx="1"/>
          </p:nvPr>
        </p:nvSpPr>
        <p:spPr/>
        <p:txBody>
          <a:bodyPr/>
          <a:lstStyle/>
          <a:p>
            <a:endParaRPr lang="zh-CN" altLang="en-US"/>
          </a:p>
        </p:txBody>
      </p:sp>
      <p:sp>
        <p:nvSpPr>
          <p:cNvPr id="471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BBF830-5F8B-47A9-9240-7D52E7DB22EF}" type="slidenum">
              <a:rPr lang="en-US" altLang="en-US">
                <a:solidFill>
                  <a:srgbClr val="4B4B4B"/>
                </a:solidFill>
              </a:rPr>
              <a:pPr eaLnBrk="1" hangingPunct="1"/>
              <a:t>25</a:t>
            </a:fld>
            <a:endParaRPr lang="en-US" altLang="en-US">
              <a:solidFill>
                <a:srgbClr val="4B4B4B"/>
              </a:solidFill>
            </a:endParaRPr>
          </a:p>
        </p:txBody>
      </p:sp>
      <p:pic>
        <p:nvPicPr>
          <p:cNvPr id="47107" name="Picture 8" descr="bstdel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1447800"/>
            <a:ext cx="8526462"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9"/>
          <p:cNvSpPr txBox="1">
            <a:spLocks noChangeArrowheads="1"/>
          </p:cNvSpPr>
          <p:nvPr/>
        </p:nvSpPr>
        <p:spPr bwMode="ltGray">
          <a:xfrm>
            <a:off x="3276600" y="13716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40</a:t>
            </a:r>
            <a:r>
              <a:rPr lang="en-US" altLang="zh-CN">
                <a:solidFill>
                  <a:srgbClr val="FF0000"/>
                </a:solidFill>
                <a:sym typeface="Wingdings" panose="05000000000000000000" pitchFamily="2" charset="2"/>
              </a:rPr>
              <a:t>“</a:t>
            </a:r>
            <a:r>
              <a:rPr lang="zh-CN" altLang="en-US">
                <a:solidFill>
                  <a:srgbClr val="FF0000"/>
                </a:solidFill>
                <a:sym typeface="Wingdings" panose="05000000000000000000" pitchFamily="2" charset="2"/>
              </a:rPr>
              <a:t>删除”</a:t>
            </a:r>
            <a:r>
              <a:rPr lang="en-US" altLang="zh-CN">
                <a:solidFill>
                  <a:srgbClr val="FF0000"/>
                </a:solidFill>
                <a:sym typeface="Wingdings" panose="05000000000000000000" pitchFamily="2" charset="2"/>
              </a:rPr>
              <a:t>60</a:t>
            </a:r>
          </a:p>
        </p:txBody>
      </p:sp>
      <p:sp>
        <p:nvSpPr>
          <p:cNvPr id="47109" name="Line 10"/>
          <p:cNvSpPr>
            <a:spLocks noChangeShapeType="1"/>
          </p:cNvSpPr>
          <p:nvPr/>
        </p:nvSpPr>
        <p:spPr bwMode="ltGray">
          <a:xfrm>
            <a:off x="3352800" y="2057400"/>
            <a:ext cx="2133600" cy="158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391798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删除算法（续）</a:t>
            </a:r>
          </a:p>
        </p:txBody>
      </p:sp>
      <p:sp>
        <p:nvSpPr>
          <p:cNvPr id="2" name="内容占位符 1"/>
          <p:cNvSpPr>
            <a:spLocks noGrp="1"/>
          </p:cNvSpPr>
          <p:nvPr>
            <p:ph idx="1"/>
          </p:nvPr>
        </p:nvSpPr>
        <p:spPr/>
        <p:txBody>
          <a:bodyPr/>
          <a:lstStyle/>
          <a:p>
            <a:endParaRPr lang="zh-CN" altLang="en-US"/>
          </a:p>
        </p:txBody>
      </p:sp>
      <p:sp>
        <p:nvSpPr>
          <p:cNvPr id="481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8D60B0-2000-4CF4-8724-AB0C06640E64}" type="slidenum">
              <a:rPr lang="en-US" altLang="en-US">
                <a:solidFill>
                  <a:srgbClr val="4B4B4B"/>
                </a:solidFill>
              </a:rPr>
              <a:pPr eaLnBrk="1" hangingPunct="1"/>
              <a:t>26</a:t>
            </a:fld>
            <a:endParaRPr lang="en-US" altLang="en-US">
              <a:solidFill>
                <a:srgbClr val="4B4B4B"/>
              </a:solidFill>
            </a:endParaRPr>
          </a:p>
        </p:txBody>
      </p:sp>
      <p:pic>
        <p:nvPicPr>
          <p:cNvPr id="48131" name="Picture 3" descr="bstdel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47056"/>
            <a:ext cx="855821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7"/>
          <p:cNvSpPr txBox="1">
            <a:spLocks noChangeArrowheads="1"/>
          </p:cNvSpPr>
          <p:nvPr/>
        </p:nvSpPr>
        <p:spPr bwMode="ltGray">
          <a:xfrm>
            <a:off x="3962400" y="1827213"/>
            <a:ext cx="2667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30</a:t>
            </a:r>
            <a:r>
              <a:rPr lang="en-US" altLang="zh-CN">
                <a:solidFill>
                  <a:srgbClr val="FF0000"/>
                </a:solidFill>
                <a:sym typeface="Wingdings" panose="05000000000000000000" pitchFamily="2" charset="2"/>
              </a:rPr>
              <a:t>“</a:t>
            </a:r>
            <a:r>
              <a:rPr lang="zh-CN" altLang="en-US">
                <a:solidFill>
                  <a:srgbClr val="FF0000"/>
                </a:solidFill>
                <a:sym typeface="Wingdings" panose="05000000000000000000" pitchFamily="2" charset="2"/>
              </a:rPr>
              <a:t>删除”</a:t>
            </a:r>
            <a:r>
              <a:rPr lang="en-US" altLang="zh-CN">
                <a:solidFill>
                  <a:srgbClr val="FF0000"/>
                </a:solidFill>
                <a:sym typeface="Wingdings" panose="05000000000000000000" pitchFamily="2" charset="2"/>
              </a:rPr>
              <a:t>5</a:t>
            </a:r>
          </a:p>
        </p:txBody>
      </p:sp>
      <p:sp>
        <p:nvSpPr>
          <p:cNvPr id="48133" name="Line 8"/>
          <p:cNvSpPr>
            <a:spLocks noChangeShapeType="1"/>
          </p:cNvSpPr>
          <p:nvPr/>
        </p:nvSpPr>
        <p:spPr bwMode="ltGray">
          <a:xfrm>
            <a:off x="4038600" y="2513013"/>
            <a:ext cx="2133600" cy="15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4" name="Text Box 9"/>
          <p:cNvSpPr txBox="1">
            <a:spLocks noChangeArrowheads="1"/>
          </p:cNvSpPr>
          <p:nvPr/>
        </p:nvSpPr>
        <p:spPr bwMode="ltGray">
          <a:xfrm>
            <a:off x="0" y="1524000"/>
            <a:ext cx="198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a:t>
            </a:r>
            <a:r>
              <a:rPr lang="en-US" altLang="zh-CN">
                <a:solidFill>
                  <a:srgbClr val="FF0000"/>
                </a:solidFill>
              </a:rPr>
              <a:t>40</a:t>
            </a:r>
            <a:r>
              <a:rPr lang="zh-CN" altLang="en-US">
                <a:solidFill>
                  <a:srgbClr val="FF0000"/>
                </a:solidFill>
                <a:sym typeface="Wingdings" panose="05000000000000000000" pitchFamily="2" charset="2"/>
              </a:rPr>
              <a:t>的另一种方法</a:t>
            </a:r>
            <a:endParaRPr lang="zh-CN" altLang="en-US">
              <a:solidFill>
                <a:srgbClr val="FF0000"/>
              </a:solidFill>
            </a:endParaRPr>
          </a:p>
        </p:txBody>
      </p:sp>
      <p:sp>
        <p:nvSpPr>
          <p:cNvPr id="48135" name="Line 10"/>
          <p:cNvSpPr>
            <a:spLocks noChangeShapeType="1"/>
          </p:cNvSpPr>
          <p:nvPr/>
        </p:nvSpPr>
        <p:spPr bwMode="ltGray">
          <a:xfrm>
            <a:off x="76200" y="2360613"/>
            <a:ext cx="1676400" cy="15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92321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关于删除算法的结论</a:t>
            </a:r>
          </a:p>
        </p:txBody>
      </p:sp>
      <p:sp>
        <p:nvSpPr>
          <p:cNvPr id="49155" name="内容占位符 2"/>
          <p:cNvSpPr>
            <a:spLocks noGrp="1"/>
          </p:cNvSpPr>
          <p:nvPr>
            <p:ph idx="1"/>
          </p:nvPr>
        </p:nvSpPr>
        <p:spPr/>
        <p:txBody>
          <a:bodyPr/>
          <a:lstStyle/>
          <a:p>
            <a:r>
              <a:rPr lang="zh-CN" altLang="en-US" dirty="0" smtClean="0"/>
              <a:t>情况</a:t>
            </a:r>
            <a:r>
              <a:rPr lang="en-US" altLang="zh-CN" dirty="0" smtClean="0"/>
              <a:t>1</a:t>
            </a:r>
            <a:r>
              <a:rPr lang="zh-CN" altLang="en-US" dirty="0" smtClean="0"/>
              <a:t>、</a:t>
            </a:r>
            <a:r>
              <a:rPr lang="en-US" altLang="zh-CN" dirty="0" smtClean="0"/>
              <a:t>2</a:t>
            </a:r>
            <a:r>
              <a:rPr lang="zh-CN" altLang="en-US" dirty="0" smtClean="0"/>
              <a:t>无需讨论</a:t>
            </a:r>
            <a:endParaRPr lang="en-US" altLang="zh-CN" dirty="0" smtClean="0"/>
          </a:p>
          <a:p>
            <a:r>
              <a:rPr lang="zh-CN" altLang="en-US" dirty="0" smtClean="0"/>
              <a:t>情况</a:t>
            </a:r>
            <a:r>
              <a:rPr lang="en-US" altLang="zh-CN" dirty="0" smtClean="0"/>
              <a:t>3</a:t>
            </a:r>
            <a:r>
              <a:rPr lang="zh-CN" altLang="en-US" dirty="0" smtClean="0"/>
              <a:t>的算法思路其实是</a:t>
            </a:r>
            <a:endParaRPr lang="en-US" altLang="zh-CN" dirty="0" smtClean="0"/>
          </a:p>
          <a:p>
            <a:pPr lvl="1"/>
            <a:r>
              <a:rPr lang="zh-CN" altLang="en-US" dirty="0" smtClean="0"/>
              <a:t>假定被删节点是</a:t>
            </a:r>
            <a:r>
              <a:rPr lang="en-US" altLang="zh-CN" dirty="0" smtClean="0"/>
              <a:t>p</a:t>
            </a:r>
          </a:p>
          <a:p>
            <a:pPr lvl="1"/>
            <a:r>
              <a:rPr lang="zh-CN" altLang="en-US" dirty="0" smtClean="0"/>
              <a:t>找到</a:t>
            </a:r>
            <a:r>
              <a:rPr lang="en-US" altLang="zh-CN" dirty="0" smtClean="0"/>
              <a:t>BST</a:t>
            </a:r>
            <a:r>
              <a:rPr lang="zh-CN" altLang="en-US" dirty="0" smtClean="0"/>
              <a:t>中</a:t>
            </a:r>
            <a:r>
              <a:rPr lang="en-US" altLang="zh-CN" dirty="0" smtClean="0"/>
              <a:t>p</a:t>
            </a:r>
            <a:r>
              <a:rPr lang="zh-CN" altLang="en-US" dirty="0" smtClean="0"/>
              <a:t>的直接</a:t>
            </a:r>
            <a:r>
              <a:rPr lang="zh-CN" altLang="en-US" dirty="0" smtClean="0"/>
              <a:t>前驱（左子树最右侧，右侧节点</a:t>
            </a:r>
            <a:r>
              <a:rPr lang="en-US" altLang="zh-CN" dirty="0" smtClean="0"/>
              <a:t>null</a:t>
            </a:r>
            <a:r>
              <a:rPr lang="zh-CN" altLang="en-US" dirty="0" smtClean="0"/>
              <a:t>）或</a:t>
            </a:r>
            <a:r>
              <a:rPr lang="zh-CN" altLang="en-US" dirty="0" smtClean="0"/>
              <a:t>直接后继替代它</a:t>
            </a:r>
            <a:endParaRPr lang="en-US" altLang="zh-CN" dirty="0" smtClean="0"/>
          </a:p>
          <a:p>
            <a:pPr lvl="1"/>
            <a:r>
              <a:rPr lang="zh-CN" altLang="en-US" dirty="0" smtClean="0"/>
              <a:t>一般惯例是选用直接前驱，即</a:t>
            </a:r>
            <a:r>
              <a:rPr lang="zh-CN" altLang="en-US" dirty="0" smtClean="0">
                <a:solidFill>
                  <a:srgbClr val="FF0000"/>
                </a:solidFill>
              </a:rPr>
              <a:t>被删节点左子树的最右节点</a:t>
            </a: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2AF44D-D89D-4258-B0D9-54194CEE9B9B}" type="slidenum">
              <a:rPr lang="en-US" altLang="en-US">
                <a:solidFill>
                  <a:srgbClr val="4B4B4B"/>
                </a:solidFill>
              </a:rPr>
              <a:pPr eaLnBrk="1" hangingPunct="1"/>
              <a:t>27</a:t>
            </a:fld>
            <a:endParaRPr lang="en-US" altLang="en-US">
              <a:solidFill>
                <a:srgbClr val="4B4B4B"/>
              </a:solidFill>
            </a:endParaRPr>
          </a:p>
        </p:txBody>
      </p:sp>
    </p:spTree>
    <p:extLst>
      <p:ext uri="{BB962C8B-B14F-4D97-AF65-F5344CB8AC3E}">
        <p14:creationId xmlns:p14="http://schemas.microsoft.com/office/powerpoint/2010/main" val="362552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删除算法实现</a:t>
            </a:r>
          </a:p>
        </p:txBody>
      </p:sp>
      <p:sp>
        <p:nvSpPr>
          <p:cNvPr id="50179" name="Rectangle 3"/>
          <p:cNvSpPr>
            <a:spLocks noGrp="1" noChangeArrowheads="1"/>
          </p:cNvSpPr>
          <p:nvPr>
            <p:ph idx="1"/>
          </p:nvPr>
        </p:nvSpPr>
        <p:spPr/>
        <p:txBody>
          <a:bodyPr/>
          <a:lstStyle/>
          <a:p>
            <a:pPr>
              <a:buClrTx/>
              <a:buFontTx/>
              <a:buNone/>
            </a:pPr>
            <a:r>
              <a:rPr lang="en-US" altLang="zh-CN" sz="2400" dirty="0" smtClean="0">
                <a:solidFill>
                  <a:srgbClr val="0000FF"/>
                </a:solidFill>
                <a:latin typeface="Tahoma" panose="020B0604030504040204" pitchFamily="34" charset="0"/>
              </a:rPr>
              <a:t>template&lt;class E, class K&gt;</a:t>
            </a:r>
          </a:p>
          <a:p>
            <a:pPr>
              <a:buClrTx/>
              <a:buFontTx/>
              <a:buNone/>
            </a:pPr>
            <a:r>
              <a:rPr lang="en-US" altLang="zh-CN" sz="2400" dirty="0" err="1" smtClean="0">
                <a:solidFill>
                  <a:srgbClr val="0000FF"/>
                </a:solidFill>
                <a:latin typeface="Tahoma" panose="020B0604030504040204" pitchFamily="34" charset="0"/>
              </a:rPr>
              <a:t>BSTree</a:t>
            </a:r>
            <a:r>
              <a:rPr lang="en-US" altLang="zh-CN" sz="2400" dirty="0" smtClean="0">
                <a:solidFill>
                  <a:srgbClr val="0000FF"/>
                </a:solidFill>
                <a:latin typeface="Tahoma" panose="020B0604030504040204" pitchFamily="34" charset="0"/>
              </a:rPr>
              <a:t>&lt;E,K&gt;&amp; </a:t>
            </a:r>
            <a:r>
              <a:rPr lang="en-US" altLang="zh-CN" sz="2400" dirty="0" err="1" smtClean="0">
                <a:solidFill>
                  <a:srgbClr val="0000FF"/>
                </a:solidFill>
                <a:latin typeface="Tahoma" panose="020B0604030504040204" pitchFamily="34" charset="0"/>
              </a:rPr>
              <a:t>BSTree</a:t>
            </a:r>
            <a:r>
              <a:rPr lang="en-US" altLang="zh-CN" sz="2400" dirty="0" smtClean="0">
                <a:solidFill>
                  <a:srgbClr val="0000FF"/>
                </a:solidFill>
                <a:latin typeface="Tahoma" panose="020B0604030504040204" pitchFamily="34" charset="0"/>
              </a:rPr>
              <a:t>&lt;E,K&gt;</a:t>
            </a:r>
            <a:br>
              <a:rPr lang="en-US" altLang="zh-CN" sz="2400" dirty="0" smtClean="0">
                <a:solidFill>
                  <a:srgbClr val="0000FF"/>
                </a:solidFill>
                <a:latin typeface="Tahoma" panose="020B0604030504040204" pitchFamily="34" charset="0"/>
              </a:rPr>
            </a:br>
            <a:r>
              <a:rPr lang="en-US" altLang="zh-CN" sz="2400" dirty="0" smtClean="0">
                <a:solidFill>
                  <a:srgbClr val="0000FF"/>
                </a:solidFill>
                <a:latin typeface="Tahoma" panose="020B0604030504040204" pitchFamily="34" charset="0"/>
              </a:rPr>
              <a:t>::Delete(</a:t>
            </a:r>
            <a:r>
              <a:rPr lang="en-US" altLang="zh-CN" sz="2400" dirty="0" err="1" smtClean="0">
                <a:solidFill>
                  <a:srgbClr val="0000FF"/>
                </a:solidFill>
                <a:latin typeface="Tahoma" panose="020B0604030504040204" pitchFamily="34" charset="0"/>
              </a:rPr>
              <a:t>const</a:t>
            </a:r>
            <a:r>
              <a:rPr lang="en-US" altLang="zh-CN" sz="2400" dirty="0" smtClean="0">
                <a:solidFill>
                  <a:srgbClr val="0000FF"/>
                </a:solidFill>
                <a:latin typeface="Tahoma" panose="020B0604030504040204" pitchFamily="34" charset="0"/>
              </a:rPr>
              <a:t> K&amp; k, E&amp; e)</a:t>
            </a:r>
          </a:p>
          <a:p>
            <a:pPr>
              <a:buClrTx/>
              <a:buFontTx/>
              <a:buNone/>
            </a:pPr>
            <a:r>
              <a:rPr lang="en-US" altLang="zh-CN" sz="2400" dirty="0" smtClean="0">
                <a:solidFill>
                  <a:srgbClr val="0000FF"/>
                </a:solidFill>
                <a:latin typeface="Tahoma" panose="020B0604030504040204" pitchFamily="34" charset="0"/>
              </a:rPr>
              <a:t>{</a:t>
            </a:r>
            <a:endParaRPr lang="en-US" altLang="zh-CN" sz="2400" dirty="0" smtClean="0">
              <a:solidFill>
                <a:srgbClr val="008000"/>
              </a:solidFill>
              <a:latin typeface="Tahoma" panose="020B0604030504040204" pitchFamily="34" charset="0"/>
            </a:endParaRPr>
          </a:p>
          <a:p>
            <a:pPr>
              <a:buClrTx/>
              <a:buFontTx/>
              <a:buNone/>
            </a:pP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BinaryTreeNode</a:t>
            </a:r>
            <a:r>
              <a:rPr lang="en-US" altLang="zh-CN" sz="2400" dirty="0" smtClean="0">
                <a:solidFill>
                  <a:srgbClr val="0000FF"/>
                </a:solidFill>
                <a:latin typeface="Tahoma" panose="020B0604030504040204" pitchFamily="34" charset="0"/>
              </a:rPr>
              <a:t>&lt;E&gt; *p = root,</a:t>
            </a:r>
            <a:r>
              <a:rPr lang="en-US" altLang="zh-CN" sz="2400" dirty="0" smtClean="0">
                <a:solidFill>
                  <a:srgbClr val="008000"/>
                </a:solidFill>
                <a:latin typeface="Tahoma" panose="020B0604030504040204" pitchFamily="34" charset="0"/>
              </a:rPr>
              <a:t> </a:t>
            </a:r>
            <a:r>
              <a:rPr lang="en-US" altLang="zh-CN" sz="2400" dirty="0" smtClean="0">
                <a:solidFill>
                  <a:srgbClr val="0000FF"/>
                </a:solidFill>
                <a:latin typeface="Tahoma" panose="020B0604030504040204" pitchFamily="34" charset="0"/>
              </a:rPr>
              <a:t> </a:t>
            </a:r>
          </a:p>
          <a:p>
            <a:pPr>
              <a:buClrTx/>
              <a:buFontTx/>
              <a:buNone/>
            </a:pPr>
            <a:r>
              <a:rPr lang="en-US" altLang="zh-CN" sz="2400" dirty="0" smtClean="0">
                <a:solidFill>
                  <a:srgbClr val="0000FF"/>
                </a:solidFill>
                <a:latin typeface="Tahoma" panose="020B0604030504040204" pitchFamily="34" charset="0"/>
              </a:rPr>
              <a:t>                          *pp = 0;</a:t>
            </a:r>
            <a:r>
              <a:rPr lang="en-US" altLang="zh-CN" sz="2400" dirty="0" smtClean="0">
                <a:solidFill>
                  <a:srgbClr val="008000"/>
                </a:solidFill>
                <a:latin typeface="Tahoma" panose="020B0604030504040204" pitchFamily="34" charset="0"/>
              </a:rPr>
              <a:t> </a:t>
            </a:r>
          </a:p>
        </p:txBody>
      </p:sp>
      <p:sp>
        <p:nvSpPr>
          <p:cNvPr id="502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091298-9403-4A98-A67B-EBE46713C608}" type="slidenum">
              <a:rPr lang="en-US" altLang="en-US">
                <a:solidFill>
                  <a:srgbClr val="4B4B4B"/>
                </a:solidFill>
              </a:rPr>
              <a:pPr eaLnBrk="1" hangingPunct="1"/>
              <a:t>28</a:t>
            </a:fld>
            <a:endParaRPr lang="en-US" altLang="en-US">
              <a:solidFill>
                <a:srgbClr val="4B4B4B"/>
              </a:solidFill>
            </a:endParaRPr>
          </a:p>
        </p:txBody>
      </p:sp>
      <p:grpSp>
        <p:nvGrpSpPr>
          <p:cNvPr id="50180" name="组合 6"/>
          <p:cNvGrpSpPr>
            <a:grpSpLocks/>
          </p:cNvGrpSpPr>
          <p:nvPr/>
        </p:nvGrpSpPr>
        <p:grpSpPr bwMode="auto">
          <a:xfrm>
            <a:off x="7258049" y="2175259"/>
            <a:ext cx="358775" cy="358775"/>
            <a:chOff x="1343016" y="1455730"/>
            <a:chExt cx="358776" cy="358778"/>
          </a:xfrm>
        </p:grpSpPr>
        <p:sp>
          <p:nvSpPr>
            <p:cNvPr id="50221"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22"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1" name="组合 7"/>
          <p:cNvGrpSpPr>
            <a:grpSpLocks/>
          </p:cNvGrpSpPr>
          <p:nvPr/>
        </p:nvGrpSpPr>
        <p:grpSpPr bwMode="auto">
          <a:xfrm>
            <a:off x="6719887" y="2711834"/>
            <a:ext cx="358775" cy="358775"/>
            <a:chOff x="1343016" y="1455729"/>
            <a:chExt cx="358776" cy="358779"/>
          </a:xfrm>
        </p:grpSpPr>
        <p:sp>
          <p:nvSpPr>
            <p:cNvPr id="50219"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20"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2" name="组合 10"/>
          <p:cNvGrpSpPr>
            <a:grpSpLocks/>
          </p:cNvGrpSpPr>
          <p:nvPr/>
        </p:nvGrpSpPr>
        <p:grpSpPr bwMode="auto">
          <a:xfrm>
            <a:off x="7796212" y="3789746"/>
            <a:ext cx="358775" cy="358775"/>
            <a:chOff x="1343016" y="1455729"/>
            <a:chExt cx="358776" cy="358779"/>
          </a:xfrm>
        </p:grpSpPr>
        <p:sp>
          <p:nvSpPr>
            <p:cNvPr id="50217"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8"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3" name="组合 13"/>
          <p:cNvGrpSpPr>
            <a:grpSpLocks/>
          </p:cNvGrpSpPr>
          <p:nvPr/>
        </p:nvGrpSpPr>
        <p:grpSpPr bwMode="auto">
          <a:xfrm>
            <a:off x="6181724" y="3249996"/>
            <a:ext cx="358775" cy="360363"/>
            <a:chOff x="1343016" y="1455730"/>
            <a:chExt cx="358776" cy="358778"/>
          </a:xfrm>
        </p:grpSpPr>
        <p:sp>
          <p:nvSpPr>
            <p:cNvPr id="50215"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6"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4" name="组合 16"/>
          <p:cNvGrpSpPr>
            <a:grpSpLocks/>
          </p:cNvGrpSpPr>
          <p:nvPr/>
        </p:nvGrpSpPr>
        <p:grpSpPr bwMode="auto">
          <a:xfrm>
            <a:off x="7258049" y="3251584"/>
            <a:ext cx="358775" cy="360362"/>
            <a:chOff x="1343016" y="1455730"/>
            <a:chExt cx="358776" cy="358778"/>
          </a:xfrm>
        </p:grpSpPr>
        <p:sp>
          <p:nvSpPr>
            <p:cNvPr id="50213"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4"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5" name="组合 19"/>
          <p:cNvGrpSpPr>
            <a:grpSpLocks/>
          </p:cNvGrpSpPr>
          <p:nvPr/>
        </p:nvGrpSpPr>
        <p:grpSpPr bwMode="auto">
          <a:xfrm>
            <a:off x="8154987" y="4327909"/>
            <a:ext cx="720725" cy="358775"/>
            <a:chOff x="1163628" y="1455730"/>
            <a:chExt cx="720000" cy="358778"/>
          </a:xfrm>
        </p:grpSpPr>
        <p:sp>
          <p:nvSpPr>
            <p:cNvPr id="50211"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2"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6" name="组合 22"/>
          <p:cNvGrpSpPr>
            <a:grpSpLocks/>
          </p:cNvGrpSpPr>
          <p:nvPr/>
        </p:nvGrpSpPr>
        <p:grpSpPr bwMode="auto">
          <a:xfrm>
            <a:off x="5822949" y="3967546"/>
            <a:ext cx="358775" cy="360363"/>
            <a:chOff x="1343016" y="1455730"/>
            <a:chExt cx="358776" cy="358778"/>
          </a:xfrm>
        </p:grpSpPr>
        <p:sp>
          <p:nvSpPr>
            <p:cNvPr id="50209"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10"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0187" name="组合 25"/>
          <p:cNvGrpSpPr>
            <a:grpSpLocks/>
          </p:cNvGrpSpPr>
          <p:nvPr/>
        </p:nvGrpSpPr>
        <p:grpSpPr bwMode="auto">
          <a:xfrm>
            <a:off x="7796212" y="4866071"/>
            <a:ext cx="358775" cy="360363"/>
            <a:chOff x="1343016" y="1455730"/>
            <a:chExt cx="358776" cy="358778"/>
          </a:xfrm>
        </p:grpSpPr>
        <p:sp>
          <p:nvSpPr>
            <p:cNvPr id="50207"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08"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0188" name="直接连接符 35"/>
          <p:cNvCxnSpPr>
            <a:cxnSpLocks noChangeShapeType="1"/>
          </p:cNvCxnSpPr>
          <p:nvPr/>
        </p:nvCxnSpPr>
        <p:spPr bwMode="auto">
          <a:xfrm rot="5400000">
            <a:off x="7099300" y="2513396"/>
            <a:ext cx="317500"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0189" name="直接连接符 40"/>
          <p:cNvCxnSpPr>
            <a:cxnSpLocks noChangeShapeType="1"/>
          </p:cNvCxnSpPr>
          <p:nvPr/>
        </p:nvCxnSpPr>
        <p:spPr bwMode="auto">
          <a:xfrm rot="5400000">
            <a:off x="6560343" y="3050765"/>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0190" name="直接连接符 43"/>
          <p:cNvCxnSpPr>
            <a:cxnSpLocks noChangeShapeType="1"/>
          </p:cNvCxnSpPr>
          <p:nvPr/>
        </p:nvCxnSpPr>
        <p:spPr bwMode="auto">
          <a:xfrm rot="16200000" flipH="1">
            <a:off x="7436644" y="3611152"/>
            <a:ext cx="360362"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0191" name="直接连接符 46"/>
          <p:cNvCxnSpPr>
            <a:cxnSpLocks noChangeShapeType="1"/>
          </p:cNvCxnSpPr>
          <p:nvPr/>
        </p:nvCxnSpPr>
        <p:spPr bwMode="auto">
          <a:xfrm rot="16200000" flipH="1">
            <a:off x="7976393" y="4149315"/>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0192" name="直接连接符 49"/>
          <p:cNvCxnSpPr>
            <a:cxnSpLocks noChangeShapeType="1"/>
          </p:cNvCxnSpPr>
          <p:nvPr/>
        </p:nvCxnSpPr>
        <p:spPr bwMode="auto">
          <a:xfrm rot="16200000" flipH="1">
            <a:off x="6919118" y="3050765"/>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0193" name="直接连接符 52"/>
          <p:cNvCxnSpPr>
            <a:cxnSpLocks noChangeShapeType="1"/>
          </p:cNvCxnSpPr>
          <p:nvPr/>
        </p:nvCxnSpPr>
        <p:spPr bwMode="auto">
          <a:xfrm rot="10800000" flipV="1">
            <a:off x="6002337" y="3611946"/>
            <a:ext cx="358775" cy="3556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0194" name="直接连接符 57"/>
          <p:cNvCxnSpPr>
            <a:cxnSpLocks noChangeShapeType="1"/>
          </p:cNvCxnSpPr>
          <p:nvPr/>
        </p:nvCxnSpPr>
        <p:spPr bwMode="auto">
          <a:xfrm rot="5400000">
            <a:off x="8155780" y="4687478"/>
            <a:ext cx="358775" cy="3603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0195" name="组合 16"/>
          <p:cNvGrpSpPr>
            <a:grpSpLocks/>
          </p:cNvGrpSpPr>
          <p:nvPr/>
        </p:nvGrpSpPr>
        <p:grpSpPr bwMode="auto">
          <a:xfrm>
            <a:off x="6719887" y="3788159"/>
            <a:ext cx="358775" cy="360362"/>
            <a:chOff x="1343016" y="1455730"/>
            <a:chExt cx="358776" cy="358778"/>
          </a:xfrm>
        </p:grpSpPr>
        <p:sp>
          <p:nvSpPr>
            <p:cNvPr id="50205"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0206"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0196" name="直接连接符 49"/>
          <p:cNvCxnSpPr>
            <a:cxnSpLocks noChangeShapeType="1"/>
          </p:cNvCxnSpPr>
          <p:nvPr/>
        </p:nvCxnSpPr>
        <p:spPr bwMode="auto">
          <a:xfrm rot="16200000" flipH="1">
            <a:off x="6360318" y="3609565"/>
            <a:ext cx="360363"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50197" name="任意多边形 51"/>
          <p:cNvSpPr>
            <a:spLocks noChangeArrowheads="1"/>
          </p:cNvSpPr>
          <p:nvPr/>
        </p:nvSpPr>
        <p:spPr bwMode="auto">
          <a:xfrm>
            <a:off x="7437437" y="2546734"/>
            <a:ext cx="1116012" cy="517525"/>
          </a:xfrm>
          <a:custGeom>
            <a:avLst/>
            <a:gdLst>
              <a:gd name="T0" fmla="*/ 0 w 1116419"/>
              <a:gd name="T1" fmla="*/ 0 h 518208"/>
              <a:gd name="T2" fmla="*/ 201575 w 1116419"/>
              <a:gd name="T3" fmla="*/ 21097 h 518208"/>
              <a:gd name="T4" fmla="*/ 233406 w 1116419"/>
              <a:gd name="T5" fmla="*/ 42195 h 518208"/>
              <a:gd name="T6" fmla="*/ 265232 w 1116419"/>
              <a:gd name="T7" fmla="*/ 52743 h 518208"/>
              <a:gd name="T8" fmla="*/ 297062 w 1116419"/>
              <a:gd name="T9" fmla="*/ 84390 h 518208"/>
              <a:gd name="T10" fmla="*/ 339498 w 1116419"/>
              <a:gd name="T11" fmla="*/ 147683 h 518208"/>
              <a:gd name="T12" fmla="*/ 434981 w 1116419"/>
              <a:gd name="T13" fmla="*/ 137135 h 518208"/>
              <a:gd name="T14" fmla="*/ 477420 w 1116419"/>
              <a:gd name="T15" fmla="*/ 126585 h 518208"/>
              <a:gd name="T16" fmla="*/ 551686 w 1116419"/>
              <a:gd name="T17" fmla="*/ 137135 h 518208"/>
              <a:gd name="T18" fmla="*/ 594121 w 1116419"/>
              <a:gd name="T19" fmla="*/ 200427 h 518208"/>
              <a:gd name="T20" fmla="*/ 604730 w 1116419"/>
              <a:gd name="T21" fmla="*/ 232074 h 518208"/>
              <a:gd name="T22" fmla="*/ 668387 w 1116419"/>
              <a:gd name="T23" fmla="*/ 263720 h 518208"/>
              <a:gd name="T24" fmla="*/ 774479 w 1116419"/>
              <a:gd name="T25" fmla="*/ 274269 h 518208"/>
              <a:gd name="T26" fmla="*/ 848745 w 1116419"/>
              <a:gd name="T27" fmla="*/ 358658 h 518208"/>
              <a:gd name="T28" fmla="*/ 859353 w 1116419"/>
              <a:gd name="T29" fmla="*/ 390305 h 518208"/>
              <a:gd name="T30" fmla="*/ 891182 w 1116419"/>
              <a:gd name="T31" fmla="*/ 400854 h 518208"/>
              <a:gd name="T32" fmla="*/ 944228 w 1116419"/>
              <a:gd name="T33" fmla="*/ 411401 h 518208"/>
              <a:gd name="T34" fmla="*/ 976057 w 1116419"/>
              <a:gd name="T35" fmla="*/ 432498 h 518208"/>
              <a:gd name="T36" fmla="*/ 1007885 w 1116419"/>
              <a:gd name="T37" fmla="*/ 495792 h 518208"/>
              <a:gd name="T38" fmla="*/ 1113979 w 1116419"/>
              <a:gd name="T39" fmla="*/ 506340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50198" name="直接箭头连接符 53"/>
          <p:cNvCxnSpPr>
            <a:cxnSpLocks noChangeShapeType="1"/>
          </p:cNvCxnSpPr>
          <p:nvPr/>
        </p:nvCxnSpPr>
        <p:spPr bwMode="auto">
          <a:xfrm rot="10800000" flipV="1">
            <a:off x="6899274" y="1141796"/>
            <a:ext cx="538163" cy="4968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0199" name="TextBox 54"/>
          <p:cNvSpPr txBox="1">
            <a:spLocks noChangeArrowheads="1"/>
          </p:cNvSpPr>
          <p:nvPr/>
        </p:nvSpPr>
        <p:spPr bwMode="auto">
          <a:xfrm>
            <a:off x="7437437" y="962409"/>
            <a:ext cx="538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0200" name="组合 7"/>
          <p:cNvGrpSpPr>
            <a:grpSpLocks/>
          </p:cNvGrpSpPr>
          <p:nvPr/>
        </p:nvGrpSpPr>
        <p:grpSpPr bwMode="auto">
          <a:xfrm>
            <a:off x="6719887" y="1676784"/>
            <a:ext cx="358775" cy="358775"/>
            <a:chOff x="1343016" y="1455729"/>
            <a:chExt cx="358776" cy="358779"/>
          </a:xfrm>
        </p:grpSpPr>
        <p:sp>
          <p:nvSpPr>
            <p:cNvPr id="57"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latin typeface="Arial" charset="0"/>
              </a:endParaRPr>
            </a:p>
          </p:txBody>
        </p:sp>
        <p:sp>
          <p:nvSpPr>
            <p:cNvPr id="50204"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0201" name="直接连接符 49"/>
          <p:cNvCxnSpPr>
            <a:cxnSpLocks noChangeShapeType="1"/>
          </p:cNvCxnSpPr>
          <p:nvPr/>
        </p:nvCxnSpPr>
        <p:spPr bwMode="auto">
          <a:xfrm rot="16200000" flipH="1">
            <a:off x="6919118" y="2015715"/>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34659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删除算法实现（续）</a:t>
            </a:r>
          </a:p>
        </p:txBody>
      </p:sp>
      <p:sp>
        <p:nvSpPr>
          <p:cNvPr id="51203" name="Rectangle 3"/>
          <p:cNvSpPr>
            <a:spLocks noGrp="1" noChangeArrowheads="1"/>
          </p:cNvSpPr>
          <p:nvPr>
            <p:ph idx="1"/>
          </p:nvPr>
        </p:nvSpPr>
        <p:spPr/>
        <p:txBody>
          <a:bodyPr/>
          <a:lstStyle/>
          <a:p>
            <a:pPr>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a:t>
            </a:r>
            <a:r>
              <a:rPr lang="zh-CN" altLang="en-US" sz="2400" smtClean="0">
                <a:solidFill>
                  <a:srgbClr val="008000"/>
                </a:solidFill>
                <a:latin typeface="Tahoma" panose="020B0604030504040204" pitchFamily="34" charset="0"/>
              </a:rPr>
              <a:t>先搜索要删除的节点</a:t>
            </a:r>
            <a:r>
              <a:rPr lang="en-US" altLang="zh-CN" sz="2400" smtClean="0">
                <a:solidFill>
                  <a:srgbClr val="008000"/>
                </a:solidFill>
                <a:latin typeface="Tahoma" panose="020B0604030504040204" pitchFamily="34" charset="0"/>
              </a:rPr>
              <a:t>p</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while (p &amp;&amp; p-&gt;data != k)</a:t>
            </a:r>
          </a:p>
          <a:p>
            <a:pPr>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pp = p;</a:t>
            </a: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(k &lt; p-&gt;data) p = p-&gt;LeftChild;</a:t>
            </a:r>
          </a:p>
          <a:p>
            <a:pPr>
              <a:buClrTx/>
              <a:buFontTx/>
              <a:buNone/>
            </a:pPr>
            <a:r>
              <a:rPr lang="en-US" altLang="zh-CN" sz="2400" smtClean="0">
                <a:solidFill>
                  <a:srgbClr val="0000FF"/>
                </a:solidFill>
                <a:latin typeface="Tahoma" panose="020B0604030504040204" pitchFamily="34" charset="0"/>
              </a:rPr>
              <a:t>      else p = p-&gt;RightChild;</a:t>
            </a:r>
          </a:p>
          <a:p>
            <a:pPr>
              <a:buClrTx/>
              <a:buFontTx/>
              <a:buNone/>
            </a:pPr>
            <a:r>
              <a:rPr lang="en-US" altLang="zh-CN" sz="2400" smtClean="0">
                <a:solidFill>
                  <a:srgbClr val="0000FF"/>
                </a:solidFill>
                <a:latin typeface="Tahoma" panose="020B0604030504040204" pitchFamily="34" charset="0"/>
              </a:rPr>
              <a:t>   }</a:t>
            </a:r>
          </a:p>
          <a:p>
            <a:pPr>
              <a:buClrTx/>
              <a:buFontTx/>
              <a:buNone/>
            </a:pPr>
            <a:r>
              <a:rPr lang="en-US" altLang="zh-CN" sz="2400" smtClean="0">
                <a:solidFill>
                  <a:srgbClr val="0000FF"/>
                </a:solidFill>
                <a:latin typeface="Tahoma" panose="020B0604030504040204" pitchFamily="34" charset="0"/>
              </a:rPr>
              <a:t>   if (!p) throw BadInput(); </a:t>
            </a:r>
            <a:r>
              <a:rPr lang="en-US" altLang="zh-CN" sz="2400" smtClean="0">
                <a:solidFill>
                  <a:srgbClr val="008000"/>
                </a:solidFill>
                <a:latin typeface="Tahoma" panose="020B0604030504040204" pitchFamily="34" charset="0"/>
              </a:rPr>
              <a:t>// no element with key k</a:t>
            </a:r>
          </a:p>
        </p:txBody>
      </p:sp>
      <p:sp>
        <p:nvSpPr>
          <p:cNvPr id="51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6BFD0F-E467-437A-988A-D8BD8F6CE2F8}" type="slidenum">
              <a:rPr lang="en-US" altLang="en-US">
                <a:solidFill>
                  <a:srgbClr val="4B4B4B"/>
                </a:solidFill>
              </a:rPr>
              <a:pPr eaLnBrk="1" hangingPunct="1"/>
              <a:t>29</a:t>
            </a:fld>
            <a:endParaRPr lang="en-US" altLang="en-US">
              <a:solidFill>
                <a:srgbClr val="4B4B4B"/>
              </a:solidFill>
            </a:endParaRPr>
          </a:p>
        </p:txBody>
      </p:sp>
      <p:grpSp>
        <p:nvGrpSpPr>
          <p:cNvPr id="51204" name="组合 6"/>
          <p:cNvGrpSpPr>
            <a:grpSpLocks/>
          </p:cNvGrpSpPr>
          <p:nvPr/>
        </p:nvGrpSpPr>
        <p:grpSpPr bwMode="auto">
          <a:xfrm>
            <a:off x="7083425" y="1276350"/>
            <a:ext cx="358775" cy="358775"/>
            <a:chOff x="1343016" y="1455730"/>
            <a:chExt cx="358776" cy="358778"/>
          </a:xfrm>
        </p:grpSpPr>
        <p:sp>
          <p:nvSpPr>
            <p:cNvPr id="51247"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8"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5" name="组合 7"/>
          <p:cNvGrpSpPr>
            <a:grpSpLocks/>
          </p:cNvGrpSpPr>
          <p:nvPr/>
        </p:nvGrpSpPr>
        <p:grpSpPr bwMode="auto">
          <a:xfrm>
            <a:off x="6545263" y="1812925"/>
            <a:ext cx="358775" cy="358775"/>
            <a:chOff x="1343016" y="1455729"/>
            <a:chExt cx="358776" cy="358779"/>
          </a:xfrm>
        </p:grpSpPr>
        <p:sp>
          <p:nvSpPr>
            <p:cNvPr id="51245"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6"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6" name="组合 10"/>
          <p:cNvGrpSpPr>
            <a:grpSpLocks/>
          </p:cNvGrpSpPr>
          <p:nvPr/>
        </p:nvGrpSpPr>
        <p:grpSpPr bwMode="auto">
          <a:xfrm>
            <a:off x="7621588" y="2890838"/>
            <a:ext cx="358775" cy="358775"/>
            <a:chOff x="1343016" y="1455729"/>
            <a:chExt cx="358776" cy="358779"/>
          </a:xfrm>
        </p:grpSpPr>
        <p:sp>
          <p:nvSpPr>
            <p:cNvPr id="51243"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4"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7" name="组合 13"/>
          <p:cNvGrpSpPr>
            <a:grpSpLocks/>
          </p:cNvGrpSpPr>
          <p:nvPr/>
        </p:nvGrpSpPr>
        <p:grpSpPr bwMode="auto">
          <a:xfrm>
            <a:off x="6007100" y="2351088"/>
            <a:ext cx="358775" cy="360362"/>
            <a:chOff x="1343016" y="1455730"/>
            <a:chExt cx="358776" cy="358778"/>
          </a:xfrm>
        </p:grpSpPr>
        <p:sp>
          <p:nvSpPr>
            <p:cNvPr id="51241"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2"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8" name="组合 16"/>
          <p:cNvGrpSpPr>
            <a:grpSpLocks/>
          </p:cNvGrpSpPr>
          <p:nvPr/>
        </p:nvGrpSpPr>
        <p:grpSpPr bwMode="auto">
          <a:xfrm>
            <a:off x="7083425" y="2352675"/>
            <a:ext cx="358775" cy="360363"/>
            <a:chOff x="1343016" y="1455730"/>
            <a:chExt cx="358776" cy="358778"/>
          </a:xfrm>
        </p:grpSpPr>
        <p:sp>
          <p:nvSpPr>
            <p:cNvPr id="51239"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40"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09" name="组合 19"/>
          <p:cNvGrpSpPr>
            <a:grpSpLocks/>
          </p:cNvGrpSpPr>
          <p:nvPr/>
        </p:nvGrpSpPr>
        <p:grpSpPr bwMode="auto">
          <a:xfrm>
            <a:off x="7980363" y="3429000"/>
            <a:ext cx="720725" cy="358775"/>
            <a:chOff x="1163628" y="1455730"/>
            <a:chExt cx="720000" cy="358778"/>
          </a:xfrm>
        </p:grpSpPr>
        <p:sp>
          <p:nvSpPr>
            <p:cNvPr id="51237"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38"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10" name="组合 22"/>
          <p:cNvGrpSpPr>
            <a:grpSpLocks/>
          </p:cNvGrpSpPr>
          <p:nvPr/>
        </p:nvGrpSpPr>
        <p:grpSpPr bwMode="auto">
          <a:xfrm>
            <a:off x="5648325" y="3068638"/>
            <a:ext cx="358775" cy="360362"/>
            <a:chOff x="1343016" y="1455730"/>
            <a:chExt cx="358776" cy="358778"/>
          </a:xfrm>
        </p:grpSpPr>
        <p:sp>
          <p:nvSpPr>
            <p:cNvPr id="51235"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36"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1211" name="组合 25"/>
          <p:cNvGrpSpPr>
            <a:grpSpLocks/>
          </p:cNvGrpSpPr>
          <p:nvPr/>
        </p:nvGrpSpPr>
        <p:grpSpPr bwMode="auto">
          <a:xfrm>
            <a:off x="7621588" y="3967163"/>
            <a:ext cx="358775" cy="360362"/>
            <a:chOff x="1343016" y="1455730"/>
            <a:chExt cx="358776" cy="358778"/>
          </a:xfrm>
        </p:grpSpPr>
        <p:sp>
          <p:nvSpPr>
            <p:cNvPr id="51233"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34"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1212" name="直接连接符 35"/>
          <p:cNvCxnSpPr>
            <a:cxnSpLocks noChangeShapeType="1"/>
          </p:cNvCxnSpPr>
          <p:nvPr/>
        </p:nvCxnSpPr>
        <p:spPr bwMode="auto">
          <a:xfrm rot="5400000">
            <a:off x="6925469" y="1613694"/>
            <a:ext cx="315913"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1213" name="直接连接符 40"/>
          <p:cNvCxnSpPr>
            <a:cxnSpLocks noChangeShapeType="1"/>
          </p:cNvCxnSpPr>
          <p:nvPr/>
        </p:nvCxnSpPr>
        <p:spPr bwMode="auto">
          <a:xfrm rot="5400000">
            <a:off x="6386513" y="2151062"/>
            <a:ext cx="317500"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1214" name="直接连接符 43"/>
          <p:cNvCxnSpPr>
            <a:cxnSpLocks noChangeShapeType="1"/>
          </p:cNvCxnSpPr>
          <p:nvPr/>
        </p:nvCxnSpPr>
        <p:spPr bwMode="auto">
          <a:xfrm rot="16200000" flipH="1">
            <a:off x="7262813" y="2711450"/>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1215" name="直接连接符 46"/>
          <p:cNvCxnSpPr>
            <a:cxnSpLocks noChangeShapeType="1"/>
          </p:cNvCxnSpPr>
          <p:nvPr/>
        </p:nvCxnSpPr>
        <p:spPr bwMode="auto">
          <a:xfrm rot="16200000" flipH="1">
            <a:off x="7801769" y="3250406"/>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1216" name="直接连接符 49"/>
          <p:cNvCxnSpPr>
            <a:cxnSpLocks noChangeShapeType="1"/>
          </p:cNvCxnSpPr>
          <p:nvPr/>
        </p:nvCxnSpPr>
        <p:spPr bwMode="auto">
          <a:xfrm rot="16200000" flipH="1">
            <a:off x="6744494" y="2151856"/>
            <a:ext cx="3190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1217" name="直接连接符 52"/>
          <p:cNvCxnSpPr>
            <a:cxnSpLocks noChangeShapeType="1"/>
          </p:cNvCxnSpPr>
          <p:nvPr/>
        </p:nvCxnSpPr>
        <p:spPr bwMode="auto">
          <a:xfrm rot="10800000" flipV="1">
            <a:off x="5827713" y="2711450"/>
            <a:ext cx="358775" cy="3571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1218" name="直接连接符 57"/>
          <p:cNvCxnSpPr>
            <a:cxnSpLocks noChangeShapeType="1"/>
          </p:cNvCxnSpPr>
          <p:nvPr/>
        </p:nvCxnSpPr>
        <p:spPr bwMode="auto">
          <a:xfrm rot="5400000">
            <a:off x="7981950" y="3787776"/>
            <a:ext cx="357187" cy="3603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1219" name="组合 16"/>
          <p:cNvGrpSpPr>
            <a:grpSpLocks/>
          </p:cNvGrpSpPr>
          <p:nvPr/>
        </p:nvGrpSpPr>
        <p:grpSpPr bwMode="auto">
          <a:xfrm>
            <a:off x="6545263" y="2889250"/>
            <a:ext cx="358775" cy="360363"/>
            <a:chOff x="1343016" y="1455730"/>
            <a:chExt cx="358776" cy="358778"/>
          </a:xfrm>
        </p:grpSpPr>
        <p:sp>
          <p:nvSpPr>
            <p:cNvPr id="5123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1232"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1220" name="直接连接符 49"/>
          <p:cNvCxnSpPr>
            <a:cxnSpLocks noChangeShapeType="1"/>
          </p:cNvCxnSpPr>
          <p:nvPr/>
        </p:nvCxnSpPr>
        <p:spPr bwMode="auto">
          <a:xfrm rot="16200000" flipH="1">
            <a:off x="6184901" y="2709862"/>
            <a:ext cx="361950"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51221" name="任意多边形 38"/>
          <p:cNvSpPr>
            <a:spLocks noChangeArrowheads="1"/>
          </p:cNvSpPr>
          <p:nvPr/>
        </p:nvSpPr>
        <p:spPr bwMode="auto">
          <a:xfrm>
            <a:off x="7262813" y="1646238"/>
            <a:ext cx="1116012" cy="519112"/>
          </a:xfrm>
          <a:custGeom>
            <a:avLst/>
            <a:gdLst>
              <a:gd name="T0" fmla="*/ 0 w 1116419"/>
              <a:gd name="T1" fmla="*/ 0 h 518208"/>
              <a:gd name="T2" fmla="*/ 201575 w 1116419"/>
              <a:gd name="T3" fmla="*/ 21487 h 518208"/>
              <a:gd name="T4" fmla="*/ 233406 w 1116419"/>
              <a:gd name="T5" fmla="*/ 42978 h 518208"/>
              <a:gd name="T6" fmla="*/ 265232 w 1116419"/>
              <a:gd name="T7" fmla="*/ 53722 h 518208"/>
              <a:gd name="T8" fmla="*/ 297062 w 1116419"/>
              <a:gd name="T9" fmla="*/ 85955 h 518208"/>
              <a:gd name="T10" fmla="*/ 339498 w 1116419"/>
              <a:gd name="T11" fmla="*/ 150422 h 518208"/>
              <a:gd name="T12" fmla="*/ 434981 w 1116419"/>
              <a:gd name="T13" fmla="*/ 139677 h 518208"/>
              <a:gd name="T14" fmla="*/ 477420 w 1116419"/>
              <a:gd name="T15" fmla="*/ 128933 h 518208"/>
              <a:gd name="T16" fmla="*/ 551686 w 1116419"/>
              <a:gd name="T17" fmla="*/ 139677 h 518208"/>
              <a:gd name="T18" fmla="*/ 594121 w 1116419"/>
              <a:gd name="T19" fmla="*/ 204143 h 518208"/>
              <a:gd name="T20" fmla="*/ 604730 w 1116419"/>
              <a:gd name="T21" fmla="*/ 236376 h 518208"/>
              <a:gd name="T22" fmla="*/ 668387 w 1116419"/>
              <a:gd name="T23" fmla="*/ 268609 h 518208"/>
              <a:gd name="T24" fmla="*/ 774479 w 1116419"/>
              <a:gd name="T25" fmla="*/ 279354 h 518208"/>
              <a:gd name="T26" fmla="*/ 848745 w 1116419"/>
              <a:gd name="T27" fmla="*/ 365308 h 518208"/>
              <a:gd name="T28" fmla="*/ 859353 w 1116419"/>
              <a:gd name="T29" fmla="*/ 397541 h 518208"/>
              <a:gd name="T30" fmla="*/ 891182 w 1116419"/>
              <a:gd name="T31" fmla="*/ 408286 h 518208"/>
              <a:gd name="T32" fmla="*/ 944228 w 1116419"/>
              <a:gd name="T33" fmla="*/ 419029 h 518208"/>
              <a:gd name="T34" fmla="*/ 976057 w 1116419"/>
              <a:gd name="T35" fmla="*/ 440517 h 518208"/>
              <a:gd name="T36" fmla="*/ 1007885 w 1116419"/>
              <a:gd name="T37" fmla="*/ 504984 h 518208"/>
              <a:gd name="T38" fmla="*/ 1113979 w 1116419"/>
              <a:gd name="T39" fmla="*/ 515728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51222" name="直接箭头连接符 39"/>
          <p:cNvCxnSpPr>
            <a:cxnSpLocks noChangeShapeType="1"/>
          </p:cNvCxnSpPr>
          <p:nvPr/>
        </p:nvCxnSpPr>
        <p:spPr bwMode="auto">
          <a:xfrm rot="10800000" flipV="1">
            <a:off x="7442200" y="917575"/>
            <a:ext cx="538163" cy="4968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1223" name="TextBox 40"/>
          <p:cNvSpPr txBox="1">
            <a:spLocks noChangeArrowheads="1"/>
          </p:cNvSpPr>
          <p:nvPr/>
        </p:nvSpPr>
        <p:spPr bwMode="auto">
          <a:xfrm>
            <a:off x="7980363" y="738188"/>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1224" name="组合 7"/>
          <p:cNvGrpSpPr>
            <a:grpSpLocks/>
          </p:cNvGrpSpPr>
          <p:nvPr/>
        </p:nvGrpSpPr>
        <p:grpSpPr bwMode="auto">
          <a:xfrm>
            <a:off x="6545263" y="738188"/>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latin typeface="Arial" charset="0"/>
              </a:endParaRPr>
            </a:p>
          </p:txBody>
        </p:sp>
        <p:sp>
          <p:nvSpPr>
            <p:cNvPr id="51230"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1225" name="直接连接符 49"/>
          <p:cNvCxnSpPr>
            <a:cxnSpLocks noChangeShapeType="1"/>
          </p:cNvCxnSpPr>
          <p:nvPr/>
        </p:nvCxnSpPr>
        <p:spPr bwMode="auto">
          <a:xfrm rot="16200000" flipH="1">
            <a:off x="6744494" y="1077119"/>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1226" name="直接箭头连接符 45"/>
          <p:cNvCxnSpPr>
            <a:cxnSpLocks noChangeShapeType="1"/>
          </p:cNvCxnSpPr>
          <p:nvPr/>
        </p:nvCxnSpPr>
        <p:spPr bwMode="auto">
          <a:xfrm rot="10800000" flipV="1">
            <a:off x="6904038" y="379413"/>
            <a:ext cx="538162" cy="4968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1227" name="TextBox 46"/>
          <p:cNvSpPr txBox="1">
            <a:spLocks noChangeArrowheads="1"/>
          </p:cNvSpPr>
          <p:nvPr/>
        </p:nvSpPr>
        <p:spPr bwMode="auto">
          <a:xfrm>
            <a:off x="7442200" y="2000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spTree>
    <p:extLst>
      <p:ext uri="{BB962C8B-B14F-4D97-AF65-F5344CB8AC3E}">
        <p14:creationId xmlns:p14="http://schemas.microsoft.com/office/powerpoint/2010/main" val="3934933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BST</a:t>
            </a:r>
            <a:r>
              <a:rPr lang="zh-CN" altLang="en-US" smtClean="0"/>
              <a:t>定义</a:t>
            </a:r>
          </a:p>
        </p:txBody>
      </p:sp>
      <p:sp>
        <p:nvSpPr>
          <p:cNvPr id="24579" name="Rectangle 3"/>
          <p:cNvSpPr>
            <a:spLocks noGrp="1" noChangeArrowheads="1"/>
          </p:cNvSpPr>
          <p:nvPr>
            <p:ph idx="1"/>
          </p:nvPr>
        </p:nvSpPr>
        <p:spPr/>
        <p:txBody>
          <a:bodyPr/>
          <a:lstStyle/>
          <a:p>
            <a:pPr marL="533400" indent="-533400"/>
            <a:r>
              <a:rPr lang="zh-CN" altLang="en-US" smtClean="0">
                <a:solidFill>
                  <a:schemeClr val="accent2"/>
                </a:solidFill>
              </a:rPr>
              <a:t>定义：二叉搜索树</a:t>
            </a:r>
            <a:r>
              <a:rPr lang="zh-CN" altLang="en-US" smtClean="0"/>
              <a:t>（</a:t>
            </a:r>
            <a:r>
              <a:rPr lang="en-US" altLang="zh-CN" smtClean="0">
                <a:solidFill>
                  <a:schemeClr val="hlink"/>
                </a:solidFill>
              </a:rPr>
              <a:t>binary search tree</a:t>
            </a:r>
            <a:r>
              <a:rPr lang="zh-CN" altLang="en-US" smtClean="0"/>
              <a:t>）是一棵二叉树，可能为空，如果非空的话，应满足以下特征：</a:t>
            </a:r>
          </a:p>
          <a:p>
            <a:pPr marL="533400" indent="-533400">
              <a:buFont typeface="Wingdings" panose="05000000000000000000" pitchFamily="2" charset="2"/>
              <a:buAutoNum type="arabicParenR"/>
            </a:pPr>
            <a:r>
              <a:rPr lang="zh-CN" altLang="en-US" smtClean="0"/>
              <a:t>每个元素有一个关键值，并且没有任意两个元素有相同的关键值；因此，所有的关键值都是唯一的</a:t>
            </a:r>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706AFC-5F91-4EB6-B9E0-4E47F929672B}" type="slidenum">
              <a:rPr lang="en-US" altLang="en-US">
                <a:solidFill>
                  <a:srgbClr val="4B4B4B"/>
                </a:solidFill>
              </a:rPr>
              <a:pPr eaLnBrk="1" hangingPunct="1"/>
              <a:t>3</a:t>
            </a:fld>
            <a:endParaRPr lang="en-US" altLang="en-US">
              <a:solidFill>
                <a:srgbClr val="4B4B4B"/>
              </a:solidFill>
            </a:endParaRPr>
          </a:p>
        </p:txBody>
      </p:sp>
    </p:spTree>
    <p:extLst>
      <p:ext uri="{BB962C8B-B14F-4D97-AF65-F5344CB8AC3E}">
        <p14:creationId xmlns:p14="http://schemas.microsoft.com/office/powerpoint/2010/main" val="1216581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删除算法实现（续）</a:t>
            </a:r>
          </a:p>
        </p:txBody>
      </p:sp>
      <p:sp>
        <p:nvSpPr>
          <p:cNvPr id="52227" name="Rectangle 3"/>
          <p:cNvSpPr>
            <a:spLocks noGrp="1" noChangeArrowheads="1"/>
          </p:cNvSpPr>
          <p:nvPr>
            <p:ph idx="1"/>
          </p:nvPr>
        </p:nvSpPr>
        <p:spPr/>
        <p:txBody>
          <a:bodyPr/>
          <a:lstStyle/>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e = p-&gt;data;</a:t>
            </a:r>
            <a:r>
              <a:rPr lang="en-US" altLang="zh-CN" sz="2400" smtClean="0">
                <a:solidFill>
                  <a:srgbClr val="008000"/>
                </a:solidFill>
                <a:latin typeface="Tahoma" panose="020B0604030504040204" pitchFamily="34" charset="0"/>
              </a:rPr>
              <a:t>  </a:t>
            </a:r>
          </a:p>
          <a:p>
            <a:pPr>
              <a:buClrTx/>
              <a:buFontTx/>
              <a:buNone/>
            </a:pP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最坏情况，</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两个子树均不空，</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转换为简单情况</a:t>
            </a:r>
          </a:p>
          <a:p>
            <a:pPr>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(p-&gt;LeftChild &amp;&amp; p-&gt;RightChild) {</a:t>
            </a:r>
            <a:r>
              <a:rPr lang="en-US" altLang="zh-CN" sz="2400" smtClean="0">
                <a:solidFill>
                  <a:srgbClr val="008000"/>
                </a:solidFill>
                <a:latin typeface="Tahoma" panose="020B0604030504040204" pitchFamily="34" charset="0"/>
              </a:rPr>
              <a:t>// two children</a:t>
            </a:r>
          </a:p>
          <a:p>
            <a:pPr>
              <a:buClrTx/>
              <a:buFontTx/>
              <a:buNone/>
            </a:pPr>
            <a:r>
              <a:rPr lang="en-US" altLang="zh-CN" sz="2400" smtClean="0">
                <a:solidFill>
                  <a:srgbClr val="008000"/>
                </a:solidFill>
                <a:latin typeface="Tahoma" panose="020B0604030504040204" pitchFamily="34" charset="0"/>
              </a:rPr>
              <a:t>      // convert to zero or one child case</a:t>
            </a:r>
          </a:p>
          <a:p>
            <a:pPr>
              <a:buClrTx/>
              <a:buFontTx/>
              <a:buNone/>
            </a:pPr>
            <a:r>
              <a:rPr lang="en-US" altLang="zh-CN" sz="2400" smtClean="0">
                <a:solidFill>
                  <a:srgbClr val="008000"/>
                </a:solidFill>
                <a:latin typeface="Tahoma" panose="020B0604030504040204" pitchFamily="34" charset="0"/>
              </a:rPr>
              <a:t>      // find largest element in left subtree of p</a:t>
            </a:r>
          </a:p>
          <a:p>
            <a:pPr>
              <a:buClrTx/>
              <a:buFontTx/>
              <a:buNone/>
            </a:pPr>
            <a:r>
              <a:rPr lang="en-US" altLang="zh-CN" sz="2400" smtClean="0">
                <a:solidFill>
                  <a:srgbClr val="008000"/>
                </a:solidFill>
                <a:latin typeface="Tahoma" panose="020B0604030504040204" pitchFamily="34" charset="0"/>
              </a:rPr>
              <a:t>      </a:t>
            </a:r>
          </a:p>
        </p:txBody>
      </p:sp>
      <p:sp>
        <p:nvSpPr>
          <p:cNvPr id="52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712504-6685-4F85-A7B0-AC2C68EBDC37}" type="slidenum">
              <a:rPr lang="en-US" altLang="en-US">
                <a:solidFill>
                  <a:srgbClr val="4B4B4B"/>
                </a:solidFill>
              </a:rPr>
              <a:pPr eaLnBrk="1" hangingPunct="1"/>
              <a:t>30</a:t>
            </a:fld>
            <a:endParaRPr lang="en-US" altLang="en-US">
              <a:solidFill>
                <a:srgbClr val="4B4B4B"/>
              </a:solidFill>
            </a:endParaRPr>
          </a:p>
        </p:txBody>
      </p:sp>
      <p:grpSp>
        <p:nvGrpSpPr>
          <p:cNvPr id="52228" name="组合 6"/>
          <p:cNvGrpSpPr>
            <a:grpSpLocks/>
          </p:cNvGrpSpPr>
          <p:nvPr/>
        </p:nvGrpSpPr>
        <p:grpSpPr bwMode="auto">
          <a:xfrm>
            <a:off x="7356694" y="1076325"/>
            <a:ext cx="358775" cy="358775"/>
            <a:chOff x="1343016" y="1455730"/>
            <a:chExt cx="358776" cy="358778"/>
          </a:xfrm>
        </p:grpSpPr>
        <p:sp>
          <p:nvSpPr>
            <p:cNvPr id="52271"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72"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29" name="组合 7"/>
          <p:cNvGrpSpPr>
            <a:grpSpLocks/>
          </p:cNvGrpSpPr>
          <p:nvPr/>
        </p:nvGrpSpPr>
        <p:grpSpPr bwMode="auto">
          <a:xfrm>
            <a:off x="6818532" y="1612900"/>
            <a:ext cx="358775" cy="358775"/>
            <a:chOff x="1343016" y="1455729"/>
            <a:chExt cx="358776" cy="358779"/>
          </a:xfrm>
        </p:grpSpPr>
        <p:sp>
          <p:nvSpPr>
            <p:cNvPr id="52269"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70"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0" name="组合 10"/>
          <p:cNvGrpSpPr>
            <a:grpSpLocks/>
          </p:cNvGrpSpPr>
          <p:nvPr/>
        </p:nvGrpSpPr>
        <p:grpSpPr bwMode="auto">
          <a:xfrm>
            <a:off x="7894857" y="2690813"/>
            <a:ext cx="358775" cy="358775"/>
            <a:chOff x="1343016" y="1455729"/>
            <a:chExt cx="358776" cy="358779"/>
          </a:xfrm>
        </p:grpSpPr>
        <p:sp>
          <p:nvSpPr>
            <p:cNvPr id="52267"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8"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1" name="组合 13"/>
          <p:cNvGrpSpPr>
            <a:grpSpLocks/>
          </p:cNvGrpSpPr>
          <p:nvPr/>
        </p:nvGrpSpPr>
        <p:grpSpPr bwMode="auto">
          <a:xfrm>
            <a:off x="6280369" y="2151063"/>
            <a:ext cx="358775" cy="360362"/>
            <a:chOff x="1343016" y="1455730"/>
            <a:chExt cx="358776" cy="358778"/>
          </a:xfrm>
        </p:grpSpPr>
        <p:sp>
          <p:nvSpPr>
            <p:cNvPr id="52265"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6"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2" name="组合 16"/>
          <p:cNvGrpSpPr>
            <a:grpSpLocks/>
          </p:cNvGrpSpPr>
          <p:nvPr/>
        </p:nvGrpSpPr>
        <p:grpSpPr bwMode="auto">
          <a:xfrm>
            <a:off x="7356694" y="2152650"/>
            <a:ext cx="358775" cy="360363"/>
            <a:chOff x="1343016" y="1455730"/>
            <a:chExt cx="358776" cy="358778"/>
          </a:xfrm>
        </p:grpSpPr>
        <p:sp>
          <p:nvSpPr>
            <p:cNvPr id="52263"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4"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3" name="组合 19"/>
          <p:cNvGrpSpPr>
            <a:grpSpLocks/>
          </p:cNvGrpSpPr>
          <p:nvPr/>
        </p:nvGrpSpPr>
        <p:grpSpPr bwMode="auto">
          <a:xfrm>
            <a:off x="8253632" y="3228975"/>
            <a:ext cx="720725" cy="358775"/>
            <a:chOff x="1163628" y="1455730"/>
            <a:chExt cx="720000" cy="358778"/>
          </a:xfrm>
        </p:grpSpPr>
        <p:sp>
          <p:nvSpPr>
            <p:cNvPr id="52261"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2"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4" name="组合 22"/>
          <p:cNvGrpSpPr>
            <a:grpSpLocks/>
          </p:cNvGrpSpPr>
          <p:nvPr/>
        </p:nvGrpSpPr>
        <p:grpSpPr bwMode="auto">
          <a:xfrm>
            <a:off x="5921594" y="2868613"/>
            <a:ext cx="358775" cy="360362"/>
            <a:chOff x="1343016" y="1455730"/>
            <a:chExt cx="358776" cy="358778"/>
          </a:xfrm>
        </p:grpSpPr>
        <p:sp>
          <p:nvSpPr>
            <p:cNvPr id="52259"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60"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2235" name="组合 25"/>
          <p:cNvGrpSpPr>
            <a:grpSpLocks/>
          </p:cNvGrpSpPr>
          <p:nvPr/>
        </p:nvGrpSpPr>
        <p:grpSpPr bwMode="auto">
          <a:xfrm>
            <a:off x="7894857" y="3767138"/>
            <a:ext cx="358775" cy="360362"/>
            <a:chOff x="1343016" y="1455730"/>
            <a:chExt cx="358776" cy="358778"/>
          </a:xfrm>
        </p:grpSpPr>
        <p:sp>
          <p:nvSpPr>
            <p:cNvPr id="52257"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58"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2236" name="直接连接符 35"/>
          <p:cNvCxnSpPr>
            <a:cxnSpLocks noChangeShapeType="1"/>
          </p:cNvCxnSpPr>
          <p:nvPr/>
        </p:nvCxnSpPr>
        <p:spPr bwMode="auto">
          <a:xfrm rot="5400000">
            <a:off x="7198738" y="1413669"/>
            <a:ext cx="315913"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2237" name="直接连接符 40"/>
          <p:cNvCxnSpPr>
            <a:cxnSpLocks noChangeShapeType="1"/>
          </p:cNvCxnSpPr>
          <p:nvPr/>
        </p:nvCxnSpPr>
        <p:spPr bwMode="auto">
          <a:xfrm rot="5400000">
            <a:off x="6659782" y="1951037"/>
            <a:ext cx="317500"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2238" name="直接连接符 43"/>
          <p:cNvCxnSpPr>
            <a:cxnSpLocks noChangeShapeType="1"/>
          </p:cNvCxnSpPr>
          <p:nvPr/>
        </p:nvCxnSpPr>
        <p:spPr bwMode="auto">
          <a:xfrm rot="16200000" flipH="1">
            <a:off x="7536082" y="2511425"/>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2239" name="直接连接符 46"/>
          <p:cNvCxnSpPr>
            <a:cxnSpLocks noChangeShapeType="1"/>
          </p:cNvCxnSpPr>
          <p:nvPr/>
        </p:nvCxnSpPr>
        <p:spPr bwMode="auto">
          <a:xfrm rot="16200000" flipH="1">
            <a:off x="8075038" y="3050381"/>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2240" name="直接连接符 49"/>
          <p:cNvCxnSpPr>
            <a:cxnSpLocks noChangeShapeType="1"/>
          </p:cNvCxnSpPr>
          <p:nvPr/>
        </p:nvCxnSpPr>
        <p:spPr bwMode="auto">
          <a:xfrm rot="16200000" flipH="1">
            <a:off x="7017763" y="1951831"/>
            <a:ext cx="3190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2241" name="直接连接符 52"/>
          <p:cNvCxnSpPr>
            <a:cxnSpLocks noChangeShapeType="1"/>
          </p:cNvCxnSpPr>
          <p:nvPr/>
        </p:nvCxnSpPr>
        <p:spPr bwMode="auto">
          <a:xfrm rot="10800000" flipV="1">
            <a:off x="6100982" y="2511425"/>
            <a:ext cx="358775" cy="3571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2242" name="直接连接符 57"/>
          <p:cNvCxnSpPr>
            <a:cxnSpLocks noChangeShapeType="1"/>
          </p:cNvCxnSpPr>
          <p:nvPr/>
        </p:nvCxnSpPr>
        <p:spPr bwMode="auto">
          <a:xfrm rot="5400000">
            <a:off x="8255219" y="3587751"/>
            <a:ext cx="357187" cy="3603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2243" name="组合 16"/>
          <p:cNvGrpSpPr>
            <a:grpSpLocks/>
          </p:cNvGrpSpPr>
          <p:nvPr/>
        </p:nvGrpSpPr>
        <p:grpSpPr bwMode="auto">
          <a:xfrm>
            <a:off x="6818532" y="2689225"/>
            <a:ext cx="358775" cy="360363"/>
            <a:chOff x="1343016" y="1455730"/>
            <a:chExt cx="358776" cy="358778"/>
          </a:xfrm>
        </p:grpSpPr>
        <p:sp>
          <p:nvSpPr>
            <p:cNvPr id="52255"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2256"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2244" name="直接连接符 49"/>
          <p:cNvCxnSpPr>
            <a:cxnSpLocks noChangeShapeType="1"/>
          </p:cNvCxnSpPr>
          <p:nvPr/>
        </p:nvCxnSpPr>
        <p:spPr bwMode="auto">
          <a:xfrm rot="16200000" flipH="1">
            <a:off x="6458170" y="2509837"/>
            <a:ext cx="361950"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52245" name="任意多边形 38"/>
          <p:cNvSpPr>
            <a:spLocks noChangeArrowheads="1"/>
          </p:cNvSpPr>
          <p:nvPr/>
        </p:nvSpPr>
        <p:spPr bwMode="auto">
          <a:xfrm>
            <a:off x="7536082" y="1446213"/>
            <a:ext cx="1116012" cy="519112"/>
          </a:xfrm>
          <a:custGeom>
            <a:avLst/>
            <a:gdLst>
              <a:gd name="T0" fmla="*/ 0 w 1116419"/>
              <a:gd name="T1" fmla="*/ 0 h 518208"/>
              <a:gd name="T2" fmla="*/ 201575 w 1116419"/>
              <a:gd name="T3" fmla="*/ 21487 h 518208"/>
              <a:gd name="T4" fmla="*/ 233406 w 1116419"/>
              <a:gd name="T5" fmla="*/ 42978 h 518208"/>
              <a:gd name="T6" fmla="*/ 265232 w 1116419"/>
              <a:gd name="T7" fmla="*/ 53722 h 518208"/>
              <a:gd name="T8" fmla="*/ 297062 w 1116419"/>
              <a:gd name="T9" fmla="*/ 85955 h 518208"/>
              <a:gd name="T10" fmla="*/ 339498 w 1116419"/>
              <a:gd name="T11" fmla="*/ 150422 h 518208"/>
              <a:gd name="T12" fmla="*/ 434981 w 1116419"/>
              <a:gd name="T13" fmla="*/ 139677 h 518208"/>
              <a:gd name="T14" fmla="*/ 477420 w 1116419"/>
              <a:gd name="T15" fmla="*/ 128933 h 518208"/>
              <a:gd name="T16" fmla="*/ 551686 w 1116419"/>
              <a:gd name="T17" fmla="*/ 139677 h 518208"/>
              <a:gd name="T18" fmla="*/ 594121 w 1116419"/>
              <a:gd name="T19" fmla="*/ 204143 h 518208"/>
              <a:gd name="T20" fmla="*/ 604730 w 1116419"/>
              <a:gd name="T21" fmla="*/ 236376 h 518208"/>
              <a:gd name="T22" fmla="*/ 668387 w 1116419"/>
              <a:gd name="T23" fmla="*/ 268609 h 518208"/>
              <a:gd name="T24" fmla="*/ 774479 w 1116419"/>
              <a:gd name="T25" fmla="*/ 279354 h 518208"/>
              <a:gd name="T26" fmla="*/ 848745 w 1116419"/>
              <a:gd name="T27" fmla="*/ 365308 h 518208"/>
              <a:gd name="T28" fmla="*/ 859353 w 1116419"/>
              <a:gd name="T29" fmla="*/ 397541 h 518208"/>
              <a:gd name="T30" fmla="*/ 891182 w 1116419"/>
              <a:gd name="T31" fmla="*/ 408286 h 518208"/>
              <a:gd name="T32" fmla="*/ 944228 w 1116419"/>
              <a:gd name="T33" fmla="*/ 419029 h 518208"/>
              <a:gd name="T34" fmla="*/ 976057 w 1116419"/>
              <a:gd name="T35" fmla="*/ 440517 h 518208"/>
              <a:gd name="T36" fmla="*/ 1007885 w 1116419"/>
              <a:gd name="T37" fmla="*/ 504984 h 518208"/>
              <a:gd name="T38" fmla="*/ 1113979 w 1116419"/>
              <a:gd name="T39" fmla="*/ 515728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52246" name="直接箭头连接符 39"/>
          <p:cNvCxnSpPr>
            <a:cxnSpLocks noChangeShapeType="1"/>
          </p:cNvCxnSpPr>
          <p:nvPr/>
        </p:nvCxnSpPr>
        <p:spPr bwMode="auto">
          <a:xfrm rot="10800000" flipV="1">
            <a:off x="7715469" y="717550"/>
            <a:ext cx="538163" cy="4968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2247" name="TextBox 40"/>
          <p:cNvSpPr txBox="1">
            <a:spLocks noChangeArrowheads="1"/>
          </p:cNvSpPr>
          <p:nvPr/>
        </p:nvSpPr>
        <p:spPr bwMode="auto">
          <a:xfrm>
            <a:off x="8253632" y="53816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2248" name="组合 7"/>
          <p:cNvGrpSpPr>
            <a:grpSpLocks/>
          </p:cNvGrpSpPr>
          <p:nvPr/>
        </p:nvGrpSpPr>
        <p:grpSpPr bwMode="auto">
          <a:xfrm>
            <a:off x="6818532" y="538163"/>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latin typeface="Arial" charset="0"/>
              </a:endParaRPr>
            </a:p>
          </p:txBody>
        </p:sp>
        <p:sp>
          <p:nvSpPr>
            <p:cNvPr id="52254"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2249" name="直接连接符 49"/>
          <p:cNvCxnSpPr>
            <a:cxnSpLocks noChangeShapeType="1"/>
          </p:cNvCxnSpPr>
          <p:nvPr/>
        </p:nvCxnSpPr>
        <p:spPr bwMode="auto">
          <a:xfrm rot="16200000" flipH="1">
            <a:off x="7017763" y="877094"/>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2250" name="直接箭头连接符 45"/>
          <p:cNvCxnSpPr>
            <a:cxnSpLocks noChangeShapeType="1"/>
          </p:cNvCxnSpPr>
          <p:nvPr/>
        </p:nvCxnSpPr>
        <p:spPr bwMode="auto">
          <a:xfrm rot="10800000" flipV="1">
            <a:off x="7177307" y="179388"/>
            <a:ext cx="538162" cy="4968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2251" name="TextBox 46"/>
          <p:cNvSpPr txBox="1">
            <a:spLocks noChangeArrowheads="1"/>
          </p:cNvSpPr>
          <p:nvPr/>
        </p:nvSpPr>
        <p:spPr bwMode="auto">
          <a:xfrm>
            <a:off x="7715469" y="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spTree>
    <p:extLst>
      <p:ext uri="{BB962C8B-B14F-4D97-AF65-F5344CB8AC3E}">
        <p14:creationId xmlns:p14="http://schemas.microsoft.com/office/powerpoint/2010/main" val="3167989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删除算法实现（续）</a:t>
            </a:r>
          </a:p>
        </p:txBody>
      </p:sp>
      <p:sp>
        <p:nvSpPr>
          <p:cNvPr id="53251" name="Rectangle 3"/>
          <p:cNvSpPr>
            <a:spLocks noGrp="1" noChangeArrowheads="1"/>
          </p:cNvSpPr>
          <p:nvPr>
            <p:ph idx="1"/>
          </p:nvPr>
        </p:nvSpPr>
        <p:spPr/>
        <p:txBody>
          <a:bodyPr/>
          <a:lstStyle/>
          <a:p>
            <a:pPr>
              <a:buClrTx/>
              <a:buFontTx/>
              <a:buNone/>
            </a:pP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搜索左子树最右（大）节点</a:t>
            </a:r>
          </a:p>
          <a:p>
            <a:pPr>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BinaryTreeNode&lt;E&gt; *s = p-&gt;LeftChild,</a:t>
            </a:r>
          </a:p>
          <a:p>
            <a:pPr>
              <a:buClrTx/>
              <a:buFontTx/>
              <a:buNone/>
            </a:pPr>
            <a:r>
              <a:rPr lang="en-US" altLang="zh-CN" sz="2400" smtClean="0">
                <a:solidFill>
                  <a:srgbClr val="0000FF"/>
                </a:solidFill>
                <a:latin typeface="Tahoma" panose="020B0604030504040204" pitchFamily="34" charset="0"/>
              </a:rPr>
              <a:t>                        *ps = p;</a:t>
            </a:r>
            <a:r>
              <a:rPr lang="en-US" altLang="zh-CN" sz="2400" smtClean="0">
                <a:solidFill>
                  <a:srgbClr val="008000"/>
                </a:solidFill>
                <a:latin typeface="Tahoma" panose="020B0604030504040204" pitchFamily="34" charset="0"/>
              </a:rPr>
              <a:t>  // parent of s</a:t>
            </a: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while (s-&gt;RightChild) {</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ps = s;</a:t>
            </a:r>
          </a:p>
          <a:p>
            <a:pPr>
              <a:buClrTx/>
              <a:buFontTx/>
              <a:buNone/>
            </a:pPr>
            <a:r>
              <a:rPr lang="en-US" altLang="zh-CN" sz="2400" smtClean="0">
                <a:solidFill>
                  <a:srgbClr val="0000FF"/>
                </a:solidFill>
                <a:latin typeface="Tahoma" panose="020B0604030504040204" pitchFamily="34" charset="0"/>
              </a:rPr>
              <a:t>         s = s-&gt;RightChild;}</a:t>
            </a:r>
          </a:p>
          <a:p>
            <a:pPr>
              <a:buClrTx/>
              <a:buFontTx/>
              <a:buNone/>
            </a:pPr>
            <a:endParaRPr lang="en-US" altLang="zh-CN" sz="2400" smtClean="0">
              <a:solidFill>
                <a:srgbClr val="008000"/>
              </a:solidFill>
              <a:latin typeface="Tahoma" panose="020B0604030504040204" pitchFamily="34" charset="0"/>
            </a:endParaRPr>
          </a:p>
        </p:txBody>
      </p:sp>
      <p:sp>
        <p:nvSpPr>
          <p:cNvPr id="532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C2A8D6-3676-4DD2-B99D-EB00C00B5BF6}" type="slidenum">
              <a:rPr lang="en-US" altLang="en-US">
                <a:solidFill>
                  <a:srgbClr val="4B4B4B"/>
                </a:solidFill>
              </a:rPr>
              <a:pPr eaLnBrk="1" hangingPunct="1"/>
              <a:t>31</a:t>
            </a:fld>
            <a:endParaRPr lang="en-US" altLang="en-US">
              <a:solidFill>
                <a:srgbClr val="4B4B4B"/>
              </a:solidFill>
            </a:endParaRPr>
          </a:p>
        </p:txBody>
      </p:sp>
      <p:grpSp>
        <p:nvGrpSpPr>
          <p:cNvPr id="53252" name="组合 6"/>
          <p:cNvGrpSpPr>
            <a:grpSpLocks/>
          </p:cNvGrpSpPr>
          <p:nvPr/>
        </p:nvGrpSpPr>
        <p:grpSpPr bwMode="auto">
          <a:xfrm>
            <a:off x="7083425" y="3248025"/>
            <a:ext cx="358775" cy="358775"/>
            <a:chOff x="1343016" y="1455730"/>
            <a:chExt cx="358776" cy="358778"/>
          </a:xfrm>
        </p:grpSpPr>
        <p:sp>
          <p:nvSpPr>
            <p:cNvPr id="53299" name="椭圆 4"/>
            <p:cNvSpPr>
              <a:spLocks noChangeArrowheads="1"/>
            </p:cNvSpPr>
            <p:nvPr/>
          </p:nvSpPr>
          <p:spPr bwMode="auto">
            <a:xfrm>
              <a:off x="1343016" y="1455732"/>
              <a:ext cx="358776" cy="358776"/>
            </a:xfrm>
            <a:prstGeom prst="ellipse">
              <a:avLst/>
            </a:prstGeom>
            <a:solidFill>
              <a:srgbClr val="FF0000"/>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300"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3" name="组合 7"/>
          <p:cNvGrpSpPr>
            <a:grpSpLocks/>
          </p:cNvGrpSpPr>
          <p:nvPr/>
        </p:nvGrpSpPr>
        <p:grpSpPr bwMode="auto">
          <a:xfrm>
            <a:off x="6545263" y="3784600"/>
            <a:ext cx="358775" cy="358775"/>
            <a:chOff x="1343016" y="1455729"/>
            <a:chExt cx="358776" cy="358779"/>
          </a:xfrm>
        </p:grpSpPr>
        <p:sp>
          <p:nvSpPr>
            <p:cNvPr id="5329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8"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4" name="组合 10"/>
          <p:cNvGrpSpPr>
            <a:grpSpLocks/>
          </p:cNvGrpSpPr>
          <p:nvPr/>
        </p:nvGrpSpPr>
        <p:grpSpPr bwMode="auto">
          <a:xfrm>
            <a:off x="7621588" y="4862513"/>
            <a:ext cx="358775" cy="358775"/>
            <a:chOff x="1343016" y="1455729"/>
            <a:chExt cx="358776" cy="358779"/>
          </a:xfrm>
        </p:grpSpPr>
        <p:sp>
          <p:nvSpPr>
            <p:cNvPr id="5329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6"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5" name="组合 13"/>
          <p:cNvGrpSpPr>
            <a:grpSpLocks/>
          </p:cNvGrpSpPr>
          <p:nvPr/>
        </p:nvGrpSpPr>
        <p:grpSpPr bwMode="auto">
          <a:xfrm>
            <a:off x="6007100" y="4322763"/>
            <a:ext cx="358775" cy="360362"/>
            <a:chOff x="1343016" y="1455730"/>
            <a:chExt cx="358776" cy="358778"/>
          </a:xfrm>
        </p:grpSpPr>
        <p:sp>
          <p:nvSpPr>
            <p:cNvPr id="5329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4"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6" name="组合 16"/>
          <p:cNvGrpSpPr>
            <a:grpSpLocks/>
          </p:cNvGrpSpPr>
          <p:nvPr/>
        </p:nvGrpSpPr>
        <p:grpSpPr bwMode="auto">
          <a:xfrm>
            <a:off x="7083425" y="4324350"/>
            <a:ext cx="358775" cy="360363"/>
            <a:chOff x="1343016" y="1455730"/>
            <a:chExt cx="358776" cy="358778"/>
          </a:xfrm>
        </p:grpSpPr>
        <p:sp>
          <p:nvSpPr>
            <p:cNvPr id="5329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2"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7" name="组合 19"/>
          <p:cNvGrpSpPr>
            <a:grpSpLocks/>
          </p:cNvGrpSpPr>
          <p:nvPr/>
        </p:nvGrpSpPr>
        <p:grpSpPr bwMode="auto">
          <a:xfrm>
            <a:off x="7980363" y="5400675"/>
            <a:ext cx="720725" cy="358775"/>
            <a:chOff x="1163628" y="1455730"/>
            <a:chExt cx="720000" cy="358778"/>
          </a:xfrm>
        </p:grpSpPr>
        <p:sp>
          <p:nvSpPr>
            <p:cNvPr id="53289" name="椭圆 20"/>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90"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8" name="组合 22"/>
          <p:cNvGrpSpPr>
            <a:grpSpLocks/>
          </p:cNvGrpSpPr>
          <p:nvPr/>
        </p:nvGrpSpPr>
        <p:grpSpPr bwMode="auto">
          <a:xfrm>
            <a:off x="5648325" y="5040313"/>
            <a:ext cx="358775" cy="360362"/>
            <a:chOff x="1343016" y="1455730"/>
            <a:chExt cx="358776" cy="358778"/>
          </a:xfrm>
        </p:grpSpPr>
        <p:sp>
          <p:nvSpPr>
            <p:cNvPr id="53287"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88"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3259" name="组合 25"/>
          <p:cNvGrpSpPr>
            <a:grpSpLocks/>
          </p:cNvGrpSpPr>
          <p:nvPr/>
        </p:nvGrpSpPr>
        <p:grpSpPr bwMode="auto">
          <a:xfrm>
            <a:off x="7621588" y="5938838"/>
            <a:ext cx="358775" cy="360362"/>
            <a:chOff x="1343016" y="1455730"/>
            <a:chExt cx="358776" cy="358778"/>
          </a:xfrm>
        </p:grpSpPr>
        <p:sp>
          <p:nvSpPr>
            <p:cNvPr id="53285"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86"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3260" name="直接连接符 35"/>
          <p:cNvCxnSpPr>
            <a:cxnSpLocks noChangeShapeType="1"/>
          </p:cNvCxnSpPr>
          <p:nvPr/>
        </p:nvCxnSpPr>
        <p:spPr bwMode="auto">
          <a:xfrm rot="5400000">
            <a:off x="6924676" y="3586162"/>
            <a:ext cx="317500"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3261" name="直接连接符 40"/>
          <p:cNvCxnSpPr>
            <a:cxnSpLocks noChangeShapeType="1"/>
          </p:cNvCxnSpPr>
          <p:nvPr/>
        </p:nvCxnSpPr>
        <p:spPr bwMode="auto">
          <a:xfrm rot="5400000">
            <a:off x="6385719" y="4123531"/>
            <a:ext cx="3190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3262" name="直接连接符 43"/>
          <p:cNvCxnSpPr>
            <a:cxnSpLocks noChangeShapeType="1"/>
          </p:cNvCxnSpPr>
          <p:nvPr/>
        </p:nvCxnSpPr>
        <p:spPr bwMode="auto">
          <a:xfrm rot="16200000" flipH="1">
            <a:off x="7262019" y="4683919"/>
            <a:ext cx="360363"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3263" name="直接连接符 46"/>
          <p:cNvCxnSpPr>
            <a:cxnSpLocks noChangeShapeType="1"/>
          </p:cNvCxnSpPr>
          <p:nvPr/>
        </p:nvCxnSpPr>
        <p:spPr bwMode="auto">
          <a:xfrm rot="16200000" flipH="1">
            <a:off x="7801769" y="5222081"/>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3264" name="直接连接符 49"/>
          <p:cNvCxnSpPr>
            <a:cxnSpLocks noChangeShapeType="1"/>
          </p:cNvCxnSpPr>
          <p:nvPr/>
        </p:nvCxnSpPr>
        <p:spPr bwMode="auto">
          <a:xfrm rot="16200000" flipH="1">
            <a:off x="6744494" y="4123531"/>
            <a:ext cx="3190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3265" name="直接连接符 52"/>
          <p:cNvCxnSpPr>
            <a:cxnSpLocks noChangeShapeType="1"/>
          </p:cNvCxnSpPr>
          <p:nvPr/>
        </p:nvCxnSpPr>
        <p:spPr bwMode="auto">
          <a:xfrm rot="10800000" flipV="1">
            <a:off x="5827713" y="4684713"/>
            <a:ext cx="358775" cy="3556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3266" name="直接连接符 57"/>
          <p:cNvCxnSpPr>
            <a:cxnSpLocks noChangeShapeType="1"/>
          </p:cNvCxnSpPr>
          <p:nvPr/>
        </p:nvCxnSpPr>
        <p:spPr bwMode="auto">
          <a:xfrm rot="5400000">
            <a:off x="7981156" y="5760245"/>
            <a:ext cx="358775" cy="3603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3267" name="组合 16"/>
          <p:cNvGrpSpPr>
            <a:grpSpLocks/>
          </p:cNvGrpSpPr>
          <p:nvPr/>
        </p:nvGrpSpPr>
        <p:grpSpPr bwMode="auto">
          <a:xfrm>
            <a:off x="6545263" y="4860925"/>
            <a:ext cx="358775" cy="360363"/>
            <a:chOff x="1343016" y="1455730"/>
            <a:chExt cx="358776" cy="358778"/>
          </a:xfrm>
        </p:grpSpPr>
        <p:sp>
          <p:nvSpPr>
            <p:cNvPr id="53283"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3284"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3268" name="直接连接符 49"/>
          <p:cNvCxnSpPr>
            <a:cxnSpLocks noChangeShapeType="1"/>
          </p:cNvCxnSpPr>
          <p:nvPr/>
        </p:nvCxnSpPr>
        <p:spPr bwMode="auto">
          <a:xfrm rot="16200000" flipH="1">
            <a:off x="6185695" y="4682331"/>
            <a:ext cx="360362"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53269" name="任意多边形 38"/>
          <p:cNvSpPr>
            <a:spLocks noChangeArrowheads="1"/>
          </p:cNvSpPr>
          <p:nvPr/>
        </p:nvSpPr>
        <p:spPr bwMode="auto">
          <a:xfrm>
            <a:off x="7262813" y="3619500"/>
            <a:ext cx="1116012" cy="517525"/>
          </a:xfrm>
          <a:custGeom>
            <a:avLst/>
            <a:gdLst>
              <a:gd name="T0" fmla="*/ 0 w 1116419"/>
              <a:gd name="T1" fmla="*/ 0 h 518208"/>
              <a:gd name="T2" fmla="*/ 201575 w 1116419"/>
              <a:gd name="T3" fmla="*/ 21097 h 518208"/>
              <a:gd name="T4" fmla="*/ 233406 w 1116419"/>
              <a:gd name="T5" fmla="*/ 42195 h 518208"/>
              <a:gd name="T6" fmla="*/ 265232 w 1116419"/>
              <a:gd name="T7" fmla="*/ 52743 h 518208"/>
              <a:gd name="T8" fmla="*/ 297062 w 1116419"/>
              <a:gd name="T9" fmla="*/ 84390 h 518208"/>
              <a:gd name="T10" fmla="*/ 339498 w 1116419"/>
              <a:gd name="T11" fmla="*/ 147683 h 518208"/>
              <a:gd name="T12" fmla="*/ 434981 w 1116419"/>
              <a:gd name="T13" fmla="*/ 137135 h 518208"/>
              <a:gd name="T14" fmla="*/ 477420 w 1116419"/>
              <a:gd name="T15" fmla="*/ 126585 h 518208"/>
              <a:gd name="T16" fmla="*/ 551686 w 1116419"/>
              <a:gd name="T17" fmla="*/ 137135 h 518208"/>
              <a:gd name="T18" fmla="*/ 594121 w 1116419"/>
              <a:gd name="T19" fmla="*/ 200427 h 518208"/>
              <a:gd name="T20" fmla="*/ 604730 w 1116419"/>
              <a:gd name="T21" fmla="*/ 232074 h 518208"/>
              <a:gd name="T22" fmla="*/ 668387 w 1116419"/>
              <a:gd name="T23" fmla="*/ 263720 h 518208"/>
              <a:gd name="T24" fmla="*/ 774479 w 1116419"/>
              <a:gd name="T25" fmla="*/ 274269 h 518208"/>
              <a:gd name="T26" fmla="*/ 848745 w 1116419"/>
              <a:gd name="T27" fmla="*/ 358658 h 518208"/>
              <a:gd name="T28" fmla="*/ 859353 w 1116419"/>
              <a:gd name="T29" fmla="*/ 390305 h 518208"/>
              <a:gd name="T30" fmla="*/ 891182 w 1116419"/>
              <a:gd name="T31" fmla="*/ 400854 h 518208"/>
              <a:gd name="T32" fmla="*/ 944228 w 1116419"/>
              <a:gd name="T33" fmla="*/ 411401 h 518208"/>
              <a:gd name="T34" fmla="*/ 976057 w 1116419"/>
              <a:gd name="T35" fmla="*/ 432498 h 518208"/>
              <a:gd name="T36" fmla="*/ 1007885 w 1116419"/>
              <a:gd name="T37" fmla="*/ 495792 h 518208"/>
              <a:gd name="T38" fmla="*/ 1113979 w 1116419"/>
              <a:gd name="T39" fmla="*/ 506340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53270" name="直接箭头连接符 39"/>
          <p:cNvCxnSpPr>
            <a:cxnSpLocks noChangeShapeType="1"/>
          </p:cNvCxnSpPr>
          <p:nvPr/>
        </p:nvCxnSpPr>
        <p:spPr bwMode="auto">
          <a:xfrm rot="10800000" flipV="1">
            <a:off x="7442200" y="2889250"/>
            <a:ext cx="538163" cy="4968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3271" name="TextBox 40"/>
          <p:cNvSpPr txBox="1">
            <a:spLocks noChangeArrowheads="1"/>
          </p:cNvSpPr>
          <p:nvPr/>
        </p:nvSpPr>
        <p:spPr bwMode="auto">
          <a:xfrm>
            <a:off x="7980363" y="270986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3272" name="组合 7"/>
          <p:cNvGrpSpPr>
            <a:grpSpLocks/>
          </p:cNvGrpSpPr>
          <p:nvPr/>
        </p:nvGrpSpPr>
        <p:grpSpPr bwMode="auto">
          <a:xfrm>
            <a:off x="6545263" y="2709863"/>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latin typeface="Arial" charset="0"/>
              </a:endParaRPr>
            </a:p>
          </p:txBody>
        </p:sp>
        <p:sp>
          <p:nvSpPr>
            <p:cNvPr id="53282"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3273" name="直接连接符 49"/>
          <p:cNvCxnSpPr>
            <a:cxnSpLocks noChangeShapeType="1"/>
          </p:cNvCxnSpPr>
          <p:nvPr/>
        </p:nvCxnSpPr>
        <p:spPr bwMode="auto">
          <a:xfrm rot="16200000" flipH="1">
            <a:off x="6744494" y="3048794"/>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3274" name="直接箭头连接符 45"/>
          <p:cNvCxnSpPr>
            <a:cxnSpLocks noChangeShapeType="1"/>
          </p:cNvCxnSpPr>
          <p:nvPr/>
        </p:nvCxnSpPr>
        <p:spPr bwMode="auto">
          <a:xfrm rot="10800000" flipV="1">
            <a:off x="6904038" y="2351088"/>
            <a:ext cx="538162" cy="4968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3275" name="TextBox 46"/>
          <p:cNvSpPr txBox="1">
            <a:spLocks noChangeArrowheads="1"/>
          </p:cNvSpPr>
          <p:nvPr/>
        </p:nvSpPr>
        <p:spPr bwMode="auto">
          <a:xfrm>
            <a:off x="7442200" y="2173288"/>
            <a:ext cx="538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cxnSp>
        <p:nvCxnSpPr>
          <p:cNvPr id="48" name="直接箭头连接符 47"/>
          <p:cNvCxnSpPr>
            <a:cxnSpLocks noChangeShapeType="1"/>
            <a:endCxn id="53298" idx="1"/>
          </p:cNvCxnSpPr>
          <p:nvPr/>
        </p:nvCxnSpPr>
        <p:spPr bwMode="auto">
          <a:xfrm>
            <a:off x="6007100" y="3608388"/>
            <a:ext cx="538163" cy="31591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9" name="TextBox 48"/>
          <p:cNvSpPr txBox="1">
            <a:spLocks noChangeArrowheads="1"/>
          </p:cNvSpPr>
          <p:nvPr/>
        </p:nvSpPr>
        <p:spPr bwMode="auto">
          <a:xfrm>
            <a:off x="5648325" y="3249613"/>
            <a:ext cx="538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s</a:t>
            </a:r>
            <a:endParaRPr lang="zh-CN" altLang="en-US" b="1">
              <a:solidFill>
                <a:srgbClr val="FF0000"/>
              </a:solidFill>
            </a:endParaRPr>
          </a:p>
        </p:txBody>
      </p:sp>
      <p:cxnSp>
        <p:nvCxnSpPr>
          <p:cNvPr id="53" name="直接箭头连接符 52"/>
          <p:cNvCxnSpPr>
            <a:cxnSpLocks noChangeShapeType="1"/>
            <a:stCxn id="54" idx="1"/>
          </p:cNvCxnSpPr>
          <p:nvPr/>
        </p:nvCxnSpPr>
        <p:spPr bwMode="auto">
          <a:xfrm rot="10800000" flipV="1">
            <a:off x="7442200" y="3254375"/>
            <a:ext cx="717550" cy="1746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 name="TextBox 53"/>
          <p:cNvSpPr txBox="1">
            <a:spLocks noChangeArrowheads="1"/>
          </p:cNvSpPr>
          <p:nvPr/>
        </p:nvSpPr>
        <p:spPr bwMode="auto">
          <a:xfrm>
            <a:off x="8159750" y="30702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ps</a:t>
            </a:r>
            <a:endParaRPr lang="zh-CN" altLang="en-US" b="1">
              <a:solidFill>
                <a:srgbClr val="FF0000"/>
              </a:solidFill>
            </a:endParaRPr>
          </a:p>
        </p:txBody>
      </p:sp>
    </p:spTree>
    <p:extLst>
      <p:ext uri="{BB962C8B-B14F-4D97-AF65-F5344CB8AC3E}">
        <p14:creationId xmlns:p14="http://schemas.microsoft.com/office/powerpoint/2010/main" val="1754136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E-6 1.48148E-6 L 0.04063 0.22268 " pathEditMode="relative" rAng="0" ptsTypes="AA">
                                      <p:cBhvr>
                                        <p:cTn id="6" dur="2000" fill="hold"/>
                                        <p:tgtEl>
                                          <p:spTgt spid="53"/>
                                        </p:tgtEl>
                                        <p:attrNameLst>
                                          <p:attrName>ppt_x</p:attrName>
                                          <p:attrName>ppt_y</p:attrName>
                                        </p:attrNameLst>
                                      </p:cBhvr>
                                      <p:rCtr x="2031" y="11134"/>
                                    </p:animMotion>
                                  </p:childTnLst>
                                </p:cTn>
                              </p:par>
                              <p:par>
                                <p:cTn id="7" presetID="0" presetClass="path" presetSubtype="0" accel="50000" decel="50000" fill="hold" grpId="0" nodeType="withEffect">
                                  <p:stCondLst>
                                    <p:cond delay="0"/>
                                  </p:stCondLst>
                                  <p:childTnLst>
                                    <p:animMotion origin="layout" path="M -1.38889E-6 2.96296E-6 L 0.03108 0.23541 " pathEditMode="relative" rAng="0" ptsTypes="AA">
                                      <p:cBhvr>
                                        <p:cTn id="8" dur="2000" fill="hold"/>
                                        <p:tgtEl>
                                          <p:spTgt spid="54"/>
                                        </p:tgtEl>
                                        <p:attrNameLst>
                                          <p:attrName>ppt_x</p:attrName>
                                          <p:attrName>ppt_y</p:attrName>
                                        </p:attrNameLst>
                                      </p:cBhvr>
                                      <p:rCtr x="1545" y="11759"/>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0 0 L 0.17726 0.23635 " pathEditMode="relative" ptsTypes="AA">
                                      <p:cBhvr>
                                        <p:cTn id="12" dur="2000" fill="hold"/>
                                        <p:tgtEl>
                                          <p:spTgt spid="48"/>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17726 0.23635 " pathEditMode="relative" ptsTypes="AA">
                                      <p:cBhvr>
                                        <p:cTn id="14" dur="2000" fill="hold"/>
                                        <p:tgtEl>
                                          <p:spTgt spid="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删除算法实现（续）</a:t>
            </a:r>
          </a:p>
        </p:txBody>
      </p:sp>
      <p:sp>
        <p:nvSpPr>
          <p:cNvPr id="54275" name="Rectangle 3"/>
          <p:cNvSpPr>
            <a:spLocks noGrp="1" noChangeArrowheads="1"/>
          </p:cNvSpPr>
          <p:nvPr>
            <p:ph idx="1"/>
          </p:nvPr>
        </p:nvSpPr>
        <p:spPr/>
        <p:txBody>
          <a:bodyPr/>
          <a:lstStyle/>
          <a:p>
            <a:pPr>
              <a:buClrTx/>
              <a:buFontTx/>
              <a:buNone/>
            </a:pP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交换</a:t>
            </a:r>
            <a:r>
              <a:rPr lang="en-US" altLang="zh-CN" sz="2000" smtClean="0">
                <a:solidFill>
                  <a:srgbClr val="008000"/>
                </a:solidFill>
                <a:latin typeface="Tahoma" panose="020B0604030504040204" pitchFamily="34" charset="0"/>
              </a:rPr>
              <a:t>p</a:t>
            </a:r>
            <a:r>
              <a:rPr lang="zh-CN" altLang="en-US" sz="2000" smtClean="0">
                <a:solidFill>
                  <a:srgbClr val="008000"/>
                </a:solidFill>
                <a:latin typeface="Tahoma" panose="020B0604030504040204" pitchFamily="34" charset="0"/>
              </a:rPr>
              <a:t>和其左子树的最右节点</a:t>
            </a:r>
          </a:p>
          <a:p>
            <a:pPr>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p-&gt;data = s-&gt;data;</a:t>
            </a:r>
          </a:p>
          <a:p>
            <a:pPr>
              <a:buClrTx/>
              <a:buFontTx/>
              <a:buNone/>
            </a:pPr>
            <a:r>
              <a:rPr lang="en-US" altLang="zh-CN" sz="2000" smtClean="0">
                <a:solidFill>
                  <a:srgbClr val="0000FF"/>
                </a:solidFill>
                <a:latin typeface="Tahoma" panose="020B0604030504040204" pitchFamily="34" charset="0"/>
              </a:rPr>
              <a:t>      p = s;</a:t>
            </a:r>
          </a:p>
          <a:p>
            <a:pPr>
              <a:buClrTx/>
              <a:buFontTx/>
              <a:buNone/>
            </a:pPr>
            <a:r>
              <a:rPr lang="en-US" altLang="zh-CN" sz="2000" smtClean="0">
                <a:solidFill>
                  <a:srgbClr val="0000FF"/>
                </a:solidFill>
                <a:latin typeface="Tahoma" panose="020B0604030504040204" pitchFamily="34" charset="0"/>
              </a:rPr>
              <a:t>      pp = ps;}</a:t>
            </a:r>
          </a:p>
          <a:p>
            <a:pPr>
              <a:buClrTx/>
              <a:buFontTx/>
              <a:buNone/>
            </a:pP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8000"/>
                </a:solidFill>
                <a:latin typeface="Tahoma" panose="020B0604030504040204" pitchFamily="34" charset="0"/>
              </a:rPr>
              <a:t>   // p has at most one child</a:t>
            </a:r>
          </a:p>
          <a:p>
            <a:pPr>
              <a:buClrTx/>
              <a:buFontTx/>
              <a:buNone/>
            </a:pPr>
            <a:r>
              <a:rPr lang="en-US" altLang="zh-CN" sz="2000" smtClean="0">
                <a:solidFill>
                  <a:srgbClr val="008000"/>
                </a:solidFill>
                <a:latin typeface="Tahoma" panose="020B0604030504040204" pitchFamily="34" charset="0"/>
              </a:rPr>
              <a:t>   // save child pointer in c</a:t>
            </a:r>
          </a:p>
          <a:p>
            <a:pPr>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BinaryTreeNode&lt;E&gt; *c;</a:t>
            </a:r>
          </a:p>
          <a:p>
            <a:pPr>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(p-&gt;LeftChild) c = p-&gt;LeftChild;</a:t>
            </a:r>
          </a:p>
          <a:p>
            <a:pPr>
              <a:buClrTx/>
              <a:buFontTx/>
              <a:buNone/>
            </a:pPr>
            <a:r>
              <a:rPr lang="en-US" altLang="zh-CN" sz="2000" smtClean="0">
                <a:solidFill>
                  <a:srgbClr val="0000FF"/>
                </a:solidFill>
                <a:latin typeface="Tahoma" panose="020B0604030504040204" pitchFamily="34" charset="0"/>
              </a:rPr>
              <a:t>   else c = p-&gt;RightChild;</a:t>
            </a:r>
            <a:endParaRPr lang="en-US" altLang="zh-CN" smtClean="0"/>
          </a:p>
        </p:txBody>
      </p:sp>
      <p:sp>
        <p:nvSpPr>
          <p:cNvPr id="543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39420C-42C4-4960-9A15-6169296D4F82}" type="slidenum">
              <a:rPr lang="en-US" altLang="en-US">
                <a:solidFill>
                  <a:srgbClr val="4B4B4B"/>
                </a:solidFill>
              </a:rPr>
              <a:pPr eaLnBrk="1" hangingPunct="1"/>
              <a:t>32</a:t>
            </a:fld>
            <a:endParaRPr lang="en-US" altLang="en-US">
              <a:solidFill>
                <a:srgbClr val="4B4B4B"/>
              </a:solidFill>
            </a:endParaRPr>
          </a:p>
        </p:txBody>
      </p:sp>
      <p:grpSp>
        <p:nvGrpSpPr>
          <p:cNvPr id="54276" name="组合 6"/>
          <p:cNvGrpSpPr>
            <a:grpSpLocks/>
          </p:cNvGrpSpPr>
          <p:nvPr/>
        </p:nvGrpSpPr>
        <p:grpSpPr bwMode="auto">
          <a:xfrm>
            <a:off x="6904038" y="2709863"/>
            <a:ext cx="358775" cy="358775"/>
            <a:chOff x="1343016" y="1455730"/>
            <a:chExt cx="358776" cy="358778"/>
          </a:xfrm>
        </p:grpSpPr>
        <p:sp>
          <p:nvSpPr>
            <p:cNvPr id="54325" name="椭圆 4"/>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26"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77" name="组合 7"/>
          <p:cNvGrpSpPr>
            <a:grpSpLocks/>
          </p:cNvGrpSpPr>
          <p:nvPr/>
        </p:nvGrpSpPr>
        <p:grpSpPr bwMode="auto">
          <a:xfrm>
            <a:off x="6365875" y="3246438"/>
            <a:ext cx="358775" cy="358775"/>
            <a:chOff x="1343016" y="1455729"/>
            <a:chExt cx="358776" cy="358779"/>
          </a:xfrm>
        </p:grpSpPr>
        <p:sp>
          <p:nvSpPr>
            <p:cNvPr id="54323"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24"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78" name="组合 10"/>
          <p:cNvGrpSpPr>
            <a:grpSpLocks/>
          </p:cNvGrpSpPr>
          <p:nvPr/>
        </p:nvGrpSpPr>
        <p:grpSpPr bwMode="auto">
          <a:xfrm>
            <a:off x="7442200" y="4324350"/>
            <a:ext cx="358775" cy="358775"/>
            <a:chOff x="1343016" y="1455729"/>
            <a:chExt cx="358776" cy="358779"/>
          </a:xfrm>
        </p:grpSpPr>
        <p:sp>
          <p:nvSpPr>
            <p:cNvPr id="54321"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22"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79" name="组合 13"/>
          <p:cNvGrpSpPr>
            <a:grpSpLocks/>
          </p:cNvGrpSpPr>
          <p:nvPr/>
        </p:nvGrpSpPr>
        <p:grpSpPr bwMode="auto">
          <a:xfrm>
            <a:off x="5827713" y="3784600"/>
            <a:ext cx="358775" cy="360363"/>
            <a:chOff x="1343016" y="1455730"/>
            <a:chExt cx="358776" cy="358778"/>
          </a:xfrm>
        </p:grpSpPr>
        <p:sp>
          <p:nvSpPr>
            <p:cNvPr id="54319"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20"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80" name="组合 16"/>
          <p:cNvGrpSpPr>
            <a:grpSpLocks/>
          </p:cNvGrpSpPr>
          <p:nvPr/>
        </p:nvGrpSpPr>
        <p:grpSpPr bwMode="auto">
          <a:xfrm>
            <a:off x="6904038" y="3786188"/>
            <a:ext cx="358775" cy="360362"/>
            <a:chOff x="1343016" y="1455730"/>
            <a:chExt cx="358776" cy="358778"/>
          </a:xfrm>
        </p:grpSpPr>
        <p:sp>
          <p:nvSpPr>
            <p:cNvPr id="54317"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8"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81" name="组合 19"/>
          <p:cNvGrpSpPr>
            <a:grpSpLocks/>
          </p:cNvGrpSpPr>
          <p:nvPr/>
        </p:nvGrpSpPr>
        <p:grpSpPr bwMode="auto">
          <a:xfrm>
            <a:off x="7800975" y="4862513"/>
            <a:ext cx="720725" cy="358775"/>
            <a:chOff x="1163628" y="1455730"/>
            <a:chExt cx="720000" cy="358778"/>
          </a:xfrm>
        </p:grpSpPr>
        <p:sp>
          <p:nvSpPr>
            <p:cNvPr id="54315"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6"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82" name="组合 22"/>
          <p:cNvGrpSpPr>
            <a:grpSpLocks/>
          </p:cNvGrpSpPr>
          <p:nvPr/>
        </p:nvGrpSpPr>
        <p:grpSpPr bwMode="auto">
          <a:xfrm>
            <a:off x="5468938" y="4502150"/>
            <a:ext cx="358775" cy="360363"/>
            <a:chOff x="1343016" y="1455730"/>
            <a:chExt cx="358776" cy="358778"/>
          </a:xfrm>
        </p:grpSpPr>
        <p:sp>
          <p:nvSpPr>
            <p:cNvPr id="54313"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4"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4283" name="组合 25"/>
          <p:cNvGrpSpPr>
            <a:grpSpLocks/>
          </p:cNvGrpSpPr>
          <p:nvPr/>
        </p:nvGrpSpPr>
        <p:grpSpPr bwMode="auto">
          <a:xfrm>
            <a:off x="7442200" y="5400675"/>
            <a:ext cx="358775" cy="360363"/>
            <a:chOff x="1343016" y="1455730"/>
            <a:chExt cx="358776" cy="358778"/>
          </a:xfrm>
        </p:grpSpPr>
        <p:sp>
          <p:nvSpPr>
            <p:cNvPr id="54311"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2"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4284" name="直接连接符 35"/>
          <p:cNvCxnSpPr>
            <a:cxnSpLocks noChangeShapeType="1"/>
          </p:cNvCxnSpPr>
          <p:nvPr/>
        </p:nvCxnSpPr>
        <p:spPr bwMode="auto">
          <a:xfrm rot="5400000">
            <a:off x="6745288" y="3048000"/>
            <a:ext cx="317500"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4285" name="直接连接符 40"/>
          <p:cNvCxnSpPr>
            <a:cxnSpLocks noChangeShapeType="1"/>
          </p:cNvCxnSpPr>
          <p:nvPr/>
        </p:nvCxnSpPr>
        <p:spPr bwMode="auto">
          <a:xfrm rot="5400000">
            <a:off x="6206332" y="3585369"/>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4286" name="直接连接符 43"/>
          <p:cNvCxnSpPr>
            <a:cxnSpLocks noChangeShapeType="1"/>
          </p:cNvCxnSpPr>
          <p:nvPr/>
        </p:nvCxnSpPr>
        <p:spPr bwMode="auto">
          <a:xfrm rot="16200000" flipH="1">
            <a:off x="7082632" y="4145756"/>
            <a:ext cx="360362"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4287" name="直接连接符 46"/>
          <p:cNvCxnSpPr>
            <a:cxnSpLocks noChangeShapeType="1"/>
          </p:cNvCxnSpPr>
          <p:nvPr/>
        </p:nvCxnSpPr>
        <p:spPr bwMode="auto">
          <a:xfrm rot="16200000" flipH="1">
            <a:off x="7622382" y="4683919"/>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4288" name="直接连接符 49"/>
          <p:cNvCxnSpPr>
            <a:cxnSpLocks noChangeShapeType="1"/>
          </p:cNvCxnSpPr>
          <p:nvPr/>
        </p:nvCxnSpPr>
        <p:spPr bwMode="auto">
          <a:xfrm rot="16200000" flipH="1">
            <a:off x="6565107" y="3585369"/>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4289" name="直接连接符 52"/>
          <p:cNvCxnSpPr>
            <a:cxnSpLocks noChangeShapeType="1"/>
          </p:cNvCxnSpPr>
          <p:nvPr/>
        </p:nvCxnSpPr>
        <p:spPr bwMode="auto">
          <a:xfrm rot="10800000" flipV="1">
            <a:off x="5648325" y="4146550"/>
            <a:ext cx="358775" cy="3556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4290" name="直接连接符 57"/>
          <p:cNvCxnSpPr>
            <a:cxnSpLocks noChangeShapeType="1"/>
          </p:cNvCxnSpPr>
          <p:nvPr/>
        </p:nvCxnSpPr>
        <p:spPr bwMode="auto">
          <a:xfrm rot="5400000">
            <a:off x="7801769" y="5222081"/>
            <a:ext cx="358775" cy="36036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4291" name="组合 16"/>
          <p:cNvGrpSpPr>
            <a:grpSpLocks/>
          </p:cNvGrpSpPr>
          <p:nvPr/>
        </p:nvGrpSpPr>
        <p:grpSpPr bwMode="auto">
          <a:xfrm>
            <a:off x="6365875" y="4322763"/>
            <a:ext cx="358775" cy="360362"/>
            <a:chOff x="1343016" y="1455730"/>
            <a:chExt cx="358776" cy="358778"/>
          </a:xfrm>
        </p:grpSpPr>
        <p:sp>
          <p:nvSpPr>
            <p:cNvPr id="54309"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4310"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4292" name="直接连接符 49"/>
          <p:cNvCxnSpPr>
            <a:cxnSpLocks noChangeShapeType="1"/>
          </p:cNvCxnSpPr>
          <p:nvPr/>
        </p:nvCxnSpPr>
        <p:spPr bwMode="auto">
          <a:xfrm rot="16200000" flipH="1">
            <a:off x="6006306" y="4144169"/>
            <a:ext cx="360363"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54293" name="任意多边形 38"/>
          <p:cNvSpPr>
            <a:spLocks noChangeArrowheads="1"/>
          </p:cNvSpPr>
          <p:nvPr/>
        </p:nvSpPr>
        <p:spPr bwMode="auto">
          <a:xfrm>
            <a:off x="7083425" y="3081338"/>
            <a:ext cx="1116013" cy="517525"/>
          </a:xfrm>
          <a:custGeom>
            <a:avLst/>
            <a:gdLst>
              <a:gd name="T0" fmla="*/ 0 w 1116419"/>
              <a:gd name="T1" fmla="*/ 0 h 518208"/>
              <a:gd name="T2" fmla="*/ 201581 w 1116419"/>
              <a:gd name="T3" fmla="*/ 21097 h 518208"/>
              <a:gd name="T4" fmla="*/ 233406 w 1116419"/>
              <a:gd name="T5" fmla="*/ 42195 h 518208"/>
              <a:gd name="T6" fmla="*/ 265233 w 1116419"/>
              <a:gd name="T7" fmla="*/ 52743 h 518208"/>
              <a:gd name="T8" fmla="*/ 297064 w 1116419"/>
              <a:gd name="T9" fmla="*/ 84390 h 518208"/>
              <a:gd name="T10" fmla="*/ 339498 w 1116419"/>
              <a:gd name="T11" fmla="*/ 147683 h 518208"/>
              <a:gd name="T12" fmla="*/ 434985 w 1116419"/>
              <a:gd name="T13" fmla="*/ 137135 h 518208"/>
              <a:gd name="T14" fmla="*/ 477421 w 1116419"/>
              <a:gd name="T15" fmla="*/ 126585 h 518208"/>
              <a:gd name="T16" fmla="*/ 551687 w 1116419"/>
              <a:gd name="T17" fmla="*/ 137135 h 518208"/>
              <a:gd name="T18" fmla="*/ 594126 w 1116419"/>
              <a:gd name="T19" fmla="*/ 200427 h 518208"/>
              <a:gd name="T20" fmla="*/ 604736 w 1116419"/>
              <a:gd name="T21" fmla="*/ 232074 h 518208"/>
              <a:gd name="T22" fmla="*/ 668391 w 1116419"/>
              <a:gd name="T23" fmla="*/ 263720 h 518208"/>
              <a:gd name="T24" fmla="*/ 774485 w 1116419"/>
              <a:gd name="T25" fmla="*/ 274269 h 518208"/>
              <a:gd name="T26" fmla="*/ 848751 w 1116419"/>
              <a:gd name="T27" fmla="*/ 358658 h 518208"/>
              <a:gd name="T28" fmla="*/ 859359 w 1116419"/>
              <a:gd name="T29" fmla="*/ 390305 h 518208"/>
              <a:gd name="T30" fmla="*/ 891187 w 1116419"/>
              <a:gd name="T31" fmla="*/ 400854 h 518208"/>
              <a:gd name="T32" fmla="*/ 944234 w 1116419"/>
              <a:gd name="T33" fmla="*/ 411401 h 518208"/>
              <a:gd name="T34" fmla="*/ 976062 w 1116419"/>
              <a:gd name="T35" fmla="*/ 432498 h 518208"/>
              <a:gd name="T36" fmla="*/ 1007890 w 1116419"/>
              <a:gd name="T37" fmla="*/ 495792 h 518208"/>
              <a:gd name="T38" fmla="*/ 1113985 w 1116419"/>
              <a:gd name="T39" fmla="*/ 506340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40" name="直接箭头连接符 39"/>
          <p:cNvCxnSpPr>
            <a:cxnSpLocks noChangeShapeType="1"/>
          </p:cNvCxnSpPr>
          <p:nvPr/>
        </p:nvCxnSpPr>
        <p:spPr bwMode="auto">
          <a:xfrm rot="10800000" flipV="1">
            <a:off x="7262813" y="2351088"/>
            <a:ext cx="538162" cy="4968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1" name="TextBox 40"/>
          <p:cNvSpPr txBox="1">
            <a:spLocks noChangeArrowheads="1"/>
          </p:cNvSpPr>
          <p:nvPr/>
        </p:nvSpPr>
        <p:spPr bwMode="auto">
          <a:xfrm>
            <a:off x="7800975" y="217170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4296" name="组合 7"/>
          <p:cNvGrpSpPr>
            <a:grpSpLocks/>
          </p:cNvGrpSpPr>
          <p:nvPr/>
        </p:nvGrpSpPr>
        <p:grpSpPr bwMode="auto">
          <a:xfrm>
            <a:off x="6365875" y="2171700"/>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latin typeface="Arial" charset="0"/>
              </a:endParaRPr>
            </a:p>
          </p:txBody>
        </p:sp>
        <p:sp>
          <p:nvSpPr>
            <p:cNvPr id="54308"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4297" name="直接连接符 49"/>
          <p:cNvCxnSpPr>
            <a:cxnSpLocks noChangeShapeType="1"/>
          </p:cNvCxnSpPr>
          <p:nvPr/>
        </p:nvCxnSpPr>
        <p:spPr bwMode="auto">
          <a:xfrm rot="16200000" flipH="1">
            <a:off x="6565107" y="2510631"/>
            <a:ext cx="3190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46" name="直接箭头连接符 45"/>
          <p:cNvCxnSpPr>
            <a:cxnSpLocks noChangeShapeType="1"/>
          </p:cNvCxnSpPr>
          <p:nvPr/>
        </p:nvCxnSpPr>
        <p:spPr bwMode="auto">
          <a:xfrm rot="10800000" flipV="1">
            <a:off x="6724650" y="1812925"/>
            <a:ext cx="538163" cy="4968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7262813" y="1635125"/>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cxnSp>
        <p:nvCxnSpPr>
          <p:cNvPr id="54300" name="直接箭头连接符 47"/>
          <p:cNvCxnSpPr>
            <a:cxnSpLocks noChangeShapeType="1"/>
          </p:cNvCxnSpPr>
          <p:nvPr/>
        </p:nvCxnSpPr>
        <p:spPr bwMode="auto">
          <a:xfrm>
            <a:off x="7262813" y="4864100"/>
            <a:ext cx="717550" cy="1793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301" name="TextBox 48"/>
          <p:cNvSpPr txBox="1">
            <a:spLocks noChangeArrowheads="1"/>
          </p:cNvSpPr>
          <p:nvPr/>
        </p:nvSpPr>
        <p:spPr bwMode="auto">
          <a:xfrm>
            <a:off x="7083425" y="467360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s</a:t>
            </a:r>
            <a:endParaRPr lang="zh-CN" altLang="en-US" b="1">
              <a:solidFill>
                <a:srgbClr val="FF0000"/>
              </a:solidFill>
            </a:endParaRPr>
          </a:p>
        </p:txBody>
      </p:sp>
      <p:cxnSp>
        <p:nvCxnSpPr>
          <p:cNvPr id="54302" name="直接箭头连接符 49"/>
          <p:cNvCxnSpPr>
            <a:cxnSpLocks noChangeShapeType="1"/>
            <a:stCxn id="54303" idx="1"/>
          </p:cNvCxnSpPr>
          <p:nvPr/>
        </p:nvCxnSpPr>
        <p:spPr bwMode="auto">
          <a:xfrm rot="10800000" flipV="1">
            <a:off x="7621588" y="4141788"/>
            <a:ext cx="717550" cy="17303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303" name="TextBox 50"/>
          <p:cNvSpPr txBox="1">
            <a:spLocks noChangeArrowheads="1"/>
          </p:cNvSpPr>
          <p:nvPr/>
        </p:nvSpPr>
        <p:spPr bwMode="auto">
          <a:xfrm>
            <a:off x="8339138" y="3956050"/>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ps</a:t>
            </a:r>
            <a:endParaRPr lang="zh-CN" altLang="en-US" b="1">
              <a:solidFill>
                <a:srgbClr val="FF0000"/>
              </a:solidFill>
            </a:endParaRPr>
          </a:p>
        </p:txBody>
      </p:sp>
      <p:cxnSp>
        <p:nvCxnSpPr>
          <p:cNvPr id="54304" name="直接箭头连接符 53"/>
          <p:cNvCxnSpPr>
            <a:cxnSpLocks noChangeShapeType="1"/>
          </p:cNvCxnSpPr>
          <p:nvPr/>
        </p:nvCxnSpPr>
        <p:spPr bwMode="auto">
          <a:xfrm>
            <a:off x="6724650" y="5413375"/>
            <a:ext cx="717550" cy="1793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305" name="TextBox 54"/>
          <p:cNvSpPr txBox="1">
            <a:spLocks noChangeArrowheads="1"/>
          </p:cNvSpPr>
          <p:nvPr/>
        </p:nvSpPr>
        <p:spPr bwMode="auto">
          <a:xfrm>
            <a:off x="6545263" y="5222875"/>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c</a:t>
            </a:r>
            <a:endParaRPr lang="zh-CN" altLang="en-US" b="1">
              <a:solidFill>
                <a:srgbClr val="FF0000"/>
              </a:solidFill>
            </a:endParaRPr>
          </a:p>
        </p:txBody>
      </p:sp>
    </p:spTree>
    <p:extLst>
      <p:ext uri="{BB962C8B-B14F-4D97-AF65-F5344CB8AC3E}">
        <p14:creationId xmlns:p14="http://schemas.microsoft.com/office/powerpoint/2010/main" val="2325027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L 0.09844 0.31504 " pathEditMode="relative" ptsTypes="AA">
                                      <p:cBhvr>
                                        <p:cTn id="6" dur="2000" fill="hold"/>
                                        <p:tgtEl>
                                          <p:spTgt spid="4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9844 0.31504 " pathEditMode="relative" ptsTypes="AA">
                                      <p:cBhvr>
                                        <p:cTn id="8" dur="2000" fill="hold"/>
                                        <p:tgtEl>
                                          <p:spTgt spid="40"/>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0 0 L 0.07865 0.31482 " pathEditMode="relative" ptsTypes="AA">
                                      <p:cBhvr>
                                        <p:cTn id="12" dur="2000" fill="hold"/>
                                        <p:tgtEl>
                                          <p:spTgt spid="46"/>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7865 0.31482 " pathEditMode="relative" ptsTypes="AA">
                                      <p:cBhvr>
                                        <p:cTn id="14" dur="2000" fill="hold"/>
                                        <p:tgtEl>
                                          <p:spTgt spid="4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删除算法实现（续）</a:t>
            </a:r>
          </a:p>
        </p:txBody>
      </p:sp>
      <p:sp>
        <p:nvSpPr>
          <p:cNvPr id="55299" name="Rectangle 3"/>
          <p:cNvSpPr>
            <a:spLocks noGrp="1" noChangeArrowheads="1"/>
          </p:cNvSpPr>
          <p:nvPr>
            <p:ph idx="1"/>
          </p:nvPr>
        </p:nvSpPr>
        <p:spPr/>
        <p:txBody>
          <a:bodyPr/>
          <a:lstStyle/>
          <a:p>
            <a:pPr>
              <a:buClrTx/>
              <a:buFontTx/>
              <a:buNone/>
            </a:pPr>
            <a:r>
              <a:rPr lang="en-US" altLang="zh-CN" sz="2000" smtClean="0">
                <a:solidFill>
                  <a:srgbClr val="008000"/>
                </a:solidFill>
                <a:latin typeface="Tahoma" panose="020B0604030504040204" pitchFamily="34" charset="0"/>
              </a:rPr>
              <a:t>   // delete p</a:t>
            </a:r>
          </a:p>
          <a:p>
            <a:pPr>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(p == root) root = c;</a:t>
            </a:r>
          </a:p>
          <a:p>
            <a:pPr>
              <a:buClrTx/>
              <a:buFontTx/>
              <a:buNone/>
            </a:pPr>
            <a:r>
              <a:rPr lang="en-US" altLang="zh-CN" sz="2000" smtClean="0">
                <a:solidFill>
                  <a:srgbClr val="0000FF"/>
                </a:solidFill>
                <a:latin typeface="Tahoma" panose="020B0604030504040204" pitchFamily="34" charset="0"/>
              </a:rPr>
              <a:t>   else {</a:t>
            </a:r>
            <a:r>
              <a:rPr lang="en-US" altLang="zh-CN" sz="2000" smtClean="0">
                <a:solidFill>
                  <a:srgbClr val="008000"/>
                </a:solidFill>
                <a:latin typeface="Tahoma" panose="020B0604030504040204" pitchFamily="34" charset="0"/>
              </a:rPr>
              <a:t>// is p left or right child of pp?</a:t>
            </a:r>
          </a:p>
          <a:p>
            <a:pPr>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(p == pp-&gt;LeftChild)</a:t>
            </a:r>
          </a:p>
          <a:p>
            <a:pPr>
              <a:buClrTx/>
              <a:buFontTx/>
              <a:buNone/>
            </a:pPr>
            <a:r>
              <a:rPr lang="en-US" altLang="zh-CN" sz="2000" smtClean="0">
                <a:solidFill>
                  <a:srgbClr val="0000FF"/>
                </a:solidFill>
                <a:latin typeface="Tahoma" panose="020B0604030504040204" pitchFamily="34" charset="0"/>
              </a:rPr>
              <a:t>              pp-&gt;LeftChild = c;</a:t>
            </a:r>
          </a:p>
          <a:p>
            <a:pPr>
              <a:buClrTx/>
              <a:buFontTx/>
              <a:buNone/>
            </a:pPr>
            <a:r>
              <a:rPr lang="en-US" altLang="zh-CN" sz="2000" smtClean="0">
                <a:solidFill>
                  <a:srgbClr val="0000FF"/>
                </a:solidFill>
                <a:latin typeface="Tahoma" panose="020B0604030504040204" pitchFamily="34" charset="0"/>
              </a:rPr>
              <a:t>         else pp-&gt;RightChild = c;}</a:t>
            </a:r>
          </a:p>
          <a:p>
            <a:pPr>
              <a:buClrTx/>
              <a:buFontTx/>
              <a:buNone/>
            </a:pPr>
            <a:r>
              <a:rPr lang="en-US" altLang="zh-CN" sz="2000" smtClean="0">
                <a:solidFill>
                  <a:srgbClr val="0000FF"/>
                </a:solidFill>
                <a:latin typeface="Tahoma" panose="020B0604030504040204" pitchFamily="34" charset="0"/>
              </a:rPr>
              <a:t>   delete p;</a:t>
            </a:r>
          </a:p>
          <a:p>
            <a:pPr>
              <a:buClrTx/>
              <a:buFontTx/>
              <a:buNone/>
            </a:pPr>
            <a:endParaRPr lang="en-US" altLang="zh-CN" sz="2000" smtClean="0">
              <a:solidFill>
                <a:srgbClr val="0000FF"/>
              </a:solidFill>
              <a:latin typeface="Tahoma" panose="020B0604030504040204" pitchFamily="34" charset="0"/>
            </a:endParaRPr>
          </a:p>
          <a:p>
            <a:pPr>
              <a:buClrTx/>
              <a:buFontTx/>
              <a:buNone/>
            </a:pPr>
            <a:r>
              <a:rPr lang="en-US" altLang="zh-CN" sz="2000" smtClean="0">
                <a:solidFill>
                  <a:srgbClr val="0000FF"/>
                </a:solidFill>
                <a:latin typeface="Tahoma" panose="020B0604030504040204" pitchFamily="34" charset="0"/>
              </a:rPr>
              <a:t>   return *this;</a:t>
            </a:r>
          </a:p>
          <a:p>
            <a:pPr>
              <a:buClrTx/>
              <a:buFontTx/>
              <a:buNone/>
            </a:pPr>
            <a:r>
              <a:rPr lang="en-US" altLang="zh-CN" sz="2000" smtClean="0">
                <a:solidFill>
                  <a:srgbClr val="0000FF"/>
                </a:solidFill>
                <a:latin typeface="Tahoma" panose="020B0604030504040204" pitchFamily="34" charset="0"/>
              </a:rPr>
              <a:t>}</a:t>
            </a:r>
            <a:endParaRPr lang="en-US" altLang="zh-CN" smtClean="0"/>
          </a:p>
        </p:txBody>
      </p:sp>
      <p:sp>
        <p:nvSpPr>
          <p:cNvPr id="553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448B73-8CAE-4F86-AC61-1E32F376AEA7}" type="slidenum">
              <a:rPr lang="en-US" altLang="en-US">
                <a:solidFill>
                  <a:srgbClr val="4B4B4B"/>
                </a:solidFill>
              </a:rPr>
              <a:pPr eaLnBrk="1" hangingPunct="1"/>
              <a:t>33</a:t>
            </a:fld>
            <a:endParaRPr lang="en-US" altLang="en-US">
              <a:solidFill>
                <a:srgbClr val="4B4B4B"/>
              </a:solidFill>
            </a:endParaRPr>
          </a:p>
        </p:txBody>
      </p:sp>
      <p:grpSp>
        <p:nvGrpSpPr>
          <p:cNvPr id="55300" name="组合 6"/>
          <p:cNvGrpSpPr>
            <a:grpSpLocks/>
          </p:cNvGrpSpPr>
          <p:nvPr/>
        </p:nvGrpSpPr>
        <p:grpSpPr bwMode="auto">
          <a:xfrm>
            <a:off x="6724650" y="2709863"/>
            <a:ext cx="358775" cy="358775"/>
            <a:chOff x="1343016" y="1455730"/>
            <a:chExt cx="358776" cy="358778"/>
          </a:xfrm>
        </p:grpSpPr>
        <p:sp>
          <p:nvSpPr>
            <p:cNvPr id="55349" name="椭圆 4"/>
            <p:cNvSpPr>
              <a:spLocks noChangeArrowheads="1"/>
            </p:cNvSpPr>
            <p:nvPr/>
          </p:nvSpPr>
          <p:spPr bwMode="auto">
            <a:xfrm>
              <a:off x="1343016" y="1455732"/>
              <a:ext cx="358776" cy="358776"/>
            </a:xfrm>
            <a:prstGeom prst="ellipse">
              <a:avLst/>
            </a:prstGeom>
            <a:solidFill>
              <a:srgbClr val="0000CC"/>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50" name="TextBox 5"/>
            <p:cNvSpPr txBox="1">
              <a:spLocks noChangeArrowheads="1"/>
            </p:cNvSpPr>
            <p:nvPr/>
          </p:nvSpPr>
          <p:spPr bwMode="auto">
            <a:xfrm>
              <a:off x="1343016" y="1455730"/>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1" name="组合 7"/>
          <p:cNvGrpSpPr>
            <a:grpSpLocks/>
          </p:cNvGrpSpPr>
          <p:nvPr/>
        </p:nvGrpSpPr>
        <p:grpSpPr bwMode="auto">
          <a:xfrm>
            <a:off x="6186488" y="3246438"/>
            <a:ext cx="358775" cy="358775"/>
            <a:chOff x="1343016" y="1455729"/>
            <a:chExt cx="358776" cy="358779"/>
          </a:xfrm>
        </p:grpSpPr>
        <p:sp>
          <p:nvSpPr>
            <p:cNvPr id="55347"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8"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2" name="组合 10"/>
          <p:cNvGrpSpPr>
            <a:grpSpLocks/>
          </p:cNvGrpSpPr>
          <p:nvPr/>
        </p:nvGrpSpPr>
        <p:grpSpPr bwMode="auto">
          <a:xfrm>
            <a:off x="7262813" y="4324350"/>
            <a:ext cx="358775" cy="358775"/>
            <a:chOff x="1343016" y="1455729"/>
            <a:chExt cx="358776" cy="358779"/>
          </a:xfrm>
        </p:grpSpPr>
        <p:sp>
          <p:nvSpPr>
            <p:cNvPr id="55345"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6" name="TextBox 12"/>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3" name="组合 13"/>
          <p:cNvGrpSpPr>
            <a:grpSpLocks/>
          </p:cNvGrpSpPr>
          <p:nvPr/>
        </p:nvGrpSpPr>
        <p:grpSpPr bwMode="auto">
          <a:xfrm>
            <a:off x="5648325" y="3784600"/>
            <a:ext cx="358775" cy="360363"/>
            <a:chOff x="1343016" y="1455730"/>
            <a:chExt cx="358776" cy="358778"/>
          </a:xfrm>
        </p:grpSpPr>
        <p:sp>
          <p:nvSpPr>
            <p:cNvPr id="55343"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4" name="TextBox 15"/>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4" name="组合 16"/>
          <p:cNvGrpSpPr>
            <a:grpSpLocks/>
          </p:cNvGrpSpPr>
          <p:nvPr/>
        </p:nvGrpSpPr>
        <p:grpSpPr bwMode="auto">
          <a:xfrm>
            <a:off x="6724650" y="3786188"/>
            <a:ext cx="358775" cy="360362"/>
            <a:chOff x="1343016" y="1455730"/>
            <a:chExt cx="358776" cy="358778"/>
          </a:xfrm>
        </p:grpSpPr>
        <p:sp>
          <p:nvSpPr>
            <p:cNvPr id="55341"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2"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7" name="组合 19"/>
          <p:cNvGrpSpPr>
            <a:grpSpLocks/>
          </p:cNvGrpSpPr>
          <p:nvPr/>
        </p:nvGrpSpPr>
        <p:grpSpPr bwMode="auto">
          <a:xfrm>
            <a:off x="7621588" y="4862513"/>
            <a:ext cx="720725" cy="358775"/>
            <a:chOff x="1163628" y="1455730"/>
            <a:chExt cx="720000" cy="358778"/>
          </a:xfrm>
        </p:grpSpPr>
        <p:sp>
          <p:nvSpPr>
            <p:cNvPr id="55339"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40" name="TextBox 21"/>
            <p:cNvSpPr txBox="1">
              <a:spLocks noChangeArrowheads="1"/>
            </p:cNvSpPr>
            <p:nvPr/>
          </p:nvSpPr>
          <p:spPr bwMode="auto">
            <a:xfrm>
              <a:off x="1163628" y="1455730"/>
              <a:ext cx="720000"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55306" name="组合 22"/>
          <p:cNvGrpSpPr>
            <a:grpSpLocks/>
          </p:cNvGrpSpPr>
          <p:nvPr/>
        </p:nvGrpSpPr>
        <p:grpSpPr bwMode="auto">
          <a:xfrm>
            <a:off x="5289550" y="4502150"/>
            <a:ext cx="358775" cy="360363"/>
            <a:chOff x="1343016" y="1455730"/>
            <a:chExt cx="358776" cy="358778"/>
          </a:xfrm>
        </p:grpSpPr>
        <p:sp>
          <p:nvSpPr>
            <p:cNvPr id="55337"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38" name="TextBox 24"/>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grpSp>
        <p:nvGrpSpPr>
          <p:cNvPr id="9" name="组合 25"/>
          <p:cNvGrpSpPr>
            <a:grpSpLocks/>
          </p:cNvGrpSpPr>
          <p:nvPr/>
        </p:nvGrpSpPr>
        <p:grpSpPr bwMode="auto">
          <a:xfrm>
            <a:off x="7262813" y="5400675"/>
            <a:ext cx="358775" cy="360363"/>
            <a:chOff x="1343016" y="1455730"/>
            <a:chExt cx="358776" cy="358778"/>
          </a:xfrm>
        </p:grpSpPr>
        <p:sp>
          <p:nvSpPr>
            <p:cNvPr id="55335" name="椭圆 26"/>
            <p:cNvSpPr>
              <a:spLocks noChangeArrowheads="1"/>
            </p:cNvSpPr>
            <p:nvPr/>
          </p:nvSpPr>
          <p:spPr bwMode="auto">
            <a:xfrm>
              <a:off x="1343016" y="1455732"/>
              <a:ext cx="358776" cy="358776"/>
            </a:xfrm>
            <a:prstGeom prst="ellipse">
              <a:avLst/>
            </a:prstGeom>
            <a:solidFill>
              <a:srgbClr val="FFFF00"/>
            </a:solidFill>
            <a:ln w="9525" algn="ctr">
              <a:solidFill>
                <a:schemeClr val="accent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36" name="TextBox 27"/>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5308" name="直接连接符 35"/>
          <p:cNvCxnSpPr>
            <a:cxnSpLocks noChangeShapeType="1"/>
          </p:cNvCxnSpPr>
          <p:nvPr/>
        </p:nvCxnSpPr>
        <p:spPr bwMode="auto">
          <a:xfrm rot="5400000">
            <a:off x="6565901" y="3048000"/>
            <a:ext cx="317500"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5309" name="直接连接符 40"/>
          <p:cNvCxnSpPr>
            <a:cxnSpLocks noChangeShapeType="1"/>
          </p:cNvCxnSpPr>
          <p:nvPr/>
        </p:nvCxnSpPr>
        <p:spPr bwMode="auto">
          <a:xfrm rot="5400000">
            <a:off x="6026944" y="3585369"/>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5310" name="直接连接符 43"/>
          <p:cNvCxnSpPr>
            <a:cxnSpLocks noChangeShapeType="1"/>
          </p:cNvCxnSpPr>
          <p:nvPr/>
        </p:nvCxnSpPr>
        <p:spPr bwMode="auto">
          <a:xfrm rot="16200000" flipH="1">
            <a:off x="6903245" y="4145756"/>
            <a:ext cx="360362"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5311" name="直接连接符 46"/>
          <p:cNvCxnSpPr>
            <a:cxnSpLocks noChangeShapeType="1"/>
          </p:cNvCxnSpPr>
          <p:nvPr/>
        </p:nvCxnSpPr>
        <p:spPr bwMode="auto">
          <a:xfrm rot="16200000" flipH="1">
            <a:off x="7442994" y="4683919"/>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5312" name="直接连接符 49"/>
          <p:cNvCxnSpPr>
            <a:cxnSpLocks noChangeShapeType="1"/>
          </p:cNvCxnSpPr>
          <p:nvPr/>
        </p:nvCxnSpPr>
        <p:spPr bwMode="auto">
          <a:xfrm rot="16200000" flipH="1">
            <a:off x="6385719" y="3585369"/>
            <a:ext cx="3190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5313" name="直接连接符 52"/>
          <p:cNvCxnSpPr>
            <a:cxnSpLocks noChangeShapeType="1"/>
          </p:cNvCxnSpPr>
          <p:nvPr/>
        </p:nvCxnSpPr>
        <p:spPr bwMode="auto">
          <a:xfrm rot="10800000" flipV="1">
            <a:off x="5468938" y="4146550"/>
            <a:ext cx="358775" cy="3556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34" name="直接连接符 57"/>
          <p:cNvCxnSpPr>
            <a:cxnSpLocks noChangeShapeType="1"/>
          </p:cNvCxnSpPr>
          <p:nvPr/>
        </p:nvCxnSpPr>
        <p:spPr bwMode="auto">
          <a:xfrm rot="5400000">
            <a:off x="7622381" y="5222082"/>
            <a:ext cx="358775" cy="3603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5315" name="组合 16"/>
          <p:cNvGrpSpPr>
            <a:grpSpLocks/>
          </p:cNvGrpSpPr>
          <p:nvPr/>
        </p:nvGrpSpPr>
        <p:grpSpPr bwMode="auto">
          <a:xfrm>
            <a:off x="6186488" y="4322763"/>
            <a:ext cx="358775" cy="360362"/>
            <a:chOff x="1343016" y="1455730"/>
            <a:chExt cx="358776" cy="358778"/>
          </a:xfrm>
        </p:grpSpPr>
        <p:sp>
          <p:nvSpPr>
            <p:cNvPr id="55333"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5334" name="TextBox 18"/>
            <p:cNvSpPr txBox="1">
              <a:spLocks noChangeArrowheads="1"/>
            </p:cNvSpPr>
            <p:nvPr/>
          </p:nvSpPr>
          <p:spPr bwMode="auto">
            <a:xfrm>
              <a:off x="1343016" y="1455730"/>
              <a:ext cx="358776" cy="27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5316" name="直接连接符 49"/>
          <p:cNvCxnSpPr>
            <a:cxnSpLocks noChangeShapeType="1"/>
          </p:cNvCxnSpPr>
          <p:nvPr/>
        </p:nvCxnSpPr>
        <p:spPr bwMode="auto">
          <a:xfrm rot="16200000" flipH="1">
            <a:off x="5826919" y="4144169"/>
            <a:ext cx="360363"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55317" name="任意多边形 38"/>
          <p:cNvSpPr>
            <a:spLocks noChangeArrowheads="1"/>
          </p:cNvSpPr>
          <p:nvPr/>
        </p:nvSpPr>
        <p:spPr bwMode="auto">
          <a:xfrm>
            <a:off x="6904038" y="3081338"/>
            <a:ext cx="1116012" cy="517525"/>
          </a:xfrm>
          <a:custGeom>
            <a:avLst/>
            <a:gdLst>
              <a:gd name="T0" fmla="*/ 0 w 1116419"/>
              <a:gd name="T1" fmla="*/ 0 h 518208"/>
              <a:gd name="T2" fmla="*/ 201575 w 1116419"/>
              <a:gd name="T3" fmla="*/ 21097 h 518208"/>
              <a:gd name="T4" fmla="*/ 233406 w 1116419"/>
              <a:gd name="T5" fmla="*/ 42195 h 518208"/>
              <a:gd name="T6" fmla="*/ 265232 w 1116419"/>
              <a:gd name="T7" fmla="*/ 52743 h 518208"/>
              <a:gd name="T8" fmla="*/ 297062 w 1116419"/>
              <a:gd name="T9" fmla="*/ 84390 h 518208"/>
              <a:gd name="T10" fmla="*/ 339498 w 1116419"/>
              <a:gd name="T11" fmla="*/ 147683 h 518208"/>
              <a:gd name="T12" fmla="*/ 434981 w 1116419"/>
              <a:gd name="T13" fmla="*/ 137135 h 518208"/>
              <a:gd name="T14" fmla="*/ 477420 w 1116419"/>
              <a:gd name="T15" fmla="*/ 126585 h 518208"/>
              <a:gd name="T16" fmla="*/ 551686 w 1116419"/>
              <a:gd name="T17" fmla="*/ 137135 h 518208"/>
              <a:gd name="T18" fmla="*/ 594121 w 1116419"/>
              <a:gd name="T19" fmla="*/ 200427 h 518208"/>
              <a:gd name="T20" fmla="*/ 604730 w 1116419"/>
              <a:gd name="T21" fmla="*/ 232074 h 518208"/>
              <a:gd name="T22" fmla="*/ 668387 w 1116419"/>
              <a:gd name="T23" fmla="*/ 263720 h 518208"/>
              <a:gd name="T24" fmla="*/ 774479 w 1116419"/>
              <a:gd name="T25" fmla="*/ 274269 h 518208"/>
              <a:gd name="T26" fmla="*/ 848745 w 1116419"/>
              <a:gd name="T27" fmla="*/ 358658 h 518208"/>
              <a:gd name="T28" fmla="*/ 859353 w 1116419"/>
              <a:gd name="T29" fmla="*/ 390305 h 518208"/>
              <a:gd name="T30" fmla="*/ 891182 w 1116419"/>
              <a:gd name="T31" fmla="*/ 400854 h 518208"/>
              <a:gd name="T32" fmla="*/ 944228 w 1116419"/>
              <a:gd name="T33" fmla="*/ 411401 h 518208"/>
              <a:gd name="T34" fmla="*/ 976057 w 1116419"/>
              <a:gd name="T35" fmla="*/ 432498 h 518208"/>
              <a:gd name="T36" fmla="*/ 1007885 w 1116419"/>
              <a:gd name="T37" fmla="*/ 495792 h 518208"/>
              <a:gd name="T38" fmla="*/ 1113979 w 1116419"/>
              <a:gd name="T39" fmla="*/ 506340 h 5182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6419"/>
              <a:gd name="T61" fmla="*/ 0 h 518208"/>
              <a:gd name="T62" fmla="*/ 1116419 w 1116419"/>
              <a:gd name="T63" fmla="*/ 518208 h 5182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6419" h="518208">
                <a:moveTo>
                  <a:pt x="0" y="0"/>
                </a:moveTo>
                <a:cubicBezTo>
                  <a:pt x="5105" y="365"/>
                  <a:pt x="158849" y="5076"/>
                  <a:pt x="202019" y="21265"/>
                </a:cubicBezTo>
                <a:cubicBezTo>
                  <a:pt x="213984" y="25752"/>
                  <a:pt x="222486" y="36816"/>
                  <a:pt x="233916" y="42531"/>
                </a:cubicBezTo>
                <a:cubicBezTo>
                  <a:pt x="243940" y="47543"/>
                  <a:pt x="255181" y="49619"/>
                  <a:pt x="265814" y="53163"/>
                </a:cubicBezTo>
                <a:cubicBezTo>
                  <a:pt x="276447" y="63796"/>
                  <a:pt x="288480" y="73192"/>
                  <a:pt x="297712" y="85061"/>
                </a:cubicBezTo>
                <a:cubicBezTo>
                  <a:pt x="313403" y="105235"/>
                  <a:pt x="340242" y="148856"/>
                  <a:pt x="340242" y="148856"/>
                </a:cubicBezTo>
                <a:cubicBezTo>
                  <a:pt x="372140" y="145312"/>
                  <a:pt x="404214" y="143104"/>
                  <a:pt x="435935" y="138224"/>
                </a:cubicBezTo>
                <a:cubicBezTo>
                  <a:pt x="450378" y="136002"/>
                  <a:pt x="463852" y="127591"/>
                  <a:pt x="478465" y="127591"/>
                </a:cubicBezTo>
                <a:cubicBezTo>
                  <a:pt x="503526" y="127591"/>
                  <a:pt x="528084" y="134680"/>
                  <a:pt x="552893" y="138224"/>
                </a:cubicBezTo>
                <a:cubicBezTo>
                  <a:pt x="567070" y="159489"/>
                  <a:pt x="587341" y="177773"/>
                  <a:pt x="595423" y="202019"/>
                </a:cubicBezTo>
                <a:cubicBezTo>
                  <a:pt x="598967" y="212652"/>
                  <a:pt x="599054" y="225165"/>
                  <a:pt x="606056" y="233917"/>
                </a:cubicBezTo>
                <a:cubicBezTo>
                  <a:pt x="617123" y="247751"/>
                  <a:pt x="652279" y="263111"/>
                  <a:pt x="669851" y="265814"/>
                </a:cubicBezTo>
                <a:cubicBezTo>
                  <a:pt x="705056" y="271230"/>
                  <a:pt x="740735" y="272903"/>
                  <a:pt x="776177" y="276447"/>
                </a:cubicBezTo>
                <a:cubicBezTo>
                  <a:pt x="825795" y="350875"/>
                  <a:pt x="797442" y="326065"/>
                  <a:pt x="850605" y="361507"/>
                </a:cubicBezTo>
                <a:cubicBezTo>
                  <a:pt x="854149" y="372140"/>
                  <a:pt x="853312" y="385480"/>
                  <a:pt x="861237" y="393405"/>
                </a:cubicBezTo>
                <a:cubicBezTo>
                  <a:pt x="869162" y="401330"/>
                  <a:pt x="882262" y="401320"/>
                  <a:pt x="893135" y="404038"/>
                </a:cubicBezTo>
                <a:cubicBezTo>
                  <a:pt x="910667" y="408421"/>
                  <a:pt x="928577" y="411126"/>
                  <a:pt x="946298" y="414670"/>
                </a:cubicBezTo>
                <a:cubicBezTo>
                  <a:pt x="956931" y="421758"/>
                  <a:pt x="970213" y="425956"/>
                  <a:pt x="978196" y="435935"/>
                </a:cubicBezTo>
                <a:cubicBezTo>
                  <a:pt x="1012439" y="478739"/>
                  <a:pt x="960298" y="459895"/>
                  <a:pt x="1010093" y="499731"/>
                </a:cubicBezTo>
                <a:cubicBezTo>
                  <a:pt x="1033189" y="518208"/>
                  <a:pt x="1102366" y="510363"/>
                  <a:pt x="1116419" y="510363"/>
                </a:cubicBezTo>
              </a:path>
            </a:pathLst>
          </a:cu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40" name="直接箭头连接符 39"/>
          <p:cNvCxnSpPr>
            <a:cxnSpLocks noChangeShapeType="1"/>
          </p:cNvCxnSpPr>
          <p:nvPr/>
        </p:nvCxnSpPr>
        <p:spPr bwMode="auto">
          <a:xfrm rot="10800000" flipV="1">
            <a:off x="8159750" y="4684713"/>
            <a:ext cx="358775" cy="35877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1" name="TextBox 40"/>
          <p:cNvSpPr txBox="1">
            <a:spLocks noChangeArrowheads="1"/>
          </p:cNvSpPr>
          <p:nvPr/>
        </p:nvSpPr>
        <p:spPr bwMode="auto">
          <a:xfrm>
            <a:off x="8518525" y="45053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a:t>
            </a:r>
            <a:endParaRPr lang="zh-CN" altLang="en-US" b="1">
              <a:solidFill>
                <a:srgbClr val="FF0000"/>
              </a:solidFill>
            </a:endParaRPr>
          </a:p>
        </p:txBody>
      </p:sp>
      <p:grpSp>
        <p:nvGrpSpPr>
          <p:cNvPr id="55320" name="组合 7"/>
          <p:cNvGrpSpPr>
            <a:grpSpLocks/>
          </p:cNvGrpSpPr>
          <p:nvPr/>
        </p:nvGrpSpPr>
        <p:grpSpPr bwMode="auto">
          <a:xfrm>
            <a:off x="6186488" y="2171700"/>
            <a:ext cx="358775" cy="358775"/>
            <a:chOff x="1343016" y="1455729"/>
            <a:chExt cx="358776" cy="358779"/>
          </a:xfrm>
        </p:grpSpPr>
        <p:sp>
          <p:nvSpPr>
            <p:cNvPr id="43" name="椭圆 8"/>
            <p:cNvSpPr>
              <a:spLocks noChangeArrowheads="1"/>
            </p:cNvSpPr>
            <p:nvPr/>
          </p:nvSpPr>
          <p:spPr bwMode="auto">
            <a:xfrm>
              <a:off x="1343016" y="1455729"/>
              <a:ext cx="358776" cy="358779"/>
            </a:xfrm>
            <a:prstGeom prst="ellipse">
              <a:avLst/>
            </a:prstGeom>
            <a:solidFill>
              <a:schemeClr val="bg1">
                <a:lumMod val="75000"/>
              </a:schemeClr>
            </a:solidFill>
            <a:ln w="9525" algn="ctr">
              <a:solidFill>
                <a:schemeClr val="accent1"/>
              </a:solidFill>
              <a:round/>
              <a:headEnd/>
              <a:tailEnd/>
            </a:ln>
          </p:spPr>
          <p:txBody>
            <a:bodyPr lIns="0" tIns="0" rIns="182880" bIns="0"/>
            <a:lstStyle/>
            <a:p>
              <a:pPr>
                <a:spcBef>
                  <a:spcPct val="50000"/>
                </a:spcBef>
                <a:defRPr/>
              </a:pPr>
              <a:endParaRPr lang="zh-CN" altLang="en-US" sz="1000">
                <a:latin typeface="Arial" charset="0"/>
              </a:endParaRPr>
            </a:p>
          </p:txBody>
        </p:sp>
        <p:sp>
          <p:nvSpPr>
            <p:cNvPr id="55332" name="TextBox 9"/>
            <p:cNvSpPr txBox="1">
              <a:spLocks noChangeArrowheads="1"/>
            </p:cNvSpPr>
            <p:nvPr/>
          </p:nvSpPr>
          <p:spPr bwMode="auto">
            <a:xfrm>
              <a:off x="1343016" y="1455729"/>
              <a:ext cx="3587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p>
          </p:txBody>
        </p:sp>
      </p:grpSp>
      <p:cxnSp>
        <p:nvCxnSpPr>
          <p:cNvPr id="55321" name="直接连接符 49"/>
          <p:cNvCxnSpPr>
            <a:cxnSpLocks noChangeShapeType="1"/>
          </p:cNvCxnSpPr>
          <p:nvPr/>
        </p:nvCxnSpPr>
        <p:spPr bwMode="auto">
          <a:xfrm rot="16200000" flipH="1">
            <a:off x="6385719" y="2510631"/>
            <a:ext cx="3190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5322" name="直接箭头连接符 45"/>
          <p:cNvCxnSpPr>
            <a:cxnSpLocks noChangeShapeType="1"/>
          </p:cNvCxnSpPr>
          <p:nvPr/>
        </p:nvCxnSpPr>
        <p:spPr bwMode="auto">
          <a:xfrm rot="10800000" flipV="1">
            <a:off x="7442200" y="3787775"/>
            <a:ext cx="538163" cy="4968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5323" name="TextBox 46"/>
          <p:cNvSpPr txBox="1">
            <a:spLocks noChangeArrowheads="1"/>
          </p:cNvSpPr>
          <p:nvPr/>
        </p:nvSpPr>
        <p:spPr bwMode="auto">
          <a:xfrm>
            <a:off x="7980363" y="3609975"/>
            <a:ext cx="538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pp</a:t>
            </a:r>
            <a:endParaRPr lang="zh-CN" altLang="en-US" b="1">
              <a:solidFill>
                <a:srgbClr val="FF0000"/>
              </a:solidFill>
            </a:endParaRPr>
          </a:p>
        </p:txBody>
      </p:sp>
      <p:cxnSp>
        <p:nvCxnSpPr>
          <p:cNvPr id="48" name="直接箭头连接符 47"/>
          <p:cNvCxnSpPr>
            <a:cxnSpLocks noChangeShapeType="1"/>
          </p:cNvCxnSpPr>
          <p:nvPr/>
        </p:nvCxnSpPr>
        <p:spPr bwMode="auto">
          <a:xfrm>
            <a:off x="7083425" y="4864100"/>
            <a:ext cx="717550" cy="1793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9" name="TextBox 48"/>
          <p:cNvSpPr txBox="1">
            <a:spLocks noChangeArrowheads="1"/>
          </p:cNvSpPr>
          <p:nvPr/>
        </p:nvSpPr>
        <p:spPr bwMode="auto">
          <a:xfrm>
            <a:off x="6902450" y="467360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s</a:t>
            </a:r>
            <a:endParaRPr lang="zh-CN" altLang="en-US" b="1">
              <a:solidFill>
                <a:srgbClr val="FF0000"/>
              </a:solidFill>
            </a:endParaRPr>
          </a:p>
        </p:txBody>
      </p:sp>
      <p:cxnSp>
        <p:nvCxnSpPr>
          <p:cNvPr id="55326" name="直接箭头连接符 49"/>
          <p:cNvCxnSpPr>
            <a:cxnSpLocks noChangeShapeType="1"/>
            <a:stCxn id="55327" idx="1"/>
          </p:cNvCxnSpPr>
          <p:nvPr/>
        </p:nvCxnSpPr>
        <p:spPr bwMode="auto">
          <a:xfrm rot="10800000" flipV="1">
            <a:off x="7442200" y="4141788"/>
            <a:ext cx="717550" cy="17303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5327" name="TextBox 50"/>
          <p:cNvSpPr txBox="1">
            <a:spLocks noChangeArrowheads="1"/>
          </p:cNvSpPr>
          <p:nvPr/>
        </p:nvSpPr>
        <p:spPr bwMode="auto">
          <a:xfrm>
            <a:off x="8159750" y="3956050"/>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ps</a:t>
            </a:r>
            <a:endParaRPr lang="zh-CN" altLang="en-US" b="1">
              <a:solidFill>
                <a:srgbClr val="FF0000"/>
              </a:solidFill>
            </a:endParaRPr>
          </a:p>
        </p:txBody>
      </p:sp>
      <p:cxnSp>
        <p:nvCxnSpPr>
          <p:cNvPr id="52" name="直接箭头连接符 51"/>
          <p:cNvCxnSpPr>
            <a:cxnSpLocks noChangeShapeType="1"/>
          </p:cNvCxnSpPr>
          <p:nvPr/>
        </p:nvCxnSpPr>
        <p:spPr bwMode="auto">
          <a:xfrm>
            <a:off x="6545263" y="5413375"/>
            <a:ext cx="717550" cy="1793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3" name="TextBox 52"/>
          <p:cNvSpPr txBox="1">
            <a:spLocks noChangeArrowheads="1"/>
          </p:cNvSpPr>
          <p:nvPr/>
        </p:nvSpPr>
        <p:spPr bwMode="auto">
          <a:xfrm>
            <a:off x="6365875" y="522287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rPr>
              <a:t>c</a:t>
            </a:r>
            <a:endParaRPr lang="zh-CN" altLang="en-US" b="1">
              <a:solidFill>
                <a:srgbClr val="FF0000"/>
              </a:solidFill>
            </a:endParaRPr>
          </a:p>
        </p:txBody>
      </p:sp>
    </p:spTree>
    <p:extLst>
      <p:ext uri="{BB962C8B-B14F-4D97-AF65-F5344CB8AC3E}">
        <p14:creationId xmlns:p14="http://schemas.microsoft.com/office/powerpoint/2010/main" val="1487836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nodeType="clickEffect">
                                  <p:stCondLst>
                                    <p:cond delay="0"/>
                                  </p:stCondLst>
                                  <p:childTnLst>
                                    <p:animMotion origin="layout" path="M 0 0 L 0.0592 -0.07871 " pathEditMode="relative" ptsTypes="AA">
                                      <p:cBhvr>
                                        <p:cTn id="20" dur="2000" fill="hold"/>
                                        <p:tgtEl>
                                          <p:spTgt spid="9"/>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592 -0.07871 " pathEditMode="relative" ptsTypes="AA">
                                      <p:cBhvr>
                                        <p:cTn id="22" dur="2000" fill="hold"/>
                                        <p:tgtEl>
                                          <p:spTgt spid="52"/>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0592 -0.07871 " pathEditMode="relative" ptsTypes="AA">
                                      <p:cBhvr>
                                        <p:cTn id="24" dur="2000" fill="hold"/>
                                        <p:tgtEl>
                                          <p:spTgt spid="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补充：另一种删除的思路</a:t>
            </a:r>
          </a:p>
        </p:txBody>
      </p:sp>
      <p:sp>
        <p:nvSpPr>
          <p:cNvPr id="2" name="内容占位符 1"/>
          <p:cNvSpPr>
            <a:spLocks noGrp="1"/>
          </p:cNvSpPr>
          <p:nvPr>
            <p:ph idx="1"/>
          </p:nvPr>
        </p:nvSpPr>
        <p:spPr/>
        <p:txBody>
          <a:bodyPr/>
          <a:lstStyle/>
          <a:p>
            <a:endParaRPr lang="zh-CN" altLang="en-US"/>
          </a:p>
        </p:txBody>
      </p:sp>
      <p:sp>
        <p:nvSpPr>
          <p:cNvPr id="563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B78DEF-072B-4C40-9F5C-21ADB6036845}" type="slidenum">
              <a:rPr lang="en-US" altLang="en-US">
                <a:solidFill>
                  <a:srgbClr val="4B4B4B"/>
                </a:solidFill>
              </a:rPr>
              <a:pPr eaLnBrk="1" hangingPunct="1"/>
              <a:t>34</a:t>
            </a:fld>
            <a:endParaRPr lang="en-US" altLang="en-US">
              <a:solidFill>
                <a:srgbClr val="4B4B4B"/>
              </a:solidFill>
            </a:endParaRPr>
          </a:p>
        </p:txBody>
      </p:sp>
      <p:grpSp>
        <p:nvGrpSpPr>
          <p:cNvPr id="56324" name="组合 6"/>
          <p:cNvGrpSpPr>
            <a:grpSpLocks/>
          </p:cNvGrpSpPr>
          <p:nvPr/>
        </p:nvGrpSpPr>
        <p:grpSpPr bwMode="auto">
          <a:xfrm>
            <a:off x="1522413" y="1455738"/>
            <a:ext cx="358775" cy="360362"/>
            <a:chOff x="1343016" y="1635119"/>
            <a:chExt cx="358872" cy="360000"/>
          </a:xfrm>
        </p:grpSpPr>
        <p:sp>
          <p:nvSpPr>
            <p:cNvPr id="56412" name="TextBox 5"/>
            <p:cNvSpPr txBox="1">
              <a:spLocks noChangeArrowheads="1"/>
            </p:cNvSpPr>
            <p:nvPr/>
          </p:nvSpPr>
          <p:spPr bwMode="auto">
            <a:xfrm>
              <a:off x="1343016" y="1635119"/>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F</a:t>
              </a:r>
              <a:endParaRPr lang="zh-CN" altLang="en-US" sz="1200" b="1"/>
            </a:p>
          </p:txBody>
        </p:sp>
        <p:sp>
          <p:nvSpPr>
            <p:cNvPr id="56413" name="椭圆 5"/>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grpSp>
        <p:nvGrpSpPr>
          <p:cNvPr id="56325" name="组合 7"/>
          <p:cNvGrpSpPr>
            <a:grpSpLocks/>
          </p:cNvGrpSpPr>
          <p:nvPr/>
        </p:nvGrpSpPr>
        <p:grpSpPr bwMode="auto">
          <a:xfrm>
            <a:off x="1163638" y="1992313"/>
            <a:ext cx="358775" cy="360362"/>
            <a:chOff x="1343016" y="1635117"/>
            <a:chExt cx="358872" cy="360000"/>
          </a:xfrm>
        </p:grpSpPr>
        <p:sp>
          <p:nvSpPr>
            <p:cNvPr id="10" name="椭圆 9"/>
            <p:cNvSpPr/>
            <p:nvPr/>
          </p:nvSpPr>
          <p:spPr bwMode="auto">
            <a:xfrm>
              <a:off x="1343016" y="1635117"/>
              <a:ext cx="358872" cy="358415"/>
            </a:xfrm>
            <a:prstGeom prst="ellipse">
              <a:avLst/>
            </a:prstGeom>
            <a:solidFill>
              <a:srgbClr val="FFFF00"/>
            </a:solid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chemeClr val="tx1"/>
                  </a:solidFill>
                </a:ln>
                <a:latin typeface="Arial" charset="0"/>
              </a:endParaRPr>
            </a:p>
          </p:txBody>
        </p:sp>
        <p:sp>
          <p:nvSpPr>
            <p:cNvPr id="9" name="TextBox 5"/>
            <p:cNvSpPr txBox="1">
              <a:spLocks noChangeArrowheads="1"/>
            </p:cNvSpPr>
            <p:nvPr/>
          </p:nvSpPr>
          <p:spPr bwMode="auto">
            <a:xfrm>
              <a:off x="1343016" y="1635117"/>
              <a:ext cx="358872" cy="360000"/>
            </a:xfrm>
            <a:prstGeom prst="rect">
              <a:avLst/>
            </a:prstGeom>
            <a:noFill/>
            <a:ln w="9525">
              <a:noFill/>
              <a:miter lim="800000"/>
              <a:headEnd/>
              <a:tailEnd/>
            </a:ln>
          </p:spPr>
          <p:txBody>
            <a:bodyPr anchor="ctr" anchorCtr="1">
              <a:spAutoFit/>
            </a:bodyPr>
            <a:lstStyle/>
            <a:p>
              <a:pPr>
                <a:defRPr/>
              </a:pPr>
              <a:r>
                <a:rPr lang="en-US" altLang="zh-CN" sz="1200" b="1" dirty="0">
                  <a:ln>
                    <a:solidFill>
                      <a:schemeClr val="tx1"/>
                    </a:solidFill>
                  </a:ln>
                  <a:latin typeface="Arial" charset="0"/>
                </a:rPr>
                <a:t>P</a:t>
              </a:r>
              <a:endParaRPr lang="zh-CN" altLang="en-US" sz="1200" b="1" dirty="0">
                <a:ln>
                  <a:solidFill>
                    <a:schemeClr val="tx1"/>
                  </a:solidFill>
                </a:ln>
                <a:latin typeface="Arial" charset="0"/>
              </a:endParaRPr>
            </a:p>
          </p:txBody>
        </p:sp>
      </p:grpSp>
      <p:grpSp>
        <p:nvGrpSpPr>
          <p:cNvPr id="56326" name="组合 10"/>
          <p:cNvGrpSpPr>
            <a:grpSpLocks/>
          </p:cNvGrpSpPr>
          <p:nvPr/>
        </p:nvGrpSpPr>
        <p:grpSpPr bwMode="auto">
          <a:xfrm>
            <a:off x="804863" y="2530475"/>
            <a:ext cx="358775" cy="360363"/>
            <a:chOff x="1343016" y="1635118"/>
            <a:chExt cx="358872" cy="360000"/>
          </a:xfrm>
        </p:grpSpPr>
        <p:sp>
          <p:nvSpPr>
            <p:cNvPr id="56408" name="TextBox 5"/>
            <p:cNvSpPr txBox="1">
              <a:spLocks noChangeArrowheads="1"/>
            </p:cNvSpPr>
            <p:nvPr/>
          </p:nvSpPr>
          <p:spPr bwMode="auto">
            <a:xfrm>
              <a:off x="1343016" y="1635118"/>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endParaRPr lang="zh-CN" altLang="en-US" sz="1200" b="1"/>
            </a:p>
          </p:txBody>
        </p:sp>
        <p:sp>
          <p:nvSpPr>
            <p:cNvPr id="56409" name="椭圆 12"/>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14" name="泪滴形 13"/>
          <p:cNvSpPr/>
          <p:nvPr/>
        </p:nvSpPr>
        <p:spPr bwMode="auto">
          <a:xfrm>
            <a:off x="446088" y="30702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28" name="TextBox 5"/>
          <p:cNvSpPr txBox="1">
            <a:spLocks noChangeArrowheads="1"/>
          </p:cNvSpPr>
          <p:nvPr/>
        </p:nvSpPr>
        <p:spPr bwMode="auto">
          <a:xfrm>
            <a:off x="446088" y="3068638"/>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r>
              <a:rPr lang="en-US" altLang="zh-CN" sz="1200" b="1" baseline="-25000"/>
              <a:t>L</a:t>
            </a:r>
            <a:endParaRPr lang="zh-CN" altLang="en-US" sz="1200" b="1" baseline="-25000"/>
          </a:p>
        </p:txBody>
      </p:sp>
      <p:grpSp>
        <p:nvGrpSpPr>
          <p:cNvPr id="56329" name="组合 15"/>
          <p:cNvGrpSpPr>
            <a:grpSpLocks/>
          </p:cNvGrpSpPr>
          <p:nvPr/>
        </p:nvGrpSpPr>
        <p:grpSpPr bwMode="auto">
          <a:xfrm>
            <a:off x="1522413" y="3427413"/>
            <a:ext cx="358775" cy="360362"/>
            <a:chOff x="1343016" y="1635117"/>
            <a:chExt cx="358872" cy="360000"/>
          </a:xfrm>
        </p:grpSpPr>
        <p:sp>
          <p:nvSpPr>
            <p:cNvPr id="56406"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Q</a:t>
              </a:r>
              <a:endParaRPr lang="zh-CN" altLang="en-US" sz="1200" b="1"/>
            </a:p>
          </p:txBody>
        </p:sp>
        <p:sp>
          <p:nvSpPr>
            <p:cNvPr id="56407" name="椭圆 17"/>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19" name="泪滴形 18"/>
          <p:cNvSpPr/>
          <p:nvPr/>
        </p:nvSpPr>
        <p:spPr bwMode="auto">
          <a:xfrm>
            <a:off x="1163638"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31" name="TextBox 5"/>
          <p:cNvSpPr txBox="1">
            <a:spLocks noChangeArrowheads="1"/>
          </p:cNvSpPr>
          <p:nvPr/>
        </p:nvSpPr>
        <p:spPr bwMode="auto">
          <a:xfrm>
            <a:off x="1163638" y="3965575"/>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b="1"/>
              <a:t>Q</a:t>
            </a:r>
            <a:r>
              <a:rPr lang="en-US" altLang="zh-CN" sz="1100" b="1" baseline="-25000"/>
              <a:t>L</a:t>
            </a:r>
            <a:endParaRPr lang="zh-CN" altLang="en-US" sz="1100" b="1" baseline="-25000"/>
          </a:p>
        </p:txBody>
      </p:sp>
      <p:grpSp>
        <p:nvGrpSpPr>
          <p:cNvPr id="56332" name="组合 20"/>
          <p:cNvGrpSpPr>
            <a:grpSpLocks/>
          </p:cNvGrpSpPr>
          <p:nvPr/>
        </p:nvGrpSpPr>
        <p:grpSpPr bwMode="auto">
          <a:xfrm>
            <a:off x="1881188" y="3965575"/>
            <a:ext cx="358775" cy="360363"/>
            <a:chOff x="1343016" y="1635117"/>
            <a:chExt cx="358872" cy="360000"/>
          </a:xfrm>
        </p:grpSpPr>
        <p:sp>
          <p:nvSpPr>
            <p:cNvPr id="56404"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endParaRPr lang="zh-CN" altLang="en-US" sz="1200" b="1"/>
            </a:p>
          </p:txBody>
        </p:sp>
        <p:sp>
          <p:nvSpPr>
            <p:cNvPr id="56405" name="椭圆 22"/>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24" name="泪滴形 23"/>
          <p:cNvSpPr/>
          <p:nvPr/>
        </p:nvSpPr>
        <p:spPr bwMode="auto">
          <a:xfrm>
            <a:off x="1522413" y="45053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34" name="TextBox 5"/>
          <p:cNvSpPr txBox="1">
            <a:spLocks noChangeArrowheads="1"/>
          </p:cNvSpPr>
          <p:nvPr/>
        </p:nvSpPr>
        <p:spPr bwMode="auto">
          <a:xfrm>
            <a:off x="1522413" y="4503738"/>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r>
              <a:rPr lang="en-US" altLang="zh-CN" sz="1200" b="1" baseline="-25000"/>
              <a:t>L</a:t>
            </a:r>
            <a:endParaRPr lang="zh-CN" altLang="en-US" sz="1200" b="1" baseline="-25000"/>
          </a:p>
        </p:txBody>
      </p:sp>
      <p:sp>
        <p:nvSpPr>
          <p:cNvPr id="26" name="泪滴形 25"/>
          <p:cNvSpPr/>
          <p:nvPr/>
        </p:nvSpPr>
        <p:spPr bwMode="auto">
          <a:xfrm flipH="1">
            <a:off x="1701800"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36" name="TextBox 5"/>
          <p:cNvSpPr txBox="1">
            <a:spLocks noChangeArrowheads="1"/>
          </p:cNvSpPr>
          <p:nvPr/>
        </p:nvSpPr>
        <p:spPr bwMode="auto">
          <a:xfrm flipH="1">
            <a:off x="1701800" y="2532063"/>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P</a:t>
            </a:r>
            <a:r>
              <a:rPr lang="en-US" altLang="zh-CN" sz="1200" b="1" baseline="-25000"/>
              <a:t>R</a:t>
            </a:r>
            <a:endParaRPr lang="zh-CN" altLang="en-US" sz="1200" b="1" baseline="-25000"/>
          </a:p>
        </p:txBody>
      </p:sp>
      <p:cxnSp>
        <p:nvCxnSpPr>
          <p:cNvPr id="56337" name="直接连接符 28"/>
          <p:cNvCxnSpPr>
            <a:cxnSpLocks noChangeShapeType="1"/>
            <a:stCxn id="56413" idx="4"/>
            <a:endCxn id="10" idx="7"/>
          </p:cNvCxnSpPr>
          <p:nvPr/>
        </p:nvCxnSpPr>
        <p:spPr bwMode="auto">
          <a:xfrm rot="5400000">
            <a:off x="1470819" y="1813719"/>
            <a:ext cx="230187" cy="231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38" name="直接连接符 30"/>
          <p:cNvCxnSpPr>
            <a:cxnSpLocks noChangeShapeType="1"/>
            <a:stCxn id="10" idx="4"/>
            <a:endCxn id="56409" idx="7"/>
          </p:cNvCxnSpPr>
          <p:nvPr/>
        </p:nvCxnSpPr>
        <p:spPr bwMode="auto">
          <a:xfrm rot="5400000">
            <a:off x="1111250" y="2351088"/>
            <a:ext cx="231775" cy="231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39" name="直接连接符 33"/>
          <p:cNvCxnSpPr>
            <a:cxnSpLocks noChangeShapeType="1"/>
            <a:stCxn id="56409" idx="4"/>
          </p:cNvCxnSpPr>
          <p:nvPr/>
        </p:nvCxnSpPr>
        <p:spPr bwMode="auto">
          <a:xfrm rot="5400000">
            <a:off x="804069" y="2890044"/>
            <a:ext cx="180975" cy="17938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40" name="直接连接符 36"/>
          <p:cNvCxnSpPr>
            <a:cxnSpLocks noChangeShapeType="1"/>
          </p:cNvCxnSpPr>
          <p:nvPr/>
        </p:nvCxnSpPr>
        <p:spPr bwMode="auto">
          <a:xfrm rot="5400000">
            <a:off x="1521619" y="3788569"/>
            <a:ext cx="180975" cy="17938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41" name="直接连接符 37"/>
          <p:cNvCxnSpPr>
            <a:cxnSpLocks noChangeShapeType="1"/>
          </p:cNvCxnSpPr>
          <p:nvPr/>
        </p:nvCxnSpPr>
        <p:spPr bwMode="auto">
          <a:xfrm rot="5400000">
            <a:off x="1880394" y="4326732"/>
            <a:ext cx="180975" cy="17938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42" name="直接连接符 38"/>
          <p:cNvCxnSpPr>
            <a:cxnSpLocks noChangeShapeType="1"/>
            <a:stCxn id="56407" idx="4"/>
            <a:endCxn id="56405" idx="1"/>
          </p:cNvCxnSpPr>
          <p:nvPr/>
        </p:nvCxnSpPr>
        <p:spPr bwMode="auto">
          <a:xfrm rot="16200000" flipH="1">
            <a:off x="1701800" y="3786188"/>
            <a:ext cx="231775" cy="231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43" name="直接连接符 41"/>
          <p:cNvCxnSpPr>
            <a:cxnSpLocks noChangeShapeType="1"/>
            <a:stCxn id="10" idx="4"/>
          </p:cNvCxnSpPr>
          <p:nvPr/>
        </p:nvCxnSpPr>
        <p:spPr bwMode="auto">
          <a:xfrm rot="16200000" flipH="1">
            <a:off x="1431925" y="2262188"/>
            <a:ext cx="1809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44" name="直接连接符 44"/>
          <p:cNvCxnSpPr>
            <a:cxnSpLocks noChangeShapeType="1"/>
            <a:stCxn id="56409" idx="4"/>
            <a:endCxn id="56407" idx="1"/>
          </p:cNvCxnSpPr>
          <p:nvPr/>
        </p:nvCxnSpPr>
        <p:spPr bwMode="auto">
          <a:xfrm rot="16200000" flipH="1">
            <a:off x="984250" y="2889250"/>
            <a:ext cx="590550" cy="590550"/>
          </a:xfrm>
          <a:prstGeom prst="line">
            <a:avLst/>
          </a:prstGeom>
          <a:noFill/>
          <a:ln w="9525" algn="ctr">
            <a:solidFill>
              <a:schemeClr val="accent1"/>
            </a:solidFill>
            <a:prstDash val="dash"/>
            <a:round/>
            <a:headEnd/>
            <a:tailEnd/>
          </a:ln>
          <a:extLst>
            <a:ext uri="{909E8E84-426E-40DD-AFC4-6F175D3DCCD1}">
              <a14:hiddenFill xmlns:a14="http://schemas.microsoft.com/office/drawing/2010/main">
                <a:noFill/>
              </a14:hiddenFill>
            </a:ext>
          </a:extLst>
        </p:spPr>
      </p:cxnSp>
      <p:cxnSp>
        <p:nvCxnSpPr>
          <p:cNvPr id="56345" name="直接连接符 47"/>
          <p:cNvCxnSpPr>
            <a:cxnSpLocks noChangeShapeType="1"/>
          </p:cNvCxnSpPr>
          <p:nvPr/>
        </p:nvCxnSpPr>
        <p:spPr bwMode="auto">
          <a:xfrm rot="16200000" flipH="1">
            <a:off x="1701800" y="1814513"/>
            <a:ext cx="590550" cy="590550"/>
          </a:xfrm>
          <a:prstGeom prst="line">
            <a:avLst/>
          </a:prstGeom>
          <a:noFill/>
          <a:ln w="9525" algn="ctr">
            <a:solidFill>
              <a:schemeClr val="accent1"/>
            </a:solidFill>
            <a:prstDash val="dash"/>
            <a:round/>
            <a:headEnd/>
            <a:tailEnd/>
          </a:ln>
          <a:extLst>
            <a:ext uri="{909E8E84-426E-40DD-AFC4-6F175D3DCCD1}">
              <a14:hiddenFill xmlns:a14="http://schemas.microsoft.com/office/drawing/2010/main">
                <a:noFill/>
              </a14:hiddenFill>
            </a:ext>
          </a:extLst>
        </p:spPr>
      </p:cxnSp>
      <p:grpSp>
        <p:nvGrpSpPr>
          <p:cNvPr id="56346" name="组合 48"/>
          <p:cNvGrpSpPr>
            <a:grpSpLocks/>
          </p:cNvGrpSpPr>
          <p:nvPr/>
        </p:nvGrpSpPr>
        <p:grpSpPr bwMode="auto">
          <a:xfrm>
            <a:off x="4340225" y="1455738"/>
            <a:ext cx="358775" cy="360362"/>
            <a:chOff x="1343016" y="1635119"/>
            <a:chExt cx="358872" cy="360000"/>
          </a:xfrm>
        </p:grpSpPr>
        <p:sp>
          <p:nvSpPr>
            <p:cNvPr id="56402" name="TextBox 5"/>
            <p:cNvSpPr txBox="1">
              <a:spLocks noChangeArrowheads="1"/>
            </p:cNvSpPr>
            <p:nvPr/>
          </p:nvSpPr>
          <p:spPr bwMode="auto">
            <a:xfrm>
              <a:off x="1343016" y="1635119"/>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F</a:t>
              </a:r>
              <a:endParaRPr lang="zh-CN" altLang="en-US" sz="1200" b="1"/>
            </a:p>
          </p:txBody>
        </p:sp>
        <p:sp>
          <p:nvSpPr>
            <p:cNvPr id="56403" name="椭圆 50"/>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grpSp>
        <p:nvGrpSpPr>
          <p:cNvPr id="56347" name="组合 54"/>
          <p:cNvGrpSpPr>
            <a:grpSpLocks/>
          </p:cNvGrpSpPr>
          <p:nvPr/>
        </p:nvGrpSpPr>
        <p:grpSpPr bwMode="auto">
          <a:xfrm>
            <a:off x="3622675" y="2530475"/>
            <a:ext cx="358775" cy="360363"/>
            <a:chOff x="1343016" y="1635118"/>
            <a:chExt cx="358872" cy="360000"/>
          </a:xfrm>
        </p:grpSpPr>
        <p:sp>
          <p:nvSpPr>
            <p:cNvPr id="56400" name="TextBox 5"/>
            <p:cNvSpPr txBox="1">
              <a:spLocks noChangeArrowheads="1"/>
            </p:cNvSpPr>
            <p:nvPr/>
          </p:nvSpPr>
          <p:spPr bwMode="auto">
            <a:xfrm>
              <a:off x="1343016" y="1635118"/>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endParaRPr lang="zh-CN" altLang="en-US" sz="1200" b="1"/>
            </a:p>
          </p:txBody>
        </p:sp>
        <p:sp>
          <p:nvSpPr>
            <p:cNvPr id="56401" name="椭圆 56"/>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58" name="泪滴形 57"/>
          <p:cNvSpPr/>
          <p:nvPr/>
        </p:nvSpPr>
        <p:spPr bwMode="auto">
          <a:xfrm>
            <a:off x="3263900" y="3070225"/>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49" name="TextBox 5"/>
          <p:cNvSpPr txBox="1">
            <a:spLocks noChangeArrowheads="1"/>
          </p:cNvSpPr>
          <p:nvPr/>
        </p:nvSpPr>
        <p:spPr bwMode="auto">
          <a:xfrm>
            <a:off x="3263900" y="3068638"/>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r>
              <a:rPr lang="en-US" altLang="zh-CN" sz="1200" b="1" baseline="-25000"/>
              <a:t>L</a:t>
            </a:r>
            <a:endParaRPr lang="zh-CN" altLang="en-US" sz="1200" b="1" baseline="-25000"/>
          </a:p>
        </p:txBody>
      </p:sp>
      <p:grpSp>
        <p:nvGrpSpPr>
          <p:cNvPr id="56350" name="组合 59"/>
          <p:cNvGrpSpPr>
            <a:grpSpLocks/>
          </p:cNvGrpSpPr>
          <p:nvPr/>
        </p:nvGrpSpPr>
        <p:grpSpPr bwMode="auto">
          <a:xfrm>
            <a:off x="4340225" y="3427413"/>
            <a:ext cx="358775" cy="360362"/>
            <a:chOff x="1343016" y="1635117"/>
            <a:chExt cx="358872" cy="360000"/>
          </a:xfrm>
        </p:grpSpPr>
        <p:sp>
          <p:nvSpPr>
            <p:cNvPr id="56398"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Q</a:t>
              </a:r>
              <a:endParaRPr lang="zh-CN" altLang="en-US" sz="1200" b="1"/>
            </a:p>
          </p:txBody>
        </p:sp>
        <p:sp>
          <p:nvSpPr>
            <p:cNvPr id="56399" name="椭圆 61"/>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63" name="泪滴形 62"/>
          <p:cNvSpPr/>
          <p:nvPr/>
        </p:nvSpPr>
        <p:spPr bwMode="auto">
          <a:xfrm>
            <a:off x="3981450"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52" name="TextBox 5"/>
          <p:cNvSpPr txBox="1">
            <a:spLocks noChangeArrowheads="1"/>
          </p:cNvSpPr>
          <p:nvPr/>
        </p:nvSpPr>
        <p:spPr bwMode="auto">
          <a:xfrm>
            <a:off x="3981450" y="3965575"/>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b="1"/>
              <a:t>Q</a:t>
            </a:r>
            <a:r>
              <a:rPr lang="en-US" altLang="zh-CN" sz="1100" b="1" baseline="-25000"/>
              <a:t>L</a:t>
            </a:r>
            <a:endParaRPr lang="zh-CN" altLang="en-US" sz="1100" b="1" baseline="-25000"/>
          </a:p>
        </p:txBody>
      </p:sp>
      <p:grpSp>
        <p:nvGrpSpPr>
          <p:cNvPr id="56353" name="组合 64"/>
          <p:cNvGrpSpPr>
            <a:grpSpLocks/>
          </p:cNvGrpSpPr>
          <p:nvPr/>
        </p:nvGrpSpPr>
        <p:grpSpPr bwMode="auto">
          <a:xfrm>
            <a:off x="4033838" y="1993900"/>
            <a:ext cx="358775" cy="360363"/>
            <a:chOff x="1343016" y="1635117"/>
            <a:chExt cx="358872" cy="360000"/>
          </a:xfrm>
        </p:grpSpPr>
        <p:sp>
          <p:nvSpPr>
            <p:cNvPr id="56396"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endParaRPr lang="zh-CN" altLang="en-US" sz="1200" b="1"/>
            </a:p>
          </p:txBody>
        </p:sp>
        <p:sp>
          <p:nvSpPr>
            <p:cNvPr id="56397" name="椭圆 66"/>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70" name="泪滴形 69"/>
          <p:cNvSpPr/>
          <p:nvPr/>
        </p:nvSpPr>
        <p:spPr bwMode="auto">
          <a:xfrm flipH="1">
            <a:off x="4519613"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55" name="TextBox 5"/>
          <p:cNvSpPr txBox="1">
            <a:spLocks noChangeArrowheads="1"/>
          </p:cNvSpPr>
          <p:nvPr/>
        </p:nvSpPr>
        <p:spPr bwMode="auto">
          <a:xfrm flipH="1">
            <a:off x="4519613" y="2532063"/>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P</a:t>
            </a:r>
            <a:r>
              <a:rPr lang="en-US" altLang="zh-CN" sz="1200" b="1" baseline="-25000"/>
              <a:t>R</a:t>
            </a:r>
            <a:endParaRPr lang="zh-CN" altLang="en-US" sz="1200" b="1" baseline="-25000"/>
          </a:p>
        </p:txBody>
      </p:sp>
      <p:cxnSp>
        <p:nvCxnSpPr>
          <p:cNvPr id="56356" name="直接连接符 71"/>
          <p:cNvCxnSpPr>
            <a:cxnSpLocks noChangeShapeType="1"/>
          </p:cNvCxnSpPr>
          <p:nvPr/>
        </p:nvCxnSpPr>
        <p:spPr bwMode="auto">
          <a:xfrm rot="5400000">
            <a:off x="4288632" y="1813719"/>
            <a:ext cx="230187" cy="231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57" name="直接连接符 72"/>
          <p:cNvCxnSpPr>
            <a:cxnSpLocks noChangeShapeType="1"/>
          </p:cNvCxnSpPr>
          <p:nvPr/>
        </p:nvCxnSpPr>
        <p:spPr bwMode="auto">
          <a:xfrm rot="5400000">
            <a:off x="3929063" y="2351088"/>
            <a:ext cx="231775" cy="231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58" name="直接连接符 73"/>
          <p:cNvCxnSpPr>
            <a:cxnSpLocks noChangeShapeType="1"/>
          </p:cNvCxnSpPr>
          <p:nvPr/>
        </p:nvCxnSpPr>
        <p:spPr bwMode="auto">
          <a:xfrm rot="5400000">
            <a:off x="3621881" y="2890044"/>
            <a:ext cx="180975"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59" name="直接连接符 74"/>
          <p:cNvCxnSpPr>
            <a:cxnSpLocks noChangeShapeType="1"/>
          </p:cNvCxnSpPr>
          <p:nvPr/>
        </p:nvCxnSpPr>
        <p:spPr bwMode="auto">
          <a:xfrm rot="5400000">
            <a:off x="4339431" y="3788569"/>
            <a:ext cx="180975"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60" name="直接连接符 76"/>
          <p:cNvCxnSpPr>
            <a:cxnSpLocks noChangeShapeType="1"/>
          </p:cNvCxnSpPr>
          <p:nvPr/>
        </p:nvCxnSpPr>
        <p:spPr bwMode="auto">
          <a:xfrm rot="16200000" flipH="1">
            <a:off x="4519613" y="3786188"/>
            <a:ext cx="231775" cy="231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61" name="直接连接符 77"/>
          <p:cNvCxnSpPr>
            <a:cxnSpLocks noChangeShapeType="1"/>
          </p:cNvCxnSpPr>
          <p:nvPr/>
        </p:nvCxnSpPr>
        <p:spPr bwMode="auto">
          <a:xfrm rot="16200000" flipH="1">
            <a:off x="4249738" y="2262188"/>
            <a:ext cx="1809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62" name="直接连接符 78"/>
          <p:cNvCxnSpPr>
            <a:cxnSpLocks noChangeShapeType="1"/>
          </p:cNvCxnSpPr>
          <p:nvPr/>
        </p:nvCxnSpPr>
        <p:spPr bwMode="auto">
          <a:xfrm rot="16200000" flipH="1">
            <a:off x="3802063" y="2889250"/>
            <a:ext cx="590550" cy="590550"/>
          </a:xfrm>
          <a:prstGeom prst="line">
            <a:avLst/>
          </a:prstGeom>
          <a:noFill/>
          <a:ln w="9525" algn="ctr">
            <a:solidFill>
              <a:schemeClr val="accent1"/>
            </a:solidFill>
            <a:prstDash val="dash"/>
            <a:round/>
            <a:headEnd/>
            <a:tailEnd/>
          </a:ln>
          <a:extLst>
            <a:ext uri="{909E8E84-426E-40DD-AFC4-6F175D3DCCD1}">
              <a14:hiddenFill xmlns:a14="http://schemas.microsoft.com/office/drawing/2010/main">
                <a:noFill/>
              </a14:hiddenFill>
            </a:ext>
          </a:extLst>
        </p:spPr>
      </p:cxnSp>
      <p:cxnSp>
        <p:nvCxnSpPr>
          <p:cNvPr id="56363" name="直接连接符 79"/>
          <p:cNvCxnSpPr>
            <a:cxnSpLocks noChangeShapeType="1"/>
          </p:cNvCxnSpPr>
          <p:nvPr/>
        </p:nvCxnSpPr>
        <p:spPr bwMode="auto">
          <a:xfrm rot="16200000" flipH="1">
            <a:off x="4519613" y="1814513"/>
            <a:ext cx="590550" cy="590550"/>
          </a:xfrm>
          <a:prstGeom prst="line">
            <a:avLst/>
          </a:prstGeom>
          <a:noFill/>
          <a:ln w="9525" algn="ctr">
            <a:solidFill>
              <a:schemeClr val="accent1"/>
            </a:solidFill>
            <a:prstDash val="dash"/>
            <a:round/>
            <a:headEnd/>
            <a:tailEnd/>
          </a:ln>
          <a:extLst>
            <a:ext uri="{909E8E84-426E-40DD-AFC4-6F175D3DCCD1}">
              <a14:hiddenFill xmlns:a14="http://schemas.microsoft.com/office/drawing/2010/main">
                <a:noFill/>
              </a14:hiddenFill>
            </a:ext>
          </a:extLst>
        </p:spPr>
      </p:cxnSp>
      <p:grpSp>
        <p:nvGrpSpPr>
          <p:cNvPr id="56364" name="组合 80"/>
          <p:cNvGrpSpPr>
            <a:grpSpLocks/>
          </p:cNvGrpSpPr>
          <p:nvPr/>
        </p:nvGrpSpPr>
        <p:grpSpPr bwMode="auto">
          <a:xfrm>
            <a:off x="6996113" y="1455738"/>
            <a:ext cx="358775" cy="360362"/>
            <a:chOff x="1343016" y="1635119"/>
            <a:chExt cx="358872" cy="360000"/>
          </a:xfrm>
        </p:grpSpPr>
        <p:sp>
          <p:nvSpPr>
            <p:cNvPr id="56394" name="TextBox 5"/>
            <p:cNvSpPr txBox="1">
              <a:spLocks noChangeArrowheads="1"/>
            </p:cNvSpPr>
            <p:nvPr/>
          </p:nvSpPr>
          <p:spPr bwMode="auto">
            <a:xfrm>
              <a:off x="1343016" y="1635119"/>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F</a:t>
              </a:r>
              <a:endParaRPr lang="zh-CN" altLang="en-US" sz="1200" b="1"/>
            </a:p>
          </p:txBody>
        </p:sp>
        <p:sp>
          <p:nvSpPr>
            <p:cNvPr id="56395" name="椭圆 82"/>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grpSp>
        <p:nvGrpSpPr>
          <p:cNvPr id="56365" name="组合 86"/>
          <p:cNvGrpSpPr>
            <a:grpSpLocks/>
          </p:cNvGrpSpPr>
          <p:nvPr/>
        </p:nvGrpSpPr>
        <p:grpSpPr bwMode="auto">
          <a:xfrm>
            <a:off x="6724650" y="1993900"/>
            <a:ext cx="358775" cy="360363"/>
            <a:chOff x="1343016" y="1635118"/>
            <a:chExt cx="358872" cy="360000"/>
          </a:xfrm>
        </p:grpSpPr>
        <p:sp>
          <p:nvSpPr>
            <p:cNvPr id="56392" name="TextBox 5"/>
            <p:cNvSpPr txBox="1">
              <a:spLocks noChangeArrowheads="1"/>
            </p:cNvSpPr>
            <p:nvPr/>
          </p:nvSpPr>
          <p:spPr bwMode="auto">
            <a:xfrm>
              <a:off x="1343016" y="1635118"/>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endParaRPr lang="zh-CN" altLang="en-US" sz="1200" b="1"/>
            </a:p>
          </p:txBody>
        </p:sp>
        <p:sp>
          <p:nvSpPr>
            <p:cNvPr id="56393" name="椭圆 88"/>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90" name="泪滴形 89"/>
          <p:cNvSpPr/>
          <p:nvPr/>
        </p:nvSpPr>
        <p:spPr bwMode="auto">
          <a:xfrm>
            <a:off x="6365875" y="253365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67" name="TextBox 5"/>
          <p:cNvSpPr txBox="1">
            <a:spLocks noChangeArrowheads="1"/>
          </p:cNvSpPr>
          <p:nvPr/>
        </p:nvSpPr>
        <p:spPr bwMode="auto">
          <a:xfrm>
            <a:off x="6365875" y="2532063"/>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t>
            </a:r>
            <a:r>
              <a:rPr lang="en-US" altLang="zh-CN" sz="1200" b="1" baseline="-25000"/>
              <a:t>L</a:t>
            </a:r>
            <a:endParaRPr lang="zh-CN" altLang="en-US" sz="1200" b="1" baseline="-25000"/>
          </a:p>
        </p:txBody>
      </p:sp>
      <p:grpSp>
        <p:nvGrpSpPr>
          <p:cNvPr id="56368" name="组合 91"/>
          <p:cNvGrpSpPr>
            <a:grpSpLocks/>
          </p:cNvGrpSpPr>
          <p:nvPr/>
        </p:nvGrpSpPr>
        <p:grpSpPr bwMode="auto">
          <a:xfrm>
            <a:off x="7442200" y="2890838"/>
            <a:ext cx="358775" cy="358775"/>
            <a:chOff x="1343016" y="1635117"/>
            <a:chExt cx="358872" cy="360000"/>
          </a:xfrm>
        </p:grpSpPr>
        <p:sp>
          <p:nvSpPr>
            <p:cNvPr id="56390"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Q</a:t>
              </a:r>
              <a:endParaRPr lang="zh-CN" altLang="en-US" sz="1200" b="1"/>
            </a:p>
          </p:txBody>
        </p:sp>
        <p:sp>
          <p:nvSpPr>
            <p:cNvPr id="56391" name="椭圆 93"/>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95" name="泪滴形 94"/>
          <p:cNvSpPr/>
          <p:nvPr/>
        </p:nvSpPr>
        <p:spPr bwMode="auto">
          <a:xfrm>
            <a:off x="7083425" y="3429000"/>
            <a:ext cx="358775" cy="538163"/>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70" name="TextBox 5"/>
          <p:cNvSpPr txBox="1">
            <a:spLocks noChangeArrowheads="1"/>
          </p:cNvSpPr>
          <p:nvPr/>
        </p:nvSpPr>
        <p:spPr bwMode="auto">
          <a:xfrm>
            <a:off x="7083425" y="3429000"/>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b="1"/>
              <a:t>Q</a:t>
            </a:r>
            <a:r>
              <a:rPr lang="en-US" altLang="zh-CN" sz="1100" b="1" baseline="-25000"/>
              <a:t>L</a:t>
            </a:r>
            <a:endParaRPr lang="zh-CN" altLang="en-US" sz="1100" b="1" baseline="-25000"/>
          </a:p>
        </p:txBody>
      </p:sp>
      <p:grpSp>
        <p:nvGrpSpPr>
          <p:cNvPr id="56371" name="组合 96"/>
          <p:cNvGrpSpPr>
            <a:grpSpLocks/>
          </p:cNvGrpSpPr>
          <p:nvPr/>
        </p:nvGrpSpPr>
        <p:grpSpPr bwMode="auto">
          <a:xfrm>
            <a:off x="7800975" y="3429000"/>
            <a:ext cx="358775" cy="358775"/>
            <a:chOff x="1343016" y="1635117"/>
            <a:chExt cx="358872" cy="360000"/>
          </a:xfrm>
        </p:grpSpPr>
        <p:sp>
          <p:nvSpPr>
            <p:cNvPr id="56388" name="TextBox 5"/>
            <p:cNvSpPr txBox="1">
              <a:spLocks noChangeArrowheads="1"/>
            </p:cNvSpPr>
            <p:nvPr/>
          </p:nvSpPr>
          <p:spPr bwMode="auto">
            <a:xfrm>
              <a:off x="1343016" y="1635117"/>
              <a:ext cx="35887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endParaRPr lang="zh-CN" altLang="en-US" sz="1200" b="1"/>
            </a:p>
          </p:txBody>
        </p:sp>
        <p:sp>
          <p:nvSpPr>
            <p:cNvPr id="56389" name="椭圆 98"/>
            <p:cNvSpPr>
              <a:spLocks noChangeArrowheads="1"/>
            </p:cNvSpPr>
            <p:nvPr/>
          </p:nvSpPr>
          <p:spPr bwMode="auto">
            <a:xfrm>
              <a:off x="1343016" y="1635120"/>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grpSp>
      <p:sp>
        <p:nvSpPr>
          <p:cNvPr id="100" name="泪滴形 99"/>
          <p:cNvSpPr/>
          <p:nvPr/>
        </p:nvSpPr>
        <p:spPr bwMode="auto">
          <a:xfrm>
            <a:off x="7442200"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73" name="TextBox 5"/>
          <p:cNvSpPr txBox="1">
            <a:spLocks noChangeArrowheads="1"/>
          </p:cNvSpPr>
          <p:nvPr/>
        </p:nvSpPr>
        <p:spPr bwMode="auto">
          <a:xfrm>
            <a:off x="7442200" y="3967163"/>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r>
              <a:rPr lang="en-US" altLang="zh-CN" sz="1200" b="1" baseline="-25000"/>
              <a:t>L</a:t>
            </a:r>
            <a:endParaRPr lang="zh-CN" altLang="en-US" sz="1200" b="1" baseline="-25000"/>
          </a:p>
        </p:txBody>
      </p:sp>
      <p:sp>
        <p:nvSpPr>
          <p:cNvPr id="102" name="泪滴形 101"/>
          <p:cNvSpPr/>
          <p:nvPr/>
        </p:nvSpPr>
        <p:spPr bwMode="auto">
          <a:xfrm flipH="1">
            <a:off x="8339138" y="3970338"/>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75" name="TextBox 5"/>
          <p:cNvSpPr txBox="1">
            <a:spLocks noChangeArrowheads="1"/>
          </p:cNvSpPr>
          <p:nvPr/>
        </p:nvSpPr>
        <p:spPr bwMode="auto">
          <a:xfrm flipH="1">
            <a:off x="8339138" y="3968750"/>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P</a:t>
            </a:r>
            <a:r>
              <a:rPr lang="en-US" altLang="zh-CN" sz="1200" b="1" baseline="-25000"/>
              <a:t>R</a:t>
            </a:r>
            <a:endParaRPr lang="zh-CN" altLang="en-US" sz="1200" b="1" baseline="-25000"/>
          </a:p>
        </p:txBody>
      </p:sp>
      <p:cxnSp>
        <p:nvCxnSpPr>
          <p:cNvPr id="56376" name="直接连接符 103"/>
          <p:cNvCxnSpPr>
            <a:cxnSpLocks noChangeShapeType="1"/>
          </p:cNvCxnSpPr>
          <p:nvPr/>
        </p:nvCxnSpPr>
        <p:spPr bwMode="auto">
          <a:xfrm rot="5400000">
            <a:off x="6944519" y="1813719"/>
            <a:ext cx="230187" cy="231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77" name="直接连接符 105"/>
          <p:cNvCxnSpPr>
            <a:cxnSpLocks noChangeShapeType="1"/>
          </p:cNvCxnSpPr>
          <p:nvPr/>
        </p:nvCxnSpPr>
        <p:spPr bwMode="auto">
          <a:xfrm rot="5400000">
            <a:off x="6723856" y="2353469"/>
            <a:ext cx="180975"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78" name="直接连接符 106"/>
          <p:cNvCxnSpPr>
            <a:cxnSpLocks noChangeShapeType="1"/>
          </p:cNvCxnSpPr>
          <p:nvPr/>
        </p:nvCxnSpPr>
        <p:spPr bwMode="auto">
          <a:xfrm rot="5400000">
            <a:off x="7441406" y="3251994"/>
            <a:ext cx="180975"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79" name="直接连接符 107"/>
          <p:cNvCxnSpPr>
            <a:cxnSpLocks noChangeShapeType="1"/>
          </p:cNvCxnSpPr>
          <p:nvPr/>
        </p:nvCxnSpPr>
        <p:spPr bwMode="auto">
          <a:xfrm rot="5400000">
            <a:off x="7800181" y="3790157"/>
            <a:ext cx="180975"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80" name="直接连接符 108"/>
          <p:cNvCxnSpPr>
            <a:cxnSpLocks noChangeShapeType="1"/>
          </p:cNvCxnSpPr>
          <p:nvPr/>
        </p:nvCxnSpPr>
        <p:spPr bwMode="auto">
          <a:xfrm rot="16200000" flipH="1">
            <a:off x="7621588" y="3249613"/>
            <a:ext cx="231775" cy="231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81" name="直接连接符 109"/>
          <p:cNvCxnSpPr>
            <a:cxnSpLocks noChangeShapeType="1"/>
          </p:cNvCxnSpPr>
          <p:nvPr/>
        </p:nvCxnSpPr>
        <p:spPr bwMode="auto">
          <a:xfrm rot="16200000" flipH="1">
            <a:off x="8069263" y="3698875"/>
            <a:ext cx="1809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6382" name="直接连接符 110"/>
          <p:cNvCxnSpPr>
            <a:cxnSpLocks noChangeShapeType="1"/>
          </p:cNvCxnSpPr>
          <p:nvPr/>
        </p:nvCxnSpPr>
        <p:spPr bwMode="auto">
          <a:xfrm rot="16200000" flipH="1">
            <a:off x="6904038" y="2352675"/>
            <a:ext cx="590550" cy="590550"/>
          </a:xfrm>
          <a:prstGeom prst="line">
            <a:avLst/>
          </a:prstGeom>
          <a:noFill/>
          <a:ln w="9525" algn="ctr">
            <a:solidFill>
              <a:schemeClr val="accent1"/>
            </a:solidFill>
            <a:prstDash val="dash"/>
            <a:round/>
            <a:headEnd/>
            <a:tailEnd/>
          </a:ln>
          <a:extLst>
            <a:ext uri="{909E8E84-426E-40DD-AFC4-6F175D3DCCD1}">
              <a14:hiddenFill xmlns:a14="http://schemas.microsoft.com/office/drawing/2010/main">
                <a:noFill/>
              </a14:hiddenFill>
            </a:ext>
          </a:extLst>
        </p:spPr>
      </p:cxnSp>
      <p:cxnSp>
        <p:nvCxnSpPr>
          <p:cNvPr id="56383" name="直接连接符 111"/>
          <p:cNvCxnSpPr>
            <a:cxnSpLocks noChangeShapeType="1"/>
          </p:cNvCxnSpPr>
          <p:nvPr/>
        </p:nvCxnSpPr>
        <p:spPr bwMode="auto">
          <a:xfrm rot="16200000" flipH="1">
            <a:off x="7175500" y="1814513"/>
            <a:ext cx="590550" cy="590550"/>
          </a:xfrm>
          <a:prstGeom prst="line">
            <a:avLst/>
          </a:prstGeom>
          <a:noFill/>
          <a:ln w="9525" algn="ctr">
            <a:solidFill>
              <a:schemeClr val="accent1"/>
            </a:solidFill>
            <a:prstDash val="dash"/>
            <a:round/>
            <a:headEnd/>
            <a:tailEnd/>
          </a:ln>
          <a:extLst>
            <a:ext uri="{909E8E84-426E-40DD-AFC4-6F175D3DCCD1}">
              <a14:hiddenFill xmlns:a14="http://schemas.microsoft.com/office/drawing/2010/main">
                <a:noFill/>
              </a14:hiddenFill>
            </a:ext>
          </a:extLst>
        </p:spPr>
      </p:cxnSp>
      <p:sp>
        <p:nvSpPr>
          <p:cNvPr id="113" name="泪滴形 112"/>
          <p:cNvSpPr/>
          <p:nvPr/>
        </p:nvSpPr>
        <p:spPr bwMode="auto">
          <a:xfrm flipH="1">
            <a:off x="4751388" y="3967163"/>
            <a:ext cx="358775" cy="538162"/>
          </a:xfrm>
          <a:prstGeom prst="teardrop">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atin typeface="Arial" charset="0"/>
            </a:endParaRPr>
          </a:p>
        </p:txBody>
      </p:sp>
      <p:sp>
        <p:nvSpPr>
          <p:cNvPr id="56385" name="TextBox 5"/>
          <p:cNvSpPr txBox="1">
            <a:spLocks noChangeArrowheads="1"/>
          </p:cNvSpPr>
          <p:nvPr/>
        </p:nvSpPr>
        <p:spPr bwMode="auto">
          <a:xfrm flipH="1">
            <a:off x="4751388" y="3965575"/>
            <a:ext cx="358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S</a:t>
            </a:r>
            <a:r>
              <a:rPr lang="en-US" altLang="zh-CN" sz="1200" b="1" baseline="-25000"/>
              <a:t>L</a:t>
            </a:r>
            <a:endParaRPr lang="zh-CN" altLang="en-US" sz="1200" b="1" baseline="-25000"/>
          </a:p>
        </p:txBody>
      </p:sp>
      <p:sp>
        <p:nvSpPr>
          <p:cNvPr id="56386" name="TextBox 114"/>
          <p:cNvSpPr txBox="1">
            <a:spLocks noChangeArrowheads="1"/>
          </p:cNvSpPr>
          <p:nvPr/>
        </p:nvSpPr>
        <p:spPr bwMode="auto">
          <a:xfrm>
            <a:off x="1163638" y="5402263"/>
            <a:ext cx="7354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初始</a:t>
            </a:r>
            <a:r>
              <a:rPr lang="en-US" altLang="zh-CN">
                <a:solidFill>
                  <a:srgbClr val="FF0000"/>
                </a:solidFill>
              </a:rPr>
              <a:t>BST                            </a:t>
            </a:r>
            <a:r>
              <a:rPr lang="zh-CN" altLang="en-US">
                <a:solidFill>
                  <a:srgbClr val="FF0000"/>
                </a:solidFill>
              </a:rPr>
              <a:t>思路一结果                                思路二结果</a:t>
            </a:r>
          </a:p>
        </p:txBody>
      </p:sp>
      <p:sp>
        <p:nvSpPr>
          <p:cNvPr id="116" name="矩形 115"/>
          <p:cNvSpPr/>
          <p:nvPr/>
        </p:nvSpPr>
        <p:spPr>
          <a:xfrm>
            <a:off x="3495672" y="5940432"/>
            <a:ext cx="4354077" cy="64633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两种思路哪种更好？</a:t>
            </a:r>
          </a:p>
        </p:txBody>
      </p:sp>
    </p:spTree>
    <p:extLst>
      <p:ext uri="{BB962C8B-B14F-4D97-AF65-F5344CB8AC3E}">
        <p14:creationId xmlns:p14="http://schemas.microsoft.com/office/powerpoint/2010/main" val="160479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复杂性分析</a:t>
            </a:r>
          </a:p>
        </p:txBody>
      </p:sp>
      <p:sp>
        <p:nvSpPr>
          <p:cNvPr id="57347" name="Rectangle 3"/>
          <p:cNvSpPr>
            <a:spLocks noGrp="1" noChangeArrowheads="1"/>
          </p:cNvSpPr>
          <p:nvPr>
            <p:ph idx="1"/>
          </p:nvPr>
        </p:nvSpPr>
        <p:spPr/>
        <p:txBody>
          <a:bodyPr/>
          <a:lstStyle/>
          <a:p>
            <a:r>
              <a:rPr lang="zh-CN" altLang="en-US" smtClean="0"/>
              <a:t>搜索、插入、删除的复杂性为</a:t>
            </a:r>
            <a:r>
              <a:rPr lang="en-US" altLang="zh-CN" smtClean="0"/>
              <a:t>O(h)</a:t>
            </a:r>
          </a:p>
          <a:p>
            <a:r>
              <a:rPr lang="zh-CN" altLang="en-US" smtClean="0"/>
              <a:t>二叉搜索树的高度</a:t>
            </a:r>
            <a:r>
              <a:rPr lang="en-US" altLang="zh-CN" smtClean="0"/>
              <a:t>h</a:t>
            </a:r>
            <a:r>
              <a:rPr lang="zh-CN" altLang="en-US" smtClean="0"/>
              <a:t>，</a:t>
            </a:r>
            <a:r>
              <a:rPr lang="zh-CN" altLang="en-US" smtClean="0">
                <a:solidFill>
                  <a:schemeClr val="accent2"/>
                </a:solidFill>
              </a:rPr>
              <a:t>最坏情况为</a:t>
            </a:r>
            <a:r>
              <a:rPr lang="en-US" altLang="zh-CN" smtClean="0">
                <a:solidFill>
                  <a:schemeClr val="accent2"/>
                </a:solidFill>
              </a:rPr>
              <a:t>n</a:t>
            </a:r>
            <a:endParaRPr lang="zh-CN" altLang="en-US" smtClean="0">
              <a:solidFill>
                <a:schemeClr val="accent2"/>
              </a:solidFill>
            </a:endParaRPr>
          </a:p>
          <a:p>
            <a:r>
              <a:rPr lang="zh-CN" altLang="en-US" smtClean="0"/>
              <a:t>可证明，若搜索、插入、删除是随机的，</a:t>
            </a:r>
            <a:r>
              <a:rPr lang="zh-CN" altLang="en-US" smtClean="0">
                <a:solidFill>
                  <a:schemeClr val="accent2"/>
                </a:solidFill>
              </a:rPr>
              <a:t>平均情况为</a:t>
            </a:r>
            <a:r>
              <a:rPr lang="en-US" altLang="zh-CN" smtClean="0">
                <a:solidFill>
                  <a:schemeClr val="accent2"/>
                </a:solidFill>
              </a:rPr>
              <a:t>O(logn)</a:t>
            </a:r>
          </a:p>
          <a:p>
            <a:r>
              <a:rPr lang="zh-CN" altLang="en-US" smtClean="0"/>
              <a:t>而升序输出为</a:t>
            </a:r>
            <a:r>
              <a:rPr lang="en-US" altLang="zh-CN" smtClean="0"/>
              <a:t>O(n)</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9E8AAE-579F-46A4-BC79-235B3A0869E4}" type="slidenum">
              <a:rPr lang="en-US" altLang="en-US">
                <a:solidFill>
                  <a:srgbClr val="4B4B4B"/>
                </a:solidFill>
              </a:rPr>
              <a:pPr eaLnBrk="1" hangingPunct="1"/>
              <a:t>35</a:t>
            </a:fld>
            <a:endParaRPr lang="en-US" altLang="en-US">
              <a:solidFill>
                <a:srgbClr val="4B4B4B"/>
              </a:solidFill>
            </a:endParaRPr>
          </a:p>
        </p:txBody>
      </p:sp>
    </p:spTree>
    <p:extLst>
      <p:ext uri="{BB962C8B-B14F-4D97-AF65-F5344CB8AC3E}">
        <p14:creationId xmlns:p14="http://schemas.microsoft.com/office/powerpoint/2010/main" val="3960343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主要内容</a:t>
            </a:r>
          </a:p>
        </p:txBody>
      </p:sp>
      <p:sp>
        <p:nvSpPr>
          <p:cNvPr id="58371" name="内容占位符 2"/>
          <p:cNvSpPr>
            <a:spLocks noGrp="1"/>
          </p:cNvSpPr>
          <p:nvPr>
            <p:ph idx="1"/>
          </p:nvPr>
        </p:nvSpPr>
        <p:spPr/>
        <p:txBody>
          <a:bodyPr/>
          <a:lstStyle/>
          <a:p>
            <a:r>
              <a:rPr lang="zh-CN" altLang="en-US" smtClean="0"/>
              <a:t>二叉搜索树</a:t>
            </a:r>
            <a:endParaRPr lang="en-US" altLang="zh-CN" smtClean="0"/>
          </a:p>
          <a:p>
            <a:r>
              <a:rPr lang="en-US" altLang="zh-CN" smtClean="0">
                <a:solidFill>
                  <a:srgbClr val="FF0000"/>
                </a:solidFill>
              </a:rPr>
              <a:t>AVL</a:t>
            </a:r>
            <a:r>
              <a:rPr lang="zh-CN" altLang="en-US" smtClean="0">
                <a:solidFill>
                  <a:srgbClr val="FF0000"/>
                </a:solidFill>
              </a:rPr>
              <a:t>树</a:t>
            </a:r>
            <a:endParaRPr lang="en-US" altLang="zh-CN" smtClean="0">
              <a:solidFill>
                <a:srgbClr val="FF0000"/>
              </a:solidFill>
            </a:endParaRPr>
          </a:p>
          <a:p>
            <a:pPr lvl="1"/>
            <a:r>
              <a:rPr lang="zh-CN" altLang="en-US" smtClean="0">
                <a:solidFill>
                  <a:srgbClr val="FF0000"/>
                </a:solidFill>
              </a:rPr>
              <a:t>定义</a:t>
            </a:r>
            <a:endParaRPr lang="en-US" altLang="zh-CN" smtClean="0">
              <a:solidFill>
                <a:srgbClr val="FF0000"/>
              </a:solidFill>
            </a:endParaRPr>
          </a:p>
          <a:p>
            <a:pPr lvl="1"/>
            <a:r>
              <a:rPr lang="zh-CN" altLang="en-US" smtClean="0">
                <a:solidFill>
                  <a:srgbClr val="FF0000"/>
                </a:solidFill>
              </a:rPr>
              <a:t>搜索</a:t>
            </a:r>
            <a:endParaRPr lang="en-US" altLang="zh-CN" smtClean="0">
              <a:solidFill>
                <a:srgbClr val="FF0000"/>
              </a:solidFill>
            </a:endParaRPr>
          </a:p>
          <a:p>
            <a:pPr lvl="1"/>
            <a:r>
              <a:rPr lang="zh-CN" altLang="en-US" smtClean="0">
                <a:solidFill>
                  <a:srgbClr val="FF0000"/>
                </a:solidFill>
              </a:rPr>
              <a:t>插入</a:t>
            </a:r>
            <a:endParaRPr lang="en-US" altLang="zh-CN" smtClean="0">
              <a:solidFill>
                <a:srgbClr val="FF0000"/>
              </a:solidFill>
            </a:endParaRPr>
          </a:p>
          <a:p>
            <a:pPr lvl="1"/>
            <a:r>
              <a:rPr lang="zh-CN" altLang="en-US" smtClean="0">
                <a:solidFill>
                  <a:srgbClr val="FF0000"/>
                </a:solidFill>
              </a:rPr>
              <a:t>删除</a:t>
            </a:r>
            <a:endParaRPr lang="en-US" altLang="zh-CN" smtClean="0">
              <a:solidFill>
                <a:srgbClr val="FF0000"/>
              </a:solidFill>
            </a:endParaRPr>
          </a:p>
        </p:txBody>
      </p:sp>
      <p:sp>
        <p:nvSpPr>
          <p:cNvPr id="58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23A693-0744-4E4F-89E5-56ED423EB42B}" type="slidenum">
              <a:rPr lang="en-US" altLang="en-US">
                <a:solidFill>
                  <a:srgbClr val="4B4B4B"/>
                </a:solidFill>
              </a:rPr>
              <a:pPr eaLnBrk="1" hangingPunct="1"/>
              <a:t>36</a:t>
            </a:fld>
            <a:endParaRPr lang="en-US" altLang="en-US">
              <a:solidFill>
                <a:srgbClr val="4B4B4B"/>
              </a:solidFill>
            </a:endParaRPr>
          </a:p>
        </p:txBody>
      </p:sp>
    </p:spTree>
    <p:extLst>
      <p:ext uri="{BB962C8B-B14F-4D97-AF65-F5344CB8AC3E}">
        <p14:creationId xmlns:p14="http://schemas.microsoft.com/office/powerpoint/2010/main" val="246510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动机</a:t>
            </a:r>
          </a:p>
        </p:txBody>
      </p:sp>
      <p:sp>
        <p:nvSpPr>
          <p:cNvPr id="59395" name="内容占位符 2"/>
          <p:cNvSpPr>
            <a:spLocks noGrp="1"/>
          </p:cNvSpPr>
          <p:nvPr>
            <p:ph idx="1"/>
          </p:nvPr>
        </p:nvSpPr>
        <p:spPr>
          <a:xfrm>
            <a:off x="628650" y="3908789"/>
            <a:ext cx="7886700" cy="2268174"/>
          </a:xfrm>
        </p:spPr>
        <p:txBody>
          <a:bodyPr/>
          <a:lstStyle/>
          <a:p>
            <a:pPr>
              <a:buFontTx/>
              <a:buNone/>
            </a:pPr>
            <a:r>
              <a:rPr lang="en-US" altLang="zh-CN" dirty="0" smtClean="0">
                <a:solidFill>
                  <a:srgbClr val="FF0000"/>
                </a:solidFill>
              </a:rPr>
              <a:t>ASL=14/6                                                  ASL=21/6</a:t>
            </a:r>
          </a:p>
          <a:p>
            <a:pPr>
              <a:buFontTx/>
              <a:buNone/>
            </a:pPr>
            <a:endParaRPr lang="en-US" altLang="zh-CN" dirty="0" smtClean="0"/>
          </a:p>
          <a:p>
            <a:pPr algn="ctr">
              <a:buFontTx/>
              <a:buNone/>
            </a:pPr>
            <a:r>
              <a:rPr lang="zh-CN" altLang="en-US" dirty="0" smtClean="0"/>
              <a:t>直观感受：</a:t>
            </a:r>
            <a:r>
              <a:rPr lang="en-US" altLang="zh-CN" dirty="0" smtClean="0"/>
              <a:t>BST</a:t>
            </a:r>
            <a:r>
              <a:rPr lang="zh-CN" altLang="en-US" dirty="0" smtClean="0"/>
              <a:t>越扁平越好！</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2ACF8B-6F61-4765-A1DC-2526BEB5DC9D}" type="slidenum">
              <a:rPr lang="en-US" altLang="en-US">
                <a:solidFill>
                  <a:srgbClr val="4B4B4B"/>
                </a:solidFill>
              </a:rPr>
              <a:pPr eaLnBrk="1" hangingPunct="1"/>
              <a:t>37</a:t>
            </a:fld>
            <a:endParaRPr lang="en-US" altLang="en-US">
              <a:solidFill>
                <a:srgbClr val="4B4B4B"/>
              </a:solidFill>
            </a:endParaRPr>
          </a:p>
        </p:txBody>
      </p:sp>
      <p:grpSp>
        <p:nvGrpSpPr>
          <p:cNvPr id="59397" name="组合 6"/>
          <p:cNvGrpSpPr>
            <a:grpSpLocks/>
          </p:cNvGrpSpPr>
          <p:nvPr/>
        </p:nvGrpSpPr>
        <p:grpSpPr bwMode="auto">
          <a:xfrm>
            <a:off x="1881188" y="1635125"/>
            <a:ext cx="358775" cy="360363"/>
            <a:chOff x="1343016" y="1455730"/>
            <a:chExt cx="358776" cy="360000"/>
          </a:xfrm>
        </p:grpSpPr>
        <p:sp>
          <p:nvSpPr>
            <p:cNvPr id="59441"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42"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59398" name="组合 7"/>
          <p:cNvGrpSpPr>
            <a:grpSpLocks/>
          </p:cNvGrpSpPr>
          <p:nvPr/>
        </p:nvGrpSpPr>
        <p:grpSpPr bwMode="auto">
          <a:xfrm>
            <a:off x="1343025" y="2171700"/>
            <a:ext cx="358775" cy="360363"/>
            <a:chOff x="1343016" y="1455729"/>
            <a:chExt cx="358776" cy="360000"/>
          </a:xfrm>
        </p:grpSpPr>
        <p:sp>
          <p:nvSpPr>
            <p:cNvPr id="59439"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40"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59399" name="组合 10"/>
          <p:cNvGrpSpPr>
            <a:grpSpLocks/>
          </p:cNvGrpSpPr>
          <p:nvPr/>
        </p:nvGrpSpPr>
        <p:grpSpPr bwMode="auto">
          <a:xfrm>
            <a:off x="2419350" y="2173288"/>
            <a:ext cx="358775" cy="360362"/>
            <a:chOff x="1343016" y="1455729"/>
            <a:chExt cx="358776" cy="360000"/>
          </a:xfrm>
        </p:grpSpPr>
        <p:sp>
          <p:nvSpPr>
            <p:cNvPr id="59437"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8"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59400" name="组合 13"/>
          <p:cNvGrpSpPr>
            <a:grpSpLocks/>
          </p:cNvGrpSpPr>
          <p:nvPr/>
        </p:nvGrpSpPr>
        <p:grpSpPr bwMode="auto">
          <a:xfrm>
            <a:off x="804863" y="2709863"/>
            <a:ext cx="358775" cy="360362"/>
            <a:chOff x="1343016" y="1455730"/>
            <a:chExt cx="358776" cy="358778"/>
          </a:xfrm>
        </p:grpSpPr>
        <p:sp>
          <p:nvSpPr>
            <p:cNvPr id="59435"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6"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59401" name="组合 19"/>
          <p:cNvGrpSpPr>
            <a:grpSpLocks/>
          </p:cNvGrpSpPr>
          <p:nvPr/>
        </p:nvGrpSpPr>
        <p:grpSpPr bwMode="auto">
          <a:xfrm>
            <a:off x="2778125" y="2711450"/>
            <a:ext cx="720725" cy="360363"/>
            <a:chOff x="1163628" y="1455730"/>
            <a:chExt cx="720000" cy="360000"/>
          </a:xfrm>
        </p:grpSpPr>
        <p:sp>
          <p:nvSpPr>
            <p:cNvPr id="59433"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4"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59402" name="组合 31"/>
          <p:cNvGrpSpPr>
            <a:grpSpLocks/>
          </p:cNvGrpSpPr>
          <p:nvPr/>
        </p:nvGrpSpPr>
        <p:grpSpPr bwMode="auto">
          <a:xfrm>
            <a:off x="1881188" y="2709863"/>
            <a:ext cx="358775" cy="360362"/>
            <a:chOff x="1343016" y="1455729"/>
            <a:chExt cx="358776" cy="358779"/>
          </a:xfrm>
        </p:grpSpPr>
        <p:sp>
          <p:nvSpPr>
            <p:cNvPr id="59431"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2"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59403" name="直接连接符 35"/>
          <p:cNvCxnSpPr>
            <a:cxnSpLocks noChangeShapeType="1"/>
            <a:stCxn id="59442" idx="2"/>
            <a:endCxn id="59440" idx="3"/>
          </p:cNvCxnSpPr>
          <p:nvPr/>
        </p:nvCxnSpPr>
        <p:spPr bwMode="auto">
          <a:xfrm rot="5400000">
            <a:off x="1702594"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9404" name="直接连接符 40"/>
          <p:cNvCxnSpPr>
            <a:cxnSpLocks noChangeShapeType="1"/>
            <a:stCxn id="59440" idx="2"/>
            <a:endCxn id="59436" idx="3"/>
          </p:cNvCxnSpPr>
          <p:nvPr/>
        </p:nvCxnSpPr>
        <p:spPr bwMode="auto">
          <a:xfrm rot="5400000">
            <a:off x="1163638"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9405" name="直接连接符 43"/>
          <p:cNvCxnSpPr>
            <a:cxnSpLocks noChangeShapeType="1"/>
            <a:stCxn id="59442" idx="2"/>
            <a:endCxn id="59438" idx="1"/>
          </p:cNvCxnSpPr>
          <p:nvPr/>
        </p:nvCxnSpPr>
        <p:spPr bwMode="auto">
          <a:xfrm rot="16200000" flipH="1">
            <a:off x="2061369" y="199469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9406" name="直接连接符 46"/>
          <p:cNvCxnSpPr>
            <a:cxnSpLocks noChangeShapeType="1"/>
            <a:stCxn id="59438" idx="2"/>
          </p:cNvCxnSpPr>
          <p:nvPr/>
        </p:nvCxnSpPr>
        <p:spPr bwMode="auto">
          <a:xfrm rot="16200000" flipH="1">
            <a:off x="2599532" y="2532856"/>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9407" name="直接连接符 64"/>
          <p:cNvCxnSpPr>
            <a:cxnSpLocks noChangeShapeType="1"/>
          </p:cNvCxnSpPr>
          <p:nvPr/>
        </p:nvCxnSpPr>
        <p:spPr bwMode="auto">
          <a:xfrm rot="5400000">
            <a:off x="2239963" y="253206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9408" name="组合 6"/>
          <p:cNvGrpSpPr>
            <a:grpSpLocks/>
          </p:cNvGrpSpPr>
          <p:nvPr/>
        </p:nvGrpSpPr>
        <p:grpSpPr bwMode="auto">
          <a:xfrm>
            <a:off x="4748213" y="379413"/>
            <a:ext cx="358775" cy="360362"/>
            <a:chOff x="1343016" y="1455729"/>
            <a:chExt cx="358776" cy="360001"/>
          </a:xfrm>
        </p:grpSpPr>
        <p:sp>
          <p:nvSpPr>
            <p:cNvPr id="59429"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30" name="TextBox 5"/>
            <p:cNvSpPr txBox="1">
              <a:spLocks noChangeArrowheads="1"/>
            </p:cNvSpPr>
            <p:nvPr/>
          </p:nvSpPr>
          <p:spPr bwMode="auto">
            <a:xfrm>
              <a:off x="1343016" y="1455729"/>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59409" name="组合 34"/>
          <p:cNvGrpSpPr>
            <a:grpSpLocks/>
          </p:cNvGrpSpPr>
          <p:nvPr/>
        </p:nvGrpSpPr>
        <p:grpSpPr bwMode="auto">
          <a:xfrm>
            <a:off x="5286375" y="917575"/>
            <a:ext cx="358775" cy="360363"/>
            <a:chOff x="1343016" y="1455728"/>
            <a:chExt cx="358776" cy="360001"/>
          </a:xfrm>
        </p:grpSpPr>
        <p:sp>
          <p:nvSpPr>
            <p:cNvPr id="59427" name="椭圆 35"/>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8" name="TextBox 36"/>
            <p:cNvSpPr txBox="1">
              <a:spLocks noChangeArrowheads="1"/>
            </p:cNvSpPr>
            <p:nvPr/>
          </p:nvSpPr>
          <p:spPr bwMode="auto">
            <a:xfrm>
              <a:off x="1343016" y="1455728"/>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59410" name="组合 37"/>
          <p:cNvGrpSpPr>
            <a:grpSpLocks/>
          </p:cNvGrpSpPr>
          <p:nvPr/>
        </p:nvGrpSpPr>
        <p:grpSpPr bwMode="auto">
          <a:xfrm>
            <a:off x="5645150" y="1455738"/>
            <a:ext cx="720725" cy="360362"/>
            <a:chOff x="1163628" y="1455729"/>
            <a:chExt cx="720000" cy="360001"/>
          </a:xfrm>
        </p:grpSpPr>
        <p:sp>
          <p:nvSpPr>
            <p:cNvPr id="59425" name="椭圆 3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6" name="TextBox 39"/>
            <p:cNvSpPr txBox="1">
              <a:spLocks noChangeArrowheads="1"/>
            </p:cNvSpPr>
            <p:nvPr/>
          </p:nvSpPr>
          <p:spPr bwMode="auto">
            <a:xfrm>
              <a:off x="1163628" y="1455729"/>
              <a:ext cx="720000"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cxnSp>
        <p:nvCxnSpPr>
          <p:cNvPr id="59411" name="直接连接符 43"/>
          <p:cNvCxnSpPr>
            <a:cxnSpLocks noChangeShapeType="1"/>
          </p:cNvCxnSpPr>
          <p:nvPr/>
        </p:nvCxnSpPr>
        <p:spPr bwMode="auto">
          <a:xfrm rot="16200000" flipH="1">
            <a:off x="4928394" y="738981"/>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9412" name="直接连接符 46"/>
          <p:cNvCxnSpPr>
            <a:cxnSpLocks noChangeShapeType="1"/>
          </p:cNvCxnSpPr>
          <p:nvPr/>
        </p:nvCxnSpPr>
        <p:spPr bwMode="auto">
          <a:xfrm rot="16200000" flipH="1">
            <a:off x="5466557" y="127714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9413" name="组合 46"/>
          <p:cNvGrpSpPr>
            <a:grpSpLocks/>
          </p:cNvGrpSpPr>
          <p:nvPr/>
        </p:nvGrpSpPr>
        <p:grpSpPr bwMode="auto">
          <a:xfrm>
            <a:off x="6362700" y="1992313"/>
            <a:ext cx="358775" cy="360362"/>
            <a:chOff x="1343016" y="1455728"/>
            <a:chExt cx="358776" cy="360001"/>
          </a:xfrm>
        </p:grpSpPr>
        <p:sp>
          <p:nvSpPr>
            <p:cNvPr id="59423" name="椭圆 4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4" name="TextBox 48"/>
            <p:cNvSpPr txBox="1">
              <a:spLocks noChangeArrowheads="1"/>
            </p:cNvSpPr>
            <p:nvPr/>
          </p:nvSpPr>
          <p:spPr bwMode="auto">
            <a:xfrm>
              <a:off x="1343016" y="1455728"/>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grpSp>
        <p:nvGrpSpPr>
          <p:cNvPr id="59414" name="组合 49"/>
          <p:cNvGrpSpPr>
            <a:grpSpLocks/>
          </p:cNvGrpSpPr>
          <p:nvPr/>
        </p:nvGrpSpPr>
        <p:grpSpPr bwMode="auto">
          <a:xfrm>
            <a:off x="6721475" y="2530475"/>
            <a:ext cx="720725" cy="360363"/>
            <a:chOff x="1163628" y="1455729"/>
            <a:chExt cx="720000" cy="360001"/>
          </a:xfrm>
        </p:grpSpPr>
        <p:sp>
          <p:nvSpPr>
            <p:cNvPr id="59421" name="椭圆 5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2" name="TextBox 51"/>
            <p:cNvSpPr txBox="1">
              <a:spLocks noChangeArrowheads="1"/>
            </p:cNvSpPr>
            <p:nvPr/>
          </p:nvSpPr>
          <p:spPr bwMode="auto">
            <a:xfrm>
              <a:off x="1163628" y="1455729"/>
              <a:ext cx="720000"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cxnSp>
        <p:nvCxnSpPr>
          <p:cNvPr id="59415" name="直接连接符 52"/>
          <p:cNvCxnSpPr>
            <a:cxnSpLocks noChangeShapeType="1"/>
          </p:cNvCxnSpPr>
          <p:nvPr/>
        </p:nvCxnSpPr>
        <p:spPr bwMode="auto">
          <a:xfrm rot="16200000" flipH="1">
            <a:off x="6003925" y="181451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59416" name="直接连接符 46"/>
          <p:cNvCxnSpPr>
            <a:cxnSpLocks noChangeShapeType="1"/>
          </p:cNvCxnSpPr>
          <p:nvPr/>
        </p:nvCxnSpPr>
        <p:spPr bwMode="auto">
          <a:xfrm rot="16200000" flipH="1">
            <a:off x="6542882" y="2351881"/>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59417" name="组合 54"/>
          <p:cNvGrpSpPr>
            <a:grpSpLocks/>
          </p:cNvGrpSpPr>
          <p:nvPr/>
        </p:nvGrpSpPr>
        <p:grpSpPr bwMode="auto">
          <a:xfrm>
            <a:off x="7259638" y="3068638"/>
            <a:ext cx="720725" cy="360362"/>
            <a:chOff x="1163628" y="1455730"/>
            <a:chExt cx="720000" cy="360000"/>
          </a:xfrm>
        </p:grpSpPr>
        <p:sp>
          <p:nvSpPr>
            <p:cNvPr id="59419" name="椭圆 55"/>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59420" name="TextBox 56"/>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cxnSp>
        <p:nvCxnSpPr>
          <p:cNvPr id="59418" name="直接连接符 46"/>
          <p:cNvCxnSpPr>
            <a:cxnSpLocks noChangeShapeType="1"/>
          </p:cNvCxnSpPr>
          <p:nvPr/>
        </p:nvCxnSpPr>
        <p:spPr bwMode="auto">
          <a:xfrm rot="16200000" flipH="1">
            <a:off x="7081044" y="2890044"/>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1377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mtClean="0"/>
              <a:t>AVL</a:t>
            </a:r>
            <a:r>
              <a:rPr lang="zh-CN" altLang="en-US" smtClean="0"/>
              <a:t>树</a:t>
            </a:r>
          </a:p>
        </p:txBody>
      </p:sp>
      <p:sp>
        <p:nvSpPr>
          <p:cNvPr id="60419" name="Rectangle 3"/>
          <p:cNvSpPr>
            <a:spLocks noGrp="1" noChangeArrowheads="1"/>
          </p:cNvSpPr>
          <p:nvPr>
            <p:ph idx="1"/>
          </p:nvPr>
        </p:nvSpPr>
        <p:spPr/>
        <p:txBody>
          <a:bodyPr/>
          <a:lstStyle/>
          <a:p>
            <a:pPr marL="609600" indent="-609600"/>
            <a:r>
              <a:rPr lang="zh-CN" altLang="en-US" smtClean="0"/>
              <a:t>如何提高二叉搜索树的最坏情况？</a:t>
            </a:r>
          </a:p>
          <a:p>
            <a:pPr marL="609600" indent="-609600"/>
            <a:r>
              <a:rPr lang="zh-CN" altLang="en-US" smtClean="0"/>
              <a:t>树高最坏情况保持在</a:t>
            </a:r>
            <a:r>
              <a:rPr lang="en-US" altLang="zh-CN" smtClean="0"/>
              <a:t>O(logn)</a:t>
            </a:r>
          </a:p>
          <a:p>
            <a:pPr marL="609600" indent="-609600"/>
            <a:r>
              <a:rPr lang="en-US" altLang="zh-CN" smtClean="0"/>
              <a:t>AVL</a:t>
            </a:r>
            <a:r>
              <a:rPr lang="zh-CN" altLang="en-US" smtClean="0"/>
              <a:t>树</a:t>
            </a:r>
            <a:r>
              <a:rPr lang="en-US" altLang="zh-CN" smtClean="0"/>
              <a:t>——</a:t>
            </a:r>
            <a:r>
              <a:rPr lang="zh-CN" altLang="en-US" smtClean="0"/>
              <a:t>一种平衡树</a:t>
            </a:r>
          </a:p>
          <a:p>
            <a:pPr marL="609600" indent="-609600"/>
            <a:r>
              <a:rPr lang="en-US" altLang="zh-CN" smtClean="0"/>
              <a:t>1962</a:t>
            </a:r>
            <a:r>
              <a:rPr lang="zh-CN" altLang="en-US" smtClean="0"/>
              <a:t>年，</a:t>
            </a:r>
            <a:r>
              <a:rPr lang="en-US" altLang="zh-CN" smtClean="0">
                <a:solidFill>
                  <a:schemeClr val="hlink"/>
                </a:solidFill>
              </a:rPr>
              <a:t>A</a:t>
            </a:r>
            <a:r>
              <a:rPr lang="en-US" altLang="zh-CN" smtClean="0"/>
              <a:t>delson-</a:t>
            </a:r>
            <a:r>
              <a:rPr lang="en-US" altLang="zh-CN" smtClean="0">
                <a:solidFill>
                  <a:schemeClr val="hlink"/>
                </a:solidFill>
              </a:rPr>
              <a:t>V</a:t>
            </a:r>
            <a:r>
              <a:rPr lang="en-US" altLang="zh-CN" smtClean="0"/>
              <a:t>elskii</a:t>
            </a:r>
            <a:r>
              <a:rPr lang="zh-CN" altLang="en-US" smtClean="0"/>
              <a:t>和</a:t>
            </a:r>
            <a:r>
              <a:rPr lang="en-US" altLang="zh-CN" smtClean="0">
                <a:solidFill>
                  <a:schemeClr val="hlink"/>
                </a:solidFill>
              </a:rPr>
              <a:t>L</a:t>
            </a:r>
            <a:r>
              <a:rPr lang="en-US" altLang="zh-CN" smtClean="0"/>
              <a:t>andis</a:t>
            </a:r>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E4C06E-ADA8-4D77-A100-2AF3046F176E}" type="slidenum">
              <a:rPr lang="en-US" altLang="en-US">
                <a:solidFill>
                  <a:srgbClr val="4B4B4B"/>
                </a:solidFill>
              </a:rPr>
              <a:pPr eaLnBrk="1" hangingPunct="1"/>
              <a:t>38</a:t>
            </a:fld>
            <a:endParaRPr lang="en-US" altLang="en-US">
              <a:solidFill>
                <a:srgbClr val="4B4B4B"/>
              </a:solidFill>
            </a:endParaRPr>
          </a:p>
        </p:txBody>
      </p:sp>
    </p:spTree>
    <p:extLst>
      <p:ext uri="{BB962C8B-B14F-4D97-AF65-F5344CB8AC3E}">
        <p14:creationId xmlns:p14="http://schemas.microsoft.com/office/powerpoint/2010/main" val="630906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定义</a:t>
            </a:r>
          </a:p>
        </p:txBody>
      </p:sp>
      <p:sp>
        <p:nvSpPr>
          <p:cNvPr id="61443" name="Rectangle 3"/>
          <p:cNvSpPr>
            <a:spLocks noGrp="1" noChangeArrowheads="1"/>
          </p:cNvSpPr>
          <p:nvPr>
            <p:ph idx="1"/>
          </p:nvPr>
        </p:nvSpPr>
        <p:spPr/>
        <p:txBody>
          <a:bodyPr/>
          <a:lstStyle/>
          <a:p>
            <a:pPr marL="609600" indent="-609600"/>
            <a:r>
              <a:rPr lang="zh-CN" altLang="en-US" smtClean="0"/>
              <a:t>空二叉树是</a:t>
            </a:r>
            <a:r>
              <a:rPr lang="en-US" altLang="zh-CN" smtClean="0">
                <a:solidFill>
                  <a:schemeClr val="accent2"/>
                </a:solidFill>
              </a:rPr>
              <a:t>AVL</a:t>
            </a:r>
            <a:r>
              <a:rPr lang="zh-CN" altLang="en-US" smtClean="0">
                <a:solidFill>
                  <a:schemeClr val="accent2"/>
                </a:solidFill>
              </a:rPr>
              <a:t>树</a:t>
            </a:r>
            <a:r>
              <a:rPr lang="zh-CN" altLang="en-US" smtClean="0"/>
              <a:t>；</a:t>
            </a:r>
            <a:br>
              <a:rPr lang="zh-CN" altLang="en-US" smtClean="0"/>
            </a:br>
            <a:r>
              <a:rPr lang="zh-CN" altLang="en-US" smtClean="0"/>
              <a:t>如果</a:t>
            </a:r>
            <a:r>
              <a:rPr lang="en-US" altLang="zh-CN" smtClean="0"/>
              <a:t>T</a:t>
            </a:r>
            <a:r>
              <a:rPr lang="zh-CN" altLang="en-US" smtClean="0"/>
              <a:t>是一棵非空的二叉树，</a:t>
            </a:r>
            <a:br>
              <a:rPr lang="zh-CN" altLang="en-US" smtClean="0"/>
            </a:b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分别是其左子树和右子树，</a:t>
            </a:r>
            <a:br>
              <a:rPr lang="zh-CN" altLang="en-US" smtClean="0"/>
            </a:br>
            <a:r>
              <a:rPr lang="zh-CN" altLang="en-US" smtClean="0"/>
              <a:t>那么满足以下条件，</a:t>
            </a:r>
            <a:r>
              <a:rPr lang="en-US" altLang="zh-CN" i="1" smtClean="0"/>
              <a:t>T</a:t>
            </a:r>
            <a:r>
              <a:rPr lang="zh-CN" altLang="en-US" smtClean="0"/>
              <a:t>是一棵</a:t>
            </a:r>
            <a:r>
              <a:rPr lang="en-US" altLang="zh-CN" smtClean="0"/>
              <a:t>AVL</a:t>
            </a:r>
            <a:r>
              <a:rPr lang="zh-CN" altLang="en-US" smtClean="0"/>
              <a:t>树：</a:t>
            </a:r>
          </a:p>
          <a:p>
            <a:pPr marL="990600" lvl="1" indent="-533400">
              <a:buFont typeface="Wingdings" panose="05000000000000000000" pitchFamily="2" charset="2"/>
              <a:buAutoNum type="arabicParenR"/>
            </a:pPr>
            <a:r>
              <a:rPr lang="en-US" altLang="zh-CN" i="1" smtClean="0"/>
              <a:t>T</a:t>
            </a:r>
            <a:r>
              <a:rPr lang="en-US" altLang="zh-CN" i="1" baseline="-25000" smtClean="0"/>
              <a:t>L</a:t>
            </a:r>
            <a:r>
              <a:rPr lang="zh-CN" altLang="en-US" smtClean="0"/>
              <a:t>和</a:t>
            </a:r>
            <a:r>
              <a:rPr lang="en-US" altLang="zh-CN" i="1" smtClean="0"/>
              <a:t>T</a:t>
            </a:r>
            <a:r>
              <a:rPr lang="en-US" altLang="zh-CN" i="1" baseline="-25000" smtClean="0"/>
              <a:t>R</a:t>
            </a:r>
            <a:r>
              <a:rPr lang="zh-CN" altLang="en-US" smtClean="0"/>
              <a:t>是</a:t>
            </a:r>
            <a:r>
              <a:rPr lang="en-US" altLang="zh-CN" smtClean="0"/>
              <a:t>AVL</a:t>
            </a:r>
            <a:r>
              <a:rPr lang="zh-CN" altLang="en-US" smtClean="0"/>
              <a:t>树</a:t>
            </a:r>
          </a:p>
          <a:p>
            <a:pPr marL="990600" lvl="1" indent="-533400">
              <a:buFont typeface="Wingdings" panose="05000000000000000000" pitchFamily="2" charset="2"/>
              <a:buAutoNum type="arabicParenR"/>
            </a:pPr>
            <a:r>
              <a:rPr lang="en-US" altLang="zh-CN"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en-US" altLang="zh-CN" i="1" smtClean="0">
                <a:solidFill>
                  <a:srgbClr val="FF0000"/>
                </a:solidFill>
              </a:rPr>
              <a:t>-h</a:t>
            </a:r>
            <a:r>
              <a:rPr lang="en-US" altLang="zh-CN" i="1" baseline="-25000" smtClean="0">
                <a:solidFill>
                  <a:srgbClr val="FF0000"/>
                </a:solidFill>
              </a:rPr>
              <a:t>R</a:t>
            </a:r>
            <a:r>
              <a:rPr lang="en-US" altLang="zh-CN" smtClean="0">
                <a:solidFill>
                  <a:srgbClr val="FF0000"/>
                </a:solidFill>
              </a:rPr>
              <a:t>|≤1</a:t>
            </a:r>
            <a:r>
              <a:rPr lang="zh-CN" altLang="en-US" smtClean="0">
                <a:solidFill>
                  <a:srgbClr val="FF0000"/>
                </a:solidFill>
              </a:rPr>
              <a:t>，</a:t>
            </a:r>
            <a:r>
              <a:rPr lang="en-US" altLang="zh-CN" i="1" smtClean="0">
                <a:solidFill>
                  <a:srgbClr val="FF0000"/>
                </a:solidFill>
              </a:rPr>
              <a:t>h</a:t>
            </a:r>
            <a:r>
              <a:rPr lang="en-US" altLang="zh-CN" i="1" baseline="-25000" smtClean="0">
                <a:solidFill>
                  <a:srgbClr val="FF0000"/>
                </a:solidFill>
              </a:rPr>
              <a:t>L</a:t>
            </a:r>
            <a:r>
              <a:rPr lang="zh-CN" altLang="en-US" smtClean="0">
                <a:solidFill>
                  <a:srgbClr val="FF0000"/>
                </a:solidFill>
              </a:rPr>
              <a:t>和</a:t>
            </a:r>
            <a:r>
              <a:rPr lang="en-US" altLang="zh-CN" i="1" smtClean="0">
                <a:solidFill>
                  <a:srgbClr val="FF0000"/>
                </a:solidFill>
              </a:rPr>
              <a:t>h</a:t>
            </a:r>
            <a:r>
              <a:rPr lang="en-US" altLang="zh-CN" i="1" baseline="-25000" smtClean="0">
                <a:solidFill>
                  <a:srgbClr val="FF0000"/>
                </a:solidFill>
              </a:rPr>
              <a:t>R</a:t>
            </a:r>
            <a:r>
              <a:rPr lang="zh-CN" altLang="en-US" smtClean="0">
                <a:solidFill>
                  <a:srgbClr val="FF0000"/>
                </a:solidFill>
              </a:rPr>
              <a:t>分别是左子树和右子树的高度</a:t>
            </a:r>
          </a:p>
          <a:p>
            <a:pPr marL="609600" indent="-609600"/>
            <a:r>
              <a:rPr lang="en-US" altLang="zh-CN" smtClean="0"/>
              <a:t>AVL</a:t>
            </a:r>
            <a:r>
              <a:rPr lang="zh-CN" altLang="en-US" smtClean="0"/>
              <a:t>搜索树</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6F6BFD-18A8-4E34-A234-4DEC6A46D641}" type="slidenum">
              <a:rPr lang="en-US" altLang="en-US">
                <a:solidFill>
                  <a:srgbClr val="4B4B4B"/>
                </a:solidFill>
              </a:rPr>
              <a:pPr eaLnBrk="1" hangingPunct="1"/>
              <a:t>39</a:t>
            </a:fld>
            <a:endParaRPr lang="en-US" altLang="en-US">
              <a:solidFill>
                <a:srgbClr val="4B4B4B"/>
              </a:solidFill>
            </a:endParaRPr>
          </a:p>
        </p:txBody>
      </p:sp>
    </p:spTree>
    <p:extLst>
      <p:ext uri="{BB962C8B-B14F-4D97-AF65-F5344CB8AC3E}">
        <p14:creationId xmlns:p14="http://schemas.microsoft.com/office/powerpoint/2010/main" val="1640453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BST</a:t>
            </a:r>
            <a:r>
              <a:rPr lang="zh-CN" altLang="en-US" smtClean="0"/>
              <a:t>定义</a:t>
            </a:r>
          </a:p>
        </p:txBody>
      </p:sp>
      <p:sp>
        <p:nvSpPr>
          <p:cNvPr id="25603" name="Rectangle 3"/>
          <p:cNvSpPr>
            <a:spLocks noGrp="1" noChangeArrowheads="1"/>
          </p:cNvSpPr>
          <p:nvPr>
            <p:ph idx="1"/>
          </p:nvPr>
        </p:nvSpPr>
        <p:spPr/>
        <p:txBody>
          <a:bodyPr/>
          <a:lstStyle/>
          <a:p>
            <a:pPr marL="609600" indent="-609600">
              <a:buFont typeface="Wingdings" panose="05000000000000000000" pitchFamily="2" charset="2"/>
              <a:buAutoNum type="arabicParenR" startAt="2"/>
            </a:pPr>
            <a:r>
              <a:rPr lang="zh-CN" altLang="en-US" smtClean="0"/>
              <a:t>根节点左子树的关键值（如果有的话）小于根节点的关键值</a:t>
            </a:r>
          </a:p>
          <a:p>
            <a:pPr marL="609600" indent="-609600">
              <a:buFont typeface="Wingdings" panose="05000000000000000000" pitchFamily="2" charset="2"/>
              <a:buAutoNum type="arabicParenR" startAt="2"/>
            </a:pPr>
            <a:r>
              <a:rPr lang="zh-CN" altLang="en-US" smtClean="0"/>
              <a:t>根节点右子树的关键值（如果有的话）大于根节点的关键值</a:t>
            </a:r>
          </a:p>
          <a:p>
            <a:pPr marL="609600" indent="-609600">
              <a:buFont typeface="Wingdings" panose="05000000000000000000" pitchFamily="2" charset="2"/>
              <a:buAutoNum type="arabicParenR" startAt="2"/>
            </a:pPr>
            <a:r>
              <a:rPr lang="zh-CN" altLang="en-US" smtClean="0"/>
              <a:t>根节点的左右子树也都是二叉搜索树</a:t>
            </a:r>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A6B96F-D57E-4D7A-BE17-F8247527ADE5}" type="slidenum">
              <a:rPr lang="en-US" altLang="en-US">
                <a:solidFill>
                  <a:srgbClr val="4B4B4B"/>
                </a:solidFill>
              </a:rPr>
              <a:pPr eaLnBrk="1" hangingPunct="1"/>
              <a:t>4</a:t>
            </a:fld>
            <a:endParaRPr lang="en-US" altLang="en-US">
              <a:solidFill>
                <a:srgbClr val="4B4B4B"/>
              </a:solidFill>
            </a:endParaRPr>
          </a:p>
        </p:txBody>
      </p:sp>
    </p:spTree>
    <p:extLst>
      <p:ext uri="{BB962C8B-B14F-4D97-AF65-F5344CB8AC3E}">
        <p14:creationId xmlns:p14="http://schemas.microsoft.com/office/powerpoint/2010/main" val="2377699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mtClean="0"/>
              <a:t>AVL</a:t>
            </a:r>
            <a:r>
              <a:rPr lang="zh-CN" altLang="en-US" smtClean="0"/>
              <a:t>树例</a:t>
            </a:r>
          </a:p>
        </p:txBody>
      </p:sp>
      <p:sp>
        <p:nvSpPr>
          <p:cNvPr id="2" name="内容占位符 1"/>
          <p:cNvSpPr>
            <a:spLocks noGrp="1"/>
          </p:cNvSpPr>
          <p:nvPr>
            <p:ph idx="1"/>
          </p:nvPr>
        </p:nvSpPr>
        <p:spPr/>
        <p:txBody>
          <a:bodyPr/>
          <a:lstStyle/>
          <a:p>
            <a:endParaRPr lang="zh-CN" altLang="en-US"/>
          </a:p>
        </p:txBody>
      </p:sp>
      <p:sp>
        <p:nvSpPr>
          <p:cNvPr id="624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90511B-9A89-402B-A86F-2EEA3EF97E2D}" type="slidenum">
              <a:rPr lang="en-US" altLang="en-US">
                <a:solidFill>
                  <a:srgbClr val="4B4B4B"/>
                </a:solidFill>
              </a:rPr>
              <a:pPr eaLnBrk="1" hangingPunct="1"/>
              <a:t>40</a:t>
            </a:fld>
            <a:endParaRPr lang="en-US" altLang="en-US">
              <a:solidFill>
                <a:srgbClr val="4B4B4B"/>
              </a:solidFill>
            </a:endParaRPr>
          </a:p>
        </p:txBody>
      </p:sp>
      <p:pic>
        <p:nvPicPr>
          <p:cNvPr id="62467" name="Picture 4" descr="b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3423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5" descr="bst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352800"/>
            <a:ext cx="6888163"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 Box 6"/>
          <p:cNvSpPr txBox="1">
            <a:spLocks noChangeArrowheads="1"/>
          </p:cNvSpPr>
          <p:nvPr/>
        </p:nvSpPr>
        <p:spPr bwMode="ltGray">
          <a:xfrm>
            <a:off x="6172200" y="2667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不是</a:t>
            </a:r>
          </a:p>
        </p:txBody>
      </p:sp>
      <p:sp>
        <p:nvSpPr>
          <p:cNvPr id="62470" name="Line 7"/>
          <p:cNvSpPr>
            <a:spLocks noChangeShapeType="1"/>
          </p:cNvSpPr>
          <p:nvPr/>
        </p:nvSpPr>
        <p:spPr bwMode="ltGray">
          <a:xfrm flipV="1">
            <a:off x="6705600" y="2133600"/>
            <a:ext cx="685800" cy="7620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740210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AVL</a:t>
            </a:r>
            <a:r>
              <a:rPr lang="zh-CN" altLang="en-US" smtClean="0"/>
              <a:t>树的特性</a:t>
            </a:r>
          </a:p>
        </p:txBody>
      </p:sp>
      <p:sp>
        <p:nvSpPr>
          <p:cNvPr id="63491" name="Rectangle 3"/>
          <p:cNvSpPr>
            <a:spLocks noGrp="1" noChangeArrowheads="1"/>
          </p:cNvSpPr>
          <p:nvPr>
            <p:ph idx="1"/>
          </p:nvPr>
        </p:nvSpPr>
        <p:spPr/>
        <p:txBody>
          <a:bodyPr>
            <a:normAutofit fontScale="92500" lnSpcReduction="10000"/>
          </a:bodyPr>
          <a:lstStyle/>
          <a:p>
            <a:pPr marL="533400" indent="-533400">
              <a:buFont typeface="Wingdings" panose="05000000000000000000" pitchFamily="2" charset="2"/>
              <a:buAutoNum type="arabicPeriod"/>
            </a:pPr>
            <a:r>
              <a:rPr lang="en-US" altLang="zh-CN" dirty="0" smtClean="0"/>
              <a:t>n</a:t>
            </a:r>
            <a:r>
              <a:rPr lang="zh-CN" altLang="en-US" dirty="0" smtClean="0"/>
              <a:t>个元素（节点）的</a:t>
            </a:r>
            <a:r>
              <a:rPr lang="en-US" altLang="zh-CN" dirty="0" smtClean="0"/>
              <a:t>AVL</a:t>
            </a:r>
            <a:r>
              <a:rPr lang="zh-CN" altLang="en-US" dirty="0" smtClean="0"/>
              <a:t>树的高度是</a:t>
            </a:r>
            <a:r>
              <a:rPr lang="en-US" altLang="zh-CN" dirty="0" smtClean="0"/>
              <a:t>O(</a:t>
            </a:r>
            <a:r>
              <a:rPr lang="en-US" altLang="zh-CN" dirty="0" err="1" smtClean="0"/>
              <a:t>logn</a:t>
            </a:r>
            <a:r>
              <a:rPr lang="en-US" altLang="zh-CN" dirty="0" smtClean="0"/>
              <a:t>)</a:t>
            </a:r>
          </a:p>
          <a:p>
            <a:pPr marL="533400" indent="-533400">
              <a:buFont typeface="Wingdings" panose="05000000000000000000" pitchFamily="2" charset="2"/>
              <a:buAutoNum type="arabicPeriod"/>
            </a:pPr>
            <a:r>
              <a:rPr lang="zh-CN" altLang="en-US" dirty="0" smtClean="0"/>
              <a:t>对于每一个</a:t>
            </a:r>
            <a:r>
              <a:rPr lang="en-US" altLang="zh-CN" i="1" dirty="0" smtClean="0"/>
              <a:t>n</a:t>
            </a:r>
            <a:r>
              <a:rPr lang="zh-CN" altLang="en-US" dirty="0" smtClean="0"/>
              <a:t>（</a:t>
            </a:r>
            <a:r>
              <a:rPr lang="en-US" altLang="zh-CN" i="1" dirty="0" smtClean="0"/>
              <a:t>n</a:t>
            </a:r>
            <a:r>
              <a:rPr lang="en-US" altLang="zh-CN" dirty="0" smtClean="0"/>
              <a:t>≥0</a:t>
            </a:r>
            <a:r>
              <a:rPr lang="zh-CN" altLang="en-US" dirty="0" smtClean="0"/>
              <a:t>）值，都存在一棵</a:t>
            </a:r>
            <a:r>
              <a:rPr lang="en-US" altLang="zh-CN" dirty="0" smtClean="0"/>
              <a:t>AVL</a:t>
            </a:r>
            <a:r>
              <a:rPr lang="zh-CN" altLang="en-US" dirty="0" smtClean="0"/>
              <a:t>树（保证任何时刻，插入操作都是可完成的）</a:t>
            </a:r>
          </a:p>
          <a:p>
            <a:pPr marL="533400" indent="-533400">
              <a:buFont typeface="Wingdings" panose="05000000000000000000" pitchFamily="2" charset="2"/>
              <a:buAutoNum type="arabicPeriod"/>
            </a:pPr>
            <a:r>
              <a:rPr lang="zh-CN" altLang="en-US" dirty="0" smtClean="0"/>
              <a:t>一棵</a:t>
            </a:r>
            <a:r>
              <a:rPr lang="en-US" altLang="zh-CN" i="1" dirty="0" smtClean="0"/>
              <a:t>n</a:t>
            </a:r>
            <a:r>
              <a:rPr lang="zh-CN" altLang="en-US" dirty="0" smtClean="0"/>
              <a:t>元素的</a:t>
            </a:r>
            <a:r>
              <a:rPr lang="en-US" altLang="zh-CN" dirty="0" smtClean="0"/>
              <a:t>AVL</a:t>
            </a:r>
            <a:r>
              <a:rPr lang="zh-CN" altLang="en-US" dirty="0" smtClean="0"/>
              <a:t>搜索树能在</a:t>
            </a:r>
            <a:r>
              <a:rPr lang="en-US" altLang="zh-CN" dirty="0" smtClean="0"/>
              <a:t>O(</a:t>
            </a:r>
            <a:r>
              <a:rPr lang="zh-CN" altLang="en-US" dirty="0" smtClean="0"/>
              <a:t>高度</a:t>
            </a:r>
            <a:r>
              <a:rPr lang="en-US" altLang="zh-CN" dirty="0" smtClean="0"/>
              <a:t>)=O(</a:t>
            </a:r>
            <a:r>
              <a:rPr lang="en-US" altLang="zh-CN" dirty="0" err="1" smtClean="0"/>
              <a:t>log</a:t>
            </a:r>
            <a:r>
              <a:rPr lang="en-US" altLang="zh-CN" i="1" dirty="0" err="1" smtClean="0"/>
              <a:t>n</a:t>
            </a:r>
            <a:r>
              <a:rPr lang="en-US" altLang="zh-CN" dirty="0" smtClean="0"/>
              <a:t>)</a:t>
            </a:r>
            <a:r>
              <a:rPr lang="zh-CN" altLang="en-US" dirty="0" smtClean="0"/>
              <a:t>的时间内完成搜索。</a:t>
            </a:r>
            <a:endParaRPr lang="en-US" altLang="zh-CN" dirty="0" smtClean="0"/>
          </a:p>
          <a:p>
            <a:pPr marL="609600" indent="-609600">
              <a:buFont typeface="Wingdings" panose="05000000000000000000" pitchFamily="2" charset="2"/>
              <a:buAutoNum type="arabicPeriod" startAt="4"/>
            </a:pPr>
            <a:r>
              <a:rPr lang="zh-CN" altLang="en-US" dirty="0"/>
              <a:t>将一个新元素插入到一棵</a:t>
            </a:r>
            <a:r>
              <a:rPr lang="en-US" altLang="zh-CN" i="1" dirty="0"/>
              <a:t>n</a:t>
            </a:r>
            <a:r>
              <a:rPr lang="zh-CN" altLang="en-US" dirty="0"/>
              <a:t>元素的</a:t>
            </a:r>
            <a:r>
              <a:rPr lang="en-US" altLang="zh-CN" dirty="0"/>
              <a:t>AVL</a:t>
            </a:r>
            <a:r>
              <a:rPr lang="zh-CN" altLang="en-US" dirty="0"/>
              <a:t>搜索树中，可得到一棵</a:t>
            </a:r>
            <a:r>
              <a:rPr lang="en-US" altLang="zh-CN" i="1" dirty="0"/>
              <a:t>n</a:t>
            </a:r>
            <a:r>
              <a:rPr lang="en-US" altLang="zh-CN" dirty="0"/>
              <a:t>+1</a:t>
            </a:r>
            <a:r>
              <a:rPr lang="zh-CN" altLang="en-US" dirty="0"/>
              <a:t>元素的</a:t>
            </a:r>
            <a:r>
              <a:rPr lang="en-US" altLang="zh-CN" dirty="0"/>
              <a:t>AVL</a:t>
            </a:r>
            <a:r>
              <a:rPr lang="zh-CN" altLang="en-US" dirty="0"/>
              <a:t>树，这种插入过程可以在</a:t>
            </a:r>
            <a:r>
              <a:rPr lang="en-US" altLang="zh-CN" dirty="0"/>
              <a:t>O(</a:t>
            </a:r>
            <a:r>
              <a:rPr lang="en-US" altLang="zh-CN" dirty="0" err="1"/>
              <a:t>log</a:t>
            </a:r>
            <a:r>
              <a:rPr lang="en-US" altLang="zh-CN" i="1" dirty="0" err="1"/>
              <a:t>n</a:t>
            </a:r>
            <a:r>
              <a:rPr lang="en-US" altLang="zh-CN" dirty="0"/>
              <a:t>)</a:t>
            </a:r>
            <a:r>
              <a:rPr lang="zh-CN" altLang="en-US" dirty="0"/>
              <a:t>时间内完成</a:t>
            </a:r>
          </a:p>
          <a:p>
            <a:pPr marL="609600" indent="-609600">
              <a:buFont typeface="Wingdings" panose="05000000000000000000" pitchFamily="2" charset="2"/>
              <a:buAutoNum type="arabicPeriod" startAt="4"/>
            </a:pPr>
            <a:r>
              <a:rPr lang="zh-CN" altLang="en-US" dirty="0"/>
              <a:t>从一棵</a:t>
            </a:r>
            <a:r>
              <a:rPr lang="en-US" altLang="zh-CN" i="1" dirty="0"/>
              <a:t>n</a:t>
            </a:r>
            <a:r>
              <a:rPr lang="zh-CN" altLang="en-US" dirty="0"/>
              <a:t>元素的</a:t>
            </a:r>
            <a:r>
              <a:rPr lang="en-US" altLang="zh-CN" dirty="0"/>
              <a:t>AVL</a:t>
            </a:r>
            <a:r>
              <a:rPr lang="zh-CN" altLang="en-US" dirty="0"/>
              <a:t>搜索树中删除一个元素，可得到一棵</a:t>
            </a:r>
            <a:r>
              <a:rPr lang="en-US" altLang="zh-CN" i="1" dirty="0"/>
              <a:t>n</a:t>
            </a:r>
            <a:r>
              <a:rPr lang="en-US" altLang="zh-CN" dirty="0"/>
              <a:t>-1</a:t>
            </a:r>
            <a:r>
              <a:rPr lang="zh-CN" altLang="en-US" dirty="0"/>
              <a:t>元素的</a:t>
            </a:r>
            <a:r>
              <a:rPr lang="en-US" altLang="zh-CN" dirty="0"/>
              <a:t>AVL</a:t>
            </a:r>
            <a:r>
              <a:rPr lang="zh-CN" altLang="en-US" dirty="0"/>
              <a:t>树，这种删除过程可以在</a:t>
            </a:r>
            <a:r>
              <a:rPr lang="en-US" altLang="zh-CN" dirty="0"/>
              <a:t>O(</a:t>
            </a:r>
            <a:r>
              <a:rPr lang="en-US" altLang="zh-CN" dirty="0" err="1"/>
              <a:t>log</a:t>
            </a:r>
            <a:r>
              <a:rPr lang="en-US" altLang="zh-CN" i="1" dirty="0" err="1"/>
              <a:t>n</a:t>
            </a:r>
            <a:r>
              <a:rPr lang="en-US" altLang="zh-CN" dirty="0"/>
              <a:t>)</a:t>
            </a:r>
            <a:r>
              <a:rPr lang="zh-CN" altLang="en-US" dirty="0"/>
              <a:t>时间内</a:t>
            </a:r>
            <a:r>
              <a:rPr lang="zh-CN" altLang="en-US" dirty="0" smtClean="0"/>
              <a:t>完成</a:t>
            </a:r>
            <a:endParaRPr lang="zh-CN" altLang="en-US" dirty="0"/>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E676F4-CD0E-4C55-A240-5FF8AAF47BF3}" type="slidenum">
              <a:rPr lang="en-US" altLang="en-US">
                <a:solidFill>
                  <a:srgbClr val="4B4B4B"/>
                </a:solidFill>
              </a:rPr>
              <a:pPr eaLnBrk="1" hangingPunct="1"/>
              <a:t>41</a:t>
            </a:fld>
            <a:endParaRPr lang="en-US" altLang="en-US">
              <a:solidFill>
                <a:srgbClr val="4B4B4B"/>
              </a:solidFill>
            </a:endParaRPr>
          </a:p>
        </p:txBody>
      </p:sp>
    </p:spTree>
    <p:extLst>
      <p:ext uri="{BB962C8B-B14F-4D97-AF65-F5344CB8AC3E}">
        <p14:creationId xmlns:p14="http://schemas.microsoft.com/office/powerpoint/2010/main" val="3552619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smtClean="0"/>
              <a:t>AVL</a:t>
            </a:r>
            <a:r>
              <a:rPr lang="zh-CN" altLang="en-US" dirty="0" smtClean="0"/>
              <a:t>树的高度</a:t>
            </a:r>
          </a:p>
        </p:txBody>
      </p:sp>
      <p:sp>
        <p:nvSpPr>
          <p:cNvPr id="65539" name="Rectangle 3"/>
          <p:cNvSpPr>
            <a:spLocks noGrp="1" noChangeArrowheads="1"/>
          </p:cNvSpPr>
          <p:nvPr>
            <p:ph idx="1"/>
          </p:nvPr>
        </p:nvSpPr>
        <p:spPr/>
        <p:txBody>
          <a:bodyPr/>
          <a:lstStyle/>
          <a:p>
            <a:r>
              <a:rPr lang="zh-CN" altLang="en-US" dirty="0" smtClean="0"/>
              <a:t>高度</a:t>
            </a:r>
            <a:r>
              <a:rPr lang="en-US" altLang="zh-CN" dirty="0" smtClean="0"/>
              <a:t>——</a:t>
            </a:r>
            <a:r>
              <a:rPr lang="zh-CN" altLang="en-US" dirty="0" smtClean="0"/>
              <a:t>复杂性</a:t>
            </a:r>
          </a:p>
          <a:p>
            <a:r>
              <a:rPr lang="zh-CN" altLang="en-US" dirty="0" smtClean="0"/>
              <a:t>显然，平均情况不会低于随机二叉搜索树，</a:t>
            </a:r>
            <a:r>
              <a:rPr lang="en-US" altLang="zh-CN" dirty="0" smtClean="0"/>
              <a:t>O(</a:t>
            </a:r>
            <a:r>
              <a:rPr lang="en-US" altLang="zh-CN" dirty="0" err="1" smtClean="0"/>
              <a:t>logn</a:t>
            </a:r>
            <a:r>
              <a:rPr lang="en-US" altLang="zh-CN" dirty="0" smtClean="0"/>
              <a:t>)</a:t>
            </a:r>
          </a:p>
          <a:p>
            <a:r>
              <a:rPr lang="zh-CN" altLang="en-US" dirty="0" smtClean="0"/>
              <a:t>最坏情况呢，如果也是</a:t>
            </a:r>
            <a:r>
              <a:rPr lang="en-US" altLang="zh-CN" dirty="0" smtClean="0"/>
              <a:t>O(n)</a:t>
            </a:r>
            <a:r>
              <a:rPr lang="zh-CN" altLang="en-US" dirty="0" smtClean="0"/>
              <a:t>，就失去改进的意义了</a:t>
            </a:r>
          </a:p>
          <a:p>
            <a:r>
              <a:rPr lang="en-US" altLang="zh-CN" dirty="0" smtClean="0"/>
              <a:t>n</a:t>
            </a:r>
            <a:r>
              <a:rPr lang="zh-CN" altLang="en-US" dirty="0" smtClean="0"/>
              <a:t>个节点的</a:t>
            </a:r>
            <a:r>
              <a:rPr lang="en-US" altLang="zh-CN" dirty="0" smtClean="0"/>
              <a:t>AVL</a:t>
            </a:r>
            <a:r>
              <a:rPr lang="zh-CN" altLang="en-US" dirty="0" smtClean="0"/>
              <a:t>树的高度最高是多少</a:t>
            </a:r>
            <a:r>
              <a:rPr lang="zh-CN" altLang="en-US" dirty="0" smtClean="0"/>
              <a:t>？</a:t>
            </a:r>
            <a:endParaRPr lang="en-US" altLang="zh-CN" dirty="0" smtClean="0"/>
          </a:p>
          <a:p>
            <a:r>
              <a:rPr lang="en-US" altLang="zh-CN" dirty="0" smtClean="0"/>
              <a:t>S(H)=S(H-1)+S(H-2)+1  f(h)+1=n</a:t>
            </a:r>
            <a:endParaRPr lang="zh-CN" altLang="en-US" dirty="0" smtClean="0"/>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1CA24C-5E90-4590-9743-B54FE62AF60B}" type="slidenum">
              <a:rPr lang="en-US" altLang="en-US">
                <a:solidFill>
                  <a:srgbClr val="4B4B4B"/>
                </a:solidFill>
              </a:rPr>
              <a:pPr eaLnBrk="1" hangingPunct="1"/>
              <a:t>42</a:t>
            </a:fld>
            <a:endParaRPr lang="en-US" altLang="en-US">
              <a:solidFill>
                <a:srgbClr val="4B4B4B"/>
              </a:solidFill>
            </a:endParaRPr>
          </a:p>
        </p:txBody>
      </p:sp>
    </p:spTree>
    <p:extLst>
      <p:ext uri="{BB962C8B-B14F-4D97-AF65-F5344CB8AC3E}">
        <p14:creationId xmlns:p14="http://schemas.microsoft.com/office/powerpoint/2010/main" val="26784565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问题变换</a:t>
            </a:r>
          </a:p>
        </p:txBody>
      </p:sp>
      <p:sp>
        <p:nvSpPr>
          <p:cNvPr id="66563" name="Rectangle 3"/>
          <p:cNvSpPr>
            <a:spLocks noGrp="1" noChangeArrowheads="1"/>
          </p:cNvSpPr>
          <p:nvPr>
            <p:ph idx="1"/>
          </p:nvPr>
        </p:nvSpPr>
        <p:spPr/>
        <p:txBody>
          <a:bodyPr/>
          <a:lstStyle/>
          <a:p>
            <a:r>
              <a:rPr lang="zh-CN" altLang="en-US" smtClean="0">
                <a:sym typeface="Wingdings" panose="05000000000000000000" pitchFamily="2" charset="2"/>
              </a:rPr>
              <a:t>高度为</a:t>
            </a:r>
            <a:r>
              <a:rPr lang="en-US" altLang="zh-CN" smtClean="0">
                <a:sym typeface="Wingdings" panose="05000000000000000000" pitchFamily="2" charset="2"/>
              </a:rPr>
              <a:t>h</a:t>
            </a:r>
            <a:r>
              <a:rPr lang="zh-CN" altLang="en-US" smtClean="0">
                <a:sym typeface="Wingdings" panose="05000000000000000000" pitchFamily="2" charset="2"/>
              </a:rPr>
              <a:t>的</a:t>
            </a:r>
            <a:r>
              <a:rPr lang="en-US" altLang="zh-CN" smtClean="0">
                <a:sym typeface="Wingdings" panose="05000000000000000000" pitchFamily="2" charset="2"/>
              </a:rPr>
              <a:t>AVL</a:t>
            </a:r>
            <a:r>
              <a:rPr lang="zh-CN" altLang="en-US" smtClean="0">
                <a:sym typeface="Wingdings" panose="05000000000000000000" pitchFamily="2" charset="2"/>
              </a:rPr>
              <a:t>树的最少节点数</a:t>
            </a:r>
          </a:p>
          <a:p>
            <a:pPr lvl="1"/>
            <a:r>
              <a:rPr lang="en-US" altLang="zh-CN" smtClean="0"/>
              <a:t>F</a:t>
            </a:r>
            <a:r>
              <a:rPr lang="en-US" altLang="zh-CN" baseline="-25000" smtClean="0"/>
              <a:t>h</a:t>
            </a:r>
            <a:r>
              <a:rPr lang="zh-CN" altLang="en-US" smtClean="0"/>
              <a:t>表示高度为</a:t>
            </a:r>
            <a:r>
              <a:rPr lang="en-US" altLang="zh-CN" smtClean="0"/>
              <a:t>h</a:t>
            </a:r>
            <a:r>
              <a:rPr lang="zh-CN" altLang="en-US" smtClean="0"/>
              <a:t>的节点数最少的</a:t>
            </a:r>
            <a:r>
              <a:rPr lang="en-US" altLang="zh-CN" smtClean="0"/>
              <a:t>AVL</a:t>
            </a:r>
            <a:r>
              <a:rPr lang="zh-CN" altLang="en-US" smtClean="0"/>
              <a:t>树</a:t>
            </a:r>
          </a:p>
          <a:p>
            <a:pPr lvl="1"/>
            <a:r>
              <a:rPr lang="zh-CN" altLang="en-US" smtClean="0"/>
              <a:t>左、右子树也是</a:t>
            </a:r>
            <a:r>
              <a:rPr lang="en-US" altLang="zh-CN" smtClean="0"/>
              <a:t>AVL</a:t>
            </a:r>
            <a:r>
              <a:rPr lang="zh-CN" altLang="en-US" smtClean="0"/>
              <a:t>树，高度一个为</a:t>
            </a:r>
            <a:r>
              <a:rPr lang="en-US" altLang="zh-CN" smtClean="0"/>
              <a:t>h-1</a:t>
            </a:r>
            <a:r>
              <a:rPr lang="zh-CN" altLang="en-US" smtClean="0"/>
              <a:t>，另一个为</a:t>
            </a:r>
            <a:r>
              <a:rPr lang="en-US" altLang="zh-CN" smtClean="0"/>
              <a:t>h-1</a:t>
            </a:r>
            <a:r>
              <a:rPr lang="zh-CN" altLang="en-US" smtClean="0"/>
              <a:t>或</a:t>
            </a:r>
            <a:r>
              <a:rPr lang="en-US" altLang="zh-CN" smtClean="0"/>
              <a:t>h-2</a:t>
            </a:r>
          </a:p>
          <a:p>
            <a:pPr lvl="1"/>
            <a:r>
              <a:rPr lang="en-US" altLang="zh-CN" smtClean="0"/>
              <a:t>F</a:t>
            </a:r>
            <a:r>
              <a:rPr lang="en-US" altLang="zh-CN" baseline="-25000" smtClean="0"/>
              <a:t>h</a:t>
            </a:r>
            <a:r>
              <a:rPr lang="zh-CN" altLang="en-US" smtClean="0"/>
              <a:t>节点数最少</a:t>
            </a:r>
            <a:r>
              <a:rPr lang="zh-CN" altLang="en-US" smtClean="0">
                <a:sym typeface="Wingdings" panose="05000000000000000000" pitchFamily="2" charset="2"/>
              </a:rPr>
              <a:t>子树中分别为</a:t>
            </a:r>
            <a:r>
              <a:rPr lang="en-US" altLang="zh-CN" smtClean="0">
                <a:sym typeface="Wingdings" panose="05000000000000000000" pitchFamily="2" charset="2"/>
              </a:rPr>
              <a:t>F</a:t>
            </a:r>
            <a:r>
              <a:rPr lang="en-US" altLang="zh-CN" baseline="-25000" smtClean="0">
                <a:sym typeface="Wingdings" panose="05000000000000000000" pitchFamily="2" charset="2"/>
              </a:rPr>
              <a:t>h-1</a:t>
            </a:r>
            <a:r>
              <a:rPr lang="zh-CN" altLang="en-US" smtClean="0">
                <a:sym typeface="Wingdings" panose="05000000000000000000" pitchFamily="2" charset="2"/>
              </a:rPr>
              <a:t>和</a:t>
            </a:r>
            <a:r>
              <a:rPr lang="en-US" altLang="zh-CN" smtClean="0">
                <a:sym typeface="Wingdings" panose="05000000000000000000" pitchFamily="2" charset="2"/>
              </a:rPr>
              <a:t>F</a:t>
            </a:r>
            <a:r>
              <a:rPr lang="en-US" altLang="zh-CN" baseline="-25000" smtClean="0">
                <a:sym typeface="Wingdings" panose="05000000000000000000" pitchFamily="2" charset="2"/>
              </a:rPr>
              <a:t>h-2</a:t>
            </a:r>
          </a:p>
          <a:p>
            <a:pPr lvl="1"/>
            <a:r>
              <a:rPr lang="en-US" altLang="zh-CN" smtClean="0">
                <a:sym typeface="Wingdings" panose="05000000000000000000" pitchFamily="2" charset="2"/>
              </a:rPr>
              <a:t>|F</a:t>
            </a:r>
            <a:r>
              <a:rPr lang="en-US" altLang="zh-CN" baseline="-25000" smtClean="0">
                <a:sym typeface="Wingdings" panose="05000000000000000000" pitchFamily="2" charset="2"/>
              </a:rPr>
              <a:t>h</a:t>
            </a:r>
            <a:r>
              <a:rPr lang="en-US" altLang="zh-CN" smtClean="0">
                <a:sym typeface="Wingdings" panose="05000000000000000000" pitchFamily="2" charset="2"/>
              </a:rPr>
              <a:t>|=|F</a:t>
            </a:r>
            <a:r>
              <a:rPr lang="en-US" altLang="zh-CN" baseline="-25000" smtClean="0">
                <a:sym typeface="Wingdings" panose="05000000000000000000" pitchFamily="2" charset="2"/>
              </a:rPr>
              <a:t>h-1</a:t>
            </a:r>
            <a:r>
              <a:rPr lang="en-US" altLang="zh-CN" smtClean="0">
                <a:sym typeface="Wingdings" panose="05000000000000000000" pitchFamily="2" charset="2"/>
              </a:rPr>
              <a:t>|+|F</a:t>
            </a:r>
            <a:r>
              <a:rPr lang="en-US" altLang="zh-CN" baseline="-25000" smtClean="0">
                <a:sym typeface="Wingdings" panose="05000000000000000000" pitchFamily="2" charset="2"/>
              </a:rPr>
              <a:t>h-2</a:t>
            </a:r>
            <a:r>
              <a:rPr lang="en-US" altLang="zh-CN" smtClean="0">
                <a:sym typeface="Wingdings" panose="05000000000000000000" pitchFamily="2" charset="2"/>
              </a:rPr>
              <a:t>|+1</a:t>
            </a:r>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F63EFA-AEE9-4C12-9714-CBE45053DBE2}" type="slidenum">
              <a:rPr lang="en-US" altLang="en-US">
                <a:solidFill>
                  <a:srgbClr val="4B4B4B"/>
                </a:solidFill>
              </a:rPr>
              <a:pPr eaLnBrk="1" hangingPunct="1"/>
              <a:t>43</a:t>
            </a:fld>
            <a:endParaRPr lang="en-US" altLang="en-US">
              <a:solidFill>
                <a:srgbClr val="4B4B4B"/>
              </a:solidFill>
            </a:endParaRPr>
          </a:p>
        </p:txBody>
      </p:sp>
    </p:spTree>
    <p:extLst>
      <p:ext uri="{BB962C8B-B14F-4D97-AF65-F5344CB8AC3E}">
        <p14:creationId xmlns:p14="http://schemas.microsoft.com/office/powerpoint/2010/main" val="1415319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smtClean="0"/>
              <a:t>AVL</a:t>
            </a:r>
            <a:r>
              <a:rPr lang="zh-CN" altLang="en-US" smtClean="0"/>
              <a:t>树的高度（续）</a:t>
            </a:r>
          </a:p>
        </p:txBody>
      </p:sp>
      <p:sp>
        <p:nvSpPr>
          <p:cNvPr id="1028" name="Rectangle 3"/>
          <p:cNvSpPr>
            <a:spLocks noGrp="1" noChangeArrowheads="1"/>
          </p:cNvSpPr>
          <p:nvPr>
            <p:ph idx="1"/>
          </p:nvPr>
        </p:nvSpPr>
        <p:spPr/>
        <p:txBody>
          <a:bodyPr/>
          <a:lstStyle/>
          <a:p>
            <a:r>
              <a:rPr lang="en-US" altLang="zh-CN" dirty="0" smtClean="0">
                <a:sym typeface="Wingdings" panose="05000000000000000000" pitchFamily="2" charset="2"/>
              </a:rPr>
              <a:t>|</a:t>
            </a:r>
            <a:r>
              <a:rPr lang="en-US" altLang="zh-CN" dirty="0" err="1" smtClean="0">
                <a:sym typeface="Wingdings" panose="05000000000000000000" pitchFamily="2" charset="2"/>
              </a:rPr>
              <a:t>F</a:t>
            </a:r>
            <a:r>
              <a:rPr lang="en-US" altLang="zh-CN" baseline="-25000" dirty="0" err="1" smtClean="0">
                <a:sym typeface="Wingdings" panose="05000000000000000000" pitchFamily="2" charset="2"/>
              </a:rPr>
              <a:t>h</a:t>
            </a:r>
            <a:r>
              <a:rPr lang="en-US" altLang="zh-CN" dirty="0" smtClean="0">
                <a:sym typeface="Wingdings" panose="05000000000000000000" pitchFamily="2" charset="2"/>
              </a:rPr>
              <a:t>|+1=|F</a:t>
            </a:r>
            <a:r>
              <a:rPr lang="en-US" altLang="zh-CN" baseline="-25000" dirty="0" smtClean="0">
                <a:sym typeface="Wingdings" panose="05000000000000000000" pitchFamily="2" charset="2"/>
              </a:rPr>
              <a:t>h-1</a:t>
            </a:r>
            <a:r>
              <a:rPr lang="en-US" altLang="zh-CN" dirty="0" smtClean="0">
                <a:sym typeface="Wingdings" panose="05000000000000000000" pitchFamily="2" charset="2"/>
              </a:rPr>
              <a:t>|+1+|F</a:t>
            </a:r>
            <a:r>
              <a:rPr lang="en-US" altLang="zh-CN" baseline="-25000" dirty="0" smtClean="0">
                <a:sym typeface="Wingdings" panose="05000000000000000000" pitchFamily="2" charset="2"/>
              </a:rPr>
              <a:t>h-2</a:t>
            </a:r>
            <a:r>
              <a:rPr lang="en-US" altLang="zh-CN" dirty="0" smtClean="0">
                <a:sym typeface="Wingdings" panose="05000000000000000000" pitchFamily="2" charset="2"/>
              </a:rPr>
              <a:t>|+1</a:t>
            </a:r>
            <a:r>
              <a:rPr lang="zh-CN" altLang="en-US" dirty="0" smtClean="0">
                <a:sym typeface="Wingdings" panose="05000000000000000000" pitchFamily="2" charset="2"/>
              </a:rPr>
              <a:t>：菲波那契数列！</a:t>
            </a:r>
          </a:p>
          <a:p>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endParaRPr lang="zh-CN" altLang="en-US" dirty="0" smtClean="0">
              <a:sym typeface="Wingdings" panose="05000000000000000000" pitchFamily="2" charset="2"/>
            </a:endParaRPr>
          </a:p>
          <a:p>
            <a:r>
              <a:rPr lang="en-US" altLang="zh-CN" dirty="0" smtClean="0">
                <a:sym typeface="Wingdings" panose="05000000000000000000" pitchFamily="2" charset="2"/>
              </a:rPr>
              <a:t>h</a:t>
            </a:r>
            <a:r>
              <a:rPr lang="en-US" altLang="zh-CN" dirty="0" smtClean="0">
                <a:latin typeface="宋体" panose="02010600030101010101" pitchFamily="2" charset="-122"/>
                <a:sym typeface="Wingdings" panose="05000000000000000000" pitchFamily="2" charset="2"/>
              </a:rPr>
              <a:t>≈</a:t>
            </a:r>
            <a:r>
              <a:rPr lang="en-US" altLang="zh-CN" dirty="0" smtClean="0">
                <a:sym typeface="Wingdings" panose="05000000000000000000" pitchFamily="2" charset="2"/>
              </a:rPr>
              <a:t>1.44log</a:t>
            </a:r>
            <a:r>
              <a:rPr lang="en-US" altLang="zh-CN" baseline="-25000" dirty="0" smtClean="0">
                <a:sym typeface="Wingdings" panose="05000000000000000000" pitchFamily="2" charset="2"/>
              </a:rPr>
              <a:t>2</a:t>
            </a:r>
            <a:r>
              <a:rPr lang="en-US" altLang="zh-CN" dirty="0" smtClean="0">
                <a:sym typeface="Wingdings" panose="05000000000000000000" pitchFamily="2" charset="2"/>
              </a:rPr>
              <a:t>|F</a:t>
            </a:r>
            <a:r>
              <a:rPr lang="en-US" altLang="zh-CN" baseline="-25000" dirty="0" smtClean="0">
                <a:sym typeface="Wingdings" panose="05000000000000000000" pitchFamily="2" charset="2"/>
              </a:rPr>
              <a:t>h</a:t>
            </a:r>
            <a:r>
              <a:rPr lang="en-US" altLang="zh-CN" dirty="0" smtClean="0">
                <a:sym typeface="Wingdings" panose="05000000000000000000" pitchFamily="2" charset="2"/>
              </a:rPr>
              <a:t>|=l.44log</a:t>
            </a:r>
            <a:r>
              <a:rPr lang="en-US" altLang="zh-CN" baseline="-25000" dirty="0" smtClean="0">
                <a:sym typeface="Wingdings" panose="05000000000000000000" pitchFamily="2" charset="2"/>
              </a:rPr>
              <a:t>2</a:t>
            </a:r>
            <a:r>
              <a:rPr lang="en-US" altLang="zh-CN" dirty="0" smtClean="0">
                <a:sym typeface="Wingdings" panose="05000000000000000000" pitchFamily="2" charset="2"/>
              </a:rPr>
              <a:t>n=O(</a:t>
            </a:r>
            <a:r>
              <a:rPr lang="en-US" altLang="zh-CN" dirty="0" err="1" smtClean="0">
                <a:sym typeface="Wingdings" panose="05000000000000000000" pitchFamily="2" charset="2"/>
              </a:rPr>
              <a:t>logn</a:t>
            </a:r>
            <a:r>
              <a:rPr lang="en-US" altLang="zh-CN" dirty="0" smtClean="0">
                <a:sym typeface="Wingdings" panose="05000000000000000000" pitchFamily="2" charset="2"/>
              </a:rPr>
              <a:t>)</a:t>
            </a:r>
          </a:p>
        </p:txBody>
      </p:sp>
      <p:sp>
        <p:nvSpPr>
          <p:cNvPr id="102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6CDC26-B283-42D6-AD96-EBB35AA03AF8}" type="slidenum">
              <a:rPr lang="en-US" altLang="en-US">
                <a:solidFill>
                  <a:srgbClr val="4B4B4B"/>
                </a:solidFill>
              </a:rPr>
              <a:pPr eaLnBrk="1" hangingPunct="1"/>
              <a:t>44</a:t>
            </a:fld>
            <a:endParaRPr lang="en-US" altLang="en-US">
              <a:solidFill>
                <a:srgbClr val="4B4B4B"/>
              </a:solidFill>
            </a:endParaRPr>
          </a:p>
        </p:txBody>
      </p:sp>
      <p:graphicFrame>
        <p:nvGraphicFramePr>
          <p:cNvPr id="1026" name="Object 2"/>
          <p:cNvGraphicFramePr>
            <a:graphicFrameLocks noChangeAspect="1"/>
          </p:cNvGraphicFramePr>
          <p:nvPr>
            <p:extLst/>
          </p:nvPr>
        </p:nvGraphicFramePr>
        <p:xfrm>
          <a:off x="1581807" y="2296510"/>
          <a:ext cx="4025900" cy="1431925"/>
        </p:xfrm>
        <a:graphic>
          <a:graphicData uri="http://schemas.openxmlformats.org/presentationml/2006/ole">
            <mc:AlternateContent xmlns:mc="http://schemas.openxmlformats.org/markup-compatibility/2006">
              <mc:Choice xmlns:v="urn:schemas-microsoft-com:vml" Requires="v">
                <p:oleObj spid="_x0000_s16402" name="Equation" r:id="rId3" imgW="1498320" imgH="533160" progId="Equation.3">
                  <p:embed/>
                </p:oleObj>
              </mc:Choice>
              <mc:Fallback>
                <p:oleObj name="Equation" r:id="rId3" imgW="149832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807" y="2296510"/>
                        <a:ext cx="40259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061237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关于</a:t>
            </a:r>
            <a:r>
              <a:rPr lang="en-US" altLang="zh-CN" smtClean="0"/>
              <a:t>AVL</a:t>
            </a:r>
            <a:r>
              <a:rPr lang="zh-CN" altLang="en-US" smtClean="0"/>
              <a:t>树的一组值</a:t>
            </a:r>
          </a:p>
        </p:txBody>
      </p:sp>
      <p:sp>
        <p:nvSpPr>
          <p:cNvPr id="67587" name="内容占位符 2"/>
          <p:cNvSpPr>
            <a:spLocks noGrp="1"/>
          </p:cNvSpPr>
          <p:nvPr>
            <p:ph idx="1"/>
          </p:nvPr>
        </p:nvSpPr>
        <p:spPr/>
        <p:txBody>
          <a:bodyPr/>
          <a:lstStyle/>
          <a:p>
            <a:r>
              <a:rPr lang="zh-CN" altLang="en-US" smtClean="0"/>
              <a:t>高度为</a:t>
            </a:r>
            <a:r>
              <a:rPr lang="en-US" altLang="zh-CN" smtClean="0"/>
              <a:t>h</a:t>
            </a:r>
            <a:r>
              <a:rPr lang="zh-CN" altLang="en-US" smtClean="0"/>
              <a:t>的</a:t>
            </a:r>
            <a:r>
              <a:rPr lang="en-US" altLang="zh-CN" smtClean="0"/>
              <a:t>AVL</a:t>
            </a:r>
            <a:r>
              <a:rPr lang="zh-CN" altLang="en-US" smtClean="0"/>
              <a:t>树最少有几个节点？</a:t>
            </a:r>
            <a:endParaRPr lang="en-US" altLang="zh-CN" smtClean="0"/>
          </a:p>
          <a:p>
            <a:endParaRPr lang="en-US" altLang="zh-CN" smtClean="0"/>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58FAB4-E240-4455-BD34-D34F1DD15485}" type="slidenum">
              <a:rPr lang="en-US" altLang="en-US">
                <a:solidFill>
                  <a:srgbClr val="4B4B4B"/>
                </a:solidFill>
              </a:rPr>
              <a:pPr eaLnBrk="1" hangingPunct="1"/>
              <a:t>45</a:t>
            </a:fld>
            <a:endParaRPr lang="en-US" altLang="en-US">
              <a:solidFill>
                <a:srgbClr val="4B4B4B"/>
              </a:solidFill>
            </a:endParaRPr>
          </a:p>
        </p:txBody>
      </p:sp>
      <p:graphicFrame>
        <p:nvGraphicFramePr>
          <p:cNvPr id="5" name="表格 4"/>
          <p:cNvGraphicFramePr>
            <a:graphicFrameLocks noGrp="1"/>
          </p:cNvGraphicFramePr>
          <p:nvPr/>
        </p:nvGraphicFramePr>
        <p:xfrm>
          <a:off x="446088" y="2890838"/>
          <a:ext cx="8280396" cy="1112838"/>
        </p:xfrm>
        <a:graphic>
          <a:graphicData uri="http://schemas.openxmlformats.org/drawingml/2006/table">
            <a:tbl>
              <a:tblPr bandRow="1">
                <a:tableStyleId>{5C22544A-7EE6-4342-B048-85BDC9FD1C3A}</a:tableStyleId>
              </a:tblPr>
              <a:tblGrid>
                <a:gridCol w="1080052">
                  <a:extLst>
                    <a:ext uri="{9D8B030D-6E8A-4147-A177-3AD203B41FA5}">
                      <a16:colId xmlns:a16="http://schemas.microsoft.com/office/drawing/2014/main" val="20000"/>
                    </a:ext>
                  </a:extLst>
                </a:gridCol>
                <a:gridCol w="900043">
                  <a:extLst>
                    <a:ext uri="{9D8B030D-6E8A-4147-A177-3AD203B41FA5}">
                      <a16:colId xmlns:a16="http://schemas.microsoft.com/office/drawing/2014/main" val="20001"/>
                    </a:ext>
                  </a:extLst>
                </a:gridCol>
                <a:gridCol w="900043">
                  <a:extLst>
                    <a:ext uri="{9D8B030D-6E8A-4147-A177-3AD203B41FA5}">
                      <a16:colId xmlns:a16="http://schemas.microsoft.com/office/drawing/2014/main" val="20002"/>
                    </a:ext>
                  </a:extLst>
                </a:gridCol>
                <a:gridCol w="900043">
                  <a:extLst>
                    <a:ext uri="{9D8B030D-6E8A-4147-A177-3AD203B41FA5}">
                      <a16:colId xmlns:a16="http://schemas.microsoft.com/office/drawing/2014/main" val="20003"/>
                    </a:ext>
                  </a:extLst>
                </a:gridCol>
                <a:gridCol w="900043">
                  <a:extLst>
                    <a:ext uri="{9D8B030D-6E8A-4147-A177-3AD203B41FA5}">
                      <a16:colId xmlns:a16="http://schemas.microsoft.com/office/drawing/2014/main" val="20004"/>
                    </a:ext>
                  </a:extLst>
                </a:gridCol>
                <a:gridCol w="900043">
                  <a:extLst>
                    <a:ext uri="{9D8B030D-6E8A-4147-A177-3AD203B41FA5}">
                      <a16:colId xmlns:a16="http://schemas.microsoft.com/office/drawing/2014/main" val="20005"/>
                    </a:ext>
                  </a:extLst>
                </a:gridCol>
                <a:gridCol w="900043">
                  <a:extLst>
                    <a:ext uri="{9D8B030D-6E8A-4147-A177-3AD203B41FA5}">
                      <a16:colId xmlns:a16="http://schemas.microsoft.com/office/drawing/2014/main" val="20006"/>
                    </a:ext>
                  </a:extLst>
                </a:gridCol>
                <a:gridCol w="900043">
                  <a:extLst>
                    <a:ext uri="{9D8B030D-6E8A-4147-A177-3AD203B41FA5}">
                      <a16:colId xmlns:a16="http://schemas.microsoft.com/office/drawing/2014/main" val="20007"/>
                    </a:ext>
                  </a:extLst>
                </a:gridCol>
                <a:gridCol w="900043">
                  <a:extLst>
                    <a:ext uri="{9D8B030D-6E8A-4147-A177-3AD203B41FA5}">
                      <a16:colId xmlns:a16="http://schemas.microsoft.com/office/drawing/2014/main" val="20008"/>
                    </a:ext>
                  </a:extLst>
                </a:gridCol>
              </a:tblGrid>
              <a:tr h="370946">
                <a:tc>
                  <a:txBody>
                    <a:bodyPr/>
                    <a:lstStyle/>
                    <a:p>
                      <a:pPr algn="ctr"/>
                      <a:r>
                        <a:rPr lang="en-US" altLang="zh-CN" sz="1800" i="1" dirty="0" smtClean="0"/>
                        <a:t>h</a:t>
                      </a:r>
                      <a:endParaRPr lang="zh-CN" altLang="en-US" sz="1800" i="1" dirty="0"/>
                    </a:p>
                  </a:txBody>
                  <a:tcPr marL="91444" marR="91444" marT="45733" marB="45733" anchor="ctr"/>
                </a:tc>
                <a:tc>
                  <a:txBody>
                    <a:bodyPr/>
                    <a:lstStyle/>
                    <a:p>
                      <a:pPr algn="ctr"/>
                      <a:r>
                        <a:rPr lang="en-US" altLang="zh-CN" sz="1800" dirty="0" smtClean="0"/>
                        <a:t>1</a:t>
                      </a:r>
                      <a:endParaRPr lang="zh-CN" altLang="en-US" sz="1800" dirty="0"/>
                    </a:p>
                  </a:txBody>
                  <a:tcPr marL="91444" marR="91444" marT="45733" marB="45733" anchor="ctr"/>
                </a:tc>
                <a:tc>
                  <a:txBody>
                    <a:bodyPr/>
                    <a:lstStyle/>
                    <a:p>
                      <a:pPr algn="ctr"/>
                      <a:r>
                        <a:rPr lang="en-US" altLang="zh-CN" sz="1800" dirty="0" smtClean="0"/>
                        <a:t>2</a:t>
                      </a:r>
                      <a:endParaRPr lang="zh-CN" altLang="en-US" sz="1800" dirty="0"/>
                    </a:p>
                  </a:txBody>
                  <a:tcPr marL="91444" marR="91444" marT="45733" marB="45733" anchor="ctr"/>
                </a:tc>
                <a:tc>
                  <a:txBody>
                    <a:bodyPr/>
                    <a:lstStyle/>
                    <a:p>
                      <a:pPr algn="ctr"/>
                      <a:r>
                        <a:rPr lang="en-US" altLang="zh-CN" sz="1800" dirty="0" smtClean="0"/>
                        <a:t>3</a:t>
                      </a:r>
                      <a:endParaRPr lang="zh-CN" altLang="en-US" sz="1800" dirty="0"/>
                    </a:p>
                  </a:txBody>
                  <a:tcPr marL="91444" marR="91444" marT="45733" marB="45733" anchor="ctr"/>
                </a:tc>
                <a:tc>
                  <a:txBody>
                    <a:bodyPr/>
                    <a:lstStyle/>
                    <a:p>
                      <a:pPr algn="ctr"/>
                      <a:r>
                        <a:rPr lang="en-US" altLang="zh-CN" sz="1800" dirty="0" smtClean="0"/>
                        <a:t>4</a:t>
                      </a:r>
                      <a:endParaRPr lang="zh-CN" altLang="en-US" sz="1800" dirty="0"/>
                    </a:p>
                  </a:txBody>
                  <a:tcPr marL="91444" marR="91444" marT="45733" marB="45733" anchor="ctr"/>
                </a:tc>
                <a:tc>
                  <a:txBody>
                    <a:bodyPr/>
                    <a:lstStyle/>
                    <a:p>
                      <a:pPr algn="ctr"/>
                      <a:r>
                        <a:rPr lang="en-US" altLang="zh-CN" sz="1800" dirty="0" smtClean="0"/>
                        <a:t>5</a:t>
                      </a:r>
                      <a:endParaRPr lang="zh-CN" altLang="en-US" sz="1800" dirty="0"/>
                    </a:p>
                  </a:txBody>
                  <a:tcPr marL="91444" marR="91444" marT="45733" marB="45733" anchor="ctr"/>
                </a:tc>
                <a:tc>
                  <a:txBody>
                    <a:bodyPr/>
                    <a:lstStyle/>
                    <a:p>
                      <a:pPr algn="ctr"/>
                      <a:r>
                        <a:rPr lang="en-US" altLang="zh-CN" sz="1800" dirty="0" smtClean="0"/>
                        <a:t>6</a:t>
                      </a:r>
                      <a:endParaRPr lang="zh-CN" altLang="en-US" sz="1800" dirty="0"/>
                    </a:p>
                  </a:txBody>
                  <a:tcPr marL="91444" marR="91444" marT="45733" marB="45733" anchor="ctr"/>
                </a:tc>
                <a:tc>
                  <a:txBody>
                    <a:bodyPr/>
                    <a:lstStyle/>
                    <a:p>
                      <a:pPr algn="ctr"/>
                      <a:r>
                        <a:rPr lang="en-US" altLang="zh-CN" sz="1800" dirty="0" smtClean="0"/>
                        <a:t>7</a:t>
                      </a:r>
                      <a:endParaRPr lang="zh-CN" altLang="en-US" sz="1800" dirty="0"/>
                    </a:p>
                  </a:txBody>
                  <a:tcPr marL="91444" marR="91444" marT="45733" marB="45733" anchor="ctr"/>
                </a:tc>
                <a:tc>
                  <a:txBody>
                    <a:bodyPr/>
                    <a:lstStyle/>
                    <a:p>
                      <a:pPr algn="ctr"/>
                      <a:r>
                        <a:rPr lang="en-US" altLang="zh-CN" sz="1800" dirty="0" smtClean="0"/>
                        <a:t>……</a:t>
                      </a:r>
                      <a:endParaRPr lang="zh-CN" altLang="en-US" sz="1800" dirty="0"/>
                    </a:p>
                  </a:txBody>
                  <a:tcPr marL="91444" marR="91444" marT="45733" marB="45733" anchor="ctr"/>
                </a:tc>
                <a:extLst>
                  <a:ext uri="{0D108BD9-81ED-4DB2-BD59-A6C34878D82A}">
                    <a16:rowId xmlns:a16="http://schemas.microsoft.com/office/drawing/2014/main" val="10000"/>
                  </a:ext>
                </a:extLst>
              </a:tr>
              <a:tr h="370946">
                <a:tc rowSpan="2">
                  <a:txBody>
                    <a:bodyPr/>
                    <a:lstStyle/>
                    <a:p>
                      <a:pPr algn="ctr"/>
                      <a:r>
                        <a:rPr lang="en-US" altLang="zh-CN" sz="1800" i="1" dirty="0" err="1" smtClean="0"/>
                        <a:t>MinNum</a:t>
                      </a:r>
                      <a:endParaRPr lang="zh-CN" altLang="en-US" sz="1800" i="1" dirty="0"/>
                    </a:p>
                  </a:txBody>
                  <a:tcPr marL="91444" marR="91444" marT="45733" marB="45733" anchor="ctr"/>
                </a:tc>
                <a:tc>
                  <a:txBody>
                    <a:bodyPr/>
                    <a:lstStyle/>
                    <a:p>
                      <a:pPr algn="ctr"/>
                      <a:r>
                        <a:rPr lang="en-US" altLang="zh-CN" sz="1400" b="1" dirty="0" smtClean="0"/>
                        <a:t>1</a:t>
                      </a:r>
                      <a:endParaRPr lang="zh-CN" altLang="en-US" sz="1400" b="1" dirty="0"/>
                    </a:p>
                  </a:txBody>
                  <a:tcPr marL="91444" marR="91444" marT="45733" marB="45733" anchor="ctr"/>
                </a:tc>
                <a:tc>
                  <a:txBody>
                    <a:bodyPr/>
                    <a:lstStyle/>
                    <a:p>
                      <a:pPr algn="ctr"/>
                      <a:r>
                        <a:rPr lang="en-US" altLang="zh-CN" sz="1400" b="1" dirty="0" smtClean="0"/>
                        <a:t>1+1</a:t>
                      </a:r>
                      <a:endParaRPr lang="zh-CN" altLang="en-US" sz="1400" b="1" dirty="0"/>
                    </a:p>
                  </a:txBody>
                  <a:tcPr marL="91444" marR="91444" marT="45733" marB="45733" anchor="ctr"/>
                </a:tc>
                <a:tc>
                  <a:txBody>
                    <a:bodyPr/>
                    <a:lstStyle/>
                    <a:p>
                      <a:pPr algn="ctr"/>
                      <a:r>
                        <a:rPr lang="en-US" altLang="zh-CN" sz="1400" b="1" dirty="0" smtClean="0"/>
                        <a:t>1+2+1</a:t>
                      </a:r>
                      <a:endParaRPr lang="zh-CN" altLang="en-US" sz="1400" b="1" dirty="0"/>
                    </a:p>
                  </a:txBody>
                  <a:tcPr marL="91444" marR="91444" marT="45733" marB="45733" anchor="ctr"/>
                </a:tc>
                <a:tc>
                  <a:txBody>
                    <a:bodyPr/>
                    <a:lstStyle/>
                    <a:p>
                      <a:pPr algn="ctr"/>
                      <a:r>
                        <a:rPr lang="en-US" altLang="zh-CN" sz="1400" b="1" dirty="0" smtClean="0"/>
                        <a:t>2+4+1</a:t>
                      </a:r>
                      <a:endParaRPr lang="zh-CN" altLang="en-US" sz="1400" b="1" dirty="0"/>
                    </a:p>
                  </a:txBody>
                  <a:tcPr marL="91444" marR="91444" marT="45733" marB="45733" anchor="ctr"/>
                </a:tc>
                <a:tc>
                  <a:txBody>
                    <a:bodyPr/>
                    <a:lstStyle/>
                    <a:p>
                      <a:pPr algn="ctr"/>
                      <a:r>
                        <a:rPr lang="en-US" altLang="zh-CN" sz="1400" b="1" dirty="0" smtClean="0"/>
                        <a:t>4+7+1</a:t>
                      </a:r>
                      <a:endParaRPr lang="zh-CN" altLang="en-US" sz="1400" b="1" dirty="0"/>
                    </a:p>
                  </a:txBody>
                  <a:tcPr marL="91444" marR="91444" marT="45733" marB="45733" anchor="ctr"/>
                </a:tc>
                <a:tc>
                  <a:txBody>
                    <a:bodyPr/>
                    <a:lstStyle/>
                    <a:p>
                      <a:pPr algn="ctr"/>
                      <a:r>
                        <a:rPr lang="en-US" altLang="zh-CN" sz="1400" b="1" dirty="0" smtClean="0"/>
                        <a:t>7+12+1</a:t>
                      </a:r>
                      <a:endParaRPr lang="zh-CN" altLang="en-US" sz="1400" b="1" dirty="0"/>
                    </a:p>
                  </a:txBody>
                  <a:tcPr marL="91444" marR="91444" marT="45733" marB="45733" anchor="ctr"/>
                </a:tc>
                <a:tc>
                  <a:txBody>
                    <a:bodyPr/>
                    <a:lstStyle/>
                    <a:p>
                      <a:pPr algn="ctr"/>
                      <a:r>
                        <a:rPr lang="en-US" altLang="zh-CN" sz="1400" b="1" dirty="0" smtClean="0"/>
                        <a:t>12+20+1</a:t>
                      </a:r>
                      <a:endParaRPr lang="zh-CN" altLang="en-US" sz="1400" b="1" dirty="0"/>
                    </a:p>
                  </a:txBody>
                  <a:tcPr marL="91444" marR="91444" marT="45733" marB="45733" anchor="ctr"/>
                </a:tc>
                <a:tc>
                  <a:txBody>
                    <a:bodyPr/>
                    <a:lstStyle/>
                    <a:p>
                      <a:pPr algn="ctr"/>
                      <a:r>
                        <a:rPr lang="en-US" altLang="zh-CN" sz="1800" b="0" dirty="0" smtClean="0"/>
                        <a:t>……</a:t>
                      </a:r>
                      <a:endParaRPr lang="zh-CN" altLang="en-US" sz="1800" b="0" dirty="0"/>
                    </a:p>
                  </a:txBody>
                  <a:tcPr marL="91444" marR="91444" marT="45733" marB="45733" anchor="ctr"/>
                </a:tc>
                <a:extLst>
                  <a:ext uri="{0D108BD9-81ED-4DB2-BD59-A6C34878D82A}">
                    <a16:rowId xmlns:a16="http://schemas.microsoft.com/office/drawing/2014/main" val="10001"/>
                  </a:ext>
                </a:extLst>
              </a:tr>
              <a:tr h="370946">
                <a:tc vMerge="1">
                  <a:txBody>
                    <a:bodyPr/>
                    <a:lstStyle/>
                    <a:p>
                      <a:pPr algn="ctr"/>
                      <a:endParaRPr lang="zh-CN" altLang="en-US" dirty="0"/>
                    </a:p>
                  </a:txBody>
                  <a:tcPr anchor="ctr"/>
                </a:tc>
                <a:tc>
                  <a:txBody>
                    <a:bodyPr/>
                    <a:lstStyle/>
                    <a:p>
                      <a:pPr algn="ctr"/>
                      <a:r>
                        <a:rPr lang="en-US" altLang="zh-CN" sz="1800" dirty="0" smtClean="0">
                          <a:solidFill>
                            <a:srgbClr val="FF0000"/>
                          </a:solidFill>
                        </a:rPr>
                        <a:t>1</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2</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4</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7</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12</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20</a:t>
                      </a:r>
                      <a:endParaRPr lang="zh-CN" altLang="en-US" sz="1800" dirty="0">
                        <a:solidFill>
                          <a:srgbClr val="FF0000"/>
                        </a:solidFill>
                      </a:endParaRPr>
                    </a:p>
                  </a:txBody>
                  <a:tcPr marL="91444" marR="91444" marT="45733" marB="45733" anchor="ctr"/>
                </a:tc>
                <a:tc>
                  <a:txBody>
                    <a:bodyPr/>
                    <a:lstStyle/>
                    <a:p>
                      <a:pPr algn="ctr"/>
                      <a:r>
                        <a:rPr lang="en-US" altLang="zh-CN" sz="1800" dirty="0" smtClean="0">
                          <a:solidFill>
                            <a:srgbClr val="FF0000"/>
                          </a:solidFill>
                        </a:rPr>
                        <a:t>33</a:t>
                      </a:r>
                      <a:endParaRPr lang="zh-CN" altLang="en-US" sz="1800" dirty="0">
                        <a:solidFill>
                          <a:srgbClr val="FF0000"/>
                        </a:solidFill>
                      </a:endParaRPr>
                    </a:p>
                  </a:txBody>
                  <a:tcPr marL="91444" marR="91444" marT="45733" marB="45733" anchor="ctr"/>
                </a:tc>
                <a:tc>
                  <a:txBody>
                    <a:bodyPr/>
                    <a:lstStyle/>
                    <a:p>
                      <a:pPr algn="ctr"/>
                      <a:r>
                        <a:rPr lang="en-US" altLang="zh-CN" sz="1800" dirty="0" smtClean="0"/>
                        <a:t>……</a:t>
                      </a:r>
                      <a:endParaRPr lang="zh-CN" altLang="en-US" sz="1800" dirty="0"/>
                    </a:p>
                  </a:txBody>
                  <a:tcPr marL="91444" marR="91444" marT="45733" marB="45733"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481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mtClean="0"/>
              <a:t>AVL</a:t>
            </a:r>
            <a:r>
              <a:rPr lang="zh-CN" altLang="en-US" smtClean="0"/>
              <a:t>树的描述</a:t>
            </a:r>
          </a:p>
        </p:txBody>
      </p:sp>
      <p:sp>
        <p:nvSpPr>
          <p:cNvPr id="68611" name="Rectangle 3"/>
          <p:cNvSpPr>
            <a:spLocks noGrp="1" noChangeArrowheads="1"/>
          </p:cNvSpPr>
          <p:nvPr>
            <p:ph idx="1"/>
          </p:nvPr>
        </p:nvSpPr>
        <p:spPr/>
        <p:txBody>
          <a:bodyPr/>
          <a:lstStyle/>
          <a:p>
            <a:r>
              <a:rPr lang="zh-CN" altLang="en-US" smtClean="0"/>
              <a:t>与</a:t>
            </a:r>
            <a:r>
              <a:rPr lang="en-US" altLang="zh-CN" smtClean="0"/>
              <a:t>BSTree</a:t>
            </a:r>
            <a:r>
              <a:rPr lang="zh-CN" altLang="en-US" smtClean="0"/>
              <a:t>类相似，增加平衡因子域</a:t>
            </a:r>
            <a:r>
              <a:rPr lang="en-US" altLang="zh-CN" smtClean="0"/>
              <a:t>bf</a:t>
            </a:r>
          </a:p>
          <a:p>
            <a:pPr lvl="1"/>
            <a:r>
              <a:rPr lang="zh-CN" altLang="en-US" smtClean="0"/>
              <a:t>左子树的高度</a:t>
            </a:r>
            <a:r>
              <a:rPr lang="en-US" altLang="zh-CN" smtClean="0"/>
              <a:t>-</a:t>
            </a:r>
            <a:r>
              <a:rPr lang="zh-CN" altLang="en-US" smtClean="0"/>
              <a:t>右子树的高度</a:t>
            </a:r>
          </a:p>
        </p:txBody>
      </p:sp>
      <p:sp>
        <p:nvSpPr>
          <p:cNvPr id="6861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6A85391-3288-4054-AA2C-A5C27825BF1F}" type="slidenum">
              <a:rPr lang="en-US" altLang="en-US">
                <a:solidFill>
                  <a:srgbClr val="4B4B4B"/>
                </a:solidFill>
              </a:rPr>
              <a:pPr eaLnBrk="1" hangingPunct="1"/>
              <a:t>46</a:t>
            </a:fld>
            <a:endParaRPr lang="en-US" altLang="en-US">
              <a:solidFill>
                <a:srgbClr val="4B4B4B"/>
              </a:solidFill>
            </a:endParaRPr>
          </a:p>
        </p:txBody>
      </p:sp>
      <p:pic>
        <p:nvPicPr>
          <p:cNvPr id="68612" name="Picture 4" descr="avl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78" y="3048001"/>
            <a:ext cx="8574723" cy="227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6337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t>请写出下述各节点的平衡因子</a:t>
            </a:r>
          </a:p>
        </p:txBody>
      </p:sp>
      <p:sp>
        <p:nvSpPr>
          <p:cNvPr id="2" name="内容占位符 1"/>
          <p:cNvSpPr>
            <a:spLocks noGrp="1"/>
          </p:cNvSpPr>
          <p:nvPr>
            <p:ph idx="1"/>
          </p:nvPr>
        </p:nvSpPr>
        <p:spPr/>
        <p:txBody>
          <a:bodyPr/>
          <a:lstStyle/>
          <a:p>
            <a:endParaRPr lang="zh-CN" altLang="en-US"/>
          </a:p>
        </p:txBody>
      </p:sp>
      <p:sp>
        <p:nvSpPr>
          <p:cNvPr id="6963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191E5A-8993-41A9-A4FB-FA866A0C8E1B}" type="slidenum">
              <a:rPr lang="en-US" altLang="en-US">
                <a:solidFill>
                  <a:srgbClr val="4B4B4B"/>
                </a:solidFill>
              </a:rPr>
              <a:pPr eaLnBrk="1" hangingPunct="1"/>
              <a:t>47</a:t>
            </a:fld>
            <a:endParaRPr lang="en-US" altLang="en-US">
              <a:solidFill>
                <a:srgbClr val="4B4B4B"/>
              </a:solidFill>
            </a:endParaRPr>
          </a:p>
        </p:txBody>
      </p:sp>
      <p:pic>
        <p:nvPicPr>
          <p:cNvPr id="69635" name="Picture 4" descr="b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4" y="1580357"/>
            <a:ext cx="83423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bst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8" y="3894535"/>
            <a:ext cx="6888163"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p:cNvSpPr/>
          <p:nvPr/>
        </p:nvSpPr>
        <p:spPr>
          <a:xfrm>
            <a:off x="3879988" y="5308618"/>
            <a:ext cx="534580" cy="56159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rPr>
              <a:t>80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6539105" y="5295033"/>
            <a:ext cx="562960" cy="56159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altLang="zh-CN" sz="2400" dirty="0" smtClean="0">
                <a:ln w="0"/>
                <a:solidFill>
                  <a:schemeClr val="tx1"/>
                </a:solidFill>
                <a:effectLst>
                  <a:outerShdw blurRad="38100" dist="19050" dir="2700000" algn="tl" rotWithShape="0">
                    <a:schemeClr val="dk1">
                      <a:alpha val="40000"/>
                    </a:schemeClr>
                  </a:outerShdw>
                </a:effectLst>
              </a:rPr>
              <a:t>35</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21764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AVL</a:t>
            </a:r>
            <a:r>
              <a:rPr lang="zh-CN" altLang="en-US" smtClean="0"/>
              <a:t>搜索</a:t>
            </a:r>
          </a:p>
        </p:txBody>
      </p:sp>
      <p:sp>
        <p:nvSpPr>
          <p:cNvPr id="70659" name="内容占位符 2"/>
          <p:cNvSpPr>
            <a:spLocks noGrp="1"/>
          </p:cNvSpPr>
          <p:nvPr>
            <p:ph idx="1"/>
          </p:nvPr>
        </p:nvSpPr>
        <p:spPr/>
        <p:txBody>
          <a:bodyPr/>
          <a:lstStyle/>
          <a:p>
            <a:r>
              <a:rPr lang="zh-CN" altLang="en-US" smtClean="0"/>
              <a:t>与一般的二叉搜索树一致</a:t>
            </a:r>
            <a:endParaRPr lang="en-US" altLang="zh-CN" smtClean="0"/>
          </a:p>
          <a:p>
            <a:pPr lvl="1"/>
            <a:r>
              <a:rPr lang="zh-CN" altLang="en-US" smtClean="0"/>
              <a:t>从根节点开始将</a:t>
            </a:r>
            <a:r>
              <a:rPr lang="en-US" altLang="zh-CN" smtClean="0"/>
              <a:t>key</a:t>
            </a:r>
            <a:r>
              <a:rPr lang="zh-CN" altLang="en-US" smtClean="0"/>
              <a:t>与节点值比较</a:t>
            </a:r>
            <a:endParaRPr lang="en-US" altLang="zh-CN" smtClean="0"/>
          </a:p>
          <a:p>
            <a:pPr lvl="1"/>
            <a:r>
              <a:rPr lang="zh-CN" altLang="en-US" smtClean="0"/>
              <a:t>如果</a:t>
            </a:r>
            <a:r>
              <a:rPr lang="en-US" altLang="zh-CN" smtClean="0"/>
              <a:t>key</a:t>
            </a:r>
            <a:r>
              <a:rPr lang="zh-CN" altLang="en-US" smtClean="0"/>
              <a:t>小于节点值，进入左子树；</a:t>
            </a:r>
            <a:endParaRPr lang="en-US" altLang="zh-CN" smtClean="0"/>
          </a:p>
          <a:p>
            <a:pPr lvl="1"/>
            <a:r>
              <a:rPr lang="zh-CN" altLang="en-US" smtClean="0"/>
              <a:t>如果</a:t>
            </a:r>
            <a:r>
              <a:rPr lang="en-US" altLang="zh-CN" smtClean="0"/>
              <a:t>key</a:t>
            </a:r>
            <a:r>
              <a:rPr lang="zh-CN" altLang="en-US" smtClean="0"/>
              <a:t>大于节点值，进入右子树；</a:t>
            </a:r>
            <a:endParaRPr lang="en-US" altLang="zh-CN" smtClean="0"/>
          </a:p>
          <a:p>
            <a:pPr lvl="1"/>
            <a:r>
              <a:rPr lang="zh-CN" altLang="en-US" smtClean="0"/>
              <a:t>直到找到或子树为空停止。</a:t>
            </a:r>
            <a:endParaRPr lang="en-US" altLang="zh-CN" smtClean="0"/>
          </a:p>
          <a:p>
            <a:endParaRPr lang="zh-CN" altLang="en-US" smtClean="0"/>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B7D779-55BD-4103-AA35-011CE1CFD23B}" type="slidenum">
              <a:rPr lang="en-US" altLang="en-US">
                <a:solidFill>
                  <a:srgbClr val="4B4B4B"/>
                </a:solidFill>
              </a:rPr>
              <a:pPr eaLnBrk="1" hangingPunct="1"/>
              <a:t>48</a:t>
            </a:fld>
            <a:endParaRPr lang="en-US" altLang="en-US">
              <a:solidFill>
                <a:srgbClr val="4B4B4B"/>
              </a:solidFill>
            </a:endParaRPr>
          </a:p>
        </p:txBody>
      </p:sp>
    </p:spTree>
    <p:extLst>
      <p:ext uri="{BB962C8B-B14F-4D97-AF65-F5344CB8AC3E}">
        <p14:creationId xmlns:p14="http://schemas.microsoft.com/office/powerpoint/2010/main" val="18447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mtClean="0"/>
              <a:t>AVL</a:t>
            </a:r>
            <a:r>
              <a:rPr lang="zh-CN" altLang="en-US" smtClean="0"/>
              <a:t>插入</a:t>
            </a:r>
          </a:p>
        </p:txBody>
      </p:sp>
      <p:sp>
        <p:nvSpPr>
          <p:cNvPr id="71683" name="Rectangle 3"/>
          <p:cNvSpPr>
            <a:spLocks noGrp="1" noChangeArrowheads="1"/>
          </p:cNvSpPr>
          <p:nvPr>
            <p:ph idx="1"/>
          </p:nvPr>
        </p:nvSpPr>
        <p:spPr/>
        <p:txBody>
          <a:bodyPr/>
          <a:lstStyle/>
          <a:p>
            <a:r>
              <a:rPr lang="zh-CN" altLang="en-US" smtClean="0"/>
              <a:t>首先利用二叉搜索树的插入算法</a:t>
            </a:r>
          </a:p>
          <a:p>
            <a:r>
              <a:rPr lang="zh-CN" altLang="en-US" smtClean="0"/>
              <a:t>可能出现不平衡的情况</a:t>
            </a:r>
            <a:r>
              <a:rPr lang="zh-CN" altLang="en-US" smtClean="0">
                <a:sym typeface="Wingdings" panose="05000000000000000000" pitchFamily="2" charset="2"/>
              </a:rPr>
              <a:t></a:t>
            </a:r>
            <a:r>
              <a:rPr lang="zh-CN" altLang="en-US" smtClean="0"/>
              <a:t>调整结构</a:t>
            </a:r>
          </a:p>
        </p:txBody>
      </p:sp>
      <p:sp>
        <p:nvSpPr>
          <p:cNvPr id="716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D28CB6-38F3-4FB1-9034-693CA2A44FA2}" type="slidenum">
              <a:rPr lang="en-US" altLang="en-US">
                <a:solidFill>
                  <a:srgbClr val="4B4B4B"/>
                </a:solidFill>
              </a:rPr>
              <a:pPr eaLnBrk="1" hangingPunct="1"/>
              <a:t>49</a:t>
            </a:fld>
            <a:endParaRPr lang="en-US" altLang="en-US">
              <a:solidFill>
                <a:srgbClr val="4B4B4B"/>
              </a:solidFill>
            </a:endParaRPr>
          </a:p>
        </p:txBody>
      </p:sp>
      <p:pic>
        <p:nvPicPr>
          <p:cNvPr id="71684" name="Picture 4" descr="avli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39268"/>
            <a:ext cx="88392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 Box 5"/>
          <p:cNvSpPr txBox="1">
            <a:spLocks noChangeArrowheads="1"/>
          </p:cNvSpPr>
          <p:nvPr/>
        </p:nvSpPr>
        <p:spPr bwMode="ltGray">
          <a:xfrm>
            <a:off x="3162300" y="3431383"/>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dirty="0">
                <a:solidFill>
                  <a:srgbClr val="FF0000"/>
                </a:solidFill>
              </a:rPr>
              <a:t>插入</a:t>
            </a:r>
            <a:r>
              <a:rPr lang="en-US" altLang="zh-CN" dirty="0">
                <a:solidFill>
                  <a:srgbClr val="FF0000"/>
                </a:solidFill>
              </a:rPr>
              <a:t>32</a:t>
            </a:r>
            <a:r>
              <a:rPr lang="zh-CN" altLang="en-US" dirty="0">
                <a:solidFill>
                  <a:srgbClr val="FF0000"/>
                </a:solidFill>
              </a:rPr>
              <a:t>后的调整</a:t>
            </a:r>
          </a:p>
        </p:txBody>
      </p:sp>
      <p:sp>
        <p:nvSpPr>
          <p:cNvPr id="71686" name="Line 6"/>
          <p:cNvSpPr>
            <a:spLocks noChangeShapeType="1"/>
          </p:cNvSpPr>
          <p:nvPr/>
        </p:nvSpPr>
        <p:spPr bwMode="ltGray">
          <a:xfrm>
            <a:off x="3352800" y="3276600"/>
            <a:ext cx="2133600" cy="158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283210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mtClean="0"/>
              <a:t>另一种定义</a:t>
            </a:r>
          </a:p>
        </p:txBody>
      </p:sp>
      <p:sp>
        <p:nvSpPr>
          <p:cNvPr id="26627" name="Rectangle 3"/>
          <p:cNvSpPr>
            <a:spLocks noGrp="1" noChangeArrowheads="1"/>
          </p:cNvSpPr>
          <p:nvPr>
            <p:ph idx="1"/>
          </p:nvPr>
        </p:nvSpPr>
        <p:spPr/>
        <p:txBody>
          <a:bodyPr/>
          <a:lstStyle/>
          <a:p>
            <a:pPr marL="609600" indent="-609600"/>
            <a:r>
              <a:rPr lang="zh-CN" altLang="en-US" smtClean="0"/>
              <a:t>目标：高效的有序输出</a:t>
            </a:r>
          </a:p>
          <a:p>
            <a:pPr marL="609600" indent="-609600"/>
            <a:r>
              <a:rPr lang="zh-CN" altLang="en-US" smtClean="0"/>
              <a:t>一棵二叉树，如果其</a:t>
            </a:r>
            <a:r>
              <a:rPr lang="zh-CN" altLang="en-US" smtClean="0">
                <a:solidFill>
                  <a:schemeClr val="accent2"/>
                </a:solidFill>
              </a:rPr>
              <a:t>中序遍历</a:t>
            </a:r>
            <a:r>
              <a:rPr lang="zh-CN" altLang="en-US" smtClean="0"/>
              <a:t>的结果，得到的是关键值按</a:t>
            </a:r>
            <a:r>
              <a:rPr lang="zh-CN" altLang="en-US" smtClean="0">
                <a:solidFill>
                  <a:schemeClr val="accent2"/>
                </a:solidFill>
              </a:rPr>
              <a:t>升序</a:t>
            </a:r>
            <a:r>
              <a:rPr lang="zh-CN" altLang="en-US" smtClean="0"/>
              <a:t>排列的列表，则它是二叉搜索树</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7C76F9-BE70-4383-ADB5-E6D5C4B20AF5}" type="slidenum">
              <a:rPr lang="en-US" altLang="en-US">
                <a:solidFill>
                  <a:srgbClr val="4B4B4B"/>
                </a:solidFill>
              </a:rPr>
              <a:pPr eaLnBrk="1" hangingPunct="1"/>
              <a:t>5</a:t>
            </a:fld>
            <a:endParaRPr lang="en-US" altLang="en-US">
              <a:solidFill>
                <a:srgbClr val="4B4B4B"/>
              </a:solidFill>
            </a:endParaRPr>
          </a:p>
        </p:txBody>
      </p:sp>
    </p:spTree>
    <p:extLst>
      <p:ext uri="{BB962C8B-B14F-4D97-AF65-F5344CB8AC3E}">
        <p14:creationId xmlns:p14="http://schemas.microsoft.com/office/powerpoint/2010/main" val="33056081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插入导致的不平衡树的特性</a:t>
            </a:r>
          </a:p>
        </p:txBody>
      </p:sp>
      <p:sp>
        <p:nvSpPr>
          <p:cNvPr id="72707" name="Rectangle 3"/>
          <p:cNvSpPr>
            <a:spLocks noGrp="1" noChangeArrowheads="1"/>
          </p:cNvSpPr>
          <p:nvPr>
            <p:ph idx="1"/>
          </p:nvPr>
        </p:nvSpPr>
        <p:spPr/>
        <p:txBody>
          <a:bodyPr/>
          <a:lstStyle/>
          <a:p>
            <a:pPr marL="533400" indent="-533400">
              <a:buFont typeface="Wingdings" panose="05000000000000000000" pitchFamily="2" charset="2"/>
              <a:buAutoNum type="arabicParenR"/>
            </a:pPr>
            <a:r>
              <a:rPr lang="zh-CN" altLang="en-US" dirty="0" smtClean="0"/>
              <a:t>不平衡树中的平衡因子的值限于</a:t>
            </a:r>
            <a:r>
              <a:rPr lang="en-US" altLang="zh-CN" dirty="0" smtClean="0"/>
              <a:t>-2</a:t>
            </a:r>
            <a:r>
              <a:rPr lang="zh-CN" altLang="en-US" dirty="0" smtClean="0"/>
              <a:t>，</a:t>
            </a:r>
            <a:r>
              <a:rPr lang="en-US" altLang="zh-CN" dirty="0" smtClean="0"/>
              <a:t>-1</a:t>
            </a:r>
            <a:r>
              <a:rPr lang="zh-CN" altLang="en-US" dirty="0" smtClean="0"/>
              <a:t>，</a:t>
            </a:r>
            <a:r>
              <a:rPr lang="en-US" altLang="zh-CN" dirty="0" smtClean="0"/>
              <a:t>0</a:t>
            </a:r>
            <a:r>
              <a:rPr lang="zh-CN" altLang="en-US" dirty="0" smtClean="0"/>
              <a:t>，</a:t>
            </a:r>
            <a:r>
              <a:rPr lang="en-US" altLang="zh-CN" dirty="0" smtClean="0"/>
              <a:t>1</a:t>
            </a:r>
            <a:r>
              <a:rPr lang="zh-CN" altLang="en-US" dirty="0" smtClean="0"/>
              <a:t>和</a:t>
            </a:r>
            <a:r>
              <a:rPr lang="en-US" altLang="zh-CN" dirty="0" smtClean="0"/>
              <a:t>2</a:t>
            </a:r>
          </a:p>
          <a:p>
            <a:pPr marL="533400" indent="-533400">
              <a:buFont typeface="Wingdings" panose="05000000000000000000" pitchFamily="2" charset="2"/>
              <a:buAutoNum type="arabicParenR"/>
            </a:pPr>
            <a:r>
              <a:rPr lang="zh-CN" altLang="en-US" dirty="0" smtClean="0"/>
              <a:t>平衡因子值为</a:t>
            </a:r>
            <a:r>
              <a:rPr lang="en-US" altLang="zh-CN" dirty="0" smtClean="0"/>
              <a:t>2</a:t>
            </a:r>
            <a:r>
              <a:rPr lang="zh-CN" altLang="en-US" dirty="0" smtClean="0"/>
              <a:t>的节点，在插入前其平衡因子为</a:t>
            </a:r>
            <a:r>
              <a:rPr lang="en-US" altLang="zh-CN" dirty="0" smtClean="0"/>
              <a:t>1</a:t>
            </a:r>
            <a:r>
              <a:rPr lang="zh-CN" altLang="en-US" dirty="0" smtClean="0"/>
              <a:t>；类似的，平衡因子值为</a:t>
            </a:r>
            <a:r>
              <a:rPr lang="en-US" altLang="zh-CN" dirty="0" smtClean="0"/>
              <a:t>-2</a:t>
            </a:r>
            <a:r>
              <a:rPr lang="zh-CN" altLang="en-US" dirty="0" smtClean="0"/>
              <a:t>的，插入前为</a:t>
            </a:r>
            <a:r>
              <a:rPr lang="en-US" altLang="zh-CN" dirty="0" smtClean="0"/>
              <a:t>-1</a:t>
            </a:r>
          </a:p>
          <a:p>
            <a:pPr marL="609600" indent="-609600">
              <a:buFont typeface="Wingdings" panose="05000000000000000000" pitchFamily="2" charset="2"/>
              <a:buAutoNum type="arabicParenR" startAt="3"/>
            </a:pPr>
            <a:r>
              <a:rPr lang="zh-CN" altLang="en-US" dirty="0"/>
              <a:t>只有从根到新插入节点路径上的节点，其平衡因子才会在插入操作后发生改变</a:t>
            </a:r>
          </a:p>
          <a:p>
            <a:pPr marL="609600" indent="-609600">
              <a:buFont typeface="Wingdings" panose="05000000000000000000" pitchFamily="2" charset="2"/>
              <a:buAutoNum type="arabicParenR" startAt="3"/>
            </a:pPr>
            <a:r>
              <a:rPr lang="zh-CN" altLang="en-US" dirty="0"/>
              <a:t>假设</a:t>
            </a:r>
            <a:r>
              <a:rPr lang="en-US" altLang="zh-CN" i="1" dirty="0">
                <a:solidFill>
                  <a:srgbClr val="FF0000"/>
                </a:solidFill>
              </a:rPr>
              <a:t>A</a:t>
            </a:r>
            <a:r>
              <a:rPr lang="zh-CN" altLang="en-US" dirty="0"/>
              <a:t>是离新插入节点最近的，平衡因子为</a:t>
            </a:r>
            <a:r>
              <a:rPr lang="en-US" altLang="zh-CN" dirty="0"/>
              <a:t>-2</a:t>
            </a:r>
            <a:r>
              <a:rPr lang="zh-CN" altLang="en-US" dirty="0"/>
              <a:t>或</a:t>
            </a:r>
            <a:r>
              <a:rPr lang="en-US" altLang="zh-CN" dirty="0"/>
              <a:t>2</a:t>
            </a:r>
            <a:r>
              <a:rPr lang="zh-CN" altLang="en-US" dirty="0"/>
              <a:t>的祖先节点，则在插入前，从</a:t>
            </a:r>
            <a:r>
              <a:rPr lang="en-US" altLang="zh-CN" i="1" dirty="0"/>
              <a:t>A</a:t>
            </a:r>
            <a:r>
              <a:rPr lang="zh-CN" altLang="en-US" dirty="0"/>
              <a:t>到新插入节点的路径上，所有节点的平衡因子都是</a:t>
            </a:r>
            <a:r>
              <a:rPr lang="en-US" altLang="zh-CN" dirty="0"/>
              <a:t>0</a:t>
            </a:r>
          </a:p>
          <a:p>
            <a:pPr marL="0" indent="0">
              <a:buNone/>
            </a:pPr>
            <a:endParaRPr lang="en-US" altLang="zh-CN" dirty="0" smtClean="0"/>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7148B7-FBBA-44D5-9372-C6E8CE08057C}" type="slidenum">
              <a:rPr lang="en-US" altLang="en-US">
                <a:solidFill>
                  <a:srgbClr val="4B4B4B"/>
                </a:solidFill>
              </a:rPr>
              <a:pPr eaLnBrk="1" hangingPunct="1"/>
              <a:t>50</a:t>
            </a:fld>
            <a:endParaRPr lang="en-US" altLang="en-US">
              <a:solidFill>
                <a:srgbClr val="4B4B4B"/>
              </a:solidFill>
            </a:endParaRPr>
          </a:p>
        </p:txBody>
      </p:sp>
    </p:spTree>
    <p:extLst>
      <p:ext uri="{BB962C8B-B14F-4D97-AF65-F5344CB8AC3E}">
        <p14:creationId xmlns:p14="http://schemas.microsoft.com/office/powerpoint/2010/main" val="40720231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寻找“</a:t>
            </a:r>
            <a:r>
              <a:rPr lang="en-US" altLang="zh-CN" smtClean="0"/>
              <a:t>A”</a:t>
            </a:r>
            <a:r>
              <a:rPr lang="zh-CN" altLang="en-US" smtClean="0"/>
              <a:t>－寻找“</a:t>
            </a:r>
            <a:r>
              <a:rPr lang="en-US" altLang="zh-CN" smtClean="0"/>
              <a:t>X”</a:t>
            </a:r>
          </a:p>
        </p:txBody>
      </p:sp>
      <p:sp>
        <p:nvSpPr>
          <p:cNvPr id="74755" name="Rectangle 3"/>
          <p:cNvSpPr>
            <a:spLocks noGrp="1" noChangeArrowheads="1"/>
          </p:cNvSpPr>
          <p:nvPr>
            <p:ph idx="1"/>
          </p:nvPr>
        </p:nvSpPr>
        <p:spPr/>
        <p:txBody>
          <a:bodyPr/>
          <a:lstStyle/>
          <a:p>
            <a:r>
              <a:rPr lang="zh-CN" altLang="en-US" dirty="0" smtClean="0"/>
              <a:t>插入操作前，</a:t>
            </a:r>
            <a:r>
              <a:rPr lang="en-US" altLang="zh-CN" dirty="0" smtClean="0"/>
              <a:t>bf(A)</a:t>
            </a:r>
            <a:r>
              <a:rPr lang="zh-CN" altLang="en-US" dirty="0" smtClean="0"/>
              <a:t>必然为</a:t>
            </a:r>
            <a:r>
              <a:rPr lang="en-US" altLang="zh-CN" dirty="0" smtClean="0"/>
              <a:t>1</a:t>
            </a:r>
            <a:r>
              <a:rPr lang="zh-CN" altLang="en-US" dirty="0" smtClean="0"/>
              <a:t>或</a:t>
            </a:r>
            <a:r>
              <a:rPr lang="en-US" altLang="zh-CN" dirty="0" smtClean="0"/>
              <a:t>-1</a:t>
            </a:r>
          </a:p>
          <a:p>
            <a:r>
              <a:rPr lang="en-US" altLang="zh-CN" dirty="0" smtClean="0"/>
              <a:t>X——</a:t>
            </a:r>
            <a:r>
              <a:rPr lang="zh-CN" altLang="en-US" dirty="0" smtClean="0"/>
              <a:t>这样的节点中的“最后”一个</a:t>
            </a:r>
          </a:p>
          <a:p>
            <a:r>
              <a:rPr lang="en-US" altLang="zh-CN" dirty="0" smtClean="0"/>
              <a:t>32</a:t>
            </a:r>
            <a:r>
              <a:rPr lang="zh-CN" altLang="en-US" dirty="0" smtClean="0"/>
              <a:t>插入右图，</a:t>
            </a:r>
            <a:r>
              <a:rPr lang="en-US" altLang="zh-CN" dirty="0" smtClean="0"/>
              <a:t>X——40</a:t>
            </a:r>
          </a:p>
        </p:txBody>
      </p:sp>
      <p:sp>
        <p:nvSpPr>
          <p:cNvPr id="7475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A6BC7C-A9B5-4538-A7EC-B1EE64853D78}" type="slidenum">
              <a:rPr lang="en-US" altLang="en-US">
                <a:solidFill>
                  <a:srgbClr val="4B4B4B"/>
                </a:solidFill>
              </a:rPr>
              <a:pPr eaLnBrk="1" hangingPunct="1"/>
              <a:t>51</a:t>
            </a:fld>
            <a:endParaRPr lang="en-US" altLang="en-US">
              <a:solidFill>
                <a:srgbClr val="4B4B4B"/>
              </a:solidFill>
            </a:endParaRPr>
          </a:p>
        </p:txBody>
      </p:sp>
      <p:pic>
        <p:nvPicPr>
          <p:cNvPr id="74756" name="Picture 5" descr="avl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3782191"/>
            <a:ext cx="77485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726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寻找“</a:t>
            </a:r>
            <a:r>
              <a:rPr lang="en-US" altLang="zh-CN" smtClean="0"/>
              <a:t>A” </a:t>
            </a:r>
            <a:r>
              <a:rPr lang="zh-CN" altLang="en-US" smtClean="0"/>
              <a:t>－寻找“</a:t>
            </a:r>
            <a:r>
              <a:rPr lang="en-US" altLang="zh-CN" smtClean="0"/>
              <a:t>X”</a:t>
            </a:r>
          </a:p>
        </p:txBody>
      </p:sp>
      <p:sp>
        <p:nvSpPr>
          <p:cNvPr id="75779" name="Rectangle 3"/>
          <p:cNvSpPr>
            <a:spLocks noGrp="1" noChangeArrowheads="1"/>
          </p:cNvSpPr>
          <p:nvPr>
            <p:ph idx="1"/>
          </p:nvPr>
        </p:nvSpPr>
        <p:spPr/>
        <p:txBody>
          <a:bodyPr/>
          <a:lstStyle/>
          <a:p>
            <a:r>
              <a:rPr lang="en-US" altLang="zh-CN" dirty="0" smtClean="0"/>
              <a:t>22</a:t>
            </a:r>
            <a:r>
              <a:rPr lang="zh-CN" altLang="en-US" dirty="0" smtClean="0"/>
              <a:t>、</a:t>
            </a:r>
            <a:r>
              <a:rPr lang="en-US" altLang="zh-CN" dirty="0" smtClean="0"/>
              <a:t>28</a:t>
            </a:r>
            <a:r>
              <a:rPr lang="zh-CN" altLang="en-US" dirty="0" smtClean="0"/>
              <a:t>、</a:t>
            </a:r>
            <a:r>
              <a:rPr lang="en-US" altLang="zh-CN" dirty="0" smtClean="0"/>
              <a:t>50</a:t>
            </a:r>
            <a:r>
              <a:rPr lang="zh-CN" altLang="en-US" dirty="0" smtClean="0"/>
              <a:t>插入左图，</a:t>
            </a:r>
            <a:r>
              <a:rPr lang="en-US" altLang="zh-CN" dirty="0" smtClean="0"/>
              <a:t>X——25</a:t>
            </a:r>
          </a:p>
          <a:p>
            <a:r>
              <a:rPr lang="en-US" altLang="zh-CN" dirty="0" smtClean="0"/>
              <a:t>10</a:t>
            </a:r>
            <a:r>
              <a:rPr lang="zh-CN" altLang="en-US" dirty="0" smtClean="0"/>
              <a:t>、</a:t>
            </a:r>
            <a:r>
              <a:rPr lang="en-US" altLang="zh-CN" dirty="0" smtClean="0"/>
              <a:t>14</a:t>
            </a:r>
            <a:r>
              <a:rPr lang="zh-CN" altLang="en-US" dirty="0" smtClean="0"/>
              <a:t>、</a:t>
            </a:r>
            <a:r>
              <a:rPr lang="en-US" altLang="zh-CN" dirty="0" smtClean="0"/>
              <a:t>16</a:t>
            </a:r>
            <a:r>
              <a:rPr lang="zh-CN" altLang="en-US" dirty="0" smtClean="0"/>
              <a:t>、</a:t>
            </a:r>
            <a:r>
              <a:rPr lang="en-US" altLang="zh-CN" dirty="0" smtClean="0"/>
              <a:t>19</a:t>
            </a:r>
            <a:r>
              <a:rPr lang="zh-CN" altLang="en-US" dirty="0" smtClean="0"/>
              <a:t>插入左图，</a:t>
            </a:r>
            <a:r>
              <a:rPr lang="en-US" altLang="zh-CN" dirty="0" smtClean="0"/>
              <a:t>X——</a:t>
            </a:r>
            <a:r>
              <a:rPr lang="zh-CN" altLang="en-US" dirty="0" smtClean="0"/>
              <a:t>不存在</a:t>
            </a:r>
          </a:p>
          <a:p>
            <a:r>
              <a:rPr lang="en-US" altLang="zh-CN" dirty="0" smtClean="0"/>
              <a:t>X</a:t>
            </a:r>
            <a:r>
              <a:rPr lang="zh-CN" altLang="en-US" dirty="0" smtClean="0"/>
              <a:t>不存在</a:t>
            </a:r>
            <a:r>
              <a:rPr lang="en-US" altLang="zh-CN" dirty="0" smtClean="0"/>
              <a:t>——bf</a:t>
            </a:r>
            <a:r>
              <a:rPr lang="zh-CN" altLang="en-US" dirty="0" smtClean="0"/>
              <a:t>值全为</a:t>
            </a:r>
            <a:r>
              <a:rPr lang="en-US" altLang="zh-CN" dirty="0" smtClean="0"/>
              <a:t>0</a:t>
            </a:r>
            <a:r>
              <a:rPr lang="zh-CN" altLang="en-US" dirty="0" smtClean="0"/>
              <a:t>，插入不会导致不平衡</a:t>
            </a:r>
          </a:p>
        </p:txBody>
      </p:sp>
      <p:sp>
        <p:nvSpPr>
          <p:cNvPr id="7578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296E2A-A6DC-45B6-8D1C-6AAD677F3B6A}" type="slidenum">
              <a:rPr lang="en-US" altLang="en-US">
                <a:solidFill>
                  <a:srgbClr val="4B4B4B"/>
                </a:solidFill>
              </a:rPr>
              <a:pPr eaLnBrk="1" hangingPunct="1"/>
              <a:t>52</a:t>
            </a:fld>
            <a:endParaRPr lang="en-US" altLang="en-US">
              <a:solidFill>
                <a:srgbClr val="4B4B4B"/>
              </a:solidFill>
            </a:endParaRPr>
          </a:p>
        </p:txBody>
      </p:sp>
      <p:pic>
        <p:nvPicPr>
          <p:cNvPr id="75780" name="Picture 4" descr="avl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47" y="3708619"/>
            <a:ext cx="77485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4083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t>X</a:t>
            </a:r>
            <a:r>
              <a:rPr lang="zh-CN" altLang="en-US" smtClean="0"/>
              <a:t>未变为</a:t>
            </a:r>
            <a:r>
              <a:rPr lang="en-US" altLang="zh-CN" smtClean="0"/>
              <a:t>A——</a:t>
            </a:r>
            <a:r>
              <a:rPr lang="zh-CN" altLang="en-US" smtClean="0"/>
              <a:t>插入后平衡</a:t>
            </a:r>
          </a:p>
        </p:txBody>
      </p:sp>
      <p:sp>
        <p:nvSpPr>
          <p:cNvPr id="76803" name="Rectangle 3"/>
          <p:cNvSpPr>
            <a:spLocks noGrp="1" noChangeArrowheads="1"/>
          </p:cNvSpPr>
          <p:nvPr>
            <p:ph idx="1"/>
          </p:nvPr>
        </p:nvSpPr>
        <p:spPr/>
        <p:txBody>
          <a:bodyPr/>
          <a:lstStyle/>
          <a:p>
            <a:pPr>
              <a:lnSpc>
                <a:spcPct val="150000"/>
              </a:lnSpc>
            </a:pPr>
            <a:r>
              <a:rPr lang="en-US" altLang="zh-CN" dirty="0" smtClean="0"/>
              <a:t>X</a:t>
            </a:r>
            <a:r>
              <a:rPr lang="zh-CN" altLang="en-US" dirty="0" smtClean="0"/>
              <a:t>的后代节点</a:t>
            </a:r>
            <a:r>
              <a:rPr lang="en-US" altLang="zh-CN" dirty="0" smtClean="0"/>
              <a:t>bf</a:t>
            </a:r>
            <a:r>
              <a:rPr lang="zh-CN" altLang="en-US" dirty="0" smtClean="0"/>
              <a:t>值全为</a:t>
            </a:r>
            <a:r>
              <a:rPr lang="en-US" altLang="zh-CN" dirty="0" smtClean="0"/>
              <a:t>0</a:t>
            </a:r>
            <a:br>
              <a:rPr lang="en-US" altLang="zh-CN" dirty="0" smtClean="0"/>
            </a:br>
            <a:r>
              <a:rPr lang="en-US" altLang="zh-CN" dirty="0" smtClean="0">
                <a:sym typeface="Wingdings" panose="05000000000000000000" pitchFamily="2" charset="2"/>
              </a:rPr>
              <a:t></a:t>
            </a:r>
            <a:r>
              <a:rPr lang="zh-CN" altLang="en-US" dirty="0" smtClean="0">
                <a:sym typeface="Wingdings" panose="05000000000000000000" pitchFamily="2" charset="2"/>
              </a:rPr>
              <a:t>插入后子树高度必然发生改变</a:t>
            </a:r>
            <a:br>
              <a:rPr lang="zh-CN" altLang="en-US" dirty="0" smtClean="0">
                <a:sym typeface="Wingdings" panose="05000000000000000000" pitchFamily="2" charset="2"/>
              </a:rPr>
            </a:br>
            <a:r>
              <a:rPr lang="zh-CN" altLang="en-US" dirty="0" smtClean="0">
                <a:sym typeface="Wingdings" panose="05000000000000000000" pitchFamily="2" charset="2"/>
              </a:rPr>
              <a:t></a:t>
            </a:r>
            <a:r>
              <a:rPr lang="en-US" altLang="zh-CN" dirty="0" smtClean="0">
                <a:sym typeface="Wingdings" panose="05000000000000000000" pitchFamily="2" charset="2"/>
              </a:rPr>
              <a:t>X</a:t>
            </a:r>
            <a:r>
              <a:rPr lang="zh-CN" altLang="en-US" dirty="0" smtClean="0">
                <a:sym typeface="Wingdings" panose="05000000000000000000" pitchFamily="2" charset="2"/>
              </a:rPr>
              <a:t>的</a:t>
            </a:r>
            <a:r>
              <a:rPr lang="en-US" altLang="zh-CN" dirty="0" smtClean="0">
                <a:sym typeface="Wingdings" panose="05000000000000000000" pitchFamily="2" charset="2"/>
              </a:rPr>
              <a:t>bf</a:t>
            </a:r>
            <a:r>
              <a:rPr lang="zh-CN" altLang="en-US" dirty="0" smtClean="0">
                <a:sym typeface="Wingdings" panose="05000000000000000000" pitchFamily="2" charset="2"/>
              </a:rPr>
              <a:t>值必然发生改变，变化为</a:t>
            </a:r>
            <a:r>
              <a:rPr lang="en-US" altLang="zh-CN" dirty="0" smtClean="0">
                <a:sym typeface="Wingdings" panose="05000000000000000000" pitchFamily="2" charset="2"/>
              </a:rPr>
              <a:t>±1</a:t>
            </a:r>
            <a:endParaRPr lang="en-US" altLang="zh-CN" dirty="0" smtClean="0"/>
          </a:p>
        </p:txBody>
      </p:sp>
      <p:sp>
        <p:nvSpPr>
          <p:cNvPr id="7680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FB7A82-3C9E-4A3A-A308-40BE2A8EEFAB}" type="slidenum">
              <a:rPr lang="en-US" altLang="en-US">
                <a:solidFill>
                  <a:srgbClr val="4B4B4B"/>
                </a:solidFill>
              </a:rPr>
              <a:pPr eaLnBrk="1" hangingPunct="1"/>
              <a:t>53</a:t>
            </a:fld>
            <a:endParaRPr lang="en-US" altLang="en-US">
              <a:solidFill>
                <a:srgbClr val="4B4B4B"/>
              </a:solidFill>
            </a:endParaRPr>
          </a:p>
        </p:txBody>
      </p:sp>
      <p:pic>
        <p:nvPicPr>
          <p:cNvPr id="76804" name="Picture 7" descr="avli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083" y="3944938"/>
            <a:ext cx="622935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2501106" y="4402235"/>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6426420" y="4379736"/>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670889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X</a:t>
            </a:r>
            <a:r>
              <a:rPr lang="zh-CN" altLang="en-US" smtClean="0"/>
              <a:t>未变为</a:t>
            </a:r>
            <a:r>
              <a:rPr lang="en-US" altLang="zh-CN" smtClean="0"/>
              <a:t>A——</a:t>
            </a:r>
            <a:r>
              <a:rPr lang="zh-CN" altLang="en-US" smtClean="0"/>
              <a:t>插入后平衡</a:t>
            </a:r>
          </a:p>
        </p:txBody>
      </p:sp>
      <p:sp>
        <p:nvSpPr>
          <p:cNvPr id="77827" name="Rectangle 3"/>
          <p:cNvSpPr>
            <a:spLocks noGrp="1" noChangeArrowheads="1"/>
          </p:cNvSpPr>
          <p:nvPr>
            <p:ph idx="1"/>
          </p:nvPr>
        </p:nvSpPr>
        <p:spPr>
          <a:xfrm>
            <a:off x="1133147" y="3927694"/>
            <a:ext cx="7886700" cy="4351338"/>
          </a:xfrm>
        </p:spPr>
        <p:txBody>
          <a:bodyPr/>
          <a:lstStyle/>
          <a:p>
            <a:pPr>
              <a:lnSpc>
                <a:spcPct val="150000"/>
              </a:lnSpc>
            </a:pPr>
            <a:r>
              <a:rPr lang="en-US" altLang="zh-CN" dirty="0" smtClean="0">
                <a:sym typeface="Wingdings" panose="05000000000000000000" pitchFamily="2" charset="2"/>
              </a:rPr>
              <a:t></a:t>
            </a:r>
            <a:r>
              <a:rPr lang="zh-CN" altLang="en-US" dirty="0" smtClean="0">
                <a:sym typeface="Wingdings" panose="05000000000000000000" pitchFamily="2" charset="2"/>
              </a:rPr>
              <a:t>仍旧平衡的</a:t>
            </a:r>
            <a:r>
              <a:rPr lang="zh-CN" altLang="en-US" dirty="0" smtClean="0"/>
              <a:t>唯一可能</a:t>
            </a:r>
            <a:r>
              <a:rPr lang="en-US" altLang="zh-CN" dirty="0" smtClean="0"/>
              <a:t>——</a:t>
            </a:r>
            <a:r>
              <a:rPr lang="zh-CN" altLang="en-US" dirty="0" smtClean="0"/>
              <a:t>插入后</a:t>
            </a:r>
            <a:r>
              <a:rPr lang="en-US" altLang="zh-CN" dirty="0" smtClean="0"/>
              <a:t>bf(X)=0</a:t>
            </a:r>
          </a:p>
          <a:p>
            <a:pPr>
              <a:lnSpc>
                <a:spcPct val="150000"/>
              </a:lnSpc>
            </a:pPr>
            <a:r>
              <a:rPr lang="en-US" altLang="zh-CN" dirty="0" smtClean="0">
                <a:sym typeface="Wingdings" panose="05000000000000000000" pitchFamily="2" charset="2"/>
              </a:rPr>
              <a:t></a:t>
            </a:r>
            <a:r>
              <a:rPr lang="zh-CN" altLang="en-US" dirty="0" smtClean="0">
                <a:sym typeface="Wingdings" panose="05000000000000000000" pitchFamily="2" charset="2"/>
              </a:rPr>
              <a:t>插入前后以</a:t>
            </a:r>
            <a:r>
              <a:rPr lang="en-US" altLang="zh-CN" dirty="0" smtClean="0">
                <a:sym typeface="Wingdings" panose="05000000000000000000" pitchFamily="2" charset="2"/>
              </a:rPr>
              <a:t>X</a:t>
            </a:r>
            <a:r>
              <a:rPr lang="zh-CN" altLang="en-US" dirty="0" smtClean="0">
                <a:sym typeface="Wingdings" panose="05000000000000000000" pitchFamily="2" charset="2"/>
              </a:rPr>
              <a:t>为根的子树的高度未改变</a:t>
            </a:r>
          </a:p>
          <a:p>
            <a:pPr>
              <a:lnSpc>
                <a:spcPct val="150000"/>
              </a:lnSpc>
            </a:pPr>
            <a:r>
              <a:rPr lang="zh-CN" altLang="en-US" dirty="0" smtClean="0">
                <a:sym typeface="Wingdings" panose="05000000000000000000" pitchFamily="2" charset="2"/>
              </a:rPr>
              <a:t>新元素必然插入原来较矮的那棵子树</a:t>
            </a:r>
          </a:p>
        </p:txBody>
      </p:sp>
      <p:sp>
        <p:nvSpPr>
          <p:cNvPr id="7782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07ACEC-8522-4B85-8F68-A7FC592DB8D3}" type="slidenum">
              <a:rPr lang="en-US" altLang="en-US">
                <a:solidFill>
                  <a:srgbClr val="4B4B4B"/>
                </a:solidFill>
              </a:rPr>
              <a:pPr eaLnBrk="1" hangingPunct="1"/>
              <a:t>54</a:t>
            </a:fld>
            <a:endParaRPr lang="en-US" altLang="en-US">
              <a:solidFill>
                <a:srgbClr val="4B4B4B"/>
              </a:solidFill>
            </a:endParaRPr>
          </a:p>
        </p:txBody>
      </p:sp>
      <p:pic>
        <p:nvPicPr>
          <p:cNvPr id="77828" name="Picture 4" descr="avli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22935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2396003" y="1764139"/>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6325257" y="1711709"/>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1534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5" descr="avlin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2" y="3418490"/>
            <a:ext cx="22748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2"/>
          <p:cNvSpPr>
            <a:spLocks noGrp="1" noChangeArrowheads="1"/>
          </p:cNvSpPr>
          <p:nvPr>
            <p:ph type="title"/>
          </p:nvPr>
        </p:nvSpPr>
        <p:spPr/>
        <p:txBody>
          <a:bodyPr/>
          <a:lstStyle/>
          <a:p>
            <a:r>
              <a:rPr lang="en-US" altLang="zh-CN" smtClean="0"/>
              <a:t>X</a:t>
            </a:r>
            <a:r>
              <a:rPr lang="zh-CN" altLang="en-US" smtClean="0"/>
              <a:t>变为</a:t>
            </a:r>
            <a:r>
              <a:rPr lang="en-US" altLang="zh-CN" smtClean="0"/>
              <a:t>A</a:t>
            </a:r>
            <a:r>
              <a:rPr lang="en-US" altLang="zh-CN" smtClean="0">
                <a:sym typeface="Wingdings" panose="05000000000000000000" pitchFamily="2" charset="2"/>
              </a:rPr>
              <a:t></a:t>
            </a:r>
            <a:r>
              <a:rPr lang="zh-CN" altLang="en-US" smtClean="0">
                <a:sym typeface="Wingdings" panose="05000000000000000000" pitchFamily="2" charset="2"/>
              </a:rPr>
              <a:t>找到了</a:t>
            </a:r>
            <a:r>
              <a:rPr lang="en-US" altLang="zh-CN" smtClean="0">
                <a:sym typeface="Wingdings" panose="05000000000000000000" pitchFamily="2" charset="2"/>
              </a:rPr>
              <a:t>A</a:t>
            </a:r>
            <a:endParaRPr lang="en-US" altLang="zh-CN" smtClean="0"/>
          </a:p>
        </p:txBody>
      </p:sp>
      <p:sp>
        <p:nvSpPr>
          <p:cNvPr id="78852" name="Rectangle 3"/>
          <p:cNvSpPr>
            <a:spLocks noGrp="1" noChangeArrowheads="1"/>
          </p:cNvSpPr>
          <p:nvPr>
            <p:ph idx="1"/>
          </p:nvPr>
        </p:nvSpPr>
        <p:spPr/>
        <p:txBody>
          <a:bodyPr/>
          <a:lstStyle/>
          <a:p>
            <a:pPr>
              <a:lnSpc>
                <a:spcPct val="120000"/>
              </a:lnSpc>
            </a:pPr>
            <a:r>
              <a:rPr lang="en-US" altLang="zh-CN" dirty="0" smtClean="0"/>
              <a:t>bf</a:t>
            </a:r>
            <a:r>
              <a:rPr lang="zh-CN" altLang="en-US" dirty="0" smtClean="0"/>
              <a:t>值由</a:t>
            </a:r>
            <a:r>
              <a:rPr lang="en-US" altLang="zh-CN" dirty="0" smtClean="0"/>
              <a:t>-1</a:t>
            </a:r>
            <a:r>
              <a:rPr lang="zh-CN" altLang="en-US" dirty="0" smtClean="0"/>
              <a:t>变为</a:t>
            </a:r>
            <a:r>
              <a:rPr lang="en-US" altLang="zh-CN" dirty="0" smtClean="0"/>
              <a:t>-2</a:t>
            </a:r>
            <a:r>
              <a:rPr lang="zh-CN" altLang="en-US" dirty="0" smtClean="0"/>
              <a:t>（或</a:t>
            </a:r>
            <a:r>
              <a:rPr lang="en-US" altLang="zh-CN" dirty="0" smtClean="0"/>
              <a:t>1</a:t>
            </a:r>
            <a:r>
              <a:rPr lang="zh-CN" altLang="en-US" dirty="0" smtClean="0"/>
              <a:t>变为</a:t>
            </a:r>
            <a:r>
              <a:rPr lang="en-US" altLang="zh-CN" dirty="0" smtClean="0"/>
              <a:t>2</a:t>
            </a:r>
            <a:r>
              <a:rPr lang="zh-CN" altLang="en-US" dirty="0" smtClean="0"/>
              <a:t>）</a:t>
            </a:r>
          </a:p>
          <a:p>
            <a:pPr>
              <a:lnSpc>
                <a:spcPct val="120000"/>
              </a:lnSpc>
            </a:pPr>
            <a:r>
              <a:rPr lang="zh-CN" altLang="en-US" dirty="0" smtClean="0">
                <a:sym typeface="Wingdings" panose="05000000000000000000" pitchFamily="2" charset="2"/>
              </a:rPr>
              <a:t>新节点插入了较高的那棵子树</a:t>
            </a:r>
          </a:p>
          <a:p>
            <a:pPr lvl="1">
              <a:lnSpc>
                <a:spcPct val="120000"/>
              </a:lnSpc>
            </a:pPr>
            <a:r>
              <a:rPr lang="en-US" altLang="zh-CN" dirty="0" smtClean="0"/>
              <a:t>L</a:t>
            </a:r>
            <a:r>
              <a:rPr lang="zh-CN" altLang="en-US" dirty="0" smtClean="0"/>
              <a:t>型不平衡：左子树较高，新节点插入左子树</a:t>
            </a:r>
          </a:p>
          <a:p>
            <a:pPr lvl="2">
              <a:lnSpc>
                <a:spcPct val="120000"/>
              </a:lnSpc>
            </a:pPr>
            <a:r>
              <a:rPr lang="en-US" altLang="zh-CN" dirty="0" smtClean="0"/>
              <a:t>LL</a:t>
            </a:r>
            <a:r>
              <a:rPr lang="zh-CN" altLang="en-US" dirty="0" smtClean="0"/>
              <a:t>：新节点插入左子树的左子树</a:t>
            </a:r>
          </a:p>
          <a:p>
            <a:pPr lvl="2">
              <a:lnSpc>
                <a:spcPct val="120000"/>
              </a:lnSpc>
            </a:pPr>
            <a:r>
              <a:rPr lang="en-US" altLang="zh-CN" dirty="0" smtClean="0"/>
              <a:t>LR</a:t>
            </a:r>
            <a:r>
              <a:rPr lang="zh-CN" altLang="en-US" dirty="0" smtClean="0"/>
              <a:t>：插入左子树的右子树</a:t>
            </a:r>
          </a:p>
          <a:p>
            <a:pPr lvl="1">
              <a:lnSpc>
                <a:spcPct val="120000"/>
              </a:lnSpc>
            </a:pPr>
            <a:r>
              <a:rPr lang="en-US" altLang="zh-CN" dirty="0" smtClean="0"/>
              <a:t>R</a:t>
            </a:r>
            <a:r>
              <a:rPr lang="zh-CN" altLang="en-US" dirty="0" smtClean="0"/>
              <a:t>型不平衡：</a:t>
            </a:r>
            <a:r>
              <a:rPr lang="en-US" altLang="zh-CN" dirty="0" smtClean="0"/>
              <a:t>RL</a:t>
            </a:r>
            <a:r>
              <a:rPr lang="zh-CN" altLang="en-US" dirty="0" smtClean="0"/>
              <a:t>、</a:t>
            </a:r>
            <a:r>
              <a:rPr lang="en-US" altLang="zh-CN" dirty="0" smtClean="0"/>
              <a:t>RR</a:t>
            </a:r>
          </a:p>
        </p:txBody>
      </p:sp>
      <p:sp>
        <p:nvSpPr>
          <p:cNvPr id="7885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83693C-81DB-4E16-8EBC-5F0BCBDA2E3F}" type="slidenum">
              <a:rPr lang="en-US" altLang="en-US">
                <a:solidFill>
                  <a:srgbClr val="4B4B4B"/>
                </a:solidFill>
              </a:rPr>
              <a:pPr eaLnBrk="1" hangingPunct="1"/>
              <a:t>55</a:t>
            </a:fld>
            <a:endParaRPr lang="en-US" altLang="en-US">
              <a:solidFill>
                <a:srgbClr val="4B4B4B"/>
              </a:solidFill>
            </a:endParaRPr>
          </a:p>
        </p:txBody>
      </p:sp>
      <p:sp>
        <p:nvSpPr>
          <p:cNvPr id="2" name="椭圆 1"/>
          <p:cNvSpPr/>
          <p:nvPr/>
        </p:nvSpPr>
        <p:spPr>
          <a:xfrm>
            <a:off x="7062597" y="3804225"/>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271952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mtClean="0"/>
              <a:t>LL</a:t>
            </a:r>
            <a:r>
              <a:rPr lang="zh-CN" altLang="en-US" smtClean="0"/>
              <a:t>型不平衡及其调整方法</a:t>
            </a:r>
          </a:p>
        </p:txBody>
      </p:sp>
      <p:sp>
        <p:nvSpPr>
          <p:cNvPr id="79875" name="Rectangle 3"/>
          <p:cNvSpPr>
            <a:spLocks noGrp="1" noChangeArrowheads="1"/>
          </p:cNvSpPr>
          <p:nvPr>
            <p:ph idx="1"/>
          </p:nvPr>
        </p:nvSpPr>
        <p:spPr/>
        <p:txBody>
          <a:bodyPr/>
          <a:lstStyle/>
          <a:p>
            <a:r>
              <a:rPr lang="zh-CN" altLang="en-US" smtClean="0"/>
              <a:t>旋转后保持搜索树特性</a:t>
            </a:r>
          </a:p>
          <a:p>
            <a:pPr lvl="1"/>
            <a:r>
              <a:rPr lang="en-US" altLang="zh-CN" smtClean="0"/>
              <a:t>B'</a:t>
            </a:r>
            <a:r>
              <a:rPr lang="en-US" altLang="zh-CN" baseline="-25000" smtClean="0"/>
              <a:t>L</a:t>
            </a:r>
            <a:r>
              <a:rPr lang="en-US" altLang="zh-CN" smtClean="0"/>
              <a:t>&lt;B&lt;B</a:t>
            </a:r>
            <a:r>
              <a:rPr lang="en-US" altLang="zh-CN" baseline="-25000" smtClean="0"/>
              <a:t>R</a:t>
            </a:r>
            <a:r>
              <a:rPr lang="en-US" altLang="zh-CN" smtClean="0"/>
              <a:t>&lt;A&lt;A</a:t>
            </a:r>
            <a:r>
              <a:rPr lang="en-US" altLang="zh-CN" baseline="-25000" smtClean="0"/>
              <a:t>R</a:t>
            </a:r>
            <a:endParaRPr lang="en-US" altLang="zh-CN" smtClean="0"/>
          </a:p>
          <a:p>
            <a:r>
              <a:rPr lang="zh-CN" altLang="en-US" smtClean="0"/>
              <a:t>单旋转：</a:t>
            </a:r>
            <a:r>
              <a:rPr lang="en-US" altLang="zh-CN" smtClean="0"/>
              <a:t>RR——</a:t>
            </a:r>
            <a:r>
              <a:rPr lang="zh-CN" altLang="en-US" smtClean="0"/>
              <a:t>对称的</a:t>
            </a:r>
          </a:p>
        </p:txBody>
      </p:sp>
      <p:sp>
        <p:nvSpPr>
          <p:cNvPr id="7987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D728AE-9894-4B0A-89A4-BB8C3F42CB12}" type="slidenum">
              <a:rPr lang="en-US" altLang="en-US">
                <a:solidFill>
                  <a:srgbClr val="4B4B4B"/>
                </a:solidFill>
              </a:rPr>
              <a:pPr eaLnBrk="1" hangingPunct="1"/>
              <a:t>56</a:t>
            </a:fld>
            <a:endParaRPr lang="en-US" altLang="en-US">
              <a:solidFill>
                <a:srgbClr val="4B4B4B"/>
              </a:solidFill>
            </a:endParaRPr>
          </a:p>
        </p:txBody>
      </p:sp>
      <p:grpSp>
        <p:nvGrpSpPr>
          <p:cNvPr id="2" name="组合 1"/>
          <p:cNvGrpSpPr/>
          <p:nvPr/>
        </p:nvGrpSpPr>
        <p:grpSpPr>
          <a:xfrm>
            <a:off x="412750" y="3251201"/>
            <a:ext cx="8731250" cy="2925762"/>
            <a:chOff x="228600" y="1265238"/>
            <a:chExt cx="8731250" cy="2925762"/>
          </a:xfrm>
        </p:grpSpPr>
        <p:pic>
          <p:nvPicPr>
            <p:cNvPr id="79876" name="Picture 5" descr="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65238"/>
              <a:ext cx="873125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34459" y="157124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628650" y="245627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650473" y="168279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44664" y="256782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409439" y="168279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989832" y="2567824"/>
              <a:ext cx="525518" cy="5436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3216105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单旋转例</a:t>
            </a:r>
          </a:p>
        </p:txBody>
      </p:sp>
      <p:sp>
        <p:nvSpPr>
          <p:cNvPr id="809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E99536-9508-44EE-B753-F89EC3E6B70B}" type="slidenum">
              <a:rPr lang="en-US" altLang="en-US">
                <a:solidFill>
                  <a:srgbClr val="4B4B4B"/>
                </a:solidFill>
              </a:rPr>
              <a:pPr eaLnBrk="1" hangingPunct="1"/>
              <a:t>57</a:t>
            </a:fld>
            <a:endParaRPr lang="en-US" altLang="en-US">
              <a:solidFill>
                <a:srgbClr val="4B4B4B"/>
              </a:solidFill>
            </a:endParaRPr>
          </a:p>
        </p:txBody>
      </p:sp>
      <p:pic>
        <p:nvPicPr>
          <p:cNvPr id="80900" name="Picture 4" descr="avlins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80613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9621" name="Rectangle 5"/>
          <p:cNvSpPr>
            <a:spLocks noChangeArrowheads="1"/>
          </p:cNvSpPr>
          <p:nvPr/>
        </p:nvSpPr>
        <p:spPr bwMode="ltGray">
          <a:xfrm>
            <a:off x="4427538" y="1341438"/>
            <a:ext cx="4465637" cy="3671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5574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1519621"/>
                                        </p:tgtEl>
                                        <p:attrNameLst>
                                          <p:attrName>ppt_x</p:attrName>
                                        </p:attrNameLst>
                                      </p:cBhvr>
                                      <p:tavLst>
                                        <p:tav tm="0">
                                          <p:val>
                                            <p:strVal val="ppt_x"/>
                                          </p:val>
                                        </p:tav>
                                        <p:tav tm="100000">
                                          <p:val>
                                            <p:strVal val="ppt_x"/>
                                          </p:val>
                                        </p:tav>
                                      </p:tavLst>
                                    </p:anim>
                                    <p:anim calcmode="lin" valueType="num">
                                      <p:cBhvr additive="base">
                                        <p:cTn id="7" dur="500"/>
                                        <p:tgtEl>
                                          <p:spTgt spid="1519621"/>
                                        </p:tgtEl>
                                        <p:attrNameLst>
                                          <p:attrName>ppt_y</p:attrName>
                                        </p:attrNameLst>
                                      </p:cBhvr>
                                      <p:tavLst>
                                        <p:tav tm="0">
                                          <p:val>
                                            <p:strVal val="ppt_y"/>
                                          </p:val>
                                        </p:tav>
                                        <p:tav tm="100000">
                                          <p:val>
                                            <p:strVal val="1+ppt_h/2"/>
                                          </p:val>
                                        </p:tav>
                                      </p:tavLst>
                                    </p:anim>
                                    <p:set>
                                      <p:cBhvr>
                                        <p:cTn id="8" dur="1" fill="hold">
                                          <p:stCondLst>
                                            <p:cond delay="499"/>
                                          </p:stCondLst>
                                        </p:cTn>
                                        <p:tgtEl>
                                          <p:spTgt spid="15196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2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mtClean="0"/>
              <a:t>LR</a:t>
            </a:r>
            <a:r>
              <a:rPr lang="zh-CN" altLang="en-US" smtClean="0"/>
              <a:t>型不平衡及其调整方法</a:t>
            </a:r>
          </a:p>
        </p:txBody>
      </p:sp>
      <p:sp>
        <p:nvSpPr>
          <p:cNvPr id="81923" name="Rectangle 3"/>
          <p:cNvSpPr>
            <a:spLocks noGrp="1" noChangeArrowheads="1"/>
          </p:cNvSpPr>
          <p:nvPr>
            <p:ph idx="1"/>
          </p:nvPr>
        </p:nvSpPr>
        <p:spPr>
          <a:xfrm>
            <a:off x="692670" y="4521969"/>
            <a:ext cx="7886700" cy="1675172"/>
          </a:xfrm>
        </p:spPr>
        <p:txBody>
          <a:bodyPr/>
          <a:lstStyle/>
          <a:p>
            <a:r>
              <a:rPr lang="en-US" altLang="zh-CN" sz="2400" smtClean="0"/>
              <a:t>b=0</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bf(B)=bf(A)=0</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bf(B)=0, bf(A)=-1</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bf(B)=1, bf(A)=0</a:t>
            </a:r>
          </a:p>
          <a:p>
            <a:r>
              <a:rPr lang="en-US" altLang="zh-CN" smtClean="0">
                <a:sym typeface="Wingdings" panose="05000000000000000000" pitchFamily="2" charset="2"/>
              </a:rPr>
              <a:t>RL——</a:t>
            </a:r>
            <a:r>
              <a:rPr lang="zh-CN" altLang="en-US" smtClean="0">
                <a:sym typeface="Wingdings" panose="05000000000000000000" pitchFamily="2" charset="2"/>
              </a:rPr>
              <a:t>对称</a:t>
            </a:r>
          </a:p>
        </p:txBody>
      </p:sp>
      <p:sp>
        <p:nvSpPr>
          <p:cNvPr id="8192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753E2A-D17A-49A6-BCC7-01BEB306594D}" type="slidenum">
              <a:rPr lang="en-US" altLang="en-US">
                <a:solidFill>
                  <a:srgbClr val="4B4B4B"/>
                </a:solidFill>
              </a:rPr>
              <a:pPr eaLnBrk="1" hangingPunct="1"/>
              <a:t>58</a:t>
            </a:fld>
            <a:endParaRPr lang="en-US" altLang="en-US">
              <a:solidFill>
                <a:srgbClr val="4B4B4B"/>
              </a:solidFill>
            </a:endParaRPr>
          </a:p>
        </p:txBody>
      </p:sp>
      <p:grpSp>
        <p:nvGrpSpPr>
          <p:cNvPr id="2" name="组合 1"/>
          <p:cNvGrpSpPr/>
          <p:nvPr/>
        </p:nvGrpSpPr>
        <p:grpSpPr>
          <a:xfrm>
            <a:off x="585788" y="1295400"/>
            <a:ext cx="7720012" cy="2819400"/>
            <a:chOff x="585788" y="1295400"/>
            <a:chExt cx="7720012" cy="2819400"/>
          </a:xfrm>
        </p:grpSpPr>
        <p:pic>
          <p:nvPicPr>
            <p:cNvPr id="81924" name="Picture 5" descr="l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295400"/>
              <a:ext cx="772001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502624" y="1593072"/>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966241" y="2322459"/>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246782" y="1528807"/>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710399" y="2258194"/>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2" name="椭圆 11"/>
            <p:cNvSpPr/>
            <p:nvPr/>
          </p:nvSpPr>
          <p:spPr>
            <a:xfrm>
              <a:off x="4196448" y="3020194"/>
              <a:ext cx="369833" cy="40087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3" name="椭圆 12"/>
            <p:cNvSpPr/>
            <p:nvPr/>
          </p:nvSpPr>
          <p:spPr>
            <a:xfrm>
              <a:off x="6990940" y="1495448"/>
              <a:ext cx="389238" cy="39048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0</a:t>
              </a:r>
              <a:endParaRPr lang="zh-CN" altLang="en-US" sz="240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720771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6" name="Rectangle 6"/>
          <p:cNvSpPr>
            <a:spLocks noChangeArrowheads="1"/>
          </p:cNvSpPr>
          <p:nvPr/>
        </p:nvSpPr>
        <p:spPr bwMode="ltGray">
          <a:xfrm>
            <a:off x="4235942" y="1690689"/>
            <a:ext cx="4465637" cy="3671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46" name="Rectangle 2"/>
          <p:cNvSpPr>
            <a:spLocks noGrp="1" noChangeArrowheads="1"/>
          </p:cNvSpPr>
          <p:nvPr>
            <p:ph type="title"/>
          </p:nvPr>
        </p:nvSpPr>
        <p:spPr/>
        <p:txBody>
          <a:bodyPr/>
          <a:lstStyle/>
          <a:p>
            <a:r>
              <a:rPr lang="zh-CN" altLang="en-US" smtClean="0"/>
              <a:t>双旋转例</a:t>
            </a:r>
          </a:p>
        </p:txBody>
      </p:sp>
      <p:sp>
        <p:nvSpPr>
          <p:cNvPr id="2" name="内容占位符 1"/>
          <p:cNvSpPr>
            <a:spLocks noGrp="1"/>
          </p:cNvSpPr>
          <p:nvPr>
            <p:ph idx="1"/>
          </p:nvPr>
        </p:nvSpPr>
        <p:spPr/>
        <p:txBody>
          <a:bodyPr/>
          <a:lstStyle/>
          <a:p>
            <a:endParaRPr lang="zh-CN" altLang="en-US"/>
          </a:p>
        </p:txBody>
      </p:sp>
      <p:sp>
        <p:nvSpPr>
          <p:cNvPr id="829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E7DB5-C60F-4552-A9B0-9DD1779F5C41}" type="slidenum">
              <a:rPr lang="en-US" altLang="en-US">
                <a:solidFill>
                  <a:srgbClr val="4B4B4B"/>
                </a:solidFill>
              </a:rPr>
              <a:pPr eaLnBrk="1" hangingPunct="1"/>
              <a:t>59</a:t>
            </a:fld>
            <a:endParaRPr lang="en-US" altLang="en-US">
              <a:solidFill>
                <a:srgbClr val="4B4B4B"/>
              </a:solidFill>
            </a:endParaRPr>
          </a:p>
        </p:txBody>
      </p:sp>
      <p:pic>
        <p:nvPicPr>
          <p:cNvPr id="82948" name="Picture 5" descr="avlins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25625"/>
            <a:ext cx="8258503"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136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1520646"/>
                                        </p:tgtEl>
                                        <p:attrNameLst>
                                          <p:attrName>ppt_x</p:attrName>
                                        </p:attrNameLst>
                                      </p:cBhvr>
                                      <p:tavLst>
                                        <p:tav tm="0">
                                          <p:val>
                                            <p:strVal val="ppt_x"/>
                                          </p:val>
                                        </p:tav>
                                        <p:tav tm="100000">
                                          <p:val>
                                            <p:strVal val="ppt_x"/>
                                          </p:val>
                                        </p:tav>
                                      </p:tavLst>
                                    </p:anim>
                                    <p:anim calcmode="lin" valueType="num">
                                      <p:cBhvr additive="base">
                                        <p:cTn id="7" dur="500"/>
                                        <p:tgtEl>
                                          <p:spTgt spid="1520646"/>
                                        </p:tgtEl>
                                        <p:attrNameLst>
                                          <p:attrName>ppt_y</p:attrName>
                                        </p:attrNameLst>
                                      </p:cBhvr>
                                      <p:tavLst>
                                        <p:tav tm="0">
                                          <p:val>
                                            <p:strVal val="ppt_y"/>
                                          </p:val>
                                        </p:tav>
                                        <p:tav tm="100000">
                                          <p:val>
                                            <p:strVal val="1+ppt_h/2"/>
                                          </p:val>
                                        </p:tav>
                                      </p:tavLst>
                                    </p:anim>
                                    <p:set>
                                      <p:cBhvr>
                                        <p:cTn id="8" dur="1" fill="hold">
                                          <p:stCondLst>
                                            <p:cond delay="499"/>
                                          </p:stCondLst>
                                        </p:cTn>
                                        <p:tgtEl>
                                          <p:spTgt spid="15206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别名</a:t>
            </a:r>
          </a:p>
        </p:txBody>
      </p:sp>
      <p:sp>
        <p:nvSpPr>
          <p:cNvPr id="27651" name="内容占位符 2"/>
          <p:cNvSpPr>
            <a:spLocks noGrp="1"/>
          </p:cNvSpPr>
          <p:nvPr>
            <p:ph idx="1"/>
          </p:nvPr>
        </p:nvSpPr>
        <p:spPr/>
        <p:txBody>
          <a:bodyPr/>
          <a:lstStyle/>
          <a:p>
            <a:r>
              <a:rPr lang="zh-CN" altLang="en-US" smtClean="0"/>
              <a:t>二叉搜索树</a:t>
            </a:r>
            <a:endParaRPr lang="en-US" altLang="zh-CN" smtClean="0"/>
          </a:p>
          <a:p>
            <a:pPr>
              <a:buFontTx/>
              <a:buNone/>
            </a:pPr>
            <a:r>
              <a:rPr lang="en-US" altLang="zh-CN" smtClean="0"/>
              <a:t>=</a:t>
            </a:r>
            <a:r>
              <a:rPr lang="zh-CN" altLang="en-US" smtClean="0"/>
              <a:t>二叉排序树</a:t>
            </a:r>
            <a:endParaRPr lang="en-US" altLang="zh-CN" smtClean="0"/>
          </a:p>
          <a:p>
            <a:pPr>
              <a:buFontTx/>
              <a:buNone/>
            </a:pPr>
            <a:r>
              <a:rPr lang="en-US" altLang="zh-CN" smtClean="0"/>
              <a:t>=</a:t>
            </a:r>
            <a:r>
              <a:rPr lang="zh-CN" altLang="en-US" smtClean="0"/>
              <a:t>二叉查找树</a:t>
            </a:r>
            <a:endParaRPr lang="en-US" altLang="zh-CN" smtClean="0"/>
          </a:p>
          <a:p>
            <a:pPr>
              <a:buFontTx/>
              <a:buNone/>
            </a:pPr>
            <a:r>
              <a:rPr lang="en-US" altLang="zh-CN" smtClean="0"/>
              <a:t>=BST</a:t>
            </a:r>
            <a:r>
              <a:rPr lang="zh-CN" altLang="en-US" smtClean="0"/>
              <a:t>（</a:t>
            </a:r>
            <a:r>
              <a:rPr lang="en-US" altLang="zh-CN" smtClean="0">
                <a:solidFill>
                  <a:srgbClr val="FF0000"/>
                </a:solidFill>
              </a:rPr>
              <a:t>B</a:t>
            </a:r>
            <a:r>
              <a:rPr lang="en-US" altLang="zh-CN" smtClean="0"/>
              <a:t>inary </a:t>
            </a:r>
            <a:r>
              <a:rPr lang="en-US" altLang="zh-CN" smtClean="0">
                <a:solidFill>
                  <a:srgbClr val="FF0000"/>
                </a:solidFill>
              </a:rPr>
              <a:t>S</a:t>
            </a:r>
            <a:r>
              <a:rPr lang="en-US" altLang="zh-CN" smtClean="0"/>
              <a:t>earch </a:t>
            </a:r>
            <a:r>
              <a:rPr lang="en-US" altLang="zh-CN" smtClean="0">
                <a:solidFill>
                  <a:srgbClr val="FF0000"/>
                </a:solidFill>
              </a:rPr>
              <a:t>T</a:t>
            </a:r>
            <a:r>
              <a:rPr lang="en-US" altLang="zh-CN" smtClean="0"/>
              <a:t>ree</a:t>
            </a:r>
            <a:r>
              <a:rPr lang="zh-CN" altLang="en-US" smtClean="0"/>
              <a:t>）</a:t>
            </a: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C28F79-7D50-4664-84A3-27672321720B}" type="slidenum">
              <a:rPr lang="en-US" altLang="en-US">
                <a:solidFill>
                  <a:srgbClr val="4B4B4B"/>
                </a:solidFill>
              </a:rPr>
              <a:pPr eaLnBrk="1" hangingPunct="1"/>
              <a:t>6</a:t>
            </a:fld>
            <a:endParaRPr lang="en-US" altLang="en-US">
              <a:solidFill>
                <a:srgbClr val="4B4B4B"/>
              </a:solidFill>
            </a:endParaRPr>
          </a:p>
        </p:txBody>
      </p:sp>
    </p:spTree>
    <p:extLst>
      <p:ext uri="{BB962C8B-B14F-4D97-AF65-F5344CB8AC3E}">
        <p14:creationId xmlns:p14="http://schemas.microsoft.com/office/powerpoint/2010/main" val="91436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70" name="Rectangle 6"/>
          <p:cNvSpPr>
            <a:spLocks noChangeArrowheads="1"/>
          </p:cNvSpPr>
          <p:nvPr/>
        </p:nvSpPr>
        <p:spPr bwMode="ltGray">
          <a:xfrm>
            <a:off x="4570413" y="1341438"/>
            <a:ext cx="4465637" cy="3671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0" name="Rectangle 2"/>
          <p:cNvSpPr>
            <a:spLocks noGrp="1" noChangeArrowheads="1"/>
          </p:cNvSpPr>
          <p:nvPr>
            <p:ph type="title"/>
          </p:nvPr>
        </p:nvSpPr>
        <p:spPr/>
        <p:txBody>
          <a:bodyPr/>
          <a:lstStyle/>
          <a:p>
            <a:r>
              <a:rPr lang="zh-CN" altLang="en-US" smtClean="0"/>
              <a:t>双旋转例</a:t>
            </a:r>
          </a:p>
        </p:txBody>
      </p:sp>
      <p:sp>
        <p:nvSpPr>
          <p:cNvPr id="2" name="内容占位符 1"/>
          <p:cNvSpPr>
            <a:spLocks noGrp="1"/>
          </p:cNvSpPr>
          <p:nvPr>
            <p:ph idx="1"/>
          </p:nvPr>
        </p:nvSpPr>
        <p:spPr/>
        <p:txBody>
          <a:bodyPr/>
          <a:lstStyle/>
          <a:p>
            <a:endParaRPr lang="zh-CN" altLang="en-US"/>
          </a:p>
        </p:txBody>
      </p:sp>
      <p:sp>
        <p:nvSpPr>
          <p:cNvPr id="839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55D0B5-B244-4CE4-9863-313247EBDEE9}" type="slidenum">
              <a:rPr lang="en-US" altLang="en-US">
                <a:solidFill>
                  <a:srgbClr val="4B4B4B"/>
                </a:solidFill>
              </a:rPr>
              <a:pPr eaLnBrk="1" hangingPunct="1"/>
              <a:t>60</a:t>
            </a:fld>
            <a:endParaRPr lang="en-US" altLang="en-US">
              <a:solidFill>
                <a:srgbClr val="4B4B4B"/>
              </a:solidFill>
            </a:endParaRPr>
          </a:p>
        </p:txBody>
      </p:sp>
      <p:pic>
        <p:nvPicPr>
          <p:cNvPr id="83972" name="Picture 5" descr="avlins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41488"/>
            <a:ext cx="8393113"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799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1521670"/>
                                        </p:tgtEl>
                                        <p:attrNameLst>
                                          <p:attrName>ppt_x</p:attrName>
                                        </p:attrNameLst>
                                      </p:cBhvr>
                                      <p:tavLst>
                                        <p:tav tm="0">
                                          <p:val>
                                            <p:strVal val="ppt_x"/>
                                          </p:val>
                                        </p:tav>
                                        <p:tav tm="100000">
                                          <p:val>
                                            <p:strVal val="ppt_x"/>
                                          </p:val>
                                        </p:tav>
                                      </p:tavLst>
                                    </p:anim>
                                    <p:anim calcmode="lin" valueType="num">
                                      <p:cBhvr additive="base">
                                        <p:cTn id="7" dur="500"/>
                                        <p:tgtEl>
                                          <p:spTgt spid="1521670"/>
                                        </p:tgtEl>
                                        <p:attrNameLst>
                                          <p:attrName>ppt_y</p:attrName>
                                        </p:attrNameLst>
                                      </p:cBhvr>
                                      <p:tavLst>
                                        <p:tav tm="0">
                                          <p:val>
                                            <p:strVal val="ppt_y"/>
                                          </p:val>
                                        </p:tav>
                                        <p:tav tm="100000">
                                          <p:val>
                                            <p:strVal val="1+ppt_h/2"/>
                                          </p:val>
                                        </p:tav>
                                      </p:tavLst>
                                    </p:anim>
                                    <p:set>
                                      <p:cBhvr>
                                        <p:cTn id="8" dur="1" fill="hold">
                                          <p:stCondLst>
                                            <p:cond delay="499"/>
                                          </p:stCondLst>
                                        </p:cTn>
                                        <p:tgtEl>
                                          <p:spTgt spid="15216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7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t>AVL</a:t>
            </a:r>
            <a:r>
              <a:rPr lang="zh-CN" altLang="en-US" smtClean="0"/>
              <a:t>树插入算法</a:t>
            </a:r>
          </a:p>
        </p:txBody>
      </p:sp>
      <p:sp>
        <p:nvSpPr>
          <p:cNvPr id="84995" name="Rectangle 3"/>
          <p:cNvSpPr>
            <a:spLocks noGrp="1" noChangeArrowheads="1"/>
          </p:cNvSpPr>
          <p:nvPr>
            <p:ph idx="1"/>
          </p:nvPr>
        </p:nvSpPr>
        <p:spPr/>
        <p:txBody>
          <a:bodyPr/>
          <a:lstStyle/>
          <a:p>
            <a:pPr marL="533400" indent="-533400">
              <a:buFont typeface="Wingdings" panose="05000000000000000000" pitchFamily="2" charset="2"/>
              <a:buAutoNum type="arabicParenR"/>
            </a:pPr>
            <a:r>
              <a:rPr lang="zh-CN" altLang="en-US" smtClean="0"/>
              <a:t>从根节点开始搜索，确定插入位置</a:t>
            </a:r>
          </a:p>
          <a:p>
            <a:pPr marL="914400" lvl="1" indent="-457200"/>
            <a:r>
              <a:rPr lang="zh-CN" altLang="en-US" smtClean="0"/>
              <a:t>同时寻找最后的平衡因子为</a:t>
            </a:r>
            <a:r>
              <a:rPr lang="en-US" altLang="zh-CN" smtClean="0"/>
              <a:t>-1</a:t>
            </a:r>
            <a:r>
              <a:rPr lang="zh-CN" altLang="en-US" smtClean="0"/>
              <a:t>或</a:t>
            </a:r>
            <a:r>
              <a:rPr lang="en-US" altLang="zh-CN" smtClean="0"/>
              <a:t>1</a:t>
            </a:r>
            <a:r>
              <a:rPr lang="zh-CN" altLang="en-US" smtClean="0"/>
              <a:t>的节点，记为</a:t>
            </a:r>
            <a:r>
              <a:rPr lang="en-US" altLang="zh-CN" i="1" smtClean="0"/>
              <a:t>A </a:t>
            </a:r>
            <a:endParaRPr lang="en-US" altLang="zh-CN" smtClean="0"/>
          </a:p>
          <a:p>
            <a:pPr marL="914400" lvl="1" indent="-457200"/>
            <a:r>
              <a:rPr lang="zh-CN" altLang="en-US" smtClean="0"/>
              <a:t>若找到相同关键字的元素，插入失败</a:t>
            </a:r>
          </a:p>
          <a:p>
            <a:pPr marL="533400" indent="-533400">
              <a:buFont typeface="Wingdings" panose="05000000000000000000" pitchFamily="2" charset="2"/>
              <a:buAutoNum type="arabicParenR"/>
            </a:pPr>
            <a:r>
              <a:rPr lang="zh-CN" altLang="en-US" smtClean="0"/>
              <a:t>若没有这样的节点</a:t>
            </a:r>
            <a:r>
              <a:rPr lang="en-US" altLang="zh-CN" i="1" smtClean="0"/>
              <a:t>A</a:t>
            </a:r>
            <a:r>
              <a:rPr lang="en-US" altLang="zh-CN" smtClean="0"/>
              <a:t>——</a:t>
            </a:r>
            <a:r>
              <a:rPr lang="zh-CN" altLang="en-US" smtClean="0"/>
              <a:t>插入后平衡</a:t>
            </a:r>
          </a:p>
          <a:p>
            <a:pPr marL="914400" lvl="1" indent="-457200"/>
            <a:r>
              <a:rPr lang="zh-CN" altLang="en-US" smtClean="0"/>
              <a:t>从根节点重新遍历一次，修改平衡因子，然后终止</a:t>
            </a:r>
          </a:p>
        </p:txBody>
      </p:sp>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55E782-20DB-4384-BA16-57D498817C4F}" type="slidenum">
              <a:rPr lang="en-US" altLang="en-US">
                <a:solidFill>
                  <a:srgbClr val="4B4B4B"/>
                </a:solidFill>
              </a:rPr>
              <a:pPr eaLnBrk="1" hangingPunct="1"/>
              <a:t>61</a:t>
            </a:fld>
            <a:endParaRPr lang="en-US" altLang="en-US">
              <a:solidFill>
                <a:srgbClr val="4B4B4B"/>
              </a:solidFill>
            </a:endParaRPr>
          </a:p>
        </p:txBody>
      </p:sp>
    </p:spTree>
    <p:extLst>
      <p:ext uri="{BB962C8B-B14F-4D97-AF65-F5344CB8AC3E}">
        <p14:creationId xmlns:p14="http://schemas.microsoft.com/office/powerpoint/2010/main" val="24524055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t>AVL</a:t>
            </a:r>
            <a:r>
              <a:rPr lang="zh-CN" altLang="en-US" smtClean="0"/>
              <a:t>树插入算法</a:t>
            </a:r>
          </a:p>
        </p:txBody>
      </p:sp>
      <p:sp>
        <p:nvSpPr>
          <p:cNvPr id="86019" name="Rectangle 3"/>
          <p:cNvSpPr>
            <a:spLocks noGrp="1" noChangeArrowheads="1"/>
          </p:cNvSpPr>
          <p:nvPr>
            <p:ph idx="1"/>
          </p:nvPr>
        </p:nvSpPr>
        <p:spPr/>
        <p:txBody>
          <a:bodyPr/>
          <a:lstStyle/>
          <a:p>
            <a:pPr marL="609600" indent="-609600">
              <a:buFont typeface="Wingdings" panose="05000000000000000000" pitchFamily="2" charset="2"/>
              <a:buAutoNum type="arabicParenR" startAt="3"/>
            </a:pPr>
            <a:r>
              <a:rPr lang="zh-CN" altLang="en-US" smtClean="0"/>
              <a:t>若</a:t>
            </a:r>
            <a:r>
              <a:rPr lang="en-US" altLang="zh-CN" i="1" smtClean="0"/>
              <a:t>bf</a:t>
            </a:r>
            <a:r>
              <a:rPr lang="en-US" altLang="zh-CN" smtClean="0"/>
              <a:t>(A)=1</a:t>
            </a:r>
            <a:r>
              <a:rPr lang="zh-CN" altLang="en-US" smtClean="0"/>
              <a:t>且新节点插入</a:t>
            </a:r>
            <a:r>
              <a:rPr lang="en-US" altLang="zh-CN" smtClean="0"/>
              <a:t>A</a:t>
            </a:r>
            <a:r>
              <a:rPr lang="zh-CN" altLang="en-US" smtClean="0"/>
              <a:t>的右子树，</a:t>
            </a:r>
            <a:br>
              <a:rPr lang="zh-CN" altLang="en-US" smtClean="0"/>
            </a:br>
            <a:r>
              <a:rPr lang="zh-CN" altLang="en-US" smtClean="0"/>
              <a:t>或</a:t>
            </a:r>
            <a:r>
              <a:rPr lang="en-US" altLang="zh-CN" i="1" smtClean="0"/>
              <a:t>bf</a:t>
            </a:r>
            <a:r>
              <a:rPr lang="en-US" altLang="zh-CN" smtClean="0"/>
              <a:t>(A)=-1</a:t>
            </a:r>
            <a:r>
              <a:rPr lang="zh-CN" altLang="en-US" smtClean="0"/>
              <a:t>且新节点插入</a:t>
            </a:r>
            <a:r>
              <a:rPr lang="en-US" altLang="zh-CN" smtClean="0"/>
              <a:t>A</a:t>
            </a:r>
            <a:r>
              <a:rPr lang="zh-CN" altLang="en-US" smtClean="0"/>
              <a:t>的左子树</a:t>
            </a:r>
            <a:br>
              <a:rPr lang="zh-CN" altLang="en-US" smtClean="0"/>
            </a:br>
            <a:r>
              <a:rPr lang="zh-CN" altLang="en-US" smtClean="0">
                <a:sym typeface="Wingdings" panose="05000000000000000000" pitchFamily="2" charset="2"/>
              </a:rPr>
              <a:t></a:t>
            </a:r>
            <a:r>
              <a:rPr lang="en-US" altLang="zh-CN" smtClean="0"/>
              <a:t>A</a:t>
            </a:r>
            <a:r>
              <a:rPr lang="en-US" altLang="zh-CN" i="1" smtClean="0"/>
              <a:t> </a:t>
            </a:r>
            <a:r>
              <a:rPr lang="zh-CN" altLang="en-US" smtClean="0"/>
              <a:t>的新平衡因子是</a:t>
            </a:r>
            <a:r>
              <a:rPr lang="en-US" altLang="zh-CN" smtClean="0"/>
              <a:t>0</a:t>
            </a:r>
          </a:p>
          <a:p>
            <a:pPr marL="990600" lvl="1" indent="-533400"/>
            <a:r>
              <a:rPr lang="zh-CN" altLang="en-US" smtClean="0"/>
              <a:t>修改从</a:t>
            </a:r>
            <a:r>
              <a:rPr lang="en-US" altLang="zh-CN" smtClean="0"/>
              <a:t>A </a:t>
            </a:r>
            <a:r>
              <a:rPr lang="zh-CN" altLang="en-US" smtClean="0"/>
              <a:t>到新节点路径中节点的平衡因子，然后终止</a:t>
            </a:r>
          </a:p>
          <a:p>
            <a:pPr marL="609600" indent="-609600">
              <a:buFont typeface="Wingdings" panose="05000000000000000000" pitchFamily="2" charset="2"/>
              <a:buAutoNum type="arabicParenR" startAt="3"/>
            </a:pPr>
            <a:r>
              <a:rPr lang="zh-CN" altLang="en-US" smtClean="0"/>
              <a:t>不平衡情况</a:t>
            </a:r>
          </a:p>
          <a:p>
            <a:pPr marL="990600" lvl="1" indent="-533400"/>
            <a:r>
              <a:rPr lang="zh-CN" altLang="en-US" smtClean="0"/>
              <a:t>确定不平衡类型，并执行相应的旋转</a:t>
            </a:r>
          </a:p>
          <a:p>
            <a:pPr marL="990600" lvl="1" indent="-533400"/>
            <a:r>
              <a:rPr lang="zh-CN" altLang="en-US" smtClean="0"/>
              <a:t>在从新子树根节点至新插入节点路径中，根据旋转需要修改相应的平衡因子</a:t>
            </a:r>
          </a:p>
        </p:txBody>
      </p:sp>
      <p:sp>
        <p:nvSpPr>
          <p:cNvPr id="860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E5BB26-86A6-47FF-AC62-7B617F00984E}" type="slidenum">
              <a:rPr lang="en-US" altLang="en-US">
                <a:solidFill>
                  <a:srgbClr val="4B4B4B"/>
                </a:solidFill>
              </a:rPr>
              <a:pPr eaLnBrk="1" hangingPunct="1"/>
              <a:t>62</a:t>
            </a:fld>
            <a:endParaRPr lang="en-US" altLang="en-US">
              <a:solidFill>
                <a:srgbClr val="4B4B4B"/>
              </a:solidFill>
            </a:endParaRPr>
          </a:p>
        </p:txBody>
      </p:sp>
    </p:spTree>
    <p:extLst>
      <p:ext uri="{BB962C8B-B14F-4D97-AF65-F5344CB8AC3E}">
        <p14:creationId xmlns:p14="http://schemas.microsoft.com/office/powerpoint/2010/main" val="22166872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AVL</a:t>
            </a:r>
            <a:r>
              <a:rPr lang="zh-CN" altLang="en-US" smtClean="0"/>
              <a:t>插入小结</a:t>
            </a:r>
          </a:p>
        </p:txBody>
      </p:sp>
      <p:sp>
        <p:nvSpPr>
          <p:cNvPr id="87043" name="内容占位符 2"/>
          <p:cNvSpPr>
            <a:spLocks noGrp="1"/>
          </p:cNvSpPr>
          <p:nvPr>
            <p:ph idx="1"/>
          </p:nvPr>
        </p:nvSpPr>
        <p:spPr/>
        <p:txBody>
          <a:bodyPr/>
          <a:lstStyle/>
          <a:p>
            <a:r>
              <a:rPr lang="zh-CN" altLang="en-US" smtClean="0"/>
              <a:t>不平衡共分四种情况</a:t>
            </a:r>
            <a:endParaRPr lang="en-US" altLang="zh-CN" smtClean="0"/>
          </a:p>
          <a:p>
            <a:pPr lvl="1"/>
            <a:r>
              <a:rPr lang="en-US" altLang="zh-CN" smtClean="0"/>
              <a:t>LL</a:t>
            </a:r>
            <a:r>
              <a:rPr lang="zh-CN" altLang="en-US" smtClean="0"/>
              <a:t>与</a:t>
            </a:r>
            <a:r>
              <a:rPr lang="en-US" altLang="zh-CN" smtClean="0"/>
              <a:t>RR</a:t>
            </a:r>
            <a:r>
              <a:rPr lang="zh-CN" altLang="en-US" smtClean="0"/>
              <a:t>对称：一次旋转</a:t>
            </a:r>
            <a:endParaRPr lang="en-US" altLang="zh-CN" smtClean="0"/>
          </a:p>
          <a:p>
            <a:pPr lvl="1"/>
            <a:r>
              <a:rPr lang="en-US" altLang="zh-CN" smtClean="0"/>
              <a:t>LR</a:t>
            </a:r>
            <a:r>
              <a:rPr lang="zh-CN" altLang="en-US" smtClean="0"/>
              <a:t>与</a:t>
            </a:r>
            <a:r>
              <a:rPr lang="en-US" altLang="zh-CN" smtClean="0"/>
              <a:t>RL</a:t>
            </a:r>
            <a:r>
              <a:rPr lang="zh-CN" altLang="en-US" smtClean="0"/>
              <a:t>对称：两次旋转</a:t>
            </a:r>
            <a:endParaRPr lang="en-US" altLang="zh-CN" smtClean="0"/>
          </a:p>
          <a:p>
            <a:pPr lvl="1"/>
            <a:endParaRPr lang="en-US" altLang="zh-CN" smtClean="0"/>
          </a:p>
          <a:p>
            <a:r>
              <a:rPr lang="zh-CN" altLang="en-US" smtClean="0"/>
              <a:t>关键是找到距离插入点最近的</a:t>
            </a:r>
            <a:r>
              <a:rPr lang="zh-CN" altLang="en-US" smtClean="0">
                <a:solidFill>
                  <a:srgbClr val="FF0000"/>
                </a:solidFill>
              </a:rPr>
              <a:t>不平衡节点</a:t>
            </a:r>
            <a:r>
              <a:rPr lang="zh-CN" altLang="en-US" smtClean="0"/>
              <a:t>！</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D3AB71-D43C-4973-B237-907F34975784}" type="slidenum">
              <a:rPr lang="en-US" altLang="en-US">
                <a:solidFill>
                  <a:srgbClr val="4B4B4B"/>
                </a:solidFill>
              </a:rPr>
              <a:pPr eaLnBrk="1" hangingPunct="1"/>
              <a:t>63</a:t>
            </a:fld>
            <a:endParaRPr lang="en-US" altLang="en-US">
              <a:solidFill>
                <a:srgbClr val="4B4B4B"/>
              </a:solidFill>
            </a:endParaRPr>
          </a:p>
        </p:txBody>
      </p:sp>
    </p:spTree>
    <p:extLst>
      <p:ext uri="{BB962C8B-B14F-4D97-AF65-F5344CB8AC3E}">
        <p14:creationId xmlns:p14="http://schemas.microsoft.com/office/powerpoint/2010/main" val="14002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一次旋转示例（</a:t>
            </a:r>
            <a:r>
              <a:rPr lang="en-US" altLang="zh-CN" smtClean="0"/>
              <a:t>RR</a:t>
            </a:r>
            <a:r>
              <a:rPr lang="zh-CN" altLang="en-US" smtClean="0"/>
              <a:t>）</a:t>
            </a:r>
          </a:p>
        </p:txBody>
      </p:sp>
      <p:pic>
        <p:nvPicPr>
          <p:cNvPr id="8806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605212" y="2748756"/>
            <a:ext cx="1933575" cy="2505075"/>
          </a:xfrm>
          <a:noFill/>
        </p:spPr>
      </p:pic>
      <p:sp>
        <p:nvSpPr>
          <p:cNvPr id="880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D0F54C-92E6-4A9A-BE75-4A25A4D13DC7}" type="slidenum">
              <a:rPr lang="en-US" altLang="en-US">
                <a:solidFill>
                  <a:srgbClr val="4B4B4B"/>
                </a:solidFill>
              </a:rPr>
              <a:pPr eaLnBrk="1" hangingPunct="1"/>
              <a:t>64</a:t>
            </a:fld>
            <a:endParaRPr lang="en-US" altLang="en-US">
              <a:solidFill>
                <a:srgbClr val="4B4B4B"/>
              </a:solidFill>
            </a:endParaRPr>
          </a:p>
        </p:txBody>
      </p:sp>
      <p:pic>
        <p:nvPicPr>
          <p:cNvPr id="880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1635125"/>
            <a:ext cx="3417887"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57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两次旋转示例（</a:t>
            </a:r>
            <a:r>
              <a:rPr lang="en-US" altLang="zh-CN" smtClean="0"/>
              <a:t>RL</a:t>
            </a:r>
            <a:r>
              <a:rPr lang="zh-CN" altLang="en-US" smtClean="0"/>
              <a:t>）</a:t>
            </a:r>
          </a:p>
        </p:txBody>
      </p:sp>
      <p:pic>
        <p:nvPicPr>
          <p:cNvPr id="8909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300412" y="2891631"/>
            <a:ext cx="2543175" cy="2219325"/>
          </a:xfrm>
          <a:noFill/>
        </p:spPr>
      </p:pic>
      <p:sp>
        <p:nvSpPr>
          <p:cNvPr id="890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401ECD-8D97-496D-BA74-16766B755016}" type="slidenum">
              <a:rPr lang="en-US" altLang="en-US">
                <a:solidFill>
                  <a:srgbClr val="4B4B4B"/>
                </a:solidFill>
              </a:rPr>
              <a:pPr eaLnBrk="1" hangingPunct="1"/>
              <a:t>65</a:t>
            </a:fld>
            <a:endParaRPr lang="en-US" altLang="en-US">
              <a:solidFill>
                <a:srgbClr val="4B4B4B"/>
              </a:solidFill>
            </a:endParaRPr>
          </a:p>
        </p:txBody>
      </p:sp>
      <p:pic>
        <p:nvPicPr>
          <p:cNvPr id="890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613" y="1624013"/>
            <a:ext cx="374332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930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smtClean="0"/>
              <a:t>小练习</a:t>
            </a:r>
          </a:p>
        </p:txBody>
      </p:sp>
      <p:sp>
        <p:nvSpPr>
          <p:cNvPr id="90115" name="内容占位符 2"/>
          <p:cNvSpPr>
            <a:spLocks noGrp="1"/>
          </p:cNvSpPr>
          <p:nvPr>
            <p:ph idx="1"/>
          </p:nvPr>
        </p:nvSpPr>
        <p:spPr/>
        <p:txBody>
          <a:bodyPr/>
          <a:lstStyle/>
          <a:p>
            <a:r>
              <a:rPr lang="zh-CN" altLang="en-US" smtClean="0"/>
              <a:t>请将元素</a:t>
            </a:r>
            <a:r>
              <a:rPr lang="en-US" altLang="zh-CN" smtClean="0"/>
              <a:t>52</a:t>
            </a:r>
            <a:r>
              <a:rPr lang="zh-CN" altLang="en-US" smtClean="0"/>
              <a:t>插入到如下</a:t>
            </a:r>
            <a:r>
              <a:rPr lang="en-US" altLang="zh-CN" smtClean="0"/>
              <a:t>AVL</a:t>
            </a:r>
            <a:r>
              <a:rPr lang="zh-CN" altLang="en-US" smtClean="0"/>
              <a:t>树中，生成新的</a:t>
            </a:r>
            <a:r>
              <a:rPr lang="en-US" altLang="zh-CN" smtClean="0"/>
              <a:t>AVL</a:t>
            </a:r>
            <a:r>
              <a:rPr lang="zh-CN" altLang="en-US" smtClean="0"/>
              <a:t>树</a:t>
            </a:r>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5131EC-4042-41CC-9F5F-DFB3CA94922F}" type="slidenum">
              <a:rPr lang="en-US" altLang="en-US">
                <a:solidFill>
                  <a:srgbClr val="4B4B4B"/>
                </a:solidFill>
              </a:rPr>
              <a:pPr eaLnBrk="1" hangingPunct="1"/>
              <a:t>66</a:t>
            </a:fld>
            <a:endParaRPr lang="en-US" altLang="en-US">
              <a:solidFill>
                <a:srgbClr val="4B4B4B"/>
              </a:solidFill>
            </a:endParaRPr>
          </a:p>
        </p:txBody>
      </p:sp>
      <p:grpSp>
        <p:nvGrpSpPr>
          <p:cNvPr id="90117" name="组合 6"/>
          <p:cNvGrpSpPr>
            <a:grpSpLocks/>
          </p:cNvGrpSpPr>
          <p:nvPr/>
        </p:nvGrpSpPr>
        <p:grpSpPr bwMode="auto">
          <a:xfrm>
            <a:off x="3851275" y="2889250"/>
            <a:ext cx="358775" cy="360363"/>
            <a:chOff x="1343016" y="1455730"/>
            <a:chExt cx="358776" cy="360000"/>
          </a:xfrm>
        </p:grpSpPr>
        <p:sp>
          <p:nvSpPr>
            <p:cNvPr id="90134"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35"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90118" name="组合 8"/>
          <p:cNvGrpSpPr>
            <a:grpSpLocks/>
          </p:cNvGrpSpPr>
          <p:nvPr/>
        </p:nvGrpSpPr>
        <p:grpSpPr bwMode="auto">
          <a:xfrm>
            <a:off x="3313113" y="3425825"/>
            <a:ext cx="358775" cy="360363"/>
            <a:chOff x="1343016" y="1455729"/>
            <a:chExt cx="358776" cy="360000"/>
          </a:xfrm>
        </p:grpSpPr>
        <p:sp>
          <p:nvSpPr>
            <p:cNvPr id="90132" name="椭圆 9"/>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33" name="TextBox 10"/>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90119" name="组合 11"/>
          <p:cNvGrpSpPr>
            <a:grpSpLocks/>
          </p:cNvGrpSpPr>
          <p:nvPr/>
        </p:nvGrpSpPr>
        <p:grpSpPr bwMode="auto">
          <a:xfrm>
            <a:off x="4389438" y="3427413"/>
            <a:ext cx="358775" cy="360362"/>
            <a:chOff x="1343016" y="1455729"/>
            <a:chExt cx="358776" cy="360000"/>
          </a:xfrm>
        </p:grpSpPr>
        <p:sp>
          <p:nvSpPr>
            <p:cNvPr id="90130" name="椭圆 1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31" name="TextBox 13"/>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90120" name="组合 17"/>
          <p:cNvGrpSpPr>
            <a:grpSpLocks/>
          </p:cNvGrpSpPr>
          <p:nvPr/>
        </p:nvGrpSpPr>
        <p:grpSpPr bwMode="auto">
          <a:xfrm>
            <a:off x="4748213" y="3965575"/>
            <a:ext cx="720725" cy="360363"/>
            <a:chOff x="1163628" y="1455730"/>
            <a:chExt cx="720000" cy="360000"/>
          </a:xfrm>
        </p:grpSpPr>
        <p:sp>
          <p:nvSpPr>
            <p:cNvPr id="90128" name="椭圆 1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29" name="TextBox 19"/>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90121" name="组合 31"/>
          <p:cNvGrpSpPr>
            <a:grpSpLocks/>
          </p:cNvGrpSpPr>
          <p:nvPr/>
        </p:nvGrpSpPr>
        <p:grpSpPr bwMode="auto">
          <a:xfrm>
            <a:off x="3851275" y="3963988"/>
            <a:ext cx="358775" cy="360362"/>
            <a:chOff x="1343016" y="1455729"/>
            <a:chExt cx="358776" cy="358779"/>
          </a:xfrm>
        </p:grpSpPr>
        <p:sp>
          <p:nvSpPr>
            <p:cNvPr id="90126"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90127"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50</a:t>
              </a:r>
              <a:endParaRPr lang="zh-CN" altLang="en-US" sz="1200" b="1"/>
            </a:p>
          </p:txBody>
        </p:sp>
      </p:grpSp>
      <p:cxnSp>
        <p:nvCxnSpPr>
          <p:cNvPr id="90122" name="直接连接符 35"/>
          <p:cNvCxnSpPr>
            <a:cxnSpLocks noChangeShapeType="1"/>
          </p:cNvCxnSpPr>
          <p:nvPr/>
        </p:nvCxnSpPr>
        <p:spPr bwMode="auto">
          <a:xfrm rot="5400000">
            <a:off x="3672682" y="3248819"/>
            <a:ext cx="357187"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90123" name="直接连接符 43"/>
          <p:cNvCxnSpPr>
            <a:cxnSpLocks noChangeShapeType="1"/>
          </p:cNvCxnSpPr>
          <p:nvPr/>
        </p:nvCxnSpPr>
        <p:spPr bwMode="auto">
          <a:xfrm rot="16200000" flipH="1">
            <a:off x="4030663" y="3249613"/>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90124" name="直接连接符 46"/>
          <p:cNvCxnSpPr>
            <a:cxnSpLocks noChangeShapeType="1"/>
          </p:cNvCxnSpPr>
          <p:nvPr/>
        </p:nvCxnSpPr>
        <p:spPr bwMode="auto">
          <a:xfrm rot="16200000" flipH="1">
            <a:off x="4569619" y="3786981"/>
            <a:ext cx="3571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90125" name="直接连接符 64"/>
          <p:cNvCxnSpPr>
            <a:cxnSpLocks noChangeShapeType="1"/>
          </p:cNvCxnSpPr>
          <p:nvPr/>
        </p:nvCxnSpPr>
        <p:spPr bwMode="auto">
          <a:xfrm rot="5400000">
            <a:off x="4210050" y="3786188"/>
            <a:ext cx="358775"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9820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练习</a:t>
            </a:r>
          </a:p>
        </p:txBody>
      </p:sp>
      <p:sp>
        <p:nvSpPr>
          <p:cNvPr id="91139" name="内容占位符 2"/>
          <p:cNvSpPr>
            <a:spLocks noGrp="1"/>
          </p:cNvSpPr>
          <p:nvPr>
            <p:ph idx="1"/>
          </p:nvPr>
        </p:nvSpPr>
        <p:spPr/>
        <p:txBody>
          <a:bodyPr/>
          <a:lstStyle/>
          <a:p>
            <a:r>
              <a:rPr lang="zh-CN" altLang="en-US" dirty="0" smtClean="0"/>
              <a:t>设有一个关键字序列</a:t>
            </a:r>
            <a:r>
              <a:rPr lang="en-US" altLang="zh-CN" dirty="0" smtClean="0"/>
              <a:t>{55,31,11,37,46,73,63,2,7}</a:t>
            </a:r>
          </a:p>
          <a:p>
            <a:pPr lvl="1"/>
            <a:r>
              <a:rPr lang="zh-CN" altLang="en-US" dirty="0" smtClean="0"/>
              <a:t>从空树开始构造平衡二叉树，画出每加入一个新节点时二叉树的形态。若发生不平衡，指明需做的旋转类型及旋转结果</a:t>
            </a:r>
            <a:endParaRPr lang="en-US" altLang="zh-CN" dirty="0" smtClean="0"/>
          </a:p>
          <a:p>
            <a:pPr lvl="1"/>
            <a:r>
              <a:rPr lang="zh-CN" altLang="en-US" dirty="0" smtClean="0"/>
              <a:t>计算最终平衡二叉树在等概率下的查找成功平均查找长度和查找不成功平均查找长度</a:t>
            </a:r>
          </a:p>
        </p:txBody>
      </p:sp>
      <p:sp>
        <p:nvSpPr>
          <p:cNvPr id="911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27AB29-F13B-4E43-A54F-1E453B36A2FF}" type="slidenum">
              <a:rPr lang="en-US" altLang="en-US">
                <a:solidFill>
                  <a:srgbClr val="4B4B4B"/>
                </a:solidFill>
              </a:rPr>
              <a:pPr eaLnBrk="1" hangingPunct="1"/>
              <a:t>67</a:t>
            </a:fld>
            <a:endParaRPr lang="en-US" altLang="en-US">
              <a:solidFill>
                <a:srgbClr val="4B4B4B"/>
              </a:solidFill>
            </a:endParaRPr>
          </a:p>
        </p:txBody>
      </p:sp>
    </p:spTree>
    <p:extLst>
      <p:ext uri="{BB962C8B-B14F-4D97-AF65-F5344CB8AC3E}">
        <p14:creationId xmlns:p14="http://schemas.microsoft.com/office/powerpoint/2010/main" val="285167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descr="avl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888" y="2543504"/>
            <a:ext cx="38227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3"/>
          <p:cNvSpPr>
            <a:spLocks noChangeArrowheads="1"/>
          </p:cNvSpPr>
          <p:nvPr/>
        </p:nvSpPr>
        <p:spPr bwMode="auto">
          <a:xfrm>
            <a:off x="1182688"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3300"/>
              </a:buClr>
              <a:buSzPct val="75000"/>
              <a:buFont typeface="Wingdings" panose="05000000000000000000" pitchFamily="2" charset="2"/>
              <a:buChar char="m"/>
            </a:pPr>
            <a:endParaRPr lang="zh-CN" altLang="en-US" sz="2800" dirty="0">
              <a:latin typeface="Times New Roman" panose="02020603050405020304" pitchFamily="18" charset="0"/>
              <a:sym typeface="Wingdings" panose="05000000000000000000" pitchFamily="2" charset="2"/>
            </a:endParaRPr>
          </a:p>
        </p:txBody>
      </p:sp>
      <p:sp>
        <p:nvSpPr>
          <p:cNvPr id="2" name="标题 1"/>
          <p:cNvSpPr>
            <a:spLocks noGrp="1"/>
          </p:cNvSpPr>
          <p:nvPr>
            <p:ph type="title"/>
          </p:nvPr>
        </p:nvSpPr>
        <p:spPr/>
        <p:txBody>
          <a:bodyPr/>
          <a:lstStyle/>
          <a:p>
            <a:r>
              <a:rPr lang="en-US" altLang="zh-CN" b="1" dirty="0">
                <a:latin typeface="黑体" pitchFamily="49" charset="-122"/>
                <a:ea typeface="黑体" pitchFamily="49" charset="-122"/>
              </a:rPr>
              <a:t>AVL</a:t>
            </a:r>
            <a:r>
              <a:rPr lang="zh-CN" altLang="en-US" b="1" dirty="0" smtClean="0">
                <a:latin typeface="黑体" pitchFamily="49" charset="-122"/>
                <a:ea typeface="黑体" pitchFamily="49" charset="-122"/>
              </a:rPr>
              <a:t>删除</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首先执行二叉搜索树的删除，如不平衡</a:t>
            </a:r>
            <a:r>
              <a:rPr lang="zh-CN" altLang="en-US" dirty="0">
                <a:sym typeface="Wingdings" panose="05000000000000000000" pitchFamily="2" charset="2"/>
              </a:rPr>
              <a:t>则调整</a:t>
            </a:r>
          </a:p>
          <a:p>
            <a:r>
              <a:rPr lang="zh-CN" altLang="en-US" dirty="0">
                <a:sym typeface="Wingdings" panose="05000000000000000000" pitchFamily="2" charset="2"/>
              </a:rPr>
              <a:t>从删除节点的父节点</a:t>
            </a:r>
            <a:br>
              <a:rPr lang="zh-CN" altLang="en-US" dirty="0">
                <a:sym typeface="Wingdings" panose="05000000000000000000" pitchFamily="2" charset="2"/>
              </a:rPr>
            </a:br>
            <a:r>
              <a:rPr lang="zh-CN" altLang="en-US" dirty="0">
                <a:sym typeface="Wingdings" panose="05000000000000000000" pitchFamily="2" charset="2"/>
              </a:rPr>
              <a:t>开始到根节点，对路径</a:t>
            </a:r>
            <a:br>
              <a:rPr lang="zh-CN" altLang="en-US" dirty="0">
                <a:sym typeface="Wingdings" panose="05000000000000000000" pitchFamily="2" charset="2"/>
              </a:rPr>
            </a:br>
            <a:r>
              <a:rPr lang="zh-CN" altLang="en-US" dirty="0">
                <a:sym typeface="Wingdings" panose="05000000000000000000" pitchFamily="2" charset="2"/>
              </a:rPr>
              <a:t>上的每个节点</a:t>
            </a:r>
            <a:r>
              <a:rPr lang="en-US" altLang="zh-CN" dirty="0">
                <a:sym typeface="Wingdings" panose="05000000000000000000" pitchFamily="2" charset="2"/>
              </a:rPr>
              <a:t>q</a:t>
            </a:r>
            <a:r>
              <a:rPr lang="zh-CN" altLang="en-US" dirty="0">
                <a:sym typeface="Wingdings" panose="05000000000000000000" pitchFamily="2" charset="2"/>
              </a:rPr>
              <a:t>，</a:t>
            </a:r>
            <a:br>
              <a:rPr lang="zh-CN" altLang="en-US" dirty="0">
                <a:sym typeface="Wingdings" panose="05000000000000000000" pitchFamily="2" charset="2"/>
              </a:rPr>
            </a:br>
            <a:r>
              <a:rPr lang="zh-CN" altLang="en-US" dirty="0">
                <a:sym typeface="Wingdings" panose="05000000000000000000" pitchFamily="2" charset="2"/>
              </a:rPr>
              <a:t>根据新的平衡因子，</a:t>
            </a:r>
            <a:br>
              <a:rPr lang="zh-CN" altLang="en-US" dirty="0">
                <a:sym typeface="Wingdings" panose="05000000000000000000" pitchFamily="2" charset="2"/>
              </a:rPr>
            </a:br>
            <a:r>
              <a:rPr lang="zh-CN" altLang="en-US" dirty="0">
                <a:sym typeface="Wingdings" panose="05000000000000000000" pitchFamily="2" charset="2"/>
              </a:rPr>
              <a:t>判断子树高度变化，</a:t>
            </a:r>
            <a:br>
              <a:rPr lang="zh-CN" altLang="en-US" dirty="0">
                <a:sym typeface="Wingdings" panose="05000000000000000000" pitchFamily="2" charset="2"/>
              </a:rPr>
            </a:br>
            <a:r>
              <a:rPr lang="zh-CN" altLang="en-US" dirty="0">
                <a:sym typeface="Wingdings" panose="05000000000000000000" pitchFamily="2" charset="2"/>
              </a:rPr>
              <a:t>调整方法，</a:t>
            </a:r>
            <a:br>
              <a:rPr lang="zh-CN" altLang="en-US" dirty="0">
                <a:sym typeface="Wingdings" panose="05000000000000000000" pitchFamily="2" charset="2"/>
              </a:rPr>
            </a:br>
            <a:r>
              <a:rPr lang="zh-CN" altLang="en-US" dirty="0">
                <a:sym typeface="Wingdings" panose="05000000000000000000" pitchFamily="2" charset="2"/>
              </a:rPr>
              <a:t>以及是否继续调整过程</a:t>
            </a:r>
          </a:p>
        </p:txBody>
      </p:sp>
      <p:sp>
        <p:nvSpPr>
          <p:cNvPr id="9216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4D4131-B21E-4E22-B655-82A5ED4DAB41}" type="slidenum">
              <a:rPr lang="en-US" altLang="en-US">
                <a:solidFill>
                  <a:srgbClr val="4B4B4B"/>
                </a:solidFill>
              </a:rPr>
              <a:pPr eaLnBrk="1" hangingPunct="1"/>
              <a:t>68</a:t>
            </a:fld>
            <a:endParaRPr lang="en-US" altLang="en-US">
              <a:solidFill>
                <a:srgbClr val="4B4B4B"/>
              </a:solidFill>
            </a:endParaRPr>
          </a:p>
        </p:txBody>
      </p:sp>
    </p:spTree>
    <p:extLst>
      <p:ext uri="{BB962C8B-B14F-4D97-AF65-F5344CB8AC3E}">
        <p14:creationId xmlns:p14="http://schemas.microsoft.com/office/powerpoint/2010/main" val="19847188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zh-CN" altLang="en-US" smtClean="0"/>
              <a:t>根据删除后</a:t>
            </a:r>
            <a:r>
              <a:rPr lang="en-US" altLang="zh-CN" smtClean="0"/>
              <a:t>q</a:t>
            </a:r>
            <a:r>
              <a:rPr lang="zh-CN" altLang="en-US" smtClean="0"/>
              <a:t>的平衡因子进行调整</a:t>
            </a:r>
          </a:p>
        </p:txBody>
      </p:sp>
      <p:sp>
        <p:nvSpPr>
          <p:cNvPr id="93187" name="Rectangle 3"/>
          <p:cNvSpPr>
            <a:spLocks noGrp="1" noChangeArrowheads="1"/>
          </p:cNvSpPr>
          <p:nvPr>
            <p:ph idx="1"/>
          </p:nvPr>
        </p:nvSpPr>
        <p:spPr/>
        <p:txBody>
          <a:bodyPr/>
          <a:lstStyle/>
          <a:p>
            <a:pPr marL="609600" indent="-609600">
              <a:buFont typeface="Wingdings" panose="05000000000000000000" pitchFamily="2" charset="2"/>
              <a:buAutoNum type="arabicParenR"/>
            </a:pPr>
            <a:r>
              <a:rPr lang="en-US" altLang="zh-CN" smtClean="0"/>
              <a:t>0</a:t>
            </a:r>
            <a:r>
              <a:rPr lang="zh-CN" altLang="en-US" smtClean="0">
                <a:sym typeface="Wingdings" panose="05000000000000000000" pitchFamily="2" charset="2"/>
              </a:rPr>
              <a:t>：子树平衡，无需调整，但其高度减少了</a:t>
            </a:r>
            <a:r>
              <a:rPr lang="en-US" altLang="zh-CN" smtClean="0">
                <a:sym typeface="Wingdings" panose="05000000000000000000" pitchFamily="2" charset="2"/>
              </a:rPr>
              <a:t>1</a:t>
            </a:r>
            <a:r>
              <a:rPr lang="zh-CN" altLang="en-US" smtClean="0">
                <a:sym typeface="Wingdings" panose="05000000000000000000" pitchFamily="2" charset="2"/>
              </a:rPr>
              <a:t>，需继续向上，改变祖先节点平衡因子，继续修正过程</a:t>
            </a:r>
          </a:p>
          <a:p>
            <a:pPr marL="609600" indent="-609600">
              <a:buFont typeface="Wingdings" panose="05000000000000000000" pitchFamily="2" charset="2"/>
              <a:buAutoNum type="arabicParenR"/>
            </a:pPr>
            <a:r>
              <a:rPr lang="en-US" altLang="zh-CN" smtClean="0">
                <a:sym typeface="Wingdings" panose="05000000000000000000" pitchFamily="2" charset="2"/>
              </a:rPr>
              <a:t>1</a:t>
            </a:r>
            <a:r>
              <a:rPr lang="zh-CN" altLang="en-US" smtClean="0">
                <a:sym typeface="Wingdings" panose="05000000000000000000" pitchFamily="2" charset="2"/>
              </a:rPr>
              <a:t>或</a:t>
            </a:r>
            <a:r>
              <a:rPr lang="en-US" altLang="zh-CN" smtClean="0">
                <a:sym typeface="Wingdings" panose="05000000000000000000" pitchFamily="2" charset="2"/>
              </a:rPr>
              <a:t>-1</a:t>
            </a:r>
            <a:r>
              <a:rPr lang="zh-CN" altLang="en-US" smtClean="0">
                <a:sym typeface="Wingdings" panose="05000000000000000000" pitchFamily="2" charset="2"/>
              </a:rPr>
              <a:t>：子树平衡，且高度未变，修正过程终止</a:t>
            </a:r>
          </a:p>
          <a:p>
            <a:pPr marL="609600" indent="-609600">
              <a:buFont typeface="Wingdings" panose="05000000000000000000" pitchFamily="2" charset="2"/>
              <a:buAutoNum type="arabicParenR"/>
            </a:pPr>
            <a:r>
              <a:rPr lang="en-US" altLang="zh-CN" smtClean="0">
                <a:sym typeface="Wingdings" panose="05000000000000000000" pitchFamily="2" charset="2"/>
              </a:rPr>
              <a:t>2</a:t>
            </a:r>
            <a:r>
              <a:rPr lang="zh-CN" altLang="en-US" smtClean="0">
                <a:sym typeface="Wingdings" panose="05000000000000000000" pitchFamily="2" charset="2"/>
              </a:rPr>
              <a:t>或</a:t>
            </a:r>
            <a:r>
              <a:rPr lang="en-US" altLang="zh-CN" smtClean="0">
                <a:sym typeface="Wingdings" panose="05000000000000000000" pitchFamily="2" charset="2"/>
              </a:rPr>
              <a:t>-2</a:t>
            </a:r>
            <a:r>
              <a:rPr lang="zh-CN" altLang="en-US" smtClean="0">
                <a:sym typeface="Wingdings" panose="05000000000000000000" pitchFamily="2" charset="2"/>
              </a:rPr>
              <a:t>：子树不平衡，需调整，根据调整结果判断是否继续向上修正过程</a:t>
            </a:r>
            <a:endParaRPr lang="zh-CN" altLang="en-US" smtClean="0"/>
          </a:p>
        </p:txBody>
      </p:sp>
      <p:sp>
        <p:nvSpPr>
          <p:cNvPr id="931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DCC3CA-89A0-4572-B573-0505AF4D8ED5}" type="slidenum">
              <a:rPr lang="en-US" altLang="en-US">
                <a:solidFill>
                  <a:srgbClr val="4B4B4B"/>
                </a:solidFill>
              </a:rPr>
              <a:pPr eaLnBrk="1" hangingPunct="1"/>
              <a:t>69</a:t>
            </a:fld>
            <a:endParaRPr lang="en-US" altLang="en-US">
              <a:solidFill>
                <a:srgbClr val="4B4B4B"/>
              </a:solidFill>
            </a:endParaRPr>
          </a:p>
        </p:txBody>
      </p:sp>
    </p:spTree>
    <p:extLst>
      <p:ext uri="{BB962C8B-B14F-4D97-AF65-F5344CB8AC3E}">
        <p14:creationId xmlns:p14="http://schemas.microsoft.com/office/powerpoint/2010/main" val="2042777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例</a:t>
            </a:r>
          </a:p>
        </p:txBody>
      </p:sp>
      <p:sp>
        <p:nvSpPr>
          <p:cNvPr id="2" name="内容占位符 1"/>
          <p:cNvSpPr>
            <a:spLocks noGrp="1"/>
          </p:cNvSpPr>
          <p:nvPr>
            <p:ph idx="1"/>
          </p:nvPr>
        </p:nvSpPr>
        <p:spPr/>
        <p:txBody>
          <a:bodyPr/>
          <a:lstStyle/>
          <a:p>
            <a:endParaRPr lang="zh-CN" altLang="en-US"/>
          </a:p>
        </p:txBody>
      </p:sp>
      <p:sp>
        <p:nvSpPr>
          <p:cNvPr id="2867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03F404-DEC3-4873-B11C-5553D53EC192}" type="slidenum">
              <a:rPr lang="en-US" altLang="en-US">
                <a:solidFill>
                  <a:srgbClr val="4B4B4B"/>
                </a:solidFill>
              </a:rPr>
              <a:pPr eaLnBrk="1" hangingPunct="1"/>
              <a:t>7</a:t>
            </a:fld>
            <a:endParaRPr lang="en-US" altLang="en-US">
              <a:solidFill>
                <a:srgbClr val="4B4B4B"/>
              </a:solidFill>
            </a:endParaRPr>
          </a:p>
        </p:txBody>
      </p:sp>
      <p:pic>
        <p:nvPicPr>
          <p:cNvPr id="28675" name="Picture 4" descr="b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34231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Box 3"/>
          <p:cNvSpPr txBox="1">
            <a:spLocks noChangeArrowheads="1"/>
          </p:cNvSpPr>
          <p:nvPr/>
        </p:nvSpPr>
        <p:spPr bwMode="auto">
          <a:xfrm>
            <a:off x="1701800" y="4684713"/>
            <a:ext cx="699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不是                                          是                                           是</a:t>
            </a:r>
          </a:p>
        </p:txBody>
      </p:sp>
    </p:spTree>
    <p:extLst>
      <p:ext uri="{BB962C8B-B14F-4D97-AF65-F5344CB8AC3E}">
        <p14:creationId xmlns:p14="http://schemas.microsoft.com/office/powerpoint/2010/main" val="27928540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不平衡子树的调整方法</a:t>
            </a:r>
          </a:p>
        </p:txBody>
      </p:sp>
      <p:sp>
        <p:nvSpPr>
          <p:cNvPr id="94211" name="Rectangle 3"/>
          <p:cNvSpPr>
            <a:spLocks noGrp="1" noChangeArrowheads="1"/>
          </p:cNvSpPr>
          <p:nvPr>
            <p:ph idx="1"/>
          </p:nvPr>
        </p:nvSpPr>
        <p:spPr/>
        <p:txBody>
          <a:bodyPr/>
          <a:lstStyle/>
          <a:p>
            <a:r>
              <a:rPr lang="zh-CN" altLang="en-US" smtClean="0"/>
              <a:t>不失一般性，假定删除发生在</a:t>
            </a:r>
            <a:r>
              <a:rPr lang="en-US" altLang="zh-CN" smtClean="0"/>
              <a:t>q</a:t>
            </a:r>
            <a:r>
              <a:rPr lang="zh-CN" altLang="en-US" smtClean="0"/>
              <a:t>的右子树，</a:t>
            </a:r>
            <a:r>
              <a:rPr lang="en-US" altLang="zh-CN" smtClean="0"/>
              <a:t>R</a:t>
            </a:r>
            <a:r>
              <a:rPr lang="zh-CN" altLang="en-US" smtClean="0"/>
              <a:t>型不平衡</a:t>
            </a:r>
          </a:p>
          <a:p>
            <a:pPr lvl="1"/>
            <a:r>
              <a:rPr lang="zh-CN" altLang="en-US" smtClean="0"/>
              <a:t>删除前</a:t>
            </a:r>
            <a:r>
              <a:rPr lang="en-US" altLang="zh-CN" smtClean="0"/>
              <a:t>bf(A)=1</a:t>
            </a:r>
            <a:r>
              <a:rPr lang="zh-CN" altLang="en-US" smtClean="0"/>
              <a:t>，删除后</a:t>
            </a:r>
            <a:r>
              <a:rPr lang="en-US" altLang="zh-CN" smtClean="0"/>
              <a:t>bf(A)=2</a:t>
            </a:r>
          </a:p>
          <a:p>
            <a:pPr lvl="1"/>
            <a:r>
              <a:rPr lang="zh-CN" altLang="en-US" smtClean="0"/>
              <a:t>令</a:t>
            </a:r>
            <a:r>
              <a:rPr lang="en-US" altLang="zh-CN" smtClean="0"/>
              <a:t>q</a:t>
            </a:r>
            <a:r>
              <a:rPr lang="zh-CN" altLang="en-US" smtClean="0"/>
              <a:t>的左子树为</a:t>
            </a:r>
            <a:r>
              <a:rPr lang="en-US" altLang="zh-CN" smtClean="0"/>
              <a:t>p</a:t>
            </a:r>
          </a:p>
          <a:p>
            <a:pPr lvl="2"/>
            <a:r>
              <a:rPr lang="en-US" altLang="zh-CN" smtClean="0"/>
              <a:t>bf(p)=0</a:t>
            </a:r>
            <a:r>
              <a:rPr lang="zh-CN" altLang="en-US" smtClean="0"/>
              <a:t>，</a:t>
            </a:r>
            <a:r>
              <a:rPr lang="en-US" altLang="zh-CN" smtClean="0"/>
              <a:t>R0</a:t>
            </a:r>
            <a:r>
              <a:rPr lang="zh-CN" altLang="en-US" smtClean="0"/>
              <a:t>型不平衡</a:t>
            </a:r>
          </a:p>
          <a:p>
            <a:pPr lvl="2"/>
            <a:r>
              <a:rPr lang="en-US" altLang="zh-CN" smtClean="0"/>
              <a:t>bf(p)=1</a:t>
            </a:r>
            <a:r>
              <a:rPr lang="zh-CN" altLang="en-US" smtClean="0"/>
              <a:t>，</a:t>
            </a:r>
            <a:r>
              <a:rPr lang="en-US" altLang="zh-CN" smtClean="0"/>
              <a:t>R1</a:t>
            </a:r>
            <a:r>
              <a:rPr lang="zh-CN" altLang="en-US" smtClean="0"/>
              <a:t>型不平衡</a:t>
            </a:r>
          </a:p>
          <a:p>
            <a:pPr lvl="2"/>
            <a:r>
              <a:rPr lang="en-US" altLang="zh-CN" smtClean="0"/>
              <a:t>bf(p)=-1</a:t>
            </a:r>
            <a:r>
              <a:rPr lang="zh-CN" altLang="en-US" smtClean="0"/>
              <a:t>，</a:t>
            </a:r>
            <a:r>
              <a:rPr lang="en-US" altLang="zh-CN" smtClean="0"/>
              <a:t>R-1</a:t>
            </a:r>
            <a:r>
              <a:rPr lang="zh-CN" altLang="en-US" smtClean="0"/>
              <a:t>型不平衡</a:t>
            </a:r>
          </a:p>
          <a:p>
            <a:r>
              <a:rPr lang="zh-CN" altLang="en-US" smtClean="0"/>
              <a:t>删除发生在左子树的情况类似</a:t>
            </a:r>
          </a:p>
        </p:txBody>
      </p:sp>
      <p:sp>
        <p:nvSpPr>
          <p:cNvPr id="942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7E37E8-B960-40E2-AA79-051912560187}" type="slidenum">
              <a:rPr lang="en-US" altLang="en-US">
                <a:solidFill>
                  <a:srgbClr val="4B4B4B"/>
                </a:solidFill>
              </a:rPr>
              <a:pPr eaLnBrk="1" hangingPunct="1"/>
              <a:t>70</a:t>
            </a:fld>
            <a:endParaRPr lang="en-US" altLang="en-US">
              <a:solidFill>
                <a:srgbClr val="4B4B4B"/>
              </a:solidFill>
            </a:endParaRPr>
          </a:p>
        </p:txBody>
      </p:sp>
    </p:spTree>
    <p:extLst>
      <p:ext uri="{BB962C8B-B14F-4D97-AF65-F5344CB8AC3E}">
        <p14:creationId xmlns:p14="http://schemas.microsoft.com/office/powerpoint/2010/main" val="2157789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dirty="0" smtClean="0"/>
              <a:t>R0</a:t>
            </a:r>
            <a:r>
              <a:rPr lang="zh-CN" altLang="en-US" dirty="0" smtClean="0"/>
              <a:t>型不平衡的调整</a:t>
            </a:r>
          </a:p>
        </p:txBody>
      </p:sp>
      <p:sp>
        <p:nvSpPr>
          <p:cNvPr id="95235" name="Rectangle 3"/>
          <p:cNvSpPr>
            <a:spLocks noGrp="1" noChangeArrowheads="1"/>
          </p:cNvSpPr>
          <p:nvPr>
            <p:ph idx="1"/>
          </p:nvPr>
        </p:nvSpPr>
        <p:spPr/>
        <p:txBody>
          <a:bodyPr/>
          <a:lstStyle/>
          <a:p>
            <a:r>
              <a:rPr lang="zh-CN" altLang="en-US" dirty="0" smtClean="0"/>
              <a:t>高度未变，祖先平衡因子不需调整</a:t>
            </a:r>
          </a:p>
          <a:p>
            <a:r>
              <a:rPr lang="zh-CN" altLang="en-US" dirty="0" smtClean="0"/>
              <a:t>与</a:t>
            </a:r>
            <a:r>
              <a:rPr lang="en-US" altLang="zh-CN" dirty="0" smtClean="0"/>
              <a:t>LL</a:t>
            </a:r>
            <a:r>
              <a:rPr lang="zh-CN" altLang="en-US" dirty="0" smtClean="0"/>
              <a:t>旋转类似</a:t>
            </a:r>
          </a:p>
        </p:txBody>
      </p:sp>
      <p:sp>
        <p:nvSpPr>
          <p:cNvPr id="9523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8DE209-E411-4D57-BDBA-140AFBD34DE7}" type="slidenum">
              <a:rPr lang="en-US" altLang="en-US">
                <a:solidFill>
                  <a:srgbClr val="4B4B4B"/>
                </a:solidFill>
              </a:rPr>
              <a:pPr eaLnBrk="1" hangingPunct="1"/>
              <a:t>71</a:t>
            </a:fld>
            <a:endParaRPr lang="en-US" altLang="en-US">
              <a:solidFill>
                <a:srgbClr val="4B4B4B"/>
              </a:solidFill>
            </a:endParaRPr>
          </a:p>
        </p:txBody>
      </p:sp>
      <p:pic>
        <p:nvPicPr>
          <p:cNvPr id="95236" name="Picture 4" descr="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79" y="1690689"/>
            <a:ext cx="8748713"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87969" y="2055834"/>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756993" y="2984701"/>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624635" y="2013794"/>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93659" y="2942661"/>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338002" y="2003284"/>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8010309" y="2862007"/>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953835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smtClean="0"/>
              <a:t>R1</a:t>
            </a:r>
            <a:r>
              <a:rPr lang="zh-CN" altLang="en-US" smtClean="0"/>
              <a:t>型不平衡的调整</a:t>
            </a:r>
          </a:p>
        </p:txBody>
      </p:sp>
      <p:sp>
        <p:nvSpPr>
          <p:cNvPr id="96259" name="Rectangle 3"/>
          <p:cNvSpPr>
            <a:spLocks noGrp="1" noChangeArrowheads="1"/>
          </p:cNvSpPr>
          <p:nvPr>
            <p:ph idx="1"/>
          </p:nvPr>
        </p:nvSpPr>
        <p:spPr/>
        <p:txBody>
          <a:bodyPr/>
          <a:lstStyle/>
          <a:p>
            <a:r>
              <a:rPr lang="zh-CN" altLang="en-US" smtClean="0"/>
              <a:t>高度减少</a:t>
            </a:r>
            <a:r>
              <a:rPr lang="en-US" altLang="zh-CN" smtClean="0"/>
              <a:t>1</a:t>
            </a:r>
            <a:r>
              <a:rPr lang="zh-CN" altLang="en-US" smtClean="0"/>
              <a:t>，继续修正过程</a:t>
            </a:r>
          </a:p>
          <a:p>
            <a:r>
              <a:rPr lang="zh-CN" altLang="en-US" smtClean="0"/>
              <a:t>与</a:t>
            </a:r>
            <a:r>
              <a:rPr lang="en-US" altLang="zh-CN" smtClean="0"/>
              <a:t>LL</a:t>
            </a:r>
            <a:r>
              <a:rPr lang="zh-CN" altLang="en-US" smtClean="0"/>
              <a:t>旋转类似</a:t>
            </a:r>
          </a:p>
        </p:txBody>
      </p:sp>
      <p:sp>
        <p:nvSpPr>
          <p:cNvPr id="9626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625605-B686-414A-8CAC-3707D15FEF50}" type="slidenum">
              <a:rPr lang="en-US" altLang="en-US">
                <a:solidFill>
                  <a:srgbClr val="4B4B4B"/>
                </a:solidFill>
              </a:rPr>
              <a:pPr eaLnBrk="1" hangingPunct="1"/>
              <a:t>72</a:t>
            </a:fld>
            <a:endParaRPr lang="en-US" altLang="en-US">
              <a:solidFill>
                <a:srgbClr val="4B4B4B"/>
              </a:solidFill>
            </a:endParaRPr>
          </a:p>
        </p:txBody>
      </p:sp>
      <p:pic>
        <p:nvPicPr>
          <p:cNvPr id="96260" name="Picture 5" descr="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03338"/>
            <a:ext cx="8716963"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356437" y="1600379"/>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725461" y="252924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593103" y="1705482"/>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963483" y="2529246"/>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306470" y="1694972"/>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978777" y="2553695"/>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354954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smtClean="0"/>
              <a:t>R-1</a:t>
            </a:r>
            <a:r>
              <a:rPr lang="zh-CN" altLang="en-US" smtClean="0"/>
              <a:t>型不平衡的调整</a:t>
            </a:r>
          </a:p>
        </p:txBody>
      </p:sp>
      <p:sp>
        <p:nvSpPr>
          <p:cNvPr id="97283" name="Rectangle 3"/>
          <p:cNvSpPr>
            <a:spLocks noGrp="1" noChangeArrowheads="1"/>
          </p:cNvSpPr>
          <p:nvPr>
            <p:ph idx="1"/>
          </p:nvPr>
        </p:nvSpPr>
        <p:spPr/>
        <p:txBody>
          <a:bodyPr/>
          <a:lstStyle/>
          <a:p>
            <a:r>
              <a:rPr lang="en-US" altLang="zh-CN" sz="2400" smtClean="0"/>
              <a:t>b=0</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bf(B)=bf(A)=0</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h-1</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h-2</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bf(B)=0, bf(A)=-1</a:t>
            </a:r>
            <a:br>
              <a:rPr lang="en-US" altLang="zh-CN" sz="2400" smtClean="0">
                <a:sym typeface="Wingdings" panose="05000000000000000000" pitchFamily="2" charset="2"/>
              </a:rPr>
            </a:br>
            <a:r>
              <a:rPr lang="en-US" altLang="zh-CN" sz="2400" smtClean="0">
                <a:sym typeface="Wingdings" panose="05000000000000000000" pitchFamily="2" charset="2"/>
              </a:rPr>
              <a:t>b=-1</a:t>
            </a:r>
            <a:r>
              <a:rPr lang="zh-CN" altLang="en-US" sz="2400" smtClean="0"/>
              <a:t>（</a:t>
            </a:r>
            <a:r>
              <a:rPr lang="en-US" altLang="zh-CN" sz="2400" smtClean="0"/>
              <a:t>C</a:t>
            </a:r>
            <a:r>
              <a:rPr lang="en-US" altLang="zh-CN" sz="2400" baseline="-25000" smtClean="0"/>
              <a:t>L</a:t>
            </a:r>
            <a:r>
              <a:rPr lang="zh-CN" altLang="en-US" sz="2400" smtClean="0"/>
              <a:t>高度</a:t>
            </a:r>
            <a:r>
              <a:rPr lang="en-US" altLang="zh-CN" sz="2400" smtClean="0"/>
              <a:t>h-2</a:t>
            </a:r>
            <a:r>
              <a:rPr lang="zh-CN" altLang="en-US" sz="2400" smtClean="0"/>
              <a:t>，</a:t>
            </a:r>
            <a:r>
              <a:rPr lang="en-US" altLang="zh-CN" sz="2400" smtClean="0"/>
              <a:t>C</a:t>
            </a:r>
            <a:r>
              <a:rPr lang="en-US" altLang="zh-CN" sz="2400" baseline="-25000" smtClean="0"/>
              <a:t>R</a:t>
            </a:r>
            <a:r>
              <a:rPr lang="zh-CN" altLang="en-US" sz="2400" smtClean="0"/>
              <a:t>高度</a:t>
            </a:r>
            <a:r>
              <a:rPr lang="en-US" altLang="zh-CN" sz="2400" smtClean="0"/>
              <a:t>h-1</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bf(B)=1, bf(A)=0</a:t>
            </a:r>
          </a:p>
          <a:p>
            <a:r>
              <a:rPr lang="zh-CN" altLang="en-US" sz="2400" smtClean="0">
                <a:sym typeface="Wingdings" panose="05000000000000000000" pitchFamily="2" charset="2"/>
              </a:rPr>
              <a:t>高度减少</a:t>
            </a:r>
            <a:r>
              <a:rPr lang="en-US" altLang="zh-CN" sz="2400" smtClean="0">
                <a:sym typeface="Wingdings" panose="05000000000000000000" pitchFamily="2" charset="2"/>
              </a:rPr>
              <a:t>1</a:t>
            </a:r>
            <a:r>
              <a:rPr lang="zh-CN" altLang="en-US" sz="2400" smtClean="0">
                <a:sym typeface="Wingdings" panose="05000000000000000000" pitchFamily="2" charset="2"/>
              </a:rPr>
              <a:t>，需继续修正过程</a:t>
            </a:r>
          </a:p>
          <a:p>
            <a:r>
              <a:rPr lang="zh-CN" altLang="en-US" sz="2400" smtClean="0">
                <a:sym typeface="Wingdings" panose="05000000000000000000" pitchFamily="2" charset="2"/>
              </a:rPr>
              <a:t>与</a:t>
            </a:r>
            <a:r>
              <a:rPr lang="en-US" altLang="zh-CN" sz="2400" smtClean="0">
                <a:sym typeface="Wingdings" panose="05000000000000000000" pitchFamily="2" charset="2"/>
              </a:rPr>
              <a:t>LR</a:t>
            </a:r>
            <a:r>
              <a:rPr lang="zh-CN" altLang="en-US" sz="2400" smtClean="0">
                <a:sym typeface="Wingdings" panose="05000000000000000000" pitchFamily="2" charset="2"/>
              </a:rPr>
              <a:t>旋转类似</a:t>
            </a:r>
          </a:p>
        </p:txBody>
      </p:sp>
      <p:sp>
        <p:nvSpPr>
          <p:cNvPr id="9728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28FEFA-189C-4829-9601-A9A7C07ACEE4}" type="slidenum">
              <a:rPr lang="en-US" altLang="en-US">
                <a:solidFill>
                  <a:srgbClr val="4B4B4B"/>
                </a:solidFill>
              </a:rPr>
              <a:pPr eaLnBrk="1" hangingPunct="1"/>
              <a:t>73</a:t>
            </a:fld>
            <a:endParaRPr lang="en-US" altLang="en-US">
              <a:solidFill>
                <a:srgbClr val="4B4B4B"/>
              </a:solidFill>
            </a:endParaRPr>
          </a:p>
        </p:txBody>
      </p:sp>
      <p:pic>
        <p:nvPicPr>
          <p:cNvPr id="97284" name="Picture 5" descr="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376363"/>
            <a:ext cx="7769225"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p:nvPr/>
        </p:nvSpPr>
        <p:spPr>
          <a:xfrm>
            <a:off x="1613563" y="1600379"/>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1</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7" name="椭圆 6"/>
          <p:cNvSpPr/>
          <p:nvPr/>
        </p:nvSpPr>
        <p:spPr>
          <a:xfrm>
            <a:off x="1104437" y="2406231"/>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8" name="椭圆 7"/>
          <p:cNvSpPr/>
          <p:nvPr/>
        </p:nvSpPr>
        <p:spPr>
          <a:xfrm>
            <a:off x="4350894" y="1646237"/>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rPr>
              <a:t>2</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9" name="椭圆 8"/>
          <p:cNvSpPr/>
          <p:nvPr/>
        </p:nvSpPr>
        <p:spPr>
          <a:xfrm>
            <a:off x="3805705" y="2334362"/>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-1</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0" name="椭圆 9"/>
          <p:cNvSpPr/>
          <p:nvPr/>
        </p:nvSpPr>
        <p:spPr>
          <a:xfrm>
            <a:off x="7044438" y="1555138"/>
            <a:ext cx="442212" cy="45049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0</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1" name="椭圆 10"/>
          <p:cNvSpPr/>
          <p:nvPr/>
        </p:nvSpPr>
        <p:spPr>
          <a:xfrm>
            <a:off x="7642446" y="2314883"/>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2" name="椭圆 11"/>
          <p:cNvSpPr/>
          <p:nvPr/>
        </p:nvSpPr>
        <p:spPr>
          <a:xfrm>
            <a:off x="1524603" y="3067378"/>
            <a:ext cx="420166" cy="46247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3" name="椭圆 12"/>
          <p:cNvSpPr/>
          <p:nvPr/>
        </p:nvSpPr>
        <p:spPr>
          <a:xfrm>
            <a:off x="4300004" y="3067378"/>
            <a:ext cx="420166" cy="47659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rPr>
              <a:t>b</a:t>
            </a:r>
            <a:endParaRPr lang="zh-CN" altLang="en-US" sz="2000" dirty="0">
              <a:ln w="0"/>
              <a:solidFill>
                <a:schemeClr val="tx1"/>
              </a:solidFill>
              <a:effectLst>
                <a:outerShdw blurRad="38100" dist="19050" dir="2700000" algn="tl" rotWithShape="0">
                  <a:schemeClr val="dk1">
                    <a:alpha val="40000"/>
                  </a:schemeClr>
                </a:outerShdw>
              </a:effectLst>
            </a:endParaRPr>
          </a:p>
        </p:txBody>
      </p:sp>
      <p:sp>
        <p:nvSpPr>
          <p:cNvPr id="14" name="椭圆 13"/>
          <p:cNvSpPr/>
          <p:nvPr/>
        </p:nvSpPr>
        <p:spPr>
          <a:xfrm>
            <a:off x="6389592" y="2334362"/>
            <a:ext cx="420166" cy="45557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476018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mtClean="0"/>
              <a:t>例题：初始状态</a:t>
            </a:r>
          </a:p>
        </p:txBody>
      </p:sp>
      <p:pic>
        <p:nvPicPr>
          <p:cNvPr id="9830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08386" y="1513490"/>
            <a:ext cx="6568965" cy="4311100"/>
          </a:xfrm>
          <a:noFill/>
        </p:spPr>
      </p:pic>
      <p:sp>
        <p:nvSpPr>
          <p:cNvPr id="983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D91B3F-518D-41F2-A8C9-A8F2F7CA58D8}" type="slidenum">
              <a:rPr lang="en-US" altLang="en-US">
                <a:solidFill>
                  <a:srgbClr val="4B4B4B"/>
                </a:solidFill>
              </a:rPr>
              <a:pPr eaLnBrk="1" hangingPunct="1"/>
              <a:t>74</a:t>
            </a:fld>
            <a:endParaRPr lang="en-US" altLang="en-US">
              <a:solidFill>
                <a:srgbClr val="4B4B4B"/>
              </a:solidFill>
            </a:endParaRPr>
          </a:p>
        </p:txBody>
      </p:sp>
    </p:spTree>
    <p:extLst>
      <p:ext uri="{BB962C8B-B14F-4D97-AF65-F5344CB8AC3E}">
        <p14:creationId xmlns:p14="http://schemas.microsoft.com/office/powerpoint/2010/main" val="387634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mtClean="0"/>
              <a:t>删除</a:t>
            </a:r>
            <a:r>
              <a:rPr lang="en-US" altLang="zh-CN" smtClean="0"/>
              <a:t>p</a:t>
            </a:r>
            <a:endParaRPr lang="zh-CN" altLang="en-US" smtClean="0"/>
          </a:p>
        </p:txBody>
      </p:sp>
      <p:pic>
        <p:nvPicPr>
          <p:cNvPr id="9933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175641" y="1569842"/>
            <a:ext cx="5108028" cy="3979593"/>
          </a:xfrm>
          <a:noFill/>
        </p:spPr>
      </p:pic>
      <p:sp>
        <p:nvSpPr>
          <p:cNvPr id="993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53040E-836C-4AA4-BF5E-B4B42B2348C7}" type="slidenum">
              <a:rPr lang="en-US" altLang="en-US">
                <a:solidFill>
                  <a:srgbClr val="4B4B4B"/>
                </a:solidFill>
              </a:rPr>
              <a:pPr eaLnBrk="1" hangingPunct="1"/>
              <a:t>75</a:t>
            </a:fld>
            <a:endParaRPr lang="en-US" altLang="en-US">
              <a:solidFill>
                <a:srgbClr val="4B4B4B"/>
              </a:solidFill>
            </a:endParaRPr>
          </a:p>
        </p:txBody>
      </p:sp>
    </p:spTree>
    <p:extLst>
      <p:ext uri="{BB962C8B-B14F-4D97-AF65-F5344CB8AC3E}">
        <p14:creationId xmlns:p14="http://schemas.microsoft.com/office/powerpoint/2010/main" val="269883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t>判断平衡性</a:t>
            </a:r>
          </a:p>
        </p:txBody>
      </p:sp>
      <p:pic>
        <p:nvPicPr>
          <p:cNvPr id="10035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8317" y="1387366"/>
            <a:ext cx="5779068" cy="4214647"/>
          </a:xfrm>
          <a:noFill/>
        </p:spPr>
      </p:pic>
      <p:sp>
        <p:nvSpPr>
          <p:cNvPr id="10035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C4040C-4FC3-49A2-ACD6-E319148D47A2}" type="slidenum">
              <a:rPr lang="en-US" altLang="en-US">
                <a:solidFill>
                  <a:srgbClr val="4B4B4B"/>
                </a:solidFill>
              </a:rPr>
              <a:pPr eaLnBrk="1" hangingPunct="1"/>
              <a:t>76</a:t>
            </a:fld>
            <a:endParaRPr lang="en-US" altLang="en-US">
              <a:solidFill>
                <a:srgbClr val="4B4B4B"/>
              </a:solidFill>
            </a:endParaRPr>
          </a:p>
        </p:txBody>
      </p:sp>
    </p:spTree>
    <p:extLst>
      <p:ext uri="{BB962C8B-B14F-4D97-AF65-F5344CB8AC3E}">
        <p14:creationId xmlns:p14="http://schemas.microsoft.com/office/powerpoint/2010/main" val="5988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mtClean="0"/>
              <a:t>上一级仍然不平衡</a:t>
            </a:r>
          </a:p>
        </p:txBody>
      </p:sp>
      <p:pic>
        <p:nvPicPr>
          <p:cNvPr id="10138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84289" y="1576551"/>
            <a:ext cx="7244909" cy="3815255"/>
          </a:xfrm>
          <a:noFill/>
        </p:spPr>
      </p:pic>
      <p:sp>
        <p:nvSpPr>
          <p:cNvPr id="1013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29E1A9-C685-4EC8-9AD0-DF1D3306179F}" type="slidenum">
              <a:rPr lang="en-US" altLang="en-US">
                <a:solidFill>
                  <a:srgbClr val="4B4B4B"/>
                </a:solidFill>
              </a:rPr>
              <a:pPr eaLnBrk="1" hangingPunct="1"/>
              <a:t>77</a:t>
            </a:fld>
            <a:endParaRPr lang="en-US" altLang="en-US">
              <a:solidFill>
                <a:srgbClr val="4B4B4B"/>
              </a:solidFill>
            </a:endParaRPr>
          </a:p>
        </p:txBody>
      </p:sp>
    </p:spTree>
    <p:extLst>
      <p:ext uri="{BB962C8B-B14F-4D97-AF65-F5344CB8AC3E}">
        <p14:creationId xmlns:p14="http://schemas.microsoft.com/office/powerpoint/2010/main" val="144986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最终结果</a:t>
            </a:r>
          </a:p>
        </p:txBody>
      </p:sp>
      <p:pic>
        <p:nvPicPr>
          <p:cNvPr id="10240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38787" y="1690689"/>
            <a:ext cx="7666425" cy="3459380"/>
          </a:xfrm>
          <a:noFill/>
        </p:spPr>
      </p:pic>
      <p:sp>
        <p:nvSpPr>
          <p:cNvPr id="1024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B55CF5-AEE0-40B7-923A-F361A201F609}" type="slidenum">
              <a:rPr lang="en-US" altLang="en-US">
                <a:solidFill>
                  <a:srgbClr val="4B4B4B"/>
                </a:solidFill>
              </a:rPr>
              <a:pPr eaLnBrk="1" hangingPunct="1"/>
              <a:t>78</a:t>
            </a:fld>
            <a:endParaRPr lang="en-US" altLang="en-US">
              <a:solidFill>
                <a:srgbClr val="4B4B4B"/>
              </a:solidFill>
            </a:endParaRPr>
          </a:p>
        </p:txBody>
      </p:sp>
    </p:spTree>
    <p:extLst>
      <p:ext uri="{BB962C8B-B14F-4D97-AF65-F5344CB8AC3E}">
        <p14:creationId xmlns:p14="http://schemas.microsoft.com/office/powerpoint/2010/main" val="281802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smtClean="0"/>
              <a:t>AVL</a:t>
            </a:r>
            <a:r>
              <a:rPr lang="zh-CN" altLang="en-US" smtClean="0"/>
              <a:t>删除小结</a:t>
            </a:r>
          </a:p>
        </p:txBody>
      </p:sp>
      <p:sp>
        <p:nvSpPr>
          <p:cNvPr id="103427" name="内容占位符 2"/>
          <p:cNvSpPr>
            <a:spLocks noGrp="1"/>
          </p:cNvSpPr>
          <p:nvPr>
            <p:ph idx="1"/>
          </p:nvPr>
        </p:nvSpPr>
        <p:spPr/>
        <p:txBody>
          <a:bodyPr/>
          <a:lstStyle/>
          <a:p>
            <a:r>
              <a:rPr lang="zh-CN" altLang="en-US" smtClean="0"/>
              <a:t>不平衡共分三种情况</a:t>
            </a:r>
            <a:endParaRPr lang="en-US" altLang="zh-CN" smtClean="0"/>
          </a:p>
          <a:p>
            <a:pPr lvl="1"/>
            <a:r>
              <a:rPr lang="zh-CN" altLang="en-US" smtClean="0"/>
              <a:t>一次旋转即停止</a:t>
            </a:r>
            <a:endParaRPr lang="en-US" altLang="zh-CN" smtClean="0"/>
          </a:p>
          <a:p>
            <a:pPr lvl="1"/>
            <a:r>
              <a:rPr lang="zh-CN" altLang="en-US" smtClean="0"/>
              <a:t>一次旋转不平衡</a:t>
            </a:r>
            <a:endParaRPr lang="en-US" altLang="zh-CN" smtClean="0"/>
          </a:p>
          <a:p>
            <a:pPr lvl="1"/>
            <a:r>
              <a:rPr lang="zh-CN" altLang="en-US" smtClean="0"/>
              <a:t>两次旋转不平衡</a:t>
            </a:r>
            <a:endParaRPr lang="en-US" altLang="zh-CN" smtClean="0"/>
          </a:p>
          <a:p>
            <a:pPr lvl="1"/>
            <a:endParaRPr lang="en-US" altLang="zh-CN" smtClean="0"/>
          </a:p>
          <a:p>
            <a:r>
              <a:rPr lang="zh-CN" altLang="en-US" smtClean="0"/>
              <a:t>关键是考察不平衡节点的</a:t>
            </a:r>
            <a:r>
              <a:rPr lang="zh-CN" altLang="en-US" smtClean="0">
                <a:solidFill>
                  <a:srgbClr val="FF0000"/>
                </a:solidFill>
              </a:rPr>
              <a:t>另一棵子树</a:t>
            </a:r>
            <a:r>
              <a:rPr lang="zh-CN" altLang="en-US" smtClean="0"/>
              <a:t>！</a:t>
            </a:r>
          </a:p>
        </p:txBody>
      </p:sp>
      <p:sp>
        <p:nvSpPr>
          <p:cNvPr id="1034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6C3D5D-BA97-4C51-8EB5-456F9279FFA2}" type="slidenum">
              <a:rPr lang="en-US" altLang="en-US">
                <a:solidFill>
                  <a:srgbClr val="4B4B4B"/>
                </a:solidFill>
              </a:rPr>
              <a:pPr eaLnBrk="1" hangingPunct="1"/>
              <a:t>79</a:t>
            </a:fld>
            <a:endParaRPr lang="en-US" altLang="en-US">
              <a:solidFill>
                <a:srgbClr val="4B4B4B"/>
              </a:solidFill>
            </a:endParaRPr>
          </a:p>
        </p:txBody>
      </p:sp>
    </p:spTree>
    <p:extLst>
      <p:ext uri="{BB962C8B-B14F-4D97-AF65-F5344CB8AC3E}">
        <p14:creationId xmlns:p14="http://schemas.microsoft.com/office/powerpoint/2010/main" val="221600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例</a:t>
            </a:r>
          </a:p>
        </p:txBody>
      </p:sp>
      <p:sp>
        <p:nvSpPr>
          <p:cNvPr id="2" name="内容占位符 1"/>
          <p:cNvSpPr>
            <a:spLocks noGrp="1"/>
          </p:cNvSpPr>
          <p:nvPr>
            <p:ph idx="1"/>
          </p:nvPr>
        </p:nvSpPr>
        <p:spPr/>
        <p:txBody>
          <a:bodyPr/>
          <a:lstStyle/>
          <a:p>
            <a:endParaRPr lang="zh-CN" altLang="en-US"/>
          </a:p>
        </p:txBody>
      </p:sp>
      <p:sp>
        <p:nvSpPr>
          <p:cNvPr id="296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63E55A-60EE-4F19-A288-14191FCE5DAC}" type="slidenum">
              <a:rPr lang="en-US" altLang="en-US">
                <a:solidFill>
                  <a:srgbClr val="4B4B4B"/>
                </a:solidFill>
              </a:rPr>
              <a:pPr eaLnBrk="1" hangingPunct="1"/>
              <a:t>8</a:t>
            </a:fld>
            <a:endParaRPr lang="en-US" altLang="en-US">
              <a:solidFill>
                <a:srgbClr val="4B4B4B"/>
              </a:solidFill>
            </a:endParaRPr>
          </a:p>
        </p:txBody>
      </p:sp>
      <p:grpSp>
        <p:nvGrpSpPr>
          <p:cNvPr id="29700" name="组合 67"/>
          <p:cNvGrpSpPr>
            <a:grpSpLocks/>
          </p:cNvGrpSpPr>
          <p:nvPr/>
        </p:nvGrpSpPr>
        <p:grpSpPr bwMode="auto">
          <a:xfrm>
            <a:off x="801688" y="1455738"/>
            <a:ext cx="2693987" cy="3049587"/>
            <a:chOff x="266688" y="1455730"/>
            <a:chExt cx="2693268" cy="3049598"/>
          </a:xfrm>
        </p:grpSpPr>
        <p:grpSp>
          <p:nvGrpSpPr>
            <p:cNvPr id="29737" name="组合 6"/>
            <p:cNvGrpSpPr>
              <a:grpSpLocks/>
            </p:cNvGrpSpPr>
            <p:nvPr/>
          </p:nvGrpSpPr>
          <p:grpSpPr bwMode="auto">
            <a:xfrm>
              <a:off x="1343016" y="1455730"/>
              <a:ext cx="358776" cy="360000"/>
              <a:chOff x="1343016" y="1455730"/>
              <a:chExt cx="358776" cy="360000"/>
            </a:xfrm>
          </p:grpSpPr>
          <p:sp>
            <p:nvSpPr>
              <p:cNvPr id="29774"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75" name="TextBox 5"/>
              <p:cNvSpPr txBox="1">
                <a:spLocks noChangeArrowheads="1"/>
              </p:cNvSpPr>
              <p:nvPr/>
            </p:nvSpPr>
            <p:spPr bwMode="auto">
              <a:xfrm>
                <a:off x="1343016" y="1455730"/>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45</a:t>
                </a:r>
                <a:endParaRPr lang="zh-CN" altLang="en-US" sz="1200" b="1"/>
              </a:p>
            </p:txBody>
          </p:sp>
        </p:grpSp>
        <p:grpSp>
          <p:nvGrpSpPr>
            <p:cNvPr id="29738" name="组合 7"/>
            <p:cNvGrpSpPr>
              <a:grpSpLocks/>
            </p:cNvGrpSpPr>
            <p:nvPr/>
          </p:nvGrpSpPr>
          <p:grpSpPr bwMode="auto">
            <a:xfrm>
              <a:off x="804852" y="1992671"/>
              <a:ext cx="358776" cy="360000"/>
              <a:chOff x="1343016" y="1455729"/>
              <a:chExt cx="358776" cy="360000"/>
            </a:xfrm>
          </p:grpSpPr>
          <p:sp>
            <p:nvSpPr>
              <p:cNvPr id="29772"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73" name="TextBox 9"/>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29739" name="组合 10"/>
            <p:cNvGrpSpPr>
              <a:grpSpLocks/>
            </p:cNvGrpSpPr>
            <p:nvPr/>
          </p:nvGrpSpPr>
          <p:grpSpPr bwMode="auto">
            <a:xfrm>
              <a:off x="1881180" y="1993895"/>
              <a:ext cx="358776" cy="360000"/>
              <a:chOff x="1343016" y="1455729"/>
              <a:chExt cx="358776" cy="360000"/>
            </a:xfrm>
          </p:grpSpPr>
          <p:sp>
            <p:nvSpPr>
              <p:cNvPr id="29770"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71" name="TextBox 12"/>
              <p:cNvSpPr txBox="1">
                <a:spLocks noChangeArrowheads="1"/>
              </p:cNvSpPr>
              <p:nvPr/>
            </p:nvSpPr>
            <p:spPr bwMode="auto">
              <a:xfrm>
                <a:off x="1343016" y="1455729"/>
                <a:ext cx="35877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53</a:t>
                </a:r>
                <a:endParaRPr lang="zh-CN" altLang="en-US" sz="1200" b="1"/>
              </a:p>
            </p:txBody>
          </p:sp>
        </p:grpSp>
        <p:grpSp>
          <p:nvGrpSpPr>
            <p:cNvPr id="29740" name="组合 13"/>
            <p:cNvGrpSpPr>
              <a:grpSpLocks/>
            </p:cNvGrpSpPr>
            <p:nvPr/>
          </p:nvGrpSpPr>
          <p:grpSpPr bwMode="auto">
            <a:xfrm>
              <a:off x="266688" y="2530836"/>
              <a:ext cx="358776" cy="360000"/>
              <a:chOff x="1343016" y="1455730"/>
              <a:chExt cx="358776" cy="358778"/>
            </a:xfrm>
          </p:grpSpPr>
          <p:sp>
            <p:nvSpPr>
              <p:cNvPr id="29768"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69" name="TextBox 15"/>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grpSp>
          <p:nvGrpSpPr>
            <p:cNvPr id="29741" name="组合 16"/>
            <p:cNvGrpSpPr>
              <a:grpSpLocks/>
            </p:cNvGrpSpPr>
            <p:nvPr/>
          </p:nvGrpSpPr>
          <p:grpSpPr bwMode="auto">
            <a:xfrm>
              <a:off x="1343016" y="2532060"/>
              <a:ext cx="358776" cy="360000"/>
              <a:chOff x="1343016" y="1455730"/>
              <a:chExt cx="358776" cy="358778"/>
            </a:xfrm>
          </p:grpSpPr>
          <p:sp>
            <p:nvSpPr>
              <p:cNvPr id="29766"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67" name="TextBox 18"/>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37</a:t>
                </a:r>
                <a:endParaRPr lang="zh-CN" altLang="en-US" sz="1200" b="1"/>
              </a:p>
            </p:txBody>
          </p:sp>
        </p:grpSp>
        <p:grpSp>
          <p:nvGrpSpPr>
            <p:cNvPr id="29742" name="组合 19"/>
            <p:cNvGrpSpPr>
              <a:grpSpLocks/>
            </p:cNvGrpSpPr>
            <p:nvPr/>
          </p:nvGrpSpPr>
          <p:grpSpPr bwMode="auto">
            <a:xfrm>
              <a:off x="2239956" y="2532060"/>
              <a:ext cx="720000" cy="360000"/>
              <a:chOff x="1163628" y="1455730"/>
              <a:chExt cx="720000" cy="360000"/>
            </a:xfrm>
          </p:grpSpPr>
          <p:sp>
            <p:nvSpPr>
              <p:cNvPr id="29764"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65" name="TextBox 21"/>
              <p:cNvSpPr txBox="1">
                <a:spLocks noChangeArrowheads="1"/>
              </p:cNvSpPr>
              <p:nvPr/>
            </p:nvSpPr>
            <p:spPr bwMode="auto">
              <a:xfrm>
                <a:off x="1163628"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100</a:t>
                </a:r>
                <a:endParaRPr lang="zh-CN" altLang="en-US" sz="1200" b="1"/>
              </a:p>
            </p:txBody>
          </p:sp>
        </p:grpSp>
        <p:grpSp>
          <p:nvGrpSpPr>
            <p:cNvPr id="29743" name="组合 22"/>
            <p:cNvGrpSpPr>
              <a:grpSpLocks/>
            </p:cNvGrpSpPr>
            <p:nvPr/>
          </p:nvGrpSpPr>
          <p:grpSpPr bwMode="auto">
            <a:xfrm>
              <a:off x="804852" y="3069000"/>
              <a:ext cx="358776" cy="360000"/>
              <a:chOff x="1343016" y="1455730"/>
              <a:chExt cx="358776" cy="358778"/>
            </a:xfrm>
          </p:grpSpPr>
          <p:sp>
            <p:nvSpPr>
              <p:cNvPr id="29762"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63" name="TextBox 24"/>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24</a:t>
                </a:r>
                <a:endParaRPr lang="zh-CN" altLang="en-US" sz="1200" b="1"/>
              </a:p>
            </p:txBody>
          </p:sp>
        </p:grpSp>
        <p:grpSp>
          <p:nvGrpSpPr>
            <p:cNvPr id="29744" name="组合 25"/>
            <p:cNvGrpSpPr>
              <a:grpSpLocks/>
            </p:cNvGrpSpPr>
            <p:nvPr/>
          </p:nvGrpSpPr>
          <p:grpSpPr bwMode="auto">
            <a:xfrm>
              <a:off x="1881180" y="3070224"/>
              <a:ext cx="358776" cy="360000"/>
              <a:chOff x="1343016" y="1455730"/>
              <a:chExt cx="358776" cy="358778"/>
            </a:xfrm>
          </p:grpSpPr>
          <p:sp>
            <p:nvSpPr>
              <p:cNvPr id="29760"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61" name="TextBox 27"/>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61</a:t>
                </a:r>
                <a:endParaRPr lang="zh-CN" altLang="en-US" sz="1200" b="1"/>
              </a:p>
            </p:txBody>
          </p:sp>
        </p:grpSp>
        <p:grpSp>
          <p:nvGrpSpPr>
            <p:cNvPr id="29745" name="组合 28"/>
            <p:cNvGrpSpPr>
              <a:grpSpLocks/>
            </p:cNvGrpSpPr>
            <p:nvPr/>
          </p:nvGrpSpPr>
          <p:grpSpPr bwMode="auto">
            <a:xfrm>
              <a:off x="2419344" y="3607164"/>
              <a:ext cx="358776" cy="360000"/>
              <a:chOff x="1343016" y="1455730"/>
              <a:chExt cx="358776" cy="358778"/>
            </a:xfrm>
          </p:grpSpPr>
          <p:sp>
            <p:nvSpPr>
              <p:cNvPr id="29758" name="椭圆 29"/>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59" name="TextBox 30"/>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90</a:t>
                </a:r>
                <a:endParaRPr lang="zh-CN" altLang="en-US" sz="1200" b="1"/>
              </a:p>
            </p:txBody>
          </p:sp>
        </p:grpSp>
        <p:grpSp>
          <p:nvGrpSpPr>
            <p:cNvPr id="29746" name="组合 31"/>
            <p:cNvGrpSpPr>
              <a:grpSpLocks/>
            </p:cNvGrpSpPr>
            <p:nvPr/>
          </p:nvGrpSpPr>
          <p:grpSpPr bwMode="auto">
            <a:xfrm>
              <a:off x="1881180" y="4145328"/>
              <a:ext cx="358776" cy="360000"/>
              <a:chOff x="1343016" y="1455730"/>
              <a:chExt cx="358776" cy="358778"/>
            </a:xfrm>
          </p:grpSpPr>
          <p:sp>
            <p:nvSpPr>
              <p:cNvPr id="29756"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29757" name="TextBox 33"/>
              <p:cNvSpPr txBox="1">
                <a:spLocks noChangeArrowheads="1"/>
              </p:cNvSpPr>
              <p:nvPr/>
            </p:nvSpPr>
            <p:spPr bwMode="auto">
              <a:xfrm>
                <a:off x="1343016" y="1455730"/>
                <a:ext cx="358776" cy="35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78</a:t>
                </a:r>
                <a:endParaRPr lang="zh-CN" altLang="en-US" sz="1200" b="1"/>
              </a:p>
            </p:txBody>
          </p:sp>
        </p:grpSp>
        <p:cxnSp>
          <p:nvCxnSpPr>
            <p:cNvPr id="29747" name="直接连接符 35"/>
            <p:cNvCxnSpPr>
              <a:cxnSpLocks noChangeShapeType="1"/>
              <a:stCxn id="29775" idx="2"/>
              <a:endCxn id="29773" idx="3"/>
            </p:cNvCxnSpPr>
            <p:nvPr/>
          </p:nvCxnSpPr>
          <p:spPr bwMode="auto">
            <a:xfrm rot="5400000">
              <a:off x="1164546" y="1814812"/>
              <a:ext cx="356941"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48" name="直接连接符 40"/>
            <p:cNvCxnSpPr>
              <a:cxnSpLocks noChangeShapeType="1"/>
              <a:stCxn id="29773" idx="2"/>
              <a:endCxn id="29769" idx="3"/>
            </p:cNvCxnSpPr>
            <p:nvPr/>
          </p:nvCxnSpPr>
          <p:spPr bwMode="auto">
            <a:xfrm rot="5400000">
              <a:off x="625770" y="2352365"/>
              <a:ext cx="358165"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49" name="直接连接符 43"/>
            <p:cNvCxnSpPr>
              <a:cxnSpLocks noChangeShapeType="1"/>
              <a:stCxn id="29775" idx="2"/>
              <a:endCxn id="29771" idx="1"/>
            </p:cNvCxnSpPr>
            <p:nvPr/>
          </p:nvCxnSpPr>
          <p:spPr bwMode="auto">
            <a:xfrm rot="16200000" flipH="1">
              <a:off x="1522710" y="1815424"/>
              <a:ext cx="358165"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50" name="直接连接符 46"/>
            <p:cNvCxnSpPr>
              <a:cxnSpLocks noChangeShapeType="1"/>
              <a:stCxn id="29771" idx="2"/>
            </p:cNvCxnSpPr>
            <p:nvPr/>
          </p:nvCxnSpPr>
          <p:spPr bwMode="auto">
            <a:xfrm rot="16200000" flipH="1">
              <a:off x="2061180" y="2353283"/>
              <a:ext cx="357553"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51" name="直接连接符 49"/>
            <p:cNvCxnSpPr>
              <a:cxnSpLocks noChangeShapeType="1"/>
              <a:stCxn id="29773" idx="2"/>
              <a:endCxn id="29767" idx="1"/>
            </p:cNvCxnSpPr>
            <p:nvPr/>
          </p:nvCxnSpPr>
          <p:spPr bwMode="auto">
            <a:xfrm rot="16200000" flipH="1">
              <a:off x="983934" y="2352977"/>
              <a:ext cx="359389"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52" name="直接连接符 52"/>
            <p:cNvCxnSpPr>
              <a:cxnSpLocks noChangeShapeType="1"/>
              <a:stCxn id="29767" idx="1"/>
              <a:endCxn id="29763" idx="0"/>
            </p:cNvCxnSpPr>
            <p:nvPr/>
          </p:nvCxnSpPr>
          <p:spPr bwMode="auto">
            <a:xfrm rot="10800000" flipV="1">
              <a:off x="984240" y="2712060"/>
              <a:ext cx="358776" cy="35694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53" name="直接连接符 57"/>
            <p:cNvCxnSpPr>
              <a:cxnSpLocks noChangeShapeType="1"/>
              <a:stCxn id="29765" idx="2"/>
              <a:endCxn id="29761" idx="3"/>
            </p:cNvCxnSpPr>
            <p:nvPr/>
          </p:nvCxnSpPr>
          <p:spPr bwMode="auto">
            <a:xfrm rot="5400000">
              <a:off x="2240874" y="2891142"/>
              <a:ext cx="358164" cy="360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54" name="直接连接符 60"/>
            <p:cNvCxnSpPr>
              <a:cxnSpLocks noChangeShapeType="1"/>
              <a:stCxn id="29761" idx="2"/>
              <a:endCxn id="29759" idx="1"/>
            </p:cNvCxnSpPr>
            <p:nvPr/>
          </p:nvCxnSpPr>
          <p:spPr bwMode="auto">
            <a:xfrm rot="16200000" flipH="1">
              <a:off x="2061486" y="3429306"/>
              <a:ext cx="356940"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55" name="直接连接符 64"/>
            <p:cNvCxnSpPr>
              <a:cxnSpLocks noChangeShapeType="1"/>
              <a:stCxn id="29759" idx="2"/>
              <a:endCxn id="29757" idx="3"/>
            </p:cNvCxnSpPr>
            <p:nvPr/>
          </p:nvCxnSpPr>
          <p:spPr bwMode="auto">
            <a:xfrm rot="5400000">
              <a:off x="2240262" y="3966858"/>
              <a:ext cx="358164" cy="35877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grpSp>
        <p:nvGrpSpPr>
          <p:cNvPr id="29701" name="组合 124"/>
          <p:cNvGrpSpPr>
            <a:grpSpLocks/>
          </p:cNvGrpSpPr>
          <p:nvPr/>
        </p:nvGrpSpPr>
        <p:grpSpPr bwMode="auto">
          <a:xfrm>
            <a:off x="5468938" y="1455738"/>
            <a:ext cx="2870200" cy="3049587"/>
            <a:chOff x="5468940" y="1455731"/>
            <a:chExt cx="2870208" cy="3049597"/>
          </a:xfrm>
        </p:grpSpPr>
        <p:grpSp>
          <p:nvGrpSpPr>
            <p:cNvPr id="29702" name="组合 71"/>
            <p:cNvGrpSpPr>
              <a:grpSpLocks/>
            </p:cNvGrpSpPr>
            <p:nvPr/>
          </p:nvGrpSpPr>
          <p:grpSpPr bwMode="auto">
            <a:xfrm>
              <a:off x="6184044" y="1455731"/>
              <a:ext cx="720000" cy="361225"/>
              <a:chOff x="6184044" y="1455731"/>
              <a:chExt cx="720000" cy="361225"/>
            </a:xfrm>
          </p:grpSpPr>
          <p:sp>
            <p:nvSpPr>
              <p:cNvPr id="29735" name="TextBox 68"/>
              <p:cNvSpPr txBox="1">
                <a:spLocks noChangeArrowheads="1"/>
              </p:cNvSpPr>
              <p:nvPr/>
            </p:nvSpPr>
            <p:spPr bwMode="auto">
              <a:xfrm>
                <a:off x="6184044" y="1455731"/>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CAO</a:t>
                </a:r>
                <a:endParaRPr lang="zh-CN" altLang="en-US" sz="1200" b="1"/>
              </a:p>
            </p:txBody>
          </p:sp>
          <p:sp>
            <p:nvSpPr>
              <p:cNvPr id="71" name="椭圆 70"/>
              <p:cNvSpPr/>
              <p:nvPr/>
            </p:nvSpPr>
            <p:spPr bwMode="auto">
              <a:xfrm>
                <a:off x="6183317" y="1457318"/>
                <a:ext cx="720727" cy="360364"/>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grpSp>
          <p:nvGrpSpPr>
            <p:cNvPr id="29703" name="组合 72"/>
            <p:cNvGrpSpPr>
              <a:grpSpLocks/>
            </p:cNvGrpSpPr>
            <p:nvPr/>
          </p:nvGrpSpPr>
          <p:grpSpPr bwMode="auto">
            <a:xfrm>
              <a:off x="6901596" y="1991446"/>
              <a:ext cx="720000" cy="361226"/>
              <a:chOff x="6184044" y="1455730"/>
              <a:chExt cx="720000" cy="361226"/>
            </a:xfrm>
          </p:grpSpPr>
          <p:sp>
            <p:nvSpPr>
              <p:cNvPr id="29733" name="TextBox 73"/>
              <p:cNvSpPr txBox="1">
                <a:spLocks noChangeArrowheads="1"/>
              </p:cNvSpPr>
              <p:nvPr/>
            </p:nvSpPr>
            <p:spPr bwMode="auto">
              <a:xfrm>
                <a:off x="6184044"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ZHAO</a:t>
                </a:r>
                <a:endParaRPr lang="zh-CN" altLang="en-US" sz="1200" b="1"/>
              </a:p>
            </p:txBody>
          </p:sp>
          <p:sp>
            <p:nvSpPr>
              <p:cNvPr id="75" name="椭圆 74"/>
              <p:cNvSpPr/>
              <p:nvPr/>
            </p:nvSpPr>
            <p:spPr bwMode="auto">
              <a:xfrm>
                <a:off x="6183317" y="1456592"/>
                <a:ext cx="720727" cy="360363"/>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grpSp>
          <p:nvGrpSpPr>
            <p:cNvPr id="29704" name="组合 75"/>
            <p:cNvGrpSpPr>
              <a:grpSpLocks/>
            </p:cNvGrpSpPr>
            <p:nvPr/>
          </p:nvGrpSpPr>
          <p:grpSpPr bwMode="auto">
            <a:xfrm>
              <a:off x="6186492" y="2529610"/>
              <a:ext cx="720000" cy="361226"/>
              <a:chOff x="6184044" y="1455730"/>
              <a:chExt cx="720000" cy="361226"/>
            </a:xfrm>
          </p:grpSpPr>
          <p:sp>
            <p:nvSpPr>
              <p:cNvPr id="29731" name="TextBox 76"/>
              <p:cNvSpPr txBox="1">
                <a:spLocks noChangeArrowheads="1"/>
              </p:cNvSpPr>
              <p:nvPr/>
            </p:nvSpPr>
            <p:spPr bwMode="auto">
              <a:xfrm>
                <a:off x="6184044"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DING</a:t>
                </a:r>
                <a:endParaRPr lang="zh-CN" altLang="en-US" sz="1200" b="1"/>
              </a:p>
            </p:txBody>
          </p:sp>
          <p:sp>
            <p:nvSpPr>
              <p:cNvPr id="78" name="椭圆 77"/>
              <p:cNvSpPr/>
              <p:nvPr/>
            </p:nvSpPr>
            <p:spPr bwMode="auto">
              <a:xfrm>
                <a:off x="6184044" y="1456592"/>
                <a:ext cx="720727" cy="360364"/>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grpSp>
          <p:nvGrpSpPr>
            <p:cNvPr id="29705" name="组合 78"/>
            <p:cNvGrpSpPr>
              <a:grpSpLocks/>
            </p:cNvGrpSpPr>
            <p:nvPr/>
          </p:nvGrpSpPr>
          <p:grpSpPr bwMode="auto">
            <a:xfrm>
              <a:off x="6901596" y="3067774"/>
              <a:ext cx="720000" cy="361226"/>
              <a:chOff x="6184044" y="1455730"/>
              <a:chExt cx="720000" cy="361226"/>
            </a:xfrm>
          </p:grpSpPr>
          <p:sp>
            <p:nvSpPr>
              <p:cNvPr id="29729" name="TextBox 79"/>
              <p:cNvSpPr txBox="1">
                <a:spLocks noChangeArrowheads="1"/>
              </p:cNvSpPr>
              <p:nvPr/>
            </p:nvSpPr>
            <p:spPr bwMode="auto">
              <a:xfrm>
                <a:off x="6184044"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WANG</a:t>
                </a:r>
                <a:endParaRPr lang="zh-CN" altLang="en-US" sz="1200" b="1"/>
              </a:p>
            </p:txBody>
          </p:sp>
          <p:sp>
            <p:nvSpPr>
              <p:cNvPr id="81" name="椭圆 80"/>
              <p:cNvSpPr/>
              <p:nvPr/>
            </p:nvSpPr>
            <p:spPr bwMode="auto">
              <a:xfrm>
                <a:off x="6183317" y="1456592"/>
                <a:ext cx="720727" cy="360363"/>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grpSp>
          <p:nvGrpSpPr>
            <p:cNvPr id="29706" name="组合 81"/>
            <p:cNvGrpSpPr>
              <a:grpSpLocks/>
            </p:cNvGrpSpPr>
            <p:nvPr/>
          </p:nvGrpSpPr>
          <p:grpSpPr bwMode="auto">
            <a:xfrm>
              <a:off x="5468940" y="3070223"/>
              <a:ext cx="720000" cy="361226"/>
              <a:chOff x="6184044" y="1455730"/>
              <a:chExt cx="720000" cy="361226"/>
            </a:xfrm>
          </p:grpSpPr>
          <p:sp>
            <p:nvSpPr>
              <p:cNvPr id="29727" name="TextBox 82"/>
              <p:cNvSpPr txBox="1">
                <a:spLocks noChangeArrowheads="1"/>
              </p:cNvSpPr>
              <p:nvPr/>
            </p:nvSpPr>
            <p:spPr bwMode="auto">
              <a:xfrm>
                <a:off x="6184044"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CHEN</a:t>
                </a:r>
                <a:endParaRPr lang="zh-CN" altLang="en-US" sz="1200" b="1"/>
              </a:p>
            </p:txBody>
          </p:sp>
          <p:sp>
            <p:nvSpPr>
              <p:cNvPr id="84" name="椭圆 83"/>
              <p:cNvSpPr/>
              <p:nvPr/>
            </p:nvSpPr>
            <p:spPr bwMode="auto">
              <a:xfrm>
                <a:off x="6184044" y="1457318"/>
                <a:ext cx="720727" cy="360363"/>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grpSp>
          <p:nvGrpSpPr>
            <p:cNvPr id="29707" name="组合 84"/>
            <p:cNvGrpSpPr>
              <a:grpSpLocks/>
            </p:cNvGrpSpPr>
            <p:nvPr/>
          </p:nvGrpSpPr>
          <p:grpSpPr bwMode="auto">
            <a:xfrm>
              <a:off x="6184044" y="3605938"/>
              <a:ext cx="720000" cy="361226"/>
              <a:chOff x="6184044" y="1455730"/>
              <a:chExt cx="720000" cy="361226"/>
            </a:xfrm>
          </p:grpSpPr>
          <p:sp>
            <p:nvSpPr>
              <p:cNvPr id="29725" name="TextBox 85"/>
              <p:cNvSpPr txBox="1">
                <a:spLocks noChangeArrowheads="1"/>
              </p:cNvSpPr>
              <p:nvPr/>
            </p:nvSpPr>
            <p:spPr bwMode="auto">
              <a:xfrm>
                <a:off x="6184044"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MA</a:t>
                </a:r>
                <a:endParaRPr lang="zh-CN" altLang="en-US" sz="1200" b="1"/>
              </a:p>
            </p:txBody>
          </p:sp>
          <p:sp>
            <p:nvSpPr>
              <p:cNvPr id="87" name="椭圆 86"/>
              <p:cNvSpPr/>
              <p:nvPr/>
            </p:nvSpPr>
            <p:spPr bwMode="auto">
              <a:xfrm>
                <a:off x="6183317" y="1456592"/>
                <a:ext cx="720727" cy="360364"/>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grpSp>
          <p:nvGrpSpPr>
            <p:cNvPr id="29708" name="组合 87"/>
            <p:cNvGrpSpPr>
              <a:grpSpLocks/>
            </p:cNvGrpSpPr>
            <p:nvPr/>
          </p:nvGrpSpPr>
          <p:grpSpPr bwMode="auto">
            <a:xfrm>
              <a:off x="7619148" y="3608387"/>
              <a:ext cx="720000" cy="361226"/>
              <a:chOff x="6184044" y="1455730"/>
              <a:chExt cx="720000" cy="361226"/>
            </a:xfrm>
          </p:grpSpPr>
          <p:sp>
            <p:nvSpPr>
              <p:cNvPr id="29723" name="TextBox 88"/>
              <p:cNvSpPr txBox="1">
                <a:spLocks noChangeArrowheads="1"/>
              </p:cNvSpPr>
              <p:nvPr/>
            </p:nvSpPr>
            <p:spPr bwMode="auto">
              <a:xfrm>
                <a:off x="6184044"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XIA</a:t>
                </a:r>
                <a:endParaRPr lang="zh-CN" altLang="en-US" sz="1200" b="1"/>
              </a:p>
            </p:txBody>
          </p:sp>
          <p:sp>
            <p:nvSpPr>
              <p:cNvPr id="90" name="椭圆 89"/>
              <p:cNvSpPr/>
              <p:nvPr/>
            </p:nvSpPr>
            <p:spPr bwMode="auto">
              <a:xfrm>
                <a:off x="6183317" y="1457318"/>
                <a:ext cx="720727" cy="360364"/>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grpSp>
          <p:nvGrpSpPr>
            <p:cNvPr id="29709" name="组合 90"/>
            <p:cNvGrpSpPr>
              <a:grpSpLocks/>
            </p:cNvGrpSpPr>
            <p:nvPr/>
          </p:nvGrpSpPr>
          <p:grpSpPr bwMode="auto">
            <a:xfrm>
              <a:off x="6901596" y="4141653"/>
              <a:ext cx="720000" cy="361226"/>
              <a:chOff x="6184044" y="1455730"/>
              <a:chExt cx="720000" cy="361226"/>
            </a:xfrm>
          </p:grpSpPr>
          <p:sp>
            <p:nvSpPr>
              <p:cNvPr id="29721" name="TextBox 91"/>
              <p:cNvSpPr txBox="1">
                <a:spLocks noChangeArrowheads="1"/>
              </p:cNvSpPr>
              <p:nvPr/>
            </p:nvSpPr>
            <p:spPr bwMode="auto">
              <a:xfrm>
                <a:off x="6184044"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LI</a:t>
                </a:r>
                <a:endParaRPr lang="zh-CN" altLang="en-US" sz="1200" b="1"/>
              </a:p>
            </p:txBody>
          </p:sp>
          <p:sp>
            <p:nvSpPr>
              <p:cNvPr id="93" name="椭圆 92"/>
              <p:cNvSpPr/>
              <p:nvPr/>
            </p:nvSpPr>
            <p:spPr bwMode="auto">
              <a:xfrm>
                <a:off x="6183317" y="1457454"/>
                <a:ext cx="720727" cy="358776"/>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grpSp>
          <p:nvGrpSpPr>
            <p:cNvPr id="29710" name="组合 93"/>
            <p:cNvGrpSpPr>
              <a:grpSpLocks/>
            </p:cNvGrpSpPr>
            <p:nvPr/>
          </p:nvGrpSpPr>
          <p:grpSpPr bwMode="auto">
            <a:xfrm>
              <a:off x="5468940" y="4144102"/>
              <a:ext cx="720000" cy="361226"/>
              <a:chOff x="6184044" y="1455730"/>
              <a:chExt cx="720000" cy="361226"/>
            </a:xfrm>
          </p:grpSpPr>
          <p:sp>
            <p:nvSpPr>
              <p:cNvPr id="29719" name="TextBox 94"/>
              <p:cNvSpPr txBox="1">
                <a:spLocks noChangeArrowheads="1"/>
              </p:cNvSpPr>
              <p:nvPr/>
            </p:nvSpPr>
            <p:spPr bwMode="auto">
              <a:xfrm>
                <a:off x="6184044" y="1455730"/>
                <a:ext cx="72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DU</a:t>
                </a:r>
                <a:endParaRPr lang="zh-CN" altLang="en-US" sz="1200" b="1"/>
              </a:p>
            </p:txBody>
          </p:sp>
          <p:sp>
            <p:nvSpPr>
              <p:cNvPr id="96" name="椭圆 95"/>
              <p:cNvSpPr/>
              <p:nvPr/>
            </p:nvSpPr>
            <p:spPr bwMode="auto">
              <a:xfrm>
                <a:off x="6184044" y="1456593"/>
                <a:ext cx="720727" cy="360363"/>
              </a:xfrm>
              <a:prstGeom prst="ellipse">
                <a:avLst/>
              </a:prstGeom>
              <a:noFill/>
              <a:ln w="9525" cap="flat" cmpd="sng" algn="ctr">
                <a:solidFill>
                  <a:schemeClr val="accent1"/>
                </a:solidFill>
                <a:prstDash val="solid"/>
                <a:round/>
                <a:headEnd type="none" w="med" len="med"/>
                <a:tailEnd type="none" w="med" len="med"/>
              </a:ln>
              <a:effectLst/>
            </p:spPr>
            <p:txBody>
              <a:bodyPr lIns="0" tIns="0" rIns="182880" bIns="0"/>
              <a:lstStyle/>
              <a:p>
                <a:pPr>
                  <a:spcBef>
                    <a:spcPct val="50000"/>
                  </a:spcBef>
                  <a:defRPr/>
                </a:pPr>
                <a:endParaRPr lang="zh-CN" altLang="en-US" sz="2400">
                  <a:ln>
                    <a:solidFill>
                      <a:sysClr val="windowText" lastClr="000000"/>
                    </a:solidFill>
                  </a:ln>
                  <a:latin typeface="Arial" charset="0"/>
                </a:endParaRPr>
              </a:p>
            </p:txBody>
          </p:sp>
        </p:grpSp>
        <p:cxnSp>
          <p:nvCxnSpPr>
            <p:cNvPr id="29711" name="直接连接符 96"/>
            <p:cNvCxnSpPr>
              <a:cxnSpLocks noChangeShapeType="1"/>
              <a:stCxn id="71" idx="5"/>
              <a:endCxn id="75" idx="0"/>
            </p:cNvCxnSpPr>
            <p:nvPr/>
          </p:nvCxnSpPr>
          <p:spPr bwMode="auto">
            <a:xfrm rot="16200000" flipH="1">
              <a:off x="6915881" y="1646956"/>
              <a:ext cx="228437" cy="462994"/>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12" name="直接连接符 99"/>
            <p:cNvCxnSpPr>
              <a:cxnSpLocks noChangeShapeType="1"/>
              <a:stCxn id="78" idx="7"/>
              <a:endCxn id="75" idx="4"/>
            </p:cNvCxnSpPr>
            <p:nvPr/>
          </p:nvCxnSpPr>
          <p:spPr bwMode="auto">
            <a:xfrm rot="5400000" flipH="1" flipV="1">
              <a:off x="6915881" y="2237842"/>
              <a:ext cx="230885" cy="46054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13" name="直接连接符 105"/>
            <p:cNvCxnSpPr>
              <a:cxnSpLocks noChangeShapeType="1"/>
              <a:stCxn id="78" idx="4"/>
              <a:endCxn id="84" idx="7"/>
            </p:cNvCxnSpPr>
            <p:nvPr/>
          </p:nvCxnSpPr>
          <p:spPr bwMode="auto">
            <a:xfrm rot="5400000">
              <a:off x="6198328" y="2776006"/>
              <a:ext cx="233334" cy="462994"/>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14" name="直接连接符 109"/>
            <p:cNvCxnSpPr>
              <a:cxnSpLocks noChangeShapeType="1"/>
              <a:stCxn id="78" idx="4"/>
              <a:endCxn id="81" idx="1"/>
            </p:cNvCxnSpPr>
            <p:nvPr/>
          </p:nvCxnSpPr>
          <p:spPr bwMode="auto">
            <a:xfrm rot="16200000" flipH="1">
              <a:off x="6661323" y="2776005"/>
              <a:ext cx="230885" cy="46054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15" name="直接连接符 112"/>
            <p:cNvCxnSpPr>
              <a:cxnSpLocks noChangeShapeType="1"/>
              <a:stCxn id="81" idx="4"/>
              <a:endCxn id="90" idx="1"/>
            </p:cNvCxnSpPr>
            <p:nvPr/>
          </p:nvCxnSpPr>
          <p:spPr bwMode="auto">
            <a:xfrm rot="16200000" flipH="1">
              <a:off x="7376426" y="3314170"/>
              <a:ext cx="233334" cy="462994"/>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16" name="直接连接符 115"/>
            <p:cNvCxnSpPr>
              <a:cxnSpLocks noChangeShapeType="1"/>
              <a:stCxn id="81" idx="4"/>
              <a:endCxn id="87" idx="7"/>
            </p:cNvCxnSpPr>
            <p:nvPr/>
          </p:nvCxnSpPr>
          <p:spPr bwMode="auto">
            <a:xfrm rot="5400000">
              <a:off x="6914657" y="3312945"/>
              <a:ext cx="230885" cy="462994"/>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17" name="直接连接符 118"/>
            <p:cNvCxnSpPr>
              <a:cxnSpLocks noChangeShapeType="1"/>
              <a:stCxn id="87" idx="4"/>
              <a:endCxn id="96" idx="7"/>
            </p:cNvCxnSpPr>
            <p:nvPr/>
          </p:nvCxnSpPr>
          <p:spPr bwMode="auto">
            <a:xfrm rot="5400000">
              <a:off x="6198329" y="3852333"/>
              <a:ext cx="230885" cy="460546"/>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29718" name="直接连接符 119"/>
            <p:cNvCxnSpPr>
              <a:cxnSpLocks noChangeShapeType="1"/>
              <a:stCxn id="87" idx="4"/>
              <a:endCxn id="93" idx="1"/>
            </p:cNvCxnSpPr>
            <p:nvPr/>
          </p:nvCxnSpPr>
          <p:spPr bwMode="auto">
            <a:xfrm rot="16200000" flipH="1">
              <a:off x="6661323" y="3849885"/>
              <a:ext cx="228436" cy="462994"/>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2289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mtClean="0"/>
              <a:t>一次旋转即停止</a:t>
            </a:r>
          </a:p>
        </p:txBody>
      </p:sp>
      <p:pic>
        <p:nvPicPr>
          <p:cNvPr id="10445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06570" y="2280745"/>
            <a:ext cx="8003058" cy="2819044"/>
          </a:xfrm>
          <a:noFill/>
        </p:spPr>
      </p:pic>
      <p:sp>
        <p:nvSpPr>
          <p:cNvPr id="10445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93F4C0-98A1-42CC-832A-97CCC85F1664}" type="slidenum">
              <a:rPr lang="en-US" altLang="en-US">
                <a:solidFill>
                  <a:srgbClr val="4B4B4B"/>
                </a:solidFill>
              </a:rPr>
              <a:pPr eaLnBrk="1" hangingPunct="1"/>
              <a:t>80</a:t>
            </a:fld>
            <a:endParaRPr lang="en-US" altLang="en-US">
              <a:solidFill>
                <a:srgbClr val="4B4B4B"/>
              </a:solidFill>
            </a:endParaRPr>
          </a:p>
        </p:txBody>
      </p:sp>
    </p:spTree>
    <p:extLst>
      <p:ext uri="{BB962C8B-B14F-4D97-AF65-F5344CB8AC3E}">
        <p14:creationId xmlns:p14="http://schemas.microsoft.com/office/powerpoint/2010/main" val="361246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smtClean="0"/>
              <a:t>一次旋转不平衡</a:t>
            </a:r>
          </a:p>
        </p:txBody>
      </p:sp>
      <p:pic>
        <p:nvPicPr>
          <p:cNvPr id="10547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78679" y="2081047"/>
            <a:ext cx="6829066" cy="2532309"/>
          </a:xfrm>
          <a:noFill/>
        </p:spPr>
      </p:pic>
      <p:sp>
        <p:nvSpPr>
          <p:cNvPr id="1054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98D906-9CF0-47C2-AA20-ECC944CCD595}" type="slidenum">
              <a:rPr lang="en-US" altLang="en-US">
                <a:solidFill>
                  <a:srgbClr val="4B4B4B"/>
                </a:solidFill>
              </a:rPr>
              <a:pPr eaLnBrk="1" hangingPunct="1"/>
              <a:t>81</a:t>
            </a:fld>
            <a:endParaRPr lang="en-US" altLang="en-US">
              <a:solidFill>
                <a:srgbClr val="4B4B4B"/>
              </a:solidFill>
            </a:endParaRPr>
          </a:p>
        </p:txBody>
      </p:sp>
    </p:spTree>
    <p:extLst>
      <p:ext uri="{BB962C8B-B14F-4D97-AF65-F5344CB8AC3E}">
        <p14:creationId xmlns:p14="http://schemas.microsoft.com/office/powerpoint/2010/main" val="259082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mtClean="0"/>
              <a:t>两次旋转不平衡</a:t>
            </a:r>
          </a:p>
        </p:txBody>
      </p:sp>
      <p:pic>
        <p:nvPicPr>
          <p:cNvPr id="10650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133600" y="3305969"/>
            <a:ext cx="4876800" cy="1390650"/>
          </a:xfrm>
          <a:noFill/>
        </p:spPr>
      </p:pic>
      <p:sp>
        <p:nvSpPr>
          <p:cNvPr id="1064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DB36F2-3B36-42B8-BCB3-81A0EB87B3F1}" type="slidenum">
              <a:rPr lang="en-US" altLang="en-US">
                <a:solidFill>
                  <a:srgbClr val="4B4B4B"/>
                </a:solidFill>
              </a:rPr>
              <a:pPr eaLnBrk="1" hangingPunct="1"/>
              <a:t>82</a:t>
            </a:fld>
            <a:endParaRPr lang="en-US" altLang="en-US">
              <a:solidFill>
                <a:srgbClr val="4B4B4B"/>
              </a:solidFill>
            </a:endParaRPr>
          </a:p>
        </p:txBody>
      </p:sp>
    </p:spTree>
    <p:extLst>
      <p:ext uri="{BB962C8B-B14F-4D97-AF65-F5344CB8AC3E}">
        <p14:creationId xmlns:p14="http://schemas.microsoft.com/office/powerpoint/2010/main" val="210243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mtClean="0"/>
              <a:t>练习</a:t>
            </a:r>
          </a:p>
        </p:txBody>
      </p:sp>
      <p:sp>
        <p:nvSpPr>
          <p:cNvPr id="107523" name="内容占位符 2"/>
          <p:cNvSpPr>
            <a:spLocks noGrp="1"/>
          </p:cNvSpPr>
          <p:nvPr>
            <p:ph idx="1"/>
          </p:nvPr>
        </p:nvSpPr>
        <p:spPr/>
        <p:txBody>
          <a:bodyPr/>
          <a:lstStyle/>
          <a:p>
            <a:r>
              <a:rPr lang="zh-CN" altLang="en-US" smtClean="0"/>
              <a:t>在如图</a:t>
            </a:r>
            <a:r>
              <a:rPr lang="en-US" altLang="zh-CN" smtClean="0"/>
              <a:t>AVL</a:t>
            </a:r>
            <a:r>
              <a:rPr lang="zh-CN" altLang="en-US" smtClean="0"/>
              <a:t>树中依次删除</a:t>
            </a:r>
            <a:r>
              <a:rPr lang="en-US" altLang="zh-CN" smtClean="0"/>
              <a:t>22,3,10,9</a:t>
            </a:r>
            <a:r>
              <a:rPr lang="zh-CN" altLang="en-US" smtClean="0"/>
              <a:t>，画出每步处理后树的形态</a:t>
            </a:r>
          </a:p>
        </p:txBody>
      </p:sp>
      <p:sp>
        <p:nvSpPr>
          <p:cNvPr id="1075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4E9D35-22FA-4579-A9DF-647CBA7C3B23}" type="slidenum">
              <a:rPr lang="en-US" altLang="en-US">
                <a:solidFill>
                  <a:srgbClr val="4B4B4B"/>
                </a:solidFill>
              </a:rPr>
              <a:pPr eaLnBrk="1" hangingPunct="1"/>
              <a:t>83</a:t>
            </a:fld>
            <a:endParaRPr lang="en-US" altLang="en-US">
              <a:solidFill>
                <a:srgbClr val="4B4B4B"/>
              </a:solidFill>
            </a:endParaRPr>
          </a:p>
        </p:txBody>
      </p:sp>
      <p:grpSp>
        <p:nvGrpSpPr>
          <p:cNvPr id="107525" name="组合 6"/>
          <p:cNvGrpSpPr>
            <a:grpSpLocks/>
          </p:cNvGrpSpPr>
          <p:nvPr/>
        </p:nvGrpSpPr>
        <p:grpSpPr bwMode="auto">
          <a:xfrm>
            <a:off x="5289550" y="2433909"/>
            <a:ext cx="358775" cy="360363"/>
            <a:chOff x="1343016" y="1455729"/>
            <a:chExt cx="358776" cy="360001"/>
          </a:xfrm>
        </p:grpSpPr>
        <p:sp>
          <p:nvSpPr>
            <p:cNvPr id="107570" name="椭圆 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71" name="TextBox 5"/>
            <p:cNvSpPr txBox="1">
              <a:spLocks noChangeArrowheads="1"/>
            </p:cNvSpPr>
            <p:nvPr/>
          </p:nvSpPr>
          <p:spPr bwMode="auto">
            <a:xfrm>
              <a:off x="1343016" y="1455729"/>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17</a:t>
              </a:r>
              <a:endParaRPr lang="zh-CN" altLang="en-US" sz="1200" b="1"/>
            </a:p>
          </p:txBody>
        </p:sp>
      </p:grpSp>
      <p:grpSp>
        <p:nvGrpSpPr>
          <p:cNvPr id="107526" name="组合 7"/>
          <p:cNvGrpSpPr>
            <a:grpSpLocks/>
          </p:cNvGrpSpPr>
          <p:nvPr/>
        </p:nvGrpSpPr>
        <p:grpSpPr bwMode="auto">
          <a:xfrm>
            <a:off x="4392613" y="2970484"/>
            <a:ext cx="358775" cy="360363"/>
            <a:chOff x="1343016" y="1455728"/>
            <a:chExt cx="358776" cy="360001"/>
          </a:xfrm>
        </p:grpSpPr>
        <p:sp>
          <p:nvSpPr>
            <p:cNvPr id="107568" name="椭圆 8"/>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9" name="TextBox 9"/>
            <p:cNvSpPr txBox="1">
              <a:spLocks noChangeArrowheads="1"/>
            </p:cNvSpPr>
            <p:nvPr/>
          </p:nvSpPr>
          <p:spPr bwMode="auto">
            <a:xfrm>
              <a:off x="1343016" y="1455728"/>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13</a:t>
              </a:r>
              <a:endParaRPr lang="zh-CN" altLang="en-US" sz="1200" b="1"/>
            </a:p>
          </p:txBody>
        </p:sp>
      </p:grpSp>
      <p:grpSp>
        <p:nvGrpSpPr>
          <p:cNvPr id="107527" name="组合 10"/>
          <p:cNvGrpSpPr>
            <a:grpSpLocks/>
          </p:cNvGrpSpPr>
          <p:nvPr/>
        </p:nvGrpSpPr>
        <p:grpSpPr bwMode="auto">
          <a:xfrm>
            <a:off x="6186488" y="2972072"/>
            <a:ext cx="358775" cy="360362"/>
            <a:chOff x="1343016" y="1455728"/>
            <a:chExt cx="358776" cy="360001"/>
          </a:xfrm>
        </p:grpSpPr>
        <p:sp>
          <p:nvSpPr>
            <p:cNvPr id="107566" name="椭圆 11"/>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7" name="TextBox 12"/>
            <p:cNvSpPr txBox="1">
              <a:spLocks noChangeArrowheads="1"/>
            </p:cNvSpPr>
            <p:nvPr/>
          </p:nvSpPr>
          <p:spPr bwMode="auto">
            <a:xfrm>
              <a:off x="1343016" y="1455728"/>
              <a:ext cx="358776"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22</a:t>
              </a:r>
              <a:endParaRPr lang="zh-CN" altLang="en-US" sz="1200" b="1"/>
            </a:p>
          </p:txBody>
        </p:sp>
      </p:grpSp>
      <p:grpSp>
        <p:nvGrpSpPr>
          <p:cNvPr id="107528" name="组合 13"/>
          <p:cNvGrpSpPr>
            <a:grpSpLocks/>
          </p:cNvGrpSpPr>
          <p:nvPr/>
        </p:nvGrpSpPr>
        <p:grpSpPr bwMode="auto">
          <a:xfrm>
            <a:off x="3854450" y="3508647"/>
            <a:ext cx="358775" cy="360362"/>
            <a:chOff x="1343016" y="1455729"/>
            <a:chExt cx="358776" cy="358779"/>
          </a:xfrm>
        </p:grpSpPr>
        <p:sp>
          <p:nvSpPr>
            <p:cNvPr id="107564" name="椭圆 14"/>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5" name="TextBox 15"/>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9</a:t>
              </a:r>
              <a:endParaRPr lang="zh-CN" altLang="en-US" sz="1200" b="1"/>
            </a:p>
          </p:txBody>
        </p:sp>
      </p:grpSp>
      <p:grpSp>
        <p:nvGrpSpPr>
          <p:cNvPr id="107529" name="组合 16"/>
          <p:cNvGrpSpPr>
            <a:grpSpLocks/>
          </p:cNvGrpSpPr>
          <p:nvPr/>
        </p:nvGrpSpPr>
        <p:grpSpPr bwMode="auto">
          <a:xfrm>
            <a:off x="4930775" y="3510234"/>
            <a:ext cx="358775" cy="360363"/>
            <a:chOff x="1343016" y="1455729"/>
            <a:chExt cx="358776" cy="358779"/>
          </a:xfrm>
        </p:grpSpPr>
        <p:sp>
          <p:nvSpPr>
            <p:cNvPr id="107562" name="椭圆 17"/>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3" name="TextBox 18"/>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16</a:t>
              </a:r>
              <a:endParaRPr lang="zh-CN" altLang="en-US" sz="1200" b="1"/>
            </a:p>
          </p:txBody>
        </p:sp>
      </p:grpSp>
      <p:grpSp>
        <p:nvGrpSpPr>
          <p:cNvPr id="107530" name="组合 19"/>
          <p:cNvGrpSpPr>
            <a:grpSpLocks/>
          </p:cNvGrpSpPr>
          <p:nvPr/>
        </p:nvGrpSpPr>
        <p:grpSpPr bwMode="auto">
          <a:xfrm>
            <a:off x="6365875" y="3510234"/>
            <a:ext cx="720725" cy="360363"/>
            <a:chOff x="1163628" y="1455729"/>
            <a:chExt cx="720000" cy="360001"/>
          </a:xfrm>
        </p:grpSpPr>
        <p:sp>
          <p:nvSpPr>
            <p:cNvPr id="107560" name="椭圆 20"/>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61" name="TextBox 21"/>
            <p:cNvSpPr txBox="1">
              <a:spLocks noChangeArrowheads="1"/>
            </p:cNvSpPr>
            <p:nvPr/>
          </p:nvSpPr>
          <p:spPr bwMode="auto">
            <a:xfrm>
              <a:off x="1163628" y="1455729"/>
              <a:ext cx="720000" cy="36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27</a:t>
              </a:r>
              <a:endParaRPr lang="zh-CN" altLang="en-US" sz="1200" b="1"/>
            </a:p>
          </p:txBody>
        </p:sp>
      </p:grpSp>
      <p:grpSp>
        <p:nvGrpSpPr>
          <p:cNvPr id="107531" name="组合 22"/>
          <p:cNvGrpSpPr>
            <a:grpSpLocks/>
          </p:cNvGrpSpPr>
          <p:nvPr/>
        </p:nvGrpSpPr>
        <p:grpSpPr bwMode="auto">
          <a:xfrm>
            <a:off x="4751388" y="4048397"/>
            <a:ext cx="358775" cy="360362"/>
            <a:chOff x="1343016" y="1455729"/>
            <a:chExt cx="358776" cy="358779"/>
          </a:xfrm>
        </p:grpSpPr>
        <p:sp>
          <p:nvSpPr>
            <p:cNvPr id="107558"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9" name="TextBox 24"/>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15</a:t>
              </a:r>
              <a:endParaRPr lang="zh-CN" altLang="en-US" sz="1200" b="1"/>
            </a:p>
          </p:txBody>
        </p:sp>
      </p:grpSp>
      <p:grpSp>
        <p:nvGrpSpPr>
          <p:cNvPr id="107532" name="组合 25"/>
          <p:cNvGrpSpPr>
            <a:grpSpLocks/>
          </p:cNvGrpSpPr>
          <p:nvPr/>
        </p:nvGrpSpPr>
        <p:grpSpPr bwMode="auto">
          <a:xfrm>
            <a:off x="5827713" y="3508647"/>
            <a:ext cx="358775" cy="360362"/>
            <a:chOff x="1343016" y="1455729"/>
            <a:chExt cx="358776" cy="358779"/>
          </a:xfrm>
        </p:grpSpPr>
        <p:sp>
          <p:nvSpPr>
            <p:cNvPr id="107556" name="椭圆 26"/>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7" name="TextBox 27"/>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20</a:t>
              </a:r>
              <a:endParaRPr lang="zh-CN" altLang="en-US" sz="1200" b="1"/>
            </a:p>
          </p:txBody>
        </p:sp>
      </p:grpSp>
      <p:grpSp>
        <p:nvGrpSpPr>
          <p:cNvPr id="107533" name="组合 28"/>
          <p:cNvGrpSpPr>
            <a:grpSpLocks/>
          </p:cNvGrpSpPr>
          <p:nvPr/>
        </p:nvGrpSpPr>
        <p:grpSpPr bwMode="auto">
          <a:xfrm>
            <a:off x="4213225" y="4048397"/>
            <a:ext cx="358775" cy="360362"/>
            <a:chOff x="1343016" y="1455729"/>
            <a:chExt cx="358776" cy="358779"/>
          </a:xfrm>
        </p:grpSpPr>
        <p:sp>
          <p:nvSpPr>
            <p:cNvPr id="107554" name="椭圆 29"/>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5" name="TextBox 30"/>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12</a:t>
              </a:r>
              <a:endParaRPr lang="zh-CN" altLang="en-US" sz="1200" b="1"/>
            </a:p>
          </p:txBody>
        </p:sp>
      </p:grpSp>
      <p:grpSp>
        <p:nvGrpSpPr>
          <p:cNvPr id="107534" name="组合 31"/>
          <p:cNvGrpSpPr>
            <a:grpSpLocks/>
          </p:cNvGrpSpPr>
          <p:nvPr/>
        </p:nvGrpSpPr>
        <p:grpSpPr bwMode="auto">
          <a:xfrm>
            <a:off x="3495675" y="4048397"/>
            <a:ext cx="358775" cy="360362"/>
            <a:chOff x="1343016" y="1455729"/>
            <a:chExt cx="358776" cy="358779"/>
          </a:xfrm>
        </p:grpSpPr>
        <p:sp>
          <p:nvSpPr>
            <p:cNvPr id="107552" name="椭圆 32"/>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3" name="TextBox 33"/>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3</a:t>
              </a:r>
              <a:endParaRPr lang="zh-CN" altLang="en-US" sz="1200" b="1"/>
            </a:p>
          </p:txBody>
        </p:sp>
      </p:grpSp>
      <p:cxnSp>
        <p:nvCxnSpPr>
          <p:cNvPr id="107535" name="直接连接符 35"/>
          <p:cNvCxnSpPr>
            <a:cxnSpLocks noChangeShapeType="1"/>
            <a:endCxn id="107569" idx="3"/>
          </p:cNvCxnSpPr>
          <p:nvPr/>
        </p:nvCxnSpPr>
        <p:spPr bwMode="auto">
          <a:xfrm rot="10800000" flipV="1">
            <a:off x="4751388" y="2794272"/>
            <a:ext cx="717550" cy="35718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107536" name="直接连接符 40"/>
          <p:cNvCxnSpPr>
            <a:cxnSpLocks noChangeShapeType="1"/>
            <a:stCxn id="107569" idx="2"/>
            <a:endCxn id="107565" idx="0"/>
          </p:cNvCxnSpPr>
          <p:nvPr/>
        </p:nvCxnSpPr>
        <p:spPr bwMode="auto">
          <a:xfrm rot="5400000">
            <a:off x="4214019" y="3150666"/>
            <a:ext cx="177800"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107537" name="直接连接符 43"/>
          <p:cNvCxnSpPr>
            <a:cxnSpLocks noChangeShapeType="1"/>
          </p:cNvCxnSpPr>
          <p:nvPr/>
        </p:nvCxnSpPr>
        <p:spPr bwMode="auto">
          <a:xfrm rot="16200000" flipH="1">
            <a:off x="5649119" y="2614091"/>
            <a:ext cx="357187" cy="71755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107538" name="直接连接符 46"/>
          <p:cNvCxnSpPr>
            <a:cxnSpLocks noChangeShapeType="1"/>
            <a:endCxn id="107561" idx="0"/>
          </p:cNvCxnSpPr>
          <p:nvPr/>
        </p:nvCxnSpPr>
        <p:spPr bwMode="auto">
          <a:xfrm>
            <a:off x="6365875" y="3330847"/>
            <a:ext cx="360363" cy="179387"/>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107539" name="直接连接符 49"/>
          <p:cNvCxnSpPr>
            <a:cxnSpLocks noChangeShapeType="1"/>
            <a:stCxn id="107569" idx="2"/>
            <a:endCxn id="107563" idx="0"/>
          </p:cNvCxnSpPr>
          <p:nvPr/>
        </p:nvCxnSpPr>
        <p:spPr bwMode="auto">
          <a:xfrm rot="16200000" flipH="1">
            <a:off x="4751388" y="3151459"/>
            <a:ext cx="179387" cy="53816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107540" name="直接连接符 52"/>
          <p:cNvCxnSpPr>
            <a:cxnSpLocks noChangeShapeType="1"/>
            <a:stCxn id="107563" idx="2"/>
            <a:endCxn id="107559" idx="0"/>
          </p:cNvCxnSpPr>
          <p:nvPr/>
        </p:nvCxnSpPr>
        <p:spPr bwMode="auto">
          <a:xfrm rot="5400000">
            <a:off x="4931569" y="3869803"/>
            <a:ext cx="177800"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107541" name="直接连接符 57"/>
          <p:cNvCxnSpPr>
            <a:cxnSpLocks noChangeShapeType="1"/>
            <a:endCxn id="107557" idx="0"/>
          </p:cNvCxnSpPr>
          <p:nvPr/>
        </p:nvCxnSpPr>
        <p:spPr bwMode="auto">
          <a:xfrm rot="10800000" flipV="1">
            <a:off x="6007100" y="3332434"/>
            <a:ext cx="358775" cy="176213"/>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107542" name="直接连接符 60"/>
          <p:cNvCxnSpPr>
            <a:cxnSpLocks noChangeShapeType="1"/>
            <a:stCxn id="107565" idx="2"/>
            <a:endCxn id="107555" idx="0"/>
          </p:cNvCxnSpPr>
          <p:nvPr/>
        </p:nvCxnSpPr>
        <p:spPr bwMode="auto">
          <a:xfrm rot="16200000" flipH="1">
            <a:off x="4123532" y="3779315"/>
            <a:ext cx="1793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cxnSp>
        <p:nvCxnSpPr>
          <p:cNvPr id="107543" name="直接连接符 64"/>
          <p:cNvCxnSpPr>
            <a:cxnSpLocks noChangeShapeType="1"/>
            <a:stCxn id="107565" idx="2"/>
            <a:endCxn id="107553" idx="0"/>
          </p:cNvCxnSpPr>
          <p:nvPr/>
        </p:nvCxnSpPr>
        <p:spPr bwMode="auto">
          <a:xfrm rot="5400000">
            <a:off x="3764757" y="3779315"/>
            <a:ext cx="179388"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107544" name="组合 22"/>
          <p:cNvGrpSpPr>
            <a:grpSpLocks/>
          </p:cNvGrpSpPr>
          <p:nvPr/>
        </p:nvGrpSpPr>
        <p:grpSpPr bwMode="auto">
          <a:xfrm>
            <a:off x="3854450" y="4584972"/>
            <a:ext cx="358775" cy="360362"/>
            <a:chOff x="1343016" y="1455729"/>
            <a:chExt cx="358776" cy="358779"/>
          </a:xfrm>
        </p:grpSpPr>
        <p:sp>
          <p:nvSpPr>
            <p:cNvPr id="107550"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51" name="TextBox 24"/>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10</a:t>
              </a:r>
              <a:endParaRPr lang="zh-CN" altLang="en-US" sz="1200" b="1"/>
            </a:p>
          </p:txBody>
        </p:sp>
      </p:grpSp>
      <p:cxnSp>
        <p:nvCxnSpPr>
          <p:cNvPr id="107545" name="直接连接符 52"/>
          <p:cNvCxnSpPr>
            <a:cxnSpLocks noChangeShapeType="1"/>
            <a:stCxn id="107555" idx="2"/>
            <a:endCxn id="107551" idx="0"/>
          </p:cNvCxnSpPr>
          <p:nvPr/>
        </p:nvCxnSpPr>
        <p:spPr bwMode="auto">
          <a:xfrm rot="5400000">
            <a:off x="4125119" y="4317478"/>
            <a:ext cx="176213" cy="358775"/>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grpSp>
        <p:nvGrpSpPr>
          <p:cNvPr id="107546" name="组合 22"/>
          <p:cNvGrpSpPr>
            <a:grpSpLocks/>
          </p:cNvGrpSpPr>
          <p:nvPr/>
        </p:nvGrpSpPr>
        <p:grpSpPr bwMode="auto">
          <a:xfrm>
            <a:off x="5468938" y="4048397"/>
            <a:ext cx="358775" cy="358775"/>
            <a:chOff x="1343016" y="1455729"/>
            <a:chExt cx="358776" cy="358779"/>
          </a:xfrm>
        </p:grpSpPr>
        <p:sp>
          <p:nvSpPr>
            <p:cNvPr id="107548" name="椭圆 23"/>
            <p:cNvSpPr>
              <a:spLocks noChangeArrowheads="1"/>
            </p:cNvSpPr>
            <p:nvPr/>
          </p:nvSpPr>
          <p:spPr bwMode="auto">
            <a:xfrm>
              <a:off x="1343016" y="1455732"/>
              <a:ext cx="358776" cy="358776"/>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1000"/>
            </a:p>
          </p:txBody>
        </p:sp>
        <p:sp>
          <p:nvSpPr>
            <p:cNvPr id="107549" name="TextBox 24"/>
            <p:cNvSpPr txBox="1">
              <a:spLocks noChangeArrowheads="1"/>
            </p:cNvSpPr>
            <p:nvPr/>
          </p:nvSpPr>
          <p:spPr bwMode="auto">
            <a:xfrm>
              <a:off x="1343016" y="1455729"/>
              <a:ext cx="358776" cy="3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18</a:t>
              </a:r>
              <a:endParaRPr lang="zh-CN" altLang="en-US" sz="1200" b="1"/>
            </a:p>
          </p:txBody>
        </p:sp>
      </p:grpSp>
      <p:cxnSp>
        <p:nvCxnSpPr>
          <p:cNvPr id="107547" name="直接连接符 52"/>
          <p:cNvCxnSpPr>
            <a:cxnSpLocks noChangeShapeType="1"/>
            <a:endCxn id="107549" idx="0"/>
          </p:cNvCxnSpPr>
          <p:nvPr/>
        </p:nvCxnSpPr>
        <p:spPr bwMode="auto">
          <a:xfrm rot="10800000" flipV="1">
            <a:off x="5648325" y="3869009"/>
            <a:ext cx="358775" cy="179388"/>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4408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主要内容</a:t>
            </a:r>
          </a:p>
        </p:txBody>
      </p:sp>
      <p:sp>
        <p:nvSpPr>
          <p:cNvPr id="72707" name="内容占位符 2"/>
          <p:cNvSpPr>
            <a:spLocks noGrp="1"/>
          </p:cNvSpPr>
          <p:nvPr>
            <p:ph idx="1"/>
          </p:nvPr>
        </p:nvSpPr>
        <p:spPr/>
        <p:txBody>
          <a:bodyPr/>
          <a:lstStyle/>
          <a:p>
            <a:r>
              <a:rPr lang="zh-CN" altLang="en-US" dirty="0">
                <a:solidFill>
                  <a:srgbClr val="FF0000"/>
                </a:solidFill>
              </a:rPr>
              <a:t>红</a:t>
            </a:r>
            <a:r>
              <a:rPr lang="en-US" altLang="zh-CN" dirty="0">
                <a:solidFill>
                  <a:srgbClr val="FF0000"/>
                </a:solidFill>
              </a:rPr>
              <a:t>-</a:t>
            </a:r>
            <a:r>
              <a:rPr lang="zh-CN" altLang="en-US" dirty="0">
                <a:solidFill>
                  <a:srgbClr val="FF0000"/>
                </a:solidFill>
              </a:rPr>
              <a:t>黑树</a:t>
            </a:r>
            <a:endParaRPr lang="en-US" altLang="zh-CN" dirty="0">
              <a:solidFill>
                <a:srgbClr val="FF0000"/>
              </a:solidFill>
            </a:endParaRPr>
          </a:p>
          <a:p>
            <a:pPr lvl="1"/>
            <a:r>
              <a:rPr lang="zh-CN" altLang="en-US" dirty="0">
                <a:solidFill>
                  <a:srgbClr val="FF0000"/>
                </a:solidFill>
              </a:rPr>
              <a:t>定义</a:t>
            </a:r>
            <a:endParaRPr lang="en-US" altLang="zh-CN" dirty="0">
              <a:solidFill>
                <a:srgbClr val="FF0000"/>
              </a:solidFill>
            </a:endParaRPr>
          </a:p>
          <a:p>
            <a:pPr lvl="1"/>
            <a:r>
              <a:rPr lang="zh-CN" altLang="en-US" dirty="0">
                <a:solidFill>
                  <a:srgbClr val="FF0000"/>
                </a:solidFill>
              </a:rPr>
              <a:t>搜索</a:t>
            </a:r>
            <a:endParaRPr lang="en-US" altLang="zh-CN" dirty="0">
              <a:solidFill>
                <a:srgbClr val="FF0000"/>
              </a:solidFill>
            </a:endParaRPr>
          </a:p>
          <a:p>
            <a:pPr lvl="1"/>
            <a:r>
              <a:rPr lang="zh-CN" altLang="en-US" dirty="0">
                <a:solidFill>
                  <a:srgbClr val="FF0000"/>
                </a:solidFill>
              </a:rPr>
              <a:t>插入</a:t>
            </a:r>
            <a:endParaRPr lang="en-US" altLang="zh-CN" dirty="0">
              <a:solidFill>
                <a:srgbClr val="FF0000"/>
              </a:solidFill>
            </a:endParaRPr>
          </a:p>
          <a:p>
            <a:pPr lvl="1"/>
            <a:r>
              <a:rPr lang="zh-CN" altLang="en-US" dirty="0">
                <a:solidFill>
                  <a:srgbClr val="FF0000"/>
                </a:solidFill>
              </a:rPr>
              <a:t>删除</a:t>
            </a:r>
            <a:endParaRPr lang="en-US" altLang="zh-CN" dirty="0">
              <a:solidFill>
                <a:srgbClr val="FF0000"/>
              </a:solidFill>
            </a:endParaRPr>
          </a:p>
          <a:p>
            <a:r>
              <a:rPr lang="en-US" altLang="zh-CN" dirty="0" smtClean="0"/>
              <a:t>B</a:t>
            </a:r>
            <a:r>
              <a:rPr lang="zh-CN" altLang="en-US" dirty="0" smtClean="0"/>
              <a:t>树</a:t>
            </a:r>
            <a:endParaRPr lang="en-US" altLang="zh-CN" dirty="0" smtClean="0"/>
          </a:p>
        </p:txBody>
      </p:sp>
      <p:sp>
        <p:nvSpPr>
          <p:cNvPr id="7270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DF61A4-90D8-4B23-94E6-353E8A3B1819}" type="slidenum">
              <a:rPr lang="en-US" altLang="en-US">
                <a:solidFill>
                  <a:srgbClr val="4B4B4B"/>
                </a:solidFill>
              </a:rPr>
              <a:pPr eaLnBrk="1" hangingPunct="1"/>
              <a:t>84</a:t>
            </a:fld>
            <a:endParaRPr lang="en-US" altLang="en-US">
              <a:solidFill>
                <a:srgbClr val="4B4B4B"/>
              </a:solidFill>
            </a:endParaRPr>
          </a:p>
        </p:txBody>
      </p:sp>
    </p:spTree>
    <p:extLst>
      <p:ext uri="{BB962C8B-B14F-4D97-AF65-F5344CB8AC3E}">
        <p14:creationId xmlns:p14="http://schemas.microsoft.com/office/powerpoint/2010/main" val="49247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红－黑树定义</a:t>
            </a:r>
            <a:endParaRPr lang="en-US" altLang="zh-CN" smtClean="0"/>
          </a:p>
        </p:txBody>
      </p:sp>
      <p:sp>
        <p:nvSpPr>
          <p:cNvPr id="73731" name="Rectangle 3"/>
          <p:cNvSpPr>
            <a:spLocks noGrp="1" noChangeArrowheads="1"/>
          </p:cNvSpPr>
          <p:nvPr>
            <p:ph type="body" idx="1"/>
          </p:nvPr>
        </p:nvSpPr>
        <p:spPr>
          <a:xfrm>
            <a:off x="1143000" y="1371600"/>
            <a:ext cx="7812088" cy="5029200"/>
          </a:xfrm>
        </p:spPr>
        <p:txBody>
          <a:bodyPr/>
          <a:lstStyle/>
          <a:p>
            <a:r>
              <a:rPr lang="zh-CN" altLang="en-US" smtClean="0"/>
              <a:t>特殊的二叉搜索树，对扩充（外部节点）的二叉搜索树，满足以下条件</a:t>
            </a:r>
          </a:p>
          <a:p>
            <a:pPr lvl="1"/>
            <a:r>
              <a:rPr lang="en-US" altLang="zh-CN" smtClean="0"/>
              <a:t>RB1</a:t>
            </a:r>
            <a:r>
              <a:rPr lang="zh-CN" altLang="en-US" smtClean="0"/>
              <a:t>：根节点和所有外部节点的颜色是黑的</a:t>
            </a:r>
          </a:p>
          <a:p>
            <a:pPr lvl="1"/>
            <a:r>
              <a:rPr lang="en-US" altLang="zh-CN" smtClean="0"/>
              <a:t>RB2</a:t>
            </a:r>
            <a:r>
              <a:rPr lang="zh-CN" altLang="en-US" smtClean="0"/>
              <a:t>：根至外部节点的路径上没有连续红节点</a:t>
            </a:r>
          </a:p>
          <a:p>
            <a:pPr lvl="1"/>
            <a:r>
              <a:rPr lang="en-US" altLang="zh-CN" smtClean="0"/>
              <a:t>RB3</a:t>
            </a:r>
            <a:r>
              <a:rPr lang="zh-CN" altLang="en-US" smtClean="0"/>
              <a:t>：所有根至外部节点的路径具有相同数目的黑节点</a:t>
            </a:r>
          </a:p>
        </p:txBody>
      </p:sp>
      <p:sp>
        <p:nvSpPr>
          <p:cNvPr id="7373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FCBD3D-F09B-43A0-8C0F-8D28A1FE3FE4}" type="slidenum">
              <a:rPr lang="en-US" altLang="en-US">
                <a:solidFill>
                  <a:srgbClr val="4B4B4B"/>
                </a:solidFill>
              </a:rPr>
              <a:pPr eaLnBrk="1" hangingPunct="1"/>
              <a:t>85</a:t>
            </a:fld>
            <a:endParaRPr lang="en-US" altLang="en-US">
              <a:solidFill>
                <a:srgbClr val="4B4B4B"/>
              </a:solidFill>
            </a:endParaRPr>
          </a:p>
        </p:txBody>
      </p:sp>
    </p:spTree>
    <p:extLst>
      <p:ext uri="{BB962C8B-B14F-4D97-AF65-F5344CB8AC3E}">
        <p14:creationId xmlns:p14="http://schemas.microsoft.com/office/powerpoint/2010/main" val="32884928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另一种定义方式</a:t>
            </a:r>
          </a:p>
        </p:txBody>
      </p:sp>
      <p:sp>
        <p:nvSpPr>
          <p:cNvPr id="74755" name="Rectangle 3"/>
          <p:cNvSpPr>
            <a:spLocks noGrp="1" noChangeArrowheads="1"/>
          </p:cNvSpPr>
          <p:nvPr>
            <p:ph type="body" idx="1"/>
          </p:nvPr>
        </p:nvSpPr>
        <p:spPr/>
        <p:txBody>
          <a:bodyPr/>
          <a:lstStyle/>
          <a:p>
            <a:r>
              <a:rPr lang="zh-CN" altLang="en-US" smtClean="0"/>
              <a:t>边（指针）的颜色</a:t>
            </a:r>
          </a:p>
          <a:p>
            <a:pPr lvl="1"/>
            <a:r>
              <a:rPr lang="en-US" altLang="zh-CN" smtClean="0"/>
              <a:t>RB1’</a:t>
            </a:r>
            <a:r>
              <a:rPr lang="zh-CN" altLang="en-US" smtClean="0"/>
              <a:t>：从内部节点指向外部节点的指针是黑的</a:t>
            </a:r>
          </a:p>
          <a:p>
            <a:pPr lvl="1"/>
            <a:r>
              <a:rPr lang="en-US" altLang="zh-CN" smtClean="0"/>
              <a:t>RB2’</a:t>
            </a:r>
            <a:r>
              <a:rPr lang="zh-CN" altLang="en-US" smtClean="0"/>
              <a:t>：从根至外部节点的路径上没有连续红指针</a:t>
            </a:r>
          </a:p>
          <a:p>
            <a:pPr lvl="1"/>
            <a:r>
              <a:rPr lang="en-US" altLang="zh-CN" smtClean="0"/>
              <a:t>RB3’</a:t>
            </a:r>
            <a:r>
              <a:rPr lang="zh-CN" altLang="en-US" smtClean="0"/>
              <a:t>：所有根至外部节点的路径具有相同数目的黑指针</a:t>
            </a:r>
          </a:p>
          <a:p>
            <a:r>
              <a:rPr lang="zh-CN" altLang="en-US" smtClean="0"/>
              <a:t>黑指针指向的孩子节点是黑的</a:t>
            </a:r>
            <a:br>
              <a:rPr lang="zh-CN" altLang="en-US" smtClean="0"/>
            </a:br>
            <a:r>
              <a:rPr lang="zh-CN" altLang="en-US" smtClean="0"/>
              <a:t>红指针指向的孩子节点是红的</a:t>
            </a:r>
          </a:p>
        </p:txBody>
      </p:sp>
      <p:sp>
        <p:nvSpPr>
          <p:cNvPr id="747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2AF2ED-2C1B-4E91-83EC-22C55B71B7FA}" type="slidenum">
              <a:rPr lang="en-US" altLang="en-US">
                <a:solidFill>
                  <a:srgbClr val="4B4B4B"/>
                </a:solidFill>
              </a:rPr>
              <a:pPr eaLnBrk="1" hangingPunct="1"/>
              <a:t>86</a:t>
            </a:fld>
            <a:endParaRPr lang="en-US" altLang="en-US">
              <a:solidFill>
                <a:srgbClr val="4B4B4B"/>
              </a:solidFill>
            </a:endParaRPr>
          </a:p>
        </p:txBody>
      </p:sp>
    </p:spTree>
    <p:extLst>
      <p:ext uri="{BB962C8B-B14F-4D97-AF65-F5344CB8AC3E}">
        <p14:creationId xmlns:p14="http://schemas.microsoft.com/office/powerpoint/2010/main" val="39675129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红－黑树例</a:t>
            </a:r>
          </a:p>
        </p:txBody>
      </p:sp>
      <p:pic>
        <p:nvPicPr>
          <p:cNvPr id="75779" name="Picture 3" descr="redb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580072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4"/>
          <p:cNvSpPr>
            <a:spLocks noGrp="1" noChangeArrowheads="1"/>
          </p:cNvSpPr>
          <p:nvPr>
            <p:ph type="body" idx="1"/>
          </p:nvPr>
        </p:nvSpPr>
        <p:spPr>
          <a:noFill/>
        </p:spPr>
        <p:txBody>
          <a:bodyPr/>
          <a:lstStyle/>
          <a:p>
            <a:r>
              <a:rPr lang="zh-CN" altLang="en-US" smtClean="0"/>
              <a:t>节点的</a:t>
            </a:r>
            <a:r>
              <a:rPr lang="zh-CN" altLang="en-US" smtClean="0">
                <a:solidFill>
                  <a:schemeClr val="accent2"/>
                </a:solidFill>
              </a:rPr>
              <a:t>阶</a:t>
            </a:r>
            <a:r>
              <a:rPr lang="zh-CN" altLang="en-US" smtClean="0"/>
              <a:t>（</a:t>
            </a:r>
            <a:r>
              <a:rPr lang="en-US" altLang="zh-CN" smtClean="0">
                <a:solidFill>
                  <a:schemeClr val="hlink"/>
                </a:solidFill>
              </a:rPr>
              <a:t>rank</a:t>
            </a:r>
            <a:r>
              <a:rPr lang="zh-CN" altLang="en-US" smtClean="0"/>
              <a:t>）：从该节点到其子树中任一外部节点的路径上的黑色指针数目</a:t>
            </a:r>
          </a:p>
          <a:p>
            <a:endParaRPr lang="en-US" altLang="zh-CN" smtClean="0"/>
          </a:p>
        </p:txBody>
      </p:sp>
      <p:sp>
        <p:nvSpPr>
          <p:cNvPr id="7578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B0B0D5-D49C-4E22-9AB1-A06F99322B1A}" type="slidenum">
              <a:rPr lang="en-US" altLang="en-US">
                <a:solidFill>
                  <a:srgbClr val="4B4B4B"/>
                </a:solidFill>
              </a:rPr>
              <a:pPr eaLnBrk="1" hangingPunct="1"/>
              <a:t>87</a:t>
            </a:fld>
            <a:endParaRPr lang="en-US" altLang="en-US">
              <a:solidFill>
                <a:srgbClr val="4B4B4B"/>
              </a:solidFill>
            </a:endParaRPr>
          </a:p>
        </p:txBody>
      </p:sp>
    </p:spTree>
    <p:extLst>
      <p:ext uri="{BB962C8B-B14F-4D97-AF65-F5344CB8AC3E}">
        <p14:creationId xmlns:p14="http://schemas.microsoft.com/office/powerpoint/2010/main" val="10689769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红－黑树是怎么来的</a:t>
            </a:r>
          </a:p>
        </p:txBody>
      </p:sp>
      <p:sp>
        <p:nvSpPr>
          <p:cNvPr id="76803" name="Rectangle 3"/>
          <p:cNvSpPr>
            <a:spLocks noGrp="1" noChangeArrowheads="1"/>
          </p:cNvSpPr>
          <p:nvPr>
            <p:ph type="body" idx="1"/>
          </p:nvPr>
        </p:nvSpPr>
        <p:spPr/>
        <p:txBody>
          <a:bodyPr/>
          <a:lstStyle/>
          <a:p>
            <a:r>
              <a:rPr lang="zh-CN" altLang="en-US" smtClean="0"/>
              <a:t>实际上因为</a:t>
            </a:r>
            <a:r>
              <a:rPr lang="en-US" altLang="zh-CN" smtClean="0"/>
              <a:t>2-3-4</a:t>
            </a:r>
            <a:r>
              <a:rPr lang="zh-CN" altLang="en-US" smtClean="0"/>
              <a:t>树实现比较复杂，仍然想通过二叉树结构描述</a:t>
            </a:r>
            <a:r>
              <a:rPr lang="en-US" altLang="zh-CN" smtClean="0"/>
              <a:t>2-3-4</a:t>
            </a:r>
            <a:r>
              <a:rPr lang="zh-CN" altLang="en-US" smtClean="0"/>
              <a:t>树</a:t>
            </a:r>
          </a:p>
          <a:p>
            <a:pPr lvl="1"/>
            <a:r>
              <a:rPr lang="en-US" altLang="zh-CN" smtClean="0"/>
              <a:t>2</a:t>
            </a:r>
            <a:r>
              <a:rPr lang="zh-CN" altLang="en-US" smtClean="0"/>
              <a:t>节点（一个关键字，两个孩子）用二叉树结构表示当然没问题</a:t>
            </a:r>
          </a:p>
          <a:p>
            <a:pPr lvl="1"/>
            <a:r>
              <a:rPr lang="en-US" altLang="zh-CN" smtClean="0"/>
              <a:t>3</a:t>
            </a:r>
            <a:r>
              <a:rPr lang="zh-CN" altLang="en-US" smtClean="0"/>
              <a:t>节点、</a:t>
            </a:r>
            <a:r>
              <a:rPr lang="en-US" altLang="zh-CN" smtClean="0"/>
              <a:t>4</a:t>
            </a:r>
            <a:r>
              <a:rPr lang="zh-CN" altLang="en-US" smtClean="0"/>
              <a:t>节点怎么办？多个关键字在二叉树中只能形成多个节点</a:t>
            </a:r>
          </a:p>
          <a:p>
            <a:pPr lvl="1"/>
            <a:r>
              <a:rPr lang="zh-CN" altLang="en-US" smtClean="0"/>
              <a:t>用红边描述</a:t>
            </a:r>
            <a:r>
              <a:rPr lang="en-US" altLang="zh-CN" smtClean="0"/>
              <a:t>——</a:t>
            </a:r>
            <a:r>
              <a:rPr lang="zh-CN" altLang="en-US" smtClean="0"/>
              <a:t>红边连接的节点中的关键字，在</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树中是一个节点内的</a:t>
            </a:r>
          </a:p>
        </p:txBody>
      </p:sp>
      <p:sp>
        <p:nvSpPr>
          <p:cNvPr id="768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CBC376-C289-4345-B1EC-75CA90B787CF}" type="slidenum">
              <a:rPr lang="en-US" altLang="en-US">
                <a:solidFill>
                  <a:srgbClr val="4B4B4B"/>
                </a:solidFill>
              </a:rPr>
              <a:pPr eaLnBrk="1" hangingPunct="1"/>
              <a:t>88</a:t>
            </a:fld>
            <a:endParaRPr lang="en-US" altLang="en-US">
              <a:solidFill>
                <a:srgbClr val="4B4B4B"/>
              </a:solidFill>
            </a:endParaRPr>
          </a:p>
        </p:txBody>
      </p:sp>
    </p:spTree>
    <p:extLst>
      <p:ext uri="{BB962C8B-B14F-4D97-AF65-F5344CB8AC3E}">
        <p14:creationId xmlns:p14="http://schemas.microsoft.com/office/powerpoint/2010/main" val="621985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2-3-4</a:t>
            </a:r>
            <a:r>
              <a:rPr lang="zh-CN" altLang="en-US" smtClean="0"/>
              <a:t>树的红－黑树表示</a:t>
            </a:r>
          </a:p>
        </p:txBody>
      </p:sp>
      <p:pic>
        <p:nvPicPr>
          <p:cNvPr id="77827" name="Picture 5" descr="b-rb-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487997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6"/>
          <p:cNvSpPr txBox="1">
            <a:spLocks noChangeArrowheads="1"/>
          </p:cNvSpPr>
          <p:nvPr/>
        </p:nvSpPr>
        <p:spPr bwMode="ltGray">
          <a:xfrm>
            <a:off x="6858000" y="2133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四节点的转换</a:t>
            </a:r>
          </a:p>
        </p:txBody>
      </p:sp>
      <p:sp>
        <p:nvSpPr>
          <p:cNvPr id="7782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BEBD9A-188C-4091-BED5-C98C0EDE9C63}" type="slidenum">
              <a:rPr lang="en-US" altLang="en-US">
                <a:solidFill>
                  <a:srgbClr val="4B4B4B"/>
                </a:solidFill>
              </a:rPr>
              <a:pPr eaLnBrk="1" hangingPunct="1"/>
              <a:t>89</a:t>
            </a:fld>
            <a:endParaRPr lang="en-US" altLang="en-US">
              <a:solidFill>
                <a:srgbClr val="4B4B4B"/>
              </a:solidFill>
            </a:endParaRPr>
          </a:p>
        </p:txBody>
      </p:sp>
    </p:spTree>
    <p:extLst>
      <p:ext uri="{BB962C8B-B14F-4D97-AF65-F5344CB8AC3E}">
        <p14:creationId xmlns:p14="http://schemas.microsoft.com/office/powerpoint/2010/main" val="530554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索引二叉搜索树</a:t>
            </a:r>
          </a:p>
        </p:txBody>
      </p:sp>
      <p:sp>
        <p:nvSpPr>
          <p:cNvPr id="30723" name="Rectangle 3"/>
          <p:cNvSpPr>
            <a:spLocks noGrp="1" noChangeArrowheads="1"/>
          </p:cNvSpPr>
          <p:nvPr>
            <p:ph idx="1"/>
          </p:nvPr>
        </p:nvSpPr>
        <p:spPr/>
        <p:txBody>
          <a:bodyPr/>
          <a:lstStyle/>
          <a:p>
            <a:r>
              <a:rPr lang="zh-CN" altLang="en-US" smtClean="0"/>
              <a:t>每个节点记录一个索引值：</a:t>
            </a:r>
            <a:br>
              <a:rPr lang="zh-CN" altLang="en-US" smtClean="0"/>
            </a:br>
            <a:r>
              <a:rPr lang="zh-CN" altLang="en-US" smtClean="0"/>
              <a:t>左子树大小</a:t>
            </a:r>
            <a:r>
              <a:rPr lang="en-US" altLang="zh-CN" smtClean="0"/>
              <a:t>+1——</a:t>
            </a:r>
          </a:p>
          <a:p>
            <a:r>
              <a:rPr lang="zh-CN" altLang="en-US" smtClean="0"/>
              <a:t>如何通过索引得到“求第</a:t>
            </a:r>
            <a:r>
              <a:rPr lang="en-US" altLang="zh-CN" smtClean="0"/>
              <a:t>k</a:t>
            </a:r>
            <a:r>
              <a:rPr lang="zh-CN" altLang="en-US" smtClean="0"/>
              <a:t>元”的高效算法</a:t>
            </a:r>
          </a:p>
        </p:txBody>
      </p:sp>
      <p:sp>
        <p:nvSpPr>
          <p:cNvPr id="307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DFC2EF-B568-45E7-AD49-873B18AF143C}" type="slidenum">
              <a:rPr lang="en-US" altLang="en-US">
                <a:solidFill>
                  <a:srgbClr val="4B4B4B"/>
                </a:solidFill>
              </a:rPr>
              <a:pPr eaLnBrk="1" hangingPunct="1"/>
              <a:t>9</a:t>
            </a:fld>
            <a:endParaRPr lang="en-US" altLang="en-US">
              <a:solidFill>
                <a:srgbClr val="4B4B4B"/>
              </a:solidFill>
            </a:endParaRPr>
          </a:p>
        </p:txBody>
      </p:sp>
      <p:pic>
        <p:nvPicPr>
          <p:cNvPr id="30724" name="Picture 5" descr="ib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83566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9926" name="Rectangle 6"/>
          <p:cNvSpPr>
            <a:spLocks noChangeArrowheads="1"/>
          </p:cNvSpPr>
          <p:nvPr/>
        </p:nvSpPr>
        <p:spPr bwMode="ltGray">
          <a:xfrm>
            <a:off x="4953000" y="1828800"/>
            <a:ext cx="4803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rPr>
              <a:t>节点在子树中的排名！</a:t>
            </a:r>
          </a:p>
        </p:txBody>
      </p:sp>
    </p:spTree>
    <p:extLst>
      <p:ext uri="{BB962C8B-B14F-4D97-AF65-F5344CB8AC3E}">
        <p14:creationId xmlns:p14="http://schemas.microsoft.com/office/powerpoint/2010/main" val="3957858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9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2-3-4</a:t>
            </a:r>
            <a:r>
              <a:rPr lang="zh-CN" altLang="en-US" smtClean="0"/>
              <a:t>树的红－黑树表示</a:t>
            </a:r>
          </a:p>
        </p:txBody>
      </p:sp>
      <p:pic>
        <p:nvPicPr>
          <p:cNvPr id="78851" name="Picture 5" descr="b-r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95475"/>
            <a:ext cx="70389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6"/>
          <p:cNvSpPr txBox="1">
            <a:spLocks noChangeArrowheads="1"/>
          </p:cNvSpPr>
          <p:nvPr/>
        </p:nvSpPr>
        <p:spPr bwMode="ltGray">
          <a:xfrm>
            <a:off x="7162800" y="16002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三节点的转换</a:t>
            </a:r>
          </a:p>
        </p:txBody>
      </p:sp>
      <p:sp>
        <p:nvSpPr>
          <p:cNvPr id="78853" name="Text Box 7"/>
          <p:cNvSpPr txBox="1">
            <a:spLocks noChangeArrowheads="1"/>
          </p:cNvSpPr>
          <p:nvPr/>
        </p:nvSpPr>
        <p:spPr bwMode="ltGray">
          <a:xfrm>
            <a:off x="1676400" y="4100513"/>
            <a:ext cx="64008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即：红边实际上表示的是</a:t>
            </a:r>
            <a:r>
              <a:rPr lang="en-US" altLang="zh-CN">
                <a:solidFill>
                  <a:schemeClr val="hlink"/>
                </a:solidFill>
              </a:rPr>
              <a:t>2-3-4</a:t>
            </a:r>
            <a:r>
              <a:rPr lang="zh-CN" altLang="en-US">
                <a:solidFill>
                  <a:schemeClr val="hlink"/>
                </a:solidFill>
              </a:rPr>
              <a:t>树的同节点关系</a:t>
            </a:r>
          </a:p>
          <a:p>
            <a:pPr eaLnBrk="1" hangingPunct="1">
              <a:spcBef>
                <a:spcPct val="50000"/>
              </a:spcBef>
            </a:pPr>
            <a:r>
              <a:rPr lang="zh-CN" altLang="en-US">
                <a:solidFill>
                  <a:schemeClr val="hlink"/>
                </a:solidFill>
              </a:rPr>
              <a:t>黑边表示父子关系</a:t>
            </a:r>
          </a:p>
        </p:txBody>
      </p:sp>
      <p:sp>
        <p:nvSpPr>
          <p:cNvPr id="7885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CB30C8-EFB8-4AF0-921F-D59081F0E4AD}" type="slidenum">
              <a:rPr lang="en-US" altLang="en-US">
                <a:solidFill>
                  <a:srgbClr val="4B4B4B"/>
                </a:solidFill>
              </a:rPr>
              <a:pPr eaLnBrk="1" hangingPunct="1"/>
              <a:t>90</a:t>
            </a:fld>
            <a:endParaRPr lang="en-US" altLang="en-US">
              <a:solidFill>
                <a:srgbClr val="4B4B4B"/>
              </a:solidFill>
            </a:endParaRPr>
          </a:p>
        </p:txBody>
      </p:sp>
    </p:spTree>
    <p:extLst>
      <p:ext uri="{BB962C8B-B14F-4D97-AF65-F5344CB8AC3E}">
        <p14:creationId xmlns:p14="http://schemas.microsoft.com/office/powerpoint/2010/main" val="6191779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descr="redbl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05000"/>
            <a:ext cx="5800725"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2"/>
          <p:cNvSpPr>
            <a:spLocks noGrp="1" noChangeArrowheads="1"/>
          </p:cNvSpPr>
          <p:nvPr>
            <p:ph type="title"/>
          </p:nvPr>
        </p:nvSpPr>
        <p:spPr/>
        <p:txBody>
          <a:bodyPr/>
          <a:lstStyle/>
          <a:p>
            <a:r>
              <a:rPr lang="en-US" altLang="zh-CN" smtClean="0"/>
              <a:t>2-3-4</a:t>
            </a:r>
            <a:r>
              <a:rPr lang="zh-CN" altLang="en-US" smtClean="0"/>
              <a:t>树的红－黑树表示</a:t>
            </a:r>
          </a:p>
        </p:txBody>
      </p:sp>
      <p:sp>
        <p:nvSpPr>
          <p:cNvPr id="1465349" name="AutoShape 5"/>
          <p:cNvSpPr>
            <a:spLocks noChangeArrowheads="1"/>
          </p:cNvSpPr>
          <p:nvPr/>
        </p:nvSpPr>
        <p:spPr bwMode="ltGray">
          <a:xfrm>
            <a:off x="1524000" y="1524000"/>
            <a:ext cx="1600200" cy="4572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50	65</a:t>
            </a:r>
          </a:p>
        </p:txBody>
      </p:sp>
      <p:grpSp>
        <p:nvGrpSpPr>
          <p:cNvPr id="2" name="Group 13"/>
          <p:cNvGrpSpPr>
            <a:grpSpLocks/>
          </p:cNvGrpSpPr>
          <p:nvPr/>
        </p:nvGrpSpPr>
        <p:grpSpPr bwMode="auto">
          <a:xfrm>
            <a:off x="228600" y="1981200"/>
            <a:ext cx="1371600" cy="1066800"/>
            <a:chOff x="144" y="1248"/>
            <a:chExt cx="864" cy="672"/>
          </a:xfrm>
        </p:grpSpPr>
        <p:sp>
          <p:nvSpPr>
            <p:cNvPr id="79885" name="AutoShape 7"/>
            <p:cNvSpPr>
              <a:spLocks noChangeArrowheads="1"/>
            </p:cNvSpPr>
            <p:nvPr/>
          </p:nvSpPr>
          <p:spPr bwMode="ltGray">
            <a:xfrm>
              <a:off x="144" y="1632"/>
              <a:ext cx="768"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5   10</a:t>
              </a:r>
            </a:p>
          </p:txBody>
        </p:sp>
        <p:sp>
          <p:nvSpPr>
            <p:cNvPr id="79886" name="Line 8"/>
            <p:cNvSpPr>
              <a:spLocks noChangeShapeType="1"/>
            </p:cNvSpPr>
            <p:nvPr/>
          </p:nvSpPr>
          <p:spPr bwMode="ltGray">
            <a:xfrm flipH="1">
              <a:off x="528" y="1248"/>
              <a:ext cx="48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4"/>
          <p:cNvGrpSpPr>
            <a:grpSpLocks/>
          </p:cNvGrpSpPr>
          <p:nvPr/>
        </p:nvGrpSpPr>
        <p:grpSpPr bwMode="auto">
          <a:xfrm>
            <a:off x="1676400" y="1981200"/>
            <a:ext cx="1219200" cy="1066800"/>
            <a:chOff x="1056" y="1248"/>
            <a:chExt cx="768" cy="672"/>
          </a:xfrm>
        </p:grpSpPr>
        <p:sp>
          <p:nvSpPr>
            <p:cNvPr id="79883" name="AutoShape 9"/>
            <p:cNvSpPr>
              <a:spLocks noChangeArrowheads="1"/>
            </p:cNvSpPr>
            <p:nvPr/>
          </p:nvSpPr>
          <p:spPr bwMode="ltGray">
            <a:xfrm>
              <a:off x="1056" y="1632"/>
              <a:ext cx="768"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60   62</a:t>
              </a:r>
            </a:p>
          </p:txBody>
        </p:sp>
        <p:sp>
          <p:nvSpPr>
            <p:cNvPr id="79884" name="Line 10"/>
            <p:cNvSpPr>
              <a:spLocks noChangeShapeType="1"/>
            </p:cNvSpPr>
            <p:nvPr/>
          </p:nvSpPr>
          <p:spPr bwMode="ltGray">
            <a:xfrm flipH="1">
              <a:off x="1488" y="1248"/>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5"/>
          <p:cNvGrpSpPr>
            <a:grpSpLocks/>
          </p:cNvGrpSpPr>
          <p:nvPr/>
        </p:nvGrpSpPr>
        <p:grpSpPr bwMode="auto">
          <a:xfrm>
            <a:off x="3048000" y="1981200"/>
            <a:ext cx="1219200" cy="1066800"/>
            <a:chOff x="1920" y="1248"/>
            <a:chExt cx="768" cy="672"/>
          </a:xfrm>
        </p:grpSpPr>
        <p:sp>
          <p:nvSpPr>
            <p:cNvPr id="79881" name="AutoShape 11"/>
            <p:cNvSpPr>
              <a:spLocks noChangeArrowheads="1"/>
            </p:cNvSpPr>
            <p:nvPr/>
          </p:nvSpPr>
          <p:spPr bwMode="ltGray">
            <a:xfrm>
              <a:off x="1920" y="1632"/>
              <a:ext cx="768" cy="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70   80</a:t>
              </a:r>
            </a:p>
          </p:txBody>
        </p:sp>
        <p:sp>
          <p:nvSpPr>
            <p:cNvPr id="79882" name="Line 12"/>
            <p:cNvSpPr>
              <a:spLocks noChangeShapeType="1"/>
            </p:cNvSpPr>
            <p:nvPr/>
          </p:nvSpPr>
          <p:spPr bwMode="ltGray">
            <a:xfrm>
              <a:off x="1920" y="1248"/>
              <a:ext cx="38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8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0CB1AC-FDBE-4153-B78F-DE8E04AEA5D6}" type="slidenum">
              <a:rPr lang="en-US" altLang="en-US">
                <a:solidFill>
                  <a:srgbClr val="4B4B4B"/>
                </a:solidFill>
              </a:rPr>
              <a:pPr eaLnBrk="1" hangingPunct="1"/>
              <a:t>91</a:t>
            </a:fld>
            <a:endParaRPr lang="en-US" altLang="en-US">
              <a:solidFill>
                <a:srgbClr val="4B4B4B"/>
              </a:solidFill>
            </a:endParaRPr>
          </a:p>
        </p:txBody>
      </p:sp>
    </p:spTree>
    <p:extLst>
      <p:ext uri="{BB962C8B-B14F-4D97-AF65-F5344CB8AC3E}">
        <p14:creationId xmlns:p14="http://schemas.microsoft.com/office/powerpoint/2010/main" val="2404863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5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9"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几个问题</a:t>
            </a:r>
          </a:p>
        </p:txBody>
      </p:sp>
      <p:sp>
        <p:nvSpPr>
          <p:cNvPr id="80899" name="Rectangle 3"/>
          <p:cNvSpPr>
            <a:spLocks noGrp="1" noChangeArrowheads="1"/>
          </p:cNvSpPr>
          <p:nvPr>
            <p:ph type="body" idx="1"/>
          </p:nvPr>
        </p:nvSpPr>
        <p:spPr/>
        <p:txBody>
          <a:bodyPr/>
          <a:lstStyle/>
          <a:p>
            <a:r>
              <a:rPr lang="zh-CN" altLang="en-US" smtClean="0"/>
              <a:t>为什么用节点和边的颜色表示是等价的？</a:t>
            </a:r>
          </a:p>
          <a:p>
            <a:r>
              <a:rPr lang="zh-CN" altLang="en-US" smtClean="0"/>
              <a:t>为什么根和外部节点都是黑的？</a:t>
            </a:r>
          </a:p>
          <a:p>
            <a:r>
              <a:rPr lang="zh-CN" altLang="en-US" smtClean="0"/>
              <a:t>为什么路径上没有连续红节点？</a:t>
            </a:r>
          </a:p>
          <a:p>
            <a:r>
              <a:rPr lang="zh-CN" altLang="en-US" smtClean="0"/>
              <a:t>为什么每条路径上具有相同数量的黑指针？</a:t>
            </a:r>
          </a:p>
          <a:p>
            <a:r>
              <a:rPr lang="zh-CN" altLang="en-US" smtClean="0"/>
              <a:t>了解了红－黑树的来历就一清二楚了</a:t>
            </a:r>
          </a:p>
        </p:txBody>
      </p:sp>
      <p:sp>
        <p:nvSpPr>
          <p:cNvPr id="809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23D297-E715-4E53-B0A2-A7FEF7F9CF93}" type="slidenum">
              <a:rPr lang="en-US" altLang="en-US">
                <a:solidFill>
                  <a:srgbClr val="4B4B4B"/>
                </a:solidFill>
              </a:rPr>
              <a:pPr eaLnBrk="1" hangingPunct="1"/>
              <a:t>92</a:t>
            </a:fld>
            <a:endParaRPr lang="en-US" altLang="en-US">
              <a:solidFill>
                <a:srgbClr val="4B4B4B"/>
              </a:solidFill>
            </a:endParaRPr>
          </a:p>
        </p:txBody>
      </p:sp>
    </p:spTree>
    <p:extLst>
      <p:ext uri="{BB962C8B-B14F-4D97-AF65-F5344CB8AC3E}">
        <p14:creationId xmlns:p14="http://schemas.microsoft.com/office/powerpoint/2010/main" val="15582515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红－黑树特性</a:t>
            </a:r>
            <a:r>
              <a:rPr lang="en-US" altLang="zh-CN" smtClean="0"/>
              <a:t>1</a:t>
            </a:r>
          </a:p>
        </p:txBody>
      </p:sp>
      <p:sp>
        <p:nvSpPr>
          <p:cNvPr id="81923" name="Rectangle 3"/>
          <p:cNvSpPr>
            <a:spLocks noGrp="1" noChangeArrowheads="1"/>
          </p:cNvSpPr>
          <p:nvPr>
            <p:ph type="body" idx="1"/>
          </p:nvPr>
        </p:nvSpPr>
        <p:spPr>
          <a:xfrm>
            <a:off x="1182688" y="1371600"/>
            <a:ext cx="7772400" cy="5486400"/>
          </a:xfrm>
        </p:spPr>
        <p:txBody>
          <a:bodyPr/>
          <a:lstStyle/>
          <a:p>
            <a:r>
              <a:rPr lang="zh-CN" altLang="en-US" smtClean="0"/>
              <a:t>定理</a:t>
            </a:r>
            <a:r>
              <a:rPr lang="en-US" altLang="zh-CN" smtClean="0"/>
              <a:t>11-1</a:t>
            </a:r>
            <a:r>
              <a:rPr lang="zh-CN" altLang="en-US" smtClean="0"/>
              <a:t>：设从根到外部节点的路径的长度（</a:t>
            </a:r>
            <a:r>
              <a:rPr lang="en-US" altLang="zh-CN" smtClean="0"/>
              <a:t>length</a:t>
            </a:r>
            <a:r>
              <a:rPr lang="zh-CN" altLang="en-US" smtClean="0"/>
              <a:t>）是该路径中指针的数量，若</a:t>
            </a:r>
            <a:r>
              <a:rPr lang="en-US" altLang="zh-CN" smtClean="0"/>
              <a:t>P</a:t>
            </a:r>
            <a:r>
              <a:rPr lang="zh-CN" altLang="en-US" smtClean="0"/>
              <a:t>、</a:t>
            </a:r>
            <a:r>
              <a:rPr lang="en-US" altLang="zh-CN" smtClean="0"/>
              <a:t>Q</a:t>
            </a:r>
            <a:r>
              <a:rPr lang="zh-CN" altLang="en-US" smtClean="0"/>
              <a:t>是红－黑树中两条从根至外部节点的路径，那么</a:t>
            </a:r>
            <a:r>
              <a:rPr lang="en-US" altLang="zh-CN" smtClean="0"/>
              <a:t>length(P) </a:t>
            </a:r>
            <a:r>
              <a:rPr lang="en-US" altLang="zh-CN" smtClean="0">
                <a:latin typeface="宋体" panose="02010600030101010101" pitchFamily="2" charset="-122"/>
              </a:rPr>
              <a:t>≤</a:t>
            </a:r>
            <a:r>
              <a:rPr lang="en-US" altLang="zh-CN" smtClean="0"/>
              <a:t>2length(Q)</a:t>
            </a:r>
          </a:p>
          <a:p>
            <a:pPr>
              <a:buFont typeface="Wingdings" panose="05000000000000000000" pitchFamily="2" charset="2"/>
              <a:buNone/>
            </a:pPr>
            <a:r>
              <a:rPr lang="zh-CN" altLang="en-US" smtClean="0"/>
              <a:t>证明：</a:t>
            </a:r>
          </a:p>
          <a:p>
            <a:pPr>
              <a:buFont typeface="Wingdings" panose="05000000000000000000" pitchFamily="2" charset="2"/>
              <a:buNone/>
            </a:pPr>
            <a:r>
              <a:rPr lang="zh-CN" altLang="en-US" smtClean="0"/>
              <a:t>设根的阶为</a:t>
            </a:r>
            <a:r>
              <a:rPr lang="en-US" altLang="zh-CN" smtClean="0"/>
              <a:t>r——</a:t>
            </a:r>
            <a:r>
              <a:rPr lang="zh-CN" altLang="en-US" smtClean="0"/>
              <a:t>黑指针数为</a:t>
            </a:r>
            <a:r>
              <a:rPr lang="en-US" altLang="zh-CN" smtClean="0"/>
              <a:t>r</a:t>
            </a:r>
          </a:p>
        </p:txBody>
      </p:sp>
      <p:sp>
        <p:nvSpPr>
          <p:cNvPr id="8192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47FA4D-C849-415F-8AC5-C862B2AF016F}" type="slidenum">
              <a:rPr lang="en-US" altLang="en-US">
                <a:solidFill>
                  <a:srgbClr val="4B4B4B"/>
                </a:solidFill>
              </a:rPr>
              <a:pPr eaLnBrk="1" hangingPunct="1"/>
              <a:t>93</a:t>
            </a:fld>
            <a:endParaRPr lang="en-US" altLang="en-US">
              <a:solidFill>
                <a:srgbClr val="4B4B4B"/>
              </a:solidFill>
            </a:endParaRPr>
          </a:p>
        </p:txBody>
      </p:sp>
    </p:spTree>
    <p:extLst>
      <p:ext uri="{BB962C8B-B14F-4D97-AF65-F5344CB8AC3E}">
        <p14:creationId xmlns:p14="http://schemas.microsoft.com/office/powerpoint/2010/main" val="23852123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红－黑树特性</a:t>
            </a:r>
            <a:r>
              <a:rPr lang="en-US" altLang="zh-CN" smtClean="0"/>
              <a:t>1</a:t>
            </a:r>
          </a:p>
        </p:txBody>
      </p:sp>
      <p:sp>
        <p:nvSpPr>
          <p:cNvPr id="82947" name="Rectangle 3"/>
          <p:cNvSpPr>
            <a:spLocks noGrp="1" noChangeArrowheads="1"/>
          </p:cNvSpPr>
          <p:nvPr>
            <p:ph type="body" idx="1"/>
          </p:nvPr>
        </p:nvSpPr>
        <p:spPr>
          <a:xfrm>
            <a:off x="1182688" y="1371600"/>
            <a:ext cx="7772400" cy="5486400"/>
          </a:xfrm>
        </p:spPr>
        <p:txBody>
          <a:bodyPr/>
          <a:lstStyle/>
          <a:p>
            <a:pPr>
              <a:buFont typeface="Wingdings" panose="05000000000000000000" pitchFamily="2" charset="2"/>
              <a:buNone/>
            </a:pPr>
            <a:r>
              <a:rPr lang="zh-CN" altLang="en-US" smtClean="0"/>
              <a:t>由</a:t>
            </a:r>
            <a:r>
              <a:rPr lang="en-US" altLang="zh-CN" smtClean="0"/>
              <a:t>RB1’</a:t>
            </a:r>
            <a:r>
              <a:rPr lang="zh-CN" altLang="en-US" smtClean="0"/>
              <a:t>知：每条路径最后一个指针为黑色的</a:t>
            </a:r>
          </a:p>
          <a:p>
            <a:pPr>
              <a:buFont typeface="Wingdings" panose="05000000000000000000" pitchFamily="2" charset="2"/>
              <a:buNone/>
            </a:pPr>
            <a:r>
              <a:rPr lang="zh-CN" altLang="en-US" smtClean="0"/>
              <a:t>由</a:t>
            </a:r>
            <a:r>
              <a:rPr lang="en-US" altLang="zh-CN" smtClean="0"/>
              <a:t>RB2’</a:t>
            </a:r>
            <a:r>
              <a:rPr lang="zh-CN" altLang="en-US" smtClean="0"/>
              <a:t>知：所有路径都不包含连续红指针</a:t>
            </a:r>
          </a:p>
          <a:p>
            <a:pPr>
              <a:buFont typeface="Wingdings" panose="05000000000000000000" pitchFamily="2" charset="2"/>
              <a:buNone/>
            </a:pPr>
            <a:r>
              <a:rPr lang="zh-CN" altLang="en-US" smtClean="0">
                <a:sym typeface="Wingdings" panose="05000000000000000000" pitchFamily="2" charset="2"/>
              </a:rPr>
              <a:t>每个红指针后面都会紧跟一个黑指针</a:t>
            </a:r>
          </a:p>
          <a:p>
            <a:pPr>
              <a:buFont typeface="Wingdings" panose="05000000000000000000" pitchFamily="2" charset="2"/>
              <a:buNone/>
            </a:pPr>
            <a:r>
              <a:rPr lang="zh-CN" altLang="en-US" smtClean="0">
                <a:sym typeface="Wingdings" panose="05000000000000000000" pitchFamily="2" charset="2"/>
              </a:rPr>
              <a:t>红指针数目最多为</a:t>
            </a:r>
            <a:r>
              <a:rPr lang="en-US" altLang="zh-CN" smtClean="0">
                <a:sym typeface="Wingdings" panose="05000000000000000000" pitchFamily="2" charset="2"/>
              </a:rPr>
              <a:t>r</a:t>
            </a:r>
            <a:r>
              <a:rPr lang="zh-CN" altLang="en-US" smtClean="0">
                <a:sym typeface="Wingdings" panose="05000000000000000000" pitchFamily="2" charset="2"/>
              </a:rPr>
              <a:t>指针总数在</a:t>
            </a:r>
            <a:r>
              <a:rPr lang="en-US" altLang="zh-CN" smtClean="0">
                <a:sym typeface="Wingdings" panose="05000000000000000000" pitchFamily="2" charset="2"/>
              </a:rPr>
              <a:t>r~2r</a:t>
            </a:r>
            <a:r>
              <a:rPr lang="zh-CN" altLang="en-US" smtClean="0">
                <a:sym typeface="Wingdings" panose="05000000000000000000" pitchFamily="2" charset="2"/>
              </a:rPr>
              <a:t>之间</a:t>
            </a:r>
          </a:p>
          <a:p>
            <a:pPr>
              <a:buFont typeface="Wingdings" panose="05000000000000000000" pitchFamily="2" charset="2"/>
              <a:buNone/>
            </a:pPr>
            <a:r>
              <a:rPr lang="zh-CN" altLang="en-US" smtClean="0">
                <a:sym typeface="Wingdings" panose="05000000000000000000" pitchFamily="2" charset="2"/>
              </a:rPr>
              <a:t>定理得证</a:t>
            </a:r>
            <a:endParaRPr lang="zh-CN" altLang="en-US" smtClean="0"/>
          </a:p>
        </p:txBody>
      </p:sp>
      <p:sp>
        <p:nvSpPr>
          <p:cNvPr id="8294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3BDA82-89FB-4F33-BB54-EBD6B0522EB9}" type="slidenum">
              <a:rPr lang="en-US" altLang="en-US">
                <a:solidFill>
                  <a:srgbClr val="4B4B4B"/>
                </a:solidFill>
              </a:rPr>
              <a:pPr eaLnBrk="1" hangingPunct="1"/>
              <a:t>94</a:t>
            </a:fld>
            <a:endParaRPr lang="en-US" altLang="en-US">
              <a:solidFill>
                <a:srgbClr val="4B4B4B"/>
              </a:solidFill>
            </a:endParaRPr>
          </a:p>
        </p:txBody>
      </p:sp>
    </p:spTree>
    <p:extLst>
      <p:ext uri="{BB962C8B-B14F-4D97-AF65-F5344CB8AC3E}">
        <p14:creationId xmlns:p14="http://schemas.microsoft.com/office/powerpoint/2010/main" val="40454359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红－黑树特性</a:t>
            </a:r>
            <a:r>
              <a:rPr lang="en-US" altLang="zh-CN" smtClean="0"/>
              <a:t>2</a:t>
            </a:r>
          </a:p>
        </p:txBody>
      </p:sp>
      <p:sp>
        <p:nvSpPr>
          <p:cNvPr id="83971" name="Rectangle 3"/>
          <p:cNvSpPr>
            <a:spLocks noGrp="1" noChangeArrowheads="1"/>
          </p:cNvSpPr>
          <p:nvPr>
            <p:ph type="body" idx="1"/>
          </p:nvPr>
        </p:nvSpPr>
        <p:spPr/>
        <p:txBody>
          <a:bodyPr/>
          <a:lstStyle/>
          <a:p>
            <a:pPr marL="609600" indent="-609600"/>
            <a:r>
              <a:rPr lang="zh-CN" altLang="en-US" smtClean="0"/>
              <a:t>定理</a:t>
            </a:r>
            <a:r>
              <a:rPr lang="en-US" altLang="zh-CN" smtClean="0"/>
              <a:t>11-2</a:t>
            </a:r>
            <a:r>
              <a:rPr lang="zh-CN" altLang="en-US" smtClean="0"/>
              <a:t>：设</a:t>
            </a:r>
            <a:r>
              <a:rPr lang="en-US" altLang="zh-CN" smtClean="0"/>
              <a:t>h</a:t>
            </a:r>
            <a:r>
              <a:rPr lang="zh-CN" altLang="en-US" smtClean="0"/>
              <a:t>是一棵红－黑树的高度（不包括外部节点），</a:t>
            </a:r>
            <a:r>
              <a:rPr lang="en-US" altLang="zh-CN" smtClean="0"/>
              <a:t>n</a:t>
            </a:r>
            <a:r>
              <a:rPr lang="zh-CN" altLang="en-US" smtClean="0"/>
              <a:t>是树中内部节点的数目，而</a:t>
            </a:r>
            <a:r>
              <a:rPr lang="en-US" altLang="zh-CN" smtClean="0"/>
              <a:t>r</a:t>
            </a:r>
            <a:r>
              <a:rPr lang="zh-CN" altLang="en-US" smtClean="0"/>
              <a:t>是根节点的阶，则有</a:t>
            </a:r>
          </a:p>
          <a:p>
            <a:pPr marL="609600" indent="-609600">
              <a:buFont typeface="Wingdings" panose="05000000000000000000" pitchFamily="2" charset="2"/>
              <a:buAutoNum type="arabicParenR"/>
            </a:pPr>
            <a:r>
              <a:rPr lang="en-US" altLang="zh-CN" smtClean="0"/>
              <a:t>h≤2r——</a:t>
            </a:r>
            <a:r>
              <a:rPr lang="zh-CN" altLang="en-US" smtClean="0"/>
              <a:t>由定理</a:t>
            </a:r>
            <a:r>
              <a:rPr lang="en-US" altLang="zh-CN" smtClean="0"/>
              <a:t>11-1</a:t>
            </a:r>
            <a:r>
              <a:rPr lang="zh-CN" altLang="en-US" smtClean="0"/>
              <a:t>显然</a:t>
            </a:r>
          </a:p>
          <a:p>
            <a:pPr marL="609600" indent="-609600">
              <a:buFont typeface="Wingdings" panose="05000000000000000000" pitchFamily="2" charset="2"/>
              <a:buAutoNum type="arabicParenR"/>
            </a:pPr>
            <a:r>
              <a:rPr lang="en-US" altLang="zh-CN" smtClean="0"/>
              <a:t>n</a:t>
            </a:r>
            <a:r>
              <a:rPr lang="en-US" altLang="zh-CN" smtClean="0">
                <a:latin typeface="宋体" panose="02010600030101010101" pitchFamily="2" charset="-122"/>
              </a:rPr>
              <a:t>≥</a:t>
            </a:r>
            <a:r>
              <a:rPr lang="en-US" altLang="zh-CN" smtClean="0"/>
              <a:t>2</a:t>
            </a:r>
            <a:r>
              <a:rPr lang="en-US" altLang="zh-CN" baseline="30000" smtClean="0"/>
              <a:t>r</a:t>
            </a:r>
            <a:r>
              <a:rPr lang="en-US" altLang="zh-CN" smtClean="0"/>
              <a:t> – 1</a:t>
            </a:r>
          </a:p>
          <a:p>
            <a:pPr marL="609600" indent="-609600">
              <a:buFont typeface="Wingdings" panose="05000000000000000000" pitchFamily="2" charset="2"/>
              <a:buAutoNum type="arabicParenR"/>
            </a:pPr>
            <a:r>
              <a:rPr lang="en-US" altLang="zh-CN" smtClean="0"/>
              <a:t>h≤2log</a:t>
            </a:r>
            <a:r>
              <a:rPr lang="en-US" altLang="zh-CN" baseline="-25000" smtClean="0"/>
              <a:t>2</a:t>
            </a:r>
            <a:r>
              <a:rPr lang="en-US" altLang="zh-CN" smtClean="0"/>
              <a:t>(n+1)</a:t>
            </a:r>
          </a:p>
        </p:txBody>
      </p:sp>
      <p:sp>
        <p:nvSpPr>
          <p:cNvPr id="83972" name="Text Box 4"/>
          <p:cNvSpPr txBox="1">
            <a:spLocks noChangeArrowheads="1"/>
          </p:cNvSpPr>
          <p:nvPr/>
        </p:nvSpPr>
        <p:spPr bwMode="ltGray">
          <a:xfrm>
            <a:off x="4876800" y="358140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hlink"/>
                </a:solidFill>
              </a:rPr>
              <a:t>根的阶为</a:t>
            </a:r>
            <a:r>
              <a:rPr lang="en-US" altLang="zh-CN" sz="2800">
                <a:solidFill>
                  <a:schemeClr val="hlink"/>
                </a:solidFill>
              </a:rPr>
              <a:t>r</a:t>
            </a:r>
            <a:r>
              <a:rPr lang="en-US" altLang="zh-CN" sz="2800">
                <a:solidFill>
                  <a:schemeClr val="hlink"/>
                </a:solidFill>
                <a:sym typeface="Wingdings" panose="05000000000000000000" pitchFamily="2" charset="2"/>
              </a:rPr>
              <a:t></a:t>
            </a:r>
            <a:r>
              <a:rPr lang="zh-CN" altLang="en-US" sz="2800">
                <a:solidFill>
                  <a:schemeClr val="hlink"/>
                </a:solidFill>
                <a:sym typeface="Wingdings" panose="05000000000000000000" pitchFamily="2" charset="2"/>
              </a:rPr>
              <a:t>树高至少为</a:t>
            </a:r>
            <a:r>
              <a:rPr lang="en-US" altLang="zh-CN" sz="2800">
                <a:solidFill>
                  <a:schemeClr val="hlink"/>
                </a:solidFill>
                <a:sym typeface="Wingdings" panose="05000000000000000000" pitchFamily="2" charset="2"/>
              </a:rPr>
              <a:t>r</a:t>
            </a:r>
            <a:endParaRPr lang="en-US" altLang="zh-CN" sz="2800">
              <a:solidFill>
                <a:schemeClr val="hlink"/>
              </a:solidFill>
            </a:endParaRPr>
          </a:p>
        </p:txBody>
      </p:sp>
      <p:sp>
        <p:nvSpPr>
          <p:cNvPr id="83973" name="AutoShape 5"/>
          <p:cNvSpPr>
            <a:spLocks noChangeArrowheads="1"/>
          </p:cNvSpPr>
          <p:nvPr/>
        </p:nvSpPr>
        <p:spPr bwMode="ltGray">
          <a:xfrm>
            <a:off x="3657600" y="3657600"/>
            <a:ext cx="1219200" cy="304800"/>
          </a:xfrm>
          <a:prstGeom prst="leftArrow">
            <a:avLst>
              <a:gd name="adj1" fmla="val 50000"/>
              <a:gd name="adj2" fmla="val 100000"/>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4" name="Text Box 6"/>
          <p:cNvSpPr txBox="1">
            <a:spLocks noChangeArrowheads="1"/>
          </p:cNvSpPr>
          <p:nvPr/>
        </p:nvSpPr>
        <p:spPr bwMode="ltGray">
          <a:xfrm>
            <a:off x="5257800" y="4191000"/>
            <a:ext cx="358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chemeClr val="hlink"/>
                </a:solidFill>
              </a:rPr>
              <a:t>由</a:t>
            </a:r>
            <a:r>
              <a:rPr lang="en-US" altLang="zh-CN" sz="2800">
                <a:solidFill>
                  <a:schemeClr val="hlink"/>
                </a:solidFill>
              </a:rPr>
              <a:t>2</a:t>
            </a:r>
            <a:r>
              <a:rPr lang="zh-CN" altLang="en-US" sz="2800">
                <a:solidFill>
                  <a:schemeClr val="hlink"/>
                </a:solidFill>
              </a:rPr>
              <a:t>可得</a:t>
            </a:r>
            <a:r>
              <a:rPr lang="en-US" altLang="zh-CN" sz="2800">
                <a:solidFill>
                  <a:schemeClr val="hlink"/>
                </a:solidFill>
              </a:rPr>
              <a:t>r</a:t>
            </a:r>
            <a:r>
              <a:rPr lang="en-US" altLang="zh-CN" sz="2800">
                <a:solidFill>
                  <a:schemeClr val="hlink"/>
                </a:solidFill>
                <a:latin typeface="Times New Roman" panose="02020603050405020304" pitchFamily="18" charset="0"/>
              </a:rPr>
              <a:t>≤log</a:t>
            </a:r>
            <a:r>
              <a:rPr lang="en-US" altLang="zh-CN" sz="2800" baseline="-25000">
                <a:solidFill>
                  <a:schemeClr val="hlink"/>
                </a:solidFill>
                <a:latin typeface="Times New Roman" panose="02020603050405020304" pitchFamily="18" charset="0"/>
              </a:rPr>
              <a:t>2</a:t>
            </a:r>
            <a:r>
              <a:rPr lang="en-US" altLang="zh-CN" sz="2800">
                <a:solidFill>
                  <a:schemeClr val="hlink"/>
                </a:solidFill>
                <a:latin typeface="Times New Roman" panose="02020603050405020304" pitchFamily="18" charset="0"/>
              </a:rPr>
              <a:t>(n+1)</a:t>
            </a:r>
            <a:r>
              <a:rPr lang="zh-CN" altLang="en-US" sz="2800">
                <a:solidFill>
                  <a:schemeClr val="hlink"/>
                </a:solidFill>
                <a:latin typeface="Times New Roman" panose="02020603050405020304" pitchFamily="18" charset="0"/>
              </a:rPr>
              <a:t>，再结合</a:t>
            </a:r>
            <a:r>
              <a:rPr lang="en-US" altLang="zh-CN" sz="2800">
                <a:solidFill>
                  <a:schemeClr val="hlink"/>
                </a:solidFill>
                <a:latin typeface="Times New Roman" panose="02020603050405020304" pitchFamily="18" charset="0"/>
              </a:rPr>
              <a:t>1</a:t>
            </a:r>
            <a:r>
              <a:rPr lang="zh-CN" altLang="en-US" sz="2800">
                <a:solidFill>
                  <a:schemeClr val="hlink"/>
                </a:solidFill>
                <a:latin typeface="Times New Roman" panose="02020603050405020304" pitchFamily="18" charset="0"/>
              </a:rPr>
              <a:t>即可得证</a:t>
            </a:r>
          </a:p>
        </p:txBody>
      </p:sp>
      <p:sp>
        <p:nvSpPr>
          <p:cNvPr id="83975" name="AutoShape 7"/>
          <p:cNvSpPr>
            <a:spLocks noChangeArrowheads="1"/>
          </p:cNvSpPr>
          <p:nvPr/>
        </p:nvSpPr>
        <p:spPr bwMode="ltGray">
          <a:xfrm>
            <a:off x="4343400" y="4267200"/>
            <a:ext cx="990600" cy="304800"/>
          </a:xfrm>
          <a:prstGeom prst="leftArrow">
            <a:avLst>
              <a:gd name="adj1" fmla="val 50000"/>
              <a:gd name="adj2" fmla="val 81250"/>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6968BC-EA18-472F-8CCF-9CEFB22A47FE}" type="slidenum">
              <a:rPr lang="en-US" altLang="en-US">
                <a:solidFill>
                  <a:srgbClr val="4B4B4B"/>
                </a:solidFill>
              </a:rPr>
              <a:pPr eaLnBrk="1" hangingPunct="1"/>
              <a:t>95</a:t>
            </a:fld>
            <a:endParaRPr lang="en-US" altLang="en-US">
              <a:solidFill>
                <a:srgbClr val="4B4B4B"/>
              </a:solidFill>
            </a:endParaRPr>
          </a:p>
        </p:txBody>
      </p:sp>
    </p:spTree>
    <p:extLst>
      <p:ext uri="{BB962C8B-B14F-4D97-AF65-F5344CB8AC3E}">
        <p14:creationId xmlns:p14="http://schemas.microsoft.com/office/powerpoint/2010/main" val="132530816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红－黑树的描述</a:t>
            </a:r>
          </a:p>
        </p:txBody>
      </p:sp>
      <p:sp>
        <p:nvSpPr>
          <p:cNvPr id="84995" name="Rectangle 3"/>
          <p:cNvSpPr>
            <a:spLocks noGrp="1" noChangeArrowheads="1"/>
          </p:cNvSpPr>
          <p:nvPr>
            <p:ph type="body" idx="1"/>
          </p:nvPr>
        </p:nvSpPr>
        <p:spPr/>
        <p:txBody>
          <a:bodyPr/>
          <a:lstStyle/>
          <a:p>
            <a:r>
              <a:rPr lang="zh-CN" altLang="en-US" smtClean="0"/>
              <a:t>外部节点无需实际保存</a:t>
            </a:r>
          </a:p>
          <a:p>
            <a:r>
              <a:rPr lang="zh-CN" altLang="en-US" smtClean="0"/>
              <a:t>每个节点需保存其颜色和两个指针的颜色</a:t>
            </a:r>
            <a:r>
              <a:rPr lang="en-US" altLang="zh-CN" smtClean="0"/>
              <a:t>——</a:t>
            </a:r>
            <a:r>
              <a:rPr lang="zh-CN" altLang="en-US" smtClean="0"/>
              <a:t>最多需</a:t>
            </a:r>
            <a:r>
              <a:rPr lang="en-US" altLang="zh-CN" smtClean="0"/>
              <a:t>3</a:t>
            </a:r>
            <a:r>
              <a:rPr lang="zh-CN" altLang="en-US" smtClean="0"/>
              <a:t>个二进制位</a:t>
            </a:r>
          </a:p>
        </p:txBody>
      </p:sp>
      <p:sp>
        <p:nvSpPr>
          <p:cNvPr id="849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0BED96-B815-4C07-83EF-EA2D248300D7}" type="slidenum">
              <a:rPr lang="en-US" altLang="en-US">
                <a:solidFill>
                  <a:srgbClr val="4B4B4B"/>
                </a:solidFill>
              </a:rPr>
              <a:pPr eaLnBrk="1" hangingPunct="1"/>
              <a:t>96</a:t>
            </a:fld>
            <a:endParaRPr lang="en-US" altLang="en-US">
              <a:solidFill>
                <a:srgbClr val="4B4B4B"/>
              </a:solidFill>
            </a:endParaRPr>
          </a:p>
        </p:txBody>
      </p:sp>
    </p:spTree>
    <p:extLst>
      <p:ext uri="{BB962C8B-B14F-4D97-AF65-F5344CB8AC3E}">
        <p14:creationId xmlns:p14="http://schemas.microsoft.com/office/powerpoint/2010/main" val="33347884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红黑树如何绘制？</a:t>
            </a:r>
          </a:p>
        </p:txBody>
      </p:sp>
      <p:sp>
        <p:nvSpPr>
          <p:cNvPr id="86019" name="内容占位符 2"/>
          <p:cNvSpPr>
            <a:spLocks noGrp="1"/>
          </p:cNvSpPr>
          <p:nvPr>
            <p:ph idx="1"/>
          </p:nvPr>
        </p:nvSpPr>
        <p:spPr/>
        <p:txBody>
          <a:bodyPr/>
          <a:lstStyle/>
          <a:p>
            <a:r>
              <a:rPr lang="zh-CN" altLang="en-US" smtClean="0"/>
              <a:t>节点表示</a:t>
            </a:r>
            <a:endParaRPr lang="en-US" altLang="zh-CN" smtClean="0"/>
          </a:p>
          <a:p>
            <a:pPr>
              <a:buFontTx/>
              <a:buNone/>
            </a:pPr>
            <a:endParaRPr lang="en-US" altLang="zh-CN" smtClean="0"/>
          </a:p>
          <a:p>
            <a:pPr>
              <a:buFontTx/>
              <a:buNone/>
            </a:pPr>
            <a:endParaRPr lang="en-US" altLang="zh-CN" smtClean="0"/>
          </a:p>
          <a:p>
            <a:pPr>
              <a:buFontTx/>
              <a:buNone/>
            </a:pPr>
            <a:endParaRPr lang="en-US" altLang="zh-CN" smtClean="0"/>
          </a:p>
          <a:p>
            <a:r>
              <a:rPr lang="zh-CN" altLang="en-US" smtClean="0"/>
              <a:t>指针表示（可选）</a:t>
            </a:r>
          </a:p>
        </p:txBody>
      </p:sp>
      <p:sp>
        <p:nvSpPr>
          <p:cNvPr id="860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66B95F-5F77-4F5D-8129-5BE3AAE349DD}" type="slidenum">
              <a:rPr lang="en-US" altLang="en-US">
                <a:solidFill>
                  <a:srgbClr val="4B4B4B"/>
                </a:solidFill>
              </a:rPr>
              <a:pPr eaLnBrk="1" hangingPunct="1"/>
              <a:t>97</a:t>
            </a:fld>
            <a:endParaRPr lang="en-US" altLang="en-US">
              <a:solidFill>
                <a:srgbClr val="4B4B4B"/>
              </a:solidFill>
            </a:endParaRPr>
          </a:p>
        </p:txBody>
      </p:sp>
      <p:sp>
        <p:nvSpPr>
          <p:cNvPr id="86021" name="椭圆 4"/>
          <p:cNvSpPr>
            <a:spLocks noChangeArrowheads="1"/>
          </p:cNvSpPr>
          <p:nvPr/>
        </p:nvSpPr>
        <p:spPr bwMode="auto">
          <a:xfrm>
            <a:off x="2060575" y="2890838"/>
            <a:ext cx="539750" cy="538162"/>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6022" name="椭圆 5"/>
          <p:cNvSpPr>
            <a:spLocks noChangeArrowheads="1"/>
          </p:cNvSpPr>
          <p:nvPr/>
        </p:nvSpPr>
        <p:spPr bwMode="auto">
          <a:xfrm>
            <a:off x="4211638" y="2890838"/>
            <a:ext cx="539750" cy="538162"/>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6023" name="椭圆 6"/>
          <p:cNvSpPr>
            <a:spLocks noChangeArrowheads="1"/>
          </p:cNvSpPr>
          <p:nvPr/>
        </p:nvSpPr>
        <p:spPr bwMode="auto">
          <a:xfrm>
            <a:off x="6364288" y="2890838"/>
            <a:ext cx="539750" cy="538162"/>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6024" name="TextBox 7"/>
          <p:cNvSpPr txBox="1">
            <a:spLocks noChangeArrowheads="1"/>
          </p:cNvSpPr>
          <p:nvPr/>
        </p:nvSpPr>
        <p:spPr bwMode="auto">
          <a:xfrm>
            <a:off x="2598738" y="2711450"/>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r</a:t>
            </a:r>
            <a:endParaRPr lang="zh-CN" altLang="en-US" b="1"/>
          </a:p>
        </p:txBody>
      </p:sp>
      <p:sp>
        <p:nvSpPr>
          <p:cNvPr id="86025" name="TextBox 8"/>
          <p:cNvSpPr txBox="1">
            <a:spLocks noChangeArrowheads="1"/>
          </p:cNvSpPr>
          <p:nvPr/>
        </p:nvSpPr>
        <p:spPr bwMode="auto">
          <a:xfrm>
            <a:off x="4751388" y="2711450"/>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b</a:t>
            </a:r>
            <a:endParaRPr lang="zh-CN" altLang="en-US" b="1"/>
          </a:p>
        </p:txBody>
      </p:sp>
      <p:sp>
        <p:nvSpPr>
          <p:cNvPr id="86026" name="TextBox 9"/>
          <p:cNvSpPr txBox="1">
            <a:spLocks noChangeArrowheads="1"/>
          </p:cNvSpPr>
          <p:nvPr/>
        </p:nvSpPr>
        <p:spPr bwMode="auto">
          <a:xfrm>
            <a:off x="6724650" y="3059113"/>
            <a:ext cx="1076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（红色）</a:t>
            </a:r>
          </a:p>
        </p:txBody>
      </p:sp>
      <p:sp>
        <p:nvSpPr>
          <p:cNvPr id="86027" name="任意多边形 10"/>
          <p:cNvSpPr>
            <a:spLocks noChangeArrowheads="1"/>
          </p:cNvSpPr>
          <p:nvPr/>
        </p:nvSpPr>
        <p:spPr bwMode="auto">
          <a:xfrm>
            <a:off x="1909763" y="5118100"/>
            <a:ext cx="719137" cy="539750"/>
          </a:xfrm>
          <a:custGeom>
            <a:avLst/>
            <a:gdLst>
              <a:gd name="T0" fmla="*/ 15148 w 716672"/>
              <a:gd name="T1" fmla="*/ 23521 h 562582"/>
              <a:gd name="T2" fmla="*/ 69110 w 716672"/>
              <a:gd name="T3" fmla="*/ 158715 h 562582"/>
              <a:gd name="T4" fmla="*/ 101487 w 716672"/>
              <a:gd name="T5" fmla="*/ 149702 h 562582"/>
              <a:gd name="T6" fmla="*/ 144658 w 716672"/>
              <a:gd name="T7" fmla="*/ 140690 h 562582"/>
              <a:gd name="T8" fmla="*/ 241791 w 716672"/>
              <a:gd name="T9" fmla="*/ 131677 h 562582"/>
              <a:gd name="T10" fmla="*/ 252584 w 716672"/>
              <a:gd name="T11" fmla="*/ 194767 h 562582"/>
              <a:gd name="T12" fmla="*/ 295754 w 716672"/>
              <a:gd name="T13" fmla="*/ 185754 h 562582"/>
              <a:gd name="T14" fmla="*/ 328131 w 716672"/>
              <a:gd name="T15" fmla="*/ 176742 h 562582"/>
              <a:gd name="T16" fmla="*/ 338925 w 716672"/>
              <a:gd name="T17" fmla="*/ 248844 h 562582"/>
              <a:gd name="T18" fmla="*/ 349717 w 716672"/>
              <a:gd name="T19" fmla="*/ 275884 h 562582"/>
              <a:gd name="T20" fmla="*/ 468434 w 716672"/>
              <a:gd name="T21" fmla="*/ 284896 h 562582"/>
              <a:gd name="T22" fmla="*/ 479226 w 716672"/>
              <a:gd name="T23" fmla="*/ 329960 h 562582"/>
              <a:gd name="T24" fmla="*/ 533189 w 716672"/>
              <a:gd name="T25" fmla="*/ 320949 h 562582"/>
              <a:gd name="T26" fmla="*/ 565566 w 716672"/>
              <a:gd name="T27" fmla="*/ 311936 h 562582"/>
              <a:gd name="T28" fmla="*/ 576360 w 716672"/>
              <a:gd name="T29" fmla="*/ 366012 h 562582"/>
              <a:gd name="T30" fmla="*/ 641115 w 716672"/>
              <a:gd name="T31" fmla="*/ 384039 h 562582"/>
              <a:gd name="T32" fmla="*/ 651907 w 716672"/>
              <a:gd name="T33" fmla="*/ 411077 h 562582"/>
              <a:gd name="T34" fmla="*/ 662701 w 716672"/>
              <a:gd name="T35" fmla="*/ 465155 h 562582"/>
              <a:gd name="T36" fmla="*/ 727455 w 716672"/>
              <a:gd name="T37" fmla="*/ 465155 h 5625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6672"/>
              <a:gd name="T58" fmla="*/ 0 h 562582"/>
              <a:gd name="T59" fmla="*/ 716672 w 716672"/>
              <a:gd name="T60" fmla="*/ 562582 h 5625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6672" h="562582">
                <a:moveTo>
                  <a:pt x="14923" y="27748"/>
                </a:moveTo>
                <a:cubicBezTo>
                  <a:pt x="114840" y="102687"/>
                  <a:pt x="0" y="0"/>
                  <a:pt x="68086" y="187237"/>
                </a:cubicBezTo>
                <a:cubicBezTo>
                  <a:pt x="71916" y="197770"/>
                  <a:pt x="89207" y="179683"/>
                  <a:pt x="99983" y="176604"/>
                </a:cubicBezTo>
                <a:cubicBezTo>
                  <a:pt x="114034" y="172589"/>
                  <a:pt x="128337" y="169515"/>
                  <a:pt x="142514" y="165971"/>
                </a:cubicBezTo>
                <a:cubicBezTo>
                  <a:pt x="167919" y="149034"/>
                  <a:pt x="203022" y="115128"/>
                  <a:pt x="238207" y="155339"/>
                </a:cubicBezTo>
                <a:cubicBezTo>
                  <a:pt x="254710" y="174200"/>
                  <a:pt x="245295" y="204958"/>
                  <a:pt x="248839" y="229767"/>
                </a:cubicBezTo>
                <a:cubicBezTo>
                  <a:pt x="263016" y="226223"/>
                  <a:pt x="277319" y="223149"/>
                  <a:pt x="291370" y="219134"/>
                </a:cubicBezTo>
                <a:cubicBezTo>
                  <a:pt x="302146" y="216055"/>
                  <a:pt x="317707" y="198771"/>
                  <a:pt x="323267" y="208502"/>
                </a:cubicBezTo>
                <a:cubicBezTo>
                  <a:pt x="337444" y="233311"/>
                  <a:pt x="328789" y="265449"/>
                  <a:pt x="333900" y="293562"/>
                </a:cubicBezTo>
                <a:cubicBezTo>
                  <a:pt x="335905" y="304589"/>
                  <a:pt x="340988" y="314827"/>
                  <a:pt x="344532" y="325460"/>
                </a:cubicBezTo>
                <a:cubicBezTo>
                  <a:pt x="379625" y="319611"/>
                  <a:pt x="430389" y="299807"/>
                  <a:pt x="461490" y="336092"/>
                </a:cubicBezTo>
                <a:cubicBezTo>
                  <a:pt x="473251" y="349813"/>
                  <a:pt x="468579" y="371534"/>
                  <a:pt x="472123" y="389255"/>
                </a:cubicBezTo>
                <a:cubicBezTo>
                  <a:pt x="489844" y="385711"/>
                  <a:pt x="507754" y="383006"/>
                  <a:pt x="525286" y="378623"/>
                </a:cubicBezTo>
                <a:cubicBezTo>
                  <a:pt x="536159" y="375905"/>
                  <a:pt x="550182" y="359238"/>
                  <a:pt x="557183" y="367990"/>
                </a:cubicBezTo>
                <a:cubicBezTo>
                  <a:pt x="570650" y="384824"/>
                  <a:pt x="553620" y="415561"/>
                  <a:pt x="567816" y="431785"/>
                </a:cubicBezTo>
                <a:cubicBezTo>
                  <a:pt x="582577" y="448654"/>
                  <a:pt x="631611" y="453050"/>
                  <a:pt x="631611" y="453050"/>
                </a:cubicBezTo>
                <a:cubicBezTo>
                  <a:pt x="635155" y="463683"/>
                  <a:pt x="639813" y="474007"/>
                  <a:pt x="642244" y="484948"/>
                </a:cubicBezTo>
                <a:cubicBezTo>
                  <a:pt x="646921" y="505993"/>
                  <a:pt x="636509" y="534713"/>
                  <a:pt x="652877" y="548743"/>
                </a:cubicBezTo>
                <a:cubicBezTo>
                  <a:pt x="669023" y="562582"/>
                  <a:pt x="695407" y="548743"/>
                  <a:pt x="716672" y="548743"/>
                </a:cubicBezTo>
              </a:path>
            </a:pathLst>
          </a:cu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p>
            <a:endParaRPr lang="zh-CN" altLang="en-US"/>
          </a:p>
        </p:txBody>
      </p:sp>
      <p:cxnSp>
        <p:nvCxnSpPr>
          <p:cNvPr id="86028" name="直接连接符 12"/>
          <p:cNvCxnSpPr>
            <a:cxnSpLocks noChangeShapeType="1"/>
          </p:cNvCxnSpPr>
          <p:nvPr/>
        </p:nvCxnSpPr>
        <p:spPr bwMode="auto">
          <a:xfrm>
            <a:off x="5648325" y="5043488"/>
            <a:ext cx="720725" cy="538162"/>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cxnSp>
      <p:sp>
        <p:nvSpPr>
          <p:cNvPr id="86029" name="TextBox 13"/>
          <p:cNvSpPr txBox="1">
            <a:spLocks noChangeArrowheads="1"/>
          </p:cNvSpPr>
          <p:nvPr/>
        </p:nvSpPr>
        <p:spPr bwMode="auto">
          <a:xfrm>
            <a:off x="5468938" y="5749925"/>
            <a:ext cx="1076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黑色</a:t>
            </a:r>
          </a:p>
        </p:txBody>
      </p:sp>
      <p:sp>
        <p:nvSpPr>
          <p:cNvPr id="86030" name="TextBox 14"/>
          <p:cNvSpPr txBox="1">
            <a:spLocks noChangeArrowheads="1"/>
          </p:cNvSpPr>
          <p:nvPr/>
        </p:nvSpPr>
        <p:spPr bwMode="auto">
          <a:xfrm>
            <a:off x="1701800" y="5749925"/>
            <a:ext cx="1076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红色</a:t>
            </a:r>
          </a:p>
        </p:txBody>
      </p:sp>
    </p:spTree>
    <p:extLst>
      <p:ext uri="{BB962C8B-B14F-4D97-AF65-F5344CB8AC3E}">
        <p14:creationId xmlns:p14="http://schemas.microsoft.com/office/powerpoint/2010/main" val="348445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mtClean="0"/>
              <a:t>红－黑树的搜索</a:t>
            </a:r>
          </a:p>
        </p:txBody>
      </p:sp>
      <p:sp>
        <p:nvSpPr>
          <p:cNvPr id="87043" name="Rectangle 3"/>
          <p:cNvSpPr>
            <a:spLocks noGrp="1" noChangeArrowheads="1"/>
          </p:cNvSpPr>
          <p:nvPr>
            <p:ph type="body" idx="1"/>
          </p:nvPr>
        </p:nvSpPr>
        <p:spPr/>
        <p:txBody>
          <a:bodyPr/>
          <a:lstStyle/>
          <a:p>
            <a:r>
              <a:rPr lang="zh-CN" altLang="en-US" smtClean="0"/>
              <a:t>与二叉搜索树相同</a:t>
            </a:r>
          </a:p>
          <a:p>
            <a:r>
              <a:rPr lang="zh-CN" altLang="en-US" smtClean="0"/>
              <a:t>复杂性</a:t>
            </a:r>
            <a:r>
              <a:rPr lang="en-US" altLang="zh-CN" smtClean="0"/>
              <a:t>O(logn)</a:t>
            </a:r>
          </a:p>
        </p:txBody>
      </p:sp>
      <p:sp>
        <p:nvSpPr>
          <p:cNvPr id="870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D9D46A-0E7D-4901-A1EE-55AD52B62040}" type="slidenum">
              <a:rPr lang="en-US" altLang="en-US">
                <a:solidFill>
                  <a:srgbClr val="4B4B4B"/>
                </a:solidFill>
              </a:rPr>
              <a:pPr eaLnBrk="1" hangingPunct="1"/>
              <a:t>98</a:t>
            </a:fld>
            <a:endParaRPr lang="en-US" altLang="en-US">
              <a:solidFill>
                <a:srgbClr val="4B4B4B"/>
              </a:solidFill>
            </a:endParaRPr>
          </a:p>
        </p:txBody>
      </p:sp>
    </p:spTree>
    <p:extLst>
      <p:ext uri="{BB962C8B-B14F-4D97-AF65-F5344CB8AC3E}">
        <p14:creationId xmlns:p14="http://schemas.microsoft.com/office/powerpoint/2010/main" val="23097918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mtClean="0"/>
              <a:t>H2.</a:t>
            </a:r>
            <a:r>
              <a:rPr lang="zh-CN" altLang="en-US" smtClean="0"/>
              <a:t>红－黑树的插入</a:t>
            </a:r>
          </a:p>
        </p:txBody>
      </p:sp>
      <p:sp>
        <p:nvSpPr>
          <p:cNvPr id="88067" name="Rectangle 3"/>
          <p:cNvSpPr>
            <a:spLocks noGrp="1" noChangeArrowheads="1"/>
          </p:cNvSpPr>
          <p:nvPr>
            <p:ph type="body" idx="1"/>
          </p:nvPr>
        </p:nvSpPr>
        <p:spPr/>
        <p:txBody>
          <a:bodyPr/>
          <a:lstStyle/>
          <a:p>
            <a:r>
              <a:rPr lang="zh-CN" altLang="en-US" smtClean="0"/>
              <a:t>首先还是简单的二叉搜索树插入方法</a:t>
            </a:r>
          </a:p>
          <a:p>
            <a:r>
              <a:rPr lang="zh-CN" altLang="en-US" smtClean="0"/>
              <a:t>然后有一个着色的问题</a:t>
            </a:r>
            <a:r>
              <a:rPr lang="en-US" altLang="zh-CN" smtClean="0"/>
              <a:t>——</a:t>
            </a:r>
            <a:r>
              <a:rPr lang="zh-CN" altLang="en-US" smtClean="0"/>
              <a:t>新节点应该是黑色还是红色？</a:t>
            </a:r>
          </a:p>
          <a:p>
            <a:r>
              <a:rPr lang="zh-CN" altLang="en-US" smtClean="0"/>
              <a:t>应该是红色，为什么？</a:t>
            </a:r>
            <a:r>
              <a:rPr lang="en-US" altLang="zh-CN" smtClean="0"/>
              <a:t>——</a:t>
            </a:r>
            <a:r>
              <a:rPr lang="zh-CN" altLang="en-US" smtClean="0"/>
              <a:t>考虑</a:t>
            </a:r>
            <a:r>
              <a:rPr lang="en-US" altLang="zh-CN" smtClean="0"/>
              <a:t>2-3-4</a:t>
            </a:r>
            <a:r>
              <a:rPr lang="zh-CN" altLang="en-US" smtClean="0"/>
              <a:t>树（</a:t>
            </a:r>
            <a:r>
              <a:rPr lang="en-US" altLang="zh-CN" smtClean="0"/>
              <a:t>B-</a:t>
            </a:r>
            <a:r>
              <a:rPr lang="zh-CN" altLang="en-US" smtClean="0"/>
              <a:t>树）的插入</a:t>
            </a:r>
          </a:p>
          <a:p>
            <a:r>
              <a:rPr lang="zh-CN" altLang="en-US" smtClean="0"/>
              <a:t>可能会出现连续红边，显然要调整树的结构，如何调整？</a:t>
            </a:r>
            <a:r>
              <a:rPr lang="en-US" altLang="zh-CN" smtClean="0"/>
              <a:t>——</a:t>
            </a:r>
            <a:r>
              <a:rPr lang="zh-CN" altLang="en-US" smtClean="0"/>
              <a:t>考虑对应的</a:t>
            </a:r>
            <a:r>
              <a:rPr lang="en-US" altLang="zh-CN" smtClean="0"/>
              <a:t>2-3-4</a:t>
            </a:r>
            <a:r>
              <a:rPr lang="zh-CN" altLang="en-US" smtClean="0"/>
              <a:t>树（</a:t>
            </a:r>
            <a:r>
              <a:rPr lang="en-US" altLang="zh-CN" smtClean="0"/>
              <a:t>B-</a:t>
            </a:r>
            <a:r>
              <a:rPr lang="zh-CN" altLang="en-US" smtClean="0"/>
              <a:t>树）插入的情况</a:t>
            </a:r>
          </a:p>
        </p:txBody>
      </p:sp>
      <p:sp>
        <p:nvSpPr>
          <p:cNvPr id="8806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CACD7F-5FCA-4232-B9B0-600B10A8223A}" type="slidenum">
              <a:rPr lang="en-US" altLang="en-US">
                <a:solidFill>
                  <a:srgbClr val="4B4B4B"/>
                </a:solidFill>
              </a:rPr>
              <a:pPr eaLnBrk="1" hangingPunct="1"/>
              <a:t>99</a:t>
            </a:fld>
            <a:endParaRPr lang="en-US" altLang="en-US">
              <a:solidFill>
                <a:srgbClr val="4B4B4B"/>
              </a:solidFill>
            </a:endParaRPr>
          </a:p>
        </p:txBody>
      </p:sp>
    </p:spTree>
    <p:extLst>
      <p:ext uri="{BB962C8B-B14F-4D97-AF65-F5344CB8AC3E}">
        <p14:creationId xmlns:p14="http://schemas.microsoft.com/office/powerpoint/2010/main" val="52697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云层层叠”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1199</TotalTime>
  <Words>5595</Words>
  <Application>Microsoft Office PowerPoint</Application>
  <PresentationFormat>全屏显示(4:3)</PresentationFormat>
  <Paragraphs>1066</Paragraphs>
  <Slides>155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155</vt:i4>
      </vt:variant>
    </vt:vector>
  </HeadingPairs>
  <TitlesOfParts>
    <vt:vector size="168" baseType="lpstr">
      <vt:lpstr>Microsoft YaHei UI</vt:lpstr>
      <vt:lpstr>仿宋_GB2312</vt:lpstr>
      <vt:lpstr>黑体</vt:lpstr>
      <vt:lpstr>宋体</vt:lpstr>
      <vt:lpstr>微软雅黑</vt:lpstr>
      <vt:lpstr>Arial</vt:lpstr>
      <vt:lpstr>Calibri</vt:lpstr>
      <vt:lpstr>Calibri Light</vt:lpstr>
      <vt:lpstr>Tahoma</vt:lpstr>
      <vt:lpstr>Times New Roman</vt:lpstr>
      <vt:lpstr>Wingdings</vt:lpstr>
      <vt:lpstr>“云层层叠”设计模板</vt:lpstr>
      <vt:lpstr>Equation</vt:lpstr>
      <vt:lpstr>第六章  搜索树</vt:lpstr>
      <vt:lpstr>主要内容</vt:lpstr>
      <vt:lpstr>BST定义</vt:lpstr>
      <vt:lpstr>BST定义</vt:lpstr>
      <vt:lpstr>另一种定义</vt:lpstr>
      <vt:lpstr>别名</vt:lpstr>
      <vt:lpstr>例</vt:lpstr>
      <vt:lpstr>例</vt:lpstr>
      <vt:lpstr>索引二叉搜索树</vt:lpstr>
      <vt:lpstr>抽象数据类型</vt:lpstr>
      <vt:lpstr>索引二叉搜索树</vt:lpstr>
      <vt:lpstr>类BSTree</vt:lpstr>
      <vt:lpstr>BST搜索</vt:lpstr>
      <vt:lpstr>平均查找长度</vt:lpstr>
      <vt:lpstr>搜索函数</vt:lpstr>
      <vt:lpstr>BST插入</vt:lpstr>
      <vt:lpstr>关于BST插入的结论</vt:lpstr>
      <vt:lpstr>插入操作</vt:lpstr>
      <vt:lpstr>插入操作（续）</vt:lpstr>
      <vt:lpstr>由一系列插入生成BST</vt:lpstr>
      <vt:lpstr>BST删除</vt:lpstr>
      <vt:lpstr>删除算法（续）</vt:lpstr>
      <vt:lpstr>删除算法（续）</vt:lpstr>
      <vt:lpstr>删除算法（续）</vt:lpstr>
      <vt:lpstr>删除算法（续）</vt:lpstr>
      <vt:lpstr>删除算法（续）</vt:lpstr>
      <vt:lpstr>关于删除算法的结论</vt:lpstr>
      <vt:lpstr>删除算法实现</vt:lpstr>
      <vt:lpstr>删除算法实现（续）</vt:lpstr>
      <vt:lpstr>删除算法实现（续）</vt:lpstr>
      <vt:lpstr>删除算法实现（续）</vt:lpstr>
      <vt:lpstr>删除算法实现（续）</vt:lpstr>
      <vt:lpstr>删除算法实现（续）</vt:lpstr>
      <vt:lpstr>补充：另一种删除的思路</vt:lpstr>
      <vt:lpstr>复杂性分析</vt:lpstr>
      <vt:lpstr>主要内容</vt:lpstr>
      <vt:lpstr>动机</vt:lpstr>
      <vt:lpstr>AVL树</vt:lpstr>
      <vt:lpstr>定义</vt:lpstr>
      <vt:lpstr>AVL树例</vt:lpstr>
      <vt:lpstr>AVL树的特性</vt:lpstr>
      <vt:lpstr>AVL树的高度</vt:lpstr>
      <vt:lpstr>问题变换</vt:lpstr>
      <vt:lpstr>AVL树的高度（续）</vt:lpstr>
      <vt:lpstr>关于AVL树的一组值</vt:lpstr>
      <vt:lpstr>AVL树的描述</vt:lpstr>
      <vt:lpstr>请写出下述各节点的平衡因子</vt:lpstr>
      <vt:lpstr>AVL搜索</vt:lpstr>
      <vt:lpstr>AVL插入</vt:lpstr>
      <vt:lpstr>插入导致的不平衡树的特性</vt:lpstr>
      <vt:lpstr>寻找“A”－寻找“X”</vt:lpstr>
      <vt:lpstr>寻找“A” －寻找“X”</vt:lpstr>
      <vt:lpstr>X未变为A——插入后平衡</vt:lpstr>
      <vt:lpstr>X未变为A——插入后平衡</vt:lpstr>
      <vt:lpstr>X变为A找到了A</vt:lpstr>
      <vt:lpstr>LL型不平衡及其调整方法</vt:lpstr>
      <vt:lpstr>单旋转例</vt:lpstr>
      <vt:lpstr>LR型不平衡及其调整方法</vt:lpstr>
      <vt:lpstr>双旋转例</vt:lpstr>
      <vt:lpstr>双旋转例</vt:lpstr>
      <vt:lpstr>AVL树插入算法</vt:lpstr>
      <vt:lpstr>AVL树插入算法</vt:lpstr>
      <vt:lpstr>AVL插入小结</vt:lpstr>
      <vt:lpstr>一次旋转示例（RR）</vt:lpstr>
      <vt:lpstr>两次旋转示例（RL）</vt:lpstr>
      <vt:lpstr>小练习</vt:lpstr>
      <vt:lpstr>练习</vt:lpstr>
      <vt:lpstr>AVL删除</vt:lpstr>
      <vt:lpstr>根据删除后q的平衡因子进行调整</vt:lpstr>
      <vt:lpstr>不平衡子树的调整方法</vt:lpstr>
      <vt:lpstr>R0型不平衡的调整</vt:lpstr>
      <vt:lpstr>R1型不平衡的调整</vt:lpstr>
      <vt:lpstr>R-1型不平衡的调整</vt:lpstr>
      <vt:lpstr>例题：初始状态</vt:lpstr>
      <vt:lpstr>删除p</vt:lpstr>
      <vt:lpstr>判断平衡性</vt:lpstr>
      <vt:lpstr>上一级仍然不平衡</vt:lpstr>
      <vt:lpstr>最终结果</vt:lpstr>
      <vt:lpstr>AVL删除小结</vt:lpstr>
      <vt:lpstr>一次旋转即停止</vt:lpstr>
      <vt:lpstr>一次旋转不平衡</vt:lpstr>
      <vt:lpstr>两次旋转不平衡</vt:lpstr>
      <vt:lpstr>练习</vt:lpstr>
      <vt:lpstr>主要内容</vt:lpstr>
      <vt:lpstr>红－黑树定义</vt:lpstr>
      <vt:lpstr>另一种定义方式</vt:lpstr>
      <vt:lpstr>红－黑树例</vt:lpstr>
      <vt:lpstr>红－黑树是怎么来的</vt:lpstr>
      <vt:lpstr>2-3-4树的红－黑树表示</vt:lpstr>
      <vt:lpstr>2-3-4树的红－黑树表示</vt:lpstr>
      <vt:lpstr>2-3-4树的红－黑树表示</vt:lpstr>
      <vt:lpstr>几个问题</vt:lpstr>
      <vt:lpstr>红－黑树特性1</vt:lpstr>
      <vt:lpstr>红－黑树特性1</vt:lpstr>
      <vt:lpstr>红－黑树特性2</vt:lpstr>
      <vt:lpstr>红－黑树的描述</vt:lpstr>
      <vt:lpstr>红黑树如何绘制？</vt:lpstr>
      <vt:lpstr>红－黑树的搜索</vt:lpstr>
      <vt:lpstr>H2.红－黑树的插入</vt:lpstr>
      <vt:lpstr>没有连续红边的情况（最理想）</vt:lpstr>
      <vt:lpstr>连续红边情况1：XYb</vt:lpstr>
      <vt:lpstr>连续红边情况2：XYr</vt:lpstr>
      <vt:lpstr>例题</vt:lpstr>
      <vt:lpstr>H2结束</vt:lpstr>
      <vt:lpstr>红－黑树的删除</vt:lpstr>
      <vt:lpstr>例题</vt:lpstr>
      <vt:lpstr>主要内容</vt:lpstr>
      <vt:lpstr>动机：建立索引</vt:lpstr>
      <vt:lpstr>索引示例</vt:lpstr>
      <vt:lpstr>索引示例</vt:lpstr>
      <vt:lpstr>倒排索引示例</vt:lpstr>
      <vt:lpstr>m叉搜索树</vt:lpstr>
      <vt:lpstr>m叉搜索树</vt:lpstr>
      <vt:lpstr>例：7叉搜索树</vt:lpstr>
      <vt:lpstr>例</vt:lpstr>
      <vt:lpstr>例</vt:lpstr>
      <vt:lpstr>m叉搜索树的高度</vt:lpstr>
      <vt:lpstr>H1.m阶B-树</vt:lpstr>
      <vt:lpstr>7阶B-树例</vt:lpstr>
      <vt:lpstr>例</vt:lpstr>
      <vt:lpstr>重新整理m阶B树特征</vt:lpstr>
      <vt:lpstr>B-树的高度</vt:lpstr>
      <vt:lpstr>证明</vt:lpstr>
      <vt:lpstr>插入操作——简单情况</vt:lpstr>
      <vt:lpstr>插入操作——分裂</vt:lpstr>
      <vt:lpstr>插入操作——分裂</vt:lpstr>
      <vt:lpstr>分裂例</vt:lpstr>
      <vt:lpstr>插入操作——分裂回溯</vt:lpstr>
      <vt:lpstr>分裂回溯例——三阶B-树</vt:lpstr>
      <vt:lpstr>分裂回溯例（续）</vt:lpstr>
      <vt:lpstr>删除操作</vt:lpstr>
      <vt:lpstr>删除操作——借用兄弟节点m=7</vt:lpstr>
      <vt:lpstr>删除操作——借用兄弟节点</vt:lpstr>
      <vt:lpstr>删除操作——与兄弟节点合并m=7</vt:lpstr>
      <vt:lpstr>删除操作——与兄弟节点合并</vt:lpstr>
      <vt:lpstr>删除操作——合并的回溯</vt:lpstr>
      <vt:lpstr>删除操作——合并的回溯m=3</vt:lpstr>
      <vt:lpstr>删除操作——例</vt:lpstr>
      <vt:lpstr>删除操作——例</vt:lpstr>
      <vt:lpstr>删除操作——例</vt:lpstr>
      <vt:lpstr>删除操作——例</vt:lpstr>
      <vt:lpstr>删除操作——例</vt:lpstr>
      <vt:lpstr>删除操作——例</vt:lpstr>
      <vt:lpstr>删除操作——例</vt:lpstr>
      <vt:lpstr>H1小结</vt:lpstr>
      <vt:lpstr>磁盘操作次数</vt:lpstr>
      <vt:lpstr>B+树定义</vt:lpstr>
      <vt:lpstr>4阶B+树示例</vt:lpstr>
      <vt:lpstr>B+树插入</vt:lpstr>
      <vt:lpstr>B+树插入示例</vt:lpstr>
      <vt:lpstr>B+树插入示例</vt:lpstr>
      <vt:lpstr>B+树插入示例</vt:lpstr>
      <vt:lpstr>B+树插入示例</vt:lpstr>
      <vt:lpstr>B+树插入示例</vt:lpstr>
      <vt:lpstr>B+树删除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储思佳</cp:lastModifiedBy>
  <cp:revision>142</cp:revision>
  <cp:lastPrinted>2017-11-02T10:26:49Z</cp:lastPrinted>
  <dcterms:created xsi:type="dcterms:W3CDTF">2017-09-04T08:16:00Z</dcterms:created>
  <dcterms:modified xsi:type="dcterms:W3CDTF">2017-11-16T10:10:33Z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2052-10.1.0.6749</vt:lpwstr>
  </property>
</Properties>
</file>