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82"/>
  </p:notesMasterIdLst>
  <p:handoutMasterIdLst>
    <p:handoutMasterId r:id="rId83"/>
  </p:handoutMasterIdLst>
  <p:sldIdLst>
    <p:sldId id="555" r:id="rId2"/>
    <p:sldId id="826" r:id="rId3"/>
    <p:sldId id="827" r:id="rId4"/>
    <p:sldId id="828" r:id="rId5"/>
    <p:sldId id="829" r:id="rId6"/>
    <p:sldId id="830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38" r:id="rId15"/>
    <p:sldId id="839" r:id="rId16"/>
    <p:sldId id="840" r:id="rId17"/>
    <p:sldId id="841" r:id="rId18"/>
    <p:sldId id="842" r:id="rId19"/>
    <p:sldId id="843" r:id="rId20"/>
    <p:sldId id="844" r:id="rId21"/>
    <p:sldId id="845" r:id="rId22"/>
    <p:sldId id="846" r:id="rId23"/>
    <p:sldId id="847" r:id="rId24"/>
    <p:sldId id="848" r:id="rId25"/>
    <p:sldId id="849" r:id="rId26"/>
    <p:sldId id="850" r:id="rId27"/>
    <p:sldId id="851" r:id="rId28"/>
    <p:sldId id="852" r:id="rId29"/>
    <p:sldId id="853" r:id="rId30"/>
    <p:sldId id="854" r:id="rId31"/>
    <p:sldId id="855" r:id="rId32"/>
    <p:sldId id="856" r:id="rId33"/>
    <p:sldId id="857" r:id="rId34"/>
    <p:sldId id="858" r:id="rId35"/>
    <p:sldId id="859" r:id="rId36"/>
    <p:sldId id="860" r:id="rId37"/>
    <p:sldId id="861" r:id="rId38"/>
    <p:sldId id="862" r:id="rId39"/>
    <p:sldId id="863" r:id="rId40"/>
    <p:sldId id="864" r:id="rId41"/>
    <p:sldId id="865" r:id="rId42"/>
    <p:sldId id="866" r:id="rId43"/>
    <p:sldId id="867" r:id="rId44"/>
    <p:sldId id="868" r:id="rId45"/>
    <p:sldId id="869" r:id="rId46"/>
    <p:sldId id="870" r:id="rId47"/>
    <p:sldId id="871" r:id="rId48"/>
    <p:sldId id="872" r:id="rId49"/>
    <p:sldId id="873" r:id="rId50"/>
    <p:sldId id="874" r:id="rId51"/>
    <p:sldId id="875" r:id="rId52"/>
    <p:sldId id="876" r:id="rId53"/>
    <p:sldId id="877" r:id="rId54"/>
    <p:sldId id="878" r:id="rId55"/>
    <p:sldId id="879" r:id="rId56"/>
    <p:sldId id="880" r:id="rId57"/>
    <p:sldId id="881" r:id="rId58"/>
    <p:sldId id="882" r:id="rId59"/>
    <p:sldId id="883" r:id="rId60"/>
    <p:sldId id="884" r:id="rId61"/>
    <p:sldId id="885" r:id="rId62"/>
    <p:sldId id="886" r:id="rId63"/>
    <p:sldId id="887" r:id="rId64"/>
    <p:sldId id="888" r:id="rId65"/>
    <p:sldId id="889" r:id="rId66"/>
    <p:sldId id="890" r:id="rId67"/>
    <p:sldId id="891" r:id="rId68"/>
    <p:sldId id="892" r:id="rId69"/>
    <p:sldId id="893" r:id="rId70"/>
    <p:sldId id="894" r:id="rId71"/>
    <p:sldId id="895" r:id="rId72"/>
    <p:sldId id="896" r:id="rId73"/>
    <p:sldId id="897" r:id="rId74"/>
    <p:sldId id="898" r:id="rId75"/>
    <p:sldId id="899" r:id="rId76"/>
    <p:sldId id="900" r:id="rId77"/>
    <p:sldId id="901" r:id="rId78"/>
    <p:sldId id="902" r:id="rId79"/>
    <p:sldId id="903" r:id="rId80"/>
    <p:sldId id="904" r:id="rId81"/>
  </p:sldIdLst>
  <p:sldSz cx="9144000" cy="6858000" type="screen4x3"/>
  <p:notesSz cx="6735763" cy="9869488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92" autoAdjust="0"/>
  </p:normalViewPr>
  <p:slideViewPr>
    <p:cSldViewPr snapToGrid="0" showGuides="1">
      <p:cViewPr varScale="1">
        <p:scale>
          <a:sx n="91" d="100"/>
          <a:sy n="91" d="100"/>
        </p:scale>
        <p:origin x="208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2017/12/7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5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780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188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78" tIns="47439" rIns="94878" bIns="47439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9691"/>
            <a:ext cx="5388610" cy="3886112"/>
          </a:xfrm>
          <a:prstGeom prst="rect">
            <a:avLst/>
          </a:prstGeom>
        </p:spPr>
        <p:txBody>
          <a:bodyPr vert="horz" lIns="94878" tIns="47439" rIns="94878" bIns="47439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5" y="9374302"/>
            <a:ext cx="2918830" cy="495187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6420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noProof="0" smtClean="0"/>
              <a:t>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8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9A7D92-F6DB-44C3-A8B7-FA0104BADE61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161421D-08E3-43EC-A8E1-1334BAAA9C05}" type="datetime1">
              <a:rPr lang="zh-CN" altLang="en-US" smtClean="0"/>
              <a:t>2017/12/7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04BD-42CF-466F-AA48-B8AA2E55549C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36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3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85A8D-1384-4CAE-B29D-265E0001B6C6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A92EA82-3906-46C0-ACF2-B2CB8A1856B6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41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70139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7C1980-9C21-4981-BF50-2379F78A64C0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368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71B7D3-7568-4D5D-8B52-CB053AF1A2B1}" type="datetime1">
              <a:rPr lang="zh-CN" altLang="en-US" smtClean="0"/>
              <a:t>2017/12/7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61EA97-DEA5-42C4-923F-AFF50C7D2ACB}" type="datetime1">
              <a:rPr lang="zh-CN" altLang="en-US" smtClean="0"/>
              <a:t>2017/12/7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C6F0846-78F2-449F-B645-53B2721C54BA}" type="datetime1">
              <a:rPr lang="zh-CN" altLang="en-US" smtClean="0"/>
              <a:t>2017/12/7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6F629A-5180-4DDF-8DBC-12B31EA1C255}" type="datetime1">
              <a:rPr lang="zh-CN" altLang="en-US" smtClean="0"/>
              <a:t>2017/12/7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CN" smtClean="0"/>
              <a:t>添加页脚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9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0515-1241-4562-82B6-5E7BBA3EB5E3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6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818A-659A-43B0-AD58-E62FC5C409BD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2527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7000"/>
                    </a14:imgEffect>
                    <a14:imgEffect>
                      <a14:brightnessContrast bright="8000"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" y="0"/>
            <a:ext cx="9147764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4A5D-5271-4A6E-853B-A8989988DD18}" type="datetime1">
              <a:rPr lang="zh-CN" altLang="en-US" noProof="0" smtClean="0"/>
              <a:t>2017/12/7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noProof="0" smtClean="0"/>
              <a:t>添加页脚</a:t>
            </a:r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4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5400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lang="zh-CN" altLang="en-US" sz="5400" spc="-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 sz="5400" spc="-3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5400" spc="3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3"/>
              </a:buClr>
              <a:defRPr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9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14</a:t>
            </a:r>
            <a:endParaRPr lang="zh-CN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加权有向图、加权无向图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每条边赋予一个权重</a:t>
            </a:r>
            <a:br>
              <a:rPr lang="zh-CN" altLang="en-US" smtClean="0"/>
            </a:br>
            <a:r>
              <a:rPr lang="en-US" altLang="zh-CN" smtClean="0"/>
              <a:t>——(14)</a:t>
            </a:r>
            <a:r>
              <a:rPr lang="zh-CN" altLang="en-US" smtClean="0">
                <a:solidFill>
                  <a:schemeClr val="accent2"/>
                </a:solidFill>
              </a:rPr>
              <a:t>网络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network</a:t>
            </a:r>
            <a:r>
              <a:rPr lang="zh-CN" altLang="en-US" smtClean="0"/>
              <a:t>）</a:t>
            </a:r>
          </a:p>
        </p:txBody>
      </p:sp>
      <p:pic>
        <p:nvPicPr>
          <p:cNvPr id="31748" name="Picture 1" descr="span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3249613"/>
            <a:ext cx="5022850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086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15</a:t>
            </a:r>
            <a:endParaRPr lang="zh-CN" altLang="en-US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95972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(15)</a:t>
            </a:r>
            <a:r>
              <a:rPr lang="zh-CN" altLang="en-US" smtClean="0"/>
              <a:t>子图：设有两个图</a:t>
            </a:r>
            <a:r>
              <a:rPr lang="en-US" altLang="zh-CN" smtClean="0"/>
              <a:t>G=(V, E)</a:t>
            </a:r>
            <a:r>
              <a:rPr lang="zh-CN" altLang="en-US" smtClean="0"/>
              <a:t>和</a:t>
            </a:r>
            <a:r>
              <a:rPr lang="en-US" altLang="zh-CN" smtClean="0"/>
              <a:t>G'=(V', E')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/>
            <a:r>
              <a:rPr lang="zh-CN" altLang="en-US" smtClean="0"/>
              <a:t>如果</a:t>
            </a:r>
            <a:r>
              <a:rPr lang="en-US" altLang="zh-CN" smtClean="0"/>
              <a:t>V'</a:t>
            </a:r>
            <a:r>
              <a:rPr lang="zh-CN" altLang="en-US" smtClean="0"/>
              <a:t>是</a:t>
            </a:r>
            <a:r>
              <a:rPr lang="en-US" altLang="zh-CN" smtClean="0"/>
              <a:t>V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而且</a:t>
            </a:r>
            <a:r>
              <a:rPr lang="en-US" altLang="zh-CN" smtClean="0"/>
              <a:t>E'</a:t>
            </a:r>
            <a:r>
              <a:rPr lang="zh-CN" altLang="en-US" smtClean="0"/>
              <a:t>是</a:t>
            </a:r>
            <a:r>
              <a:rPr lang="en-US" altLang="zh-CN" smtClean="0"/>
              <a:t>E</a:t>
            </a:r>
            <a:r>
              <a:rPr lang="zh-CN" altLang="en-US" smtClean="0"/>
              <a:t>的子集</a:t>
            </a:r>
            <a:endParaRPr lang="en-US" altLang="zh-CN" smtClean="0"/>
          </a:p>
          <a:p>
            <a:pPr lvl="1"/>
            <a:r>
              <a:rPr lang="zh-CN" altLang="en-US" smtClean="0"/>
              <a:t>则称</a:t>
            </a:r>
            <a:r>
              <a:rPr lang="en-US" altLang="zh-CN" smtClean="0"/>
              <a:t>G'</a:t>
            </a:r>
            <a:r>
              <a:rPr lang="zh-CN" altLang="en-US" smtClean="0"/>
              <a:t>是</a:t>
            </a:r>
            <a:r>
              <a:rPr lang="en-US" altLang="zh-CN" smtClean="0"/>
              <a:t>G</a:t>
            </a:r>
            <a:r>
              <a:rPr lang="zh-CN" altLang="en-US" smtClean="0"/>
              <a:t>的子图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>
            <a:off x="4930775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545263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4930775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0" idx="6"/>
            <a:endCxn id="21" idx="2"/>
          </p:cNvCxnSpPr>
          <p:nvPr/>
        </p:nvCxnSpPr>
        <p:spPr bwMode="auto">
          <a:xfrm>
            <a:off x="5468938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4"/>
            <a:endCxn id="22" idx="0"/>
          </p:cNvCxnSpPr>
          <p:nvPr/>
        </p:nvCxnSpPr>
        <p:spPr bwMode="auto">
          <a:xfrm rot="5400000">
            <a:off x="4661694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396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16-18</a:t>
            </a:r>
            <a:endParaRPr lang="zh-CN" altLang="en-US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(16)</a:t>
            </a:r>
            <a:r>
              <a:rPr lang="zh-CN" altLang="en-US" smtClean="0"/>
              <a:t>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度</a:t>
            </a:r>
            <a:r>
              <a:rPr lang="zh-CN" altLang="en-US" smtClean="0"/>
              <a:t>：与</a:t>
            </a:r>
            <a:r>
              <a:rPr lang="en-US" altLang="zh-CN" smtClean="0"/>
              <a:t>v</a:t>
            </a:r>
            <a:r>
              <a:rPr lang="zh-CN" altLang="en-US" smtClean="0"/>
              <a:t>关联的边的数目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(17)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入度</a:t>
            </a:r>
            <a:r>
              <a:rPr lang="zh-CN" altLang="en-US" smtClean="0"/>
              <a:t>：关联至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(18)</a:t>
            </a:r>
            <a:r>
              <a:rPr lang="zh-CN" altLang="en-US" smtClean="0"/>
              <a:t>有向图中顶点</a:t>
            </a:r>
            <a:r>
              <a:rPr lang="en-US" altLang="zh-CN" smtClean="0"/>
              <a:t>v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出度</a:t>
            </a:r>
            <a:r>
              <a:rPr lang="zh-CN" altLang="en-US" smtClean="0"/>
              <a:t>：关联于</a:t>
            </a:r>
            <a:r>
              <a:rPr lang="en-US" altLang="zh-CN" smtClean="0"/>
              <a:t>v</a:t>
            </a:r>
            <a:r>
              <a:rPr lang="zh-CN" altLang="en-US" smtClean="0"/>
              <a:t>的边的数目</a:t>
            </a:r>
          </a:p>
          <a:p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4250" y="39671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9671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58165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581650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2370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5044282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851525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425950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3225" y="4146550"/>
            <a:ext cx="3767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入度：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1,1,1,1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出度：</a:t>
            </a: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2,0,1,1</a:t>
            </a:r>
            <a:endParaRPr lang="zh-CN" altLang="en-US" sz="1800" b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19-22</a:t>
            </a:r>
            <a:endParaRPr lang="zh-CN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525588"/>
            <a:ext cx="8139113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(19)</a:t>
            </a:r>
            <a:r>
              <a:rPr lang="zh-CN" altLang="en-US" smtClean="0">
                <a:solidFill>
                  <a:schemeClr val="accent2"/>
                </a:solidFill>
              </a:rPr>
              <a:t>路径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当且仅当对于每一个</a:t>
            </a:r>
            <a:r>
              <a:rPr lang="en-US" altLang="zh-CN" i="1" smtClean="0"/>
              <a:t>j</a:t>
            </a:r>
            <a:r>
              <a:rPr lang="zh-CN" altLang="en-US" smtClean="0"/>
              <a:t>（</a:t>
            </a:r>
            <a:r>
              <a:rPr lang="en-US" altLang="zh-CN" smtClean="0"/>
              <a:t>1≤</a:t>
            </a:r>
            <a:r>
              <a:rPr lang="en-US" altLang="zh-CN" i="1" smtClean="0"/>
              <a:t>j</a:t>
            </a:r>
            <a:r>
              <a:rPr lang="en-US" altLang="zh-CN" smtClean="0"/>
              <a:t>≤</a:t>
            </a:r>
            <a:r>
              <a:rPr lang="en-US" altLang="zh-CN" i="1" smtClean="0"/>
              <a:t>k</a:t>
            </a:r>
            <a:r>
              <a:rPr lang="zh-CN" altLang="en-US" smtClean="0"/>
              <a:t>），</a:t>
            </a:r>
            <a:br>
              <a:rPr lang="zh-CN" altLang="en-US" smtClean="0"/>
            </a:br>
            <a:r>
              <a:rPr lang="zh-CN" altLang="en-US" smtClean="0"/>
              <a:t>边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smtClean="0"/>
              <a:t>, </a:t>
            </a:r>
            <a:r>
              <a:rPr lang="en-US" altLang="zh-CN" i="1" smtClean="0"/>
              <a:t>i</a:t>
            </a:r>
            <a:r>
              <a:rPr lang="en-US" altLang="zh-CN" i="1" baseline="-25000" smtClean="0"/>
              <a:t>j</a:t>
            </a:r>
            <a:r>
              <a:rPr lang="en-US" altLang="zh-CN" baseline="-25000" smtClean="0"/>
              <a:t>+1</a:t>
            </a:r>
            <a:r>
              <a:rPr lang="en-US" altLang="zh-CN" smtClean="0"/>
              <a:t>)</a:t>
            </a:r>
            <a:r>
              <a:rPr lang="zh-CN" altLang="en-US" smtClean="0"/>
              <a:t>都在</a:t>
            </a:r>
            <a:r>
              <a:rPr lang="en-US" altLang="zh-CN" i="1" smtClean="0"/>
              <a:t>E</a:t>
            </a:r>
            <a:r>
              <a:rPr lang="zh-CN" altLang="en-US" smtClean="0"/>
              <a:t>中时，</a:t>
            </a:r>
            <a:br>
              <a:rPr lang="zh-CN" altLang="en-US" smtClean="0"/>
            </a:br>
            <a:r>
              <a:rPr lang="zh-CN" altLang="en-US" smtClean="0">
                <a:solidFill>
                  <a:srgbClr val="FF0000"/>
                </a:solidFill>
              </a:rPr>
              <a:t>顶点序列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, ..., 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是图或有向图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=(</a:t>
            </a:r>
            <a:r>
              <a:rPr lang="en-US" altLang="zh-CN" i="1" smtClean="0">
                <a:solidFill>
                  <a:srgbClr val="FF0000"/>
                </a:solidFill>
              </a:rPr>
              <a:t>V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中一条从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到</a:t>
            </a:r>
            <a:r>
              <a:rPr lang="en-US" altLang="zh-CN" i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smtClean="0">
                <a:solidFill>
                  <a:srgbClr val="FF0000"/>
                </a:solidFill>
              </a:rPr>
              <a:t>k</a:t>
            </a:r>
            <a:r>
              <a:rPr lang="zh-CN" altLang="en-US" smtClean="0">
                <a:solidFill>
                  <a:srgbClr val="FF0000"/>
                </a:solidFill>
              </a:rPr>
              <a:t>的路径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(20)</a:t>
            </a:r>
            <a:r>
              <a:rPr lang="zh-CN" altLang="en-US" smtClean="0">
                <a:solidFill>
                  <a:schemeClr val="accent2"/>
                </a:solidFill>
              </a:rPr>
              <a:t>路径长度</a:t>
            </a:r>
            <a:r>
              <a:rPr lang="zh-CN" altLang="en-US" smtClean="0"/>
              <a:t>：路径上所有边的长度之和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(21)</a:t>
            </a:r>
            <a:r>
              <a:rPr lang="zh-CN" altLang="en-US" smtClean="0">
                <a:solidFill>
                  <a:schemeClr val="accent2"/>
                </a:solidFill>
              </a:rPr>
              <a:t>简单路径</a:t>
            </a:r>
            <a:r>
              <a:rPr lang="zh-CN" altLang="en-US" smtClean="0"/>
              <a:t>：序列中顶点不重复出现的路径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</a:rPr>
              <a:t>(22)</a:t>
            </a:r>
            <a:r>
              <a:rPr lang="zh-CN" altLang="en-US" smtClean="0">
                <a:solidFill>
                  <a:schemeClr val="accent2"/>
                </a:solidFill>
              </a:rPr>
              <a:t>回路</a:t>
            </a:r>
            <a:r>
              <a:rPr lang="zh-CN" altLang="en-US" smtClean="0"/>
              <a:t>：第一个顶点和最后一个顶点相同的路径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78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23-24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600950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(23)</a:t>
            </a:r>
            <a:r>
              <a:rPr lang="zh-CN" altLang="en-US" smtClean="0"/>
              <a:t>如果图中任意两个顶点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都是连通的，则图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(24)</a:t>
            </a:r>
            <a:r>
              <a:rPr lang="zh-CN" altLang="en-US" smtClean="0"/>
              <a:t>无向图中的</a:t>
            </a:r>
            <a:r>
              <a:rPr lang="zh-CN" altLang="en-US" smtClean="0">
                <a:solidFill>
                  <a:srgbClr val="0000CC"/>
                </a:solidFill>
              </a:rPr>
              <a:t>极大</a:t>
            </a:r>
            <a:r>
              <a:rPr lang="zh-CN" altLang="en-US" smtClean="0"/>
              <a:t>连通子图称为</a:t>
            </a:r>
            <a:r>
              <a:rPr lang="zh-CN" altLang="en-US" smtClean="0">
                <a:solidFill>
                  <a:srgbClr val="FF0000"/>
                </a:solidFill>
              </a:rPr>
              <a:t>连通分量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493077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429000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93077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3425" y="576103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07100" y="450532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3" idx="6"/>
            <a:endCxn id="14" idx="2"/>
          </p:cNvCxnSpPr>
          <p:nvPr/>
        </p:nvCxnSpPr>
        <p:spPr bwMode="auto">
          <a:xfrm>
            <a:off x="5468938" y="3698875"/>
            <a:ext cx="1614487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4"/>
            <a:endCxn id="15" idx="0"/>
          </p:cNvCxnSpPr>
          <p:nvPr/>
        </p:nvCxnSpPr>
        <p:spPr bwMode="auto">
          <a:xfrm rot="5400000">
            <a:off x="430291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6" idx="0"/>
            <a:endCxn id="14" idx="4"/>
          </p:cNvCxnSpPr>
          <p:nvPr/>
        </p:nvCxnSpPr>
        <p:spPr bwMode="auto">
          <a:xfrm rot="5400000" flipH="1" flipV="1">
            <a:off x="6455569" y="4864894"/>
            <a:ext cx="17938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1" idx="3"/>
            <a:endCxn id="15" idx="7"/>
          </p:cNvCxnSpPr>
          <p:nvPr/>
        </p:nvCxnSpPr>
        <p:spPr bwMode="auto">
          <a:xfrm rot="5400000">
            <a:off x="5299869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7"/>
            <a:endCxn id="14" idx="3"/>
          </p:cNvCxnSpPr>
          <p:nvPr/>
        </p:nvCxnSpPr>
        <p:spPr bwMode="auto">
          <a:xfrm rot="5400000" flipH="1" flipV="1">
            <a:off x="6465888" y="3887788"/>
            <a:ext cx="696912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1" idx="5"/>
            <a:endCxn id="16" idx="1"/>
          </p:cNvCxnSpPr>
          <p:nvPr/>
        </p:nvCxnSpPr>
        <p:spPr bwMode="auto">
          <a:xfrm rot="16200000" flipH="1">
            <a:off x="6376194" y="5053807"/>
            <a:ext cx="876300" cy="6969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68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 bwMode="auto">
          <a:xfrm>
            <a:off x="62547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5" idx="6"/>
            <a:endCxn id="16" idx="2"/>
          </p:cNvCxnSpPr>
          <p:nvPr/>
        </p:nvCxnSpPr>
        <p:spPr bwMode="auto">
          <a:xfrm flipV="1">
            <a:off x="985838" y="1096963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4"/>
            <a:endCxn id="17" idx="0"/>
          </p:cNvCxnSpPr>
          <p:nvPr/>
        </p:nvCxnSpPr>
        <p:spPr bwMode="auto">
          <a:xfrm rot="5400000">
            <a:off x="-180181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8" idx="2"/>
            <a:endCxn id="17" idx="6"/>
          </p:cNvCxnSpPr>
          <p:nvPr/>
        </p:nvCxnSpPr>
        <p:spPr bwMode="auto">
          <a:xfrm rot="10800000" flipV="1">
            <a:off x="985838" y="342741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3136900" y="9159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2547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136900" y="324643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16" idx="4"/>
            <a:endCxn id="18" idx="0"/>
          </p:cNvCxnSpPr>
          <p:nvPr/>
        </p:nvCxnSpPr>
        <p:spPr bwMode="auto">
          <a:xfrm rot="5400000">
            <a:off x="2331244" y="2261394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 bwMode="auto">
          <a:xfrm>
            <a:off x="1879600" y="1454150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2598738" y="145256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163638" y="1455738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879600" y="19907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598738" y="19907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163638" y="1992313"/>
            <a:ext cx="360362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1879600" y="25288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2598738" y="25288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1163638" y="25304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884" name="TextBox 34"/>
          <p:cNvSpPr txBox="1">
            <a:spLocks noChangeArrowheads="1"/>
          </p:cNvSpPr>
          <p:nvPr/>
        </p:nvSpPr>
        <p:spPr bwMode="auto">
          <a:xfrm>
            <a:off x="2598738" y="19939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5" name="TextBox 35"/>
          <p:cNvSpPr txBox="1">
            <a:spLocks noChangeArrowheads="1"/>
          </p:cNvSpPr>
          <p:nvPr/>
        </p:nvSpPr>
        <p:spPr bwMode="auto">
          <a:xfrm>
            <a:off x="1163638" y="2532063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6" name="TextBox 36"/>
          <p:cNvSpPr txBox="1">
            <a:spLocks noChangeArrowheads="1"/>
          </p:cNvSpPr>
          <p:nvPr/>
        </p:nvSpPr>
        <p:spPr bwMode="auto">
          <a:xfrm>
            <a:off x="1881188" y="2532063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7" name="TextBox 37"/>
          <p:cNvSpPr txBox="1">
            <a:spLocks noChangeArrowheads="1"/>
          </p:cNvSpPr>
          <p:nvPr/>
        </p:nvSpPr>
        <p:spPr bwMode="auto">
          <a:xfrm>
            <a:off x="2598738" y="2532063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9" name="直接连接符 38"/>
          <p:cNvCxnSpPr>
            <a:stCxn id="5" idx="5"/>
            <a:endCxn id="28" idx="1"/>
          </p:cNvCxnSpPr>
          <p:nvPr/>
        </p:nvCxnSpPr>
        <p:spPr bwMode="auto">
          <a:xfrm rot="16200000" flipH="1">
            <a:off x="933450" y="1225550"/>
            <a:ext cx="282575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5"/>
            <a:endCxn id="31" idx="2"/>
          </p:cNvCxnSpPr>
          <p:nvPr/>
        </p:nvCxnSpPr>
        <p:spPr bwMode="auto">
          <a:xfrm rot="16200000" flipH="1">
            <a:off x="574675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6" idx="6"/>
            <a:endCxn id="27" idx="2"/>
          </p:cNvCxnSpPr>
          <p:nvPr/>
        </p:nvCxnSpPr>
        <p:spPr bwMode="auto">
          <a:xfrm flipV="1">
            <a:off x="2239963" y="1633538"/>
            <a:ext cx="3587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 flipV="1">
            <a:off x="2239963" y="21717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887" idx="0"/>
            <a:endCxn id="30" idx="4"/>
          </p:cNvCxnSpPr>
          <p:nvPr/>
        </p:nvCxnSpPr>
        <p:spPr bwMode="auto">
          <a:xfrm rot="5400000" flipH="1" flipV="1">
            <a:off x="2686843" y="2440782"/>
            <a:ext cx="1825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5"/>
            <a:endCxn id="36887" idx="1"/>
          </p:cNvCxnSpPr>
          <p:nvPr/>
        </p:nvCxnSpPr>
        <p:spPr bwMode="auto">
          <a:xfrm rot="16200000" flipH="1">
            <a:off x="2207419" y="22788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29" idx="3"/>
            <a:endCxn id="36885" idx="3"/>
          </p:cNvCxnSpPr>
          <p:nvPr/>
        </p:nvCxnSpPr>
        <p:spPr bwMode="auto">
          <a:xfrm rot="5400000">
            <a:off x="1541463" y="2279650"/>
            <a:ext cx="371475" cy="409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2" idx="5"/>
            <a:endCxn id="18" idx="1"/>
          </p:cNvCxnSpPr>
          <p:nvPr/>
        </p:nvCxnSpPr>
        <p:spPr bwMode="auto">
          <a:xfrm rot="16200000" flipH="1">
            <a:off x="2456657" y="2567781"/>
            <a:ext cx="463550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2" idx="3"/>
            <a:endCxn id="17" idx="7"/>
          </p:cNvCxnSpPr>
          <p:nvPr/>
        </p:nvCxnSpPr>
        <p:spPr bwMode="auto">
          <a:xfrm rot="5400000">
            <a:off x="1200944" y="2569369"/>
            <a:ext cx="463550" cy="998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 bwMode="auto">
          <a:xfrm>
            <a:off x="4749800" y="91916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>
            <a:stCxn id="66" idx="6"/>
            <a:endCxn id="70" idx="2"/>
          </p:cNvCxnSpPr>
          <p:nvPr/>
        </p:nvCxnSpPr>
        <p:spPr bwMode="auto">
          <a:xfrm flipV="1">
            <a:off x="5110163" y="1096963"/>
            <a:ext cx="2151062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6" idx="4"/>
            <a:endCxn id="71" idx="0"/>
          </p:cNvCxnSpPr>
          <p:nvPr/>
        </p:nvCxnSpPr>
        <p:spPr bwMode="auto">
          <a:xfrm rot="5400000">
            <a:off x="3944938" y="2263775"/>
            <a:ext cx="197008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2" idx="2"/>
            <a:endCxn id="71" idx="6"/>
          </p:cNvCxnSpPr>
          <p:nvPr/>
        </p:nvCxnSpPr>
        <p:spPr bwMode="auto">
          <a:xfrm rot="10800000" flipV="1">
            <a:off x="5110163" y="3429000"/>
            <a:ext cx="21510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auto">
          <a:xfrm>
            <a:off x="7261225" y="9175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4749800" y="3249613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7261225" y="32480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70" idx="4"/>
            <a:endCxn id="72" idx="0"/>
          </p:cNvCxnSpPr>
          <p:nvPr/>
        </p:nvCxnSpPr>
        <p:spPr bwMode="auto">
          <a:xfrm rot="5400000">
            <a:off x="6455569" y="2262982"/>
            <a:ext cx="1971675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 bwMode="auto">
          <a:xfrm>
            <a:off x="5287963" y="145732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5287963" y="1993900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6003925" y="253047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908" name="TextBox 84"/>
          <p:cNvSpPr txBox="1">
            <a:spLocks noChangeArrowheads="1"/>
          </p:cNvSpPr>
          <p:nvPr/>
        </p:nvSpPr>
        <p:spPr bwMode="auto">
          <a:xfrm>
            <a:off x="6005513" y="253365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7" name="直接连接符 86"/>
          <p:cNvCxnSpPr>
            <a:stCxn id="66" idx="5"/>
            <a:endCxn id="76" idx="1"/>
          </p:cNvCxnSpPr>
          <p:nvPr/>
        </p:nvCxnSpPr>
        <p:spPr bwMode="auto">
          <a:xfrm rot="16200000" flipH="1">
            <a:off x="5056981" y="1226344"/>
            <a:ext cx="284163" cy="282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6" idx="5"/>
            <a:endCxn id="79" idx="2"/>
          </p:cNvCxnSpPr>
          <p:nvPr/>
        </p:nvCxnSpPr>
        <p:spPr bwMode="auto">
          <a:xfrm rot="16200000" flipH="1">
            <a:off x="4699000" y="1584325"/>
            <a:ext cx="947738" cy="23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0" idx="5"/>
            <a:endCxn id="72" idx="1"/>
          </p:cNvCxnSpPr>
          <p:nvPr/>
        </p:nvCxnSpPr>
        <p:spPr bwMode="auto">
          <a:xfrm rot="16200000" flipH="1">
            <a:off x="6581775" y="2568575"/>
            <a:ext cx="461963" cy="10017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0" idx="3"/>
            <a:endCxn id="71" idx="7"/>
          </p:cNvCxnSpPr>
          <p:nvPr/>
        </p:nvCxnSpPr>
        <p:spPr bwMode="auto">
          <a:xfrm rot="5400000">
            <a:off x="5326063" y="2570162"/>
            <a:ext cx="463550" cy="10001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 bwMode="auto">
          <a:xfrm>
            <a:off x="3851275" y="4860925"/>
            <a:ext cx="360363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4570413" y="4860925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4570413" y="5399088"/>
            <a:ext cx="360362" cy="35877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3135313" y="54006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917" name="TextBox 101"/>
          <p:cNvSpPr txBox="1">
            <a:spLocks noChangeArrowheads="1"/>
          </p:cNvSpPr>
          <p:nvPr/>
        </p:nvSpPr>
        <p:spPr bwMode="auto">
          <a:xfrm>
            <a:off x="4570413" y="4864100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18" name="TextBox 102"/>
          <p:cNvSpPr txBox="1">
            <a:spLocks noChangeArrowheads="1"/>
          </p:cNvSpPr>
          <p:nvPr/>
        </p:nvSpPr>
        <p:spPr bwMode="auto">
          <a:xfrm>
            <a:off x="3135313" y="5402263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19" name="TextBox 104"/>
          <p:cNvSpPr txBox="1">
            <a:spLocks noChangeArrowheads="1"/>
          </p:cNvSpPr>
          <p:nvPr/>
        </p:nvSpPr>
        <p:spPr bwMode="auto">
          <a:xfrm>
            <a:off x="4570413" y="5402263"/>
            <a:ext cx="358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 flipV="1">
            <a:off x="4211638" y="5041900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36919" idx="0"/>
            <a:endCxn id="97" idx="4"/>
          </p:cNvCxnSpPr>
          <p:nvPr/>
        </p:nvCxnSpPr>
        <p:spPr bwMode="auto">
          <a:xfrm rot="5400000" flipH="1" flipV="1">
            <a:off x="4659312" y="5310188"/>
            <a:ext cx="182563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6" idx="5"/>
            <a:endCxn id="36919" idx="1"/>
          </p:cNvCxnSpPr>
          <p:nvPr/>
        </p:nvCxnSpPr>
        <p:spPr bwMode="auto">
          <a:xfrm rot="16200000" flipH="1">
            <a:off x="4179094" y="5149056"/>
            <a:ext cx="371475" cy="4111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6" idx="3"/>
            <a:endCxn id="36918" idx="3"/>
          </p:cNvCxnSpPr>
          <p:nvPr/>
        </p:nvCxnSpPr>
        <p:spPr bwMode="auto">
          <a:xfrm rot="5400000">
            <a:off x="3513931" y="5149057"/>
            <a:ext cx="371475" cy="4111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 bwMode="auto">
          <a:xfrm>
            <a:off x="6364288" y="5045075"/>
            <a:ext cx="360362" cy="3603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7083425" y="5043488"/>
            <a:ext cx="360363" cy="3603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直接连接符 111"/>
          <p:cNvCxnSpPr>
            <a:stCxn id="110" idx="6"/>
            <a:endCxn id="111" idx="2"/>
          </p:cNvCxnSpPr>
          <p:nvPr/>
        </p:nvCxnSpPr>
        <p:spPr bwMode="auto">
          <a:xfrm flipV="1">
            <a:off x="6724650" y="5222875"/>
            <a:ext cx="358775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0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25-26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(25)</a:t>
            </a:r>
            <a:r>
              <a:rPr lang="zh-CN" altLang="en-US" smtClean="0"/>
              <a:t>对于有向图中任意两个顶点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，如果从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和从</a:t>
            </a:r>
            <a:r>
              <a:rPr lang="en-US" altLang="zh-CN" smtClean="0"/>
              <a:t>v</a:t>
            </a:r>
            <a:r>
              <a:rPr lang="en-US" altLang="zh-CN" baseline="-25000" smtClean="0"/>
              <a:t>j</a:t>
            </a:r>
            <a:r>
              <a:rPr lang="zh-CN" altLang="en-US" smtClean="0"/>
              <a:t>到</a:t>
            </a:r>
            <a:r>
              <a:rPr lang="en-US" altLang="zh-CN" smtClean="0"/>
              <a:t>v</a:t>
            </a:r>
            <a:r>
              <a:rPr lang="en-US" altLang="zh-CN" baseline="-25000" smtClean="0"/>
              <a:t>i</a:t>
            </a:r>
            <a:r>
              <a:rPr lang="zh-CN" altLang="en-US" smtClean="0"/>
              <a:t>都有路径，则图</a:t>
            </a:r>
            <a:r>
              <a:rPr lang="en-US" altLang="zh-CN" smtClean="0"/>
              <a:t>G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强连通图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zh-CN" smtClean="0"/>
              <a:t>(26)</a:t>
            </a:r>
            <a:r>
              <a:rPr lang="zh-CN" altLang="en-US" smtClean="0"/>
              <a:t>有向图中的极大连通子图称为</a:t>
            </a:r>
            <a:r>
              <a:rPr lang="zh-CN" altLang="en-US" smtClean="0">
                <a:solidFill>
                  <a:srgbClr val="FF0000"/>
                </a:solidFill>
              </a:rPr>
              <a:t>强连通分量</a:t>
            </a:r>
          </a:p>
          <a:p>
            <a:endParaRPr lang="zh-CN" altLang="en-US" smtClean="0"/>
          </a:p>
        </p:txBody>
      </p:sp>
      <p:sp>
        <p:nvSpPr>
          <p:cNvPr id="5" name="椭圆 4"/>
          <p:cNvSpPr/>
          <p:nvPr/>
        </p:nvSpPr>
        <p:spPr bwMode="auto">
          <a:xfrm>
            <a:off x="984250" y="3787775"/>
            <a:ext cx="538163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59873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84250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59873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5" idx="6"/>
            <a:endCxn id="6" idx="2"/>
          </p:cNvCxnSpPr>
          <p:nvPr/>
        </p:nvCxnSpPr>
        <p:spPr bwMode="auto">
          <a:xfrm>
            <a:off x="1522413" y="4057650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4"/>
            <a:endCxn id="7" idx="0"/>
          </p:cNvCxnSpPr>
          <p:nvPr/>
        </p:nvCxnSpPr>
        <p:spPr bwMode="auto">
          <a:xfrm rot="5400000">
            <a:off x="715169" y="4864894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 bwMode="auto">
          <a:xfrm>
            <a:off x="1522413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  <a:endCxn id="5" idx="5"/>
          </p:cNvCxnSpPr>
          <p:nvPr/>
        </p:nvCxnSpPr>
        <p:spPr bwMode="auto">
          <a:xfrm rot="16200000" flipV="1">
            <a:off x="1443038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 bwMode="auto">
          <a:xfrm>
            <a:off x="4751388" y="3787775"/>
            <a:ext cx="538162" cy="5381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7083425" y="3608388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4751388" y="5402263"/>
            <a:ext cx="538162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65875" y="5402263"/>
            <a:ext cx="538163" cy="53816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3" idx="4"/>
            <a:endCxn id="15" idx="0"/>
          </p:cNvCxnSpPr>
          <p:nvPr/>
        </p:nvCxnSpPr>
        <p:spPr bwMode="auto">
          <a:xfrm rot="5400000">
            <a:off x="4482306" y="4864894"/>
            <a:ext cx="107632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2"/>
          </p:cNvCxnSpPr>
          <p:nvPr/>
        </p:nvCxnSpPr>
        <p:spPr bwMode="auto">
          <a:xfrm>
            <a:off x="5289550" y="5672138"/>
            <a:ext cx="1076325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1"/>
            <a:endCxn id="13" idx="5"/>
          </p:cNvCxnSpPr>
          <p:nvPr/>
        </p:nvCxnSpPr>
        <p:spPr bwMode="auto">
          <a:xfrm rot="16200000" flipV="1">
            <a:off x="5210175" y="4246563"/>
            <a:ext cx="1235075" cy="12350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778120" y="6119820"/>
            <a:ext cx="5134739" cy="46166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思考：如何将左图修改为强连通图？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8953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27-28</a:t>
            </a:r>
            <a:endParaRPr lang="zh-CN" altLang="en-US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984250" y="1455738"/>
            <a:ext cx="7369175" cy="45704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(27)</a:t>
            </a:r>
            <a:r>
              <a:rPr lang="zh-CN" altLang="en-US" smtClean="0"/>
              <a:t>一个连通图的</a:t>
            </a:r>
            <a:r>
              <a:rPr lang="zh-CN" altLang="en-US" smtClean="0">
                <a:solidFill>
                  <a:srgbClr val="FF0000"/>
                </a:solidFill>
              </a:rPr>
              <a:t>生成树</a:t>
            </a:r>
            <a:r>
              <a:rPr lang="zh-CN" altLang="en-US" smtClean="0"/>
              <a:t>含有图中全部顶点，但只有足以构成一棵树的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endParaRPr lang="en-US" altLang="zh-CN" smtClean="0"/>
          </a:p>
          <a:p>
            <a:r>
              <a:rPr lang="zh-CN" altLang="en-US" smtClean="0"/>
              <a:t>无环的无向连通图</a:t>
            </a:r>
            <a:r>
              <a:rPr lang="en-US" altLang="zh-CN" smtClean="0"/>
              <a:t>——</a:t>
            </a:r>
            <a:r>
              <a:rPr lang="zh-CN" altLang="en-US" smtClean="0"/>
              <a:t>树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生成树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spanning tree</a:t>
            </a:r>
            <a:r>
              <a:rPr lang="zh-CN" altLang="en-US" smtClean="0"/>
              <a:t>）：包含</a:t>
            </a:r>
            <a:r>
              <a:rPr lang="en-US" altLang="zh-CN" smtClean="0"/>
              <a:t>G</a:t>
            </a:r>
            <a:r>
              <a:rPr lang="zh-CN" altLang="en-US" smtClean="0"/>
              <a:t>中所有顶点且是</a:t>
            </a:r>
            <a:r>
              <a:rPr lang="en-US" altLang="zh-CN" smtClean="0"/>
              <a:t>G</a:t>
            </a:r>
            <a:r>
              <a:rPr lang="zh-CN" altLang="en-US" smtClean="0"/>
              <a:t>的子图的树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(28)</a:t>
            </a:r>
            <a:r>
              <a:rPr lang="zh-CN" altLang="en-US" smtClean="0"/>
              <a:t>生成森林：略</a:t>
            </a:r>
          </a:p>
          <a:p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284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生成树例</a:t>
            </a:r>
          </a:p>
        </p:txBody>
      </p:sp>
      <p:pic>
        <p:nvPicPr>
          <p:cNvPr id="39939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524000"/>
            <a:ext cx="139223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5" descr="C:\Documents and Settings\Administrator\My Documents\wg\数据结构\lecture\pictures\12\spantre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295400"/>
            <a:ext cx="5599112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AutoShape 6"/>
          <p:cNvSpPr>
            <a:spLocks noChangeArrowheads="1"/>
          </p:cNvSpPr>
          <p:nvPr/>
        </p:nvSpPr>
        <p:spPr bwMode="ltGray">
          <a:xfrm>
            <a:off x="2057400" y="2209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0358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图的特性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为无向图，顶点</a:t>
            </a:r>
            <a:r>
              <a:rPr lang="en-US" altLang="zh-CN" smtClean="0"/>
              <a:t>i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chemeClr val="accent2"/>
                </a:solidFill>
              </a:rPr>
              <a:t>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degree</a:t>
            </a:r>
            <a:r>
              <a:rPr lang="zh-CN" altLang="en-US" smtClean="0"/>
              <a:t>）：与顶点</a:t>
            </a:r>
            <a:r>
              <a:rPr lang="en-US" altLang="zh-CN" smtClean="0"/>
              <a:t>i</a:t>
            </a:r>
            <a:r>
              <a:rPr lang="zh-CN" altLang="en-US" smtClean="0"/>
              <a:t>相连的边的数目</a:t>
            </a:r>
          </a:p>
          <a:p>
            <a:pPr marL="609600" indent="-609600"/>
            <a:r>
              <a:rPr lang="zh-CN" altLang="en-US" smtClean="0">
                <a:solidFill>
                  <a:schemeClr val="accent2"/>
                </a:solidFill>
              </a:rPr>
              <a:t>特性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  </a:t>
            </a:r>
            <a:r>
              <a:rPr lang="zh-CN" altLang="en-US" smtClean="0"/>
              <a:t>设</a:t>
            </a:r>
            <a:r>
              <a:rPr lang="en-US" altLang="zh-CN" smtClean="0"/>
              <a:t>G=(V, E)</a:t>
            </a:r>
            <a:r>
              <a:rPr lang="zh-CN" altLang="en-US" smtClean="0"/>
              <a:t>为无向图，</a:t>
            </a:r>
            <a:r>
              <a:rPr lang="en-US" altLang="zh-CN" smtClean="0"/>
              <a:t>|V|=n</a:t>
            </a:r>
            <a:r>
              <a:rPr lang="zh-CN" altLang="en-US" smtClean="0"/>
              <a:t>，</a:t>
            </a:r>
            <a:r>
              <a:rPr lang="en-US" altLang="zh-CN" smtClean="0"/>
              <a:t>|E|=e</a:t>
            </a:r>
            <a:r>
              <a:rPr lang="zh-CN" altLang="en-US" smtClean="0"/>
              <a:t>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zh-CN" altLang="en-US" smtClean="0"/>
              <a:t>为顶点</a:t>
            </a:r>
            <a:r>
              <a:rPr lang="en-US" altLang="zh-CN" smtClean="0"/>
              <a:t>i</a:t>
            </a:r>
            <a:r>
              <a:rPr lang="zh-CN" altLang="en-US" smtClean="0"/>
              <a:t>的度，则有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n(n-1)/2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/>
        </p:nvGraphicFramePr>
        <p:xfrm>
          <a:off x="2133600" y="335280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647700" imgH="431800" progId="Equation.3">
                  <p:embed/>
                </p:oleObj>
              </mc:Choice>
              <mc:Fallback>
                <p:oleObj name="Equation" r:id="rId3" imgW="647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524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图的基本概念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图的存储</a:t>
            </a:r>
            <a:endParaRPr lang="en-US" altLang="zh-CN" smtClean="0"/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/>
              <a:t>最小生成树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11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1</a:t>
            </a:r>
            <a:r>
              <a:rPr lang="zh-CN" altLang="en-US" smtClean="0"/>
              <a:t>示例</a:t>
            </a:r>
          </a:p>
        </p:txBody>
      </p:sp>
      <p:pic>
        <p:nvPicPr>
          <p:cNvPr id="41987" name="Picture 5" descr="C:\Documents and Settings\Administrator\My Documents\wg\数据结构\lecture\pictures\12\comple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0613"/>
            <a:ext cx="8208963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6"/>
          <p:cNvSpPr txBox="1">
            <a:spLocks noChangeArrowheads="1"/>
          </p:cNvSpPr>
          <p:nvPr/>
        </p:nvSpPr>
        <p:spPr bwMode="ltGray">
          <a:xfrm>
            <a:off x="4419600" y="1293813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e=n(n-1)/2——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完全图</a:t>
            </a:r>
          </a:p>
        </p:txBody>
      </p:sp>
      <p:sp>
        <p:nvSpPr>
          <p:cNvPr id="41989" name="Line 7"/>
          <p:cNvSpPr>
            <a:spLocks noChangeShapeType="1"/>
          </p:cNvSpPr>
          <p:nvPr/>
        </p:nvSpPr>
        <p:spPr bwMode="ltGray">
          <a:xfrm flipH="1">
            <a:off x="4876800" y="1674813"/>
            <a:ext cx="10668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9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4724400"/>
          </a:xfrm>
        </p:spPr>
        <p:txBody>
          <a:bodyPr/>
          <a:lstStyle/>
          <a:p>
            <a:pPr marL="609600" indent="-609600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  <a:br>
              <a:rPr lang="zh-CN" altLang="en-US" smtClean="0"/>
            </a:br>
            <a:r>
              <a:rPr lang="zh-CN" altLang="en-US" smtClean="0">
                <a:solidFill>
                  <a:schemeClr val="accent2"/>
                </a:solidFill>
              </a:rPr>
              <a:t>入度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in-degree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至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in</a:t>
            </a:r>
            <a:br>
              <a:rPr lang="en-US" altLang="zh-CN" baseline="30000" smtClean="0"/>
            </a:br>
            <a:r>
              <a:rPr lang="zh-CN" altLang="en-US" smtClean="0">
                <a:solidFill>
                  <a:schemeClr val="accent2"/>
                </a:solidFill>
              </a:rPr>
              <a:t>出度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out-degree</a:t>
            </a:r>
            <a:r>
              <a:rPr lang="zh-CN" altLang="en-US" smtClean="0"/>
              <a:t>）：关联</a:t>
            </a:r>
            <a:r>
              <a:rPr lang="zh-CN" altLang="en-US" smtClean="0">
                <a:solidFill>
                  <a:srgbClr val="FF0000"/>
                </a:solidFill>
              </a:rPr>
              <a:t>于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的边的数目，</a:t>
            </a:r>
            <a:r>
              <a:rPr lang="en-US" altLang="zh-CN" smtClean="0"/>
              <a:t>d</a:t>
            </a:r>
            <a:r>
              <a:rPr lang="en-US" altLang="zh-CN" baseline="-25000" smtClean="0"/>
              <a:t>i</a:t>
            </a:r>
            <a:r>
              <a:rPr lang="en-US" altLang="zh-CN" baseline="30000" smtClean="0"/>
              <a:t>out</a:t>
            </a:r>
          </a:p>
          <a:p>
            <a:pPr marL="609600" indent="-609600"/>
            <a:r>
              <a:rPr lang="zh-CN" altLang="en-US" smtClean="0"/>
              <a:t>特性</a:t>
            </a:r>
            <a:r>
              <a:rPr lang="en-US" altLang="zh-CN" smtClean="0"/>
              <a:t>2  G=(V, E)</a:t>
            </a:r>
            <a:r>
              <a:rPr lang="zh-CN" altLang="en-US" smtClean="0"/>
              <a:t>为有向图，有：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0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e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n(n-1)</a:t>
            </a: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 altLang="zh-CN" smtClean="0"/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r>
              <a:rPr lang="en-US" altLang="zh-CN" smtClean="0"/>
              <a:t> </a:t>
            </a: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2209800" y="4879975"/>
          <a:ext cx="2438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1193800" imgH="431800" progId="Equation.3">
                  <p:embed/>
                </p:oleObj>
              </mc:Choice>
              <mc:Fallback>
                <p:oleObj name="Equation" r:id="rId3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9975"/>
                        <a:ext cx="24384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4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特性</a:t>
            </a:r>
            <a:r>
              <a:rPr lang="en-US" altLang="zh-CN" smtClean="0"/>
              <a:t>2</a:t>
            </a:r>
            <a:r>
              <a:rPr lang="zh-CN" altLang="en-US" smtClean="0"/>
              <a:t>示例</a:t>
            </a:r>
          </a:p>
        </p:txBody>
      </p:sp>
      <p:pic>
        <p:nvPicPr>
          <p:cNvPr id="44035" name="Picture 5" descr="C:\Documents and Settings\Administrator\My Documents\wg\数据结构\lecture\pictures\12\completed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27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6"/>
          <p:cNvSpPr txBox="1">
            <a:spLocks noChangeArrowheads="1"/>
          </p:cNvSpPr>
          <p:nvPr/>
        </p:nvSpPr>
        <p:spPr bwMode="ltGray">
          <a:xfrm>
            <a:off x="4346575" y="12192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e=n(n-1)——</a:t>
            </a: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完全有向图</a:t>
            </a:r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ltGray">
          <a:xfrm flipH="1">
            <a:off x="4803775" y="1600200"/>
            <a:ext cx="987425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186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Graph</a:t>
            </a:r>
            <a:r>
              <a:rPr lang="en-US" altLang="zh-CN" sz="2000" smtClean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实例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操作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个顶点、没有边的无向图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i="1" smtClean="0"/>
              <a:t>	</a:t>
            </a:r>
            <a:r>
              <a:rPr lang="en-US" altLang="zh-CN" sz="2000" i="1" smtClean="0"/>
              <a:t>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7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有向图抽象数据类型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抽象数据类型</a:t>
            </a:r>
            <a:r>
              <a:rPr lang="en-US" altLang="zh-CN" sz="2000" i="1" smtClean="0"/>
              <a:t>DiGraph</a:t>
            </a:r>
            <a:r>
              <a:rPr lang="en-US" altLang="zh-CN" sz="2000" smtClean="0"/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实例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顶点集合</a:t>
            </a:r>
            <a:r>
              <a:rPr lang="en-US" altLang="zh-CN" sz="2000" i="1" smtClean="0"/>
              <a:t>V</a:t>
            </a:r>
            <a:r>
              <a:rPr lang="zh-CN" altLang="en-US" sz="2000" smtClean="0"/>
              <a:t>和边集合</a:t>
            </a:r>
            <a:r>
              <a:rPr lang="en-US" altLang="zh-CN" sz="2000" i="1" smtClean="0"/>
              <a:t>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操作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Create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：创建一个具有</a:t>
            </a:r>
            <a:r>
              <a:rPr lang="en-US" altLang="zh-CN" sz="2000" i="1" smtClean="0"/>
              <a:t>n</a:t>
            </a:r>
            <a:r>
              <a:rPr lang="zh-CN" altLang="en-US" sz="2000" smtClean="0"/>
              <a:t>个顶点、没有边的有向图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Exist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：如果存在边（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）则返回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，否则返回</a:t>
            </a:r>
            <a:r>
              <a:rPr lang="en-US" altLang="zh-CN" sz="2000" smtClean="0"/>
              <a:t>false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Edges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：返回图中边的数目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Vertices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：返回图中顶点的数目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Add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：向图中添加边（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Delete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：删除边（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j</a:t>
            </a:r>
            <a:r>
              <a:rPr lang="zh-CN" altLang="en-US" sz="2000" smtClean="0"/>
              <a:t>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InDegree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的入度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OutDegree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i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：返回顶点</a:t>
            </a:r>
            <a:r>
              <a:rPr lang="en-US" altLang="zh-CN" sz="2000" i="1" smtClean="0"/>
              <a:t>i</a:t>
            </a:r>
            <a:r>
              <a:rPr lang="zh-CN" altLang="en-US" sz="2000" smtClean="0"/>
              <a:t>的出度   </a:t>
            </a:r>
            <a:r>
              <a:rPr lang="en-US" altLang="zh-CN" sz="2000" smtClean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4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线性表：单前驱、单后继</a:t>
            </a:r>
            <a:endParaRPr lang="en-US" altLang="zh-CN" smtClean="0"/>
          </a:p>
          <a:p>
            <a:r>
              <a:rPr lang="zh-CN" altLang="en-US" smtClean="0"/>
              <a:t>树：单前驱、多后继</a:t>
            </a:r>
            <a:endParaRPr lang="en-US" altLang="zh-CN" smtClean="0"/>
          </a:p>
          <a:p>
            <a:r>
              <a:rPr lang="zh-CN" altLang="en-US" smtClean="0"/>
              <a:t>图：节点之间的关系是任意的，图中任意两个数据元素之间都可能是相关的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图是真实世界中最一般的情况</a:t>
            </a:r>
            <a:endParaRPr lang="en-US" altLang="zh-CN" smtClean="0"/>
          </a:p>
          <a:p>
            <a:r>
              <a:rPr lang="zh-CN" altLang="en-US" smtClean="0"/>
              <a:t>当前最热的研究：社会计算！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101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小结（续）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线性表可以是空表、树可以是空树，但图不能是空图，即图的顶点集合必非空</a:t>
            </a:r>
            <a:endParaRPr lang="en-US" altLang="zh-CN" smtClean="0"/>
          </a:p>
          <a:p>
            <a:r>
              <a:rPr lang="zh-CN" altLang="en-US" smtClean="0"/>
              <a:t>无向图考虑连通性，有向图考虑强连通性</a:t>
            </a:r>
            <a:endParaRPr lang="en-US" altLang="zh-CN" smtClean="0"/>
          </a:p>
          <a:p>
            <a:r>
              <a:rPr lang="zh-CN" altLang="en-US" smtClean="0"/>
              <a:t>对非强连通的有向图和非连通的无向图遍历将得到</a:t>
            </a:r>
            <a:r>
              <a:rPr lang="zh-CN" altLang="en-US" smtClean="0">
                <a:solidFill>
                  <a:srgbClr val="FF0000"/>
                </a:solidFill>
              </a:rPr>
              <a:t>生成森林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89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特别说明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顶点对的细致表示方式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有向图中：</a:t>
            </a:r>
            <a:r>
              <a:rPr lang="en-US" altLang="zh-CN" smtClean="0"/>
              <a:t>&lt;i,j&gt;</a:t>
            </a:r>
          </a:p>
          <a:p>
            <a:pPr lvl="1"/>
            <a:r>
              <a:rPr lang="zh-CN" altLang="en-US" smtClean="0"/>
              <a:t>无向图中：</a:t>
            </a:r>
            <a:r>
              <a:rPr lang="en-US" altLang="zh-CN" smtClean="0"/>
              <a:t>(i,j)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顶点对的通用表示方式</a:t>
            </a:r>
            <a:endParaRPr lang="en-US" altLang="zh-CN" smtClean="0"/>
          </a:p>
          <a:p>
            <a:pPr lvl="1"/>
            <a:r>
              <a:rPr lang="zh-CN" altLang="en-US" smtClean="0"/>
              <a:t>有向图和无向图均为</a:t>
            </a:r>
            <a:r>
              <a:rPr lang="en-US" altLang="zh-CN" smtClean="0"/>
              <a:t>(i,j)</a:t>
            </a:r>
          </a:p>
          <a:p>
            <a:pPr lvl="1"/>
            <a:endParaRPr lang="en-US" altLang="zh-CN" smtClean="0"/>
          </a:p>
          <a:p>
            <a:r>
              <a:rPr lang="zh-CN" altLang="en-US" smtClean="0"/>
              <a:t>无特殊要求时，上述方式都可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1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图的存储及基本操作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/>
              <a:t>最小生成树</a:t>
            </a:r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5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三种存储方式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邻接矩阵</a:t>
            </a:r>
            <a:endParaRPr lang="en-US" altLang="zh-CN" smtClean="0"/>
          </a:p>
          <a:p>
            <a:r>
              <a:rPr lang="zh-CN" altLang="en-US" smtClean="0"/>
              <a:t>邻接压缩表</a:t>
            </a:r>
            <a:endParaRPr lang="en-US" altLang="zh-CN" smtClean="0"/>
          </a:p>
          <a:p>
            <a:r>
              <a:rPr lang="zh-CN" altLang="en-US" smtClean="0"/>
              <a:t>邻接链表</a:t>
            </a:r>
            <a:endParaRPr lang="en-US" altLang="zh-CN" smtClean="0"/>
          </a:p>
          <a:p>
            <a:r>
              <a:rPr lang="zh-CN" altLang="en-US" smtClean="0"/>
              <a:t>十字链表</a:t>
            </a:r>
            <a:endParaRPr lang="en-US" altLang="zh-CN" smtClean="0"/>
          </a:p>
        </p:txBody>
      </p:sp>
      <p:sp>
        <p:nvSpPr>
          <p:cNvPr id="5" name="右大括号 4"/>
          <p:cNvSpPr/>
          <p:nvPr/>
        </p:nvSpPr>
        <p:spPr bwMode="auto">
          <a:xfrm>
            <a:off x="3854450" y="1635125"/>
            <a:ext cx="358775" cy="89693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51206" name="TextBox 5"/>
          <p:cNvSpPr txBox="1">
            <a:spLocks noChangeArrowheads="1"/>
          </p:cNvSpPr>
          <p:nvPr/>
        </p:nvSpPr>
        <p:spPr bwMode="auto">
          <a:xfrm>
            <a:off x="4213225" y="1814513"/>
            <a:ext cx="1614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顺序存储</a:t>
            </a:r>
          </a:p>
        </p:txBody>
      </p:sp>
      <p:sp>
        <p:nvSpPr>
          <p:cNvPr id="51207" name="TextBox 7"/>
          <p:cNvSpPr txBox="1">
            <a:spLocks noChangeArrowheads="1"/>
          </p:cNvSpPr>
          <p:nvPr/>
        </p:nvSpPr>
        <p:spPr bwMode="auto">
          <a:xfrm>
            <a:off x="4213225" y="3070225"/>
            <a:ext cx="1614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链表存储</a:t>
            </a:r>
          </a:p>
        </p:txBody>
      </p:sp>
      <p:sp>
        <p:nvSpPr>
          <p:cNvPr id="11" name="右大括号 10"/>
          <p:cNvSpPr/>
          <p:nvPr/>
        </p:nvSpPr>
        <p:spPr bwMode="auto">
          <a:xfrm>
            <a:off x="3854450" y="2890838"/>
            <a:ext cx="358775" cy="89693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182880" bIns="0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1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图的定义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图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graph</a:t>
            </a:r>
            <a:r>
              <a:rPr lang="zh-CN" altLang="en-US" smtClean="0"/>
              <a:t>）：用线（</a:t>
            </a:r>
            <a:r>
              <a:rPr lang="zh-CN" altLang="en-US" smtClean="0">
                <a:solidFill>
                  <a:srgbClr val="FF0000"/>
                </a:solidFill>
              </a:rPr>
              <a:t>边</a:t>
            </a:r>
            <a:r>
              <a:rPr lang="zh-CN" altLang="en-US" smtClean="0"/>
              <a:t>）连接起来的顶点（</a:t>
            </a:r>
            <a:r>
              <a:rPr lang="zh-CN" altLang="en-US" smtClean="0">
                <a:solidFill>
                  <a:srgbClr val="FF0000"/>
                </a:solidFill>
              </a:rPr>
              <a:t>节点</a:t>
            </a:r>
            <a:r>
              <a:rPr lang="zh-CN" altLang="en-US" smtClean="0"/>
              <a:t>）的集合</a:t>
            </a:r>
          </a:p>
          <a:p>
            <a:r>
              <a:rPr lang="zh-CN" altLang="en-US" smtClean="0"/>
              <a:t>图</a:t>
            </a:r>
            <a:r>
              <a:rPr lang="en-US" altLang="zh-CN" smtClean="0"/>
              <a:t>G=(V, E)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：顶点有限集合</a:t>
            </a:r>
          </a:p>
          <a:p>
            <a:pPr lvl="1"/>
            <a:r>
              <a:rPr lang="en-US" altLang="zh-CN" smtClean="0"/>
              <a:t>E</a:t>
            </a:r>
            <a:r>
              <a:rPr lang="zh-CN" altLang="en-US" smtClean="0"/>
              <a:t>：边有限集合，</a:t>
            </a:r>
            <a:r>
              <a:rPr lang="en-US" altLang="zh-CN" smtClean="0"/>
              <a:t>(i, j)</a:t>
            </a:r>
            <a:r>
              <a:rPr lang="zh-CN" altLang="en-US" smtClean="0"/>
              <a:t>，</a:t>
            </a:r>
            <a:r>
              <a:rPr lang="en-US" altLang="zh-CN" smtClean="0"/>
              <a:t>i</a:t>
            </a:r>
            <a:r>
              <a:rPr lang="zh-CN" altLang="en-US" smtClean="0"/>
              <a:t>、</a:t>
            </a:r>
            <a:r>
              <a:rPr lang="en-US" altLang="zh-CN" smtClean="0"/>
              <a:t>j</a:t>
            </a:r>
            <a:r>
              <a:rPr lang="en-US" altLang="zh-CN" smtClean="0">
                <a:latin typeface="宋体" panose="02010600030101010101" pitchFamily="2" charset="-122"/>
              </a:rPr>
              <a:t>∈</a:t>
            </a:r>
            <a:r>
              <a:rPr lang="en-US" altLang="zh-CN" smtClean="0"/>
              <a:t>V</a:t>
            </a:r>
          </a:p>
          <a:p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0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1</a:t>
            </a:r>
            <a:r>
              <a:rPr lang="zh-CN" altLang="en-US" smtClean="0"/>
              <a:t>：邻接矩阵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邻接矩阵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adjacency matrix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图</a:t>
            </a:r>
            <a:r>
              <a:rPr lang="en-US" altLang="zh-CN" smtClean="0"/>
              <a:t>G=(V, E)</a:t>
            </a:r>
            <a:r>
              <a:rPr lang="zh-CN" altLang="en-US" smtClean="0"/>
              <a:t>有</a:t>
            </a:r>
            <a:r>
              <a:rPr lang="en-US" altLang="zh-CN" smtClean="0"/>
              <a:t>n</a:t>
            </a:r>
            <a:r>
              <a:rPr lang="zh-CN" altLang="en-US" smtClean="0"/>
              <a:t>个顶点，</a:t>
            </a:r>
            <a:r>
              <a:rPr lang="en-US" altLang="zh-CN" smtClean="0"/>
              <a:t>V={1, 2, ..., n}</a:t>
            </a:r>
          </a:p>
          <a:p>
            <a:pPr lvl="1"/>
            <a:r>
              <a:rPr lang="en-US" altLang="zh-CN" smtClean="0"/>
              <a:t>n×n</a:t>
            </a:r>
            <a:r>
              <a:rPr lang="zh-CN" altLang="en-US" smtClean="0"/>
              <a:t>的矩阵</a:t>
            </a:r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为无向图</a:t>
            </a:r>
            <a:br>
              <a:rPr lang="zh-CN" altLang="en-US" smtClean="0"/>
            </a:br>
            <a:endParaRPr lang="zh-CN" altLang="en-US" smtClean="0"/>
          </a:p>
          <a:p>
            <a:pPr lvl="1"/>
            <a:r>
              <a:rPr lang="en-US" altLang="zh-CN" smtClean="0"/>
              <a:t>G</a:t>
            </a:r>
            <a:r>
              <a:rPr lang="zh-CN" altLang="en-US" smtClean="0"/>
              <a:t>为有向图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3657600" y="2700338"/>
          <a:ext cx="4267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00338"/>
                        <a:ext cx="42672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3678238" y="3733800"/>
          <a:ext cx="2798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5" imgW="1308100" imgH="457200" progId="Equation.3">
                  <p:embed/>
                </p:oleObj>
              </mc:Choice>
              <mc:Fallback>
                <p:oleObj name="Equation" r:id="rId5" imgW="1308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733800"/>
                        <a:ext cx="27987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9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</a:t>
            </a:r>
          </a:p>
        </p:txBody>
      </p:sp>
      <p:pic>
        <p:nvPicPr>
          <p:cNvPr id="53251" name="Picture 6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217805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7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522538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3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邻接矩阵例（续）</a:t>
            </a:r>
          </a:p>
        </p:txBody>
      </p:sp>
      <p:pic>
        <p:nvPicPr>
          <p:cNvPr id="54275" name="Picture 6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600200"/>
            <a:ext cx="315277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6" name="组合 25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5" name="椭圆 4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5" idx="4"/>
              <a:endCxn id="6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5" idx="4"/>
              <a:endCxn id="7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4"/>
              <a:endCxn id="9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0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1" idx="4"/>
              <a:endCxn id="8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0" idx="2"/>
            <a:endCxn id="9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邻接矩阵例（续）</a:t>
            </a:r>
          </a:p>
        </p:txBody>
      </p:sp>
      <p:pic>
        <p:nvPicPr>
          <p:cNvPr id="55299" name="Picture 5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29686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6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221297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08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r>
              <a:rPr lang="en-US" altLang="zh-CN" smtClean="0"/>
              <a:t>A(i, i)=0</a:t>
            </a:r>
            <a:r>
              <a:rPr lang="zh-CN" altLang="en-US" smtClean="0"/>
              <a:t>，</a:t>
            </a:r>
            <a:r>
              <a:rPr lang="en-US" altLang="zh-CN" smtClean="0"/>
              <a:t>1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无向图的邻接矩阵是</a:t>
            </a:r>
            <a:r>
              <a:rPr lang="zh-CN" altLang="en-US" smtClean="0">
                <a:solidFill>
                  <a:srgbClr val="FF0000"/>
                </a:solidFill>
              </a:rPr>
              <a:t>对称</a:t>
            </a:r>
            <a:r>
              <a:rPr lang="zh-CN" altLang="en-US" smtClean="0"/>
              <a:t>的，</a:t>
            </a:r>
            <a:br>
              <a:rPr lang="zh-CN" altLang="en-US" smtClean="0"/>
            </a:br>
            <a:r>
              <a:rPr lang="en-US" altLang="zh-CN" smtClean="0"/>
              <a:t>A(i, j)=A(j, i), 1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i</a:t>
            </a:r>
            <a:r>
              <a:rPr lang="en-US" altLang="zh-CN" smtClean="0">
                <a:latin typeface="宋体" panose="02010600030101010101" pitchFamily="2" charset="-122"/>
              </a:rPr>
              <a:t>≤</a:t>
            </a:r>
            <a:r>
              <a:rPr lang="en-US" altLang="zh-CN" smtClean="0"/>
              <a:t>n</a:t>
            </a:r>
          </a:p>
          <a:p>
            <a:pPr marL="609600" indent="-609600"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顶点的无向图，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行、列之和均等于顶点的度</a:t>
            </a:r>
          </a:p>
        </p:txBody>
      </p:sp>
      <p:graphicFrame>
        <p:nvGraphicFramePr>
          <p:cNvPr id="56324" name="Object 2"/>
          <p:cNvGraphicFramePr>
            <a:graphicFrameLocks noChangeAspect="1"/>
          </p:cNvGraphicFramePr>
          <p:nvPr/>
        </p:nvGraphicFramePr>
        <p:xfrm>
          <a:off x="4572000" y="2890838"/>
          <a:ext cx="3886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1562100" imgH="444500" progId="Equation.3">
                  <p:embed/>
                </p:oleObj>
              </mc:Choice>
              <mc:Fallback>
                <p:oleObj name="Equation" r:id="rId3" imgW="1562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0838"/>
                        <a:ext cx="3886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44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邻接矩阵特性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arenR" startAt="4"/>
            </a:pPr>
            <a:r>
              <a:rPr lang="zh-CN" altLang="en-US" smtClean="0"/>
              <a:t>对</a:t>
            </a:r>
            <a:r>
              <a:rPr lang="en-US" altLang="zh-CN" smtClean="0"/>
              <a:t>n</a:t>
            </a:r>
            <a:r>
              <a:rPr lang="zh-CN" altLang="en-US" smtClean="0"/>
              <a:t>顶点的有向图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行之和等于顶点的出度</a:t>
            </a:r>
            <a:br>
              <a:rPr lang="zh-CN" altLang="en-US" smtClean="0"/>
            </a:br>
            <a:r>
              <a:rPr lang="zh-CN" altLang="en-US" smtClean="0"/>
              <a:t>列之和等于顶点的入度</a:t>
            </a: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/>
        </p:nvGraphicFramePr>
        <p:xfrm>
          <a:off x="5105400" y="1143000"/>
          <a:ext cx="2286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838200" imgH="825500" progId="Equation.3">
                  <p:embed/>
                </p:oleObj>
              </mc:Choice>
              <mc:Fallback>
                <p:oleObj name="Equation" r:id="rId3" imgW="838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43000"/>
                        <a:ext cx="22860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9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使用数组实现邻接矩阵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  <a:p>
            <a:pPr lvl="1"/>
            <a:r>
              <a:rPr lang="en-US" altLang="zh-CN" smtClean="0"/>
              <a:t>a[n+1][n+1]</a:t>
            </a:r>
            <a:r>
              <a:rPr lang="zh-CN" altLang="en-US" smtClean="0"/>
              <a:t>，</a:t>
            </a:r>
            <a:r>
              <a:rPr lang="en-US" altLang="zh-CN" smtClean="0"/>
              <a:t>a[i][j]</a:t>
            </a:r>
            <a:r>
              <a:rPr lang="en-US" altLang="zh-CN" smtClean="0">
                <a:sym typeface="Wingdings" panose="05000000000000000000" pitchFamily="2" charset="2"/>
              </a:rPr>
              <a:t>A(i, j)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2(n+1)</a:t>
            </a:r>
            <a:r>
              <a:rPr lang="en-US" altLang="zh-CN" baseline="30000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</a:p>
          <a:p>
            <a:pPr lvl="1"/>
            <a:r>
              <a:rPr lang="en-US" altLang="zh-CN" smtClean="0">
                <a:sym typeface="Wingdings" panose="05000000000000000000" pitchFamily="2" charset="2"/>
              </a:rPr>
              <a:t>a[n][n]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a[i-1][j-1]A(i, j)</a:t>
            </a:r>
            <a:r>
              <a:rPr lang="zh-CN" altLang="en-US" smtClean="0">
                <a:sym typeface="Wingdings" panose="05000000000000000000" pitchFamily="2" charset="2"/>
              </a:rPr>
              <a:t>，</a:t>
            </a:r>
            <a:r>
              <a:rPr lang="en-US" altLang="zh-CN" smtClean="0">
                <a:sym typeface="Wingdings" panose="05000000000000000000" pitchFamily="2" charset="2"/>
              </a:rPr>
              <a:t>2n</a:t>
            </a:r>
            <a:r>
              <a:rPr lang="en-US" altLang="zh-CN" baseline="30000" smtClean="0">
                <a:sym typeface="Wingdings" panose="05000000000000000000" pitchFamily="2" charset="2"/>
              </a:rPr>
              <a:t>2</a:t>
            </a:r>
            <a:r>
              <a:rPr lang="zh-CN" altLang="en-US" smtClean="0">
                <a:sym typeface="Wingdings" panose="05000000000000000000" pitchFamily="2" charset="2"/>
              </a:rPr>
              <a:t>字节</a:t>
            </a:r>
            <a:endParaRPr lang="zh-CN" altLang="en-US" baseline="-25000" smtClean="0">
              <a:sym typeface="Wingdings" panose="05000000000000000000" pitchFamily="2" charset="2"/>
            </a:endParaRPr>
          </a:p>
          <a:p>
            <a:r>
              <a:rPr lang="zh-CN" altLang="en-US" smtClean="0"/>
              <a:t>优化策略</a:t>
            </a:r>
            <a:endParaRPr lang="en-US" altLang="zh-CN" smtClean="0"/>
          </a:p>
          <a:p>
            <a:pPr lvl="1"/>
            <a:r>
              <a:rPr lang="zh-CN" altLang="en-US" smtClean="0"/>
              <a:t>对角线无需存储，节省</a:t>
            </a:r>
            <a:r>
              <a:rPr lang="en-US" altLang="zh-CN" smtClean="0"/>
              <a:t>2n</a:t>
            </a:r>
            <a:r>
              <a:rPr lang="zh-CN" altLang="en-US" smtClean="0"/>
              <a:t>字节，形成一个新的</a:t>
            </a:r>
            <a:r>
              <a:rPr lang="en-US" altLang="zh-CN" smtClean="0"/>
              <a:t> (n-1)×n</a:t>
            </a:r>
            <a:r>
              <a:rPr lang="zh-CN" altLang="en-US" smtClean="0"/>
              <a:t>的矩阵</a:t>
            </a:r>
            <a:endParaRPr lang="en-US" altLang="zh-CN" smtClean="0"/>
          </a:p>
        </p:txBody>
      </p:sp>
      <p:cxnSp>
        <p:nvCxnSpPr>
          <p:cNvPr id="58372" name="直接箭头连接符 4"/>
          <p:cNvCxnSpPr>
            <a:cxnSpLocks noChangeShapeType="1"/>
          </p:cNvCxnSpPr>
          <p:nvPr/>
        </p:nvCxnSpPr>
        <p:spPr bwMode="auto">
          <a:xfrm rot="5400000">
            <a:off x="5917406" y="1186657"/>
            <a:ext cx="896937" cy="7175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6545263" y="558800"/>
            <a:ext cx="1973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sizeof(int)=2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</a:t>
            </a:r>
          </a:p>
        </p:txBody>
      </p:sp>
      <p:pic>
        <p:nvPicPr>
          <p:cNvPr id="59395" name="Picture 7" descr="C:\Documents and Settings\Administrator\My Documents\wg\教学\数据结构\lecture\pictures\12\graph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2178050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8" descr="C:\Documents and Settings\Administrator\My Documents\wg\教学\数据结构\lecture\pictures\12\nodiag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231775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6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数组实现示例（续）</a:t>
            </a:r>
          </a:p>
        </p:txBody>
      </p:sp>
      <p:pic>
        <p:nvPicPr>
          <p:cNvPr id="60419" name="Picture 6" descr="C:\Documents and Settings\Administrator\My Documents\wg\教学\数据结构\lecture\pictures\12\nodia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043238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0" name="组合 4"/>
          <p:cNvGrpSpPr>
            <a:grpSpLocks/>
          </p:cNvGrpSpPr>
          <p:nvPr/>
        </p:nvGrpSpPr>
        <p:grpSpPr bwMode="auto">
          <a:xfrm>
            <a:off x="982663" y="2532063"/>
            <a:ext cx="3411537" cy="2511425"/>
            <a:chOff x="983016" y="2532060"/>
            <a:chExt cx="3410820" cy="2511432"/>
          </a:xfrm>
        </p:grpSpPr>
        <p:sp>
          <p:nvSpPr>
            <p:cNvPr id="6" name="椭圆 5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983016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059115" y="3428999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497088" y="3787775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6" idx="4"/>
              <a:endCxn id="7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4"/>
              <a:endCxn id="8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3175623" y="4236290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4"/>
              <a:endCxn id="11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4"/>
              <a:endCxn id="9" idx="0"/>
            </p:cNvCxnSpPr>
            <p:nvPr/>
          </p:nvCxnSpPr>
          <p:spPr bwMode="auto">
            <a:xfrm rot="5400000">
              <a:off x="3408148" y="3519488"/>
              <a:ext cx="538165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8" name="直接连接符 17"/>
          <p:cNvCxnSpPr>
            <a:stCxn id="11" idx="2"/>
            <a:endCxn id="10" idx="6"/>
          </p:cNvCxnSpPr>
          <p:nvPr/>
        </p:nvCxnSpPr>
        <p:spPr bwMode="auto">
          <a:xfrm flipH="1">
            <a:off x="3317875" y="4864100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962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数组实现示例（续）</a:t>
            </a:r>
          </a:p>
        </p:txBody>
      </p:sp>
      <p:pic>
        <p:nvPicPr>
          <p:cNvPr id="61443" name="Picture 5" descr="C:\Documents and Settings\Administrator\My Documents\wg\教学\数据结构\lecture\pictures\12\graph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2211388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6" descr="C:\Documents and Settings\Administrator\My Documents\wg\教学\数据结构\lecture\pictures\12\nodia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2862263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5605" name="Picture 4" descr="http://news.nankai.edu.cn/pic/0/00/01/55/15596_422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79413"/>
            <a:ext cx="8431213" cy="591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1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可能的优化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 smtClean="0"/>
              <a:t>矩阵元素取值只是</a:t>
            </a:r>
            <a:r>
              <a:rPr lang="en-US" altLang="zh-CN" smtClean="0"/>
              <a:t>0</a:t>
            </a:r>
            <a:r>
              <a:rPr lang="zh-CN" altLang="en-US" smtClean="0"/>
              <a:t>或</a:t>
            </a:r>
            <a:r>
              <a:rPr lang="en-US" altLang="zh-CN" smtClean="0"/>
              <a:t>1</a:t>
            </a:r>
            <a:r>
              <a:rPr lang="zh-CN" altLang="en-US" smtClean="0"/>
              <a:t>，只需一个二进制位即可保存</a:t>
            </a:r>
          </a:p>
          <a:p>
            <a:pPr lvl="1"/>
            <a:r>
              <a:rPr lang="en-US" altLang="zh-CN" smtClean="0"/>
              <a:t>n(n-1)/8</a:t>
            </a:r>
            <a:r>
              <a:rPr lang="zh-CN" altLang="en-US" smtClean="0"/>
              <a:t>字节，节省</a:t>
            </a:r>
            <a:r>
              <a:rPr lang="en-US" altLang="zh-CN" smtClean="0"/>
              <a:t>16</a:t>
            </a:r>
            <a:r>
              <a:rPr lang="zh-CN" altLang="en-US" smtClean="0"/>
              <a:t>倍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整数操作</a:t>
            </a:r>
            <a:r>
              <a:rPr lang="zh-CN" altLang="en-US" smtClean="0">
                <a:solidFill>
                  <a:srgbClr val="FF0000"/>
                </a:solidFill>
                <a:sym typeface="Wingdings" panose="05000000000000000000" pitchFamily="2" charset="2"/>
              </a:rPr>
              <a:t>位操作</a:t>
            </a:r>
            <a:r>
              <a:rPr lang="zh-CN" altLang="en-US" smtClean="0">
                <a:sym typeface="Wingdings" panose="05000000000000000000" pitchFamily="2" charset="2"/>
              </a:rPr>
              <a:t>，存储、检索复杂</a:t>
            </a:r>
          </a:p>
          <a:p>
            <a:r>
              <a:rPr lang="zh-CN" altLang="en-US" smtClean="0"/>
              <a:t>无向图是对称矩阵，只保存上（下）三角即可</a:t>
            </a:r>
          </a:p>
          <a:p>
            <a:pPr lvl="1"/>
            <a:r>
              <a:rPr lang="en-US" altLang="zh-CN" smtClean="0"/>
              <a:t>n(n-1)/16</a:t>
            </a:r>
            <a:r>
              <a:rPr lang="zh-CN" altLang="en-US" smtClean="0"/>
              <a:t>字节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2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r>
              <a:rPr lang="zh-CN" altLang="en-US" smtClean="0"/>
              <a:t>求给定节点的邻接节点集合，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(n)</a:t>
            </a:r>
          </a:p>
          <a:p>
            <a:r>
              <a:rPr lang="zh-CN" altLang="en-US" smtClean="0"/>
              <a:t>求图中总的边数，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增加、删除一条边，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13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2</a:t>
            </a:r>
            <a:r>
              <a:rPr lang="zh-CN" altLang="en-US" smtClean="0"/>
              <a:t>：邻接压缩表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图较为“稀疏”，邻接矩阵空间浪费</a:t>
            </a:r>
          </a:p>
          <a:p>
            <a:r>
              <a:rPr lang="zh-CN" altLang="en-US" smtClean="0"/>
              <a:t>邻接压缩表，</a:t>
            </a:r>
            <a:r>
              <a:rPr lang="en-US" altLang="zh-CN" smtClean="0">
                <a:solidFill>
                  <a:schemeClr val="hlink"/>
                </a:solidFill>
              </a:rPr>
              <a:t>packed-adjacency-list</a:t>
            </a:r>
          </a:p>
          <a:p>
            <a:pPr lvl="1"/>
            <a:r>
              <a:rPr lang="zh-CN" altLang="en-US" smtClean="0"/>
              <a:t>使用一维数组</a:t>
            </a:r>
            <a:r>
              <a:rPr lang="en-US" altLang="zh-CN" smtClean="0"/>
              <a:t>h[0:n+1]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Century Schoolbook" panose="02040604050505020304" pitchFamily="18" charset="0"/>
              </a:rPr>
              <a:t>l</a:t>
            </a:r>
            <a:r>
              <a:rPr lang="en-US" altLang="zh-CN" smtClean="0"/>
              <a:t>[0:x]</a:t>
            </a:r>
          </a:p>
          <a:p>
            <a:pPr lvl="1"/>
            <a:r>
              <a:rPr lang="zh-CN" altLang="en-US" smtClean="0"/>
              <a:t>有向图：</a:t>
            </a:r>
            <a:r>
              <a:rPr lang="en-US" altLang="zh-CN" smtClean="0"/>
              <a:t>x=e-1</a:t>
            </a:r>
            <a:r>
              <a:rPr lang="zh-CN" altLang="en-US" smtClean="0"/>
              <a:t>；无向图：</a:t>
            </a:r>
            <a:r>
              <a:rPr lang="en-US" altLang="zh-CN" smtClean="0"/>
              <a:t>x=2e-1</a:t>
            </a:r>
          </a:p>
          <a:p>
            <a:pPr lvl="1"/>
            <a:r>
              <a:rPr lang="en-US" altLang="zh-CN" i="1" smtClean="0">
                <a:latin typeface="Century Schoolbook" panose="02040604050505020304" pitchFamily="18" charset="0"/>
              </a:rPr>
              <a:t>l</a:t>
            </a:r>
            <a:r>
              <a:rPr lang="zh-CN" altLang="en-US" smtClean="0"/>
              <a:t>：保存邻接顶点集合</a:t>
            </a:r>
            <a:br>
              <a:rPr lang="zh-CN" altLang="en-US" smtClean="0"/>
            </a:br>
            <a:r>
              <a:rPr lang="zh-CN" altLang="en-US" smtClean="0"/>
              <a:t>顶点</a:t>
            </a:r>
            <a:r>
              <a:rPr lang="en-US" altLang="zh-CN" smtClean="0"/>
              <a:t>1</a:t>
            </a:r>
            <a:r>
              <a:rPr lang="zh-CN" altLang="en-US" smtClean="0"/>
              <a:t>的邻接顶点，顶点</a:t>
            </a:r>
            <a:r>
              <a:rPr lang="en-US" altLang="zh-CN" smtClean="0"/>
              <a:t>2</a:t>
            </a:r>
            <a:r>
              <a:rPr lang="zh-CN" altLang="en-US" smtClean="0"/>
              <a:t>的邻接顶点，</a:t>
            </a:r>
            <a:r>
              <a:rPr lang="en-US" altLang="zh-CN" smtClean="0"/>
              <a:t>...</a:t>
            </a:r>
          </a:p>
          <a:p>
            <a:pPr lvl="1"/>
            <a:r>
              <a:rPr lang="en-US" altLang="zh-CN" smtClean="0"/>
              <a:t>h[i]</a:t>
            </a:r>
            <a:r>
              <a:rPr lang="zh-CN" altLang="en-US" smtClean="0"/>
              <a:t>：顶点</a:t>
            </a:r>
            <a:r>
              <a:rPr lang="en-US" altLang="zh-CN" smtClean="0"/>
              <a:t>i</a:t>
            </a:r>
            <a:r>
              <a:rPr lang="zh-CN" altLang="en-US" smtClean="0"/>
              <a:t>邻接顶点集合在</a:t>
            </a:r>
            <a:r>
              <a:rPr lang="en-US" altLang="zh-CN" i="1" smtClean="0">
                <a:latin typeface="Century Schoolbook" panose="02040604050505020304" pitchFamily="18" charset="0"/>
              </a:rPr>
              <a:t>l</a:t>
            </a:r>
            <a:r>
              <a:rPr lang="zh-CN" altLang="en-US" smtClean="0"/>
              <a:t>中的起始位置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4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19891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</a:t>
            </a:r>
          </a:p>
        </p:txBody>
      </p:sp>
      <p:pic>
        <p:nvPicPr>
          <p:cNvPr id="65540" name="Picture 5" descr="C:\Documents and Settings\Administrator\My Documents\wg\数据结构\lecture\pictures\12\pack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1371600"/>
            <a:ext cx="623252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16843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3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邻接压缩表示例（续）</a:t>
            </a:r>
          </a:p>
        </p:txBody>
      </p:sp>
      <p:pic>
        <p:nvPicPr>
          <p:cNvPr id="1454085" name="Picture 5" descr="C:\Documents and Settings\Administrator\My Documents\wg\数据结构\lecture\pictures\12\pack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1524000"/>
            <a:ext cx="6078537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9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26273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5" name="组合 5"/>
          <p:cNvGrpSpPr>
            <a:grpSpLocks/>
          </p:cNvGrpSpPr>
          <p:nvPr/>
        </p:nvGrpSpPr>
        <p:grpSpPr bwMode="auto">
          <a:xfrm>
            <a:off x="4392613" y="3429000"/>
            <a:ext cx="3411537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3" y="2532060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5" y="3429001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8" y="3787777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1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50" y="468471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8" y="2890836"/>
              <a:ext cx="360286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8" y="2980574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1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91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3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9" y="3519488"/>
              <a:ext cx="538163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6727825" y="5761038"/>
            <a:ext cx="715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2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邻接压缩表示例</a:t>
            </a:r>
          </a:p>
        </p:txBody>
      </p:sp>
      <p:pic>
        <p:nvPicPr>
          <p:cNvPr id="67587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193198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4678" name="Picture 6" descr="C:\Documents and Settings\Administrator\My Documents\wg\数据结构\lecture\pictures\12\pack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45783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197961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9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zh-CN" altLang="en-US" smtClean="0"/>
              <a:t>数组元素的压缩</a:t>
            </a:r>
          </a:p>
          <a:p>
            <a:pPr lvl="1"/>
            <a:r>
              <a:rPr lang="en-US" altLang="zh-CN" smtClean="0"/>
              <a:t>h</a:t>
            </a:r>
            <a:r>
              <a:rPr lang="zh-CN" altLang="en-US" smtClean="0"/>
              <a:t>：取值范围</a:t>
            </a:r>
            <a:r>
              <a:rPr lang="en-US" altLang="zh-CN" smtClean="0"/>
              <a:t>0~2e</a:t>
            </a:r>
            <a:r>
              <a:rPr lang="zh-CN" altLang="en-US" smtClean="0"/>
              <a:t>，                    位即可</a:t>
            </a:r>
          </a:p>
          <a:p>
            <a:pPr lvl="1"/>
            <a:r>
              <a:rPr lang="en-US" altLang="zh-CN" i="1" smtClean="0"/>
              <a:t>l</a:t>
            </a:r>
            <a:r>
              <a:rPr lang="zh-CN" altLang="en-US" smtClean="0"/>
              <a:t>：取值范围</a:t>
            </a:r>
            <a:r>
              <a:rPr lang="en-US" altLang="zh-CN" smtClean="0"/>
              <a:t>1~n</a:t>
            </a:r>
            <a:r>
              <a:rPr lang="zh-CN" altLang="en-US" smtClean="0"/>
              <a:t>，          位即可</a:t>
            </a:r>
          </a:p>
          <a:p>
            <a:pPr lvl="1"/>
            <a:r>
              <a:rPr lang="zh-CN" altLang="en-US" smtClean="0"/>
              <a:t>总空间：</a:t>
            </a:r>
          </a:p>
          <a:p>
            <a:pPr lvl="1"/>
            <a:endParaRPr lang="en-US" altLang="zh-CN" smtClean="0"/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5110163" y="1814513"/>
          <a:ext cx="1905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863225" imgH="228501" progId="Equation.3">
                  <p:embed/>
                </p:oleObj>
              </mc:Choice>
              <mc:Fallback>
                <p:oleObj name="Equation" r:id="rId3" imgW="8632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1814513"/>
                        <a:ext cx="19050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4572000" y="2438400"/>
          <a:ext cx="1120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508000" imgH="228600" progId="Equation.3">
                  <p:embed/>
                </p:oleObj>
              </mc:Choice>
              <mc:Fallback>
                <p:oleObj name="Equation" r:id="rId5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38400"/>
                        <a:ext cx="1120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2057400" y="3505200"/>
          <a:ext cx="67802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7" imgW="3073400" imgH="228600" progId="Equation.3">
                  <p:embed/>
                </p:oleObj>
              </mc:Choice>
              <mc:Fallback>
                <p:oleObj name="Equation" r:id="rId7" imgW="307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67802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5719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时间复杂性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r>
              <a:rPr lang="en-US" altLang="zh-CN" smtClean="0"/>
              <a:t>e</a:t>
            </a:r>
            <a:r>
              <a:rPr lang="zh-CN" altLang="en-US" smtClean="0"/>
              <a:t>远远小于</a:t>
            </a:r>
            <a:r>
              <a:rPr lang="en-US" altLang="zh-CN" smtClean="0"/>
              <a:t>n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Wingdings" panose="05000000000000000000" pitchFamily="2" charset="2"/>
              </a:rPr>
              <a:t></a:t>
            </a:r>
            <a:r>
              <a:rPr lang="zh-CN" altLang="en-US" smtClean="0"/>
              <a:t>空间复杂性远优于邻接矩阵</a:t>
            </a:r>
          </a:p>
          <a:p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的度</a:t>
            </a:r>
            <a:r>
              <a:rPr lang="en-US" altLang="zh-CN" smtClean="0"/>
              <a:t>h[i+1]-h[i]</a:t>
            </a:r>
            <a:r>
              <a:rPr lang="zh-CN" altLang="en-US" smtClean="0"/>
              <a:t>，边总数</a:t>
            </a:r>
            <a:r>
              <a:rPr lang="en-US" altLang="zh-CN" smtClean="0"/>
              <a:t>h[n+1]/2</a:t>
            </a:r>
            <a:r>
              <a:rPr lang="zh-CN" altLang="en-US" smtClean="0"/>
              <a:t>，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(1)</a:t>
            </a:r>
          </a:p>
          <a:p>
            <a:r>
              <a:rPr lang="zh-CN" altLang="en-US" smtClean="0"/>
              <a:t>增加、删除一条边，</a:t>
            </a:r>
            <a:r>
              <a:rPr lang="en-US" altLang="zh-CN" smtClean="0"/>
              <a:t>O(n+e)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430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3</a:t>
            </a:r>
            <a:r>
              <a:rPr lang="zh-CN" altLang="en-US" smtClean="0"/>
              <a:t>：邻接链表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邻接压缩表插入、删除复杂</a:t>
            </a:r>
          </a:p>
          <a:p>
            <a:r>
              <a:rPr lang="zh-CN" altLang="en-US" smtClean="0"/>
              <a:t>邻接链表（</a:t>
            </a:r>
            <a:r>
              <a:rPr lang="en-US" altLang="zh-CN" smtClean="0">
                <a:solidFill>
                  <a:schemeClr val="hlink"/>
                </a:solidFill>
              </a:rPr>
              <a:t>linked-adjacency-list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邻接表（邻接顶点集合）用链表保存</a:t>
            </a:r>
          </a:p>
          <a:p>
            <a:pPr lvl="1"/>
            <a:r>
              <a:rPr lang="en-US" altLang="zh-CN" smtClean="0"/>
              <a:t>Chain&lt;int&gt;</a:t>
            </a:r>
            <a:r>
              <a:rPr lang="zh-CN" altLang="en-US" smtClean="0"/>
              <a:t>类型的数组</a:t>
            </a:r>
            <a:r>
              <a:rPr lang="en-US" altLang="zh-CN" smtClean="0"/>
              <a:t>h</a:t>
            </a:r>
            <a:br>
              <a:rPr lang="en-US" altLang="zh-CN" smtClean="0"/>
            </a:br>
            <a:r>
              <a:rPr lang="en-US" altLang="zh-CN" smtClean="0"/>
              <a:t>h[i]——</a:t>
            </a:r>
            <a:r>
              <a:rPr lang="zh-CN" altLang="en-US" smtClean="0"/>
              <a:t>顶点</a:t>
            </a:r>
            <a:r>
              <a:rPr lang="en-US" altLang="zh-CN" smtClean="0"/>
              <a:t>i</a:t>
            </a:r>
            <a:r>
              <a:rPr lang="zh-CN" altLang="en-US" smtClean="0"/>
              <a:t>的邻接表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6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</a:t>
            </a:r>
          </a:p>
        </p:txBody>
      </p:sp>
      <p:pic>
        <p:nvPicPr>
          <p:cNvPr id="71683" name="Picture 4" descr="C:\Documents and Settings\Administrator\My Documents\wg\数据结构\lecture\pictures\12\spantre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9891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 descr="C:\Documents and Settings\Administrator\My Documents\wg\数据结构\lecture\pictures\12\linkadj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295400"/>
            <a:ext cx="5110162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6" descr="C:\Documents and Settings\Administrator\My Documents\wg\教学\数据结构\lecture\pictures\12\adjmatrix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1684338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007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zh-CN" smtClean="0"/>
          </a:p>
        </p:txBody>
      </p:sp>
      <p:pic>
        <p:nvPicPr>
          <p:cNvPr id="26627" name="Picture 4" descr="C:\Documents and Settings\Administrator\My Documents\wg\数据结构\lecture\pictures\12\stree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502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87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邻接链表示例（续）</a:t>
            </a:r>
          </a:p>
        </p:txBody>
      </p:sp>
      <p:pic>
        <p:nvPicPr>
          <p:cNvPr id="1457157" name="Picture 5" descr="C:\Documents and Settings\Administrator\My Documents\wg\数据结构\lecture\pictures\12\linkadj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03338"/>
            <a:ext cx="423227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8" descr="C:\Documents and Settings\Administrator\My Documents\wg\教学\数据结构\lecture\pictures\12\adjmatrix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096963"/>
            <a:ext cx="26273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09" name="组合 5"/>
          <p:cNvGrpSpPr>
            <a:grpSpLocks/>
          </p:cNvGrpSpPr>
          <p:nvPr/>
        </p:nvGrpSpPr>
        <p:grpSpPr bwMode="auto">
          <a:xfrm>
            <a:off x="4930775" y="3967163"/>
            <a:ext cx="3411538" cy="2511425"/>
            <a:chOff x="983016" y="2532060"/>
            <a:chExt cx="3410820" cy="2511432"/>
          </a:xfrm>
        </p:grpSpPr>
        <p:sp>
          <p:nvSpPr>
            <p:cNvPr id="7" name="椭圆 6"/>
            <p:cNvSpPr/>
            <p:nvPr/>
          </p:nvSpPr>
          <p:spPr bwMode="auto">
            <a:xfrm>
              <a:off x="1522652" y="2532060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983016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059114" y="3428999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3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497087" y="3787775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5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2957450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6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033549" y="468471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7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497087" y="2890836"/>
              <a:ext cx="360287" cy="35877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182880" bIns="0"/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7" idx="4"/>
              <a:endCxn id="8" idx="7"/>
            </p:cNvCxnSpPr>
            <p:nvPr/>
          </p:nvCxnSpPr>
          <p:spPr bwMode="auto">
            <a:xfrm rot="5400000">
              <a:off x="1201189" y="2980573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9" idx="1"/>
            </p:cNvCxnSpPr>
            <p:nvPr/>
          </p:nvCxnSpPr>
          <p:spPr bwMode="auto">
            <a:xfrm rot="16200000" flipH="1">
              <a:off x="1611472" y="2981367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4"/>
              <a:endCxn id="11" idx="7"/>
            </p:cNvCxnSpPr>
            <p:nvPr/>
          </p:nvCxnSpPr>
          <p:spPr bwMode="auto">
            <a:xfrm rot="5400000">
              <a:off x="3175623" y="4236289"/>
              <a:ext cx="590552" cy="4110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4"/>
              <a:endCxn id="12" idx="1"/>
            </p:cNvCxnSpPr>
            <p:nvPr/>
          </p:nvCxnSpPr>
          <p:spPr bwMode="auto">
            <a:xfrm rot="16200000" flipH="1">
              <a:off x="3585906" y="4237082"/>
              <a:ext cx="590552" cy="40948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3" idx="4"/>
              <a:endCxn id="10" idx="0"/>
            </p:cNvCxnSpPr>
            <p:nvPr/>
          </p:nvCxnSpPr>
          <p:spPr bwMode="auto">
            <a:xfrm rot="5400000">
              <a:off x="3408148" y="3519488"/>
              <a:ext cx="538165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>
            <a:stCxn id="12" idx="2"/>
            <a:endCxn id="11" idx="6"/>
          </p:cNvCxnSpPr>
          <p:nvPr/>
        </p:nvCxnSpPr>
        <p:spPr bwMode="auto">
          <a:xfrm flipH="1">
            <a:off x="7265988" y="6299200"/>
            <a:ext cx="7159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12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邻接链表示例（续）</a:t>
            </a:r>
          </a:p>
        </p:txBody>
      </p:sp>
      <p:pic>
        <p:nvPicPr>
          <p:cNvPr id="73731" name="Picture 5" descr="C:\Documents and Settings\Administrator\My Documents\wg\数据结构\lecture\pictures\12\pack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193198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82" name="Picture 6" descr="C:\Documents and Settings\Administrator\My Documents\wg\数据结构\lecture\pictures\12\linkadj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40227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C:\Documents and Settings\Administrator\My Documents\wg\教学\数据结构\lecture\pictures\12\adjmatrix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1979613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6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空间复杂性</a:t>
            </a:r>
          </a:p>
          <a:p>
            <a:pPr lvl="1"/>
            <a:r>
              <a:rPr lang="en-US" altLang="zh-CN" smtClean="0"/>
              <a:t>2(n+m+1)</a:t>
            </a:r>
            <a:r>
              <a:rPr lang="zh-CN" altLang="en-US" smtClean="0"/>
              <a:t>，有向图：</a:t>
            </a:r>
            <a:r>
              <a:rPr lang="en-US" altLang="zh-CN" smtClean="0"/>
              <a:t>m=e</a:t>
            </a:r>
            <a:r>
              <a:rPr lang="zh-CN" altLang="en-US" smtClean="0"/>
              <a:t>，无向图：</a:t>
            </a:r>
            <a:r>
              <a:rPr lang="en-US" altLang="zh-CN" smtClean="0"/>
              <a:t>m=2e</a:t>
            </a:r>
          </a:p>
          <a:p>
            <a:r>
              <a:rPr lang="zh-CN" altLang="en-US" smtClean="0"/>
              <a:t>时间复杂性</a:t>
            </a:r>
          </a:p>
          <a:p>
            <a:pPr lvl="1"/>
            <a:r>
              <a:rPr lang="zh-CN" altLang="en-US" smtClean="0"/>
              <a:t>插入、删除边高效</a:t>
            </a:r>
          </a:p>
          <a:p>
            <a:pPr lvl="1"/>
            <a:r>
              <a:rPr lang="zh-CN" altLang="en-US" smtClean="0"/>
              <a:t>求邻接顶点集合：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(n)</a:t>
            </a:r>
          </a:p>
          <a:p>
            <a:pPr lvl="1"/>
            <a:r>
              <a:rPr lang="zh-CN" altLang="en-US" smtClean="0"/>
              <a:t>求边的总数：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2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存储方式</a:t>
            </a:r>
            <a:r>
              <a:rPr lang="en-US" altLang="zh-CN" smtClean="0"/>
              <a:t>4</a:t>
            </a:r>
            <a:r>
              <a:rPr lang="zh-CN" altLang="en-US" smtClean="0"/>
              <a:t>：十字链表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75781" name="Picture 4" descr="C:\Documents and Settings\Administrator\My Documents\wg\教学\数据结构\lecture\pictures\12\crossli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35125"/>
            <a:ext cx="868045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056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网络的描述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图描述简单扩充，描述边的耗费</a:t>
            </a:r>
          </a:p>
          <a:p>
            <a:r>
              <a:rPr lang="zh-CN" altLang="en-US" smtClean="0"/>
              <a:t>耗费邻接矩阵（</a:t>
            </a:r>
            <a:r>
              <a:rPr lang="en-US" altLang="zh-CN" smtClean="0">
                <a:solidFill>
                  <a:schemeClr val="hlink"/>
                </a:solidFill>
              </a:rPr>
              <a:t>cost-adjacency-matrix</a:t>
            </a:r>
            <a:r>
              <a:rPr lang="zh-CN" altLang="en-US" smtClean="0"/>
              <a:t>）</a:t>
            </a:r>
            <a:r>
              <a:rPr lang="en-US" altLang="zh-CN" smtClean="0"/>
              <a:t>C</a:t>
            </a:r>
          </a:p>
          <a:p>
            <a:pPr lvl="1"/>
            <a:r>
              <a:rPr lang="en-US" altLang="zh-CN" smtClean="0"/>
              <a:t>A(i, j)=1</a:t>
            </a:r>
            <a:r>
              <a:rPr lang="zh-CN" altLang="en-US" smtClean="0"/>
              <a:t>，</a:t>
            </a:r>
            <a:r>
              <a:rPr lang="en-US" altLang="zh-CN" smtClean="0"/>
              <a:t>C(i, j)——</a:t>
            </a:r>
            <a:r>
              <a:rPr lang="zh-CN" altLang="en-US" smtClean="0"/>
              <a:t>对应边的耗费（权重）</a:t>
            </a:r>
          </a:p>
          <a:p>
            <a:pPr lvl="1"/>
            <a:r>
              <a:rPr lang="en-US" altLang="zh-CN" smtClean="0"/>
              <a:t>A(i, j)=0</a:t>
            </a:r>
            <a:r>
              <a:rPr lang="zh-CN" altLang="en-US" smtClean="0"/>
              <a:t>，</a:t>
            </a:r>
            <a:r>
              <a:rPr lang="en-US" altLang="zh-CN" smtClean="0"/>
              <a:t>C(i, j)=∞——</a:t>
            </a:r>
            <a:r>
              <a:rPr lang="zh-CN" altLang="en-US" smtClean="0"/>
              <a:t>不存在边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6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</a:t>
            </a:r>
          </a:p>
        </p:txBody>
      </p:sp>
      <p:pic>
        <p:nvPicPr>
          <p:cNvPr id="77827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19891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5" descr="C:\Documents and Settings\Administrator\My Documents\wg\数据结构\lecture\pictures\12\costmatrix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2171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52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耗费邻接矩阵例（续）</a:t>
            </a:r>
          </a:p>
        </p:txBody>
      </p:sp>
      <p:pic>
        <p:nvPicPr>
          <p:cNvPr id="78851" name="Picture 4" descr="C:\Documents and Settings\Administrator\My Documents\wg\数据结构\lecture\pictures\12\weigh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2286000"/>
            <a:ext cx="49164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5" descr="C:\Documents and Settings\Administrator\My Documents\wg\数据结构\lecture\pictures\12\costmatrix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1905000"/>
            <a:ext cx="35655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耗费邻接矩阵例（续）</a:t>
            </a:r>
          </a:p>
        </p:txBody>
      </p:sp>
      <p:pic>
        <p:nvPicPr>
          <p:cNvPr id="79875" name="Picture 5" descr="C:\Documents and Settings\Administrator\My Documents\wg\数据结构\lecture\pictures\12\weight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193198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6" descr="C:\Documents and Settings\Administrator\My Documents\wg\数据结构\lecture\pictures\12\costmatrix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2651125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9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邻接链表实现</a:t>
            </a:r>
          </a:p>
        </p:txBody>
      </p:sp>
      <p:pic>
        <p:nvPicPr>
          <p:cNvPr id="80899" name="Picture 4" descr="C:\Documents and Settings\Administrator\My Documents\wg\数据结构\lecture\pictures\12\weight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198913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5" descr="C:\Documents and Settings\Administrator\My Documents\wg\教学\数据结构\lecture\pictures\12\costlinkadj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571817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2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zh-CN" altLang="en-US" smtClean="0"/>
              <a:t>邻接矩阵适用于稠密图、邻接表适用于稀疏图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需要熟练掌握前三种表示方法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7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7653" name="Picture 2" descr="http://a3.att.hudong.com/17/09/01300000354882123859093419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025"/>
            <a:ext cx="789305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/>
              <a:t>图的存储及基本操作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图的遍历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最小生成树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图的遍历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r>
              <a:rPr lang="zh-CN" altLang="en-US" smtClean="0"/>
              <a:t>从一个给定节点开始，访问所有可达节点，且每个顶点仅访问一次</a:t>
            </a:r>
          </a:p>
          <a:p>
            <a:r>
              <a:rPr lang="zh-CN" altLang="en-US" smtClean="0">
                <a:solidFill>
                  <a:schemeClr val="accent2"/>
                </a:solidFill>
              </a:rPr>
              <a:t>宽度优先搜索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chemeClr val="hlink"/>
                </a:solidFill>
              </a:rPr>
              <a:t>Breadth-First Search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chemeClr val="hlink"/>
                </a:solidFill>
              </a:rPr>
              <a:t>BFS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开始顶点</a:t>
            </a:r>
            <a:r>
              <a:rPr lang="en-US" altLang="zh-CN" smtClean="0"/>
              <a:t>1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可达的顶点集合</a:t>
            </a:r>
            <a:r>
              <a:rPr lang="en-US" altLang="zh-CN" smtClean="0"/>
              <a:t>{2, 3, 4}</a:t>
            </a:r>
          </a:p>
          <a:p>
            <a:pPr lvl="1"/>
            <a:r>
              <a:rPr lang="en-US" altLang="zh-CN" smtClean="0"/>
              <a:t>{2, 3, 4}</a:t>
            </a:r>
            <a:r>
              <a:rPr lang="zh-CN" altLang="en-US" smtClean="0"/>
              <a:t>可达的顶点集合</a:t>
            </a:r>
            <a:r>
              <a:rPr lang="en-US" altLang="zh-CN" smtClean="0"/>
              <a:t>{5, 6, 7}</a:t>
            </a:r>
          </a:p>
          <a:p>
            <a:pPr lvl="1"/>
            <a:r>
              <a:rPr lang="en-US" altLang="zh-CN" smtClean="0"/>
              <a:t>{5, 6, 7}</a:t>
            </a:r>
            <a:r>
              <a:rPr lang="zh-CN" altLang="en-US" smtClean="0"/>
              <a:t>可达的顶点集合</a:t>
            </a:r>
            <a:r>
              <a:rPr lang="en-US" altLang="zh-CN" smtClean="0"/>
              <a:t>{8, 9}</a:t>
            </a:r>
          </a:p>
          <a:p>
            <a:pPr lvl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284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宽度优先搜索示例</a:t>
            </a:r>
          </a:p>
        </p:txBody>
      </p:sp>
      <p:pic>
        <p:nvPicPr>
          <p:cNvPr id="84995" name="Picture 4" descr="C:\Documents and Settings\Administrator\My Documents\wg\数据结构\lecture\pictures\12\bf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5582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91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宽度优先搜索算法伪代码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/ /</a:t>
            </a:r>
            <a:r>
              <a:rPr lang="zh-CN" altLang="en-US" sz="2400" smtClean="0"/>
              <a:t>从顶点</a:t>
            </a:r>
            <a:r>
              <a:rPr lang="en-US" altLang="zh-CN" sz="2400" i="1" smtClean="0"/>
              <a:t>v </a:t>
            </a:r>
            <a:r>
              <a:rPr lang="zh-CN" altLang="en-US" sz="2400" smtClean="0"/>
              <a:t>开始的宽度优先搜索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把顶点</a:t>
            </a:r>
            <a:r>
              <a:rPr lang="en-US" altLang="zh-CN" sz="2400" smtClean="0"/>
              <a:t>v</a:t>
            </a:r>
            <a:r>
              <a:rPr lang="zh-CN" altLang="en-US" sz="2400" smtClean="0"/>
              <a:t>标记为已到达顶点；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初始化队列</a:t>
            </a:r>
            <a:r>
              <a:rPr lang="en-US" altLang="zh-CN" sz="2400" i="1" smtClean="0"/>
              <a:t>Q</a:t>
            </a:r>
            <a:r>
              <a:rPr lang="zh-CN" altLang="en-US" sz="2400" smtClean="0"/>
              <a:t>，其中仅包含一个元素</a:t>
            </a:r>
            <a:r>
              <a:rPr lang="en-US" altLang="zh-CN" sz="2400" i="1" smtClean="0"/>
              <a:t>v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Q</a:t>
            </a:r>
            <a:r>
              <a:rPr lang="zh-CN" altLang="en-US" sz="2400" smtClean="0"/>
              <a:t>不空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从队列中删除顶点</a:t>
            </a:r>
            <a:r>
              <a:rPr lang="en-US" altLang="zh-CN" sz="2400" i="1" smtClean="0"/>
              <a:t>w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令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为邻接于</a:t>
            </a:r>
            <a:r>
              <a:rPr lang="en-US" altLang="zh-CN" sz="2400" i="1" smtClean="0"/>
              <a:t>w </a:t>
            </a:r>
            <a:r>
              <a:rPr lang="zh-CN" altLang="en-US" sz="2400" smtClean="0"/>
              <a:t>的顶点</a:t>
            </a:r>
            <a:r>
              <a:rPr lang="en-US" altLang="zh-CN" sz="2400" smtClean="0"/>
              <a:t>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	while </a:t>
            </a:r>
            <a:r>
              <a:rPr lang="en-US" altLang="zh-CN" sz="2400" smtClean="0"/>
              <a:t>(</a:t>
            </a:r>
            <a:r>
              <a:rPr lang="en-US" altLang="zh-CN" sz="2400" i="1" smtClean="0"/>
              <a:t>u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		if </a:t>
            </a:r>
            <a:r>
              <a:rPr lang="en-US" altLang="zh-CN" sz="2400" smtClean="0"/>
              <a:t>( 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尚未被标记</a:t>
            </a:r>
            <a:r>
              <a:rPr lang="en-US" altLang="zh-CN" sz="2400" smtClean="0"/>
              <a:t>) {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			</a:t>
            </a:r>
            <a:r>
              <a:rPr lang="zh-CN" altLang="en-US" sz="2400" smtClean="0"/>
              <a:t>把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加入队列；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			把</a:t>
            </a:r>
            <a:r>
              <a:rPr lang="en-US" altLang="zh-CN" sz="2400" i="1" smtClean="0"/>
              <a:t>u </a:t>
            </a:r>
            <a:r>
              <a:rPr lang="zh-CN" altLang="en-US" sz="2400" smtClean="0"/>
              <a:t>标记为已到达顶点； </a:t>
            </a:r>
            <a:r>
              <a:rPr lang="en-US" altLang="zh-CN" sz="2400" smtClean="0"/>
              <a:t>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smtClean="0"/>
              <a:t>		u </a:t>
            </a:r>
            <a:r>
              <a:rPr lang="en-US" altLang="zh-CN" sz="2400" smtClean="0"/>
              <a:t>= </a:t>
            </a:r>
            <a:r>
              <a:rPr lang="zh-CN" altLang="en-US" sz="2400" smtClean="0"/>
              <a:t>邻接于</a:t>
            </a:r>
            <a:r>
              <a:rPr lang="en-US" altLang="zh-CN" sz="2400" i="1" smtClean="0"/>
              <a:t>w </a:t>
            </a:r>
            <a:r>
              <a:rPr lang="zh-CN" altLang="en-US" sz="2400" smtClean="0"/>
              <a:t>的下一个顶点；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smtClean="0"/>
              <a:t>	</a:t>
            </a:r>
            <a:r>
              <a:rPr lang="en-US" altLang="zh-CN" sz="2400" smtClean="0"/>
              <a:t>}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smtClean="0"/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定理</a:t>
            </a:r>
            <a:r>
              <a:rPr lang="en-US" altLang="zh-CN" smtClean="0"/>
              <a:t>12-1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定理</a:t>
            </a:r>
            <a:r>
              <a:rPr lang="en-US" altLang="zh-CN" smtClean="0">
                <a:solidFill>
                  <a:schemeClr val="accent2"/>
                </a:solidFill>
              </a:rPr>
              <a:t>12-1</a:t>
            </a:r>
            <a:r>
              <a:rPr lang="en-US" altLang="zh-CN" smtClean="0"/>
              <a:t> </a:t>
            </a:r>
            <a:br>
              <a:rPr lang="en-US" altLang="zh-CN" smtClean="0"/>
            </a:br>
            <a:r>
              <a:rPr lang="zh-CN" altLang="en-US" smtClean="0"/>
              <a:t>设</a:t>
            </a:r>
            <a:r>
              <a:rPr lang="en-US" altLang="zh-CN" i="1" smtClean="0"/>
              <a:t>N</a:t>
            </a:r>
            <a:r>
              <a:rPr lang="zh-CN" altLang="en-US" smtClean="0"/>
              <a:t>是一个任意的图、有向图或网络，</a:t>
            </a:r>
            <a:br>
              <a:rPr lang="zh-CN" altLang="en-US" smtClean="0"/>
            </a:br>
            <a:r>
              <a:rPr lang="en-US" altLang="zh-CN" i="1" smtClean="0"/>
              <a:t>v </a:t>
            </a:r>
            <a:r>
              <a:rPr lang="zh-CN" altLang="en-US" smtClean="0"/>
              <a:t>是</a:t>
            </a:r>
            <a:r>
              <a:rPr lang="en-US" altLang="zh-CN" i="1" smtClean="0"/>
              <a:t>N </a:t>
            </a:r>
            <a:r>
              <a:rPr lang="zh-CN" altLang="en-US" smtClean="0"/>
              <a:t>中的任意顶点</a:t>
            </a:r>
            <a:br>
              <a:rPr lang="zh-CN" altLang="en-US" smtClean="0"/>
            </a:br>
            <a:r>
              <a:rPr lang="zh-CN" altLang="en-US" smtClean="0"/>
              <a:t>上述伪代码能够标记从</a:t>
            </a:r>
            <a:r>
              <a:rPr lang="en-US" altLang="zh-CN" i="1" smtClean="0"/>
              <a:t>v </a:t>
            </a:r>
            <a:r>
              <a:rPr lang="zh-CN" altLang="en-US" smtClean="0"/>
              <a:t>出发可以到达的所有顶点（包括顶点</a:t>
            </a:r>
            <a:r>
              <a:rPr lang="en-US" altLang="zh-CN" i="1" smtClean="0"/>
              <a:t>v</a:t>
            </a:r>
            <a:r>
              <a:rPr lang="zh-CN" altLang="en-US" smtClean="0"/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931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复杂性分析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可达顶点都被标记</a:t>
            </a:r>
          </a:p>
          <a:p>
            <a:r>
              <a:rPr lang="zh-CN" altLang="en-US" smtClean="0"/>
              <a:t>每个顶点只加入队列一次，也只删除一次</a:t>
            </a:r>
            <a:r>
              <a:rPr lang="en-US" altLang="zh-CN" smtClean="0"/>
              <a:t>——</a:t>
            </a:r>
            <a:r>
              <a:rPr lang="zh-CN" altLang="en-US" smtClean="0"/>
              <a:t>处理一次</a:t>
            </a:r>
          </a:p>
          <a:p>
            <a:r>
              <a:rPr lang="zh-CN" altLang="en-US" smtClean="0"/>
              <a:t>处理顶点</a:t>
            </a:r>
            <a:r>
              <a:rPr lang="en-US" altLang="zh-CN" smtClean="0"/>
              <a:t>——</a:t>
            </a:r>
            <a:r>
              <a:rPr lang="zh-CN" altLang="en-US" smtClean="0"/>
              <a:t>遍历它所有邻接顶点</a:t>
            </a:r>
          </a:p>
          <a:p>
            <a:r>
              <a:rPr lang="zh-CN" altLang="en-US" smtClean="0"/>
              <a:t>邻接矩阵</a:t>
            </a:r>
            <a:r>
              <a:rPr lang="en-US" altLang="zh-CN" smtClean="0"/>
              <a:t>——</a:t>
            </a:r>
            <a:r>
              <a:rPr lang="en-US" altLang="zh-CN" smtClean="0">
                <a:latin typeface="Symbol" panose="05050102010706020507" pitchFamily="18" charset="2"/>
              </a:rPr>
              <a:t>Q</a:t>
            </a:r>
            <a:r>
              <a:rPr lang="en-US" altLang="zh-CN" smtClean="0"/>
              <a:t>(sn)</a:t>
            </a:r>
          </a:p>
          <a:p>
            <a:r>
              <a:rPr lang="zh-CN" altLang="en-US" smtClean="0"/>
              <a:t>邻接链表</a:t>
            </a:r>
            <a:r>
              <a:rPr lang="en-US" altLang="zh-CN" smtClean="0"/>
              <a:t>——</a:t>
            </a: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4114800" y="4191000"/>
          <a:ext cx="17526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672808" imgH="342751" progId="Equation.3">
                  <p:embed/>
                </p:oleObj>
              </mc:Choice>
              <mc:Fallback>
                <p:oleObj name="Equation" r:id="rId3" imgW="67280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91000"/>
                        <a:ext cx="17526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36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hlink"/>
                </a:solidFill>
              </a:rPr>
              <a:t>Depth-First Search</a:t>
            </a:r>
            <a:r>
              <a:rPr lang="zh-CN" altLang="en-US" smtClean="0"/>
              <a:t>，</a:t>
            </a:r>
            <a:r>
              <a:rPr lang="en-US" altLang="zh-CN" smtClean="0">
                <a:solidFill>
                  <a:schemeClr val="hlink"/>
                </a:solidFill>
              </a:rPr>
              <a:t>DFS</a:t>
            </a:r>
          </a:p>
          <a:p>
            <a:pPr lvl="1"/>
            <a:r>
              <a:rPr lang="en-US" altLang="zh-CN" smtClean="0"/>
              <a:t>v</a:t>
            </a:r>
            <a:r>
              <a:rPr lang="zh-CN" altLang="en-US" smtClean="0"/>
              <a:t>为开始顶点，首先标记</a:t>
            </a:r>
            <a:r>
              <a:rPr lang="en-US" altLang="zh-CN" smtClean="0"/>
              <a:t>v</a:t>
            </a:r>
          </a:p>
          <a:p>
            <a:pPr lvl="1"/>
            <a:r>
              <a:rPr lang="zh-CN" altLang="en-US" smtClean="0"/>
              <a:t>选择一个与</a:t>
            </a:r>
            <a:r>
              <a:rPr lang="en-US" altLang="zh-CN" smtClean="0"/>
              <a:t>v</a:t>
            </a:r>
            <a:r>
              <a:rPr lang="zh-CN" altLang="en-US" smtClean="0"/>
              <a:t>邻接，且尚未标记的顶点</a:t>
            </a:r>
            <a:r>
              <a:rPr lang="en-US" altLang="zh-CN" smtClean="0"/>
              <a:t>u</a:t>
            </a:r>
          </a:p>
          <a:p>
            <a:pPr lvl="1"/>
            <a:r>
              <a:rPr lang="zh-CN" altLang="en-US" smtClean="0"/>
              <a:t>像处理</a:t>
            </a:r>
            <a:r>
              <a:rPr lang="en-US" altLang="zh-CN" smtClean="0"/>
              <a:t>v</a:t>
            </a:r>
            <a:r>
              <a:rPr lang="zh-CN" altLang="en-US" smtClean="0"/>
              <a:t>一样对</a:t>
            </a:r>
            <a:r>
              <a:rPr lang="en-US" altLang="zh-CN" smtClean="0"/>
              <a:t>u</a:t>
            </a:r>
            <a:r>
              <a:rPr lang="zh-CN" altLang="en-US" smtClean="0"/>
              <a:t>进行处理</a:t>
            </a:r>
            <a:r>
              <a:rPr lang="en-US" altLang="zh-CN" smtClean="0"/>
              <a:t>——DFS</a:t>
            </a:r>
            <a:r>
              <a:rPr lang="zh-CN" altLang="en-US" smtClean="0"/>
              <a:t>递归调用</a:t>
            </a:r>
          </a:p>
          <a:p>
            <a:pPr lvl="1"/>
            <a:r>
              <a:rPr lang="zh-CN" altLang="en-US" smtClean="0"/>
              <a:t>对</a:t>
            </a:r>
            <a:r>
              <a:rPr lang="en-US" altLang="zh-CN" smtClean="0"/>
              <a:t>u</a:t>
            </a:r>
            <a:r>
              <a:rPr lang="zh-CN" altLang="en-US" smtClean="0"/>
              <a:t>的处理完毕后，选择另一个与</a:t>
            </a:r>
            <a:r>
              <a:rPr lang="en-US" altLang="zh-CN" smtClean="0"/>
              <a:t>v</a:t>
            </a:r>
            <a:r>
              <a:rPr lang="zh-CN" altLang="en-US" smtClean="0"/>
              <a:t>相邻且未标记的顶点，继续搜索</a:t>
            </a:r>
          </a:p>
          <a:p>
            <a:pPr lvl="1"/>
            <a:r>
              <a:rPr lang="zh-CN" altLang="en-US" smtClean="0"/>
              <a:t>若不存在，搜索中止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286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733800"/>
            <a:ext cx="7772400" cy="2362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  <a:sym typeface="Wingdings" panose="05000000000000000000" pitchFamily="2" charset="2"/>
              </a:rPr>
              <a:t>258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anose="05000000000000000000" pitchFamily="2" charset="2"/>
              </a:rPr>
              <a:t>  3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anose="05000000000000000000" pitchFamily="2" charset="2"/>
              </a:rPr>
              <a:t>  46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Wingdings" panose="05000000000000000000" pitchFamily="2" charset="2"/>
              </a:rPr>
              <a:t>        79</a:t>
            </a:r>
          </a:p>
        </p:txBody>
      </p:sp>
      <p:pic>
        <p:nvPicPr>
          <p:cNvPr id="90116" name="Picture 4" descr="C:\Documents and Settings\Administrator\My Documents\wg\数据结构\lecture\pictures\12\df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48688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75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生成树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对连通图进行</a:t>
            </a:r>
            <a:r>
              <a:rPr lang="en-US" altLang="zh-CN" smtClean="0"/>
              <a:t>BFS</a:t>
            </a:r>
            <a:r>
              <a:rPr lang="zh-CN" altLang="en-US" smtClean="0"/>
              <a:t>，所有顶点都被标记</a:t>
            </a:r>
          </a:p>
          <a:p>
            <a:r>
              <a:rPr lang="zh-CN" altLang="en-US" smtClean="0"/>
              <a:t>到达一个新的顶点，要通过相应的边</a:t>
            </a:r>
          </a:p>
          <a:p>
            <a:r>
              <a:rPr lang="zh-CN" altLang="en-US" smtClean="0"/>
              <a:t>恰好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  <a:r>
              <a:rPr lang="en-US" altLang="zh-CN" smtClean="0"/>
              <a:t>——</a:t>
            </a:r>
            <a:r>
              <a:rPr lang="zh-CN" altLang="en-US" smtClean="0"/>
              <a:t>连通子图</a:t>
            </a:r>
            <a:r>
              <a:rPr lang="en-US" altLang="zh-CN" smtClean="0"/>
              <a:t>——</a:t>
            </a:r>
            <a:r>
              <a:rPr lang="zh-CN" altLang="en-US" smtClean="0"/>
              <a:t>生成树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宽度优先搜索构造生成树</a:t>
            </a:r>
          </a:p>
        </p:txBody>
      </p:sp>
      <p:pic>
        <p:nvPicPr>
          <p:cNvPr id="92163" name="Picture 4" descr="C:\Documents and Settings\Administrator\My Documents\wg\数据结构\lecture\pictures\12\bfsspan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737225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5"/>
          <p:cNvSpPr txBox="1">
            <a:spLocks noChangeArrowheads="1"/>
          </p:cNvSpPr>
          <p:nvPr/>
        </p:nvSpPr>
        <p:spPr bwMode="ltGray">
          <a:xfrm>
            <a:off x="7239000" y="13716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165" name="Text Box 6"/>
          <p:cNvSpPr txBox="1">
            <a:spLocks noChangeArrowheads="1"/>
          </p:cNvSpPr>
          <p:nvPr/>
        </p:nvSpPr>
        <p:spPr bwMode="ltGray">
          <a:xfrm>
            <a:off x="7086600" y="41148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ltGray">
          <a:xfrm>
            <a:off x="3505200" y="4191000"/>
            <a:ext cx="38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69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2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z="2000" dirty="0" smtClean="0"/>
              <a:t>(1)</a:t>
            </a:r>
            <a:r>
              <a:rPr lang="zh-CN" altLang="en-US" sz="2000" dirty="0" smtClean="0"/>
              <a:t>顶点    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边     </a:t>
            </a:r>
            <a:r>
              <a:rPr lang="en-US" altLang="zh-CN" sz="2000" dirty="0" smtClean="0"/>
              <a:t>(3)</a:t>
            </a:r>
            <a:r>
              <a:rPr lang="zh-CN" altLang="en-US" sz="2000" dirty="0" smtClean="0"/>
              <a:t>无向边    </a:t>
            </a:r>
            <a:r>
              <a:rPr lang="en-US" altLang="zh-CN" sz="2000" dirty="0" smtClean="0"/>
              <a:t>(4)</a:t>
            </a:r>
            <a:r>
              <a:rPr lang="zh-CN" altLang="en-US" sz="2000" dirty="0" smtClean="0"/>
              <a:t>有向边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(5)</a:t>
            </a:r>
            <a:r>
              <a:rPr lang="zh-CN" altLang="en-US" sz="2000" dirty="0" smtClean="0"/>
              <a:t>关联于  </a:t>
            </a:r>
            <a:r>
              <a:rPr lang="en-US" altLang="zh-CN" sz="2000" dirty="0" smtClean="0"/>
              <a:t>(6)</a:t>
            </a:r>
            <a:r>
              <a:rPr lang="zh-CN" altLang="en-US" sz="2000" dirty="0" smtClean="0"/>
              <a:t>关联</a:t>
            </a:r>
            <a:r>
              <a:rPr lang="zh-CN" altLang="en-US" sz="2000" dirty="0" smtClean="0"/>
              <a:t>至（</a:t>
            </a: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 incident</a:t>
            </a:r>
            <a:r>
              <a:rPr lang="zh-CN" altLang="zh-CN" sz="800" dirty="0"/>
              <a:t>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</a:t>
            </a:r>
            <a:r>
              <a:rPr lang="en-US" altLang="zh-CN" sz="2000" dirty="0" smtClean="0"/>
              <a:t>7)</a:t>
            </a:r>
            <a:r>
              <a:rPr lang="zh-CN" altLang="en-US" sz="2000" dirty="0" smtClean="0"/>
              <a:t>邻接于    </a:t>
            </a:r>
            <a:r>
              <a:rPr lang="en-US" altLang="zh-CN" sz="2000" dirty="0" smtClean="0"/>
              <a:t>(8)</a:t>
            </a:r>
            <a:r>
              <a:rPr lang="zh-CN" altLang="en-US" sz="2000" dirty="0" smtClean="0"/>
              <a:t>邻接至    </a:t>
            </a:r>
            <a:r>
              <a:rPr lang="zh-CN" altLang="en-US" sz="2000" dirty="0" smtClean="0"/>
              <a:t>（</a:t>
            </a:r>
            <a:r>
              <a:rPr lang="zh-CN" altLang="zh-CN" sz="2000" dirty="0">
                <a:solidFill>
                  <a:srgbClr val="333333"/>
                </a:solidFill>
                <a:latin typeface="Arial Unicode MS" panose="020B0604020202020204" pitchFamily="34" charset="-122"/>
                <a:ea typeface="PingFang SC"/>
              </a:rPr>
              <a:t> adjacent</a:t>
            </a:r>
            <a:r>
              <a:rPr lang="zh-CN" altLang="zh-CN" sz="800" dirty="0"/>
              <a:t>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(9)</a:t>
            </a:r>
            <a:r>
              <a:rPr lang="zh-CN" altLang="en-US" sz="2000" dirty="0" smtClean="0"/>
              <a:t>无向图  </a:t>
            </a:r>
            <a:r>
              <a:rPr lang="en-US" altLang="zh-CN" sz="2000" dirty="0" smtClean="0"/>
              <a:t>(10)</a:t>
            </a:r>
            <a:r>
              <a:rPr lang="zh-CN" altLang="en-US" sz="2000" dirty="0" smtClean="0"/>
              <a:t>有向图  </a:t>
            </a:r>
            <a:r>
              <a:rPr lang="en-US" altLang="zh-CN" sz="2000" dirty="0" smtClean="0"/>
              <a:t>(11)</a:t>
            </a:r>
            <a:r>
              <a:rPr lang="zh-CN" altLang="en-US" sz="2000" dirty="0" smtClean="0"/>
              <a:t>完全图  </a:t>
            </a:r>
            <a:r>
              <a:rPr lang="en-US" altLang="zh-CN" sz="2000" dirty="0" smtClean="0"/>
              <a:t>(12)</a:t>
            </a:r>
            <a:r>
              <a:rPr lang="zh-CN" altLang="en-US" sz="2000" dirty="0" smtClean="0"/>
              <a:t>稀疏图 </a:t>
            </a:r>
            <a:r>
              <a:rPr lang="en-US" altLang="zh-CN" sz="2000" dirty="0" smtClean="0"/>
              <a:t>(13)</a:t>
            </a:r>
            <a:r>
              <a:rPr lang="zh-CN" altLang="en-US" sz="2000" dirty="0" smtClean="0"/>
              <a:t>稠密图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(14)</a:t>
            </a:r>
            <a:r>
              <a:rPr lang="zh-CN" altLang="en-US" sz="2000" dirty="0" smtClean="0"/>
              <a:t>带权图  </a:t>
            </a:r>
            <a:r>
              <a:rPr lang="en-US" altLang="zh-CN" sz="2000" dirty="0" smtClean="0"/>
              <a:t>(15)</a:t>
            </a:r>
            <a:r>
              <a:rPr lang="zh-CN" altLang="en-US" sz="2000" dirty="0" smtClean="0"/>
              <a:t>子图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(16)</a:t>
            </a:r>
            <a:r>
              <a:rPr lang="zh-CN" altLang="en-US" sz="2000" dirty="0" smtClean="0"/>
              <a:t>顶点的度  </a:t>
            </a:r>
            <a:r>
              <a:rPr lang="en-US" altLang="zh-CN" sz="2000" dirty="0" smtClean="0"/>
              <a:t>(17)</a:t>
            </a:r>
            <a:r>
              <a:rPr lang="zh-CN" altLang="en-US" sz="2000" dirty="0" smtClean="0"/>
              <a:t>入度   </a:t>
            </a:r>
            <a:r>
              <a:rPr lang="en-US" altLang="zh-CN" sz="2000" dirty="0" smtClean="0"/>
              <a:t>(18)</a:t>
            </a:r>
            <a:r>
              <a:rPr lang="zh-CN" altLang="en-US" sz="2000" dirty="0" smtClean="0"/>
              <a:t>出度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(19)</a:t>
            </a:r>
            <a:r>
              <a:rPr lang="zh-CN" altLang="en-US" sz="2000" dirty="0" smtClean="0"/>
              <a:t>路径   </a:t>
            </a:r>
            <a:r>
              <a:rPr lang="en-US" altLang="zh-CN" sz="2000" dirty="0" smtClean="0"/>
              <a:t>(20)</a:t>
            </a:r>
            <a:r>
              <a:rPr lang="zh-CN" altLang="en-US" sz="2000" dirty="0" smtClean="0"/>
              <a:t>路径长度   </a:t>
            </a:r>
            <a:r>
              <a:rPr lang="en-US" altLang="zh-CN" sz="2000" dirty="0" smtClean="0"/>
              <a:t>(21)</a:t>
            </a:r>
            <a:r>
              <a:rPr lang="zh-CN" altLang="en-US" sz="2000" dirty="0" smtClean="0"/>
              <a:t>简单路径   </a:t>
            </a:r>
            <a:r>
              <a:rPr lang="en-US" altLang="zh-CN" sz="2000" dirty="0" smtClean="0"/>
              <a:t>(22)</a:t>
            </a:r>
            <a:r>
              <a:rPr lang="zh-CN" altLang="en-US" sz="2000" dirty="0" smtClean="0"/>
              <a:t>回路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(23)</a:t>
            </a:r>
            <a:r>
              <a:rPr lang="zh-CN" altLang="en-US" sz="2000" dirty="0" smtClean="0"/>
              <a:t>连通图 </a:t>
            </a:r>
            <a:r>
              <a:rPr lang="en-US" altLang="zh-CN" sz="2000" dirty="0" smtClean="0"/>
              <a:t>(24)</a:t>
            </a:r>
            <a:r>
              <a:rPr lang="zh-CN" altLang="en-US" sz="2000" dirty="0" smtClean="0"/>
              <a:t>连通分量 </a:t>
            </a:r>
            <a:r>
              <a:rPr lang="en-US" altLang="zh-CN" sz="2000" dirty="0" smtClean="0"/>
              <a:t>(25)</a:t>
            </a:r>
            <a:r>
              <a:rPr lang="zh-CN" altLang="en-US" sz="2000" dirty="0" smtClean="0"/>
              <a:t>强连通图 </a:t>
            </a:r>
            <a:r>
              <a:rPr lang="en-US" altLang="zh-CN" sz="2000" dirty="0" smtClean="0"/>
              <a:t>(26)</a:t>
            </a:r>
            <a:r>
              <a:rPr lang="zh-CN" altLang="en-US" sz="2000" dirty="0" smtClean="0"/>
              <a:t>强连通分量</a:t>
            </a:r>
            <a:endParaRPr lang="en-US" altLang="zh-CN" sz="2000" dirty="0" smtClean="0"/>
          </a:p>
          <a:p>
            <a:pPr>
              <a:buFontTx/>
              <a:buNone/>
            </a:pPr>
            <a:r>
              <a:rPr lang="en-US" altLang="zh-CN" sz="2000" dirty="0" smtClean="0"/>
              <a:t>(27)</a:t>
            </a:r>
            <a:r>
              <a:rPr lang="zh-CN" altLang="en-US" sz="2000" dirty="0" smtClean="0"/>
              <a:t>生成树 </a:t>
            </a:r>
            <a:r>
              <a:rPr lang="en-US" altLang="zh-CN" sz="2000" dirty="0" smtClean="0"/>
              <a:t>(28)</a:t>
            </a:r>
            <a:r>
              <a:rPr lang="zh-CN" altLang="en-US" sz="2000" dirty="0" smtClean="0"/>
              <a:t>生成森林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</a:t>
            </a:fld>
            <a:endParaRPr lang="zh-CN" altLang="en-US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深度优先搜索构造生成树</a:t>
            </a:r>
          </a:p>
        </p:txBody>
      </p:sp>
      <p:pic>
        <p:nvPicPr>
          <p:cNvPr id="93187" name="Picture 4" descr="C:\Documents and Settings\Administrator\My Documents\wg\数据结构\lecture\pictures\12\dfsspan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588645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8" name="Picture 5" descr="C:\Documents and Settings\Administrator\My Documents\wg\数据结构\lecture\pictures\12\dfsspantre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24352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主要内容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图的基本概念</a:t>
            </a:r>
            <a:endParaRPr lang="en-US" altLang="zh-CN" smtClean="0"/>
          </a:p>
          <a:p>
            <a:r>
              <a:rPr lang="zh-CN" altLang="en-US" smtClean="0"/>
              <a:t>图的存储及基本操作</a:t>
            </a:r>
            <a:endParaRPr lang="en-US" altLang="zh-CN" smtClean="0"/>
          </a:p>
          <a:p>
            <a:r>
              <a:rPr lang="zh-CN" altLang="en-US" smtClean="0"/>
              <a:t>图的遍历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最小生成树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6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最小耗费生成树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smtClean="0"/>
              <a:t>问题关键：如何选择生成树的</a:t>
            </a:r>
            <a:r>
              <a:rPr lang="en-US" altLang="zh-CN" smtClean="0"/>
              <a:t>n-1</a:t>
            </a:r>
            <a:r>
              <a:rPr lang="zh-CN" altLang="en-US" smtClean="0"/>
              <a:t>条边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zh-CN" smtClean="0"/>
              <a:t>Kruskal</a:t>
            </a:r>
          </a:p>
          <a:p>
            <a:pPr marL="990600" lvl="1" indent="-533400"/>
            <a:r>
              <a:rPr lang="zh-CN" altLang="en-US" smtClean="0"/>
              <a:t>每个步骤选择一条边加入生成树</a:t>
            </a:r>
          </a:p>
          <a:p>
            <a:pPr marL="990600" lvl="1" indent="-533400"/>
            <a:r>
              <a:rPr lang="zh-CN" altLang="en-US" smtClean="0"/>
              <a:t>贪心准则：不会产生环路，且耗费最小</a:t>
            </a:r>
          </a:p>
          <a:p>
            <a:pPr marL="990600" lvl="1" indent="-533400"/>
            <a:r>
              <a:rPr lang="zh-CN" altLang="en-US" smtClean="0"/>
              <a:t>可按耗费递增顺序考察每条边</a:t>
            </a:r>
          </a:p>
          <a:p>
            <a:pPr marL="1371600" lvl="2" indent="-457200"/>
            <a:r>
              <a:rPr lang="zh-CN" altLang="en-US" smtClean="0"/>
              <a:t>若产生环路，丢弃</a:t>
            </a:r>
          </a:p>
          <a:p>
            <a:pPr marL="1371600" lvl="2" indent="-457200"/>
            <a:r>
              <a:rPr lang="zh-CN" altLang="en-US" smtClean="0"/>
              <a:t>否则，加入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04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pic>
        <p:nvPicPr>
          <p:cNvPr id="96259" name="Picture 4" descr="krusk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641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97283" name="Picture 4" descr="kruskal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7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98307" name="Picture 5" descr="kruskal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71600"/>
            <a:ext cx="2141538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5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伪代码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/ /</a:t>
            </a:r>
            <a:r>
              <a:rPr lang="zh-CN" altLang="en-US" sz="2000" smtClean="0"/>
              <a:t>在一个具有</a:t>
            </a:r>
            <a:r>
              <a:rPr lang="en-US" altLang="zh-CN" sz="2000" i="1" smtClean="0"/>
              <a:t>n </a:t>
            </a:r>
            <a:r>
              <a:rPr lang="zh-CN" altLang="en-US" sz="2000" smtClean="0"/>
              <a:t>个顶点的网络中找到一棵最小生成树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E</a:t>
            </a:r>
            <a:r>
              <a:rPr lang="zh-CN" altLang="en-US" sz="2000" smtClean="0"/>
              <a:t>为网络中边的集合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≠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|≠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中代价最小的边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 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 } / 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中不会产生环路</a:t>
            </a:r>
            <a:r>
              <a:rPr lang="en-US" altLang="zh-CN" sz="2000" smtClean="0"/>
              <a:t>) </a:t>
            </a:r>
            <a:r>
              <a:rPr lang="zh-CN" altLang="en-US" sz="2000" smtClean="0"/>
              <a:t>将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</a:t>
            </a:r>
            <a:r>
              <a:rPr lang="zh-CN" altLang="en-US" sz="2000" smtClean="0"/>
              <a:t>加入</a:t>
            </a:r>
            <a:r>
              <a:rPr lang="en-US" altLang="zh-CN" sz="2000" i="1" smtClean="0"/>
              <a:t>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 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 == 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是最小耗费生成树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网络不是连通的，不能找到生成树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76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36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 smtClean="0"/>
              <a:t>Prim</a:t>
            </a:r>
            <a:r>
              <a:rPr lang="zh-CN" altLang="en-US" smtClean="0"/>
              <a:t>算法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贪心准则</a:t>
            </a:r>
          </a:p>
          <a:p>
            <a:pPr lvl="1"/>
            <a:r>
              <a:rPr lang="zh-CN" altLang="en-US" smtClean="0"/>
              <a:t>加入后仍形成树，且耗费最小</a:t>
            </a:r>
          </a:p>
          <a:p>
            <a:pPr lvl="1"/>
            <a:r>
              <a:rPr lang="zh-CN" altLang="en-US" smtClean="0"/>
              <a:t>始终保持树的结构</a:t>
            </a:r>
            <a:r>
              <a:rPr lang="en-US" altLang="zh-CN" smtClean="0"/>
              <a:t>——Kruskal</a:t>
            </a:r>
            <a:r>
              <a:rPr lang="zh-CN" altLang="en-US" smtClean="0"/>
              <a:t>算法是森林</a:t>
            </a:r>
          </a:p>
          <a:p>
            <a:r>
              <a:rPr lang="zh-CN" altLang="en-US" smtClean="0"/>
              <a:t>算法过程</a:t>
            </a:r>
          </a:p>
          <a:p>
            <a:pPr lvl="1"/>
            <a:r>
              <a:rPr lang="zh-CN" altLang="en-US" smtClean="0"/>
              <a:t>从单一顶点的树</a:t>
            </a:r>
            <a:r>
              <a:rPr lang="en-US" altLang="zh-CN" smtClean="0"/>
              <a:t>T</a:t>
            </a:r>
            <a:r>
              <a:rPr lang="zh-CN" altLang="en-US" smtClean="0"/>
              <a:t>开始</a:t>
            </a:r>
          </a:p>
          <a:p>
            <a:pPr lvl="1"/>
            <a:r>
              <a:rPr lang="zh-CN" altLang="en-US" smtClean="0"/>
              <a:t>不断加入耗费最小的边</a:t>
            </a:r>
            <a:r>
              <a:rPr lang="en-US" altLang="zh-CN" smtClean="0"/>
              <a:t>(u, v)</a:t>
            </a:r>
            <a:r>
              <a:rPr lang="zh-CN" altLang="en-US" smtClean="0"/>
              <a:t>，使</a:t>
            </a:r>
            <a:r>
              <a:rPr lang="en-US" altLang="zh-CN" smtClean="0"/>
              <a:t>T</a:t>
            </a:r>
            <a:r>
              <a:rPr lang="en-US" altLang="zh-CN" smtClean="0">
                <a:latin typeface="宋体" panose="02010600030101010101" pitchFamily="2" charset="-122"/>
              </a:rPr>
              <a:t>∪</a:t>
            </a:r>
            <a:r>
              <a:rPr lang="en-US" altLang="zh-CN" smtClean="0"/>
              <a:t>{(u, v)}</a:t>
            </a:r>
            <a:r>
              <a:rPr lang="zh-CN" altLang="en-US" smtClean="0"/>
              <a:t>仍为树</a:t>
            </a:r>
            <a:r>
              <a:rPr lang="en-US" altLang="zh-CN" smtClean="0"/>
              <a:t>——u</a:t>
            </a:r>
            <a:r>
              <a:rPr lang="zh-CN" altLang="en-US" smtClean="0"/>
              <a:t>、</a:t>
            </a:r>
            <a:r>
              <a:rPr lang="en-US" altLang="zh-CN" smtClean="0"/>
              <a:t>v</a:t>
            </a:r>
            <a:r>
              <a:rPr lang="zh-CN" altLang="en-US" smtClean="0"/>
              <a:t>中必然有一个已经在</a:t>
            </a:r>
            <a:r>
              <a:rPr lang="en-US" altLang="zh-CN" smtClean="0"/>
              <a:t>T</a:t>
            </a:r>
            <a:r>
              <a:rPr lang="zh-CN" altLang="en-US" smtClean="0"/>
              <a:t>中，另一个不在</a:t>
            </a:r>
            <a:r>
              <a:rPr lang="en-US" altLang="zh-CN" smtClean="0"/>
              <a:t>T</a:t>
            </a:r>
            <a:r>
              <a:rPr lang="zh-CN" altLang="en-US" smtClean="0"/>
              <a:t>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1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Prim</a:t>
            </a:r>
            <a:r>
              <a:rPr lang="zh-CN" altLang="en-US" smtClean="0"/>
              <a:t>算法伪代码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//</a:t>
            </a:r>
            <a:r>
              <a:rPr lang="zh-CN" altLang="en-US" sz="2000" smtClean="0"/>
              <a:t>假设网络中至少具有一个顶点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为所选择的边的集合，初始化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=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endParaRPr lang="en-US" altLang="zh-CN" sz="200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设</a:t>
            </a:r>
            <a:r>
              <a:rPr lang="en-US" altLang="zh-CN" sz="2000" i="1" smtClean="0"/>
              <a:t>TV</a:t>
            </a:r>
            <a:r>
              <a:rPr lang="zh-CN" altLang="en-US" sz="2000" smtClean="0"/>
              <a:t>为已在树中的顶点的集合，置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={1}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令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为网络中边的集合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while 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&lt;&gt;</a:t>
            </a:r>
            <a:r>
              <a:rPr lang="en-US" altLang="zh-CN" sz="2000" smtClean="0">
                <a:latin typeface="宋体" panose="02010600030101010101" pitchFamily="2" charset="-122"/>
              </a:rPr>
              <a:t>Φ</a:t>
            </a:r>
            <a:r>
              <a:rPr lang="en-US" altLang="zh-CN" sz="2000" smtClean="0"/>
              <a:t>) &amp;&amp; 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|&lt;&gt;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	</a:t>
            </a:r>
            <a:r>
              <a:rPr lang="zh-CN" altLang="en-US" sz="2000" smtClean="0"/>
              <a:t>令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  <a:r>
              <a:rPr lang="zh-CN" altLang="en-US" sz="2000" smtClean="0"/>
              <a:t>为最小代价边，其中</a:t>
            </a:r>
            <a:r>
              <a:rPr lang="en-US" altLang="zh-CN" sz="2000" i="1" smtClean="0"/>
              <a:t>u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i="1" smtClean="0"/>
              <a:t>TV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>
                <a:latin typeface="宋体" panose="02010600030101010101" pitchFamily="2" charset="-122"/>
              </a:rPr>
              <a:t>∈</a:t>
            </a:r>
            <a:r>
              <a:rPr lang="en-US" altLang="zh-CN" sz="2000" i="1" smtClean="0"/>
              <a:t>TV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if </a:t>
            </a:r>
            <a:r>
              <a:rPr lang="en-US" altLang="zh-CN" sz="2000" smtClean="0"/>
              <a:t>(</a:t>
            </a:r>
            <a:r>
              <a:rPr lang="zh-CN" altLang="en-US" sz="2000" smtClean="0"/>
              <a:t>没有这种边</a:t>
            </a:r>
            <a:r>
              <a:rPr lang="en-US" altLang="zh-CN" sz="2000" smtClean="0"/>
              <a:t>) </a:t>
            </a:r>
            <a:r>
              <a:rPr lang="en-US" altLang="zh-CN" sz="2000" i="1" smtClean="0"/>
              <a:t>break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	E</a:t>
            </a:r>
            <a:r>
              <a:rPr lang="en-US" altLang="zh-CN" sz="2000" smtClean="0"/>
              <a:t>=</a:t>
            </a:r>
            <a:r>
              <a:rPr lang="en-US" altLang="zh-CN" sz="2000" i="1" smtClean="0"/>
              <a:t>E</a:t>
            </a:r>
            <a:r>
              <a:rPr lang="en-US" altLang="zh-CN" sz="2000" smtClean="0"/>
              <a:t>-{(</a:t>
            </a:r>
            <a:r>
              <a:rPr lang="en-US" altLang="zh-CN" sz="2000" i="1" smtClean="0"/>
              <a:t>u</a:t>
            </a:r>
            <a:r>
              <a:rPr lang="en-US" altLang="zh-CN" sz="2000" smtClean="0"/>
              <a:t>,</a:t>
            </a:r>
            <a:r>
              <a:rPr lang="en-US" altLang="zh-CN" sz="2000" i="1" smtClean="0"/>
              <a:t>v</a:t>
            </a:r>
            <a:r>
              <a:rPr lang="en-US" altLang="zh-CN" sz="2000" smtClean="0"/>
              <a:t>)}//</a:t>
            </a:r>
            <a:r>
              <a:rPr lang="zh-CN" altLang="en-US" sz="2000" smtClean="0"/>
              <a:t>从</a:t>
            </a:r>
            <a:r>
              <a:rPr lang="en-US" altLang="zh-CN" sz="2000" i="1" smtClean="0"/>
              <a:t>E</a:t>
            </a:r>
            <a:r>
              <a:rPr lang="zh-CN" altLang="en-US" sz="2000" smtClean="0"/>
              <a:t>中删除此边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smtClean="0"/>
              <a:t>	在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中加入边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u,v</a:t>
            </a:r>
            <a:r>
              <a:rPr lang="en-US" altLang="zh-CN" sz="2000" smtClean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if </a:t>
            </a:r>
            <a:r>
              <a:rPr lang="en-US" altLang="zh-CN" sz="2000" smtClean="0"/>
              <a:t>(|</a:t>
            </a:r>
            <a:r>
              <a:rPr lang="en-US" altLang="zh-CN" sz="2000" i="1" smtClean="0"/>
              <a:t>T</a:t>
            </a:r>
            <a:r>
              <a:rPr lang="en-US" altLang="zh-CN" sz="2000" smtClean="0"/>
              <a:t>|==</a:t>
            </a:r>
            <a:r>
              <a:rPr lang="en-US" altLang="zh-CN" sz="2000" i="1" smtClean="0"/>
              <a:t>n</a:t>
            </a:r>
            <a:r>
              <a:rPr lang="en-US" altLang="zh-CN" sz="2000" smtClean="0"/>
              <a:t>-1) </a:t>
            </a:r>
            <a:r>
              <a:rPr lang="en-US" altLang="zh-CN" sz="2000" i="1" smtClean="0"/>
              <a:t>T</a:t>
            </a:r>
            <a:r>
              <a:rPr lang="zh-CN" altLang="en-US" sz="2000" smtClean="0"/>
              <a:t>是一棵最小生成树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i="1" smtClean="0"/>
              <a:t>else </a:t>
            </a:r>
            <a:r>
              <a:rPr lang="zh-CN" altLang="en-US" sz="2000" smtClean="0"/>
              <a:t>网络是不连通的，没有最小生成树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pic>
        <p:nvPicPr>
          <p:cNvPr id="102403" name="Picture 4" descr="pri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79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1928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Documents and Settings\Administrator\My Documents\wg\数据结构\lecture\pictures\12\grap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3850"/>
            <a:ext cx="831691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1-8</a:t>
            </a:r>
            <a:endParaRPr lang="zh-CN" altLang="en-US" smtClean="0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ltGray">
          <a:xfrm>
            <a:off x="6934200" y="19510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有向边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ltGray">
          <a:xfrm>
            <a:off x="7467600" y="2332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ltGray">
          <a:xfrm>
            <a:off x="304800" y="271303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1800" b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无向边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ltGray">
          <a:xfrm>
            <a:off x="838200" y="3094038"/>
            <a:ext cx="152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TextBox 7"/>
          <p:cNvSpPr txBox="1">
            <a:spLocks noChangeArrowheads="1"/>
          </p:cNvSpPr>
          <p:nvPr/>
        </p:nvSpPr>
        <p:spPr bwMode="auto">
          <a:xfrm>
            <a:off x="2957513" y="2595563"/>
            <a:ext cx="322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边：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(i,  j)</a:t>
            </a:r>
            <a:endParaRPr lang="zh-CN" altLang="en-US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5" name="TextBox 8"/>
          <p:cNvSpPr txBox="1">
            <a:spLocks noChangeArrowheads="1"/>
          </p:cNvSpPr>
          <p:nvPr/>
        </p:nvSpPr>
        <p:spPr bwMode="auto">
          <a:xfrm>
            <a:off x="446088" y="5749925"/>
            <a:ext cx="448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E={(1,2),(1,3),(1,4),(2,3),(3,4)}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6" name="TextBox 9"/>
          <p:cNvSpPr txBox="1">
            <a:spLocks noChangeArrowheads="1"/>
          </p:cNvSpPr>
          <p:nvPr/>
        </p:nvSpPr>
        <p:spPr bwMode="auto">
          <a:xfrm>
            <a:off x="4392613" y="5749925"/>
            <a:ext cx="448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E={(1,2),(2,3),(3,4),(4,3),(3,5),(5,4)}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7" name="TextBox 10"/>
          <p:cNvSpPr txBox="1">
            <a:spLocks noChangeArrowheads="1"/>
          </p:cNvSpPr>
          <p:nvPr/>
        </p:nvSpPr>
        <p:spPr bwMode="auto">
          <a:xfrm>
            <a:off x="266700" y="1635125"/>
            <a:ext cx="6457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2"/>
              </a:buClr>
              <a:buChar char="•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顶点 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边     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无向边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有向边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关联于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(6)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关联至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(7)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邻接于    </a:t>
            </a:r>
            <a:r>
              <a:rPr lang="en-US" altLang="zh-CN" sz="1800" b="0">
                <a:latin typeface="Arial" panose="020B0604020202020204" pitchFamily="34" charset="0"/>
                <a:ea typeface="宋体" panose="02010600030101010101" pitchFamily="2" charset="-122"/>
              </a:rPr>
              <a:t>(8)</a:t>
            </a:r>
            <a:r>
              <a:rPr lang="zh-CN" altLang="en-US" sz="1800" b="0">
                <a:latin typeface="Arial" panose="020B0604020202020204" pitchFamily="34" charset="0"/>
                <a:ea typeface="宋体" panose="02010600030101010101" pitchFamily="2" charset="-122"/>
              </a:rPr>
              <a:t>邻接至    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73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例（续）</a:t>
            </a:r>
          </a:p>
        </p:txBody>
      </p:sp>
      <p:pic>
        <p:nvPicPr>
          <p:cNvPr id="103427" name="Picture 4" descr="prim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80692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80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6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r>
              <a:rPr lang="en-US" altLang="zh-CN" smtClean="0"/>
              <a:t>9-13</a:t>
            </a:r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(9)</a:t>
            </a:r>
            <a:r>
              <a:rPr lang="zh-CN" altLang="en-US" smtClean="0"/>
              <a:t>无向图：所有边都是无向边的图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(10)</a:t>
            </a:r>
            <a:r>
              <a:rPr lang="zh-CN" altLang="en-US" smtClean="0"/>
              <a:t>有向图：所有边都是有向边的图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(11)</a:t>
            </a:r>
            <a:r>
              <a:rPr lang="zh-CN" altLang="en-US" smtClean="0"/>
              <a:t>完全图：边数达到最大的图  </a:t>
            </a:r>
            <a:r>
              <a:rPr lang="en-US" altLang="zh-CN" smtClean="0"/>
              <a:t>n(n-1)/2</a:t>
            </a:r>
          </a:p>
          <a:p>
            <a:pPr>
              <a:buFontTx/>
              <a:buNone/>
            </a:pPr>
            <a:r>
              <a:rPr lang="en-US" altLang="zh-CN" smtClean="0"/>
              <a:t>(12)</a:t>
            </a:r>
            <a:r>
              <a:rPr lang="zh-CN" altLang="en-US" smtClean="0"/>
              <a:t>稀疏图：有很少边的图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(13)</a:t>
            </a:r>
            <a:r>
              <a:rPr lang="zh-CN" altLang="en-US" smtClean="0"/>
              <a:t>稠密图：有较多边的图</a:t>
            </a:r>
          </a:p>
        </p:txBody>
      </p:sp>
      <p:sp>
        <p:nvSpPr>
          <p:cNvPr id="5" name="矩形 4"/>
          <p:cNvSpPr/>
          <p:nvPr/>
        </p:nvSpPr>
        <p:spPr>
          <a:xfrm>
            <a:off x="3854448" y="4684716"/>
            <a:ext cx="3534942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关于边的基本认识：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1.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两点之间至多有一条边</a:t>
            </a:r>
            <a:endParaRPr lang="en-US" altLang="zh-CN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2.</a:t>
            </a:r>
            <a:r>
              <a:rPr lang="zh-CN" alt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不存在自连边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9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“云层层叠”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2385</Words>
  <Application>Microsoft Office PowerPoint</Application>
  <PresentationFormat>全屏显示(4:3)</PresentationFormat>
  <Paragraphs>488</Paragraphs>
  <Slides>80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Arial Unicode MS</vt:lpstr>
      <vt:lpstr>Microsoft YaHei UI</vt:lpstr>
      <vt:lpstr>PingFang SC</vt:lpstr>
      <vt:lpstr>宋体</vt:lpstr>
      <vt:lpstr>微软雅黑</vt:lpstr>
      <vt:lpstr>Arial</vt:lpstr>
      <vt:lpstr>Calibri</vt:lpstr>
      <vt:lpstr>Calibri Light</vt:lpstr>
      <vt:lpstr>Century Schoolbook</vt:lpstr>
      <vt:lpstr>Symbol</vt:lpstr>
      <vt:lpstr>Wingdings</vt:lpstr>
      <vt:lpstr>“云层层叠”设计模板</vt:lpstr>
      <vt:lpstr>Equation</vt:lpstr>
      <vt:lpstr>第七章  图</vt:lpstr>
      <vt:lpstr>主要内容</vt:lpstr>
      <vt:lpstr>图的定义</vt:lpstr>
      <vt:lpstr>PowerPoint 演示文稿</vt:lpstr>
      <vt:lpstr>PowerPoint 演示文稿</vt:lpstr>
      <vt:lpstr>PowerPoint 演示文稿</vt:lpstr>
      <vt:lpstr>基本概念</vt:lpstr>
      <vt:lpstr>基本概念1-8</vt:lpstr>
      <vt:lpstr>基本概念9-13</vt:lpstr>
      <vt:lpstr>基本概念14</vt:lpstr>
      <vt:lpstr>基本概念15</vt:lpstr>
      <vt:lpstr>基本概念16-18</vt:lpstr>
      <vt:lpstr>基本概念19-22</vt:lpstr>
      <vt:lpstr>基本概念23-24</vt:lpstr>
      <vt:lpstr>PowerPoint 演示文稿</vt:lpstr>
      <vt:lpstr>基本概念25-26</vt:lpstr>
      <vt:lpstr>基本概念27-28</vt:lpstr>
      <vt:lpstr>生成树例</vt:lpstr>
      <vt:lpstr>图的特性</vt:lpstr>
      <vt:lpstr>特性1示例</vt:lpstr>
      <vt:lpstr>特性2</vt:lpstr>
      <vt:lpstr>特性2示例</vt:lpstr>
      <vt:lpstr>抽象数据类型</vt:lpstr>
      <vt:lpstr>有向图抽象数据类型</vt:lpstr>
      <vt:lpstr>小结</vt:lpstr>
      <vt:lpstr>小结（续）</vt:lpstr>
      <vt:lpstr>特别说明</vt:lpstr>
      <vt:lpstr>主要内容</vt:lpstr>
      <vt:lpstr>三种存储方式</vt:lpstr>
      <vt:lpstr>存储方式1：邻接矩阵</vt:lpstr>
      <vt:lpstr>邻接矩阵例</vt:lpstr>
      <vt:lpstr>邻接矩阵例（续）</vt:lpstr>
      <vt:lpstr>邻接矩阵例（续）</vt:lpstr>
      <vt:lpstr>邻接矩阵特性</vt:lpstr>
      <vt:lpstr>邻接矩阵特性</vt:lpstr>
      <vt:lpstr>使用数组实现邻接矩阵</vt:lpstr>
      <vt:lpstr>数组实现示例</vt:lpstr>
      <vt:lpstr>数组实现示例（续）</vt:lpstr>
      <vt:lpstr>数组实现示例（续）</vt:lpstr>
      <vt:lpstr>可能的优化</vt:lpstr>
      <vt:lpstr>时间复杂性</vt:lpstr>
      <vt:lpstr>存储方式2：邻接压缩表</vt:lpstr>
      <vt:lpstr>邻接压缩表示例</vt:lpstr>
      <vt:lpstr>邻接压缩表示例（续）</vt:lpstr>
      <vt:lpstr>邻接压缩表示例</vt:lpstr>
      <vt:lpstr>优化</vt:lpstr>
      <vt:lpstr>时间复杂性</vt:lpstr>
      <vt:lpstr>存储方式3：邻接链表</vt:lpstr>
      <vt:lpstr>邻接链表示例</vt:lpstr>
      <vt:lpstr>邻接链表示例（续）</vt:lpstr>
      <vt:lpstr>邻接链表示例（续）</vt:lpstr>
      <vt:lpstr>复杂性分析</vt:lpstr>
      <vt:lpstr>存储方式4：十字链表</vt:lpstr>
      <vt:lpstr>网络的描述</vt:lpstr>
      <vt:lpstr>耗费邻接矩阵例</vt:lpstr>
      <vt:lpstr>耗费邻接矩阵例（续）</vt:lpstr>
      <vt:lpstr>耗费邻接矩阵例（续）</vt:lpstr>
      <vt:lpstr>邻接链表实现</vt:lpstr>
      <vt:lpstr>小结</vt:lpstr>
      <vt:lpstr>主要内容</vt:lpstr>
      <vt:lpstr>图的遍历</vt:lpstr>
      <vt:lpstr>宽度优先搜索示例</vt:lpstr>
      <vt:lpstr>宽度优先搜索算法伪代码</vt:lpstr>
      <vt:lpstr>定理12-1</vt:lpstr>
      <vt:lpstr>复杂性分析</vt:lpstr>
      <vt:lpstr>深度优先搜索</vt:lpstr>
      <vt:lpstr>深度优先搜索例</vt:lpstr>
      <vt:lpstr>生成树</vt:lpstr>
      <vt:lpstr>宽度优先搜索构造生成树</vt:lpstr>
      <vt:lpstr>深度优先搜索构造生成树</vt:lpstr>
      <vt:lpstr>主要内容</vt:lpstr>
      <vt:lpstr>最小耗费生成树</vt:lpstr>
      <vt:lpstr>例</vt:lpstr>
      <vt:lpstr>例（续）</vt:lpstr>
      <vt:lpstr>例（续）</vt:lpstr>
      <vt:lpstr>伪代码</vt:lpstr>
      <vt:lpstr>Prim算法</vt:lpstr>
      <vt:lpstr>Prim算法伪代码</vt:lpstr>
      <vt:lpstr>例</vt:lpstr>
      <vt:lpstr>例（续）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maggie</dc:creator>
  <cp:lastModifiedBy>maggie</cp:lastModifiedBy>
  <cp:revision>145</cp:revision>
  <cp:lastPrinted>2017-11-12T09:06:01Z</cp:lastPrinted>
  <dcterms:created xsi:type="dcterms:W3CDTF">2017-09-04T08:16:00Z</dcterms:created>
  <dcterms:modified xsi:type="dcterms:W3CDTF">2017-12-07T05:41:11Z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2052-10.1.0.6749</vt:lpwstr>
  </property>
</Properties>
</file>