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60"/>
  </p:notesMasterIdLst>
  <p:handoutMasterIdLst>
    <p:handoutMasterId r:id="rId61"/>
  </p:handoutMasterIdLst>
  <p:sldIdLst>
    <p:sldId id="555" r:id="rId2"/>
    <p:sldId id="906" r:id="rId3"/>
    <p:sldId id="907" r:id="rId4"/>
    <p:sldId id="908" r:id="rId5"/>
    <p:sldId id="909" r:id="rId6"/>
    <p:sldId id="910" r:id="rId7"/>
    <p:sldId id="911" r:id="rId8"/>
    <p:sldId id="912" r:id="rId9"/>
    <p:sldId id="913" r:id="rId10"/>
    <p:sldId id="914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923" r:id="rId20"/>
    <p:sldId id="924" r:id="rId21"/>
    <p:sldId id="925" r:id="rId22"/>
    <p:sldId id="926" r:id="rId23"/>
    <p:sldId id="927" r:id="rId24"/>
    <p:sldId id="928" r:id="rId25"/>
    <p:sldId id="929" r:id="rId26"/>
    <p:sldId id="930" r:id="rId27"/>
    <p:sldId id="931" r:id="rId28"/>
    <p:sldId id="932" r:id="rId29"/>
    <p:sldId id="933" r:id="rId30"/>
    <p:sldId id="934" r:id="rId31"/>
    <p:sldId id="935" r:id="rId32"/>
    <p:sldId id="936" r:id="rId33"/>
    <p:sldId id="937" r:id="rId34"/>
    <p:sldId id="938" r:id="rId35"/>
    <p:sldId id="939" r:id="rId36"/>
    <p:sldId id="940" r:id="rId37"/>
    <p:sldId id="941" r:id="rId38"/>
    <p:sldId id="942" r:id="rId39"/>
    <p:sldId id="943" r:id="rId40"/>
    <p:sldId id="944" r:id="rId41"/>
    <p:sldId id="945" r:id="rId42"/>
    <p:sldId id="946" r:id="rId43"/>
    <p:sldId id="947" r:id="rId44"/>
    <p:sldId id="948" r:id="rId45"/>
    <p:sldId id="949" r:id="rId46"/>
    <p:sldId id="950" r:id="rId47"/>
    <p:sldId id="951" r:id="rId48"/>
    <p:sldId id="952" r:id="rId49"/>
    <p:sldId id="953" r:id="rId50"/>
    <p:sldId id="954" r:id="rId51"/>
    <p:sldId id="955" r:id="rId52"/>
    <p:sldId id="956" r:id="rId53"/>
    <p:sldId id="957" r:id="rId54"/>
    <p:sldId id="958" r:id="rId55"/>
    <p:sldId id="959" r:id="rId56"/>
    <p:sldId id="960" r:id="rId57"/>
    <p:sldId id="961" r:id="rId58"/>
    <p:sldId id="962" r:id="rId59"/>
  </p:sldIdLst>
  <p:sldSz cx="9144000" cy="6858000" type="screen4x3"/>
  <p:notesSz cx="6735763" cy="9869488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r">
              <a:defRPr sz="12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2017/11/12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5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78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r">
              <a:defRPr sz="12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78" tIns="47439" rIns="94878" bIns="47439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2"/>
          </a:xfrm>
          <a:prstGeom prst="rect">
            <a:avLst/>
          </a:prstGeom>
        </p:spPr>
        <p:txBody>
          <a:bodyPr vert="horz" lIns="94878" tIns="47439" rIns="94878" bIns="47439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5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642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83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C259A4-CFEF-48D5-9FDD-04C145439927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33D4A2-EEC4-4C24-A8A1-AAF207E2BCED}" type="datetime1">
              <a:rPr lang="zh-CN" altLang="en-US" smtClean="0"/>
              <a:t>2017/11/12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AD4-6501-449D-9A14-353D0DF1340B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36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3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1717-A364-4C81-B868-CF2B9C98BA9F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B96940-8054-4B36-8567-F1B719F25CF3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4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70139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5DE19-B384-4BE5-B175-CAD9309E6AAC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8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B16804-8F0B-4692-B43E-26A68491FC43}" type="datetime1">
              <a:rPr lang="zh-CN" altLang="en-US" smtClean="0"/>
              <a:t>2017/11/12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3A0FE9-0F76-4384-AE21-A564C7CE59F2}" type="datetime1">
              <a:rPr lang="zh-CN" altLang="en-US" smtClean="0"/>
              <a:t>2017/11/12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35C7E-0B42-489F-8353-2B81BEBB208A}" type="datetime1">
              <a:rPr lang="zh-CN" altLang="en-US" smtClean="0"/>
              <a:t>2017/11/12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7D8C47F-FA6C-4850-86F8-3913289E0AFA}" type="datetime1">
              <a:rPr lang="zh-CN" altLang="en-US" smtClean="0"/>
              <a:t>2017/11/12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7671-C8C0-4FDD-B341-955169FD7FD3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6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A640-2332-4F1C-85F6-839C94E36236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52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7000"/>
                    </a14:imgEffect>
                    <a14:imgEffect>
                      <a14:brightnessContrast bright="8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4" y="0"/>
            <a:ext cx="9147764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F14E-62E3-43C0-B8F3-EE25D2A75D69}" type="datetime1">
              <a:rPr lang="zh-CN" altLang="en-US" noProof="0" smtClean="0"/>
              <a:t>2017/11/12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4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5400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图（</a:t>
            </a:r>
            <a:r>
              <a:rPr lang="en-US" altLang="zh-CN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5400" spc="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9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7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513" y="1635125"/>
            <a:ext cx="3616325" cy="3587750"/>
          </a:xfrm>
          <a:noFill/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622425"/>
            <a:ext cx="38909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313" y="1625600"/>
            <a:ext cx="3922712" cy="3597275"/>
          </a:xfrm>
          <a:noFill/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5125"/>
            <a:ext cx="42608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0025"/>
            <a:ext cx="30114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493963"/>
            <a:ext cx="7920037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椭圆 6"/>
          <p:cNvSpPr>
            <a:spLocks noChangeArrowheads="1"/>
          </p:cNvSpPr>
          <p:nvPr/>
        </p:nvSpPr>
        <p:spPr bwMode="auto">
          <a:xfrm>
            <a:off x="2016125" y="188913"/>
            <a:ext cx="539750" cy="7191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" name="椭圆 7"/>
          <p:cNvSpPr/>
          <p:nvPr/>
        </p:nvSpPr>
        <p:spPr bwMode="auto">
          <a:xfrm>
            <a:off x="2627313" y="944563"/>
            <a:ext cx="539750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168650" y="188913"/>
            <a:ext cx="539750" cy="719137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476375" y="944563"/>
            <a:ext cx="539750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743325" y="944563"/>
            <a:ext cx="541338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168650" y="1736725"/>
            <a:ext cx="539750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1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算法伪代码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初始化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][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）</a:t>
            </a:r>
            <a:br>
              <a:rPr lang="zh-CN" altLang="en-US" sz="2400" smtClean="0"/>
            </a:br>
            <a:r>
              <a:rPr lang="zh-CN" altLang="en-US" sz="2400" smtClean="0"/>
              <a:t>对于邻接于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的所有顶点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，置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，对于其余的顶点置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]=0</a:t>
            </a:r>
            <a:br>
              <a:rPr lang="en-US" altLang="zh-CN" sz="2400" smtClean="0"/>
            </a:br>
            <a:r>
              <a:rPr lang="zh-CN" altLang="en-US" sz="2400" smtClean="0"/>
              <a:t>对于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</a:t>
            </a:r>
            <a:r>
              <a:rPr lang="en-US" altLang="zh-CN" sz="24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≠</a:t>
            </a:r>
            <a:r>
              <a:rPr lang="en-US" altLang="zh-CN" sz="2400" smtClean="0"/>
              <a:t>0</a:t>
            </a:r>
            <a:r>
              <a:rPr lang="zh-CN" altLang="en-US" sz="2400" smtClean="0"/>
              <a:t>的所有顶点建立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表</a:t>
            </a:r>
          </a:p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若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为空，终止，否则转至</a:t>
            </a:r>
            <a:r>
              <a:rPr lang="en-US" altLang="zh-CN" sz="2400" smtClean="0"/>
              <a:t>3)</a:t>
            </a:r>
          </a:p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从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中删除</a:t>
            </a:r>
            <a:r>
              <a:rPr lang="en-US" altLang="zh-CN" sz="2400" i="1" smtClean="0"/>
              <a:t>d</a:t>
            </a:r>
            <a:r>
              <a:rPr lang="zh-CN" altLang="en-US" sz="2400" smtClean="0"/>
              <a:t>值最小的顶点</a:t>
            </a:r>
          </a:p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对于与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邻接的所有还未到达的顶点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，更新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</a:t>
            </a:r>
            <a:r>
              <a:rPr lang="zh-CN" altLang="en-US" sz="2400" smtClean="0"/>
              <a:t>值为</a:t>
            </a:r>
            <a:r>
              <a:rPr lang="en-US" altLang="zh-CN" sz="2400" i="1" smtClean="0"/>
              <a:t>min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], 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]+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]}</a:t>
            </a:r>
            <a:br>
              <a:rPr lang="en-US" altLang="zh-CN" sz="2400" smtClean="0"/>
            </a:br>
            <a:r>
              <a:rPr lang="zh-CN" altLang="en-US" sz="2400" smtClean="0"/>
              <a:t>若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</a:t>
            </a:r>
            <a:r>
              <a:rPr lang="zh-CN" altLang="en-US" sz="2400" smtClean="0"/>
              <a:t>发生了变化且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还未在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中，则置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]=i</a:t>
            </a:r>
            <a:r>
              <a:rPr lang="zh-CN" altLang="en-US" sz="2400" smtClean="0"/>
              <a:t>，并将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加入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，转至</a:t>
            </a:r>
            <a:r>
              <a:rPr lang="en-US" altLang="zh-CN" sz="2400" smtClean="0"/>
              <a:t>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9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AdjacencyWDigraph&lt;T&gt;::ShortestPaths(int s,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  T d[], int p[])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Shortest paths from vertex s, return shortest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 distances in d and predecessor info in p.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(s &lt; 1 || s &gt; n) throw OutOfBounds();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Chain&lt;int&gt; L;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list of reachable vertices for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     // which paths have yet to be found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ChainIterator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&lt;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int&gt; I;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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initialize d, p, and L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1; i &lt;= n; i++){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d[i] = a[s][i];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if (d[i] == NoEdge) p[i] = 0;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else {p[i] = s;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L.Insert(0,i);}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</a:p>
          <a:p>
            <a:pPr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49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update d and p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while (!L.IsEmpty())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more paths exist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// find vertex *v in L with least d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*v = I.Initialize(L);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int *w = I.Next();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while (w)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if (d[*w] &lt; d[*v]) v = w;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w = I.Next();}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7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i = *v;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L.Delete(*v);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for (int j = 1; j &lt;= n; j++)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if (a[i][j] != NoEdge &amp;&amp; (!p[j] ||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	             d[j] &gt; d[i] + a[i][j]))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d[j] = d[i] + a[i][j];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(!p[j]) L.Insert(0,j);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p[j] = i;}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0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flo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721201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每一对点的最短路径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2514600"/>
          </a:xfrm>
        </p:spPr>
        <p:txBody>
          <a:bodyPr/>
          <a:lstStyle/>
          <a:p>
            <a:r>
              <a:rPr lang="zh-CN" altLang="en-US" smtClean="0"/>
              <a:t>所有点对间的最短路径，</a:t>
            </a:r>
            <a:r>
              <a:rPr lang="en-US" altLang="zh-CN" smtClean="0">
                <a:solidFill>
                  <a:schemeClr val="hlink"/>
                </a:solidFill>
              </a:rPr>
              <a:t>all-pairs shortest-paths problem</a:t>
            </a:r>
            <a:r>
              <a:rPr lang="zh-CN" altLang="en-US" smtClean="0"/>
              <a:t>，</a:t>
            </a:r>
            <a:r>
              <a:rPr lang="en-US" altLang="zh-CN" smtClean="0"/>
              <a:t>n(n-1)</a:t>
            </a:r>
            <a:r>
              <a:rPr lang="zh-CN" altLang="en-US" smtClean="0"/>
              <a:t>条</a:t>
            </a:r>
          </a:p>
          <a:p>
            <a:r>
              <a:rPr lang="zh-CN" altLang="en-US" smtClean="0"/>
              <a:t>简单算法：每个顶点执行单源最短路径算法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45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 smtClean="0"/>
              <a:t>顶点编号为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n</a:t>
            </a:r>
          </a:p>
          <a:p>
            <a:r>
              <a:rPr lang="en-US" altLang="zh-CN" smtClean="0"/>
              <a:t>c(i,j,k)</a:t>
            </a:r>
            <a:r>
              <a:rPr lang="zh-CN" altLang="en-US" smtClean="0"/>
              <a:t>：</a:t>
            </a:r>
            <a:r>
              <a:rPr lang="en-US" altLang="zh-CN" smtClean="0"/>
              <a:t>i</a:t>
            </a:r>
            <a:r>
              <a:rPr lang="en-US" altLang="zh-CN" smtClean="0">
                <a:sym typeface="Wingdings" panose="05000000000000000000" pitchFamily="2" charset="2"/>
              </a:rPr>
              <a:t>j</a:t>
            </a:r>
            <a:r>
              <a:rPr lang="zh-CN" altLang="en-US" smtClean="0">
                <a:sym typeface="Wingdings" panose="05000000000000000000" pitchFamily="2" charset="2"/>
              </a:rPr>
              <a:t>的“最短路径”长度</a:t>
            </a:r>
            <a:r>
              <a:rPr lang="en-US" altLang="zh-CN" smtClean="0">
                <a:sym typeface="Wingdings" panose="05000000000000000000" pitchFamily="2" charset="2"/>
              </a:rPr>
              <a:t>——</a:t>
            </a:r>
            <a:r>
              <a:rPr lang="zh-CN" altLang="en-US" smtClean="0">
                <a:sym typeface="Wingdings" panose="05000000000000000000" pitchFamily="2" charset="2"/>
              </a:rPr>
              <a:t>加了限制条件，路径中顶点的最大编号为</a:t>
            </a:r>
            <a:r>
              <a:rPr lang="en-US" altLang="zh-CN" smtClean="0">
                <a:sym typeface="Wingdings" panose="05000000000000000000" pitchFamily="2" charset="2"/>
              </a:rPr>
              <a:t>k</a:t>
            </a:r>
          </a:p>
          <a:p>
            <a:pPr lvl="1"/>
            <a:r>
              <a:rPr lang="zh-CN" altLang="en-US" smtClean="0"/>
              <a:t>存在边</a:t>
            </a:r>
            <a:r>
              <a:rPr lang="en-US" altLang="zh-CN" smtClean="0"/>
              <a:t>&lt;i, j&gt;</a:t>
            </a:r>
            <a:r>
              <a:rPr lang="en-US" altLang="zh-CN" smtClean="0">
                <a:sym typeface="Wingdings" panose="05000000000000000000" pitchFamily="2" charset="2"/>
              </a:rPr>
              <a:t>c(i, j, 0)=&lt;i, j&gt;</a:t>
            </a:r>
            <a:r>
              <a:rPr lang="zh-CN" altLang="en-US" smtClean="0">
                <a:sym typeface="Wingdings" panose="05000000000000000000" pitchFamily="2" charset="2"/>
              </a:rPr>
              <a:t>的长度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不存在边</a:t>
            </a:r>
            <a:r>
              <a:rPr lang="en-US" altLang="zh-CN" smtClean="0">
                <a:sym typeface="Wingdings" panose="05000000000000000000" pitchFamily="2" charset="2"/>
              </a:rPr>
              <a:t>&lt;i, j&gt;c(i, j, 0)=+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∞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c(i, i, 0)=0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c(i, j, n)——</a:t>
            </a:r>
            <a:r>
              <a:rPr lang="zh-CN" altLang="en-US" smtClean="0">
                <a:sym typeface="Wingdings" panose="05000000000000000000" pitchFamily="2" charset="2"/>
              </a:rPr>
              <a:t>最短路径长度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4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最短路径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拓扑排序</a:t>
            </a:r>
            <a:endParaRPr lang="en-US" altLang="zh-CN" smtClean="0"/>
          </a:p>
          <a:p>
            <a:r>
              <a:rPr lang="zh-CN" altLang="en-US" smtClean="0"/>
              <a:t>关键路径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3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例</a:t>
            </a:r>
            <a:r>
              <a:rPr lang="en-US" altLang="zh-CN" smtClean="0">
                <a:sym typeface="Wingdings" panose="05000000000000000000" pitchFamily="2" charset="2"/>
              </a:rPr>
              <a:t>15.6</a:t>
            </a:r>
            <a:r>
              <a:rPr lang="zh-CN" altLang="en-US" smtClean="0">
                <a:sym typeface="Wingdings" panose="05000000000000000000" pitchFamily="2" charset="2"/>
              </a:rPr>
              <a:t>：考虑上图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k=0, 1, 2, 3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 +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∞</a:t>
            </a:r>
            <a:r>
              <a:rPr lang="en-US" altLang="zh-CN" smtClean="0">
                <a:sym typeface="Wingdings" panose="05000000000000000000" pitchFamily="2" charset="2"/>
              </a:rPr>
              <a:t> 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  <a:r>
              <a:rPr lang="en-US" altLang="zh-CN" smtClean="0">
                <a:sym typeface="Wingdings" panose="05000000000000000000" pitchFamily="2" charset="2"/>
              </a:rPr>
              <a:t>c(1, 3, 4)=28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k=5, 6, 7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k)=10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k=8, 9, 10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k)=9——</a:t>
            </a:r>
            <a:r>
              <a:rPr lang="zh-CN" altLang="en-US" smtClean="0">
                <a:sym typeface="Wingdings" panose="05000000000000000000" pitchFamily="2" charset="2"/>
              </a:rPr>
              <a:t>最短路径</a:t>
            </a:r>
          </a:p>
        </p:txBody>
      </p:sp>
      <p:pic>
        <p:nvPicPr>
          <p:cNvPr id="40964" name="Picture 4" descr="flo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3200400"/>
            <a:ext cx="57689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如何计算</a:t>
            </a:r>
            <a:r>
              <a:rPr lang="en-US" altLang="zh-CN" smtClean="0"/>
              <a:t>c(i, j, k)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顶点最大编号不超过</a:t>
            </a:r>
            <a:r>
              <a:rPr lang="en-US" altLang="zh-CN" smtClean="0"/>
              <a:t>k</a:t>
            </a:r>
            <a:r>
              <a:rPr lang="zh-CN" altLang="en-US" smtClean="0"/>
              <a:t>，两种情况</a:t>
            </a:r>
          </a:p>
          <a:p>
            <a:pPr lvl="1"/>
            <a:r>
              <a:rPr lang="zh-CN" altLang="en-US" smtClean="0"/>
              <a:t>路径不包含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j, k-1)</a:t>
            </a:r>
          </a:p>
          <a:p>
            <a:pPr lvl="1"/>
            <a:r>
              <a:rPr lang="zh-CN" altLang="en-US" smtClean="0"/>
              <a:t>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k, k-1) + c(k, j, k-1)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c(i,j,k)=min{c(i,j,k-1), </a:t>
            </a:r>
            <a:r>
              <a:rPr lang="en-US" altLang="zh-CN" smtClean="0"/>
              <a:t>c(i,k,k-1)+c(k,j,k-1)}</a:t>
            </a:r>
          </a:p>
          <a:p>
            <a:r>
              <a:rPr lang="zh-CN" altLang="en-US" smtClean="0"/>
              <a:t>递归算法，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(n2</a:t>
            </a:r>
            <a:r>
              <a:rPr lang="en-US" altLang="zh-CN" baseline="30000" smtClean="0"/>
              <a:t>n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迭代计算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3</a:t>
            </a:r>
            <a:r>
              <a:rPr lang="en-US" altLang="zh-CN" smtClean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249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迭代计算伪代码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寻找最短路径的长度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初始化</a:t>
            </a:r>
            <a:r>
              <a:rPr lang="en-US" altLang="zh-CN" sz="2000" smtClean="0"/>
              <a:t>c</a:t>
            </a:r>
            <a:r>
              <a:rPr lang="zh-CN" altLang="en-US" sz="2000" smtClean="0"/>
              <a:t>（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for  (int i=1</a:t>
            </a:r>
            <a:r>
              <a:rPr lang="zh-CN" altLang="en-US" sz="2000" smtClean="0"/>
              <a:t>； </a:t>
            </a:r>
            <a:r>
              <a:rPr lang="en-US" altLang="zh-CN" sz="2000" smtClean="0"/>
              <a:t>i &lt; = n ; i 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for (int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=1;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&lt;=n;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   c( 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0) = a (i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); // a </a:t>
            </a:r>
            <a:r>
              <a:rPr lang="zh-CN" altLang="en-US" sz="2000" smtClean="0"/>
              <a:t>是长度邻接矩阵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计算</a:t>
            </a:r>
            <a:r>
              <a:rPr lang="en-US" altLang="zh-CN" sz="2000" smtClean="0"/>
              <a:t>c ( 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) ( 0 &lt; k &lt; = n 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for(int k=1;k&lt;=n;k++)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for (int i=1;i&lt;=n;i++)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   for (int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 1 ;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&lt; = n ;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+ + 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if (c(i,k,k-1)+c(k,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 &lt; c 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   c(i,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k) = c(i, k, k - 1) + c(k,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 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else c(i,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k) = c 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2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</a:t>
            </a:r>
          </a:p>
        </p:txBody>
      </p:sp>
      <p:graphicFrame>
        <p:nvGraphicFramePr>
          <p:cNvPr id="1772613" name="Group 69"/>
          <p:cNvGraphicFramePr>
            <a:graphicFrameLocks noGrp="1"/>
          </p:cNvGraphicFramePr>
          <p:nvPr/>
        </p:nvGraphicFramePr>
        <p:xfrm>
          <a:off x="4495800" y="19510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5" name="Text Box 65"/>
          <p:cNvSpPr txBox="1">
            <a:spLocks noChangeArrowheads="1"/>
          </p:cNvSpPr>
          <p:nvPr/>
        </p:nvSpPr>
        <p:spPr bwMode="ltGray">
          <a:xfrm>
            <a:off x="4495800" y="1447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</a:p>
        </p:txBody>
      </p:sp>
      <p:pic>
        <p:nvPicPr>
          <p:cNvPr id="44076" name="Picture 66" descr="flo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7687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7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3571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9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</a:p>
        </p:txBody>
      </p:sp>
      <p:sp>
        <p:nvSpPr>
          <p:cNvPr id="45100" name="Text Box 45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c(i,j,1)=min(c(i,j,0), c(i,1,0)+c(1,j,0))</a:t>
            </a:r>
          </a:p>
        </p:txBody>
      </p:sp>
      <p:graphicFrame>
        <p:nvGraphicFramePr>
          <p:cNvPr id="1773614" name="Group 46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41" name="Text Box 86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66700" y="2889250"/>
            <a:ext cx="3767138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6352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419100" y="2165350"/>
            <a:ext cx="3767138" cy="2519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80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4595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3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c(i,j,2)=min(c(i,j,1), c(i,2,1)+c(2,j,1))</a:t>
            </a:r>
          </a:p>
        </p:txBody>
      </p:sp>
      <p:graphicFrame>
        <p:nvGraphicFramePr>
          <p:cNvPr id="1774678" name="Group 86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65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6700" y="324961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rot="16200000">
            <a:off x="98107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419100" y="2024063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2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5619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7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c(i,j,3)=min(c(i,j,2), c(i,3,2)+c(3,j,2))</a:t>
            </a:r>
          </a:p>
        </p:txBody>
      </p:sp>
      <p:graphicFrame>
        <p:nvGraphicFramePr>
          <p:cNvPr id="1775703" name="Group 87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89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3786188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1697037" y="3252788"/>
            <a:ext cx="25193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9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6643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1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c(i,j,4)=min(c(i,j,3), c(i,4,3)+c(4,j,3))</a:t>
            </a:r>
          </a:p>
        </p:txBody>
      </p:sp>
      <p:graphicFrame>
        <p:nvGraphicFramePr>
          <p:cNvPr id="1776685" name="Group 45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13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C4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414496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235200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0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AdjacencyWDigraph&lt;T&gt;::AllPairs(T **c, int **kay)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All pairs shortest paths.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 Compute c[i][j] and kay[i][j] for all i and j.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initialize c[i][j] = c(i,j,0)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1; i &lt;= n;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for (int j = 1; j &lt;= n; j++)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c[i][j] = a[i][j];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kay[i][j] = 0;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 = 1; i &lt;= n;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c[i][i] = 0;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9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compute c[i][j] = c(i,j,k)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k = 1; k &lt;= n; k++)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for (int i = 1; i &lt;= n;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for (int j = 1; j &lt;= n; j++)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T t1 = c[i][k];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T t2 = c[k][j];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T t3 = c[i][j];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if (t1 != NoEdge &amp;&amp; t2 != NoEdge &amp;&amp;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(t3 == NoEdge || t1 + t2 &lt; t3))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c[i][j] = t1 + t2;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kay[i][j] = k;}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最短路径问题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无权图的最短路径问题</a:t>
            </a:r>
            <a:endParaRPr lang="en-US" altLang="zh-CN" smtClean="0"/>
          </a:p>
          <a:p>
            <a:pPr lvl="1"/>
            <a:r>
              <a:rPr lang="zh-CN" altLang="en-US" smtClean="0"/>
              <a:t>比较简单，即两点之间边数最少的路径</a:t>
            </a:r>
            <a:endParaRPr lang="en-US" altLang="zh-CN" smtClean="0"/>
          </a:p>
          <a:p>
            <a:r>
              <a:rPr lang="zh-CN" altLang="en-US" smtClean="0">
                <a:solidFill>
                  <a:srgbClr val="0000CC"/>
                </a:solidFill>
              </a:rPr>
              <a:t>有向带权图</a:t>
            </a:r>
            <a:r>
              <a:rPr lang="zh-CN" altLang="en-US" smtClean="0"/>
              <a:t>的最短路径问题</a:t>
            </a:r>
            <a:endParaRPr lang="en-US" altLang="zh-CN" smtClean="0"/>
          </a:p>
          <a:p>
            <a:pPr lvl="1"/>
            <a:r>
              <a:rPr lang="zh-CN" altLang="en-US" smtClean="0"/>
              <a:t>可理解为两地间交通费用最少问题</a:t>
            </a:r>
            <a:endParaRPr lang="en-US" altLang="zh-CN" smtClean="0"/>
          </a:p>
          <a:p>
            <a:pPr lvl="1"/>
            <a:r>
              <a:rPr lang="zh-CN" altLang="en-US" smtClean="0"/>
              <a:t>分为单源最短路径、每对点最短路径两类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4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void outputPath(int **kay, int i, int j)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Actual code to output i to j path.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if (i == j) return;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if (kay[i][j] == 0) cout &lt;&lt; j &lt;&lt; ' ';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else {outputPath(kay, i, kay[i][j]);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   outputPath(kay, kay[i][j], j);}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3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OutputPath(T **c, int **kay, T NoEdge,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 int i, int j)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Output shortest path from i to j.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(c[i][j] == NoEdge)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cout &lt;&lt; "There is no path from " &lt;&lt; i &lt;&lt; " to "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&lt;&lt; j &lt;&lt; endl;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return;}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cout &lt;&lt; "The path is" &lt;&lt; endl;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cout &lt;&lt; i &lt;&lt; ' ';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outputPath(kay,i,j);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cout &lt;&lt; endl;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11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拓扑排序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关键路径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工程和有向无环图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2514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有向无环图是描述复杂工程的有效工具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工程可以分解为多个活动（</a:t>
            </a:r>
            <a:r>
              <a:rPr lang="en-US" altLang="zh-CN" smtClean="0"/>
              <a:t>Activity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活动之间具有前后约束关系</a:t>
            </a:r>
            <a:endParaRPr lang="en-US" altLang="zh-CN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工程问题转化为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工程能否顺利进行？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完成工程的最短时间是多少？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8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偏序：集合中仅有部分成员之间可比较</a:t>
            </a:r>
            <a:endParaRPr lang="en-US" altLang="zh-CN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全序：集合中全体成员之间均可比较</a:t>
            </a:r>
            <a:endParaRPr lang="en-US" altLang="zh-CN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拓扑排序</a:t>
            </a:r>
            <a:r>
              <a:rPr lang="zh-CN" altLang="en-US" smtClean="0">
                <a:sym typeface="Wingdings" panose="05000000000000000000" pitchFamily="2" charset="2"/>
              </a:rPr>
              <a:t>（</a:t>
            </a:r>
            <a:r>
              <a:rPr lang="en-US" altLang="zh-CN" smtClean="0">
                <a:sym typeface="Wingdings" panose="05000000000000000000" pitchFamily="2" charset="2"/>
              </a:rPr>
              <a:t>Topological Sort</a:t>
            </a:r>
            <a:r>
              <a:rPr lang="zh-CN" altLang="en-US" smtClean="0">
                <a:sym typeface="Wingdings" panose="05000000000000000000" pitchFamily="2" charset="2"/>
              </a:rPr>
              <a:t>）：由某个集合上的一个偏序得到该集合上的一个全序</a:t>
            </a:r>
          </a:p>
        </p:txBody>
      </p:sp>
      <p:grpSp>
        <p:nvGrpSpPr>
          <p:cNvPr id="55300" name="组合 51"/>
          <p:cNvGrpSpPr>
            <a:grpSpLocks/>
          </p:cNvGrpSpPr>
          <p:nvPr/>
        </p:nvGrpSpPr>
        <p:grpSpPr bwMode="auto">
          <a:xfrm>
            <a:off x="625475" y="3786188"/>
            <a:ext cx="2692400" cy="1974850"/>
            <a:chOff x="625464" y="3785939"/>
            <a:chExt cx="2692656" cy="1975105"/>
          </a:xfrm>
        </p:grpSpPr>
        <p:grpSp>
          <p:nvGrpSpPr>
            <p:cNvPr id="55328" name="组合 5"/>
            <p:cNvGrpSpPr>
              <a:grpSpLocks/>
            </p:cNvGrpSpPr>
            <p:nvPr/>
          </p:nvGrpSpPr>
          <p:grpSpPr bwMode="auto">
            <a:xfrm>
              <a:off x="625464" y="4505327"/>
              <a:ext cx="540000" cy="540001"/>
              <a:chOff x="625464" y="4505327"/>
              <a:chExt cx="540000" cy="540001"/>
            </a:xfrm>
          </p:grpSpPr>
          <p:sp>
            <p:nvSpPr>
              <p:cNvPr id="4" name="流程图: 联系 3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51" name="TextBox 4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1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29" name="组合 6"/>
            <p:cNvGrpSpPr>
              <a:grpSpLocks/>
            </p:cNvGrpSpPr>
            <p:nvPr/>
          </p:nvGrpSpPr>
          <p:grpSpPr bwMode="auto">
            <a:xfrm>
              <a:off x="1699956" y="3785939"/>
              <a:ext cx="540000" cy="540001"/>
              <a:chOff x="625464" y="4505327"/>
              <a:chExt cx="540000" cy="540001"/>
            </a:xfrm>
          </p:grpSpPr>
          <p:sp>
            <p:nvSpPr>
              <p:cNvPr id="8" name="流程图: 联系 7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47" name="TextBox 8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2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30" name="组合 9"/>
            <p:cNvGrpSpPr>
              <a:grpSpLocks/>
            </p:cNvGrpSpPr>
            <p:nvPr/>
          </p:nvGrpSpPr>
          <p:grpSpPr bwMode="auto">
            <a:xfrm>
              <a:off x="1701792" y="5221043"/>
              <a:ext cx="540000" cy="540001"/>
              <a:chOff x="625464" y="4505327"/>
              <a:chExt cx="540000" cy="540001"/>
            </a:xfrm>
          </p:grpSpPr>
          <p:sp>
            <p:nvSpPr>
              <p:cNvPr id="11" name="流程图: 联系 10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43" name="TextBox 11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3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31" name="组合 12"/>
            <p:cNvGrpSpPr>
              <a:grpSpLocks/>
            </p:cNvGrpSpPr>
            <p:nvPr/>
          </p:nvGrpSpPr>
          <p:grpSpPr bwMode="auto">
            <a:xfrm>
              <a:off x="2778120" y="4503491"/>
              <a:ext cx="540000" cy="540001"/>
              <a:chOff x="625464" y="4505327"/>
              <a:chExt cx="540000" cy="540001"/>
            </a:xfrm>
          </p:grpSpPr>
          <p:sp>
            <p:nvSpPr>
              <p:cNvPr id="14" name="流程图: 联系 13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39" name="TextBox 14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4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9" name="直接箭头连接符 28"/>
            <p:cNvCxnSpPr>
              <a:stCxn id="55351" idx="3"/>
              <a:endCxn id="55347" idx="1"/>
            </p:cNvCxnSpPr>
            <p:nvPr/>
          </p:nvCxnSpPr>
          <p:spPr bwMode="auto">
            <a:xfrm flipV="1">
              <a:off x="1165265" y="3970113"/>
              <a:ext cx="535039" cy="71923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55343" idx="1"/>
            </p:cNvCxnSpPr>
            <p:nvPr/>
          </p:nvCxnSpPr>
          <p:spPr bwMode="auto">
            <a:xfrm rot="16200000" flipH="1">
              <a:off x="1072375" y="4775883"/>
              <a:ext cx="720818" cy="5382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55347" idx="3"/>
              <a:endCxn id="55339" idx="1"/>
            </p:cNvCxnSpPr>
            <p:nvPr/>
          </p:nvCxnSpPr>
          <p:spPr bwMode="auto">
            <a:xfrm>
              <a:off x="2240106" y="3970113"/>
              <a:ext cx="538213" cy="7176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5343" idx="3"/>
              <a:endCxn id="55339" idx="1"/>
            </p:cNvCxnSpPr>
            <p:nvPr/>
          </p:nvCxnSpPr>
          <p:spPr bwMode="auto">
            <a:xfrm flipV="1">
              <a:off x="2241693" y="4687755"/>
              <a:ext cx="536626" cy="7176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01" name="组合 52"/>
          <p:cNvGrpSpPr>
            <a:grpSpLocks/>
          </p:cNvGrpSpPr>
          <p:nvPr/>
        </p:nvGrpSpPr>
        <p:grpSpPr bwMode="auto">
          <a:xfrm>
            <a:off x="4392613" y="4502150"/>
            <a:ext cx="4305300" cy="542925"/>
            <a:chOff x="4392612" y="4502697"/>
            <a:chExt cx="4305312" cy="542632"/>
          </a:xfrm>
        </p:grpSpPr>
        <p:grpSp>
          <p:nvGrpSpPr>
            <p:cNvPr id="55303" name="组合 15"/>
            <p:cNvGrpSpPr>
              <a:grpSpLocks/>
            </p:cNvGrpSpPr>
            <p:nvPr/>
          </p:nvGrpSpPr>
          <p:grpSpPr bwMode="auto">
            <a:xfrm>
              <a:off x="4392612" y="4505327"/>
              <a:ext cx="540000" cy="540001"/>
              <a:chOff x="625464" y="4505327"/>
              <a:chExt cx="540000" cy="540001"/>
            </a:xfrm>
          </p:grpSpPr>
          <p:sp>
            <p:nvSpPr>
              <p:cNvPr id="17" name="流程图: 联系 16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27" name="TextBox 17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1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4" name="组合 18"/>
            <p:cNvGrpSpPr>
              <a:grpSpLocks/>
            </p:cNvGrpSpPr>
            <p:nvPr/>
          </p:nvGrpSpPr>
          <p:grpSpPr bwMode="auto">
            <a:xfrm>
              <a:off x="5648328" y="4503491"/>
              <a:ext cx="540000" cy="540001"/>
              <a:chOff x="625464" y="4505327"/>
              <a:chExt cx="540000" cy="540001"/>
            </a:xfrm>
          </p:grpSpPr>
          <p:sp>
            <p:nvSpPr>
              <p:cNvPr id="20" name="流程图: 联系 19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23" name="TextBox 20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2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5" name="组合 21"/>
            <p:cNvGrpSpPr>
              <a:grpSpLocks/>
            </p:cNvGrpSpPr>
            <p:nvPr/>
          </p:nvGrpSpPr>
          <p:grpSpPr bwMode="auto">
            <a:xfrm>
              <a:off x="6902208" y="4505328"/>
              <a:ext cx="540000" cy="540001"/>
              <a:chOff x="625464" y="4505327"/>
              <a:chExt cx="540000" cy="540001"/>
            </a:xfrm>
          </p:grpSpPr>
          <p:sp>
            <p:nvSpPr>
              <p:cNvPr id="23" name="流程图: 联系 22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19" name="TextBox 23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3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6" name="组合 24"/>
            <p:cNvGrpSpPr>
              <a:grpSpLocks/>
            </p:cNvGrpSpPr>
            <p:nvPr/>
          </p:nvGrpSpPr>
          <p:grpSpPr bwMode="auto">
            <a:xfrm>
              <a:off x="8157924" y="4503491"/>
              <a:ext cx="540000" cy="540001"/>
              <a:chOff x="625464" y="4505327"/>
              <a:chExt cx="540000" cy="540001"/>
            </a:xfrm>
          </p:grpSpPr>
          <p:sp>
            <p:nvSpPr>
              <p:cNvPr id="26" name="流程图: 联系 25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15" name="TextBox 26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4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4" name="直接箭头连接符 43"/>
            <p:cNvCxnSpPr/>
            <p:nvPr/>
          </p:nvCxnSpPr>
          <p:spPr bwMode="auto">
            <a:xfrm>
              <a:off x="4930775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>
              <a:off x="6186492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>
              <a:off x="7442207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55323" idx="0"/>
              <a:endCxn id="55315" idx="0"/>
            </p:cNvCxnSpPr>
            <p:nvPr/>
          </p:nvCxnSpPr>
          <p:spPr bwMode="auto">
            <a:xfrm rot="5400000" flipH="1" flipV="1">
              <a:off x="7173126" y="3249362"/>
              <a:ext cx="1587" cy="2508257"/>
            </a:xfrm>
            <a:prstGeom prst="curvedConnector3">
              <a:avLst>
                <a:gd name="adj1" fmla="val 14395466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/>
            <p:nvPr/>
          </p:nvCxnSpPr>
          <p:spPr bwMode="auto">
            <a:xfrm rot="16200000" flipH="1">
              <a:off x="5826128" y="3789614"/>
              <a:ext cx="1586" cy="2509845"/>
            </a:xfrm>
            <a:prstGeom prst="curvedConnector3">
              <a:avLst>
                <a:gd name="adj1" fmla="val 14395466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3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AOV</a:t>
            </a:r>
            <a:r>
              <a:rPr lang="zh-CN" altLang="en-US" smtClean="0"/>
              <a:t>图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用顶点表示活动，用箭头表示活动间优先关系的有向图称为顶点活动网络（</a:t>
            </a:r>
            <a:r>
              <a:rPr lang="en-US" altLang="zh-CN" smtClean="0">
                <a:solidFill>
                  <a:srgbClr val="FF0000"/>
                </a:solidFill>
                <a:sym typeface="Wingdings" panose="05000000000000000000" pitchFamily="2" charset="2"/>
              </a:rPr>
              <a:t>Activity On Vertex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sym typeface="Wingdings" panose="05000000000000000000" pitchFamily="2" charset="2"/>
              </a:rPr>
              <a:t>AOV</a:t>
            </a:r>
            <a:r>
              <a:rPr lang="zh-CN" altLang="en-US" smtClean="0">
                <a:sym typeface="Wingdings" panose="05000000000000000000" pitchFamily="2" charset="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在顶点</a:t>
            </a:r>
            <a:r>
              <a:rPr lang="en-US" altLang="zh-CN" smtClean="0"/>
              <a:t>j</a:t>
            </a:r>
            <a:r>
              <a:rPr lang="zh-CN" altLang="en-US" smtClean="0"/>
              <a:t>之前，意味着活动</a:t>
            </a:r>
            <a:r>
              <a:rPr lang="en-US" altLang="zh-CN" smtClean="0"/>
              <a:t>i</a:t>
            </a:r>
            <a:r>
              <a:rPr lang="zh-CN" altLang="en-US" smtClean="0"/>
              <a:t>是活动</a:t>
            </a:r>
            <a:r>
              <a:rPr lang="en-US" altLang="zh-CN" smtClean="0"/>
              <a:t>j</a:t>
            </a:r>
            <a:r>
              <a:rPr lang="zh-CN" altLang="en-US" smtClean="0"/>
              <a:t>的先决条件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显然不应该出现有向环，否则“活动</a:t>
            </a:r>
            <a:r>
              <a:rPr lang="en-US" altLang="zh-CN" smtClean="0"/>
              <a:t>k</a:t>
            </a:r>
            <a:r>
              <a:rPr lang="zh-CN" altLang="en-US" smtClean="0"/>
              <a:t>是它自己的先决条件”，不成立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AOV</a:t>
            </a:r>
            <a:r>
              <a:rPr lang="zh-CN" altLang="en-US" smtClean="0"/>
              <a:t>网络示例</a:t>
            </a:r>
          </a:p>
        </p:txBody>
      </p:sp>
      <p:pic>
        <p:nvPicPr>
          <p:cNvPr id="57347" name="Picture 4" descr="a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078288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1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拓扑序列例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123456</a:t>
            </a:r>
            <a:r>
              <a:rPr lang="zh-CN" altLang="en-US" smtClean="0"/>
              <a:t>、</a:t>
            </a:r>
            <a:r>
              <a:rPr lang="en-US" altLang="zh-CN" smtClean="0"/>
              <a:t>132456</a:t>
            </a:r>
            <a:r>
              <a:rPr lang="zh-CN" altLang="en-US" smtClean="0"/>
              <a:t>、</a:t>
            </a:r>
            <a:r>
              <a:rPr lang="en-US" altLang="zh-CN" smtClean="0"/>
              <a:t>215346</a:t>
            </a:r>
          </a:p>
          <a:p>
            <a:r>
              <a:rPr lang="en-US" altLang="zh-CN" smtClean="0"/>
              <a:t>142356</a:t>
            </a:r>
            <a:r>
              <a:rPr lang="zh-CN" altLang="en-US" smtClean="0"/>
              <a:t>不是！</a:t>
            </a:r>
          </a:p>
        </p:txBody>
      </p:sp>
      <p:pic>
        <p:nvPicPr>
          <p:cNvPr id="58372" name="Picture 4" descr="a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078288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9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利用贪心算法进行拓扑排序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371600"/>
            <a:ext cx="7970838" cy="5486400"/>
          </a:xfrm>
        </p:spPr>
        <p:txBody>
          <a:bodyPr/>
          <a:lstStyle/>
          <a:p>
            <a:r>
              <a:rPr lang="zh-CN" altLang="en-US" smtClean="0"/>
              <a:t>在有向图中选一个没有前驱的顶点且输出</a:t>
            </a:r>
            <a:endParaRPr lang="en-US" altLang="zh-CN" smtClean="0"/>
          </a:p>
          <a:p>
            <a:r>
              <a:rPr lang="zh-CN" altLang="en-US" smtClean="0"/>
              <a:t>从图中删除该顶点和所有从其发出的箭头</a:t>
            </a:r>
            <a:endParaRPr lang="en-US" altLang="zh-CN" smtClean="0"/>
          </a:p>
          <a:p>
            <a:r>
              <a:rPr lang="zh-CN" altLang="en-US" smtClean="0"/>
              <a:t>重复上述两步，直至所有顶点均已输出，或者当前图中不存在无前驱的顶点为止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6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算法描述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65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是有向图中的顶点数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是一个空序列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smtClean="0"/>
              <a:t>while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true</a:t>
            </a:r>
            <a:r>
              <a:rPr lang="en-US" altLang="zh-CN" sz="2400" smtClean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设</a:t>
            </a:r>
            <a:r>
              <a:rPr lang="en-US" altLang="zh-CN" sz="2400" i="1" smtClean="0"/>
              <a:t>w</a:t>
            </a:r>
            <a:r>
              <a:rPr lang="zh-CN" altLang="en-US" sz="2400" smtClean="0"/>
              <a:t>不存在入边（</a:t>
            </a:r>
            <a:r>
              <a:rPr lang="en-US" altLang="zh-CN" sz="2400" i="1" smtClean="0"/>
              <a:t>v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w</a:t>
            </a:r>
            <a:r>
              <a:rPr lang="zh-CN" altLang="en-US" sz="2400" smtClean="0"/>
              <a:t>），其中顶点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不在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中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	如果没有这样的</a:t>
            </a:r>
            <a:r>
              <a:rPr lang="en-US" altLang="zh-CN" sz="2400" i="1" smtClean="0"/>
              <a:t>w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break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把</a:t>
            </a:r>
            <a:r>
              <a:rPr lang="en-US" altLang="zh-CN" sz="2400" smtClean="0"/>
              <a:t>w</a:t>
            </a:r>
            <a:r>
              <a:rPr lang="zh-CN" altLang="en-US" sz="2400" smtClean="0"/>
              <a:t>添加到</a:t>
            </a:r>
            <a:r>
              <a:rPr lang="en-US" altLang="zh-CN" sz="2400" smtClean="0"/>
              <a:t>V</a:t>
            </a:r>
            <a:r>
              <a:rPr lang="zh-CN" altLang="en-US" sz="2400" smtClean="0"/>
              <a:t>的尾部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smtClean="0"/>
              <a:t>if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中的顶点数少于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算法失败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else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是一个拓扑序列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5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单源最短路径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有向图</a:t>
            </a:r>
            <a:r>
              <a:rPr lang="en-US" altLang="zh-CN" smtClean="0"/>
              <a:t>G</a:t>
            </a:r>
            <a:r>
              <a:rPr lang="zh-CN" altLang="en-US" smtClean="0"/>
              <a:t>，每条边都有非负权重（耗费）</a:t>
            </a:r>
          </a:p>
          <a:p>
            <a:r>
              <a:rPr lang="zh-CN" altLang="en-US" smtClean="0"/>
              <a:t>路径长度</a:t>
            </a:r>
            <a:r>
              <a:rPr lang="en-US" altLang="zh-CN" smtClean="0"/>
              <a:t>——</a:t>
            </a:r>
            <a:r>
              <a:rPr lang="zh-CN" altLang="en-US" smtClean="0"/>
              <a:t>路径中边的权重之和</a:t>
            </a:r>
          </a:p>
          <a:p>
            <a:r>
              <a:rPr lang="zh-CN" altLang="en-US" smtClean="0"/>
              <a:t>单源最短路径：给定源顶点</a:t>
            </a:r>
            <a:r>
              <a:rPr lang="en-US" altLang="zh-CN" smtClean="0"/>
              <a:t>s</a:t>
            </a:r>
            <a:r>
              <a:rPr lang="zh-CN" altLang="en-US" smtClean="0"/>
              <a:t>，求它到其他任意顶点（目的顶点）的最短路径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</a:t>
            </a:r>
          </a:p>
        </p:txBody>
      </p:sp>
      <p:grpSp>
        <p:nvGrpSpPr>
          <p:cNvPr id="61444" name="组合 5"/>
          <p:cNvGrpSpPr>
            <a:grpSpLocks/>
          </p:cNvGrpSpPr>
          <p:nvPr/>
        </p:nvGrpSpPr>
        <p:grpSpPr bwMode="auto">
          <a:xfrm>
            <a:off x="804863" y="1635125"/>
            <a:ext cx="539750" cy="539750"/>
            <a:chOff x="625464" y="4505327"/>
            <a:chExt cx="540000" cy="540001"/>
          </a:xfrm>
        </p:grpSpPr>
        <p:sp>
          <p:nvSpPr>
            <p:cNvPr id="20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54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5" name="组合 6"/>
          <p:cNvGrpSpPr>
            <a:grpSpLocks/>
          </p:cNvGrpSpPr>
          <p:nvPr/>
        </p:nvGrpSpPr>
        <p:grpSpPr bwMode="auto">
          <a:xfrm>
            <a:off x="2058988" y="1635125"/>
            <a:ext cx="539750" cy="539750"/>
            <a:chOff x="625464" y="4505327"/>
            <a:chExt cx="540000" cy="540001"/>
          </a:xfrm>
        </p:grpSpPr>
        <p:sp>
          <p:nvSpPr>
            <p:cNvPr id="18" name="流程图: 联系 17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50" name="TextBox 18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6" name="组合 9"/>
          <p:cNvGrpSpPr>
            <a:grpSpLocks/>
          </p:cNvGrpSpPr>
          <p:nvPr/>
        </p:nvGrpSpPr>
        <p:grpSpPr bwMode="auto">
          <a:xfrm>
            <a:off x="2060575" y="2711450"/>
            <a:ext cx="539750" cy="539750"/>
            <a:chOff x="625464" y="4505327"/>
            <a:chExt cx="540000" cy="540001"/>
          </a:xfrm>
        </p:grpSpPr>
        <p:sp>
          <p:nvSpPr>
            <p:cNvPr id="16" name="流程图: 联系 15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46" name="TextBox 16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7" name="组合 12"/>
          <p:cNvGrpSpPr>
            <a:grpSpLocks/>
          </p:cNvGrpSpPr>
          <p:nvPr/>
        </p:nvGrpSpPr>
        <p:grpSpPr bwMode="auto">
          <a:xfrm>
            <a:off x="804863" y="2709863"/>
            <a:ext cx="539750" cy="539750"/>
            <a:chOff x="625464" y="4505327"/>
            <a:chExt cx="540000" cy="540001"/>
          </a:xfrm>
        </p:grpSpPr>
        <p:sp>
          <p:nvSpPr>
            <p:cNvPr id="14" name="流程图: 联系 1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42" name="TextBox 1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 bwMode="auto">
          <a:xfrm>
            <a:off x="1343025" y="1993900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0" idx="5"/>
          </p:cNvCxnSpPr>
          <p:nvPr/>
        </p:nvCxnSpPr>
        <p:spPr bwMode="auto">
          <a:xfrm rot="16200000" flipH="1">
            <a:off x="1262857" y="2097881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1546" idx="0"/>
            <a:endCxn id="18" idx="4"/>
          </p:cNvCxnSpPr>
          <p:nvPr/>
        </p:nvCxnSpPr>
        <p:spPr bwMode="auto">
          <a:xfrm rot="16200000" flipV="1">
            <a:off x="2061369" y="2442369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1538" idx="0"/>
            <a:endCxn id="14" idx="4"/>
          </p:cNvCxnSpPr>
          <p:nvPr/>
        </p:nvCxnSpPr>
        <p:spPr bwMode="auto">
          <a:xfrm rot="5400000" flipH="1" flipV="1">
            <a:off x="805657" y="3518694"/>
            <a:ext cx="539750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52" name="组合 22"/>
          <p:cNvGrpSpPr>
            <a:grpSpLocks/>
          </p:cNvGrpSpPr>
          <p:nvPr/>
        </p:nvGrpSpPr>
        <p:grpSpPr bwMode="auto">
          <a:xfrm>
            <a:off x="804863" y="3787775"/>
            <a:ext cx="539750" cy="539750"/>
            <a:chOff x="625464" y="4505327"/>
            <a:chExt cx="540000" cy="540001"/>
          </a:xfrm>
        </p:grpSpPr>
        <p:sp>
          <p:nvSpPr>
            <p:cNvPr id="24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8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6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53" name="组合 25"/>
          <p:cNvGrpSpPr>
            <a:grpSpLocks/>
          </p:cNvGrpSpPr>
          <p:nvPr/>
        </p:nvGrpSpPr>
        <p:grpSpPr bwMode="auto">
          <a:xfrm>
            <a:off x="2058988" y="3787775"/>
            <a:ext cx="539750" cy="539750"/>
            <a:chOff x="625464" y="4505327"/>
            <a:chExt cx="540000" cy="540001"/>
          </a:xfrm>
        </p:grpSpPr>
        <p:sp>
          <p:nvSpPr>
            <p:cNvPr id="27" name="流程图: 联系 26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4" name="TextBox 27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 bwMode="auto">
          <a:xfrm>
            <a:off x="1343025" y="4144963"/>
            <a:ext cx="717550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rot="16200000" flipH="1">
            <a:off x="1262857" y="3169444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4"/>
          </p:cNvCxnSpPr>
          <p:nvPr/>
        </p:nvCxnSpPr>
        <p:spPr bwMode="auto">
          <a:xfrm rot="5400000">
            <a:off x="2061369" y="3518694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4"/>
          </p:cNvCxnSpPr>
          <p:nvPr/>
        </p:nvCxnSpPr>
        <p:spPr bwMode="auto">
          <a:xfrm rot="5400000">
            <a:off x="808832" y="2442369"/>
            <a:ext cx="5334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58" name="组合 44"/>
          <p:cNvGrpSpPr>
            <a:grpSpLocks/>
          </p:cNvGrpSpPr>
          <p:nvPr/>
        </p:nvGrpSpPr>
        <p:grpSpPr bwMode="auto">
          <a:xfrm>
            <a:off x="3135313" y="1635125"/>
            <a:ext cx="539750" cy="539750"/>
            <a:chOff x="625464" y="4505327"/>
            <a:chExt cx="540000" cy="540001"/>
          </a:xfrm>
        </p:grpSpPr>
        <p:sp>
          <p:nvSpPr>
            <p:cNvPr id="46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0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59" name="组合 47"/>
          <p:cNvGrpSpPr>
            <a:grpSpLocks/>
          </p:cNvGrpSpPr>
          <p:nvPr/>
        </p:nvGrpSpPr>
        <p:grpSpPr bwMode="auto">
          <a:xfrm>
            <a:off x="4389438" y="1635125"/>
            <a:ext cx="539750" cy="539750"/>
            <a:chOff x="625464" y="4505327"/>
            <a:chExt cx="540000" cy="540001"/>
          </a:xfrm>
        </p:grpSpPr>
        <p:sp>
          <p:nvSpPr>
            <p:cNvPr id="49" name="流程图: 联系 4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26" name="TextBox 4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60" name="组合 9"/>
          <p:cNvGrpSpPr>
            <a:grpSpLocks/>
          </p:cNvGrpSpPr>
          <p:nvPr/>
        </p:nvGrpSpPr>
        <p:grpSpPr bwMode="auto">
          <a:xfrm>
            <a:off x="4391025" y="2711450"/>
            <a:ext cx="539750" cy="539750"/>
            <a:chOff x="625464" y="4505327"/>
            <a:chExt cx="540000" cy="540001"/>
          </a:xfrm>
        </p:grpSpPr>
        <p:sp>
          <p:nvSpPr>
            <p:cNvPr id="52" name="流程图: 联系 5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22" name="TextBox 5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61" name="组合 12"/>
          <p:cNvGrpSpPr>
            <a:grpSpLocks/>
          </p:cNvGrpSpPr>
          <p:nvPr/>
        </p:nvGrpSpPr>
        <p:grpSpPr bwMode="auto">
          <a:xfrm>
            <a:off x="3135313" y="2709863"/>
            <a:ext cx="539750" cy="539750"/>
            <a:chOff x="625464" y="4505327"/>
            <a:chExt cx="540000" cy="540001"/>
          </a:xfrm>
        </p:grpSpPr>
        <p:sp>
          <p:nvSpPr>
            <p:cNvPr id="55" name="流程图: 联系 5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8" name="TextBox 5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 bwMode="auto">
          <a:xfrm>
            <a:off x="3673475" y="1993900"/>
            <a:ext cx="71755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 rot="16200000" flipH="1">
            <a:off x="3593307" y="2097881"/>
            <a:ext cx="800100" cy="79533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 bwMode="auto">
          <a:xfrm rot="16200000" flipV="1">
            <a:off x="4391819" y="2442369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65" name="组合 63"/>
          <p:cNvGrpSpPr>
            <a:grpSpLocks/>
          </p:cNvGrpSpPr>
          <p:nvPr/>
        </p:nvGrpSpPr>
        <p:grpSpPr bwMode="auto">
          <a:xfrm>
            <a:off x="4389438" y="3787775"/>
            <a:ext cx="539750" cy="539750"/>
            <a:chOff x="625464" y="4505327"/>
            <a:chExt cx="540000" cy="540001"/>
          </a:xfrm>
        </p:grpSpPr>
        <p:sp>
          <p:nvSpPr>
            <p:cNvPr id="65" name="流程图: 联系 6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4" name="TextBox 6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 bwMode="auto">
          <a:xfrm rot="16200000" flipH="1">
            <a:off x="3593307" y="3169444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 rot="5400000">
            <a:off x="4391819" y="3518694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 bwMode="auto">
          <a:xfrm rot="5400000">
            <a:off x="3137694" y="2442369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78120" y="5761044"/>
            <a:ext cx="419057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6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1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4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3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2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5</a:t>
            </a:r>
            <a:endParaRPr lang="zh-CN" altLang="en-US" sz="3000" b="1" cap="all" baseline="-250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</a:endParaRPr>
          </a:p>
        </p:txBody>
      </p:sp>
      <p:grpSp>
        <p:nvGrpSpPr>
          <p:cNvPr id="61470" name="组合 74"/>
          <p:cNvGrpSpPr>
            <a:grpSpLocks/>
          </p:cNvGrpSpPr>
          <p:nvPr/>
        </p:nvGrpSpPr>
        <p:grpSpPr bwMode="auto">
          <a:xfrm>
            <a:off x="6543675" y="1635125"/>
            <a:ext cx="539750" cy="539750"/>
            <a:chOff x="625464" y="4505327"/>
            <a:chExt cx="540000" cy="540001"/>
          </a:xfrm>
        </p:grpSpPr>
        <p:sp>
          <p:nvSpPr>
            <p:cNvPr id="76" name="流程图: 联系 75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0" name="TextBox 76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1" name="组合 9"/>
          <p:cNvGrpSpPr>
            <a:grpSpLocks/>
          </p:cNvGrpSpPr>
          <p:nvPr/>
        </p:nvGrpSpPr>
        <p:grpSpPr bwMode="auto">
          <a:xfrm>
            <a:off x="6545263" y="2711450"/>
            <a:ext cx="539750" cy="539750"/>
            <a:chOff x="625464" y="4505327"/>
            <a:chExt cx="540000" cy="540001"/>
          </a:xfrm>
        </p:grpSpPr>
        <p:sp>
          <p:nvSpPr>
            <p:cNvPr id="79" name="流程图: 联系 7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06" name="TextBox 7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2" name="组合 12"/>
          <p:cNvGrpSpPr>
            <a:grpSpLocks/>
          </p:cNvGrpSpPr>
          <p:nvPr/>
        </p:nvGrpSpPr>
        <p:grpSpPr bwMode="auto">
          <a:xfrm>
            <a:off x="5289550" y="2709863"/>
            <a:ext cx="539750" cy="539750"/>
            <a:chOff x="625464" y="4505327"/>
            <a:chExt cx="540000" cy="540001"/>
          </a:xfrm>
        </p:grpSpPr>
        <p:sp>
          <p:nvSpPr>
            <p:cNvPr id="82" name="流程图: 联系 8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02" name="TextBox 8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 bwMode="auto">
          <a:xfrm rot="16200000" flipV="1">
            <a:off x="6546056" y="2442369"/>
            <a:ext cx="5365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74" name="组合 86"/>
          <p:cNvGrpSpPr>
            <a:grpSpLocks/>
          </p:cNvGrpSpPr>
          <p:nvPr/>
        </p:nvGrpSpPr>
        <p:grpSpPr bwMode="auto">
          <a:xfrm>
            <a:off x="6543675" y="3787775"/>
            <a:ext cx="539750" cy="539750"/>
            <a:chOff x="625464" y="4505327"/>
            <a:chExt cx="540000" cy="540001"/>
          </a:xfrm>
        </p:grpSpPr>
        <p:sp>
          <p:nvSpPr>
            <p:cNvPr id="88" name="流程图: 联系 87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8" name="TextBox 88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90" name="直接箭头连接符 89"/>
          <p:cNvCxnSpPr/>
          <p:nvPr/>
        </p:nvCxnSpPr>
        <p:spPr bwMode="auto">
          <a:xfrm rot="16200000" flipH="1">
            <a:off x="5747544" y="3169444"/>
            <a:ext cx="800100" cy="7953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 bwMode="auto">
          <a:xfrm rot="5400000">
            <a:off x="6546056" y="3518694"/>
            <a:ext cx="5365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77" name="组合 92"/>
          <p:cNvGrpSpPr>
            <a:grpSpLocks/>
          </p:cNvGrpSpPr>
          <p:nvPr/>
        </p:nvGrpSpPr>
        <p:grpSpPr bwMode="auto">
          <a:xfrm>
            <a:off x="8156575" y="1635125"/>
            <a:ext cx="539750" cy="539750"/>
            <a:chOff x="625464" y="4505327"/>
            <a:chExt cx="540000" cy="540001"/>
          </a:xfrm>
        </p:grpSpPr>
        <p:sp>
          <p:nvSpPr>
            <p:cNvPr id="94" name="流程图: 联系 9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4" name="TextBox 9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8" name="组合 9"/>
          <p:cNvGrpSpPr>
            <a:grpSpLocks/>
          </p:cNvGrpSpPr>
          <p:nvPr/>
        </p:nvGrpSpPr>
        <p:grpSpPr bwMode="auto">
          <a:xfrm>
            <a:off x="8158163" y="2711450"/>
            <a:ext cx="539750" cy="539750"/>
            <a:chOff x="625464" y="4505327"/>
            <a:chExt cx="540000" cy="540001"/>
          </a:xfrm>
        </p:grpSpPr>
        <p:sp>
          <p:nvSpPr>
            <p:cNvPr id="97" name="流程图: 联系 96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0" name="TextBox 97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2" name="直接箭头连接符 101"/>
          <p:cNvCxnSpPr/>
          <p:nvPr/>
        </p:nvCxnSpPr>
        <p:spPr bwMode="auto">
          <a:xfrm rot="16200000" flipV="1">
            <a:off x="8158956" y="2442369"/>
            <a:ext cx="536575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80" name="组合 102"/>
          <p:cNvGrpSpPr>
            <a:grpSpLocks/>
          </p:cNvGrpSpPr>
          <p:nvPr/>
        </p:nvGrpSpPr>
        <p:grpSpPr bwMode="auto">
          <a:xfrm>
            <a:off x="8156575" y="3787775"/>
            <a:ext cx="539750" cy="539750"/>
            <a:chOff x="625464" y="4505327"/>
            <a:chExt cx="540000" cy="540001"/>
          </a:xfrm>
        </p:grpSpPr>
        <p:sp>
          <p:nvSpPr>
            <p:cNvPr id="104" name="流程图: 联系 10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86" name="TextBox 10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7" name="直接箭头连接符 106"/>
          <p:cNvCxnSpPr/>
          <p:nvPr/>
        </p:nvCxnSpPr>
        <p:spPr bwMode="auto">
          <a:xfrm rot="5400000">
            <a:off x="8158956" y="3518694"/>
            <a:ext cx="536575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82" name="TextBox 107"/>
          <p:cNvSpPr txBox="1">
            <a:spLocks noChangeArrowheads="1"/>
          </p:cNvSpPr>
          <p:nvPr/>
        </p:nvSpPr>
        <p:spPr bwMode="auto">
          <a:xfrm>
            <a:off x="1522413" y="4684713"/>
            <a:ext cx="717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Step1                         Step2                        Step3                       Step4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95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算法细化</a:t>
            </a:r>
            <a:r>
              <a:rPr lang="en-US" altLang="zh-CN" smtClean="0"/>
              <a:t>——</a:t>
            </a:r>
            <a:r>
              <a:rPr lang="zh-CN" altLang="en-US" smtClean="0"/>
              <a:t>数据结构的选择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拓扑序列</a:t>
            </a:r>
            <a:r>
              <a:rPr lang="en-US" altLang="zh-CN" smtClean="0"/>
              <a:t>V</a:t>
            </a:r>
            <a:r>
              <a:rPr lang="zh-CN" altLang="en-US" smtClean="0"/>
              <a:t>如何描述？</a:t>
            </a:r>
            <a:br>
              <a:rPr lang="zh-CN" altLang="en-US" smtClean="0"/>
            </a:br>
            <a:r>
              <a:rPr lang="zh-CN" altLang="en-US" smtClean="0"/>
              <a:t>如何找出候选顶点？</a:t>
            </a:r>
          </a:p>
          <a:p>
            <a:r>
              <a:rPr lang="en-US" altLang="zh-CN" smtClean="0"/>
              <a:t>V——</a:t>
            </a:r>
            <a:r>
              <a:rPr lang="zh-CN" altLang="en-US" smtClean="0"/>
              <a:t>一维数组</a:t>
            </a:r>
            <a:r>
              <a:rPr lang="en-US" altLang="zh-CN" smtClean="0"/>
              <a:t>v</a:t>
            </a:r>
            <a:br>
              <a:rPr lang="en-US" altLang="zh-CN" smtClean="0"/>
            </a:br>
            <a:r>
              <a:rPr lang="zh-CN" altLang="en-US" smtClean="0"/>
              <a:t>栈</a:t>
            </a:r>
            <a:r>
              <a:rPr lang="en-US" altLang="zh-CN" smtClean="0"/>
              <a:t>——</a:t>
            </a:r>
            <a:r>
              <a:rPr lang="zh-CN" altLang="en-US" smtClean="0"/>
              <a:t>保存候选顶点</a:t>
            </a:r>
          </a:p>
          <a:p>
            <a:r>
              <a:rPr lang="en-US" altLang="zh-CN" smtClean="0"/>
              <a:t>InDegree——</a:t>
            </a:r>
            <a:r>
              <a:rPr lang="zh-CN" altLang="en-US" smtClean="0"/>
              <a:t>保存顶点当前入度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9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算法实现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初始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为空</a:t>
            </a:r>
          </a:p>
          <a:p>
            <a:pPr lvl="1"/>
            <a:r>
              <a:rPr lang="en-US" altLang="zh-CN" smtClean="0"/>
              <a:t>InDegree</a:t>
            </a:r>
            <a:r>
              <a:rPr lang="zh-CN" altLang="en-US" smtClean="0"/>
              <a:t>保存图中顶点入度</a:t>
            </a:r>
          </a:p>
          <a:p>
            <a:pPr lvl="1"/>
            <a:r>
              <a:rPr lang="zh-CN" altLang="en-US" smtClean="0"/>
              <a:t>将入度为</a:t>
            </a:r>
            <a:r>
              <a:rPr lang="en-US" altLang="zh-CN" smtClean="0"/>
              <a:t>0</a:t>
            </a:r>
            <a:r>
              <a:rPr lang="zh-CN" altLang="en-US" smtClean="0"/>
              <a:t>的顶点压栈</a:t>
            </a:r>
          </a:p>
          <a:p>
            <a:r>
              <a:rPr lang="zh-CN" altLang="en-US" smtClean="0"/>
              <a:t>每个步骤</a:t>
            </a:r>
          </a:p>
          <a:p>
            <a:pPr lvl="1"/>
            <a:r>
              <a:rPr lang="zh-CN" altLang="en-US" smtClean="0"/>
              <a:t>弹出栈顶顶点</a:t>
            </a:r>
            <a:r>
              <a:rPr lang="en-US" altLang="zh-CN" smtClean="0"/>
              <a:t>p</a:t>
            </a:r>
            <a:r>
              <a:rPr lang="zh-CN" altLang="en-US" smtClean="0"/>
              <a:t>，加入</a:t>
            </a:r>
            <a:r>
              <a:rPr lang="en-US" altLang="zh-CN" smtClean="0"/>
              <a:t>V</a:t>
            </a:r>
          </a:p>
          <a:p>
            <a:pPr lvl="1"/>
            <a:r>
              <a:rPr lang="zh-CN" altLang="en-US" smtClean="0"/>
              <a:t>并将</a:t>
            </a:r>
            <a:r>
              <a:rPr lang="en-US" altLang="zh-CN" smtClean="0"/>
              <a:t>p</a:t>
            </a:r>
            <a:r>
              <a:rPr lang="zh-CN" altLang="en-US" smtClean="0"/>
              <a:t>的每个邻接顶点的</a:t>
            </a:r>
            <a:r>
              <a:rPr lang="en-US" altLang="zh-CN" smtClean="0"/>
              <a:t>InDegree</a:t>
            </a:r>
            <a:r>
              <a:rPr lang="zh-CN" altLang="en-US" smtClean="0"/>
              <a:t>值减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若某个顶点的</a:t>
            </a:r>
            <a:r>
              <a:rPr lang="en-US" altLang="zh-CN" smtClean="0"/>
              <a:t>InDegree</a:t>
            </a:r>
            <a:r>
              <a:rPr lang="zh-CN" altLang="en-US" smtClean="0"/>
              <a:t>值变为</a:t>
            </a:r>
            <a:r>
              <a:rPr lang="en-US" altLang="zh-CN" smtClean="0"/>
              <a:t>0</a:t>
            </a:r>
            <a:r>
              <a:rPr lang="zh-CN" altLang="en-US" smtClean="0"/>
              <a:t>，将其压栈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2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bool Network::Topological(int v[])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n = Vertices();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Compute in-degrees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*InDegree = new int [n+1];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InitializePos();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graph iterator array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1; i &lt;= n; i++)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initialize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InDegree[i] = 0;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5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实现（续）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 = 1; i &lt;= n; i++)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遍历所有顶点的出边，计算入度</a:t>
            </a:r>
          </a:p>
          <a:p>
            <a:pPr>
              <a:buClrTx/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u = Begin(i);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while (u)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InDegree[u]++;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u = NextVertex(i);}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Stack vertices with zero in-degree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LinkedStack&lt;int&gt; S;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 = 1; i &lt;= n; i++)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if (!InDegree[i]) S.Add(i);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实现（续）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Generate topological order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 = 0;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// cursor for array v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while (!S.IsEmpty())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select from stack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w;          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next vertex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S.Delete(w);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v[i++] = w;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u = Begin(w);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while (u)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update in-degrees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InDegree[u]--;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(!InDegree[u]) S.Add(u);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u = NextVertex(w);}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DeactivatePos();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delete [] InDegree;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return (i == n);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5827713" y="3608388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时间复杂度是</a:t>
            </a:r>
            <a:r>
              <a:rPr lang="en-US" altLang="zh-CN" b="1">
                <a:solidFill>
                  <a:srgbClr val="FF0000"/>
                </a:solidFill>
              </a:rPr>
              <a:t>O(</a:t>
            </a:r>
            <a:r>
              <a:rPr lang="en-US" altLang="zh-CN" b="1" i="1">
                <a:solidFill>
                  <a:srgbClr val="FF0000"/>
                </a:solidFill>
              </a:rPr>
              <a:t>n+e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9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拓扑排序要点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入度为</a:t>
            </a:r>
            <a:r>
              <a:rPr lang="en-US" altLang="zh-CN" smtClean="0"/>
              <a:t>0</a:t>
            </a:r>
            <a:r>
              <a:rPr lang="zh-CN" altLang="en-US" smtClean="0"/>
              <a:t>的顶点即没有前驱活动的，或前驱活动都已经完成的顶点，工程可以从这个顶点所代表的活动开始或继续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算法每输出一个顶点之后，要删去从这个顶点发出的边，这意味着这个顶点所代表的活动已经完成，对于后续顶点所代表的活动来说，该前驱活动已经完成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25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拓扑排序要点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如果一个节点有多个直接后继，则拓扑排序的结果通常不唯一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由于</a:t>
            </a:r>
            <a:r>
              <a:rPr lang="en-US" altLang="zh-CN" smtClean="0"/>
              <a:t>AOV</a:t>
            </a:r>
            <a:r>
              <a:rPr lang="zh-CN" altLang="en-US" smtClean="0"/>
              <a:t>网络中各顶点的地位是平等的，每个顶点的编号是人为的，因此可以按照拓扑排序的结果重新安排顶点的序号，生成</a:t>
            </a:r>
            <a:r>
              <a:rPr lang="en-US" altLang="zh-CN" smtClean="0"/>
              <a:t>AOV</a:t>
            </a:r>
            <a:r>
              <a:rPr lang="zh-CN" altLang="en-US" smtClean="0"/>
              <a:t>网络的新的邻接矩阵存储表示。其中，对角线以下可以全为零。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小练习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写出下图的所有拓扑排序结果</a:t>
            </a:r>
            <a:endParaRPr lang="en-US" altLang="zh-CN" smtClean="0"/>
          </a:p>
          <a:p>
            <a:pPr lvl="1"/>
            <a:r>
              <a:rPr lang="zh-CN" altLang="en-US" smtClean="0"/>
              <a:t>提示：共有</a:t>
            </a:r>
            <a:r>
              <a:rPr lang="en-US" altLang="zh-CN" smtClean="0"/>
              <a:t>7</a:t>
            </a:r>
            <a:r>
              <a:rPr lang="zh-CN" altLang="en-US" smtClean="0"/>
              <a:t>种</a:t>
            </a:r>
          </a:p>
        </p:txBody>
      </p:sp>
      <p:grpSp>
        <p:nvGrpSpPr>
          <p:cNvPr id="69637" name="组合 4"/>
          <p:cNvGrpSpPr>
            <a:grpSpLocks/>
          </p:cNvGrpSpPr>
          <p:nvPr/>
        </p:nvGrpSpPr>
        <p:grpSpPr bwMode="auto">
          <a:xfrm>
            <a:off x="2419350" y="3248025"/>
            <a:ext cx="539750" cy="539750"/>
            <a:chOff x="625464" y="4505327"/>
            <a:chExt cx="540000" cy="540001"/>
          </a:xfrm>
        </p:grpSpPr>
        <p:sp>
          <p:nvSpPr>
            <p:cNvPr id="6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72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38" name="组合 7"/>
          <p:cNvGrpSpPr>
            <a:grpSpLocks/>
          </p:cNvGrpSpPr>
          <p:nvPr/>
        </p:nvGrpSpPr>
        <p:grpSpPr bwMode="auto">
          <a:xfrm>
            <a:off x="3673475" y="3248025"/>
            <a:ext cx="539750" cy="539750"/>
            <a:chOff x="625464" y="4505327"/>
            <a:chExt cx="540000" cy="540001"/>
          </a:xfrm>
        </p:grpSpPr>
        <p:sp>
          <p:nvSpPr>
            <p:cNvPr id="9" name="流程图: 联系 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8" name="TextBox 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39" name="组合 9"/>
          <p:cNvGrpSpPr>
            <a:grpSpLocks/>
          </p:cNvGrpSpPr>
          <p:nvPr/>
        </p:nvGrpSpPr>
        <p:grpSpPr bwMode="auto">
          <a:xfrm>
            <a:off x="3675063" y="4324350"/>
            <a:ext cx="539750" cy="539750"/>
            <a:chOff x="625464" y="4505327"/>
            <a:chExt cx="540000" cy="540001"/>
          </a:xfrm>
        </p:grpSpPr>
        <p:sp>
          <p:nvSpPr>
            <p:cNvPr id="12" name="流程图: 联系 1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4" name="TextBox 1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6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40" name="组合 12"/>
          <p:cNvGrpSpPr>
            <a:grpSpLocks/>
          </p:cNvGrpSpPr>
          <p:nvPr/>
        </p:nvGrpSpPr>
        <p:grpSpPr bwMode="auto">
          <a:xfrm>
            <a:off x="2419350" y="4322763"/>
            <a:ext cx="539750" cy="539750"/>
            <a:chOff x="625464" y="4505327"/>
            <a:chExt cx="540000" cy="540001"/>
          </a:xfrm>
        </p:grpSpPr>
        <p:sp>
          <p:nvSpPr>
            <p:cNvPr id="15" name="流程图: 联系 1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0" name="TextBox 1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2957513" y="3606800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9660" idx="3"/>
          </p:cNvCxnSpPr>
          <p:nvPr/>
        </p:nvCxnSpPr>
        <p:spPr bwMode="auto">
          <a:xfrm flipV="1">
            <a:off x="2959100" y="3708400"/>
            <a:ext cx="793750" cy="7985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643" name="组合 20"/>
          <p:cNvGrpSpPr>
            <a:grpSpLocks/>
          </p:cNvGrpSpPr>
          <p:nvPr/>
        </p:nvGrpSpPr>
        <p:grpSpPr bwMode="auto">
          <a:xfrm>
            <a:off x="4929188" y="3248025"/>
            <a:ext cx="539750" cy="539750"/>
            <a:chOff x="625464" y="4505327"/>
            <a:chExt cx="540000" cy="540001"/>
          </a:xfrm>
        </p:grpSpPr>
        <p:sp>
          <p:nvSpPr>
            <p:cNvPr id="22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56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44" name="组合 12"/>
          <p:cNvGrpSpPr>
            <a:grpSpLocks/>
          </p:cNvGrpSpPr>
          <p:nvPr/>
        </p:nvGrpSpPr>
        <p:grpSpPr bwMode="auto">
          <a:xfrm>
            <a:off x="4929188" y="4322763"/>
            <a:ext cx="539750" cy="539750"/>
            <a:chOff x="625464" y="4505327"/>
            <a:chExt cx="540000" cy="540001"/>
          </a:xfrm>
        </p:grpSpPr>
        <p:sp>
          <p:nvSpPr>
            <p:cNvPr id="25" name="流程图: 联系 2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52" name="TextBox 2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 rot="5400000">
            <a:off x="4931569" y="4055269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4213225" y="3608388"/>
            <a:ext cx="7175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2957513" y="4681538"/>
            <a:ext cx="7175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4213225" y="4683125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87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  <a:endParaRPr lang="en-US" altLang="zh-CN" smtClean="0"/>
          </a:p>
          <a:p>
            <a:r>
              <a:rPr lang="zh-CN" altLang="en-US" smtClean="0"/>
              <a:t>拓扑排序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关键路径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8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单源最短路径例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25604" name="Picture 4" descr="sh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76400"/>
            <a:ext cx="70389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2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AOE</a:t>
            </a:r>
            <a:r>
              <a:rPr lang="zh-CN" altLang="en-US" smtClean="0"/>
              <a:t>网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一个带权的有向无环图，其中顶点表示事件，边表示活动，权表示活动持续的时间，则该图称为</a:t>
            </a:r>
            <a:r>
              <a:rPr lang="en-US" altLang="zh-CN" smtClean="0">
                <a:solidFill>
                  <a:schemeClr val="hlink"/>
                </a:solidFill>
              </a:rPr>
              <a:t>AOE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Activity On Edge</a:t>
            </a:r>
            <a:r>
              <a:rPr lang="zh-CN" altLang="en-US" smtClean="0"/>
              <a:t>）网</a:t>
            </a:r>
          </a:p>
        </p:txBody>
      </p:sp>
      <p:pic>
        <p:nvPicPr>
          <p:cNvPr id="71684" name="Picture 6" descr="a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070225"/>
            <a:ext cx="4973637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5827713" y="3070225"/>
            <a:ext cx="30495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左图所示工程：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个事件（里程碑）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 lang="zh-CN" altLang="en-US">
                <a:solidFill>
                  <a:srgbClr val="FF0000"/>
                </a:solidFill>
              </a:rPr>
              <a:t>项活动（必须完成的工作）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含义是：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a4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a5</a:t>
            </a:r>
            <a:r>
              <a:rPr lang="zh-CN" altLang="en-US">
                <a:solidFill>
                  <a:srgbClr val="FF0000"/>
                </a:solidFill>
              </a:rPr>
              <a:t>已完成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a7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a8</a:t>
            </a:r>
            <a:r>
              <a:rPr lang="zh-CN" altLang="en-US">
                <a:solidFill>
                  <a:srgbClr val="FF0000"/>
                </a:solidFill>
              </a:rPr>
              <a:t>可开始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598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关键路径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en-US" altLang="zh-CN" smtClean="0"/>
              <a:t>AOE</a:t>
            </a:r>
            <a:r>
              <a:rPr lang="zh-CN" altLang="en-US" smtClean="0"/>
              <a:t>网看作一个工程</a:t>
            </a:r>
          </a:p>
          <a:p>
            <a:pPr lvl="1"/>
            <a:r>
              <a:rPr lang="zh-CN" altLang="en-US" smtClean="0"/>
              <a:t>只有一个入度为</a:t>
            </a:r>
            <a:r>
              <a:rPr lang="en-US" altLang="zh-CN" smtClean="0"/>
              <a:t>0</a:t>
            </a:r>
            <a:r>
              <a:rPr lang="zh-CN" altLang="en-US" smtClean="0"/>
              <a:t>的点（源点），一个出度为</a:t>
            </a:r>
            <a:r>
              <a:rPr lang="en-US" altLang="zh-CN" smtClean="0"/>
              <a:t>0</a:t>
            </a:r>
            <a:r>
              <a:rPr lang="zh-CN" altLang="en-US" smtClean="0"/>
              <a:t>的点（汇点）</a:t>
            </a:r>
          </a:p>
          <a:p>
            <a:pPr lvl="1"/>
            <a:r>
              <a:rPr lang="zh-CN" altLang="en-US" smtClean="0"/>
              <a:t>完成整个工程需要多少时间？哪些活动是影响工程进度的关键？</a:t>
            </a:r>
          </a:p>
          <a:p>
            <a:r>
              <a:rPr lang="zh-CN" altLang="en-US" smtClean="0">
                <a:solidFill>
                  <a:schemeClr val="accent2"/>
                </a:solidFill>
              </a:rPr>
              <a:t>关键路径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Critical Path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从源点到汇点长度（时间和）最长的路径</a:t>
            </a:r>
          </a:p>
          <a:p>
            <a:pPr lvl="1"/>
            <a:r>
              <a:rPr lang="zh-CN" altLang="en-US" smtClean="0"/>
              <a:t>长度</a:t>
            </a:r>
            <a:r>
              <a:rPr lang="en-US" altLang="zh-CN" smtClean="0"/>
              <a:t>——</a:t>
            </a:r>
            <a:r>
              <a:rPr lang="zh-CN" altLang="en-US" smtClean="0"/>
              <a:t>完成工程的最短时间</a:t>
            </a:r>
          </a:p>
          <a:p>
            <a:pPr lvl="1"/>
            <a:r>
              <a:rPr lang="zh-CN" altLang="en-US" smtClean="0"/>
              <a:t>上例：</a:t>
            </a:r>
            <a:r>
              <a:rPr lang="en-US" altLang="zh-CN" smtClean="0"/>
              <a:t>(v</a:t>
            </a:r>
            <a:r>
              <a:rPr lang="en-US" altLang="zh-CN" baseline="-25000" smtClean="0"/>
              <a:t>1</a:t>
            </a:r>
            <a:r>
              <a:rPr lang="en-US" altLang="zh-CN" smtClean="0"/>
              <a:t>, v</a:t>
            </a:r>
            <a:r>
              <a:rPr lang="en-US" altLang="zh-CN" baseline="-25000" smtClean="0"/>
              <a:t>2</a:t>
            </a:r>
            <a:r>
              <a:rPr lang="en-US" altLang="zh-CN" smtClean="0"/>
              <a:t>, v</a:t>
            </a:r>
            <a:r>
              <a:rPr lang="en-US" altLang="zh-CN" baseline="-25000" smtClean="0"/>
              <a:t>5</a:t>
            </a:r>
            <a:r>
              <a:rPr lang="en-US" altLang="zh-CN" smtClean="0"/>
              <a:t>, v</a:t>
            </a:r>
            <a:r>
              <a:rPr lang="en-US" altLang="zh-CN" baseline="-25000" smtClean="0"/>
              <a:t>8</a:t>
            </a:r>
            <a:r>
              <a:rPr lang="en-US" altLang="zh-CN" smtClean="0"/>
              <a:t>, v</a:t>
            </a:r>
            <a:r>
              <a:rPr lang="en-US" altLang="zh-CN" baseline="-25000" smtClean="0"/>
              <a:t>9</a:t>
            </a:r>
            <a:r>
              <a:rPr lang="en-US" altLang="zh-CN" smtClean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3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关键活动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源点</a:t>
            </a:r>
            <a:r>
              <a:rPr lang="en-US" altLang="zh-CN" smtClean="0"/>
              <a:t>v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Wingdings" panose="05000000000000000000" pitchFamily="2" charset="2"/>
              </a:rPr>
              <a:t>v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的最长路径长度：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zh-CN" altLang="en-US" smtClean="0">
                <a:sym typeface="Wingdings" panose="05000000000000000000" pitchFamily="2" charset="2"/>
              </a:rPr>
              <a:t>事件</a:t>
            </a:r>
            <a:r>
              <a:rPr lang="en-US" altLang="zh-CN" smtClean="0">
                <a:sym typeface="Wingdings" panose="05000000000000000000" pitchFamily="2" charset="2"/>
              </a:rPr>
              <a:t>v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的最早发生时间，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en-US" altLang="zh-CN" smtClean="0">
                <a:sym typeface="Wingdings" panose="05000000000000000000" pitchFamily="2" charset="2"/>
              </a:rPr>
              <a:t>v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发出的所有边（活动）的最早开始时间</a:t>
            </a:r>
          </a:p>
          <a:p>
            <a:r>
              <a:rPr lang="en-US" altLang="zh-CN" smtClean="0"/>
              <a:t>e(i)</a:t>
            </a:r>
            <a:r>
              <a:rPr lang="zh-CN" altLang="en-US" smtClean="0"/>
              <a:t>：活动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的最早开始时间</a:t>
            </a:r>
          </a:p>
          <a:p>
            <a:r>
              <a:rPr lang="zh-CN" altLang="en-US" smtClean="0"/>
              <a:t>最迟开始时间：</a:t>
            </a:r>
            <a:r>
              <a:rPr lang="en-US" altLang="zh-CN" smtClean="0"/>
              <a:t>l(i)</a:t>
            </a:r>
            <a:r>
              <a:rPr lang="zh-CN" altLang="en-US" smtClean="0"/>
              <a:t>，前提：不影响工程进度</a:t>
            </a:r>
          </a:p>
          <a:p>
            <a:r>
              <a:rPr lang="en-US" altLang="zh-CN" smtClean="0"/>
              <a:t>l(i)=e(i)</a:t>
            </a:r>
            <a:r>
              <a:rPr lang="zh-CN" altLang="en-US" smtClean="0"/>
              <a:t>：关键活动</a:t>
            </a:r>
          </a:p>
          <a:p>
            <a:r>
              <a:rPr lang="zh-CN" altLang="en-US" smtClean="0"/>
              <a:t>关键路径上的活动都是关键活动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通过计算</a:t>
            </a:r>
            <a:r>
              <a:rPr lang="en-US" altLang="zh-CN" smtClean="0">
                <a:solidFill>
                  <a:srgbClr val="FF0000"/>
                </a:solidFill>
              </a:rPr>
              <a:t>l(i)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e(i)</a:t>
            </a:r>
            <a:r>
              <a:rPr lang="zh-CN" altLang="en-US" smtClean="0">
                <a:solidFill>
                  <a:srgbClr val="FF0000"/>
                </a:solidFill>
              </a:rPr>
              <a:t>寻找关键活动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8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l(i)</a:t>
            </a:r>
            <a:r>
              <a:rPr lang="zh-CN" altLang="en-US" smtClean="0"/>
              <a:t>和</a:t>
            </a:r>
            <a:r>
              <a:rPr lang="en-US" altLang="zh-CN" smtClean="0"/>
              <a:t>e(i)</a:t>
            </a:r>
            <a:r>
              <a:rPr lang="zh-CN" altLang="en-US" smtClean="0"/>
              <a:t>的计算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事件的最早发生时间</a:t>
            </a:r>
            <a:r>
              <a:rPr lang="en-US" altLang="zh-CN" smtClean="0"/>
              <a:t>ve(j)</a:t>
            </a:r>
            <a:br>
              <a:rPr lang="en-US" altLang="zh-CN" smtClean="0"/>
            </a:br>
            <a:r>
              <a:rPr lang="zh-CN" altLang="en-US" smtClean="0"/>
              <a:t>最迟发生时间</a:t>
            </a:r>
            <a:r>
              <a:rPr lang="en-US" altLang="zh-CN" smtClean="0"/>
              <a:t>vl(j)</a:t>
            </a:r>
          </a:p>
          <a:p>
            <a:r>
              <a:rPr lang="zh-CN" altLang="en-US" smtClean="0"/>
              <a:t>活动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由边</a:t>
            </a:r>
            <a:r>
              <a:rPr lang="en-US" altLang="zh-CN" smtClean="0"/>
              <a:t>&lt;j, k&gt;</a:t>
            </a:r>
            <a:r>
              <a:rPr lang="zh-CN" altLang="en-US" smtClean="0"/>
              <a:t>表示</a:t>
            </a:r>
            <a:br>
              <a:rPr lang="zh-CN" altLang="en-US" smtClean="0"/>
            </a:br>
            <a:r>
              <a:rPr lang="en-US" altLang="zh-CN" smtClean="0"/>
              <a:t>dut(&lt;j, k&gt;)</a:t>
            </a:r>
            <a:r>
              <a:rPr lang="zh-CN" altLang="en-US" smtClean="0"/>
              <a:t>表示其持续时间，则有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e(i)=ve(j)   </a:t>
            </a:r>
          </a:p>
          <a:p>
            <a:pPr lvl="1"/>
            <a:r>
              <a:rPr lang="zh-CN" altLang="en-US" smtClean="0"/>
              <a:t>含义是：活动</a:t>
            </a:r>
            <a:r>
              <a:rPr lang="en-US" altLang="zh-CN" smtClean="0"/>
              <a:t>i</a:t>
            </a:r>
            <a:r>
              <a:rPr lang="zh-CN" altLang="en-US" smtClean="0"/>
              <a:t>要想开始至少需要等待的时间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l(i)=vl(k)-dut(&lt;j, k&gt;)</a:t>
            </a:r>
          </a:p>
          <a:p>
            <a:pPr lvl="1"/>
            <a:r>
              <a:rPr lang="zh-CN" altLang="en-US" smtClean="0"/>
              <a:t>含义是：活动</a:t>
            </a:r>
            <a:r>
              <a:rPr lang="en-US" altLang="zh-CN" smtClean="0"/>
              <a:t>i</a:t>
            </a:r>
            <a:r>
              <a:rPr lang="zh-CN" altLang="en-US" smtClean="0"/>
              <a:t>开始之前最多空闲的时间</a:t>
            </a:r>
            <a:endParaRPr lang="en-US" altLang="zh-CN" smtClean="0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ltGray">
          <a:xfrm>
            <a:off x="5791200" y="2362200"/>
            <a:ext cx="2667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ltGray">
          <a:xfrm>
            <a:off x="5410200" y="2133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</a:t>
            </a: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ltGray">
          <a:xfrm>
            <a:off x="8458200" y="2133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k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ltGray">
          <a:xfrm>
            <a:off x="67818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 baseline="-25000"/>
              <a:t>i</a:t>
            </a:r>
            <a:endParaRPr lang="en-US" altLang="zh-CN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ltGray">
          <a:xfrm>
            <a:off x="6629400" y="2286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dut</a:t>
            </a:r>
          </a:p>
        </p:txBody>
      </p:sp>
      <p:sp>
        <p:nvSpPr>
          <p:cNvPr id="9" name="矩形 8"/>
          <p:cNvSpPr/>
          <p:nvPr/>
        </p:nvSpPr>
        <p:spPr>
          <a:xfrm>
            <a:off x="1129164" y="5924598"/>
            <a:ext cx="6739345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求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e(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i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和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l(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i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可以转换为求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ve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(j)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和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vl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(k)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的问题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6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ve(i)</a:t>
            </a:r>
            <a:r>
              <a:rPr lang="zh-CN" altLang="en-US" smtClean="0"/>
              <a:t>的计算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由</a:t>
            </a:r>
            <a:r>
              <a:rPr lang="en-US" altLang="zh-CN" smtClean="0"/>
              <a:t>ve(0)=0</a:t>
            </a:r>
            <a:r>
              <a:rPr lang="zh-CN" altLang="en-US" smtClean="0"/>
              <a:t>向前递推</a:t>
            </a:r>
            <a:br>
              <a:rPr lang="zh-CN" altLang="en-US" smtClean="0"/>
            </a:br>
            <a:r>
              <a:rPr lang="en-US" altLang="zh-CN" smtClean="0"/>
              <a:t>ve(j)=</a:t>
            </a:r>
            <a:r>
              <a:rPr lang="en-US" altLang="zh-CN" smtClean="0">
                <a:solidFill>
                  <a:srgbClr val="0000CC"/>
                </a:solidFill>
              </a:rPr>
              <a:t>max</a:t>
            </a:r>
            <a:r>
              <a:rPr lang="en-US" altLang="zh-CN" smtClean="0"/>
              <a:t>{ve(i)+dut(&lt;i, j&gt;)}</a:t>
            </a:r>
            <a:r>
              <a:rPr lang="zh-CN" altLang="en-US" smtClean="0"/>
              <a:t>，</a:t>
            </a:r>
            <a:r>
              <a:rPr lang="en-US" altLang="zh-CN" smtClean="0"/>
              <a:t>&lt;i, j&gt;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ltGray">
          <a:xfrm>
            <a:off x="1676400" y="2895600"/>
            <a:ext cx="1143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ltGray">
          <a:xfrm>
            <a:off x="1295400" y="26670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</a:t>
            </a: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2819400" y="3276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ltGray">
          <a:xfrm>
            <a:off x="1676400" y="35052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ltGray">
          <a:xfrm>
            <a:off x="1295400" y="3276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</a:t>
            </a: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ltGray">
          <a:xfrm flipV="1">
            <a:off x="1676400" y="3581400"/>
            <a:ext cx="1219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ltGray">
          <a:xfrm>
            <a:off x="1295400" y="3886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</a:t>
            </a:r>
          </a:p>
        </p:txBody>
      </p:sp>
      <p:sp>
        <p:nvSpPr>
          <p:cNvPr id="75787" name="Text Box 18"/>
          <p:cNvSpPr txBox="1">
            <a:spLocks noChangeArrowheads="1"/>
          </p:cNvSpPr>
          <p:nvPr/>
        </p:nvSpPr>
        <p:spPr bwMode="ltGray">
          <a:xfrm>
            <a:off x="3505200" y="2927350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事件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的开始依赖于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所有</a:t>
            </a:r>
            <a:r>
              <a:rPr lang="zh-CN" altLang="en-US">
                <a:solidFill>
                  <a:srgbClr val="FF0000"/>
                </a:solidFill>
              </a:rPr>
              <a:t>活动</a:t>
            </a:r>
            <a:r>
              <a:rPr lang="en-US" altLang="zh-CN">
                <a:solidFill>
                  <a:srgbClr val="FF0000"/>
                </a:solidFill>
              </a:rPr>
              <a:t>&lt;i,j&gt;</a:t>
            </a:r>
            <a:r>
              <a:rPr lang="zh-CN" altLang="en-US">
                <a:solidFill>
                  <a:srgbClr val="FF0000"/>
                </a:solidFill>
              </a:rPr>
              <a:t>的完成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显然应该取其中“最差”者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再早也不会比最慢的那个早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14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vl(i)</a:t>
            </a:r>
            <a:r>
              <a:rPr lang="zh-CN" altLang="en-US" smtClean="0"/>
              <a:t> 的计算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由</a:t>
            </a:r>
            <a:r>
              <a:rPr lang="en-US" altLang="zh-CN" smtClean="0"/>
              <a:t>vl(n-1)=ve(n-1)</a:t>
            </a:r>
            <a:r>
              <a:rPr lang="zh-CN" altLang="en-US" smtClean="0"/>
              <a:t>向后递推</a:t>
            </a:r>
            <a:br>
              <a:rPr lang="zh-CN" altLang="en-US" smtClean="0"/>
            </a:br>
            <a:r>
              <a:rPr lang="en-US" altLang="zh-CN" smtClean="0"/>
              <a:t>vl(i)=min{vl(j)-dut(&lt;i, j&gt;)}</a:t>
            </a:r>
            <a:r>
              <a:rPr lang="zh-CN" altLang="en-US" smtClean="0"/>
              <a:t>，</a:t>
            </a:r>
            <a:r>
              <a:rPr lang="en-US" altLang="zh-CN" smtClean="0"/>
              <a:t>&lt;i, j&gt;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E</a:t>
            </a:r>
          </a:p>
        </p:txBody>
      </p:sp>
      <p:sp>
        <p:nvSpPr>
          <p:cNvPr id="76804" name="Line 11"/>
          <p:cNvSpPr>
            <a:spLocks noChangeShapeType="1"/>
          </p:cNvSpPr>
          <p:nvPr/>
        </p:nvSpPr>
        <p:spPr bwMode="ltGray">
          <a:xfrm>
            <a:off x="1676400" y="3276600"/>
            <a:ext cx="1143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Oval 12"/>
          <p:cNvSpPr>
            <a:spLocks noChangeArrowheads="1"/>
          </p:cNvSpPr>
          <p:nvPr/>
        </p:nvSpPr>
        <p:spPr bwMode="ltGray">
          <a:xfrm>
            <a:off x="2895600" y="2362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</a:t>
            </a:r>
          </a:p>
        </p:txBody>
      </p:sp>
      <p:sp>
        <p:nvSpPr>
          <p:cNvPr id="76806" name="Oval 13"/>
          <p:cNvSpPr>
            <a:spLocks noChangeArrowheads="1"/>
          </p:cNvSpPr>
          <p:nvPr/>
        </p:nvSpPr>
        <p:spPr bwMode="ltGray">
          <a:xfrm>
            <a:off x="1311275" y="2971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i</a:t>
            </a:r>
          </a:p>
        </p:txBody>
      </p:sp>
      <p:sp>
        <p:nvSpPr>
          <p:cNvPr id="76807" name="Line 14"/>
          <p:cNvSpPr>
            <a:spLocks noChangeShapeType="1"/>
          </p:cNvSpPr>
          <p:nvPr/>
        </p:nvSpPr>
        <p:spPr bwMode="ltGray">
          <a:xfrm>
            <a:off x="1752600" y="32004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Oval 15"/>
          <p:cNvSpPr>
            <a:spLocks noChangeArrowheads="1"/>
          </p:cNvSpPr>
          <p:nvPr/>
        </p:nvSpPr>
        <p:spPr bwMode="ltGray">
          <a:xfrm>
            <a:off x="2895600" y="2971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</a:t>
            </a:r>
          </a:p>
        </p:txBody>
      </p:sp>
      <p:sp>
        <p:nvSpPr>
          <p:cNvPr id="76809" name="Line 16"/>
          <p:cNvSpPr>
            <a:spLocks noChangeShapeType="1"/>
          </p:cNvSpPr>
          <p:nvPr/>
        </p:nvSpPr>
        <p:spPr bwMode="ltGray">
          <a:xfrm flipV="1">
            <a:off x="1676400" y="2590800"/>
            <a:ext cx="1219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Oval 17"/>
          <p:cNvSpPr>
            <a:spLocks noChangeArrowheads="1"/>
          </p:cNvSpPr>
          <p:nvPr/>
        </p:nvSpPr>
        <p:spPr bwMode="ltGray">
          <a:xfrm>
            <a:off x="2895600" y="35814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</a:t>
            </a:r>
          </a:p>
        </p:txBody>
      </p:sp>
      <p:sp>
        <p:nvSpPr>
          <p:cNvPr id="76811" name="Text Box 18"/>
          <p:cNvSpPr txBox="1">
            <a:spLocks noChangeArrowheads="1"/>
          </p:cNvSpPr>
          <p:nvPr/>
        </p:nvSpPr>
        <p:spPr bwMode="ltGray">
          <a:xfrm>
            <a:off x="3505200" y="2514600"/>
            <a:ext cx="441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所有的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都依赖于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再迟也不应影响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的启动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不能影响工期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也应该取其中“最差”（最早）者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4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61" descr="ao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3175"/>
            <a:ext cx="34448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计算实例</a:t>
            </a:r>
          </a:p>
        </p:txBody>
      </p:sp>
      <p:graphicFrame>
        <p:nvGraphicFramePr>
          <p:cNvPr id="1621450" name="Group 458"/>
          <p:cNvGraphicFramePr>
            <a:graphicFrameLocks noGrp="1"/>
          </p:cNvGraphicFramePr>
          <p:nvPr/>
        </p:nvGraphicFramePr>
        <p:xfrm>
          <a:off x="3276600" y="2743200"/>
          <a:ext cx="5867400" cy="2743200"/>
        </p:xfrm>
        <a:graphic>
          <a:graphicData uri="http://schemas.openxmlformats.org/drawingml/2006/table">
            <a:tbl>
              <a:tblPr/>
              <a:tblGrid>
                <a:gridCol w="838200"/>
                <a:gridCol w="808038"/>
                <a:gridCol w="869950"/>
                <a:gridCol w="835025"/>
                <a:gridCol w="869950"/>
                <a:gridCol w="808037"/>
                <a:gridCol w="838200"/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顶点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vl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活动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l-e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 rot="16200000" flipH="1">
            <a:off x="3316287" y="3967163"/>
            <a:ext cx="17938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rot="5400000">
            <a:off x="5558631" y="4236244"/>
            <a:ext cx="23336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rot="16200000">
            <a:off x="6454775" y="4235450"/>
            <a:ext cx="233203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7351713" y="4235450"/>
            <a:ext cx="233203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213225" y="3967163"/>
            <a:ext cx="17938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49" name="圆角矩形 11"/>
          <p:cNvSpPr>
            <a:spLocks noChangeArrowheads="1"/>
          </p:cNvSpPr>
          <p:nvPr/>
        </p:nvSpPr>
        <p:spPr bwMode="auto">
          <a:xfrm>
            <a:off x="6007100" y="3429000"/>
            <a:ext cx="2870200" cy="1793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9950" name="圆角矩形 12"/>
          <p:cNvSpPr>
            <a:spLocks noChangeArrowheads="1"/>
          </p:cNvSpPr>
          <p:nvPr/>
        </p:nvSpPr>
        <p:spPr bwMode="auto">
          <a:xfrm>
            <a:off x="6007100" y="4325938"/>
            <a:ext cx="2870200" cy="1793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9951" name="圆角矩形 13"/>
          <p:cNvSpPr>
            <a:spLocks noChangeArrowheads="1"/>
          </p:cNvSpPr>
          <p:nvPr/>
        </p:nvSpPr>
        <p:spPr bwMode="auto">
          <a:xfrm>
            <a:off x="6007100" y="4864100"/>
            <a:ext cx="2870200" cy="3587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0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9" grpId="0" animBg="1"/>
      <p:bldP spid="79950" grpId="0" animBg="1"/>
      <p:bldP spid="799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计算实例</a:t>
            </a:r>
          </a:p>
        </p:txBody>
      </p:sp>
      <p:pic>
        <p:nvPicPr>
          <p:cNvPr id="78852" name="Picture 6" descr="a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00025"/>
            <a:ext cx="4256087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5475" y="2711450"/>
          <a:ext cx="6096000" cy="3935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顶点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ve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vl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活动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e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l-e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v1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v9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a9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a11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7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关键路径要点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600950" cy="4570412"/>
          </a:xfrm>
        </p:spPr>
        <p:txBody>
          <a:bodyPr/>
          <a:lstStyle/>
          <a:p>
            <a:r>
              <a:rPr lang="zh-CN" altLang="en-US" sz="2000" smtClean="0"/>
              <a:t>关键路径长度是完成工程的最短时间，即至少消耗时间</a:t>
            </a:r>
            <a:endParaRPr lang="en-US" altLang="zh-CN" sz="2000" smtClean="0"/>
          </a:p>
          <a:p>
            <a:r>
              <a:rPr lang="zh-CN" altLang="en-US" sz="2000" smtClean="0"/>
              <a:t>研究意义是找到关键路径、设法提高其效率，则</a:t>
            </a:r>
            <a:r>
              <a:rPr lang="zh-CN" altLang="en-US" sz="2000" smtClean="0">
                <a:solidFill>
                  <a:srgbClr val="FF0000"/>
                </a:solidFill>
              </a:rPr>
              <a:t>有可能</a:t>
            </a:r>
            <a:r>
              <a:rPr lang="zh-CN" altLang="en-US" sz="2000" smtClean="0"/>
              <a:t>缩短工期</a:t>
            </a:r>
            <a:endParaRPr lang="en-US" altLang="zh-CN" sz="2000" smtClean="0"/>
          </a:p>
          <a:p>
            <a:r>
              <a:rPr lang="zh-CN" altLang="en-US" sz="2000" smtClean="0"/>
              <a:t>算法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Step1</a:t>
            </a:r>
            <a:r>
              <a:rPr lang="zh-CN" altLang="en-US" sz="2000" smtClean="0"/>
              <a:t>：从源点开始计算</a:t>
            </a:r>
            <a:r>
              <a:rPr lang="en-US" altLang="zh-CN" sz="2000" smtClean="0"/>
              <a:t>ve(i)</a:t>
            </a:r>
            <a:r>
              <a:rPr lang="zh-CN" altLang="en-US" sz="2000" smtClean="0"/>
              <a:t>，考察指向顶点</a:t>
            </a:r>
            <a:r>
              <a:rPr lang="en-US" altLang="zh-CN" sz="2000" smtClean="0"/>
              <a:t>i</a:t>
            </a:r>
            <a:r>
              <a:rPr lang="zh-CN" altLang="en-US" sz="2000" smtClean="0"/>
              <a:t>的所有边，寻找</a:t>
            </a:r>
            <a:r>
              <a:rPr lang="zh-CN" altLang="en-US" sz="2000" smtClean="0">
                <a:solidFill>
                  <a:srgbClr val="0000CC"/>
                </a:solidFill>
              </a:rPr>
              <a:t>最大值</a:t>
            </a:r>
            <a:r>
              <a:rPr lang="en-US" altLang="zh-CN" sz="2000" smtClean="0"/>
              <a:t>ve(j)=max{ve(i)+dut(&lt;i, j&gt;)}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&lt;i, j&gt;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smtClean="0"/>
              <a:t>E</a:t>
            </a:r>
          </a:p>
          <a:p>
            <a:pPr lvl="1"/>
            <a:r>
              <a:rPr lang="en-US" altLang="zh-CN" sz="2000" smtClean="0"/>
              <a:t>Step2</a:t>
            </a:r>
            <a:r>
              <a:rPr lang="zh-CN" altLang="en-US" sz="2000" smtClean="0"/>
              <a:t>：从汇点开始计算</a:t>
            </a:r>
            <a:r>
              <a:rPr lang="en-US" altLang="zh-CN" sz="2000" smtClean="0"/>
              <a:t>vl(i)</a:t>
            </a:r>
            <a:r>
              <a:rPr lang="zh-CN" altLang="en-US" sz="2000" smtClean="0"/>
              <a:t>，考察顶点</a:t>
            </a:r>
            <a:r>
              <a:rPr lang="en-US" altLang="zh-CN" sz="2000" smtClean="0"/>
              <a:t>i</a:t>
            </a:r>
            <a:r>
              <a:rPr lang="zh-CN" altLang="en-US" sz="2000" smtClean="0"/>
              <a:t>发出的所有边，寻找</a:t>
            </a:r>
            <a:r>
              <a:rPr lang="zh-CN" altLang="en-US" sz="2000" smtClean="0">
                <a:solidFill>
                  <a:srgbClr val="0000CC"/>
                </a:solidFill>
              </a:rPr>
              <a:t>最小值</a:t>
            </a:r>
            <a:r>
              <a:rPr lang="en-US" altLang="zh-CN" sz="2000" smtClean="0"/>
              <a:t>vl(i)=min{vl(j)-dut(&lt;i, j&gt;)}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&lt;i, j&gt;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smtClean="0"/>
              <a:t>E</a:t>
            </a:r>
          </a:p>
          <a:p>
            <a:pPr lvl="1"/>
            <a:r>
              <a:rPr lang="en-US" altLang="zh-CN" sz="2000" smtClean="0"/>
              <a:t>Step3</a:t>
            </a:r>
            <a:r>
              <a:rPr lang="zh-CN" altLang="en-US" sz="2000" smtClean="0"/>
              <a:t>：求每个活动的</a:t>
            </a:r>
            <a:r>
              <a:rPr lang="en-US" altLang="zh-CN" sz="2000" smtClean="0"/>
              <a:t>e(i)</a:t>
            </a:r>
            <a:r>
              <a:rPr lang="zh-CN" altLang="en-US" sz="2000" smtClean="0"/>
              <a:t>，等于活动发出顶点的</a:t>
            </a:r>
            <a:r>
              <a:rPr lang="en-US" altLang="zh-CN" sz="2000" smtClean="0"/>
              <a:t>ve</a:t>
            </a:r>
            <a:r>
              <a:rPr lang="zh-CN" altLang="en-US" sz="2000" smtClean="0"/>
              <a:t>值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Step4</a:t>
            </a:r>
            <a:r>
              <a:rPr lang="zh-CN" altLang="en-US" sz="2000" smtClean="0"/>
              <a:t>：求每个活动的</a:t>
            </a:r>
            <a:r>
              <a:rPr lang="en-US" altLang="zh-CN" sz="2000" smtClean="0"/>
              <a:t>l(i)</a:t>
            </a:r>
            <a:r>
              <a:rPr lang="zh-CN" altLang="en-US" sz="2000" smtClean="0"/>
              <a:t>，等于活动指向顶点的</a:t>
            </a:r>
            <a:r>
              <a:rPr lang="en-US" altLang="zh-CN" sz="2000" smtClean="0"/>
              <a:t>vl</a:t>
            </a:r>
            <a:r>
              <a:rPr lang="zh-CN" altLang="en-US" sz="2000" smtClean="0"/>
              <a:t>值减去活动本身的持续时间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Step5</a:t>
            </a:r>
            <a:r>
              <a:rPr lang="zh-CN" altLang="en-US" sz="2000" smtClean="0"/>
              <a:t>：找到那些</a:t>
            </a:r>
            <a:r>
              <a:rPr lang="en-US" altLang="zh-CN" sz="2000" smtClean="0"/>
              <a:t>l(i)=e(i)</a:t>
            </a:r>
            <a:r>
              <a:rPr lang="zh-CN" altLang="en-US" sz="2000" smtClean="0"/>
              <a:t>的活动，即为关键活动；构成的路径即为关键路径。关键路径可能不止一条。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1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r>
              <a:rPr lang="en-US" altLang="zh-CN" smtClean="0"/>
              <a:t>S</a:t>
            </a:r>
            <a:r>
              <a:rPr lang="zh-CN" altLang="en-US" smtClean="0"/>
              <a:t>：“已求出最短路径顶点集合”，初始为</a:t>
            </a:r>
            <a:r>
              <a:rPr lang="en-US" altLang="zh-CN" smtClean="0"/>
              <a:t>{s}</a:t>
            </a:r>
          </a:p>
          <a:p>
            <a:r>
              <a:rPr lang="en-US" altLang="zh-CN" smtClean="0"/>
              <a:t>L=V - S</a:t>
            </a:r>
          </a:p>
          <a:p>
            <a:r>
              <a:rPr lang="zh-CN" altLang="en-US" smtClean="0"/>
              <a:t>每个步骤从</a:t>
            </a:r>
            <a:r>
              <a:rPr lang="en-US" altLang="zh-CN" smtClean="0"/>
              <a:t>L</a:t>
            </a:r>
            <a:r>
              <a:rPr lang="zh-CN" altLang="en-US" smtClean="0"/>
              <a:t>选取一个顶点</a:t>
            </a:r>
            <a:r>
              <a:rPr lang="en-US" altLang="zh-CN" smtClean="0"/>
              <a:t>v</a:t>
            </a:r>
            <a:r>
              <a:rPr lang="zh-CN" altLang="en-US" smtClean="0"/>
              <a:t>加入</a:t>
            </a:r>
            <a:r>
              <a:rPr lang="en-US" altLang="zh-CN" smtClean="0"/>
              <a:t>S</a:t>
            </a:r>
          </a:p>
          <a:p>
            <a:r>
              <a:rPr lang="zh-CN" altLang="en-US" smtClean="0"/>
              <a:t>贪心准则：</a:t>
            </a:r>
            <a:r>
              <a:rPr lang="en-US" altLang="zh-CN" smtClean="0"/>
              <a:t>v</a:t>
            </a:r>
            <a:r>
              <a:rPr lang="zh-CN" altLang="en-US" smtClean="0"/>
              <a:t>是</a:t>
            </a:r>
            <a:r>
              <a:rPr lang="en-US" altLang="zh-CN" smtClean="0"/>
              <a:t>L</a:t>
            </a:r>
            <a:r>
              <a:rPr lang="zh-CN" altLang="en-US" smtClean="0"/>
              <a:t>中距</a:t>
            </a:r>
            <a:r>
              <a:rPr lang="en-US" altLang="zh-CN" smtClean="0"/>
              <a:t>s</a:t>
            </a:r>
            <a:r>
              <a:rPr lang="zh-CN" altLang="en-US" smtClean="0"/>
              <a:t>距离最短者</a:t>
            </a:r>
          </a:p>
          <a:p>
            <a:r>
              <a:rPr lang="zh-CN" altLang="en-US" smtClean="0"/>
              <a:t>新最短路径</a:t>
            </a:r>
            <a:r>
              <a:rPr lang="en-US" altLang="zh-CN" smtClean="0">
                <a:sym typeface="Wingdings" panose="05000000000000000000" pitchFamily="2" charset="2"/>
              </a:rPr>
              <a:t>=</a:t>
            </a:r>
            <a:r>
              <a:rPr lang="zh-CN" altLang="en-US" smtClean="0">
                <a:sym typeface="Wingdings" panose="05000000000000000000" pitchFamily="2" charset="2"/>
              </a:rPr>
              <a:t>已有最短路径</a:t>
            </a:r>
            <a:r>
              <a:rPr lang="en-US" altLang="zh-CN" smtClean="0">
                <a:sym typeface="Wingdings" panose="05000000000000000000" pitchFamily="2" charset="2"/>
              </a:rPr>
              <a:t>+</a:t>
            </a:r>
            <a:r>
              <a:rPr lang="zh-CN" altLang="en-US" smtClean="0">
                <a:sym typeface="Wingdings" panose="05000000000000000000" pitchFamily="2" charset="2"/>
              </a:rPr>
              <a:t>一条边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zh-CN" altLang="en-US" smtClean="0">
                <a:sym typeface="Wingdings" panose="05000000000000000000" pitchFamily="2" charset="2"/>
              </a:rPr>
              <a:t>每个顶点无需保存其完整路径，保存路径中它的前一顶点即可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3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00600"/>
          </a:xfrm>
        </p:spPr>
        <p:txBody>
          <a:bodyPr/>
          <a:lstStyle/>
          <a:p>
            <a:r>
              <a:rPr lang="zh-CN" altLang="en-US" smtClean="0"/>
              <a:t>数组</a:t>
            </a:r>
            <a:r>
              <a:rPr lang="en-US" altLang="zh-CN" smtClean="0"/>
              <a:t>p</a:t>
            </a:r>
            <a:r>
              <a:rPr lang="zh-CN" altLang="en-US" smtClean="0"/>
              <a:t>：保存路径（上例：</a:t>
            </a:r>
            <a:r>
              <a:rPr lang="en-US" altLang="zh-CN" smtClean="0"/>
              <a:t>[0, 1, 1, 3, 4]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/>
              <a:t>p[i]</a:t>
            </a:r>
            <a:r>
              <a:rPr lang="zh-CN" altLang="en-US" smtClean="0"/>
              <a:t>：最短路径中顶点</a:t>
            </a:r>
            <a:r>
              <a:rPr lang="en-US" altLang="zh-CN" smtClean="0"/>
              <a:t>i</a:t>
            </a:r>
            <a:r>
              <a:rPr lang="zh-CN" altLang="en-US" smtClean="0"/>
              <a:t>的前驱顶点</a:t>
            </a:r>
          </a:p>
          <a:p>
            <a:pPr lvl="1"/>
            <a:r>
              <a:rPr lang="zh-CN" altLang="en-US" smtClean="0"/>
              <a:t>从终点开始，逆向即可获取路径</a:t>
            </a:r>
          </a:p>
          <a:p>
            <a:r>
              <a:rPr lang="zh-CN" altLang="en-US" smtClean="0"/>
              <a:t>数组</a:t>
            </a:r>
            <a:r>
              <a:rPr lang="en-US" altLang="zh-CN" smtClean="0"/>
              <a:t>d</a:t>
            </a:r>
            <a:r>
              <a:rPr lang="zh-CN" altLang="en-US" smtClean="0"/>
              <a:t>：当前最短路径长度</a:t>
            </a:r>
          </a:p>
          <a:p>
            <a:pPr lvl="1"/>
            <a:r>
              <a:rPr lang="en-US" altLang="zh-CN" smtClean="0"/>
              <a:t>i</a:t>
            </a:r>
            <a:r>
              <a:rPr lang="zh-CN" altLang="en-US" smtClean="0"/>
              <a:t>在</a:t>
            </a:r>
            <a:r>
              <a:rPr lang="en-US" altLang="zh-CN" smtClean="0"/>
              <a:t>S</a:t>
            </a:r>
            <a:r>
              <a:rPr lang="zh-CN" altLang="en-US" smtClean="0"/>
              <a:t>中，</a:t>
            </a:r>
            <a:r>
              <a:rPr lang="en-US" altLang="zh-CN" smtClean="0"/>
              <a:t>d[i]</a:t>
            </a:r>
            <a:r>
              <a:rPr lang="zh-CN" altLang="en-US" smtClean="0"/>
              <a:t>：</a:t>
            </a:r>
            <a:r>
              <a:rPr lang="en-US" altLang="zh-CN" smtClean="0"/>
              <a:t>s</a:t>
            </a:r>
            <a:r>
              <a:rPr lang="en-US" altLang="zh-CN" smtClean="0">
                <a:sym typeface="Wingdings" panose="05000000000000000000" pitchFamily="2" charset="2"/>
              </a:rPr>
              <a:t>i</a:t>
            </a:r>
            <a:r>
              <a:rPr lang="zh-CN" altLang="en-US" smtClean="0">
                <a:sym typeface="Wingdings" panose="05000000000000000000" pitchFamily="2" charset="2"/>
              </a:rPr>
              <a:t>的真正最短路径长度（最终结果）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在</a:t>
            </a:r>
            <a:r>
              <a:rPr lang="en-US" altLang="zh-CN" smtClean="0">
                <a:sym typeface="Wingdings" panose="05000000000000000000" pitchFamily="2" charset="2"/>
              </a:rPr>
              <a:t>L</a:t>
            </a:r>
            <a:r>
              <a:rPr lang="zh-CN" altLang="en-US" smtClean="0">
                <a:sym typeface="Wingdings" panose="05000000000000000000" pitchFamily="2" charset="2"/>
              </a:rPr>
              <a:t>中，</a:t>
            </a:r>
            <a:r>
              <a:rPr lang="en-US" altLang="zh-CN" smtClean="0">
                <a:sym typeface="Wingdings" panose="05000000000000000000" pitchFamily="2" charset="2"/>
              </a:rPr>
              <a:t>d[i]</a:t>
            </a:r>
            <a:r>
              <a:rPr lang="zh-CN" altLang="en-US" smtClean="0">
                <a:sym typeface="Wingdings" panose="05000000000000000000" pitchFamily="2" charset="2"/>
              </a:rPr>
              <a:t>：当前最短路径长度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en-US" altLang="zh-CN" smtClean="0">
                <a:sym typeface="Wingdings" panose="05000000000000000000" pitchFamily="2" charset="2"/>
              </a:rPr>
              <a:t>sj(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∈</a:t>
            </a:r>
            <a:r>
              <a:rPr lang="en-US" altLang="zh-CN" smtClean="0">
                <a:sym typeface="Wingdings" panose="05000000000000000000" pitchFamily="2" charset="2"/>
              </a:rPr>
              <a:t>S)i</a:t>
            </a:r>
            <a:r>
              <a:rPr lang="zh-CN" altLang="en-US" smtClean="0">
                <a:sym typeface="Wingdings" panose="05000000000000000000" pitchFamily="2" charset="2"/>
              </a:rPr>
              <a:t>的路径长度（最短者）：</a:t>
            </a:r>
            <a:r>
              <a:rPr lang="en-US" altLang="zh-CN" smtClean="0">
                <a:sym typeface="Wingdings" panose="05000000000000000000" pitchFamily="2" charset="2"/>
              </a:rPr>
              <a:t>d[j]+a[j][i] 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从</a:t>
            </a:r>
            <a:r>
              <a:rPr lang="en-US" altLang="zh-CN" smtClean="0">
                <a:sym typeface="Wingdings" panose="05000000000000000000" pitchFamily="2" charset="2"/>
              </a:rPr>
              <a:t>L</a:t>
            </a:r>
            <a:r>
              <a:rPr lang="zh-CN" altLang="en-US" smtClean="0">
                <a:sym typeface="Wingdings" panose="05000000000000000000" pitchFamily="2" charset="2"/>
              </a:rPr>
              <a:t>中选择</a:t>
            </a:r>
            <a:r>
              <a:rPr lang="en-US" altLang="zh-CN" smtClean="0">
                <a:sym typeface="Wingdings" panose="05000000000000000000" pitchFamily="2" charset="2"/>
              </a:rPr>
              <a:t>v</a:t>
            </a:r>
            <a:r>
              <a:rPr lang="zh-CN" altLang="en-US" smtClean="0">
                <a:sym typeface="Wingdings" panose="05000000000000000000" pitchFamily="2" charset="2"/>
              </a:rPr>
              <a:t>加入</a:t>
            </a:r>
            <a:r>
              <a:rPr lang="en-US" altLang="zh-CN" smtClean="0">
                <a:sym typeface="Wingdings" panose="05000000000000000000" pitchFamily="2" charset="2"/>
              </a:rPr>
              <a:t>S</a:t>
            </a:r>
            <a:r>
              <a:rPr lang="zh-CN" altLang="en-US" smtClean="0">
                <a:sym typeface="Wingdings" panose="05000000000000000000" pitchFamily="2" charset="2"/>
              </a:rPr>
              <a:t>后，</a:t>
            </a:r>
            <a:r>
              <a:rPr lang="en-US" altLang="zh-CN" smtClean="0">
                <a:sym typeface="Wingdings" panose="05000000000000000000" pitchFamily="2" charset="2"/>
              </a:rPr>
              <a:t>S</a:t>
            </a:r>
            <a:r>
              <a:rPr lang="zh-CN" altLang="en-US" smtClean="0">
                <a:sym typeface="Wingdings" panose="05000000000000000000" pitchFamily="2" charset="2"/>
              </a:rPr>
              <a:t>发生变化，</a:t>
            </a:r>
            <a:r>
              <a:rPr lang="en-US" altLang="zh-CN" smtClean="0">
                <a:sym typeface="Wingdings" panose="05000000000000000000" pitchFamily="2" charset="2"/>
              </a:rPr>
              <a:t>L</a:t>
            </a:r>
            <a:r>
              <a:rPr lang="zh-CN" altLang="en-US" smtClean="0">
                <a:sym typeface="Wingdings" panose="05000000000000000000" pitchFamily="2" charset="2"/>
              </a:rPr>
              <a:t>中的</a:t>
            </a:r>
            <a:r>
              <a:rPr lang="en-US" altLang="zh-CN" smtClean="0">
                <a:sym typeface="Wingdings" panose="05000000000000000000" pitchFamily="2" charset="2"/>
              </a:rPr>
              <a:t>d[i]</a:t>
            </a:r>
            <a:r>
              <a:rPr lang="zh-CN" altLang="en-US" smtClean="0">
                <a:sym typeface="Wingdings" panose="05000000000000000000" pitchFamily="2" charset="2"/>
              </a:rPr>
              <a:t>可能变得更小，应进行更新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81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运算实例：解题形式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pic>
        <p:nvPicPr>
          <p:cNvPr id="28675" name="Picture 4" descr="sho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4686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4549" name="Text Box 5"/>
          <p:cNvSpPr txBox="1">
            <a:spLocks noChangeArrowheads="1"/>
          </p:cNvSpPr>
          <p:nvPr/>
        </p:nvSpPr>
        <p:spPr bwMode="ltGray">
          <a:xfrm>
            <a:off x="6280150" y="1219200"/>
            <a:ext cx="4724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d={0, 4,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宋体" pitchFamily="2" charset="-122"/>
              </a:rPr>
              <a:t>∞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8}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p={0, 1, 1, 0, 1}</a:t>
            </a:r>
          </a:p>
        </p:txBody>
      </p:sp>
      <p:sp>
        <p:nvSpPr>
          <p:cNvPr id="1644550" name="Text Box 6"/>
          <p:cNvSpPr txBox="1">
            <a:spLocks noChangeArrowheads="1"/>
          </p:cNvSpPr>
          <p:nvPr/>
        </p:nvSpPr>
        <p:spPr bwMode="ltGray">
          <a:xfrm>
            <a:off x="6280150" y="2205038"/>
            <a:ext cx="24320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d={0, 4,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8} 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  <a:sym typeface="Wingdings" pitchFamily="2" charset="2"/>
              </a:rPr>
              <a:t>p={0, 1, 1, 3, 1}</a:t>
            </a:r>
            <a:endParaRPr lang="en-US" altLang="zh-CN" sz="20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1644551" name="Text Box 7"/>
          <p:cNvSpPr txBox="1">
            <a:spLocks noChangeArrowheads="1"/>
          </p:cNvSpPr>
          <p:nvPr/>
        </p:nvSpPr>
        <p:spPr bwMode="ltGray">
          <a:xfrm>
            <a:off x="6280150" y="3200400"/>
            <a:ext cx="22526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d={0,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4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} 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  <a:sym typeface="Wingdings" pitchFamily="2" charset="2"/>
              </a:rPr>
              <a:t/>
            </a:r>
            <a:br>
              <a:rPr lang="en-US" altLang="zh-CN" sz="2000" dirty="0">
                <a:solidFill>
                  <a:srgbClr val="0000CC"/>
                </a:solidFill>
                <a:latin typeface="Arial" charset="0"/>
                <a:sym typeface="Wingdings" pitchFamily="2" charset="2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charset="0"/>
                <a:sym typeface="Wingdings" pitchFamily="2" charset="2"/>
              </a:rPr>
              <a:t> p={0, 1, 1, 3, 4}</a:t>
            </a:r>
          </a:p>
        </p:txBody>
      </p:sp>
      <p:sp>
        <p:nvSpPr>
          <p:cNvPr id="1644552" name="Text Box 8"/>
          <p:cNvSpPr txBox="1">
            <a:spLocks noChangeArrowheads="1"/>
          </p:cNvSpPr>
          <p:nvPr/>
        </p:nvSpPr>
        <p:spPr bwMode="ltGray">
          <a:xfrm>
            <a:off x="6280150" y="4298950"/>
            <a:ext cx="22526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d={0,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4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6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} 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  <a:sym typeface="Wingdings" pitchFamily="2" charset="2"/>
              </a:rPr>
              <a:t/>
            </a:r>
            <a:br>
              <a:rPr lang="en-US" altLang="zh-CN" sz="2000" dirty="0">
                <a:solidFill>
                  <a:srgbClr val="0000CC"/>
                </a:solidFill>
                <a:latin typeface="Arial" charset="0"/>
                <a:sym typeface="Wingdings" pitchFamily="2" charset="2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charset="0"/>
                <a:sym typeface="Wingdings" pitchFamily="2" charset="2"/>
              </a:rPr>
              <a:t> p={0, 1, 1, 3, 4}</a:t>
            </a:r>
          </a:p>
        </p:txBody>
      </p:sp>
      <p:sp>
        <p:nvSpPr>
          <p:cNvPr id="1644553" name="Text Box 9"/>
          <p:cNvSpPr txBox="1">
            <a:spLocks noChangeArrowheads="1"/>
          </p:cNvSpPr>
          <p:nvPr/>
        </p:nvSpPr>
        <p:spPr bwMode="ltGray">
          <a:xfrm>
            <a:off x="6280150" y="5426075"/>
            <a:ext cx="2071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      1  2  3  4   5</a:t>
            </a:r>
            <a:br>
              <a:rPr lang="en-US" altLang="zh-CN" sz="2000">
                <a:solidFill>
                  <a:srgbClr val="0000CC"/>
                </a:solidFill>
              </a:rPr>
            </a:br>
            <a:r>
              <a:rPr lang="en-US" altLang="zh-CN" sz="2000">
                <a:solidFill>
                  <a:srgbClr val="0000CC"/>
                </a:solidFill>
              </a:rPr>
              <a:t>d={0, 4, 2, 3, 6} </a:t>
            </a:r>
            <a:br>
              <a:rPr lang="en-US" altLang="zh-CN" sz="2000">
                <a:solidFill>
                  <a:srgbClr val="0000CC"/>
                </a:solidFill>
              </a:rPr>
            </a:br>
            <a:r>
              <a:rPr lang="en-US" altLang="zh-CN" sz="2000">
                <a:solidFill>
                  <a:srgbClr val="0000CC"/>
                </a:solidFill>
                <a:sym typeface="Wingdings" panose="05000000000000000000" pitchFamily="2" charset="2"/>
              </a:rPr>
              <a:t> p={0, 1, 1, 3, 4}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1275" y="1628775"/>
            <a:ext cx="234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S={1}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1275" y="2519363"/>
            <a:ext cx="234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3}, 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51275" y="3600450"/>
            <a:ext cx="234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3, 4}, 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34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51275" y="4679950"/>
            <a:ext cx="234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3, 4, 2}, 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51275" y="5768975"/>
            <a:ext cx="2341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3, 4, 2, 5}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345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6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9" grpId="0" autoUpdateAnimBg="0"/>
      <p:bldP spid="1644550" grpId="0" autoUpdateAnimBg="0"/>
      <p:bldP spid="1644551" grpId="0" autoUpdateAnimBg="0"/>
      <p:bldP spid="1644552" grpId="0" autoUpdateAnimBg="0"/>
      <p:bldP spid="1644553" grpId="0" autoUpdateAnimBg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运算实例</a:t>
            </a:r>
          </a:p>
        </p:txBody>
      </p:sp>
      <p:pic>
        <p:nvPicPr>
          <p:cNvPr id="297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" y="1635125"/>
            <a:ext cx="3368675" cy="3600450"/>
          </a:xfrm>
          <a:noFill/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1455738"/>
            <a:ext cx="45577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27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“云层层叠”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3037</Words>
  <Application>Microsoft Office PowerPoint</Application>
  <PresentationFormat>全屏显示(4:3)</PresentationFormat>
  <Paragraphs>804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 Unicode MS</vt:lpstr>
      <vt:lpstr>Microsoft YaHei UI</vt:lpstr>
      <vt:lpstr>黑体</vt:lpstr>
      <vt:lpstr>宋体</vt:lpstr>
      <vt:lpstr>微软雅黑</vt:lpstr>
      <vt:lpstr>Arial</vt:lpstr>
      <vt:lpstr>Calibri</vt:lpstr>
      <vt:lpstr>Calibri Light</vt:lpstr>
      <vt:lpstr>Gabriola</vt:lpstr>
      <vt:lpstr>Symbol</vt:lpstr>
      <vt:lpstr>Tahoma</vt:lpstr>
      <vt:lpstr>Times New Roman</vt:lpstr>
      <vt:lpstr>Wingdings</vt:lpstr>
      <vt:lpstr>“云层层叠”设计模板</vt:lpstr>
      <vt:lpstr>第七章  图（2）</vt:lpstr>
      <vt:lpstr>主要内容</vt:lpstr>
      <vt:lpstr>最短路径问题</vt:lpstr>
      <vt:lpstr>单源最短路径</vt:lpstr>
      <vt:lpstr>单源最短路径例</vt:lpstr>
      <vt:lpstr>Dijkstra算法</vt:lpstr>
      <vt:lpstr>实现</vt:lpstr>
      <vt:lpstr>运算实例：解题形式1</vt:lpstr>
      <vt:lpstr>运算实例</vt:lpstr>
      <vt:lpstr>PowerPoint 演示文稿</vt:lpstr>
      <vt:lpstr>PowerPoint 演示文稿</vt:lpstr>
      <vt:lpstr>PowerPoint 演示文稿</vt:lpstr>
      <vt:lpstr>Dijkstra算法伪代码</vt:lpstr>
      <vt:lpstr>无序链表实现</vt:lpstr>
      <vt:lpstr>无序链表实现（续）</vt:lpstr>
      <vt:lpstr>无序链表实现（续）</vt:lpstr>
      <vt:lpstr>无序链表实现（续）</vt:lpstr>
      <vt:lpstr>每一对点的最短路径</vt:lpstr>
      <vt:lpstr>Floyd算法</vt:lpstr>
      <vt:lpstr>Floyd算法</vt:lpstr>
      <vt:lpstr>如何计算c(i, j, k)</vt:lpstr>
      <vt:lpstr>迭代计算伪代码</vt:lpstr>
      <vt:lpstr>Floyd算法例</vt:lpstr>
      <vt:lpstr>Floyd算法例（续）</vt:lpstr>
      <vt:lpstr>Floyd算法例（续）</vt:lpstr>
      <vt:lpstr>Floyd算法例（续）</vt:lpstr>
      <vt:lpstr>Floyd算法例（续）</vt:lpstr>
      <vt:lpstr>最终代码</vt:lpstr>
      <vt:lpstr>最终代码（续）</vt:lpstr>
      <vt:lpstr>最终代码（续）</vt:lpstr>
      <vt:lpstr>最终代码（续）</vt:lpstr>
      <vt:lpstr>主要内容</vt:lpstr>
      <vt:lpstr>工程和有向无环图</vt:lpstr>
      <vt:lpstr>拓扑排序</vt:lpstr>
      <vt:lpstr>AOV图</vt:lpstr>
      <vt:lpstr>AOV网络示例</vt:lpstr>
      <vt:lpstr>拓扑序列例</vt:lpstr>
      <vt:lpstr>利用贪心算法进行拓扑排序</vt:lpstr>
      <vt:lpstr>算法描述</vt:lpstr>
      <vt:lpstr>算法示例</vt:lpstr>
      <vt:lpstr>算法细化——数据结构的选择</vt:lpstr>
      <vt:lpstr>算法实现</vt:lpstr>
      <vt:lpstr>实现</vt:lpstr>
      <vt:lpstr>实现（续）</vt:lpstr>
      <vt:lpstr>实现（续）</vt:lpstr>
      <vt:lpstr>拓扑排序要点</vt:lpstr>
      <vt:lpstr>拓扑排序要点</vt:lpstr>
      <vt:lpstr>小练习</vt:lpstr>
      <vt:lpstr>主要内容</vt:lpstr>
      <vt:lpstr>AOE网</vt:lpstr>
      <vt:lpstr>关键路径</vt:lpstr>
      <vt:lpstr>关键活动</vt:lpstr>
      <vt:lpstr>l(i)和e(i)的计算</vt:lpstr>
      <vt:lpstr>ve(i)的计算</vt:lpstr>
      <vt:lpstr>vl(i) 的计算</vt:lpstr>
      <vt:lpstr>计算实例</vt:lpstr>
      <vt:lpstr>计算实例</vt:lpstr>
      <vt:lpstr>关键路径要点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maggie</cp:lastModifiedBy>
  <cp:revision>144</cp:revision>
  <cp:lastPrinted>2017-11-12T09:06:01Z</cp:lastPrinted>
  <dcterms:created xsi:type="dcterms:W3CDTF">2017-09-04T08:16:00Z</dcterms:created>
  <dcterms:modified xsi:type="dcterms:W3CDTF">2017-11-12T09:18:00Z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2052-10.1.0.6749</vt:lpwstr>
  </property>
</Properties>
</file>